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1"/>
  </p:notesMasterIdLst>
  <p:handoutMasterIdLst>
    <p:handoutMasterId r:id="rId62"/>
  </p:handoutMasterIdLst>
  <p:sldIdLst>
    <p:sldId id="256" r:id="rId5"/>
    <p:sldId id="258" r:id="rId6"/>
    <p:sldId id="312" r:id="rId7"/>
    <p:sldId id="311" r:id="rId8"/>
    <p:sldId id="259" r:id="rId9"/>
    <p:sldId id="261" r:id="rId10"/>
    <p:sldId id="262" r:id="rId11"/>
    <p:sldId id="263" r:id="rId12"/>
    <p:sldId id="264" r:id="rId13"/>
    <p:sldId id="265" r:id="rId14"/>
    <p:sldId id="266" r:id="rId15"/>
    <p:sldId id="267" r:id="rId16"/>
    <p:sldId id="260" r:id="rId17"/>
    <p:sldId id="268" r:id="rId18"/>
    <p:sldId id="269" r:id="rId19"/>
    <p:sldId id="309" r:id="rId20"/>
    <p:sldId id="270" r:id="rId21"/>
    <p:sldId id="310" r:id="rId22"/>
    <p:sldId id="272" r:id="rId23"/>
    <p:sldId id="273" r:id="rId24"/>
    <p:sldId id="271"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3" r:id="rId44"/>
    <p:sldId id="292" r:id="rId45"/>
    <p:sldId id="294" r:id="rId46"/>
    <p:sldId id="295" r:id="rId47"/>
    <p:sldId id="296" r:id="rId48"/>
    <p:sldId id="297" r:id="rId49"/>
    <p:sldId id="298" r:id="rId50"/>
    <p:sldId id="299" r:id="rId51"/>
    <p:sldId id="300" r:id="rId52"/>
    <p:sldId id="303" r:id="rId53"/>
    <p:sldId id="304" r:id="rId54"/>
    <p:sldId id="305" r:id="rId55"/>
    <p:sldId id="306" r:id="rId56"/>
    <p:sldId id="307" r:id="rId57"/>
    <p:sldId id="308" r:id="rId58"/>
    <p:sldId id="301" r:id="rId59"/>
    <p:sldId id="302" r:id="rId60"/>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38" autoAdjust="0"/>
    <p:restoredTop sz="94492" autoAdjust="0"/>
  </p:normalViewPr>
  <p:slideViewPr>
    <p:cSldViewPr>
      <p:cViewPr varScale="1">
        <p:scale>
          <a:sx n="90" d="100"/>
          <a:sy n="90" d="100"/>
        </p:scale>
        <p:origin x="208" y="704"/>
      </p:cViewPr>
      <p:guideLst>
        <p:guide orient="horz" pos="2160"/>
        <p:guide pos="383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11/27/21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11/27/21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11/27/21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11/27/21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11/27/21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11/27/21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11/27/21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11/27/21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11/27/21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11/27/21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11/27/21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11/27/21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11/27/21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11/27/21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R_bGNGH0z3I" TargetMode="External"/><Relationship Id="rId4" Type="http://schemas.openxmlformats.org/officeDocument/2006/relationships/hyperlink" Target="http://www.youtube.com/v/R_bGNGH0z3I"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RmeogBhhs0E" TargetMode="External"/><Relationship Id="rId4" Type="http://schemas.openxmlformats.org/officeDocument/2006/relationships/hyperlink" Target="http://www.youtube.com/v/RmeogBhhs0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ods.od.nih.gov/factsheets/VitaminE-QuickFact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ods.od.nih.gov/factsheets/VitaminE-HealthProfessiona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ods.od.nih.gov/factsheets/VitaminC-QuickFacts/"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ods.od.nih.gov/factsheets/VitaminC-HealthProfessiona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ods.od.nih.gov/factsheets/VitaminA-QuickFacts/"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ods.od.nih.gov/factsheets/VitaminA-HealthProfessiona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lpi.oregonstate.edu/mic/dietary-factors/phytochemicals/carotenoids#references"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ods.od.nih.gov/factsheets/Selenium-HealthProfessional/#h2"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ods.od.nih.gov/factsheets/Selenium-HealthProfessional/"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ods.od.nih.gov/factsheets/Selenium-HealthProfessional/"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File:Superoxide.svg" TargetMode="External"/><Relationship Id="rId2" Type="http://schemas.openxmlformats.org/officeDocument/2006/relationships/hyperlink" Target="https://2012books.lardbucket.org/books/an-introduction-to-nutrition/s12-nutrients-important-as-antioxi.html#zimmerman_1.0-ch08_s01_s01_f02" TargetMode="Externa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324" y="362396"/>
            <a:ext cx="10057288" cy="1676400"/>
          </a:xfrm>
        </p:spPr>
        <p:txBody>
          <a:bodyPr/>
          <a:lstStyle/>
          <a:p>
            <a:r>
              <a:rPr lang="en-US" sz="4800" dirty="0"/>
              <a:t>Nutrients Important as Antioxidants</a:t>
            </a:r>
          </a:p>
        </p:txBody>
      </p:sp>
      <p:sp>
        <p:nvSpPr>
          <p:cNvPr id="3" name="Subtitle 2"/>
          <p:cNvSpPr>
            <a:spLocks noGrp="1"/>
          </p:cNvSpPr>
          <p:nvPr>
            <p:ph type="subTitle" idx="1"/>
          </p:nvPr>
        </p:nvSpPr>
        <p:spPr/>
        <p:txBody>
          <a:bodyPr/>
          <a:lstStyle/>
          <a:p>
            <a:r>
              <a:rPr lang="en-US" dirty="0"/>
              <a:t>Chapter Eight</a:t>
            </a:r>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98D94-7927-EE43-8FB2-F8CE38E1E140}"/>
              </a:ext>
            </a:extLst>
          </p:cNvPr>
          <p:cNvSpPr>
            <a:spLocks noGrp="1"/>
          </p:cNvSpPr>
          <p:nvPr>
            <p:ph type="title"/>
          </p:nvPr>
        </p:nvSpPr>
        <p:spPr/>
        <p:txBody>
          <a:bodyPr/>
          <a:lstStyle/>
          <a:p>
            <a:r>
              <a:rPr lang="en-US" b="1" dirty="0"/>
              <a:t>8.1 Free Radical Detoxifying Enzymes</a:t>
            </a:r>
          </a:p>
        </p:txBody>
      </p:sp>
      <p:sp>
        <p:nvSpPr>
          <p:cNvPr id="3" name="Content Placeholder 2">
            <a:extLst>
              <a:ext uri="{FF2B5EF4-FFF2-40B4-BE49-F238E27FC236}">
                <a16:creationId xmlns:a16="http://schemas.microsoft.com/office/drawing/2014/main" id="{FC7EE5CD-27B4-0447-A307-C1877418D90F}"/>
              </a:ext>
            </a:extLst>
          </p:cNvPr>
          <p:cNvSpPr>
            <a:spLocks noGrp="1"/>
          </p:cNvSpPr>
          <p:nvPr>
            <p:ph idx="1"/>
          </p:nvPr>
        </p:nvSpPr>
        <p:spPr/>
        <p:txBody>
          <a:bodyPr/>
          <a:lstStyle/>
          <a:p>
            <a:r>
              <a:rPr lang="en-US" dirty="0"/>
              <a:t>The three major enzyme systems and the chemical reactions they catalyze are:</a:t>
            </a:r>
          </a:p>
          <a:p>
            <a:pPr lvl="1"/>
            <a:r>
              <a:rPr lang="en-US" b="1" dirty="0"/>
              <a:t>Superoxide </a:t>
            </a:r>
            <a:r>
              <a:rPr lang="en-US" b="1" dirty="0" err="1"/>
              <a:t>Dismutases</a:t>
            </a:r>
            <a:r>
              <a:rPr lang="en-US" b="1" dirty="0"/>
              <a:t> (SOD)</a:t>
            </a:r>
            <a:r>
              <a:rPr lang="en-US" dirty="0"/>
              <a:t> - during SOD-mediated enzymatic catalysis, two </a:t>
            </a:r>
            <a:r>
              <a:rPr lang="en-US" dirty="0" err="1"/>
              <a:t>superoxides</a:t>
            </a:r>
            <a:r>
              <a:rPr lang="en-US" dirty="0"/>
              <a:t> are converted into hydrogen peroxide and oxygen.</a:t>
            </a:r>
            <a:endParaRPr lang="en-US" b="1" dirty="0"/>
          </a:p>
          <a:p>
            <a:pPr lvl="1"/>
            <a:r>
              <a:rPr lang="en-US" b="1" dirty="0"/>
              <a:t>Catalase</a:t>
            </a:r>
            <a:r>
              <a:rPr lang="en-US" dirty="0"/>
              <a:t> - in cells, catalase enzymes are found in high numbers and continuously patrol for hydrogen peroxide molecules.</a:t>
            </a:r>
            <a:endParaRPr lang="en-US" b="1" dirty="0"/>
          </a:p>
          <a:p>
            <a:pPr lvl="1"/>
            <a:r>
              <a:rPr lang="en-US" b="1" dirty="0"/>
              <a:t>Glutathione Peroxidases</a:t>
            </a:r>
            <a:r>
              <a:rPr lang="en-US" dirty="0"/>
              <a:t> - similar to catalase, these enzymes convert hydrogen peroxide to water and oxygen.</a:t>
            </a:r>
          </a:p>
        </p:txBody>
      </p:sp>
    </p:spTree>
    <p:extLst>
      <p:ext uri="{BB962C8B-B14F-4D97-AF65-F5344CB8AC3E}">
        <p14:creationId xmlns:p14="http://schemas.microsoft.com/office/powerpoint/2010/main" val="2275537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B0722-F968-B240-A00F-CAF2536FA952}"/>
              </a:ext>
            </a:extLst>
          </p:cNvPr>
          <p:cNvSpPr>
            <a:spLocks noGrp="1"/>
          </p:cNvSpPr>
          <p:nvPr>
            <p:ph type="title"/>
          </p:nvPr>
        </p:nvSpPr>
        <p:spPr/>
        <p:txBody>
          <a:bodyPr/>
          <a:lstStyle/>
          <a:p>
            <a:r>
              <a:rPr lang="en-US" b="1" dirty="0"/>
              <a:t>8.1 Antioxidant Chemicals</a:t>
            </a:r>
          </a:p>
        </p:txBody>
      </p:sp>
      <p:sp>
        <p:nvSpPr>
          <p:cNvPr id="3" name="Content Placeholder 2">
            <a:extLst>
              <a:ext uri="{FF2B5EF4-FFF2-40B4-BE49-F238E27FC236}">
                <a16:creationId xmlns:a16="http://schemas.microsoft.com/office/drawing/2014/main" id="{AE475E80-3EBA-D143-975C-1682DF6B5984}"/>
              </a:ext>
            </a:extLst>
          </p:cNvPr>
          <p:cNvSpPr>
            <a:spLocks noGrp="1"/>
          </p:cNvSpPr>
          <p:nvPr>
            <p:ph idx="1"/>
          </p:nvPr>
        </p:nvSpPr>
        <p:spPr/>
        <p:txBody>
          <a:bodyPr/>
          <a:lstStyle/>
          <a:p>
            <a:r>
              <a:rPr lang="en-US" dirty="0"/>
              <a:t>Antioxidants are broadly classified as either hydrophilic (water soluble) or hydrophobic (lipid soluble) chemicals, and this classification determines where they act in the body. </a:t>
            </a:r>
          </a:p>
          <a:p>
            <a:pPr lvl="1"/>
            <a:r>
              <a:rPr lang="en-US" dirty="0"/>
              <a:t>Hydrophilic antioxidants act in the cytosol of cells or in extracellular fluids such as blood.</a:t>
            </a:r>
          </a:p>
          <a:p>
            <a:pPr lvl="1"/>
            <a:r>
              <a:rPr lang="en-US" dirty="0"/>
              <a:t>Hydrophobic antioxidants are largely responsible for protecting cell membranes from free radical damage.</a:t>
            </a:r>
          </a:p>
          <a:p>
            <a:r>
              <a:rPr lang="en-US" dirty="0"/>
              <a:t>The body can synthesize some antioxidants, but others must be obtained from the diet.</a:t>
            </a:r>
          </a:p>
        </p:txBody>
      </p:sp>
    </p:spTree>
    <p:extLst>
      <p:ext uri="{BB962C8B-B14F-4D97-AF65-F5344CB8AC3E}">
        <p14:creationId xmlns:p14="http://schemas.microsoft.com/office/powerpoint/2010/main" val="5580967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F21A1-BAEE-8943-94ED-34B56D8645C4}"/>
              </a:ext>
            </a:extLst>
          </p:cNvPr>
          <p:cNvSpPr>
            <a:spLocks noGrp="1"/>
          </p:cNvSpPr>
          <p:nvPr>
            <p:ph type="title"/>
          </p:nvPr>
        </p:nvSpPr>
        <p:spPr/>
        <p:txBody>
          <a:bodyPr>
            <a:normAutofit/>
          </a:bodyPr>
          <a:lstStyle/>
          <a:p>
            <a:r>
              <a:rPr lang="en-US" b="1" dirty="0"/>
              <a:t>8.1 Antioxidant Chemicals the Body Synthesizes</a:t>
            </a:r>
          </a:p>
        </p:txBody>
      </p:sp>
      <p:sp>
        <p:nvSpPr>
          <p:cNvPr id="3" name="Content Placeholder 2">
            <a:extLst>
              <a:ext uri="{FF2B5EF4-FFF2-40B4-BE49-F238E27FC236}">
                <a16:creationId xmlns:a16="http://schemas.microsoft.com/office/drawing/2014/main" id="{FF2050BB-ECBB-414E-9D37-5147B9F66767}"/>
              </a:ext>
            </a:extLst>
          </p:cNvPr>
          <p:cNvSpPr>
            <a:spLocks noGrp="1"/>
          </p:cNvSpPr>
          <p:nvPr>
            <p:ph idx="1"/>
          </p:nvPr>
        </p:nvSpPr>
        <p:spPr/>
        <p:txBody>
          <a:bodyPr/>
          <a:lstStyle/>
          <a:p>
            <a:r>
              <a:rPr lang="en-US" dirty="0"/>
              <a:t>There are two antioxidant chemicals that the body synthesizes. They are:</a:t>
            </a:r>
          </a:p>
          <a:p>
            <a:pPr lvl="1"/>
            <a:r>
              <a:rPr lang="en-US" b="1" dirty="0"/>
              <a:t>Glutathione - </a:t>
            </a:r>
            <a:r>
              <a:rPr lang="en-US" dirty="0"/>
              <a:t>this molecule is composed of three amino acids and is found in high concentrations in cells.</a:t>
            </a:r>
            <a:endParaRPr lang="en-US" b="1" dirty="0"/>
          </a:p>
          <a:p>
            <a:pPr lvl="1"/>
            <a:r>
              <a:rPr lang="en-US" b="1" dirty="0"/>
              <a:t>Uric Acid</a:t>
            </a:r>
            <a:r>
              <a:rPr lang="en-US" dirty="0"/>
              <a:t> - this molecule is a metabolic intermediate in the breakdown of nucleotides such as adenine, which is found in DNA and RNA, among other macromolecules.</a:t>
            </a:r>
          </a:p>
        </p:txBody>
      </p:sp>
    </p:spTree>
    <p:extLst>
      <p:ext uri="{BB962C8B-B14F-4D97-AF65-F5344CB8AC3E}">
        <p14:creationId xmlns:p14="http://schemas.microsoft.com/office/powerpoint/2010/main" val="15541980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791D5-FF04-8540-9E50-D436DAB8D5F2}"/>
              </a:ext>
            </a:extLst>
          </p:cNvPr>
          <p:cNvSpPr>
            <a:spLocks noGrp="1"/>
          </p:cNvSpPr>
          <p:nvPr>
            <p:ph type="title"/>
          </p:nvPr>
        </p:nvSpPr>
        <p:spPr/>
        <p:txBody>
          <a:bodyPr>
            <a:normAutofit/>
          </a:bodyPr>
          <a:lstStyle/>
          <a:p>
            <a:r>
              <a:rPr lang="en-US" b="1" dirty="0"/>
              <a:t>8.1 Antioxidant Chemicals Obtained from the Diet</a:t>
            </a:r>
            <a:endParaRPr lang="en-US" dirty="0"/>
          </a:p>
        </p:txBody>
      </p:sp>
      <p:graphicFrame>
        <p:nvGraphicFramePr>
          <p:cNvPr id="12" name="Content Placeholder 11" descr="Table of the antioxidant chemicals obtained from the diet">
            <a:extLst>
              <a:ext uri="{FF2B5EF4-FFF2-40B4-BE49-F238E27FC236}">
                <a16:creationId xmlns:a16="http://schemas.microsoft.com/office/drawing/2014/main" id="{B4F7E2EB-8EA1-234D-8151-49DCD7DF279D}"/>
              </a:ext>
            </a:extLst>
          </p:cNvPr>
          <p:cNvGraphicFramePr>
            <a:graphicFrameLocks noGrp="1"/>
          </p:cNvGraphicFramePr>
          <p:nvPr>
            <p:ph idx="1"/>
            <p:extLst>
              <p:ext uri="{D42A27DB-BD31-4B8C-83A1-F6EECF244321}">
                <p14:modId xmlns:p14="http://schemas.microsoft.com/office/powerpoint/2010/main" val="2061536387"/>
              </p:ext>
            </p:extLst>
          </p:nvPr>
        </p:nvGraphicFramePr>
        <p:xfrm>
          <a:off x="684212" y="1828800"/>
          <a:ext cx="10591800" cy="4495801"/>
        </p:xfrm>
        <a:graphic>
          <a:graphicData uri="http://schemas.openxmlformats.org/drawingml/2006/table">
            <a:tbl>
              <a:tblPr firstRow="1" firstCol="1" bandRow="1">
                <a:tableStyleId>{5C22544A-7EE6-4342-B048-85BDC9FD1C3A}</a:tableStyleId>
              </a:tblPr>
              <a:tblGrid>
                <a:gridCol w="5295900">
                  <a:extLst>
                    <a:ext uri="{9D8B030D-6E8A-4147-A177-3AD203B41FA5}">
                      <a16:colId xmlns:a16="http://schemas.microsoft.com/office/drawing/2014/main" val="1610665106"/>
                    </a:ext>
                  </a:extLst>
                </a:gridCol>
                <a:gridCol w="5295900">
                  <a:extLst>
                    <a:ext uri="{9D8B030D-6E8A-4147-A177-3AD203B41FA5}">
                      <a16:colId xmlns:a16="http://schemas.microsoft.com/office/drawing/2014/main" val="250766387"/>
                    </a:ext>
                  </a:extLst>
                </a:gridCol>
              </a:tblGrid>
              <a:tr h="479766">
                <a:tc>
                  <a:txBody>
                    <a:bodyPr/>
                    <a:lstStyle/>
                    <a:p>
                      <a:pPr marL="0" marR="0" algn="ctr">
                        <a:spcBef>
                          <a:spcPts val="0"/>
                        </a:spcBef>
                        <a:spcAft>
                          <a:spcPts val="0"/>
                        </a:spcAft>
                      </a:pPr>
                      <a:r>
                        <a:rPr lang="en-US" sz="1400" dirty="0">
                          <a:solidFill>
                            <a:schemeClr val="tx1"/>
                          </a:solidFill>
                          <a:effectLst/>
                        </a:rPr>
                        <a:t>Antioxidant</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400" dirty="0">
                          <a:solidFill>
                            <a:schemeClr val="tx1"/>
                          </a:solidFill>
                          <a:effectLst/>
                        </a:rPr>
                        <a:t>Functions Attributed to Antioxidant Capacity</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975783407"/>
                  </a:ext>
                </a:extLst>
              </a:tr>
              <a:tr h="785705">
                <a:tc>
                  <a:txBody>
                    <a:bodyPr/>
                    <a:lstStyle/>
                    <a:p>
                      <a:pPr marL="0" marR="0" algn="ctr">
                        <a:spcBef>
                          <a:spcPts val="0"/>
                        </a:spcBef>
                        <a:spcAft>
                          <a:spcPts val="0"/>
                        </a:spcAft>
                      </a:pPr>
                      <a:r>
                        <a:rPr lang="en-US" sz="1400" dirty="0">
                          <a:solidFill>
                            <a:schemeClr val="tx1"/>
                          </a:solidFill>
                          <a:effectLst/>
                        </a:rPr>
                        <a:t>Vitamin A</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400" dirty="0">
                          <a:solidFill>
                            <a:schemeClr val="tx1"/>
                          </a:solidFill>
                          <a:effectLst/>
                        </a:rPr>
                        <a:t>Protects cellular membranes, prevents glutathione depletion, maintains free radical detoxifying enzyme systems, reduces inflammation</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075073914"/>
                  </a:ext>
                </a:extLst>
              </a:tr>
              <a:tr h="479766">
                <a:tc>
                  <a:txBody>
                    <a:bodyPr/>
                    <a:lstStyle/>
                    <a:p>
                      <a:pPr marL="0" marR="0" algn="ctr">
                        <a:spcBef>
                          <a:spcPts val="0"/>
                        </a:spcBef>
                        <a:spcAft>
                          <a:spcPts val="0"/>
                        </a:spcAft>
                      </a:pPr>
                      <a:r>
                        <a:rPr lang="en-US" sz="1400" dirty="0">
                          <a:solidFill>
                            <a:schemeClr val="tx1"/>
                          </a:solidFill>
                          <a:effectLst/>
                        </a:rPr>
                        <a:t>Vitamin 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400" dirty="0">
                          <a:solidFill>
                            <a:schemeClr val="tx1"/>
                          </a:solidFill>
                          <a:effectLst/>
                        </a:rPr>
                        <a:t>Protects cellular membranes, prevents glutathione depletion</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3719407177"/>
                  </a:ext>
                </a:extLst>
              </a:tr>
              <a:tr h="525561">
                <a:tc>
                  <a:txBody>
                    <a:bodyPr/>
                    <a:lstStyle/>
                    <a:p>
                      <a:pPr marL="0" marR="0" algn="ctr">
                        <a:spcBef>
                          <a:spcPts val="0"/>
                        </a:spcBef>
                        <a:spcAft>
                          <a:spcPts val="0"/>
                        </a:spcAft>
                      </a:pPr>
                      <a:r>
                        <a:rPr lang="en-US" sz="1400" dirty="0">
                          <a:solidFill>
                            <a:schemeClr val="tx1"/>
                          </a:solidFill>
                          <a:effectLst/>
                        </a:rPr>
                        <a:t>Vitamin C</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400" dirty="0">
                          <a:solidFill>
                            <a:schemeClr val="tx1"/>
                          </a:solidFill>
                          <a:effectLst/>
                        </a:rPr>
                        <a:t>Protects DNA, RNA, proteins, and lipids, aids in regenerating vitamin 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1189713127"/>
                  </a:ext>
                </a:extLst>
              </a:tr>
              <a:tr h="479766">
                <a:tc>
                  <a:txBody>
                    <a:bodyPr/>
                    <a:lstStyle/>
                    <a:p>
                      <a:pPr marL="0" marR="0" algn="ctr">
                        <a:spcBef>
                          <a:spcPts val="0"/>
                        </a:spcBef>
                        <a:spcAft>
                          <a:spcPts val="0"/>
                        </a:spcAft>
                      </a:pPr>
                      <a:r>
                        <a:rPr lang="en-US" sz="1400" dirty="0">
                          <a:solidFill>
                            <a:schemeClr val="tx1"/>
                          </a:solidFill>
                          <a:effectLst/>
                        </a:rPr>
                        <a:t>Carotenoids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400" dirty="0">
                          <a:solidFill>
                            <a:schemeClr val="tx1"/>
                          </a:solidFill>
                          <a:effectLst/>
                        </a:rPr>
                        <a:t>Free radical scavengers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880830410"/>
                  </a:ext>
                </a:extLst>
              </a:tr>
              <a:tr h="479766">
                <a:tc>
                  <a:txBody>
                    <a:bodyPr/>
                    <a:lstStyle/>
                    <a:p>
                      <a:pPr marL="0" marR="0" algn="ctr">
                        <a:spcBef>
                          <a:spcPts val="0"/>
                        </a:spcBef>
                        <a:spcAft>
                          <a:spcPts val="0"/>
                        </a:spcAft>
                      </a:pPr>
                      <a:r>
                        <a:rPr lang="en-US" sz="1400">
                          <a:solidFill>
                            <a:schemeClr val="tx1"/>
                          </a:solidFill>
                          <a:effectLst/>
                        </a:rPr>
                        <a:t>Lipoic acid</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400" dirty="0">
                          <a:solidFill>
                            <a:schemeClr val="tx1"/>
                          </a:solidFill>
                          <a:effectLst/>
                        </a:rPr>
                        <a:t>Free radical scavenger, aids in regeneration of vitamins C and 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874555380"/>
                  </a:ext>
                </a:extLst>
              </a:tr>
              <a:tr h="479766">
                <a:tc>
                  <a:txBody>
                    <a:bodyPr/>
                    <a:lstStyle/>
                    <a:p>
                      <a:pPr marL="0" marR="0" algn="ctr">
                        <a:spcBef>
                          <a:spcPts val="0"/>
                        </a:spcBef>
                        <a:spcAft>
                          <a:spcPts val="0"/>
                        </a:spcAft>
                      </a:pPr>
                      <a:r>
                        <a:rPr lang="en-US" sz="1400" dirty="0">
                          <a:solidFill>
                            <a:schemeClr val="tx1"/>
                          </a:solidFill>
                          <a:effectLst/>
                        </a:rPr>
                        <a:t>Phenolic acids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400" dirty="0">
                          <a:solidFill>
                            <a:schemeClr val="tx1"/>
                          </a:solidFill>
                          <a:effectLst/>
                        </a:rPr>
                        <a:t>Free radical scavengers, protect cellular membranes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2204451159"/>
                  </a:ext>
                </a:extLst>
              </a:tr>
              <a:tr h="785705">
                <a:tc>
                  <a:txBody>
                    <a:bodyPr/>
                    <a:lstStyle/>
                    <a:p>
                      <a:pPr marL="0" marR="0" algn="ctr">
                        <a:spcBef>
                          <a:spcPts val="0"/>
                        </a:spcBef>
                        <a:spcAft>
                          <a:spcPts val="0"/>
                        </a:spcAft>
                      </a:pPr>
                      <a:r>
                        <a:rPr lang="en-US" sz="1400">
                          <a:solidFill>
                            <a:schemeClr val="tx1"/>
                          </a:solidFill>
                          <a:effectLst/>
                        </a:rPr>
                        <a:t>Selenium</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400" dirty="0">
                          <a:solidFill>
                            <a:schemeClr val="tx1"/>
                          </a:solidFill>
                          <a:effectLst/>
                        </a:rPr>
                        <a:t>Cofactor of free radical detoxifying enzymes, maintains glutathione levels, aids in regeneration of vitamins C and 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930746972"/>
                  </a:ext>
                </a:extLst>
              </a:tr>
            </a:tbl>
          </a:graphicData>
        </a:graphic>
      </p:graphicFrame>
    </p:spTree>
    <p:extLst>
      <p:ext uri="{BB962C8B-B14F-4D97-AF65-F5344CB8AC3E}">
        <p14:creationId xmlns:p14="http://schemas.microsoft.com/office/powerpoint/2010/main" val="34698521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E6DC4-52B6-BF4D-A8F3-71E9A1C4010B}"/>
              </a:ext>
            </a:extLst>
          </p:cNvPr>
          <p:cNvSpPr>
            <a:spLocks noGrp="1"/>
          </p:cNvSpPr>
          <p:nvPr>
            <p:ph type="title"/>
          </p:nvPr>
        </p:nvSpPr>
        <p:spPr/>
        <p:txBody>
          <a:bodyPr/>
          <a:lstStyle/>
          <a:p>
            <a:r>
              <a:rPr lang="en-US" b="1" dirty="0"/>
              <a:t>8.1 The Body’s Offense</a:t>
            </a:r>
          </a:p>
        </p:txBody>
      </p:sp>
      <p:sp>
        <p:nvSpPr>
          <p:cNvPr id="3" name="Content Placeholder 2">
            <a:extLst>
              <a:ext uri="{FF2B5EF4-FFF2-40B4-BE49-F238E27FC236}">
                <a16:creationId xmlns:a16="http://schemas.microsoft.com/office/drawing/2014/main" id="{9E66B1A4-AC41-AC44-A1BA-F233C3ED33CD}"/>
              </a:ext>
            </a:extLst>
          </p:cNvPr>
          <p:cNvSpPr>
            <a:spLocks noGrp="1"/>
          </p:cNvSpPr>
          <p:nvPr>
            <p:ph idx="1"/>
          </p:nvPr>
        </p:nvSpPr>
        <p:spPr/>
        <p:txBody>
          <a:bodyPr>
            <a:normAutofit lnSpcReduction="10000"/>
          </a:bodyPr>
          <a:lstStyle/>
          <a:p>
            <a:r>
              <a:rPr lang="en-US" dirty="0"/>
              <a:t>While our bodies have acquired multiple defenses against free radicals, we also use free radicals to support its functions.</a:t>
            </a:r>
          </a:p>
          <a:p>
            <a:pPr lvl="1"/>
            <a:r>
              <a:rPr lang="en-US" dirty="0"/>
              <a:t>The immune system uses the cell-damaging properties of free radicals to kill pathogens.</a:t>
            </a:r>
          </a:p>
          <a:p>
            <a:pPr lvl="1"/>
            <a:r>
              <a:rPr lang="en-US" dirty="0"/>
              <a:t>The thyroid gland synthesizes its own hydrogen peroxide, which is required for the production of thyroid hormone. </a:t>
            </a:r>
          </a:p>
          <a:p>
            <a:pPr lvl="1"/>
            <a:r>
              <a:rPr lang="en-US" dirty="0"/>
              <a:t>Reactive oxygen species and reactive nitrogen species, which are free radicals containing nitrogen, have been found to interact with proteins in cells to produce signaling molecules. </a:t>
            </a:r>
          </a:p>
          <a:p>
            <a:pPr lvl="1"/>
            <a:r>
              <a:rPr lang="en-US" dirty="0"/>
              <a:t>The free radical nitric oxide has been found to help dilate blood vessels and act as a chemical messenger in the brain.</a:t>
            </a:r>
          </a:p>
        </p:txBody>
      </p:sp>
    </p:spTree>
    <p:extLst>
      <p:ext uri="{BB962C8B-B14F-4D97-AF65-F5344CB8AC3E}">
        <p14:creationId xmlns:p14="http://schemas.microsoft.com/office/powerpoint/2010/main" val="10613303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DD7B3-210F-D443-94A4-16F66D49AB6C}"/>
              </a:ext>
            </a:extLst>
          </p:cNvPr>
          <p:cNvSpPr>
            <a:spLocks noGrp="1"/>
          </p:cNvSpPr>
          <p:nvPr>
            <p:ph type="title"/>
          </p:nvPr>
        </p:nvSpPr>
        <p:spPr/>
        <p:txBody>
          <a:bodyPr>
            <a:normAutofit/>
          </a:bodyPr>
          <a:lstStyle/>
          <a:p>
            <a:r>
              <a:rPr lang="en-US" b="1" dirty="0"/>
              <a:t>8.1 Sources of Free Radicals in the Environment</a:t>
            </a:r>
          </a:p>
        </p:txBody>
      </p:sp>
      <p:sp>
        <p:nvSpPr>
          <p:cNvPr id="3" name="Content Placeholder 2">
            <a:extLst>
              <a:ext uri="{FF2B5EF4-FFF2-40B4-BE49-F238E27FC236}">
                <a16:creationId xmlns:a16="http://schemas.microsoft.com/office/drawing/2014/main" id="{E296399A-159F-274E-8AE0-87F9B86F4980}"/>
              </a:ext>
            </a:extLst>
          </p:cNvPr>
          <p:cNvSpPr>
            <a:spLocks noGrp="1"/>
          </p:cNvSpPr>
          <p:nvPr>
            <p:ph idx="1"/>
          </p:nvPr>
        </p:nvSpPr>
        <p:spPr/>
        <p:txBody>
          <a:bodyPr>
            <a:normAutofit fontScale="92500"/>
          </a:bodyPr>
          <a:lstStyle/>
          <a:p>
            <a:r>
              <a:rPr lang="en-US" dirty="0"/>
              <a:t>Substances and energy sources from the environment can add to or accelerate the production of free radicals within the body. </a:t>
            </a:r>
          </a:p>
          <a:p>
            <a:r>
              <a:rPr lang="en-US" dirty="0"/>
              <a:t>Exposure to the following can increase the amount of free radicals in the body</a:t>
            </a:r>
          </a:p>
          <a:p>
            <a:pPr lvl="1"/>
            <a:r>
              <a:rPr lang="en-US" dirty="0"/>
              <a:t>Excessive sunlight</a:t>
            </a:r>
          </a:p>
          <a:p>
            <a:pPr lvl="1"/>
            <a:r>
              <a:rPr lang="en-US" dirty="0"/>
              <a:t>Ozone</a:t>
            </a:r>
          </a:p>
          <a:p>
            <a:pPr lvl="1"/>
            <a:r>
              <a:rPr lang="en-US" dirty="0"/>
              <a:t>Smoke</a:t>
            </a:r>
          </a:p>
          <a:p>
            <a:pPr lvl="1"/>
            <a:r>
              <a:rPr lang="en-US" dirty="0"/>
              <a:t>Heavy metals</a:t>
            </a:r>
          </a:p>
          <a:p>
            <a:pPr lvl="1"/>
            <a:r>
              <a:rPr lang="en-US" dirty="0"/>
              <a:t>Ionizing radiation</a:t>
            </a:r>
          </a:p>
          <a:p>
            <a:pPr lvl="1"/>
            <a:r>
              <a:rPr lang="en-US" dirty="0"/>
              <a:t>Asbestos</a:t>
            </a:r>
          </a:p>
        </p:txBody>
      </p:sp>
    </p:spTree>
    <p:extLst>
      <p:ext uri="{BB962C8B-B14F-4D97-AF65-F5344CB8AC3E}">
        <p14:creationId xmlns:p14="http://schemas.microsoft.com/office/powerpoint/2010/main" val="998293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DD7B3-210F-D443-94A4-16F66D49AB6C}"/>
              </a:ext>
            </a:extLst>
          </p:cNvPr>
          <p:cNvSpPr>
            <a:spLocks noGrp="1"/>
          </p:cNvSpPr>
          <p:nvPr>
            <p:ph type="title"/>
          </p:nvPr>
        </p:nvSpPr>
        <p:spPr>
          <a:xfrm>
            <a:off x="1218882" y="152400"/>
            <a:ext cx="10438129" cy="1295400"/>
          </a:xfrm>
        </p:spPr>
        <p:txBody>
          <a:bodyPr>
            <a:normAutofit/>
          </a:bodyPr>
          <a:lstStyle/>
          <a:p>
            <a:r>
              <a:rPr lang="en-US" b="1" dirty="0"/>
              <a:t>8.1 VIDEO: Free Radical Formation</a:t>
            </a:r>
          </a:p>
        </p:txBody>
      </p:sp>
      <p:pic>
        <p:nvPicPr>
          <p:cNvPr id="4" name="R_bGNGH0z3I" descr="Video showing Free Radical Formation"/>
          <p:cNvPicPr>
            <a:picLocks noGrp="1" noRot="1" noChangeAspect="1"/>
          </p:cNvPicPr>
          <p:nvPr>
            <p:ph idx="1"/>
            <a:videoFile r:link="rId1"/>
          </p:nvPr>
        </p:nvPicPr>
        <p:blipFill>
          <a:blip r:embed="rId3"/>
          <a:stretch>
            <a:fillRect/>
          </a:stretch>
        </p:blipFill>
        <p:spPr>
          <a:xfrm>
            <a:off x="2894012" y="1735723"/>
            <a:ext cx="6637868" cy="3733800"/>
          </a:xfrm>
          <a:prstGeom prst="rect">
            <a:avLst/>
          </a:prstGeom>
        </p:spPr>
      </p:pic>
      <p:sp>
        <p:nvSpPr>
          <p:cNvPr id="5" name="TextBox 4"/>
          <p:cNvSpPr txBox="1"/>
          <p:nvPr/>
        </p:nvSpPr>
        <p:spPr>
          <a:xfrm>
            <a:off x="3427412" y="5469523"/>
            <a:ext cx="5257800" cy="338554"/>
          </a:xfrm>
          <a:prstGeom prst="rect">
            <a:avLst/>
          </a:prstGeom>
          <a:noFill/>
        </p:spPr>
        <p:txBody>
          <a:bodyPr wrap="square" rtlCol="0">
            <a:spAutoFit/>
          </a:bodyPr>
          <a:lstStyle/>
          <a:p>
            <a:r>
              <a:rPr lang="en-US" sz="1600" dirty="0"/>
              <a:t>Video Source: </a:t>
            </a:r>
            <a:r>
              <a:rPr lang="en-US" sz="1600" dirty="0">
                <a:hlinkClick r:id="rId4"/>
              </a:rPr>
              <a:t>http://www.youtube.com/v/R_bGNGH0z3I</a:t>
            </a:r>
            <a:endParaRPr lang="en-US" sz="1600" dirty="0"/>
          </a:p>
        </p:txBody>
      </p:sp>
    </p:spTree>
    <p:extLst>
      <p:ext uri="{BB962C8B-B14F-4D97-AF65-F5344CB8AC3E}">
        <p14:creationId xmlns:p14="http://schemas.microsoft.com/office/powerpoint/2010/main" val="2704915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AF881-268F-0A44-A4C0-E39E2CFEC292}"/>
              </a:ext>
            </a:extLst>
          </p:cNvPr>
          <p:cNvSpPr>
            <a:spLocks noGrp="1"/>
          </p:cNvSpPr>
          <p:nvPr>
            <p:ph type="title"/>
          </p:nvPr>
        </p:nvSpPr>
        <p:spPr/>
        <p:txBody>
          <a:bodyPr/>
          <a:lstStyle/>
          <a:p>
            <a:r>
              <a:rPr lang="en-US" b="1" dirty="0"/>
              <a:t>8.1 Oxidative Stress</a:t>
            </a:r>
          </a:p>
        </p:txBody>
      </p:sp>
      <p:sp>
        <p:nvSpPr>
          <p:cNvPr id="3" name="Content Placeholder 2">
            <a:extLst>
              <a:ext uri="{FF2B5EF4-FFF2-40B4-BE49-F238E27FC236}">
                <a16:creationId xmlns:a16="http://schemas.microsoft.com/office/drawing/2014/main" id="{D48D61DE-AD87-ED4A-89DF-E683DA4080DD}"/>
              </a:ext>
            </a:extLst>
          </p:cNvPr>
          <p:cNvSpPr>
            <a:spLocks noGrp="1"/>
          </p:cNvSpPr>
          <p:nvPr>
            <p:ph idx="1"/>
          </p:nvPr>
        </p:nvSpPr>
        <p:spPr/>
        <p:txBody>
          <a:bodyPr/>
          <a:lstStyle/>
          <a:p>
            <a:r>
              <a:rPr lang="en-US" b="1" dirty="0"/>
              <a:t>Oxidative stress</a:t>
            </a:r>
            <a:r>
              <a:rPr lang="en-US" dirty="0"/>
              <a:t> refers to an imbalance in any cell, tissue, or organ between the amount of free radicals and the capabilities of the detoxifying and repair systems.</a:t>
            </a:r>
          </a:p>
          <a:p>
            <a:r>
              <a:rPr lang="en-US" dirty="0"/>
              <a:t>Oxidative stress has been implicated as a contributing factor to cancer, atherosclerosis (hardening of arteries), arthritis, diabetes, kidney disease, Alzheimer’s disease, Parkinson’s disease, schizophrenia, bipolar disorder, emphysema, and cataracts.</a:t>
            </a:r>
          </a:p>
        </p:txBody>
      </p:sp>
    </p:spTree>
    <p:extLst>
      <p:ext uri="{BB962C8B-B14F-4D97-AF65-F5344CB8AC3E}">
        <p14:creationId xmlns:p14="http://schemas.microsoft.com/office/powerpoint/2010/main" val="22811189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AF881-268F-0A44-A4C0-E39E2CFEC292}"/>
              </a:ext>
            </a:extLst>
          </p:cNvPr>
          <p:cNvSpPr>
            <a:spLocks noGrp="1"/>
          </p:cNvSpPr>
          <p:nvPr>
            <p:ph type="title"/>
          </p:nvPr>
        </p:nvSpPr>
        <p:spPr/>
        <p:txBody>
          <a:bodyPr/>
          <a:lstStyle/>
          <a:p>
            <a:r>
              <a:rPr lang="en-US" b="1" dirty="0"/>
              <a:t>8.1 VIDEO:  Oxidative Stress</a:t>
            </a:r>
          </a:p>
        </p:txBody>
      </p:sp>
      <p:pic>
        <p:nvPicPr>
          <p:cNvPr id="4" name="RmeogBhhs0E" descr="Video about oxidative stress"/>
          <p:cNvPicPr>
            <a:picLocks noGrp="1" noRot="1" noChangeAspect="1"/>
          </p:cNvPicPr>
          <p:nvPr>
            <p:ph idx="1"/>
            <a:videoFile r:link="rId1"/>
          </p:nvPr>
        </p:nvPicPr>
        <p:blipFill>
          <a:blip r:embed="rId3"/>
          <a:stretch>
            <a:fillRect/>
          </a:stretch>
        </p:blipFill>
        <p:spPr>
          <a:xfrm>
            <a:off x="2589212" y="1524000"/>
            <a:ext cx="6722532" cy="3781425"/>
          </a:xfrm>
          <a:prstGeom prst="rect">
            <a:avLst/>
          </a:prstGeom>
        </p:spPr>
      </p:pic>
      <p:sp>
        <p:nvSpPr>
          <p:cNvPr id="5" name="TextBox 4"/>
          <p:cNvSpPr txBox="1"/>
          <p:nvPr/>
        </p:nvSpPr>
        <p:spPr>
          <a:xfrm>
            <a:off x="3321578" y="5381625"/>
            <a:ext cx="5257800" cy="338554"/>
          </a:xfrm>
          <a:prstGeom prst="rect">
            <a:avLst/>
          </a:prstGeom>
          <a:noFill/>
        </p:spPr>
        <p:txBody>
          <a:bodyPr wrap="square" rtlCol="0">
            <a:spAutoFit/>
          </a:bodyPr>
          <a:lstStyle/>
          <a:p>
            <a:r>
              <a:rPr lang="en-US" sz="1600" dirty="0"/>
              <a:t>Video Source:  </a:t>
            </a:r>
            <a:r>
              <a:rPr lang="en-US" sz="1600" dirty="0">
                <a:hlinkClick r:id="rId4"/>
              </a:rPr>
              <a:t>http://www.youtube.com/v</a:t>
            </a:r>
            <a:r>
              <a:rPr lang="en-US" sz="1600">
                <a:hlinkClick r:id="rId4"/>
              </a:rPr>
              <a:t>/RmeogBhhs0E</a:t>
            </a:r>
            <a:endParaRPr lang="en-US" sz="1600"/>
          </a:p>
        </p:txBody>
      </p:sp>
    </p:spTree>
    <p:extLst>
      <p:ext uri="{BB962C8B-B14F-4D97-AF65-F5344CB8AC3E}">
        <p14:creationId xmlns:p14="http://schemas.microsoft.com/office/powerpoint/2010/main" val="16288553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B10C7-A8BA-5A45-BC19-88ABECF02344}"/>
              </a:ext>
            </a:extLst>
          </p:cNvPr>
          <p:cNvSpPr>
            <a:spLocks noGrp="1"/>
          </p:cNvSpPr>
          <p:nvPr>
            <p:ph type="title"/>
          </p:nvPr>
        </p:nvSpPr>
        <p:spPr/>
        <p:txBody>
          <a:bodyPr/>
          <a:lstStyle/>
          <a:p>
            <a:r>
              <a:rPr lang="en-US" b="1" dirty="0"/>
              <a:t>8.1 Key Takeaways</a:t>
            </a:r>
            <a:endParaRPr lang="en-US" dirty="0"/>
          </a:p>
        </p:txBody>
      </p:sp>
      <p:sp>
        <p:nvSpPr>
          <p:cNvPr id="3" name="Content Placeholder 2">
            <a:extLst>
              <a:ext uri="{FF2B5EF4-FFF2-40B4-BE49-F238E27FC236}">
                <a16:creationId xmlns:a16="http://schemas.microsoft.com/office/drawing/2014/main" id="{54B8C0E8-B8B6-BD4A-9A4B-DA403D40DE5D}"/>
              </a:ext>
            </a:extLst>
          </p:cNvPr>
          <p:cNvSpPr>
            <a:spLocks noGrp="1"/>
          </p:cNvSpPr>
          <p:nvPr>
            <p:ph idx="1"/>
          </p:nvPr>
        </p:nvSpPr>
        <p:spPr/>
        <p:txBody>
          <a:bodyPr>
            <a:noAutofit/>
          </a:bodyPr>
          <a:lstStyle/>
          <a:p>
            <a:pPr lvl="0"/>
            <a:r>
              <a:rPr lang="en-US" dirty="0"/>
              <a:t>Free radicals, unstable molecules with unpaired electrons, are an unavoidable byproduct of cellular metabolism.</a:t>
            </a:r>
          </a:p>
          <a:p>
            <a:pPr lvl="0"/>
            <a:r>
              <a:rPr lang="en-US" dirty="0"/>
              <a:t>Free radicals can steal electrons from lipids, proteins, RNA, and DNA, causing them damage.</a:t>
            </a:r>
          </a:p>
          <a:p>
            <a:pPr lvl="0"/>
            <a:r>
              <a:rPr lang="en-US" dirty="0"/>
              <a:t>The body has defenses against free radicals—free radical detoxifying enzymes and antioxidant chemicals.</a:t>
            </a:r>
          </a:p>
          <a:p>
            <a:pPr lvl="0"/>
            <a:r>
              <a:rPr lang="en-US" dirty="0"/>
              <a:t>The body can synthesize some antioxidant molecules, but many are obtained from the diet.</a:t>
            </a:r>
          </a:p>
        </p:txBody>
      </p:sp>
    </p:spTree>
    <p:extLst>
      <p:ext uri="{BB962C8B-B14F-4D97-AF65-F5344CB8AC3E}">
        <p14:creationId xmlns:p14="http://schemas.microsoft.com/office/powerpoint/2010/main" val="1680805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Objectives:</a:t>
            </a:r>
          </a:p>
        </p:txBody>
      </p:sp>
      <p:sp>
        <p:nvSpPr>
          <p:cNvPr id="3" name="Content Placeholder 2"/>
          <p:cNvSpPr>
            <a:spLocks noGrp="1"/>
          </p:cNvSpPr>
          <p:nvPr>
            <p:ph idx="1"/>
          </p:nvPr>
        </p:nvSpPr>
        <p:spPr>
          <a:xfrm>
            <a:off x="989012" y="1600200"/>
            <a:ext cx="10439400" cy="5029200"/>
          </a:xfrm>
        </p:spPr>
        <p:txBody>
          <a:bodyPr>
            <a:normAutofit/>
          </a:bodyPr>
          <a:lstStyle/>
          <a:p>
            <a:pPr marL="0" indent="0">
              <a:buNone/>
            </a:pPr>
            <a:r>
              <a:rPr lang="en-US" dirty="0"/>
              <a:t>After reading and studying this chapter, students should be able to:</a:t>
            </a:r>
          </a:p>
          <a:p>
            <a:pPr marL="514350" lvl="0" indent="-514350">
              <a:buFont typeface="+mj-lt"/>
              <a:buAutoNum type="arabicPeriod"/>
            </a:pPr>
            <a:r>
              <a:rPr lang="en-US" dirty="0"/>
              <a:t>Describe how free radicals are generated in the body.</a:t>
            </a:r>
          </a:p>
          <a:p>
            <a:pPr marL="514350" lvl="0" indent="-514350">
              <a:buFont typeface="+mj-lt"/>
              <a:buAutoNum type="arabicPeriod"/>
            </a:pPr>
            <a:r>
              <a:rPr lang="en-US" dirty="0"/>
              <a:t>Explain oxidative stress and what diseases it is associated with.</a:t>
            </a:r>
          </a:p>
          <a:p>
            <a:pPr marL="514350" lvl="0" indent="-514350">
              <a:buFont typeface="+mj-lt"/>
              <a:buAutoNum type="arabicPeriod"/>
            </a:pPr>
            <a:r>
              <a:rPr lang="en-US" dirty="0"/>
              <a:t>List the antioxidant nutrients.</a:t>
            </a:r>
          </a:p>
          <a:p>
            <a:pPr marL="514350" lvl="0" indent="-514350">
              <a:buFont typeface="+mj-lt"/>
              <a:buAutoNum type="arabicPeriod"/>
            </a:pPr>
            <a:r>
              <a:rPr lang="en-US" dirty="0"/>
              <a:t>Give examples of the best food sources of antioxidant nutrients.</a:t>
            </a:r>
          </a:p>
          <a:p>
            <a:pPr marL="514350" lvl="0" indent="-514350">
              <a:buFont typeface="+mj-lt"/>
              <a:buAutoNum type="arabicPeriod"/>
            </a:pPr>
            <a:r>
              <a:rPr lang="en-US" dirty="0"/>
              <a:t>Name some phytochemicals and their health benefits as backed by scientific evidence.</a:t>
            </a:r>
          </a:p>
        </p:txBody>
      </p:sp>
    </p:spTree>
    <p:extLst>
      <p:ext uri="{BB962C8B-B14F-4D97-AF65-F5344CB8AC3E}">
        <p14:creationId xmlns:p14="http://schemas.microsoft.com/office/powerpoint/2010/main" val="725031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B10C7-A8BA-5A45-BC19-88ABECF02344}"/>
              </a:ext>
            </a:extLst>
          </p:cNvPr>
          <p:cNvSpPr>
            <a:spLocks noGrp="1"/>
          </p:cNvSpPr>
          <p:nvPr>
            <p:ph type="title"/>
          </p:nvPr>
        </p:nvSpPr>
        <p:spPr/>
        <p:txBody>
          <a:bodyPr/>
          <a:lstStyle/>
          <a:p>
            <a:r>
              <a:rPr lang="en-US" b="1" dirty="0"/>
              <a:t>8.1 Key Takeaways</a:t>
            </a:r>
            <a:endParaRPr lang="en-US" dirty="0"/>
          </a:p>
        </p:txBody>
      </p:sp>
      <p:sp>
        <p:nvSpPr>
          <p:cNvPr id="3" name="Content Placeholder 2">
            <a:extLst>
              <a:ext uri="{FF2B5EF4-FFF2-40B4-BE49-F238E27FC236}">
                <a16:creationId xmlns:a16="http://schemas.microsoft.com/office/drawing/2014/main" id="{54B8C0E8-B8B6-BD4A-9A4B-DA403D40DE5D}"/>
              </a:ext>
            </a:extLst>
          </p:cNvPr>
          <p:cNvSpPr>
            <a:spLocks noGrp="1"/>
          </p:cNvSpPr>
          <p:nvPr>
            <p:ph idx="1"/>
          </p:nvPr>
        </p:nvSpPr>
        <p:spPr/>
        <p:txBody>
          <a:bodyPr>
            <a:noAutofit/>
          </a:bodyPr>
          <a:lstStyle/>
          <a:p>
            <a:pPr lvl="0"/>
            <a:r>
              <a:rPr lang="en-US" dirty="0"/>
              <a:t>The body sometimes uses free radicals for beneficial functions such as killing pathogens and regulating cell growth and death.</a:t>
            </a:r>
          </a:p>
          <a:p>
            <a:pPr lvl="0"/>
            <a:r>
              <a:rPr lang="en-US" dirty="0"/>
              <a:t>Oxidative stress is an imbalance between free radical production and detoxification and repair systems. It also plays an integral role in the development of many chronic diseases and in age-related decline of tissues.</a:t>
            </a:r>
          </a:p>
          <a:p>
            <a:pPr lvl="0"/>
            <a:r>
              <a:rPr lang="en-US" dirty="0"/>
              <a:t>Excessive sunlight, ozone, smoke, heavy metals, radiation, asbestos, and other toxic chemicals increase the number of free radicals in the body and can accelerate the progression of diseases in which oxidative stress is a contributing cause.</a:t>
            </a:r>
          </a:p>
        </p:txBody>
      </p:sp>
    </p:spTree>
    <p:extLst>
      <p:ext uri="{BB962C8B-B14F-4D97-AF65-F5344CB8AC3E}">
        <p14:creationId xmlns:p14="http://schemas.microsoft.com/office/powerpoint/2010/main" val="33881179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F0D74-9E24-7340-AFAF-93B86F7083C0}"/>
              </a:ext>
            </a:extLst>
          </p:cNvPr>
          <p:cNvSpPr>
            <a:spLocks noGrp="1"/>
          </p:cNvSpPr>
          <p:nvPr>
            <p:ph type="title"/>
          </p:nvPr>
        </p:nvSpPr>
        <p:spPr/>
        <p:txBody>
          <a:bodyPr/>
          <a:lstStyle/>
          <a:p>
            <a:r>
              <a:rPr lang="en-US" b="1" dirty="0"/>
              <a:t>8.2 Antioxidant Micronutrients</a:t>
            </a:r>
            <a:endParaRPr lang="en-US" dirty="0"/>
          </a:p>
        </p:txBody>
      </p:sp>
      <p:sp>
        <p:nvSpPr>
          <p:cNvPr id="3" name="Content Placeholder 2">
            <a:extLst>
              <a:ext uri="{FF2B5EF4-FFF2-40B4-BE49-F238E27FC236}">
                <a16:creationId xmlns:a16="http://schemas.microsoft.com/office/drawing/2014/main" id="{561613E1-6722-F74D-9D52-8C9478590300}"/>
              </a:ext>
            </a:extLst>
          </p:cNvPr>
          <p:cNvSpPr>
            <a:spLocks noGrp="1"/>
          </p:cNvSpPr>
          <p:nvPr>
            <p:ph idx="1"/>
          </p:nvPr>
        </p:nvSpPr>
        <p:spPr/>
        <p:txBody>
          <a:bodyPr>
            <a:normAutofit/>
          </a:bodyPr>
          <a:lstStyle/>
          <a:p>
            <a:r>
              <a:rPr lang="en-US" dirty="0"/>
              <a:t>The market is flooded with advertisements for “super antioxidant” supplements teeming with molecules that block free radical production, stimulate the immune system, prevent cancer, and reduce the signs of aging. However, these claims are not backed by scientific evidence.</a:t>
            </a:r>
          </a:p>
          <a:p>
            <a:r>
              <a:rPr lang="en-US" dirty="0"/>
              <a:t>While scientists have found evidence supporting the consumption of antioxidant-rich foods as a method of reducing the risk of chronic disease, there is no “miracle cure;” no pill or supplement alone can provide the same benefits as a healthy diet.</a:t>
            </a:r>
          </a:p>
        </p:txBody>
      </p:sp>
    </p:spTree>
    <p:extLst>
      <p:ext uri="{BB962C8B-B14F-4D97-AF65-F5344CB8AC3E}">
        <p14:creationId xmlns:p14="http://schemas.microsoft.com/office/powerpoint/2010/main" val="2042130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606CD-D8EA-C94B-A005-827B36B2CABB}"/>
              </a:ext>
            </a:extLst>
          </p:cNvPr>
          <p:cNvSpPr>
            <a:spLocks noGrp="1"/>
          </p:cNvSpPr>
          <p:nvPr>
            <p:ph type="title"/>
          </p:nvPr>
        </p:nvSpPr>
        <p:spPr/>
        <p:txBody>
          <a:bodyPr/>
          <a:lstStyle/>
          <a:p>
            <a:r>
              <a:rPr lang="en-US" b="1" dirty="0"/>
              <a:t>8.2 Vitamin E Functions and Health Benefits</a:t>
            </a:r>
          </a:p>
        </p:txBody>
      </p:sp>
      <p:sp>
        <p:nvSpPr>
          <p:cNvPr id="3" name="Content Placeholder 2">
            <a:extLst>
              <a:ext uri="{FF2B5EF4-FFF2-40B4-BE49-F238E27FC236}">
                <a16:creationId xmlns:a16="http://schemas.microsoft.com/office/drawing/2014/main" id="{614D69A4-EF4D-3249-B0E5-47147256AA01}"/>
              </a:ext>
            </a:extLst>
          </p:cNvPr>
          <p:cNvSpPr>
            <a:spLocks noGrp="1"/>
          </p:cNvSpPr>
          <p:nvPr>
            <p:ph idx="1"/>
          </p:nvPr>
        </p:nvSpPr>
        <p:spPr/>
        <p:txBody>
          <a:bodyPr>
            <a:normAutofit lnSpcReduction="10000"/>
          </a:bodyPr>
          <a:lstStyle/>
          <a:p>
            <a:r>
              <a:rPr lang="en-US" dirty="0"/>
              <a:t>Vitamin E is actually eight chemically similar substances, of which alpha-tocopherol appears to be the most potent antioxidant.</a:t>
            </a:r>
          </a:p>
          <a:p>
            <a:r>
              <a:rPr lang="en-US" dirty="0"/>
              <a:t>Alpha-tocopherol and vitamin E’s other constituents are fat-soluble and primarily responsible for protecting cell membranes against lipid destruction caused by free radicals.</a:t>
            </a:r>
          </a:p>
          <a:p>
            <a:r>
              <a:rPr lang="en-US" dirty="0"/>
              <a:t>In addition to its antioxidant functions, vitamin E, mainly as alpha-tocopherol, can change the functions of proteins in cells, plays a role in the operations of the immune system, enhances the dilation of blood vessels, and inhibits blood clot formation.</a:t>
            </a:r>
          </a:p>
        </p:txBody>
      </p:sp>
    </p:spTree>
    <p:extLst>
      <p:ext uri="{BB962C8B-B14F-4D97-AF65-F5344CB8AC3E}">
        <p14:creationId xmlns:p14="http://schemas.microsoft.com/office/powerpoint/2010/main" val="148858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9EF7D-A9D2-5348-AD29-548A4942E579}"/>
              </a:ext>
            </a:extLst>
          </p:cNvPr>
          <p:cNvSpPr>
            <a:spLocks noGrp="1"/>
          </p:cNvSpPr>
          <p:nvPr>
            <p:ph type="title"/>
          </p:nvPr>
        </p:nvSpPr>
        <p:spPr/>
        <p:txBody>
          <a:bodyPr/>
          <a:lstStyle/>
          <a:p>
            <a:r>
              <a:rPr lang="en-US" b="1" dirty="0"/>
              <a:t>8.2 Vitamin E Functions and Health Benefits</a:t>
            </a:r>
            <a:endParaRPr lang="en-US" dirty="0"/>
          </a:p>
        </p:txBody>
      </p:sp>
      <p:sp>
        <p:nvSpPr>
          <p:cNvPr id="3" name="Content Placeholder 2">
            <a:extLst>
              <a:ext uri="{FF2B5EF4-FFF2-40B4-BE49-F238E27FC236}">
                <a16:creationId xmlns:a16="http://schemas.microsoft.com/office/drawing/2014/main" id="{595BD7A5-C56F-2D41-A95D-5D35F6C063BB}"/>
              </a:ext>
            </a:extLst>
          </p:cNvPr>
          <p:cNvSpPr>
            <a:spLocks noGrp="1"/>
          </p:cNvSpPr>
          <p:nvPr>
            <p:ph idx="1"/>
          </p:nvPr>
        </p:nvSpPr>
        <p:spPr/>
        <p:txBody>
          <a:bodyPr>
            <a:normAutofit fontScale="92500" lnSpcReduction="20000"/>
          </a:bodyPr>
          <a:lstStyle/>
          <a:p>
            <a:r>
              <a:rPr lang="en-US" dirty="0"/>
              <a:t>Vitamin E reduces the oxidation of LDLs, and it was therefore hypothesized that vitamin E supplements would protect against atherosclerosis. However, large clinical trials have not consistently found evidence to support this hypothesis.</a:t>
            </a:r>
          </a:p>
          <a:p>
            <a:r>
              <a:rPr lang="en-US" dirty="0"/>
              <a:t>In spite of some claims, studies have not found that vitamin E reduced the risk of developing any form of cancer.</a:t>
            </a:r>
          </a:p>
          <a:p>
            <a:r>
              <a:rPr lang="en-US" dirty="0"/>
              <a:t>Clinical trials evaluating the effects of vitamin E supplements on AMD (age-related macular degeneration) and cataracts (clouding of the lens of an eye) did not consistently observe a decreased risk for either. </a:t>
            </a:r>
          </a:p>
          <a:p>
            <a:r>
              <a:rPr lang="en-US" dirty="0"/>
              <a:t>More studies are needed to better assess the dose and dietary requirements of vitamin E and, for that matter, whether other antioxidants lower the risk of dementia, </a:t>
            </a:r>
          </a:p>
        </p:txBody>
      </p:sp>
    </p:spTree>
    <p:extLst>
      <p:ext uri="{BB962C8B-B14F-4D97-AF65-F5344CB8AC3E}">
        <p14:creationId xmlns:p14="http://schemas.microsoft.com/office/powerpoint/2010/main" val="4259785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B1BCD-D1A6-2944-973F-F2F70DAD769C}"/>
              </a:ext>
            </a:extLst>
          </p:cNvPr>
          <p:cNvSpPr>
            <a:spLocks noGrp="1"/>
          </p:cNvSpPr>
          <p:nvPr>
            <p:ph type="title"/>
          </p:nvPr>
        </p:nvSpPr>
        <p:spPr/>
        <p:txBody>
          <a:bodyPr/>
          <a:lstStyle/>
          <a:p>
            <a:r>
              <a:rPr lang="en-US" dirty="0"/>
              <a:t>8.2 </a:t>
            </a:r>
            <a:r>
              <a:rPr lang="en-US" b="1" dirty="0"/>
              <a:t>Dietary Reference Intakes for Vitamin E</a:t>
            </a:r>
            <a:endParaRPr lang="en-US" dirty="0"/>
          </a:p>
        </p:txBody>
      </p:sp>
      <p:sp>
        <p:nvSpPr>
          <p:cNvPr id="3" name="Content Placeholder 2">
            <a:extLst>
              <a:ext uri="{FF2B5EF4-FFF2-40B4-BE49-F238E27FC236}">
                <a16:creationId xmlns:a16="http://schemas.microsoft.com/office/drawing/2014/main" id="{6ABE11A7-4833-8849-A7CE-5DE578080289}"/>
              </a:ext>
            </a:extLst>
          </p:cNvPr>
          <p:cNvSpPr>
            <a:spLocks noGrp="1"/>
          </p:cNvSpPr>
          <p:nvPr>
            <p:ph idx="1"/>
          </p:nvPr>
        </p:nvSpPr>
        <p:spPr>
          <a:xfrm>
            <a:off x="1218883" y="1600200"/>
            <a:ext cx="9751060" cy="4572000"/>
          </a:xfrm>
        </p:spPr>
        <p:txBody>
          <a:bodyPr>
            <a:normAutofit lnSpcReduction="10000"/>
          </a:bodyPr>
          <a:lstStyle/>
          <a:p>
            <a:pPr marL="0" indent="0">
              <a:buNone/>
            </a:pPr>
            <a:endParaRPr lang="en-US"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Source: National Institutes of Health, Office of Dietary Supplements. “Dietary Supplement Fact Sheet: Vitamin E.” </a:t>
            </a:r>
            <a:r>
              <a:rPr lang="en-US" sz="1600" dirty="0">
                <a:hlinkClick r:id="rId2"/>
              </a:rPr>
              <a:t>http://ods.od.nih.gov/factsheets/VitaminE-QuickFacts/</a:t>
            </a:r>
            <a:r>
              <a:rPr lang="en-US" sz="1600" dirty="0"/>
              <a:t>.</a:t>
            </a:r>
          </a:p>
        </p:txBody>
      </p:sp>
      <p:graphicFrame>
        <p:nvGraphicFramePr>
          <p:cNvPr id="7" name="Table 6" descr="Table showing Dietary Reference Intakes for Vitamin E">
            <a:extLst>
              <a:ext uri="{FF2B5EF4-FFF2-40B4-BE49-F238E27FC236}">
                <a16:creationId xmlns:a16="http://schemas.microsoft.com/office/drawing/2014/main" id="{5711011D-CAE9-A64C-B900-9CC74A33CF89}"/>
              </a:ext>
            </a:extLst>
          </p:cNvPr>
          <p:cNvGraphicFramePr>
            <a:graphicFrameLocks noGrp="1"/>
          </p:cNvGraphicFramePr>
          <p:nvPr>
            <p:extLst>
              <p:ext uri="{D42A27DB-BD31-4B8C-83A1-F6EECF244321}">
                <p14:modId xmlns:p14="http://schemas.microsoft.com/office/powerpoint/2010/main" val="1779892324"/>
              </p:ext>
            </p:extLst>
          </p:nvPr>
        </p:nvGraphicFramePr>
        <p:xfrm>
          <a:off x="1218883" y="1905000"/>
          <a:ext cx="9221469" cy="3124197"/>
        </p:xfrm>
        <a:graphic>
          <a:graphicData uri="http://schemas.openxmlformats.org/drawingml/2006/table">
            <a:tbl>
              <a:tblPr firstRow="1" firstCol="1" bandRow="1">
                <a:tableStyleId>{5C22544A-7EE6-4342-B048-85BDC9FD1C3A}</a:tableStyleId>
              </a:tblPr>
              <a:tblGrid>
                <a:gridCol w="3073823">
                  <a:extLst>
                    <a:ext uri="{9D8B030D-6E8A-4147-A177-3AD203B41FA5}">
                      <a16:colId xmlns:a16="http://schemas.microsoft.com/office/drawing/2014/main" val="3404552712"/>
                    </a:ext>
                  </a:extLst>
                </a:gridCol>
                <a:gridCol w="3480646">
                  <a:extLst>
                    <a:ext uri="{9D8B030D-6E8A-4147-A177-3AD203B41FA5}">
                      <a16:colId xmlns:a16="http://schemas.microsoft.com/office/drawing/2014/main" val="2553032236"/>
                    </a:ext>
                  </a:extLst>
                </a:gridCol>
                <a:gridCol w="2667000">
                  <a:extLst>
                    <a:ext uri="{9D8B030D-6E8A-4147-A177-3AD203B41FA5}">
                      <a16:colId xmlns:a16="http://schemas.microsoft.com/office/drawing/2014/main" val="3486894027"/>
                    </a:ext>
                  </a:extLst>
                </a:gridCol>
              </a:tblGrid>
              <a:tr h="347133">
                <a:tc>
                  <a:txBody>
                    <a:bodyPr/>
                    <a:lstStyle/>
                    <a:p>
                      <a:pPr marL="0" marR="0" algn="ctr">
                        <a:spcBef>
                          <a:spcPts val="0"/>
                        </a:spcBef>
                        <a:spcAft>
                          <a:spcPts val="0"/>
                        </a:spcAft>
                      </a:pPr>
                      <a:r>
                        <a:rPr lang="en-US" sz="1600" dirty="0">
                          <a:solidFill>
                            <a:schemeClr val="tx1"/>
                          </a:solidFill>
                          <a:effectLst/>
                        </a:rPr>
                        <a:t>Age Group</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RDA Males and Females mg/day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UL</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89442343"/>
                  </a:ext>
                </a:extLst>
              </a:tr>
              <a:tr h="347133">
                <a:tc>
                  <a:txBody>
                    <a:bodyPr/>
                    <a:lstStyle/>
                    <a:p>
                      <a:pPr marL="0" marR="0" algn="ctr">
                        <a:spcBef>
                          <a:spcPts val="0"/>
                        </a:spcBef>
                        <a:spcAft>
                          <a:spcPts val="0"/>
                        </a:spcAft>
                      </a:pPr>
                      <a:r>
                        <a:rPr lang="en-US" sz="1600" dirty="0">
                          <a:solidFill>
                            <a:schemeClr val="tx1"/>
                          </a:solidFill>
                          <a:effectLst/>
                        </a:rPr>
                        <a:t>Infants (0–6 months)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4*</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529171752"/>
                  </a:ext>
                </a:extLst>
              </a:tr>
              <a:tr h="347133">
                <a:tc>
                  <a:txBody>
                    <a:bodyPr/>
                    <a:lstStyle/>
                    <a:p>
                      <a:pPr marL="0" marR="0" algn="ctr">
                        <a:spcBef>
                          <a:spcPts val="0"/>
                        </a:spcBef>
                        <a:spcAft>
                          <a:spcPts val="0"/>
                        </a:spcAft>
                      </a:pPr>
                      <a:r>
                        <a:rPr lang="en-US" sz="1600" dirty="0">
                          <a:solidFill>
                            <a:schemeClr val="tx1"/>
                          </a:solidFill>
                          <a:effectLst/>
                        </a:rPr>
                        <a:t>Infants (7–12 months)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609016106"/>
                  </a:ext>
                </a:extLst>
              </a:tr>
              <a:tr h="347133">
                <a:tc>
                  <a:txBody>
                    <a:bodyPr/>
                    <a:lstStyle/>
                    <a:p>
                      <a:pPr marL="0" marR="0" algn="ctr">
                        <a:spcBef>
                          <a:spcPts val="0"/>
                        </a:spcBef>
                        <a:spcAft>
                          <a:spcPts val="0"/>
                        </a:spcAft>
                      </a:pPr>
                      <a:r>
                        <a:rPr lang="en-US" sz="1600" dirty="0">
                          <a:solidFill>
                            <a:schemeClr val="tx1"/>
                          </a:solidFill>
                          <a:effectLst/>
                        </a:rPr>
                        <a:t>Children (1–3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6</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200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976632117"/>
                  </a:ext>
                </a:extLst>
              </a:tr>
              <a:tr h="347133">
                <a:tc>
                  <a:txBody>
                    <a:bodyPr/>
                    <a:lstStyle/>
                    <a:p>
                      <a:pPr marL="0" marR="0" algn="ctr">
                        <a:spcBef>
                          <a:spcPts val="0"/>
                        </a:spcBef>
                        <a:spcAft>
                          <a:spcPts val="0"/>
                        </a:spcAft>
                      </a:pPr>
                      <a:r>
                        <a:rPr lang="en-US" sz="1600" dirty="0">
                          <a:solidFill>
                            <a:schemeClr val="tx1"/>
                          </a:solidFill>
                          <a:effectLst/>
                        </a:rPr>
                        <a:t>Children (4–8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7</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300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3153514551"/>
                  </a:ext>
                </a:extLst>
              </a:tr>
              <a:tr h="347133">
                <a:tc>
                  <a:txBody>
                    <a:bodyPr/>
                    <a:lstStyle/>
                    <a:p>
                      <a:pPr marL="0" marR="0" algn="ctr">
                        <a:spcBef>
                          <a:spcPts val="0"/>
                        </a:spcBef>
                        <a:spcAft>
                          <a:spcPts val="0"/>
                        </a:spcAft>
                      </a:pPr>
                      <a:r>
                        <a:rPr lang="en-US" sz="1600" dirty="0">
                          <a:solidFill>
                            <a:schemeClr val="tx1"/>
                          </a:solidFill>
                          <a:effectLst/>
                        </a:rPr>
                        <a:t>Children (9–13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11</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600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1308294378"/>
                  </a:ext>
                </a:extLst>
              </a:tr>
              <a:tr h="347133">
                <a:tc>
                  <a:txBody>
                    <a:bodyPr/>
                    <a:lstStyle/>
                    <a:p>
                      <a:pPr marL="0" marR="0" algn="ctr">
                        <a:spcBef>
                          <a:spcPts val="0"/>
                        </a:spcBef>
                        <a:spcAft>
                          <a:spcPts val="0"/>
                        </a:spcAft>
                      </a:pPr>
                      <a:r>
                        <a:rPr lang="en-US" sz="1600" dirty="0">
                          <a:solidFill>
                            <a:schemeClr val="tx1"/>
                          </a:solidFill>
                          <a:effectLst/>
                        </a:rPr>
                        <a:t>Adolescents (14–18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15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800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4050542707"/>
                  </a:ext>
                </a:extLst>
              </a:tr>
              <a:tr h="347133">
                <a:tc>
                  <a:txBody>
                    <a:bodyPr/>
                    <a:lstStyle/>
                    <a:p>
                      <a:pPr marL="0" marR="0" algn="ctr">
                        <a:spcBef>
                          <a:spcPts val="0"/>
                        </a:spcBef>
                        <a:spcAft>
                          <a:spcPts val="0"/>
                        </a:spcAft>
                      </a:pPr>
                      <a:r>
                        <a:rPr lang="en-US" sz="1600" dirty="0">
                          <a:solidFill>
                            <a:schemeClr val="tx1"/>
                          </a:solidFill>
                          <a:effectLst/>
                        </a:rPr>
                        <a:t>Adults (&gt; 19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1,000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413468216"/>
                  </a:ext>
                </a:extLst>
              </a:tr>
              <a:tr h="347133">
                <a:tc gridSpan="3">
                  <a:txBody>
                    <a:bodyPr/>
                    <a:lstStyle/>
                    <a:p>
                      <a:pPr marL="0" marR="0" algn="ctr">
                        <a:spcBef>
                          <a:spcPts val="0"/>
                        </a:spcBef>
                        <a:spcAft>
                          <a:spcPts val="0"/>
                        </a:spcAft>
                      </a:pPr>
                      <a:r>
                        <a:rPr lang="en-US" sz="1600" dirty="0">
                          <a:solidFill>
                            <a:schemeClr val="tx1"/>
                          </a:solidFill>
                          <a:effectLst/>
                        </a:rPr>
                        <a:t>*denotes Adequate Intake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24040057"/>
                  </a:ext>
                </a:extLst>
              </a:tr>
            </a:tbl>
          </a:graphicData>
        </a:graphic>
      </p:graphicFrame>
    </p:spTree>
    <p:extLst>
      <p:ext uri="{BB962C8B-B14F-4D97-AF65-F5344CB8AC3E}">
        <p14:creationId xmlns:p14="http://schemas.microsoft.com/office/powerpoint/2010/main" val="25182917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B2A68-2944-5145-A7A9-7E0103F4D9D6}"/>
              </a:ext>
            </a:extLst>
          </p:cNvPr>
          <p:cNvSpPr>
            <a:spLocks noGrp="1"/>
          </p:cNvSpPr>
          <p:nvPr>
            <p:ph type="title"/>
          </p:nvPr>
        </p:nvSpPr>
        <p:spPr/>
        <p:txBody>
          <a:bodyPr/>
          <a:lstStyle/>
          <a:p>
            <a:r>
              <a:rPr lang="en-US" b="1" dirty="0"/>
              <a:t>8.2 Dietary Sources of Vitamin E</a:t>
            </a:r>
          </a:p>
        </p:txBody>
      </p:sp>
      <p:sp>
        <p:nvSpPr>
          <p:cNvPr id="3" name="Content Placeholder 2">
            <a:extLst>
              <a:ext uri="{FF2B5EF4-FFF2-40B4-BE49-F238E27FC236}">
                <a16:creationId xmlns:a16="http://schemas.microsoft.com/office/drawing/2014/main" id="{06ABE401-D708-3B46-BF6A-D3522725713E}"/>
              </a:ext>
            </a:extLst>
          </p:cNvPr>
          <p:cNvSpPr>
            <a:spLocks noGrp="1"/>
          </p:cNvSpPr>
          <p:nvPr>
            <p:ph idx="1"/>
          </p:nvPr>
        </p:nvSpPr>
        <p:spPr>
          <a:xfrm>
            <a:off x="1218883" y="1600200"/>
            <a:ext cx="8380729" cy="5181600"/>
          </a:xfrm>
        </p:spPr>
        <p:txBody>
          <a:bodyPr>
            <a:normAutofit fontScale="85000" lnSpcReduction="20000"/>
          </a:bodyPr>
          <a:lstStyle/>
          <a:p>
            <a:pPr marL="0" indent="0">
              <a:buNone/>
            </a:pPr>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pPr>
              <a:spcBef>
                <a:spcPts val="0"/>
              </a:spcBef>
            </a:pPr>
            <a:r>
              <a:rPr lang="en-US" sz="1900" dirty="0"/>
              <a:t>Source: National Institutes of Health, Office of Dietary Supplements. “Dietary Supplement Fact Sheet: Vitamin E.” </a:t>
            </a:r>
            <a:r>
              <a:rPr lang="en-US" sz="1900" dirty="0">
                <a:hlinkClick r:id="rId2"/>
              </a:rPr>
              <a:t>http://ods.od.nih.gov/factsheets/VitaminE-HealthProfessional/</a:t>
            </a:r>
            <a:r>
              <a:rPr lang="en-US" sz="1900" dirty="0"/>
              <a:t>.</a:t>
            </a:r>
          </a:p>
        </p:txBody>
      </p:sp>
      <p:graphicFrame>
        <p:nvGraphicFramePr>
          <p:cNvPr id="6" name="Table 5" descr="Table showing Dietary Sources of Vitamin E">
            <a:extLst>
              <a:ext uri="{FF2B5EF4-FFF2-40B4-BE49-F238E27FC236}">
                <a16:creationId xmlns:a16="http://schemas.microsoft.com/office/drawing/2014/main" id="{B1FEEC7E-6E27-534A-B030-0DE1279A355B}"/>
              </a:ext>
            </a:extLst>
          </p:cNvPr>
          <p:cNvGraphicFramePr>
            <a:graphicFrameLocks noGrp="1"/>
          </p:cNvGraphicFramePr>
          <p:nvPr>
            <p:extLst>
              <p:ext uri="{D42A27DB-BD31-4B8C-83A1-F6EECF244321}">
                <p14:modId xmlns:p14="http://schemas.microsoft.com/office/powerpoint/2010/main" val="1565444296"/>
              </p:ext>
            </p:extLst>
          </p:nvPr>
        </p:nvGraphicFramePr>
        <p:xfrm>
          <a:off x="1409540" y="1447800"/>
          <a:ext cx="7999413" cy="4408170"/>
        </p:xfrm>
        <a:graphic>
          <a:graphicData uri="http://schemas.openxmlformats.org/drawingml/2006/table">
            <a:tbl>
              <a:tblPr firstRow="1" firstCol="1" bandRow="1">
                <a:tableStyleId>{5C22544A-7EE6-4342-B048-85BDC9FD1C3A}</a:tableStyleId>
              </a:tblPr>
              <a:tblGrid>
                <a:gridCol w="2666471">
                  <a:extLst>
                    <a:ext uri="{9D8B030D-6E8A-4147-A177-3AD203B41FA5}">
                      <a16:colId xmlns:a16="http://schemas.microsoft.com/office/drawing/2014/main" val="3604011199"/>
                    </a:ext>
                  </a:extLst>
                </a:gridCol>
                <a:gridCol w="2666471">
                  <a:extLst>
                    <a:ext uri="{9D8B030D-6E8A-4147-A177-3AD203B41FA5}">
                      <a16:colId xmlns:a16="http://schemas.microsoft.com/office/drawing/2014/main" val="950073037"/>
                    </a:ext>
                  </a:extLst>
                </a:gridCol>
                <a:gridCol w="2666471">
                  <a:extLst>
                    <a:ext uri="{9D8B030D-6E8A-4147-A177-3AD203B41FA5}">
                      <a16:colId xmlns:a16="http://schemas.microsoft.com/office/drawing/2014/main" val="338172083"/>
                    </a:ext>
                  </a:extLst>
                </a:gridCol>
              </a:tblGrid>
              <a:tr h="218782">
                <a:tc>
                  <a:txBody>
                    <a:bodyPr/>
                    <a:lstStyle/>
                    <a:p>
                      <a:pPr marL="0" marR="0" algn="ctr">
                        <a:spcBef>
                          <a:spcPts val="0"/>
                        </a:spcBef>
                        <a:spcAft>
                          <a:spcPts val="0"/>
                        </a:spcAft>
                      </a:pPr>
                      <a:r>
                        <a:rPr lang="en-US" sz="1600" dirty="0">
                          <a:solidFill>
                            <a:schemeClr val="tx1"/>
                          </a:solidFill>
                          <a:effectLst/>
                        </a:rPr>
                        <a:t>Food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Vitamin E (mg)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Percent Daily Value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384494430"/>
                  </a:ext>
                </a:extLst>
              </a:tr>
              <a:tr h="218782">
                <a:tc>
                  <a:txBody>
                    <a:bodyPr/>
                    <a:lstStyle/>
                    <a:p>
                      <a:pPr marL="0" marR="0" algn="ctr">
                        <a:spcBef>
                          <a:spcPts val="0"/>
                        </a:spcBef>
                        <a:spcAft>
                          <a:spcPts val="0"/>
                        </a:spcAft>
                      </a:pPr>
                      <a:r>
                        <a:rPr lang="en-US" sz="1600" dirty="0">
                          <a:solidFill>
                            <a:schemeClr val="tx1"/>
                          </a:solidFill>
                          <a:effectLst/>
                        </a:rPr>
                        <a:t>Wheat-germ oil (1 Tbsp.)</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20.3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655988592"/>
                  </a:ext>
                </a:extLst>
              </a:tr>
              <a:tr h="218782">
                <a:tc>
                  <a:txBody>
                    <a:bodyPr/>
                    <a:lstStyle/>
                    <a:p>
                      <a:pPr marL="0" marR="0" algn="ctr">
                        <a:spcBef>
                          <a:spcPts val="0"/>
                        </a:spcBef>
                        <a:spcAft>
                          <a:spcPts val="0"/>
                        </a:spcAft>
                      </a:pPr>
                      <a:r>
                        <a:rPr lang="en-US" sz="1600" dirty="0">
                          <a:solidFill>
                            <a:schemeClr val="tx1"/>
                          </a:solidFill>
                          <a:effectLst/>
                        </a:rPr>
                        <a:t>Sunflower seeds (1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7.4</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37</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3905758355"/>
                  </a:ext>
                </a:extLst>
              </a:tr>
              <a:tr h="218782">
                <a:tc>
                  <a:txBody>
                    <a:bodyPr/>
                    <a:lstStyle/>
                    <a:p>
                      <a:pPr marL="0" marR="0" algn="ctr">
                        <a:spcBef>
                          <a:spcPts val="0"/>
                        </a:spcBef>
                        <a:spcAft>
                          <a:spcPts val="0"/>
                        </a:spcAft>
                      </a:pPr>
                      <a:r>
                        <a:rPr lang="en-US" sz="1600" dirty="0">
                          <a:solidFill>
                            <a:schemeClr val="tx1"/>
                          </a:solidFill>
                          <a:effectLst/>
                        </a:rPr>
                        <a:t>Almonds (1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6.8</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34</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141541726"/>
                  </a:ext>
                </a:extLst>
              </a:tr>
              <a:tr h="218782">
                <a:tc>
                  <a:txBody>
                    <a:bodyPr/>
                    <a:lstStyle/>
                    <a:p>
                      <a:pPr marL="0" marR="0" algn="ctr">
                        <a:spcBef>
                          <a:spcPts val="0"/>
                        </a:spcBef>
                        <a:spcAft>
                          <a:spcPts val="0"/>
                        </a:spcAft>
                      </a:pPr>
                      <a:r>
                        <a:rPr lang="en-US" sz="1600" dirty="0">
                          <a:solidFill>
                            <a:schemeClr val="tx1"/>
                          </a:solidFill>
                          <a:effectLst/>
                        </a:rPr>
                        <a:t>Sunflower oil (1 Tbsp.)</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5.6</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28</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55135014"/>
                  </a:ext>
                </a:extLst>
              </a:tr>
              <a:tr h="218782">
                <a:tc>
                  <a:txBody>
                    <a:bodyPr/>
                    <a:lstStyle/>
                    <a:p>
                      <a:pPr marL="0" marR="0" algn="ctr">
                        <a:spcBef>
                          <a:spcPts val="0"/>
                        </a:spcBef>
                        <a:spcAft>
                          <a:spcPts val="0"/>
                        </a:spcAft>
                      </a:pPr>
                      <a:r>
                        <a:rPr lang="en-US" sz="1600" dirty="0">
                          <a:solidFill>
                            <a:schemeClr val="tx1"/>
                          </a:solidFill>
                          <a:effectLst/>
                        </a:rPr>
                        <a:t>Safflower oil (1 Tbsp.)</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4.6</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23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632351877"/>
                  </a:ext>
                </a:extLst>
              </a:tr>
              <a:tr h="218782">
                <a:tc>
                  <a:txBody>
                    <a:bodyPr/>
                    <a:lstStyle/>
                    <a:p>
                      <a:pPr marL="0" marR="0" algn="ctr">
                        <a:spcBef>
                          <a:spcPts val="0"/>
                        </a:spcBef>
                        <a:spcAft>
                          <a:spcPts val="0"/>
                        </a:spcAft>
                      </a:pPr>
                      <a:r>
                        <a:rPr lang="en-US" sz="1600" dirty="0">
                          <a:solidFill>
                            <a:schemeClr val="tx1"/>
                          </a:solidFill>
                          <a:effectLst/>
                        </a:rPr>
                        <a:t>Hazelnuts (1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4.3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22</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2796120422"/>
                  </a:ext>
                </a:extLst>
              </a:tr>
              <a:tr h="218782">
                <a:tc>
                  <a:txBody>
                    <a:bodyPr/>
                    <a:lstStyle/>
                    <a:p>
                      <a:pPr marL="0" marR="0" algn="ctr">
                        <a:spcBef>
                          <a:spcPts val="0"/>
                        </a:spcBef>
                        <a:spcAft>
                          <a:spcPts val="0"/>
                        </a:spcAft>
                      </a:pPr>
                      <a:r>
                        <a:rPr lang="en-US" sz="1600" dirty="0">
                          <a:solidFill>
                            <a:schemeClr val="tx1"/>
                          </a:solidFill>
                          <a:effectLst/>
                        </a:rPr>
                        <a:t>Peanut butter (2 Tbsp.)</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2.9</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901156604"/>
                  </a:ext>
                </a:extLst>
              </a:tr>
              <a:tr h="218782">
                <a:tc>
                  <a:txBody>
                    <a:bodyPr/>
                    <a:lstStyle/>
                    <a:p>
                      <a:pPr marL="0" marR="0" algn="ctr">
                        <a:spcBef>
                          <a:spcPts val="0"/>
                        </a:spcBef>
                        <a:spcAft>
                          <a:spcPts val="0"/>
                        </a:spcAft>
                      </a:pPr>
                      <a:r>
                        <a:rPr lang="en-US" sz="1600" dirty="0">
                          <a:solidFill>
                            <a:schemeClr val="tx1"/>
                          </a:solidFill>
                          <a:effectLst/>
                        </a:rPr>
                        <a:t>Peanuts (1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2.2</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11</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1435002139"/>
                  </a:ext>
                </a:extLst>
              </a:tr>
              <a:tr h="218782">
                <a:tc>
                  <a:txBody>
                    <a:bodyPr/>
                    <a:lstStyle/>
                    <a:p>
                      <a:pPr marL="0" marR="0" algn="ctr">
                        <a:spcBef>
                          <a:spcPts val="0"/>
                        </a:spcBef>
                        <a:spcAft>
                          <a:spcPts val="0"/>
                        </a:spcAft>
                      </a:pPr>
                      <a:r>
                        <a:rPr lang="en-US" sz="1600" dirty="0">
                          <a:solidFill>
                            <a:schemeClr val="tx1"/>
                          </a:solidFill>
                          <a:effectLst/>
                        </a:rPr>
                        <a:t>Corn oil (1 Tbsp.)</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1.9</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893577583"/>
                  </a:ext>
                </a:extLst>
              </a:tr>
              <a:tr h="218782">
                <a:tc>
                  <a:txBody>
                    <a:bodyPr/>
                    <a:lstStyle/>
                    <a:p>
                      <a:pPr marL="0" marR="0" algn="ctr">
                        <a:spcBef>
                          <a:spcPts val="0"/>
                        </a:spcBef>
                        <a:spcAft>
                          <a:spcPts val="0"/>
                        </a:spcAft>
                      </a:pPr>
                      <a:r>
                        <a:rPr lang="en-US" sz="1600" dirty="0">
                          <a:solidFill>
                            <a:schemeClr val="tx1"/>
                          </a:solidFill>
                          <a:effectLst/>
                        </a:rPr>
                        <a:t>Kiwi (1 medium)</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1.1</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6</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860542119"/>
                  </a:ext>
                </a:extLst>
              </a:tr>
              <a:tr h="218782">
                <a:tc>
                  <a:txBody>
                    <a:bodyPr/>
                    <a:lstStyle/>
                    <a:p>
                      <a:pPr marL="0" marR="0" algn="ctr">
                        <a:spcBef>
                          <a:spcPts val="0"/>
                        </a:spcBef>
                        <a:spcAft>
                          <a:spcPts val="0"/>
                        </a:spcAft>
                      </a:pPr>
                      <a:r>
                        <a:rPr lang="en-US" sz="1600" dirty="0">
                          <a:solidFill>
                            <a:schemeClr val="tx1"/>
                          </a:solidFill>
                          <a:effectLst/>
                        </a:rPr>
                        <a:t>Tomato (1 medium)</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0.7</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4</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653806516"/>
                  </a:ext>
                </a:extLst>
              </a:tr>
              <a:tr h="218782">
                <a:tc>
                  <a:txBody>
                    <a:bodyPr/>
                    <a:lstStyle/>
                    <a:p>
                      <a:pPr marL="0" marR="0" algn="ctr">
                        <a:spcBef>
                          <a:spcPts val="0"/>
                        </a:spcBef>
                        <a:spcAft>
                          <a:spcPts val="0"/>
                        </a:spcAft>
                      </a:pPr>
                      <a:r>
                        <a:rPr lang="en-US" sz="1600" dirty="0">
                          <a:solidFill>
                            <a:schemeClr val="tx1"/>
                          </a:solidFill>
                          <a:effectLst/>
                        </a:rPr>
                        <a:t>Spinach (1 c. raw)</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0.6</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tc>
                  <a:txBody>
                    <a:bodyPr/>
                    <a:lstStyle/>
                    <a:p>
                      <a:pPr marL="0" marR="0" algn="ctr">
                        <a:spcBef>
                          <a:spcPts val="0"/>
                        </a:spcBef>
                        <a:spcAft>
                          <a:spcPts val="0"/>
                        </a:spcAft>
                      </a:pPr>
                      <a:r>
                        <a:rPr lang="en-US" sz="1600" dirty="0">
                          <a:solidFill>
                            <a:schemeClr val="tx1"/>
                          </a:solidFill>
                          <a:effectLst/>
                        </a:rPr>
                        <a:t>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rgbClr val="FFC000"/>
                    </a:solidFill>
                  </a:tcPr>
                </a:tc>
                <a:extLst>
                  <a:ext uri="{0D108BD9-81ED-4DB2-BD59-A6C34878D82A}">
                    <a16:rowId xmlns:a16="http://schemas.microsoft.com/office/drawing/2014/main" val="1135880150"/>
                  </a:ext>
                </a:extLst>
              </a:tr>
            </a:tbl>
          </a:graphicData>
        </a:graphic>
      </p:graphicFrame>
    </p:spTree>
    <p:extLst>
      <p:ext uri="{BB962C8B-B14F-4D97-AF65-F5344CB8AC3E}">
        <p14:creationId xmlns:p14="http://schemas.microsoft.com/office/powerpoint/2010/main" val="25707298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E509D-2199-3744-A070-E62F6120AB41}"/>
              </a:ext>
            </a:extLst>
          </p:cNvPr>
          <p:cNvSpPr>
            <a:spLocks noGrp="1"/>
          </p:cNvSpPr>
          <p:nvPr>
            <p:ph type="title"/>
          </p:nvPr>
        </p:nvSpPr>
        <p:spPr/>
        <p:txBody>
          <a:bodyPr/>
          <a:lstStyle/>
          <a:p>
            <a:r>
              <a:rPr lang="en-US" b="1" dirty="0"/>
              <a:t>8.2 Vitamin C Functions and Health Benefits</a:t>
            </a:r>
          </a:p>
        </p:txBody>
      </p:sp>
      <p:sp>
        <p:nvSpPr>
          <p:cNvPr id="3" name="Content Placeholder 2">
            <a:extLst>
              <a:ext uri="{FF2B5EF4-FFF2-40B4-BE49-F238E27FC236}">
                <a16:creationId xmlns:a16="http://schemas.microsoft.com/office/drawing/2014/main" id="{68988D88-C75E-334D-80C3-6BFEFBE0087A}"/>
              </a:ext>
            </a:extLst>
          </p:cNvPr>
          <p:cNvSpPr>
            <a:spLocks noGrp="1"/>
          </p:cNvSpPr>
          <p:nvPr>
            <p:ph idx="1"/>
          </p:nvPr>
        </p:nvSpPr>
        <p:spPr/>
        <p:txBody>
          <a:bodyPr/>
          <a:lstStyle/>
          <a:p>
            <a:r>
              <a:rPr lang="en-US" dirty="0"/>
              <a:t>Vitamin C, also commonly called ascorbic acid, is a water-soluble micronutrient essential in the diet for humans, although most other mammals can readily synthesize it.</a:t>
            </a:r>
          </a:p>
          <a:p>
            <a:r>
              <a:rPr lang="en-US" dirty="0"/>
              <a:t>It is effective in scavenging reactive oxygen species, reactive nitrogen species, and many other free radicals.</a:t>
            </a:r>
          </a:p>
          <a:p>
            <a:r>
              <a:rPr lang="en-US" dirty="0"/>
              <a:t>In addition to its role as an antioxidant, vitamin C is a required part of several enzymes involved in the synthesis of collagen, signaling molecules in the brain, some hormones, and amino acids.</a:t>
            </a:r>
          </a:p>
        </p:txBody>
      </p:sp>
    </p:spTree>
    <p:extLst>
      <p:ext uri="{BB962C8B-B14F-4D97-AF65-F5344CB8AC3E}">
        <p14:creationId xmlns:p14="http://schemas.microsoft.com/office/powerpoint/2010/main" val="2538659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D39F1-7624-BB43-ABBC-DB538DE6847C}"/>
              </a:ext>
            </a:extLst>
          </p:cNvPr>
          <p:cNvSpPr>
            <a:spLocks noGrp="1"/>
          </p:cNvSpPr>
          <p:nvPr>
            <p:ph type="title"/>
          </p:nvPr>
        </p:nvSpPr>
        <p:spPr/>
        <p:txBody>
          <a:bodyPr/>
          <a:lstStyle/>
          <a:p>
            <a:r>
              <a:rPr lang="en-US" b="1" dirty="0"/>
              <a:t>8.2 Vitamin C Functions and Health Benefits</a:t>
            </a:r>
            <a:endParaRPr lang="en-US" dirty="0"/>
          </a:p>
        </p:txBody>
      </p:sp>
      <p:sp>
        <p:nvSpPr>
          <p:cNvPr id="3" name="Content Placeholder 2">
            <a:extLst>
              <a:ext uri="{FF2B5EF4-FFF2-40B4-BE49-F238E27FC236}">
                <a16:creationId xmlns:a16="http://schemas.microsoft.com/office/drawing/2014/main" id="{53C0ADFD-5DA6-3343-9777-9567B73865C1}"/>
              </a:ext>
            </a:extLst>
          </p:cNvPr>
          <p:cNvSpPr>
            <a:spLocks noGrp="1"/>
          </p:cNvSpPr>
          <p:nvPr>
            <p:ph idx="1"/>
          </p:nvPr>
        </p:nvSpPr>
        <p:spPr/>
        <p:txBody>
          <a:bodyPr>
            <a:normAutofit fontScale="92500" lnSpcReduction="10000"/>
          </a:bodyPr>
          <a:lstStyle/>
          <a:p>
            <a:r>
              <a:rPr lang="en-US" dirty="0"/>
              <a:t>Vitamin C levels in the body have been shown to correlate well with fruit and vegetable intake, and higher plasma vitamin C levels are linked to reduced risk of some chronic diseases.</a:t>
            </a:r>
          </a:p>
          <a:p>
            <a:r>
              <a:rPr lang="en-US" dirty="0"/>
              <a:t>There is some evidence that a higher vitamin C intake is linked to a reduced risk of cancers of the mouth, throat, esophagus, stomach, colon, and lung, but not all studies confirm this is true.</a:t>
            </a:r>
          </a:p>
          <a:p>
            <a:r>
              <a:rPr lang="en-US" dirty="0"/>
              <a:t>Many others take vitamin C supplements routinely to prevent colds, however, there is no good evidence that vitamin C prevents a cold.</a:t>
            </a:r>
          </a:p>
          <a:p>
            <a:r>
              <a:rPr lang="en-US" dirty="0"/>
              <a:t>There is some evidence that a higher intake of vitamin C reduces the risk of gout.</a:t>
            </a:r>
          </a:p>
        </p:txBody>
      </p:sp>
    </p:spTree>
    <p:extLst>
      <p:ext uri="{BB962C8B-B14F-4D97-AF65-F5344CB8AC3E}">
        <p14:creationId xmlns:p14="http://schemas.microsoft.com/office/powerpoint/2010/main" val="349008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32A7-9D11-6E46-BB34-251758A5BF05}"/>
              </a:ext>
            </a:extLst>
          </p:cNvPr>
          <p:cNvSpPr>
            <a:spLocks noGrp="1"/>
          </p:cNvSpPr>
          <p:nvPr>
            <p:ph type="title"/>
          </p:nvPr>
        </p:nvSpPr>
        <p:spPr/>
        <p:txBody>
          <a:bodyPr/>
          <a:lstStyle/>
          <a:p>
            <a:r>
              <a:rPr lang="en-US" b="1" dirty="0"/>
              <a:t>8.2 Dietary Reference Intakes for Vitamin C</a:t>
            </a:r>
          </a:p>
        </p:txBody>
      </p:sp>
      <p:sp>
        <p:nvSpPr>
          <p:cNvPr id="3" name="Content Placeholder 2">
            <a:extLst>
              <a:ext uri="{FF2B5EF4-FFF2-40B4-BE49-F238E27FC236}">
                <a16:creationId xmlns:a16="http://schemas.microsoft.com/office/drawing/2014/main" id="{BC2591E1-685B-324F-B18F-8BD6D60FA22D}"/>
              </a:ext>
            </a:extLst>
          </p:cNvPr>
          <p:cNvSpPr>
            <a:spLocks noGrp="1"/>
          </p:cNvSpPr>
          <p:nvPr>
            <p:ph idx="1"/>
          </p:nvPr>
        </p:nvSpPr>
        <p:spPr/>
        <p:txBody>
          <a:bodyPr>
            <a:normAutofit fontScale="92500" lnSpcReduction="10000"/>
          </a:bodyPr>
          <a:lstStyle/>
          <a:p>
            <a:endParaRPr lang="en-US" dirty="0"/>
          </a:p>
          <a:p>
            <a:endParaRPr lang="en-US" dirty="0"/>
          </a:p>
          <a:p>
            <a:endParaRPr lang="en-US" dirty="0"/>
          </a:p>
          <a:p>
            <a:endParaRPr lang="en-US" dirty="0"/>
          </a:p>
          <a:p>
            <a:endParaRPr lang="en-US" dirty="0"/>
          </a:p>
          <a:p>
            <a:endParaRPr lang="en-US" dirty="0"/>
          </a:p>
          <a:p>
            <a:endParaRPr lang="en-US" dirty="0"/>
          </a:p>
          <a:p>
            <a:r>
              <a:rPr lang="en-US" sz="1900" dirty="0"/>
              <a:t>Source: National Institutes of Health, Office of Dietary Supplements. “Dietary Supplement Fact Sheet: Vitamin C.” </a:t>
            </a:r>
            <a:r>
              <a:rPr lang="en-US" sz="1900" dirty="0">
                <a:hlinkClick r:id="rId2"/>
              </a:rPr>
              <a:t>http://ods.od.nih.gov/factsheets/VitaminC-QuickFacts/</a:t>
            </a:r>
            <a:endParaRPr lang="en-US" sz="1900" dirty="0"/>
          </a:p>
        </p:txBody>
      </p:sp>
      <p:graphicFrame>
        <p:nvGraphicFramePr>
          <p:cNvPr id="4" name="Table 3" descr="Table showing Dietary Reference Intakes for Vitamin C">
            <a:extLst>
              <a:ext uri="{FF2B5EF4-FFF2-40B4-BE49-F238E27FC236}">
                <a16:creationId xmlns:a16="http://schemas.microsoft.com/office/drawing/2014/main" id="{F1FC6700-3E40-074B-B58F-38737E37027B}"/>
              </a:ext>
            </a:extLst>
          </p:cNvPr>
          <p:cNvGraphicFramePr>
            <a:graphicFrameLocks noGrp="1"/>
          </p:cNvGraphicFramePr>
          <p:nvPr>
            <p:extLst>
              <p:ext uri="{D42A27DB-BD31-4B8C-83A1-F6EECF244321}">
                <p14:modId xmlns:p14="http://schemas.microsoft.com/office/powerpoint/2010/main" val="3253042813"/>
              </p:ext>
            </p:extLst>
          </p:nvPr>
        </p:nvGraphicFramePr>
        <p:xfrm>
          <a:off x="1103313" y="1600200"/>
          <a:ext cx="9982200" cy="3200400"/>
        </p:xfrm>
        <a:graphic>
          <a:graphicData uri="http://schemas.openxmlformats.org/drawingml/2006/table">
            <a:tbl>
              <a:tblPr firstRow="1" firstCol="1" bandRow="1">
                <a:tableStyleId>{5C22544A-7EE6-4342-B048-85BDC9FD1C3A}</a:tableStyleId>
              </a:tblPr>
              <a:tblGrid>
                <a:gridCol w="3327400">
                  <a:extLst>
                    <a:ext uri="{9D8B030D-6E8A-4147-A177-3AD203B41FA5}">
                      <a16:colId xmlns:a16="http://schemas.microsoft.com/office/drawing/2014/main" val="3938416458"/>
                    </a:ext>
                  </a:extLst>
                </a:gridCol>
                <a:gridCol w="3327400">
                  <a:extLst>
                    <a:ext uri="{9D8B030D-6E8A-4147-A177-3AD203B41FA5}">
                      <a16:colId xmlns:a16="http://schemas.microsoft.com/office/drawing/2014/main" val="1557208916"/>
                    </a:ext>
                  </a:extLst>
                </a:gridCol>
                <a:gridCol w="3327400">
                  <a:extLst>
                    <a:ext uri="{9D8B030D-6E8A-4147-A177-3AD203B41FA5}">
                      <a16:colId xmlns:a16="http://schemas.microsoft.com/office/drawing/2014/main" val="1496765400"/>
                    </a:ext>
                  </a:extLst>
                </a:gridCol>
              </a:tblGrid>
              <a:tr h="355600">
                <a:tc>
                  <a:txBody>
                    <a:bodyPr/>
                    <a:lstStyle/>
                    <a:p>
                      <a:pPr marL="0" marR="0" algn="ctr">
                        <a:spcBef>
                          <a:spcPts val="0"/>
                        </a:spcBef>
                        <a:spcAft>
                          <a:spcPts val="0"/>
                        </a:spcAft>
                      </a:pPr>
                      <a:r>
                        <a:rPr lang="en-US" sz="1600" dirty="0">
                          <a:solidFill>
                            <a:schemeClr val="tx1"/>
                          </a:solidFill>
                          <a:effectLst/>
                        </a:rPr>
                        <a:t>Age Group</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RDA Males and Females mg/day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UL</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3372966560"/>
                  </a:ext>
                </a:extLst>
              </a:tr>
              <a:tr h="355600">
                <a:tc>
                  <a:txBody>
                    <a:bodyPr/>
                    <a:lstStyle/>
                    <a:p>
                      <a:pPr marL="0" marR="0" algn="ctr">
                        <a:spcBef>
                          <a:spcPts val="0"/>
                        </a:spcBef>
                        <a:spcAft>
                          <a:spcPts val="0"/>
                        </a:spcAft>
                      </a:pPr>
                      <a:r>
                        <a:rPr lang="en-US" sz="1600" dirty="0">
                          <a:solidFill>
                            <a:schemeClr val="tx1"/>
                          </a:solidFill>
                          <a:effectLst/>
                        </a:rPr>
                        <a:t>Infants (0–6 months)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40*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73543814"/>
                  </a:ext>
                </a:extLst>
              </a:tr>
              <a:tr h="355600">
                <a:tc>
                  <a:txBody>
                    <a:bodyPr/>
                    <a:lstStyle/>
                    <a:p>
                      <a:pPr marL="0" marR="0" algn="ctr">
                        <a:spcBef>
                          <a:spcPts val="0"/>
                        </a:spcBef>
                        <a:spcAft>
                          <a:spcPts val="0"/>
                        </a:spcAft>
                      </a:pPr>
                      <a:r>
                        <a:rPr lang="en-US" sz="1600" dirty="0">
                          <a:solidFill>
                            <a:schemeClr val="tx1"/>
                          </a:solidFill>
                          <a:effectLst/>
                        </a:rPr>
                        <a:t>Infants (7–12 months)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50*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2721268248"/>
                  </a:ext>
                </a:extLst>
              </a:tr>
              <a:tr h="355600">
                <a:tc>
                  <a:txBody>
                    <a:bodyPr/>
                    <a:lstStyle/>
                    <a:p>
                      <a:pPr marL="0" marR="0" algn="ctr">
                        <a:spcBef>
                          <a:spcPts val="0"/>
                        </a:spcBef>
                        <a:spcAft>
                          <a:spcPts val="0"/>
                        </a:spcAft>
                      </a:pPr>
                      <a:r>
                        <a:rPr lang="en-US" sz="1600" dirty="0">
                          <a:solidFill>
                            <a:schemeClr val="tx1"/>
                          </a:solidFill>
                          <a:effectLst/>
                        </a:rPr>
                        <a:t>Children (1–3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400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192054665"/>
                  </a:ext>
                </a:extLst>
              </a:tr>
              <a:tr h="355600">
                <a:tc>
                  <a:txBody>
                    <a:bodyPr/>
                    <a:lstStyle/>
                    <a:p>
                      <a:pPr marL="0" marR="0" algn="ctr">
                        <a:spcBef>
                          <a:spcPts val="0"/>
                        </a:spcBef>
                        <a:spcAft>
                          <a:spcPts val="0"/>
                        </a:spcAft>
                      </a:pPr>
                      <a:r>
                        <a:rPr lang="en-US" sz="1600" dirty="0">
                          <a:solidFill>
                            <a:schemeClr val="tx1"/>
                          </a:solidFill>
                          <a:effectLst/>
                        </a:rPr>
                        <a:t>Children (4–8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25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650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762747231"/>
                  </a:ext>
                </a:extLst>
              </a:tr>
              <a:tr h="355600">
                <a:tc>
                  <a:txBody>
                    <a:bodyPr/>
                    <a:lstStyle/>
                    <a:p>
                      <a:pPr marL="0" marR="0" algn="ctr">
                        <a:spcBef>
                          <a:spcPts val="0"/>
                        </a:spcBef>
                        <a:spcAft>
                          <a:spcPts val="0"/>
                        </a:spcAft>
                      </a:pPr>
                      <a:r>
                        <a:rPr lang="en-US" sz="1600" dirty="0">
                          <a:solidFill>
                            <a:schemeClr val="tx1"/>
                          </a:solidFill>
                          <a:effectLst/>
                        </a:rPr>
                        <a:t>Children (9–13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45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1200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276775299"/>
                  </a:ext>
                </a:extLst>
              </a:tr>
              <a:tr h="355600">
                <a:tc>
                  <a:txBody>
                    <a:bodyPr/>
                    <a:lstStyle/>
                    <a:p>
                      <a:pPr marL="0" marR="0" algn="ctr">
                        <a:spcBef>
                          <a:spcPts val="0"/>
                        </a:spcBef>
                        <a:spcAft>
                          <a:spcPts val="0"/>
                        </a:spcAft>
                      </a:pPr>
                      <a:r>
                        <a:rPr lang="en-US" sz="1600" dirty="0">
                          <a:solidFill>
                            <a:schemeClr val="tx1"/>
                          </a:solidFill>
                          <a:effectLst/>
                        </a:rPr>
                        <a:t>Adolescents (14–18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75 (males), 65 (females)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1800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598288254"/>
                  </a:ext>
                </a:extLst>
              </a:tr>
              <a:tr h="355600">
                <a:tc>
                  <a:txBody>
                    <a:bodyPr/>
                    <a:lstStyle/>
                    <a:p>
                      <a:pPr marL="0" marR="0" algn="ctr">
                        <a:spcBef>
                          <a:spcPts val="0"/>
                        </a:spcBef>
                        <a:spcAft>
                          <a:spcPts val="0"/>
                        </a:spcAft>
                      </a:pPr>
                      <a:r>
                        <a:rPr lang="en-US" sz="1600" dirty="0">
                          <a:solidFill>
                            <a:schemeClr val="tx1"/>
                          </a:solidFill>
                          <a:effectLst/>
                        </a:rPr>
                        <a:t>Adults (&gt; 19 years)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90 (males), 75 (females)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2000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810107736"/>
                  </a:ext>
                </a:extLst>
              </a:tr>
              <a:tr h="355600">
                <a:tc gridSpan="3">
                  <a:txBody>
                    <a:bodyPr/>
                    <a:lstStyle/>
                    <a:p>
                      <a:pPr marL="0" marR="0" algn="ctr">
                        <a:spcBef>
                          <a:spcPts val="0"/>
                        </a:spcBef>
                        <a:spcAft>
                          <a:spcPts val="0"/>
                        </a:spcAft>
                      </a:pPr>
                      <a:r>
                        <a:rPr lang="en-US" sz="1600" dirty="0">
                          <a:solidFill>
                            <a:schemeClr val="tx1"/>
                          </a:solidFill>
                          <a:effectLst/>
                        </a:rPr>
                        <a:t>*denotes Adequate Intake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48748109"/>
                  </a:ext>
                </a:extLst>
              </a:tr>
            </a:tbl>
          </a:graphicData>
        </a:graphic>
      </p:graphicFrame>
    </p:spTree>
    <p:extLst>
      <p:ext uri="{BB962C8B-B14F-4D97-AF65-F5344CB8AC3E}">
        <p14:creationId xmlns:p14="http://schemas.microsoft.com/office/powerpoint/2010/main" val="3668298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6E878-3B89-ED4D-9011-0FB7D510C21D}"/>
              </a:ext>
            </a:extLst>
          </p:cNvPr>
          <p:cNvSpPr>
            <a:spLocks noGrp="1"/>
          </p:cNvSpPr>
          <p:nvPr>
            <p:ph type="title"/>
          </p:nvPr>
        </p:nvSpPr>
        <p:spPr/>
        <p:txBody>
          <a:bodyPr/>
          <a:lstStyle/>
          <a:p>
            <a:r>
              <a:rPr lang="en-US" b="1" dirty="0"/>
              <a:t>8.2 Dietary Reference Intakes for Vitamin C</a:t>
            </a:r>
            <a:endParaRPr lang="en-US" dirty="0"/>
          </a:p>
        </p:txBody>
      </p:sp>
      <p:sp>
        <p:nvSpPr>
          <p:cNvPr id="3" name="Content Placeholder 2">
            <a:extLst>
              <a:ext uri="{FF2B5EF4-FFF2-40B4-BE49-F238E27FC236}">
                <a16:creationId xmlns:a16="http://schemas.microsoft.com/office/drawing/2014/main" id="{22BC7768-AA9F-C54A-9AC0-4ED3244F2B80}"/>
              </a:ext>
            </a:extLst>
          </p:cNvPr>
          <p:cNvSpPr>
            <a:spLocks noGrp="1"/>
          </p:cNvSpPr>
          <p:nvPr>
            <p:ph idx="1"/>
          </p:nvPr>
        </p:nvSpPr>
        <p:spPr/>
        <p:txBody>
          <a:bodyPr/>
          <a:lstStyle/>
          <a:p>
            <a:r>
              <a:rPr lang="en-US" dirty="0"/>
              <a:t>High doses of vitamin C have been reported to cause numerous problems, but the only consistently shown side effects are gastrointestinal upset and diarrhea.</a:t>
            </a:r>
          </a:p>
          <a:p>
            <a:r>
              <a:rPr lang="en-US" dirty="0"/>
              <a:t>At very high doses in combination with iron, vitamin C has sometimes been found to increase oxidative stress, reaffirming that getting your antioxidants from foods is better than getting them from supplements, as that helps regulate your intake levels.</a:t>
            </a:r>
          </a:p>
        </p:txBody>
      </p:sp>
    </p:spTree>
    <p:extLst>
      <p:ext uri="{BB962C8B-B14F-4D97-AF65-F5344CB8AC3E}">
        <p14:creationId xmlns:p14="http://schemas.microsoft.com/office/powerpoint/2010/main" val="3013927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Objectives:</a:t>
            </a:r>
          </a:p>
        </p:txBody>
      </p:sp>
      <p:sp>
        <p:nvSpPr>
          <p:cNvPr id="3" name="Content Placeholder 2"/>
          <p:cNvSpPr>
            <a:spLocks noGrp="1"/>
          </p:cNvSpPr>
          <p:nvPr>
            <p:ph idx="1"/>
          </p:nvPr>
        </p:nvSpPr>
        <p:spPr>
          <a:xfrm>
            <a:off x="989012" y="1905000"/>
            <a:ext cx="10439400" cy="4114800"/>
          </a:xfrm>
        </p:spPr>
        <p:txBody>
          <a:bodyPr>
            <a:normAutofit/>
          </a:bodyPr>
          <a:lstStyle/>
          <a:p>
            <a:pPr marL="514350" lvl="0" indent="-514350">
              <a:buFont typeface="+mj-lt"/>
              <a:buAutoNum type="arabicPeriod" startAt="6"/>
            </a:pPr>
            <a:r>
              <a:rPr lang="en-US" dirty="0"/>
              <a:t>List some of the health-related conditions that might be mitigated by eating antioxidant- and phytochemical-rich foods regularly.</a:t>
            </a:r>
          </a:p>
          <a:p>
            <a:pPr marL="514350" indent="-514350">
              <a:buFont typeface="+mj-lt"/>
              <a:buAutoNum type="arabicPeriod" startAt="6"/>
            </a:pPr>
            <a:r>
              <a:rPr lang="en-US" dirty="0"/>
              <a:t>Explain the importance of eating a variety of fruits, vegetables, nuts, legumes, teas, and grains to obtain antioxidants and phytochemicals.</a:t>
            </a:r>
          </a:p>
        </p:txBody>
      </p:sp>
    </p:spTree>
    <p:extLst>
      <p:ext uri="{BB962C8B-B14F-4D97-AF65-F5344CB8AC3E}">
        <p14:creationId xmlns:p14="http://schemas.microsoft.com/office/powerpoint/2010/main" val="2233432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E973E-323F-EF47-BFFC-6151F2B53AE3}"/>
              </a:ext>
            </a:extLst>
          </p:cNvPr>
          <p:cNvSpPr>
            <a:spLocks noGrp="1"/>
          </p:cNvSpPr>
          <p:nvPr>
            <p:ph type="title"/>
          </p:nvPr>
        </p:nvSpPr>
        <p:spPr/>
        <p:txBody>
          <a:bodyPr/>
          <a:lstStyle/>
          <a:p>
            <a:r>
              <a:rPr lang="en-US" b="1" dirty="0"/>
              <a:t>8.2 Dietary Sources of Vitamin C</a:t>
            </a:r>
          </a:p>
        </p:txBody>
      </p:sp>
      <p:sp>
        <p:nvSpPr>
          <p:cNvPr id="3" name="Content Placeholder 2">
            <a:extLst>
              <a:ext uri="{FF2B5EF4-FFF2-40B4-BE49-F238E27FC236}">
                <a16:creationId xmlns:a16="http://schemas.microsoft.com/office/drawing/2014/main" id="{665773B6-5660-474D-81DA-FDCD040D3BCF}"/>
              </a:ext>
            </a:extLst>
          </p:cNvPr>
          <p:cNvSpPr>
            <a:spLocks noGrp="1"/>
          </p:cNvSpPr>
          <p:nvPr>
            <p:ph idx="1"/>
          </p:nvPr>
        </p:nvSpPr>
        <p:spPr>
          <a:xfrm>
            <a:off x="1218883" y="1600200"/>
            <a:ext cx="9751060" cy="5181600"/>
          </a:xfrm>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Source: National Institutes of Health, Office of Dietary Supplements. “Dietary Supplement Fact Sheet: Vitamin C.” </a:t>
            </a:r>
            <a:r>
              <a:rPr lang="en-US" sz="1600" dirty="0">
                <a:hlinkClick r:id="rId2"/>
              </a:rPr>
              <a:t>http://ods.od.nih.gov/factsheets/VitaminC-HealthProfessional/</a:t>
            </a:r>
            <a:endParaRPr lang="en-US" sz="1600" dirty="0"/>
          </a:p>
        </p:txBody>
      </p:sp>
      <p:graphicFrame>
        <p:nvGraphicFramePr>
          <p:cNvPr id="4" name="Table 3" descr="Table showing Dietary Sources of Vitamin C">
            <a:extLst>
              <a:ext uri="{FF2B5EF4-FFF2-40B4-BE49-F238E27FC236}">
                <a16:creationId xmlns:a16="http://schemas.microsoft.com/office/drawing/2014/main" id="{F3F4BC67-6625-B94E-99B3-DFC00B2A437A}"/>
              </a:ext>
            </a:extLst>
          </p:cNvPr>
          <p:cNvGraphicFramePr>
            <a:graphicFrameLocks noGrp="1"/>
          </p:cNvGraphicFramePr>
          <p:nvPr>
            <p:extLst>
              <p:ext uri="{D42A27DB-BD31-4B8C-83A1-F6EECF244321}">
                <p14:modId xmlns:p14="http://schemas.microsoft.com/office/powerpoint/2010/main" val="2747219577"/>
              </p:ext>
            </p:extLst>
          </p:nvPr>
        </p:nvGraphicFramePr>
        <p:xfrm>
          <a:off x="1203848" y="1447800"/>
          <a:ext cx="9751059" cy="4533900"/>
        </p:xfrm>
        <a:graphic>
          <a:graphicData uri="http://schemas.openxmlformats.org/drawingml/2006/table">
            <a:tbl>
              <a:tblPr firstRow="1" firstCol="1" bandRow="1">
                <a:tableStyleId>{5C22544A-7EE6-4342-B048-85BDC9FD1C3A}</a:tableStyleId>
              </a:tblPr>
              <a:tblGrid>
                <a:gridCol w="3250353">
                  <a:extLst>
                    <a:ext uri="{9D8B030D-6E8A-4147-A177-3AD203B41FA5}">
                      <a16:colId xmlns:a16="http://schemas.microsoft.com/office/drawing/2014/main" val="3839253456"/>
                    </a:ext>
                  </a:extLst>
                </a:gridCol>
                <a:gridCol w="3250353">
                  <a:extLst>
                    <a:ext uri="{9D8B030D-6E8A-4147-A177-3AD203B41FA5}">
                      <a16:colId xmlns:a16="http://schemas.microsoft.com/office/drawing/2014/main" val="775154263"/>
                    </a:ext>
                  </a:extLst>
                </a:gridCol>
                <a:gridCol w="3250353">
                  <a:extLst>
                    <a:ext uri="{9D8B030D-6E8A-4147-A177-3AD203B41FA5}">
                      <a16:colId xmlns:a16="http://schemas.microsoft.com/office/drawing/2014/main" val="2623959351"/>
                    </a:ext>
                  </a:extLst>
                </a:gridCol>
              </a:tblGrid>
              <a:tr h="304800">
                <a:tc>
                  <a:txBody>
                    <a:bodyPr/>
                    <a:lstStyle/>
                    <a:p>
                      <a:pPr marL="0" marR="0" algn="ctr">
                        <a:spcBef>
                          <a:spcPts val="0"/>
                        </a:spcBef>
                        <a:spcAft>
                          <a:spcPts val="0"/>
                        </a:spcAft>
                      </a:pPr>
                      <a:r>
                        <a:rPr lang="en-US" sz="1500" dirty="0">
                          <a:solidFill>
                            <a:schemeClr val="tx1"/>
                          </a:solidFill>
                          <a:effectLst/>
                        </a:rPr>
                        <a:t>Food</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500" dirty="0">
                          <a:solidFill>
                            <a:schemeClr val="tx1"/>
                          </a:solidFill>
                          <a:effectLst/>
                        </a:rPr>
                        <a:t>Serving</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500" dirty="0">
                          <a:solidFill>
                            <a:schemeClr val="tx1"/>
                          </a:solidFill>
                          <a:effectLst/>
                        </a:rPr>
                        <a:t>Vitamin C (mg)</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101355726"/>
                  </a:ext>
                </a:extLst>
              </a:tr>
              <a:tr h="304800">
                <a:tc>
                  <a:txBody>
                    <a:bodyPr/>
                    <a:lstStyle/>
                    <a:p>
                      <a:pPr marL="0" marR="0" algn="ctr">
                        <a:spcBef>
                          <a:spcPts val="0"/>
                        </a:spcBef>
                        <a:spcAft>
                          <a:spcPts val="0"/>
                        </a:spcAft>
                      </a:pPr>
                      <a:r>
                        <a:rPr lang="en-US" sz="1500" dirty="0">
                          <a:solidFill>
                            <a:schemeClr val="tx1"/>
                          </a:solidFill>
                          <a:effectLst/>
                        </a:rPr>
                        <a:t>Orange juice</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500" dirty="0">
                          <a:solidFill>
                            <a:schemeClr val="tx1"/>
                          </a:solidFill>
                          <a:effectLst/>
                        </a:rPr>
                        <a:t>6 oz.</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500" dirty="0">
                          <a:solidFill>
                            <a:schemeClr val="tx1"/>
                          </a:solidFill>
                          <a:effectLst/>
                        </a:rPr>
                        <a:t>62–93</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431939689"/>
                  </a:ext>
                </a:extLst>
              </a:tr>
              <a:tr h="304800">
                <a:tc>
                  <a:txBody>
                    <a:bodyPr/>
                    <a:lstStyle/>
                    <a:p>
                      <a:pPr marL="0" marR="0" algn="ctr">
                        <a:spcBef>
                          <a:spcPts val="0"/>
                        </a:spcBef>
                        <a:spcAft>
                          <a:spcPts val="0"/>
                        </a:spcAft>
                      </a:pPr>
                      <a:r>
                        <a:rPr lang="en-US" sz="1500" dirty="0">
                          <a:solidFill>
                            <a:schemeClr val="tx1"/>
                          </a:solidFill>
                          <a:effectLst/>
                        </a:rPr>
                        <a:t>Grapefruit juice</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6 oz.</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62–70</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2237031248"/>
                  </a:ext>
                </a:extLst>
              </a:tr>
              <a:tr h="304800">
                <a:tc>
                  <a:txBody>
                    <a:bodyPr/>
                    <a:lstStyle/>
                    <a:p>
                      <a:pPr marL="0" marR="0" algn="ctr">
                        <a:spcBef>
                          <a:spcPts val="0"/>
                        </a:spcBef>
                        <a:spcAft>
                          <a:spcPts val="0"/>
                        </a:spcAft>
                      </a:pPr>
                      <a:r>
                        <a:rPr lang="en-US" sz="1500" dirty="0">
                          <a:solidFill>
                            <a:schemeClr val="tx1"/>
                          </a:solidFill>
                          <a:effectLst/>
                        </a:rPr>
                        <a:t>Orange</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500" dirty="0">
                          <a:solidFill>
                            <a:schemeClr val="tx1"/>
                          </a:solidFill>
                          <a:effectLst/>
                        </a:rPr>
                        <a:t>1 medium</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500" dirty="0">
                          <a:solidFill>
                            <a:schemeClr val="tx1"/>
                          </a:solidFill>
                          <a:effectLst/>
                        </a:rPr>
                        <a:t>70</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457419059"/>
                  </a:ext>
                </a:extLst>
              </a:tr>
              <a:tr h="304800">
                <a:tc>
                  <a:txBody>
                    <a:bodyPr/>
                    <a:lstStyle/>
                    <a:p>
                      <a:pPr marL="0" marR="0" algn="ctr">
                        <a:spcBef>
                          <a:spcPts val="0"/>
                        </a:spcBef>
                        <a:spcAft>
                          <a:spcPts val="0"/>
                        </a:spcAft>
                      </a:pPr>
                      <a:r>
                        <a:rPr lang="en-US" sz="1500" dirty="0">
                          <a:solidFill>
                            <a:schemeClr val="tx1"/>
                          </a:solidFill>
                          <a:effectLst/>
                        </a:rPr>
                        <a:t>Grapefruit</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½ medium</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38</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3289016400"/>
                  </a:ext>
                </a:extLst>
              </a:tr>
              <a:tr h="304800">
                <a:tc>
                  <a:txBody>
                    <a:bodyPr/>
                    <a:lstStyle/>
                    <a:p>
                      <a:pPr marL="0" marR="0" algn="ctr">
                        <a:spcBef>
                          <a:spcPts val="0"/>
                        </a:spcBef>
                        <a:spcAft>
                          <a:spcPts val="0"/>
                        </a:spcAft>
                      </a:pPr>
                      <a:r>
                        <a:rPr lang="en-US" sz="1500" dirty="0">
                          <a:solidFill>
                            <a:schemeClr val="tx1"/>
                          </a:solidFill>
                          <a:effectLst/>
                        </a:rPr>
                        <a:t>Strawberries</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500" dirty="0">
                          <a:solidFill>
                            <a:schemeClr val="tx1"/>
                          </a:solidFill>
                          <a:effectLst/>
                        </a:rPr>
                        <a:t>1 c.</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500" dirty="0">
                          <a:solidFill>
                            <a:schemeClr val="tx1"/>
                          </a:solidFill>
                          <a:effectLst/>
                        </a:rPr>
                        <a:t>85</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167444951"/>
                  </a:ext>
                </a:extLst>
              </a:tr>
              <a:tr h="304800">
                <a:tc>
                  <a:txBody>
                    <a:bodyPr/>
                    <a:lstStyle/>
                    <a:p>
                      <a:pPr marL="0" marR="0" algn="ctr">
                        <a:spcBef>
                          <a:spcPts val="0"/>
                        </a:spcBef>
                        <a:spcAft>
                          <a:spcPts val="0"/>
                        </a:spcAft>
                      </a:pPr>
                      <a:r>
                        <a:rPr lang="en-US" sz="1500" dirty="0">
                          <a:solidFill>
                            <a:schemeClr val="tx1"/>
                          </a:solidFill>
                          <a:effectLst/>
                        </a:rPr>
                        <a:t>Tomato</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1 medium</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16</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891163902"/>
                  </a:ext>
                </a:extLst>
              </a:tr>
              <a:tr h="304800">
                <a:tc>
                  <a:txBody>
                    <a:bodyPr/>
                    <a:lstStyle/>
                    <a:p>
                      <a:pPr marL="0" marR="0" algn="ctr">
                        <a:spcBef>
                          <a:spcPts val="0"/>
                        </a:spcBef>
                        <a:spcAft>
                          <a:spcPts val="0"/>
                        </a:spcAft>
                      </a:pPr>
                      <a:r>
                        <a:rPr lang="en-US" sz="1500" dirty="0">
                          <a:solidFill>
                            <a:schemeClr val="tx1"/>
                          </a:solidFill>
                          <a:effectLst/>
                        </a:rPr>
                        <a:t>Sweet red pepper</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500" dirty="0">
                          <a:solidFill>
                            <a:schemeClr val="tx1"/>
                          </a:solidFill>
                          <a:effectLst/>
                        </a:rPr>
                        <a:t>½ c. raw</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500" dirty="0">
                          <a:solidFill>
                            <a:schemeClr val="tx1"/>
                          </a:solidFill>
                          <a:effectLst/>
                        </a:rPr>
                        <a:t>95</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04743150"/>
                  </a:ext>
                </a:extLst>
              </a:tr>
              <a:tr h="304800">
                <a:tc>
                  <a:txBody>
                    <a:bodyPr/>
                    <a:lstStyle/>
                    <a:p>
                      <a:pPr marL="0" marR="0" algn="ctr">
                        <a:spcBef>
                          <a:spcPts val="0"/>
                        </a:spcBef>
                        <a:spcAft>
                          <a:spcPts val="0"/>
                        </a:spcAft>
                      </a:pPr>
                      <a:r>
                        <a:rPr lang="en-US" sz="1500" dirty="0">
                          <a:solidFill>
                            <a:schemeClr val="tx1"/>
                          </a:solidFill>
                          <a:effectLst/>
                        </a:rPr>
                        <a:t>Broccoli</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½ c. cooked</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51</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3894830665"/>
                  </a:ext>
                </a:extLst>
              </a:tr>
              <a:tr h="304800">
                <a:tc>
                  <a:txBody>
                    <a:bodyPr/>
                    <a:lstStyle/>
                    <a:p>
                      <a:pPr marL="0" marR="0" algn="ctr">
                        <a:spcBef>
                          <a:spcPts val="0"/>
                        </a:spcBef>
                        <a:spcAft>
                          <a:spcPts val="0"/>
                        </a:spcAft>
                      </a:pPr>
                      <a:r>
                        <a:rPr lang="en-US" sz="1500" dirty="0">
                          <a:solidFill>
                            <a:schemeClr val="tx1"/>
                          </a:solidFill>
                          <a:effectLst/>
                        </a:rPr>
                        <a:t>Asparagus</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500" dirty="0">
                          <a:solidFill>
                            <a:schemeClr val="tx1"/>
                          </a:solidFill>
                          <a:effectLst/>
                        </a:rPr>
                        <a:t>1 c. cooked</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500" dirty="0">
                          <a:solidFill>
                            <a:schemeClr val="tx1"/>
                          </a:solidFill>
                          <a:effectLst/>
                        </a:rPr>
                        <a:t>20</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299499681"/>
                  </a:ext>
                </a:extLst>
              </a:tr>
              <a:tr h="304800">
                <a:tc>
                  <a:txBody>
                    <a:bodyPr/>
                    <a:lstStyle/>
                    <a:p>
                      <a:pPr marL="0" marR="0" algn="ctr">
                        <a:spcBef>
                          <a:spcPts val="0"/>
                        </a:spcBef>
                        <a:spcAft>
                          <a:spcPts val="0"/>
                        </a:spcAft>
                      </a:pPr>
                      <a:r>
                        <a:rPr lang="en-US" sz="1500" dirty="0">
                          <a:solidFill>
                            <a:schemeClr val="tx1"/>
                          </a:solidFill>
                          <a:effectLst/>
                        </a:rPr>
                        <a:t>Romaine lettuce</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2 c.</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27</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285056593"/>
                  </a:ext>
                </a:extLst>
              </a:tr>
              <a:tr h="304800">
                <a:tc>
                  <a:txBody>
                    <a:bodyPr/>
                    <a:lstStyle/>
                    <a:p>
                      <a:pPr marL="0" marR="0" algn="ctr">
                        <a:spcBef>
                          <a:spcPts val="0"/>
                        </a:spcBef>
                        <a:spcAft>
                          <a:spcPts val="0"/>
                        </a:spcAft>
                      </a:pPr>
                      <a:r>
                        <a:rPr lang="en-US" sz="1500" dirty="0">
                          <a:solidFill>
                            <a:schemeClr val="tx1"/>
                          </a:solidFill>
                          <a:effectLst/>
                        </a:rPr>
                        <a:t>Kale</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500" dirty="0">
                          <a:solidFill>
                            <a:schemeClr val="tx1"/>
                          </a:solidFill>
                          <a:effectLst/>
                        </a:rPr>
                        <a:t>1 c. boiled</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500" dirty="0">
                          <a:solidFill>
                            <a:schemeClr val="tx1"/>
                          </a:solidFill>
                          <a:effectLst/>
                        </a:rPr>
                        <a:t>53</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4169521017"/>
                  </a:ext>
                </a:extLst>
              </a:tr>
              <a:tr h="304800">
                <a:tc>
                  <a:txBody>
                    <a:bodyPr/>
                    <a:lstStyle/>
                    <a:p>
                      <a:pPr marL="0" marR="0" algn="ctr">
                        <a:spcBef>
                          <a:spcPts val="0"/>
                        </a:spcBef>
                        <a:spcAft>
                          <a:spcPts val="0"/>
                        </a:spcAft>
                      </a:pPr>
                      <a:r>
                        <a:rPr lang="en-US" sz="1500" dirty="0">
                          <a:solidFill>
                            <a:schemeClr val="tx1"/>
                          </a:solidFill>
                          <a:effectLst/>
                        </a:rPr>
                        <a:t>Cauliflower</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1 c. boiled</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500" dirty="0">
                          <a:solidFill>
                            <a:schemeClr val="tx1"/>
                          </a:solidFill>
                          <a:effectLst/>
                        </a:rPr>
                        <a:t>55</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1698083391"/>
                  </a:ext>
                </a:extLst>
              </a:tr>
              <a:tr h="304800">
                <a:tc>
                  <a:txBody>
                    <a:bodyPr/>
                    <a:lstStyle/>
                    <a:p>
                      <a:pPr marL="0" marR="0" algn="ctr">
                        <a:spcBef>
                          <a:spcPts val="0"/>
                        </a:spcBef>
                        <a:spcAft>
                          <a:spcPts val="0"/>
                        </a:spcAft>
                      </a:pPr>
                      <a:r>
                        <a:rPr lang="en-US" sz="1500" dirty="0">
                          <a:solidFill>
                            <a:schemeClr val="tx1"/>
                          </a:solidFill>
                          <a:effectLst/>
                        </a:rPr>
                        <a:t>Potato</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500" dirty="0">
                          <a:solidFill>
                            <a:schemeClr val="tx1"/>
                          </a:solidFill>
                          <a:effectLst/>
                        </a:rPr>
                        <a:t>1 medium, baked</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500" dirty="0">
                          <a:solidFill>
                            <a:schemeClr val="tx1"/>
                          </a:solidFill>
                          <a:effectLst/>
                        </a:rPr>
                        <a:t>17</a:t>
                      </a:r>
                      <a:endParaRPr lang="en-US" sz="1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259060802"/>
                  </a:ext>
                </a:extLst>
              </a:tr>
            </a:tbl>
          </a:graphicData>
        </a:graphic>
      </p:graphicFrame>
    </p:spTree>
    <p:extLst>
      <p:ext uri="{BB962C8B-B14F-4D97-AF65-F5344CB8AC3E}">
        <p14:creationId xmlns:p14="http://schemas.microsoft.com/office/powerpoint/2010/main" val="1527656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BF06E-FF5E-C542-B5DE-94F941081177}"/>
              </a:ext>
            </a:extLst>
          </p:cNvPr>
          <p:cNvSpPr>
            <a:spLocks noGrp="1"/>
          </p:cNvSpPr>
          <p:nvPr>
            <p:ph type="title"/>
          </p:nvPr>
        </p:nvSpPr>
        <p:spPr/>
        <p:txBody>
          <a:bodyPr/>
          <a:lstStyle/>
          <a:p>
            <a:r>
              <a:rPr lang="en-US" b="1" dirty="0"/>
              <a:t>8.2 Vitamin A Functions and Health Benefits</a:t>
            </a:r>
          </a:p>
        </p:txBody>
      </p:sp>
      <p:sp>
        <p:nvSpPr>
          <p:cNvPr id="3" name="Content Placeholder 2">
            <a:extLst>
              <a:ext uri="{FF2B5EF4-FFF2-40B4-BE49-F238E27FC236}">
                <a16:creationId xmlns:a16="http://schemas.microsoft.com/office/drawing/2014/main" id="{AEFE579F-EE45-1741-A30F-72A720920210}"/>
              </a:ext>
            </a:extLst>
          </p:cNvPr>
          <p:cNvSpPr>
            <a:spLocks noGrp="1"/>
          </p:cNvSpPr>
          <p:nvPr>
            <p:ph idx="1"/>
          </p:nvPr>
        </p:nvSpPr>
        <p:spPr/>
        <p:txBody>
          <a:bodyPr>
            <a:normAutofit/>
          </a:bodyPr>
          <a:lstStyle/>
          <a:p>
            <a:r>
              <a:rPr lang="en-US" dirty="0"/>
              <a:t>Vitamin A is a generic term for a group of similar compounds called retinoids.</a:t>
            </a:r>
          </a:p>
          <a:p>
            <a:r>
              <a:rPr lang="en-US" dirty="0"/>
              <a:t>As an antioxidant, vitamin A protects cellular membranes, helps in maintaining glutathione levels, and influences the amount and activity of enzymes that detoxify free radicals.</a:t>
            </a:r>
          </a:p>
          <a:p>
            <a:r>
              <a:rPr lang="en-US" dirty="0"/>
              <a:t>Vitamin A has several important functions in the body, including maintaining vision and a healthy immune system. It also assists in maintaining healthy skin and the linings and coverings of tissues, and regulates growth and development.</a:t>
            </a:r>
          </a:p>
        </p:txBody>
      </p:sp>
    </p:spTree>
    <p:extLst>
      <p:ext uri="{BB962C8B-B14F-4D97-AF65-F5344CB8AC3E}">
        <p14:creationId xmlns:p14="http://schemas.microsoft.com/office/powerpoint/2010/main" val="1092019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9E454-33FE-3B41-81F3-CDFD0D4729A6}"/>
              </a:ext>
            </a:extLst>
          </p:cNvPr>
          <p:cNvSpPr>
            <a:spLocks noGrp="1"/>
          </p:cNvSpPr>
          <p:nvPr>
            <p:ph type="title"/>
          </p:nvPr>
        </p:nvSpPr>
        <p:spPr/>
        <p:txBody>
          <a:bodyPr/>
          <a:lstStyle/>
          <a:p>
            <a:r>
              <a:rPr lang="en-US" b="1" dirty="0"/>
              <a:t>8.2 Vitamin A Functions and Health Benefits</a:t>
            </a:r>
            <a:endParaRPr lang="en-US" dirty="0"/>
          </a:p>
        </p:txBody>
      </p:sp>
      <p:sp>
        <p:nvSpPr>
          <p:cNvPr id="3" name="Content Placeholder 2">
            <a:extLst>
              <a:ext uri="{FF2B5EF4-FFF2-40B4-BE49-F238E27FC236}">
                <a16:creationId xmlns:a16="http://schemas.microsoft.com/office/drawing/2014/main" id="{76254F31-018A-7D41-8501-3DBF7EC94960}"/>
              </a:ext>
            </a:extLst>
          </p:cNvPr>
          <p:cNvSpPr>
            <a:spLocks noGrp="1"/>
          </p:cNvSpPr>
          <p:nvPr>
            <p:ph idx="1"/>
          </p:nvPr>
        </p:nvSpPr>
        <p:spPr/>
        <p:txBody>
          <a:bodyPr/>
          <a:lstStyle/>
          <a:p>
            <a:r>
              <a:rPr lang="en-US" dirty="0"/>
              <a:t>The retinoids are aptly named as their most notable function is in the retina of the eye where they aid in vision, particularly in seeing under low-light conditions.</a:t>
            </a:r>
          </a:p>
          <a:p>
            <a:r>
              <a:rPr lang="en-US" dirty="0"/>
              <a:t>Insufficient intake of dietary vitamin A over time can also cause complete vision loss. </a:t>
            </a:r>
          </a:p>
          <a:p>
            <a:r>
              <a:rPr lang="en-US" dirty="0"/>
              <a:t>Vitamin A deficiency is the number one cause of preventable blindness worldwide.</a:t>
            </a:r>
          </a:p>
        </p:txBody>
      </p:sp>
    </p:spTree>
    <p:extLst>
      <p:ext uri="{BB962C8B-B14F-4D97-AF65-F5344CB8AC3E}">
        <p14:creationId xmlns:p14="http://schemas.microsoft.com/office/powerpoint/2010/main" val="33265078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89AC0-4FFF-3140-9083-BF7DE0016E56}"/>
              </a:ext>
            </a:extLst>
          </p:cNvPr>
          <p:cNvSpPr>
            <a:spLocks noGrp="1"/>
          </p:cNvSpPr>
          <p:nvPr>
            <p:ph type="title"/>
          </p:nvPr>
        </p:nvSpPr>
        <p:spPr/>
        <p:txBody>
          <a:bodyPr/>
          <a:lstStyle/>
          <a:p>
            <a:r>
              <a:rPr lang="en-US" b="1" dirty="0"/>
              <a:t>8.2 Vitamin A Functions and Health Benefits</a:t>
            </a:r>
            <a:endParaRPr lang="en-US" dirty="0"/>
          </a:p>
        </p:txBody>
      </p:sp>
      <p:sp>
        <p:nvSpPr>
          <p:cNvPr id="3" name="Content Placeholder 2">
            <a:extLst>
              <a:ext uri="{FF2B5EF4-FFF2-40B4-BE49-F238E27FC236}">
                <a16:creationId xmlns:a16="http://schemas.microsoft.com/office/drawing/2014/main" id="{AF4DFF89-D654-2243-A5DA-D7631F374A8C}"/>
              </a:ext>
            </a:extLst>
          </p:cNvPr>
          <p:cNvSpPr>
            <a:spLocks noGrp="1"/>
          </p:cNvSpPr>
          <p:nvPr>
            <p:ph idx="1"/>
          </p:nvPr>
        </p:nvSpPr>
        <p:spPr/>
        <p:txBody>
          <a:bodyPr/>
          <a:lstStyle/>
          <a:p>
            <a:r>
              <a:rPr lang="en-US" dirty="0"/>
              <a:t>Science has demonstrated that vitamin A greatly affects the immune system.</a:t>
            </a:r>
          </a:p>
          <a:p>
            <a:r>
              <a:rPr lang="en-US" dirty="0"/>
              <a:t>Vitamin A deficiency in children is linked to growth retardation.</a:t>
            </a:r>
          </a:p>
          <a:p>
            <a:r>
              <a:rPr lang="en-US" dirty="0"/>
              <a:t>In the fetal stages of life, vitamin A is important for limb, heart, eye, and ear development and in both deficiency and excess, vitamin A causes birth defects.</a:t>
            </a:r>
          </a:p>
          <a:p>
            <a:r>
              <a:rPr lang="en-US" dirty="0"/>
              <a:t> Both males and females require vitamin A in the diet to effectively reproduce.</a:t>
            </a:r>
          </a:p>
        </p:txBody>
      </p:sp>
    </p:spTree>
    <p:extLst>
      <p:ext uri="{BB962C8B-B14F-4D97-AF65-F5344CB8AC3E}">
        <p14:creationId xmlns:p14="http://schemas.microsoft.com/office/powerpoint/2010/main" val="27909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7BFA2-54A7-0244-B96E-3E0D46644D7A}"/>
              </a:ext>
            </a:extLst>
          </p:cNvPr>
          <p:cNvSpPr>
            <a:spLocks noGrp="1"/>
          </p:cNvSpPr>
          <p:nvPr>
            <p:ph type="title"/>
          </p:nvPr>
        </p:nvSpPr>
        <p:spPr/>
        <p:txBody>
          <a:bodyPr/>
          <a:lstStyle/>
          <a:p>
            <a:r>
              <a:rPr lang="en-US" b="1" dirty="0"/>
              <a:t>8.2 Vitamin A &amp; Cancer</a:t>
            </a:r>
          </a:p>
        </p:txBody>
      </p:sp>
      <p:sp>
        <p:nvSpPr>
          <p:cNvPr id="3" name="Content Placeholder 2">
            <a:extLst>
              <a:ext uri="{FF2B5EF4-FFF2-40B4-BE49-F238E27FC236}">
                <a16:creationId xmlns:a16="http://schemas.microsoft.com/office/drawing/2014/main" id="{F5EC2229-FD06-F847-94FC-8CD85E5B2955}"/>
              </a:ext>
            </a:extLst>
          </p:cNvPr>
          <p:cNvSpPr>
            <a:spLocks noGrp="1"/>
          </p:cNvSpPr>
          <p:nvPr>
            <p:ph idx="1"/>
          </p:nvPr>
        </p:nvSpPr>
        <p:spPr/>
        <p:txBody>
          <a:bodyPr/>
          <a:lstStyle/>
          <a:p>
            <a:r>
              <a:rPr lang="en-US" dirty="0"/>
              <a:t>Vitamin A may be effective in treating certain cancers of the lung, neck, and liver. However, vitamin A supplements have actually been found to increase the risk of lung cancer in people who are at high risk for the disease.</a:t>
            </a:r>
          </a:p>
          <a:p>
            <a:r>
              <a:rPr lang="en-US" dirty="0"/>
              <a:t>Vitamin A supplementation is a relatively common practice in treating some types of cancer patients and is thought to improve the effectiveness of some anticancer drugs.</a:t>
            </a:r>
          </a:p>
          <a:p>
            <a:r>
              <a:rPr lang="en-US" dirty="0"/>
              <a:t>However, many oncologists do not recommend this practice as vitamin A may actually inhibit the actions of some anticancer drugs.</a:t>
            </a:r>
          </a:p>
        </p:txBody>
      </p:sp>
    </p:spTree>
    <p:extLst>
      <p:ext uri="{BB962C8B-B14F-4D97-AF65-F5344CB8AC3E}">
        <p14:creationId xmlns:p14="http://schemas.microsoft.com/office/powerpoint/2010/main" val="3676508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42D31-F83E-F743-8CC5-00AFFE90ED91}"/>
              </a:ext>
            </a:extLst>
          </p:cNvPr>
          <p:cNvSpPr>
            <a:spLocks noGrp="1"/>
          </p:cNvSpPr>
          <p:nvPr>
            <p:ph type="title"/>
          </p:nvPr>
        </p:nvSpPr>
        <p:spPr/>
        <p:txBody>
          <a:bodyPr/>
          <a:lstStyle/>
          <a:p>
            <a:r>
              <a:rPr lang="en-US" b="1" dirty="0"/>
              <a:t>8.2 Vitamin A Toxicity</a:t>
            </a:r>
            <a:endParaRPr lang="en-US" dirty="0"/>
          </a:p>
        </p:txBody>
      </p:sp>
      <p:sp>
        <p:nvSpPr>
          <p:cNvPr id="3" name="Content Placeholder 2">
            <a:extLst>
              <a:ext uri="{FF2B5EF4-FFF2-40B4-BE49-F238E27FC236}">
                <a16:creationId xmlns:a16="http://schemas.microsoft.com/office/drawing/2014/main" id="{CB01F713-0CDA-E249-B1FF-E4C2B8A3F030}"/>
              </a:ext>
            </a:extLst>
          </p:cNvPr>
          <p:cNvSpPr>
            <a:spLocks noGrp="1"/>
          </p:cNvSpPr>
          <p:nvPr>
            <p:ph idx="1"/>
          </p:nvPr>
        </p:nvSpPr>
        <p:spPr/>
        <p:txBody>
          <a:bodyPr/>
          <a:lstStyle/>
          <a:p>
            <a:r>
              <a:rPr lang="en-US" dirty="0"/>
              <a:t>The signs and symptoms of vitamin A toxicity include dry, itchy skin, loss of appetite, swelling of the brain, and joint pain. In severe cases, vitamin A toxicity may cause liver damage and coma.</a:t>
            </a:r>
          </a:p>
          <a:p>
            <a:r>
              <a:rPr lang="en-US" dirty="0"/>
              <a:t>Vitamin A is essential during pregnancy, but doses above 3,000 micrograms per day (10,000 international units) have been linked to an increased incidence of birth defects.</a:t>
            </a:r>
          </a:p>
        </p:txBody>
      </p:sp>
    </p:spTree>
    <p:extLst>
      <p:ext uri="{BB962C8B-B14F-4D97-AF65-F5344CB8AC3E}">
        <p14:creationId xmlns:p14="http://schemas.microsoft.com/office/powerpoint/2010/main" val="2674883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8D89B-BC2A-2A49-9504-F443EF9C2CA0}"/>
              </a:ext>
            </a:extLst>
          </p:cNvPr>
          <p:cNvSpPr>
            <a:spLocks noGrp="1"/>
          </p:cNvSpPr>
          <p:nvPr>
            <p:ph type="title"/>
          </p:nvPr>
        </p:nvSpPr>
        <p:spPr/>
        <p:txBody>
          <a:bodyPr/>
          <a:lstStyle/>
          <a:p>
            <a:r>
              <a:rPr lang="en-US" b="1" dirty="0"/>
              <a:t>8.2 Dietary Reference Intakes for Vitamin A</a:t>
            </a:r>
          </a:p>
        </p:txBody>
      </p:sp>
      <p:sp>
        <p:nvSpPr>
          <p:cNvPr id="3" name="Content Placeholder 2">
            <a:extLst>
              <a:ext uri="{FF2B5EF4-FFF2-40B4-BE49-F238E27FC236}">
                <a16:creationId xmlns:a16="http://schemas.microsoft.com/office/drawing/2014/main" id="{361AF2EA-B250-D647-B2C7-E1D67684EE9D}"/>
              </a:ext>
            </a:extLst>
          </p:cNvPr>
          <p:cNvSpPr>
            <a:spLocks noGrp="1"/>
          </p:cNvSpPr>
          <p:nvPr>
            <p:ph idx="1"/>
          </p:nvPr>
        </p:nvSpPr>
        <p:spPr/>
        <p:txBody>
          <a:bodyPr>
            <a:normAutofit lnSpcReduction="10000"/>
          </a:bodyPr>
          <a:lstStyle/>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Source: National Institutes of Health, Office of Dietary Supplements. “Dietary Supplement Fact Sheet: Vitamin A.” </a:t>
            </a:r>
            <a:r>
              <a:rPr lang="en-US" sz="1600" dirty="0">
                <a:hlinkClick r:id="rId2"/>
              </a:rPr>
              <a:t>http://ods.od.nih.gov/factsheets/VitaminA-QuickFacts/</a:t>
            </a:r>
            <a:endParaRPr lang="en-US" sz="1600" dirty="0"/>
          </a:p>
        </p:txBody>
      </p:sp>
      <p:graphicFrame>
        <p:nvGraphicFramePr>
          <p:cNvPr id="4" name="Table 3" descr="Table showing Dietary Reference Intakes for Vitamin A">
            <a:extLst>
              <a:ext uri="{FF2B5EF4-FFF2-40B4-BE49-F238E27FC236}">
                <a16:creationId xmlns:a16="http://schemas.microsoft.com/office/drawing/2014/main" id="{7A6887C1-8634-DE41-819E-DDC1B0A18FD0}"/>
              </a:ext>
            </a:extLst>
          </p:cNvPr>
          <p:cNvGraphicFramePr>
            <a:graphicFrameLocks noGrp="1"/>
          </p:cNvGraphicFramePr>
          <p:nvPr>
            <p:extLst>
              <p:ext uri="{D42A27DB-BD31-4B8C-83A1-F6EECF244321}">
                <p14:modId xmlns:p14="http://schemas.microsoft.com/office/powerpoint/2010/main" val="843897024"/>
              </p:ext>
            </p:extLst>
          </p:nvPr>
        </p:nvGraphicFramePr>
        <p:xfrm>
          <a:off x="1218883" y="1532965"/>
          <a:ext cx="9750426" cy="3729990"/>
        </p:xfrm>
        <a:graphic>
          <a:graphicData uri="http://schemas.openxmlformats.org/drawingml/2006/table">
            <a:tbl>
              <a:tblPr firstRow="1" firstCol="1" bandRow="1">
                <a:tableStyleId>{5C22544A-7EE6-4342-B048-85BDC9FD1C3A}</a:tableStyleId>
              </a:tblPr>
              <a:tblGrid>
                <a:gridCol w="3250142">
                  <a:extLst>
                    <a:ext uri="{9D8B030D-6E8A-4147-A177-3AD203B41FA5}">
                      <a16:colId xmlns:a16="http://schemas.microsoft.com/office/drawing/2014/main" val="950832969"/>
                    </a:ext>
                  </a:extLst>
                </a:gridCol>
                <a:gridCol w="3250142">
                  <a:extLst>
                    <a:ext uri="{9D8B030D-6E8A-4147-A177-3AD203B41FA5}">
                      <a16:colId xmlns:a16="http://schemas.microsoft.com/office/drawing/2014/main" val="3529002536"/>
                    </a:ext>
                  </a:extLst>
                </a:gridCol>
                <a:gridCol w="3250142">
                  <a:extLst>
                    <a:ext uri="{9D8B030D-6E8A-4147-A177-3AD203B41FA5}">
                      <a16:colId xmlns:a16="http://schemas.microsoft.com/office/drawing/2014/main" val="1079613358"/>
                    </a:ext>
                  </a:extLst>
                </a:gridCol>
              </a:tblGrid>
              <a:tr h="262890">
                <a:tc>
                  <a:txBody>
                    <a:bodyPr/>
                    <a:lstStyle/>
                    <a:p>
                      <a:pPr marL="0" marR="0" algn="ctr">
                        <a:spcBef>
                          <a:spcPts val="0"/>
                        </a:spcBef>
                        <a:spcAft>
                          <a:spcPts val="0"/>
                        </a:spcAft>
                      </a:pPr>
                      <a:r>
                        <a:rPr lang="en-US" sz="1600" b="1" dirty="0">
                          <a:solidFill>
                            <a:schemeClr val="tx1"/>
                          </a:solidFill>
                          <a:effectLst/>
                        </a:rPr>
                        <a:t>Age Group</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b="1" dirty="0">
                          <a:solidFill>
                            <a:schemeClr val="tx1"/>
                          </a:solidFill>
                          <a:effectLst/>
                        </a:rPr>
                        <a:t>RDA Males and Females mcg/day</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b="1" dirty="0">
                          <a:solidFill>
                            <a:schemeClr val="tx1"/>
                          </a:solidFill>
                          <a:effectLst/>
                        </a:rPr>
                        <a:t>UL</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2476965619"/>
                  </a:ext>
                </a:extLst>
              </a:tr>
              <a:tr h="262890">
                <a:tc>
                  <a:txBody>
                    <a:bodyPr/>
                    <a:lstStyle/>
                    <a:p>
                      <a:pPr marL="0" marR="0" algn="ctr">
                        <a:spcBef>
                          <a:spcPts val="0"/>
                        </a:spcBef>
                        <a:spcAft>
                          <a:spcPts val="0"/>
                        </a:spcAft>
                      </a:pPr>
                      <a:r>
                        <a:rPr lang="en-US" sz="1600" b="1" dirty="0">
                          <a:solidFill>
                            <a:schemeClr val="tx1"/>
                          </a:solidFill>
                          <a:effectLst/>
                        </a:rPr>
                        <a:t>Infants (0–6 months)</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b="0" dirty="0">
                          <a:solidFill>
                            <a:schemeClr val="tx1"/>
                          </a:solidFill>
                          <a:effectLst/>
                        </a:rPr>
                        <a:t>400*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b="0" dirty="0">
                          <a:solidFill>
                            <a:schemeClr val="tx1"/>
                          </a:solidFill>
                          <a:effectLst/>
                        </a:rPr>
                        <a:t>600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1157808513"/>
                  </a:ext>
                </a:extLst>
              </a:tr>
              <a:tr h="262890">
                <a:tc>
                  <a:txBody>
                    <a:bodyPr/>
                    <a:lstStyle/>
                    <a:p>
                      <a:pPr marL="0" marR="0" algn="ctr">
                        <a:spcBef>
                          <a:spcPts val="0"/>
                        </a:spcBef>
                        <a:spcAft>
                          <a:spcPts val="0"/>
                        </a:spcAft>
                      </a:pPr>
                      <a:r>
                        <a:rPr lang="en-US" sz="1600" b="1" dirty="0">
                          <a:solidFill>
                            <a:schemeClr val="tx1"/>
                          </a:solidFill>
                          <a:effectLst/>
                        </a:rPr>
                        <a:t>Infants (7–12 months)</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b="0" dirty="0">
                          <a:solidFill>
                            <a:schemeClr val="tx1"/>
                          </a:solidFill>
                          <a:effectLst/>
                        </a:rPr>
                        <a:t>500*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b="0" dirty="0">
                          <a:solidFill>
                            <a:schemeClr val="tx1"/>
                          </a:solidFill>
                          <a:effectLst/>
                        </a:rPr>
                        <a:t>600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652702966"/>
                  </a:ext>
                </a:extLst>
              </a:tr>
              <a:tr h="262890">
                <a:tc>
                  <a:txBody>
                    <a:bodyPr/>
                    <a:lstStyle/>
                    <a:p>
                      <a:pPr marL="0" marR="0" algn="ctr">
                        <a:spcBef>
                          <a:spcPts val="0"/>
                        </a:spcBef>
                        <a:spcAft>
                          <a:spcPts val="0"/>
                        </a:spcAft>
                      </a:pPr>
                      <a:r>
                        <a:rPr lang="en-US" sz="1600" b="1" dirty="0">
                          <a:solidFill>
                            <a:schemeClr val="tx1"/>
                          </a:solidFill>
                          <a:effectLst/>
                        </a:rPr>
                        <a:t>Children (1–3 years)</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b="0" dirty="0">
                          <a:solidFill>
                            <a:schemeClr val="tx1"/>
                          </a:solidFill>
                          <a:effectLst/>
                        </a:rPr>
                        <a:t>300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b="0" dirty="0">
                          <a:solidFill>
                            <a:schemeClr val="tx1"/>
                          </a:solidFill>
                          <a:effectLst/>
                        </a:rPr>
                        <a:t>600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144158276"/>
                  </a:ext>
                </a:extLst>
              </a:tr>
              <a:tr h="262890">
                <a:tc>
                  <a:txBody>
                    <a:bodyPr/>
                    <a:lstStyle/>
                    <a:p>
                      <a:pPr marL="0" marR="0" algn="ctr">
                        <a:spcBef>
                          <a:spcPts val="0"/>
                        </a:spcBef>
                        <a:spcAft>
                          <a:spcPts val="0"/>
                        </a:spcAft>
                      </a:pPr>
                      <a:r>
                        <a:rPr lang="en-US" sz="1600" b="1" dirty="0">
                          <a:solidFill>
                            <a:schemeClr val="tx1"/>
                          </a:solidFill>
                          <a:effectLst/>
                        </a:rPr>
                        <a:t>Children (4–8 years)</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b="0" dirty="0">
                          <a:solidFill>
                            <a:schemeClr val="tx1"/>
                          </a:solidFill>
                          <a:effectLst/>
                        </a:rPr>
                        <a:t>400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b="0" dirty="0">
                          <a:solidFill>
                            <a:schemeClr val="tx1"/>
                          </a:solidFill>
                          <a:effectLst/>
                        </a:rPr>
                        <a:t>900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1696011740"/>
                  </a:ext>
                </a:extLst>
              </a:tr>
              <a:tr h="262890">
                <a:tc>
                  <a:txBody>
                    <a:bodyPr/>
                    <a:lstStyle/>
                    <a:p>
                      <a:pPr marL="0" marR="0" algn="ctr">
                        <a:spcBef>
                          <a:spcPts val="0"/>
                        </a:spcBef>
                        <a:spcAft>
                          <a:spcPts val="0"/>
                        </a:spcAft>
                      </a:pPr>
                      <a:r>
                        <a:rPr lang="en-US" sz="1600" b="1" dirty="0">
                          <a:solidFill>
                            <a:schemeClr val="tx1"/>
                          </a:solidFill>
                          <a:effectLst/>
                        </a:rPr>
                        <a:t>Children (9–13 years)</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b="0" dirty="0">
                          <a:solidFill>
                            <a:schemeClr val="tx1"/>
                          </a:solidFill>
                          <a:effectLst/>
                        </a:rPr>
                        <a:t>600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b="0" dirty="0">
                          <a:solidFill>
                            <a:schemeClr val="tx1"/>
                          </a:solidFill>
                          <a:effectLst/>
                        </a:rPr>
                        <a:t>1,700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1517034984"/>
                  </a:ext>
                </a:extLst>
              </a:tr>
              <a:tr h="262890">
                <a:tc rowSpan="2">
                  <a:txBody>
                    <a:bodyPr/>
                    <a:lstStyle/>
                    <a:p>
                      <a:pPr marL="0" marR="0" algn="ctr">
                        <a:spcBef>
                          <a:spcPts val="0"/>
                        </a:spcBef>
                        <a:spcAft>
                          <a:spcPts val="0"/>
                        </a:spcAft>
                      </a:pPr>
                      <a:r>
                        <a:rPr lang="en-US" sz="1600" b="1" dirty="0">
                          <a:solidFill>
                            <a:schemeClr val="tx1"/>
                          </a:solidFill>
                          <a:effectLst/>
                        </a:rPr>
                        <a:t>Adolescents (14–18 years)</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b="0">
                          <a:solidFill>
                            <a:schemeClr val="tx1"/>
                          </a:solidFill>
                          <a:effectLst/>
                        </a:rPr>
                        <a:t>Males: 900</a:t>
                      </a:r>
                      <a:endParaRPr lang="en-US" sz="16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rowSpan="2">
                  <a:txBody>
                    <a:bodyPr/>
                    <a:lstStyle/>
                    <a:p>
                      <a:pPr marL="0" marR="0" algn="ctr">
                        <a:spcBef>
                          <a:spcPts val="0"/>
                        </a:spcBef>
                        <a:spcAft>
                          <a:spcPts val="0"/>
                        </a:spcAft>
                      </a:pPr>
                      <a:r>
                        <a:rPr lang="en-US" sz="1600" b="0" dirty="0">
                          <a:solidFill>
                            <a:schemeClr val="tx1"/>
                          </a:solidFill>
                          <a:effectLst/>
                        </a:rPr>
                        <a:t>2,800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3091013558"/>
                  </a:ext>
                </a:extLst>
              </a:tr>
              <a:tr h="262890">
                <a:tc vMerge="1">
                  <a:txBody>
                    <a:bodyPr/>
                    <a:lstStyle/>
                    <a:p>
                      <a:endParaRPr lang="en-US"/>
                    </a:p>
                  </a:txBody>
                  <a:tcPr/>
                </a:tc>
                <a:tc>
                  <a:txBody>
                    <a:bodyPr/>
                    <a:lstStyle/>
                    <a:p>
                      <a:pPr marL="0" marR="0" algn="ctr">
                        <a:spcBef>
                          <a:spcPts val="0"/>
                        </a:spcBef>
                        <a:spcAft>
                          <a:spcPts val="0"/>
                        </a:spcAft>
                      </a:pPr>
                      <a:r>
                        <a:rPr lang="en-US" sz="1600" b="0" dirty="0">
                          <a:solidFill>
                            <a:schemeClr val="tx1"/>
                          </a:solidFill>
                          <a:effectLst/>
                        </a:rPr>
                        <a:t>Females: 700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vMerge="1">
                  <a:txBody>
                    <a:bodyPr/>
                    <a:lstStyle/>
                    <a:p>
                      <a:endParaRPr lang="en-US"/>
                    </a:p>
                  </a:txBody>
                  <a:tcPr/>
                </a:tc>
                <a:extLst>
                  <a:ext uri="{0D108BD9-81ED-4DB2-BD59-A6C34878D82A}">
                    <a16:rowId xmlns:a16="http://schemas.microsoft.com/office/drawing/2014/main" val="2087226742"/>
                  </a:ext>
                </a:extLst>
              </a:tr>
              <a:tr h="262890">
                <a:tc rowSpan="2">
                  <a:txBody>
                    <a:bodyPr/>
                    <a:lstStyle/>
                    <a:p>
                      <a:pPr marL="0" marR="0" algn="ctr">
                        <a:spcBef>
                          <a:spcPts val="0"/>
                        </a:spcBef>
                        <a:spcAft>
                          <a:spcPts val="0"/>
                        </a:spcAft>
                      </a:pPr>
                      <a:r>
                        <a:rPr lang="en-US" sz="1600" b="1" dirty="0">
                          <a:solidFill>
                            <a:schemeClr val="tx1"/>
                          </a:solidFill>
                          <a:effectLst/>
                        </a:rPr>
                        <a:t>Adults (&gt; 19 years)</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b="0" dirty="0">
                          <a:solidFill>
                            <a:schemeClr val="tx1"/>
                          </a:solidFill>
                          <a:effectLst/>
                        </a:rPr>
                        <a:t>Males: 900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rowSpan="2">
                  <a:txBody>
                    <a:bodyPr/>
                    <a:lstStyle/>
                    <a:p>
                      <a:pPr marL="0" marR="0" algn="ctr">
                        <a:spcBef>
                          <a:spcPts val="0"/>
                        </a:spcBef>
                        <a:spcAft>
                          <a:spcPts val="0"/>
                        </a:spcAft>
                      </a:pPr>
                      <a:r>
                        <a:rPr lang="en-US" sz="1600" b="0" dirty="0">
                          <a:solidFill>
                            <a:schemeClr val="tx1"/>
                          </a:solidFill>
                          <a:effectLst/>
                        </a:rPr>
                        <a:t>3,000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6008479"/>
                  </a:ext>
                </a:extLst>
              </a:tr>
              <a:tr h="262890">
                <a:tc vMerge="1">
                  <a:txBody>
                    <a:bodyPr/>
                    <a:lstStyle/>
                    <a:p>
                      <a:endParaRPr lang="en-US"/>
                    </a:p>
                  </a:txBody>
                  <a:tcPr/>
                </a:tc>
                <a:tc>
                  <a:txBody>
                    <a:bodyPr/>
                    <a:lstStyle/>
                    <a:p>
                      <a:pPr marL="0" marR="0" algn="ctr">
                        <a:spcBef>
                          <a:spcPts val="0"/>
                        </a:spcBef>
                        <a:spcAft>
                          <a:spcPts val="0"/>
                        </a:spcAft>
                      </a:pPr>
                      <a:r>
                        <a:rPr lang="en-US" sz="1600" b="0" dirty="0">
                          <a:solidFill>
                            <a:schemeClr val="tx1"/>
                          </a:solidFill>
                          <a:effectLst/>
                        </a:rPr>
                        <a:t>Females: 700</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vMerge="1">
                  <a:txBody>
                    <a:bodyPr/>
                    <a:lstStyle/>
                    <a:p>
                      <a:endParaRPr lang="en-US"/>
                    </a:p>
                  </a:txBody>
                  <a:tcPr/>
                </a:tc>
                <a:extLst>
                  <a:ext uri="{0D108BD9-81ED-4DB2-BD59-A6C34878D82A}">
                    <a16:rowId xmlns:a16="http://schemas.microsoft.com/office/drawing/2014/main" val="1404690656"/>
                  </a:ext>
                </a:extLst>
              </a:tr>
              <a:tr h="262890">
                <a:tc gridSpan="3">
                  <a:txBody>
                    <a:bodyPr/>
                    <a:lstStyle/>
                    <a:p>
                      <a:pPr marL="0" marR="0" algn="ctr">
                        <a:spcBef>
                          <a:spcPts val="0"/>
                        </a:spcBef>
                        <a:spcAft>
                          <a:spcPts val="0"/>
                        </a:spcAft>
                      </a:pPr>
                      <a:r>
                        <a:rPr lang="en-US" sz="1600" b="1" dirty="0">
                          <a:solidFill>
                            <a:schemeClr val="tx1"/>
                          </a:solidFill>
                          <a:effectLst/>
                        </a:rPr>
                        <a:t>*denotes Adequate Intake</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00947089"/>
                  </a:ext>
                </a:extLst>
              </a:tr>
            </a:tbl>
          </a:graphicData>
        </a:graphic>
      </p:graphicFrame>
    </p:spTree>
    <p:extLst>
      <p:ext uri="{BB962C8B-B14F-4D97-AF65-F5344CB8AC3E}">
        <p14:creationId xmlns:p14="http://schemas.microsoft.com/office/powerpoint/2010/main" val="2343062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B591E-ADEA-C04C-87F1-4C76519D72D1}"/>
              </a:ext>
            </a:extLst>
          </p:cNvPr>
          <p:cNvSpPr>
            <a:spLocks noGrp="1"/>
          </p:cNvSpPr>
          <p:nvPr>
            <p:ph type="title"/>
          </p:nvPr>
        </p:nvSpPr>
        <p:spPr/>
        <p:txBody>
          <a:bodyPr/>
          <a:lstStyle/>
          <a:p>
            <a:r>
              <a:rPr lang="en-US" b="1" dirty="0"/>
              <a:t>8.2 Dietary Sources of Vitamin A</a:t>
            </a:r>
          </a:p>
        </p:txBody>
      </p:sp>
      <p:sp>
        <p:nvSpPr>
          <p:cNvPr id="3" name="Content Placeholder 2">
            <a:extLst>
              <a:ext uri="{FF2B5EF4-FFF2-40B4-BE49-F238E27FC236}">
                <a16:creationId xmlns:a16="http://schemas.microsoft.com/office/drawing/2014/main" id="{7C1C5B16-5ED9-3A45-A413-63C5935CFD79}"/>
              </a:ext>
            </a:extLst>
          </p:cNvPr>
          <p:cNvSpPr>
            <a:spLocks noGrp="1"/>
          </p:cNvSpPr>
          <p:nvPr>
            <p:ph idx="1"/>
          </p:nvPr>
        </p:nvSpPr>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pPr marL="0" indent="0">
              <a:buNone/>
            </a:pPr>
            <a:endParaRPr lang="en-US" sz="1600" dirty="0"/>
          </a:p>
          <a:p>
            <a:r>
              <a:rPr lang="en-US" sz="1600" dirty="0"/>
              <a:t>Source: National Institutes of Health, Office of Dietary Supplements. “Dietary Supplement Fact Sheet: Vitamin A.” </a:t>
            </a:r>
            <a:r>
              <a:rPr lang="en-US" sz="1600" dirty="0">
                <a:hlinkClick r:id="rId2"/>
              </a:rPr>
              <a:t>http://ods.od.nih.gov/factsheets/VitaminA-HealthProfessional/</a:t>
            </a:r>
            <a:endParaRPr lang="en-US" sz="1600" dirty="0"/>
          </a:p>
        </p:txBody>
      </p:sp>
      <p:graphicFrame>
        <p:nvGraphicFramePr>
          <p:cNvPr id="4" name="Table 3" descr="Table showing Dietary Sources of Vitamin A">
            <a:extLst>
              <a:ext uri="{FF2B5EF4-FFF2-40B4-BE49-F238E27FC236}">
                <a16:creationId xmlns:a16="http://schemas.microsoft.com/office/drawing/2014/main" id="{E7EFD4EB-70AD-9D40-BD90-BE9B88B1162F}"/>
              </a:ext>
            </a:extLst>
          </p:cNvPr>
          <p:cNvGraphicFramePr>
            <a:graphicFrameLocks noGrp="1"/>
          </p:cNvGraphicFramePr>
          <p:nvPr>
            <p:extLst>
              <p:ext uri="{D42A27DB-BD31-4B8C-83A1-F6EECF244321}">
                <p14:modId xmlns:p14="http://schemas.microsoft.com/office/powerpoint/2010/main" val="1693863867"/>
              </p:ext>
            </p:extLst>
          </p:nvPr>
        </p:nvGraphicFramePr>
        <p:xfrm>
          <a:off x="1212813" y="2209800"/>
          <a:ext cx="9750424" cy="2034540"/>
        </p:xfrm>
        <a:graphic>
          <a:graphicData uri="http://schemas.openxmlformats.org/drawingml/2006/table">
            <a:tbl>
              <a:tblPr firstRow="1" firstCol="1" bandRow="1">
                <a:tableStyleId>{5C22544A-7EE6-4342-B048-85BDC9FD1C3A}</a:tableStyleId>
              </a:tblPr>
              <a:tblGrid>
                <a:gridCol w="2437606">
                  <a:extLst>
                    <a:ext uri="{9D8B030D-6E8A-4147-A177-3AD203B41FA5}">
                      <a16:colId xmlns:a16="http://schemas.microsoft.com/office/drawing/2014/main" val="2702102023"/>
                    </a:ext>
                  </a:extLst>
                </a:gridCol>
                <a:gridCol w="2437606">
                  <a:extLst>
                    <a:ext uri="{9D8B030D-6E8A-4147-A177-3AD203B41FA5}">
                      <a16:colId xmlns:a16="http://schemas.microsoft.com/office/drawing/2014/main" val="2403485956"/>
                    </a:ext>
                  </a:extLst>
                </a:gridCol>
                <a:gridCol w="2437606">
                  <a:extLst>
                    <a:ext uri="{9D8B030D-6E8A-4147-A177-3AD203B41FA5}">
                      <a16:colId xmlns:a16="http://schemas.microsoft.com/office/drawing/2014/main" val="2355660723"/>
                    </a:ext>
                  </a:extLst>
                </a:gridCol>
                <a:gridCol w="2437606">
                  <a:extLst>
                    <a:ext uri="{9D8B030D-6E8A-4147-A177-3AD203B41FA5}">
                      <a16:colId xmlns:a16="http://schemas.microsoft.com/office/drawing/2014/main" val="525213244"/>
                    </a:ext>
                  </a:extLst>
                </a:gridCol>
              </a:tblGrid>
              <a:tr h="0">
                <a:tc>
                  <a:txBody>
                    <a:bodyPr/>
                    <a:lstStyle/>
                    <a:p>
                      <a:pPr marL="0" marR="0" algn="ctr">
                        <a:spcBef>
                          <a:spcPts val="0"/>
                        </a:spcBef>
                        <a:spcAft>
                          <a:spcPts val="0"/>
                        </a:spcAft>
                      </a:pPr>
                      <a:r>
                        <a:rPr lang="en-US" sz="1600" dirty="0">
                          <a:effectLst/>
                        </a:rPr>
                        <a:t>Food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effectLst/>
                        </a:rPr>
                        <a:t>Serving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effectLst/>
                        </a:rPr>
                        <a:t>Vitamin A (IU)</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effectLst/>
                        </a:rPr>
                        <a:t>Percent Daily Value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1425486002"/>
                  </a:ext>
                </a:extLst>
              </a:tr>
              <a:tr h="0">
                <a:tc>
                  <a:txBody>
                    <a:bodyPr/>
                    <a:lstStyle/>
                    <a:p>
                      <a:pPr marL="0" marR="0" algn="ctr">
                        <a:spcBef>
                          <a:spcPts val="0"/>
                        </a:spcBef>
                        <a:spcAft>
                          <a:spcPts val="0"/>
                        </a:spcAft>
                      </a:pPr>
                      <a:r>
                        <a:rPr lang="en-US" sz="1600" dirty="0">
                          <a:solidFill>
                            <a:schemeClr val="tx1"/>
                          </a:solidFill>
                          <a:effectLst/>
                        </a:rPr>
                        <a:t>Beef liver</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effectLst/>
                        </a:rPr>
                        <a:t>3 oz.</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27,185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545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007976542"/>
                  </a:ext>
                </a:extLst>
              </a:tr>
              <a:tr h="0">
                <a:tc>
                  <a:txBody>
                    <a:bodyPr/>
                    <a:lstStyle/>
                    <a:p>
                      <a:pPr marL="0" marR="0" algn="ctr">
                        <a:spcBef>
                          <a:spcPts val="0"/>
                        </a:spcBef>
                        <a:spcAft>
                          <a:spcPts val="0"/>
                        </a:spcAft>
                      </a:pPr>
                      <a:r>
                        <a:rPr lang="en-US" sz="1600" dirty="0">
                          <a:solidFill>
                            <a:schemeClr val="tx1"/>
                          </a:solidFill>
                          <a:effectLst/>
                        </a:rPr>
                        <a:t>Chicken liver</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3 oz.</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12,325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245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4185786936"/>
                  </a:ext>
                </a:extLst>
              </a:tr>
              <a:tr h="0">
                <a:tc>
                  <a:txBody>
                    <a:bodyPr/>
                    <a:lstStyle/>
                    <a:p>
                      <a:pPr marL="0" marR="0" algn="ctr">
                        <a:spcBef>
                          <a:spcPts val="0"/>
                        </a:spcBef>
                        <a:spcAft>
                          <a:spcPts val="0"/>
                        </a:spcAft>
                      </a:pPr>
                      <a:r>
                        <a:rPr lang="en-US" sz="1600" dirty="0">
                          <a:solidFill>
                            <a:schemeClr val="tx1"/>
                          </a:solidFill>
                          <a:effectLst/>
                        </a:rPr>
                        <a:t>Milk, skim</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effectLst/>
                        </a:rPr>
                        <a:t>1 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500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865885865"/>
                  </a:ext>
                </a:extLst>
              </a:tr>
              <a:tr h="0">
                <a:tc>
                  <a:txBody>
                    <a:bodyPr/>
                    <a:lstStyle/>
                    <a:p>
                      <a:pPr marL="0" marR="0" algn="ctr">
                        <a:spcBef>
                          <a:spcPts val="0"/>
                        </a:spcBef>
                        <a:spcAft>
                          <a:spcPts val="0"/>
                        </a:spcAft>
                      </a:pPr>
                      <a:r>
                        <a:rPr lang="en-US" sz="1600" dirty="0">
                          <a:solidFill>
                            <a:schemeClr val="tx1"/>
                          </a:solidFill>
                          <a:effectLst/>
                        </a:rPr>
                        <a:t>Milk, whole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1 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249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3918156521"/>
                  </a:ext>
                </a:extLst>
              </a:tr>
              <a:tr h="0">
                <a:tc>
                  <a:txBody>
                    <a:bodyPr/>
                    <a:lstStyle/>
                    <a:p>
                      <a:pPr marL="0" marR="0" algn="ctr">
                        <a:spcBef>
                          <a:spcPts val="0"/>
                        </a:spcBef>
                        <a:spcAft>
                          <a:spcPts val="0"/>
                        </a:spcAft>
                      </a:pPr>
                      <a:r>
                        <a:rPr lang="en-US" sz="1600" dirty="0">
                          <a:solidFill>
                            <a:schemeClr val="tx1"/>
                          </a:solidFill>
                          <a:effectLst/>
                        </a:rPr>
                        <a:t>Cheddar cheese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effectLst/>
                        </a:rPr>
                        <a:t>1 oz.</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284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421036347"/>
                  </a:ext>
                </a:extLst>
              </a:tr>
            </a:tbl>
          </a:graphicData>
        </a:graphic>
      </p:graphicFrame>
    </p:spTree>
    <p:extLst>
      <p:ext uri="{BB962C8B-B14F-4D97-AF65-F5344CB8AC3E}">
        <p14:creationId xmlns:p14="http://schemas.microsoft.com/office/powerpoint/2010/main" val="17116559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CA399-1501-1C4B-B798-98121EDE155D}"/>
              </a:ext>
            </a:extLst>
          </p:cNvPr>
          <p:cNvSpPr>
            <a:spLocks noGrp="1"/>
          </p:cNvSpPr>
          <p:nvPr>
            <p:ph type="title"/>
          </p:nvPr>
        </p:nvSpPr>
        <p:spPr/>
        <p:txBody>
          <a:bodyPr/>
          <a:lstStyle/>
          <a:p>
            <a:r>
              <a:rPr lang="en-US" b="1" dirty="0"/>
              <a:t>8.2 Phytochemicals</a:t>
            </a:r>
          </a:p>
        </p:txBody>
      </p:sp>
      <p:sp>
        <p:nvSpPr>
          <p:cNvPr id="3" name="Content Placeholder 2">
            <a:extLst>
              <a:ext uri="{FF2B5EF4-FFF2-40B4-BE49-F238E27FC236}">
                <a16:creationId xmlns:a16="http://schemas.microsoft.com/office/drawing/2014/main" id="{E77EA724-C4C6-304F-B701-DB77ECBA09B2}"/>
              </a:ext>
            </a:extLst>
          </p:cNvPr>
          <p:cNvSpPr>
            <a:spLocks noGrp="1"/>
          </p:cNvSpPr>
          <p:nvPr>
            <p:ph idx="1"/>
          </p:nvPr>
        </p:nvSpPr>
        <p:spPr/>
        <p:txBody>
          <a:bodyPr>
            <a:normAutofit/>
          </a:bodyPr>
          <a:lstStyle/>
          <a:p>
            <a:r>
              <a:rPr lang="en-US" b="1" dirty="0"/>
              <a:t>Phytochemicals</a:t>
            </a:r>
            <a:r>
              <a:rPr lang="en-US" dirty="0"/>
              <a:t> are chemicals in plants that may provide some health benefit. </a:t>
            </a:r>
          </a:p>
          <a:p>
            <a:r>
              <a:rPr lang="en-US" dirty="0"/>
              <a:t>Phytochemicals include carotenoids, indoles, </a:t>
            </a:r>
            <a:r>
              <a:rPr lang="en-US" dirty="0" err="1"/>
              <a:t>lignans</a:t>
            </a:r>
            <a:r>
              <a:rPr lang="en-US" dirty="0"/>
              <a:t>, phytoestrogens, </a:t>
            </a:r>
            <a:r>
              <a:rPr lang="en-US" dirty="0" err="1"/>
              <a:t>stanols</a:t>
            </a:r>
            <a:r>
              <a:rPr lang="en-US" dirty="0"/>
              <a:t>, saponins, terpenes, flavonoids, carotenoids, anthocyanidins, phenolic acids, and many more.</a:t>
            </a:r>
          </a:p>
          <a:p>
            <a:r>
              <a:rPr lang="en-US" dirty="0"/>
              <a:t>Many phytochemicals act as antioxidants.</a:t>
            </a:r>
          </a:p>
          <a:p>
            <a:r>
              <a:rPr lang="en-US" dirty="0"/>
              <a:t>Phytochemicals are present in small amounts in the food supply, and their health benefits remain largely unknown.</a:t>
            </a:r>
          </a:p>
        </p:txBody>
      </p:sp>
    </p:spTree>
    <p:extLst>
      <p:ext uri="{BB962C8B-B14F-4D97-AF65-F5344CB8AC3E}">
        <p14:creationId xmlns:p14="http://schemas.microsoft.com/office/powerpoint/2010/main" val="9869844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C10C5-E131-F04C-B463-EA6B489A5C0B}"/>
              </a:ext>
            </a:extLst>
          </p:cNvPr>
          <p:cNvSpPr>
            <a:spLocks noGrp="1"/>
          </p:cNvSpPr>
          <p:nvPr>
            <p:ph type="title"/>
          </p:nvPr>
        </p:nvSpPr>
        <p:spPr>
          <a:xfrm>
            <a:off x="1218882" y="152400"/>
            <a:ext cx="10361929" cy="1295400"/>
          </a:xfrm>
        </p:spPr>
        <p:txBody>
          <a:bodyPr>
            <a:normAutofit/>
          </a:bodyPr>
          <a:lstStyle/>
          <a:p>
            <a:r>
              <a:rPr lang="en-US" b="1" dirty="0"/>
              <a:t>8.2 Carotenoids Function and Health Benefits</a:t>
            </a:r>
          </a:p>
        </p:txBody>
      </p:sp>
      <p:sp>
        <p:nvSpPr>
          <p:cNvPr id="3" name="Content Placeholder 2">
            <a:extLst>
              <a:ext uri="{FF2B5EF4-FFF2-40B4-BE49-F238E27FC236}">
                <a16:creationId xmlns:a16="http://schemas.microsoft.com/office/drawing/2014/main" id="{AEC76ACD-A748-A84C-9A48-50BE0D20DF4C}"/>
              </a:ext>
            </a:extLst>
          </p:cNvPr>
          <p:cNvSpPr>
            <a:spLocks noGrp="1"/>
          </p:cNvSpPr>
          <p:nvPr>
            <p:ph idx="1"/>
          </p:nvPr>
        </p:nvSpPr>
        <p:spPr/>
        <p:txBody>
          <a:bodyPr>
            <a:normAutofit fontScale="92500" lnSpcReduction="20000"/>
          </a:bodyPr>
          <a:lstStyle/>
          <a:p>
            <a:r>
              <a:rPr lang="en-US" dirty="0"/>
              <a:t>Carotenoids are pigments synthesized by plants that give them their yellow, orange, and red color.</a:t>
            </a:r>
          </a:p>
          <a:p>
            <a:r>
              <a:rPr lang="en-US" dirty="0"/>
              <a:t>Lutein, found in green leafy vegetables, and zeaxanthin, found in peppers, corn, and saffron, act as antioxidants in the retina of the eye and protect it from ultraviolet light damage.</a:t>
            </a:r>
          </a:p>
          <a:p>
            <a:r>
              <a:rPr lang="en-US" dirty="0"/>
              <a:t>While some studies do associate a decreased risk for atherosclerosis with higher dietary intake of carotenoids, others do not.</a:t>
            </a:r>
          </a:p>
          <a:p>
            <a:r>
              <a:rPr lang="en-US" dirty="0"/>
              <a:t>A higher intake of some carotenoids, but not others, is linked to decreased risks for some cancers. There is some evidence that diets rich in lycopene, which is present in high concentrations in tomatoes, is linked to decreased prostate cancer risk.</a:t>
            </a:r>
          </a:p>
        </p:txBody>
      </p:sp>
    </p:spTree>
    <p:extLst>
      <p:ext uri="{BB962C8B-B14F-4D97-AF65-F5344CB8AC3E}">
        <p14:creationId xmlns:p14="http://schemas.microsoft.com/office/powerpoint/2010/main" val="33331666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p>
        </p:txBody>
      </p:sp>
      <p:sp>
        <p:nvSpPr>
          <p:cNvPr id="3" name="Content Placeholder 2"/>
          <p:cNvSpPr>
            <a:spLocks noGrp="1"/>
          </p:cNvSpPr>
          <p:nvPr>
            <p:ph idx="1"/>
          </p:nvPr>
        </p:nvSpPr>
        <p:spPr>
          <a:xfrm>
            <a:off x="608012" y="1600200"/>
            <a:ext cx="10972800" cy="5029200"/>
          </a:xfrm>
        </p:spPr>
        <p:txBody>
          <a:bodyPr>
            <a:normAutofit fontScale="92500" lnSpcReduction="20000"/>
          </a:bodyPr>
          <a:lstStyle/>
          <a:p>
            <a:r>
              <a:rPr lang="en-US" dirty="0"/>
              <a:t>Foods rich in antioxidants have been touted as preventative and curative, and some believe they delay certain aspects of the aging process.</a:t>
            </a:r>
          </a:p>
          <a:p>
            <a:r>
              <a:rPr lang="en-US" dirty="0"/>
              <a:t>The “antioxidant hypothesis” - the educated guess that antioxidant chemicals protect against chronic disease - has existed for decades. </a:t>
            </a:r>
          </a:p>
          <a:p>
            <a:r>
              <a:rPr lang="en-US" dirty="0"/>
              <a:t>Despite thousands of studies conducted on the health benefits of particular antioxidants, there is little evidence supporting the idea that they singularly prevent disease, reduce the effects of aging, or promote health. </a:t>
            </a:r>
          </a:p>
          <a:p>
            <a:r>
              <a:rPr lang="en-US" dirty="0"/>
              <a:t>It is the </a:t>
            </a:r>
            <a:r>
              <a:rPr lang="en-US" i="1" dirty="0"/>
              <a:t>combination</a:t>
            </a:r>
            <a:r>
              <a:rPr lang="en-US" dirty="0"/>
              <a:t> of antioxidants, phytochemicals, and nutrient-rich foods that achieves these end goals.</a:t>
            </a:r>
          </a:p>
          <a:p>
            <a:r>
              <a:rPr lang="en-US" dirty="0"/>
              <a:t>In this chapter, you will learn there is no miracle food or supplement. You will also learn that plant chemicals can affect the body in many different ways, depending on the type of chemical and the dosage.</a:t>
            </a:r>
          </a:p>
        </p:txBody>
      </p:sp>
    </p:spTree>
    <p:extLst>
      <p:ext uri="{BB962C8B-B14F-4D97-AF65-F5344CB8AC3E}">
        <p14:creationId xmlns:p14="http://schemas.microsoft.com/office/powerpoint/2010/main" val="596400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0C3D0-6655-EA42-9BD4-88279B22F7EC}"/>
              </a:ext>
            </a:extLst>
          </p:cNvPr>
          <p:cNvSpPr>
            <a:spLocks noGrp="1"/>
          </p:cNvSpPr>
          <p:nvPr>
            <p:ph type="title"/>
          </p:nvPr>
        </p:nvSpPr>
        <p:spPr/>
        <p:txBody>
          <a:bodyPr/>
          <a:lstStyle/>
          <a:p>
            <a:r>
              <a:rPr lang="en-US" b="1" dirty="0"/>
              <a:t>8.2 Carotenoid Bioavailability</a:t>
            </a:r>
            <a:endParaRPr lang="en-US" dirty="0"/>
          </a:p>
        </p:txBody>
      </p:sp>
      <p:sp>
        <p:nvSpPr>
          <p:cNvPr id="3" name="Content Placeholder 2">
            <a:extLst>
              <a:ext uri="{FF2B5EF4-FFF2-40B4-BE49-F238E27FC236}">
                <a16:creationId xmlns:a16="http://schemas.microsoft.com/office/drawing/2014/main" id="{7D4D6173-FF24-7A44-BA47-5156396EA535}"/>
              </a:ext>
            </a:extLst>
          </p:cNvPr>
          <p:cNvSpPr>
            <a:spLocks noGrp="1"/>
          </p:cNvSpPr>
          <p:nvPr>
            <p:ph idx="1"/>
          </p:nvPr>
        </p:nvSpPr>
        <p:spPr/>
        <p:txBody>
          <a:bodyPr>
            <a:normAutofit/>
          </a:bodyPr>
          <a:lstStyle/>
          <a:p>
            <a:r>
              <a:rPr lang="en-US" dirty="0"/>
              <a:t>In contrast to most micronutrients, carotenoid availability is actually increased by the cooking process because cooking, along with chopping and homogenizing, releases carotenoids from the plant matrix. </a:t>
            </a:r>
          </a:p>
          <a:p>
            <a:r>
              <a:rPr lang="en-US" dirty="0"/>
              <a:t>However, overcooking transforms some of the carotenoids into inactive products.</a:t>
            </a:r>
          </a:p>
          <a:p>
            <a:r>
              <a:rPr lang="en-US" dirty="0"/>
              <a:t>Cooking carotenoid-containing foods in oil also enhances the bioavailability of carotenoids.</a:t>
            </a:r>
          </a:p>
        </p:txBody>
      </p:sp>
    </p:spTree>
    <p:extLst>
      <p:ext uri="{BB962C8B-B14F-4D97-AF65-F5344CB8AC3E}">
        <p14:creationId xmlns:p14="http://schemas.microsoft.com/office/powerpoint/2010/main" val="3364260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9A8B4-3255-4742-B3E3-6F336DA2A94C}"/>
              </a:ext>
            </a:extLst>
          </p:cNvPr>
          <p:cNvSpPr>
            <a:spLocks noGrp="1"/>
          </p:cNvSpPr>
          <p:nvPr>
            <p:ph type="title"/>
          </p:nvPr>
        </p:nvSpPr>
        <p:spPr/>
        <p:txBody>
          <a:bodyPr>
            <a:normAutofit/>
          </a:bodyPr>
          <a:lstStyle/>
          <a:p>
            <a:r>
              <a:rPr lang="en-US" b="1" dirty="0"/>
              <a:t>8.2 Carotenoid Dietary Sources</a:t>
            </a:r>
          </a:p>
        </p:txBody>
      </p:sp>
      <p:sp>
        <p:nvSpPr>
          <p:cNvPr id="3" name="Content Placeholder 2">
            <a:extLst>
              <a:ext uri="{FF2B5EF4-FFF2-40B4-BE49-F238E27FC236}">
                <a16:creationId xmlns:a16="http://schemas.microsoft.com/office/drawing/2014/main" id="{D2BA3EB7-4CAC-0D45-84AD-DBFFEA34C69B}"/>
              </a:ext>
            </a:extLst>
          </p:cNvPr>
          <p:cNvSpPr>
            <a:spLocks noGrp="1"/>
          </p:cNvSpPr>
          <p:nvPr>
            <p:ph idx="1"/>
          </p:nvPr>
        </p:nvSpPr>
        <p:spPr>
          <a:xfrm>
            <a:off x="1218883" y="1600200"/>
            <a:ext cx="9751060" cy="4876800"/>
          </a:xfrm>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Source: </a:t>
            </a:r>
            <a:r>
              <a:rPr lang="en-US" sz="1600" dirty="0">
                <a:hlinkClick r:id="rId2"/>
              </a:rPr>
              <a:t>https://lpi.oregonstate.edu/mic/dietary-factors/phytochemicals/carotenoids#references</a:t>
            </a:r>
            <a:r>
              <a:rPr lang="en-US" sz="1600" dirty="0"/>
              <a:t>. This link leads to a website provided by the Linus Pauling Institute at Oregon State University. Georgia Highlands College is not affiliated or endorsed by the Linus Pauling Institute or Oregon State University.</a:t>
            </a:r>
          </a:p>
        </p:txBody>
      </p:sp>
      <p:graphicFrame>
        <p:nvGraphicFramePr>
          <p:cNvPr id="4" name="Table 3" descr="Table showing Carotenoid Dietary Sources">
            <a:extLst>
              <a:ext uri="{FF2B5EF4-FFF2-40B4-BE49-F238E27FC236}">
                <a16:creationId xmlns:a16="http://schemas.microsoft.com/office/drawing/2014/main" id="{4CCBA768-57AB-2E4E-BD97-7924319E2193}"/>
              </a:ext>
            </a:extLst>
          </p:cNvPr>
          <p:cNvGraphicFramePr>
            <a:graphicFrameLocks noGrp="1"/>
          </p:cNvGraphicFramePr>
          <p:nvPr>
            <p:extLst>
              <p:ext uri="{D42A27DB-BD31-4B8C-83A1-F6EECF244321}">
                <p14:modId xmlns:p14="http://schemas.microsoft.com/office/powerpoint/2010/main" val="1119181911"/>
              </p:ext>
            </p:extLst>
          </p:nvPr>
        </p:nvGraphicFramePr>
        <p:xfrm>
          <a:off x="1218883" y="1676400"/>
          <a:ext cx="9750424" cy="3390900"/>
        </p:xfrm>
        <a:graphic>
          <a:graphicData uri="http://schemas.openxmlformats.org/drawingml/2006/table">
            <a:tbl>
              <a:tblPr firstRow="1" firstCol="1" bandRow="1">
                <a:tableStyleId>{5C22544A-7EE6-4342-B048-85BDC9FD1C3A}</a:tableStyleId>
              </a:tblPr>
              <a:tblGrid>
                <a:gridCol w="2437606">
                  <a:extLst>
                    <a:ext uri="{9D8B030D-6E8A-4147-A177-3AD203B41FA5}">
                      <a16:colId xmlns:a16="http://schemas.microsoft.com/office/drawing/2014/main" val="569273900"/>
                    </a:ext>
                  </a:extLst>
                </a:gridCol>
                <a:gridCol w="2437606">
                  <a:extLst>
                    <a:ext uri="{9D8B030D-6E8A-4147-A177-3AD203B41FA5}">
                      <a16:colId xmlns:a16="http://schemas.microsoft.com/office/drawing/2014/main" val="4259757116"/>
                    </a:ext>
                  </a:extLst>
                </a:gridCol>
                <a:gridCol w="2437606">
                  <a:extLst>
                    <a:ext uri="{9D8B030D-6E8A-4147-A177-3AD203B41FA5}">
                      <a16:colId xmlns:a16="http://schemas.microsoft.com/office/drawing/2014/main" val="37503064"/>
                    </a:ext>
                  </a:extLst>
                </a:gridCol>
                <a:gridCol w="2437606">
                  <a:extLst>
                    <a:ext uri="{9D8B030D-6E8A-4147-A177-3AD203B41FA5}">
                      <a16:colId xmlns:a16="http://schemas.microsoft.com/office/drawing/2014/main" val="2149726478"/>
                    </a:ext>
                  </a:extLst>
                </a:gridCol>
              </a:tblGrid>
              <a:tr h="0">
                <a:tc>
                  <a:txBody>
                    <a:bodyPr/>
                    <a:lstStyle/>
                    <a:p>
                      <a:pPr marL="0" marR="0" algn="ctr">
                        <a:spcBef>
                          <a:spcPts val="0"/>
                        </a:spcBef>
                        <a:spcAft>
                          <a:spcPts val="0"/>
                        </a:spcAft>
                      </a:pPr>
                      <a:r>
                        <a:rPr lang="en-US" sz="1600" dirty="0">
                          <a:solidFill>
                            <a:schemeClr val="tx1"/>
                          </a:solidFill>
                          <a:effectLst/>
                        </a:rPr>
                        <a:t>Food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Serving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Beta-carotene (mg)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Alpha-carotene (mg)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1062124666"/>
                  </a:ext>
                </a:extLst>
              </a:tr>
              <a:tr h="0">
                <a:tc>
                  <a:txBody>
                    <a:bodyPr/>
                    <a:lstStyle/>
                    <a:p>
                      <a:pPr marL="0" marR="0" algn="ctr">
                        <a:spcBef>
                          <a:spcPts val="0"/>
                        </a:spcBef>
                        <a:spcAft>
                          <a:spcPts val="0"/>
                        </a:spcAft>
                      </a:pPr>
                      <a:r>
                        <a:rPr lang="en-US" sz="1600" dirty="0">
                          <a:solidFill>
                            <a:schemeClr val="tx1"/>
                          </a:solidFill>
                          <a:effectLst/>
                        </a:rPr>
                        <a:t>Pumpkin, canned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 c.</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17.00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11.70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912773529"/>
                  </a:ext>
                </a:extLst>
              </a:tr>
              <a:tr h="0">
                <a:tc>
                  <a:txBody>
                    <a:bodyPr/>
                    <a:lstStyle/>
                    <a:p>
                      <a:pPr marL="0" marR="0" algn="ctr">
                        <a:spcBef>
                          <a:spcPts val="0"/>
                        </a:spcBef>
                        <a:spcAft>
                          <a:spcPts val="0"/>
                        </a:spcAft>
                      </a:pPr>
                      <a:r>
                        <a:rPr lang="en-US" sz="1600" dirty="0">
                          <a:solidFill>
                            <a:schemeClr val="tx1"/>
                          </a:solidFill>
                          <a:effectLst/>
                        </a:rPr>
                        <a:t>Carrot juice, canned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 c.</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22.00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10.20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3610616938"/>
                  </a:ext>
                </a:extLst>
              </a:tr>
              <a:tr h="0">
                <a:tc>
                  <a:txBody>
                    <a:bodyPr/>
                    <a:lstStyle/>
                    <a:p>
                      <a:pPr marL="0" marR="0" algn="ctr">
                        <a:spcBef>
                          <a:spcPts val="0"/>
                        </a:spcBef>
                        <a:spcAft>
                          <a:spcPts val="0"/>
                        </a:spcAft>
                      </a:pPr>
                      <a:r>
                        <a:rPr lang="en-US" sz="1600" dirty="0">
                          <a:solidFill>
                            <a:schemeClr val="tx1"/>
                          </a:solidFill>
                          <a:effectLst/>
                        </a:rPr>
                        <a:t>Carrots, cooked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 c.</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13.00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5.90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881133594"/>
                  </a:ext>
                </a:extLst>
              </a:tr>
              <a:tr h="0">
                <a:tc>
                  <a:txBody>
                    <a:bodyPr/>
                    <a:lstStyle/>
                    <a:p>
                      <a:pPr marL="0" marR="0" algn="ctr">
                        <a:spcBef>
                          <a:spcPts val="0"/>
                        </a:spcBef>
                        <a:spcAft>
                          <a:spcPts val="0"/>
                        </a:spcAft>
                      </a:pPr>
                      <a:r>
                        <a:rPr lang="en-US" sz="1600" dirty="0">
                          <a:solidFill>
                            <a:schemeClr val="tx1"/>
                          </a:solidFill>
                          <a:effectLst/>
                        </a:rPr>
                        <a:t>Carrots, raw</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 medium</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5.10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2.10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3616861278"/>
                  </a:ext>
                </a:extLst>
              </a:tr>
              <a:tr h="0">
                <a:tc>
                  <a:txBody>
                    <a:bodyPr/>
                    <a:lstStyle/>
                    <a:p>
                      <a:pPr marL="0" marR="0" algn="ctr">
                        <a:spcBef>
                          <a:spcPts val="0"/>
                        </a:spcBef>
                        <a:spcAft>
                          <a:spcPts val="0"/>
                        </a:spcAft>
                      </a:pPr>
                      <a:r>
                        <a:rPr lang="en-US" sz="1600" dirty="0">
                          <a:solidFill>
                            <a:schemeClr val="tx1"/>
                          </a:solidFill>
                          <a:effectLst/>
                        </a:rPr>
                        <a:t>Winter squash, baked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 c.</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5.70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1.40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898993359"/>
                  </a:ext>
                </a:extLst>
              </a:tr>
              <a:tr h="0">
                <a:tc>
                  <a:txBody>
                    <a:bodyPr/>
                    <a:lstStyle/>
                    <a:p>
                      <a:pPr marL="0" marR="0" algn="ctr">
                        <a:spcBef>
                          <a:spcPts val="0"/>
                        </a:spcBef>
                        <a:spcAft>
                          <a:spcPts val="0"/>
                        </a:spcAft>
                      </a:pPr>
                      <a:r>
                        <a:rPr lang="en-US" sz="1600" dirty="0">
                          <a:solidFill>
                            <a:schemeClr val="tx1"/>
                          </a:solidFill>
                          <a:effectLst/>
                        </a:rPr>
                        <a:t>Collards, cooked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 c.</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11.60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0.20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3754615509"/>
                  </a:ext>
                </a:extLst>
              </a:tr>
              <a:tr h="0">
                <a:tc>
                  <a:txBody>
                    <a:bodyPr/>
                    <a:lstStyle/>
                    <a:p>
                      <a:pPr marL="0" marR="0" algn="ctr">
                        <a:spcBef>
                          <a:spcPts val="0"/>
                        </a:spcBef>
                        <a:spcAft>
                          <a:spcPts val="0"/>
                        </a:spcAft>
                      </a:pPr>
                      <a:r>
                        <a:rPr lang="en-US" sz="1600" dirty="0">
                          <a:solidFill>
                            <a:schemeClr val="tx1"/>
                          </a:solidFill>
                          <a:effectLst/>
                        </a:rPr>
                        <a:t>Tomato</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 medium</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0.55</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0.10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098475744"/>
                  </a:ext>
                </a:extLst>
              </a:tr>
              <a:tr h="0">
                <a:tc>
                  <a:txBody>
                    <a:bodyPr/>
                    <a:lstStyle/>
                    <a:p>
                      <a:pPr marL="0" marR="0" algn="ctr">
                        <a:spcBef>
                          <a:spcPts val="0"/>
                        </a:spcBef>
                        <a:spcAft>
                          <a:spcPts val="0"/>
                        </a:spcAft>
                      </a:pPr>
                      <a:r>
                        <a:rPr lang="en-US" sz="1600" dirty="0">
                          <a:solidFill>
                            <a:schemeClr val="tx1"/>
                          </a:solidFill>
                          <a:effectLst/>
                        </a:rPr>
                        <a:t>Tangerine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 medium</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0.13</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0.09</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525698846"/>
                  </a:ext>
                </a:extLst>
              </a:tr>
              <a:tr h="0">
                <a:tc>
                  <a:txBody>
                    <a:bodyPr/>
                    <a:lstStyle/>
                    <a:p>
                      <a:pPr marL="0" marR="0" algn="ctr">
                        <a:spcBef>
                          <a:spcPts val="0"/>
                        </a:spcBef>
                        <a:spcAft>
                          <a:spcPts val="0"/>
                        </a:spcAft>
                      </a:pPr>
                      <a:r>
                        <a:rPr lang="en-US" sz="1600" dirty="0">
                          <a:solidFill>
                            <a:schemeClr val="tx1"/>
                          </a:solidFill>
                          <a:effectLst/>
                        </a:rPr>
                        <a:t>Peas, cooked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 c.</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1.20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0.09</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864120707"/>
                  </a:ext>
                </a:extLst>
              </a:tr>
            </a:tbl>
          </a:graphicData>
        </a:graphic>
      </p:graphicFrame>
    </p:spTree>
    <p:extLst>
      <p:ext uri="{BB962C8B-B14F-4D97-AF65-F5344CB8AC3E}">
        <p14:creationId xmlns:p14="http://schemas.microsoft.com/office/powerpoint/2010/main" val="4039178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D52E-C740-9A45-AE58-F43799937E84}"/>
              </a:ext>
            </a:extLst>
          </p:cNvPr>
          <p:cNvSpPr>
            <a:spLocks noGrp="1"/>
          </p:cNvSpPr>
          <p:nvPr>
            <p:ph type="title"/>
          </p:nvPr>
        </p:nvSpPr>
        <p:spPr/>
        <p:txBody>
          <a:bodyPr>
            <a:normAutofit/>
          </a:bodyPr>
          <a:lstStyle/>
          <a:p>
            <a:r>
              <a:rPr lang="en-US" b="1" dirty="0"/>
              <a:t>8.2 Three Other Phytochemicals and Their Potential Health Benefits</a:t>
            </a:r>
          </a:p>
        </p:txBody>
      </p:sp>
      <p:sp>
        <p:nvSpPr>
          <p:cNvPr id="3" name="Content Placeholder 2">
            <a:extLst>
              <a:ext uri="{FF2B5EF4-FFF2-40B4-BE49-F238E27FC236}">
                <a16:creationId xmlns:a16="http://schemas.microsoft.com/office/drawing/2014/main" id="{9EE64B0E-52B9-9543-B895-E5CAD3AD17DF}"/>
              </a:ext>
            </a:extLst>
          </p:cNvPr>
          <p:cNvSpPr>
            <a:spLocks noGrp="1"/>
          </p:cNvSpPr>
          <p:nvPr>
            <p:ph idx="1"/>
          </p:nvPr>
        </p:nvSpPr>
        <p:spPr/>
        <p:txBody>
          <a:bodyPr/>
          <a:lstStyle/>
          <a:p>
            <a:r>
              <a:rPr lang="en-US" b="1" dirty="0"/>
              <a:t>Flavonoids</a:t>
            </a:r>
            <a:r>
              <a:rPr lang="en-US" dirty="0"/>
              <a:t> are a large class of chemicals including anthocyanidins, flavanols, and isoflavones.</a:t>
            </a:r>
          </a:p>
          <a:p>
            <a:pPr lvl="1"/>
            <a:r>
              <a:rPr lang="en-US" dirty="0"/>
              <a:t>Flavonoids are very effective free radical scavengers, and there is some evidence that higher intakes of flavonoid-rich foods and/or beverages reduce the risk of cardiovascular disease.</a:t>
            </a:r>
          </a:p>
          <a:p>
            <a:r>
              <a:rPr lang="en-US" b="1" dirty="0"/>
              <a:t>Organosulfur compounds </a:t>
            </a:r>
            <a:r>
              <a:rPr lang="en-US" dirty="0"/>
              <a:t>are predominantly found in garlic, but can also be found in onions and leeks.</a:t>
            </a:r>
          </a:p>
          <a:p>
            <a:pPr lvl="1"/>
            <a:r>
              <a:rPr lang="en-US" dirty="0"/>
              <a:t>Studies suggest the organosulfur compounds in garlic reduce cholesterol, are anti-inflammatory, stimulate the synthesis of glutathione, and cause death of cancer cells.</a:t>
            </a:r>
          </a:p>
        </p:txBody>
      </p:sp>
    </p:spTree>
    <p:extLst>
      <p:ext uri="{BB962C8B-B14F-4D97-AF65-F5344CB8AC3E}">
        <p14:creationId xmlns:p14="http://schemas.microsoft.com/office/powerpoint/2010/main" val="3780870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D52E-C740-9A45-AE58-F43799937E84}"/>
              </a:ext>
            </a:extLst>
          </p:cNvPr>
          <p:cNvSpPr>
            <a:spLocks noGrp="1"/>
          </p:cNvSpPr>
          <p:nvPr>
            <p:ph type="title"/>
          </p:nvPr>
        </p:nvSpPr>
        <p:spPr/>
        <p:txBody>
          <a:bodyPr>
            <a:normAutofit/>
          </a:bodyPr>
          <a:lstStyle/>
          <a:p>
            <a:r>
              <a:rPr lang="en-US" b="1" dirty="0"/>
              <a:t>8.2 Three Other Phytochemicals and Their Potential Health Benefits</a:t>
            </a:r>
          </a:p>
        </p:txBody>
      </p:sp>
      <p:sp>
        <p:nvSpPr>
          <p:cNvPr id="3" name="Content Placeholder 2">
            <a:extLst>
              <a:ext uri="{FF2B5EF4-FFF2-40B4-BE49-F238E27FC236}">
                <a16:creationId xmlns:a16="http://schemas.microsoft.com/office/drawing/2014/main" id="{9EE64B0E-52B9-9543-B895-E5CAD3AD17DF}"/>
              </a:ext>
            </a:extLst>
          </p:cNvPr>
          <p:cNvSpPr>
            <a:spLocks noGrp="1"/>
          </p:cNvSpPr>
          <p:nvPr>
            <p:ph idx="1"/>
          </p:nvPr>
        </p:nvSpPr>
        <p:spPr/>
        <p:txBody>
          <a:bodyPr/>
          <a:lstStyle/>
          <a:p>
            <a:r>
              <a:rPr lang="en-US" b="1" dirty="0" err="1"/>
              <a:t>Lignans</a:t>
            </a:r>
            <a:r>
              <a:rPr lang="en-US" dirty="0"/>
              <a:t> are a group of chemical compounds obtained from many food sources, including grains, nuts, seeds, fruits, and vegetables, and especially flax seed.</a:t>
            </a:r>
          </a:p>
          <a:p>
            <a:pPr lvl="1"/>
            <a:r>
              <a:rPr lang="en-US" dirty="0"/>
              <a:t>Some </a:t>
            </a:r>
            <a:r>
              <a:rPr lang="en-US" dirty="0" err="1"/>
              <a:t>lignans</a:t>
            </a:r>
            <a:r>
              <a:rPr lang="en-US" dirty="0"/>
              <a:t> may be helpful in treating hormone-dependent cancers, such as breast and ovarian cancers.</a:t>
            </a:r>
          </a:p>
        </p:txBody>
      </p:sp>
    </p:spTree>
    <p:extLst>
      <p:ext uri="{BB962C8B-B14F-4D97-AF65-F5344CB8AC3E}">
        <p14:creationId xmlns:p14="http://schemas.microsoft.com/office/powerpoint/2010/main" val="1607048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9AB46-FBEA-6343-A7F1-1D880DC795E7}"/>
              </a:ext>
            </a:extLst>
          </p:cNvPr>
          <p:cNvSpPr>
            <a:spLocks noGrp="1"/>
          </p:cNvSpPr>
          <p:nvPr>
            <p:ph type="title"/>
          </p:nvPr>
        </p:nvSpPr>
        <p:spPr>
          <a:xfrm>
            <a:off x="1218882" y="152400"/>
            <a:ext cx="10666729" cy="1295400"/>
          </a:xfrm>
        </p:spPr>
        <p:txBody>
          <a:bodyPr>
            <a:normAutofit/>
          </a:bodyPr>
          <a:lstStyle/>
          <a:p>
            <a:r>
              <a:rPr lang="en-US" b="1" dirty="0"/>
              <a:t>8.2 Other Dietary Sources of Beneficial Phytochemicals</a:t>
            </a:r>
          </a:p>
        </p:txBody>
      </p:sp>
      <p:sp>
        <p:nvSpPr>
          <p:cNvPr id="3" name="Content Placeholder 2">
            <a:extLst>
              <a:ext uri="{FF2B5EF4-FFF2-40B4-BE49-F238E27FC236}">
                <a16:creationId xmlns:a16="http://schemas.microsoft.com/office/drawing/2014/main" id="{3159AFD7-610F-B946-8426-6BC94D6EFEFE}"/>
              </a:ext>
            </a:extLst>
          </p:cNvPr>
          <p:cNvSpPr>
            <a:spLocks noGrp="1"/>
          </p:cNvSpPr>
          <p:nvPr>
            <p:ph idx="1"/>
          </p:nvPr>
        </p:nvSpPr>
        <p:spPr/>
        <p:txBody>
          <a:bodyPr>
            <a:normAutofit lnSpcReduction="10000"/>
          </a:bodyPr>
          <a:lstStyle/>
          <a:p>
            <a:r>
              <a:rPr lang="en-US" b="1" dirty="0"/>
              <a:t>Herbs and Spices</a:t>
            </a:r>
          </a:p>
          <a:p>
            <a:pPr lvl="1"/>
            <a:r>
              <a:rPr lang="en-US" dirty="0"/>
              <a:t>They are an additional dietary source of phytochemicals, and many have exceptional antioxidant capacity.</a:t>
            </a:r>
          </a:p>
          <a:p>
            <a:r>
              <a:rPr lang="en-US" b="1" dirty="0"/>
              <a:t>Tea</a:t>
            </a:r>
          </a:p>
          <a:p>
            <a:pPr lvl="1"/>
            <a:r>
              <a:rPr lang="en-US" dirty="0"/>
              <a:t> Its health benefits have been known for years, and as with coffee the benefits are not just physiological, but also mental and social.</a:t>
            </a:r>
          </a:p>
          <a:p>
            <a:pPr lvl="1"/>
            <a:r>
              <a:rPr lang="en-US" dirty="0"/>
              <a:t>Teas can contain more than seven hundred different phytochemicals. </a:t>
            </a:r>
          </a:p>
          <a:p>
            <a:pPr lvl="1"/>
            <a:r>
              <a:rPr lang="en-US" dirty="0"/>
              <a:t>There are a great number of studies showing that drinking tea is at least linked to a decreased risk of heart disease, cancer, and diabetes.</a:t>
            </a:r>
          </a:p>
        </p:txBody>
      </p:sp>
    </p:spTree>
    <p:extLst>
      <p:ext uri="{BB962C8B-B14F-4D97-AF65-F5344CB8AC3E}">
        <p14:creationId xmlns:p14="http://schemas.microsoft.com/office/powerpoint/2010/main" val="42659415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1845C-F291-2340-BB8A-1B4890FBCDA4}"/>
              </a:ext>
            </a:extLst>
          </p:cNvPr>
          <p:cNvSpPr>
            <a:spLocks noGrp="1"/>
          </p:cNvSpPr>
          <p:nvPr>
            <p:ph type="title"/>
          </p:nvPr>
        </p:nvSpPr>
        <p:spPr/>
        <p:txBody>
          <a:bodyPr/>
          <a:lstStyle/>
          <a:p>
            <a:r>
              <a:rPr lang="en-US" b="1" dirty="0"/>
              <a:t>8.2 Selenium Functions and Health Benefits</a:t>
            </a:r>
          </a:p>
        </p:txBody>
      </p:sp>
      <p:sp>
        <p:nvSpPr>
          <p:cNvPr id="3" name="Content Placeholder 2">
            <a:extLst>
              <a:ext uri="{FF2B5EF4-FFF2-40B4-BE49-F238E27FC236}">
                <a16:creationId xmlns:a16="http://schemas.microsoft.com/office/drawing/2014/main" id="{51DADDF3-1495-8549-ACC2-81E11CF42032}"/>
              </a:ext>
            </a:extLst>
          </p:cNvPr>
          <p:cNvSpPr>
            <a:spLocks noGrp="1"/>
          </p:cNvSpPr>
          <p:nvPr>
            <p:ph idx="1"/>
          </p:nvPr>
        </p:nvSpPr>
        <p:spPr/>
        <p:txBody>
          <a:bodyPr/>
          <a:lstStyle/>
          <a:p>
            <a:r>
              <a:rPr lang="en-US" dirty="0"/>
              <a:t>Around twenty-five known proteins require selenium to function including some enzymes that are involved in detoxifying free radicals.</a:t>
            </a:r>
          </a:p>
          <a:p>
            <a:r>
              <a:rPr lang="en-US" dirty="0"/>
              <a:t>Other functions of selenium-containing proteins include protecting endothelial cells that line tissues, converting the inactive thyroid hormone to the active form in cells, and mediating inflammatory and immune system responses.</a:t>
            </a:r>
          </a:p>
        </p:txBody>
      </p:sp>
    </p:spTree>
    <p:extLst>
      <p:ext uri="{BB962C8B-B14F-4D97-AF65-F5344CB8AC3E}">
        <p14:creationId xmlns:p14="http://schemas.microsoft.com/office/powerpoint/2010/main" val="37251160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3C3CD-38FD-024C-B314-B032A3D9A339}"/>
              </a:ext>
            </a:extLst>
          </p:cNvPr>
          <p:cNvSpPr>
            <a:spLocks noGrp="1"/>
          </p:cNvSpPr>
          <p:nvPr>
            <p:ph type="title"/>
          </p:nvPr>
        </p:nvSpPr>
        <p:spPr/>
        <p:txBody>
          <a:bodyPr/>
          <a:lstStyle/>
          <a:p>
            <a:r>
              <a:rPr lang="en-US" b="1" dirty="0"/>
              <a:t>8.2 Dietary Reference Intakes for Selenium</a:t>
            </a:r>
          </a:p>
        </p:txBody>
      </p:sp>
      <p:sp>
        <p:nvSpPr>
          <p:cNvPr id="3" name="Content Placeholder 2">
            <a:extLst>
              <a:ext uri="{FF2B5EF4-FFF2-40B4-BE49-F238E27FC236}">
                <a16:creationId xmlns:a16="http://schemas.microsoft.com/office/drawing/2014/main" id="{36A1D35A-24F5-714F-8326-7A294ED1C5AD}"/>
              </a:ext>
            </a:extLst>
          </p:cNvPr>
          <p:cNvSpPr>
            <a:spLocks noGrp="1"/>
          </p:cNvSpPr>
          <p:nvPr>
            <p:ph idx="1"/>
          </p:nvPr>
        </p:nvSpPr>
        <p:spPr>
          <a:xfrm>
            <a:off x="1218883" y="1600200"/>
            <a:ext cx="9751060" cy="5257800"/>
          </a:xfrm>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pPr marL="0" indent="0">
              <a:buNone/>
            </a:pPr>
            <a:endParaRPr lang="en-US" sz="1600" dirty="0"/>
          </a:p>
          <a:p>
            <a:r>
              <a:rPr lang="en-US" sz="1600" dirty="0"/>
              <a:t>Source: National Institutes of Health, Office of Dietary Supplements. “Fact Sheet for Health Professionals: Selenium.” </a:t>
            </a:r>
            <a:r>
              <a:rPr lang="en-US" sz="1600" u="sng" dirty="0">
                <a:hlinkClick r:id="rId2"/>
              </a:rPr>
              <a:t>https://ods.od.nih.gov/factsheets/Selenium-HealthProfessional/#h2</a:t>
            </a:r>
            <a:endParaRPr lang="en-US" sz="1600" dirty="0"/>
          </a:p>
        </p:txBody>
      </p:sp>
      <p:graphicFrame>
        <p:nvGraphicFramePr>
          <p:cNvPr id="4" name="Table 3" descr="Table showing the 8.2 Dietary Reference Intakes for Selenium.">
            <a:extLst>
              <a:ext uri="{FF2B5EF4-FFF2-40B4-BE49-F238E27FC236}">
                <a16:creationId xmlns:a16="http://schemas.microsoft.com/office/drawing/2014/main" id="{2FA94804-D7FA-114B-BF26-416B90FFBBE9}"/>
              </a:ext>
            </a:extLst>
          </p:cNvPr>
          <p:cNvGraphicFramePr>
            <a:graphicFrameLocks noGrp="1"/>
          </p:cNvGraphicFramePr>
          <p:nvPr>
            <p:extLst>
              <p:ext uri="{D42A27DB-BD31-4B8C-83A1-F6EECF244321}">
                <p14:modId xmlns:p14="http://schemas.microsoft.com/office/powerpoint/2010/main" val="657104573"/>
              </p:ext>
            </p:extLst>
          </p:nvPr>
        </p:nvGraphicFramePr>
        <p:xfrm>
          <a:off x="1218883" y="1453243"/>
          <a:ext cx="9448801" cy="4168262"/>
        </p:xfrm>
        <a:graphic>
          <a:graphicData uri="http://schemas.openxmlformats.org/drawingml/2006/table">
            <a:tbl>
              <a:tblPr firstRow="1" firstCol="1" bandRow="1">
                <a:tableStyleId>{5C22544A-7EE6-4342-B048-85BDC9FD1C3A}</a:tableStyleId>
              </a:tblPr>
              <a:tblGrid>
                <a:gridCol w="1297629">
                  <a:extLst>
                    <a:ext uri="{9D8B030D-6E8A-4147-A177-3AD203B41FA5}">
                      <a16:colId xmlns:a16="http://schemas.microsoft.com/office/drawing/2014/main" val="1465633461"/>
                    </a:ext>
                  </a:extLst>
                </a:gridCol>
                <a:gridCol w="2173342">
                  <a:extLst>
                    <a:ext uri="{9D8B030D-6E8A-4147-A177-3AD203B41FA5}">
                      <a16:colId xmlns:a16="http://schemas.microsoft.com/office/drawing/2014/main" val="4272052035"/>
                    </a:ext>
                  </a:extLst>
                </a:gridCol>
                <a:gridCol w="2144022">
                  <a:extLst>
                    <a:ext uri="{9D8B030D-6E8A-4147-A177-3AD203B41FA5}">
                      <a16:colId xmlns:a16="http://schemas.microsoft.com/office/drawing/2014/main" val="3768063145"/>
                    </a:ext>
                  </a:extLst>
                </a:gridCol>
                <a:gridCol w="2536179">
                  <a:extLst>
                    <a:ext uri="{9D8B030D-6E8A-4147-A177-3AD203B41FA5}">
                      <a16:colId xmlns:a16="http://schemas.microsoft.com/office/drawing/2014/main" val="1467616796"/>
                    </a:ext>
                  </a:extLst>
                </a:gridCol>
                <a:gridCol w="1297629">
                  <a:extLst>
                    <a:ext uri="{9D8B030D-6E8A-4147-A177-3AD203B41FA5}">
                      <a16:colId xmlns:a16="http://schemas.microsoft.com/office/drawing/2014/main" val="2461785179"/>
                    </a:ext>
                  </a:extLst>
                </a:gridCol>
              </a:tblGrid>
              <a:tr h="522828">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Age Group</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3"/>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RDA </a:t>
                      </a:r>
                    </a:p>
                    <a:p>
                      <a:pPr marL="0" marR="0" algn="ctr">
                        <a:spcBef>
                          <a:spcPts val="0"/>
                        </a:spcBef>
                        <a:spcAft>
                          <a:spcPts val="0"/>
                        </a:spcAft>
                      </a:pPr>
                      <a:r>
                        <a:rPr lang="en-US" sz="1400" dirty="0">
                          <a:solidFill>
                            <a:schemeClr val="tx1"/>
                          </a:solidFill>
                          <a:effectLst/>
                          <a:latin typeface="Constantia" panose="02030602050306030303" pitchFamily="18" charset="0"/>
                        </a:rPr>
                        <a:t>Males and Females</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solidFill>
                      <a:schemeClr val="accent3"/>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Pregnancy</a:t>
                      </a:r>
                    </a:p>
                  </a:txBody>
                  <a:tcPr marL="33324" marR="33324" marT="33324" marB="33324" anchor="ctr">
                    <a:solidFill>
                      <a:schemeClr val="accent3"/>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Lactation</a:t>
                      </a:r>
                    </a:p>
                  </a:txBody>
                  <a:tcPr marL="0" marR="0" marT="0" marB="0" anchor="ctr">
                    <a:solidFill>
                      <a:schemeClr val="accent3"/>
                    </a:solidFill>
                  </a:tcPr>
                </a:tc>
                <a:tc>
                  <a:txBody>
                    <a:bodyPr/>
                    <a:lstStyle/>
                    <a:p>
                      <a:pPr marL="0" marR="0" algn="ctr">
                        <a:spcBef>
                          <a:spcPts val="0"/>
                        </a:spcBef>
                        <a:spcAft>
                          <a:spcPts val="0"/>
                        </a:spcAft>
                      </a:pPr>
                      <a:r>
                        <a:rPr lang="en-US" sz="1400" dirty="0">
                          <a:effectLst/>
                          <a:latin typeface="Constantia" panose="02030602050306030303" pitchFamily="18" charset="0"/>
                        </a:rPr>
                        <a:t>UL</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3"/>
                    </a:solidFill>
                  </a:tcPr>
                </a:tc>
                <a:extLst>
                  <a:ext uri="{0D108BD9-81ED-4DB2-BD59-A6C34878D82A}">
                    <a16:rowId xmlns:a16="http://schemas.microsoft.com/office/drawing/2014/main" val="3456788589"/>
                  </a:ext>
                </a:extLst>
              </a:tr>
              <a:tr h="485942">
                <a:tc>
                  <a:txBody>
                    <a:bodyPr/>
                    <a:lstStyle/>
                    <a:p>
                      <a:pPr marL="0" marR="0" algn="ctr">
                        <a:spcBef>
                          <a:spcPts val="0"/>
                        </a:spcBef>
                        <a:spcAft>
                          <a:spcPts val="0"/>
                        </a:spcAft>
                      </a:pPr>
                      <a:r>
                        <a:rPr lang="en-US" sz="1300" dirty="0">
                          <a:solidFill>
                            <a:schemeClr val="tx1"/>
                          </a:solidFill>
                          <a:effectLst/>
                          <a:latin typeface="Constantia" panose="02030602050306030303" pitchFamily="18" charset="0"/>
                        </a:rPr>
                        <a:t>Infants (0–6 months)</a:t>
                      </a:r>
                      <a:endParaRPr lang="en-US" sz="13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15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1"/>
                    </a:solidFill>
                  </a:tcPr>
                </a:tc>
                <a:tc>
                  <a:txBody>
                    <a:bodyPr/>
                    <a:lstStyle/>
                    <a:p>
                      <a:endParaRPr lang="en-US" sz="1400" dirty="0">
                        <a:solidFill>
                          <a:schemeClr val="tx1"/>
                        </a:solidFill>
                        <a:effectLst/>
                        <a:latin typeface="Constantia" panose="02030602050306030303" pitchFamily="18" charset="0"/>
                        <a:cs typeface="Times New Roman" panose="02020603050405020304" pitchFamily="18" charset="0"/>
                      </a:endParaRPr>
                    </a:p>
                  </a:txBody>
                  <a:tcPr marL="33324" marR="33324" marT="33324" marB="33324" anchor="ctr">
                    <a:solidFill>
                      <a:schemeClr val="accent1"/>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 </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solidFill>
                      <a:schemeClr val="accent1"/>
                    </a:solidFill>
                  </a:tcPr>
                </a:tc>
                <a:tc>
                  <a:txBody>
                    <a:bodyPr/>
                    <a:lstStyle/>
                    <a:p>
                      <a:pPr marL="0" marR="0" algn="ctr">
                        <a:spcBef>
                          <a:spcPts val="0"/>
                        </a:spcBef>
                        <a:spcAft>
                          <a:spcPts val="0"/>
                        </a:spcAft>
                      </a:pPr>
                      <a:r>
                        <a:rPr lang="en-US" sz="1400" dirty="0">
                          <a:effectLst/>
                          <a:latin typeface="Constantia" panose="02030602050306030303" pitchFamily="18" charset="0"/>
                        </a:rPr>
                        <a:t>45 mcg</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1"/>
                    </a:solidFill>
                  </a:tcPr>
                </a:tc>
                <a:extLst>
                  <a:ext uri="{0D108BD9-81ED-4DB2-BD59-A6C34878D82A}">
                    <a16:rowId xmlns:a16="http://schemas.microsoft.com/office/drawing/2014/main" val="2993601983"/>
                  </a:ext>
                </a:extLst>
              </a:tr>
              <a:tr h="485942">
                <a:tc>
                  <a:txBody>
                    <a:bodyPr/>
                    <a:lstStyle/>
                    <a:p>
                      <a:pPr marL="0" marR="0" algn="ctr">
                        <a:spcBef>
                          <a:spcPts val="0"/>
                        </a:spcBef>
                        <a:spcAft>
                          <a:spcPts val="0"/>
                        </a:spcAft>
                      </a:pPr>
                      <a:r>
                        <a:rPr lang="en-US" sz="1300" dirty="0">
                          <a:solidFill>
                            <a:schemeClr val="tx1"/>
                          </a:solidFill>
                          <a:effectLst/>
                          <a:latin typeface="Constantia" panose="02030602050306030303" pitchFamily="18" charset="0"/>
                        </a:rPr>
                        <a:t>Infants (7–12 months)</a:t>
                      </a:r>
                      <a:endParaRPr lang="en-US" sz="13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2"/>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20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2"/>
                    </a:solidFill>
                  </a:tcPr>
                </a:tc>
                <a:tc>
                  <a:txBody>
                    <a:bodyPr/>
                    <a:lstStyle/>
                    <a:p>
                      <a:endParaRPr lang="en-US" sz="1400" dirty="0">
                        <a:solidFill>
                          <a:schemeClr val="tx1"/>
                        </a:solidFill>
                        <a:effectLst/>
                        <a:latin typeface="Constantia" panose="02030602050306030303" pitchFamily="18" charset="0"/>
                        <a:cs typeface="Times New Roman" panose="02020603050405020304" pitchFamily="18" charset="0"/>
                      </a:endParaRPr>
                    </a:p>
                  </a:txBody>
                  <a:tcPr marL="33324" marR="33324" marT="33324" marB="33324" anchor="ctr">
                    <a:solidFill>
                      <a:schemeClr val="accent2"/>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 </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solidFill>
                      <a:schemeClr val="accent2"/>
                    </a:solidFill>
                  </a:tcPr>
                </a:tc>
                <a:tc>
                  <a:txBody>
                    <a:bodyPr/>
                    <a:lstStyle/>
                    <a:p>
                      <a:pPr marL="0" marR="0" algn="ctr">
                        <a:spcBef>
                          <a:spcPts val="0"/>
                        </a:spcBef>
                        <a:spcAft>
                          <a:spcPts val="0"/>
                        </a:spcAft>
                      </a:pPr>
                      <a:r>
                        <a:rPr lang="en-US" sz="1400" dirty="0">
                          <a:effectLst/>
                          <a:latin typeface="Constantia" panose="02030602050306030303" pitchFamily="18" charset="0"/>
                        </a:rPr>
                        <a:t>65 mcg</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2"/>
                    </a:solidFill>
                  </a:tcPr>
                </a:tc>
                <a:extLst>
                  <a:ext uri="{0D108BD9-81ED-4DB2-BD59-A6C34878D82A}">
                    <a16:rowId xmlns:a16="http://schemas.microsoft.com/office/drawing/2014/main" val="359676606"/>
                  </a:ext>
                </a:extLst>
              </a:tr>
              <a:tr h="485942">
                <a:tc>
                  <a:txBody>
                    <a:bodyPr/>
                    <a:lstStyle/>
                    <a:p>
                      <a:pPr marL="0" marR="0" algn="ctr">
                        <a:spcBef>
                          <a:spcPts val="0"/>
                        </a:spcBef>
                        <a:spcAft>
                          <a:spcPts val="0"/>
                        </a:spcAft>
                      </a:pPr>
                      <a:r>
                        <a:rPr lang="en-US" sz="1300" dirty="0">
                          <a:solidFill>
                            <a:schemeClr val="tx1"/>
                          </a:solidFill>
                          <a:effectLst/>
                          <a:latin typeface="Constantia" panose="02030602050306030303" pitchFamily="18" charset="0"/>
                        </a:rPr>
                        <a:t>Children (1–3 years)</a:t>
                      </a:r>
                      <a:endParaRPr lang="en-US" sz="13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20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1"/>
                    </a:solidFill>
                  </a:tcPr>
                </a:tc>
                <a:tc>
                  <a:txBody>
                    <a:bodyPr/>
                    <a:lstStyle/>
                    <a:p>
                      <a:endParaRPr lang="en-US" sz="1400" dirty="0">
                        <a:solidFill>
                          <a:schemeClr val="tx1"/>
                        </a:solidFill>
                        <a:effectLst/>
                        <a:latin typeface="Constantia" panose="02030602050306030303" pitchFamily="18" charset="0"/>
                        <a:cs typeface="Times New Roman" panose="02020603050405020304" pitchFamily="18" charset="0"/>
                      </a:endParaRPr>
                    </a:p>
                  </a:txBody>
                  <a:tcPr marL="33324" marR="33324" marT="33324" marB="33324" anchor="ctr">
                    <a:solidFill>
                      <a:schemeClr val="accent1"/>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 </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solidFill>
                      <a:schemeClr val="accent1"/>
                    </a:solidFill>
                  </a:tcPr>
                </a:tc>
                <a:tc>
                  <a:txBody>
                    <a:bodyPr/>
                    <a:lstStyle/>
                    <a:p>
                      <a:pPr marL="0" marR="0" algn="ctr">
                        <a:spcBef>
                          <a:spcPts val="0"/>
                        </a:spcBef>
                        <a:spcAft>
                          <a:spcPts val="0"/>
                        </a:spcAft>
                      </a:pPr>
                      <a:r>
                        <a:rPr lang="en-US" sz="1400" dirty="0">
                          <a:effectLst/>
                          <a:latin typeface="Constantia" panose="02030602050306030303" pitchFamily="18" charset="0"/>
                        </a:rPr>
                        <a:t>90 mcg</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1"/>
                    </a:solidFill>
                  </a:tcPr>
                </a:tc>
                <a:extLst>
                  <a:ext uri="{0D108BD9-81ED-4DB2-BD59-A6C34878D82A}">
                    <a16:rowId xmlns:a16="http://schemas.microsoft.com/office/drawing/2014/main" val="3600924513"/>
                  </a:ext>
                </a:extLst>
              </a:tr>
              <a:tr h="485942">
                <a:tc>
                  <a:txBody>
                    <a:bodyPr/>
                    <a:lstStyle/>
                    <a:p>
                      <a:pPr marL="0" marR="0" algn="ctr">
                        <a:spcBef>
                          <a:spcPts val="0"/>
                        </a:spcBef>
                        <a:spcAft>
                          <a:spcPts val="0"/>
                        </a:spcAft>
                      </a:pPr>
                      <a:r>
                        <a:rPr lang="en-US" sz="1300" dirty="0">
                          <a:solidFill>
                            <a:schemeClr val="tx1"/>
                          </a:solidFill>
                          <a:effectLst/>
                          <a:latin typeface="Constantia" panose="02030602050306030303" pitchFamily="18" charset="0"/>
                        </a:rPr>
                        <a:t>Children (4–8 years)</a:t>
                      </a:r>
                      <a:endParaRPr lang="en-US" sz="13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2"/>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30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2"/>
                    </a:solidFill>
                  </a:tcPr>
                </a:tc>
                <a:tc>
                  <a:txBody>
                    <a:bodyPr/>
                    <a:lstStyle/>
                    <a:p>
                      <a:endParaRPr lang="en-US" sz="1400" dirty="0">
                        <a:solidFill>
                          <a:schemeClr val="tx1"/>
                        </a:solidFill>
                        <a:effectLst/>
                        <a:latin typeface="Constantia" panose="02030602050306030303" pitchFamily="18" charset="0"/>
                        <a:cs typeface="Times New Roman" panose="02020603050405020304" pitchFamily="18" charset="0"/>
                      </a:endParaRPr>
                    </a:p>
                  </a:txBody>
                  <a:tcPr marL="33324" marR="33324" marT="33324" marB="33324" anchor="ctr">
                    <a:solidFill>
                      <a:schemeClr val="accent2"/>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 </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solidFill>
                      <a:schemeClr val="accent2"/>
                    </a:solidFill>
                  </a:tcPr>
                </a:tc>
                <a:tc>
                  <a:txBody>
                    <a:bodyPr/>
                    <a:lstStyle/>
                    <a:p>
                      <a:pPr marL="0" marR="0" algn="ctr">
                        <a:spcBef>
                          <a:spcPts val="0"/>
                        </a:spcBef>
                        <a:spcAft>
                          <a:spcPts val="0"/>
                        </a:spcAft>
                      </a:pPr>
                      <a:r>
                        <a:rPr lang="en-US" sz="1400" dirty="0">
                          <a:effectLst/>
                          <a:latin typeface="Constantia" panose="02030602050306030303" pitchFamily="18" charset="0"/>
                        </a:rPr>
                        <a:t>150 mcg</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2"/>
                    </a:solidFill>
                  </a:tcPr>
                </a:tc>
                <a:extLst>
                  <a:ext uri="{0D108BD9-81ED-4DB2-BD59-A6C34878D82A}">
                    <a16:rowId xmlns:a16="http://schemas.microsoft.com/office/drawing/2014/main" val="2507265921"/>
                  </a:ext>
                </a:extLst>
              </a:tr>
              <a:tr h="485942">
                <a:tc>
                  <a:txBody>
                    <a:bodyPr/>
                    <a:lstStyle/>
                    <a:p>
                      <a:pPr marL="0" marR="0" algn="ctr">
                        <a:spcBef>
                          <a:spcPts val="0"/>
                        </a:spcBef>
                        <a:spcAft>
                          <a:spcPts val="0"/>
                        </a:spcAft>
                      </a:pPr>
                      <a:r>
                        <a:rPr lang="en-US" sz="1300" dirty="0">
                          <a:solidFill>
                            <a:schemeClr val="tx1"/>
                          </a:solidFill>
                          <a:effectLst/>
                          <a:latin typeface="Constantia" panose="02030602050306030303" pitchFamily="18" charset="0"/>
                        </a:rPr>
                        <a:t>Children (9–13 years)</a:t>
                      </a:r>
                      <a:endParaRPr lang="en-US" sz="13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40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1"/>
                    </a:solidFill>
                  </a:tcPr>
                </a:tc>
                <a:tc>
                  <a:txBody>
                    <a:bodyPr/>
                    <a:lstStyle/>
                    <a:p>
                      <a:endParaRPr lang="en-US" sz="1400" dirty="0">
                        <a:solidFill>
                          <a:schemeClr val="tx1"/>
                        </a:solidFill>
                        <a:effectLst/>
                        <a:latin typeface="Constantia" panose="02030602050306030303" pitchFamily="18" charset="0"/>
                        <a:cs typeface="Times New Roman" panose="02020603050405020304" pitchFamily="18" charset="0"/>
                      </a:endParaRPr>
                    </a:p>
                  </a:txBody>
                  <a:tcPr marL="33324" marR="33324" marT="33324" marB="33324" anchor="ctr">
                    <a:solidFill>
                      <a:schemeClr val="accent1"/>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 </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solidFill>
                      <a:schemeClr val="accent1"/>
                    </a:solidFill>
                  </a:tcPr>
                </a:tc>
                <a:tc>
                  <a:txBody>
                    <a:bodyPr/>
                    <a:lstStyle/>
                    <a:p>
                      <a:pPr marL="0" marR="0" algn="ctr">
                        <a:spcBef>
                          <a:spcPts val="0"/>
                        </a:spcBef>
                        <a:spcAft>
                          <a:spcPts val="0"/>
                        </a:spcAft>
                      </a:pPr>
                      <a:r>
                        <a:rPr lang="en-US" sz="1400" dirty="0">
                          <a:effectLst/>
                          <a:latin typeface="Constantia" panose="02030602050306030303" pitchFamily="18" charset="0"/>
                        </a:rPr>
                        <a:t>280 mcg</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1"/>
                    </a:solidFill>
                  </a:tcPr>
                </a:tc>
                <a:extLst>
                  <a:ext uri="{0D108BD9-81ED-4DB2-BD59-A6C34878D82A}">
                    <a16:rowId xmlns:a16="http://schemas.microsoft.com/office/drawing/2014/main" val="3024614200"/>
                  </a:ext>
                </a:extLst>
              </a:tr>
              <a:tr h="485942">
                <a:tc>
                  <a:txBody>
                    <a:bodyPr/>
                    <a:lstStyle/>
                    <a:p>
                      <a:pPr marL="0" marR="0" algn="ctr">
                        <a:spcBef>
                          <a:spcPts val="0"/>
                        </a:spcBef>
                        <a:spcAft>
                          <a:spcPts val="0"/>
                        </a:spcAft>
                      </a:pPr>
                      <a:r>
                        <a:rPr lang="en-US" sz="1300" dirty="0">
                          <a:solidFill>
                            <a:schemeClr val="tx1"/>
                          </a:solidFill>
                          <a:effectLst/>
                          <a:latin typeface="Constantia" panose="02030602050306030303" pitchFamily="18" charset="0"/>
                        </a:rPr>
                        <a:t>Adolescents (14–18 years)</a:t>
                      </a:r>
                      <a:endParaRPr lang="en-US" sz="13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2"/>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55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2"/>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60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2"/>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70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2"/>
                    </a:solidFill>
                  </a:tcPr>
                </a:tc>
                <a:tc>
                  <a:txBody>
                    <a:bodyPr/>
                    <a:lstStyle/>
                    <a:p>
                      <a:pPr marL="0" marR="0" algn="ctr">
                        <a:spcBef>
                          <a:spcPts val="0"/>
                        </a:spcBef>
                        <a:spcAft>
                          <a:spcPts val="0"/>
                        </a:spcAft>
                      </a:pPr>
                      <a:r>
                        <a:rPr lang="en-US" sz="1400" dirty="0">
                          <a:effectLst/>
                          <a:latin typeface="Constantia" panose="02030602050306030303" pitchFamily="18" charset="0"/>
                        </a:rPr>
                        <a:t>400 mcg</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2"/>
                    </a:solidFill>
                  </a:tcPr>
                </a:tc>
                <a:extLst>
                  <a:ext uri="{0D108BD9-81ED-4DB2-BD59-A6C34878D82A}">
                    <a16:rowId xmlns:a16="http://schemas.microsoft.com/office/drawing/2014/main" val="2443812733"/>
                  </a:ext>
                </a:extLst>
              </a:tr>
              <a:tr h="485942">
                <a:tc>
                  <a:txBody>
                    <a:bodyPr/>
                    <a:lstStyle/>
                    <a:p>
                      <a:pPr marL="0" marR="0" algn="ctr">
                        <a:spcBef>
                          <a:spcPts val="0"/>
                        </a:spcBef>
                        <a:spcAft>
                          <a:spcPts val="0"/>
                        </a:spcAft>
                      </a:pPr>
                      <a:r>
                        <a:rPr lang="en-US" sz="1300" dirty="0">
                          <a:solidFill>
                            <a:schemeClr val="tx1"/>
                          </a:solidFill>
                          <a:effectLst/>
                          <a:latin typeface="Constantia" panose="02030602050306030303" pitchFamily="18" charset="0"/>
                        </a:rPr>
                        <a:t>Adults (&gt; 19 years)</a:t>
                      </a:r>
                      <a:endParaRPr lang="en-US" sz="13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55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1"/>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60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1"/>
                    </a:solidFill>
                  </a:tcPr>
                </a:tc>
                <a:tc>
                  <a:txBody>
                    <a:bodyPr/>
                    <a:lstStyle/>
                    <a:p>
                      <a:pPr marL="0" marR="0" algn="ctr">
                        <a:spcBef>
                          <a:spcPts val="0"/>
                        </a:spcBef>
                        <a:spcAft>
                          <a:spcPts val="0"/>
                        </a:spcAft>
                      </a:pPr>
                      <a:r>
                        <a:rPr lang="en-US" sz="1400" dirty="0">
                          <a:solidFill>
                            <a:schemeClr val="tx1"/>
                          </a:solidFill>
                          <a:effectLst/>
                          <a:latin typeface="Constantia" panose="02030602050306030303" pitchFamily="18" charset="0"/>
                        </a:rPr>
                        <a:t>70 mcg</a:t>
                      </a:r>
                      <a:endParaRPr lang="en-US" sz="14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nchor="ctr">
                    <a:solidFill>
                      <a:schemeClr val="accent1"/>
                    </a:solidFill>
                  </a:tcPr>
                </a:tc>
                <a:tc>
                  <a:txBody>
                    <a:bodyPr/>
                    <a:lstStyle/>
                    <a:p>
                      <a:pPr marL="0" marR="0" algn="ctr">
                        <a:spcBef>
                          <a:spcPts val="0"/>
                        </a:spcBef>
                        <a:spcAft>
                          <a:spcPts val="0"/>
                        </a:spcAft>
                      </a:pPr>
                      <a:r>
                        <a:rPr lang="en-US" sz="1400" dirty="0">
                          <a:effectLst/>
                          <a:latin typeface="Constantia" panose="02030602050306030303" pitchFamily="18" charset="0"/>
                        </a:rPr>
                        <a:t>400 mcg</a:t>
                      </a:r>
                      <a:endParaRPr lang="en-US" sz="1400" dirty="0">
                        <a:effectLst/>
                        <a:latin typeface="Constantia" panose="02030602050306030303" pitchFamily="18" charset="0"/>
                        <a:ea typeface="Calibri" panose="020F0502020204030204" pitchFamily="34" charset="0"/>
                        <a:cs typeface="Times New Roman" panose="02020603050405020304" pitchFamily="18" charset="0"/>
                      </a:endParaRPr>
                    </a:p>
                  </a:txBody>
                  <a:tcPr marL="33324" marR="33324" marT="33324" marB="33324" anchor="ctr">
                    <a:solidFill>
                      <a:schemeClr val="accent1"/>
                    </a:solidFill>
                  </a:tcPr>
                </a:tc>
                <a:extLst>
                  <a:ext uri="{0D108BD9-81ED-4DB2-BD59-A6C34878D82A}">
                    <a16:rowId xmlns:a16="http://schemas.microsoft.com/office/drawing/2014/main" val="1098851218"/>
                  </a:ext>
                </a:extLst>
              </a:tr>
              <a:tr h="213758">
                <a:tc gridSpan="5">
                  <a:txBody>
                    <a:bodyPr/>
                    <a:lstStyle/>
                    <a:p>
                      <a:pPr marL="0" marR="0" algn="ctr">
                        <a:spcBef>
                          <a:spcPts val="0"/>
                        </a:spcBef>
                        <a:spcAft>
                          <a:spcPts val="0"/>
                        </a:spcAft>
                      </a:pPr>
                      <a:r>
                        <a:rPr lang="en-US" sz="1600" dirty="0">
                          <a:solidFill>
                            <a:schemeClr val="tx1"/>
                          </a:solidFill>
                          <a:effectLst/>
                          <a:latin typeface="Constantia" panose="02030602050306030303" pitchFamily="18" charset="0"/>
                        </a:rPr>
                        <a:t>*denotes Adequate Intake</a:t>
                      </a:r>
                      <a:endParaRPr lang="en-US" sz="16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0" marR="0" marT="0" marB="0">
                    <a:solidFill>
                      <a:schemeClr val="accent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9076565"/>
                  </a:ext>
                </a:extLst>
              </a:tr>
            </a:tbl>
          </a:graphicData>
        </a:graphic>
      </p:graphicFrame>
    </p:spTree>
    <p:extLst>
      <p:ext uri="{BB962C8B-B14F-4D97-AF65-F5344CB8AC3E}">
        <p14:creationId xmlns:p14="http://schemas.microsoft.com/office/powerpoint/2010/main" val="3429391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F136E-CDEB-9540-AA32-99C1E3E271AA}"/>
              </a:ext>
            </a:extLst>
          </p:cNvPr>
          <p:cNvSpPr>
            <a:spLocks noGrp="1"/>
          </p:cNvSpPr>
          <p:nvPr>
            <p:ph type="title"/>
          </p:nvPr>
        </p:nvSpPr>
        <p:spPr/>
        <p:txBody>
          <a:bodyPr/>
          <a:lstStyle/>
          <a:p>
            <a:r>
              <a:rPr lang="en-US" b="1" dirty="0"/>
              <a:t>8.2 Dietary Sources of Selenium</a:t>
            </a:r>
          </a:p>
        </p:txBody>
      </p:sp>
      <p:sp>
        <p:nvSpPr>
          <p:cNvPr id="3" name="Content Placeholder 2">
            <a:extLst>
              <a:ext uri="{FF2B5EF4-FFF2-40B4-BE49-F238E27FC236}">
                <a16:creationId xmlns:a16="http://schemas.microsoft.com/office/drawing/2014/main" id="{15B77B44-ECF8-2445-A0F7-91AE67696C57}"/>
              </a:ext>
            </a:extLst>
          </p:cNvPr>
          <p:cNvSpPr>
            <a:spLocks noGrp="1"/>
          </p:cNvSpPr>
          <p:nvPr>
            <p:ph idx="1"/>
          </p:nvPr>
        </p:nvSpPr>
        <p:spPr/>
        <p:txBody>
          <a:bodyPr/>
          <a:lstStyle/>
          <a:p>
            <a:endParaRPr lang="en-US" dirty="0"/>
          </a:p>
          <a:p>
            <a:endParaRPr lang="en-US" dirty="0"/>
          </a:p>
          <a:p>
            <a:endParaRPr lang="en-US" dirty="0"/>
          </a:p>
          <a:p>
            <a:endParaRPr lang="en-US" dirty="0"/>
          </a:p>
          <a:p>
            <a:endParaRPr lang="en-US" sz="1600" dirty="0"/>
          </a:p>
          <a:p>
            <a:endParaRPr lang="en-US" sz="1600" dirty="0"/>
          </a:p>
          <a:p>
            <a:endParaRPr lang="en-US" sz="1600" dirty="0"/>
          </a:p>
          <a:p>
            <a:r>
              <a:rPr lang="en-US" sz="1600" dirty="0"/>
              <a:t>Source: National Institutes of Health, Office of Dietary Supplements. “Dietary Supplement Fact Sheet: Selenium” </a:t>
            </a:r>
            <a:r>
              <a:rPr lang="en-US" sz="1600" dirty="0">
                <a:hlinkClick r:id="rId2"/>
              </a:rPr>
              <a:t>https://ods.od.nih.gov/factsheets/Selenium-HealthProfessional/</a:t>
            </a:r>
            <a:endParaRPr lang="en-US" sz="1600" dirty="0"/>
          </a:p>
        </p:txBody>
      </p:sp>
      <p:graphicFrame>
        <p:nvGraphicFramePr>
          <p:cNvPr id="4" name="Table 3" descr="Table showing Dietary Sources of Selenium. 1 of 2.">
            <a:extLst>
              <a:ext uri="{FF2B5EF4-FFF2-40B4-BE49-F238E27FC236}">
                <a16:creationId xmlns:a16="http://schemas.microsoft.com/office/drawing/2014/main" id="{E15295A0-A216-D548-A39A-B926916AD006}"/>
              </a:ext>
            </a:extLst>
          </p:cNvPr>
          <p:cNvGraphicFramePr>
            <a:graphicFrameLocks noGrp="1"/>
          </p:cNvGraphicFramePr>
          <p:nvPr>
            <p:extLst>
              <p:ext uri="{D42A27DB-BD31-4B8C-83A1-F6EECF244321}">
                <p14:modId xmlns:p14="http://schemas.microsoft.com/office/powerpoint/2010/main" val="338244910"/>
              </p:ext>
            </p:extLst>
          </p:nvPr>
        </p:nvGraphicFramePr>
        <p:xfrm>
          <a:off x="1219517" y="1828800"/>
          <a:ext cx="9750426" cy="3539490"/>
        </p:xfrm>
        <a:graphic>
          <a:graphicData uri="http://schemas.openxmlformats.org/drawingml/2006/table">
            <a:tbl>
              <a:tblPr firstRow="1" firstCol="1" bandRow="1">
                <a:tableStyleId>{5C22544A-7EE6-4342-B048-85BDC9FD1C3A}</a:tableStyleId>
              </a:tblPr>
              <a:tblGrid>
                <a:gridCol w="3250142">
                  <a:extLst>
                    <a:ext uri="{9D8B030D-6E8A-4147-A177-3AD203B41FA5}">
                      <a16:colId xmlns:a16="http://schemas.microsoft.com/office/drawing/2014/main" val="2834071425"/>
                    </a:ext>
                  </a:extLst>
                </a:gridCol>
                <a:gridCol w="3250142">
                  <a:extLst>
                    <a:ext uri="{9D8B030D-6E8A-4147-A177-3AD203B41FA5}">
                      <a16:colId xmlns:a16="http://schemas.microsoft.com/office/drawing/2014/main" val="3525211233"/>
                    </a:ext>
                  </a:extLst>
                </a:gridCol>
                <a:gridCol w="3250142">
                  <a:extLst>
                    <a:ext uri="{9D8B030D-6E8A-4147-A177-3AD203B41FA5}">
                      <a16:colId xmlns:a16="http://schemas.microsoft.com/office/drawing/2014/main" val="4241068447"/>
                    </a:ext>
                  </a:extLst>
                </a:gridCol>
              </a:tblGrid>
              <a:tr h="262890">
                <a:tc>
                  <a:txBody>
                    <a:bodyPr/>
                    <a:lstStyle/>
                    <a:p>
                      <a:pPr marL="0" marR="0" algn="ctr">
                        <a:spcBef>
                          <a:spcPts val="0"/>
                        </a:spcBef>
                        <a:spcAft>
                          <a:spcPts val="0"/>
                        </a:spcAft>
                      </a:pPr>
                      <a:r>
                        <a:rPr lang="en-US" sz="1600" dirty="0">
                          <a:solidFill>
                            <a:schemeClr val="tx1"/>
                          </a:solidFill>
                          <a:effectLst/>
                        </a:rPr>
                        <a:t>Food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Serving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solidFill>
                            <a:schemeClr val="tx1"/>
                          </a:solidFill>
                          <a:effectLst/>
                        </a:rPr>
                        <a:t>mcg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1337925995"/>
                  </a:ext>
                </a:extLst>
              </a:tr>
              <a:tr h="262890">
                <a:tc>
                  <a:txBody>
                    <a:bodyPr/>
                    <a:lstStyle/>
                    <a:p>
                      <a:pPr marL="0" marR="0" algn="ctr">
                        <a:spcBef>
                          <a:spcPts val="0"/>
                        </a:spcBef>
                        <a:spcAft>
                          <a:spcPts val="0"/>
                        </a:spcAft>
                      </a:pPr>
                      <a:r>
                        <a:rPr lang="en-US" sz="1600" dirty="0">
                          <a:solidFill>
                            <a:schemeClr val="tx1"/>
                          </a:solidFill>
                          <a:effectLst/>
                        </a:rPr>
                        <a:t>Brazil nuts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1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544.0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800384544"/>
                  </a:ext>
                </a:extLst>
              </a:tr>
              <a:tr h="262890">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Constantia" panose="02030602050306030303" pitchFamily="18" charset="0"/>
                        </a:rPr>
                        <a:t>Tuna, yellowfin, cooked, dry heat</a:t>
                      </a:r>
                      <a:endParaRPr lang="en-US" sz="16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3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92.0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843694854"/>
                  </a:ext>
                </a:extLst>
              </a:tr>
              <a:tr h="262890">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US" sz="1600" strike="noStrike" dirty="0">
                          <a:solidFill>
                            <a:schemeClr val="tx1"/>
                          </a:solidFill>
                          <a:effectLst/>
                          <a:latin typeface="Constantia" panose="02030602050306030303" pitchFamily="18" charset="0"/>
                        </a:rPr>
                        <a:t>Halibut, cooked, dry heat</a:t>
                      </a:r>
                      <a:endParaRPr lang="en-US" sz="1600" strike="noStrike"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strike="noStrike" dirty="0">
                          <a:solidFill>
                            <a:schemeClr val="tx1"/>
                          </a:solidFill>
                          <a:effectLst/>
                        </a:rPr>
                        <a:t>3 oz.</a:t>
                      </a:r>
                      <a:endParaRPr lang="en-US" sz="1600"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strike="noStrike" dirty="0">
                          <a:solidFill>
                            <a:schemeClr val="tx1"/>
                          </a:solidFill>
                          <a:effectLst/>
                        </a:rPr>
                        <a:t>47.0</a:t>
                      </a:r>
                      <a:endParaRPr lang="en-US" sz="1600"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912288438"/>
                  </a:ext>
                </a:extLst>
              </a:tr>
              <a:tr h="262890">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rPr>
                        <a:t>Ham, roasted</a:t>
                      </a:r>
                    </a:p>
                  </a:txBody>
                  <a:tcPr marL="47625" marR="47625" marT="47625" marB="47625" anchor="ctr">
                    <a:solidFill>
                      <a:schemeClr val="accent2"/>
                    </a:solidFill>
                  </a:tcPr>
                </a:tc>
                <a:tc>
                  <a:txBody>
                    <a:bodyPr/>
                    <a:lstStyle/>
                    <a:p>
                      <a:pPr marL="0" marR="0" algn="ctr">
                        <a:spcBef>
                          <a:spcPts val="0"/>
                        </a:spcBef>
                        <a:spcAft>
                          <a:spcPts val="0"/>
                        </a:spcAft>
                      </a:pPr>
                      <a:r>
                        <a:rPr lang="en-US" sz="1600" strike="noStrike" dirty="0">
                          <a:solidFill>
                            <a:schemeClr val="tx1"/>
                          </a:solidFill>
                          <a:effectLst/>
                        </a:rPr>
                        <a:t>3 oz.</a:t>
                      </a:r>
                      <a:endParaRPr lang="en-US" sz="1600"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42.0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589457234"/>
                  </a:ext>
                </a:extLst>
              </a:tr>
              <a:tr h="262890">
                <a:tc>
                  <a:txBody>
                    <a:bodyPr/>
                    <a:lstStyle/>
                    <a:p>
                      <a:pPr marL="0" marR="0" algn="ctr">
                        <a:spcBef>
                          <a:spcPts val="0"/>
                        </a:spcBef>
                        <a:spcAft>
                          <a:spcPts val="0"/>
                        </a:spcAft>
                      </a:pPr>
                      <a:r>
                        <a:rPr lang="en-US" sz="1600" strike="noStrike" dirty="0">
                          <a:solidFill>
                            <a:schemeClr val="tx1"/>
                          </a:solidFill>
                          <a:effectLst/>
                          <a:latin typeface="Constantia" panose="02030602050306030303" pitchFamily="18" charset="0"/>
                        </a:rPr>
                        <a:t>Shrimp</a:t>
                      </a:r>
                      <a:endParaRPr lang="en-US" sz="1600" strike="noStrike"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strike="noStrike" dirty="0">
                          <a:solidFill>
                            <a:schemeClr val="tx1"/>
                          </a:solidFill>
                          <a:effectLst/>
                        </a:rPr>
                        <a:t>3 oz.</a:t>
                      </a:r>
                      <a:endParaRPr lang="en-US" sz="1600"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strike="noStrike" dirty="0">
                          <a:solidFill>
                            <a:schemeClr val="tx1"/>
                          </a:solidFill>
                          <a:effectLst/>
                        </a:rPr>
                        <a:t>41.0</a:t>
                      </a:r>
                      <a:endParaRPr lang="en-US" sz="1600" strike="no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1701332651"/>
                  </a:ext>
                </a:extLst>
              </a:tr>
              <a:tr h="262890">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Constantia" panose="02030602050306030303" pitchFamily="18" charset="0"/>
                        </a:rPr>
                        <a:t>Macaroni, enriched, cooked</a:t>
                      </a:r>
                      <a:endParaRPr lang="en-US" sz="16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1 c.</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37.0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1848929141"/>
                  </a:ext>
                </a:extLst>
              </a:tr>
              <a:tr h="262890">
                <a:tc>
                  <a:txBody>
                    <a:bodyPr/>
                    <a:lstStyle/>
                    <a:p>
                      <a:pPr marL="0" marR="0" algn="ctr">
                        <a:spcBef>
                          <a:spcPts val="0"/>
                        </a:spcBef>
                        <a:spcAft>
                          <a:spcPts val="0"/>
                        </a:spcAft>
                      </a:pPr>
                      <a:r>
                        <a:rPr lang="en-US" sz="1600" dirty="0">
                          <a:solidFill>
                            <a:schemeClr val="tx1"/>
                          </a:solidFill>
                          <a:effectLst/>
                          <a:latin typeface="Constantia" panose="02030602050306030303" pitchFamily="18" charset="0"/>
                        </a:rPr>
                        <a:t>Beef steak, bottom round, roasted</a:t>
                      </a:r>
                      <a:endParaRPr lang="en-US" sz="16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solidFill>
                            <a:schemeClr val="tx1"/>
                          </a:solidFill>
                          <a:effectLst/>
                        </a:rPr>
                        <a:t>3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solidFill>
                            <a:schemeClr val="tx1"/>
                          </a:solidFill>
                          <a:effectLst/>
                        </a:rPr>
                        <a:t>33.0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909505525"/>
                  </a:ext>
                </a:extLst>
              </a:tr>
              <a:tr h="262890">
                <a:tc>
                  <a:txBody>
                    <a:bodyPr/>
                    <a:lstStyle/>
                    <a:p>
                      <a:pPr marL="0" marR="0" algn="ctr">
                        <a:spcBef>
                          <a:spcPts val="0"/>
                        </a:spcBef>
                        <a:spcAft>
                          <a:spcPts val="0"/>
                        </a:spcAft>
                      </a:pPr>
                      <a:r>
                        <a:rPr lang="en-US" sz="1600" dirty="0">
                          <a:solidFill>
                            <a:schemeClr val="tx1"/>
                          </a:solidFill>
                          <a:effectLst/>
                          <a:latin typeface="Constantia" panose="02030602050306030303" pitchFamily="18" charset="0"/>
                        </a:rPr>
                        <a:t>Turkey, boneless, roasted</a:t>
                      </a:r>
                      <a:endParaRPr lang="en-US" sz="1600" dirty="0">
                        <a:solidFill>
                          <a:schemeClr val="tx1"/>
                        </a:solidFill>
                        <a:effectLst/>
                        <a:latin typeface="Constantia" panose="02030602050306030303" pitchFamily="18"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3 oz.</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solidFill>
                            <a:schemeClr val="tx1"/>
                          </a:solidFill>
                          <a:effectLst/>
                        </a:rPr>
                        <a:t>31.0</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2594407169"/>
                  </a:ext>
                </a:extLst>
              </a:tr>
            </a:tbl>
          </a:graphicData>
        </a:graphic>
      </p:graphicFrame>
    </p:spTree>
    <p:extLst>
      <p:ext uri="{BB962C8B-B14F-4D97-AF65-F5344CB8AC3E}">
        <p14:creationId xmlns:p14="http://schemas.microsoft.com/office/powerpoint/2010/main" val="1886437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F136E-CDEB-9540-AA32-99C1E3E271AA}"/>
              </a:ext>
            </a:extLst>
          </p:cNvPr>
          <p:cNvSpPr>
            <a:spLocks noGrp="1"/>
          </p:cNvSpPr>
          <p:nvPr>
            <p:ph type="title"/>
          </p:nvPr>
        </p:nvSpPr>
        <p:spPr/>
        <p:txBody>
          <a:bodyPr/>
          <a:lstStyle/>
          <a:p>
            <a:r>
              <a:rPr lang="en-US" b="1" dirty="0"/>
              <a:t>8.2 Dietary Sources of Selenium</a:t>
            </a:r>
          </a:p>
        </p:txBody>
      </p:sp>
      <p:sp>
        <p:nvSpPr>
          <p:cNvPr id="3" name="Content Placeholder 2">
            <a:extLst>
              <a:ext uri="{FF2B5EF4-FFF2-40B4-BE49-F238E27FC236}">
                <a16:creationId xmlns:a16="http://schemas.microsoft.com/office/drawing/2014/main" id="{15B77B44-ECF8-2445-A0F7-91AE67696C57}"/>
              </a:ext>
            </a:extLst>
          </p:cNvPr>
          <p:cNvSpPr>
            <a:spLocks noGrp="1"/>
          </p:cNvSpPr>
          <p:nvPr>
            <p:ph idx="1"/>
          </p:nvPr>
        </p:nvSpPr>
        <p:spPr/>
        <p:txBody>
          <a:bodyPr/>
          <a:lstStyle/>
          <a:p>
            <a:endParaRPr lang="en-US" dirty="0"/>
          </a:p>
          <a:p>
            <a:endParaRPr lang="en-US" dirty="0"/>
          </a:p>
          <a:p>
            <a:endParaRPr lang="en-US" dirty="0"/>
          </a:p>
          <a:p>
            <a:endParaRPr lang="en-US" dirty="0"/>
          </a:p>
          <a:p>
            <a:endParaRPr lang="en-US" sz="1600" dirty="0"/>
          </a:p>
          <a:p>
            <a:endParaRPr lang="en-US" sz="1600" dirty="0"/>
          </a:p>
          <a:p>
            <a:endParaRPr lang="en-US" sz="1600" dirty="0"/>
          </a:p>
          <a:p>
            <a:r>
              <a:rPr lang="en-US" sz="1600" dirty="0"/>
              <a:t>Source: National Institutes of Health, Office of Dietary Supplements. “Dietary Supplement Fact Sheet: Selenium” </a:t>
            </a:r>
            <a:r>
              <a:rPr lang="en-US" sz="1600" dirty="0">
                <a:hlinkClick r:id="rId2"/>
              </a:rPr>
              <a:t>https://ods.od.nih.gov/factsheets/Selenium-HealthProfessional/</a:t>
            </a:r>
            <a:endParaRPr lang="en-US" sz="1600" dirty="0"/>
          </a:p>
        </p:txBody>
      </p:sp>
      <p:graphicFrame>
        <p:nvGraphicFramePr>
          <p:cNvPr id="4" name="Table 3" descr="Table showing Dietary Sources of Selenium continued. 2 of 2.">
            <a:extLst>
              <a:ext uri="{FF2B5EF4-FFF2-40B4-BE49-F238E27FC236}">
                <a16:creationId xmlns:a16="http://schemas.microsoft.com/office/drawing/2014/main" id="{23740B31-16B2-9D41-8AD8-5638AE7F45A9}"/>
              </a:ext>
            </a:extLst>
          </p:cNvPr>
          <p:cNvGraphicFramePr>
            <a:graphicFrameLocks noGrp="1"/>
          </p:cNvGraphicFramePr>
          <p:nvPr>
            <p:extLst>
              <p:ext uri="{D42A27DB-BD31-4B8C-83A1-F6EECF244321}">
                <p14:modId xmlns:p14="http://schemas.microsoft.com/office/powerpoint/2010/main" val="397785980"/>
              </p:ext>
            </p:extLst>
          </p:nvPr>
        </p:nvGraphicFramePr>
        <p:xfrm>
          <a:off x="1219517" y="1828800"/>
          <a:ext cx="9750426" cy="2712720"/>
        </p:xfrm>
        <a:graphic>
          <a:graphicData uri="http://schemas.openxmlformats.org/drawingml/2006/table">
            <a:tbl>
              <a:tblPr firstRow="1" firstCol="1" bandRow="1">
                <a:tableStyleId>{5C22544A-7EE6-4342-B048-85BDC9FD1C3A}</a:tableStyleId>
              </a:tblPr>
              <a:tblGrid>
                <a:gridCol w="3250142">
                  <a:extLst>
                    <a:ext uri="{9D8B030D-6E8A-4147-A177-3AD203B41FA5}">
                      <a16:colId xmlns:a16="http://schemas.microsoft.com/office/drawing/2014/main" val="3842223547"/>
                    </a:ext>
                  </a:extLst>
                </a:gridCol>
                <a:gridCol w="3250142">
                  <a:extLst>
                    <a:ext uri="{9D8B030D-6E8A-4147-A177-3AD203B41FA5}">
                      <a16:colId xmlns:a16="http://schemas.microsoft.com/office/drawing/2014/main" val="345065578"/>
                    </a:ext>
                  </a:extLst>
                </a:gridCol>
                <a:gridCol w="3250142">
                  <a:extLst>
                    <a:ext uri="{9D8B030D-6E8A-4147-A177-3AD203B41FA5}">
                      <a16:colId xmlns:a16="http://schemas.microsoft.com/office/drawing/2014/main" val="1430345632"/>
                    </a:ext>
                  </a:extLst>
                </a:gridCol>
              </a:tblGrid>
              <a:tr h="262890">
                <a:tc>
                  <a:txBody>
                    <a:bodyPr/>
                    <a:lstStyle/>
                    <a:p>
                      <a:pPr marL="0" marR="0" algn="ctr">
                        <a:spcBef>
                          <a:spcPts val="0"/>
                        </a:spcBef>
                        <a:spcAft>
                          <a:spcPts val="0"/>
                        </a:spcAft>
                      </a:pPr>
                      <a:r>
                        <a:rPr lang="en-US" sz="1600" dirty="0">
                          <a:effectLst/>
                        </a:rPr>
                        <a:t>Food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effectLst/>
                        </a:rPr>
                        <a:t>Serving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tc>
                  <a:txBody>
                    <a:bodyPr/>
                    <a:lstStyle/>
                    <a:p>
                      <a:pPr marL="0" marR="0" algn="ctr">
                        <a:spcBef>
                          <a:spcPts val="0"/>
                        </a:spcBef>
                        <a:spcAft>
                          <a:spcPts val="0"/>
                        </a:spcAft>
                      </a:pPr>
                      <a:r>
                        <a:rPr lang="en-US" sz="1600" dirty="0">
                          <a:effectLst/>
                        </a:rPr>
                        <a:t>mcg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3"/>
                    </a:solidFill>
                  </a:tcPr>
                </a:tc>
                <a:extLst>
                  <a:ext uri="{0D108BD9-81ED-4DB2-BD59-A6C34878D82A}">
                    <a16:rowId xmlns:a16="http://schemas.microsoft.com/office/drawing/2014/main" val="4139907462"/>
                  </a:ext>
                </a:extLst>
              </a:tr>
              <a:tr h="262890">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rPr>
                        <a:t>Beef liver, pan fried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effectLst/>
                        </a:rPr>
                        <a:t>3 oz.</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28.0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2030166266"/>
                  </a:ext>
                </a:extLst>
              </a:tr>
              <a:tr h="262890">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rPr>
                        <a:t>Whole-wheat bread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effectLst/>
                        </a:rPr>
                        <a:t>2 slices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26.0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2471520299"/>
                  </a:ext>
                </a:extLst>
              </a:tr>
              <a:tr h="262890">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rPr>
                        <a:t>Chicken, light meat, roasted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effectLst/>
                        </a:rPr>
                        <a:t>3 oz.</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22.0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69501840"/>
                  </a:ext>
                </a:extLst>
              </a:tr>
              <a:tr h="262890">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rPr>
                        <a:t>Rice, brown, long-grain, cooked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effectLst/>
                        </a:rPr>
                        <a:t>1 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15.0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2383930394"/>
                  </a:ext>
                </a:extLst>
              </a:tr>
              <a:tr h="262890">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rPr>
                        <a:t>Egg, hard-boiled</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lang="en-US" sz="1600" dirty="0">
                          <a:effectLst/>
                        </a:rPr>
                        <a:t>1 egg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19.0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326883871"/>
                  </a:ext>
                </a:extLst>
              </a:tr>
              <a:tr h="262890">
                <a:tc>
                  <a:txBody>
                    <a:bodyPr/>
                    <a:lstStyle/>
                    <a:p>
                      <a:pPr marL="0" marR="0" algn="ctr">
                        <a:spcBef>
                          <a:spcPts val="0"/>
                        </a:spcBef>
                        <a:spcAft>
                          <a:spcPts val="0"/>
                        </a:spcAft>
                      </a:pPr>
                      <a:r>
                        <a:rPr lang="en-US" sz="1600" dirty="0">
                          <a:solidFill>
                            <a:schemeClr val="tx1"/>
                          </a:solidFill>
                          <a:effectLst/>
                        </a:rPr>
                        <a:t>Milk, low-fat</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1 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tc>
                  <a:txBody>
                    <a:bodyPr/>
                    <a:lstStyle/>
                    <a:p>
                      <a:pPr marL="0" marR="0" algn="ctr">
                        <a:spcBef>
                          <a:spcPts val="0"/>
                        </a:spcBef>
                        <a:spcAft>
                          <a:spcPts val="0"/>
                        </a:spcAft>
                      </a:pPr>
                      <a:r>
                        <a:rPr lang="en-US" sz="1600" dirty="0">
                          <a:effectLst/>
                        </a:rPr>
                        <a:t>8.0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2"/>
                    </a:solidFill>
                  </a:tcPr>
                </a:tc>
                <a:extLst>
                  <a:ext uri="{0D108BD9-81ED-4DB2-BD59-A6C34878D82A}">
                    <a16:rowId xmlns:a16="http://schemas.microsoft.com/office/drawing/2014/main" val="455356805"/>
                  </a:ext>
                </a:extLst>
              </a:tr>
              <a:tr h="262890">
                <a:tc>
                  <a:txBody>
                    <a:bodyPr/>
                    <a:lstStyle/>
                    <a:p>
                      <a:pPr marL="0" marR="0" algn="ctr">
                        <a:spcBef>
                          <a:spcPts val="0"/>
                        </a:spcBef>
                        <a:spcAft>
                          <a:spcPts val="0"/>
                        </a:spcAft>
                      </a:pPr>
                      <a:r>
                        <a:rPr lang="en-US" sz="1600" dirty="0">
                          <a:solidFill>
                            <a:schemeClr val="tx1"/>
                          </a:solidFill>
                          <a:effectLst/>
                        </a:rPr>
                        <a:t>Spaghetti sauce, marinara</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dirty="0">
                          <a:effectLst/>
                        </a:rPr>
                        <a:t>1 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tc>
                  <a:txBody>
                    <a:bodyPr/>
                    <a:lstStyle/>
                    <a:p>
                      <a:pPr marL="0" marR="0" algn="ctr">
                        <a:spcBef>
                          <a:spcPts val="0"/>
                        </a:spcBef>
                        <a:spcAft>
                          <a:spcPts val="0"/>
                        </a:spcAft>
                      </a:pPr>
                      <a:r>
                        <a:rPr lang="en-US" sz="1600" dirty="0">
                          <a:effectLst/>
                        </a:rPr>
                        <a:t>4.0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solidFill>
                      <a:schemeClr val="accent1"/>
                    </a:solidFill>
                  </a:tcPr>
                </a:tc>
                <a:extLst>
                  <a:ext uri="{0D108BD9-81ED-4DB2-BD59-A6C34878D82A}">
                    <a16:rowId xmlns:a16="http://schemas.microsoft.com/office/drawing/2014/main" val="763409849"/>
                  </a:ext>
                </a:extLst>
              </a:tr>
            </a:tbl>
          </a:graphicData>
        </a:graphic>
      </p:graphicFrame>
    </p:spTree>
    <p:extLst>
      <p:ext uri="{BB962C8B-B14F-4D97-AF65-F5344CB8AC3E}">
        <p14:creationId xmlns:p14="http://schemas.microsoft.com/office/powerpoint/2010/main" val="1859297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A86C1-107B-6C46-819A-AE8FD2FDEA0E}"/>
              </a:ext>
            </a:extLst>
          </p:cNvPr>
          <p:cNvSpPr>
            <a:spLocks noGrp="1"/>
          </p:cNvSpPr>
          <p:nvPr>
            <p:ph type="title"/>
          </p:nvPr>
        </p:nvSpPr>
        <p:spPr/>
        <p:txBody>
          <a:bodyPr>
            <a:normAutofit/>
          </a:bodyPr>
          <a:lstStyle/>
          <a:p>
            <a:r>
              <a:rPr lang="en-US" b="1" dirty="0"/>
              <a:t>8.2 Manganese, Iron, Copper, and Zinc: Functions and Health Benefits</a:t>
            </a:r>
          </a:p>
        </p:txBody>
      </p:sp>
      <p:sp>
        <p:nvSpPr>
          <p:cNvPr id="3" name="Content Placeholder 2">
            <a:extLst>
              <a:ext uri="{FF2B5EF4-FFF2-40B4-BE49-F238E27FC236}">
                <a16:creationId xmlns:a16="http://schemas.microsoft.com/office/drawing/2014/main" id="{11B3AA66-05A7-C54C-BD52-3D3EC65969E6}"/>
              </a:ext>
            </a:extLst>
          </p:cNvPr>
          <p:cNvSpPr>
            <a:spLocks noGrp="1"/>
          </p:cNvSpPr>
          <p:nvPr>
            <p:ph idx="1"/>
          </p:nvPr>
        </p:nvSpPr>
        <p:spPr/>
        <p:txBody>
          <a:bodyPr/>
          <a:lstStyle/>
          <a:p>
            <a:r>
              <a:rPr lang="en-US" dirty="0"/>
              <a:t>Manganese, iron, copper, and zinc are essential cofactors for enzymes involved in detoxifying free radicals.</a:t>
            </a:r>
          </a:p>
          <a:p>
            <a:r>
              <a:rPr lang="en-US" dirty="0"/>
              <a:t>In the proper doses they allow for optimal detoxification of free radicals. </a:t>
            </a:r>
          </a:p>
          <a:p>
            <a:r>
              <a:rPr lang="en-US" dirty="0"/>
              <a:t>In excess and when not bound to proteins, manganese, iron, and copper actually accelerate the production of free radicals. </a:t>
            </a:r>
          </a:p>
        </p:txBody>
      </p:sp>
    </p:spTree>
    <p:extLst>
      <p:ext uri="{BB962C8B-B14F-4D97-AF65-F5344CB8AC3E}">
        <p14:creationId xmlns:p14="http://schemas.microsoft.com/office/powerpoint/2010/main" val="1416158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7BD42-1B5C-3E49-AEF2-5569D0CF0CDD}"/>
              </a:ext>
            </a:extLst>
          </p:cNvPr>
          <p:cNvSpPr>
            <a:spLocks noGrp="1"/>
          </p:cNvSpPr>
          <p:nvPr>
            <p:ph type="title"/>
          </p:nvPr>
        </p:nvSpPr>
        <p:spPr/>
        <p:txBody>
          <a:bodyPr/>
          <a:lstStyle/>
          <a:p>
            <a:r>
              <a:rPr lang="en-US" b="1" dirty="0"/>
              <a:t>8.1 Generation of Free Radicals in the Body</a:t>
            </a:r>
          </a:p>
        </p:txBody>
      </p:sp>
      <p:sp>
        <p:nvSpPr>
          <p:cNvPr id="3" name="Content Placeholder 2">
            <a:extLst>
              <a:ext uri="{FF2B5EF4-FFF2-40B4-BE49-F238E27FC236}">
                <a16:creationId xmlns:a16="http://schemas.microsoft.com/office/drawing/2014/main" id="{984B4E79-6BC9-8B42-A264-F16735C188F8}"/>
              </a:ext>
            </a:extLst>
          </p:cNvPr>
          <p:cNvSpPr>
            <a:spLocks noGrp="1"/>
          </p:cNvSpPr>
          <p:nvPr>
            <p:ph idx="1"/>
          </p:nvPr>
        </p:nvSpPr>
        <p:spPr/>
        <p:txBody>
          <a:bodyPr/>
          <a:lstStyle/>
          <a:p>
            <a:r>
              <a:rPr lang="en-US" dirty="0"/>
              <a:t>Keep in mind as you read there is no scientific evidence that antioxidants </a:t>
            </a:r>
            <a:r>
              <a:rPr lang="en-US" i="1" dirty="0"/>
              <a:t>singularly</a:t>
            </a:r>
            <a:r>
              <a:rPr lang="en-US" dirty="0"/>
              <a:t> provide bodily benefits, but there is evidence that certain benefits are achieved by ingesting antioxidants as part of a balanced, healthy, nutrient-rich diet.</a:t>
            </a:r>
          </a:p>
          <a:p>
            <a:r>
              <a:rPr lang="en-US" dirty="0"/>
              <a:t>Before we can talk about the nutritional value of antioxidants we must review a few chemistry basics, starting with the atom.</a:t>
            </a:r>
          </a:p>
        </p:txBody>
      </p:sp>
    </p:spTree>
    <p:extLst>
      <p:ext uri="{BB962C8B-B14F-4D97-AF65-F5344CB8AC3E}">
        <p14:creationId xmlns:p14="http://schemas.microsoft.com/office/powerpoint/2010/main" val="945618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5298A-E6A5-8849-B56B-17E3D0C1B440}"/>
              </a:ext>
            </a:extLst>
          </p:cNvPr>
          <p:cNvSpPr>
            <a:spLocks noGrp="1"/>
          </p:cNvSpPr>
          <p:nvPr>
            <p:ph type="title"/>
          </p:nvPr>
        </p:nvSpPr>
        <p:spPr>
          <a:xfrm>
            <a:off x="1218882" y="152400"/>
            <a:ext cx="10590529" cy="1295400"/>
          </a:xfrm>
        </p:spPr>
        <p:txBody>
          <a:bodyPr>
            <a:normAutofit/>
          </a:bodyPr>
          <a:lstStyle/>
          <a:p>
            <a:r>
              <a:rPr lang="en-US" b="1" dirty="0"/>
              <a:t>8.3 The Whole Nutrient Package versus Disease</a:t>
            </a:r>
            <a:endParaRPr lang="en-US" dirty="0"/>
          </a:p>
        </p:txBody>
      </p:sp>
      <p:sp>
        <p:nvSpPr>
          <p:cNvPr id="3" name="Content Placeholder 2">
            <a:extLst>
              <a:ext uri="{FF2B5EF4-FFF2-40B4-BE49-F238E27FC236}">
                <a16:creationId xmlns:a16="http://schemas.microsoft.com/office/drawing/2014/main" id="{36C23ACD-6F61-0C4E-B733-7D4428249CF0}"/>
              </a:ext>
            </a:extLst>
          </p:cNvPr>
          <p:cNvSpPr>
            <a:spLocks noGrp="1"/>
          </p:cNvSpPr>
          <p:nvPr>
            <p:ph idx="1"/>
          </p:nvPr>
        </p:nvSpPr>
        <p:spPr/>
        <p:txBody>
          <a:bodyPr/>
          <a:lstStyle/>
          <a:p>
            <a:r>
              <a:rPr lang="en-US" dirty="0"/>
              <a:t>A healthy diet incorporating seven or more servings of fruits and vegetables has been shown in many scientific studies to reduce cardiovascular disease and overall deaths attributable to cancer.</a:t>
            </a:r>
          </a:p>
          <a:p>
            <a:r>
              <a:rPr lang="en-US" dirty="0"/>
              <a:t>The WHO estimates that, overall, 2.7 million deaths could be avoided annually by increasing fruit and vegetable intake.</a:t>
            </a:r>
          </a:p>
          <a:p>
            <a:r>
              <a:rPr lang="en-US" dirty="0"/>
              <a:t>Naturally incorporating them in the diet rather than taking supplements is best. </a:t>
            </a:r>
          </a:p>
        </p:txBody>
      </p:sp>
    </p:spTree>
    <p:extLst>
      <p:ext uri="{BB962C8B-B14F-4D97-AF65-F5344CB8AC3E}">
        <p14:creationId xmlns:p14="http://schemas.microsoft.com/office/powerpoint/2010/main" val="1399443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D580F-FA55-4B45-AACD-A2AFB155E603}"/>
              </a:ext>
            </a:extLst>
          </p:cNvPr>
          <p:cNvSpPr>
            <a:spLocks noGrp="1"/>
          </p:cNvSpPr>
          <p:nvPr>
            <p:ph type="title"/>
          </p:nvPr>
        </p:nvSpPr>
        <p:spPr/>
        <p:txBody>
          <a:bodyPr>
            <a:normAutofit/>
          </a:bodyPr>
          <a:lstStyle/>
          <a:p>
            <a:r>
              <a:rPr lang="en-US" b="1" dirty="0"/>
              <a:t>8.3 Antioxidant Variety in Food Provides Health Benefits</a:t>
            </a:r>
          </a:p>
        </p:txBody>
      </p:sp>
      <p:sp>
        <p:nvSpPr>
          <p:cNvPr id="3" name="Content Placeholder 2">
            <a:extLst>
              <a:ext uri="{FF2B5EF4-FFF2-40B4-BE49-F238E27FC236}">
                <a16:creationId xmlns:a16="http://schemas.microsoft.com/office/drawing/2014/main" id="{CD264F72-73EC-B742-B91A-A95526D492F9}"/>
              </a:ext>
            </a:extLst>
          </p:cNvPr>
          <p:cNvSpPr>
            <a:spLocks noGrp="1"/>
          </p:cNvSpPr>
          <p:nvPr>
            <p:ph idx="1"/>
          </p:nvPr>
        </p:nvSpPr>
        <p:spPr/>
        <p:txBody>
          <a:bodyPr>
            <a:normAutofit lnSpcReduction="10000"/>
          </a:bodyPr>
          <a:lstStyle/>
          <a:p>
            <a:r>
              <a:rPr lang="en-US" dirty="0"/>
              <a:t>Not only has the supplement industry inundated us with FDA-unapproved health claims, but science is continuously advancing and providing us with a multitude of promising health benefits from particular fruits, vegetables, teas, herbs, and spices.</a:t>
            </a:r>
          </a:p>
          <a:p>
            <a:r>
              <a:rPr lang="en-US" dirty="0"/>
              <a:t>However, recall that science also tells us that no one nutrient alone is shown to provide these effects.</a:t>
            </a:r>
          </a:p>
          <a:p>
            <a:r>
              <a:rPr lang="en-US" dirty="0"/>
              <a:t>What micronutrient and phytochemical sources are best at protecting against chronic disease? All of them, together!</a:t>
            </a:r>
          </a:p>
          <a:p>
            <a:r>
              <a:rPr lang="en-US" dirty="0"/>
              <a:t>Eating a variety of fruits and vegetables rich in antioxidants and phytochemicals promotes health. </a:t>
            </a:r>
          </a:p>
        </p:txBody>
      </p:sp>
    </p:spTree>
    <p:extLst>
      <p:ext uri="{BB962C8B-B14F-4D97-AF65-F5344CB8AC3E}">
        <p14:creationId xmlns:p14="http://schemas.microsoft.com/office/powerpoint/2010/main" val="4044926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4657D-12EB-4740-B9F6-E8D2CD36FCD4}"/>
              </a:ext>
            </a:extLst>
          </p:cNvPr>
          <p:cNvSpPr>
            <a:spLocks noGrp="1"/>
          </p:cNvSpPr>
          <p:nvPr>
            <p:ph type="title"/>
          </p:nvPr>
        </p:nvSpPr>
        <p:spPr/>
        <p:txBody>
          <a:bodyPr/>
          <a:lstStyle/>
          <a:p>
            <a:r>
              <a:rPr lang="en-US" b="1" dirty="0"/>
              <a:t>8.3 Mediterranean Diet</a:t>
            </a:r>
          </a:p>
        </p:txBody>
      </p:sp>
      <p:sp>
        <p:nvSpPr>
          <p:cNvPr id="3" name="Content Placeholder 2">
            <a:extLst>
              <a:ext uri="{FF2B5EF4-FFF2-40B4-BE49-F238E27FC236}">
                <a16:creationId xmlns:a16="http://schemas.microsoft.com/office/drawing/2014/main" id="{F5D8CE4B-4D98-1B40-AE5F-6E1DA13075DD}"/>
              </a:ext>
            </a:extLst>
          </p:cNvPr>
          <p:cNvSpPr>
            <a:spLocks noGrp="1"/>
          </p:cNvSpPr>
          <p:nvPr>
            <p:ph idx="1"/>
          </p:nvPr>
        </p:nvSpPr>
        <p:spPr/>
        <p:txBody>
          <a:bodyPr>
            <a:normAutofit lnSpcReduction="10000"/>
          </a:bodyPr>
          <a:lstStyle/>
          <a:p>
            <a:r>
              <a:rPr lang="en-US" dirty="0"/>
              <a:t>Fresh fruit and vegetables are abundant in this diet, and the cultural identity of the diet involves multiple herbs and spices. </a:t>
            </a:r>
          </a:p>
          <a:p>
            <a:r>
              <a:rPr lang="en-US" dirty="0"/>
              <a:t>Moreover, olive oil is the main source of fat.</a:t>
            </a:r>
          </a:p>
          <a:p>
            <a:r>
              <a:rPr lang="en-US" dirty="0"/>
              <a:t>Fish and poultry are consumed in low amounts and red meat is consumed in very low amounts.</a:t>
            </a:r>
          </a:p>
          <a:p>
            <a:r>
              <a:rPr lang="en-US" dirty="0"/>
              <a:t>People who followed the Mediterranean diet had a 9 percent decrease in overall deaths, a 9 percent decrease in cardiovascular death, a 6 percent decrease in cancer deaths, and a 13 percent reduced incidence of Parkinson’s disease and Alzheimer’s disease</a:t>
            </a:r>
          </a:p>
        </p:txBody>
      </p:sp>
    </p:spTree>
    <p:extLst>
      <p:ext uri="{BB962C8B-B14F-4D97-AF65-F5344CB8AC3E}">
        <p14:creationId xmlns:p14="http://schemas.microsoft.com/office/powerpoint/2010/main" val="768122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27E29-4DB4-8F4B-A52C-7F904F651652}"/>
              </a:ext>
            </a:extLst>
          </p:cNvPr>
          <p:cNvSpPr>
            <a:spLocks noGrp="1"/>
          </p:cNvSpPr>
          <p:nvPr>
            <p:ph type="title"/>
          </p:nvPr>
        </p:nvSpPr>
        <p:spPr>
          <a:xfrm>
            <a:off x="1218882" y="152400"/>
            <a:ext cx="10514329" cy="1295400"/>
          </a:xfrm>
        </p:spPr>
        <p:txBody>
          <a:bodyPr/>
          <a:lstStyle/>
          <a:p>
            <a:r>
              <a:rPr lang="en-US" b="1" dirty="0"/>
              <a:t>8.3 Dietary Approaches to Stop Hypertension (DASH Diet)</a:t>
            </a:r>
          </a:p>
        </p:txBody>
      </p:sp>
      <p:sp>
        <p:nvSpPr>
          <p:cNvPr id="3" name="Content Placeholder 2">
            <a:extLst>
              <a:ext uri="{FF2B5EF4-FFF2-40B4-BE49-F238E27FC236}">
                <a16:creationId xmlns:a16="http://schemas.microsoft.com/office/drawing/2014/main" id="{3C828583-B5DC-234D-957A-1D852BBBD2FC}"/>
              </a:ext>
            </a:extLst>
          </p:cNvPr>
          <p:cNvSpPr>
            <a:spLocks noGrp="1"/>
          </p:cNvSpPr>
          <p:nvPr>
            <p:ph idx="1"/>
          </p:nvPr>
        </p:nvSpPr>
        <p:spPr/>
        <p:txBody>
          <a:bodyPr/>
          <a:lstStyle/>
          <a:p>
            <a:r>
              <a:rPr lang="en-US" dirty="0"/>
              <a:t>The DASH diet is an eating plan that is low in saturated fat, cholesterol, and total fat. </a:t>
            </a:r>
          </a:p>
          <a:p>
            <a:r>
              <a:rPr lang="en-US" dirty="0"/>
              <a:t>Fruits, vegetables, low-fat dairy foods, whole-grain foods, fish, poultry, and nuts are emphasized while red meats, sweets, and sugar-containing beverages are mostly avoided.</a:t>
            </a:r>
          </a:p>
          <a:p>
            <a:r>
              <a:rPr lang="en-US" dirty="0"/>
              <a:t>The low-sodium DASH diet reduces oxidative stress, which may have contributed to the improved blood vessel function observed in salt-sensitive people (between 10 to 20 percent of the population)</a:t>
            </a:r>
          </a:p>
        </p:txBody>
      </p:sp>
    </p:spTree>
    <p:extLst>
      <p:ext uri="{BB962C8B-B14F-4D97-AF65-F5344CB8AC3E}">
        <p14:creationId xmlns:p14="http://schemas.microsoft.com/office/powerpoint/2010/main" val="426235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E091F-87FC-4244-9A27-BD9F84DAAD20}"/>
              </a:ext>
            </a:extLst>
          </p:cNvPr>
          <p:cNvSpPr>
            <a:spLocks noGrp="1"/>
          </p:cNvSpPr>
          <p:nvPr>
            <p:ph type="title"/>
          </p:nvPr>
        </p:nvSpPr>
        <p:spPr/>
        <p:txBody>
          <a:bodyPr/>
          <a:lstStyle/>
          <a:p>
            <a:r>
              <a:rPr lang="en-US" b="1" dirty="0"/>
              <a:t>8.3 Diets High in Fruits and Vegetables</a:t>
            </a:r>
          </a:p>
        </p:txBody>
      </p:sp>
      <p:sp>
        <p:nvSpPr>
          <p:cNvPr id="3" name="Content Placeholder 2">
            <a:extLst>
              <a:ext uri="{FF2B5EF4-FFF2-40B4-BE49-F238E27FC236}">
                <a16:creationId xmlns:a16="http://schemas.microsoft.com/office/drawing/2014/main" id="{57A0A5A1-58C4-0E4B-BA8A-3035DB4B6332}"/>
              </a:ext>
            </a:extLst>
          </p:cNvPr>
          <p:cNvSpPr>
            <a:spLocks noGrp="1"/>
          </p:cNvSpPr>
          <p:nvPr>
            <p:ph idx="1"/>
          </p:nvPr>
        </p:nvSpPr>
        <p:spPr/>
        <p:txBody>
          <a:bodyPr/>
          <a:lstStyle/>
          <a:p>
            <a:r>
              <a:rPr lang="en-US" dirty="0"/>
              <a:t>Study reported that for every increased serving of fruits or vegetables per day, especially green leafy vegetables and vitamin C-rich fruits, there was a 4 percent lower risk for heart disease.</a:t>
            </a:r>
          </a:p>
          <a:p>
            <a:r>
              <a:rPr lang="en-US" dirty="0"/>
              <a:t>The </a:t>
            </a:r>
            <a:r>
              <a:rPr lang="en-US" i="1" dirty="0"/>
              <a:t>Medscape Journal of Medicine</a:t>
            </a:r>
            <a:r>
              <a:rPr lang="en-US" dirty="0"/>
              <a:t> reports that fewer than one in ten Americans consumes the recommended amount of fruits and vegetables, which is between five and thirteen servings per day.</a:t>
            </a:r>
          </a:p>
          <a:p>
            <a:pPr lvl="1"/>
            <a:r>
              <a:rPr lang="en-US" dirty="0"/>
              <a:t>According to this study, the largest single contributor to fruit intake was orange juice, and potatoes were the dominant vegetable.</a:t>
            </a:r>
          </a:p>
        </p:txBody>
      </p:sp>
    </p:spTree>
    <p:extLst>
      <p:ext uri="{BB962C8B-B14F-4D97-AF65-F5344CB8AC3E}">
        <p14:creationId xmlns:p14="http://schemas.microsoft.com/office/powerpoint/2010/main" val="19546395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CED13-AF31-704C-9536-17BB34F80BA2}"/>
              </a:ext>
            </a:extLst>
          </p:cNvPr>
          <p:cNvSpPr>
            <a:spLocks noGrp="1"/>
          </p:cNvSpPr>
          <p:nvPr>
            <p:ph type="title"/>
          </p:nvPr>
        </p:nvSpPr>
        <p:spPr/>
        <p:txBody>
          <a:bodyPr>
            <a:normAutofit/>
          </a:bodyPr>
          <a:lstStyle/>
          <a:p>
            <a:r>
              <a:rPr lang="en-US" b="1" dirty="0"/>
              <a:t>8.3 Improving Fruit and Vegetable Intake at Home and in Your Community</a:t>
            </a:r>
          </a:p>
        </p:txBody>
      </p:sp>
      <p:sp>
        <p:nvSpPr>
          <p:cNvPr id="3" name="Content Placeholder 2">
            <a:extLst>
              <a:ext uri="{FF2B5EF4-FFF2-40B4-BE49-F238E27FC236}">
                <a16:creationId xmlns:a16="http://schemas.microsoft.com/office/drawing/2014/main" id="{ACC0C44D-0E86-7D49-B522-1117C33152B1}"/>
              </a:ext>
            </a:extLst>
          </p:cNvPr>
          <p:cNvSpPr>
            <a:spLocks noGrp="1"/>
          </p:cNvSpPr>
          <p:nvPr>
            <p:ph idx="1"/>
          </p:nvPr>
        </p:nvSpPr>
        <p:spPr/>
        <p:txBody>
          <a:bodyPr>
            <a:normAutofit/>
          </a:bodyPr>
          <a:lstStyle/>
          <a:p>
            <a:r>
              <a:rPr lang="en-US" dirty="0"/>
              <a:t>The CDC has developed seven strategies to increase American’s intake of fruits and </a:t>
            </a:r>
            <a:r>
              <a:rPr lang="en-US"/>
              <a:t>vegetables.</a:t>
            </a:r>
            <a:endParaRPr lang="en-US" dirty="0"/>
          </a:p>
          <a:p>
            <a:pPr lvl="1"/>
            <a:r>
              <a:rPr lang="en-US" dirty="0"/>
              <a:t>Support local and state governments in the implementation of a Food Policy Council, which develops policies and programs that increase the availability of affordable fruits and vegetables.</a:t>
            </a:r>
          </a:p>
          <a:p>
            <a:pPr lvl="1"/>
            <a:r>
              <a:rPr lang="en-US" dirty="0"/>
              <a:t>In the food system, increase the availability and affordability of high-quality fruits and vegetables in underserved populations.</a:t>
            </a:r>
          </a:p>
          <a:p>
            <a:pPr lvl="1"/>
            <a:r>
              <a:rPr lang="en-US" dirty="0"/>
              <a:t>Promote farm-to-where-you-are programs, which is the delivery of regionally grown farm produce to community institutions, farmers markets, and individuals.</a:t>
            </a:r>
          </a:p>
        </p:txBody>
      </p:sp>
    </p:spTree>
    <p:extLst>
      <p:ext uri="{BB962C8B-B14F-4D97-AF65-F5344CB8AC3E}">
        <p14:creationId xmlns:p14="http://schemas.microsoft.com/office/powerpoint/2010/main" val="19702192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12B88-0FA8-4E4E-AAE9-F33B2B9E343F}"/>
              </a:ext>
            </a:extLst>
          </p:cNvPr>
          <p:cNvSpPr>
            <a:spLocks noGrp="1"/>
          </p:cNvSpPr>
          <p:nvPr>
            <p:ph type="title"/>
          </p:nvPr>
        </p:nvSpPr>
        <p:spPr/>
        <p:txBody>
          <a:bodyPr/>
          <a:lstStyle/>
          <a:p>
            <a:r>
              <a:rPr lang="en-US" b="1" dirty="0"/>
              <a:t>8.3 Improving Fruit and Vegetable Intake at Home and in Your Community</a:t>
            </a:r>
            <a:endParaRPr lang="en-US" dirty="0"/>
          </a:p>
        </p:txBody>
      </p:sp>
      <p:sp>
        <p:nvSpPr>
          <p:cNvPr id="3" name="Content Placeholder 2">
            <a:extLst>
              <a:ext uri="{FF2B5EF4-FFF2-40B4-BE49-F238E27FC236}">
                <a16:creationId xmlns:a16="http://schemas.microsoft.com/office/drawing/2014/main" id="{810B6355-F534-F94A-921C-6DFB67E060A8}"/>
              </a:ext>
            </a:extLst>
          </p:cNvPr>
          <p:cNvSpPr>
            <a:spLocks noGrp="1"/>
          </p:cNvSpPr>
          <p:nvPr>
            <p:ph idx="1"/>
          </p:nvPr>
        </p:nvSpPr>
        <p:spPr/>
        <p:txBody>
          <a:bodyPr>
            <a:normAutofit/>
          </a:bodyPr>
          <a:lstStyle/>
          <a:p>
            <a:pPr lvl="1"/>
            <a:r>
              <a:rPr lang="en-US" dirty="0"/>
              <a:t>Encourage worksites, medical centers, universities, and other community and business establishments to serve more fruits and vegetables in cafeterias and onsite eateries.</a:t>
            </a:r>
          </a:p>
          <a:p>
            <a:pPr lvl="1"/>
            <a:r>
              <a:rPr lang="en-US" dirty="0"/>
              <a:t>Support schools in developing healthy food messages to students by incorporating activities such as gardening into curricula.</a:t>
            </a:r>
          </a:p>
          <a:p>
            <a:pPr lvl="1"/>
            <a:r>
              <a:rPr lang="en-US" dirty="0"/>
              <a:t>Encourage the development and support of community and home gardens.</a:t>
            </a:r>
          </a:p>
          <a:p>
            <a:pPr lvl="1"/>
            <a:r>
              <a:rPr lang="en-US" dirty="0"/>
              <a:t>Have emergency food programs, including food banks and food rescue programs, increase their supply of fruits and vegetables.</a:t>
            </a:r>
          </a:p>
        </p:txBody>
      </p:sp>
    </p:spTree>
    <p:extLst>
      <p:ext uri="{BB962C8B-B14F-4D97-AF65-F5344CB8AC3E}">
        <p14:creationId xmlns:p14="http://schemas.microsoft.com/office/powerpoint/2010/main" val="14064986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50073-BF41-264F-8CA0-C6163214344A}"/>
              </a:ext>
            </a:extLst>
          </p:cNvPr>
          <p:cNvSpPr>
            <a:spLocks noGrp="1"/>
          </p:cNvSpPr>
          <p:nvPr>
            <p:ph type="title"/>
          </p:nvPr>
        </p:nvSpPr>
        <p:spPr/>
        <p:txBody>
          <a:bodyPr/>
          <a:lstStyle/>
          <a:p>
            <a:r>
              <a:rPr lang="en-US" b="1" dirty="0"/>
              <a:t>8.1 The Atom</a:t>
            </a:r>
          </a:p>
        </p:txBody>
      </p:sp>
      <p:sp>
        <p:nvSpPr>
          <p:cNvPr id="3" name="Content Placeholder 2">
            <a:extLst>
              <a:ext uri="{FF2B5EF4-FFF2-40B4-BE49-F238E27FC236}">
                <a16:creationId xmlns:a16="http://schemas.microsoft.com/office/drawing/2014/main" id="{CA16BDAC-6149-4448-9C55-5B17204E912A}"/>
              </a:ext>
            </a:extLst>
          </p:cNvPr>
          <p:cNvSpPr>
            <a:spLocks noGrp="1"/>
          </p:cNvSpPr>
          <p:nvPr>
            <p:ph idx="1"/>
          </p:nvPr>
        </p:nvSpPr>
        <p:spPr/>
        <p:txBody>
          <a:bodyPr/>
          <a:lstStyle/>
          <a:p>
            <a:r>
              <a:rPr lang="en-US" b="1" dirty="0"/>
              <a:t>Atoms</a:t>
            </a:r>
            <a:r>
              <a:rPr lang="en-US" dirty="0"/>
              <a:t> are the basic building blocks of all matter, living and nonliving.</a:t>
            </a:r>
          </a:p>
          <a:p>
            <a:r>
              <a:rPr lang="en-US" dirty="0"/>
              <a:t>The structural elements of an atom are protons (positively charged), neutrons (no charge), and electrons (negatively charged.</a:t>
            </a:r>
          </a:p>
          <a:p>
            <a:r>
              <a:rPr lang="en-US" dirty="0"/>
              <a:t>Electrons contain energy, and this energy is stored within the charge and movement of electrons and the bonds atoms make with one another. </a:t>
            </a:r>
          </a:p>
        </p:txBody>
      </p:sp>
    </p:spTree>
    <p:extLst>
      <p:ext uri="{BB962C8B-B14F-4D97-AF65-F5344CB8AC3E}">
        <p14:creationId xmlns:p14="http://schemas.microsoft.com/office/powerpoint/2010/main" val="2509043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F13BB7-D7AA-D143-BB83-4FBEB16E789D}"/>
              </a:ext>
            </a:extLst>
          </p:cNvPr>
          <p:cNvSpPr>
            <a:spLocks noGrp="1"/>
          </p:cNvSpPr>
          <p:nvPr>
            <p:ph type="title"/>
          </p:nvPr>
        </p:nvSpPr>
        <p:spPr/>
        <p:txBody>
          <a:bodyPr/>
          <a:lstStyle/>
          <a:p>
            <a:r>
              <a:rPr lang="en-US" b="1" dirty="0"/>
              <a:t>8.1 The Atom</a:t>
            </a:r>
          </a:p>
        </p:txBody>
      </p:sp>
      <p:sp>
        <p:nvSpPr>
          <p:cNvPr id="3" name="Content Placeholder 2">
            <a:extLst>
              <a:ext uri="{FF2B5EF4-FFF2-40B4-BE49-F238E27FC236}">
                <a16:creationId xmlns:a16="http://schemas.microsoft.com/office/drawing/2014/main" id="{13905481-F85B-9449-81C5-96584D5A0929}"/>
              </a:ext>
            </a:extLst>
          </p:cNvPr>
          <p:cNvSpPr>
            <a:spLocks noGrp="1"/>
          </p:cNvSpPr>
          <p:nvPr>
            <p:ph sz="half" idx="1"/>
          </p:nvPr>
        </p:nvSpPr>
        <p:spPr/>
        <p:txBody>
          <a:bodyPr/>
          <a:lstStyle/>
          <a:p>
            <a:r>
              <a:rPr lang="en-US" dirty="0"/>
              <a:t>Occasionally electrons “escape” and, instead of completing the cellular respiration cycle, are transferred to an oxygen molecule. Oxygen (a molecule with two atoms) with one unpaired electron is known as superoxide (</a:t>
            </a:r>
            <a:r>
              <a:rPr lang="en-US" u="sng" dirty="0">
                <a:hlinkClick r:id="rId2"/>
              </a:rPr>
              <a:t>Figure 8.1</a:t>
            </a:r>
            <a:r>
              <a:rPr lang="en-US" dirty="0"/>
              <a:t>).</a:t>
            </a:r>
          </a:p>
        </p:txBody>
      </p:sp>
      <p:sp>
        <p:nvSpPr>
          <p:cNvPr id="6" name="Content Placeholder 5" descr="&#13;&#10;">
            <a:extLst>
              <a:ext uri="{FF2B5EF4-FFF2-40B4-BE49-F238E27FC236}">
                <a16:creationId xmlns:a16="http://schemas.microsoft.com/office/drawing/2014/main" id="{C01B94AC-21AE-0748-898A-81864475C740}"/>
              </a:ext>
            </a:extLst>
          </p:cNvPr>
          <p:cNvSpPr>
            <a:spLocks noGrp="1"/>
          </p:cNvSpPr>
          <p:nvPr>
            <p:ph sz="half" idx="2"/>
          </p:nvPr>
        </p:nvSpPr>
        <p:spPr/>
        <p:txBody>
          <a:bodyPr/>
          <a:lstStyle/>
          <a:p>
            <a:endParaRPr lang="en-US" dirty="0"/>
          </a:p>
          <a:p>
            <a:endParaRPr lang="en-US" i="1" dirty="0"/>
          </a:p>
          <a:p>
            <a:endParaRPr lang="en-US" i="1" dirty="0"/>
          </a:p>
          <a:p>
            <a:endParaRPr lang="en-US" sz="2000" i="1" dirty="0"/>
          </a:p>
          <a:p>
            <a:r>
              <a:rPr lang="en-US" sz="2000" i="1" dirty="0"/>
              <a:t>Superoxide: A molecule with one unpaired electron, which makes it a free radical.</a:t>
            </a:r>
          </a:p>
          <a:p>
            <a:r>
              <a:rPr lang="en-US" sz="1300" i="1" dirty="0"/>
              <a:t>Source: Wikipedia. “Superoxide.” </a:t>
            </a:r>
            <a:r>
              <a:rPr lang="en-US" sz="1300" i="1" dirty="0">
                <a:hlinkClick r:id="rId3"/>
              </a:rPr>
              <a:t>http://en.wikipedia.org/wiki/File:Superoxide.svg</a:t>
            </a:r>
            <a:endParaRPr lang="en-US" sz="1300" dirty="0"/>
          </a:p>
          <a:p>
            <a:endParaRPr lang="en-US" dirty="0"/>
          </a:p>
        </p:txBody>
      </p:sp>
      <p:pic>
        <p:nvPicPr>
          <p:cNvPr id="10" name="Picture 9" descr="An image of a superoxide. A molecule with one unpaired electron, which makes it a free radical.">
            <a:extLst>
              <a:ext uri="{FF2B5EF4-FFF2-40B4-BE49-F238E27FC236}">
                <a16:creationId xmlns:a16="http://schemas.microsoft.com/office/drawing/2014/main" id="{C083D4C2-16EA-BB44-AC0F-53929EE92F42}"/>
              </a:ext>
              <a:ext uri="{C183D7F6-B498-43B3-948B-1728B52AA6E4}">
                <adec:decorative xmlns:adec="http://schemas.microsoft.com/office/drawing/2017/decorative" val="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4012" y="1828799"/>
            <a:ext cx="3288632" cy="2015613"/>
          </a:xfrm>
          <a:prstGeom prst="rect">
            <a:avLst/>
          </a:prstGeom>
        </p:spPr>
      </p:pic>
    </p:spTree>
    <p:extLst>
      <p:ext uri="{BB962C8B-B14F-4D97-AF65-F5344CB8AC3E}">
        <p14:creationId xmlns:p14="http://schemas.microsoft.com/office/powerpoint/2010/main" val="741541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40793F-82E8-D045-B96E-319CBE063CC4}"/>
              </a:ext>
            </a:extLst>
          </p:cNvPr>
          <p:cNvSpPr>
            <a:spLocks noGrp="1"/>
          </p:cNvSpPr>
          <p:nvPr>
            <p:ph type="title"/>
          </p:nvPr>
        </p:nvSpPr>
        <p:spPr/>
        <p:txBody>
          <a:bodyPr/>
          <a:lstStyle/>
          <a:p>
            <a:r>
              <a:rPr lang="en-US" b="1" dirty="0"/>
              <a:t>8.1 The Atom</a:t>
            </a:r>
          </a:p>
        </p:txBody>
      </p:sp>
      <p:sp>
        <p:nvSpPr>
          <p:cNvPr id="6" name="Content Placeholder 5">
            <a:extLst>
              <a:ext uri="{FF2B5EF4-FFF2-40B4-BE49-F238E27FC236}">
                <a16:creationId xmlns:a16="http://schemas.microsoft.com/office/drawing/2014/main" id="{859C0D56-F078-FB4D-84C8-3366ADF3B471}"/>
              </a:ext>
            </a:extLst>
          </p:cNvPr>
          <p:cNvSpPr>
            <a:spLocks noGrp="1"/>
          </p:cNvSpPr>
          <p:nvPr>
            <p:ph idx="1"/>
          </p:nvPr>
        </p:nvSpPr>
        <p:spPr/>
        <p:txBody>
          <a:bodyPr>
            <a:normAutofit lnSpcReduction="10000"/>
          </a:bodyPr>
          <a:lstStyle/>
          <a:p>
            <a:r>
              <a:rPr lang="en-US" dirty="0"/>
              <a:t>Atoms and molecules such as superoxide that have unpaired electrons are called </a:t>
            </a:r>
            <a:r>
              <a:rPr lang="en-US" b="1" dirty="0"/>
              <a:t>free radicals</a:t>
            </a:r>
          </a:p>
          <a:p>
            <a:r>
              <a:rPr lang="en-US" dirty="0"/>
              <a:t>Those containing oxygen are more specifically referred to as </a:t>
            </a:r>
            <a:r>
              <a:rPr lang="en-US" b="1" dirty="0"/>
              <a:t>reactive oxygen species</a:t>
            </a:r>
            <a:r>
              <a:rPr lang="en-US" dirty="0"/>
              <a:t>.</a:t>
            </a:r>
          </a:p>
          <a:p>
            <a:r>
              <a:rPr lang="en-US" dirty="0"/>
              <a:t>The reactivity of free radicals is what poses a threat to macromolecules such as DNA, RNA, proteins, and fatty acids. Free radicals can cause chain reactions that ultimately damage cells.</a:t>
            </a:r>
          </a:p>
          <a:p>
            <a:r>
              <a:rPr lang="en-US" dirty="0"/>
              <a:t>Free radical reactions can continue unchecked unless stopped by a defense mechanism.</a:t>
            </a:r>
          </a:p>
        </p:txBody>
      </p:sp>
    </p:spTree>
    <p:extLst>
      <p:ext uri="{BB962C8B-B14F-4D97-AF65-F5344CB8AC3E}">
        <p14:creationId xmlns:p14="http://schemas.microsoft.com/office/powerpoint/2010/main" val="3697741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2043C-E616-7C41-84FC-B8905B9CA5B1}"/>
              </a:ext>
            </a:extLst>
          </p:cNvPr>
          <p:cNvSpPr>
            <a:spLocks noGrp="1"/>
          </p:cNvSpPr>
          <p:nvPr>
            <p:ph type="title"/>
          </p:nvPr>
        </p:nvSpPr>
        <p:spPr/>
        <p:txBody>
          <a:bodyPr/>
          <a:lstStyle/>
          <a:p>
            <a:r>
              <a:rPr lang="en-US" b="1" dirty="0"/>
              <a:t>8.1 The Body’s Defense</a:t>
            </a:r>
          </a:p>
        </p:txBody>
      </p:sp>
      <p:sp>
        <p:nvSpPr>
          <p:cNvPr id="3" name="Content Placeholder 2">
            <a:extLst>
              <a:ext uri="{FF2B5EF4-FFF2-40B4-BE49-F238E27FC236}">
                <a16:creationId xmlns:a16="http://schemas.microsoft.com/office/drawing/2014/main" id="{14425171-5955-CA41-8CBD-EDFDD2EB6E77}"/>
              </a:ext>
            </a:extLst>
          </p:cNvPr>
          <p:cNvSpPr>
            <a:spLocks noGrp="1"/>
          </p:cNvSpPr>
          <p:nvPr>
            <p:ph idx="1"/>
          </p:nvPr>
        </p:nvSpPr>
        <p:spPr/>
        <p:txBody>
          <a:bodyPr/>
          <a:lstStyle/>
          <a:p>
            <a:r>
              <a:rPr lang="en-US" dirty="0"/>
              <a:t>The body’s two major defense systems are free radical detoxifying enzymes and antioxidant chemicals.</a:t>
            </a:r>
          </a:p>
          <a:p>
            <a:r>
              <a:rPr lang="en-US" dirty="0"/>
              <a:t>Free radical detoxifying enzyme systems are responsible for protecting the insides of cells from free radical damage. </a:t>
            </a:r>
          </a:p>
          <a:p>
            <a:r>
              <a:rPr lang="en-US" dirty="0"/>
              <a:t>An </a:t>
            </a:r>
            <a:r>
              <a:rPr lang="en-US" b="1" dirty="0"/>
              <a:t>antioxidant</a:t>
            </a:r>
            <a:r>
              <a:rPr lang="en-US" dirty="0"/>
              <a:t> is any molecule that can block free radicals from stealing electrons; antioxidants act both inside and outside of cells.</a:t>
            </a:r>
          </a:p>
        </p:txBody>
      </p:sp>
    </p:spTree>
    <p:extLst>
      <p:ext uri="{BB962C8B-B14F-4D97-AF65-F5344CB8AC3E}">
        <p14:creationId xmlns:p14="http://schemas.microsoft.com/office/powerpoint/2010/main" val="28499038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0D821C33D77374889306AEF42E3F77D" ma:contentTypeVersion="7" ma:contentTypeDescription="Create a new document." ma:contentTypeScope="" ma:versionID="72be366cff232dfece6902775b7875da">
  <xsd:schema xmlns:xsd="http://www.w3.org/2001/XMLSchema" xmlns:xs="http://www.w3.org/2001/XMLSchema" xmlns:p="http://schemas.microsoft.com/office/2006/metadata/properties" xmlns:ns2="fde54b8b-4b5e-495a-9838-89e8d703d9aa" targetNamespace="http://schemas.microsoft.com/office/2006/metadata/properties" ma:root="true" ma:fieldsID="941aee6532d60bb553fc8bd15f74bc67" ns2:_="">
    <xsd:import namespace="fde54b8b-4b5e-495a-9838-89e8d703d9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54b8b-4b5e-495a-9838-89e8d703d9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08942AA-0721-4324-BC2C-A3CB43F24E71}">
  <ds:schemaRefs>
    <ds:schemaRef ds:uri="http://schemas.microsoft.com/sharepoint/v3/contenttype/forms"/>
  </ds:schemaRefs>
</ds:datastoreItem>
</file>

<file path=customXml/itemProps2.xml><?xml version="1.0" encoding="utf-8"?>
<ds:datastoreItem xmlns:ds="http://schemas.openxmlformats.org/officeDocument/2006/customXml" ds:itemID="{5E700CCB-20BA-4760-AB9F-AC3B63ED32E0}">
  <ds:schemaRefs>
    <ds:schemaRef ds:uri="http://purl.org/dc/terms/"/>
    <ds:schemaRef ds:uri="http://schemas.microsoft.com/office/2006/metadata/properties"/>
    <ds:schemaRef ds:uri="http://schemas.microsoft.com/office/2006/documentManagement/types"/>
    <ds:schemaRef ds:uri="http://purl.org/dc/elements/1.1/"/>
    <ds:schemaRef ds:uri="a4f35948-e619-41b3-aa29-22878b09cfd2"/>
    <ds:schemaRef ds:uri="http://schemas.microsoft.com/office/infopath/2007/PartnerControls"/>
    <ds:schemaRef ds:uri="http://schemas.openxmlformats.org/package/2006/metadata/core-properties"/>
    <ds:schemaRef ds:uri="40262f94-9f35-4ac3-9a90-690165a166b7"/>
    <ds:schemaRef ds:uri="http://www.w3.org/XML/1998/namespace"/>
    <ds:schemaRef ds:uri="http://purl.org/dc/dcmitype/"/>
  </ds:schemaRefs>
</ds:datastoreItem>
</file>

<file path=customXml/itemProps3.xml><?xml version="1.0" encoding="utf-8"?>
<ds:datastoreItem xmlns:ds="http://schemas.openxmlformats.org/officeDocument/2006/customXml" ds:itemID="{52A4E67E-00D2-43CF-8C36-452989644B87}"/>
</file>

<file path=docProps/app.xml><?xml version="1.0" encoding="utf-8"?>
<Properties xmlns="http://schemas.openxmlformats.org/officeDocument/2006/extended-properties" xmlns:vt="http://schemas.openxmlformats.org/officeDocument/2006/docPropsVTypes">
  <Template>Fresh food presentation (widescreen)</Template>
  <TotalTime>5655</TotalTime>
  <Words>4874</Words>
  <Application>Microsoft Macintosh PowerPoint</Application>
  <PresentationFormat>Custom</PresentationFormat>
  <Paragraphs>631</Paragraphs>
  <Slides>56</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Arial</vt:lpstr>
      <vt:lpstr>Calibri</vt:lpstr>
      <vt:lpstr>Constantia</vt:lpstr>
      <vt:lpstr>Cooking 16x9</vt:lpstr>
      <vt:lpstr>Nutrients Important as Antioxidants</vt:lpstr>
      <vt:lpstr>Chapter Objectives:</vt:lpstr>
      <vt:lpstr>Chapter Objectives:</vt:lpstr>
      <vt:lpstr>Introduction</vt:lpstr>
      <vt:lpstr>8.1 Generation of Free Radicals in the Body</vt:lpstr>
      <vt:lpstr>8.1 The Atom</vt:lpstr>
      <vt:lpstr>8.1 The Atom</vt:lpstr>
      <vt:lpstr>8.1 The Atom</vt:lpstr>
      <vt:lpstr>8.1 The Body’s Defense</vt:lpstr>
      <vt:lpstr>8.1 Free Radical Detoxifying Enzymes</vt:lpstr>
      <vt:lpstr>8.1 Antioxidant Chemicals</vt:lpstr>
      <vt:lpstr>8.1 Antioxidant Chemicals the Body Synthesizes</vt:lpstr>
      <vt:lpstr>8.1 Antioxidant Chemicals Obtained from the Diet</vt:lpstr>
      <vt:lpstr>8.1 The Body’s Offense</vt:lpstr>
      <vt:lpstr>8.1 Sources of Free Radicals in the Environment</vt:lpstr>
      <vt:lpstr>8.1 VIDEO: Free Radical Formation</vt:lpstr>
      <vt:lpstr>8.1 Oxidative Stress</vt:lpstr>
      <vt:lpstr>8.1 VIDEO:  Oxidative Stress</vt:lpstr>
      <vt:lpstr>8.1 Key Takeaways</vt:lpstr>
      <vt:lpstr>8.1 Key Takeaways</vt:lpstr>
      <vt:lpstr>8.2 Antioxidant Micronutrients</vt:lpstr>
      <vt:lpstr>8.2 Vitamin E Functions and Health Benefits</vt:lpstr>
      <vt:lpstr>8.2 Vitamin E Functions and Health Benefits</vt:lpstr>
      <vt:lpstr>8.2 Dietary Reference Intakes for Vitamin E</vt:lpstr>
      <vt:lpstr>8.2 Dietary Sources of Vitamin E</vt:lpstr>
      <vt:lpstr>8.2 Vitamin C Functions and Health Benefits</vt:lpstr>
      <vt:lpstr>8.2 Vitamin C Functions and Health Benefits</vt:lpstr>
      <vt:lpstr>8.2 Dietary Reference Intakes for Vitamin C</vt:lpstr>
      <vt:lpstr>8.2 Dietary Reference Intakes for Vitamin C</vt:lpstr>
      <vt:lpstr>8.2 Dietary Sources of Vitamin C</vt:lpstr>
      <vt:lpstr>8.2 Vitamin A Functions and Health Benefits</vt:lpstr>
      <vt:lpstr>8.2 Vitamin A Functions and Health Benefits</vt:lpstr>
      <vt:lpstr>8.2 Vitamin A Functions and Health Benefits</vt:lpstr>
      <vt:lpstr>8.2 Vitamin A &amp; Cancer</vt:lpstr>
      <vt:lpstr>8.2 Vitamin A Toxicity</vt:lpstr>
      <vt:lpstr>8.2 Dietary Reference Intakes for Vitamin A</vt:lpstr>
      <vt:lpstr>8.2 Dietary Sources of Vitamin A</vt:lpstr>
      <vt:lpstr>8.2 Phytochemicals</vt:lpstr>
      <vt:lpstr>8.2 Carotenoids Function and Health Benefits</vt:lpstr>
      <vt:lpstr>8.2 Carotenoid Bioavailability</vt:lpstr>
      <vt:lpstr>8.2 Carotenoid Dietary Sources</vt:lpstr>
      <vt:lpstr>8.2 Three Other Phytochemicals and Their Potential Health Benefits</vt:lpstr>
      <vt:lpstr>8.2 Three Other Phytochemicals and Their Potential Health Benefits</vt:lpstr>
      <vt:lpstr>8.2 Other Dietary Sources of Beneficial Phytochemicals</vt:lpstr>
      <vt:lpstr>8.2 Selenium Functions and Health Benefits</vt:lpstr>
      <vt:lpstr>8.2 Dietary Reference Intakes for Selenium</vt:lpstr>
      <vt:lpstr>8.2 Dietary Sources of Selenium</vt:lpstr>
      <vt:lpstr>8.2 Dietary Sources of Selenium</vt:lpstr>
      <vt:lpstr>8.2 Manganese, Iron, Copper, and Zinc: Functions and Health Benefits</vt:lpstr>
      <vt:lpstr>8.3 The Whole Nutrient Package versus Disease</vt:lpstr>
      <vt:lpstr>8.3 Antioxidant Variety in Food Provides Health Benefits</vt:lpstr>
      <vt:lpstr>8.3 Mediterranean Diet</vt:lpstr>
      <vt:lpstr>8.3 Dietary Approaches to Stop Hypertension (DASH Diet)</vt:lpstr>
      <vt:lpstr>8.3 Diets High in Fruits and Vegetables</vt:lpstr>
      <vt:lpstr>8.3 Improving Fruit and Vegetable Intake at Home and in Your Community</vt:lpstr>
      <vt:lpstr>8.3 Improving Fruit and Vegetable Intake at Home and in Your Community</vt:lpstr>
    </vt:vector>
  </TitlesOfParts>
  <Company>Georgia Highlands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 and You</dc:title>
  <dc:creator>Sharryse Henderson</dc:creator>
  <cp:lastModifiedBy>Jason Hitzeman</cp:lastModifiedBy>
  <cp:revision>272</cp:revision>
  <cp:lastPrinted>2019-01-27T14:34:55Z</cp:lastPrinted>
  <dcterms:created xsi:type="dcterms:W3CDTF">2018-01-08T00:02:35Z</dcterms:created>
  <dcterms:modified xsi:type="dcterms:W3CDTF">2021-11-27T22:14:22Z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0x010100F0D821C33D77374889306AEF42E3F77D</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