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2"/>
  </p:notesMasterIdLst>
  <p:handoutMasterIdLst>
    <p:handoutMasterId r:id="rId43"/>
  </p:handoutMasterIdLst>
  <p:sldIdLst>
    <p:sldId id="256" r:id="rId5"/>
    <p:sldId id="292" r:id="rId6"/>
    <p:sldId id="293" r:id="rId7"/>
    <p:sldId id="258" r:id="rId8"/>
    <p:sldId id="291" r:id="rId9"/>
    <p:sldId id="267" r:id="rId10"/>
    <p:sldId id="268" r:id="rId11"/>
    <p:sldId id="269" r:id="rId12"/>
    <p:sldId id="274" r:id="rId13"/>
    <p:sldId id="270" r:id="rId14"/>
    <p:sldId id="259" r:id="rId15"/>
    <p:sldId id="272" r:id="rId16"/>
    <p:sldId id="271" r:id="rId17"/>
    <p:sldId id="273" r:id="rId18"/>
    <p:sldId id="260" r:id="rId19"/>
    <p:sldId id="261" r:id="rId20"/>
    <p:sldId id="276" r:id="rId21"/>
    <p:sldId id="277" r:id="rId22"/>
    <p:sldId id="278" r:id="rId23"/>
    <p:sldId id="279" r:id="rId24"/>
    <p:sldId id="280" r:id="rId25"/>
    <p:sldId id="275" r:id="rId26"/>
    <p:sldId id="281" r:id="rId27"/>
    <p:sldId id="282" r:id="rId28"/>
    <p:sldId id="262" r:id="rId29"/>
    <p:sldId id="283" r:id="rId30"/>
    <p:sldId id="284" r:id="rId31"/>
    <p:sldId id="263" r:id="rId32"/>
    <p:sldId id="285" r:id="rId33"/>
    <p:sldId id="286" r:id="rId34"/>
    <p:sldId id="287" r:id="rId35"/>
    <p:sldId id="264" r:id="rId36"/>
    <p:sldId id="288" r:id="rId37"/>
    <p:sldId id="265" r:id="rId38"/>
    <p:sldId id="289" r:id="rId39"/>
    <p:sldId id="266" r:id="rId40"/>
    <p:sldId id="290" r:id="rId41"/>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3"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282" autoAdjust="0"/>
    <p:restoredTop sz="94492" autoAdjust="0"/>
  </p:normalViewPr>
  <p:slideViewPr>
    <p:cSldViewPr>
      <p:cViewPr varScale="1">
        <p:scale>
          <a:sx n="90" d="100"/>
          <a:sy n="90" d="100"/>
        </p:scale>
        <p:origin x="208" y="704"/>
      </p:cViewPr>
      <p:guideLst>
        <p:guide orient="horz" pos="2160"/>
        <p:guide pos="3839"/>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5E03B7-B591-4A2A-B695-014C5A39F13E}" type="datetimeFigureOut">
              <a:rPr lang="en-US"/>
              <a:t>11/28/21</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E322BB-75AD-4A1E-9661-2724167329F0}" type="slidenum">
              <a:rPr/>
              <a:t>‹#›</a:t>
            </a:fld>
            <a:endParaRPr/>
          </a:p>
        </p:txBody>
      </p:sp>
    </p:spTree>
    <p:extLst>
      <p:ext uri="{BB962C8B-B14F-4D97-AF65-F5344CB8AC3E}">
        <p14:creationId xmlns:p14="http://schemas.microsoft.com/office/powerpoint/2010/main" val="2512705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DFBD7B-E4FB-4AA8-9540-FD148073ACB3}" type="datetimeFigureOut">
              <a:rPr lang="en-US"/>
              <a:t>11/28/21</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45B7DE-1198-4F2F-B574-CA8CAE341642}" type="slidenum">
              <a:rPr/>
              <a:t>‹#›</a:t>
            </a:fld>
            <a:endParaRPr/>
          </a:p>
        </p:txBody>
      </p:sp>
    </p:spTree>
    <p:extLst>
      <p:ext uri="{BB962C8B-B14F-4D97-AF65-F5344CB8AC3E}">
        <p14:creationId xmlns:p14="http://schemas.microsoft.com/office/powerpoint/2010/main" val="188231245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squares"/>
          <p:cNvGrpSpPr/>
          <p:nvPr/>
        </p:nvGrpSpPr>
        <p:grpSpPr>
          <a:xfrm>
            <a:off x="0" y="1135743"/>
            <a:ext cx="1622332" cy="799981"/>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828324" y="362396"/>
            <a:ext cx="9141619" cy="1676400"/>
          </a:xfrm>
        </p:spPr>
        <p:txBody>
          <a:bodyPr>
            <a:noAutofit/>
          </a:bodyPr>
          <a:lstStyle>
            <a:lvl1pPr>
              <a:lnSpc>
                <a:spcPct val="80000"/>
              </a:lnSpc>
              <a:defRPr sz="6000"/>
            </a:lvl1pPr>
          </a:lstStyle>
          <a:p>
            <a:r>
              <a:rPr lang="en-US"/>
              <a:t>Click to edit Master title style</a:t>
            </a:r>
            <a:endParaRPr/>
          </a:p>
        </p:txBody>
      </p:sp>
      <p:sp>
        <p:nvSpPr>
          <p:cNvPr id="3" name="Subtitle 2"/>
          <p:cNvSpPr>
            <a:spLocks noGrp="1"/>
          </p:cNvSpPr>
          <p:nvPr>
            <p:ph type="subTitle" idx="1"/>
          </p:nvPr>
        </p:nvSpPr>
        <p:spPr>
          <a:xfrm>
            <a:off x="1828324" y="2089595"/>
            <a:ext cx="9141619" cy="886344"/>
          </a:xfrm>
        </p:spPr>
        <p:txBody>
          <a:bodyPr>
            <a:normAutofit/>
          </a:bodyPr>
          <a:lstStyle>
            <a:lvl1pPr marL="0" indent="0" algn="l">
              <a:buNone/>
              <a:defRPr sz="2800">
                <a:solidFill>
                  <a:schemeClr val="accent1">
                    <a:lumMod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endParaRPr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A7209051-6E81-43E8-9099-FF6A0C3DCFE8}" type="datetime1">
              <a:rPr lang="en-US"/>
              <a:t>11/28/21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887510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CEAB04-7709-4C1E-A61A-74684A0170FC}" type="datetime1">
              <a:rPr lang="en-US"/>
              <a:t>11/28/21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264082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squares"/>
          <p:cNvGrpSpPr/>
          <p:nvPr/>
        </p:nvGrpSpPr>
        <p:grpSpPr>
          <a:xfrm rot="5400000">
            <a:off x="9583007" y="233864"/>
            <a:ext cx="1063300" cy="524046"/>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5" name="bottom graphic"/>
          <p:cNvGrpSpPr/>
          <p:nvPr/>
        </p:nvGrpSpPr>
        <p:grpSpPr>
          <a:xfrm>
            <a:off x="0" y="5395517"/>
            <a:ext cx="12188825" cy="1462483"/>
            <a:chOff x="0" y="4046638"/>
            <a:chExt cx="9144000" cy="1096862"/>
          </a:xfrm>
        </p:grpSpPr>
        <p:sp>
          <p:nvSpPr>
            <p:cNvPr id="16" name="Freeform 15"/>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72"/>
            <p:cNvSpPr/>
            <p:nvPr/>
          </p:nvSpPr>
          <p:spPr bwMode="ltGray">
            <a:xfrm rot="5400000">
              <a:off x="4023569" y="23069"/>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Vertical Title 1"/>
          <p:cNvSpPr>
            <a:spLocks noGrp="1"/>
          </p:cNvSpPr>
          <p:nvPr>
            <p:ph type="title" orient="vert"/>
          </p:nvPr>
        </p:nvSpPr>
        <p:spPr>
          <a:xfrm>
            <a:off x="9751060" y="1150514"/>
            <a:ext cx="1828324" cy="5021685"/>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8882" y="1150514"/>
            <a:ext cx="8227457" cy="5021685"/>
          </a:xfrm>
        </p:spPr>
        <p:txBody>
          <a:bodyPr vert="eaVert"/>
          <a:lstStyle>
            <a:lvl5pPr>
              <a:defRPr/>
            </a:lvl5pPr>
            <a:lvl6pPr>
              <a:defRPr/>
            </a:lvl6pPr>
            <a:lvl7pPr>
              <a:defRPr/>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C79BD0D-E0B1-4CED-AC65-708AC79EB9CD}" type="datetime1">
              <a:rPr lang="en-US"/>
              <a:t>11/28/21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81644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CC3EA6D-DF0B-4D4B-B359-5F1D1D0E30A4}" type="datetime1">
              <a:rPr lang="en-US"/>
              <a:t>11/28/21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435150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squares"/>
          <p:cNvGrpSpPr/>
          <p:nvPr/>
        </p:nvGrpSpPr>
        <p:grpSpPr>
          <a:xfrm>
            <a:off x="0" y="3124415"/>
            <a:ext cx="1622332" cy="805061"/>
            <a:chOff x="0" y="2343311"/>
            <a:chExt cx="1217066" cy="603796"/>
          </a:xfrm>
        </p:grpSpPr>
        <p:sp>
          <p:nvSpPr>
            <p:cNvPr id="8" name="Rounded Rectangle 7"/>
            <p:cNvSpPr/>
            <p:nvPr/>
          </p:nvSpPr>
          <p:spPr>
            <a:xfrm>
              <a:off x="787514" y="2347123"/>
              <a:ext cx="429552" cy="59998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86370" y="2347123"/>
              <a:ext cx="429552" cy="59998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92604" y="2535915"/>
              <a:ext cx="599986" cy="214778"/>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9" name="bottom graphic"/>
          <p:cNvGrpSpPr/>
          <p:nvPr/>
        </p:nvGrpSpPr>
        <p:grpSpPr>
          <a:xfrm>
            <a:off x="0" y="5409216"/>
            <a:ext cx="12188825" cy="1462483"/>
            <a:chOff x="0" y="4056912"/>
            <a:chExt cx="9144000" cy="1096862"/>
          </a:xfrm>
        </p:grpSpPr>
        <p:sp>
          <p:nvSpPr>
            <p:cNvPr id="20" name="Freeform 19"/>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Title 1"/>
          <p:cNvSpPr>
            <a:spLocks noGrp="1"/>
          </p:cNvSpPr>
          <p:nvPr>
            <p:ph type="title"/>
          </p:nvPr>
        </p:nvSpPr>
        <p:spPr>
          <a:xfrm>
            <a:off x="1828324" y="1932518"/>
            <a:ext cx="9141619" cy="2105367"/>
          </a:xfrm>
        </p:spPr>
        <p:txBody>
          <a:bodyPr anchor="b">
            <a:normAutofit/>
          </a:bodyPr>
          <a:lstStyle>
            <a:lvl1pPr algn="l">
              <a:defRPr sz="6000" b="0" cap="none" baseline="0"/>
            </a:lvl1pPr>
          </a:lstStyle>
          <a:p>
            <a:r>
              <a:rPr lang="en-US"/>
              <a:t>Click to edit Master title style</a:t>
            </a:r>
            <a:endParaRPr/>
          </a:p>
        </p:txBody>
      </p:sp>
      <p:sp>
        <p:nvSpPr>
          <p:cNvPr id="3" name="Text Placeholder 2"/>
          <p:cNvSpPr>
            <a:spLocks noGrp="1"/>
          </p:cNvSpPr>
          <p:nvPr>
            <p:ph type="body" idx="1"/>
          </p:nvPr>
        </p:nvSpPr>
        <p:spPr>
          <a:xfrm>
            <a:off x="1828324" y="4084264"/>
            <a:ext cx="9141619" cy="933297"/>
          </a:xfrm>
        </p:spPr>
        <p:txBody>
          <a:bodyPr anchor="t">
            <a:normAutofit/>
          </a:bodyPr>
          <a:lstStyle>
            <a:lvl1pPr marL="0" indent="0">
              <a:buNone/>
              <a:defRPr sz="2800">
                <a:solidFill>
                  <a:schemeClr val="accent1">
                    <a:lumMod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977EDB99-15BC-4479-BAC5-1E502E66917A}" type="datetime1">
              <a:rPr lang="en-US"/>
              <a:t>11/28/21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435693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41412" y="152400"/>
            <a:ext cx="9751060" cy="1295400"/>
          </a:xfrm>
        </p:spPr>
        <p:txBody>
          <a:bodyPr/>
          <a:lstStyle/>
          <a:p>
            <a:r>
              <a:rPr lang="en-US"/>
              <a:t>Click to edit Master title style</a:t>
            </a:r>
            <a:endParaRPr/>
          </a:p>
        </p:txBody>
      </p:sp>
      <p:sp>
        <p:nvSpPr>
          <p:cNvPr id="3" name="Content Placeholder 2"/>
          <p:cNvSpPr>
            <a:spLocks noGrp="1"/>
          </p:cNvSpPr>
          <p:nvPr>
            <p:ph sz="half" idx="1"/>
          </p:nvPr>
        </p:nvSpPr>
        <p:spPr>
          <a:xfrm>
            <a:off x="1141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094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4067C2A3-CD19-48AB-9F64-ECCF75182EDD}" type="datetime1">
              <a:rPr lang="en-US"/>
              <a:t>11/28/21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297796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2" y="152400"/>
            <a:ext cx="9751060" cy="1295400"/>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141412" y="1524000"/>
            <a:ext cx="4875530" cy="816429"/>
          </a:xfrm>
        </p:spPr>
        <p:txBody>
          <a:bodyPr anchor="ctr">
            <a:normAutofit/>
          </a:bodyPr>
          <a:lstStyle>
            <a:lvl1pPr marL="0" indent="0">
              <a:buNone/>
              <a:defRPr sz="2800" b="0">
                <a:solidFill>
                  <a:schemeClr val="accent1">
                    <a:lumMod val="75000"/>
                  </a:schemeClr>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4" name="Content Placeholder 3"/>
          <p:cNvSpPr>
            <a:spLocks noGrp="1"/>
          </p:cNvSpPr>
          <p:nvPr>
            <p:ph sz="half" idx="2"/>
          </p:nvPr>
        </p:nvSpPr>
        <p:spPr>
          <a:xfrm>
            <a:off x="1141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094412" y="1524000"/>
            <a:ext cx="4875530" cy="816429"/>
          </a:xfrm>
        </p:spPr>
        <p:txBody>
          <a:bodyPr anchor="ctr">
            <a:normAutofit/>
          </a:bodyPr>
          <a:lstStyle>
            <a:lvl1pPr marL="0" indent="0">
              <a:buNone/>
              <a:defRPr sz="2800" b="0">
                <a:solidFill>
                  <a:schemeClr val="accent1">
                    <a:lumMod val="75000"/>
                  </a:schemeClr>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6" name="Content Placeholder 5"/>
          <p:cNvSpPr>
            <a:spLocks noGrp="1"/>
          </p:cNvSpPr>
          <p:nvPr>
            <p:ph sz="quarter" idx="4"/>
          </p:nvPr>
        </p:nvSpPr>
        <p:spPr>
          <a:xfrm>
            <a:off x="6094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0363E8C1-7C87-4705-AB97-8CD17D208E3F}" type="datetime1">
              <a:rPr lang="en-US"/>
              <a:t>11/28/21</a:t>
            </a:fld>
            <a:endParaRPr/>
          </a:p>
        </p:txBody>
      </p:sp>
      <p:sp>
        <p:nvSpPr>
          <p:cNvPr id="9" name="Slide Number Placeholder 8"/>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487039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E20C624E-DF92-4841-B9B9-DD11AA239B85}" type="datetime1">
              <a:rPr lang="en-US"/>
              <a:t>11/28/21</a:t>
            </a:fld>
            <a:endParaRPr/>
          </a:p>
        </p:txBody>
      </p:sp>
      <p:sp>
        <p:nvSpPr>
          <p:cNvPr id="5" name="Slide Number Placeholder 4"/>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96903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8" name="bottom graphic"/>
          <p:cNvGrpSpPr/>
          <p:nvPr/>
        </p:nvGrpSpPr>
        <p:grpSpPr>
          <a:xfrm>
            <a:off x="0" y="5409216"/>
            <a:ext cx="12188825" cy="1462483"/>
            <a:chOff x="0" y="4056912"/>
            <a:chExt cx="9144000" cy="1096862"/>
          </a:xfrm>
        </p:grpSpPr>
        <p:sp>
          <p:nvSpPr>
            <p:cNvPr id="9" name="Freeform 8"/>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FBDA3AE1-4360-4D5B-BDBC-656B872DD533}" type="datetime1">
              <a:rPr lang="en-US"/>
              <a:t>11/28/21</a:t>
            </a:fld>
            <a:endParaRPr/>
          </a:p>
        </p:txBody>
      </p:sp>
      <p:sp>
        <p:nvSpPr>
          <p:cNvPr id="4" name="Slide Number Placeholder 3"/>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2225395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600" b="0"/>
            </a:lvl1pPr>
          </a:lstStyle>
          <a:p>
            <a:r>
              <a:rPr lang="en-US"/>
              <a:t>Click to edit Master title style</a:t>
            </a:r>
            <a:endParaRPr/>
          </a:p>
        </p:txBody>
      </p:sp>
      <p:sp>
        <p:nvSpPr>
          <p:cNvPr id="3" name="Content Placeholder 2"/>
          <p:cNvSpPr>
            <a:spLocks noGrp="1"/>
          </p:cNvSpPr>
          <p:nvPr>
            <p:ph idx="1"/>
          </p:nvPr>
        </p:nvSpPr>
        <p:spPr>
          <a:xfrm>
            <a:off x="4875530" y="1600200"/>
            <a:ext cx="6094413"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218883" y="1600202"/>
            <a:ext cx="3453500" cy="4571999"/>
          </a:xfrm>
        </p:spPr>
        <p:txBody>
          <a:bodyPr>
            <a:normAutofit/>
          </a:bodyPr>
          <a:lstStyle>
            <a:lvl1pPr marL="0" indent="0">
              <a:buNone/>
              <a:defRPr sz="2800">
                <a:solidFill>
                  <a:schemeClr val="accent1">
                    <a:lumMod val="75000"/>
                  </a:schemeClr>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20990708-46A4-4851-883E-8DFB8939107E}" type="datetime1">
              <a:rPr lang="en-US"/>
              <a:t>11/28/21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483960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6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218887" y="1600200"/>
            <a:ext cx="6703850" cy="3657600"/>
          </a:xfrm>
          <a:prstGeom prst="roundRect">
            <a:avLst>
              <a:gd name="adj" fmla="val 3098"/>
            </a:avLst>
          </a:prstGeom>
        </p:spPr>
        <p:txBody>
          <a:bodyPr>
            <a:normAutofit/>
          </a:bodyPr>
          <a:lstStyle>
            <a:lvl1pPr marL="0" indent="0">
              <a:buNone/>
              <a:defRPr sz="27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a:t>Click icon to add picture</a:t>
            </a:r>
            <a:endParaRPr/>
          </a:p>
        </p:txBody>
      </p:sp>
      <p:sp>
        <p:nvSpPr>
          <p:cNvPr id="4" name="Text Placeholder 3"/>
          <p:cNvSpPr>
            <a:spLocks noGrp="1"/>
          </p:cNvSpPr>
          <p:nvPr>
            <p:ph type="body" sz="half" idx="2"/>
          </p:nvPr>
        </p:nvSpPr>
        <p:spPr>
          <a:xfrm>
            <a:off x="8125883" y="1600200"/>
            <a:ext cx="2844059" cy="3759200"/>
          </a:xfrm>
        </p:spPr>
        <p:txBody>
          <a:bodyPr anchor="b">
            <a:normAutofit/>
          </a:bodyPr>
          <a:lstStyle>
            <a:lvl1pPr marL="0" indent="0">
              <a:buNone/>
              <a:defRPr sz="2800">
                <a:solidFill>
                  <a:schemeClr val="accent1">
                    <a:lumMod val="75000"/>
                  </a:schemeClr>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AE88EFFC-86AE-4294-A319-CAFC2651994B}" type="datetime1">
              <a:rPr lang="en-US"/>
              <a:t>11/28/21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442985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1" name="bottom graphic"/>
          <p:cNvGrpSpPr/>
          <p:nvPr/>
        </p:nvGrpSpPr>
        <p:grpSpPr>
          <a:xfrm>
            <a:off x="0" y="5409216"/>
            <a:ext cx="12188825" cy="1462483"/>
            <a:chOff x="0" y="4056912"/>
            <a:chExt cx="9144000" cy="1096862"/>
          </a:xfrm>
        </p:grpSpPr>
        <p:sp>
          <p:nvSpPr>
            <p:cNvPr id="21" name="Freeform 20"/>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grpSp>
        <p:nvGrpSpPr>
          <p:cNvPr id="7" name="squares"/>
          <p:cNvGrpSpPr/>
          <p:nvPr/>
        </p:nvGrpSpPr>
        <p:grpSpPr>
          <a:xfrm>
            <a:off x="1" y="800551"/>
            <a:ext cx="1063023" cy="524183"/>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Placeholder 1"/>
          <p:cNvSpPr>
            <a:spLocks noGrp="1"/>
          </p:cNvSpPr>
          <p:nvPr>
            <p:ph type="title"/>
          </p:nvPr>
        </p:nvSpPr>
        <p:spPr>
          <a:xfrm>
            <a:off x="1218883" y="152400"/>
            <a:ext cx="9751060" cy="1295400"/>
          </a:xfrm>
          <a:prstGeom prst="rect">
            <a:avLst/>
          </a:prstGeom>
        </p:spPr>
        <p:txBody>
          <a:bodyPr vert="horz" lIns="121899" tIns="60949" rIns="121899" bIns="60949" rtlCol="0" anchor="b">
            <a:normAutofit/>
          </a:bodyPr>
          <a:lstStyle/>
          <a:p>
            <a:r>
              <a:rPr lang="en-US"/>
              <a:t>Click to edit Master title style</a:t>
            </a:r>
            <a:endParaRPr/>
          </a:p>
        </p:txBody>
      </p:sp>
      <p:sp>
        <p:nvSpPr>
          <p:cNvPr id="3" name="Text Placeholder 2"/>
          <p:cNvSpPr>
            <a:spLocks noGrp="1"/>
          </p:cNvSpPr>
          <p:nvPr>
            <p:ph type="body" idx="1"/>
          </p:nvPr>
        </p:nvSpPr>
        <p:spPr>
          <a:xfrm>
            <a:off x="1218883" y="1600200"/>
            <a:ext cx="9751060" cy="4572000"/>
          </a:xfrm>
          <a:prstGeom prst="rect">
            <a:avLst/>
          </a:prstGeom>
        </p:spPr>
        <p:txBody>
          <a:bodyPr vert="horz" lIns="121899" tIns="60949" rIns="121899" bIns="60949"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Footer Placeholder 4"/>
          <p:cNvSpPr>
            <a:spLocks noGrp="1"/>
          </p:cNvSpPr>
          <p:nvPr>
            <p:ph type="ftr" sz="quarter" idx="3"/>
          </p:nvPr>
        </p:nvSpPr>
        <p:spPr>
          <a:xfrm>
            <a:off x="1218883" y="6448425"/>
            <a:ext cx="8288401" cy="180976"/>
          </a:xfrm>
          <a:prstGeom prst="rect">
            <a:avLst/>
          </a:prstGeom>
        </p:spPr>
        <p:txBody>
          <a:bodyPr vert="horz" lIns="121899" tIns="60949" rIns="121899" bIns="60949" rtlCol="0" anchor="ctr"/>
          <a:lstStyle>
            <a:lvl1pPr algn="l">
              <a:defRPr sz="1200">
                <a:solidFill>
                  <a:schemeClr val="tx1"/>
                </a:solidFill>
              </a:defRPr>
            </a:lvl1pPr>
          </a:lstStyle>
          <a:p>
            <a:r>
              <a:rPr lang="en-US" dirty="0"/>
              <a:t>Add a footer</a:t>
            </a:r>
          </a:p>
        </p:txBody>
      </p:sp>
      <p:sp>
        <p:nvSpPr>
          <p:cNvPr id="4" name="Date Placeholder 3"/>
          <p:cNvSpPr>
            <a:spLocks noGrp="1"/>
          </p:cNvSpPr>
          <p:nvPr>
            <p:ph type="dt" sz="half" idx="2"/>
          </p:nvPr>
        </p:nvSpPr>
        <p:spPr>
          <a:xfrm>
            <a:off x="9547913" y="6448425"/>
            <a:ext cx="1422030" cy="180976"/>
          </a:xfrm>
          <a:prstGeom prst="rect">
            <a:avLst/>
          </a:prstGeom>
        </p:spPr>
        <p:txBody>
          <a:bodyPr vert="horz" lIns="121899" tIns="60949" rIns="121899" bIns="60949" rtlCol="0" anchor="ctr"/>
          <a:lstStyle>
            <a:lvl1pPr algn="r">
              <a:defRPr sz="1200">
                <a:solidFill>
                  <a:schemeClr val="tx1"/>
                </a:solidFill>
              </a:defRPr>
            </a:lvl1pPr>
          </a:lstStyle>
          <a:p>
            <a:fld id="{D29E8617-6EA8-4B97-A5E8-E18E98765EE2}" type="datetime1">
              <a:rPr lang="en-US"/>
              <a:pPr/>
              <a:t>11/28/21</a:t>
            </a:fld>
            <a:endParaRPr dirty="0"/>
          </a:p>
        </p:txBody>
      </p:sp>
      <p:sp>
        <p:nvSpPr>
          <p:cNvPr id="6" name="Slide Number Placeholder 5"/>
          <p:cNvSpPr>
            <a:spLocks noGrp="1"/>
          </p:cNvSpPr>
          <p:nvPr>
            <p:ph type="sldNum" sz="quarter" idx="4"/>
          </p:nvPr>
        </p:nvSpPr>
        <p:spPr>
          <a:xfrm>
            <a:off x="11071516" y="6448425"/>
            <a:ext cx="812588" cy="180976"/>
          </a:xfrm>
          <a:prstGeom prst="rect">
            <a:avLst/>
          </a:prstGeom>
        </p:spPr>
        <p:txBody>
          <a:bodyPr vert="horz" lIns="121899" tIns="60949" rIns="121899" bIns="60949" rtlCol="0" anchor="ctr"/>
          <a:lstStyle>
            <a:lvl1pPr algn="r">
              <a:defRPr sz="1200">
                <a:solidFill>
                  <a:schemeClr val="tx1"/>
                </a:solidFill>
              </a:defRPr>
            </a:lvl1pPr>
          </a:lstStyle>
          <a:p>
            <a:fld id="{34C99D79-8A4B-4031-B1E0-AF26F8EDF2BC}" type="slidenum">
              <a:rPr/>
              <a:pPr/>
              <a:t>‹#›</a:t>
            </a:fld>
            <a:endParaRPr/>
          </a:p>
        </p:txBody>
      </p:sp>
    </p:spTree>
    <p:extLst>
      <p:ext uri="{BB962C8B-B14F-4D97-AF65-F5344CB8AC3E}">
        <p14:creationId xmlns:p14="http://schemas.microsoft.com/office/powerpoint/2010/main" val="1782682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youtu.be/Ei4seya3dOg" TargetMode="External"/><Relationship Id="rId2" Type="http://schemas.openxmlformats.org/officeDocument/2006/relationships/slideLayout" Target="../slideLayouts/slideLayout4.xml"/><Relationship Id="rId1" Type="http://schemas.openxmlformats.org/officeDocument/2006/relationships/video" Target="https://www.youtube.com/embed/Ei4seya3dOg?feature=oembed" TargetMode="Externa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hyperlink" Target="https://youtu.be/rHyeZhcoZcQ" TargetMode="External"/><Relationship Id="rId2" Type="http://schemas.openxmlformats.org/officeDocument/2006/relationships/slideLayout" Target="../slideLayouts/slideLayout4.xml"/><Relationship Id="rId1" Type="http://schemas.openxmlformats.org/officeDocument/2006/relationships/video" Target="https://www.youtube.com/embed/rHyeZhcoZcQ?feature=oembed" TargetMode="External"/><Relationship Id="rId4" Type="http://schemas.openxmlformats.org/officeDocument/2006/relationships/image" Target="../media/image17.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youtu.be/2FCWhPAwKHo" TargetMode="External"/><Relationship Id="rId2" Type="http://schemas.openxmlformats.org/officeDocument/2006/relationships/slideLayout" Target="../slideLayouts/slideLayout4.xml"/><Relationship Id="rId1" Type="http://schemas.openxmlformats.org/officeDocument/2006/relationships/video" Target="https://www.youtube.com/embed/SKwLEsulVaw" TargetMode="External"/><Relationship Id="rId4" Type="http://schemas.openxmlformats.org/officeDocument/2006/relationships/image" Target="../media/image20.jpeg"/></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324" y="362396"/>
            <a:ext cx="10057288" cy="1676400"/>
          </a:xfrm>
        </p:spPr>
        <p:txBody>
          <a:bodyPr/>
          <a:lstStyle/>
          <a:p>
            <a:r>
              <a:rPr lang="en-US" sz="4800" dirty="0"/>
              <a:t>Nutrients Important for Bone Health</a:t>
            </a:r>
          </a:p>
        </p:txBody>
      </p:sp>
      <p:sp>
        <p:nvSpPr>
          <p:cNvPr id="3" name="Subtitle 2"/>
          <p:cNvSpPr>
            <a:spLocks noGrp="1"/>
          </p:cNvSpPr>
          <p:nvPr>
            <p:ph type="subTitle" idx="1"/>
          </p:nvPr>
        </p:nvSpPr>
        <p:spPr/>
        <p:txBody>
          <a:bodyPr/>
          <a:lstStyle/>
          <a:p>
            <a:r>
              <a:rPr lang="en-US" dirty="0"/>
              <a:t>Chapter Nine</a:t>
            </a:r>
          </a:p>
        </p:txBody>
      </p:sp>
    </p:spTree>
    <p:extLst>
      <p:ext uri="{BB962C8B-B14F-4D97-AF65-F5344CB8AC3E}">
        <p14:creationId xmlns:p14="http://schemas.microsoft.com/office/powerpoint/2010/main" val="28018350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9.1 Bone Structure</a:t>
            </a:r>
          </a:p>
        </p:txBody>
      </p:sp>
      <p:sp>
        <p:nvSpPr>
          <p:cNvPr id="5" name="Content Placeholder 4"/>
          <p:cNvSpPr>
            <a:spLocks noGrp="1"/>
          </p:cNvSpPr>
          <p:nvPr>
            <p:ph sz="half" idx="2"/>
          </p:nvPr>
        </p:nvSpPr>
        <p:spPr>
          <a:xfrm>
            <a:off x="6323012" y="1421704"/>
            <a:ext cx="4953000" cy="4902896"/>
          </a:xfrm>
        </p:spPr>
        <p:txBody>
          <a:bodyPr>
            <a:normAutofit/>
          </a:bodyPr>
          <a:lstStyle/>
          <a:p>
            <a:r>
              <a:rPr lang="en-US" dirty="0"/>
              <a:t>Bone tissue is arranged in an organized manner. </a:t>
            </a:r>
          </a:p>
          <a:p>
            <a:r>
              <a:rPr lang="en-US" dirty="0"/>
              <a:t>A thin membrane, called the periosteum, surrounds the bone. </a:t>
            </a:r>
          </a:p>
          <a:p>
            <a:r>
              <a:rPr lang="en-US" dirty="0"/>
              <a:t>It contains connective tissue with many blood vessels and nerves. </a:t>
            </a:r>
          </a:p>
          <a:p>
            <a:r>
              <a:rPr lang="en-US" dirty="0"/>
              <a:t>Lying below the periosteum is the cortical bone. </a:t>
            </a:r>
          </a:p>
        </p:txBody>
      </p:sp>
      <p:sp>
        <p:nvSpPr>
          <p:cNvPr id="6" name="TextBox 5"/>
          <p:cNvSpPr txBox="1"/>
          <p:nvPr/>
        </p:nvSpPr>
        <p:spPr>
          <a:xfrm>
            <a:off x="2048233" y="5559115"/>
            <a:ext cx="1905000" cy="338554"/>
          </a:xfrm>
          <a:prstGeom prst="rect">
            <a:avLst/>
          </a:prstGeom>
          <a:noFill/>
        </p:spPr>
        <p:txBody>
          <a:bodyPr wrap="square" rtlCol="0">
            <a:spAutoFit/>
          </a:bodyPr>
          <a:lstStyle/>
          <a:p>
            <a:r>
              <a:rPr lang="en-US" sz="1600" dirty="0"/>
              <a:t>© </a:t>
            </a:r>
            <a:r>
              <a:rPr lang="en-US" sz="1600" dirty="0" err="1"/>
              <a:t>Networkgraphics</a:t>
            </a:r>
            <a:endParaRPr lang="en-US" sz="1600" dirty="0"/>
          </a:p>
        </p:txBody>
      </p:sp>
      <p:pic>
        <p:nvPicPr>
          <p:cNvPr id="8" name="Content Placeholder 7">
            <a:extLst>
              <a:ext uri="{C183D7F6-B498-43B3-948B-1728B52AA6E4}">
                <adec:decorative xmlns:adec="http://schemas.microsoft.com/office/drawing/2017/decorative" val="1"/>
              </a:ext>
            </a:extLst>
          </p:cNvPr>
          <p:cNvPicPr>
            <a:picLocks noGrp="1" noChangeAspect="1"/>
          </p:cNvPicPr>
          <p:nvPr>
            <p:ph sz="half" idx="1"/>
          </p:nvPr>
        </p:nvPicPr>
        <p:blipFill rotWithShape="1">
          <a:blip r:embed="rId2"/>
          <a:srcRect l="-1" r="68097" b="4618"/>
          <a:stretch/>
        </p:blipFill>
        <p:spPr>
          <a:xfrm>
            <a:off x="1126254" y="1676399"/>
            <a:ext cx="3748958" cy="3962401"/>
          </a:xfrm>
          <a:prstGeom prst="rect">
            <a:avLst/>
          </a:prstGeom>
        </p:spPr>
      </p:pic>
    </p:spTree>
    <p:extLst>
      <p:ext uri="{BB962C8B-B14F-4D97-AF65-F5344CB8AC3E}">
        <p14:creationId xmlns:p14="http://schemas.microsoft.com/office/powerpoint/2010/main" val="28026741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9.1 Bone Structure and Function</a:t>
            </a:r>
          </a:p>
        </p:txBody>
      </p:sp>
      <p:sp>
        <p:nvSpPr>
          <p:cNvPr id="3" name="Content Placeholder 2"/>
          <p:cNvSpPr>
            <a:spLocks noGrp="1"/>
          </p:cNvSpPr>
          <p:nvPr>
            <p:ph idx="1"/>
          </p:nvPr>
        </p:nvSpPr>
        <p:spPr>
          <a:xfrm>
            <a:off x="608012" y="1600200"/>
            <a:ext cx="10972800" cy="4800600"/>
          </a:xfrm>
        </p:spPr>
        <p:txBody>
          <a:bodyPr>
            <a:normAutofit/>
          </a:bodyPr>
          <a:lstStyle/>
          <a:p>
            <a:r>
              <a:rPr lang="en-US" dirty="0"/>
              <a:t>Bone tissue cells are osteoprogenitor cells, osteoblasts, osteoclasts, and osteocytes.</a:t>
            </a:r>
          </a:p>
          <a:p>
            <a:r>
              <a:rPr lang="en-US" dirty="0"/>
              <a:t>Bone is a living tissue that adapts to mechanical stress via the remodeling process.</a:t>
            </a:r>
          </a:p>
          <a:p>
            <a:r>
              <a:rPr lang="en-US" dirty="0"/>
              <a:t>Bone remodeling is a multifaceted process involving four steps: osteocyte activation, osteoclast-mediated bone resorption, surface preparation, and osteoblast-mediated bone building.</a:t>
            </a:r>
          </a:p>
          <a:p>
            <a:r>
              <a:rPr lang="en-US" dirty="0"/>
              <a:t>The bone remodeling process requires certain nutrients such as calcium, phosphorus, magnesium, fluoride, vitamin D, and vitamin K.</a:t>
            </a:r>
          </a:p>
          <a:p>
            <a:endParaRPr lang="en-US" dirty="0"/>
          </a:p>
        </p:txBody>
      </p:sp>
    </p:spTree>
    <p:extLst>
      <p:ext uri="{BB962C8B-B14F-4D97-AF65-F5344CB8AC3E}">
        <p14:creationId xmlns:p14="http://schemas.microsoft.com/office/powerpoint/2010/main" val="12830853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9.1 Bone Remodeling</a:t>
            </a:r>
          </a:p>
        </p:txBody>
      </p:sp>
      <p:sp>
        <p:nvSpPr>
          <p:cNvPr id="5" name="Content Placeholder 4"/>
          <p:cNvSpPr>
            <a:spLocks noGrp="1"/>
          </p:cNvSpPr>
          <p:nvPr>
            <p:ph sz="half" idx="2"/>
          </p:nvPr>
        </p:nvSpPr>
        <p:spPr>
          <a:xfrm>
            <a:off x="6551612" y="2362200"/>
            <a:ext cx="4876800" cy="3810000"/>
          </a:xfrm>
        </p:spPr>
        <p:txBody>
          <a:bodyPr>
            <a:normAutofit/>
          </a:bodyPr>
          <a:lstStyle/>
          <a:p>
            <a:r>
              <a:rPr lang="en-US" dirty="0"/>
              <a:t>Bone remodeling occurs in four steps: activation, osteoclast resorption, surface preparation, and building new bone tissue.</a:t>
            </a:r>
          </a:p>
        </p:txBody>
      </p:sp>
      <p:sp>
        <p:nvSpPr>
          <p:cNvPr id="6" name="TextBox 5"/>
          <p:cNvSpPr txBox="1"/>
          <p:nvPr/>
        </p:nvSpPr>
        <p:spPr>
          <a:xfrm>
            <a:off x="1598612" y="4666111"/>
            <a:ext cx="1905000" cy="338554"/>
          </a:xfrm>
          <a:prstGeom prst="rect">
            <a:avLst/>
          </a:prstGeom>
          <a:noFill/>
        </p:spPr>
        <p:txBody>
          <a:bodyPr wrap="square" rtlCol="0">
            <a:spAutoFit/>
          </a:bodyPr>
          <a:lstStyle/>
          <a:p>
            <a:r>
              <a:rPr lang="en-US" sz="1600" dirty="0"/>
              <a:t>© </a:t>
            </a:r>
            <a:r>
              <a:rPr lang="en-US" sz="1600" dirty="0" err="1"/>
              <a:t>Networkgraphics</a:t>
            </a:r>
            <a:endParaRPr lang="en-US" sz="1600" dirty="0"/>
          </a:p>
        </p:txBody>
      </p:sp>
      <p:pic>
        <p:nvPicPr>
          <p:cNvPr id="4" name="Content Placeholder 3" descr="Diagram demonstrating the bone remodeling process. Bone remodeling occurs in four steps: activation, osteoclast resorption, surface preparation, and building new bone tissue."/>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89013" y="1371600"/>
            <a:ext cx="5061832" cy="5012530"/>
          </a:xfrm>
        </p:spPr>
      </p:pic>
      <p:sp>
        <p:nvSpPr>
          <p:cNvPr id="9" name="TextBox 8"/>
          <p:cNvSpPr txBox="1"/>
          <p:nvPr/>
        </p:nvSpPr>
        <p:spPr>
          <a:xfrm>
            <a:off x="2208212" y="6384130"/>
            <a:ext cx="1905000" cy="338554"/>
          </a:xfrm>
          <a:prstGeom prst="rect">
            <a:avLst/>
          </a:prstGeom>
          <a:noFill/>
        </p:spPr>
        <p:txBody>
          <a:bodyPr wrap="square" rtlCol="0">
            <a:spAutoFit/>
          </a:bodyPr>
          <a:lstStyle/>
          <a:p>
            <a:r>
              <a:rPr lang="en-US" sz="1600" dirty="0"/>
              <a:t>© </a:t>
            </a:r>
            <a:r>
              <a:rPr lang="en-US" sz="1600" dirty="0" err="1"/>
              <a:t>Networkgraphics</a:t>
            </a:r>
            <a:endParaRPr lang="en-US" sz="1600" dirty="0"/>
          </a:p>
        </p:txBody>
      </p:sp>
    </p:spTree>
    <p:extLst>
      <p:ext uri="{BB962C8B-B14F-4D97-AF65-F5344CB8AC3E}">
        <p14:creationId xmlns:p14="http://schemas.microsoft.com/office/powerpoint/2010/main" val="193201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9.1 VIDEO - Bone Remodeling</a:t>
            </a:r>
          </a:p>
        </p:txBody>
      </p:sp>
      <p:sp>
        <p:nvSpPr>
          <p:cNvPr id="5" name="Content Placeholder 4"/>
          <p:cNvSpPr>
            <a:spLocks noGrp="1"/>
          </p:cNvSpPr>
          <p:nvPr>
            <p:ph sz="half" idx="2"/>
          </p:nvPr>
        </p:nvSpPr>
        <p:spPr>
          <a:xfrm>
            <a:off x="2284412" y="6104351"/>
            <a:ext cx="8077200" cy="457371"/>
          </a:xfrm>
        </p:spPr>
        <p:txBody>
          <a:bodyPr>
            <a:normAutofit/>
          </a:bodyPr>
          <a:lstStyle/>
          <a:p>
            <a:pPr marL="0" indent="0" algn="ctr">
              <a:buNone/>
            </a:pPr>
            <a:r>
              <a:rPr lang="en-US" sz="1600" dirty="0"/>
              <a:t>Video Source </a:t>
            </a:r>
            <a:r>
              <a:rPr lang="en-US" sz="1600" dirty="0">
                <a:hlinkClick r:id="rId3"/>
              </a:rPr>
              <a:t>https://youtu.be/Ei4seya3dOg</a:t>
            </a:r>
            <a:endParaRPr lang="en-US" sz="1600" dirty="0"/>
          </a:p>
        </p:txBody>
      </p:sp>
      <p:pic>
        <p:nvPicPr>
          <p:cNvPr id="7" name="Online Media 6" descr="Video explaing bone remodeling and repair.">
            <a:hlinkClick r:id="" action="ppaction://media"/>
            <a:extLst>
              <a:ext uri="{FF2B5EF4-FFF2-40B4-BE49-F238E27FC236}">
                <a16:creationId xmlns:a16="http://schemas.microsoft.com/office/drawing/2014/main" id="{2105C791-2E3F-D74A-A231-80DE22BE4FF2}"/>
              </a:ext>
            </a:extLst>
          </p:cNvPr>
          <p:cNvPicPr>
            <a:picLocks noGrp="1" noRot="1" noChangeAspect="1"/>
          </p:cNvPicPr>
          <p:nvPr>
            <p:ph sz="half" idx="1"/>
            <a:videoFile r:link="rId1"/>
          </p:nvPr>
        </p:nvPicPr>
        <p:blipFill>
          <a:blip r:embed="rId4"/>
          <a:stretch>
            <a:fillRect/>
          </a:stretch>
        </p:blipFill>
        <p:spPr>
          <a:xfrm>
            <a:off x="2057995" y="1473349"/>
            <a:ext cx="8072834" cy="4560849"/>
          </a:xfrm>
          <a:prstGeom prst="rect">
            <a:avLst/>
          </a:prstGeom>
        </p:spPr>
      </p:pic>
    </p:spTree>
    <p:extLst>
      <p:ext uri="{BB962C8B-B14F-4D97-AF65-F5344CB8AC3E}">
        <p14:creationId xmlns:p14="http://schemas.microsoft.com/office/powerpoint/2010/main" val="617726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9.1 Key Terms to Know from Section 9.1</a:t>
            </a:r>
          </a:p>
        </p:txBody>
      </p:sp>
      <p:sp>
        <p:nvSpPr>
          <p:cNvPr id="4" name="Content Placeholder 3"/>
          <p:cNvSpPr>
            <a:spLocks noGrp="1"/>
          </p:cNvSpPr>
          <p:nvPr>
            <p:ph sz="half" idx="1"/>
          </p:nvPr>
        </p:nvSpPr>
        <p:spPr>
          <a:xfrm>
            <a:off x="1141412" y="1600200"/>
            <a:ext cx="4875530" cy="5029200"/>
          </a:xfrm>
        </p:spPr>
        <p:txBody>
          <a:bodyPr>
            <a:normAutofit/>
          </a:bodyPr>
          <a:lstStyle/>
          <a:p>
            <a:r>
              <a:rPr lang="en-US" dirty="0"/>
              <a:t>Collagen</a:t>
            </a:r>
          </a:p>
          <a:p>
            <a:r>
              <a:rPr lang="en-US" dirty="0"/>
              <a:t>Storage depot</a:t>
            </a:r>
          </a:p>
          <a:p>
            <a:r>
              <a:rPr lang="en-US" dirty="0"/>
              <a:t>Hydroxyapatite</a:t>
            </a:r>
          </a:p>
          <a:p>
            <a:r>
              <a:rPr lang="en-US" dirty="0"/>
              <a:t>Trabecular or cancellous bone</a:t>
            </a:r>
          </a:p>
          <a:p>
            <a:r>
              <a:rPr lang="en-US" dirty="0"/>
              <a:t>Compact or cortical bone</a:t>
            </a:r>
          </a:p>
          <a:p>
            <a:r>
              <a:rPr lang="en-US" dirty="0"/>
              <a:t>Bone deposition</a:t>
            </a:r>
          </a:p>
          <a:p>
            <a:r>
              <a:rPr lang="en-US" dirty="0"/>
              <a:t>Osteoprogenitor cells</a:t>
            </a:r>
          </a:p>
        </p:txBody>
      </p:sp>
      <p:sp>
        <p:nvSpPr>
          <p:cNvPr id="5" name="Content Placeholder 4"/>
          <p:cNvSpPr>
            <a:spLocks noGrp="1"/>
          </p:cNvSpPr>
          <p:nvPr>
            <p:ph sz="half" idx="2"/>
          </p:nvPr>
        </p:nvSpPr>
        <p:spPr>
          <a:xfrm>
            <a:off x="6932612" y="1600200"/>
            <a:ext cx="4648200" cy="5029200"/>
          </a:xfrm>
        </p:spPr>
        <p:txBody>
          <a:bodyPr>
            <a:normAutofit/>
          </a:bodyPr>
          <a:lstStyle/>
          <a:p>
            <a:r>
              <a:rPr lang="en-US" dirty="0"/>
              <a:t>Osteoblasts</a:t>
            </a:r>
          </a:p>
          <a:p>
            <a:r>
              <a:rPr lang="en-US" dirty="0"/>
              <a:t>Osteoclasts</a:t>
            </a:r>
          </a:p>
          <a:p>
            <a:r>
              <a:rPr lang="en-US" dirty="0"/>
              <a:t>Osteocytes</a:t>
            </a:r>
          </a:p>
          <a:p>
            <a:r>
              <a:rPr lang="en-US" dirty="0"/>
              <a:t>Bone Remodeling</a:t>
            </a:r>
          </a:p>
          <a:p>
            <a:r>
              <a:rPr lang="en-US" dirty="0"/>
              <a:t>Wolff’s Law</a:t>
            </a:r>
          </a:p>
          <a:p>
            <a:r>
              <a:rPr lang="en-US" dirty="0"/>
              <a:t>Bone resorption</a:t>
            </a:r>
          </a:p>
          <a:p>
            <a:r>
              <a:rPr lang="en-US" dirty="0"/>
              <a:t>Osteoid</a:t>
            </a:r>
          </a:p>
        </p:txBody>
      </p:sp>
    </p:spTree>
    <p:extLst>
      <p:ext uri="{BB962C8B-B14F-4D97-AF65-F5344CB8AC3E}">
        <p14:creationId xmlns:p14="http://schemas.microsoft.com/office/powerpoint/2010/main" val="16652631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9.2 Bone Mineral Density</a:t>
            </a:r>
          </a:p>
        </p:txBody>
      </p:sp>
      <p:sp>
        <p:nvSpPr>
          <p:cNvPr id="3" name="Content Placeholder 2"/>
          <p:cNvSpPr>
            <a:spLocks noGrp="1"/>
          </p:cNvSpPr>
          <p:nvPr>
            <p:ph idx="1"/>
          </p:nvPr>
        </p:nvSpPr>
        <p:spPr>
          <a:xfrm>
            <a:off x="989012" y="1600200"/>
            <a:ext cx="10591800" cy="4800600"/>
          </a:xfrm>
        </p:spPr>
        <p:txBody>
          <a:bodyPr>
            <a:normAutofit/>
          </a:bodyPr>
          <a:lstStyle/>
          <a:p>
            <a:r>
              <a:rPr lang="en-US" b="1" dirty="0"/>
              <a:t>Bone-mineral density</a:t>
            </a:r>
            <a:r>
              <a:rPr lang="en-US" dirty="0"/>
              <a:t>, or BMD, is a measurement of calcified bone tissue and positively correlates with overall bone health.</a:t>
            </a:r>
          </a:p>
          <a:p>
            <a:r>
              <a:rPr lang="en-US" dirty="0"/>
              <a:t>BMD can be thought of as the total amount of bone mass in a defined area. </a:t>
            </a:r>
          </a:p>
          <a:p>
            <a:r>
              <a:rPr lang="en-US" dirty="0"/>
              <a:t>When BMD is high, bone strength will be great. </a:t>
            </a:r>
          </a:p>
          <a:p>
            <a:r>
              <a:rPr lang="en-US" dirty="0"/>
              <a:t>Similar to measuring blood pressure to predict the risk of stroke, a BMD measurement can help predict the risk of bone fracture.</a:t>
            </a:r>
          </a:p>
          <a:p>
            <a:r>
              <a:rPr lang="en-US" dirty="0"/>
              <a:t>DEXA, </a:t>
            </a:r>
            <a:r>
              <a:rPr lang="en-US" b="1" dirty="0"/>
              <a:t>dual energy X-ray absorptiometry</a:t>
            </a:r>
            <a:r>
              <a:rPr lang="en-US" dirty="0"/>
              <a:t>, is a clinical tool used to assess BMD.</a:t>
            </a:r>
          </a:p>
          <a:p>
            <a:endParaRPr lang="en-US" dirty="0"/>
          </a:p>
        </p:txBody>
      </p:sp>
    </p:spTree>
    <p:extLst>
      <p:ext uri="{BB962C8B-B14F-4D97-AF65-F5344CB8AC3E}">
        <p14:creationId xmlns:p14="http://schemas.microsoft.com/office/powerpoint/2010/main" val="12997847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438129" cy="1295400"/>
          </a:xfrm>
        </p:spPr>
        <p:txBody>
          <a:bodyPr/>
          <a:lstStyle/>
          <a:p>
            <a:r>
              <a:rPr lang="en-US" b="1" dirty="0"/>
              <a:t>9.3 Micronutrients Essential for Bone Health</a:t>
            </a:r>
          </a:p>
        </p:txBody>
      </p:sp>
      <p:sp>
        <p:nvSpPr>
          <p:cNvPr id="3" name="Content Placeholder 2"/>
          <p:cNvSpPr>
            <a:spLocks noGrp="1"/>
          </p:cNvSpPr>
          <p:nvPr>
            <p:ph idx="1"/>
          </p:nvPr>
        </p:nvSpPr>
        <p:spPr>
          <a:xfrm>
            <a:off x="608012" y="1905000"/>
            <a:ext cx="10972800" cy="4495800"/>
          </a:xfrm>
        </p:spPr>
        <p:txBody>
          <a:bodyPr>
            <a:normAutofit/>
          </a:bodyPr>
          <a:lstStyle/>
          <a:p>
            <a:r>
              <a:rPr lang="en-US" dirty="0"/>
              <a:t>Calcium is the most abundant mineral in the body and has four primary functions: making bones strong and healthy, facilitating nerve-to-nerve communication, stimulating muscle contraction, and activating blood-clotting factors. </a:t>
            </a:r>
          </a:p>
          <a:p>
            <a:r>
              <a:rPr lang="en-US" dirty="0"/>
              <a:t>Other benefits of calcium in the body include decreasing blood pressure, preventing colon cancer, and blocks kidney stone formation.</a:t>
            </a:r>
          </a:p>
          <a:p>
            <a:endParaRPr lang="en-US" dirty="0"/>
          </a:p>
        </p:txBody>
      </p:sp>
    </p:spTree>
    <p:extLst>
      <p:ext uri="{BB962C8B-B14F-4D97-AF65-F5344CB8AC3E}">
        <p14:creationId xmlns:p14="http://schemas.microsoft.com/office/powerpoint/2010/main" val="18850172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9.3 Functional Roles of Calcium</a:t>
            </a:r>
          </a:p>
        </p:txBody>
      </p:sp>
      <p:pic>
        <p:nvPicPr>
          <p:cNvPr id="6" name="Content Placeholder 5">
            <a:extLst>
              <a:ext uri="{C183D7F6-B498-43B3-948B-1728B52AA6E4}">
                <adec:decorative xmlns:adec="http://schemas.microsoft.com/office/drawing/2017/decorative" val="1"/>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446212" y="1600200"/>
            <a:ext cx="3655839" cy="4801006"/>
          </a:xfrm>
        </p:spPr>
      </p:pic>
      <p:sp>
        <p:nvSpPr>
          <p:cNvPr id="5" name="Content Placeholder 4"/>
          <p:cNvSpPr>
            <a:spLocks noGrp="1"/>
          </p:cNvSpPr>
          <p:nvPr>
            <p:ph sz="half" idx="2"/>
          </p:nvPr>
        </p:nvSpPr>
        <p:spPr>
          <a:xfrm>
            <a:off x="6094412" y="1600200"/>
            <a:ext cx="5181600" cy="4572000"/>
          </a:xfrm>
        </p:spPr>
        <p:txBody>
          <a:bodyPr>
            <a:normAutofit lnSpcReduction="10000"/>
          </a:bodyPr>
          <a:lstStyle/>
          <a:p>
            <a:r>
              <a:rPr lang="en-US" dirty="0"/>
              <a:t>Blood calcium levels are rigorously controlled so that if blood levels drop the body will rapidly respond by stimulating bone resorption, thereby releasing stored calcium into the blood.</a:t>
            </a:r>
          </a:p>
          <a:p>
            <a:r>
              <a:rPr lang="en-US" dirty="0"/>
              <a:t>It is important to consume calcium-rich foods to sustain proper dietary intake of calcium.</a:t>
            </a:r>
          </a:p>
        </p:txBody>
      </p:sp>
      <p:sp>
        <p:nvSpPr>
          <p:cNvPr id="7" name="TextBox 6"/>
          <p:cNvSpPr txBox="1"/>
          <p:nvPr/>
        </p:nvSpPr>
        <p:spPr>
          <a:xfrm>
            <a:off x="2817812" y="6410380"/>
            <a:ext cx="1981200" cy="369332"/>
          </a:xfrm>
          <a:prstGeom prst="rect">
            <a:avLst/>
          </a:prstGeom>
          <a:noFill/>
        </p:spPr>
        <p:txBody>
          <a:bodyPr wrap="square" rtlCol="0">
            <a:spAutoFit/>
          </a:bodyPr>
          <a:lstStyle/>
          <a:p>
            <a:r>
              <a:rPr lang="en-US" sz="1800" dirty="0"/>
              <a:t>© Thinkstock</a:t>
            </a:r>
          </a:p>
        </p:txBody>
      </p:sp>
    </p:spTree>
    <p:extLst>
      <p:ext uri="{BB962C8B-B14F-4D97-AF65-F5344CB8AC3E}">
        <p14:creationId xmlns:p14="http://schemas.microsoft.com/office/powerpoint/2010/main" val="1684005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438129" cy="1295400"/>
          </a:xfrm>
        </p:spPr>
        <p:txBody>
          <a:bodyPr/>
          <a:lstStyle/>
          <a:p>
            <a:r>
              <a:rPr lang="en-US" b="1" dirty="0"/>
              <a:t>9.3 Micronutrients Essential for Bone Health</a:t>
            </a:r>
          </a:p>
        </p:txBody>
      </p:sp>
      <p:sp>
        <p:nvSpPr>
          <p:cNvPr id="3" name="Content Placeholder 2"/>
          <p:cNvSpPr>
            <a:spLocks noGrp="1"/>
          </p:cNvSpPr>
          <p:nvPr>
            <p:ph idx="1"/>
          </p:nvPr>
        </p:nvSpPr>
        <p:spPr>
          <a:xfrm>
            <a:off x="608012" y="1600200"/>
            <a:ext cx="10972800" cy="4800600"/>
          </a:xfrm>
        </p:spPr>
        <p:txBody>
          <a:bodyPr>
            <a:normAutofit/>
          </a:bodyPr>
          <a:lstStyle/>
          <a:p>
            <a:r>
              <a:rPr lang="en-US" dirty="0"/>
              <a:t>Calcium blood-levels are rigorously controlled by three hormones: </a:t>
            </a:r>
          </a:p>
          <a:p>
            <a:pPr lvl="1"/>
            <a:r>
              <a:rPr lang="en-US" sz="2800" dirty="0"/>
              <a:t>PTH: increases blood calcium levels</a:t>
            </a:r>
          </a:p>
          <a:p>
            <a:pPr lvl="1"/>
            <a:r>
              <a:rPr lang="en-US" sz="2800" dirty="0"/>
              <a:t>Calcitriol: works with PTH to increase blood calcium levels</a:t>
            </a:r>
          </a:p>
          <a:p>
            <a:pPr lvl="1"/>
            <a:r>
              <a:rPr lang="en-US" sz="2800" dirty="0"/>
              <a:t>Calcitonin: decreases blood calcium levels</a:t>
            </a:r>
          </a:p>
          <a:p>
            <a:r>
              <a:rPr lang="en-US" dirty="0"/>
              <a:t>The DRI for calcium intake for adults averages from 1,000–1,200 milligrams per day. See table 9.1 for more details.</a:t>
            </a:r>
          </a:p>
        </p:txBody>
      </p:sp>
    </p:spTree>
    <p:extLst>
      <p:ext uri="{BB962C8B-B14F-4D97-AF65-F5344CB8AC3E}">
        <p14:creationId xmlns:p14="http://schemas.microsoft.com/office/powerpoint/2010/main" val="25946692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9.3 Regulation of Calcium</a:t>
            </a:r>
          </a:p>
        </p:txBody>
      </p:sp>
      <p:sp>
        <p:nvSpPr>
          <p:cNvPr id="5" name="Content Placeholder 4"/>
          <p:cNvSpPr>
            <a:spLocks noGrp="1"/>
          </p:cNvSpPr>
          <p:nvPr>
            <p:ph sz="half" idx="2"/>
          </p:nvPr>
        </p:nvSpPr>
        <p:spPr>
          <a:xfrm>
            <a:off x="6323012" y="1752600"/>
            <a:ext cx="4953000" cy="4664246"/>
          </a:xfrm>
        </p:spPr>
        <p:txBody>
          <a:bodyPr>
            <a:normAutofit fontScale="92500" lnSpcReduction="10000"/>
          </a:bodyPr>
          <a:lstStyle/>
          <a:p>
            <a:r>
              <a:rPr lang="en-US" dirty="0"/>
              <a:t>This is a typical negative feedback loop in which low calcium levels in the blood stimulate PTH release. </a:t>
            </a:r>
          </a:p>
          <a:p>
            <a:r>
              <a:rPr lang="en-US" dirty="0"/>
              <a:t>PTH increases the movement of calcium from the bones, kidneys, and intestine to the blood with the help of activated vitamin D. </a:t>
            </a:r>
          </a:p>
          <a:p>
            <a:r>
              <a:rPr lang="en-US" dirty="0"/>
              <a:t>The now higher calcium levels in the blood shut off further PTH release.</a:t>
            </a:r>
          </a:p>
        </p:txBody>
      </p:sp>
      <p:sp>
        <p:nvSpPr>
          <p:cNvPr id="7" name="TextBox 6"/>
          <p:cNvSpPr txBox="1"/>
          <p:nvPr/>
        </p:nvSpPr>
        <p:spPr>
          <a:xfrm>
            <a:off x="2589212" y="6407840"/>
            <a:ext cx="2362200" cy="369332"/>
          </a:xfrm>
          <a:prstGeom prst="rect">
            <a:avLst/>
          </a:prstGeom>
          <a:noFill/>
        </p:spPr>
        <p:txBody>
          <a:bodyPr wrap="square" rtlCol="0">
            <a:spAutoFit/>
          </a:bodyPr>
          <a:lstStyle/>
          <a:p>
            <a:r>
              <a:rPr lang="en-US" sz="1800" dirty="0"/>
              <a:t>©</a:t>
            </a:r>
            <a:r>
              <a:rPr lang="en-US" sz="1800" dirty="0" err="1"/>
              <a:t>Networkgraphics</a:t>
            </a:r>
            <a:endParaRPr lang="en-US" sz="1800" dirty="0"/>
          </a:p>
        </p:txBody>
      </p:sp>
      <p:pic>
        <p:nvPicPr>
          <p:cNvPr id="4" name="Content Placeholder 3">
            <a:extLst>
              <a:ext uri="{C183D7F6-B498-43B3-948B-1728B52AA6E4}">
                <adec:decorative xmlns:adec="http://schemas.microsoft.com/office/drawing/2017/decorative" val="1"/>
              </a:ext>
            </a:extLst>
          </p:cNvPr>
          <p:cNvPicPr>
            <a:picLocks noGrp="1" noChangeAspect="1"/>
          </p:cNvPicPr>
          <p:nvPr>
            <p:ph sz="half" idx="1"/>
          </p:nvPr>
        </p:nvPicPr>
        <p:blipFill>
          <a:blip r:embed="rId2"/>
          <a:stretch>
            <a:fillRect/>
          </a:stretch>
        </p:blipFill>
        <p:spPr>
          <a:xfrm>
            <a:off x="1293812" y="1447801"/>
            <a:ext cx="4142993" cy="4969046"/>
          </a:xfrm>
          <a:prstGeom prst="rect">
            <a:avLst/>
          </a:prstGeom>
        </p:spPr>
      </p:pic>
    </p:spTree>
    <p:extLst>
      <p:ext uri="{BB962C8B-B14F-4D97-AF65-F5344CB8AC3E}">
        <p14:creationId xmlns:p14="http://schemas.microsoft.com/office/powerpoint/2010/main" val="25520728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Chapter Objectives:</a:t>
            </a:r>
          </a:p>
        </p:txBody>
      </p:sp>
      <p:sp>
        <p:nvSpPr>
          <p:cNvPr id="3" name="Content Placeholder 2"/>
          <p:cNvSpPr>
            <a:spLocks noGrp="1"/>
          </p:cNvSpPr>
          <p:nvPr>
            <p:ph idx="1"/>
          </p:nvPr>
        </p:nvSpPr>
        <p:spPr>
          <a:xfrm>
            <a:off x="608012" y="1600200"/>
            <a:ext cx="10972800" cy="5029200"/>
          </a:xfrm>
        </p:spPr>
        <p:txBody>
          <a:bodyPr>
            <a:normAutofit/>
          </a:bodyPr>
          <a:lstStyle/>
          <a:p>
            <a:pPr marL="0" indent="0">
              <a:buNone/>
            </a:pPr>
            <a:r>
              <a:rPr lang="en-US" dirty="0"/>
              <a:t>After reading and studying this chapter, students should be able to:</a:t>
            </a:r>
          </a:p>
          <a:p>
            <a:pPr marL="514350" lvl="0" indent="-514350">
              <a:buFont typeface="+mj-lt"/>
              <a:buAutoNum type="arabicPeriod"/>
            </a:pPr>
            <a:r>
              <a:rPr lang="en-US" dirty="0"/>
              <a:t>Explain the process of bone remodeling and explain why bones are living tissues.</a:t>
            </a:r>
          </a:p>
          <a:p>
            <a:pPr marL="514350" lvl="0" indent="-514350">
              <a:buFont typeface="+mj-lt"/>
              <a:buAutoNum type="arabicPeriod"/>
            </a:pPr>
            <a:r>
              <a:rPr lang="en-US" dirty="0"/>
              <a:t>Identify the tests used to measure bone mass.</a:t>
            </a:r>
          </a:p>
          <a:p>
            <a:pPr marL="514350" lvl="0" indent="-514350">
              <a:buFont typeface="+mj-lt"/>
              <a:buAutoNum type="arabicPeriod"/>
            </a:pPr>
            <a:r>
              <a:rPr lang="en-US" dirty="0"/>
              <a:t>List the four primary functions of calcium in the human body.</a:t>
            </a:r>
          </a:p>
          <a:p>
            <a:pPr marL="514350" lvl="0" indent="-514350">
              <a:buFont typeface="+mj-lt"/>
              <a:buAutoNum type="arabicPeriod"/>
            </a:pPr>
            <a:r>
              <a:rPr lang="en-US" dirty="0"/>
              <a:t>Identify the Dietary Reference Intake for calcium.</a:t>
            </a:r>
          </a:p>
          <a:p>
            <a:pPr marL="514350" indent="-514350">
              <a:buFont typeface="+mj-lt"/>
              <a:buAutoNum type="arabicPeriod"/>
            </a:pPr>
            <a:r>
              <a:rPr lang="en-US" dirty="0"/>
              <a:t>Identify additional nutrients that are vital in maintaining bone health and state their primary role.</a:t>
            </a:r>
          </a:p>
        </p:txBody>
      </p:sp>
    </p:spTree>
    <p:extLst>
      <p:ext uri="{BB962C8B-B14F-4D97-AF65-F5344CB8AC3E}">
        <p14:creationId xmlns:p14="http://schemas.microsoft.com/office/powerpoint/2010/main" val="19693837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9.3 Calcium in Food</a:t>
            </a:r>
          </a:p>
        </p:txBody>
      </p:sp>
      <p:sp>
        <p:nvSpPr>
          <p:cNvPr id="5" name="Content Placeholder 4"/>
          <p:cNvSpPr>
            <a:spLocks noGrp="1"/>
          </p:cNvSpPr>
          <p:nvPr>
            <p:ph sz="half" idx="2"/>
          </p:nvPr>
        </p:nvSpPr>
        <p:spPr>
          <a:xfrm>
            <a:off x="6323012" y="1752600"/>
            <a:ext cx="4953000" cy="4664246"/>
          </a:xfrm>
        </p:spPr>
        <p:txBody>
          <a:bodyPr>
            <a:normAutofit fontScale="85000" lnSpcReduction="10000"/>
          </a:bodyPr>
          <a:lstStyle/>
          <a:p>
            <a:r>
              <a:rPr lang="en-US" dirty="0"/>
              <a:t>In the typical American diet, calcium is obtained mostly from dairy products, primarily cheese. </a:t>
            </a:r>
          </a:p>
          <a:p>
            <a:r>
              <a:rPr lang="en-US" dirty="0"/>
              <a:t>Foods fortified with calcium such as cereals, soy milk, and orange juice also provide one third or greater of the calcium RDA.</a:t>
            </a:r>
          </a:p>
          <a:p>
            <a:r>
              <a:rPr lang="en-US" dirty="0"/>
              <a:t>Although the typical American diet relies mostly on dairy products for obtaining calcium, there are many other good nondairy sources of calcium.</a:t>
            </a:r>
          </a:p>
        </p:txBody>
      </p:sp>
      <p:sp>
        <p:nvSpPr>
          <p:cNvPr id="7" name="TextBox 6"/>
          <p:cNvSpPr txBox="1"/>
          <p:nvPr/>
        </p:nvSpPr>
        <p:spPr>
          <a:xfrm>
            <a:off x="2132012" y="6365290"/>
            <a:ext cx="2362200" cy="369332"/>
          </a:xfrm>
          <a:prstGeom prst="rect">
            <a:avLst/>
          </a:prstGeom>
          <a:noFill/>
        </p:spPr>
        <p:txBody>
          <a:bodyPr wrap="square" rtlCol="0">
            <a:spAutoFit/>
          </a:bodyPr>
          <a:lstStyle/>
          <a:p>
            <a:pPr algn="ctr"/>
            <a:r>
              <a:rPr lang="en-US" sz="1800" dirty="0"/>
              <a:t>©</a:t>
            </a:r>
            <a:r>
              <a:rPr lang="en-US" sz="1800" dirty="0" err="1"/>
              <a:t>Shutterstock</a:t>
            </a:r>
            <a:endParaRPr lang="en-US" sz="1800" dirty="0"/>
          </a:p>
        </p:txBody>
      </p:sp>
      <p:pic>
        <p:nvPicPr>
          <p:cNvPr id="6" name="Content Placeholder 5">
            <a:extLst>
              <a:ext uri="{C183D7F6-B498-43B3-948B-1728B52AA6E4}">
                <adec:decorative xmlns:adec="http://schemas.microsoft.com/office/drawing/2017/decorative" val="1"/>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93812" y="1459282"/>
            <a:ext cx="4038600" cy="4918022"/>
          </a:xfrm>
        </p:spPr>
      </p:pic>
    </p:spTree>
    <p:extLst>
      <p:ext uri="{BB962C8B-B14F-4D97-AF65-F5344CB8AC3E}">
        <p14:creationId xmlns:p14="http://schemas.microsoft.com/office/powerpoint/2010/main" val="15397046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9.3 Calcium in Food</a:t>
            </a:r>
          </a:p>
        </p:txBody>
      </p:sp>
      <p:sp>
        <p:nvSpPr>
          <p:cNvPr id="5" name="Content Placeholder 4"/>
          <p:cNvSpPr>
            <a:spLocks noGrp="1"/>
          </p:cNvSpPr>
          <p:nvPr>
            <p:ph sz="half" idx="2"/>
          </p:nvPr>
        </p:nvSpPr>
        <p:spPr>
          <a:xfrm>
            <a:off x="6323012" y="1752600"/>
            <a:ext cx="5181600" cy="4664246"/>
          </a:xfrm>
        </p:spPr>
        <p:txBody>
          <a:bodyPr>
            <a:normAutofit fontScale="85000" lnSpcReduction="10000"/>
          </a:bodyPr>
          <a:lstStyle/>
          <a:p>
            <a:r>
              <a:rPr lang="en-US" dirty="0"/>
              <a:t>The percent DV of calcium is given on the Nutrition Facts panel. </a:t>
            </a:r>
          </a:p>
          <a:p>
            <a:r>
              <a:rPr lang="en-US" dirty="0"/>
              <a:t>To convert this to milligrams (mg), multiply this number by ten. This is the amount of calcium in milligrams in one serving. </a:t>
            </a:r>
          </a:p>
          <a:p>
            <a:r>
              <a:rPr lang="en-US" dirty="0"/>
              <a:t>This can be done this easily ONLY for calcium and not for other nutrients because the DV for calcium, based on the RDA for adults between the ages of nineteen and fifty, is equal to 1,000 milligrams.</a:t>
            </a:r>
          </a:p>
        </p:txBody>
      </p:sp>
      <p:sp>
        <p:nvSpPr>
          <p:cNvPr id="7" name="TextBox 6"/>
          <p:cNvSpPr txBox="1"/>
          <p:nvPr/>
        </p:nvSpPr>
        <p:spPr>
          <a:xfrm>
            <a:off x="2132012" y="6365290"/>
            <a:ext cx="2362200" cy="369332"/>
          </a:xfrm>
          <a:prstGeom prst="rect">
            <a:avLst/>
          </a:prstGeom>
          <a:noFill/>
        </p:spPr>
        <p:txBody>
          <a:bodyPr wrap="square" rtlCol="0">
            <a:spAutoFit/>
          </a:bodyPr>
          <a:lstStyle/>
          <a:p>
            <a:pPr algn="ctr"/>
            <a:r>
              <a:rPr lang="en-US" sz="1800" dirty="0"/>
              <a:t>©</a:t>
            </a:r>
            <a:r>
              <a:rPr lang="en-US" sz="1800" dirty="0" err="1"/>
              <a:t>Shutterstock</a:t>
            </a:r>
            <a:endParaRPr lang="en-US" sz="1800" dirty="0"/>
          </a:p>
        </p:txBody>
      </p:sp>
      <p:pic>
        <p:nvPicPr>
          <p:cNvPr id="4" name="Content Placeholder 3" descr="Image of a food label showing the location of calcium information."/>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446212" y="1600200"/>
            <a:ext cx="3645809" cy="4817680"/>
          </a:xfrm>
        </p:spPr>
      </p:pic>
    </p:spTree>
    <p:extLst>
      <p:ext uri="{BB962C8B-B14F-4D97-AF65-F5344CB8AC3E}">
        <p14:creationId xmlns:p14="http://schemas.microsoft.com/office/powerpoint/2010/main" val="2873767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438129" cy="1295400"/>
          </a:xfrm>
        </p:spPr>
        <p:txBody>
          <a:bodyPr/>
          <a:lstStyle/>
          <a:p>
            <a:r>
              <a:rPr lang="en-US" b="1" dirty="0"/>
              <a:t>9.3 Micronutrients Essential for Bone Health</a:t>
            </a:r>
          </a:p>
        </p:txBody>
      </p:sp>
      <p:sp>
        <p:nvSpPr>
          <p:cNvPr id="3" name="Content Placeholder 2"/>
          <p:cNvSpPr>
            <a:spLocks noGrp="1"/>
          </p:cNvSpPr>
          <p:nvPr>
            <p:ph idx="1"/>
          </p:nvPr>
        </p:nvSpPr>
        <p:spPr>
          <a:xfrm>
            <a:off x="608012" y="1600200"/>
            <a:ext cx="10972800" cy="4800600"/>
          </a:xfrm>
        </p:spPr>
        <p:txBody>
          <a:bodyPr>
            <a:normAutofit/>
          </a:bodyPr>
          <a:lstStyle/>
          <a:p>
            <a:r>
              <a:rPr lang="en-US" dirty="0"/>
              <a:t>Only some of the calcium in food is absorbed by the body. </a:t>
            </a:r>
          </a:p>
          <a:p>
            <a:r>
              <a:rPr lang="en-US" dirty="0"/>
              <a:t>Vitamin D and estrogen enhance the </a:t>
            </a:r>
            <a:r>
              <a:rPr lang="en-US" b="1" dirty="0"/>
              <a:t>bioavailability</a:t>
            </a:r>
            <a:r>
              <a:rPr lang="en-US" dirty="0"/>
              <a:t> of calcium in the body. Alternately, diets high in oxalates, some types of fiber, and diets low in fat decrease the bioavailability of calcium in the body.</a:t>
            </a:r>
          </a:p>
          <a:p>
            <a:r>
              <a:rPr lang="en-US" dirty="0"/>
              <a:t>Vitamin D is essential for maintaining calcium levels in the body. </a:t>
            </a:r>
          </a:p>
          <a:p>
            <a:r>
              <a:rPr lang="en-US" dirty="0"/>
              <a:t>Once activated to calcitriol, it acts in concert with PTH to keep blood levels of calcium constant, especially by enhancing its intestinal absorption. </a:t>
            </a:r>
          </a:p>
          <a:p>
            <a:r>
              <a:rPr lang="en-US" dirty="0"/>
              <a:t>High levels of vitamin D in the blood promote bone health.</a:t>
            </a:r>
          </a:p>
          <a:p>
            <a:endParaRPr lang="en-US" dirty="0"/>
          </a:p>
        </p:txBody>
      </p:sp>
    </p:spTree>
    <p:extLst>
      <p:ext uri="{BB962C8B-B14F-4D97-AF65-F5344CB8AC3E}">
        <p14:creationId xmlns:p14="http://schemas.microsoft.com/office/powerpoint/2010/main" val="29669302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9.3 Sources of Vitamin D</a:t>
            </a:r>
          </a:p>
        </p:txBody>
      </p:sp>
      <p:pic>
        <p:nvPicPr>
          <p:cNvPr id="4" name="Content Placeholder 3">
            <a:extLst>
              <a:ext uri="{C183D7F6-B498-43B3-948B-1728B52AA6E4}">
                <adec:decorative xmlns:adec="http://schemas.microsoft.com/office/drawing/2017/decorative" val="1"/>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6612" y="1463190"/>
            <a:ext cx="5114132" cy="4518510"/>
          </a:xfrm>
        </p:spPr>
      </p:pic>
      <p:sp>
        <p:nvSpPr>
          <p:cNvPr id="8" name="Content Placeholder 7"/>
          <p:cNvSpPr>
            <a:spLocks noGrp="1"/>
          </p:cNvSpPr>
          <p:nvPr>
            <p:ph sz="half" idx="2"/>
          </p:nvPr>
        </p:nvSpPr>
        <p:spPr>
          <a:xfrm>
            <a:off x="6323012" y="1600200"/>
            <a:ext cx="5105400" cy="5029200"/>
          </a:xfrm>
        </p:spPr>
        <p:txBody>
          <a:bodyPr>
            <a:normAutofit fontScale="85000" lnSpcReduction="20000"/>
          </a:bodyPr>
          <a:lstStyle/>
          <a:p>
            <a:r>
              <a:rPr lang="en-US" dirty="0"/>
              <a:t>For adults, the RDA is 600 international units, which is equivalent to 15 micrograms of vitamin D. </a:t>
            </a:r>
          </a:p>
          <a:p>
            <a:r>
              <a:rPr lang="en-US" dirty="0"/>
              <a:t>The National Osteoporosis Foundation recommends slightly higher levels and that adults under age fifty get between 400 and 800 international units of vitamin D every day, and adults fifty and older get between 800 and 1,000 international units of vitamin D every day. </a:t>
            </a:r>
          </a:p>
          <a:p>
            <a:r>
              <a:rPr lang="en-US" dirty="0"/>
              <a:t>According to the IOM, the tolerable upper intake level (UL) for vitamin D is 4,000 international units per day.</a:t>
            </a:r>
          </a:p>
        </p:txBody>
      </p:sp>
      <p:sp>
        <p:nvSpPr>
          <p:cNvPr id="7" name="TextBox 6"/>
          <p:cNvSpPr txBox="1"/>
          <p:nvPr/>
        </p:nvSpPr>
        <p:spPr>
          <a:xfrm>
            <a:off x="2132012" y="5987534"/>
            <a:ext cx="2362200" cy="369332"/>
          </a:xfrm>
          <a:prstGeom prst="rect">
            <a:avLst/>
          </a:prstGeom>
          <a:noFill/>
        </p:spPr>
        <p:txBody>
          <a:bodyPr wrap="square" rtlCol="0">
            <a:spAutoFit/>
          </a:bodyPr>
          <a:lstStyle/>
          <a:p>
            <a:pPr algn="ctr"/>
            <a:r>
              <a:rPr lang="en-US" sz="1800" dirty="0"/>
              <a:t>©</a:t>
            </a:r>
            <a:r>
              <a:rPr lang="en-US" sz="1800" dirty="0" err="1"/>
              <a:t>Networkgraphics</a:t>
            </a:r>
            <a:endParaRPr lang="en-US" sz="1800" dirty="0"/>
          </a:p>
        </p:txBody>
      </p:sp>
    </p:spTree>
    <p:extLst>
      <p:ext uri="{BB962C8B-B14F-4D97-AF65-F5344CB8AC3E}">
        <p14:creationId xmlns:p14="http://schemas.microsoft.com/office/powerpoint/2010/main" val="39715130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9.3 Activation of Vitamin D</a:t>
            </a:r>
          </a:p>
        </p:txBody>
      </p:sp>
      <p:sp>
        <p:nvSpPr>
          <p:cNvPr id="5" name="Content Placeholder 4"/>
          <p:cNvSpPr>
            <a:spLocks noGrp="1"/>
          </p:cNvSpPr>
          <p:nvPr>
            <p:ph sz="half" idx="2"/>
          </p:nvPr>
        </p:nvSpPr>
        <p:spPr>
          <a:xfrm>
            <a:off x="6323012" y="1752600"/>
            <a:ext cx="4953000" cy="4664246"/>
          </a:xfrm>
        </p:spPr>
        <p:txBody>
          <a:bodyPr>
            <a:normAutofit fontScale="92500" lnSpcReduction="10000"/>
          </a:bodyPr>
          <a:lstStyle/>
          <a:p>
            <a:r>
              <a:rPr lang="en-US" dirty="0"/>
              <a:t>A deficiency of vitamin D in children causes the bone disease nutritional rickets. </a:t>
            </a:r>
            <a:r>
              <a:rPr lang="en-US" b="1" dirty="0"/>
              <a:t>Rickets</a:t>
            </a:r>
            <a:r>
              <a:rPr lang="en-US" dirty="0"/>
              <a:t> is very common among children in developing countries and is characterized by soft, weak, deformed bones that are exceptionally susceptible to fracture. </a:t>
            </a:r>
          </a:p>
          <a:p>
            <a:r>
              <a:rPr lang="en-US" dirty="0"/>
              <a:t>In adults, vitamin D deficiency causes a similar disease called </a:t>
            </a:r>
            <a:r>
              <a:rPr lang="en-US" b="1" dirty="0"/>
              <a:t>osteomalacia</a:t>
            </a:r>
            <a:r>
              <a:rPr lang="en-US" dirty="0"/>
              <a:t>, which is characterized by low BMD. </a:t>
            </a:r>
          </a:p>
        </p:txBody>
      </p:sp>
      <p:sp>
        <p:nvSpPr>
          <p:cNvPr id="7" name="TextBox 6"/>
          <p:cNvSpPr txBox="1"/>
          <p:nvPr/>
        </p:nvSpPr>
        <p:spPr>
          <a:xfrm>
            <a:off x="2132012" y="6365290"/>
            <a:ext cx="2362200" cy="369332"/>
          </a:xfrm>
          <a:prstGeom prst="rect">
            <a:avLst/>
          </a:prstGeom>
          <a:noFill/>
        </p:spPr>
        <p:txBody>
          <a:bodyPr wrap="square" rtlCol="0">
            <a:spAutoFit/>
          </a:bodyPr>
          <a:lstStyle/>
          <a:p>
            <a:pPr algn="ctr"/>
            <a:r>
              <a:rPr lang="en-US" sz="1800" dirty="0"/>
              <a:t>©</a:t>
            </a:r>
            <a:r>
              <a:rPr lang="en-US" sz="1800" dirty="0" err="1"/>
              <a:t>Networkgraphics</a:t>
            </a:r>
            <a:endParaRPr lang="en-US" sz="1800" dirty="0"/>
          </a:p>
        </p:txBody>
      </p:sp>
      <p:pic>
        <p:nvPicPr>
          <p:cNvPr id="4" name="Content Placeholder 3" descr="Imagine showing how the body converts sunlight to vitamin D."/>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360613" y="1306756"/>
            <a:ext cx="2298204" cy="4865444"/>
          </a:xfrm>
        </p:spPr>
      </p:pic>
    </p:spTree>
    <p:extLst>
      <p:ext uri="{BB962C8B-B14F-4D97-AF65-F5344CB8AC3E}">
        <p14:creationId xmlns:p14="http://schemas.microsoft.com/office/powerpoint/2010/main" val="20452980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819130" cy="1295400"/>
          </a:xfrm>
        </p:spPr>
        <p:txBody>
          <a:bodyPr>
            <a:normAutofit/>
          </a:bodyPr>
          <a:lstStyle/>
          <a:p>
            <a:r>
              <a:rPr lang="en-US" sz="3400" b="1" dirty="0"/>
              <a:t>9.4 Other Essential Micronutrients for Bone Health</a:t>
            </a:r>
          </a:p>
        </p:txBody>
      </p:sp>
      <p:sp>
        <p:nvSpPr>
          <p:cNvPr id="3" name="Content Placeholder 2"/>
          <p:cNvSpPr>
            <a:spLocks noGrp="1"/>
          </p:cNvSpPr>
          <p:nvPr>
            <p:ph idx="1"/>
          </p:nvPr>
        </p:nvSpPr>
        <p:spPr>
          <a:xfrm>
            <a:off x="836612" y="1600200"/>
            <a:ext cx="10744200" cy="4800600"/>
          </a:xfrm>
        </p:spPr>
        <p:txBody>
          <a:bodyPr>
            <a:normAutofit/>
          </a:bodyPr>
          <a:lstStyle/>
          <a:p>
            <a:r>
              <a:rPr lang="en-US" dirty="0"/>
              <a:t>Phosphorous is a primary mineral component of bone, is regulated in parallel with calcium, and in high amounts is detrimental to bone health.</a:t>
            </a:r>
          </a:p>
          <a:p>
            <a:r>
              <a:rPr lang="en-US" dirty="0"/>
              <a:t>Magnesium helps keep bones strong. A deficiency in magnesium can compromise bone health.</a:t>
            </a:r>
          </a:p>
          <a:p>
            <a:r>
              <a:rPr lang="en-US" dirty="0"/>
              <a:t>Fluoride combats tooth decay and benefits teeth and bones when present in the diet at the recommended intake.</a:t>
            </a:r>
          </a:p>
          <a:p>
            <a:r>
              <a:rPr lang="en-US" dirty="0"/>
              <a:t>Vitamin K is a coenzyme that participates in the modification of proteins that act in bone tissues and promotes normal blood clotting.</a:t>
            </a:r>
          </a:p>
          <a:p>
            <a:endParaRPr lang="en-US" dirty="0"/>
          </a:p>
        </p:txBody>
      </p:sp>
    </p:spTree>
    <p:extLst>
      <p:ext uri="{BB962C8B-B14F-4D97-AF65-F5344CB8AC3E}">
        <p14:creationId xmlns:p14="http://schemas.microsoft.com/office/powerpoint/2010/main" val="14805848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819130" cy="1295400"/>
          </a:xfrm>
        </p:spPr>
        <p:txBody>
          <a:bodyPr>
            <a:normAutofit/>
          </a:bodyPr>
          <a:lstStyle/>
          <a:p>
            <a:r>
              <a:rPr lang="en-US" sz="3400" b="1" dirty="0"/>
              <a:t>9.4 Other Essential Micronutrients for Bone Health</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77247955"/>
              </p:ext>
            </p:extLst>
          </p:nvPr>
        </p:nvGraphicFramePr>
        <p:xfrm>
          <a:off x="531812" y="1524000"/>
          <a:ext cx="11201401" cy="5048955"/>
        </p:xfrm>
        <a:graphic>
          <a:graphicData uri="http://schemas.openxmlformats.org/drawingml/2006/table">
            <a:tbl>
              <a:tblPr/>
              <a:tblGrid>
                <a:gridCol w="1676400">
                  <a:extLst>
                    <a:ext uri="{9D8B030D-6E8A-4147-A177-3AD203B41FA5}">
                      <a16:colId xmlns:a16="http://schemas.microsoft.com/office/drawing/2014/main" val="4096866846"/>
                    </a:ext>
                  </a:extLst>
                </a:gridCol>
                <a:gridCol w="4800600">
                  <a:extLst>
                    <a:ext uri="{9D8B030D-6E8A-4147-A177-3AD203B41FA5}">
                      <a16:colId xmlns:a16="http://schemas.microsoft.com/office/drawing/2014/main" val="4131889094"/>
                    </a:ext>
                  </a:extLst>
                </a:gridCol>
                <a:gridCol w="4724401">
                  <a:extLst>
                    <a:ext uri="{9D8B030D-6E8A-4147-A177-3AD203B41FA5}">
                      <a16:colId xmlns:a16="http://schemas.microsoft.com/office/drawing/2014/main" val="1839383496"/>
                    </a:ext>
                  </a:extLst>
                </a:gridCol>
              </a:tblGrid>
              <a:tr h="533400">
                <a:tc>
                  <a:txBody>
                    <a:bodyPr/>
                    <a:lstStyle/>
                    <a:p>
                      <a:r>
                        <a:rPr lang="en-US" sz="1800" b="1" dirty="0"/>
                        <a:t>Micronutrient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r>
                        <a:rPr lang="en-US" sz="1800" b="1" dirty="0"/>
                        <a:t>Functional Role in Bone Health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r>
                        <a:rPr lang="en-US" sz="1800" b="1" dirty="0"/>
                        <a:t>Food Sources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extLst>
                  <a:ext uri="{0D108BD9-81ED-4DB2-BD59-A6C34878D82A}">
                    <a16:rowId xmlns:a16="http://schemas.microsoft.com/office/drawing/2014/main" val="288596157"/>
                  </a:ext>
                </a:extLst>
              </a:tr>
              <a:tr h="903111">
                <a:tc>
                  <a:txBody>
                    <a:bodyPr/>
                    <a:lstStyle/>
                    <a:p>
                      <a:r>
                        <a:rPr lang="en-US" sz="1800" dirty="0"/>
                        <a:t>Calcium</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buFont typeface="Arial" panose="020B0604020202020204" pitchFamily="34" charset="0"/>
                        <a:buChar char="•"/>
                      </a:pPr>
                      <a:r>
                        <a:rPr lang="en-US" sz="1800" dirty="0"/>
                        <a:t>Component of mineralized bone</a:t>
                      </a:r>
                    </a:p>
                    <a:p>
                      <a:pPr>
                        <a:buFont typeface="Arial" panose="020B0604020202020204" pitchFamily="34" charset="0"/>
                        <a:buChar char="•"/>
                      </a:pPr>
                      <a:r>
                        <a:rPr lang="en-US" sz="1800" dirty="0"/>
                        <a:t>Provides structure and microarchitecture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sz="1800" dirty="0"/>
                        <a:t>collards, mustard greens, kale, turnips, broccoli, beans, black molasses, and fortified juices, cereals, and milk.</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768926685"/>
                  </a:ext>
                </a:extLst>
              </a:tr>
              <a:tr h="722490">
                <a:tc>
                  <a:txBody>
                    <a:bodyPr/>
                    <a:lstStyle/>
                    <a:p>
                      <a:r>
                        <a:rPr lang="en-US" sz="1800" dirty="0"/>
                        <a:t>Phosphorus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buFont typeface="Arial" panose="020B0604020202020204" pitchFamily="34" charset="0"/>
                        <a:buChar char="•"/>
                      </a:pPr>
                      <a:r>
                        <a:rPr lang="en-US" sz="1800" dirty="0"/>
                        <a:t>Component of mineralized bone</a:t>
                      </a:r>
                    </a:p>
                    <a:p>
                      <a:pPr>
                        <a:buFont typeface="Arial" panose="020B0604020202020204" pitchFamily="34" charset="0"/>
                        <a:buChar char="•"/>
                      </a:pPr>
                      <a:r>
                        <a:rPr lang="en-US" sz="1800" dirty="0"/>
                        <a:t>Provides structure and microarchitecture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US" sz="1800" dirty="0"/>
                        <a:t>non-genetically-modified soy, legumes, whole grains, dairy, nuts, and seeds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796978549"/>
                  </a:ext>
                </a:extLst>
              </a:tr>
              <a:tr h="722490">
                <a:tc>
                  <a:txBody>
                    <a:bodyPr/>
                    <a:lstStyle/>
                    <a:p>
                      <a:r>
                        <a:rPr lang="en-US" sz="1800" dirty="0"/>
                        <a:t>Magnesium</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buFont typeface="Arial" panose="020B0604020202020204" pitchFamily="34" charset="0"/>
                        <a:buChar char="•"/>
                      </a:pPr>
                      <a:r>
                        <a:rPr lang="en-US" sz="1800" dirty="0"/>
                        <a:t>Component of mineralized bone</a:t>
                      </a:r>
                    </a:p>
                    <a:p>
                      <a:pPr>
                        <a:buFont typeface="Arial" panose="020B0604020202020204" pitchFamily="34" charset="0"/>
                        <a:buChar char="•"/>
                      </a:pPr>
                      <a:r>
                        <a:rPr lang="en-US" sz="1800" dirty="0"/>
                        <a:t>Provides structure and microarchitecture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sz="1800" dirty="0"/>
                        <a:t>whole grains and legumes, almonds, cashews, hazelnuts, beets, collards, and kelp</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3814932697"/>
                  </a:ext>
                </a:extLst>
              </a:tr>
              <a:tr h="1083732">
                <a:tc>
                  <a:txBody>
                    <a:bodyPr/>
                    <a:lstStyle/>
                    <a:p>
                      <a:r>
                        <a:rPr lang="en-US" sz="1800" dirty="0"/>
                        <a:t>Fluoride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buFont typeface="Arial" panose="020B0604020202020204" pitchFamily="34" charset="0"/>
                        <a:buChar char="•"/>
                      </a:pPr>
                      <a:r>
                        <a:rPr lang="en-US" sz="1800" dirty="0"/>
                        <a:t>Component of mineralized bone</a:t>
                      </a:r>
                    </a:p>
                    <a:p>
                      <a:pPr>
                        <a:buFont typeface="Arial" panose="020B0604020202020204" pitchFamily="34" charset="0"/>
                        <a:buChar char="•"/>
                      </a:pPr>
                      <a:r>
                        <a:rPr lang="en-US" sz="1800" dirty="0"/>
                        <a:t>Provides structure and microarchitecture</a:t>
                      </a:r>
                    </a:p>
                    <a:p>
                      <a:pPr>
                        <a:buFont typeface="Arial" panose="020B0604020202020204" pitchFamily="34" charset="0"/>
                        <a:buChar char="•"/>
                      </a:pPr>
                      <a:r>
                        <a:rPr lang="en-US" sz="1800" dirty="0"/>
                        <a:t>Stimulates new bone growth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US" sz="1800" dirty="0"/>
                        <a:t>fluoridated water, foods prepared in fluoridated water, seafood (because the ocean contains natural sodium </a:t>
                      </a:r>
                      <a:r>
                        <a:rPr lang="en-US" sz="1800" dirty="0" err="1"/>
                        <a:t>flouride</a:t>
                      </a:r>
                      <a:r>
                        <a:rPr lang="en-US" sz="1800" dirty="0"/>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13575221"/>
                  </a:ext>
                </a:extLst>
              </a:tr>
              <a:tr h="1083732">
                <a:tc>
                  <a:txBody>
                    <a:bodyPr/>
                    <a:lstStyle/>
                    <a:p>
                      <a:r>
                        <a:rPr lang="en-US" sz="1800" dirty="0"/>
                        <a:t>Vitamin D</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buFont typeface="Arial" panose="020B0604020202020204" pitchFamily="34" charset="0"/>
                        <a:buChar char="•"/>
                      </a:pPr>
                      <a:r>
                        <a:rPr lang="en-US" sz="1800" dirty="0"/>
                        <a:t>Critical for maintaining calcium levels</a:t>
                      </a:r>
                    </a:p>
                    <a:p>
                      <a:pPr>
                        <a:buFont typeface="Arial" panose="020B0604020202020204" pitchFamily="34" charset="0"/>
                        <a:buChar char="•"/>
                      </a:pPr>
                      <a:r>
                        <a:rPr lang="en-US" sz="1800" dirty="0"/>
                        <a:t>Aids the absorption of calcium, promotes bone health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sz="1800" dirty="0"/>
                        <a:t>salmon, mackerel, tuna, sardines, mushrooms, cod liver oil, egg yolks, and fortified milk, yogurt, and cheese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2713852929"/>
                  </a:ext>
                </a:extLst>
              </a:tr>
            </a:tbl>
          </a:graphicData>
        </a:graphic>
      </p:graphicFrame>
    </p:spTree>
    <p:extLst>
      <p:ext uri="{BB962C8B-B14F-4D97-AF65-F5344CB8AC3E}">
        <p14:creationId xmlns:p14="http://schemas.microsoft.com/office/powerpoint/2010/main" val="21865568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819130" cy="1295400"/>
          </a:xfrm>
        </p:spPr>
        <p:txBody>
          <a:bodyPr>
            <a:normAutofit/>
          </a:bodyPr>
          <a:lstStyle/>
          <a:p>
            <a:r>
              <a:rPr lang="en-US" sz="3400" b="1" dirty="0"/>
              <a:t>9.4 Other Essential Micronutrients for Bone Health</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10281452"/>
              </p:ext>
            </p:extLst>
          </p:nvPr>
        </p:nvGraphicFramePr>
        <p:xfrm>
          <a:off x="531813" y="1463040"/>
          <a:ext cx="11125199" cy="5090160"/>
        </p:xfrm>
        <a:graphic>
          <a:graphicData uri="http://schemas.openxmlformats.org/drawingml/2006/table">
            <a:tbl>
              <a:tblPr/>
              <a:tblGrid>
                <a:gridCol w="1676399">
                  <a:extLst>
                    <a:ext uri="{9D8B030D-6E8A-4147-A177-3AD203B41FA5}">
                      <a16:colId xmlns:a16="http://schemas.microsoft.com/office/drawing/2014/main" val="2524646826"/>
                    </a:ext>
                  </a:extLst>
                </a:gridCol>
                <a:gridCol w="4876800">
                  <a:extLst>
                    <a:ext uri="{9D8B030D-6E8A-4147-A177-3AD203B41FA5}">
                      <a16:colId xmlns:a16="http://schemas.microsoft.com/office/drawing/2014/main" val="2192793970"/>
                    </a:ext>
                  </a:extLst>
                </a:gridCol>
                <a:gridCol w="4572000">
                  <a:extLst>
                    <a:ext uri="{9D8B030D-6E8A-4147-A177-3AD203B41FA5}">
                      <a16:colId xmlns:a16="http://schemas.microsoft.com/office/drawing/2014/main" val="1304234201"/>
                    </a:ext>
                  </a:extLst>
                </a:gridCol>
              </a:tblGrid>
              <a:tr h="561272">
                <a:tc>
                  <a:txBody>
                    <a:bodyPr/>
                    <a:lstStyle/>
                    <a:p>
                      <a:r>
                        <a:rPr lang="en-US" sz="1800" b="1" dirty="0"/>
                        <a:t>Micronutrient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r>
                        <a:rPr lang="en-US" sz="1800" b="1" dirty="0"/>
                        <a:t>Functional Role in Bone Health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r>
                        <a:rPr lang="en-US" sz="1800" b="1" dirty="0"/>
                        <a:t>Food Sources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extLst>
                  <a:ext uri="{0D108BD9-81ED-4DB2-BD59-A6C34878D82A}">
                    <a16:rowId xmlns:a16="http://schemas.microsoft.com/office/drawing/2014/main" val="597341753"/>
                  </a:ext>
                </a:extLst>
              </a:tr>
              <a:tr h="696752">
                <a:tc>
                  <a:txBody>
                    <a:bodyPr/>
                    <a:lstStyle/>
                    <a:p>
                      <a:r>
                        <a:rPr lang="en-US" sz="1800" dirty="0"/>
                        <a:t>Vitamin K</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buFont typeface="Arial" panose="020B0604020202020204" pitchFamily="34" charset="0"/>
                        <a:buChar char="•"/>
                      </a:pPr>
                      <a:r>
                        <a:rPr lang="en-US" sz="1800" dirty="0"/>
                        <a:t>Stimulates bone remodeling</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sz="1800" dirty="0"/>
                        <a:t>kale, spinach, turnip, and other dark leafy vegetables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3162526848"/>
                  </a:ext>
                </a:extLst>
              </a:tr>
              <a:tr h="696752">
                <a:tc>
                  <a:txBody>
                    <a:bodyPr/>
                    <a:lstStyle/>
                    <a:p>
                      <a:r>
                        <a:rPr lang="en-US" sz="1800" dirty="0"/>
                        <a:t>Boron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buFont typeface="Arial" panose="020B0604020202020204" pitchFamily="34" charset="0"/>
                        <a:buChar char="•"/>
                      </a:pPr>
                      <a:r>
                        <a:rPr lang="en-US" sz="1800" dirty="0"/>
                        <a:t>May enhance calcium absorption and estrogen metabolism</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US" sz="1800" dirty="0"/>
                        <a:t>avocado, nuts, peanut butter, green and orange vegetables, grapes, and raisins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593463004"/>
                  </a:ext>
                </a:extLst>
              </a:tr>
              <a:tr h="1045128">
                <a:tc>
                  <a:txBody>
                    <a:bodyPr/>
                    <a:lstStyle/>
                    <a:p>
                      <a:r>
                        <a:rPr lang="en-US" sz="1800" dirty="0"/>
                        <a:t>Iron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buFont typeface="Arial" panose="020B0604020202020204" pitchFamily="34" charset="0"/>
                        <a:buChar char="•"/>
                      </a:pPr>
                      <a:r>
                        <a:rPr lang="en-US" sz="1800" dirty="0"/>
                        <a:t>Helps enzymes and regulators function properly so the body can form optimal bone structure for bone strength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sz="1800" dirty="0"/>
                        <a:t>red meat, egg yolks, dark leafy vegetables, dried fruit, iron-fortified foods, beans, lentils, chick peas, liver, and artichoke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4276508981"/>
                  </a:ext>
                </a:extLst>
              </a:tr>
              <a:tr h="1045128">
                <a:tc>
                  <a:txBody>
                    <a:bodyPr/>
                    <a:lstStyle/>
                    <a:p>
                      <a:r>
                        <a:rPr lang="en-US" sz="1800" dirty="0"/>
                        <a:t>Vitamin C</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buFont typeface="Arial" panose="020B0604020202020204" pitchFamily="34" charset="0"/>
                        <a:buChar char="•"/>
                      </a:pPr>
                      <a:r>
                        <a:rPr lang="en-US" sz="1800" dirty="0"/>
                        <a:t>Helps enzymes and regulators to function properly so the body can form optimal bone structure for bone strength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US" sz="1800" dirty="0"/>
                        <a:t>citrus fruits, tomatoes and tomato juice, potatoes, Brussel sprouts, cauliflower, broccoli, strawberries, cabbage, and spinach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4121898055"/>
                  </a:ext>
                </a:extLst>
              </a:tr>
              <a:tr h="1045128">
                <a:tc>
                  <a:txBody>
                    <a:bodyPr/>
                    <a:lstStyle/>
                    <a:p>
                      <a:r>
                        <a:rPr lang="en-US" sz="1800" dirty="0"/>
                        <a:t>Zinc</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buFont typeface="Arial" panose="020B0604020202020204" pitchFamily="34" charset="0"/>
                        <a:buChar char="•"/>
                      </a:pPr>
                      <a:r>
                        <a:rPr lang="en-US" sz="1800" dirty="0"/>
                        <a:t>Helps enzymes and regulators to function properly so the body can form optimal bone structure for bone strength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sz="1800" dirty="0"/>
                        <a:t>oysters, wheat germ, pumpkin seeds, squash, watermelon seeds, beans, sesame seeds, tahini, beef, lamb</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2705916459"/>
                  </a:ext>
                </a:extLst>
              </a:tr>
            </a:tbl>
          </a:graphicData>
        </a:graphic>
      </p:graphicFrame>
    </p:spTree>
    <p:extLst>
      <p:ext uri="{BB962C8B-B14F-4D97-AF65-F5344CB8AC3E}">
        <p14:creationId xmlns:p14="http://schemas.microsoft.com/office/powerpoint/2010/main" val="9207929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9.5 Osteoporosis</a:t>
            </a:r>
          </a:p>
        </p:txBody>
      </p:sp>
      <p:sp>
        <p:nvSpPr>
          <p:cNvPr id="3" name="Content Placeholder 2"/>
          <p:cNvSpPr>
            <a:spLocks noGrp="1"/>
          </p:cNvSpPr>
          <p:nvPr>
            <p:ph idx="1"/>
          </p:nvPr>
        </p:nvSpPr>
        <p:spPr>
          <a:xfrm>
            <a:off x="608012" y="1600200"/>
            <a:ext cx="10972800" cy="4800600"/>
          </a:xfrm>
        </p:spPr>
        <p:txBody>
          <a:bodyPr>
            <a:normAutofit lnSpcReduction="10000"/>
          </a:bodyPr>
          <a:lstStyle/>
          <a:p>
            <a:r>
              <a:rPr lang="en-US" dirty="0"/>
              <a:t>Bone mineral density (BMD) is an indicator of bone quality and correlates with bone strength.</a:t>
            </a:r>
          </a:p>
          <a:p>
            <a:r>
              <a:rPr lang="en-US" dirty="0"/>
              <a:t>The greatest quantity of bone tissue a person develops during his or her lifetime is called </a:t>
            </a:r>
            <a:r>
              <a:rPr lang="en-US" b="1" dirty="0"/>
              <a:t>peak bone mass</a:t>
            </a:r>
            <a:r>
              <a:rPr lang="en-US" dirty="0"/>
              <a:t>.</a:t>
            </a:r>
          </a:p>
          <a:p>
            <a:r>
              <a:rPr lang="en-US" dirty="0"/>
              <a:t>Excessive bone loss can lead to the development of </a:t>
            </a:r>
            <a:r>
              <a:rPr lang="en-US" b="1" dirty="0"/>
              <a:t>osteopenia</a:t>
            </a:r>
            <a:r>
              <a:rPr lang="en-US" dirty="0"/>
              <a:t> and eventually </a:t>
            </a:r>
            <a:r>
              <a:rPr lang="en-US" b="1" dirty="0"/>
              <a:t>osteoporosis</a:t>
            </a:r>
            <a:r>
              <a:rPr lang="en-US" dirty="0"/>
              <a:t>.</a:t>
            </a:r>
          </a:p>
          <a:p>
            <a:r>
              <a:rPr lang="en-US" dirty="0"/>
              <a:t>Osteoporosis affects women more than men, but is a debilitating disease for either sex.</a:t>
            </a:r>
          </a:p>
          <a:p>
            <a:r>
              <a:rPr lang="en-US" dirty="0"/>
              <a:t>Osteoporosis is often a silent disease that doesn’t manifest itself until a fracture is sustained.</a:t>
            </a:r>
          </a:p>
        </p:txBody>
      </p:sp>
    </p:spTree>
    <p:extLst>
      <p:ext uri="{BB962C8B-B14F-4D97-AF65-F5344CB8AC3E}">
        <p14:creationId xmlns:p14="http://schemas.microsoft.com/office/powerpoint/2010/main" val="31121893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9.3 Nutrition Related Bone Disorders</a:t>
            </a:r>
          </a:p>
        </p:txBody>
      </p:sp>
      <p:sp>
        <p:nvSpPr>
          <p:cNvPr id="5" name="Content Placeholder 4"/>
          <p:cNvSpPr>
            <a:spLocks noGrp="1"/>
          </p:cNvSpPr>
          <p:nvPr>
            <p:ph sz="half" idx="2"/>
          </p:nvPr>
        </p:nvSpPr>
        <p:spPr>
          <a:xfrm>
            <a:off x="6323012" y="1600200"/>
            <a:ext cx="5257800" cy="4953000"/>
          </a:xfrm>
        </p:spPr>
        <p:txBody>
          <a:bodyPr>
            <a:normAutofit fontScale="92500" lnSpcReduction="20000"/>
          </a:bodyPr>
          <a:lstStyle/>
          <a:p>
            <a:r>
              <a:rPr lang="en-US" dirty="0"/>
              <a:t>A T-score compares a person’s BMD to an averaged BMD of a healthy thirty-year-old population of the same sex. </a:t>
            </a:r>
          </a:p>
          <a:p>
            <a:r>
              <a:rPr lang="en-US" dirty="0"/>
              <a:t>According to the World Health Organization, a T-score of −1.0 or above indicates normal BMD. </a:t>
            </a:r>
          </a:p>
          <a:p>
            <a:r>
              <a:rPr lang="en-US" dirty="0"/>
              <a:t>A person with a T-score between −1.0 and −2.5 has a low BMD, which is a condition referred to as osteopenia. </a:t>
            </a:r>
          </a:p>
          <a:p>
            <a:r>
              <a:rPr lang="en-US" dirty="0"/>
              <a:t>A person with a T-score of −2.5 or below is diagnosed with osteoporosis.</a:t>
            </a:r>
          </a:p>
        </p:txBody>
      </p:sp>
      <p:sp>
        <p:nvSpPr>
          <p:cNvPr id="7" name="TextBox 6"/>
          <p:cNvSpPr txBox="1"/>
          <p:nvPr/>
        </p:nvSpPr>
        <p:spPr>
          <a:xfrm>
            <a:off x="2270521" y="6171601"/>
            <a:ext cx="2362200" cy="369332"/>
          </a:xfrm>
          <a:prstGeom prst="rect">
            <a:avLst/>
          </a:prstGeom>
          <a:noFill/>
        </p:spPr>
        <p:txBody>
          <a:bodyPr wrap="square" rtlCol="0">
            <a:spAutoFit/>
          </a:bodyPr>
          <a:lstStyle/>
          <a:p>
            <a:pPr algn="ctr"/>
            <a:r>
              <a:rPr lang="en-US" sz="1800" dirty="0"/>
              <a:t>©</a:t>
            </a:r>
            <a:r>
              <a:rPr lang="en-US" sz="1800" dirty="0" err="1"/>
              <a:t>Networkgraphics</a:t>
            </a:r>
            <a:endParaRPr lang="en-US" sz="1800" dirty="0"/>
          </a:p>
        </p:txBody>
      </p:sp>
      <p:pic>
        <p:nvPicPr>
          <p:cNvPr id="6" name="Content Placeholder 5">
            <a:extLst>
              <a:ext uri="{C183D7F6-B498-43B3-948B-1728B52AA6E4}">
                <adec:decorative xmlns:adec="http://schemas.microsoft.com/office/drawing/2017/decorative" val="1"/>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86618" y="1816534"/>
            <a:ext cx="5130007" cy="4355665"/>
          </a:xfrm>
        </p:spPr>
      </p:pic>
    </p:spTree>
    <p:extLst>
      <p:ext uri="{BB962C8B-B14F-4D97-AF65-F5344CB8AC3E}">
        <p14:creationId xmlns:p14="http://schemas.microsoft.com/office/powerpoint/2010/main" val="8468200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Chapter Objectives:</a:t>
            </a:r>
          </a:p>
        </p:txBody>
      </p:sp>
      <p:sp>
        <p:nvSpPr>
          <p:cNvPr id="3" name="Content Placeholder 2"/>
          <p:cNvSpPr>
            <a:spLocks noGrp="1"/>
          </p:cNvSpPr>
          <p:nvPr>
            <p:ph idx="1"/>
          </p:nvPr>
        </p:nvSpPr>
        <p:spPr>
          <a:xfrm>
            <a:off x="760412" y="1600200"/>
            <a:ext cx="10820400" cy="5029200"/>
          </a:xfrm>
        </p:spPr>
        <p:txBody>
          <a:bodyPr>
            <a:normAutofit/>
          </a:bodyPr>
          <a:lstStyle/>
          <a:p>
            <a:pPr marL="514350" lvl="0" indent="-514350">
              <a:buFont typeface="+mj-lt"/>
              <a:buAutoNum type="arabicPeriod" startAt="6"/>
            </a:pPr>
            <a:r>
              <a:rPr lang="en-US" dirty="0"/>
              <a:t>Identify food sources for each nutrient.</a:t>
            </a:r>
          </a:p>
          <a:p>
            <a:pPr marL="514350" lvl="0" indent="-514350">
              <a:buFont typeface="+mj-lt"/>
              <a:buAutoNum type="arabicPeriod" startAt="6"/>
            </a:pPr>
            <a:r>
              <a:rPr lang="en-US" dirty="0"/>
              <a:t>Describe osteoporosis, including its notable characteristics.</a:t>
            </a:r>
          </a:p>
          <a:p>
            <a:pPr marL="514350" lvl="0" indent="-514350">
              <a:buFont typeface="+mj-lt"/>
              <a:buAutoNum type="arabicPeriod" startAt="6"/>
            </a:pPr>
            <a:r>
              <a:rPr lang="en-US" dirty="0"/>
              <a:t>Discuss risk factors for osteoporosis.</a:t>
            </a:r>
          </a:p>
          <a:p>
            <a:pPr marL="514350" lvl="0" indent="-514350">
              <a:buFont typeface="+mj-lt"/>
              <a:buAutoNum type="arabicPeriod" startAt="6"/>
            </a:pPr>
            <a:r>
              <a:rPr lang="en-US" dirty="0"/>
              <a:t>Explain why it is important to build peak bone mass when you are young.</a:t>
            </a:r>
          </a:p>
          <a:p>
            <a:pPr marL="514350" lvl="0" indent="-514350">
              <a:buFont typeface="+mj-lt"/>
              <a:buAutoNum type="arabicPeriod" startAt="6"/>
            </a:pPr>
            <a:r>
              <a:rPr lang="en-US" dirty="0"/>
              <a:t>Identify the tests used to measure bone mass. </a:t>
            </a:r>
          </a:p>
          <a:p>
            <a:pPr marL="514350" lvl="0" indent="-514350">
              <a:buFont typeface="+mj-lt"/>
              <a:buAutoNum type="arabicPeriod" startAt="6"/>
            </a:pPr>
            <a:r>
              <a:rPr lang="en-US" dirty="0"/>
              <a:t>List the groups most at risk for calcium inadequacy and explain why they are at risk.</a:t>
            </a:r>
          </a:p>
          <a:p>
            <a:pPr marL="514350" lvl="0" indent="-514350">
              <a:buFont typeface="+mj-lt"/>
              <a:buAutoNum type="arabicPeriod" startAt="6"/>
            </a:pPr>
            <a:r>
              <a:rPr lang="en-US" dirty="0"/>
              <a:t>Understand the benefits and risks of calcium supplementation.</a:t>
            </a:r>
          </a:p>
          <a:p>
            <a:pPr marL="0" indent="0">
              <a:buNone/>
            </a:pPr>
            <a:endParaRPr lang="en-US" dirty="0"/>
          </a:p>
        </p:txBody>
      </p:sp>
    </p:spTree>
    <p:extLst>
      <p:ext uri="{BB962C8B-B14F-4D97-AF65-F5344CB8AC3E}">
        <p14:creationId xmlns:p14="http://schemas.microsoft.com/office/powerpoint/2010/main" val="2560323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9.3 Nutrition Related Bone Disorders</a:t>
            </a:r>
          </a:p>
        </p:txBody>
      </p:sp>
      <p:sp>
        <p:nvSpPr>
          <p:cNvPr id="5" name="Content Placeholder 4"/>
          <p:cNvSpPr>
            <a:spLocks noGrp="1"/>
          </p:cNvSpPr>
          <p:nvPr>
            <p:ph sz="half" idx="2"/>
          </p:nvPr>
        </p:nvSpPr>
        <p:spPr>
          <a:xfrm>
            <a:off x="6016942" y="1600200"/>
            <a:ext cx="5563870" cy="5029200"/>
          </a:xfrm>
        </p:spPr>
        <p:txBody>
          <a:bodyPr>
            <a:normAutofit fontScale="92500" lnSpcReduction="20000"/>
          </a:bodyPr>
          <a:lstStyle/>
          <a:p>
            <a:r>
              <a:rPr lang="en-US" dirty="0"/>
              <a:t>Osteoporosis is categorized into two types that differ by the age of onset and what type of bone tissue is most severely deteriorated. </a:t>
            </a:r>
          </a:p>
          <a:p>
            <a:r>
              <a:rPr lang="en-US" dirty="0"/>
              <a:t>Type 1 osteoporosis, also called postmenopausal osteoporosis, most often develops in women between the ages of fifty and seventy. Occurs more in trabecular bone.</a:t>
            </a:r>
          </a:p>
          <a:p>
            <a:r>
              <a:rPr lang="en-US" dirty="0"/>
              <a:t>Type 2 osteoporosis is also called senile osteoporosis and typically occurs after the age of seventy. Occurs equally in trabecular and cortical bone.</a:t>
            </a:r>
          </a:p>
        </p:txBody>
      </p:sp>
      <p:sp>
        <p:nvSpPr>
          <p:cNvPr id="7" name="TextBox 6"/>
          <p:cNvSpPr txBox="1"/>
          <p:nvPr/>
        </p:nvSpPr>
        <p:spPr>
          <a:xfrm>
            <a:off x="3654742" y="4953000"/>
            <a:ext cx="2362200" cy="369332"/>
          </a:xfrm>
          <a:prstGeom prst="rect">
            <a:avLst/>
          </a:prstGeom>
          <a:noFill/>
        </p:spPr>
        <p:txBody>
          <a:bodyPr wrap="square" rtlCol="0">
            <a:spAutoFit/>
          </a:bodyPr>
          <a:lstStyle/>
          <a:p>
            <a:pPr algn="ctr"/>
            <a:r>
              <a:rPr lang="en-US" sz="1800" dirty="0"/>
              <a:t>©</a:t>
            </a:r>
            <a:r>
              <a:rPr lang="en-US" sz="1800" dirty="0" err="1"/>
              <a:t>Shutterstock</a:t>
            </a:r>
            <a:endParaRPr lang="en-US" sz="1800" dirty="0"/>
          </a:p>
        </p:txBody>
      </p:sp>
      <p:pic>
        <p:nvPicPr>
          <p:cNvPr id="4" name="Content Placeholder 3">
            <a:extLst>
              <a:ext uri="{C183D7F6-B498-43B3-948B-1728B52AA6E4}">
                <adec:decorative xmlns:adec="http://schemas.microsoft.com/office/drawing/2017/decorative" val="1"/>
              </a:ext>
            </a:extLst>
          </p:cNvPr>
          <p:cNvPicPr>
            <a:picLocks noGrp="1" noChangeAspect="1"/>
          </p:cNvPicPr>
          <p:nvPr>
            <p:ph sz="half" idx="1"/>
          </p:nvPr>
        </p:nvPicPr>
        <p:blipFill rotWithShape="1">
          <a:blip r:embed="rId2" cstate="print">
            <a:extLst>
              <a:ext uri="{28A0092B-C50C-407E-A947-70E740481C1C}">
                <a14:useLocalDpi xmlns:a14="http://schemas.microsoft.com/office/drawing/2010/main" val="0"/>
              </a:ext>
            </a:extLst>
          </a:blip>
          <a:srcRect r="42528"/>
          <a:stretch/>
        </p:blipFill>
        <p:spPr>
          <a:xfrm>
            <a:off x="912812" y="1615501"/>
            <a:ext cx="3429000" cy="2488802"/>
          </a:xfrm>
        </p:spPr>
      </p:pic>
      <p:pic>
        <p:nvPicPr>
          <p:cNvPr id="8" name="Picture 7">
            <a:extLst>
              <a:ext uri="{C183D7F6-B498-43B3-948B-1728B52AA6E4}">
                <adec:decorative xmlns:adec="http://schemas.microsoft.com/office/drawing/2017/decorative" val="1"/>
              </a:ext>
            </a:extLst>
          </p:cNvPr>
          <p:cNvPicPr>
            <a:picLocks noChangeAspect="1"/>
          </p:cNvPicPr>
          <p:nvPr/>
        </p:nvPicPr>
        <p:blipFill rotWithShape="1">
          <a:blip r:embed="rId3"/>
          <a:srcRect l="57448" t="16381"/>
          <a:stretch/>
        </p:blipFill>
        <p:spPr>
          <a:xfrm>
            <a:off x="912812" y="4240392"/>
            <a:ext cx="3145975" cy="2581074"/>
          </a:xfrm>
          <a:prstGeom prst="rect">
            <a:avLst/>
          </a:prstGeom>
        </p:spPr>
      </p:pic>
    </p:spTree>
    <p:extLst>
      <p:ext uri="{BB962C8B-B14F-4D97-AF65-F5344CB8AC3E}">
        <p14:creationId xmlns:p14="http://schemas.microsoft.com/office/powerpoint/2010/main" val="27610929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9.4 VIDEO - Osteoporosis 3D Animation</a:t>
            </a:r>
          </a:p>
        </p:txBody>
      </p:sp>
      <p:sp>
        <p:nvSpPr>
          <p:cNvPr id="5" name="Content Placeholder 4"/>
          <p:cNvSpPr>
            <a:spLocks noGrp="1"/>
          </p:cNvSpPr>
          <p:nvPr>
            <p:ph sz="half" idx="2"/>
          </p:nvPr>
        </p:nvSpPr>
        <p:spPr>
          <a:xfrm>
            <a:off x="2360612" y="6368091"/>
            <a:ext cx="7239000" cy="457371"/>
          </a:xfrm>
        </p:spPr>
        <p:txBody>
          <a:bodyPr>
            <a:normAutofit/>
          </a:bodyPr>
          <a:lstStyle/>
          <a:p>
            <a:pPr marL="0" indent="0" algn="ctr">
              <a:buNone/>
            </a:pPr>
            <a:r>
              <a:rPr lang="en-US" sz="1600" dirty="0"/>
              <a:t>Video Source: </a:t>
            </a:r>
            <a:r>
              <a:rPr lang="en-US" sz="1600" dirty="0">
                <a:hlinkClick r:id="rId3"/>
              </a:rPr>
              <a:t>https://youtu.be/rHyeZhcoZcQ</a:t>
            </a:r>
            <a:endParaRPr lang="en-US" sz="1600" dirty="0"/>
          </a:p>
        </p:txBody>
      </p:sp>
      <p:pic>
        <p:nvPicPr>
          <p:cNvPr id="6" name="Online Media 5" descr="This video is a 3D medical animation video to show what is osteoporosis and how it cause weakness to bone and the effect of osteoblast and osteoclast cells in it.also it shows the later stage and diagnosis of osteoporosis.">
            <a:hlinkClick r:id="" action="ppaction://media"/>
            <a:extLst>
              <a:ext uri="{FF2B5EF4-FFF2-40B4-BE49-F238E27FC236}">
                <a16:creationId xmlns:a16="http://schemas.microsoft.com/office/drawing/2014/main" id="{D8C792F8-7A80-B047-B51E-F1F6DEA0455E}"/>
              </a:ext>
            </a:extLst>
          </p:cNvPr>
          <p:cNvPicPr>
            <a:picLocks noGrp="1" noRot="1" noChangeAspect="1"/>
          </p:cNvPicPr>
          <p:nvPr>
            <p:ph sz="half" idx="1"/>
            <a:videoFile r:link="rId1"/>
          </p:nvPr>
        </p:nvPicPr>
        <p:blipFill>
          <a:blip r:embed="rId4"/>
          <a:stretch>
            <a:fillRect/>
          </a:stretch>
        </p:blipFill>
        <p:spPr>
          <a:xfrm>
            <a:off x="2855912" y="1447800"/>
            <a:ext cx="6477000" cy="4857222"/>
          </a:xfrm>
          <a:prstGeom prst="rect">
            <a:avLst/>
          </a:prstGeom>
        </p:spPr>
      </p:pic>
    </p:spTree>
    <p:extLst>
      <p:ext uri="{BB962C8B-B14F-4D97-AF65-F5344CB8AC3E}">
        <p14:creationId xmlns:p14="http://schemas.microsoft.com/office/powerpoint/2010/main" val="6933753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9.6 Risk Factors for Osteoporosis</a:t>
            </a:r>
          </a:p>
        </p:txBody>
      </p:sp>
      <p:sp>
        <p:nvSpPr>
          <p:cNvPr id="3" name="Content Placeholder 2"/>
          <p:cNvSpPr>
            <a:spLocks noGrp="1"/>
          </p:cNvSpPr>
          <p:nvPr>
            <p:ph idx="1"/>
          </p:nvPr>
        </p:nvSpPr>
        <p:spPr>
          <a:xfrm>
            <a:off x="608012" y="1600200"/>
            <a:ext cx="10972800" cy="4800600"/>
          </a:xfrm>
        </p:spPr>
        <p:txBody>
          <a:bodyPr>
            <a:normAutofit/>
          </a:bodyPr>
          <a:lstStyle/>
          <a:p>
            <a:r>
              <a:rPr lang="en-US" dirty="0"/>
              <a:t>A risk factor is defined as a variable that is linked to an increased probability of developing a disease or adverse outcome.</a:t>
            </a:r>
          </a:p>
          <a:p>
            <a:r>
              <a:rPr lang="en-US" dirty="0"/>
              <a:t>Non-modifiable risk factors for osteoporosis include: being female, being over age fifty, having a small frame, having an endocrine disorder, having a family member with the disease, and being Caucasian or Asian.</a:t>
            </a:r>
          </a:p>
          <a:p>
            <a:r>
              <a:rPr lang="en-US" dirty="0"/>
              <a:t>The risk factors for osteoporosis that can be changed are: smoking, alcohol intake, physical inactivity, and poor nutrition.</a:t>
            </a:r>
          </a:p>
          <a:p>
            <a:r>
              <a:rPr lang="en-US" dirty="0"/>
              <a:t>Dietary inadequacy, certain medications, and diseases increase the risk for developing osteoporosis.</a:t>
            </a:r>
          </a:p>
        </p:txBody>
      </p:sp>
    </p:spTree>
    <p:extLst>
      <p:ext uri="{BB962C8B-B14F-4D97-AF65-F5344CB8AC3E}">
        <p14:creationId xmlns:p14="http://schemas.microsoft.com/office/powerpoint/2010/main" val="606713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9.6 Risk Factors for Osteoporosis</a:t>
            </a:r>
          </a:p>
        </p:txBody>
      </p:sp>
      <p:sp>
        <p:nvSpPr>
          <p:cNvPr id="6" name="Text Placeholder 5"/>
          <p:cNvSpPr>
            <a:spLocks noGrp="1"/>
          </p:cNvSpPr>
          <p:nvPr>
            <p:ph type="body" idx="1"/>
          </p:nvPr>
        </p:nvSpPr>
        <p:spPr>
          <a:xfrm>
            <a:off x="684212" y="5700807"/>
            <a:ext cx="4875530" cy="1004793"/>
          </a:xfrm>
        </p:spPr>
        <p:txBody>
          <a:bodyPr>
            <a:normAutofit fontScale="62500" lnSpcReduction="20000"/>
          </a:bodyPr>
          <a:lstStyle/>
          <a:p>
            <a:r>
              <a:rPr lang="en-US" dirty="0">
                <a:solidFill>
                  <a:schemeClr val="tx1"/>
                </a:solidFill>
              </a:rPr>
              <a:t>Certain risk factors for developing osteoporosis are biological, such as being Caucasian or Asian and being over age forty. Other factors are related to lifestyle choices such as smoking.</a:t>
            </a:r>
          </a:p>
        </p:txBody>
      </p:sp>
      <p:pic>
        <p:nvPicPr>
          <p:cNvPr id="10" name="Content Placeholder 9">
            <a:extLst>
              <a:ext uri="{C183D7F6-B498-43B3-948B-1728B52AA6E4}">
                <adec:decorative xmlns:adec="http://schemas.microsoft.com/office/drawing/2017/decorative" val="1"/>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598612" y="1529143"/>
            <a:ext cx="2772308" cy="4171664"/>
          </a:xfrm>
        </p:spPr>
      </p:pic>
      <p:sp>
        <p:nvSpPr>
          <p:cNvPr id="8" name="Text Placeholder 7"/>
          <p:cNvSpPr>
            <a:spLocks noGrp="1"/>
          </p:cNvSpPr>
          <p:nvPr>
            <p:ph type="body" sz="quarter" idx="3"/>
          </p:nvPr>
        </p:nvSpPr>
        <p:spPr>
          <a:xfrm>
            <a:off x="6497606" y="5700807"/>
            <a:ext cx="4875530" cy="816429"/>
          </a:xfrm>
        </p:spPr>
        <p:txBody>
          <a:bodyPr>
            <a:normAutofit fontScale="62500" lnSpcReduction="20000"/>
          </a:bodyPr>
          <a:lstStyle/>
          <a:p>
            <a:r>
              <a:rPr lang="en-US" dirty="0">
                <a:solidFill>
                  <a:schemeClr val="tx1"/>
                </a:solidFill>
              </a:rPr>
              <a:t>Dancing is a form of weight-bearing activity that forces the body to move against gravity and therefore stimulates new bone growth.</a:t>
            </a:r>
          </a:p>
        </p:txBody>
      </p:sp>
      <p:pic>
        <p:nvPicPr>
          <p:cNvPr id="11" name="Content Placeholder 10">
            <a:extLst>
              <a:ext uri="{C183D7F6-B498-43B3-948B-1728B52AA6E4}">
                <adec:decorative xmlns:adec="http://schemas.microsoft.com/office/drawing/2017/decorative" val="1"/>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637212" y="1752600"/>
            <a:ext cx="5942330" cy="3948207"/>
          </a:xfrm>
        </p:spPr>
      </p:pic>
    </p:spTree>
    <p:extLst>
      <p:ext uri="{BB962C8B-B14F-4D97-AF65-F5344CB8AC3E}">
        <p14:creationId xmlns:p14="http://schemas.microsoft.com/office/powerpoint/2010/main" val="28062634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9.7 Osteoporosis Prevention and Treatment</a:t>
            </a:r>
          </a:p>
        </p:txBody>
      </p:sp>
      <p:sp>
        <p:nvSpPr>
          <p:cNvPr id="6" name="Content Placeholder 5"/>
          <p:cNvSpPr>
            <a:spLocks noGrp="1"/>
          </p:cNvSpPr>
          <p:nvPr>
            <p:ph idx="1"/>
          </p:nvPr>
        </p:nvSpPr>
        <p:spPr>
          <a:xfrm>
            <a:off x="1218883" y="1600200"/>
            <a:ext cx="9751060" cy="4800600"/>
          </a:xfrm>
        </p:spPr>
        <p:txBody>
          <a:bodyPr>
            <a:normAutofit lnSpcReduction="10000"/>
          </a:bodyPr>
          <a:lstStyle/>
          <a:p>
            <a:r>
              <a:rPr lang="en-US" dirty="0"/>
              <a:t>Osteoporosis is a childhood disease with old-age consequences. </a:t>
            </a:r>
          </a:p>
          <a:p>
            <a:r>
              <a:rPr lang="en-US" b="1" dirty="0"/>
              <a:t>Primary prevention </a:t>
            </a:r>
            <a:r>
              <a:rPr lang="en-US" dirty="0"/>
              <a:t>of osteoporosis begins early in life with proper diet and exercise.</a:t>
            </a:r>
          </a:p>
          <a:p>
            <a:r>
              <a:rPr lang="en-US" dirty="0"/>
              <a:t>The strategies of </a:t>
            </a:r>
            <a:r>
              <a:rPr lang="en-US" b="1" dirty="0"/>
              <a:t>secondary prevention </a:t>
            </a:r>
            <a:r>
              <a:rPr lang="en-US" dirty="0"/>
              <a:t>that focus on treating osteoporosis aim to arrest further bone loss and reduce fracture risk.</a:t>
            </a:r>
          </a:p>
          <a:p>
            <a:r>
              <a:rPr lang="en-US" dirty="0"/>
              <a:t>Osteoporosis prevention and treatment involves a three-tiered approach that incorporates lifestyle modifications, the assessment and treatment of underlying causes of the disease, and pharmacotherapy.</a:t>
            </a:r>
          </a:p>
        </p:txBody>
      </p:sp>
    </p:spTree>
    <p:extLst>
      <p:ext uri="{BB962C8B-B14F-4D97-AF65-F5344CB8AC3E}">
        <p14:creationId xmlns:p14="http://schemas.microsoft.com/office/powerpoint/2010/main" val="10583852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152400"/>
            <a:ext cx="10896600" cy="1295400"/>
          </a:xfrm>
        </p:spPr>
        <p:txBody>
          <a:bodyPr>
            <a:normAutofit/>
          </a:bodyPr>
          <a:lstStyle/>
          <a:p>
            <a:r>
              <a:rPr lang="en-US" sz="3400" b="1" dirty="0"/>
              <a:t>9.4 VIDEO – Exercise Helps Keep Astronauts Healthy</a:t>
            </a:r>
          </a:p>
        </p:txBody>
      </p:sp>
      <p:sp>
        <p:nvSpPr>
          <p:cNvPr id="5" name="Content Placeholder 4"/>
          <p:cNvSpPr>
            <a:spLocks noGrp="1"/>
          </p:cNvSpPr>
          <p:nvPr>
            <p:ph sz="half" idx="2"/>
          </p:nvPr>
        </p:nvSpPr>
        <p:spPr>
          <a:xfrm>
            <a:off x="3046412" y="6019800"/>
            <a:ext cx="6096000" cy="457371"/>
          </a:xfrm>
        </p:spPr>
        <p:txBody>
          <a:bodyPr>
            <a:normAutofit/>
          </a:bodyPr>
          <a:lstStyle/>
          <a:p>
            <a:pPr marL="0" indent="0" algn="ctr">
              <a:buNone/>
            </a:pPr>
            <a:r>
              <a:rPr lang="en-US" sz="1600" dirty="0"/>
              <a:t>Video Source: </a:t>
            </a:r>
            <a:r>
              <a:rPr lang="en-US" sz="1600" dirty="0">
                <a:hlinkClick r:id="rId3"/>
              </a:rPr>
              <a:t>https://youtu.be/2FCWhPAwKHo</a:t>
            </a:r>
            <a:endParaRPr lang="en-US" sz="1600" dirty="0"/>
          </a:p>
        </p:txBody>
      </p:sp>
      <p:pic>
        <p:nvPicPr>
          <p:cNvPr id="4" name="SKwLEsulVaw" descr="Video demonstrating that exercise is essential for our astronauts to maintain healthy bones, muscles and heart during space flight and exploration missions."/>
          <p:cNvPicPr>
            <a:picLocks noGrp="1" noRot="1" noChangeAspect="1"/>
          </p:cNvPicPr>
          <p:nvPr>
            <p:ph sz="half" idx="1"/>
            <a:videoFile r:link="rId1"/>
          </p:nvPr>
        </p:nvPicPr>
        <p:blipFill>
          <a:blip r:embed="rId4"/>
          <a:stretch>
            <a:fillRect/>
          </a:stretch>
        </p:blipFill>
        <p:spPr>
          <a:xfrm>
            <a:off x="2208212" y="1515056"/>
            <a:ext cx="7460315" cy="4428544"/>
          </a:xfrm>
          <a:prstGeom prst="rect">
            <a:avLst/>
          </a:prstGeom>
        </p:spPr>
      </p:pic>
    </p:spTree>
    <p:extLst>
      <p:ext uri="{BB962C8B-B14F-4D97-AF65-F5344CB8AC3E}">
        <p14:creationId xmlns:p14="http://schemas.microsoft.com/office/powerpoint/2010/main" val="19648859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361929" cy="1295400"/>
          </a:xfrm>
        </p:spPr>
        <p:txBody>
          <a:bodyPr/>
          <a:lstStyle/>
          <a:p>
            <a:r>
              <a:rPr lang="en-US" b="1" dirty="0"/>
              <a:t>9.8 Deficiency, Supplementation, and Choices</a:t>
            </a:r>
          </a:p>
        </p:txBody>
      </p:sp>
      <p:sp>
        <p:nvSpPr>
          <p:cNvPr id="3" name="Content Placeholder 2"/>
          <p:cNvSpPr>
            <a:spLocks noGrp="1"/>
          </p:cNvSpPr>
          <p:nvPr>
            <p:ph idx="1"/>
          </p:nvPr>
        </p:nvSpPr>
        <p:spPr>
          <a:xfrm>
            <a:off x="608012" y="1600200"/>
            <a:ext cx="10972800" cy="4800600"/>
          </a:xfrm>
        </p:spPr>
        <p:txBody>
          <a:bodyPr>
            <a:normAutofit/>
          </a:bodyPr>
          <a:lstStyle/>
          <a:p>
            <a:r>
              <a:rPr lang="en-US" dirty="0"/>
              <a:t>The groups of people who are most at risk for calcium inadequacy are adolescent teens, </a:t>
            </a:r>
            <a:r>
              <a:rPr lang="en-US" dirty="0" err="1"/>
              <a:t>amenorrheic</a:t>
            </a:r>
            <a:r>
              <a:rPr lang="en-US" dirty="0"/>
              <a:t> women, the female triad athlete, the elderly, lactose-intolerant people, those with milk allergies, and vegans.</a:t>
            </a:r>
          </a:p>
          <a:p>
            <a:r>
              <a:rPr lang="en-US" dirty="0"/>
              <a:t>When taking calcium supplements, be sure to monitor vitamin D intake to ensure that the proper benefits are achieved. Split doses are more effective since the gastrointestinal tract can only absorb up to 500 milligrams at one time.</a:t>
            </a:r>
          </a:p>
        </p:txBody>
      </p:sp>
      <p:pic>
        <p:nvPicPr>
          <p:cNvPr id="4" name="Picture 3">
            <a:extLs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389812" y="4572000"/>
            <a:ext cx="3109912" cy="2073275"/>
          </a:xfrm>
          <a:prstGeom prst="rect">
            <a:avLst/>
          </a:prstGeom>
        </p:spPr>
      </p:pic>
    </p:spTree>
    <p:extLst>
      <p:ext uri="{BB962C8B-B14F-4D97-AF65-F5344CB8AC3E}">
        <p14:creationId xmlns:p14="http://schemas.microsoft.com/office/powerpoint/2010/main" val="8242735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361929" cy="1295400"/>
          </a:xfrm>
        </p:spPr>
        <p:txBody>
          <a:bodyPr/>
          <a:lstStyle/>
          <a:p>
            <a:r>
              <a:rPr lang="en-US" b="1" dirty="0"/>
              <a:t>9.8 Deficiency, Supplementation, and Choices</a:t>
            </a:r>
          </a:p>
        </p:txBody>
      </p:sp>
      <p:sp>
        <p:nvSpPr>
          <p:cNvPr id="3" name="Content Placeholder 2"/>
          <p:cNvSpPr>
            <a:spLocks noGrp="1"/>
          </p:cNvSpPr>
          <p:nvPr>
            <p:ph idx="1"/>
          </p:nvPr>
        </p:nvSpPr>
        <p:spPr>
          <a:xfrm>
            <a:off x="608012" y="1600200"/>
            <a:ext cx="10972800" cy="4800600"/>
          </a:xfrm>
        </p:spPr>
        <p:txBody>
          <a:bodyPr>
            <a:normAutofit/>
          </a:bodyPr>
          <a:lstStyle/>
          <a:p>
            <a:r>
              <a:rPr lang="en-US" dirty="0"/>
              <a:t>There is need for caution when choosing different brands of calcium supplements. Oyster shell and other naturally derived brands tend to contain unusually high concentrations of lead. Other brands do not contain the stated amount of calcium as advertised.</a:t>
            </a:r>
          </a:p>
          <a:p>
            <a:r>
              <a:rPr lang="en-US" dirty="0"/>
              <a:t>The best sources of calcium come from the diet. If you are considered at risk for inadequate calcium intake, then proper supplementation along with a good diet can produce positive results on bone health.</a:t>
            </a:r>
          </a:p>
          <a:p>
            <a:r>
              <a:rPr lang="en-US" dirty="0"/>
              <a:t>Other choices that affect bone health:  too much soda and a lactose-free diet.</a:t>
            </a:r>
          </a:p>
        </p:txBody>
      </p:sp>
    </p:spTree>
    <p:extLst>
      <p:ext uri="{BB962C8B-B14F-4D97-AF65-F5344CB8AC3E}">
        <p14:creationId xmlns:p14="http://schemas.microsoft.com/office/powerpoint/2010/main" val="10268365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a:t>
            </a:r>
          </a:p>
        </p:txBody>
      </p:sp>
      <p:sp>
        <p:nvSpPr>
          <p:cNvPr id="3" name="Content Placeholder 2"/>
          <p:cNvSpPr>
            <a:spLocks noGrp="1"/>
          </p:cNvSpPr>
          <p:nvPr>
            <p:ph idx="1"/>
          </p:nvPr>
        </p:nvSpPr>
        <p:spPr>
          <a:xfrm>
            <a:off x="608012" y="1600200"/>
            <a:ext cx="10972800" cy="5029200"/>
          </a:xfrm>
        </p:spPr>
        <p:txBody>
          <a:bodyPr>
            <a:normAutofit fontScale="92500"/>
          </a:bodyPr>
          <a:lstStyle/>
          <a:p>
            <a:r>
              <a:rPr lang="en-US" dirty="0"/>
              <a:t>Milk has been and will continue to be a key component in the diets of millions of people. </a:t>
            </a:r>
          </a:p>
          <a:p>
            <a:r>
              <a:rPr lang="en-US" dirty="0"/>
              <a:t>During the agrarian age, people drank milk from the animals they raised. </a:t>
            </a:r>
          </a:p>
          <a:p>
            <a:r>
              <a:rPr lang="en-US" dirty="0"/>
              <a:t>At the dawn of the twentieth century, nutritional science appeared on the scene and quickly acknowledged milk’s importance as a part of a balanced diet. </a:t>
            </a:r>
          </a:p>
          <a:p>
            <a:r>
              <a:rPr lang="en-US" dirty="0"/>
              <a:t>For over one hundred years, several US government nutrition programs have highlighted milk’s value. </a:t>
            </a:r>
          </a:p>
          <a:p>
            <a:r>
              <a:rPr lang="en-US" dirty="0"/>
              <a:t>Pasteurization, homogenization, fortification, and eventually packaging in plastic containers were developed to address distribution and food-safety issues.</a:t>
            </a:r>
          </a:p>
        </p:txBody>
      </p:sp>
    </p:spTree>
    <p:extLst>
      <p:ext uri="{BB962C8B-B14F-4D97-AF65-F5344CB8AC3E}">
        <p14:creationId xmlns:p14="http://schemas.microsoft.com/office/powerpoint/2010/main" val="7250310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a:t>
            </a:r>
          </a:p>
        </p:txBody>
      </p:sp>
      <p:pic>
        <p:nvPicPr>
          <p:cNvPr id="4" name="Content Placeholder 3">
            <a:extLst>
              <a:ext uri="{C183D7F6-B498-43B3-948B-1728B52AA6E4}">
                <adec:decorative xmlns:adec="http://schemas.microsoft.com/office/drawing/2017/decorative" val="1"/>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760412" y="1524000"/>
            <a:ext cx="10668000" cy="3565236"/>
          </a:xfrm>
        </p:spPr>
      </p:pic>
      <p:sp>
        <p:nvSpPr>
          <p:cNvPr id="5" name="Content Placeholder 4"/>
          <p:cNvSpPr>
            <a:spLocks noGrp="1"/>
          </p:cNvSpPr>
          <p:nvPr>
            <p:ph sz="half" idx="2"/>
          </p:nvPr>
        </p:nvSpPr>
        <p:spPr>
          <a:xfrm>
            <a:off x="1825942" y="5791200"/>
            <a:ext cx="9066530" cy="838200"/>
          </a:xfrm>
        </p:spPr>
        <p:txBody>
          <a:bodyPr/>
          <a:lstStyle/>
          <a:p>
            <a:pPr marL="0" indent="0" algn="ctr">
              <a:buNone/>
            </a:pPr>
            <a:r>
              <a:rPr lang="en-US" dirty="0"/>
              <a:t>Milk: An ever-changing product of the dairy industry.</a:t>
            </a:r>
          </a:p>
        </p:txBody>
      </p:sp>
      <p:sp>
        <p:nvSpPr>
          <p:cNvPr id="6" name="TextBox 5"/>
          <p:cNvSpPr txBox="1"/>
          <p:nvPr/>
        </p:nvSpPr>
        <p:spPr>
          <a:xfrm>
            <a:off x="5027612" y="5089236"/>
            <a:ext cx="2438400" cy="369332"/>
          </a:xfrm>
          <a:prstGeom prst="rect">
            <a:avLst/>
          </a:prstGeom>
          <a:noFill/>
        </p:spPr>
        <p:txBody>
          <a:bodyPr wrap="square" rtlCol="0">
            <a:spAutoFit/>
          </a:bodyPr>
          <a:lstStyle/>
          <a:p>
            <a:pPr algn="ctr"/>
            <a:r>
              <a:rPr lang="en-US" sz="1800" dirty="0"/>
              <a:t>© </a:t>
            </a:r>
            <a:r>
              <a:rPr lang="en-US" sz="1800" dirty="0" err="1"/>
              <a:t>Shutterstock</a:t>
            </a:r>
            <a:endParaRPr lang="en-US" sz="1800" dirty="0"/>
          </a:p>
        </p:txBody>
      </p:sp>
    </p:spTree>
    <p:extLst>
      <p:ext uri="{BB962C8B-B14F-4D97-AF65-F5344CB8AC3E}">
        <p14:creationId xmlns:p14="http://schemas.microsoft.com/office/powerpoint/2010/main" val="421034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9.1 Bone Structure and Function</a:t>
            </a:r>
          </a:p>
        </p:txBody>
      </p:sp>
      <p:sp>
        <p:nvSpPr>
          <p:cNvPr id="3" name="Content Placeholder 2"/>
          <p:cNvSpPr>
            <a:spLocks noGrp="1"/>
          </p:cNvSpPr>
          <p:nvPr>
            <p:ph idx="1"/>
          </p:nvPr>
        </p:nvSpPr>
        <p:spPr>
          <a:xfrm>
            <a:off x="608012" y="1600200"/>
            <a:ext cx="10972800" cy="4800600"/>
          </a:xfrm>
        </p:spPr>
        <p:txBody>
          <a:bodyPr>
            <a:normAutofit/>
          </a:bodyPr>
          <a:lstStyle/>
          <a:p>
            <a:r>
              <a:rPr lang="en-US" dirty="0"/>
              <a:t>The skeletal system aids in</a:t>
            </a:r>
          </a:p>
          <a:p>
            <a:pPr lvl="1"/>
            <a:r>
              <a:rPr lang="en-US" dirty="0"/>
              <a:t> </a:t>
            </a:r>
            <a:r>
              <a:rPr lang="en-US" b="1" dirty="0"/>
              <a:t>movement</a:t>
            </a:r>
            <a:r>
              <a:rPr lang="en-US" dirty="0"/>
              <a:t>, </a:t>
            </a:r>
            <a:r>
              <a:rPr lang="en-US" b="1" dirty="0"/>
              <a:t>provides support </a:t>
            </a:r>
            <a:r>
              <a:rPr lang="en-US" dirty="0"/>
              <a:t>for and </a:t>
            </a:r>
            <a:r>
              <a:rPr lang="en-US" b="1" dirty="0"/>
              <a:t>protects organs</a:t>
            </a:r>
            <a:r>
              <a:rPr lang="en-US" dirty="0"/>
              <a:t> </a:t>
            </a:r>
          </a:p>
          <a:p>
            <a:pPr lvl="1"/>
            <a:r>
              <a:rPr lang="en-US" b="1" dirty="0"/>
              <a:t>synthesizes platelets and red and white blood cells</a:t>
            </a:r>
            <a:endParaRPr lang="en-US" dirty="0"/>
          </a:p>
          <a:p>
            <a:pPr lvl="1"/>
            <a:r>
              <a:rPr lang="en-US" dirty="0"/>
              <a:t>serves as a </a:t>
            </a:r>
            <a:r>
              <a:rPr lang="en-US" b="1" dirty="0"/>
              <a:t>storage depot </a:t>
            </a:r>
            <a:r>
              <a:rPr lang="en-US" dirty="0"/>
              <a:t>for minerals, such as </a:t>
            </a:r>
            <a:r>
              <a:rPr lang="en-US" b="1" dirty="0"/>
              <a:t>calcium</a:t>
            </a:r>
            <a:r>
              <a:rPr lang="en-US" dirty="0"/>
              <a:t>.</a:t>
            </a:r>
          </a:p>
          <a:p>
            <a:r>
              <a:rPr lang="en-US" dirty="0"/>
              <a:t>The skeleton is composed of connective tissues including bones, cartilage, tendons, and ligaments.</a:t>
            </a:r>
          </a:p>
          <a:p>
            <a:r>
              <a:rPr lang="en-US" dirty="0"/>
              <a:t>Bones are made up of a periosteum that surrounds compact bone, which in turn surrounds trabecular bone. Bone marrow resides within the trabecular bone.</a:t>
            </a:r>
          </a:p>
        </p:txBody>
      </p:sp>
    </p:spTree>
    <p:extLst>
      <p:ext uri="{BB962C8B-B14F-4D97-AF65-F5344CB8AC3E}">
        <p14:creationId xmlns:p14="http://schemas.microsoft.com/office/powerpoint/2010/main" val="5879228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9.1 Human Skeletal System</a:t>
            </a:r>
          </a:p>
        </p:txBody>
      </p:sp>
      <p:pic>
        <p:nvPicPr>
          <p:cNvPr id="4" name="Content Placeholder 3">
            <a:extLst>
              <a:ext uri="{C183D7F6-B498-43B3-948B-1728B52AA6E4}">
                <adec:decorative xmlns:adec="http://schemas.microsoft.com/office/drawing/2017/decorative" val="1"/>
              </a:ext>
            </a:extLst>
          </p:cNvPr>
          <p:cNvPicPr>
            <a:picLocks noGrp="1" noChangeAspect="1"/>
          </p:cNvPicPr>
          <p:nvPr>
            <p:ph sz="half" idx="1"/>
          </p:nvPr>
        </p:nvPicPr>
        <p:blipFill>
          <a:blip r:embed="rId2"/>
          <a:stretch>
            <a:fillRect/>
          </a:stretch>
        </p:blipFill>
        <p:spPr>
          <a:xfrm>
            <a:off x="2208212" y="1371600"/>
            <a:ext cx="2667000" cy="5049527"/>
          </a:xfrm>
          <a:prstGeom prst="rect">
            <a:avLst/>
          </a:prstGeom>
        </p:spPr>
      </p:pic>
      <p:sp>
        <p:nvSpPr>
          <p:cNvPr id="5" name="Content Placeholder 4"/>
          <p:cNvSpPr>
            <a:spLocks noGrp="1"/>
          </p:cNvSpPr>
          <p:nvPr>
            <p:ph sz="half" idx="2"/>
          </p:nvPr>
        </p:nvSpPr>
        <p:spPr>
          <a:xfrm>
            <a:off x="6094412" y="1600200"/>
            <a:ext cx="5257800" cy="4953000"/>
          </a:xfrm>
        </p:spPr>
        <p:txBody>
          <a:bodyPr>
            <a:normAutofit fontScale="92500" lnSpcReduction="10000"/>
          </a:bodyPr>
          <a:lstStyle/>
          <a:p>
            <a:r>
              <a:rPr lang="en-US" dirty="0"/>
              <a:t>The human skeleton contains 206 bones. It is divided into two main parts, the axial and appendicular.</a:t>
            </a:r>
          </a:p>
          <a:p>
            <a:r>
              <a:rPr lang="en-US" dirty="0"/>
              <a:t>The axial skeleton consists of the skull, vertebral column, and rib cage, and is composed of eighty bones. </a:t>
            </a:r>
          </a:p>
          <a:p>
            <a:r>
              <a:rPr lang="en-US" dirty="0"/>
              <a:t>The appendicular skeleton consists of the shoulder girdle, pelvic girdle, and upper and lower extremities and is composed of 126 bones. </a:t>
            </a:r>
          </a:p>
        </p:txBody>
      </p:sp>
      <p:sp>
        <p:nvSpPr>
          <p:cNvPr id="6" name="TextBox 5"/>
          <p:cNvSpPr txBox="1"/>
          <p:nvPr/>
        </p:nvSpPr>
        <p:spPr>
          <a:xfrm>
            <a:off x="2665412" y="6421127"/>
            <a:ext cx="1905000" cy="338554"/>
          </a:xfrm>
          <a:prstGeom prst="rect">
            <a:avLst/>
          </a:prstGeom>
          <a:noFill/>
        </p:spPr>
        <p:txBody>
          <a:bodyPr wrap="square" rtlCol="0">
            <a:spAutoFit/>
          </a:bodyPr>
          <a:lstStyle/>
          <a:p>
            <a:r>
              <a:rPr lang="en-US" sz="1600" dirty="0"/>
              <a:t>© </a:t>
            </a:r>
            <a:r>
              <a:rPr lang="en-US" sz="1600" dirty="0" err="1"/>
              <a:t>Networkgraphics</a:t>
            </a:r>
            <a:endParaRPr lang="en-US" sz="1600" dirty="0"/>
          </a:p>
        </p:txBody>
      </p:sp>
    </p:spTree>
    <p:extLst>
      <p:ext uri="{BB962C8B-B14F-4D97-AF65-F5344CB8AC3E}">
        <p14:creationId xmlns:p14="http://schemas.microsoft.com/office/powerpoint/2010/main" val="16592712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9.1 Bone Structure</a:t>
            </a:r>
          </a:p>
        </p:txBody>
      </p:sp>
      <p:sp>
        <p:nvSpPr>
          <p:cNvPr id="5" name="Content Placeholder 4"/>
          <p:cNvSpPr>
            <a:spLocks noGrp="1"/>
          </p:cNvSpPr>
          <p:nvPr>
            <p:ph sz="half" idx="2"/>
          </p:nvPr>
        </p:nvSpPr>
        <p:spPr>
          <a:xfrm>
            <a:off x="6551612" y="1371600"/>
            <a:ext cx="5029200" cy="5257800"/>
          </a:xfrm>
        </p:spPr>
        <p:txBody>
          <a:bodyPr>
            <a:normAutofit lnSpcReduction="10000"/>
          </a:bodyPr>
          <a:lstStyle/>
          <a:p>
            <a:r>
              <a:rPr lang="en-US" dirty="0"/>
              <a:t>Bone is composed of organized living tissues.</a:t>
            </a:r>
          </a:p>
          <a:p>
            <a:r>
              <a:rPr lang="en-US" dirty="0"/>
              <a:t>Bones are composed of approximately 65 percent inorganic material known as mineralized matrix. This mineralized matrix consists of mostly crystallized hydroxyapatite. </a:t>
            </a:r>
          </a:p>
          <a:p>
            <a:r>
              <a:rPr lang="en-US" dirty="0"/>
              <a:t>The other 35 percent of bone is organic material, most of which is the fibrous protein, collagen.</a:t>
            </a:r>
          </a:p>
        </p:txBody>
      </p:sp>
      <p:sp>
        <p:nvSpPr>
          <p:cNvPr id="6" name="TextBox 5"/>
          <p:cNvSpPr txBox="1"/>
          <p:nvPr/>
        </p:nvSpPr>
        <p:spPr>
          <a:xfrm>
            <a:off x="2055812" y="5808594"/>
            <a:ext cx="1905000" cy="338554"/>
          </a:xfrm>
          <a:prstGeom prst="rect">
            <a:avLst/>
          </a:prstGeom>
          <a:noFill/>
        </p:spPr>
        <p:txBody>
          <a:bodyPr wrap="square" rtlCol="0">
            <a:spAutoFit/>
          </a:bodyPr>
          <a:lstStyle/>
          <a:p>
            <a:r>
              <a:rPr lang="en-US" sz="1600" dirty="0"/>
              <a:t>© </a:t>
            </a:r>
            <a:r>
              <a:rPr lang="en-US" sz="1600" dirty="0" err="1"/>
              <a:t>Networkgraphics</a:t>
            </a:r>
            <a:endParaRPr lang="en-US" sz="1600" dirty="0"/>
          </a:p>
        </p:txBody>
      </p:sp>
      <p:pic>
        <p:nvPicPr>
          <p:cNvPr id="7" name="Content Placeholder 6">
            <a:extLst>
              <a:ext uri="{C183D7F6-B498-43B3-948B-1728B52AA6E4}">
                <adec:decorative xmlns:adec="http://schemas.microsoft.com/office/drawing/2017/decorative" val="1"/>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60412" y="2160242"/>
            <a:ext cx="5486400" cy="3223315"/>
          </a:xfrm>
        </p:spPr>
      </p:pic>
    </p:spTree>
    <p:extLst>
      <p:ext uri="{BB962C8B-B14F-4D97-AF65-F5344CB8AC3E}">
        <p14:creationId xmlns:p14="http://schemas.microsoft.com/office/powerpoint/2010/main" val="29358794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9.1 Bone Structure</a:t>
            </a:r>
          </a:p>
        </p:txBody>
      </p:sp>
      <p:sp>
        <p:nvSpPr>
          <p:cNvPr id="5" name="Content Placeholder 4"/>
          <p:cNvSpPr>
            <a:spLocks noGrp="1"/>
          </p:cNvSpPr>
          <p:nvPr>
            <p:ph sz="half" idx="2"/>
          </p:nvPr>
        </p:nvSpPr>
        <p:spPr>
          <a:xfrm>
            <a:off x="1141412" y="5181600"/>
            <a:ext cx="10058400" cy="1472506"/>
          </a:xfrm>
        </p:spPr>
        <p:txBody>
          <a:bodyPr>
            <a:normAutofit/>
          </a:bodyPr>
          <a:lstStyle/>
          <a:p>
            <a:pPr marL="0" indent="0">
              <a:buNone/>
            </a:pPr>
            <a:r>
              <a:rPr lang="en-US" dirty="0"/>
              <a:t>The two basic tissue types of bones are trabecular and cortical. Trabecular (spongy) and cortical (compact) bone tissues differ in their microarchitecture and porosity.</a:t>
            </a:r>
          </a:p>
        </p:txBody>
      </p:sp>
      <p:sp>
        <p:nvSpPr>
          <p:cNvPr id="6" name="TextBox 5"/>
          <p:cNvSpPr txBox="1"/>
          <p:nvPr/>
        </p:nvSpPr>
        <p:spPr>
          <a:xfrm>
            <a:off x="1598612" y="4666111"/>
            <a:ext cx="1905000" cy="338554"/>
          </a:xfrm>
          <a:prstGeom prst="rect">
            <a:avLst/>
          </a:prstGeom>
          <a:noFill/>
        </p:spPr>
        <p:txBody>
          <a:bodyPr wrap="square" rtlCol="0">
            <a:spAutoFit/>
          </a:bodyPr>
          <a:lstStyle/>
          <a:p>
            <a:r>
              <a:rPr lang="en-US" sz="1600" dirty="0"/>
              <a:t>© </a:t>
            </a:r>
            <a:r>
              <a:rPr lang="en-US" sz="1600" dirty="0" err="1"/>
              <a:t>Networkgraphics</a:t>
            </a:r>
            <a:endParaRPr lang="en-US" sz="1600" dirty="0"/>
          </a:p>
        </p:txBody>
      </p:sp>
      <p:pic>
        <p:nvPicPr>
          <p:cNvPr id="8" name="Content Placeholder 7" descr="Imagine showing the difference between spongy bone with its porous structure resembling a sponge and compact bone with few pores similar to a hardwood board."/>
          <p:cNvPicPr>
            <a:picLocks noGrp="1" noChangeAspect="1"/>
          </p:cNvPicPr>
          <p:nvPr>
            <p:ph sz="half" idx="1"/>
          </p:nvPr>
        </p:nvPicPr>
        <p:blipFill rotWithShape="1">
          <a:blip r:embed="rId2"/>
          <a:srcRect r="-21"/>
          <a:stretch/>
        </p:blipFill>
        <p:spPr>
          <a:xfrm>
            <a:off x="1446212" y="1579494"/>
            <a:ext cx="8839200" cy="3124200"/>
          </a:xfrm>
          <a:prstGeom prst="rect">
            <a:avLst/>
          </a:prstGeom>
        </p:spPr>
      </p:pic>
    </p:spTree>
    <p:extLst>
      <p:ext uri="{BB962C8B-B14F-4D97-AF65-F5344CB8AC3E}">
        <p14:creationId xmlns:p14="http://schemas.microsoft.com/office/powerpoint/2010/main" val="33225620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Cooking 16x9">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extLst>
    <a:ext uri="{05A4C25C-085E-4340-85A3-A5531E510DB2}">
      <thm15:themeFamily xmlns:thm15="http://schemas.microsoft.com/office/thememl/2012/main" name="Fresh food presentation (widescreen).potx" id="{63DD3034-9CB5-4B6F-BCA0-530A5E267AB2}" vid="{9783A5E3-1DF2-4F3C-8902-0C2EB8A188D6}"/>
    </a:ext>
  </a:extLst>
</a:theme>
</file>

<file path=ppt/theme/theme2.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theme>
</file>

<file path=ppt/theme/theme3.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0D821C33D77374889306AEF42E3F77D" ma:contentTypeVersion="7" ma:contentTypeDescription="Create a new document." ma:contentTypeScope="" ma:versionID="72be366cff232dfece6902775b7875da">
  <xsd:schema xmlns:xsd="http://www.w3.org/2001/XMLSchema" xmlns:xs="http://www.w3.org/2001/XMLSchema" xmlns:p="http://schemas.microsoft.com/office/2006/metadata/properties" xmlns:ns2="fde54b8b-4b5e-495a-9838-89e8d703d9aa" targetNamespace="http://schemas.microsoft.com/office/2006/metadata/properties" ma:root="true" ma:fieldsID="941aee6532d60bb553fc8bd15f74bc67" ns2:_="">
    <xsd:import namespace="fde54b8b-4b5e-495a-9838-89e8d703d9a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e54b8b-4b5e-495a-9838-89e8d703d9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08942AA-0721-4324-BC2C-A3CB43F24E71}">
  <ds:schemaRefs>
    <ds:schemaRef ds:uri="http://schemas.microsoft.com/sharepoint/v3/contenttype/forms"/>
  </ds:schemaRefs>
</ds:datastoreItem>
</file>

<file path=customXml/itemProps2.xml><?xml version="1.0" encoding="utf-8"?>
<ds:datastoreItem xmlns:ds="http://schemas.openxmlformats.org/officeDocument/2006/customXml" ds:itemID="{5E700CCB-20BA-4760-AB9F-AC3B63ED32E0}">
  <ds:schemaRefs>
    <ds:schemaRef ds:uri="http://www.w3.org/XML/1998/namespace"/>
    <ds:schemaRef ds:uri="http://purl.org/dc/dcmitype/"/>
    <ds:schemaRef ds:uri="http://schemas.microsoft.com/office/infopath/2007/PartnerControls"/>
    <ds:schemaRef ds:uri="http://purl.org/dc/elements/1.1/"/>
    <ds:schemaRef ds:uri="a4f35948-e619-41b3-aa29-22878b09cfd2"/>
    <ds:schemaRef ds:uri="http://schemas.microsoft.com/office/2006/documentManagement/types"/>
    <ds:schemaRef ds:uri="http://schemas.openxmlformats.org/package/2006/metadata/core-properties"/>
    <ds:schemaRef ds:uri="40262f94-9f35-4ac3-9a90-690165a166b7"/>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C4D832AD-66B7-4492-8E21-C9716A696296}"/>
</file>

<file path=docProps/app.xml><?xml version="1.0" encoding="utf-8"?>
<Properties xmlns="http://schemas.openxmlformats.org/officeDocument/2006/extended-properties" xmlns:vt="http://schemas.openxmlformats.org/officeDocument/2006/docPropsVTypes">
  <Template>Fresh food presentation (widescreen)</Template>
  <TotalTime>17774</TotalTime>
  <Words>2636</Words>
  <Application>Microsoft Macintosh PowerPoint</Application>
  <PresentationFormat>Custom</PresentationFormat>
  <Paragraphs>217</Paragraphs>
  <Slides>37</Slides>
  <Notes>0</Notes>
  <HiddenSlides>0</HiddenSlides>
  <MMClips>3</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37</vt:i4>
      </vt:variant>
    </vt:vector>
  </HeadingPairs>
  <TitlesOfParts>
    <vt:vector size="40" baseType="lpstr">
      <vt:lpstr>Arial</vt:lpstr>
      <vt:lpstr>Constantia</vt:lpstr>
      <vt:lpstr>Cooking 16x9</vt:lpstr>
      <vt:lpstr>Nutrients Important for Bone Health</vt:lpstr>
      <vt:lpstr>Chapter Objectives:</vt:lpstr>
      <vt:lpstr>Chapter Objectives:</vt:lpstr>
      <vt:lpstr>Introduction</vt:lpstr>
      <vt:lpstr>Introduction</vt:lpstr>
      <vt:lpstr>9.1 Bone Structure and Function</vt:lpstr>
      <vt:lpstr>9.1 Human Skeletal System</vt:lpstr>
      <vt:lpstr>9.1 Bone Structure</vt:lpstr>
      <vt:lpstr>9.1 Bone Structure</vt:lpstr>
      <vt:lpstr>9.1 Bone Structure</vt:lpstr>
      <vt:lpstr>9.1 Bone Structure and Function</vt:lpstr>
      <vt:lpstr>9.1 Bone Remodeling</vt:lpstr>
      <vt:lpstr>9.1 VIDEO - Bone Remodeling</vt:lpstr>
      <vt:lpstr>9.1 Key Terms to Know from Section 9.1</vt:lpstr>
      <vt:lpstr>9.2 Bone Mineral Density</vt:lpstr>
      <vt:lpstr>9.3 Micronutrients Essential for Bone Health</vt:lpstr>
      <vt:lpstr>9.3 Functional Roles of Calcium</vt:lpstr>
      <vt:lpstr>9.3 Micronutrients Essential for Bone Health</vt:lpstr>
      <vt:lpstr>9.3 Regulation of Calcium</vt:lpstr>
      <vt:lpstr>9.3 Calcium in Food</vt:lpstr>
      <vt:lpstr>9.3 Calcium in Food</vt:lpstr>
      <vt:lpstr>9.3 Micronutrients Essential for Bone Health</vt:lpstr>
      <vt:lpstr>9.3 Sources of Vitamin D</vt:lpstr>
      <vt:lpstr>9.3 Activation of Vitamin D</vt:lpstr>
      <vt:lpstr>9.4 Other Essential Micronutrients for Bone Health</vt:lpstr>
      <vt:lpstr>9.4 Other Essential Micronutrients for Bone Health</vt:lpstr>
      <vt:lpstr>9.4 Other Essential Micronutrients for Bone Health</vt:lpstr>
      <vt:lpstr>9.5 Osteoporosis</vt:lpstr>
      <vt:lpstr>9.3 Nutrition Related Bone Disorders</vt:lpstr>
      <vt:lpstr>9.3 Nutrition Related Bone Disorders</vt:lpstr>
      <vt:lpstr>9.4 VIDEO - Osteoporosis 3D Animation</vt:lpstr>
      <vt:lpstr>9.6 Risk Factors for Osteoporosis</vt:lpstr>
      <vt:lpstr>9.6 Risk Factors for Osteoporosis</vt:lpstr>
      <vt:lpstr>9.7 Osteoporosis Prevention and Treatment</vt:lpstr>
      <vt:lpstr>9.4 VIDEO – Exercise Helps Keep Astronauts Healthy</vt:lpstr>
      <vt:lpstr>9.8 Deficiency, Supplementation, and Choices</vt:lpstr>
      <vt:lpstr>9.8 Deficiency, Supplementation, and Choices</vt:lpstr>
    </vt:vector>
  </TitlesOfParts>
  <Company>Georgia Highlands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Nutrition and You</dc:title>
  <dc:creator>Sharryse Henderson</dc:creator>
  <cp:lastModifiedBy>Jason Hitzeman</cp:lastModifiedBy>
  <cp:revision>241</cp:revision>
  <dcterms:created xsi:type="dcterms:W3CDTF">2018-01-08T00:02:35Z</dcterms:created>
  <dcterms:modified xsi:type="dcterms:W3CDTF">2021-11-28T16:45:46Z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0x010100F0D821C33D77374889306AEF42E3F77D</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