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08"/>
  </p:notesMasterIdLst>
  <p:handoutMasterIdLst>
    <p:handoutMasterId r:id="rId109"/>
  </p:handoutMasterIdLst>
  <p:sldIdLst>
    <p:sldId id="256" r:id="rId5"/>
    <p:sldId id="258" r:id="rId6"/>
    <p:sldId id="357" r:id="rId7"/>
    <p:sldId id="356"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6" r:id="rId24"/>
    <p:sldId id="274" r:id="rId25"/>
    <p:sldId id="275" r:id="rId26"/>
    <p:sldId id="277" r:id="rId27"/>
    <p:sldId id="278" r:id="rId28"/>
    <p:sldId id="359" r:id="rId29"/>
    <p:sldId id="35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40" r:id="rId71"/>
    <p:sldId id="321" r:id="rId72"/>
    <p:sldId id="322" r:id="rId73"/>
    <p:sldId id="319" r:id="rId74"/>
    <p:sldId id="343" r:id="rId75"/>
    <p:sldId id="344" r:id="rId76"/>
    <p:sldId id="320" r:id="rId77"/>
    <p:sldId id="342" r:id="rId78"/>
    <p:sldId id="341" r:id="rId79"/>
    <p:sldId id="345" r:id="rId80"/>
    <p:sldId id="346" r:id="rId81"/>
    <p:sldId id="347" r:id="rId82"/>
    <p:sldId id="348" r:id="rId83"/>
    <p:sldId id="349" r:id="rId84"/>
    <p:sldId id="350" r:id="rId85"/>
    <p:sldId id="351" r:id="rId86"/>
    <p:sldId id="352" r:id="rId87"/>
    <p:sldId id="353" r:id="rId88"/>
    <p:sldId id="354" r:id="rId89"/>
    <p:sldId id="323" r:id="rId90"/>
    <p:sldId id="324" r:id="rId91"/>
    <p:sldId id="325" r:id="rId92"/>
    <p:sldId id="326" r:id="rId93"/>
    <p:sldId id="327" r:id="rId94"/>
    <p:sldId id="328" r:id="rId95"/>
    <p:sldId id="329" r:id="rId96"/>
    <p:sldId id="355" r:id="rId97"/>
    <p:sldId id="330" r:id="rId98"/>
    <p:sldId id="331" r:id="rId99"/>
    <p:sldId id="332" r:id="rId100"/>
    <p:sldId id="333" r:id="rId101"/>
    <p:sldId id="334" r:id="rId102"/>
    <p:sldId id="335" r:id="rId103"/>
    <p:sldId id="336" r:id="rId104"/>
    <p:sldId id="337" r:id="rId105"/>
    <p:sldId id="338" r:id="rId106"/>
    <p:sldId id="339" r:id="rId107"/>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3" pos="383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173" autoAdjust="0"/>
    <p:restoredTop sz="94492" autoAdjust="0"/>
  </p:normalViewPr>
  <p:slideViewPr>
    <p:cSldViewPr>
      <p:cViewPr varScale="1">
        <p:scale>
          <a:sx n="65" d="100"/>
          <a:sy n="65" d="100"/>
        </p:scale>
        <p:origin x="216" y="912"/>
      </p:cViewPr>
      <p:guideLst>
        <p:guide orient="horz" pos="2160"/>
        <p:guide pos="3839"/>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63" d="100"/>
          <a:sy n="63" d="100"/>
        </p:scale>
        <p:origin x="1986"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theme" Target="theme/theme1.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tableStyles" Target="tableStyle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notesMaster" Target="notesMasters/notesMaster1.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handoutMaster" Target="handoutMasters/handoutMaster1.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05E03B7-B591-4A2A-B695-014C5A39F13E}" type="datetimeFigureOut">
              <a:rPr lang="en-US"/>
              <a:t>11/12/21</a:t>
            </a:fld>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8E322BB-75AD-4A1E-9661-2724167329F0}" type="slidenum">
              <a:rPr/>
              <a:t>‹#›</a:t>
            </a:fld>
            <a:endParaRPr/>
          </a:p>
        </p:txBody>
      </p:sp>
    </p:spTree>
    <p:extLst>
      <p:ext uri="{BB962C8B-B14F-4D97-AF65-F5344CB8AC3E}">
        <p14:creationId xmlns:p14="http://schemas.microsoft.com/office/powerpoint/2010/main" val="251270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DFBD7B-E4FB-4AA8-9540-FD148073ACB3}" type="datetimeFigureOut">
              <a:rPr lang="en-US"/>
              <a:t>11/9/21</a:t>
            </a:fld>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45B7DE-1198-4F2F-B574-CA8CAE341642}" type="slidenum">
              <a:rPr/>
              <a:t>‹#›</a:t>
            </a:fld>
            <a:endParaRPr/>
          </a:p>
        </p:txBody>
      </p:sp>
    </p:spTree>
    <p:extLst>
      <p:ext uri="{BB962C8B-B14F-4D97-AF65-F5344CB8AC3E}">
        <p14:creationId xmlns:p14="http://schemas.microsoft.com/office/powerpoint/2010/main" val="1882312455"/>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7" name="squares"/>
          <p:cNvGrpSpPr/>
          <p:nvPr/>
        </p:nvGrpSpPr>
        <p:grpSpPr>
          <a:xfrm>
            <a:off x="0" y="1135743"/>
            <a:ext cx="1622332" cy="799981"/>
            <a:chOff x="0" y="452558"/>
            <a:chExt cx="914400" cy="524182"/>
          </a:xfrm>
        </p:grpSpPr>
        <p:sp>
          <p:nvSpPr>
            <p:cNvPr id="8" name="Rounded Rectangle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ctrTitle"/>
          </p:nvPr>
        </p:nvSpPr>
        <p:spPr>
          <a:xfrm>
            <a:off x="1828324" y="362396"/>
            <a:ext cx="9141619" cy="1676400"/>
          </a:xfrm>
        </p:spPr>
        <p:txBody>
          <a:bodyPr>
            <a:noAutofit/>
          </a:bodyPr>
          <a:lstStyle>
            <a:lvl1pPr>
              <a:lnSpc>
                <a:spcPct val="80000"/>
              </a:lnSpc>
              <a:defRPr sz="6000"/>
            </a:lvl1pPr>
          </a:lstStyle>
          <a:p>
            <a:r>
              <a:rPr lang="en-US"/>
              <a:t>Click to edit Master title style</a:t>
            </a:r>
            <a:endParaRPr/>
          </a:p>
        </p:txBody>
      </p:sp>
      <p:sp>
        <p:nvSpPr>
          <p:cNvPr id="3" name="Subtitle 2"/>
          <p:cNvSpPr>
            <a:spLocks noGrp="1"/>
          </p:cNvSpPr>
          <p:nvPr>
            <p:ph type="subTitle" idx="1"/>
          </p:nvPr>
        </p:nvSpPr>
        <p:spPr>
          <a:xfrm>
            <a:off x="1828324" y="2089595"/>
            <a:ext cx="9141619" cy="886344"/>
          </a:xfrm>
        </p:spPr>
        <p:txBody>
          <a:bodyPr>
            <a:normAutofit/>
          </a:bodyPr>
          <a:lstStyle>
            <a:lvl1pPr marL="0" indent="0" algn="l">
              <a:buNone/>
              <a:defRPr sz="2800">
                <a:solidFill>
                  <a:schemeClr val="accent1">
                    <a:lumMod val="75000"/>
                  </a:schemeClr>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a:t>Click to edit Master subtitle style</a:t>
            </a:r>
            <a:endParaRPr dirty="0"/>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A7209051-6E81-43E8-9099-FF6A0C3DCFE8}" type="datetime1">
              <a:rPr lang="en-US"/>
              <a:t>11/9/21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3887510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a:lvl7pPr>
            <a:lvl8pPr>
              <a:defRPr baseline="0"/>
            </a:lvl8pPr>
            <a:lvl9pPr>
              <a:defRPr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EDCEAB04-7709-4C1E-A61A-74684A0170FC}" type="datetime1">
              <a:rPr lang="en-US"/>
              <a:t>11/9/21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264082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7" name="squares"/>
          <p:cNvGrpSpPr/>
          <p:nvPr/>
        </p:nvGrpSpPr>
        <p:grpSpPr>
          <a:xfrm rot="5400000">
            <a:off x="9583007" y="233864"/>
            <a:ext cx="1063300" cy="524046"/>
            <a:chOff x="0" y="452558"/>
            <a:chExt cx="914400" cy="524182"/>
          </a:xfrm>
        </p:grpSpPr>
        <p:sp>
          <p:nvSpPr>
            <p:cNvPr id="8" name="Rounded Rectangle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nvGrpSpPr>
          <p:cNvPr id="15" name="bottom graphic"/>
          <p:cNvGrpSpPr/>
          <p:nvPr/>
        </p:nvGrpSpPr>
        <p:grpSpPr>
          <a:xfrm>
            <a:off x="0" y="5395517"/>
            <a:ext cx="12188825" cy="1462483"/>
            <a:chOff x="0" y="4046638"/>
            <a:chExt cx="9144000" cy="1096862"/>
          </a:xfrm>
        </p:grpSpPr>
        <p:sp>
          <p:nvSpPr>
            <p:cNvPr id="16" name="Freeform 15"/>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7" name="Rectangle 72"/>
            <p:cNvSpPr/>
            <p:nvPr/>
          </p:nvSpPr>
          <p:spPr bwMode="ltGray">
            <a:xfrm rot="5400000">
              <a:off x="4023569" y="23069"/>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sp>
        <p:nvSpPr>
          <p:cNvPr id="2" name="Vertical Title 1"/>
          <p:cNvSpPr>
            <a:spLocks noGrp="1"/>
          </p:cNvSpPr>
          <p:nvPr>
            <p:ph type="title" orient="vert"/>
          </p:nvPr>
        </p:nvSpPr>
        <p:spPr>
          <a:xfrm>
            <a:off x="9751060" y="1150514"/>
            <a:ext cx="1828324" cy="5021685"/>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218882" y="1150514"/>
            <a:ext cx="8227457" cy="5021685"/>
          </a:xfrm>
        </p:spPr>
        <p:txBody>
          <a:bodyPr vert="eaVert"/>
          <a:lstStyle>
            <a:lvl5pPr>
              <a:defRPr/>
            </a:lvl5pPr>
            <a:lvl6pPr>
              <a:defRPr/>
            </a:lvl6pPr>
            <a:lvl7pPr>
              <a:defRPr/>
            </a:lvl7pPr>
            <a:lvl8pPr>
              <a:defRPr baseline="0"/>
            </a:lvl8pPr>
            <a:lvl9pPr>
              <a:defRPr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0C79BD0D-E0B1-4CED-AC65-708AC79EB9CD}" type="datetime1">
              <a:rPr lang="en-US"/>
              <a:t>11/9/21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81644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a:lvl7pPr>
            <a:lvl8pPr>
              <a:defRPr/>
            </a:lvl8pPr>
            <a:lvl9pPr>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0CC3EA6D-DF0B-4D4B-B359-5F1D1D0E30A4}" type="datetime1">
              <a:rPr lang="en-US"/>
              <a:t>11/9/21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3435150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7" name="squares"/>
          <p:cNvGrpSpPr/>
          <p:nvPr/>
        </p:nvGrpSpPr>
        <p:grpSpPr>
          <a:xfrm>
            <a:off x="0" y="3124415"/>
            <a:ext cx="1622332" cy="805061"/>
            <a:chOff x="0" y="2343311"/>
            <a:chExt cx="1217066" cy="603796"/>
          </a:xfrm>
        </p:grpSpPr>
        <p:sp>
          <p:nvSpPr>
            <p:cNvPr id="8" name="Rounded Rectangle 7"/>
            <p:cNvSpPr/>
            <p:nvPr/>
          </p:nvSpPr>
          <p:spPr>
            <a:xfrm>
              <a:off x="787514" y="2347123"/>
              <a:ext cx="429552" cy="59998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86370" y="2347123"/>
              <a:ext cx="429552" cy="59998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92604" y="2535915"/>
              <a:ext cx="599986" cy="214778"/>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nvGrpSpPr>
          <p:cNvPr id="19" name="bottom graphic"/>
          <p:cNvGrpSpPr/>
          <p:nvPr/>
        </p:nvGrpSpPr>
        <p:grpSpPr>
          <a:xfrm>
            <a:off x="0" y="5409216"/>
            <a:ext cx="12188825" cy="1462483"/>
            <a:chOff x="0" y="4056912"/>
            <a:chExt cx="9144000" cy="1096862"/>
          </a:xfrm>
        </p:grpSpPr>
        <p:sp>
          <p:nvSpPr>
            <p:cNvPr id="20" name="Freeform 19"/>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1" name="Rectangle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sp>
        <p:nvSpPr>
          <p:cNvPr id="2" name="Title 1"/>
          <p:cNvSpPr>
            <a:spLocks noGrp="1"/>
          </p:cNvSpPr>
          <p:nvPr>
            <p:ph type="title"/>
          </p:nvPr>
        </p:nvSpPr>
        <p:spPr>
          <a:xfrm>
            <a:off x="1828324" y="1932518"/>
            <a:ext cx="9141619" cy="2105367"/>
          </a:xfrm>
        </p:spPr>
        <p:txBody>
          <a:bodyPr anchor="b">
            <a:normAutofit/>
          </a:bodyPr>
          <a:lstStyle>
            <a:lvl1pPr algn="l">
              <a:defRPr sz="6000" b="0" cap="none" baseline="0"/>
            </a:lvl1pPr>
          </a:lstStyle>
          <a:p>
            <a:r>
              <a:rPr lang="en-US"/>
              <a:t>Click to edit Master title style</a:t>
            </a:r>
            <a:endParaRPr/>
          </a:p>
        </p:txBody>
      </p:sp>
      <p:sp>
        <p:nvSpPr>
          <p:cNvPr id="3" name="Text Placeholder 2"/>
          <p:cNvSpPr>
            <a:spLocks noGrp="1"/>
          </p:cNvSpPr>
          <p:nvPr>
            <p:ph type="body" idx="1"/>
          </p:nvPr>
        </p:nvSpPr>
        <p:spPr>
          <a:xfrm>
            <a:off x="1828324" y="4084264"/>
            <a:ext cx="9141619" cy="933297"/>
          </a:xfrm>
        </p:spPr>
        <p:txBody>
          <a:bodyPr anchor="t">
            <a:normAutofit/>
          </a:bodyPr>
          <a:lstStyle>
            <a:lvl1pPr marL="0" indent="0">
              <a:buNone/>
              <a:defRPr sz="2800">
                <a:solidFill>
                  <a:schemeClr val="accent1">
                    <a:lumMod val="75000"/>
                  </a:schemeClr>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en-US"/>
              <a:t>Edit Master text styles</a:t>
            </a: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977EDB99-15BC-4479-BAC5-1E502E66917A}" type="datetime1">
              <a:rPr lang="en-US"/>
              <a:t>11/9/21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1435693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41412" y="152400"/>
            <a:ext cx="9751060" cy="1295400"/>
          </a:xfrm>
        </p:spPr>
        <p:txBody>
          <a:bodyPr/>
          <a:lstStyle/>
          <a:p>
            <a:r>
              <a:rPr lang="en-US"/>
              <a:t>Click to edit Master title style</a:t>
            </a:r>
            <a:endParaRPr/>
          </a:p>
        </p:txBody>
      </p:sp>
      <p:sp>
        <p:nvSpPr>
          <p:cNvPr id="3" name="Content Placeholder 2"/>
          <p:cNvSpPr>
            <a:spLocks noGrp="1"/>
          </p:cNvSpPr>
          <p:nvPr>
            <p:ph sz="half" idx="1"/>
          </p:nvPr>
        </p:nvSpPr>
        <p:spPr>
          <a:xfrm>
            <a:off x="1141412" y="1600200"/>
            <a:ext cx="4875530"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094412" y="1600200"/>
            <a:ext cx="4875530"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4067C2A3-CD19-48AB-9F64-ECCF75182EDD}" type="datetime1">
              <a:rPr lang="en-US"/>
              <a:t>11/9/21</a:t>
            </a:fld>
            <a:endParaRPr/>
          </a:p>
        </p:txBody>
      </p:sp>
      <p:sp>
        <p:nvSpPr>
          <p:cNvPr id="7" name="Slide Number Placeholder 6"/>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1297796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2" y="152400"/>
            <a:ext cx="9751060" cy="1295400"/>
          </a:xfrm>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141412" y="1524000"/>
            <a:ext cx="4875530" cy="816429"/>
          </a:xfrm>
        </p:spPr>
        <p:txBody>
          <a:bodyPr anchor="ctr">
            <a:normAutofit/>
          </a:bodyPr>
          <a:lstStyle>
            <a:lvl1pPr marL="0" indent="0">
              <a:buNone/>
              <a:defRPr sz="2800" b="0">
                <a:solidFill>
                  <a:schemeClr val="accent1">
                    <a:lumMod val="75000"/>
                  </a:schemeClr>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Edit Master text styles</a:t>
            </a:r>
          </a:p>
        </p:txBody>
      </p:sp>
      <p:sp>
        <p:nvSpPr>
          <p:cNvPr id="4" name="Content Placeholder 3"/>
          <p:cNvSpPr>
            <a:spLocks noGrp="1"/>
          </p:cNvSpPr>
          <p:nvPr>
            <p:ph sz="half" idx="2"/>
          </p:nvPr>
        </p:nvSpPr>
        <p:spPr>
          <a:xfrm>
            <a:off x="1141412" y="2413000"/>
            <a:ext cx="4875530" cy="3759199"/>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baseline="0"/>
            </a:lvl8pPr>
            <a:lvl9pPr>
              <a:defRPr sz="200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094412" y="1524000"/>
            <a:ext cx="4875530" cy="816429"/>
          </a:xfrm>
        </p:spPr>
        <p:txBody>
          <a:bodyPr anchor="ctr">
            <a:normAutofit/>
          </a:bodyPr>
          <a:lstStyle>
            <a:lvl1pPr marL="0" indent="0">
              <a:buNone/>
              <a:defRPr sz="2800" b="0">
                <a:solidFill>
                  <a:schemeClr val="accent1">
                    <a:lumMod val="75000"/>
                  </a:schemeClr>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Edit Master text styles</a:t>
            </a:r>
          </a:p>
        </p:txBody>
      </p:sp>
      <p:sp>
        <p:nvSpPr>
          <p:cNvPr id="6" name="Content Placeholder 5"/>
          <p:cNvSpPr>
            <a:spLocks noGrp="1"/>
          </p:cNvSpPr>
          <p:nvPr>
            <p:ph sz="quarter" idx="4"/>
          </p:nvPr>
        </p:nvSpPr>
        <p:spPr>
          <a:xfrm>
            <a:off x="6094412" y="2413000"/>
            <a:ext cx="4875530" cy="3759199"/>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baseline="0"/>
            </a:lvl8pPr>
            <a:lvl9pPr>
              <a:defRPr sz="200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Footer Placeholder 7"/>
          <p:cNvSpPr>
            <a:spLocks noGrp="1"/>
          </p:cNvSpPr>
          <p:nvPr>
            <p:ph type="ftr" sz="quarter" idx="11"/>
          </p:nvPr>
        </p:nvSpPr>
        <p:spPr/>
        <p:txBody>
          <a:bodyPr/>
          <a:lstStyle/>
          <a:p>
            <a:r>
              <a:rPr lang="en-US" dirty="0"/>
              <a:t>Add a footer</a:t>
            </a:r>
          </a:p>
        </p:txBody>
      </p:sp>
      <p:sp>
        <p:nvSpPr>
          <p:cNvPr id="7" name="Date Placeholder 6"/>
          <p:cNvSpPr>
            <a:spLocks noGrp="1"/>
          </p:cNvSpPr>
          <p:nvPr>
            <p:ph type="dt" sz="half" idx="10"/>
          </p:nvPr>
        </p:nvSpPr>
        <p:spPr/>
        <p:txBody>
          <a:bodyPr/>
          <a:lstStyle/>
          <a:p>
            <a:fld id="{0363E8C1-7C87-4705-AB97-8CD17D208E3F}" type="datetime1">
              <a:rPr lang="en-US"/>
              <a:t>11/9/21</a:t>
            </a:fld>
            <a:endParaRPr/>
          </a:p>
        </p:txBody>
      </p:sp>
      <p:sp>
        <p:nvSpPr>
          <p:cNvPr id="9" name="Slide Number Placeholder 8"/>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487039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Footer Placeholder 3"/>
          <p:cNvSpPr>
            <a:spLocks noGrp="1"/>
          </p:cNvSpPr>
          <p:nvPr>
            <p:ph type="ftr" sz="quarter" idx="11"/>
          </p:nvPr>
        </p:nvSpPr>
        <p:spPr/>
        <p:txBody>
          <a:bodyPr/>
          <a:lstStyle/>
          <a:p>
            <a:r>
              <a:rPr lang="en-US" dirty="0"/>
              <a:t>Add a footer</a:t>
            </a:r>
          </a:p>
        </p:txBody>
      </p:sp>
      <p:sp>
        <p:nvSpPr>
          <p:cNvPr id="3" name="Date Placeholder 2"/>
          <p:cNvSpPr>
            <a:spLocks noGrp="1"/>
          </p:cNvSpPr>
          <p:nvPr>
            <p:ph type="dt" sz="half" idx="10"/>
          </p:nvPr>
        </p:nvSpPr>
        <p:spPr/>
        <p:txBody>
          <a:bodyPr/>
          <a:lstStyle/>
          <a:p>
            <a:fld id="{E20C624E-DF92-4841-B9B9-DD11AA239B85}" type="datetime1">
              <a:rPr lang="en-US"/>
              <a:t>11/9/21</a:t>
            </a:fld>
            <a:endParaRPr/>
          </a:p>
        </p:txBody>
      </p:sp>
      <p:sp>
        <p:nvSpPr>
          <p:cNvPr id="5" name="Slide Number Placeholder 4"/>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9690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8" name="bottom graphic"/>
          <p:cNvGrpSpPr/>
          <p:nvPr/>
        </p:nvGrpSpPr>
        <p:grpSpPr>
          <a:xfrm>
            <a:off x="0" y="5409216"/>
            <a:ext cx="12188825" cy="1462483"/>
            <a:chOff x="0" y="4056912"/>
            <a:chExt cx="9144000" cy="1096862"/>
          </a:xfrm>
        </p:grpSpPr>
        <p:sp>
          <p:nvSpPr>
            <p:cNvPr id="9" name="Freeform 8"/>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sp>
        <p:nvSpPr>
          <p:cNvPr id="3" name="Footer Placeholder 2"/>
          <p:cNvSpPr>
            <a:spLocks noGrp="1"/>
          </p:cNvSpPr>
          <p:nvPr>
            <p:ph type="ftr" sz="quarter" idx="11"/>
          </p:nvPr>
        </p:nvSpPr>
        <p:spPr/>
        <p:txBody>
          <a:bodyPr/>
          <a:lstStyle/>
          <a:p>
            <a:r>
              <a:rPr lang="en-US" dirty="0"/>
              <a:t>Add a footer</a:t>
            </a:r>
          </a:p>
        </p:txBody>
      </p:sp>
      <p:sp>
        <p:nvSpPr>
          <p:cNvPr id="2" name="Date Placeholder 1"/>
          <p:cNvSpPr>
            <a:spLocks noGrp="1"/>
          </p:cNvSpPr>
          <p:nvPr>
            <p:ph type="dt" sz="half" idx="10"/>
          </p:nvPr>
        </p:nvSpPr>
        <p:spPr/>
        <p:txBody>
          <a:bodyPr/>
          <a:lstStyle/>
          <a:p>
            <a:fld id="{FBDA3AE1-4360-4D5B-BDBC-656B872DD533}" type="datetime1">
              <a:rPr lang="en-US"/>
              <a:t>11/9/21</a:t>
            </a:fld>
            <a:endParaRPr/>
          </a:p>
        </p:txBody>
      </p:sp>
      <p:sp>
        <p:nvSpPr>
          <p:cNvPr id="4" name="Slide Number Placeholder 3"/>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2225395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lvl1pPr algn="l">
              <a:defRPr sz="3600" b="0"/>
            </a:lvl1pPr>
          </a:lstStyle>
          <a:p>
            <a:r>
              <a:rPr lang="en-US"/>
              <a:t>Click to edit Master title style</a:t>
            </a:r>
            <a:endParaRPr/>
          </a:p>
        </p:txBody>
      </p:sp>
      <p:sp>
        <p:nvSpPr>
          <p:cNvPr id="3" name="Content Placeholder 2"/>
          <p:cNvSpPr>
            <a:spLocks noGrp="1"/>
          </p:cNvSpPr>
          <p:nvPr>
            <p:ph idx="1"/>
          </p:nvPr>
        </p:nvSpPr>
        <p:spPr>
          <a:xfrm>
            <a:off x="4875530" y="1600200"/>
            <a:ext cx="6094413"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1218883" y="1600202"/>
            <a:ext cx="3453500" cy="4571999"/>
          </a:xfrm>
        </p:spPr>
        <p:txBody>
          <a:bodyPr>
            <a:normAutofit/>
          </a:bodyPr>
          <a:lstStyle>
            <a:lvl1pPr marL="0" indent="0">
              <a:buNone/>
              <a:defRPr sz="2800">
                <a:solidFill>
                  <a:schemeClr val="accent1">
                    <a:lumMod val="75000"/>
                  </a:schemeClr>
                </a:solidFill>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20990708-46A4-4851-883E-8DFB8939107E}" type="datetime1">
              <a:rPr lang="en-US"/>
              <a:t>11/9/21</a:t>
            </a:fld>
            <a:endParaRPr/>
          </a:p>
        </p:txBody>
      </p:sp>
      <p:sp>
        <p:nvSpPr>
          <p:cNvPr id="7" name="Slide Number Placeholder 6"/>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348396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lvl1pPr algn="l">
              <a:defRPr sz="3600" b="0"/>
            </a:lvl1pPr>
          </a:lstStyle>
          <a:p>
            <a:r>
              <a:rPr lang="en-US"/>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1218887" y="1600200"/>
            <a:ext cx="6703850" cy="3657600"/>
          </a:xfrm>
          <a:prstGeom prst="roundRect">
            <a:avLst>
              <a:gd name="adj" fmla="val 3098"/>
            </a:avLst>
          </a:prstGeom>
        </p:spPr>
        <p:txBody>
          <a:bodyPr>
            <a:normAutofit/>
          </a:bodyPr>
          <a:lstStyle>
            <a:lvl1pPr marL="0" indent="0">
              <a:buNone/>
              <a:defRPr sz="27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en-US"/>
              <a:t>Click icon to add picture</a:t>
            </a:r>
            <a:endParaRPr/>
          </a:p>
        </p:txBody>
      </p:sp>
      <p:sp>
        <p:nvSpPr>
          <p:cNvPr id="4" name="Text Placeholder 3"/>
          <p:cNvSpPr>
            <a:spLocks noGrp="1"/>
          </p:cNvSpPr>
          <p:nvPr>
            <p:ph type="body" sz="half" idx="2"/>
          </p:nvPr>
        </p:nvSpPr>
        <p:spPr>
          <a:xfrm>
            <a:off x="8125883" y="1600200"/>
            <a:ext cx="2844059" cy="3759200"/>
          </a:xfrm>
        </p:spPr>
        <p:txBody>
          <a:bodyPr anchor="b">
            <a:normAutofit/>
          </a:bodyPr>
          <a:lstStyle>
            <a:lvl1pPr marL="0" indent="0">
              <a:buNone/>
              <a:defRPr sz="2800">
                <a:solidFill>
                  <a:schemeClr val="accent1">
                    <a:lumMod val="75000"/>
                  </a:schemeClr>
                </a:solidFill>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AE88EFFC-86AE-4294-A319-CAFC2651994B}" type="datetime1">
              <a:rPr lang="en-US"/>
              <a:t>11/9/21</a:t>
            </a:fld>
            <a:endParaRPr/>
          </a:p>
        </p:txBody>
      </p:sp>
      <p:sp>
        <p:nvSpPr>
          <p:cNvPr id="7" name="Slide Number Placeholder 6"/>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1442985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1" name="bottom graphic"/>
          <p:cNvGrpSpPr/>
          <p:nvPr/>
        </p:nvGrpSpPr>
        <p:grpSpPr>
          <a:xfrm>
            <a:off x="0" y="5409216"/>
            <a:ext cx="12188825" cy="1462483"/>
            <a:chOff x="0" y="4056912"/>
            <a:chExt cx="9144000" cy="1096862"/>
          </a:xfrm>
        </p:grpSpPr>
        <p:sp>
          <p:nvSpPr>
            <p:cNvPr id="21" name="Freeform 20"/>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8" name="Rectangle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grpSp>
        <p:nvGrpSpPr>
          <p:cNvPr id="7" name="squares"/>
          <p:cNvGrpSpPr/>
          <p:nvPr/>
        </p:nvGrpSpPr>
        <p:grpSpPr>
          <a:xfrm>
            <a:off x="1" y="800551"/>
            <a:ext cx="1063023" cy="524183"/>
            <a:chOff x="0" y="452558"/>
            <a:chExt cx="914400" cy="524182"/>
          </a:xfrm>
        </p:grpSpPr>
        <p:sp>
          <p:nvSpPr>
            <p:cNvPr id="8" name="Rounded Rectangle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Placeholder 1"/>
          <p:cNvSpPr>
            <a:spLocks noGrp="1"/>
          </p:cNvSpPr>
          <p:nvPr>
            <p:ph type="title"/>
          </p:nvPr>
        </p:nvSpPr>
        <p:spPr>
          <a:xfrm>
            <a:off x="1218883" y="152400"/>
            <a:ext cx="9751060" cy="1295400"/>
          </a:xfrm>
          <a:prstGeom prst="rect">
            <a:avLst/>
          </a:prstGeom>
        </p:spPr>
        <p:txBody>
          <a:bodyPr vert="horz" lIns="121899" tIns="60949" rIns="121899" bIns="60949" rtlCol="0" anchor="b">
            <a:normAutofit/>
          </a:bodyPr>
          <a:lstStyle/>
          <a:p>
            <a:r>
              <a:rPr lang="en-US"/>
              <a:t>Click to edit Master title style</a:t>
            </a:r>
            <a:endParaRPr/>
          </a:p>
        </p:txBody>
      </p:sp>
      <p:sp>
        <p:nvSpPr>
          <p:cNvPr id="3" name="Text Placeholder 2"/>
          <p:cNvSpPr>
            <a:spLocks noGrp="1"/>
          </p:cNvSpPr>
          <p:nvPr>
            <p:ph type="body" idx="1"/>
          </p:nvPr>
        </p:nvSpPr>
        <p:spPr>
          <a:xfrm>
            <a:off x="1218883" y="1600200"/>
            <a:ext cx="9751060" cy="4572000"/>
          </a:xfrm>
          <a:prstGeom prst="rect">
            <a:avLst/>
          </a:prstGeom>
        </p:spPr>
        <p:txBody>
          <a:bodyPr vert="horz" lIns="121899" tIns="60949" rIns="121899" bIns="60949"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Footer Placeholder 4"/>
          <p:cNvSpPr>
            <a:spLocks noGrp="1"/>
          </p:cNvSpPr>
          <p:nvPr>
            <p:ph type="ftr" sz="quarter" idx="3"/>
          </p:nvPr>
        </p:nvSpPr>
        <p:spPr>
          <a:xfrm>
            <a:off x="1218883" y="6448425"/>
            <a:ext cx="8288401" cy="180976"/>
          </a:xfrm>
          <a:prstGeom prst="rect">
            <a:avLst/>
          </a:prstGeom>
        </p:spPr>
        <p:txBody>
          <a:bodyPr vert="horz" lIns="121899" tIns="60949" rIns="121899" bIns="60949" rtlCol="0" anchor="ctr"/>
          <a:lstStyle>
            <a:lvl1pPr algn="l">
              <a:defRPr sz="1200">
                <a:solidFill>
                  <a:schemeClr val="tx1"/>
                </a:solidFill>
              </a:defRPr>
            </a:lvl1pPr>
          </a:lstStyle>
          <a:p>
            <a:r>
              <a:rPr lang="en-US" dirty="0"/>
              <a:t>Add a footer</a:t>
            </a:r>
          </a:p>
        </p:txBody>
      </p:sp>
      <p:sp>
        <p:nvSpPr>
          <p:cNvPr id="4" name="Date Placeholder 3"/>
          <p:cNvSpPr>
            <a:spLocks noGrp="1"/>
          </p:cNvSpPr>
          <p:nvPr>
            <p:ph type="dt" sz="half" idx="2"/>
          </p:nvPr>
        </p:nvSpPr>
        <p:spPr>
          <a:xfrm>
            <a:off x="9547913" y="6448425"/>
            <a:ext cx="1422030" cy="180976"/>
          </a:xfrm>
          <a:prstGeom prst="rect">
            <a:avLst/>
          </a:prstGeom>
        </p:spPr>
        <p:txBody>
          <a:bodyPr vert="horz" lIns="121899" tIns="60949" rIns="121899" bIns="60949" rtlCol="0" anchor="ctr"/>
          <a:lstStyle>
            <a:lvl1pPr algn="r">
              <a:defRPr sz="1200">
                <a:solidFill>
                  <a:schemeClr val="tx1"/>
                </a:solidFill>
              </a:defRPr>
            </a:lvl1pPr>
          </a:lstStyle>
          <a:p>
            <a:fld id="{D29E8617-6EA8-4B97-A5E8-E18E98765EE2}" type="datetime1">
              <a:rPr lang="en-US"/>
              <a:pPr/>
              <a:t>11/9/21</a:t>
            </a:fld>
            <a:endParaRPr dirty="0"/>
          </a:p>
        </p:txBody>
      </p:sp>
      <p:sp>
        <p:nvSpPr>
          <p:cNvPr id="6" name="Slide Number Placeholder 5"/>
          <p:cNvSpPr>
            <a:spLocks noGrp="1"/>
          </p:cNvSpPr>
          <p:nvPr>
            <p:ph type="sldNum" sz="quarter" idx="4"/>
          </p:nvPr>
        </p:nvSpPr>
        <p:spPr>
          <a:xfrm>
            <a:off x="11071516" y="6448425"/>
            <a:ext cx="812588" cy="180976"/>
          </a:xfrm>
          <a:prstGeom prst="rect">
            <a:avLst/>
          </a:prstGeom>
        </p:spPr>
        <p:txBody>
          <a:bodyPr vert="horz" lIns="121899" tIns="60949" rIns="121899" bIns="60949" rtlCol="0" anchor="ctr"/>
          <a:lstStyle>
            <a:lvl1pPr algn="r">
              <a:defRPr sz="1200">
                <a:solidFill>
                  <a:schemeClr val="tx1"/>
                </a:solidFill>
              </a:defRPr>
            </a:lvl1pPr>
          </a:lstStyle>
          <a:p>
            <a:fld id="{34C99D79-8A4B-4031-B1E0-AF26F8EDF2BC}" type="slidenum">
              <a:rPr/>
              <a:pPr/>
              <a:t>‹#›</a:t>
            </a:fld>
            <a:endParaRPr/>
          </a:p>
        </p:txBody>
      </p:sp>
    </p:spTree>
    <p:extLst>
      <p:ext uri="{BB962C8B-B14F-4D97-AF65-F5344CB8AC3E}">
        <p14:creationId xmlns:p14="http://schemas.microsoft.com/office/powerpoint/2010/main" val="17826826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1218987" rtl="0" eaLnBrk="1" latinLnBrk="0" hangingPunct="1">
        <a:spcBef>
          <a:spcPct val="0"/>
        </a:spcBef>
        <a:buNone/>
        <a:defRPr sz="3600" kern="1200">
          <a:solidFill>
            <a:schemeClr val="tx1"/>
          </a:solidFill>
          <a:latin typeface="+mj-lt"/>
          <a:ea typeface="+mj-ea"/>
          <a:cs typeface="+mj-cs"/>
        </a:defRPr>
      </a:lvl1pPr>
    </p:titleStyle>
    <p:bodyStyle>
      <a:lvl1pPr marL="304747" indent="-304747" algn="l" defTabSz="1218987" rtl="0" eaLnBrk="1" latinLnBrk="0" hangingPunct="1">
        <a:lnSpc>
          <a:spcPct val="90000"/>
        </a:lnSpc>
        <a:spcBef>
          <a:spcPts val="1800"/>
        </a:spcBef>
        <a:buClr>
          <a:schemeClr val="accent1">
            <a:lumMod val="75000"/>
          </a:schemeClr>
        </a:buClr>
        <a:buFont typeface="Arial" pitchFamily="34" charset="0"/>
        <a:buChar char="•"/>
        <a:defRPr sz="2800" kern="1200">
          <a:solidFill>
            <a:schemeClr val="tx1"/>
          </a:solidFill>
          <a:latin typeface="+mn-lt"/>
          <a:ea typeface="+mn-ea"/>
          <a:cs typeface="+mn-cs"/>
        </a:defRPr>
      </a:lvl1pPr>
      <a:lvl2pPr marL="755772" indent="-304747" algn="l" defTabSz="1218987" rtl="0" eaLnBrk="1" latinLnBrk="0" hangingPunct="1">
        <a:lnSpc>
          <a:spcPct val="90000"/>
        </a:lnSpc>
        <a:spcBef>
          <a:spcPts val="1200"/>
        </a:spcBef>
        <a:buClr>
          <a:schemeClr val="accent1">
            <a:lumMod val="75000"/>
          </a:schemeClr>
        </a:buClr>
        <a:buFont typeface="Arial" pitchFamily="34" charset="0"/>
        <a:buChar char="–"/>
        <a:defRPr sz="2400" kern="1200">
          <a:solidFill>
            <a:schemeClr val="tx1"/>
          </a:solidFill>
          <a:latin typeface="+mn-lt"/>
          <a:ea typeface="+mn-ea"/>
          <a:cs typeface="+mn-cs"/>
        </a:defRPr>
      </a:lvl2pPr>
      <a:lvl3pPr marL="1206797" indent="-304747" algn="l" defTabSz="1218987" rtl="0" eaLnBrk="1" latinLnBrk="0" hangingPunct="1">
        <a:lnSpc>
          <a:spcPct val="90000"/>
        </a:lnSpc>
        <a:spcBef>
          <a:spcPts val="800"/>
        </a:spcBef>
        <a:buClr>
          <a:schemeClr val="accent1">
            <a:lumMod val="75000"/>
          </a:schemeClr>
        </a:buClr>
        <a:buFont typeface="Arial" pitchFamily="34" charset="0"/>
        <a:buChar char="•"/>
        <a:defRPr sz="2000" kern="1200">
          <a:solidFill>
            <a:schemeClr val="tx1"/>
          </a:solidFill>
          <a:latin typeface="+mn-lt"/>
          <a:ea typeface="+mn-ea"/>
          <a:cs typeface="+mn-cs"/>
        </a:defRPr>
      </a:lvl3pPr>
      <a:lvl4pPr marL="1657822" indent="-304747" algn="l" defTabSz="1218987" rtl="0" eaLnBrk="1" latinLnBrk="0" hangingPunct="1">
        <a:lnSpc>
          <a:spcPct val="90000"/>
        </a:lnSpc>
        <a:spcBef>
          <a:spcPts val="800"/>
        </a:spcBef>
        <a:buClr>
          <a:schemeClr val="accent1">
            <a:lumMod val="75000"/>
          </a:schemeClr>
        </a:buClr>
        <a:buFont typeface="Arial" pitchFamily="34" charset="0"/>
        <a:buChar char="•"/>
        <a:defRPr sz="2000" kern="1200">
          <a:solidFill>
            <a:schemeClr val="tx1"/>
          </a:solidFill>
          <a:latin typeface="+mn-lt"/>
          <a:ea typeface="+mn-ea"/>
          <a:cs typeface="+mn-cs"/>
        </a:defRPr>
      </a:lvl4pPr>
      <a:lvl5pPr marL="2108847" indent="-304747" algn="l" defTabSz="1218987" rtl="0" eaLnBrk="1" latinLnBrk="0" hangingPunct="1">
        <a:lnSpc>
          <a:spcPct val="90000"/>
        </a:lnSpc>
        <a:spcBef>
          <a:spcPts val="800"/>
        </a:spcBef>
        <a:buClr>
          <a:schemeClr val="accent1">
            <a:lumMod val="75000"/>
          </a:schemeClr>
        </a:buClr>
        <a:buFont typeface="Arial" pitchFamily="34" charset="0"/>
        <a:buChar char="•"/>
        <a:defRPr sz="2000" kern="1200">
          <a:solidFill>
            <a:schemeClr val="tx1"/>
          </a:solidFill>
          <a:latin typeface="+mn-lt"/>
          <a:ea typeface="+mn-ea"/>
          <a:cs typeface="+mn-cs"/>
        </a:defRPr>
      </a:lvl5pPr>
      <a:lvl6pPr marL="2559872"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6pPr>
      <a:lvl7pPr marL="3010897"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7pPr>
      <a:lvl8pPr marL="3461922"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8pPr>
      <a:lvl9pPr marL="3912947"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s://www.cdc.gov/reproductivehealth/maternalinfanthealth/pregnancy-weight-gain.htm"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hyperlink" Target="https://babyyourbaby.org/pregnancy/during-pregnancy/weight-gain/" TargetMode="Externa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www.foodsafety.gov/people-at-risk/pregnant-women" TargetMode="External"/><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s://www.ncbi.nlm.nih.gov/books/NBK235252/"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hyperlink" Target="https://americanpregnancy.org/healthy-pregnancy/breastfeeding/breastfeeding-vs-bottle-feeding-formula/" TargetMode="Externa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hyperlink" Target="https://www.eatright.org/food/nutrition/dietary-guidelines-and-myplate/what-and-how-much-should-my-preschooler-be-eating" TargetMode="Externa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youtu.be/S2XmUPpQsFc" TargetMode="External"/><Relationship Id="rId2" Type="http://schemas.openxmlformats.org/officeDocument/2006/relationships/slideLayout" Target="../slideLayouts/slideLayout2.xml"/><Relationship Id="rId1" Type="http://schemas.openxmlformats.org/officeDocument/2006/relationships/video" Target="https://www.youtube.com/embed/S2XmUPpQsFc?feature=oembed" TargetMode="External"/><Relationship Id="rId4" Type="http://schemas.openxmlformats.org/officeDocument/2006/relationships/image" Target="../media/image2.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8.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hyperlink" Target="https://www.ellynsatterinstitute.org/wp-content/uploads/2016/11/handout-dor-tasks-cap-2016.pdf" TargetMode="Externa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28324" y="362396"/>
            <a:ext cx="10057288" cy="1676400"/>
          </a:xfrm>
        </p:spPr>
        <p:txBody>
          <a:bodyPr/>
          <a:lstStyle/>
          <a:p>
            <a:r>
              <a:rPr lang="en-US" sz="4400" b="1" dirty="0"/>
              <a:t>Nutrition through the Life Cycle:</a:t>
            </a:r>
            <a:br>
              <a:rPr lang="en-US" sz="4400" b="1" dirty="0"/>
            </a:br>
            <a:r>
              <a:rPr lang="en-US" sz="4400" b="1" dirty="0"/>
              <a:t>From Pregnancy to the Toddler Years</a:t>
            </a:r>
          </a:p>
        </p:txBody>
      </p:sp>
      <p:sp>
        <p:nvSpPr>
          <p:cNvPr id="3" name="Subtitle 2"/>
          <p:cNvSpPr>
            <a:spLocks noGrp="1"/>
          </p:cNvSpPr>
          <p:nvPr>
            <p:ph type="subTitle" idx="1"/>
          </p:nvPr>
        </p:nvSpPr>
        <p:spPr/>
        <p:txBody>
          <a:bodyPr/>
          <a:lstStyle/>
          <a:p>
            <a:r>
              <a:rPr lang="en-US" dirty="0"/>
              <a:t>Chapter Twelve</a:t>
            </a:r>
          </a:p>
        </p:txBody>
      </p:sp>
    </p:spTree>
    <p:extLst>
      <p:ext uri="{BB962C8B-B14F-4D97-AF65-F5344CB8AC3E}">
        <p14:creationId xmlns:p14="http://schemas.microsoft.com/office/powerpoint/2010/main" val="2801835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BA371-9774-8841-9917-B340AF90E239}"/>
              </a:ext>
            </a:extLst>
          </p:cNvPr>
          <p:cNvSpPr>
            <a:spLocks noGrp="1"/>
          </p:cNvSpPr>
          <p:nvPr>
            <p:ph type="title"/>
          </p:nvPr>
        </p:nvSpPr>
        <p:spPr/>
        <p:txBody>
          <a:bodyPr/>
          <a:lstStyle/>
          <a:p>
            <a:r>
              <a:rPr lang="en-US" b="1" dirty="0"/>
              <a:t>12.1 The Human Life Cycle</a:t>
            </a:r>
            <a:endParaRPr lang="en-US" dirty="0"/>
          </a:p>
        </p:txBody>
      </p:sp>
      <p:sp>
        <p:nvSpPr>
          <p:cNvPr id="3" name="Content Placeholder 2">
            <a:extLst>
              <a:ext uri="{FF2B5EF4-FFF2-40B4-BE49-F238E27FC236}">
                <a16:creationId xmlns:a16="http://schemas.microsoft.com/office/drawing/2014/main" id="{ABF836A0-7941-C54D-90CE-471FF928DD83}"/>
              </a:ext>
            </a:extLst>
          </p:cNvPr>
          <p:cNvSpPr>
            <a:spLocks noGrp="1"/>
          </p:cNvSpPr>
          <p:nvPr>
            <p:ph idx="1"/>
          </p:nvPr>
        </p:nvSpPr>
        <p:spPr/>
        <p:txBody>
          <a:bodyPr/>
          <a:lstStyle/>
          <a:p>
            <a:r>
              <a:rPr lang="en-US" dirty="0"/>
              <a:t>According to the </a:t>
            </a:r>
            <a:r>
              <a:rPr lang="en-US" i="1" dirty="0"/>
              <a:t>American Journal of Clinical Nutrition</a:t>
            </a:r>
            <a:r>
              <a:rPr lang="en-US" dirty="0"/>
              <a:t>, the human life span, or the maximum length of time possible for human life, is 130 years.</a:t>
            </a:r>
          </a:p>
          <a:p>
            <a:r>
              <a:rPr lang="en-US" dirty="0"/>
              <a:t>People of all ages need the same basic nutrients—essential amino acids, carbohydrates, essential fatty acids, and twenty-eight vitamins and minerals—to sustain life and health. </a:t>
            </a:r>
          </a:p>
          <a:p>
            <a:r>
              <a:rPr lang="en-US" dirty="0"/>
              <a:t>However, the amounts of nutrients needed differ.</a:t>
            </a:r>
          </a:p>
        </p:txBody>
      </p:sp>
    </p:spTree>
    <p:extLst>
      <p:ext uri="{BB962C8B-B14F-4D97-AF65-F5344CB8AC3E}">
        <p14:creationId xmlns:p14="http://schemas.microsoft.com/office/powerpoint/2010/main" val="175508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BCE221-F066-3A45-A217-A8F492ABFD8B}"/>
              </a:ext>
            </a:extLst>
          </p:cNvPr>
          <p:cNvSpPr>
            <a:spLocks noGrp="1"/>
          </p:cNvSpPr>
          <p:nvPr>
            <p:ph type="title"/>
          </p:nvPr>
        </p:nvSpPr>
        <p:spPr/>
        <p:txBody>
          <a:bodyPr/>
          <a:lstStyle/>
          <a:p>
            <a:r>
              <a:rPr lang="en-US" b="1" dirty="0"/>
              <a:t>12.4 Feeding Problems in the Toddler Years</a:t>
            </a:r>
            <a:endParaRPr lang="en-US" dirty="0"/>
          </a:p>
        </p:txBody>
      </p:sp>
      <p:sp>
        <p:nvSpPr>
          <p:cNvPr id="3" name="Content Placeholder 2">
            <a:extLst>
              <a:ext uri="{FF2B5EF4-FFF2-40B4-BE49-F238E27FC236}">
                <a16:creationId xmlns:a16="http://schemas.microsoft.com/office/drawing/2014/main" id="{93ACB2BB-F998-9549-AB41-AD2DDFCD79E7}"/>
              </a:ext>
            </a:extLst>
          </p:cNvPr>
          <p:cNvSpPr>
            <a:spLocks noGrp="1"/>
          </p:cNvSpPr>
          <p:nvPr>
            <p:ph idx="1"/>
          </p:nvPr>
        </p:nvSpPr>
        <p:spPr/>
        <p:txBody>
          <a:bodyPr/>
          <a:lstStyle/>
          <a:p>
            <a:r>
              <a:rPr lang="en-US" b="1" dirty="0"/>
              <a:t>Early Childhood Caries</a:t>
            </a:r>
          </a:p>
          <a:p>
            <a:pPr lvl="1"/>
            <a:r>
              <a:rPr lang="en-US" dirty="0"/>
              <a:t>The risk of early childhood caries continues as children begin to consume more foods with a high sugar content.</a:t>
            </a:r>
          </a:p>
          <a:p>
            <a:pPr lvl="1"/>
            <a:r>
              <a:rPr lang="en-US" dirty="0"/>
              <a:t>According to the National Health and Nutrition Examination Survey, children between ages of two and five consume about 200 calories of added sugar per day.</a:t>
            </a:r>
          </a:p>
          <a:p>
            <a:pPr lvl="1"/>
            <a:r>
              <a:rPr lang="en-US" dirty="0"/>
              <a:t>Toddlers should avoid processed foods, such as snacks from vending machines, and sugary beverages, such as soda.</a:t>
            </a:r>
          </a:p>
          <a:p>
            <a:pPr lvl="1"/>
            <a:r>
              <a:rPr lang="en-US" dirty="0"/>
              <a:t>Parents also need to instruct a child on brushing their teeth at this time to help a toddler develop healthy habits and avoid tooth decay.</a:t>
            </a:r>
          </a:p>
        </p:txBody>
      </p:sp>
    </p:spTree>
    <p:extLst>
      <p:ext uri="{BB962C8B-B14F-4D97-AF65-F5344CB8AC3E}">
        <p14:creationId xmlns:p14="http://schemas.microsoft.com/office/powerpoint/2010/main" val="3303883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9C6A6-64AE-F049-BC4A-AAB133550AD6}"/>
              </a:ext>
            </a:extLst>
          </p:cNvPr>
          <p:cNvSpPr>
            <a:spLocks noGrp="1"/>
          </p:cNvSpPr>
          <p:nvPr>
            <p:ph type="title"/>
          </p:nvPr>
        </p:nvSpPr>
        <p:spPr/>
        <p:txBody>
          <a:bodyPr/>
          <a:lstStyle/>
          <a:p>
            <a:r>
              <a:rPr lang="en-US" b="1" dirty="0"/>
              <a:t>12.4 Feeding Problems in the Toddler Years</a:t>
            </a:r>
            <a:endParaRPr lang="en-US" dirty="0"/>
          </a:p>
        </p:txBody>
      </p:sp>
      <p:sp>
        <p:nvSpPr>
          <p:cNvPr id="3" name="Content Placeholder 2">
            <a:extLst>
              <a:ext uri="{FF2B5EF4-FFF2-40B4-BE49-F238E27FC236}">
                <a16:creationId xmlns:a16="http://schemas.microsoft.com/office/drawing/2014/main" id="{84AED997-EACB-B94B-841D-6C74B35D254A}"/>
              </a:ext>
            </a:extLst>
          </p:cNvPr>
          <p:cNvSpPr>
            <a:spLocks noGrp="1"/>
          </p:cNvSpPr>
          <p:nvPr>
            <p:ph idx="1"/>
          </p:nvPr>
        </p:nvSpPr>
        <p:spPr/>
        <p:txBody>
          <a:bodyPr/>
          <a:lstStyle/>
          <a:p>
            <a:r>
              <a:rPr lang="en-US" b="1" dirty="0"/>
              <a:t>Iron-Deficiency Anemia</a:t>
            </a:r>
          </a:p>
          <a:p>
            <a:pPr lvl="1"/>
            <a:r>
              <a:rPr lang="en-US" b="1" dirty="0"/>
              <a:t>Iron-deficiency anemia </a:t>
            </a:r>
            <a:r>
              <a:rPr lang="en-US" dirty="0"/>
              <a:t>occurs when an iron-deprived body cannot produce enough hemoglobin.</a:t>
            </a:r>
          </a:p>
          <a:p>
            <a:pPr lvl="1"/>
            <a:r>
              <a:rPr lang="en-US" dirty="0"/>
              <a:t>In infants and toddlers, iron-deficiency anemia can occur as young children are weaned from iron-rich foods.</a:t>
            </a:r>
          </a:p>
          <a:p>
            <a:pPr lvl="1"/>
            <a:r>
              <a:rPr lang="en-US" dirty="0"/>
              <a:t>Parents and caregivers can help prevent iron-deficiency anemia by adding more iron-rich foods to a child’s diet, including lean meats, fish, poultry, eggs, legumes, and iron-enriched whole-grain breads and cereals.</a:t>
            </a:r>
          </a:p>
          <a:p>
            <a:pPr lvl="1"/>
            <a:r>
              <a:rPr lang="en-US" dirty="0"/>
              <a:t>Children may also be given a daily supplement, using infant vitamin drops with iron or ferrous sulfate drops.</a:t>
            </a:r>
          </a:p>
        </p:txBody>
      </p:sp>
    </p:spTree>
    <p:extLst>
      <p:ext uri="{BB962C8B-B14F-4D97-AF65-F5344CB8AC3E}">
        <p14:creationId xmlns:p14="http://schemas.microsoft.com/office/powerpoint/2010/main" val="626814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6EE741-755E-6942-B170-9758914CBD22}"/>
              </a:ext>
            </a:extLst>
          </p:cNvPr>
          <p:cNvSpPr>
            <a:spLocks noGrp="1"/>
          </p:cNvSpPr>
          <p:nvPr>
            <p:ph type="title"/>
          </p:nvPr>
        </p:nvSpPr>
        <p:spPr/>
        <p:txBody>
          <a:bodyPr/>
          <a:lstStyle/>
          <a:p>
            <a:r>
              <a:rPr lang="en-US" b="1" dirty="0"/>
              <a:t>12.4 Feeding Problems in the Toddler Years</a:t>
            </a:r>
            <a:endParaRPr lang="en-US" dirty="0"/>
          </a:p>
        </p:txBody>
      </p:sp>
      <p:sp>
        <p:nvSpPr>
          <p:cNvPr id="3" name="Content Placeholder 2">
            <a:extLst>
              <a:ext uri="{FF2B5EF4-FFF2-40B4-BE49-F238E27FC236}">
                <a16:creationId xmlns:a16="http://schemas.microsoft.com/office/drawing/2014/main" id="{BB4DFDD9-EC29-454B-BB83-ED87CFE4E968}"/>
              </a:ext>
            </a:extLst>
          </p:cNvPr>
          <p:cNvSpPr>
            <a:spLocks noGrp="1"/>
          </p:cNvSpPr>
          <p:nvPr>
            <p:ph idx="1"/>
          </p:nvPr>
        </p:nvSpPr>
        <p:spPr/>
        <p:txBody>
          <a:bodyPr/>
          <a:lstStyle/>
          <a:p>
            <a:r>
              <a:rPr lang="en-US" b="1" dirty="0"/>
              <a:t>Toddler Diarrhea</a:t>
            </a:r>
          </a:p>
          <a:p>
            <a:pPr lvl="1"/>
            <a:r>
              <a:rPr lang="en-US" dirty="0"/>
              <a:t>Possible causes include bacterial or viral infections, food allergies, or lactose intolerance, and excessive fruit juice consumption.</a:t>
            </a:r>
          </a:p>
          <a:p>
            <a:pPr lvl="1"/>
            <a:r>
              <a:rPr lang="en-US" dirty="0"/>
              <a:t>Parents should contact a pediatrician if a toddler has had diarrhea for more than twenty-four hours, if a child is also vomiting, or if they exhibit signs of dehydration, such as a dry mouth or tongue, or sunken eyes, cheeks, or abdomen.</a:t>
            </a:r>
          </a:p>
          <a:p>
            <a:pPr lvl="1"/>
            <a:r>
              <a:rPr lang="en-US" dirty="0"/>
              <a:t>Replacement of lost fluids and electrolytes (sodium and potassium) is the most effective treatment measure.</a:t>
            </a:r>
          </a:p>
        </p:txBody>
      </p:sp>
    </p:spTree>
    <p:extLst>
      <p:ext uri="{BB962C8B-B14F-4D97-AF65-F5344CB8AC3E}">
        <p14:creationId xmlns:p14="http://schemas.microsoft.com/office/powerpoint/2010/main" val="1325095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E50BA-2A57-1D4A-B8C9-7F672581768D}"/>
              </a:ext>
            </a:extLst>
          </p:cNvPr>
          <p:cNvSpPr>
            <a:spLocks noGrp="1"/>
          </p:cNvSpPr>
          <p:nvPr>
            <p:ph type="title"/>
          </p:nvPr>
        </p:nvSpPr>
        <p:spPr/>
        <p:txBody>
          <a:bodyPr/>
          <a:lstStyle/>
          <a:p>
            <a:r>
              <a:rPr lang="en-US" b="1" dirty="0"/>
              <a:t>12.4 Developing Habits</a:t>
            </a:r>
            <a:endParaRPr lang="en-US" dirty="0"/>
          </a:p>
        </p:txBody>
      </p:sp>
      <p:sp>
        <p:nvSpPr>
          <p:cNvPr id="3" name="Content Placeholder 2">
            <a:extLst>
              <a:ext uri="{FF2B5EF4-FFF2-40B4-BE49-F238E27FC236}">
                <a16:creationId xmlns:a16="http://schemas.microsoft.com/office/drawing/2014/main" id="{A6B39069-23DB-E040-A0F6-A32BD3A8CC63}"/>
              </a:ext>
            </a:extLst>
          </p:cNvPr>
          <p:cNvSpPr>
            <a:spLocks noGrp="1"/>
          </p:cNvSpPr>
          <p:nvPr>
            <p:ph idx="1"/>
          </p:nvPr>
        </p:nvSpPr>
        <p:spPr/>
        <p:txBody>
          <a:bodyPr>
            <a:normAutofit lnSpcReduction="10000"/>
          </a:bodyPr>
          <a:lstStyle/>
          <a:p>
            <a:r>
              <a:rPr lang="en-US" dirty="0"/>
              <a:t>Eating habits are typically formed within the first few years and it is believed that they persist for years, if not for life.</a:t>
            </a:r>
          </a:p>
          <a:p>
            <a:r>
              <a:rPr lang="en-US" dirty="0"/>
              <a:t>Parents must find a balance between providing a child with an opportunity for self-expression, helping a child develop healthy habits, and making sure that a child meets all of their nutritional needs.</a:t>
            </a:r>
          </a:p>
          <a:p>
            <a:r>
              <a:rPr lang="en-US" dirty="0"/>
              <a:t>The foods you consume in your younger years will impact your health as you age, from childhood into the later stages of life.</a:t>
            </a:r>
          </a:p>
          <a:p>
            <a:r>
              <a:rPr lang="en-US" dirty="0"/>
              <a:t>Good nutrition today means optimal health tomorrow!</a:t>
            </a:r>
          </a:p>
        </p:txBody>
      </p:sp>
    </p:spTree>
    <p:extLst>
      <p:ext uri="{BB962C8B-B14F-4D97-AF65-F5344CB8AC3E}">
        <p14:creationId xmlns:p14="http://schemas.microsoft.com/office/powerpoint/2010/main" val="604468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872EF-C6C4-8541-928B-08A9AA34F52A}"/>
              </a:ext>
            </a:extLst>
          </p:cNvPr>
          <p:cNvSpPr>
            <a:spLocks noGrp="1"/>
          </p:cNvSpPr>
          <p:nvPr>
            <p:ph type="title"/>
          </p:nvPr>
        </p:nvSpPr>
        <p:spPr/>
        <p:txBody>
          <a:bodyPr/>
          <a:lstStyle/>
          <a:p>
            <a:r>
              <a:rPr lang="en-US" b="1" dirty="0"/>
              <a:t>12.1 The Human Life Cycle</a:t>
            </a:r>
            <a:endParaRPr lang="en-US" dirty="0"/>
          </a:p>
        </p:txBody>
      </p:sp>
      <p:sp>
        <p:nvSpPr>
          <p:cNvPr id="3" name="Content Placeholder 2">
            <a:extLst>
              <a:ext uri="{FF2B5EF4-FFF2-40B4-BE49-F238E27FC236}">
                <a16:creationId xmlns:a16="http://schemas.microsoft.com/office/drawing/2014/main" id="{95BA86C8-5B3E-B642-BCFA-4FB9F4566B2B}"/>
              </a:ext>
            </a:extLst>
          </p:cNvPr>
          <p:cNvSpPr>
            <a:spLocks noGrp="1"/>
          </p:cNvSpPr>
          <p:nvPr>
            <p:ph idx="1"/>
          </p:nvPr>
        </p:nvSpPr>
        <p:spPr/>
        <p:txBody>
          <a:bodyPr/>
          <a:lstStyle/>
          <a:p>
            <a:r>
              <a:rPr lang="en-US" dirty="0"/>
              <a:t>The major stages of the human life cycle are defined as follows:</a:t>
            </a:r>
          </a:p>
          <a:p>
            <a:pPr lvl="1"/>
            <a:r>
              <a:rPr lang="en-US" b="1" dirty="0"/>
              <a:t>Pregnancy</a:t>
            </a:r>
          </a:p>
          <a:p>
            <a:pPr lvl="1"/>
            <a:r>
              <a:rPr lang="en-US" b="1" dirty="0"/>
              <a:t>Infancy</a:t>
            </a:r>
          </a:p>
          <a:p>
            <a:pPr lvl="1"/>
            <a:r>
              <a:rPr lang="en-US" b="1" dirty="0"/>
              <a:t>Toddler years</a:t>
            </a:r>
          </a:p>
          <a:p>
            <a:pPr lvl="1"/>
            <a:r>
              <a:rPr lang="en-US" b="1" dirty="0"/>
              <a:t>Childhood</a:t>
            </a:r>
          </a:p>
          <a:p>
            <a:pPr lvl="1"/>
            <a:r>
              <a:rPr lang="en-US" b="1" dirty="0"/>
              <a:t>Puberty</a:t>
            </a:r>
          </a:p>
          <a:p>
            <a:pPr lvl="1"/>
            <a:endParaRPr lang="en-US" dirty="0"/>
          </a:p>
        </p:txBody>
      </p:sp>
    </p:spTree>
    <p:extLst>
      <p:ext uri="{BB962C8B-B14F-4D97-AF65-F5344CB8AC3E}">
        <p14:creationId xmlns:p14="http://schemas.microsoft.com/office/powerpoint/2010/main" val="2613741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70BAE2-AF83-A149-B998-38A86C9AF193}"/>
              </a:ext>
            </a:extLst>
          </p:cNvPr>
          <p:cNvSpPr>
            <a:spLocks noGrp="1"/>
          </p:cNvSpPr>
          <p:nvPr>
            <p:ph type="title"/>
          </p:nvPr>
        </p:nvSpPr>
        <p:spPr/>
        <p:txBody>
          <a:bodyPr/>
          <a:lstStyle/>
          <a:p>
            <a:r>
              <a:rPr lang="en-US" b="1" dirty="0"/>
              <a:t>12.1 The Human Life Cycle</a:t>
            </a:r>
            <a:endParaRPr lang="en-US" dirty="0"/>
          </a:p>
        </p:txBody>
      </p:sp>
      <p:sp>
        <p:nvSpPr>
          <p:cNvPr id="3" name="Content Placeholder 2">
            <a:extLst>
              <a:ext uri="{FF2B5EF4-FFF2-40B4-BE49-F238E27FC236}">
                <a16:creationId xmlns:a16="http://schemas.microsoft.com/office/drawing/2014/main" id="{A510BF6B-F1C7-7C49-88FC-9F04CB8D665B}"/>
              </a:ext>
            </a:extLst>
          </p:cNvPr>
          <p:cNvSpPr>
            <a:spLocks noGrp="1"/>
          </p:cNvSpPr>
          <p:nvPr>
            <p:ph idx="1"/>
          </p:nvPr>
        </p:nvSpPr>
        <p:spPr>
          <a:xfrm>
            <a:off x="1218883" y="1600200"/>
            <a:ext cx="9751060" cy="990600"/>
          </a:xfrm>
        </p:spPr>
        <p:txBody>
          <a:bodyPr/>
          <a:lstStyle/>
          <a:p>
            <a:r>
              <a:rPr lang="en-US" dirty="0"/>
              <a:t>The major stages of the human life cycle are defined as follows:</a:t>
            </a:r>
          </a:p>
        </p:txBody>
      </p:sp>
      <p:sp>
        <p:nvSpPr>
          <p:cNvPr id="5" name="TextBox 4">
            <a:extLst>
              <a:ext uri="{FF2B5EF4-FFF2-40B4-BE49-F238E27FC236}">
                <a16:creationId xmlns:a16="http://schemas.microsoft.com/office/drawing/2014/main" id="{777AE960-89E1-C444-AA39-55E320F61CAC}"/>
              </a:ext>
            </a:extLst>
          </p:cNvPr>
          <p:cNvSpPr txBox="1"/>
          <p:nvPr/>
        </p:nvSpPr>
        <p:spPr>
          <a:xfrm>
            <a:off x="1674812" y="2819400"/>
            <a:ext cx="8077200" cy="2308324"/>
          </a:xfrm>
          <a:prstGeom prst="rect">
            <a:avLst/>
          </a:prstGeom>
          <a:noFill/>
        </p:spPr>
        <p:txBody>
          <a:bodyPr wrap="square" numCol="2" rtlCol="0">
            <a:spAutoFit/>
          </a:bodyPr>
          <a:lstStyle/>
          <a:p>
            <a:pPr marL="952393" lvl="1" indent="-342900">
              <a:buClr>
                <a:schemeClr val="accent6"/>
              </a:buClr>
              <a:buFont typeface="System Font Regular"/>
              <a:buChar char="-"/>
            </a:pPr>
            <a:r>
              <a:rPr lang="en-US" b="1" dirty="0"/>
              <a:t>Pregnancy</a:t>
            </a:r>
          </a:p>
          <a:p>
            <a:pPr marL="952393" lvl="1" indent="-342900">
              <a:buClr>
                <a:schemeClr val="accent6"/>
              </a:buClr>
              <a:buFont typeface="System Font Regular"/>
              <a:buChar char="-"/>
            </a:pPr>
            <a:r>
              <a:rPr lang="en-US" b="1" dirty="0"/>
              <a:t>Infancy</a:t>
            </a:r>
          </a:p>
          <a:p>
            <a:pPr marL="952393" lvl="1" indent="-342900">
              <a:buClr>
                <a:schemeClr val="accent6"/>
              </a:buClr>
              <a:buFont typeface="System Font Regular"/>
              <a:buChar char="-"/>
            </a:pPr>
            <a:r>
              <a:rPr lang="en-US" b="1" dirty="0"/>
              <a:t>Toddler years</a:t>
            </a:r>
          </a:p>
          <a:p>
            <a:pPr marL="952393" lvl="1" indent="-342900">
              <a:buClr>
                <a:schemeClr val="accent6"/>
              </a:buClr>
              <a:buFont typeface="System Font Regular"/>
              <a:buChar char="-"/>
            </a:pPr>
            <a:r>
              <a:rPr lang="en-US" b="1" dirty="0"/>
              <a:t>Childhood</a:t>
            </a:r>
          </a:p>
          <a:p>
            <a:pPr marL="952393" lvl="1" indent="-342900">
              <a:buClr>
                <a:schemeClr val="accent6"/>
              </a:buClr>
              <a:buFont typeface="System Font Regular"/>
              <a:buChar char="-"/>
            </a:pPr>
            <a:r>
              <a:rPr lang="en-US" b="1" dirty="0"/>
              <a:t>Puberty</a:t>
            </a:r>
          </a:p>
          <a:p>
            <a:pPr marL="952393" lvl="1" indent="-342900">
              <a:buClr>
                <a:schemeClr val="accent6"/>
              </a:buClr>
              <a:buFont typeface="System Font Regular"/>
              <a:buChar char="-"/>
            </a:pPr>
            <a:r>
              <a:rPr lang="en-US" b="1" dirty="0"/>
              <a:t>Older adolescence</a:t>
            </a:r>
          </a:p>
          <a:p>
            <a:pPr marL="952393" lvl="1" indent="-342900">
              <a:buClr>
                <a:schemeClr val="accent6"/>
              </a:buClr>
              <a:buFont typeface="System Font Regular"/>
              <a:buChar char="-"/>
            </a:pPr>
            <a:r>
              <a:rPr lang="en-US" b="1" dirty="0"/>
              <a:t>Adulthood</a:t>
            </a:r>
          </a:p>
          <a:p>
            <a:pPr marL="952393" lvl="1" indent="-342900">
              <a:buClr>
                <a:schemeClr val="accent6"/>
              </a:buClr>
              <a:buFont typeface="System Font Regular"/>
              <a:buChar char="-"/>
            </a:pPr>
            <a:r>
              <a:rPr lang="en-US" b="1" dirty="0"/>
              <a:t>Middle age</a:t>
            </a:r>
          </a:p>
          <a:p>
            <a:pPr marL="952393" lvl="1" indent="-342900">
              <a:buClr>
                <a:schemeClr val="accent6"/>
              </a:buClr>
              <a:buFont typeface="System Font Regular"/>
              <a:buChar char="-"/>
            </a:pPr>
            <a:r>
              <a:rPr lang="en-US" b="1" dirty="0"/>
              <a:t>Senior years, or old age</a:t>
            </a:r>
          </a:p>
        </p:txBody>
      </p:sp>
    </p:spTree>
    <p:extLst>
      <p:ext uri="{BB962C8B-B14F-4D97-AF65-F5344CB8AC3E}">
        <p14:creationId xmlns:p14="http://schemas.microsoft.com/office/powerpoint/2010/main" val="1830604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58B3B3-C73D-014F-99A2-97D0BF17BB87}"/>
              </a:ext>
            </a:extLst>
          </p:cNvPr>
          <p:cNvSpPr>
            <a:spLocks noGrp="1"/>
          </p:cNvSpPr>
          <p:nvPr>
            <p:ph type="title"/>
          </p:nvPr>
        </p:nvSpPr>
        <p:spPr/>
        <p:txBody>
          <a:bodyPr/>
          <a:lstStyle/>
          <a:p>
            <a:r>
              <a:rPr lang="en-US" b="1" dirty="0"/>
              <a:t>12.1 Changes during Pregnancy</a:t>
            </a:r>
          </a:p>
        </p:txBody>
      </p:sp>
      <p:sp>
        <p:nvSpPr>
          <p:cNvPr id="3" name="Content Placeholder 2">
            <a:extLst>
              <a:ext uri="{FF2B5EF4-FFF2-40B4-BE49-F238E27FC236}">
                <a16:creationId xmlns:a16="http://schemas.microsoft.com/office/drawing/2014/main" id="{D0B83CE4-56A4-F24C-9282-6196A9FEE699}"/>
              </a:ext>
            </a:extLst>
          </p:cNvPr>
          <p:cNvSpPr>
            <a:spLocks noGrp="1"/>
          </p:cNvSpPr>
          <p:nvPr>
            <p:ph idx="1"/>
          </p:nvPr>
        </p:nvSpPr>
        <p:spPr/>
        <p:txBody>
          <a:bodyPr>
            <a:normAutofit/>
          </a:bodyPr>
          <a:lstStyle/>
          <a:p>
            <a:r>
              <a:rPr lang="en-US" b="1" dirty="0"/>
              <a:t>Pregnancy</a:t>
            </a:r>
            <a:r>
              <a:rPr lang="en-US" dirty="0"/>
              <a:t>, a developmental marathon, that lasts about forty weeks.</a:t>
            </a:r>
          </a:p>
          <a:p>
            <a:r>
              <a:rPr lang="en-US" dirty="0"/>
              <a:t>At conception, a sperm cell fertilizes an egg cell, creating a </a:t>
            </a:r>
            <a:r>
              <a:rPr lang="en-US" b="1" dirty="0"/>
              <a:t>zygote</a:t>
            </a:r>
            <a:r>
              <a:rPr lang="en-US" dirty="0"/>
              <a:t>, which rapidly divides into multiple cells to become an </a:t>
            </a:r>
            <a:r>
              <a:rPr lang="en-US" b="1" dirty="0"/>
              <a:t>embryo.</a:t>
            </a:r>
          </a:p>
          <a:p>
            <a:r>
              <a:rPr lang="en-US" dirty="0"/>
              <a:t>Throughout this entire process, a pregnant woman’s nutritional choices affect not only fetal development, but also her own health and the future health of her newborn.</a:t>
            </a:r>
            <a:endParaRPr lang="en-US" b="1" dirty="0"/>
          </a:p>
        </p:txBody>
      </p:sp>
    </p:spTree>
    <p:extLst>
      <p:ext uri="{BB962C8B-B14F-4D97-AF65-F5344CB8AC3E}">
        <p14:creationId xmlns:p14="http://schemas.microsoft.com/office/powerpoint/2010/main" val="597528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9E7E3-3EDF-9247-A977-EEADCB9355AC}"/>
              </a:ext>
            </a:extLst>
          </p:cNvPr>
          <p:cNvSpPr>
            <a:spLocks noGrp="1"/>
          </p:cNvSpPr>
          <p:nvPr>
            <p:ph type="title"/>
          </p:nvPr>
        </p:nvSpPr>
        <p:spPr/>
        <p:txBody>
          <a:bodyPr/>
          <a:lstStyle/>
          <a:p>
            <a:r>
              <a:rPr lang="en-US" b="1" dirty="0"/>
              <a:t>12.1 Changes during Pregnancy</a:t>
            </a:r>
            <a:endParaRPr lang="en-US" dirty="0"/>
          </a:p>
        </p:txBody>
      </p:sp>
      <p:sp>
        <p:nvSpPr>
          <p:cNvPr id="3" name="Content Placeholder 2">
            <a:extLst>
              <a:ext uri="{FF2B5EF4-FFF2-40B4-BE49-F238E27FC236}">
                <a16:creationId xmlns:a16="http://schemas.microsoft.com/office/drawing/2014/main" id="{C7677E5C-2C27-2B45-A4A7-1AED0C0C4774}"/>
              </a:ext>
            </a:extLst>
          </p:cNvPr>
          <p:cNvSpPr>
            <a:spLocks noGrp="1"/>
          </p:cNvSpPr>
          <p:nvPr>
            <p:ph idx="1"/>
          </p:nvPr>
        </p:nvSpPr>
        <p:spPr/>
        <p:txBody>
          <a:bodyPr/>
          <a:lstStyle/>
          <a:p>
            <a:r>
              <a:rPr lang="en-US" dirty="0"/>
              <a:t>Some of the major changes that occur include:</a:t>
            </a:r>
          </a:p>
          <a:p>
            <a:pPr lvl="1"/>
            <a:r>
              <a:rPr lang="en-US" sz="2800" dirty="0"/>
              <a:t>The branching of nerve cells to form primitive neural pathways at eight weeks. </a:t>
            </a:r>
          </a:p>
          <a:p>
            <a:pPr lvl="1"/>
            <a:r>
              <a:rPr lang="en-US" sz="2800" dirty="0"/>
              <a:t>At the twenty-week mark, it is possible to know the sex of the baby. </a:t>
            </a:r>
          </a:p>
          <a:p>
            <a:pPr lvl="1"/>
            <a:r>
              <a:rPr lang="en-US" sz="2800" dirty="0"/>
              <a:t>At twenty-eight weeks, the unborn baby begins to add body fat in preparation for life outside of the womb</a:t>
            </a:r>
          </a:p>
          <a:p>
            <a:endParaRPr lang="en-US" dirty="0"/>
          </a:p>
        </p:txBody>
      </p:sp>
    </p:spTree>
    <p:extLst>
      <p:ext uri="{BB962C8B-B14F-4D97-AF65-F5344CB8AC3E}">
        <p14:creationId xmlns:p14="http://schemas.microsoft.com/office/powerpoint/2010/main" val="2970337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9D1BB-770E-5449-8511-56D54DDE54CA}"/>
              </a:ext>
            </a:extLst>
          </p:cNvPr>
          <p:cNvSpPr>
            <a:spLocks noGrp="1"/>
          </p:cNvSpPr>
          <p:nvPr>
            <p:ph type="title"/>
          </p:nvPr>
        </p:nvSpPr>
        <p:spPr/>
        <p:txBody>
          <a:bodyPr/>
          <a:lstStyle/>
          <a:p>
            <a:r>
              <a:rPr lang="en-US" b="1" dirty="0"/>
              <a:t>12.1 Changes during Infancy</a:t>
            </a:r>
            <a:endParaRPr lang="en-US" dirty="0"/>
          </a:p>
        </p:txBody>
      </p:sp>
      <p:sp>
        <p:nvSpPr>
          <p:cNvPr id="3" name="Content Placeholder 2">
            <a:extLst>
              <a:ext uri="{FF2B5EF4-FFF2-40B4-BE49-F238E27FC236}">
                <a16:creationId xmlns:a16="http://schemas.microsoft.com/office/drawing/2014/main" id="{314F256C-F376-F94C-BCB4-F2FB6FAF68FA}"/>
              </a:ext>
            </a:extLst>
          </p:cNvPr>
          <p:cNvSpPr>
            <a:spLocks noGrp="1"/>
          </p:cNvSpPr>
          <p:nvPr>
            <p:ph idx="1"/>
          </p:nvPr>
        </p:nvSpPr>
        <p:spPr/>
        <p:txBody>
          <a:bodyPr/>
          <a:lstStyle/>
          <a:p>
            <a:r>
              <a:rPr lang="en-US" dirty="0"/>
              <a:t>A number of major physiological changes occur during infancy.</a:t>
            </a:r>
          </a:p>
          <a:p>
            <a:pPr lvl="1"/>
            <a:r>
              <a:rPr lang="en-US" dirty="0"/>
              <a:t>The trunk of the body grows faster than the arms and legs, while the head becomes less prominent in comparison to the limbs. </a:t>
            </a:r>
          </a:p>
          <a:p>
            <a:pPr lvl="1"/>
            <a:r>
              <a:rPr lang="en-US" dirty="0"/>
              <a:t>Organs and organ systems grow at a rapid rate.</a:t>
            </a:r>
          </a:p>
          <a:p>
            <a:pPr lvl="1"/>
            <a:r>
              <a:rPr lang="en-US" dirty="0"/>
              <a:t>Developmental milestones include sitting up without support, learning to walk, teething, and vocalizing.</a:t>
            </a:r>
          </a:p>
          <a:p>
            <a:r>
              <a:rPr lang="en-US" dirty="0"/>
              <a:t> All of these changes require adequate nutrition to ensure development at the appropriate rate.</a:t>
            </a:r>
          </a:p>
        </p:txBody>
      </p:sp>
    </p:spTree>
    <p:extLst>
      <p:ext uri="{BB962C8B-B14F-4D97-AF65-F5344CB8AC3E}">
        <p14:creationId xmlns:p14="http://schemas.microsoft.com/office/powerpoint/2010/main" val="582463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9CA18-8316-404D-8642-EC802C73E47B}"/>
              </a:ext>
            </a:extLst>
          </p:cNvPr>
          <p:cNvSpPr>
            <a:spLocks noGrp="1"/>
          </p:cNvSpPr>
          <p:nvPr>
            <p:ph type="title"/>
          </p:nvPr>
        </p:nvSpPr>
        <p:spPr/>
        <p:txBody>
          <a:bodyPr/>
          <a:lstStyle/>
          <a:p>
            <a:r>
              <a:rPr lang="en-US" b="1" dirty="0"/>
              <a:t>12.1 Changes during the Toddler Years</a:t>
            </a:r>
            <a:endParaRPr lang="en-US" dirty="0"/>
          </a:p>
        </p:txBody>
      </p:sp>
      <p:sp>
        <p:nvSpPr>
          <p:cNvPr id="3" name="Content Placeholder 2">
            <a:extLst>
              <a:ext uri="{FF2B5EF4-FFF2-40B4-BE49-F238E27FC236}">
                <a16:creationId xmlns:a16="http://schemas.microsoft.com/office/drawing/2014/main" id="{3C4E83A4-0105-544B-B053-420763A3D226}"/>
              </a:ext>
            </a:extLst>
          </p:cNvPr>
          <p:cNvSpPr>
            <a:spLocks noGrp="1"/>
          </p:cNvSpPr>
          <p:nvPr>
            <p:ph idx="1"/>
          </p:nvPr>
        </p:nvSpPr>
        <p:spPr/>
        <p:txBody>
          <a:bodyPr>
            <a:normAutofit/>
          </a:bodyPr>
          <a:lstStyle/>
          <a:p>
            <a:r>
              <a:rPr lang="en-US" dirty="0"/>
              <a:t>Major physiological changes continue into the toddler years.</a:t>
            </a:r>
          </a:p>
          <a:p>
            <a:pPr lvl="1"/>
            <a:r>
              <a:rPr lang="en-US" dirty="0"/>
              <a:t>The limbs grow much faster than the trunk, which gives the body a more proportionate appearance. </a:t>
            </a:r>
          </a:p>
          <a:p>
            <a:pPr lvl="1"/>
            <a:r>
              <a:rPr lang="en-US" dirty="0"/>
              <a:t>As the child grows, bone density increases and bone tissue gradually replaces cartilage (</a:t>
            </a:r>
            <a:r>
              <a:rPr lang="en-US" b="1" dirty="0"/>
              <a:t>ossification</a:t>
            </a:r>
            <a:r>
              <a:rPr lang="en-US" dirty="0"/>
              <a:t>).</a:t>
            </a:r>
          </a:p>
          <a:p>
            <a:pPr lvl="1"/>
            <a:r>
              <a:rPr lang="en-US" dirty="0"/>
              <a:t>Developmental milestones include running, drawing, toilet training, and self-feeding. </a:t>
            </a:r>
          </a:p>
          <a:p>
            <a:r>
              <a:rPr lang="en-US" dirty="0"/>
              <a:t>How a toddler acts, speaks, learns, and eats offers important clues about their development.</a:t>
            </a:r>
          </a:p>
        </p:txBody>
      </p:sp>
    </p:spTree>
    <p:extLst>
      <p:ext uri="{BB962C8B-B14F-4D97-AF65-F5344CB8AC3E}">
        <p14:creationId xmlns:p14="http://schemas.microsoft.com/office/powerpoint/2010/main" val="3502555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E900D-E5AF-5344-A48D-0E4A10B54DA9}"/>
              </a:ext>
            </a:extLst>
          </p:cNvPr>
          <p:cNvSpPr>
            <a:spLocks noGrp="1"/>
          </p:cNvSpPr>
          <p:nvPr>
            <p:ph type="title"/>
          </p:nvPr>
        </p:nvSpPr>
        <p:spPr/>
        <p:txBody>
          <a:bodyPr/>
          <a:lstStyle/>
          <a:p>
            <a:r>
              <a:rPr lang="en-US" b="1" dirty="0"/>
              <a:t>12.1 Nutrition and Early Development</a:t>
            </a:r>
            <a:endParaRPr lang="en-US" dirty="0"/>
          </a:p>
        </p:txBody>
      </p:sp>
      <p:sp>
        <p:nvSpPr>
          <p:cNvPr id="3" name="Content Placeholder 2">
            <a:extLst>
              <a:ext uri="{FF2B5EF4-FFF2-40B4-BE49-F238E27FC236}">
                <a16:creationId xmlns:a16="http://schemas.microsoft.com/office/drawing/2014/main" id="{2A9D908D-C015-5B4D-94F5-441B76AF8FCA}"/>
              </a:ext>
            </a:extLst>
          </p:cNvPr>
          <p:cNvSpPr>
            <a:spLocks noGrp="1"/>
          </p:cNvSpPr>
          <p:nvPr>
            <p:ph idx="1"/>
          </p:nvPr>
        </p:nvSpPr>
        <p:spPr/>
        <p:txBody>
          <a:bodyPr/>
          <a:lstStyle/>
          <a:p>
            <a:r>
              <a:rPr lang="en-US" dirty="0"/>
              <a:t>From pregnancy through the toddler years, children are entirely dependent on parents or caregivers for nutrients. </a:t>
            </a:r>
          </a:p>
          <a:p>
            <a:r>
              <a:rPr lang="en-US" dirty="0"/>
              <a:t>Parents also help to establish a child’s eating habits and attitudes toward food. </a:t>
            </a:r>
          </a:p>
          <a:p>
            <a:r>
              <a:rPr lang="en-US" dirty="0"/>
              <a:t>So, adults must be mindful of the choices they make and how those choices influence a young child’s development, health, and overall well-being.</a:t>
            </a:r>
          </a:p>
        </p:txBody>
      </p:sp>
    </p:spTree>
    <p:extLst>
      <p:ext uri="{BB962C8B-B14F-4D97-AF65-F5344CB8AC3E}">
        <p14:creationId xmlns:p14="http://schemas.microsoft.com/office/powerpoint/2010/main" val="543665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B856E-4A2A-D348-897C-419813BC75C7}"/>
              </a:ext>
            </a:extLst>
          </p:cNvPr>
          <p:cNvSpPr>
            <a:spLocks noGrp="1"/>
          </p:cNvSpPr>
          <p:nvPr>
            <p:ph type="title"/>
          </p:nvPr>
        </p:nvSpPr>
        <p:spPr/>
        <p:txBody>
          <a:bodyPr/>
          <a:lstStyle/>
          <a:p>
            <a:r>
              <a:rPr lang="en-US" b="1" dirty="0"/>
              <a:t>12.2 Pregnancy and Nutrition</a:t>
            </a:r>
            <a:endParaRPr lang="en-US" dirty="0"/>
          </a:p>
        </p:txBody>
      </p:sp>
      <p:sp>
        <p:nvSpPr>
          <p:cNvPr id="3" name="Content Placeholder 2">
            <a:extLst>
              <a:ext uri="{FF2B5EF4-FFF2-40B4-BE49-F238E27FC236}">
                <a16:creationId xmlns:a16="http://schemas.microsoft.com/office/drawing/2014/main" id="{10584C8F-117E-8246-9CAA-80AAC49FB3C6}"/>
              </a:ext>
            </a:extLst>
          </p:cNvPr>
          <p:cNvSpPr>
            <a:spLocks noGrp="1"/>
          </p:cNvSpPr>
          <p:nvPr>
            <p:ph idx="1"/>
          </p:nvPr>
        </p:nvSpPr>
        <p:spPr/>
        <p:txBody>
          <a:bodyPr/>
          <a:lstStyle/>
          <a:p>
            <a:r>
              <a:rPr lang="en-US" dirty="0"/>
              <a:t>Good nutrition is vital for any pregnancy and not only helps an expectant mother remain healthy, but also impacts the development of the fetus and ensures that the baby thrives in infancy and beyond. </a:t>
            </a:r>
          </a:p>
          <a:p>
            <a:r>
              <a:rPr lang="en-US" dirty="0"/>
              <a:t>During pregnancy, a woman’s needs increase for certain nutrients more than for others. </a:t>
            </a:r>
          </a:p>
          <a:p>
            <a:r>
              <a:rPr lang="en-US" dirty="0"/>
              <a:t>If these nutritional needs are not met, infants could suffer from low birth weight, among other developmental problems. </a:t>
            </a:r>
          </a:p>
        </p:txBody>
      </p:sp>
    </p:spTree>
    <p:extLst>
      <p:ext uri="{BB962C8B-B14F-4D97-AF65-F5344CB8AC3E}">
        <p14:creationId xmlns:p14="http://schemas.microsoft.com/office/powerpoint/2010/main" val="3318499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8B4AE0-A099-6647-AA07-D2000F596C7D}"/>
              </a:ext>
            </a:extLst>
          </p:cNvPr>
          <p:cNvSpPr>
            <a:spLocks noGrp="1"/>
          </p:cNvSpPr>
          <p:nvPr>
            <p:ph type="title"/>
          </p:nvPr>
        </p:nvSpPr>
        <p:spPr/>
        <p:txBody>
          <a:bodyPr/>
          <a:lstStyle/>
          <a:p>
            <a:r>
              <a:rPr lang="en-US" b="1" dirty="0"/>
              <a:t>12.2 The Early Days of Pregnancy</a:t>
            </a:r>
            <a:endParaRPr lang="en-US" dirty="0"/>
          </a:p>
        </p:txBody>
      </p:sp>
      <p:sp>
        <p:nvSpPr>
          <p:cNvPr id="3" name="Content Placeholder 2">
            <a:extLst>
              <a:ext uri="{FF2B5EF4-FFF2-40B4-BE49-F238E27FC236}">
                <a16:creationId xmlns:a16="http://schemas.microsoft.com/office/drawing/2014/main" id="{70BCFA03-07E4-8941-A774-E286CF72B595}"/>
              </a:ext>
            </a:extLst>
          </p:cNvPr>
          <p:cNvSpPr>
            <a:spLocks noGrp="1"/>
          </p:cNvSpPr>
          <p:nvPr>
            <p:ph idx="1"/>
          </p:nvPr>
        </p:nvSpPr>
        <p:spPr/>
        <p:txBody>
          <a:bodyPr/>
          <a:lstStyle/>
          <a:p>
            <a:r>
              <a:rPr lang="en-US" dirty="0"/>
              <a:t>Major changes begin to occur in the earliest days of pregnancy, often weeks before a woman even knows that she is pregnant.</a:t>
            </a:r>
          </a:p>
          <a:p>
            <a:r>
              <a:rPr lang="en-US" dirty="0"/>
              <a:t>During this period, adequate nutrition supports cell division, tissue differentiation, and organ development.</a:t>
            </a:r>
          </a:p>
          <a:p>
            <a:r>
              <a:rPr lang="en-US" dirty="0"/>
              <a:t>Therefore, women who are trying to conceive should make proper dietary choices to ensure the delivery of a healthy baby.</a:t>
            </a:r>
          </a:p>
          <a:p>
            <a:r>
              <a:rPr lang="en-US" dirty="0"/>
              <a:t>Fathers-to-be should also consider their eating habits. </a:t>
            </a:r>
          </a:p>
        </p:txBody>
      </p:sp>
    </p:spTree>
    <p:extLst>
      <p:ext uri="{BB962C8B-B14F-4D97-AF65-F5344CB8AC3E}">
        <p14:creationId xmlns:p14="http://schemas.microsoft.com/office/powerpoint/2010/main" val="1322358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Chapter Objectives:</a:t>
            </a:r>
          </a:p>
        </p:txBody>
      </p:sp>
      <p:sp>
        <p:nvSpPr>
          <p:cNvPr id="3" name="Content Placeholder 2"/>
          <p:cNvSpPr>
            <a:spLocks noGrp="1"/>
          </p:cNvSpPr>
          <p:nvPr>
            <p:ph idx="1"/>
          </p:nvPr>
        </p:nvSpPr>
        <p:spPr>
          <a:xfrm>
            <a:off x="608013" y="1676400"/>
            <a:ext cx="10972800" cy="5029200"/>
          </a:xfrm>
        </p:spPr>
        <p:txBody>
          <a:bodyPr>
            <a:normAutofit lnSpcReduction="10000"/>
          </a:bodyPr>
          <a:lstStyle/>
          <a:p>
            <a:pPr marL="0" indent="0">
              <a:buNone/>
            </a:pPr>
            <a:r>
              <a:rPr lang="en-US" dirty="0"/>
              <a:t>After reading and studying this chapter, students should be able to:</a:t>
            </a:r>
          </a:p>
          <a:p>
            <a:pPr marL="514350" lvl="0" indent="-514350">
              <a:buFont typeface="+mj-lt"/>
              <a:buAutoNum type="arabicPeriod"/>
            </a:pPr>
            <a:r>
              <a:rPr lang="en-US" dirty="0"/>
              <a:t>Identify and define the different stages of the human life cycle.</a:t>
            </a:r>
          </a:p>
          <a:p>
            <a:pPr marL="514350" lvl="0" indent="-514350">
              <a:buFont typeface="+mj-lt"/>
              <a:buAutoNum type="arabicPeriod"/>
            </a:pPr>
            <a:r>
              <a:rPr lang="en-US" dirty="0"/>
              <a:t>Explain how the human body develops from infancy through the toddler years.</a:t>
            </a:r>
          </a:p>
          <a:p>
            <a:pPr marL="514350" lvl="0" indent="-514350">
              <a:buFont typeface="+mj-lt"/>
              <a:buAutoNum type="arabicPeriod"/>
            </a:pPr>
            <a:r>
              <a:rPr lang="en-US" dirty="0"/>
              <a:t>Summarize prenatal nutritional requirements and dietary recommendations.</a:t>
            </a:r>
          </a:p>
          <a:p>
            <a:pPr marL="514350" lvl="0" indent="-514350">
              <a:buFont typeface="+mj-lt"/>
              <a:buAutoNum type="arabicPeriod"/>
            </a:pPr>
            <a:r>
              <a:rPr lang="en-US" dirty="0"/>
              <a:t>Discuss the most important nutritional concerns during pregnancy.</a:t>
            </a:r>
          </a:p>
          <a:p>
            <a:pPr marL="514350" lvl="0" indent="-514350">
              <a:buFont typeface="+mj-lt"/>
              <a:buAutoNum type="arabicPeriod"/>
            </a:pPr>
            <a:r>
              <a:rPr lang="en-US" dirty="0"/>
              <a:t>Explore the relationship between fetal development and nutritional choices.</a:t>
            </a:r>
          </a:p>
          <a:p>
            <a:pPr marL="0" indent="0">
              <a:buNone/>
            </a:pPr>
            <a:endParaRPr lang="en-US" dirty="0"/>
          </a:p>
        </p:txBody>
      </p:sp>
    </p:spTree>
    <p:extLst>
      <p:ext uri="{BB962C8B-B14F-4D97-AF65-F5344CB8AC3E}">
        <p14:creationId xmlns:p14="http://schemas.microsoft.com/office/powerpoint/2010/main" val="7250310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617B9-6493-D24B-96F5-C21548140200}"/>
              </a:ext>
            </a:extLst>
          </p:cNvPr>
          <p:cNvSpPr>
            <a:spLocks noGrp="1"/>
          </p:cNvSpPr>
          <p:nvPr>
            <p:ph type="title"/>
          </p:nvPr>
        </p:nvSpPr>
        <p:spPr/>
        <p:txBody>
          <a:bodyPr/>
          <a:lstStyle/>
          <a:p>
            <a:r>
              <a:rPr lang="en-US" b="1" dirty="0"/>
              <a:t>12.2 Weight Gain during Pregnancy</a:t>
            </a:r>
            <a:endParaRPr lang="en-US" dirty="0"/>
          </a:p>
        </p:txBody>
      </p:sp>
      <p:sp>
        <p:nvSpPr>
          <p:cNvPr id="3" name="Content Placeholder 2">
            <a:extLst>
              <a:ext uri="{FF2B5EF4-FFF2-40B4-BE49-F238E27FC236}">
                <a16:creationId xmlns:a16="http://schemas.microsoft.com/office/drawing/2014/main" id="{5C2B6550-A5F0-FA48-AE1B-65981668C532}"/>
              </a:ext>
            </a:extLst>
          </p:cNvPr>
          <p:cNvSpPr>
            <a:spLocks noGrp="1"/>
          </p:cNvSpPr>
          <p:nvPr>
            <p:ph idx="1"/>
          </p:nvPr>
        </p:nvSpPr>
        <p:spPr/>
        <p:txBody>
          <a:bodyPr/>
          <a:lstStyle/>
          <a:p>
            <a:r>
              <a:rPr lang="en-US" dirty="0"/>
              <a:t>If a pregnant woman does not gain enough weight, her unborn baby will be at risk. </a:t>
            </a:r>
          </a:p>
          <a:p>
            <a:r>
              <a:rPr lang="en-US" dirty="0"/>
              <a:t>Poor weight gain, especially in the third trimester, could result not only in low birth weight, but also infant mortality and intellectual disabilities.</a:t>
            </a:r>
          </a:p>
          <a:p>
            <a:r>
              <a:rPr lang="en-US" dirty="0"/>
              <a:t>Pregnant women of normal weight should gain between 25 and 35 pounds in total through the entire pregnancy.</a:t>
            </a:r>
          </a:p>
        </p:txBody>
      </p:sp>
    </p:spTree>
    <p:extLst>
      <p:ext uri="{BB962C8B-B14F-4D97-AF65-F5344CB8AC3E}">
        <p14:creationId xmlns:p14="http://schemas.microsoft.com/office/powerpoint/2010/main" val="829823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20E24-0E0A-7841-B23B-E1566FA5CE9C}"/>
              </a:ext>
            </a:extLst>
          </p:cNvPr>
          <p:cNvSpPr>
            <a:spLocks noGrp="1"/>
          </p:cNvSpPr>
          <p:nvPr>
            <p:ph type="title"/>
          </p:nvPr>
        </p:nvSpPr>
        <p:spPr/>
        <p:txBody>
          <a:bodyPr/>
          <a:lstStyle/>
          <a:p>
            <a:r>
              <a:rPr lang="en-US" b="1" dirty="0"/>
              <a:t>Table 12.1 Body Mass Index and Pregnancy</a:t>
            </a:r>
          </a:p>
        </p:txBody>
      </p:sp>
      <p:sp>
        <p:nvSpPr>
          <p:cNvPr id="3" name="Content Placeholder 2">
            <a:extLst>
              <a:ext uri="{FF2B5EF4-FFF2-40B4-BE49-F238E27FC236}">
                <a16:creationId xmlns:a16="http://schemas.microsoft.com/office/drawing/2014/main" id="{5C13E74C-971A-C848-BF77-14D14E9F3EB4}"/>
              </a:ext>
            </a:extLst>
          </p:cNvPr>
          <p:cNvSpPr>
            <a:spLocks noGrp="1"/>
          </p:cNvSpPr>
          <p:nvPr>
            <p:ph idx="1"/>
          </p:nvPr>
        </p:nvSpPr>
        <p:spPr>
          <a:xfrm>
            <a:off x="1218883" y="1600200"/>
            <a:ext cx="4673120" cy="1369616"/>
          </a:xfrm>
        </p:spPr>
        <p:txBody>
          <a:bodyPr>
            <a:normAutofit fontScale="25000" lnSpcReduction="20000"/>
          </a:bodyPr>
          <a:lstStyle/>
          <a:p>
            <a:endParaRPr lang="en-US" sz="1600" dirty="0"/>
          </a:p>
          <a:p>
            <a:endParaRPr lang="en-US" sz="1600" dirty="0"/>
          </a:p>
          <a:p>
            <a:endParaRPr lang="en-US" sz="1600" dirty="0"/>
          </a:p>
          <a:p>
            <a:endParaRPr lang="en-US" sz="1600" dirty="0"/>
          </a:p>
          <a:p>
            <a:endParaRPr lang="en-US" sz="1600" dirty="0"/>
          </a:p>
          <a:p>
            <a:pPr marL="0" indent="0">
              <a:buNone/>
            </a:pPr>
            <a:endParaRPr lang="en-US" sz="1600" dirty="0"/>
          </a:p>
          <a:p>
            <a:r>
              <a:rPr lang="en-US" sz="1600" dirty="0"/>
              <a:t>Source: </a:t>
            </a:r>
            <a:r>
              <a:rPr lang="en-US" sz="1600" dirty="0">
                <a:hlinkClick r:id="rId2"/>
              </a:rPr>
              <a:t>https://www.cdc.gov/reproductivehealth/maternalinfanthealth/pregnancy-weight-gain.htm</a:t>
            </a:r>
            <a:endParaRPr lang="en-US" sz="1600" dirty="0"/>
          </a:p>
          <a:p>
            <a:endParaRPr lang="en-US" sz="1600" dirty="0"/>
          </a:p>
          <a:p>
            <a:endParaRPr lang="en-US" sz="1600" dirty="0"/>
          </a:p>
        </p:txBody>
      </p:sp>
      <p:graphicFrame>
        <p:nvGraphicFramePr>
          <p:cNvPr id="4" name="Table 3">
            <a:extLst>
              <a:ext uri="{FF2B5EF4-FFF2-40B4-BE49-F238E27FC236}">
                <a16:creationId xmlns:a16="http://schemas.microsoft.com/office/drawing/2014/main" id="{D4FF88A8-5A5B-6E47-9078-6465F4D924A5}"/>
              </a:ext>
            </a:extLst>
          </p:cNvPr>
          <p:cNvGraphicFramePr>
            <a:graphicFrameLocks noGrp="1"/>
          </p:cNvGraphicFramePr>
          <p:nvPr>
            <p:extLst>
              <p:ext uri="{D42A27DB-BD31-4B8C-83A1-F6EECF244321}">
                <p14:modId xmlns:p14="http://schemas.microsoft.com/office/powerpoint/2010/main" val="1119983974"/>
              </p:ext>
            </p:extLst>
          </p:nvPr>
        </p:nvGraphicFramePr>
        <p:xfrm>
          <a:off x="698766" y="1447800"/>
          <a:ext cx="6017895" cy="4953000"/>
        </p:xfrm>
        <a:graphic>
          <a:graphicData uri="http://schemas.openxmlformats.org/drawingml/2006/table">
            <a:tbl>
              <a:tblPr firstRow="1" firstCol="1" bandRow="1">
                <a:tableStyleId>{5C22544A-7EE6-4342-B048-85BDC9FD1C3A}</a:tableStyleId>
              </a:tblPr>
              <a:tblGrid>
                <a:gridCol w="2005965">
                  <a:extLst>
                    <a:ext uri="{9D8B030D-6E8A-4147-A177-3AD203B41FA5}">
                      <a16:colId xmlns:a16="http://schemas.microsoft.com/office/drawing/2014/main" val="3448474395"/>
                    </a:ext>
                  </a:extLst>
                </a:gridCol>
                <a:gridCol w="2005965">
                  <a:extLst>
                    <a:ext uri="{9D8B030D-6E8A-4147-A177-3AD203B41FA5}">
                      <a16:colId xmlns:a16="http://schemas.microsoft.com/office/drawing/2014/main" val="3716668218"/>
                    </a:ext>
                  </a:extLst>
                </a:gridCol>
                <a:gridCol w="2005965">
                  <a:extLst>
                    <a:ext uri="{9D8B030D-6E8A-4147-A177-3AD203B41FA5}">
                      <a16:colId xmlns:a16="http://schemas.microsoft.com/office/drawing/2014/main" val="1505461319"/>
                    </a:ext>
                  </a:extLst>
                </a:gridCol>
              </a:tblGrid>
              <a:tr h="990600">
                <a:tc>
                  <a:txBody>
                    <a:bodyPr/>
                    <a:lstStyle/>
                    <a:p>
                      <a:pPr marL="0" marR="0" algn="ctr">
                        <a:spcBef>
                          <a:spcPts val="0"/>
                        </a:spcBef>
                        <a:spcAft>
                          <a:spcPts val="0"/>
                        </a:spcAft>
                      </a:pPr>
                      <a:r>
                        <a:rPr lang="en-US" sz="1800" dirty="0">
                          <a:effectLst/>
                        </a:rPr>
                        <a:t>Pre-pregnancy BMI</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Weight Category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Recommended Weight Gain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138096994"/>
                  </a:ext>
                </a:extLst>
              </a:tr>
              <a:tr h="990600">
                <a:tc>
                  <a:txBody>
                    <a:bodyPr/>
                    <a:lstStyle/>
                    <a:p>
                      <a:pPr marL="0" marR="0" algn="ctr">
                        <a:spcBef>
                          <a:spcPts val="0"/>
                        </a:spcBef>
                        <a:spcAft>
                          <a:spcPts val="0"/>
                        </a:spcAft>
                      </a:pPr>
                      <a:r>
                        <a:rPr lang="en-US" sz="1800" dirty="0">
                          <a:effectLst/>
                        </a:rPr>
                        <a:t>Below 18.5</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Underweight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28–40 lbs.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173184538"/>
                  </a:ext>
                </a:extLst>
              </a:tr>
              <a:tr h="990600">
                <a:tc>
                  <a:txBody>
                    <a:bodyPr/>
                    <a:lstStyle/>
                    <a:p>
                      <a:pPr marL="0" marR="0" algn="ctr">
                        <a:spcBef>
                          <a:spcPts val="0"/>
                        </a:spcBef>
                        <a:spcAft>
                          <a:spcPts val="0"/>
                        </a:spcAft>
                      </a:pPr>
                      <a:r>
                        <a:rPr lang="en-US" sz="1800">
                          <a:effectLst/>
                        </a:rPr>
                        <a:t>18.5–24.9</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Normal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25–35 lbs.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910324215"/>
                  </a:ext>
                </a:extLst>
              </a:tr>
              <a:tr h="990600">
                <a:tc>
                  <a:txBody>
                    <a:bodyPr/>
                    <a:lstStyle/>
                    <a:p>
                      <a:pPr marL="0" marR="0" algn="ctr">
                        <a:spcBef>
                          <a:spcPts val="0"/>
                        </a:spcBef>
                        <a:spcAft>
                          <a:spcPts val="0"/>
                        </a:spcAft>
                      </a:pPr>
                      <a:r>
                        <a:rPr lang="en-US" sz="1800">
                          <a:effectLst/>
                        </a:rPr>
                        <a:t>25.0–29.9</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Overweight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15–25 lbs.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042285657"/>
                  </a:ext>
                </a:extLst>
              </a:tr>
              <a:tr h="990600">
                <a:tc>
                  <a:txBody>
                    <a:bodyPr/>
                    <a:lstStyle/>
                    <a:p>
                      <a:pPr marL="0" marR="0" algn="ctr">
                        <a:spcBef>
                          <a:spcPts val="0"/>
                        </a:spcBef>
                        <a:spcAft>
                          <a:spcPts val="0"/>
                        </a:spcAft>
                      </a:pPr>
                      <a:r>
                        <a:rPr lang="en-US" sz="1800">
                          <a:effectLst/>
                        </a:rPr>
                        <a:t>Above 30.0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Obese (all classes)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11–20 lbs.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150913753"/>
                  </a:ext>
                </a:extLst>
              </a:tr>
            </a:tbl>
          </a:graphicData>
        </a:graphic>
      </p:graphicFrame>
      <p:sp>
        <p:nvSpPr>
          <p:cNvPr id="5" name="Rectangle 1">
            <a:extLst>
              <a:ext uri="{FF2B5EF4-FFF2-40B4-BE49-F238E27FC236}">
                <a16:creationId xmlns:a16="http://schemas.microsoft.com/office/drawing/2014/main" id="{F3C7C254-B584-4641-A3E7-2E623E9E8CAE}"/>
              </a:ext>
            </a:extLst>
          </p:cNvPr>
          <p:cNvSpPr>
            <a:spLocks noChangeArrowheads="1"/>
          </p:cNvSpPr>
          <p:nvPr/>
        </p:nvSpPr>
        <p:spPr bwMode="auto">
          <a:xfrm>
            <a:off x="6856412" y="2212062"/>
            <a:ext cx="5750772" cy="449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Open Sans" panose="020B0606030504020204" pitchFamily="34" charset="0"/>
              </a:rPr>
              <a:t>Percentage of Women Below, Within, and Above Pregnancy Weight Gain Recommendations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Open Sans" panose="020B0606030504020204" pitchFamily="34" charset="0"/>
              </a:rPr>
              <a:t>  </a:t>
            </a:r>
            <a:r>
              <a:rPr kumimoji="0" lang="en-US" altLang="en-US" sz="26800" b="0" i="0" u="none" strike="noStrike" cap="none" normalizeH="0" baseline="0" dirty="0">
                <a:ln>
                  <a:noFill/>
                </a:ln>
                <a:solidFill>
                  <a:srgbClr val="000000"/>
                </a:solidFill>
                <a:effectLst/>
                <a:latin typeface="Open Sans" panose="020B0606030504020204" pitchFamily="34"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26" name="Picture 2" descr="Percentage of women below, within, and above pregnancy weight gain recommendations overall. below=20&amp;#37;, within=32&amp;#37;, above=48&amp;#37;">
            <a:extLst>
              <a:ext uri="{FF2B5EF4-FFF2-40B4-BE49-F238E27FC236}">
                <a16:creationId xmlns:a16="http://schemas.microsoft.com/office/drawing/2014/main" id="{EDE397B3-436C-DF4C-9564-8475E44E52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28012" y="2819400"/>
            <a:ext cx="3006629" cy="2745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6919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DF03C7E-0534-6A45-9A1A-D5A5C3027826}"/>
              </a:ext>
            </a:extLst>
          </p:cNvPr>
          <p:cNvSpPr>
            <a:spLocks noGrp="1"/>
          </p:cNvSpPr>
          <p:nvPr>
            <p:ph type="title"/>
          </p:nvPr>
        </p:nvSpPr>
        <p:spPr/>
        <p:txBody>
          <a:bodyPr/>
          <a:lstStyle/>
          <a:p>
            <a:r>
              <a:rPr lang="en-US" b="1" dirty="0"/>
              <a:t>12.2 Weight Gain during Pregnancy</a:t>
            </a:r>
            <a:endParaRPr lang="en-US" dirty="0"/>
          </a:p>
        </p:txBody>
      </p:sp>
      <p:sp>
        <p:nvSpPr>
          <p:cNvPr id="3" name="Content Placeholder 2">
            <a:extLst>
              <a:ext uri="{FF2B5EF4-FFF2-40B4-BE49-F238E27FC236}">
                <a16:creationId xmlns:a16="http://schemas.microsoft.com/office/drawing/2014/main" id="{C6F4413C-5334-1B4A-AC17-0F003882238D}"/>
              </a:ext>
            </a:extLst>
          </p:cNvPr>
          <p:cNvSpPr>
            <a:spLocks noGrp="1"/>
          </p:cNvSpPr>
          <p:nvPr>
            <p:ph idx="1"/>
          </p:nvPr>
        </p:nvSpPr>
        <p:spPr/>
        <p:txBody>
          <a:bodyPr>
            <a:normAutofit/>
          </a:bodyPr>
          <a:lstStyle/>
          <a:p>
            <a:endParaRPr lang="en-US" sz="1600" i="1" dirty="0"/>
          </a:p>
          <a:p>
            <a:endParaRPr lang="en-US" sz="1600" i="1" dirty="0"/>
          </a:p>
          <a:p>
            <a:endParaRPr lang="en-US" sz="1600" i="1" dirty="0"/>
          </a:p>
          <a:p>
            <a:endParaRPr lang="en-US" sz="1600" i="1" dirty="0"/>
          </a:p>
          <a:p>
            <a:endParaRPr lang="en-US" sz="1600" i="1" dirty="0"/>
          </a:p>
          <a:p>
            <a:endParaRPr lang="en-US" sz="1600" i="1" dirty="0"/>
          </a:p>
          <a:p>
            <a:endParaRPr lang="en-US" sz="1600" i="1" dirty="0"/>
          </a:p>
        </p:txBody>
      </p:sp>
      <p:sp>
        <p:nvSpPr>
          <p:cNvPr id="6" name="Text Placeholder 5">
            <a:extLst>
              <a:ext uri="{FF2B5EF4-FFF2-40B4-BE49-F238E27FC236}">
                <a16:creationId xmlns:a16="http://schemas.microsoft.com/office/drawing/2014/main" id="{11D783C6-7F7D-4A43-903D-DA0F982CE2E8}"/>
              </a:ext>
            </a:extLst>
          </p:cNvPr>
          <p:cNvSpPr>
            <a:spLocks noGrp="1"/>
          </p:cNvSpPr>
          <p:nvPr>
            <p:ph type="body" sz="half" idx="2"/>
          </p:nvPr>
        </p:nvSpPr>
        <p:spPr/>
        <p:txBody>
          <a:bodyPr>
            <a:normAutofit fontScale="85000" lnSpcReduction="20000"/>
          </a:bodyPr>
          <a:lstStyle/>
          <a:p>
            <a:r>
              <a:rPr lang="en-US" dirty="0">
                <a:solidFill>
                  <a:schemeClr val="tx1"/>
                </a:solidFill>
              </a:rPr>
              <a:t>The weight an expectant mother gains during pregnancy is almost all lean tissue, including the placenta and fetus. Weight gain is not the only major change. A pregnant woman also will find that her breasts enlarge and that she has a tendency to retain water</a:t>
            </a:r>
            <a:r>
              <a:rPr lang="en-US" dirty="0"/>
              <a:t>.</a:t>
            </a:r>
          </a:p>
          <a:p>
            <a:r>
              <a:rPr lang="en-US" sz="2000" i="1" dirty="0">
                <a:solidFill>
                  <a:schemeClr val="tx1"/>
                </a:solidFill>
              </a:rPr>
              <a:t>Source: Utah Department of Health, Baby Your Baby. “Weight Gain during Pregnancy </a:t>
            </a:r>
            <a:r>
              <a:rPr lang="en-US" sz="2000" i="1" dirty="0">
                <a:solidFill>
                  <a:schemeClr val="tx1"/>
                </a:solidFill>
                <a:hlinkClick r:id="rId2"/>
              </a:rPr>
              <a:t>https://babyyourbaby.org/pregnancy/during-pregnancy/weight-gain/</a:t>
            </a:r>
            <a:endParaRPr lang="en-US" sz="2000" i="1" dirty="0">
              <a:solidFill>
                <a:schemeClr val="tx1"/>
              </a:solidFill>
            </a:endParaRPr>
          </a:p>
          <a:p>
            <a:endParaRPr lang="en-US" i="1" dirty="0"/>
          </a:p>
        </p:txBody>
      </p:sp>
      <p:pic>
        <p:nvPicPr>
          <p:cNvPr id="2" name="Picture 1" descr="Weight distribution for women during pregnancy.">
            <a:extLst>
              <a:ext uri="{FF2B5EF4-FFF2-40B4-BE49-F238E27FC236}">
                <a16:creationId xmlns:a16="http://schemas.microsoft.com/office/drawing/2014/main" id="{EEE432F5-0674-1D4B-8A06-CE911D65A213}"/>
              </a:ext>
            </a:extLst>
          </p:cNvPr>
          <p:cNvPicPr>
            <a:picLocks noChangeAspect="1"/>
          </p:cNvPicPr>
          <p:nvPr/>
        </p:nvPicPr>
        <p:blipFill>
          <a:blip r:embed="rId3"/>
          <a:stretch>
            <a:fillRect/>
          </a:stretch>
        </p:blipFill>
        <p:spPr>
          <a:xfrm>
            <a:off x="5534290" y="1422348"/>
            <a:ext cx="5435652" cy="5435652"/>
          </a:xfrm>
          <a:prstGeom prst="rect">
            <a:avLst/>
          </a:prstGeom>
        </p:spPr>
      </p:pic>
    </p:spTree>
    <p:extLst>
      <p:ext uri="{BB962C8B-B14F-4D97-AF65-F5344CB8AC3E}">
        <p14:creationId xmlns:p14="http://schemas.microsoft.com/office/powerpoint/2010/main" val="1199494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4AA8AA-CE54-BE46-97AB-35F4D036F105}"/>
              </a:ext>
            </a:extLst>
          </p:cNvPr>
          <p:cNvSpPr>
            <a:spLocks noGrp="1"/>
          </p:cNvSpPr>
          <p:nvPr>
            <p:ph type="title"/>
          </p:nvPr>
        </p:nvSpPr>
        <p:spPr/>
        <p:txBody>
          <a:bodyPr/>
          <a:lstStyle/>
          <a:p>
            <a:r>
              <a:rPr lang="en-US" b="1" dirty="0"/>
              <a:t>12.2 Weight Gain during Pregnancy</a:t>
            </a:r>
            <a:endParaRPr lang="en-US" dirty="0"/>
          </a:p>
        </p:txBody>
      </p:sp>
      <p:sp>
        <p:nvSpPr>
          <p:cNvPr id="5" name="Content Placeholder 4">
            <a:extLst>
              <a:ext uri="{FF2B5EF4-FFF2-40B4-BE49-F238E27FC236}">
                <a16:creationId xmlns:a16="http://schemas.microsoft.com/office/drawing/2014/main" id="{05C53BA8-5211-7A4A-9B3A-87A2161DF15F}"/>
              </a:ext>
            </a:extLst>
          </p:cNvPr>
          <p:cNvSpPr>
            <a:spLocks noGrp="1"/>
          </p:cNvSpPr>
          <p:nvPr>
            <p:ph idx="1"/>
          </p:nvPr>
        </p:nvSpPr>
        <p:spPr/>
        <p:txBody>
          <a:bodyPr>
            <a:normAutofit fontScale="92500"/>
          </a:bodyPr>
          <a:lstStyle/>
          <a:p>
            <a:r>
              <a:rPr lang="en-US" dirty="0"/>
              <a:t>Pregnant women with a pre-pregnancy BMI below twenty are at a higher risk of a preterm delivery and an underweight infant. </a:t>
            </a:r>
          </a:p>
          <a:p>
            <a:r>
              <a:rPr lang="en-US" dirty="0"/>
              <a:t>Pregnant women with a pre-pregnancy BMI above thirty have an increased risk of the need for a cesarean section during delivery.</a:t>
            </a:r>
          </a:p>
          <a:p>
            <a:r>
              <a:rPr lang="en-US" dirty="0"/>
              <a:t>Generally, women gain 2 to 5 pounds in the first trimester. After that, it is best not to gain more than one pound per week.</a:t>
            </a:r>
          </a:p>
          <a:p>
            <a:r>
              <a:rPr lang="en-US" dirty="0"/>
              <a:t>Women who are pregnant with more than one fetus are advised to gain even more weight to ensure the health of their unborn babies.</a:t>
            </a:r>
          </a:p>
        </p:txBody>
      </p:sp>
    </p:spTree>
    <p:extLst>
      <p:ext uri="{BB962C8B-B14F-4D97-AF65-F5344CB8AC3E}">
        <p14:creationId xmlns:p14="http://schemas.microsoft.com/office/powerpoint/2010/main" val="3385676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58DF3-87E5-BF43-B241-46532893A327}"/>
              </a:ext>
            </a:extLst>
          </p:cNvPr>
          <p:cNvSpPr>
            <a:spLocks noGrp="1"/>
          </p:cNvSpPr>
          <p:nvPr>
            <p:ph type="title"/>
          </p:nvPr>
        </p:nvSpPr>
        <p:spPr/>
        <p:txBody>
          <a:bodyPr/>
          <a:lstStyle/>
          <a:p>
            <a:r>
              <a:rPr lang="en-US" b="1" dirty="0"/>
              <a:t>12.2 Weight Gain during Pregnancy</a:t>
            </a:r>
            <a:endParaRPr lang="en-US" dirty="0"/>
          </a:p>
        </p:txBody>
      </p:sp>
      <p:sp>
        <p:nvSpPr>
          <p:cNvPr id="3" name="Content Placeholder 2">
            <a:extLst>
              <a:ext uri="{FF2B5EF4-FFF2-40B4-BE49-F238E27FC236}">
                <a16:creationId xmlns:a16="http://schemas.microsoft.com/office/drawing/2014/main" id="{C7433A6D-0C69-9346-AD98-61B75051C917}"/>
              </a:ext>
            </a:extLst>
          </p:cNvPr>
          <p:cNvSpPr>
            <a:spLocks noGrp="1"/>
          </p:cNvSpPr>
          <p:nvPr>
            <p:ph idx="1"/>
          </p:nvPr>
        </p:nvSpPr>
        <p:spPr>
          <a:xfrm>
            <a:off x="1218883" y="1600200"/>
            <a:ext cx="9751060" cy="5105400"/>
          </a:xfrm>
        </p:spPr>
        <p:txBody>
          <a:bodyPr>
            <a:normAutofit fontScale="92500"/>
          </a:bodyPr>
          <a:lstStyle/>
          <a:p>
            <a:r>
              <a:rPr lang="en-US" dirty="0"/>
              <a:t>The pace of weight gain is also important. </a:t>
            </a:r>
          </a:p>
          <a:p>
            <a:pPr lvl="1"/>
            <a:r>
              <a:rPr lang="en-US" dirty="0"/>
              <a:t>If a woman puts on weight too slowly, her physician may recommend nutrition counseling. </a:t>
            </a:r>
          </a:p>
          <a:p>
            <a:pPr lvl="1"/>
            <a:r>
              <a:rPr lang="en-US" dirty="0"/>
              <a:t>If she gains weight too quickly, especially in the third trimester, it may be the result of edema, or swelling due to excess fluid accumulation.</a:t>
            </a:r>
          </a:p>
          <a:p>
            <a:r>
              <a:rPr lang="en-US" dirty="0"/>
              <a:t>Steps to take to gain weight appropriately: </a:t>
            </a:r>
          </a:p>
          <a:p>
            <a:pPr lvl="1"/>
            <a:r>
              <a:rPr lang="en-US" b="1" dirty="0"/>
              <a:t>Work with your health care provide</a:t>
            </a:r>
          </a:p>
          <a:p>
            <a:pPr lvl="1"/>
            <a:r>
              <a:rPr lang="en-US" b="1" dirty="0"/>
              <a:t>Track weight throughout pregnancy</a:t>
            </a:r>
          </a:p>
          <a:p>
            <a:pPr lvl="1"/>
            <a:r>
              <a:rPr lang="en-US" b="1" dirty="0"/>
              <a:t>Limit added sugars and solid fats</a:t>
            </a:r>
          </a:p>
          <a:p>
            <a:pPr lvl="1"/>
            <a:r>
              <a:rPr lang="en-US" b="1" dirty="0"/>
              <a:t>Know your calorie need</a:t>
            </a:r>
          </a:p>
          <a:p>
            <a:pPr lvl="1"/>
            <a:r>
              <a:rPr lang="en-US" b="1" dirty="0"/>
              <a:t>Work up or maintain at least 150 min of moderate activity per week</a:t>
            </a:r>
            <a:endParaRPr lang="en-US" dirty="0"/>
          </a:p>
        </p:txBody>
      </p:sp>
    </p:spTree>
    <p:extLst>
      <p:ext uri="{BB962C8B-B14F-4D97-AF65-F5344CB8AC3E}">
        <p14:creationId xmlns:p14="http://schemas.microsoft.com/office/powerpoint/2010/main" val="2179089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85BD08-A497-2441-9D71-0C3A6F9EAB2A}"/>
              </a:ext>
            </a:extLst>
          </p:cNvPr>
          <p:cNvSpPr>
            <a:spLocks noGrp="1"/>
          </p:cNvSpPr>
          <p:nvPr>
            <p:ph type="title"/>
          </p:nvPr>
        </p:nvSpPr>
        <p:spPr/>
        <p:txBody>
          <a:bodyPr/>
          <a:lstStyle/>
          <a:p>
            <a:r>
              <a:rPr lang="en-US" b="1" dirty="0"/>
              <a:t>12.2 Food Safety for pregnancy:</a:t>
            </a:r>
          </a:p>
        </p:txBody>
      </p:sp>
      <p:sp>
        <p:nvSpPr>
          <p:cNvPr id="3" name="Content Placeholder 2">
            <a:extLst>
              <a:ext uri="{FF2B5EF4-FFF2-40B4-BE49-F238E27FC236}">
                <a16:creationId xmlns:a16="http://schemas.microsoft.com/office/drawing/2014/main" id="{605941F3-2FB9-274C-B91E-8CBA2CBAC2CA}"/>
              </a:ext>
            </a:extLst>
          </p:cNvPr>
          <p:cNvSpPr>
            <a:spLocks noGrp="1"/>
          </p:cNvSpPr>
          <p:nvPr>
            <p:ph idx="1"/>
          </p:nvPr>
        </p:nvSpPr>
        <p:spPr>
          <a:xfrm>
            <a:off x="1218883" y="1600200"/>
            <a:ext cx="9751060" cy="5257800"/>
          </a:xfrm>
        </p:spPr>
        <p:txBody>
          <a:bodyPr>
            <a:normAutofit fontScale="92500" lnSpcReduction="20000"/>
          </a:bodyPr>
          <a:lstStyle/>
          <a:p>
            <a:r>
              <a:rPr lang="en-US" dirty="0"/>
              <a:t>Cook seafood thoroughly</a:t>
            </a:r>
          </a:p>
          <a:p>
            <a:r>
              <a:rPr lang="en-US" dirty="0"/>
              <a:t>Don’t Drink Unpasteurized Juice or Cider</a:t>
            </a:r>
          </a:p>
          <a:p>
            <a:r>
              <a:rPr lang="en-US" dirty="0"/>
              <a:t>Avoid Raw Milk, Raw Milk Soft Cheeses, and Other Raw Milk Products</a:t>
            </a:r>
          </a:p>
          <a:p>
            <a:r>
              <a:rPr lang="en-US" dirty="0"/>
              <a:t>Cook Eggs Thoroughly</a:t>
            </a:r>
          </a:p>
          <a:p>
            <a:r>
              <a:rPr lang="en-US" dirty="0"/>
              <a:t>Don’t Eat Premade Meat or Seafood Salad (Such as Deli Chicken or Tuna Salads)</a:t>
            </a:r>
          </a:p>
          <a:p>
            <a:r>
              <a:rPr lang="en-US" dirty="0"/>
              <a:t>Do Not Eat Raw Sprouts</a:t>
            </a:r>
          </a:p>
          <a:p>
            <a:r>
              <a:rPr lang="en-US" dirty="0"/>
              <a:t>Avoid Undercooked Meat and Poultry</a:t>
            </a:r>
          </a:p>
          <a:p>
            <a:r>
              <a:rPr lang="en-US" dirty="0"/>
              <a:t>Reheat Hot Dogs and Luncheon Meats</a:t>
            </a:r>
          </a:p>
          <a:p>
            <a:r>
              <a:rPr lang="en-US" dirty="0"/>
              <a:t>Don’t Eat Raw Dough</a:t>
            </a:r>
          </a:p>
          <a:p>
            <a:endParaRPr lang="en-US" b="1" dirty="0"/>
          </a:p>
          <a:p>
            <a:endParaRPr lang="en-US" b="1" dirty="0"/>
          </a:p>
          <a:p>
            <a:endParaRPr lang="en-US" b="1" dirty="0"/>
          </a:p>
          <a:p>
            <a:endParaRPr lang="en-US" dirty="0"/>
          </a:p>
        </p:txBody>
      </p:sp>
    </p:spTree>
    <p:extLst>
      <p:ext uri="{BB962C8B-B14F-4D97-AF65-F5344CB8AC3E}">
        <p14:creationId xmlns:p14="http://schemas.microsoft.com/office/powerpoint/2010/main" val="2183119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nfographic Chart">
            <a:extLst>
              <a:ext uri="{FF2B5EF4-FFF2-40B4-BE49-F238E27FC236}">
                <a16:creationId xmlns:a16="http://schemas.microsoft.com/office/drawing/2014/main" id="{9654D408-974B-7548-8DB7-CC2D31CD4BDB}"/>
              </a:ext>
            </a:extLst>
          </p:cNvPr>
          <p:cNvPicPr>
            <a:picLocks noChangeAspect="1"/>
          </p:cNvPicPr>
          <p:nvPr/>
        </p:nvPicPr>
        <p:blipFill>
          <a:blip r:embed="rId2"/>
          <a:stretch>
            <a:fillRect/>
          </a:stretch>
        </p:blipFill>
        <p:spPr>
          <a:xfrm>
            <a:off x="3579812" y="0"/>
            <a:ext cx="5297648" cy="6858000"/>
          </a:xfrm>
          <a:prstGeom prst="rect">
            <a:avLst/>
          </a:prstGeom>
        </p:spPr>
      </p:pic>
      <p:sp>
        <p:nvSpPr>
          <p:cNvPr id="5" name="Title 4">
            <a:extLst>
              <a:ext uri="{FF2B5EF4-FFF2-40B4-BE49-F238E27FC236}">
                <a16:creationId xmlns:a16="http://schemas.microsoft.com/office/drawing/2014/main" id="{BC4DBD80-765F-8D4C-B040-59778955EEBA}"/>
              </a:ext>
            </a:extLst>
          </p:cNvPr>
          <p:cNvSpPr>
            <a:spLocks noGrp="1"/>
          </p:cNvSpPr>
          <p:nvPr>
            <p:ph type="title"/>
          </p:nvPr>
        </p:nvSpPr>
        <p:spPr>
          <a:xfrm>
            <a:off x="0" y="5486400"/>
            <a:ext cx="3780183" cy="533400"/>
          </a:xfrm>
        </p:spPr>
        <p:txBody>
          <a:bodyPr>
            <a:normAutofit fontScale="90000"/>
          </a:bodyPr>
          <a:lstStyle/>
          <a:p>
            <a:r>
              <a:rPr lang="en-US" dirty="0"/>
              <a:t>Food Safety for Pregnancy:</a:t>
            </a:r>
            <a:br>
              <a:rPr lang="en-US" dirty="0"/>
            </a:br>
            <a:br>
              <a:rPr lang="en-US" dirty="0"/>
            </a:br>
            <a:br>
              <a:rPr lang="en-US" dirty="0"/>
            </a:br>
            <a:br>
              <a:rPr lang="en-US" dirty="0"/>
            </a:br>
            <a:br>
              <a:rPr lang="en-US" dirty="0"/>
            </a:br>
            <a:br>
              <a:rPr lang="en-US" dirty="0"/>
            </a:br>
            <a:br>
              <a:rPr lang="en-US" dirty="0"/>
            </a:br>
            <a:r>
              <a:rPr lang="en-US" sz="1300" dirty="0"/>
              <a:t>Source: </a:t>
            </a:r>
            <a:r>
              <a:rPr lang="en-US" sz="1300" dirty="0">
                <a:hlinkClick r:id="rId3"/>
              </a:rPr>
              <a:t>https://www.foodsafety.gov/people-at-risk/pregnant-women</a:t>
            </a:r>
            <a:br>
              <a:rPr lang="en-US" sz="1300" dirty="0"/>
            </a:br>
            <a:endParaRPr lang="en-US" sz="1300" dirty="0"/>
          </a:p>
        </p:txBody>
      </p:sp>
    </p:spTree>
    <p:extLst>
      <p:ext uri="{BB962C8B-B14F-4D97-AF65-F5344CB8AC3E}">
        <p14:creationId xmlns:p14="http://schemas.microsoft.com/office/powerpoint/2010/main" val="1511490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EE9E6-28FA-734E-8F5F-BF951C01F029}"/>
              </a:ext>
            </a:extLst>
          </p:cNvPr>
          <p:cNvSpPr>
            <a:spLocks noGrp="1"/>
          </p:cNvSpPr>
          <p:nvPr>
            <p:ph type="title"/>
          </p:nvPr>
        </p:nvSpPr>
        <p:spPr/>
        <p:txBody>
          <a:bodyPr/>
          <a:lstStyle/>
          <a:p>
            <a:r>
              <a:rPr lang="en-US" b="1" dirty="0"/>
              <a:t>12.2 Weight Loss after Pregnancy</a:t>
            </a:r>
            <a:endParaRPr lang="en-US" dirty="0"/>
          </a:p>
        </p:txBody>
      </p:sp>
      <p:sp>
        <p:nvSpPr>
          <p:cNvPr id="3" name="Content Placeholder 2">
            <a:extLst>
              <a:ext uri="{FF2B5EF4-FFF2-40B4-BE49-F238E27FC236}">
                <a16:creationId xmlns:a16="http://schemas.microsoft.com/office/drawing/2014/main" id="{F4F352C1-AD17-B84D-A5C9-5A70F69738BB}"/>
              </a:ext>
            </a:extLst>
          </p:cNvPr>
          <p:cNvSpPr>
            <a:spLocks noGrp="1"/>
          </p:cNvSpPr>
          <p:nvPr>
            <p:ph idx="1"/>
          </p:nvPr>
        </p:nvSpPr>
        <p:spPr/>
        <p:txBody>
          <a:bodyPr/>
          <a:lstStyle/>
          <a:p>
            <a:r>
              <a:rPr lang="en-US" dirty="0"/>
              <a:t>New mothers who gain a healthy amount of weight and participate in regular physical activity during their pregnancies also have an easier time shedding weight post-pregnancy. </a:t>
            </a:r>
          </a:p>
          <a:p>
            <a:r>
              <a:rPr lang="en-US" dirty="0"/>
              <a:t>However, women who gain more weight than needed for a pregnancy typically retain that excess weight as body fat. </a:t>
            </a:r>
          </a:p>
          <a:p>
            <a:pPr lvl="1"/>
            <a:r>
              <a:rPr lang="en-US" dirty="0"/>
              <a:t>If those few pounds increase a new mother’s BMI by a unit or more, that could lead to complications such as hypertension or Type 2 diabetes in future pregnancies or later in life.</a:t>
            </a:r>
          </a:p>
        </p:txBody>
      </p:sp>
    </p:spTree>
    <p:extLst>
      <p:ext uri="{BB962C8B-B14F-4D97-AF65-F5344CB8AC3E}">
        <p14:creationId xmlns:p14="http://schemas.microsoft.com/office/powerpoint/2010/main" val="1988026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933F8-BBC9-9D4B-81F1-262F4E8257FA}"/>
              </a:ext>
            </a:extLst>
          </p:cNvPr>
          <p:cNvSpPr>
            <a:spLocks noGrp="1"/>
          </p:cNvSpPr>
          <p:nvPr>
            <p:ph type="title"/>
          </p:nvPr>
        </p:nvSpPr>
        <p:spPr/>
        <p:txBody>
          <a:bodyPr/>
          <a:lstStyle/>
          <a:p>
            <a:r>
              <a:rPr lang="en-US" b="1" dirty="0"/>
              <a:t>12.2 Nutritional Requirements</a:t>
            </a:r>
            <a:endParaRPr lang="en-US" dirty="0"/>
          </a:p>
        </p:txBody>
      </p:sp>
      <p:sp>
        <p:nvSpPr>
          <p:cNvPr id="3" name="Content Placeholder 2">
            <a:extLst>
              <a:ext uri="{FF2B5EF4-FFF2-40B4-BE49-F238E27FC236}">
                <a16:creationId xmlns:a16="http://schemas.microsoft.com/office/drawing/2014/main" id="{B4069366-6A8E-394B-92EA-6F3389FA5D31}"/>
              </a:ext>
            </a:extLst>
          </p:cNvPr>
          <p:cNvSpPr>
            <a:spLocks noGrp="1"/>
          </p:cNvSpPr>
          <p:nvPr>
            <p:ph idx="1"/>
          </p:nvPr>
        </p:nvSpPr>
        <p:spPr/>
        <p:txBody>
          <a:bodyPr>
            <a:normAutofit lnSpcReduction="10000"/>
          </a:bodyPr>
          <a:lstStyle/>
          <a:p>
            <a:r>
              <a:rPr lang="en-US" dirty="0"/>
              <a:t>Pregnant women must consume more calories and nutrients in the second and third trimesters than other adult women. </a:t>
            </a:r>
          </a:p>
          <a:p>
            <a:r>
              <a:rPr lang="en-US" dirty="0"/>
              <a:t>However, the average recommended daily caloric intake can vary depending on activity level and the mother’s normal weight.</a:t>
            </a:r>
          </a:p>
          <a:p>
            <a:r>
              <a:rPr lang="en-US" dirty="0"/>
              <a:t>Also, pregnant women should choose a high-quality, diverse diet, consume fresh foods, and prepare nutrient-rich meals.</a:t>
            </a:r>
          </a:p>
          <a:p>
            <a:r>
              <a:rPr lang="en-US" dirty="0"/>
              <a:t>It is also standard for pregnant women to take prenatal supplements to ensure adequate intake of the needed micronutrients.</a:t>
            </a:r>
          </a:p>
        </p:txBody>
      </p:sp>
    </p:spTree>
    <p:extLst>
      <p:ext uri="{BB962C8B-B14F-4D97-AF65-F5344CB8AC3E}">
        <p14:creationId xmlns:p14="http://schemas.microsoft.com/office/powerpoint/2010/main" val="2562121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49DD2-F133-E94A-AFB0-BD8B21AD7A78}"/>
              </a:ext>
            </a:extLst>
          </p:cNvPr>
          <p:cNvSpPr>
            <a:spLocks noGrp="1"/>
          </p:cNvSpPr>
          <p:nvPr>
            <p:ph type="title"/>
          </p:nvPr>
        </p:nvSpPr>
        <p:spPr/>
        <p:txBody>
          <a:bodyPr/>
          <a:lstStyle/>
          <a:p>
            <a:r>
              <a:rPr lang="en-US" b="1" dirty="0"/>
              <a:t>12.2 Nutritional Requirements</a:t>
            </a:r>
            <a:endParaRPr lang="en-US" dirty="0"/>
          </a:p>
        </p:txBody>
      </p:sp>
      <p:sp>
        <p:nvSpPr>
          <p:cNvPr id="3" name="Content Placeholder 2">
            <a:extLst>
              <a:ext uri="{FF2B5EF4-FFF2-40B4-BE49-F238E27FC236}">
                <a16:creationId xmlns:a16="http://schemas.microsoft.com/office/drawing/2014/main" id="{B4EFEA5E-FA7F-C143-AA7E-617574B688FA}"/>
              </a:ext>
            </a:extLst>
          </p:cNvPr>
          <p:cNvSpPr>
            <a:spLocks noGrp="1"/>
          </p:cNvSpPr>
          <p:nvPr>
            <p:ph idx="1"/>
          </p:nvPr>
        </p:nvSpPr>
        <p:spPr/>
        <p:txBody>
          <a:bodyPr/>
          <a:lstStyle/>
          <a:p>
            <a:r>
              <a:rPr lang="en-US" b="1" dirty="0"/>
              <a:t>Energy</a:t>
            </a:r>
          </a:p>
          <a:p>
            <a:pPr lvl="1"/>
            <a:r>
              <a:rPr lang="en-US" dirty="0"/>
              <a:t>During the first trimester, a pregnant woman has the same energy requirements as normal and should consume the same number of calories as usual.</a:t>
            </a:r>
          </a:p>
          <a:p>
            <a:pPr lvl="1"/>
            <a:r>
              <a:rPr lang="en-US" dirty="0"/>
              <a:t>As the pregnancy progresses, a woman must increase her caloric intake.</a:t>
            </a:r>
          </a:p>
          <a:p>
            <a:pPr lvl="1"/>
            <a:r>
              <a:rPr lang="en-US" dirty="0"/>
              <a:t>She should consume an additional 340 calories per day during the second trimester, and an additional 450 calories per day during the third trimester.</a:t>
            </a:r>
          </a:p>
        </p:txBody>
      </p:sp>
    </p:spTree>
    <p:extLst>
      <p:ext uri="{BB962C8B-B14F-4D97-AF65-F5344CB8AC3E}">
        <p14:creationId xmlns:p14="http://schemas.microsoft.com/office/powerpoint/2010/main" val="1290594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Chapter Objectives:</a:t>
            </a:r>
          </a:p>
        </p:txBody>
      </p:sp>
      <p:sp>
        <p:nvSpPr>
          <p:cNvPr id="3" name="Content Placeholder 2"/>
          <p:cNvSpPr>
            <a:spLocks noGrp="1"/>
          </p:cNvSpPr>
          <p:nvPr>
            <p:ph idx="1"/>
          </p:nvPr>
        </p:nvSpPr>
        <p:spPr>
          <a:xfrm>
            <a:off x="608013" y="1676400"/>
            <a:ext cx="10972800" cy="5029200"/>
          </a:xfrm>
        </p:spPr>
        <p:txBody>
          <a:bodyPr>
            <a:normAutofit fontScale="92500" lnSpcReduction="20000"/>
          </a:bodyPr>
          <a:lstStyle/>
          <a:p>
            <a:pPr marL="514350" lvl="0" indent="-514350">
              <a:buFont typeface="+mj-lt"/>
              <a:buAutoNum type="arabicPeriod" startAt="6"/>
            </a:pPr>
            <a:r>
              <a:rPr lang="en-US" dirty="0"/>
              <a:t>Summarize nutritional requirements and dietary recommendations for infants.</a:t>
            </a:r>
          </a:p>
          <a:p>
            <a:pPr marL="514350" lvl="0" indent="-514350">
              <a:buFont typeface="+mj-lt"/>
              <a:buAutoNum type="arabicPeriod" startAt="6"/>
            </a:pPr>
            <a:r>
              <a:rPr lang="en-US" dirty="0"/>
              <a:t>Describe the physiologic basis for lactation and the specific components of breast milk.</a:t>
            </a:r>
          </a:p>
          <a:p>
            <a:pPr marL="514350" lvl="0" indent="-514350">
              <a:buFont typeface="+mj-lt"/>
              <a:buAutoNum type="arabicPeriod" startAt="6"/>
            </a:pPr>
            <a:r>
              <a:rPr lang="en-US" dirty="0"/>
              <a:t>Discuss the benefits and barriers related to breastfeeding.</a:t>
            </a:r>
          </a:p>
          <a:p>
            <a:pPr marL="514350" lvl="0" indent="-514350">
              <a:buFont typeface="+mj-lt"/>
              <a:buAutoNum type="arabicPeriod" startAt="6"/>
            </a:pPr>
            <a:r>
              <a:rPr lang="en-US" dirty="0"/>
              <a:t>Examine feeding problems that parents and caregivers may face with their infants.</a:t>
            </a:r>
          </a:p>
          <a:p>
            <a:pPr marL="514350" lvl="0" indent="-514350">
              <a:buFont typeface="+mj-lt"/>
              <a:buAutoNum type="arabicPeriod" startAt="6"/>
            </a:pPr>
            <a:r>
              <a:rPr lang="en-US" dirty="0"/>
              <a:t>Summarize nutritional requirements and dietary recommendations for toddlers.</a:t>
            </a:r>
          </a:p>
          <a:p>
            <a:pPr marL="514350" lvl="0" indent="-514350">
              <a:buFont typeface="+mj-lt"/>
              <a:buAutoNum type="arabicPeriod" startAt="6"/>
            </a:pPr>
            <a:r>
              <a:rPr lang="en-US" dirty="0"/>
              <a:t>Explore the introduction of solid foods into a toddler’s diet.</a:t>
            </a:r>
          </a:p>
          <a:p>
            <a:pPr marL="514350" indent="-514350">
              <a:buFont typeface="+mj-lt"/>
              <a:buAutoNum type="arabicPeriod" startAt="6"/>
            </a:pPr>
            <a:r>
              <a:rPr lang="en-US" dirty="0"/>
              <a:t>Examine feeding problems that parents and caregivers may face with their toddlers.</a:t>
            </a:r>
          </a:p>
        </p:txBody>
      </p:sp>
    </p:spTree>
    <p:extLst>
      <p:ext uri="{BB962C8B-B14F-4D97-AF65-F5344CB8AC3E}">
        <p14:creationId xmlns:p14="http://schemas.microsoft.com/office/powerpoint/2010/main" val="39057610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2123A-1725-804C-A3FF-540D3E1D4C20}"/>
              </a:ext>
            </a:extLst>
          </p:cNvPr>
          <p:cNvSpPr>
            <a:spLocks noGrp="1"/>
          </p:cNvSpPr>
          <p:nvPr>
            <p:ph type="title"/>
          </p:nvPr>
        </p:nvSpPr>
        <p:spPr/>
        <p:txBody>
          <a:bodyPr/>
          <a:lstStyle/>
          <a:p>
            <a:r>
              <a:rPr lang="en-US" b="1" dirty="0"/>
              <a:t>12.2 Nutritional Requirements</a:t>
            </a:r>
            <a:endParaRPr lang="en-US" dirty="0"/>
          </a:p>
        </p:txBody>
      </p:sp>
      <p:sp>
        <p:nvSpPr>
          <p:cNvPr id="3" name="Content Placeholder 2">
            <a:extLst>
              <a:ext uri="{FF2B5EF4-FFF2-40B4-BE49-F238E27FC236}">
                <a16:creationId xmlns:a16="http://schemas.microsoft.com/office/drawing/2014/main" id="{1BD852D4-F5A4-4B43-9F21-98330BF91B51}"/>
              </a:ext>
            </a:extLst>
          </p:cNvPr>
          <p:cNvSpPr>
            <a:spLocks noGrp="1"/>
          </p:cNvSpPr>
          <p:nvPr>
            <p:ph idx="1"/>
          </p:nvPr>
        </p:nvSpPr>
        <p:spPr/>
        <p:txBody>
          <a:bodyPr/>
          <a:lstStyle/>
          <a:p>
            <a:r>
              <a:rPr lang="en-US" b="1" dirty="0"/>
              <a:t>Carbohydrates</a:t>
            </a:r>
          </a:p>
          <a:p>
            <a:pPr lvl="1"/>
            <a:r>
              <a:rPr lang="en-US" dirty="0"/>
              <a:t>The recommended daily allowance, or RDA, of carbohydrates during pregnancy is about 175 to 265 grams per day to fuel fetal brain development. </a:t>
            </a:r>
          </a:p>
          <a:p>
            <a:pPr lvl="1"/>
            <a:r>
              <a:rPr lang="en-US" dirty="0"/>
              <a:t>The best food sources for pregnant women include whole-grain breads and cereals, brown rice, root vegetables, legumes, and fruits.</a:t>
            </a:r>
          </a:p>
          <a:p>
            <a:pPr lvl="1"/>
            <a:r>
              <a:rPr lang="en-US" dirty="0"/>
              <a:t>These provide nutrients, phytochemicals, antioxidants, and fiber. They also help to build the placenta and supply energy for the growth of the unborn baby.</a:t>
            </a:r>
          </a:p>
        </p:txBody>
      </p:sp>
    </p:spTree>
    <p:extLst>
      <p:ext uri="{BB962C8B-B14F-4D97-AF65-F5344CB8AC3E}">
        <p14:creationId xmlns:p14="http://schemas.microsoft.com/office/powerpoint/2010/main" val="1786671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BB2A2-F7FA-9A4B-AE9B-8EB1DC225B33}"/>
              </a:ext>
            </a:extLst>
          </p:cNvPr>
          <p:cNvSpPr>
            <a:spLocks noGrp="1"/>
          </p:cNvSpPr>
          <p:nvPr>
            <p:ph type="title"/>
          </p:nvPr>
        </p:nvSpPr>
        <p:spPr/>
        <p:txBody>
          <a:bodyPr/>
          <a:lstStyle/>
          <a:p>
            <a:r>
              <a:rPr lang="en-US" b="1" dirty="0"/>
              <a:t>12.2 Nutritional Requirements</a:t>
            </a:r>
            <a:endParaRPr lang="en-US" dirty="0"/>
          </a:p>
        </p:txBody>
      </p:sp>
      <p:sp>
        <p:nvSpPr>
          <p:cNvPr id="3" name="Content Placeholder 2">
            <a:extLst>
              <a:ext uri="{FF2B5EF4-FFF2-40B4-BE49-F238E27FC236}">
                <a16:creationId xmlns:a16="http://schemas.microsoft.com/office/drawing/2014/main" id="{569F2EEB-CECF-E745-A333-C8993F13F08D}"/>
              </a:ext>
            </a:extLst>
          </p:cNvPr>
          <p:cNvSpPr>
            <a:spLocks noGrp="1"/>
          </p:cNvSpPr>
          <p:nvPr>
            <p:ph idx="1"/>
          </p:nvPr>
        </p:nvSpPr>
        <p:spPr/>
        <p:txBody>
          <a:bodyPr/>
          <a:lstStyle/>
          <a:p>
            <a:r>
              <a:rPr lang="en-US" b="1" dirty="0"/>
              <a:t>Protein</a:t>
            </a:r>
          </a:p>
          <a:p>
            <a:pPr lvl="1"/>
            <a:r>
              <a:rPr lang="en-US" dirty="0"/>
              <a:t>During pregnancy, extra protein is needed for the synthesis of new maternal and fetal tissues. </a:t>
            </a:r>
          </a:p>
          <a:p>
            <a:pPr lvl="1"/>
            <a:r>
              <a:rPr lang="en-US" dirty="0"/>
              <a:t>Protein builds muscle and other tissues, enzymes, antibodies, and hormones in both the mother and the unborn baby. </a:t>
            </a:r>
          </a:p>
          <a:p>
            <a:pPr lvl="1"/>
            <a:r>
              <a:rPr lang="en-US" dirty="0"/>
              <a:t>Additional protein also supports increased blood volume and the production of amniotic fluid.</a:t>
            </a:r>
          </a:p>
          <a:p>
            <a:pPr lvl="1"/>
            <a:r>
              <a:rPr lang="en-US" dirty="0"/>
              <a:t>Protein should be derived from healthy sources, such as lean red meat, white-meat poultry, legumes, nuts, seeds, eggs, and fish. </a:t>
            </a:r>
          </a:p>
          <a:p>
            <a:pPr lvl="1"/>
            <a:r>
              <a:rPr lang="en-US" dirty="0"/>
              <a:t>Low-fat milk and other dairy products also provide protein, along with calcium and other nutrients.</a:t>
            </a:r>
          </a:p>
        </p:txBody>
      </p:sp>
    </p:spTree>
    <p:extLst>
      <p:ext uri="{BB962C8B-B14F-4D97-AF65-F5344CB8AC3E}">
        <p14:creationId xmlns:p14="http://schemas.microsoft.com/office/powerpoint/2010/main" val="3087819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15C5E-9971-324A-9609-C52BC07FC862}"/>
              </a:ext>
            </a:extLst>
          </p:cNvPr>
          <p:cNvSpPr>
            <a:spLocks noGrp="1"/>
          </p:cNvSpPr>
          <p:nvPr>
            <p:ph type="title"/>
          </p:nvPr>
        </p:nvSpPr>
        <p:spPr/>
        <p:txBody>
          <a:bodyPr/>
          <a:lstStyle/>
          <a:p>
            <a:r>
              <a:rPr lang="en-US" b="1" dirty="0"/>
              <a:t>12.2 Nutritional Requirements</a:t>
            </a:r>
            <a:endParaRPr lang="en-US" dirty="0"/>
          </a:p>
        </p:txBody>
      </p:sp>
      <p:sp>
        <p:nvSpPr>
          <p:cNvPr id="3" name="Content Placeholder 2">
            <a:extLst>
              <a:ext uri="{FF2B5EF4-FFF2-40B4-BE49-F238E27FC236}">
                <a16:creationId xmlns:a16="http://schemas.microsoft.com/office/drawing/2014/main" id="{D41CF50E-847C-0244-8A7F-303E52679606}"/>
              </a:ext>
            </a:extLst>
          </p:cNvPr>
          <p:cNvSpPr>
            <a:spLocks noGrp="1"/>
          </p:cNvSpPr>
          <p:nvPr>
            <p:ph idx="1"/>
          </p:nvPr>
        </p:nvSpPr>
        <p:spPr/>
        <p:txBody>
          <a:bodyPr/>
          <a:lstStyle/>
          <a:p>
            <a:r>
              <a:rPr lang="en-US" b="1" dirty="0"/>
              <a:t>Fat</a:t>
            </a:r>
            <a:endParaRPr lang="en-US" dirty="0"/>
          </a:p>
          <a:p>
            <a:pPr lvl="1"/>
            <a:r>
              <a:rPr lang="en-US" dirty="0"/>
              <a:t>There are no specific recommendations for fats in pregnancy, apart from following normal dietary guidelines.</a:t>
            </a:r>
          </a:p>
          <a:p>
            <a:pPr lvl="1"/>
            <a:r>
              <a:rPr lang="en-US" dirty="0"/>
              <a:t>It is not recommended for pregnant women to be on a very low-fat diet, since it would be hard to meet the needs of essential fatty acids and fat-soluble vitamins. </a:t>
            </a:r>
          </a:p>
          <a:p>
            <a:pPr lvl="1"/>
            <a:r>
              <a:rPr lang="en-US" dirty="0"/>
              <a:t>Fatty acids are important during pregnancy because they support the baby’s brain and eye development.</a:t>
            </a:r>
          </a:p>
          <a:p>
            <a:pPr lvl="1"/>
            <a:r>
              <a:rPr lang="en-US" dirty="0"/>
              <a:t>Fats can also help the placenta grow and may help to prevent premature birth and low birth weight.</a:t>
            </a:r>
            <a:endParaRPr lang="en-US" b="1" dirty="0"/>
          </a:p>
        </p:txBody>
      </p:sp>
    </p:spTree>
    <p:extLst>
      <p:ext uri="{BB962C8B-B14F-4D97-AF65-F5344CB8AC3E}">
        <p14:creationId xmlns:p14="http://schemas.microsoft.com/office/powerpoint/2010/main" val="96732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3E6462-B510-524C-92B7-67C63764E817}"/>
              </a:ext>
            </a:extLst>
          </p:cNvPr>
          <p:cNvSpPr>
            <a:spLocks noGrp="1"/>
          </p:cNvSpPr>
          <p:nvPr>
            <p:ph type="title"/>
          </p:nvPr>
        </p:nvSpPr>
        <p:spPr/>
        <p:txBody>
          <a:bodyPr/>
          <a:lstStyle/>
          <a:p>
            <a:r>
              <a:rPr lang="en-US" b="1" dirty="0"/>
              <a:t>12.2 Nutritional Requirements</a:t>
            </a:r>
            <a:endParaRPr lang="en-US" dirty="0"/>
          </a:p>
        </p:txBody>
      </p:sp>
      <p:sp>
        <p:nvSpPr>
          <p:cNvPr id="3" name="Content Placeholder 2">
            <a:extLst>
              <a:ext uri="{FF2B5EF4-FFF2-40B4-BE49-F238E27FC236}">
                <a16:creationId xmlns:a16="http://schemas.microsoft.com/office/drawing/2014/main" id="{1A4A68F5-9985-D741-A2C2-F63787ABEBF5}"/>
              </a:ext>
            </a:extLst>
          </p:cNvPr>
          <p:cNvSpPr>
            <a:spLocks noGrp="1"/>
          </p:cNvSpPr>
          <p:nvPr>
            <p:ph idx="1"/>
          </p:nvPr>
        </p:nvSpPr>
        <p:spPr/>
        <p:txBody>
          <a:bodyPr/>
          <a:lstStyle/>
          <a:p>
            <a:r>
              <a:rPr lang="en-US" b="1" dirty="0"/>
              <a:t>Fiber</a:t>
            </a:r>
          </a:p>
          <a:p>
            <a:pPr lvl="1"/>
            <a:r>
              <a:rPr lang="en-US" dirty="0"/>
              <a:t>Ideally, a pregnant woman should eat 25 to 30 grams of dietary fiber per day.</a:t>
            </a:r>
          </a:p>
          <a:p>
            <a:pPr lvl="1"/>
            <a:r>
              <a:rPr lang="en-US" b="1" dirty="0"/>
              <a:t>Insoluble fiber</a:t>
            </a:r>
            <a:r>
              <a:rPr lang="en-US" dirty="0"/>
              <a:t> acts as a natural laxative, which softens stools and speeds the elimination of waste material through the colon to avoid constipation. </a:t>
            </a:r>
          </a:p>
          <a:p>
            <a:pPr lvl="1"/>
            <a:r>
              <a:rPr lang="en-US" b="1" dirty="0"/>
              <a:t>Soluble fiber</a:t>
            </a:r>
            <a:r>
              <a:rPr lang="en-US" dirty="0"/>
              <a:t> has little effect on the intestines, however it helps to lower blood-cholesterol levels and regulate blood glucose. </a:t>
            </a:r>
          </a:p>
        </p:txBody>
      </p:sp>
    </p:spTree>
    <p:extLst>
      <p:ext uri="{BB962C8B-B14F-4D97-AF65-F5344CB8AC3E}">
        <p14:creationId xmlns:p14="http://schemas.microsoft.com/office/powerpoint/2010/main" val="1707310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B06F1-1778-AD41-A208-4549B6A98746}"/>
              </a:ext>
            </a:extLst>
          </p:cNvPr>
          <p:cNvSpPr>
            <a:spLocks noGrp="1"/>
          </p:cNvSpPr>
          <p:nvPr>
            <p:ph type="title"/>
          </p:nvPr>
        </p:nvSpPr>
        <p:spPr/>
        <p:txBody>
          <a:bodyPr/>
          <a:lstStyle/>
          <a:p>
            <a:r>
              <a:rPr lang="en-US" b="1" dirty="0"/>
              <a:t>12.2 Nutritional Requirements</a:t>
            </a:r>
            <a:endParaRPr lang="en-US" dirty="0"/>
          </a:p>
        </p:txBody>
      </p:sp>
      <p:sp>
        <p:nvSpPr>
          <p:cNvPr id="3" name="Content Placeholder 2">
            <a:extLst>
              <a:ext uri="{FF2B5EF4-FFF2-40B4-BE49-F238E27FC236}">
                <a16:creationId xmlns:a16="http://schemas.microsoft.com/office/drawing/2014/main" id="{B9445F69-F066-444D-BD41-BB49964007A4}"/>
              </a:ext>
            </a:extLst>
          </p:cNvPr>
          <p:cNvSpPr>
            <a:spLocks noGrp="1"/>
          </p:cNvSpPr>
          <p:nvPr>
            <p:ph idx="1"/>
          </p:nvPr>
        </p:nvSpPr>
        <p:spPr/>
        <p:txBody>
          <a:bodyPr/>
          <a:lstStyle/>
          <a:p>
            <a:r>
              <a:rPr lang="en-US" b="1" dirty="0"/>
              <a:t>Fluids</a:t>
            </a:r>
          </a:p>
          <a:p>
            <a:pPr lvl="1"/>
            <a:r>
              <a:rPr lang="en-US" dirty="0"/>
              <a:t>Pregnant women should drink 2.3 liters (about 10 cups) of liquids per day to provide enough fluid for blood production.</a:t>
            </a:r>
          </a:p>
          <a:p>
            <a:pPr lvl="1"/>
            <a:r>
              <a:rPr lang="en-US" dirty="0"/>
              <a:t>It is also important to drink liquids during physical activity or when it is hot and humid outside, to replace fluids lost to perspiration.</a:t>
            </a:r>
          </a:p>
          <a:p>
            <a:pPr lvl="1"/>
            <a:r>
              <a:rPr lang="en-US" dirty="0"/>
              <a:t>The combination of a high-fiber diet and lots of liquids also helps to eliminate waste.</a:t>
            </a:r>
          </a:p>
        </p:txBody>
      </p:sp>
    </p:spTree>
    <p:extLst>
      <p:ext uri="{BB962C8B-B14F-4D97-AF65-F5344CB8AC3E}">
        <p14:creationId xmlns:p14="http://schemas.microsoft.com/office/powerpoint/2010/main" val="839584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5E843-DBAF-1A4C-9F7F-B80A0DF572B8}"/>
              </a:ext>
            </a:extLst>
          </p:cNvPr>
          <p:cNvSpPr>
            <a:spLocks noGrp="1"/>
          </p:cNvSpPr>
          <p:nvPr>
            <p:ph type="title"/>
          </p:nvPr>
        </p:nvSpPr>
        <p:spPr/>
        <p:txBody>
          <a:bodyPr/>
          <a:lstStyle/>
          <a:p>
            <a:r>
              <a:rPr lang="en-US" b="1" dirty="0"/>
              <a:t>12.2 Nutritional Requirements</a:t>
            </a:r>
            <a:endParaRPr lang="en-US" dirty="0"/>
          </a:p>
        </p:txBody>
      </p:sp>
      <p:sp>
        <p:nvSpPr>
          <p:cNvPr id="3" name="Content Placeholder 2">
            <a:extLst>
              <a:ext uri="{FF2B5EF4-FFF2-40B4-BE49-F238E27FC236}">
                <a16:creationId xmlns:a16="http://schemas.microsoft.com/office/drawing/2014/main" id="{95EE3291-6D10-DC44-8B77-668B8E127459}"/>
              </a:ext>
            </a:extLst>
          </p:cNvPr>
          <p:cNvSpPr>
            <a:spLocks noGrp="1"/>
          </p:cNvSpPr>
          <p:nvPr>
            <p:ph idx="1"/>
          </p:nvPr>
        </p:nvSpPr>
        <p:spPr/>
        <p:txBody>
          <a:bodyPr/>
          <a:lstStyle/>
          <a:p>
            <a:r>
              <a:rPr lang="en-US" b="1" dirty="0"/>
              <a:t>Vitamins and Minerals</a:t>
            </a:r>
          </a:p>
          <a:p>
            <a:pPr lvl="1"/>
            <a:r>
              <a:rPr lang="en-US" dirty="0"/>
              <a:t>Pregnancy requires certain </a:t>
            </a:r>
            <a:r>
              <a:rPr lang="en-US" b="1" dirty="0"/>
              <a:t>conditionally essential nutrients</a:t>
            </a:r>
            <a:r>
              <a:rPr lang="en-US" dirty="0"/>
              <a:t>, which are nutrients that are supplied only under special conditions, such as stress, illness, or aging.</a:t>
            </a:r>
          </a:p>
          <a:p>
            <a:pPr lvl="1"/>
            <a:r>
              <a:rPr lang="en-US" dirty="0"/>
              <a:t>Taking a daily prenatal supplement or multivitamin helps to meet many nutritional needs. </a:t>
            </a:r>
          </a:p>
          <a:p>
            <a:pPr lvl="1"/>
            <a:r>
              <a:rPr lang="en-US" dirty="0"/>
              <a:t>Most of these requirements should be fulfilled with a healthy diet. </a:t>
            </a:r>
          </a:p>
        </p:txBody>
      </p:sp>
    </p:spTree>
    <p:extLst>
      <p:ext uri="{BB962C8B-B14F-4D97-AF65-F5344CB8AC3E}">
        <p14:creationId xmlns:p14="http://schemas.microsoft.com/office/powerpoint/2010/main" val="3214991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56850-D29D-344D-B914-B38261A00733}"/>
              </a:ext>
            </a:extLst>
          </p:cNvPr>
          <p:cNvSpPr>
            <a:spLocks noGrp="1"/>
          </p:cNvSpPr>
          <p:nvPr>
            <p:ph type="title"/>
          </p:nvPr>
        </p:nvSpPr>
        <p:spPr/>
        <p:txBody>
          <a:bodyPr/>
          <a:lstStyle/>
          <a:p>
            <a:r>
              <a:rPr lang="en-US" b="1" dirty="0"/>
              <a:t>Table 12.2 Recommended Nutrient Intakes during Pregnancy</a:t>
            </a:r>
          </a:p>
        </p:txBody>
      </p:sp>
      <p:graphicFrame>
        <p:nvGraphicFramePr>
          <p:cNvPr id="4" name="Content Placeholder 3">
            <a:extLst>
              <a:ext uri="{FF2B5EF4-FFF2-40B4-BE49-F238E27FC236}">
                <a16:creationId xmlns:a16="http://schemas.microsoft.com/office/drawing/2014/main" id="{899725C4-9DA3-2946-B571-5DA67E8FD9A8}"/>
              </a:ext>
            </a:extLst>
          </p:cNvPr>
          <p:cNvGraphicFramePr>
            <a:graphicFrameLocks noGrp="1"/>
          </p:cNvGraphicFramePr>
          <p:nvPr>
            <p:ph idx="1"/>
            <p:extLst>
              <p:ext uri="{D42A27DB-BD31-4B8C-83A1-F6EECF244321}">
                <p14:modId xmlns:p14="http://schemas.microsoft.com/office/powerpoint/2010/main" val="1823950734"/>
              </p:ext>
            </p:extLst>
          </p:nvPr>
        </p:nvGraphicFramePr>
        <p:xfrm>
          <a:off x="1219517" y="1828800"/>
          <a:ext cx="9750426" cy="3326130"/>
        </p:xfrm>
        <a:graphic>
          <a:graphicData uri="http://schemas.openxmlformats.org/drawingml/2006/table">
            <a:tbl>
              <a:tblPr firstRow="1" firstCol="1" bandRow="1">
                <a:tableStyleId>{5C22544A-7EE6-4342-B048-85BDC9FD1C3A}</a:tableStyleId>
              </a:tblPr>
              <a:tblGrid>
                <a:gridCol w="3250142">
                  <a:extLst>
                    <a:ext uri="{9D8B030D-6E8A-4147-A177-3AD203B41FA5}">
                      <a16:colId xmlns:a16="http://schemas.microsoft.com/office/drawing/2014/main" val="4094587474"/>
                    </a:ext>
                  </a:extLst>
                </a:gridCol>
                <a:gridCol w="3250142">
                  <a:extLst>
                    <a:ext uri="{9D8B030D-6E8A-4147-A177-3AD203B41FA5}">
                      <a16:colId xmlns:a16="http://schemas.microsoft.com/office/drawing/2014/main" val="3242139266"/>
                    </a:ext>
                  </a:extLst>
                </a:gridCol>
                <a:gridCol w="3250142">
                  <a:extLst>
                    <a:ext uri="{9D8B030D-6E8A-4147-A177-3AD203B41FA5}">
                      <a16:colId xmlns:a16="http://schemas.microsoft.com/office/drawing/2014/main" val="3668482769"/>
                    </a:ext>
                  </a:extLst>
                </a:gridCol>
              </a:tblGrid>
              <a:tr h="262890">
                <a:tc>
                  <a:txBody>
                    <a:bodyPr/>
                    <a:lstStyle/>
                    <a:p>
                      <a:pPr marL="0" marR="0" algn="ctr">
                        <a:spcBef>
                          <a:spcPts val="0"/>
                        </a:spcBef>
                        <a:spcAft>
                          <a:spcPts val="0"/>
                        </a:spcAft>
                      </a:pPr>
                      <a:r>
                        <a:rPr lang="en-US" sz="1800" dirty="0">
                          <a:effectLst/>
                        </a:rPr>
                        <a:t>Nutrient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Nonpregnant Women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Pregnant Women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555129473"/>
                  </a:ext>
                </a:extLst>
              </a:tr>
              <a:tr h="262890">
                <a:tc>
                  <a:txBody>
                    <a:bodyPr/>
                    <a:lstStyle/>
                    <a:p>
                      <a:pPr marL="0" marR="0" algn="ctr">
                        <a:spcBef>
                          <a:spcPts val="0"/>
                        </a:spcBef>
                        <a:spcAft>
                          <a:spcPts val="0"/>
                        </a:spcAft>
                      </a:pPr>
                      <a:r>
                        <a:rPr lang="en-US" sz="1800">
                          <a:effectLst/>
                        </a:rPr>
                        <a:t>Vitamin A (mcg)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700.0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770.0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765304841"/>
                  </a:ext>
                </a:extLst>
              </a:tr>
              <a:tr h="262890">
                <a:tc>
                  <a:txBody>
                    <a:bodyPr/>
                    <a:lstStyle/>
                    <a:p>
                      <a:pPr marL="0" marR="0" algn="ctr">
                        <a:spcBef>
                          <a:spcPts val="0"/>
                        </a:spcBef>
                        <a:spcAft>
                          <a:spcPts val="0"/>
                        </a:spcAft>
                      </a:pPr>
                      <a:r>
                        <a:rPr lang="en-US" sz="1800">
                          <a:effectLst/>
                        </a:rPr>
                        <a:t>Vitamin B</a:t>
                      </a:r>
                      <a:r>
                        <a:rPr lang="en-US" sz="1800" baseline="-25000">
                          <a:effectLst/>
                        </a:rPr>
                        <a:t>6</a:t>
                      </a:r>
                      <a:r>
                        <a:rPr lang="en-US" sz="1800">
                          <a:effectLst/>
                        </a:rPr>
                        <a:t> (mg)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1.5</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1.9</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148375314"/>
                  </a:ext>
                </a:extLst>
              </a:tr>
              <a:tr h="262890">
                <a:tc>
                  <a:txBody>
                    <a:bodyPr/>
                    <a:lstStyle/>
                    <a:p>
                      <a:pPr marL="0" marR="0" algn="ctr">
                        <a:spcBef>
                          <a:spcPts val="0"/>
                        </a:spcBef>
                        <a:spcAft>
                          <a:spcPts val="0"/>
                        </a:spcAft>
                      </a:pPr>
                      <a:r>
                        <a:rPr lang="en-US" sz="1800">
                          <a:effectLst/>
                        </a:rPr>
                        <a:t>Vitamin B</a:t>
                      </a:r>
                      <a:r>
                        <a:rPr lang="en-US" sz="1800" baseline="-25000">
                          <a:effectLst/>
                        </a:rPr>
                        <a:t>12</a:t>
                      </a:r>
                      <a:r>
                        <a:rPr lang="en-US" sz="1800">
                          <a:effectLst/>
                        </a:rPr>
                        <a:t> (mcg)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2.4</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2.6</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770082243"/>
                  </a:ext>
                </a:extLst>
              </a:tr>
              <a:tr h="262890">
                <a:tc>
                  <a:txBody>
                    <a:bodyPr/>
                    <a:lstStyle/>
                    <a:p>
                      <a:pPr marL="0" marR="0" algn="ctr">
                        <a:spcBef>
                          <a:spcPts val="0"/>
                        </a:spcBef>
                        <a:spcAft>
                          <a:spcPts val="0"/>
                        </a:spcAft>
                      </a:pPr>
                      <a:r>
                        <a:rPr lang="en-US" sz="1800">
                          <a:effectLst/>
                        </a:rPr>
                        <a:t>Vitamin C (mg)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75.0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85.0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064668522"/>
                  </a:ext>
                </a:extLst>
              </a:tr>
              <a:tr h="262890">
                <a:tc>
                  <a:txBody>
                    <a:bodyPr/>
                    <a:lstStyle/>
                    <a:p>
                      <a:pPr marL="0" marR="0" algn="ctr">
                        <a:spcBef>
                          <a:spcPts val="0"/>
                        </a:spcBef>
                        <a:spcAft>
                          <a:spcPts val="0"/>
                        </a:spcAft>
                      </a:pPr>
                      <a:r>
                        <a:rPr lang="en-US" sz="1800">
                          <a:effectLst/>
                        </a:rPr>
                        <a:t>Vitamin D (mcg)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5.0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5.0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065154777"/>
                  </a:ext>
                </a:extLst>
              </a:tr>
              <a:tr h="262890">
                <a:tc>
                  <a:txBody>
                    <a:bodyPr/>
                    <a:lstStyle/>
                    <a:p>
                      <a:pPr marL="0" marR="0" algn="ctr">
                        <a:spcBef>
                          <a:spcPts val="0"/>
                        </a:spcBef>
                        <a:spcAft>
                          <a:spcPts val="0"/>
                        </a:spcAft>
                      </a:pPr>
                      <a:r>
                        <a:rPr lang="en-US" sz="1800">
                          <a:effectLst/>
                        </a:rPr>
                        <a:t>Vitamin E (mg)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15.0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15.0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098339088"/>
                  </a:ext>
                </a:extLst>
              </a:tr>
              <a:tr h="262890">
                <a:tc>
                  <a:txBody>
                    <a:bodyPr/>
                    <a:lstStyle/>
                    <a:p>
                      <a:pPr marL="0" marR="0" algn="ctr">
                        <a:spcBef>
                          <a:spcPts val="0"/>
                        </a:spcBef>
                        <a:spcAft>
                          <a:spcPts val="0"/>
                        </a:spcAft>
                      </a:pPr>
                      <a:r>
                        <a:rPr lang="en-US" sz="1800">
                          <a:effectLst/>
                        </a:rPr>
                        <a:t>Calcium (mg)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1,000.0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1,000.0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906056621"/>
                  </a:ext>
                </a:extLst>
              </a:tr>
              <a:tr h="262890">
                <a:tc>
                  <a:txBody>
                    <a:bodyPr/>
                    <a:lstStyle/>
                    <a:p>
                      <a:pPr marL="0" marR="0" algn="ctr">
                        <a:spcBef>
                          <a:spcPts val="0"/>
                        </a:spcBef>
                        <a:spcAft>
                          <a:spcPts val="0"/>
                        </a:spcAft>
                      </a:pPr>
                      <a:r>
                        <a:rPr lang="en-US" sz="1800">
                          <a:effectLst/>
                        </a:rPr>
                        <a:t>Folate (mcg)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400.0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600.0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265134507"/>
                  </a:ext>
                </a:extLst>
              </a:tr>
            </a:tbl>
          </a:graphicData>
        </a:graphic>
      </p:graphicFrame>
    </p:spTree>
    <p:extLst>
      <p:ext uri="{BB962C8B-B14F-4D97-AF65-F5344CB8AC3E}">
        <p14:creationId xmlns:p14="http://schemas.microsoft.com/office/powerpoint/2010/main" val="3408067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DE101-9EF8-7D46-A661-B40C326E7017}"/>
              </a:ext>
            </a:extLst>
          </p:cNvPr>
          <p:cNvSpPr>
            <a:spLocks noGrp="1"/>
          </p:cNvSpPr>
          <p:nvPr>
            <p:ph type="title"/>
          </p:nvPr>
        </p:nvSpPr>
        <p:spPr/>
        <p:txBody>
          <a:bodyPr/>
          <a:lstStyle/>
          <a:p>
            <a:r>
              <a:rPr lang="en-US" b="1" dirty="0"/>
              <a:t>Table 12.2 Recommended Nutrient Intakes during Pregnancy </a:t>
            </a:r>
            <a:r>
              <a:rPr lang="en-US" sz="2400" b="1" dirty="0"/>
              <a:t>–continued-</a:t>
            </a:r>
            <a:endParaRPr lang="en-US" sz="2400" dirty="0"/>
          </a:p>
        </p:txBody>
      </p:sp>
      <p:sp>
        <p:nvSpPr>
          <p:cNvPr id="3" name="Content Placeholder 2">
            <a:extLst>
              <a:ext uri="{FF2B5EF4-FFF2-40B4-BE49-F238E27FC236}">
                <a16:creationId xmlns:a16="http://schemas.microsoft.com/office/drawing/2014/main" id="{24795BDB-51CB-8540-82A5-3B1437384B06}"/>
              </a:ext>
            </a:extLst>
          </p:cNvPr>
          <p:cNvSpPr>
            <a:spLocks noGrp="1"/>
          </p:cNvSpPr>
          <p:nvPr>
            <p:ph idx="1"/>
          </p:nvPr>
        </p:nvSpPr>
        <p:spPr>
          <a:xfrm>
            <a:off x="1218883" y="1600200"/>
            <a:ext cx="9751060" cy="5029200"/>
          </a:xfrm>
        </p:spPr>
        <p:txBody>
          <a:bodyPr>
            <a:normAutofit/>
          </a:bodyPr>
          <a:lstStyle/>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pPr marL="0" indent="0">
              <a:buNone/>
            </a:pPr>
            <a:endParaRPr lang="en-US" sz="1600" dirty="0"/>
          </a:p>
          <a:p>
            <a:r>
              <a:rPr lang="en-US" sz="1600" dirty="0"/>
              <a:t>Source: </a:t>
            </a:r>
            <a:r>
              <a:rPr lang="en-US" sz="1600" dirty="0">
                <a:hlinkClick r:id="rId2"/>
              </a:rPr>
              <a:t>https://www.ncbi.nlm.nih.gov/books/NBK235252/</a:t>
            </a:r>
            <a:endParaRPr lang="en-US" sz="1600" dirty="0"/>
          </a:p>
          <a:p>
            <a:endParaRPr lang="en-US" sz="1600" dirty="0"/>
          </a:p>
        </p:txBody>
      </p:sp>
      <p:graphicFrame>
        <p:nvGraphicFramePr>
          <p:cNvPr id="4" name="Table 3">
            <a:extLst>
              <a:ext uri="{FF2B5EF4-FFF2-40B4-BE49-F238E27FC236}">
                <a16:creationId xmlns:a16="http://schemas.microsoft.com/office/drawing/2014/main" id="{5080EE7E-0278-7A4E-9C9F-3B55082F5D8B}"/>
              </a:ext>
            </a:extLst>
          </p:cNvPr>
          <p:cNvGraphicFramePr>
            <a:graphicFrameLocks noGrp="1"/>
          </p:cNvGraphicFramePr>
          <p:nvPr>
            <p:extLst>
              <p:ext uri="{D42A27DB-BD31-4B8C-83A1-F6EECF244321}">
                <p14:modId xmlns:p14="http://schemas.microsoft.com/office/powerpoint/2010/main" val="1295420266"/>
              </p:ext>
            </p:extLst>
          </p:nvPr>
        </p:nvGraphicFramePr>
        <p:xfrm>
          <a:off x="1218883" y="1752600"/>
          <a:ext cx="9750426" cy="2956560"/>
        </p:xfrm>
        <a:graphic>
          <a:graphicData uri="http://schemas.openxmlformats.org/drawingml/2006/table">
            <a:tbl>
              <a:tblPr firstRow="1" firstCol="1" bandRow="1">
                <a:tableStyleId>{5C22544A-7EE6-4342-B048-85BDC9FD1C3A}</a:tableStyleId>
              </a:tblPr>
              <a:tblGrid>
                <a:gridCol w="3250142">
                  <a:extLst>
                    <a:ext uri="{9D8B030D-6E8A-4147-A177-3AD203B41FA5}">
                      <a16:colId xmlns:a16="http://schemas.microsoft.com/office/drawing/2014/main" val="3012896621"/>
                    </a:ext>
                  </a:extLst>
                </a:gridCol>
                <a:gridCol w="3250142">
                  <a:extLst>
                    <a:ext uri="{9D8B030D-6E8A-4147-A177-3AD203B41FA5}">
                      <a16:colId xmlns:a16="http://schemas.microsoft.com/office/drawing/2014/main" val="3989814832"/>
                    </a:ext>
                  </a:extLst>
                </a:gridCol>
                <a:gridCol w="3250142">
                  <a:extLst>
                    <a:ext uri="{9D8B030D-6E8A-4147-A177-3AD203B41FA5}">
                      <a16:colId xmlns:a16="http://schemas.microsoft.com/office/drawing/2014/main" val="2788879426"/>
                    </a:ext>
                  </a:extLst>
                </a:gridCol>
              </a:tblGrid>
              <a:tr h="262890">
                <a:tc>
                  <a:txBody>
                    <a:bodyPr/>
                    <a:lstStyle/>
                    <a:p>
                      <a:pPr marL="0" marR="0" algn="ctr">
                        <a:spcBef>
                          <a:spcPts val="0"/>
                        </a:spcBef>
                        <a:spcAft>
                          <a:spcPts val="0"/>
                        </a:spcAft>
                      </a:pPr>
                      <a:r>
                        <a:rPr lang="en-US" sz="1800" dirty="0">
                          <a:effectLst/>
                        </a:rPr>
                        <a:t>Nutrient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Nonpregnant Women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Pregnant Women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271980910"/>
                  </a:ext>
                </a:extLst>
              </a:tr>
              <a:tr h="262890">
                <a:tc>
                  <a:txBody>
                    <a:bodyPr/>
                    <a:lstStyle/>
                    <a:p>
                      <a:pPr marL="0" marR="0" algn="ctr">
                        <a:spcBef>
                          <a:spcPts val="0"/>
                        </a:spcBef>
                        <a:spcAft>
                          <a:spcPts val="0"/>
                        </a:spcAft>
                      </a:pPr>
                      <a:r>
                        <a:rPr lang="en-US" sz="1800" dirty="0">
                          <a:effectLst/>
                        </a:rPr>
                        <a:t>Iron (mg)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18.0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27.0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686307813"/>
                  </a:ext>
                </a:extLst>
              </a:tr>
              <a:tr h="262890">
                <a:tc>
                  <a:txBody>
                    <a:bodyPr/>
                    <a:lstStyle/>
                    <a:p>
                      <a:pPr marL="0" marR="0" algn="ctr">
                        <a:spcBef>
                          <a:spcPts val="0"/>
                        </a:spcBef>
                        <a:spcAft>
                          <a:spcPts val="0"/>
                        </a:spcAft>
                      </a:pPr>
                      <a:r>
                        <a:rPr lang="en-US" sz="1800">
                          <a:effectLst/>
                        </a:rPr>
                        <a:t>Magnesium (mg)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320.0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360.0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746431991"/>
                  </a:ext>
                </a:extLst>
              </a:tr>
              <a:tr h="262890">
                <a:tc>
                  <a:txBody>
                    <a:bodyPr/>
                    <a:lstStyle/>
                    <a:p>
                      <a:pPr marL="0" marR="0" algn="ctr">
                        <a:spcBef>
                          <a:spcPts val="0"/>
                        </a:spcBef>
                        <a:spcAft>
                          <a:spcPts val="0"/>
                        </a:spcAft>
                      </a:pPr>
                      <a:r>
                        <a:rPr lang="en-US" sz="1800">
                          <a:effectLst/>
                        </a:rPr>
                        <a:t>Niacin (B</a:t>
                      </a:r>
                      <a:r>
                        <a:rPr lang="en-US" sz="1800" baseline="-25000">
                          <a:effectLst/>
                        </a:rPr>
                        <a:t>3</a:t>
                      </a:r>
                      <a:r>
                        <a:rPr lang="en-US" sz="1800">
                          <a:effectLst/>
                        </a:rPr>
                        <a:t>) (mg)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14.0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18.0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719265365"/>
                  </a:ext>
                </a:extLst>
              </a:tr>
              <a:tr h="262890">
                <a:tc>
                  <a:txBody>
                    <a:bodyPr/>
                    <a:lstStyle/>
                    <a:p>
                      <a:pPr marL="0" marR="0" algn="ctr">
                        <a:spcBef>
                          <a:spcPts val="0"/>
                        </a:spcBef>
                        <a:spcAft>
                          <a:spcPts val="0"/>
                        </a:spcAft>
                      </a:pPr>
                      <a:r>
                        <a:rPr lang="en-US" sz="1800">
                          <a:effectLst/>
                        </a:rPr>
                        <a:t>Phosphorus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700.0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700.0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669200861"/>
                  </a:ext>
                </a:extLst>
              </a:tr>
              <a:tr h="262890">
                <a:tc>
                  <a:txBody>
                    <a:bodyPr/>
                    <a:lstStyle/>
                    <a:p>
                      <a:pPr marL="0" marR="0" algn="ctr">
                        <a:spcBef>
                          <a:spcPts val="0"/>
                        </a:spcBef>
                        <a:spcAft>
                          <a:spcPts val="0"/>
                        </a:spcAft>
                      </a:pPr>
                      <a:r>
                        <a:rPr lang="en-US" sz="1800">
                          <a:effectLst/>
                        </a:rPr>
                        <a:t>Riboflavin (B</a:t>
                      </a:r>
                      <a:r>
                        <a:rPr lang="en-US" sz="1800" baseline="-25000">
                          <a:effectLst/>
                        </a:rPr>
                        <a:t>2</a:t>
                      </a:r>
                      <a:r>
                        <a:rPr lang="en-US" sz="1800">
                          <a:effectLst/>
                        </a:rPr>
                        <a:t>) (mg)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1.1</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1.4</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917141188"/>
                  </a:ext>
                </a:extLst>
              </a:tr>
              <a:tr h="262890">
                <a:tc>
                  <a:txBody>
                    <a:bodyPr/>
                    <a:lstStyle/>
                    <a:p>
                      <a:pPr marL="0" marR="0" algn="ctr">
                        <a:spcBef>
                          <a:spcPts val="0"/>
                        </a:spcBef>
                        <a:spcAft>
                          <a:spcPts val="0"/>
                        </a:spcAft>
                      </a:pPr>
                      <a:r>
                        <a:rPr lang="en-US" sz="1800">
                          <a:effectLst/>
                        </a:rPr>
                        <a:t>Thiamine (B</a:t>
                      </a:r>
                      <a:r>
                        <a:rPr lang="en-US" sz="1800" baseline="-25000">
                          <a:effectLst/>
                        </a:rPr>
                        <a:t>1</a:t>
                      </a:r>
                      <a:r>
                        <a:rPr lang="en-US" sz="1800">
                          <a:effectLst/>
                        </a:rPr>
                        <a:t>) (mg)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1.1</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1.4</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165267824"/>
                  </a:ext>
                </a:extLst>
              </a:tr>
              <a:tr h="262890">
                <a:tc>
                  <a:txBody>
                    <a:bodyPr/>
                    <a:lstStyle/>
                    <a:p>
                      <a:pPr marL="0" marR="0" algn="ctr">
                        <a:spcBef>
                          <a:spcPts val="0"/>
                        </a:spcBef>
                        <a:spcAft>
                          <a:spcPts val="0"/>
                        </a:spcAft>
                      </a:pPr>
                      <a:r>
                        <a:rPr lang="en-US" sz="1800">
                          <a:effectLst/>
                        </a:rPr>
                        <a:t>Zinc (mg)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8.0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11.0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916484114"/>
                  </a:ext>
                </a:extLst>
              </a:tr>
            </a:tbl>
          </a:graphicData>
        </a:graphic>
      </p:graphicFrame>
    </p:spTree>
    <p:extLst>
      <p:ext uri="{BB962C8B-B14F-4D97-AF65-F5344CB8AC3E}">
        <p14:creationId xmlns:p14="http://schemas.microsoft.com/office/powerpoint/2010/main" val="3966153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6236D9-0728-F943-A49F-35B77855D777}"/>
              </a:ext>
            </a:extLst>
          </p:cNvPr>
          <p:cNvSpPr>
            <a:spLocks noGrp="1"/>
          </p:cNvSpPr>
          <p:nvPr>
            <p:ph type="title"/>
          </p:nvPr>
        </p:nvSpPr>
        <p:spPr/>
        <p:txBody>
          <a:bodyPr/>
          <a:lstStyle/>
          <a:p>
            <a:r>
              <a:rPr lang="en-US" b="1" dirty="0"/>
              <a:t>12.2 Nutritional Requirements</a:t>
            </a:r>
            <a:endParaRPr lang="en-US" dirty="0"/>
          </a:p>
        </p:txBody>
      </p:sp>
      <p:sp>
        <p:nvSpPr>
          <p:cNvPr id="3" name="Content Placeholder 2">
            <a:extLst>
              <a:ext uri="{FF2B5EF4-FFF2-40B4-BE49-F238E27FC236}">
                <a16:creationId xmlns:a16="http://schemas.microsoft.com/office/drawing/2014/main" id="{6A23EABC-7216-4045-AA09-E34D84784929}"/>
              </a:ext>
            </a:extLst>
          </p:cNvPr>
          <p:cNvSpPr>
            <a:spLocks noGrp="1"/>
          </p:cNvSpPr>
          <p:nvPr>
            <p:ph idx="1"/>
          </p:nvPr>
        </p:nvSpPr>
        <p:spPr/>
        <p:txBody>
          <a:bodyPr>
            <a:normAutofit/>
          </a:bodyPr>
          <a:lstStyle/>
          <a:p>
            <a:r>
              <a:rPr lang="en-US" dirty="0"/>
              <a:t>The micronutrients involved with building the skeleton—vitamin D, calcium, phosphorus, and magnesium—are crucial during pregnancy to support fetal bone development.</a:t>
            </a:r>
          </a:p>
          <a:p>
            <a:r>
              <a:rPr lang="en-US" dirty="0"/>
              <a:t>There is an increased need for all B vitamins during pregnancy. </a:t>
            </a:r>
          </a:p>
          <a:p>
            <a:r>
              <a:rPr lang="en-US" dirty="0"/>
              <a:t>Additional zinc is crucial for cell development and protein synthesis.</a:t>
            </a:r>
          </a:p>
        </p:txBody>
      </p:sp>
    </p:spTree>
    <p:extLst>
      <p:ext uri="{BB962C8B-B14F-4D97-AF65-F5344CB8AC3E}">
        <p14:creationId xmlns:p14="http://schemas.microsoft.com/office/powerpoint/2010/main" val="2536053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640E-C647-094B-AC70-97F169837146}"/>
              </a:ext>
            </a:extLst>
          </p:cNvPr>
          <p:cNvSpPr>
            <a:spLocks noGrp="1"/>
          </p:cNvSpPr>
          <p:nvPr>
            <p:ph type="title"/>
          </p:nvPr>
        </p:nvSpPr>
        <p:spPr/>
        <p:txBody>
          <a:bodyPr/>
          <a:lstStyle/>
          <a:p>
            <a:r>
              <a:rPr lang="en-US" b="1" dirty="0"/>
              <a:t>12.2 Nutritional Requirements</a:t>
            </a:r>
            <a:endParaRPr lang="en-US" dirty="0"/>
          </a:p>
        </p:txBody>
      </p:sp>
      <p:sp>
        <p:nvSpPr>
          <p:cNvPr id="3" name="Content Placeholder 2">
            <a:extLst>
              <a:ext uri="{FF2B5EF4-FFF2-40B4-BE49-F238E27FC236}">
                <a16:creationId xmlns:a16="http://schemas.microsoft.com/office/drawing/2014/main" id="{03D57356-F55B-8F47-8831-7A341BF050B5}"/>
              </a:ext>
            </a:extLst>
          </p:cNvPr>
          <p:cNvSpPr>
            <a:spLocks noGrp="1"/>
          </p:cNvSpPr>
          <p:nvPr>
            <p:ph idx="1"/>
          </p:nvPr>
        </p:nvSpPr>
        <p:spPr/>
        <p:txBody>
          <a:bodyPr/>
          <a:lstStyle/>
          <a:p>
            <a:r>
              <a:rPr lang="en-US" dirty="0"/>
              <a:t>The need for vitamin A also increases, and extra iron intake is important because of the increase in blood supply during pregnancy and to support the fetus and placenta.</a:t>
            </a:r>
          </a:p>
          <a:p>
            <a:r>
              <a:rPr lang="en-US" dirty="0"/>
              <a:t>For most other minerals, recommended intakes are similar to those for nonpregnant women, although it is crucial for pregnant women to make sure to meet the RDAs to reduce the risk of birth defects. </a:t>
            </a:r>
          </a:p>
          <a:p>
            <a:r>
              <a:rPr lang="en-US" dirty="0"/>
              <a:t>In addition, pregnant mothers should avoid exceeding any recommendations.</a:t>
            </a:r>
          </a:p>
        </p:txBody>
      </p:sp>
    </p:spTree>
    <p:extLst>
      <p:ext uri="{BB962C8B-B14F-4D97-AF65-F5344CB8AC3E}">
        <p14:creationId xmlns:p14="http://schemas.microsoft.com/office/powerpoint/2010/main" val="1076536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Introduction</a:t>
            </a:r>
          </a:p>
        </p:txBody>
      </p:sp>
      <p:sp>
        <p:nvSpPr>
          <p:cNvPr id="3" name="Content Placeholder 2"/>
          <p:cNvSpPr>
            <a:spLocks noGrp="1"/>
          </p:cNvSpPr>
          <p:nvPr>
            <p:ph idx="1"/>
          </p:nvPr>
        </p:nvSpPr>
        <p:spPr>
          <a:xfrm>
            <a:off x="608012" y="1600200"/>
            <a:ext cx="10972800" cy="5029200"/>
          </a:xfrm>
        </p:spPr>
        <p:txBody>
          <a:bodyPr>
            <a:normAutofit lnSpcReduction="10000"/>
          </a:bodyPr>
          <a:lstStyle/>
          <a:p>
            <a:r>
              <a:rPr lang="en-US" dirty="0"/>
              <a:t>Breastfeeding promotion and support greatly influences infant health.</a:t>
            </a:r>
          </a:p>
          <a:p>
            <a:r>
              <a:rPr lang="en-US" dirty="0"/>
              <a:t>The World Health Organization (WHO) recommends that infants should be given only breast milk for the first six months of life.</a:t>
            </a:r>
          </a:p>
          <a:p>
            <a:r>
              <a:rPr lang="en-US" dirty="0"/>
              <a:t>Breast milk contains all of the nutrients that a newborn requires and gives a child the best start to a healthy life.</a:t>
            </a:r>
          </a:p>
          <a:p>
            <a:r>
              <a:rPr lang="en-US" dirty="0"/>
              <a:t>In the United States, about 75 percent of babies start out being breastfed. Yet by the age of six months, when solid foods should begin to be introduced into a child’s diet </a:t>
            </a:r>
            <a:r>
              <a:rPr lang="en-US" b="1" i="1" dirty="0"/>
              <a:t>along</a:t>
            </a:r>
            <a:r>
              <a:rPr lang="en-US" dirty="0"/>
              <a:t> with breast milk, only 15 percent of infants in the United States were still breastfed exclusively.</a:t>
            </a:r>
          </a:p>
        </p:txBody>
      </p:sp>
    </p:spTree>
    <p:extLst>
      <p:ext uri="{BB962C8B-B14F-4D97-AF65-F5344CB8AC3E}">
        <p14:creationId xmlns:p14="http://schemas.microsoft.com/office/powerpoint/2010/main" val="15968174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326D8-21AA-B44C-B713-14FFEC8DBA9F}"/>
              </a:ext>
            </a:extLst>
          </p:cNvPr>
          <p:cNvSpPr>
            <a:spLocks noGrp="1"/>
          </p:cNvSpPr>
          <p:nvPr>
            <p:ph type="title"/>
          </p:nvPr>
        </p:nvSpPr>
        <p:spPr/>
        <p:txBody>
          <a:bodyPr/>
          <a:lstStyle/>
          <a:p>
            <a:r>
              <a:rPr lang="en-US" b="1" dirty="0"/>
              <a:t>12.2 Guide to Eating during Pregnancy</a:t>
            </a:r>
            <a:endParaRPr lang="en-US" dirty="0"/>
          </a:p>
        </p:txBody>
      </p:sp>
      <p:sp>
        <p:nvSpPr>
          <p:cNvPr id="3" name="Content Placeholder 2">
            <a:extLst>
              <a:ext uri="{FF2B5EF4-FFF2-40B4-BE49-F238E27FC236}">
                <a16:creationId xmlns:a16="http://schemas.microsoft.com/office/drawing/2014/main" id="{A5BECF87-284F-3142-A494-B539A00372F3}"/>
              </a:ext>
            </a:extLst>
          </p:cNvPr>
          <p:cNvSpPr>
            <a:spLocks noGrp="1"/>
          </p:cNvSpPr>
          <p:nvPr>
            <p:ph idx="1"/>
          </p:nvPr>
        </p:nvSpPr>
        <p:spPr/>
        <p:txBody>
          <a:bodyPr/>
          <a:lstStyle/>
          <a:p>
            <a:r>
              <a:rPr lang="en-US" dirty="0"/>
              <a:t>Nutrient-dense foods, which are higher in proportion of macronutrients and micronutrients relative to calories, are essential to a healthy diet.</a:t>
            </a:r>
          </a:p>
          <a:p>
            <a:r>
              <a:rPr lang="en-US" dirty="0"/>
              <a:t>Pregnant women should be able to meet almost all of their increased needs via a healthy diet.</a:t>
            </a:r>
          </a:p>
          <a:p>
            <a:r>
              <a:rPr lang="en-US" dirty="0"/>
              <a:t>However, expectant mothers should take a prenatal supplement to ensure an adequate intake of iron and folate.</a:t>
            </a:r>
          </a:p>
        </p:txBody>
      </p:sp>
    </p:spTree>
    <p:extLst>
      <p:ext uri="{BB962C8B-B14F-4D97-AF65-F5344CB8AC3E}">
        <p14:creationId xmlns:p14="http://schemas.microsoft.com/office/powerpoint/2010/main" val="2167517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5E534-054F-5E4C-8837-176B85C32C88}"/>
              </a:ext>
            </a:extLst>
          </p:cNvPr>
          <p:cNvSpPr>
            <a:spLocks noGrp="1"/>
          </p:cNvSpPr>
          <p:nvPr>
            <p:ph type="title"/>
          </p:nvPr>
        </p:nvSpPr>
        <p:spPr/>
        <p:txBody>
          <a:bodyPr/>
          <a:lstStyle/>
          <a:p>
            <a:r>
              <a:rPr lang="en-US" b="1" dirty="0"/>
              <a:t>12.2 Guide to Eating during Pregnancy</a:t>
            </a:r>
            <a:endParaRPr lang="en-US" dirty="0"/>
          </a:p>
        </p:txBody>
      </p:sp>
      <p:sp>
        <p:nvSpPr>
          <p:cNvPr id="3" name="Content Placeholder 2">
            <a:extLst>
              <a:ext uri="{FF2B5EF4-FFF2-40B4-BE49-F238E27FC236}">
                <a16:creationId xmlns:a16="http://schemas.microsoft.com/office/drawing/2014/main" id="{CE95827D-A3BC-7446-90F6-DBB0D6695CCD}"/>
              </a:ext>
            </a:extLst>
          </p:cNvPr>
          <p:cNvSpPr>
            <a:spLocks noGrp="1"/>
          </p:cNvSpPr>
          <p:nvPr>
            <p:ph idx="1"/>
          </p:nvPr>
        </p:nvSpPr>
        <p:spPr/>
        <p:txBody>
          <a:bodyPr/>
          <a:lstStyle/>
          <a:p>
            <a:r>
              <a:rPr lang="en-US" dirty="0"/>
              <a:t>Eat iron-rich or iron-fortified foods.</a:t>
            </a:r>
          </a:p>
          <a:p>
            <a:r>
              <a:rPr lang="en-US" dirty="0"/>
              <a:t>Include vitamin C-rich foods.</a:t>
            </a:r>
          </a:p>
          <a:p>
            <a:r>
              <a:rPr lang="en-US" dirty="0"/>
              <a:t>Eat a well-balanced diet, including fruits, vegetables, whole grains, calcium-rich foods, lean meats, and a variety of cooked seafood, excluding fish that are high in mercury.</a:t>
            </a:r>
          </a:p>
          <a:p>
            <a:r>
              <a:rPr lang="en-US" dirty="0"/>
              <a:t>Drink additional fluids, water especially.</a:t>
            </a:r>
          </a:p>
        </p:txBody>
      </p:sp>
    </p:spTree>
    <p:extLst>
      <p:ext uri="{BB962C8B-B14F-4D97-AF65-F5344CB8AC3E}">
        <p14:creationId xmlns:p14="http://schemas.microsoft.com/office/powerpoint/2010/main" val="3807566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DA81FA-52F3-5044-885C-9A71AEE57926}"/>
              </a:ext>
            </a:extLst>
          </p:cNvPr>
          <p:cNvSpPr>
            <a:spLocks noGrp="1"/>
          </p:cNvSpPr>
          <p:nvPr>
            <p:ph type="title"/>
          </p:nvPr>
        </p:nvSpPr>
        <p:spPr/>
        <p:txBody>
          <a:bodyPr/>
          <a:lstStyle/>
          <a:p>
            <a:r>
              <a:rPr lang="en-US" b="1" dirty="0"/>
              <a:t>12.2 Foods to Avoid</a:t>
            </a:r>
            <a:endParaRPr lang="en-US" dirty="0"/>
          </a:p>
        </p:txBody>
      </p:sp>
      <p:sp>
        <p:nvSpPr>
          <p:cNvPr id="3" name="Content Placeholder 2">
            <a:extLst>
              <a:ext uri="{FF2B5EF4-FFF2-40B4-BE49-F238E27FC236}">
                <a16:creationId xmlns:a16="http://schemas.microsoft.com/office/drawing/2014/main" id="{EA61CD4C-487E-BD4A-A041-97053B81E364}"/>
              </a:ext>
            </a:extLst>
          </p:cNvPr>
          <p:cNvSpPr>
            <a:spLocks noGrp="1"/>
          </p:cNvSpPr>
          <p:nvPr>
            <p:ph idx="1"/>
          </p:nvPr>
        </p:nvSpPr>
        <p:spPr/>
        <p:txBody>
          <a:bodyPr/>
          <a:lstStyle/>
          <a:p>
            <a:r>
              <a:rPr lang="en-US" dirty="0"/>
              <a:t>A number of substances can harm a growing fetus.</a:t>
            </a:r>
          </a:p>
          <a:p>
            <a:r>
              <a:rPr lang="en-US" dirty="0"/>
              <a:t>Alcoholic beverages can cause a range of abnormalities that fall under the umbrella of fetal alcohol spectrum disorders.</a:t>
            </a:r>
          </a:p>
          <a:p>
            <a:pPr lvl="1"/>
            <a:r>
              <a:rPr lang="en-US" dirty="0"/>
              <a:t>There is </a:t>
            </a:r>
            <a:r>
              <a:rPr lang="en-US" b="1" dirty="0"/>
              <a:t>NO</a:t>
            </a:r>
            <a:r>
              <a:rPr lang="en-US" dirty="0"/>
              <a:t> safe amount of alcohol that a pregnant woman can consume.</a:t>
            </a:r>
          </a:p>
          <a:p>
            <a:r>
              <a:rPr lang="en-US" dirty="0"/>
              <a:t>Pregnant women should also limit caffeine intake.</a:t>
            </a:r>
          </a:p>
          <a:p>
            <a:pPr lvl="1"/>
            <a:r>
              <a:rPr lang="en-US" dirty="0"/>
              <a:t>Some studies suggest that very high amounts of caffeine have been linked to babies born with low birth weights.</a:t>
            </a:r>
          </a:p>
        </p:txBody>
      </p:sp>
    </p:spTree>
    <p:extLst>
      <p:ext uri="{BB962C8B-B14F-4D97-AF65-F5344CB8AC3E}">
        <p14:creationId xmlns:p14="http://schemas.microsoft.com/office/powerpoint/2010/main" val="643003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0B354-1A6A-A243-A721-AD2ED50AAAC3}"/>
              </a:ext>
            </a:extLst>
          </p:cNvPr>
          <p:cNvSpPr>
            <a:spLocks noGrp="1"/>
          </p:cNvSpPr>
          <p:nvPr>
            <p:ph type="title"/>
          </p:nvPr>
        </p:nvSpPr>
        <p:spPr/>
        <p:txBody>
          <a:bodyPr/>
          <a:lstStyle/>
          <a:p>
            <a:r>
              <a:rPr lang="en-US" b="1" dirty="0"/>
              <a:t>12.2 Foodborne Illness</a:t>
            </a:r>
            <a:endParaRPr lang="en-US" dirty="0"/>
          </a:p>
        </p:txBody>
      </p:sp>
      <p:sp>
        <p:nvSpPr>
          <p:cNvPr id="3" name="Content Placeholder 2">
            <a:extLst>
              <a:ext uri="{FF2B5EF4-FFF2-40B4-BE49-F238E27FC236}">
                <a16:creationId xmlns:a16="http://schemas.microsoft.com/office/drawing/2014/main" id="{E8D0CC23-5650-9448-9BEC-6B523F45EDC0}"/>
              </a:ext>
            </a:extLst>
          </p:cNvPr>
          <p:cNvSpPr>
            <a:spLocks noGrp="1"/>
          </p:cNvSpPr>
          <p:nvPr>
            <p:ph idx="1"/>
          </p:nvPr>
        </p:nvSpPr>
        <p:spPr/>
        <p:txBody>
          <a:bodyPr/>
          <a:lstStyle/>
          <a:p>
            <a:r>
              <a:rPr lang="en-US" i="1" dirty="0"/>
              <a:t>Listeria monocytogenes</a:t>
            </a:r>
            <a:r>
              <a:rPr lang="en-US" dirty="0"/>
              <a:t> can cause spontaneous abortion and fetal or newborn meningitis, and pregnant women are twenty times more likely to become infected than nonpregnant, healthy adults.</a:t>
            </a:r>
          </a:p>
          <a:p>
            <a:r>
              <a:rPr lang="en-US" dirty="0"/>
              <a:t>Foods more likely to contain the bacteria are unpasteurized dairy products, especially soft cheeses, and also smoked seafood, hot dogs, </a:t>
            </a:r>
            <a:r>
              <a:rPr lang="en-US" dirty="0" err="1"/>
              <a:t>paté</a:t>
            </a:r>
            <a:r>
              <a:rPr lang="en-US" dirty="0"/>
              <a:t>, cold cuts, and uncooked meats.</a:t>
            </a:r>
          </a:p>
          <a:p>
            <a:r>
              <a:rPr lang="en-US" dirty="0"/>
              <a:t>To avoid consuming contaminated foods, women who are pregnant or breastfeeding should take proper precautions.</a:t>
            </a:r>
          </a:p>
        </p:txBody>
      </p:sp>
    </p:spTree>
    <p:extLst>
      <p:ext uri="{BB962C8B-B14F-4D97-AF65-F5344CB8AC3E}">
        <p14:creationId xmlns:p14="http://schemas.microsoft.com/office/powerpoint/2010/main" val="960560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F5DA1-3069-3B45-8B2E-4059111DAB1E}"/>
              </a:ext>
            </a:extLst>
          </p:cNvPr>
          <p:cNvSpPr>
            <a:spLocks noGrp="1"/>
          </p:cNvSpPr>
          <p:nvPr>
            <p:ph type="title"/>
          </p:nvPr>
        </p:nvSpPr>
        <p:spPr/>
        <p:txBody>
          <a:bodyPr/>
          <a:lstStyle/>
          <a:p>
            <a:r>
              <a:rPr lang="en-US" b="1" dirty="0"/>
              <a:t>12.2 Food Contaminants</a:t>
            </a:r>
            <a:endParaRPr lang="en-US" dirty="0"/>
          </a:p>
        </p:txBody>
      </p:sp>
      <p:sp>
        <p:nvSpPr>
          <p:cNvPr id="3" name="Content Placeholder 2">
            <a:extLst>
              <a:ext uri="{FF2B5EF4-FFF2-40B4-BE49-F238E27FC236}">
                <a16:creationId xmlns:a16="http://schemas.microsoft.com/office/drawing/2014/main" id="{EE2F9410-E9BD-4447-BC9E-EAF2A6E98E35}"/>
              </a:ext>
            </a:extLst>
          </p:cNvPr>
          <p:cNvSpPr>
            <a:spLocks noGrp="1"/>
          </p:cNvSpPr>
          <p:nvPr>
            <p:ph idx="1"/>
          </p:nvPr>
        </p:nvSpPr>
        <p:spPr/>
        <p:txBody>
          <a:bodyPr>
            <a:normAutofit/>
          </a:bodyPr>
          <a:lstStyle/>
          <a:p>
            <a:r>
              <a:rPr lang="en-US" dirty="0"/>
              <a:t>It is always important to avoid consuming contaminated food to prevent food poisoning.</a:t>
            </a:r>
          </a:p>
          <a:p>
            <a:r>
              <a:rPr lang="en-US" dirty="0"/>
              <a:t>Vegetables should be washed thoroughly or have their skins removed to avoid heavy metals.</a:t>
            </a:r>
          </a:p>
          <a:p>
            <a:r>
              <a:rPr lang="en-US" dirty="0"/>
              <a:t>Pregnant women can eat fish, however, they should avoid fish with high methyl mercury levels, such as shark, swordfish, tilefish, and king mackerel. </a:t>
            </a:r>
          </a:p>
          <a:p>
            <a:r>
              <a:rPr lang="en-US" dirty="0"/>
              <a:t>Pregnant women should also avoid consuming raw shellfish to avoid foodborne illness.</a:t>
            </a:r>
          </a:p>
        </p:txBody>
      </p:sp>
    </p:spTree>
    <p:extLst>
      <p:ext uri="{BB962C8B-B14F-4D97-AF65-F5344CB8AC3E}">
        <p14:creationId xmlns:p14="http://schemas.microsoft.com/office/powerpoint/2010/main" val="768018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592072-3075-614E-A16A-B8EC2AA55B62}"/>
              </a:ext>
            </a:extLst>
          </p:cNvPr>
          <p:cNvSpPr>
            <a:spLocks noGrp="1"/>
          </p:cNvSpPr>
          <p:nvPr>
            <p:ph type="title"/>
          </p:nvPr>
        </p:nvSpPr>
        <p:spPr/>
        <p:txBody>
          <a:bodyPr/>
          <a:lstStyle/>
          <a:p>
            <a:r>
              <a:rPr lang="en-US" b="1" dirty="0"/>
              <a:t>12.2 Physical Activity during Pregnancy</a:t>
            </a:r>
            <a:endParaRPr lang="en-US" dirty="0"/>
          </a:p>
        </p:txBody>
      </p:sp>
      <p:sp>
        <p:nvSpPr>
          <p:cNvPr id="3" name="Content Placeholder 2">
            <a:extLst>
              <a:ext uri="{FF2B5EF4-FFF2-40B4-BE49-F238E27FC236}">
                <a16:creationId xmlns:a16="http://schemas.microsoft.com/office/drawing/2014/main" id="{F48D0112-3579-484D-B587-8A3339E7B10D}"/>
              </a:ext>
            </a:extLst>
          </p:cNvPr>
          <p:cNvSpPr>
            <a:spLocks noGrp="1"/>
          </p:cNvSpPr>
          <p:nvPr>
            <p:ph idx="1"/>
          </p:nvPr>
        </p:nvSpPr>
        <p:spPr/>
        <p:txBody>
          <a:bodyPr>
            <a:normAutofit lnSpcReduction="10000"/>
          </a:bodyPr>
          <a:lstStyle/>
          <a:p>
            <a:r>
              <a:rPr lang="en-US" dirty="0"/>
              <a:t>For most pregnant women, physical activity is a must and is recommended.</a:t>
            </a:r>
          </a:p>
          <a:p>
            <a:r>
              <a:rPr lang="en-US" dirty="0"/>
              <a:t>Brisk walking, swimming, or an aerobics class geared toward expectant mothers are all great ways to get exercise during a pregnancy.</a:t>
            </a:r>
          </a:p>
          <a:p>
            <a:r>
              <a:rPr lang="en-US" dirty="0"/>
              <a:t>Pregnant women should avoid pastimes that could cause injury, such as soccer, football, and other contact sports, or activities that could lead to falls, such as horseback riding and downhill skiing.</a:t>
            </a:r>
          </a:p>
          <a:p>
            <a:r>
              <a:rPr lang="en-US" dirty="0"/>
              <a:t>Scuba diving should also be avoided because it might result in the fetus developing decompression sickness.</a:t>
            </a:r>
          </a:p>
        </p:txBody>
      </p:sp>
    </p:spTree>
    <p:extLst>
      <p:ext uri="{BB962C8B-B14F-4D97-AF65-F5344CB8AC3E}">
        <p14:creationId xmlns:p14="http://schemas.microsoft.com/office/powerpoint/2010/main" val="205136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A8175-F2AF-D541-9F6F-E813F6444625}"/>
              </a:ext>
            </a:extLst>
          </p:cNvPr>
          <p:cNvSpPr>
            <a:spLocks noGrp="1"/>
          </p:cNvSpPr>
          <p:nvPr>
            <p:ph type="title"/>
          </p:nvPr>
        </p:nvSpPr>
        <p:spPr/>
        <p:txBody>
          <a:bodyPr/>
          <a:lstStyle/>
          <a:p>
            <a:r>
              <a:rPr lang="en-US" b="1" dirty="0"/>
              <a:t>12.2 Common Discomforts during Pregnancy</a:t>
            </a:r>
            <a:endParaRPr lang="en-US" dirty="0"/>
          </a:p>
        </p:txBody>
      </p:sp>
      <p:sp>
        <p:nvSpPr>
          <p:cNvPr id="3" name="Content Placeholder 2">
            <a:extLst>
              <a:ext uri="{FF2B5EF4-FFF2-40B4-BE49-F238E27FC236}">
                <a16:creationId xmlns:a16="http://schemas.microsoft.com/office/drawing/2014/main" id="{A65708C0-64D8-1D43-852D-6996B3CC4E60}"/>
              </a:ext>
            </a:extLst>
          </p:cNvPr>
          <p:cNvSpPr>
            <a:spLocks noGrp="1"/>
          </p:cNvSpPr>
          <p:nvPr>
            <p:ph idx="1"/>
          </p:nvPr>
        </p:nvSpPr>
        <p:spPr/>
        <p:txBody>
          <a:bodyPr/>
          <a:lstStyle/>
          <a:p>
            <a:r>
              <a:rPr lang="en-US" dirty="0"/>
              <a:t>Pregnancy can lead to certain discomforts, including back strain, swollen ankles, constipation, and hemorrhoids.</a:t>
            </a:r>
          </a:p>
          <a:p>
            <a:r>
              <a:rPr lang="en-US" dirty="0"/>
              <a:t>Heartburn can occur during the early months of pregnancy due to an increase in the hormone progesterone, and during the later months due to the expanding size of the fetus.</a:t>
            </a:r>
          </a:p>
          <a:p>
            <a:r>
              <a:rPr lang="en-US" dirty="0"/>
              <a:t>Other common complaints can include leg cramps and bloating. </a:t>
            </a:r>
          </a:p>
          <a:p>
            <a:pPr lvl="1"/>
            <a:r>
              <a:rPr lang="en-US" dirty="0"/>
              <a:t>Regular exercise can help to alleviate these discomforts.</a:t>
            </a:r>
          </a:p>
          <a:p>
            <a:endParaRPr lang="en-US" dirty="0"/>
          </a:p>
        </p:txBody>
      </p:sp>
    </p:spTree>
    <p:extLst>
      <p:ext uri="{BB962C8B-B14F-4D97-AF65-F5344CB8AC3E}">
        <p14:creationId xmlns:p14="http://schemas.microsoft.com/office/powerpoint/2010/main" val="309908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5EC3DC-9949-B04B-A47C-C3EB8842829F}"/>
              </a:ext>
            </a:extLst>
          </p:cNvPr>
          <p:cNvSpPr>
            <a:spLocks noGrp="1"/>
          </p:cNvSpPr>
          <p:nvPr>
            <p:ph type="title"/>
          </p:nvPr>
        </p:nvSpPr>
        <p:spPr/>
        <p:txBody>
          <a:bodyPr/>
          <a:lstStyle/>
          <a:p>
            <a:r>
              <a:rPr lang="en-US" b="1" dirty="0"/>
              <a:t>12.2 Nausea and Vomiting</a:t>
            </a:r>
            <a:endParaRPr lang="en-US" dirty="0"/>
          </a:p>
        </p:txBody>
      </p:sp>
      <p:sp>
        <p:nvSpPr>
          <p:cNvPr id="3" name="Content Placeholder 2">
            <a:extLst>
              <a:ext uri="{FF2B5EF4-FFF2-40B4-BE49-F238E27FC236}">
                <a16:creationId xmlns:a16="http://schemas.microsoft.com/office/drawing/2014/main" id="{F9FAA506-9893-D140-8222-2F950FEE2DB5}"/>
              </a:ext>
            </a:extLst>
          </p:cNvPr>
          <p:cNvSpPr>
            <a:spLocks noGrp="1"/>
          </p:cNvSpPr>
          <p:nvPr>
            <p:ph idx="1"/>
          </p:nvPr>
        </p:nvSpPr>
        <p:spPr/>
        <p:txBody>
          <a:bodyPr>
            <a:normAutofit lnSpcReduction="10000"/>
          </a:bodyPr>
          <a:lstStyle/>
          <a:p>
            <a:r>
              <a:rPr lang="en-US" dirty="0"/>
              <a:t>Nausea and vomiting are gastrointestinal issues that strike many pregnant women and are often referred to as “morning sickness.”</a:t>
            </a:r>
          </a:p>
          <a:p>
            <a:r>
              <a:rPr lang="en-US" dirty="0"/>
              <a:t>Nausea usually subsides after sixteen weeks, possibly because the body becomes adjusted to higher estrogen levels.</a:t>
            </a:r>
          </a:p>
          <a:p>
            <a:r>
              <a:rPr lang="en-US" dirty="0"/>
              <a:t>It can be useful for pregnant women to keep a food diary to discover which foods trigger nausea.</a:t>
            </a:r>
          </a:p>
          <a:p>
            <a:r>
              <a:rPr lang="en-US" dirty="0"/>
              <a:t>A severe form of nausea and vomiting is a condition known as </a:t>
            </a:r>
            <a:r>
              <a:rPr lang="en-US" b="1" dirty="0"/>
              <a:t>hyperemesis gravidarum</a:t>
            </a:r>
            <a:r>
              <a:rPr lang="en-US" dirty="0"/>
              <a:t>.</a:t>
            </a:r>
          </a:p>
        </p:txBody>
      </p:sp>
    </p:spTree>
    <p:extLst>
      <p:ext uri="{BB962C8B-B14F-4D97-AF65-F5344CB8AC3E}">
        <p14:creationId xmlns:p14="http://schemas.microsoft.com/office/powerpoint/2010/main" val="2328274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23A4A-91BA-8F48-887C-51F8192467C1}"/>
              </a:ext>
            </a:extLst>
          </p:cNvPr>
          <p:cNvSpPr>
            <a:spLocks noGrp="1"/>
          </p:cNvSpPr>
          <p:nvPr>
            <p:ph type="title"/>
          </p:nvPr>
        </p:nvSpPr>
        <p:spPr/>
        <p:txBody>
          <a:bodyPr/>
          <a:lstStyle/>
          <a:p>
            <a:r>
              <a:rPr lang="en-US" b="1" dirty="0"/>
              <a:t>12.2 Food Cravings and Aversions</a:t>
            </a:r>
            <a:endParaRPr lang="en-US" dirty="0"/>
          </a:p>
        </p:txBody>
      </p:sp>
      <p:sp>
        <p:nvSpPr>
          <p:cNvPr id="3" name="Content Placeholder 2">
            <a:extLst>
              <a:ext uri="{FF2B5EF4-FFF2-40B4-BE49-F238E27FC236}">
                <a16:creationId xmlns:a16="http://schemas.microsoft.com/office/drawing/2014/main" id="{672AFDE2-2D1C-EA41-B9C4-3F8296F4A63B}"/>
              </a:ext>
            </a:extLst>
          </p:cNvPr>
          <p:cNvSpPr>
            <a:spLocks noGrp="1"/>
          </p:cNvSpPr>
          <p:nvPr>
            <p:ph idx="1"/>
          </p:nvPr>
        </p:nvSpPr>
        <p:spPr/>
        <p:txBody>
          <a:bodyPr/>
          <a:lstStyle/>
          <a:p>
            <a:r>
              <a:rPr lang="en-US" dirty="0"/>
              <a:t>Food aversions and cravings do not have a major impact unless food choices are extremely limited.</a:t>
            </a:r>
          </a:p>
          <a:p>
            <a:r>
              <a:rPr lang="en-US" dirty="0"/>
              <a:t>The most common food aversions are milk, meats, pork, and liver.</a:t>
            </a:r>
          </a:p>
          <a:p>
            <a:r>
              <a:rPr lang="en-US" dirty="0"/>
              <a:t>For most women, it is not harmful to indulge in the occasional craving.</a:t>
            </a:r>
          </a:p>
          <a:p>
            <a:r>
              <a:rPr lang="en-US" b="1" dirty="0"/>
              <a:t>Pica</a:t>
            </a:r>
            <a:r>
              <a:rPr lang="en-US" dirty="0"/>
              <a:t> is willingly consuming foods with little or no nutritive value, such as dirt, clay, and laundry starch.</a:t>
            </a:r>
          </a:p>
        </p:txBody>
      </p:sp>
    </p:spTree>
    <p:extLst>
      <p:ext uri="{BB962C8B-B14F-4D97-AF65-F5344CB8AC3E}">
        <p14:creationId xmlns:p14="http://schemas.microsoft.com/office/powerpoint/2010/main" val="2240828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6B312E-2D53-4642-B666-B779C9833EF4}"/>
              </a:ext>
            </a:extLst>
          </p:cNvPr>
          <p:cNvSpPr>
            <a:spLocks noGrp="1"/>
          </p:cNvSpPr>
          <p:nvPr>
            <p:ph type="title"/>
          </p:nvPr>
        </p:nvSpPr>
        <p:spPr/>
        <p:txBody>
          <a:bodyPr/>
          <a:lstStyle/>
          <a:p>
            <a:r>
              <a:rPr lang="en-US" b="1" dirty="0"/>
              <a:t>12.2 Complications during Pregnancy</a:t>
            </a:r>
            <a:endParaRPr lang="en-US" dirty="0"/>
          </a:p>
        </p:txBody>
      </p:sp>
      <p:sp>
        <p:nvSpPr>
          <p:cNvPr id="3" name="Content Placeholder 2">
            <a:extLst>
              <a:ext uri="{FF2B5EF4-FFF2-40B4-BE49-F238E27FC236}">
                <a16:creationId xmlns:a16="http://schemas.microsoft.com/office/drawing/2014/main" id="{A31449D8-8500-E543-9E5A-F7615BB855A8}"/>
              </a:ext>
            </a:extLst>
          </p:cNvPr>
          <p:cNvSpPr>
            <a:spLocks noGrp="1"/>
          </p:cNvSpPr>
          <p:nvPr>
            <p:ph idx="1"/>
          </p:nvPr>
        </p:nvSpPr>
        <p:spPr/>
        <p:txBody>
          <a:bodyPr/>
          <a:lstStyle/>
          <a:p>
            <a:r>
              <a:rPr lang="en-US" b="1" dirty="0"/>
              <a:t>Gestational hypertension</a:t>
            </a:r>
            <a:r>
              <a:rPr lang="en-US" dirty="0"/>
              <a:t> is a condition of high blood pressure during the second half of pregnancy.</a:t>
            </a:r>
          </a:p>
          <a:p>
            <a:pPr lvl="1"/>
            <a:r>
              <a:rPr lang="en-US" dirty="0"/>
              <a:t>Hypertension can prevent the placenta from getting enough blood, which would result in the baby getting less oxygen and nutrients.</a:t>
            </a:r>
          </a:p>
          <a:p>
            <a:pPr lvl="1"/>
            <a:r>
              <a:rPr lang="en-US" dirty="0"/>
              <a:t>If left untreated, it can cause </a:t>
            </a:r>
            <a:r>
              <a:rPr lang="en-US" b="1" dirty="0"/>
              <a:t>preeclampsia</a:t>
            </a:r>
            <a:r>
              <a:rPr lang="en-US" dirty="0"/>
              <a:t>, which is marked by elevated blood pressure and protein in the urine and is associated with swelling.</a:t>
            </a:r>
          </a:p>
        </p:txBody>
      </p:sp>
    </p:spTree>
    <p:extLst>
      <p:ext uri="{BB962C8B-B14F-4D97-AF65-F5344CB8AC3E}">
        <p14:creationId xmlns:p14="http://schemas.microsoft.com/office/powerpoint/2010/main" val="4084617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2DCE1-1744-754E-944F-D933804BF57F}"/>
              </a:ext>
            </a:extLst>
          </p:cNvPr>
          <p:cNvSpPr>
            <a:spLocks noGrp="1"/>
          </p:cNvSpPr>
          <p:nvPr>
            <p:ph type="title"/>
          </p:nvPr>
        </p:nvSpPr>
        <p:spPr/>
        <p:txBody>
          <a:bodyPr/>
          <a:lstStyle/>
          <a:p>
            <a:r>
              <a:rPr lang="en-US" b="1" dirty="0"/>
              <a:t>Introduction</a:t>
            </a:r>
          </a:p>
        </p:txBody>
      </p:sp>
      <p:sp>
        <p:nvSpPr>
          <p:cNvPr id="3" name="Content Placeholder 2">
            <a:extLst>
              <a:ext uri="{FF2B5EF4-FFF2-40B4-BE49-F238E27FC236}">
                <a16:creationId xmlns:a16="http://schemas.microsoft.com/office/drawing/2014/main" id="{23BBF9B1-D919-834A-938F-CE584BC9B615}"/>
              </a:ext>
            </a:extLst>
          </p:cNvPr>
          <p:cNvSpPr>
            <a:spLocks noGrp="1"/>
          </p:cNvSpPr>
          <p:nvPr>
            <p:ph idx="1"/>
          </p:nvPr>
        </p:nvSpPr>
        <p:spPr/>
        <p:txBody>
          <a:bodyPr>
            <a:normAutofit lnSpcReduction="10000"/>
          </a:bodyPr>
          <a:lstStyle/>
          <a:p>
            <a:r>
              <a:rPr lang="en-US" dirty="0"/>
              <a:t>Education about breastfeeding typically begins with health-care providers.</a:t>
            </a:r>
          </a:p>
          <a:p>
            <a:r>
              <a:rPr lang="en-US" dirty="0"/>
              <a:t>International Board Certified Lactation Consultants (IBCLCs) are health-care professionals (often a registered nurse or registered dietitian) certified in breastfeeding management that work with new mothers to solve problems and educate families about the benefits of this practice.</a:t>
            </a:r>
          </a:p>
          <a:p>
            <a:r>
              <a:rPr lang="en-US" dirty="0"/>
              <a:t>In addition, spouses, partners, and other family members can play critical roles in helping a pregnant woman make the decision to breastfeed and assisting with feeding after the baby is born.</a:t>
            </a:r>
          </a:p>
        </p:txBody>
      </p:sp>
    </p:spTree>
    <p:extLst>
      <p:ext uri="{BB962C8B-B14F-4D97-AF65-F5344CB8AC3E}">
        <p14:creationId xmlns:p14="http://schemas.microsoft.com/office/powerpoint/2010/main" val="2971549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883A3-6755-024C-9674-493E0ED5E7B3}"/>
              </a:ext>
            </a:extLst>
          </p:cNvPr>
          <p:cNvSpPr>
            <a:spLocks noGrp="1"/>
          </p:cNvSpPr>
          <p:nvPr>
            <p:ph type="title"/>
          </p:nvPr>
        </p:nvSpPr>
        <p:spPr/>
        <p:txBody>
          <a:bodyPr/>
          <a:lstStyle/>
          <a:p>
            <a:r>
              <a:rPr lang="en-US" b="1" dirty="0"/>
              <a:t>12.2 Complications during Pregnancy</a:t>
            </a:r>
            <a:endParaRPr lang="en-US" dirty="0"/>
          </a:p>
        </p:txBody>
      </p:sp>
      <p:sp>
        <p:nvSpPr>
          <p:cNvPr id="3" name="Content Placeholder 2">
            <a:extLst>
              <a:ext uri="{FF2B5EF4-FFF2-40B4-BE49-F238E27FC236}">
                <a16:creationId xmlns:a16="http://schemas.microsoft.com/office/drawing/2014/main" id="{04845208-3E50-7940-961D-ABF1B49A802E}"/>
              </a:ext>
            </a:extLst>
          </p:cNvPr>
          <p:cNvSpPr>
            <a:spLocks noGrp="1"/>
          </p:cNvSpPr>
          <p:nvPr>
            <p:ph idx="1"/>
          </p:nvPr>
        </p:nvSpPr>
        <p:spPr/>
        <p:txBody>
          <a:bodyPr/>
          <a:lstStyle/>
          <a:p>
            <a:r>
              <a:rPr lang="en-US" dirty="0"/>
              <a:t>About 4 percent of pregnant women suffer from a condition known as </a:t>
            </a:r>
            <a:r>
              <a:rPr lang="en-US" b="1" dirty="0"/>
              <a:t>gestational diabetes</a:t>
            </a:r>
            <a:r>
              <a:rPr lang="en-US" dirty="0"/>
              <a:t>, which is abnormal glucose tolerance during pregnancy.</a:t>
            </a:r>
          </a:p>
          <a:p>
            <a:pPr lvl="1"/>
            <a:r>
              <a:rPr lang="en-US" dirty="0"/>
              <a:t>Signs and symptoms of this disease include extreme hunger, thirst, or fatigue. </a:t>
            </a:r>
          </a:p>
          <a:p>
            <a:pPr lvl="1"/>
            <a:r>
              <a:rPr lang="en-US" dirty="0"/>
              <a:t>If blood sugar levels are not properly monitored and treated, the baby might gain too much weight and require a cesarean delivery.</a:t>
            </a:r>
          </a:p>
          <a:p>
            <a:pPr lvl="1"/>
            <a:r>
              <a:rPr lang="en-US" dirty="0"/>
              <a:t>Gestational diabetes usually resolves after childbirth.</a:t>
            </a:r>
          </a:p>
        </p:txBody>
      </p:sp>
    </p:spTree>
    <p:extLst>
      <p:ext uri="{BB962C8B-B14F-4D97-AF65-F5344CB8AC3E}">
        <p14:creationId xmlns:p14="http://schemas.microsoft.com/office/powerpoint/2010/main" val="849705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75FBD-4E9B-C34B-9283-2AE14341607D}"/>
              </a:ext>
            </a:extLst>
          </p:cNvPr>
          <p:cNvSpPr>
            <a:spLocks noGrp="1"/>
          </p:cNvSpPr>
          <p:nvPr>
            <p:ph type="title"/>
          </p:nvPr>
        </p:nvSpPr>
        <p:spPr/>
        <p:txBody>
          <a:bodyPr/>
          <a:lstStyle/>
          <a:p>
            <a:r>
              <a:rPr lang="en-US" b="1" dirty="0"/>
              <a:t>12.3 Infancy and Nutrition</a:t>
            </a:r>
            <a:endParaRPr lang="en-US" dirty="0"/>
          </a:p>
        </p:txBody>
      </p:sp>
      <p:sp>
        <p:nvSpPr>
          <p:cNvPr id="3" name="Content Placeholder 2">
            <a:extLst>
              <a:ext uri="{FF2B5EF4-FFF2-40B4-BE49-F238E27FC236}">
                <a16:creationId xmlns:a16="http://schemas.microsoft.com/office/drawing/2014/main" id="{6803A961-6570-6544-B69F-E46ED499626F}"/>
              </a:ext>
            </a:extLst>
          </p:cNvPr>
          <p:cNvSpPr>
            <a:spLocks noGrp="1"/>
          </p:cNvSpPr>
          <p:nvPr>
            <p:ph idx="1"/>
          </p:nvPr>
        </p:nvSpPr>
        <p:spPr/>
        <p:txBody>
          <a:bodyPr/>
          <a:lstStyle/>
          <a:p>
            <a:r>
              <a:rPr lang="en-US" dirty="0"/>
              <a:t>Diet and nutrition have a major impact on a child’s development from infancy into the adolescent years. </a:t>
            </a:r>
          </a:p>
          <a:p>
            <a:r>
              <a:rPr lang="en-US" dirty="0"/>
              <a:t>A healthy diet not only affects growth, but also immunity, intellectual capabilities, and emotional well-being.</a:t>
            </a:r>
          </a:p>
          <a:p>
            <a:r>
              <a:rPr lang="en-US" dirty="0"/>
              <a:t>One of the most important jobs of parenting is making sure that children receive an adequate amount of needed nutrients to provide a strong foundation for the rest of their lives.</a:t>
            </a:r>
          </a:p>
        </p:txBody>
      </p:sp>
    </p:spTree>
    <p:extLst>
      <p:ext uri="{BB962C8B-B14F-4D97-AF65-F5344CB8AC3E}">
        <p14:creationId xmlns:p14="http://schemas.microsoft.com/office/powerpoint/2010/main" val="711886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41D9AF-0445-3A4E-8B47-71707B0E53F9}"/>
              </a:ext>
            </a:extLst>
          </p:cNvPr>
          <p:cNvSpPr>
            <a:spLocks noGrp="1"/>
          </p:cNvSpPr>
          <p:nvPr>
            <p:ph type="title"/>
          </p:nvPr>
        </p:nvSpPr>
        <p:spPr/>
        <p:txBody>
          <a:bodyPr/>
          <a:lstStyle/>
          <a:p>
            <a:r>
              <a:rPr lang="en-US" b="1"/>
              <a:t>12.3 Infancy (Birth to Age One)</a:t>
            </a:r>
            <a:endParaRPr lang="en-US"/>
          </a:p>
        </p:txBody>
      </p:sp>
      <p:sp>
        <p:nvSpPr>
          <p:cNvPr id="3" name="Content Placeholder 2">
            <a:extLst>
              <a:ext uri="{FF2B5EF4-FFF2-40B4-BE49-F238E27FC236}">
                <a16:creationId xmlns:a16="http://schemas.microsoft.com/office/drawing/2014/main" id="{4F751BE1-175B-B148-B012-5C6451C46D97}"/>
              </a:ext>
            </a:extLst>
          </p:cNvPr>
          <p:cNvSpPr>
            <a:spLocks noGrp="1"/>
          </p:cNvSpPr>
          <p:nvPr>
            <p:ph idx="1"/>
          </p:nvPr>
        </p:nvSpPr>
        <p:spPr/>
        <p:txBody>
          <a:bodyPr/>
          <a:lstStyle/>
          <a:p>
            <a:r>
              <a:rPr lang="en-US" dirty="0"/>
              <a:t>Healthy infants grow steadily, but not always at an even pace.</a:t>
            </a:r>
          </a:p>
          <a:p>
            <a:r>
              <a:rPr lang="en-US" dirty="0"/>
              <a:t>Physicians and other health professionals can use growth charts to track a baby’s development process.</a:t>
            </a:r>
          </a:p>
          <a:p>
            <a:r>
              <a:rPr lang="en-US" dirty="0"/>
              <a:t>Growth charts may provide warnings that a child has a medical problem or is malnourished.</a:t>
            </a:r>
          </a:p>
          <a:p>
            <a:r>
              <a:rPr lang="en-US" dirty="0"/>
              <a:t>Insufficient weight or height gain during infancy may indicate a condition known as </a:t>
            </a:r>
            <a:r>
              <a:rPr lang="en-US" b="1" dirty="0"/>
              <a:t>failure-to-thrive (FTT).</a:t>
            </a:r>
            <a:endParaRPr lang="en-US" dirty="0"/>
          </a:p>
        </p:txBody>
      </p:sp>
    </p:spTree>
    <p:extLst>
      <p:ext uri="{BB962C8B-B14F-4D97-AF65-F5344CB8AC3E}">
        <p14:creationId xmlns:p14="http://schemas.microsoft.com/office/powerpoint/2010/main" val="537223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D9DA4-3E55-5449-96E8-6B905FE274DD}"/>
              </a:ext>
            </a:extLst>
          </p:cNvPr>
          <p:cNvSpPr>
            <a:spLocks noGrp="1"/>
          </p:cNvSpPr>
          <p:nvPr>
            <p:ph type="title"/>
          </p:nvPr>
        </p:nvSpPr>
        <p:spPr/>
        <p:txBody>
          <a:bodyPr>
            <a:normAutofit/>
          </a:bodyPr>
          <a:lstStyle/>
          <a:p>
            <a:r>
              <a:rPr lang="en-US" b="1" dirty="0"/>
              <a:t>12.3 Nutritional Requirements</a:t>
            </a:r>
            <a:endParaRPr lang="en-US" dirty="0"/>
          </a:p>
        </p:txBody>
      </p:sp>
      <p:sp>
        <p:nvSpPr>
          <p:cNvPr id="3" name="Content Placeholder 2">
            <a:extLst>
              <a:ext uri="{FF2B5EF4-FFF2-40B4-BE49-F238E27FC236}">
                <a16:creationId xmlns:a16="http://schemas.microsoft.com/office/drawing/2014/main" id="{9A40CDFF-F2D0-7743-BE58-487BC89D911D}"/>
              </a:ext>
            </a:extLst>
          </p:cNvPr>
          <p:cNvSpPr>
            <a:spLocks noGrp="1"/>
          </p:cNvSpPr>
          <p:nvPr>
            <p:ph idx="1"/>
          </p:nvPr>
        </p:nvSpPr>
        <p:spPr/>
        <p:txBody>
          <a:bodyPr/>
          <a:lstStyle/>
          <a:p>
            <a:r>
              <a:rPr lang="en-US" dirty="0"/>
              <a:t>Requirements for macronutrients and micronutrients on a per-kilogram basis are higher during infancy than at any other stage in the human life cycle.</a:t>
            </a:r>
          </a:p>
          <a:p>
            <a:r>
              <a:rPr lang="en-US" dirty="0"/>
              <a:t> For almost all infants six months or younger, breast milk is the best source to fulfill nutritional requirements.</a:t>
            </a:r>
          </a:p>
          <a:p>
            <a:r>
              <a:rPr lang="en-US" dirty="0"/>
              <a:t>An infant may require feedings eight to twelve times a day or more in the beginning.</a:t>
            </a:r>
          </a:p>
          <a:p>
            <a:r>
              <a:rPr lang="en-US" dirty="0"/>
              <a:t>After six months, infants can gradually begin to consume solid foods to help meet nutrient needs.</a:t>
            </a:r>
          </a:p>
        </p:txBody>
      </p:sp>
    </p:spTree>
    <p:extLst>
      <p:ext uri="{BB962C8B-B14F-4D97-AF65-F5344CB8AC3E}">
        <p14:creationId xmlns:p14="http://schemas.microsoft.com/office/powerpoint/2010/main" val="266894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0CCF07-83DD-BE44-BDCB-BAED602B4838}"/>
              </a:ext>
            </a:extLst>
          </p:cNvPr>
          <p:cNvSpPr>
            <a:spLocks noGrp="1"/>
          </p:cNvSpPr>
          <p:nvPr>
            <p:ph type="title"/>
          </p:nvPr>
        </p:nvSpPr>
        <p:spPr/>
        <p:txBody>
          <a:bodyPr/>
          <a:lstStyle/>
          <a:p>
            <a:r>
              <a:rPr lang="en-US" b="1" dirty="0"/>
              <a:t>12.3 Nutritional Requirements</a:t>
            </a:r>
            <a:endParaRPr lang="en-US" dirty="0"/>
          </a:p>
        </p:txBody>
      </p:sp>
      <p:sp>
        <p:nvSpPr>
          <p:cNvPr id="3" name="Content Placeholder 2">
            <a:extLst>
              <a:ext uri="{FF2B5EF4-FFF2-40B4-BE49-F238E27FC236}">
                <a16:creationId xmlns:a16="http://schemas.microsoft.com/office/drawing/2014/main" id="{404848E2-7129-C340-B426-FB970F599C7F}"/>
              </a:ext>
            </a:extLst>
          </p:cNvPr>
          <p:cNvSpPr>
            <a:spLocks noGrp="1"/>
          </p:cNvSpPr>
          <p:nvPr>
            <p:ph idx="1"/>
          </p:nvPr>
        </p:nvSpPr>
        <p:spPr/>
        <p:txBody>
          <a:bodyPr/>
          <a:lstStyle/>
          <a:p>
            <a:r>
              <a:rPr lang="en-US" b="1" dirty="0"/>
              <a:t>Energy</a:t>
            </a:r>
          </a:p>
          <a:p>
            <a:pPr lvl="1"/>
            <a:r>
              <a:rPr lang="en-US" dirty="0"/>
              <a:t>A baby’s resting metabolic rate is two times that of an adult.</a:t>
            </a:r>
          </a:p>
          <a:p>
            <a:pPr lvl="1"/>
            <a:r>
              <a:rPr lang="en-US" dirty="0"/>
              <a:t>The RDA to meet energy needs changes as an infant matures and puts on more weight.</a:t>
            </a:r>
          </a:p>
          <a:p>
            <a:pPr lvl="1"/>
            <a:r>
              <a:rPr lang="en-US" dirty="0"/>
              <a:t>How often an infant wants to eat will also change over time due to growth spurts, which typically occur at about two weeks and six weeks of age, and again at about three months and six months of age.</a:t>
            </a:r>
          </a:p>
        </p:txBody>
      </p:sp>
    </p:spTree>
    <p:extLst>
      <p:ext uri="{BB962C8B-B14F-4D97-AF65-F5344CB8AC3E}">
        <p14:creationId xmlns:p14="http://schemas.microsoft.com/office/powerpoint/2010/main" val="1618220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1217F-E0FC-824E-8AB2-EE5AD7E366D5}"/>
              </a:ext>
            </a:extLst>
          </p:cNvPr>
          <p:cNvSpPr>
            <a:spLocks noGrp="1"/>
          </p:cNvSpPr>
          <p:nvPr>
            <p:ph type="title"/>
          </p:nvPr>
        </p:nvSpPr>
        <p:spPr/>
        <p:txBody>
          <a:bodyPr/>
          <a:lstStyle/>
          <a:p>
            <a:r>
              <a:rPr lang="en-US" b="1" dirty="0"/>
              <a:t>12.3 Nutritional Requirements</a:t>
            </a:r>
            <a:endParaRPr lang="en-US" dirty="0"/>
          </a:p>
        </p:txBody>
      </p:sp>
      <p:sp>
        <p:nvSpPr>
          <p:cNvPr id="3" name="Content Placeholder 2">
            <a:extLst>
              <a:ext uri="{FF2B5EF4-FFF2-40B4-BE49-F238E27FC236}">
                <a16:creationId xmlns:a16="http://schemas.microsoft.com/office/drawing/2014/main" id="{BAF7A9B8-0002-0C41-B1A3-B8507EBB414C}"/>
              </a:ext>
            </a:extLst>
          </p:cNvPr>
          <p:cNvSpPr>
            <a:spLocks noGrp="1"/>
          </p:cNvSpPr>
          <p:nvPr>
            <p:ph idx="1"/>
          </p:nvPr>
        </p:nvSpPr>
        <p:spPr/>
        <p:txBody>
          <a:bodyPr>
            <a:normAutofit/>
          </a:bodyPr>
          <a:lstStyle/>
          <a:p>
            <a:r>
              <a:rPr lang="en-US" b="1" dirty="0"/>
              <a:t>Macronutrients</a:t>
            </a:r>
          </a:p>
          <a:p>
            <a:pPr lvl="1"/>
            <a:r>
              <a:rPr lang="en-US" dirty="0"/>
              <a:t>The dietary recommendations for infants are based on the nutritional content of human breast milk.</a:t>
            </a:r>
          </a:p>
          <a:p>
            <a:pPr lvl="1"/>
            <a:r>
              <a:rPr lang="en-US" dirty="0"/>
              <a:t>Infants have a high need for protein to support growth and development, though excess protein can cause dehydration, diarrhea, fever, and acidosis in premature infants.</a:t>
            </a:r>
          </a:p>
          <a:p>
            <a:pPr lvl="1"/>
            <a:r>
              <a:rPr lang="en-US" dirty="0"/>
              <a:t>A high-fat diet is necessary to encourage the development of neural pathways in the brain and other parts of the body.</a:t>
            </a:r>
          </a:p>
          <a:p>
            <a:pPr lvl="1"/>
            <a:r>
              <a:rPr lang="en-US" dirty="0"/>
              <a:t>Infants who are over the age of six months should not consume foods that are high in saturated fats and trans fatty acids which inhibit growth.</a:t>
            </a:r>
          </a:p>
        </p:txBody>
      </p:sp>
    </p:spTree>
    <p:extLst>
      <p:ext uri="{BB962C8B-B14F-4D97-AF65-F5344CB8AC3E}">
        <p14:creationId xmlns:p14="http://schemas.microsoft.com/office/powerpoint/2010/main" val="237607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8B1AA-F4AA-AA44-AF06-59D2629C0557}"/>
              </a:ext>
            </a:extLst>
          </p:cNvPr>
          <p:cNvSpPr>
            <a:spLocks noGrp="1"/>
          </p:cNvSpPr>
          <p:nvPr>
            <p:ph type="title"/>
          </p:nvPr>
        </p:nvSpPr>
        <p:spPr/>
        <p:txBody>
          <a:bodyPr/>
          <a:lstStyle/>
          <a:p>
            <a:r>
              <a:rPr lang="en-US" b="1" dirty="0"/>
              <a:t>12.3 Nutritional Requirements</a:t>
            </a:r>
            <a:endParaRPr lang="en-US" dirty="0"/>
          </a:p>
        </p:txBody>
      </p:sp>
      <p:sp>
        <p:nvSpPr>
          <p:cNvPr id="3" name="Content Placeholder 2">
            <a:extLst>
              <a:ext uri="{FF2B5EF4-FFF2-40B4-BE49-F238E27FC236}">
                <a16:creationId xmlns:a16="http://schemas.microsoft.com/office/drawing/2014/main" id="{FA53CD7C-207A-D644-8C3B-F9B780B2B3BE}"/>
              </a:ext>
            </a:extLst>
          </p:cNvPr>
          <p:cNvSpPr>
            <a:spLocks noGrp="1"/>
          </p:cNvSpPr>
          <p:nvPr>
            <p:ph idx="1"/>
          </p:nvPr>
        </p:nvSpPr>
        <p:spPr/>
        <p:txBody>
          <a:bodyPr/>
          <a:lstStyle/>
          <a:p>
            <a:r>
              <a:rPr lang="en-US" b="1" dirty="0"/>
              <a:t>Micronutrients</a:t>
            </a:r>
          </a:p>
          <a:p>
            <a:pPr lvl="1"/>
            <a:r>
              <a:rPr lang="en-US" dirty="0"/>
              <a:t>Almost all of the nutrients that infants require can be met if they consume an adequate amount of breast milk.</a:t>
            </a:r>
          </a:p>
          <a:p>
            <a:pPr lvl="1"/>
            <a:r>
              <a:rPr lang="en-US" dirty="0"/>
              <a:t>Breast milk is low in vitamin D, which is needed for calcium absorption and building bone.</a:t>
            </a:r>
          </a:p>
          <a:p>
            <a:pPr lvl="1"/>
            <a:r>
              <a:rPr lang="en-US" dirty="0"/>
              <a:t>Breast milk is also low in vitamin K, which is required for blood clotting.</a:t>
            </a:r>
          </a:p>
          <a:p>
            <a:pPr lvl="1"/>
            <a:r>
              <a:rPr lang="en-US" dirty="0"/>
              <a:t>Also, breast milk is not high in iron, and after four to six months, an infant needs an additional source of iron other than breast milk.</a:t>
            </a:r>
          </a:p>
        </p:txBody>
      </p:sp>
    </p:spTree>
    <p:extLst>
      <p:ext uri="{BB962C8B-B14F-4D97-AF65-F5344CB8AC3E}">
        <p14:creationId xmlns:p14="http://schemas.microsoft.com/office/powerpoint/2010/main" val="1393484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E72B4-AF5F-6C41-9615-461B0538756C}"/>
              </a:ext>
            </a:extLst>
          </p:cNvPr>
          <p:cNvSpPr>
            <a:spLocks noGrp="1"/>
          </p:cNvSpPr>
          <p:nvPr>
            <p:ph type="title"/>
          </p:nvPr>
        </p:nvSpPr>
        <p:spPr/>
        <p:txBody>
          <a:bodyPr/>
          <a:lstStyle/>
          <a:p>
            <a:r>
              <a:rPr lang="en-US" b="1" dirty="0"/>
              <a:t>12.3 Nutritional Requirements</a:t>
            </a:r>
            <a:endParaRPr lang="en-US" dirty="0"/>
          </a:p>
        </p:txBody>
      </p:sp>
      <p:sp>
        <p:nvSpPr>
          <p:cNvPr id="3" name="Content Placeholder 2">
            <a:extLst>
              <a:ext uri="{FF2B5EF4-FFF2-40B4-BE49-F238E27FC236}">
                <a16:creationId xmlns:a16="http://schemas.microsoft.com/office/drawing/2014/main" id="{29D82636-4CAF-014F-95AE-2D444C7DF15B}"/>
              </a:ext>
            </a:extLst>
          </p:cNvPr>
          <p:cNvSpPr>
            <a:spLocks noGrp="1"/>
          </p:cNvSpPr>
          <p:nvPr>
            <p:ph idx="1"/>
          </p:nvPr>
        </p:nvSpPr>
        <p:spPr/>
        <p:txBody>
          <a:bodyPr/>
          <a:lstStyle/>
          <a:p>
            <a:r>
              <a:rPr lang="en-US" b="1" dirty="0"/>
              <a:t>Fluids</a:t>
            </a:r>
          </a:p>
          <a:p>
            <a:pPr lvl="1"/>
            <a:r>
              <a:rPr lang="en-US" dirty="0"/>
              <a:t>Infants have a high need for fluids.</a:t>
            </a:r>
          </a:p>
          <a:p>
            <a:pPr lvl="1"/>
            <a:r>
              <a:rPr lang="en-US" dirty="0"/>
              <a:t>Children have larger body surface area per unit of body weight and a reduced capacity for perspiration.</a:t>
            </a:r>
          </a:p>
          <a:p>
            <a:pPr lvl="1"/>
            <a:r>
              <a:rPr lang="en-US" dirty="0"/>
              <a:t>As solids are introduced, parents must make sure that young children continue to drink fluids throughout the day.</a:t>
            </a:r>
          </a:p>
        </p:txBody>
      </p:sp>
    </p:spTree>
    <p:extLst>
      <p:ext uri="{BB962C8B-B14F-4D97-AF65-F5344CB8AC3E}">
        <p14:creationId xmlns:p14="http://schemas.microsoft.com/office/powerpoint/2010/main" val="607134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C5597-0EE7-E24C-999A-0E35DE2F91DF}"/>
              </a:ext>
            </a:extLst>
          </p:cNvPr>
          <p:cNvSpPr>
            <a:spLocks noGrp="1"/>
          </p:cNvSpPr>
          <p:nvPr>
            <p:ph type="title"/>
          </p:nvPr>
        </p:nvSpPr>
        <p:spPr/>
        <p:txBody>
          <a:bodyPr/>
          <a:lstStyle/>
          <a:p>
            <a:r>
              <a:rPr lang="en-US" b="1" dirty="0"/>
              <a:t>12.3 Breastfeeding</a:t>
            </a:r>
            <a:endParaRPr lang="en-US" dirty="0"/>
          </a:p>
        </p:txBody>
      </p:sp>
      <p:sp>
        <p:nvSpPr>
          <p:cNvPr id="3" name="Content Placeholder 2">
            <a:extLst>
              <a:ext uri="{FF2B5EF4-FFF2-40B4-BE49-F238E27FC236}">
                <a16:creationId xmlns:a16="http://schemas.microsoft.com/office/drawing/2014/main" id="{452998CB-39E6-024E-8C3D-87436A10F3F4}"/>
              </a:ext>
            </a:extLst>
          </p:cNvPr>
          <p:cNvSpPr>
            <a:spLocks noGrp="1"/>
          </p:cNvSpPr>
          <p:nvPr>
            <p:ph idx="1"/>
          </p:nvPr>
        </p:nvSpPr>
        <p:spPr/>
        <p:txBody>
          <a:bodyPr/>
          <a:lstStyle/>
          <a:p>
            <a:r>
              <a:rPr lang="en-US" dirty="0"/>
              <a:t>Breastfeeding provides the fuel a newborn needs for rapid growth and development.</a:t>
            </a:r>
          </a:p>
          <a:p>
            <a:r>
              <a:rPr lang="en-US" dirty="0"/>
              <a:t>The WHO recommends that breastfeeding be done exclusively for the first six months of an infant’s life.</a:t>
            </a:r>
          </a:p>
          <a:p>
            <a:r>
              <a:rPr lang="en-US" dirty="0"/>
              <a:t>New mothers must also pay careful consideration to their own nutritional requirements to help their bodies recover in the wake of the pregnancy.</a:t>
            </a:r>
          </a:p>
        </p:txBody>
      </p:sp>
    </p:spTree>
    <p:extLst>
      <p:ext uri="{BB962C8B-B14F-4D97-AF65-F5344CB8AC3E}">
        <p14:creationId xmlns:p14="http://schemas.microsoft.com/office/powerpoint/2010/main" val="1144140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318882E-835E-BA4A-81D5-63885E44B2F8}"/>
              </a:ext>
            </a:extLst>
          </p:cNvPr>
          <p:cNvSpPr>
            <a:spLocks noGrp="1"/>
          </p:cNvSpPr>
          <p:nvPr>
            <p:ph type="title"/>
          </p:nvPr>
        </p:nvSpPr>
        <p:spPr/>
        <p:txBody>
          <a:bodyPr/>
          <a:lstStyle/>
          <a:p>
            <a:r>
              <a:rPr lang="en-US" b="1" dirty="0"/>
              <a:t>12.3 Breastfeeding</a:t>
            </a:r>
          </a:p>
        </p:txBody>
      </p:sp>
      <p:pic>
        <p:nvPicPr>
          <p:cNvPr id="7" name="Content Placeholder 6" descr="anatamoical photo of the breast and the pertainate things for breastfeeding.">
            <a:extLst>
              <a:ext uri="{FF2B5EF4-FFF2-40B4-BE49-F238E27FC236}">
                <a16:creationId xmlns:a16="http://schemas.microsoft.com/office/drawing/2014/main" id="{D578D58E-6860-3C46-9E09-A6864E121E60}"/>
              </a:ext>
            </a:extLst>
          </p:cNvPr>
          <p:cNvPicPr>
            <a:picLocks noGrp="1" noChangeAspect="1"/>
          </p:cNvPicPr>
          <p:nvPr>
            <p:ph idx="1"/>
          </p:nvPr>
        </p:nvPicPr>
        <p:blipFill>
          <a:blip r:embed="rId2"/>
          <a:stretch>
            <a:fillRect/>
          </a:stretch>
        </p:blipFill>
        <p:spPr>
          <a:xfrm>
            <a:off x="5057596" y="1600203"/>
            <a:ext cx="5729651" cy="4571998"/>
          </a:xfrm>
          <a:prstGeom prst="rect">
            <a:avLst/>
          </a:prstGeom>
        </p:spPr>
      </p:pic>
      <p:sp>
        <p:nvSpPr>
          <p:cNvPr id="6" name="Text Placeholder 5">
            <a:extLst>
              <a:ext uri="{FF2B5EF4-FFF2-40B4-BE49-F238E27FC236}">
                <a16:creationId xmlns:a16="http://schemas.microsoft.com/office/drawing/2014/main" id="{65F7324F-EBD1-9548-9500-113C3C1F8D3E}"/>
              </a:ext>
            </a:extLst>
          </p:cNvPr>
          <p:cNvSpPr>
            <a:spLocks noGrp="1"/>
          </p:cNvSpPr>
          <p:nvPr>
            <p:ph type="body" sz="half" idx="2"/>
          </p:nvPr>
        </p:nvSpPr>
        <p:spPr/>
        <p:txBody>
          <a:bodyPr>
            <a:normAutofit fontScale="92500" lnSpcReduction="10000"/>
          </a:bodyPr>
          <a:lstStyle/>
          <a:p>
            <a:r>
              <a:rPr lang="en-US" i="1" dirty="0">
                <a:solidFill>
                  <a:schemeClr val="tx1"/>
                </a:solidFill>
              </a:rPr>
              <a:t>The alveoli cells produce milk. To secrete it, they contract and push milk into the ducts and the milk sinus, which collects the milk. When a nursing infant’s gums press on the areola and nipple, the sinuses squeeze the milk into the baby’s mouth.</a:t>
            </a:r>
            <a:endParaRPr lang="en-US" dirty="0">
              <a:solidFill>
                <a:schemeClr val="tx1"/>
              </a:solidFill>
            </a:endParaRPr>
          </a:p>
        </p:txBody>
      </p:sp>
    </p:spTree>
    <p:extLst>
      <p:ext uri="{BB962C8B-B14F-4D97-AF65-F5344CB8AC3E}">
        <p14:creationId xmlns:p14="http://schemas.microsoft.com/office/powerpoint/2010/main" val="297889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24D22E-E30A-6C47-96F6-56C6E33DC65B}"/>
              </a:ext>
            </a:extLst>
          </p:cNvPr>
          <p:cNvSpPr>
            <a:spLocks noGrp="1"/>
          </p:cNvSpPr>
          <p:nvPr>
            <p:ph type="title"/>
          </p:nvPr>
        </p:nvSpPr>
        <p:spPr/>
        <p:txBody>
          <a:bodyPr/>
          <a:lstStyle/>
          <a:p>
            <a:r>
              <a:rPr lang="en-US" b="1" dirty="0"/>
              <a:t>Introduction</a:t>
            </a:r>
          </a:p>
        </p:txBody>
      </p:sp>
      <p:sp>
        <p:nvSpPr>
          <p:cNvPr id="3" name="Content Placeholder 2">
            <a:extLst>
              <a:ext uri="{FF2B5EF4-FFF2-40B4-BE49-F238E27FC236}">
                <a16:creationId xmlns:a16="http://schemas.microsoft.com/office/drawing/2014/main" id="{A0747DEC-B800-4742-8339-8E36C7B2FB0F}"/>
              </a:ext>
            </a:extLst>
          </p:cNvPr>
          <p:cNvSpPr>
            <a:spLocks noGrp="1"/>
          </p:cNvSpPr>
          <p:nvPr>
            <p:ph idx="1"/>
          </p:nvPr>
        </p:nvSpPr>
        <p:spPr/>
        <p:txBody>
          <a:bodyPr/>
          <a:lstStyle/>
          <a:p>
            <a:r>
              <a:rPr lang="en-US" dirty="0"/>
              <a:t>Employment can also factor into a woman’s decision to breastfeed or her ability to maintain the practice.</a:t>
            </a:r>
          </a:p>
          <a:p>
            <a:pPr lvl="1"/>
            <a:r>
              <a:rPr lang="en-US" dirty="0"/>
              <a:t>Employed mothers have been less likely to initiate breastfeeding and tend to breastfeed for a shorter period of time than new mothers who are not employed or who have lengthy maternity leaves.</a:t>
            </a:r>
          </a:p>
          <a:p>
            <a:pPr lvl="1"/>
            <a:r>
              <a:rPr lang="en-US" dirty="0"/>
              <a:t>The Affordable Care Act (ACA) requires employers to provide a private and clean space within the workplace, other than a restroom, and break time for new mothers to pump breast milk.</a:t>
            </a:r>
          </a:p>
        </p:txBody>
      </p:sp>
    </p:spTree>
    <p:extLst>
      <p:ext uri="{BB962C8B-B14F-4D97-AF65-F5344CB8AC3E}">
        <p14:creationId xmlns:p14="http://schemas.microsoft.com/office/powerpoint/2010/main" val="2424874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CA2F98-99F5-3A4D-AE1E-5A2E55CCDB47}"/>
              </a:ext>
            </a:extLst>
          </p:cNvPr>
          <p:cNvSpPr>
            <a:spLocks noGrp="1"/>
          </p:cNvSpPr>
          <p:nvPr>
            <p:ph type="title"/>
          </p:nvPr>
        </p:nvSpPr>
        <p:spPr/>
        <p:txBody>
          <a:bodyPr/>
          <a:lstStyle/>
          <a:p>
            <a:r>
              <a:rPr lang="en-US" b="1" dirty="0"/>
              <a:t>12.3 Breastfeeding</a:t>
            </a:r>
            <a:endParaRPr lang="en-US" dirty="0"/>
          </a:p>
        </p:txBody>
      </p:sp>
      <p:sp>
        <p:nvSpPr>
          <p:cNvPr id="3" name="Content Placeholder 2">
            <a:extLst>
              <a:ext uri="{FF2B5EF4-FFF2-40B4-BE49-F238E27FC236}">
                <a16:creationId xmlns:a16="http://schemas.microsoft.com/office/drawing/2014/main" id="{3E121DB4-AB90-7846-9036-86113535D8C5}"/>
              </a:ext>
            </a:extLst>
          </p:cNvPr>
          <p:cNvSpPr>
            <a:spLocks noGrp="1"/>
          </p:cNvSpPr>
          <p:nvPr>
            <p:ph idx="1"/>
          </p:nvPr>
        </p:nvSpPr>
        <p:spPr/>
        <p:txBody>
          <a:bodyPr/>
          <a:lstStyle/>
          <a:p>
            <a:r>
              <a:rPr lang="en-US" b="1" dirty="0"/>
              <a:t>Lactation</a:t>
            </a:r>
            <a:r>
              <a:rPr lang="en-US" dirty="0"/>
              <a:t> is the synthesis and secretion of breast milk.</a:t>
            </a:r>
          </a:p>
          <a:p>
            <a:r>
              <a:rPr lang="en-US" dirty="0"/>
              <a:t>During the second and third trimesters, levels of the hormone </a:t>
            </a:r>
            <a:r>
              <a:rPr lang="en-US" b="1" dirty="0"/>
              <a:t>prolactin</a:t>
            </a:r>
            <a:r>
              <a:rPr lang="en-US" dirty="0"/>
              <a:t> increase to initiates and maintains milk production. </a:t>
            </a:r>
          </a:p>
          <a:p>
            <a:r>
              <a:rPr lang="en-US" dirty="0"/>
              <a:t>Levels of the hormone oxytocin also rise to promote the release of breast milk when the infant suckles, which is known as the </a:t>
            </a:r>
            <a:r>
              <a:rPr lang="en-US" b="1" dirty="0"/>
              <a:t>milk ejection reflex</a:t>
            </a:r>
            <a:r>
              <a:rPr lang="en-US" dirty="0"/>
              <a:t>.</a:t>
            </a:r>
          </a:p>
          <a:p>
            <a:r>
              <a:rPr lang="en-US" dirty="0"/>
              <a:t>Shortly after birth, the expulsion of the placenta triggers </a:t>
            </a:r>
            <a:r>
              <a:rPr lang="en-US" b="1" dirty="0"/>
              <a:t>progesterone</a:t>
            </a:r>
            <a:r>
              <a:rPr lang="en-US" dirty="0"/>
              <a:t> levels to fall, which activates lactation.</a:t>
            </a:r>
          </a:p>
        </p:txBody>
      </p:sp>
    </p:spTree>
    <p:extLst>
      <p:ext uri="{BB962C8B-B14F-4D97-AF65-F5344CB8AC3E}">
        <p14:creationId xmlns:p14="http://schemas.microsoft.com/office/powerpoint/2010/main" val="2914323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24296-5A8B-7B40-A639-4EE3CAEC0845}"/>
              </a:ext>
            </a:extLst>
          </p:cNvPr>
          <p:cNvSpPr>
            <a:spLocks noGrp="1"/>
          </p:cNvSpPr>
          <p:nvPr>
            <p:ph type="title"/>
          </p:nvPr>
        </p:nvSpPr>
        <p:spPr/>
        <p:txBody>
          <a:bodyPr/>
          <a:lstStyle/>
          <a:p>
            <a:r>
              <a:rPr lang="en-US" b="1" dirty="0"/>
              <a:t>12.3 Breastfeeding</a:t>
            </a:r>
            <a:endParaRPr lang="en-US" dirty="0"/>
          </a:p>
        </p:txBody>
      </p:sp>
      <p:sp>
        <p:nvSpPr>
          <p:cNvPr id="3" name="Content Placeholder 2">
            <a:extLst>
              <a:ext uri="{FF2B5EF4-FFF2-40B4-BE49-F238E27FC236}">
                <a16:creationId xmlns:a16="http://schemas.microsoft.com/office/drawing/2014/main" id="{0D6E2A2D-91EF-4142-A45D-2FD0EB929FE7}"/>
              </a:ext>
            </a:extLst>
          </p:cNvPr>
          <p:cNvSpPr>
            <a:spLocks noGrp="1"/>
          </p:cNvSpPr>
          <p:nvPr>
            <p:ph idx="1"/>
          </p:nvPr>
        </p:nvSpPr>
        <p:spPr/>
        <p:txBody>
          <a:bodyPr>
            <a:normAutofit lnSpcReduction="10000"/>
          </a:bodyPr>
          <a:lstStyle/>
          <a:p>
            <a:r>
              <a:rPr lang="en-US" dirty="0"/>
              <a:t>New mothers need to adjust their caloric and fluid intake to make breastfeeding possible.</a:t>
            </a:r>
          </a:p>
          <a:p>
            <a:r>
              <a:rPr lang="en-US" dirty="0"/>
              <a:t>The RDA is 330 additional calories during the first six months of lactation and 400 additional calories during the second six months of lactation.</a:t>
            </a:r>
          </a:p>
          <a:p>
            <a:r>
              <a:rPr lang="en-US" dirty="0"/>
              <a:t>Lactating women should also drink 3.1 liters of liquids per day.</a:t>
            </a:r>
          </a:p>
          <a:p>
            <a:r>
              <a:rPr lang="en-US" dirty="0"/>
              <a:t>The RDA of nearly all vitamins and minerals increases for women who are breastfeeding their babies.</a:t>
            </a:r>
          </a:p>
          <a:p>
            <a:r>
              <a:rPr lang="en-US" dirty="0"/>
              <a:t>Calcium requirements do not change during breastfeeding.</a:t>
            </a:r>
          </a:p>
        </p:txBody>
      </p:sp>
    </p:spTree>
    <p:extLst>
      <p:ext uri="{BB962C8B-B14F-4D97-AF65-F5344CB8AC3E}">
        <p14:creationId xmlns:p14="http://schemas.microsoft.com/office/powerpoint/2010/main" val="977316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84DB1-F249-0245-BCF0-7F017A9A1499}"/>
              </a:ext>
            </a:extLst>
          </p:cNvPr>
          <p:cNvSpPr>
            <a:spLocks noGrp="1"/>
          </p:cNvSpPr>
          <p:nvPr>
            <p:ph type="title"/>
          </p:nvPr>
        </p:nvSpPr>
        <p:spPr/>
        <p:txBody>
          <a:bodyPr/>
          <a:lstStyle/>
          <a:p>
            <a:r>
              <a:rPr lang="en-US" b="1" dirty="0"/>
              <a:t>12.3 Components of Breast Milk</a:t>
            </a:r>
            <a:endParaRPr lang="en-US" dirty="0"/>
          </a:p>
        </p:txBody>
      </p:sp>
      <p:sp>
        <p:nvSpPr>
          <p:cNvPr id="3" name="Content Placeholder 2">
            <a:extLst>
              <a:ext uri="{FF2B5EF4-FFF2-40B4-BE49-F238E27FC236}">
                <a16:creationId xmlns:a16="http://schemas.microsoft.com/office/drawing/2014/main" id="{76171BF5-DB7B-DE43-9C9A-F8AF3E45456A}"/>
              </a:ext>
            </a:extLst>
          </p:cNvPr>
          <p:cNvSpPr>
            <a:spLocks noGrp="1"/>
          </p:cNvSpPr>
          <p:nvPr>
            <p:ph idx="1"/>
          </p:nvPr>
        </p:nvSpPr>
        <p:spPr/>
        <p:txBody>
          <a:bodyPr/>
          <a:lstStyle/>
          <a:p>
            <a:r>
              <a:rPr lang="en-US" b="1" dirty="0"/>
              <a:t>Colostrum</a:t>
            </a:r>
            <a:r>
              <a:rPr lang="en-US" dirty="0"/>
              <a:t> is produced immediately after birth and lasts for several days.</a:t>
            </a:r>
          </a:p>
          <a:p>
            <a:pPr lvl="1"/>
            <a:r>
              <a:rPr lang="en-US" dirty="0"/>
              <a:t>Colostrum is thicker than breast milk, and is yellowish or creamy in color. It is protein-rich and fulfills an infant’s nutrient needs during those early days.</a:t>
            </a:r>
          </a:p>
          <a:p>
            <a:pPr lvl="1"/>
            <a:r>
              <a:rPr lang="en-US" dirty="0"/>
              <a:t>This special milk is high in fat-soluble vitamins, minerals, and </a:t>
            </a:r>
            <a:r>
              <a:rPr lang="en-US" b="1" dirty="0"/>
              <a:t>immunoglobulins</a:t>
            </a:r>
            <a:r>
              <a:rPr lang="en-US" dirty="0"/>
              <a:t> (antibodies) that pass from the mother to the baby.</a:t>
            </a:r>
          </a:p>
        </p:txBody>
      </p:sp>
    </p:spTree>
    <p:extLst>
      <p:ext uri="{BB962C8B-B14F-4D97-AF65-F5344CB8AC3E}">
        <p14:creationId xmlns:p14="http://schemas.microsoft.com/office/powerpoint/2010/main" val="4285185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B8960-D75D-324C-BB30-F2383E6E857C}"/>
              </a:ext>
            </a:extLst>
          </p:cNvPr>
          <p:cNvSpPr>
            <a:spLocks noGrp="1"/>
          </p:cNvSpPr>
          <p:nvPr>
            <p:ph type="title"/>
          </p:nvPr>
        </p:nvSpPr>
        <p:spPr/>
        <p:txBody>
          <a:bodyPr/>
          <a:lstStyle/>
          <a:p>
            <a:r>
              <a:rPr lang="en-US" b="1" dirty="0"/>
              <a:t>12.3 Components of Breast Milk</a:t>
            </a:r>
            <a:endParaRPr lang="en-US" dirty="0"/>
          </a:p>
        </p:txBody>
      </p:sp>
      <p:sp>
        <p:nvSpPr>
          <p:cNvPr id="3" name="Content Placeholder 2">
            <a:extLst>
              <a:ext uri="{FF2B5EF4-FFF2-40B4-BE49-F238E27FC236}">
                <a16:creationId xmlns:a16="http://schemas.microsoft.com/office/drawing/2014/main" id="{7D0AB992-EFB9-6E4E-82E4-55A32277E83D}"/>
              </a:ext>
            </a:extLst>
          </p:cNvPr>
          <p:cNvSpPr>
            <a:spLocks noGrp="1"/>
          </p:cNvSpPr>
          <p:nvPr>
            <p:ph idx="1"/>
          </p:nvPr>
        </p:nvSpPr>
        <p:spPr/>
        <p:txBody>
          <a:bodyPr/>
          <a:lstStyle/>
          <a:p>
            <a:r>
              <a:rPr lang="en-US" dirty="0"/>
              <a:t>Two to four days after birth, colostrum is replaced by </a:t>
            </a:r>
            <a:r>
              <a:rPr lang="en-US" b="1" dirty="0"/>
              <a:t>transitional milk</a:t>
            </a:r>
            <a:r>
              <a:rPr lang="en-US" dirty="0"/>
              <a:t>.</a:t>
            </a:r>
          </a:p>
          <a:p>
            <a:pPr lvl="1"/>
            <a:r>
              <a:rPr lang="en-US" dirty="0"/>
              <a:t>Transitional milk lasts for approximately two weeks and contains high levels of fat, lactose, and water-soluble vitamins. It also contains more calories than colostrum.</a:t>
            </a:r>
          </a:p>
          <a:p>
            <a:r>
              <a:rPr lang="en-US" b="1" dirty="0"/>
              <a:t>Mature milk </a:t>
            </a:r>
            <a:r>
              <a:rPr lang="en-US" dirty="0"/>
              <a:t>is the final fluid that a new mother produces.</a:t>
            </a:r>
          </a:p>
          <a:p>
            <a:pPr lvl="1"/>
            <a:r>
              <a:rPr lang="en-US" dirty="0"/>
              <a:t>In most women, it begins to secrete at the end of the second week post childbirth.</a:t>
            </a:r>
          </a:p>
          <a:p>
            <a:endParaRPr lang="en-US" dirty="0"/>
          </a:p>
        </p:txBody>
      </p:sp>
    </p:spTree>
    <p:extLst>
      <p:ext uri="{BB962C8B-B14F-4D97-AF65-F5344CB8AC3E}">
        <p14:creationId xmlns:p14="http://schemas.microsoft.com/office/powerpoint/2010/main" val="2096853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A5481-037C-F545-8E99-F0689B14847F}"/>
              </a:ext>
            </a:extLst>
          </p:cNvPr>
          <p:cNvSpPr>
            <a:spLocks noGrp="1"/>
          </p:cNvSpPr>
          <p:nvPr>
            <p:ph type="title"/>
          </p:nvPr>
        </p:nvSpPr>
        <p:spPr/>
        <p:txBody>
          <a:bodyPr/>
          <a:lstStyle/>
          <a:p>
            <a:r>
              <a:rPr lang="en-US" b="1" dirty="0"/>
              <a:t>12.3 Components of Breast Milk</a:t>
            </a:r>
            <a:endParaRPr lang="en-US" dirty="0"/>
          </a:p>
        </p:txBody>
      </p:sp>
      <p:sp>
        <p:nvSpPr>
          <p:cNvPr id="3" name="Content Placeholder 2">
            <a:extLst>
              <a:ext uri="{FF2B5EF4-FFF2-40B4-BE49-F238E27FC236}">
                <a16:creationId xmlns:a16="http://schemas.microsoft.com/office/drawing/2014/main" id="{99015623-4387-FB43-9E50-E8FF0EC4ED6D}"/>
              </a:ext>
            </a:extLst>
          </p:cNvPr>
          <p:cNvSpPr>
            <a:spLocks noGrp="1"/>
          </p:cNvSpPr>
          <p:nvPr>
            <p:ph idx="1"/>
          </p:nvPr>
        </p:nvSpPr>
        <p:spPr/>
        <p:txBody>
          <a:bodyPr/>
          <a:lstStyle/>
          <a:p>
            <a:r>
              <a:rPr lang="en-US" dirty="0"/>
              <a:t>There are two types of mature milk that appear during a feeding. </a:t>
            </a:r>
          </a:p>
          <a:p>
            <a:pPr lvl="1"/>
            <a:r>
              <a:rPr lang="en-US" b="1" dirty="0"/>
              <a:t>Foremilk</a:t>
            </a:r>
            <a:r>
              <a:rPr lang="en-US" dirty="0"/>
              <a:t> occurs at the beginning and includes water, vitamins, and protein. </a:t>
            </a:r>
          </a:p>
          <a:p>
            <a:pPr lvl="1"/>
            <a:r>
              <a:rPr lang="en-US" b="1" dirty="0"/>
              <a:t>Hind-milk</a:t>
            </a:r>
            <a:r>
              <a:rPr lang="en-US" dirty="0"/>
              <a:t> occurs after the initial release of milk and contains higher levels of fat, which is necessary for weight gain.</a:t>
            </a:r>
          </a:p>
          <a:p>
            <a:r>
              <a:rPr lang="en-US" dirty="0"/>
              <a:t>About 90 percent of mature milk is water.</a:t>
            </a:r>
          </a:p>
          <a:p>
            <a:r>
              <a:rPr lang="en-US" dirty="0"/>
              <a:t>Lactoferrin, an iron-gathering complete protein in breast milk, helps the absorption of iron into an infant’s bloodstream.</a:t>
            </a:r>
          </a:p>
        </p:txBody>
      </p:sp>
    </p:spTree>
    <p:extLst>
      <p:ext uri="{BB962C8B-B14F-4D97-AF65-F5344CB8AC3E}">
        <p14:creationId xmlns:p14="http://schemas.microsoft.com/office/powerpoint/2010/main" val="1057181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C2A1B-7EB5-894D-8CE0-3F3A3D1C6472}"/>
              </a:ext>
            </a:extLst>
          </p:cNvPr>
          <p:cNvSpPr>
            <a:spLocks noGrp="1"/>
          </p:cNvSpPr>
          <p:nvPr>
            <p:ph type="title"/>
          </p:nvPr>
        </p:nvSpPr>
        <p:spPr/>
        <p:txBody>
          <a:bodyPr/>
          <a:lstStyle/>
          <a:p>
            <a:r>
              <a:rPr lang="en-US" b="1" dirty="0"/>
              <a:t>12.3 Diet and Milk Quality</a:t>
            </a:r>
            <a:endParaRPr lang="en-US" dirty="0"/>
          </a:p>
        </p:txBody>
      </p:sp>
      <p:sp>
        <p:nvSpPr>
          <p:cNvPr id="3" name="Content Placeholder 2">
            <a:extLst>
              <a:ext uri="{FF2B5EF4-FFF2-40B4-BE49-F238E27FC236}">
                <a16:creationId xmlns:a16="http://schemas.microsoft.com/office/drawing/2014/main" id="{0C79222E-40F9-EE47-AD7D-63E36D128247}"/>
              </a:ext>
            </a:extLst>
          </p:cNvPr>
          <p:cNvSpPr>
            <a:spLocks noGrp="1"/>
          </p:cNvSpPr>
          <p:nvPr>
            <p:ph idx="1"/>
          </p:nvPr>
        </p:nvSpPr>
        <p:spPr/>
        <p:txBody>
          <a:bodyPr/>
          <a:lstStyle/>
          <a:p>
            <a:r>
              <a:rPr lang="en-US" dirty="0"/>
              <a:t>A mother’s diet can have a major impact on milk production and quality.</a:t>
            </a:r>
          </a:p>
          <a:p>
            <a:r>
              <a:rPr lang="en-US" dirty="0"/>
              <a:t>Lactating mothers should avoid illegal substances, cigarettes, some legal drugs, and herbal products while breastfeeding.</a:t>
            </a:r>
          </a:p>
          <a:p>
            <a:r>
              <a:rPr lang="en-US" dirty="0"/>
              <a:t>Lactating women can drink alcohol, though they must avoid breastfeeding until the alcohol has completely cleared from their milk. </a:t>
            </a:r>
          </a:p>
        </p:txBody>
      </p:sp>
    </p:spTree>
    <p:extLst>
      <p:ext uri="{BB962C8B-B14F-4D97-AF65-F5344CB8AC3E}">
        <p14:creationId xmlns:p14="http://schemas.microsoft.com/office/powerpoint/2010/main" val="964408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AC890-FAE7-6045-809D-098C629FB5D5}"/>
              </a:ext>
            </a:extLst>
          </p:cNvPr>
          <p:cNvSpPr>
            <a:spLocks noGrp="1"/>
          </p:cNvSpPr>
          <p:nvPr>
            <p:ph type="title"/>
          </p:nvPr>
        </p:nvSpPr>
        <p:spPr/>
        <p:txBody>
          <a:bodyPr/>
          <a:lstStyle/>
          <a:p>
            <a:r>
              <a:rPr lang="en-US" b="1" dirty="0"/>
              <a:t>12.3 Benefits of Breastfeeding</a:t>
            </a:r>
            <a:endParaRPr lang="en-US" dirty="0"/>
          </a:p>
        </p:txBody>
      </p:sp>
      <p:sp>
        <p:nvSpPr>
          <p:cNvPr id="3" name="Content Placeholder 2">
            <a:extLst>
              <a:ext uri="{FF2B5EF4-FFF2-40B4-BE49-F238E27FC236}">
                <a16:creationId xmlns:a16="http://schemas.microsoft.com/office/drawing/2014/main" id="{75583729-AA65-4E4E-A460-A9DE51EF408F}"/>
              </a:ext>
            </a:extLst>
          </p:cNvPr>
          <p:cNvSpPr>
            <a:spLocks noGrp="1"/>
          </p:cNvSpPr>
          <p:nvPr>
            <p:ph idx="1"/>
          </p:nvPr>
        </p:nvSpPr>
        <p:spPr/>
        <p:txBody>
          <a:bodyPr/>
          <a:lstStyle/>
          <a:p>
            <a:r>
              <a:rPr lang="en-US" dirty="0"/>
              <a:t>Breastfeeding boosts the baby’s immune system and lowers the incidence of diarrhea, along with respiratory diseases, gastrointestinal problems, and ear infections.</a:t>
            </a:r>
          </a:p>
          <a:p>
            <a:r>
              <a:rPr lang="en-US" dirty="0"/>
              <a:t>Breastfed babies also are less likely to develop asthma and allergies.</a:t>
            </a:r>
          </a:p>
          <a:p>
            <a:r>
              <a:rPr lang="en-US" dirty="0"/>
              <a:t>Some studies suggest that breast milk may also improve an infant’s intelligence and protect against Type 1 diabetes and obesity.</a:t>
            </a:r>
          </a:p>
          <a:p>
            <a:r>
              <a:rPr lang="en-US" dirty="0"/>
              <a:t>Breastfed infants are sick less often than bottle-fed infants.</a:t>
            </a:r>
          </a:p>
        </p:txBody>
      </p:sp>
    </p:spTree>
    <p:extLst>
      <p:ext uri="{BB962C8B-B14F-4D97-AF65-F5344CB8AC3E}">
        <p14:creationId xmlns:p14="http://schemas.microsoft.com/office/powerpoint/2010/main" val="3309110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E22FB-5A1E-E347-BFB7-669BBC2FF0B2}"/>
              </a:ext>
            </a:extLst>
          </p:cNvPr>
          <p:cNvSpPr>
            <a:spLocks noGrp="1"/>
          </p:cNvSpPr>
          <p:nvPr>
            <p:ph type="title"/>
          </p:nvPr>
        </p:nvSpPr>
        <p:spPr/>
        <p:txBody>
          <a:bodyPr/>
          <a:lstStyle/>
          <a:p>
            <a:r>
              <a:rPr lang="en-US" b="1" dirty="0"/>
              <a:t>12.3 Benefits of Breastfeeding</a:t>
            </a:r>
            <a:endParaRPr lang="en-US" dirty="0"/>
          </a:p>
        </p:txBody>
      </p:sp>
      <p:sp>
        <p:nvSpPr>
          <p:cNvPr id="3" name="Content Placeholder 2">
            <a:extLst>
              <a:ext uri="{FF2B5EF4-FFF2-40B4-BE49-F238E27FC236}">
                <a16:creationId xmlns:a16="http://schemas.microsoft.com/office/drawing/2014/main" id="{E4C63E70-1A9D-A541-A6D7-3F7BBFE9E0A6}"/>
              </a:ext>
            </a:extLst>
          </p:cNvPr>
          <p:cNvSpPr>
            <a:spLocks noGrp="1"/>
          </p:cNvSpPr>
          <p:nvPr>
            <p:ph idx="1"/>
          </p:nvPr>
        </p:nvSpPr>
        <p:spPr/>
        <p:txBody>
          <a:bodyPr/>
          <a:lstStyle/>
          <a:p>
            <a:r>
              <a:rPr lang="en-US" dirty="0"/>
              <a:t>Skin-to-skin contact of breastfeeding promotes a close bond between mother and baby.</a:t>
            </a:r>
          </a:p>
          <a:p>
            <a:r>
              <a:rPr lang="en-US" dirty="0"/>
              <a:t>Breastfeeding helps a woman’s bones stay strong, which protects against fractures later in life. </a:t>
            </a:r>
          </a:p>
          <a:p>
            <a:r>
              <a:rPr lang="en-US" dirty="0"/>
              <a:t>Studies have also shown that breastfeeding reduces the risk of breast and ovarian cancers.</a:t>
            </a:r>
          </a:p>
        </p:txBody>
      </p:sp>
    </p:spTree>
    <p:extLst>
      <p:ext uri="{BB962C8B-B14F-4D97-AF65-F5344CB8AC3E}">
        <p14:creationId xmlns:p14="http://schemas.microsoft.com/office/powerpoint/2010/main" val="2675513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2F4BB-29C3-6F46-BA40-23F9D21A6C59}"/>
              </a:ext>
            </a:extLst>
          </p:cNvPr>
          <p:cNvSpPr>
            <a:spLocks noGrp="1"/>
          </p:cNvSpPr>
          <p:nvPr>
            <p:ph type="title"/>
          </p:nvPr>
        </p:nvSpPr>
        <p:spPr/>
        <p:txBody>
          <a:bodyPr/>
          <a:lstStyle/>
          <a:p>
            <a:r>
              <a:rPr lang="en-US" b="1" dirty="0"/>
              <a:t>12.3 Barriers to Breastfeeding</a:t>
            </a:r>
            <a:endParaRPr lang="en-US" dirty="0"/>
          </a:p>
        </p:txBody>
      </p:sp>
      <p:sp>
        <p:nvSpPr>
          <p:cNvPr id="3" name="Content Placeholder 2">
            <a:extLst>
              <a:ext uri="{FF2B5EF4-FFF2-40B4-BE49-F238E27FC236}">
                <a16:creationId xmlns:a16="http://schemas.microsoft.com/office/drawing/2014/main" id="{487B5958-5289-D041-B735-B5255AFD5860}"/>
              </a:ext>
            </a:extLst>
          </p:cNvPr>
          <p:cNvSpPr>
            <a:spLocks noGrp="1"/>
          </p:cNvSpPr>
          <p:nvPr>
            <p:ph idx="1"/>
          </p:nvPr>
        </p:nvSpPr>
        <p:spPr/>
        <p:txBody>
          <a:bodyPr/>
          <a:lstStyle/>
          <a:p>
            <a:r>
              <a:rPr lang="en-US" dirty="0"/>
              <a:t>There are some challenges that nursing mothers may face when starting and continuing to breastfeed their infants. </a:t>
            </a:r>
          </a:p>
          <a:p>
            <a:r>
              <a:rPr lang="en-US" dirty="0"/>
              <a:t>These obstacles include painful engorgement or fullness in the breasts, sore and tender nipples, lack of comfort or confidence in public, and lack of accommodation to breastfeed or express milk in the workplace.</a:t>
            </a:r>
          </a:p>
          <a:p>
            <a:r>
              <a:rPr lang="en-US" dirty="0"/>
              <a:t>Education, the length of maternity leave, and laws to protect public breastfeeding, among other measures, can all help to facilitate breastfeeding for many lactating women and their newborns.</a:t>
            </a:r>
          </a:p>
        </p:txBody>
      </p:sp>
    </p:spTree>
    <p:extLst>
      <p:ext uri="{BB962C8B-B14F-4D97-AF65-F5344CB8AC3E}">
        <p14:creationId xmlns:p14="http://schemas.microsoft.com/office/powerpoint/2010/main" val="895114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0431C1-B09A-544C-9EE6-1D8DA610F87C}"/>
              </a:ext>
            </a:extLst>
          </p:cNvPr>
          <p:cNvSpPr>
            <a:spLocks noGrp="1"/>
          </p:cNvSpPr>
          <p:nvPr>
            <p:ph type="title"/>
          </p:nvPr>
        </p:nvSpPr>
        <p:spPr/>
        <p:txBody>
          <a:bodyPr/>
          <a:lstStyle/>
          <a:p>
            <a:r>
              <a:rPr lang="en-US" b="1" dirty="0"/>
              <a:t>12.3 Contraindications to Breastfeeding</a:t>
            </a:r>
            <a:endParaRPr lang="en-US" dirty="0"/>
          </a:p>
        </p:txBody>
      </p:sp>
      <p:sp>
        <p:nvSpPr>
          <p:cNvPr id="3" name="Content Placeholder 2">
            <a:extLst>
              <a:ext uri="{FF2B5EF4-FFF2-40B4-BE49-F238E27FC236}">
                <a16:creationId xmlns:a16="http://schemas.microsoft.com/office/drawing/2014/main" id="{1CAB0C04-1052-2147-ADDD-BC4D4480879C}"/>
              </a:ext>
            </a:extLst>
          </p:cNvPr>
          <p:cNvSpPr>
            <a:spLocks noGrp="1"/>
          </p:cNvSpPr>
          <p:nvPr>
            <p:ph idx="1"/>
          </p:nvPr>
        </p:nvSpPr>
        <p:spPr/>
        <p:txBody>
          <a:bodyPr>
            <a:normAutofit fontScale="92500" lnSpcReduction="10000"/>
          </a:bodyPr>
          <a:lstStyle/>
          <a:p>
            <a:r>
              <a:rPr lang="en-US" dirty="0"/>
              <a:t>A new mother with HIV should not breastfeed, because the infection can be transmitted through breast milk.</a:t>
            </a:r>
          </a:p>
          <a:p>
            <a:pPr lvl="1"/>
            <a:r>
              <a:rPr lang="en-US" dirty="0"/>
              <a:t>However, in developing nations where HIV infection rates are high and acceptable infant formula can be difficult to come by.</a:t>
            </a:r>
          </a:p>
          <a:p>
            <a:pPr lvl="1"/>
            <a:r>
              <a:rPr lang="en-US" dirty="0"/>
              <a:t>Inappropriate or contaminated bottle formulas cause 1.5 million infant deaths each year.</a:t>
            </a:r>
          </a:p>
          <a:p>
            <a:r>
              <a:rPr lang="en-US" dirty="0"/>
              <a:t>Breastfeeding also is not recommended for women undergoing radiation or chemotherapy treatment.</a:t>
            </a:r>
          </a:p>
          <a:p>
            <a:r>
              <a:rPr lang="en-US" dirty="0"/>
              <a:t>When breastfeeding is contraindicated for any reason, feeding a baby formula enables parents and caregivers to meet their newborn’s nutritional needs.</a:t>
            </a:r>
          </a:p>
        </p:txBody>
      </p:sp>
    </p:spTree>
    <p:extLst>
      <p:ext uri="{BB962C8B-B14F-4D97-AF65-F5344CB8AC3E}">
        <p14:creationId xmlns:p14="http://schemas.microsoft.com/office/powerpoint/2010/main" val="1098633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DFCE4-B2ED-7145-A478-93F4BDFC815B}"/>
              </a:ext>
            </a:extLst>
          </p:cNvPr>
          <p:cNvSpPr>
            <a:spLocks noGrp="1"/>
          </p:cNvSpPr>
          <p:nvPr>
            <p:ph type="title"/>
          </p:nvPr>
        </p:nvSpPr>
        <p:spPr/>
        <p:txBody>
          <a:bodyPr/>
          <a:lstStyle/>
          <a:p>
            <a:r>
              <a:rPr lang="en-US" b="1" dirty="0"/>
              <a:t>Introduction</a:t>
            </a:r>
          </a:p>
        </p:txBody>
      </p:sp>
      <p:sp>
        <p:nvSpPr>
          <p:cNvPr id="3" name="Content Placeholder 2">
            <a:extLst>
              <a:ext uri="{FF2B5EF4-FFF2-40B4-BE49-F238E27FC236}">
                <a16:creationId xmlns:a16="http://schemas.microsoft.com/office/drawing/2014/main" id="{36C99B16-C8CC-4A46-8F7A-B958135AF700}"/>
              </a:ext>
            </a:extLst>
          </p:cNvPr>
          <p:cNvSpPr>
            <a:spLocks noGrp="1"/>
          </p:cNvSpPr>
          <p:nvPr>
            <p:ph idx="1"/>
          </p:nvPr>
        </p:nvSpPr>
        <p:spPr/>
        <p:txBody>
          <a:bodyPr/>
          <a:lstStyle/>
          <a:p>
            <a:r>
              <a:rPr lang="en-US" dirty="0"/>
              <a:t>Members of a community can also promote and support breastfeeding.</a:t>
            </a:r>
          </a:p>
          <a:p>
            <a:pPr lvl="1"/>
            <a:r>
              <a:rPr lang="en-US" dirty="0"/>
              <a:t>New mothers can join peer counseling groups or turn to other women within their community who have previous experience with breastfeeding.</a:t>
            </a:r>
          </a:p>
          <a:p>
            <a:pPr lvl="1"/>
            <a:r>
              <a:rPr lang="en-US" dirty="0"/>
              <a:t>Community-based programs can provide education and support.</a:t>
            </a:r>
          </a:p>
          <a:p>
            <a:pPr lvl="1"/>
            <a:r>
              <a:rPr lang="en-US" dirty="0"/>
              <a:t>The US Department of Agriculture’s Women, Infants, and Children (WIC) program provides information on breastfeeding for low-income families.</a:t>
            </a:r>
          </a:p>
        </p:txBody>
      </p:sp>
    </p:spTree>
    <p:extLst>
      <p:ext uri="{BB962C8B-B14F-4D97-AF65-F5344CB8AC3E}">
        <p14:creationId xmlns:p14="http://schemas.microsoft.com/office/powerpoint/2010/main" val="882769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EA5D17-FE18-DB48-B86D-7B54C1AC2EEA}"/>
              </a:ext>
            </a:extLst>
          </p:cNvPr>
          <p:cNvSpPr>
            <a:spLocks noGrp="1"/>
          </p:cNvSpPr>
          <p:nvPr>
            <p:ph type="title"/>
          </p:nvPr>
        </p:nvSpPr>
        <p:spPr/>
        <p:txBody>
          <a:bodyPr/>
          <a:lstStyle/>
          <a:p>
            <a:r>
              <a:rPr lang="en-US" b="1" dirty="0"/>
              <a:t>12.3 Bottle-Feeding</a:t>
            </a:r>
          </a:p>
        </p:txBody>
      </p:sp>
      <p:sp>
        <p:nvSpPr>
          <p:cNvPr id="3" name="Content Placeholder 2">
            <a:extLst>
              <a:ext uri="{FF2B5EF4-FFF2-40B4-BE49-F238E27FC236}">
                <a16:creationId xmlns:a16="http://schemas.microsoft.com/office/drawing/2014/main" id="{4080C46A-6436-8D4B-8B6D-EBA654F1932D}"/>
              </a:ext>
            </a:extLst>
          </p:cNvPr>
          <p:cNvSpPr>
            <a:spLocks noGrp="1"/>
          </p:cNvSpPr>
          <p:nvPr>
            <p:ph idx="1"/>
          </p:nvPr>
        </p:nvSpPr>
        <p:spPr/>
        <p:txBody>
          <a:bodyPr/>
          <a:lstStyle/>
          <a:p>
            <a:r>
              <a:rPr lang="en-US" dirty="0"/>
              <a:t>For parents who choose to bottle-feed, infant formula provides a balance of nutrients. However, not all formulas are the same.</a:t>
            </a:r>
          </a:p>
          <a:p>
            <a:r>
              <a:rPr lang="en-US" dirty="0"/>
              <a:t>Hypoallergenic protein hydrolysate formulas are usually given to infants who are allergic to cow’s milk and soy protein.</a:t>
            </a:r>
          </a:p>
          <a:p>
            <a:r>
              <a:rPr lang="en-US" dirty="0"/>
              <a:t>Preterm infant formulas are given to low birth weight infants, if breast milk is unavailable.</a:t>
            </a:r>
          </a:p>
        </p:txBody>
      </p:sp>
    </p:spTree>
    <p:extLst>
      <p:ext uri="{BB962C8B-B14F-4D97-AF65-F5344CB8AC3E}">
        <p14:creationId xmlns:p14="http://schemas.microsoft.com/office/powerpoint/2010/main" val="384883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BC48D-4DC7-4547-B21B-41437BEEC260}"/>
              </a:ext>
            </a:extLst>
          </p:cNvPr>
          <p:cNvSpPr>
            <a:spLocks noGrp="1"/>
          </p:cNvSpPr>
          <p:nvPr>
            <p:ph type="title"/>
          </p:nvPr>
        </p:nvSpPr>
        <p:spPr/>
        <p:txBody>
          <a:bodyPr/>
          <a:lstStyle/>
          <a:p>
            <a:r>
              <a:rPr lang="en-US" b="1" dirty="0"/>
              <a:t>12.3 Bottle-Feeding</a:t>
            </a:r>
            <a:endParaRPr lang="en-US" dirty="0"/>
          </a:p>
        </p:txBody>
      </p:sp>
      <p:sp>
        <p:nvSpPr>
          <p:cNvPr id="3" name="Content Placeholder 2">
            <a:extLst>
              <a:ext uri="{FF2B5EF4-FFF2-40B4-BE49-F238E27FC236}">
                <a16:creationId xmlns:a16="http://schemas.microsoft.com/office/drawing/2014/main" id="{D525A732-3601-614E-8B15-B4F31CC54AD4}"/>
              </a:ext>
            </a:extLst>
          </p:cNvPr>
          <p:cNvSpPr>
            <a:spLocks noGrp="1"/>
          </p:cNvSpPr>
          <p:nvPr>
            <p:ph idx="1"/>
          </p:nvPr>
        </p:nvSpPr>
        <p:spPr/>
        <p:txBody>
          <a:bodyPr/>
          <a:lstStyle/>
          <a:p>
            <a:r>
              <a:rPr lang="en-US" dirty="0"/>
              <a:t>Infant formula comes in three basic types:</a:t>
            </a:r>
          </a:p>
          <a:p>
            <a:pPr lvl="1"/>
            <a:r>
              <a:rPr lang="en-US" dirty="0"/>
              <a:t>Powder that requires mixing with water; least expensive</a:t>
            </a:r>
          </a:p>
          <a:p>
            <a:pPr lvl="1"/>
            <a:r>
              <a:rPr lang="en-US" dirty="0"/>
              <a:t>Concentrates, which are liquids that must be diluted with water. </a:t>
            </a:r>
          </a:p>
          <a:p>
            <a:pPr lvl="1"/>
            <a:r>
              <a:rPr lang="en-US" dirty="0"/>
              <a:t>Ready-to-use liquids that can be poured directly into bottles; convenient for traveling.</a:t>
            </a:r>
          </a:p>
          <a:p>
            <a:r>
              <a:rPr lang="en-US" dirty="0"/>
              <a:t>Most babies need about 2.5 ounces of formula per pound of body weight each day.</a:t>
            </a:r>
          </a:p>
        </p:txBody>
      </p:sp>
    </p:spTree>
    <p:extLst>
      <p:ext uri="{BB962C8B-B14F-4D97-AF65-F5344CB8AC3E}">
        <p14:creationId xmlns:p14="http://schemas.microsoft.com/office/powerpoint/2010/main" val="88298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D446A-9770-E445-8015-648649ECC94C}"/>
              </a:ext>
            </a:extLst>
          </p:cNvPr>
          <p:cNvSpPr>
            <a:spLocks noGrp="1"/>
          </p:cNvSpPr>
          <p:nvPr>
            <p:ph type="title"/>
          </p:nvPr>
        </p:nvSpPr>
        <p:spPr/>
        <p:txBody>
          <a:bodyPr/>
          <a:lstStyle/>
          <a:p>
            <a:r>
              <a:rPr lang="en-US" b="1" dirty="0"/>
              <a:t>12.3 Bottle-Feeding</a:t>
            </a:r>
            <a:endParaRPr lang="en-US" dirty="0"/>
          </a:p>
        </p:txBody>
      </p:sp>
      <p:sp>
        <p:nvSpPr>
          <p:cNvPr id="3" name="Content Placeholder 2">
            <a:extLst>
              <a:ext uri="{FF2B5EF4-FFF2-40B4-BE49-F238E27FC236}">
                <a16:creationId xmlns:a16="http://schemas.microsoft.com/office/drawing/2014/main" id="{FE142163-117F-CA4E-B570-15F8625F2244}"/>
              </a:ext>
            </a:extLst>
          </p:cNvPr>
          <p:cNvSpPr>
            <a:spLocks noGrp="1"/>
          </p:cNvSpPr>
          <p:nvPr>
            <p:ph idx="1"/>
          </p:nvPr>
        </p:nvSpPr>
        <p:spPr/>
        <p:txBody>
          <a:bodyPr/>
          <a:lstStyle/>
          <a:p>
            <a:r>
              <a:rPr lang="en-US" dirty="0"/>
              <a:t>All equipment used in formula preparation should be sterilized.</a:t>
            </a:r>
          </a:p>
          <a:p>
            <a:r>
              <a:rPr lang="en-US" dirty="0"/>
              <a:t>Prepared, unused formula should be refrigerated to prevent bacterial growth.</a:t>
            </a:r>
          </a:p>
          <a:p>
            <a:r>
              <a:rPr lang="en-US" dirty="0"/>
              <a:t>Parents should make sure not to use contaminated water to mix formula in order to prevent foodborne illnesses.</a:t>
            </a:r>
          </a:p>
          <a:p>
            <a:r>
              <a:rPr lang="en-US" dirty="0"/>
              <a:t>It is important to always follow the instructions for powdered and concentrated formula carefully so that infants are getting the correct nutrient amount per serving.</a:t>
            </a:r>
          </a:p>
        </p:txBody>
      </p:sp>
    </p:spTree>
    <p:extLst>
      <p:ext uri="{BB962C8B-B14F-4D97-AF65-F5344CB8AC3E}">
        <p14:creationId xmlns:p14="http://schemas.microsoft.com/office/powerpoint/2010/main" val="3319255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71EA4-EAAE-E040-B1A4-CCB96B2FA9CC}"/>
              </a:ext>
            </a:extLst>
          </p:cNvPr>
          <p:cNvSpPr>
            <a:spLocks noGrp="1"/>
          </p:cNvSpPr>
          <p:nvPr>
            <p:ph type="title"/>
          </p:nvPr>
        </p:nvSpPr>
        <p:spPr/>
        <p:txBody>
          <a:bodyPr/>
          <a:lstStyle/>
          <a:p>
            <a:r>
              <a:rPr lang="en-US" b="1" dirty="0"/>
              <a:t>Table 12.4 Breast Milk versus Bottle Formula</a:t>
            </a:r>
          </a:p>
        </p:txBody>
      </p:sp>
      <p:sp>
        <p:nvSpPr>
          <p:cNvPr id="3" name="Content Placeholder 2">
            <a:extLst>
              <a:ext uri="{FF2B5EF4-FFF2-40B4-BE49-F238E27FC236}">
                <a16:creationId xmlns:a16="http://schemas.microsoft.com/office/drawing/2014/main" id="{A843566D-4126-804B-8A8F-969127A719AC}"/>
              </a:ext>
            </a:extLst>
          </p:cNvPr>
          <p:cNvSpPr>
            <a:spLocks noGrp="1"/>
          </p:cNvSpPr>
          <p:nvPr>
            <p:ph idx="1"/>
          </p:nvPr>
        </p:nvSpPr>
        <p:spPr>
          <a:xfrm>
            <a:off x="1218883" y="1600200"/>
            <a:ext cx="9751060" cy="5029200"/>
          </a:xfrm>
        </p:spPr>
        <p:txBody>
          <a:bodyPr>
            <a:normAutofit/>
          </a:bodyPr>
          <a:lstStyle/>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r>
              <a:rPr lang="en-US" sz="1600" dirty="0"/>
              <a:t>Source: American Pregnancy Association. “Breastfeeding versus Bottle Feeding.” </a:t>
            </a:r>
            <a:r>
              <a:rPr lang="en-US" sz="1600" u="sng" dirty="0">
                <a:hlinkClick r:id="rId2"/>
              </a:rPr>
              <a:t>https://americanpregnancy.org/healthy-pregnancy/breastfeeding/breastfeeding-vs-bottle-feeding-formula/</a:t>
            </a:r>
            <a:endParaRPr lang="en-US" sz="1600" u="sng" dirty="0"/>
          </a:p>
          <a:p>
            <a:endParaRPr lang="en-US" sz="1600" dirty="0"/>
          </a:p>
        </p:txBody>
      </p:sp>
      <p:graphicFrame>
        <p:nvGraphicFramePr>
          <p:cNvPr id="4" name="Table 3">
            <a:extLst>
              <a:ext uri="{FF2B5EF4-FFF2-40B4-BE49-F238E27FC236}">
                <a16:creationId xmlns:a16="http://schemas.microsoft.com/office/drawing/2014/main" id="{C6E8F38A-B093-5947-96CF-03366BE1C19F}"/>
              </a:ext>
            </a:extLst>
          </p:cNvPr>
          <p:cNvGraphicFramePr>
            <a:graphicFrameLocks noGrp="1"/>
          </p:cNvGraphicFramePr>
          <p:nvPr>
            <p:extLst>
              <p:ext uri="{D42A27DB-BD31-4B8C-83A1-F6EECF244321}">
                <p14:modId xmlns:p14="http://schemas.microsoft.com/office/powerpoint/2010/main" val="3814395717"/>
              </p:ext>
            </p:extLst>
          </p:nvPr>
        </p:nvGraphicFramePr>
        <p:xfrm>
          <a:off x="227012" y="1564341"/>
          <a:ext cx="11658600" cy="3931920"/>
        </p:xfrm>
        <a:graphic>
          <a:graphicData uri="http://schemas.openxmlformats.org/drawingml/2006/table">
            <a:tbl>
              <a:tblPr firstRow="1" firstCol="1" bandRow="1">
                <a:tableStyleId>{5C22544A-7EE6-4342-B048-85BDC9FD1C3A}</a:tableStyleId>
              </a:tblPr>
              <a:tblGrid>
                <a:gridCol w="5829300">
                  <a:extLst>
                    <a:ext uri="{9D8B030D-6E8A-4147-A177-3AD203B41FA5}">
                      <a16:colId xmlns:a16="http://schemas.microsoft.com/office/drawing/2014/main" val="107981240"/>
                    </a:ext>
                  </a:extLst>
                </a:gridCol>
                <a:gridCol w="5829300">
                  <a:extLst>
                    <a:ext uri="{9D8B030D-6E8A-4147-A177-3AD203B41FA5}">
                      <a16:colId xmlns:a16="http://schemas.microsoft.com/office/drawing/2014/main" val="2710308279"/>
                    </a:ext>
                  </a:extLst>
                </a:gridCol>
              </a:tblGrid>
              <a:tr h="262890">
                <a:tc>
                  <a:txBody>
                    <a:bodyPr/>
                    <a:lstStyle/>
                    <a:p>
                      <a:pPr marL="0" marR="0" algn="ctr">
                        <a:spcBef>
                          <a:spcPts val="0"/>
                        </a:spcBef>
                        <a:spcAft>
                          <a:spcPts val="0"/>
                        </a:spcAft>
                      </a:pPr>
                      <a:r>
                        <a:rPr lang="en-US" sz="1600" dirty="0">
                          <a:effectLst/>
                        </a:rPr>
                        <a:t>Breast Milk</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Bottle Formula</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859313105"/>
                  </a:ext>
                </a:extLst>
              </a:tr>
              <a:tr h="262890">
                <a:tc>
                  <a:txBody>
                    <a:bodyPr/>
                    <a:lstStyle/>
                    <a:p>
                      <a:pPr marL="0" marR="0" algn="ctr">
                        <a:spcBef>
                          <a:spcPts val="0"/>
                        </a:spcBef>
                        <a:spcAft>
                          <a:spcPts val="0"/>
                        </a:spcAft>
                      </a:pPr>
                      <a:r>
                        <a:rPr lang="en-US" sz="1600" dirty="0">
                          <a:effectLst/>
                        </a:rPr>
                        <a:t>Antibodies and lactoferrin in breast milk protect infants.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Formula does not contain immunoprotective factors.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543166683"/>
                  </a:ext>
                </a:extLst>
              </a:tr>
              <a:tr h="262890">
                <a:tc>
                  <a:txBody>
                    <a:bodyPr/>
                    <a:lstStyle/>
                    <a:p>
                      <a:pPr marL="0" marR="0" algn="ctr">
                        <a:spcBef>
                          <a:spcPts val="0"/>
                        </a:spcBef>
                        <a:spcAft>
                          <a:spcPts val="0"/>
                        </a:spcAft>
                      </a:pPr>
                      <a:r>
                        <a:rPr lang="en-US" sz="1600">
                          <a:effectLst/>
                        </a:rPr>
                        <a:t>The iron in breast milk is absorbed more easily.</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Formula contains more iron than breast milk, but it is not absorbed as easily.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459203279"/>
                  </a:ext>
                </a:extLst>
              </a:tr>
              <a:tr h="430530">
                <a:tc>
                  <a:txBody>
                    <a:bodyPr/>
                    <a:lstStyle/>
                    <a:p>
                      <a:pPr marL="0" marR="0" algn="ctr">
                        <a:spcBef>
                          <a:spcPts val="0"/>
                        </a:spcBef>
                        <a:spcAft>
                          <a:spcPts val="0"/>
                        </a:spcAft>
                      </a:pPr>
                      <a:r>
                        <a:rPr lang="en-US" sz="1600">
                          <a:effectLst/>
                        </a:rPr>
                        <a:t>The feces that babies produce do not smell because breastfed infants have different bacteria in the gut.</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The feces that bottle-fed infants produce tends to have a foul-smelling odor.</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058320992"/>
                  </a:ext>
                </a:extLst>
              </a:tr>
              <a:tr h="430530">
                <a:tc>
                  <a:txBody>
                    <a:bodyPr/>
                    <a:lstStyle/>
                    <a:p>
                      <a:pPr marL="0" marR="0" algn="ctr">
                        <a:spcBef>
                          <a:spcPts val="0"/>
                        </a:spcBef>
                        <a:spcAft>
                          <a:spcPts val="0"/>
                        </a:spcAft>
                      </a:pPr>
                      <a:r>
                        <a:rPr lang="en-US" sz="1600">
                          <a:effectLst/>
                        </a:rPr>
                        <a:t>Breast milk is always available and is always at the correct temperature.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Formula must be prepared, refrigerated for storage, and warmed before it is given to an infant.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049520546"/>
                  </a:ext>
                </a:extLst>
              </a:tr>
              <a:tr h="262890">
                <a:tc>
                  <a:txBody>
                    <a:bodyPr/>
                    <a:lstStyle/>
                    <a:p>
                      <a:pPr marL="0" marR="0" algn="ctr">
                        <a:spcBef>
                          <a:spcPts val="0"/>
                        </a:spcBef>
                        <a:spcAft>
                          <a:spcPts val="0"/>
                        </a:spcAft>
                      </a:pPr>
                      <a:r>
                        <a:rPr lang="en-US" sz="1600">
                          <a:effectLst/>
                        </a:rPr>
                        <a:t>Breastfed infants are less likely to have constipation.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Bottle-fed infants are more likely to have constipation.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215866431"/>
                  </a:ext>
                </a:extLst>
              </a:tr>
              <a:tr h="430530">
                <a:tc>
                  <a:txBody>
                    <a:bodyPr/>
                    <a:lstStyle/>
                    <a:p>
                      <a:pPr marL="0" marR="0" algn="ctr">
                        <a:spcBef>
                          <a:spcPts val="0"/>
                        </a:spcBef>
                        <a:spcAft>
                          <a:spcPts val="0"/>
                        </a:spcAft>
                      </a:pPr>
                      <a:r>
                        <a:rPr lang="en-US" sz="1600">
                          <a:effectLst/>
                        </a:rPr>
                        <a:t>Breastfeeding ostensibly is free, though purchasing a pump and bottles to express milk does require some expense.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Formula must be purchased and is expensive.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703822505"/>
                  </a:ext>
                </a:extLst>
              </a:tr>
              <a:tr h="430530">
                <a:tc>
                  <a:txBody>
                    <a:bodyPr/>
                    <a:lstStyle/>
                    <a:p>
                      <a:pPr marL="0" marR="0" algn="ctr">
                        <a:spcBef>
                          <a:spcPts val="0"/>
                        </a:spcBef>
                        <a:spcAft>
                          <a:spcPts val="0"/>
                        </a:spcAft>
                      </a:pPr>
                      <a:r>
                        <a:rPr lang="en-US" sz="1600">
                          <a:effectLst/>
                        </a:rPr>
                        <a:t>Breast milk contains the fatty acids DHA and ARA, which are vital for brain and vision development.</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Some formulas contain DHA and ALA.</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074942722"/>
                  </a:ext>
                </a:extLst>
              </a:tr>
            </a:tbl>
          </a:graphicData>
        </a:graphic>
      </p:graphicFrame>
    </p:spTree>
    <p:extLst>
      <p:ext uri="{BB962C8B-B14F-4D97-AF65-F5344CB8AC3E}">
        <p14:creationId xmlns:p14="http://schemas.microsoft.com/office/powerpoint/2010/main" val="4025648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70DDB-EE29-694C-820A-4D99F89F967F}"/>
              </a:ext>
            </a:extLst>
          </p:cNvPr>
          <p:cNvSpPr>
            <a:spLocks noGrp="1"/>
          </p:cNvSpPr>
          <p:nvPr>
            <p:ph type="title"/>
          </p:nvPr>
        </p:nvSpPr>
        <p:spPr/>
        <p:txBody>
          <a:bodyPr/>
          <a:lstStyle/>
          <a:p>
            <a:r>
              <a:rPr lang="en-US" b="1" dirty="0"/>
              <a:t>12.3 Introducing Solid Foods</a:t>
            </a:r>
            <a:endParaRPr lang="en-US" dirty="0"/>
          </a:p>
        </p:txBody>
      </p:sp>
      <p:sp>
        <p:nvSpPr>
          <p:cNvPr id="3" name="Content Placeholder 2">
            <a:extLst>
              <a:ext uri="{FF2B5EF4-FFF2-40B4-BE49-F238E27FC236}">
                <a16:creationId xmlns:a16="http://schemas.microsoft.com/office/drawing/2014/main" id="{F9A83187-8884-C74C-AE97-FD0292E2A8C4}"/>
              </a:ext>
            </a:extLst>
          </p:cNvPr>
          <p:cNvSpPr>
            <a:spLocks noGrp="1"/>
          </p:cNvSpPr>
          <p:nvPr>
            <p:ph idx="1"/>
          </p:nvPr>
        </p:nvSpPr>
        <p:spPr/>
        <p:txBody>
          <a:bodyPr/>
          <a:lstStyle/>
          <a:p>
            <a:r>
              <a:rPr lang="en-US" dirty="0"/>
              <a:t>Infants should be breastfed or bottle-fed exclusively for the first six months of life.</a:t>
            </a:r>
          </a:p>
          <a:p>
            <a:r>
              <a:rPr lang="en-US" dirty="0"/>
              <a:t>If parents try to feed an infant who is too young or is not ready, their tongue will push the food out, which is called an </a:t>
            </a:r>
            <a:r>
              <a:rPr lang="en-US" b="1" dirty="0"/>
              <a:t>extrusion reflex</a:t>
            </a:r>
            <a:r>
              <a:rPr lang="en-US" dirty="0"/>
              <a:t>.</a:t>
            </a:r>
          </a:p>
          <a:p>
            <a:r>
              <a:rPr lang="en-US" dirty="0"/>
              <a:t>After six months, the suck-swallow reflexes are not as strong, and infants can hold up their heads and move them around, both of which make eating solid foods more feasible.</a:t>
            </a:r>
          </a:p>
        </p:txBody>
      </p:sp>
    </p:spTree>
    <p:extLst>
      <p:ext uri="{BB962C8B-B14F-4D97-AF65-F5344CB8AC3E}">
        <p14:creationId xmlns:p14="http://schemas.microsoft.com/office/powerpoint/2010/main" val="571957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32ED9-037F-AD40-8D85-6EBBBA8DEE90}"/>
              </a:ext>
            </a:extLst>
          </p:cNvPr>
          <p:cNvSpPr>
            <a:spLocks noGrp="1"/>
          </p:cNvSpPr>
          <p:nvPr>
            <p:ph type="title"/>
          </p:nvPr>
        </p:nvSpPr>
        <p:spPr/>
        <p:txBody>
          <a:bodyPr/>
          <a:lstStyle/>
          <a:p>
            <a:r>
              <a:rPr lang="en-US" b="1" dirty="0"/>
              <a:t>12.3 Introducing Solid Foods</a:t>
            </a:r>
            <a:endParaRPr lang="en-US" dirty="0"/>
          </a:p>
        </p:txBody>
      </p:sp>
      <p:sp>
        <p:nvSpPr>
          <p:cNvPr id="3" name="Content Placeholder 2">
            <a:extLst>
              <a:ext uri="{FF2B5EF4-FFF2-40B4-BE49-F238E27FC236}">
                <a16:creationId xmlns:a16="http://schemas.microsoft.com/office/drawing/2014/main" id="{E88DDF38-4C57-F94C-BF42-B807F70EB003}"/>
              </a:ext>
            </a:extLst>
          </p:cNvPr>
          <p:cNvSpPr>
            <a:spLocks noGrp="1"/>
          </p:cNvSpPr>
          <p:nvPr>
            <p:ph idx="1"/>
          </p:nvPr>
        </p:nvSpPr>
        <p:spPr/>
        <p:txBody>
          <a:bodyPr/>
          <a:lstStyle/>
          <a:p>
            <a:r>
              <a:rPr lang="en-US" dirty="0"/>
              <a:t>Usually, an infant cereal can be offered from a spoon between four to six months.</a:t>
            </a:r>
          </a:p>
          <a:p>
            <a:r>
              <a:rPr lang="en-US" dirty="0"/>
              <a:t>By nine months to a year, infants are able to chew soft foods and can eat solids that are well chopped or mashed.</a:t>
            </a:r>
          </a:p>
          <a:p>
            <a:r>
              <a:rPr lang="en-US" dirty="0"/>
              <a:t>Additionally, infants who are fed solid foods too soon are susceptible to developing food allergies.</a:t>
            </a:r>
          </a:p>
          <a:p>
            <a:r>
              <a:rPr lang="en-US" dirty="0"/>
              <a:t>For this reason, parents and caregivers introduce solids, they should feed their child only one new food at a time until they are sure there is no allergy.</a:t>
            </a:r>
          </a:p>
        </p:txBody>
      </p:sp>
    </p:spTree>
    <p:extLst>
      <p:ext uri="{BB962C8B-B14F-4D97-AF65-F5344CB8AC3E}">
        <p14:creationId xmlns:p14="http://schemas.microsoft.com/office/powerpoint/2010/main" val="813621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E8683-E6CD-B646-A037-45CC953F6F68}"/>
              </a:ext>
            </a:extLst>
          </p:cNvPr>
          <p:cNvSpPr>
            <a:spLocks noGrp="1"/>
          </p:cNvSpPr>
          <p:nvPr>
            <p:ph type="title"/>
          </p:nvPr>
        </p:nvSpPr>
        <p:spPr/>
        <p:txBody>
          <a:bodyPr/>
          <a:lstStyle/>
          <a:p>
            <a:r>
              <a:rPr lang="en-US" b="1" dirty="0"/>
              <a:t>12.3 Introducing Solid Foods</a:t>
            </a:r>
            <a:endParaRPr lang="en-US" dirty="0"/>
          </a:p>
        </p:txBody>
      </p:sp>
      <p:sp>
        <p:nvSpPr>
          <p:cNvPr id="3" name="Content Placeholder 2">
            <a:extLst>
              <a:ext uri="{FF2B5EF4-FFF2-40B4-BE49-F238E27FC236}">
                <a16:creationId xmlns:a16="http://schemas.microsoft.com/office/drawing/2014/main" id="{3C852DE3-7C87-E44B-AC0D-FAF8C5EA56FD}"/>
              </a:ext>
            </a:extLst>
          </p:cNvPr>
          <p:cNvSpPr>
            <a:spLocks noGrp="1"/>
          </p:cNvSpPr>
          <p:nvPr>
            <p:ph idx="1"/>
          </p:nvPr>
        </p:nvSpPr>
        <p:spPr/>
        <p:txBody>
          <a:bodyPr/>
          <a:lstStyle/>
          <a:p>
            <a:r>
              <a:rPr lang="en-US" b="1" dirty="0"/>
              <a:t>Learning to Self-Feed</a:t>
            </a:r>
          </a:p>
          <a:p>
            <a:pPr lvl="1"/>
            <a:r>
              <a:rPr lang="en-US" dirty="0"/>
              <a:t>At six to seven months, infants can use their whole hand to pick up items, known as the </a:t>
            </a:r>
            <a:r>
              <a:rPr lang="en-US" b="1" dirty="0"/>
              <a:t>palmer grasp</a:t>
            </a:r>
            <a:r>
              <a:rPr lang="en-US" dirty="0"/>
              <a:t>.</a:t>
            </a:r>
          </a:p>
          <a:p>
            <a:pPr lvl="1"/>
            <a:r>
              <a:rPr lang="en-US" dirty="0"/>
              <a:t>At eight months, a child might be able to use a </a:t>
            </a:r>
            <a:r>
              <a:rPr lang="en-US" b="1" dirty="0"/>
              <a:t>pincer grasp</a:t>
            </a:r>
            <a:r>
              <a:rPr lang="en-US" dirty="0"/>
              <a:t>, which uses fingers to pick up objects.</a:t>
            </a:r>
          </a:p>
          <a:p>
            <a:pPr lvl="1"/>
            <a:r>
              <a:rPr lang="en-US" dirty="0"/>
              <a:t>After the age of one, children slowly begin to use utensils to handle their food.</a:t>
            </a:r>
          </a:p>
        </p:txBody>
      </p:sp>
    </p:spTree>
    <p:extLst>
      <p:ext uri="{BB962C8B-B14F-4D97-AF65-F5344CB8AC3E}">
        <p14:creationId xmlns:p14="http://schemas.microsoft.com/office/powerpoint/2010/main" val="873668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EF952-E359-B240-BC8C-07EC7CE267FA}"/>
              </a:ext>
            </a:extLst>
          </p:cNvPr>
          <p:cNvSpPr>
            <a:spLocks noGrp="1"/>
          </p:cNvSpPr>
          <p:nvPr>
            <p:ph type="title"/>
          </p:nvPr>
        </p:nvSpPr>
        <p:spPr/>
        <p:txBody>
          <a:bodyPr/>
          <a:lstStyle/>
          <a:p>
            <a:r>
              <a:rPr lang="en-US" b="1" dirty="0"/>
              <a:t>12.3 Feeding Problems during Infancy</a:t>
            </a:r>
            <a:endParaRPr lang="en-US" dirty="0"/>
          </a:p>
        </p:txBody>
      </p:sp>
      <p:sp>
        <p:nvSpPr>
          <p:cNvPr id="3" name="Content Placeholder 2">
            <a:extLst>
              <a:ext uri="{FF2B5EF4-FFF2-40B4-BE49-F238E27FC236}">
                <a16:creationId xmlns:a16="http://schemas.microsoft.com/office/drawing/2014/main" id="{104033CA-E466-7144-B81A-0BA398A1710F}"/>
              </a:ext>
            </a:extLst>
          </p:cNvPr>
          <p:cNvSpPr>
            <a:spLocks noGrp="1"/>
          </p:cNvSpPr>
          <p:nvPr>
            <p:ph idx="1"/>
          </p:nvPr>
        </p:nvSpPr>
        <p:spPr/>
        <p:txBody>
          <a:bodyPr/>
          <a:lstStyle/>
          <a:p>
            <a:r>
              <a:rPr lang="en-US" dirty="0"/>
              <a:t>Certain foods are choking hazards, including foods with skins or foods that are very small, such as grapes, raw carrots and apples, raisins, and hard candy. </a:t>
            </a:r>
          </a:p>
          <a:p>
            <a:r>
              <a:rPr lang="en-US" dirty="0"/>
              <a:t>Parents should also avoid adding salt or seasonings to an infant’s food.</a:t>
            </a:r>
          </a:p>
          <a:p>
            <a:r>
              <a:rPr lang="en-US" dirty="0"/>
              <a:t>Keep in mind that an infant cannot communicate that the food is too hot, so care should be taken when heating food.</a:t>
            </a:r>
          </a:p>
          <a:p>
            <a:r>
              <a:rPr lang="en-US" dirty="0"/>
              <a:t>Raw honey and corn syrup both contain spores of </a:t>
            </a:r>
            <a:r>
              <a:rPr lang="en-US" i="1" dirty="0"/>
              <a:t>Clostridium botulinum</a:t>
            </a:r>
            <a:r>
              <a:rPr lang="en-US" dirty="0"/>
              <a:t>.</a:t>
            </a:r>
          </a:p>
        </p:txBody>
      </p:sp>
    </p:spTree>
    <p:extLst>
      <p:ext uri="{BB962C8B-B14F-4D97-AF65-F5344CB8AC3E}">
        <p14:creationId xmlns:p14="http://schemas.microsoft.com/office/powerpoint/2010/main" val="390667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6ED83-8BD3-244F-B265-6E98ECC971E8}"/>
              </a:ext>
            </a:extLst>
          </p:cNvPr>
          <p:cNvSpPr>
            <a:spLocks noGrp="1"/>
          </p:cNvSpPr>
          <p:nvPr>
            <p:ph type="title"/>
          </p:nvPr>
        </p:nvSpPr>
        <p:spPr/>
        <p:txBody>
          <a:bodyPr/>
          <a:lstStyle/>
          <a:p>
            <a:r>
              <a:rPr lang="en-US" b="1" dirty="0"/>
              <a:t>12.3 Feeding Problems during Infancy</a:t>
            </a:r>
            <a:endParaRPr lang="en-US" dirty="0"/>
          </a:p>
        </p:txBody>
      </p:sp>
      <p:sp>
        <p:nvSpPr>
          <p:cNvPr id="3" name="Content Placeholder 2">
            <a:extLst>
              <a:ext uri="{FF2B5EF4-FFF2-40B4-BE49-F238E27FC236}">
                <a16:creationId xmlns:a16="http://schemas.microsoft.com/office/drawing/2014/main" id="{C0BF8635-9C2C-4042-A456-03C7F7F0077E}"/>
              </a:ext>
            </a:extLst>
          </p:cNvPr>
          <p:cNvSpPr>
            <a:spLocks noGrp="1"/>
          </p:cNvSpPr>
          <p:nvPr>
            <p:ph idx="1"/>
          </p:nvPr>
        </p:nvSpPr>
        <p:spPr/>
        <p:txBody>
          <a:bodyPr>
            <a:normAutofit lnSpcReduction="10000"/>
          </a:bodyPr>
          <a:lstStyle/>
          <a:p>
            <a:r>
              <a:rPr lang="en-US" b="1" dirty="0"/>
              <a:t>Overnutrition</a:t>
            </a:r>
          </a:p>
          <a:p>
            <a:pPr lvl="1"/>
            <a:r>
              <a:rPr lang="en-US" dirty="0"/>
              <a:t>Overfed infants may develop dietary habits and metabolic characteristics that last a lifetime.</a:t>
            </a:r>
          </a:p>
          <a:p>
            <a:pPr lvl="1"/>
            <a:r>
              <a:rPr lang="en-US" dirty="0"/>
              <a:t>Overnutrition and growth acceleration in infancy include long-term obesity, along with Type 2 diabetes and cardiovascular disease later in life.</a:t>
            </a:r>
          </a:p>
          <a:p>
            <a:r>
              <a:rPr lang="en-US" b="1" dirty="0"/>
              <a:t>Food Allergies</a:t>
            </a:r>
          </a:p>
          <a:p>
            <a:pPr lvl="1"/>
            <a:r>
              <a:rPr lang="en-US" dirty="0"/>
              <a:t>Food allergies impact four to six percent of young children in America.</a:t>
            </a:r>
          </a:p>
          <a:p>
            <a:pPr lvl="1"/>
            <a:r>
              <a:rPr lang="en-US" dirty="0"/>
              <a:t>Common food allergens include peanut butter, egg whites, wheat, cow’s milk, and nuts. </a:t>
            </a:r>
          </a:p>
        </p:txBody>
      </p:sp>
    </p:spTree>
    <p:extLst>
      <p:ext uri="{BB962C8B-B14F-4D97-AF65-F5344CB8AC3E}">
        <p14:creationId xmlns:p14="http://schemas.microsoft.com/office/powerpoint/2010/main" val="428516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2A235-7133-1C49-81D8-F81BFDCF5859}"/>
              </a:ext>
            </a:extLst>
          </p:cNvPr>
          <p:cNvSpPr>
            <a:spLocks noGrp="1"/>
          </p:cNvSpPr>
          <p:nvPr>
            <p:ph type="title"/>
          </p:nvPr>
        </p:nvSpPr>
        <p:spPr/>
        <p:txBody>
          <a:bodyPr/>
          <a:lstStyle/>
          <a:p>
            <a:r>
              <a:rPr lang="en-US" b="1" dirty="0"/>
              <a:t>12.3 Feeding Problems during Infancy</a:t>
            </a:r>
            <a:endParaRPr lang="en-US" dirty="0"/>
          </a:p>
        </p:txBody>
      </p:sp>
      <p:sp>
        <p:nvSpPr>
          <p:cNvPr id="3" name="Content Placeholder 2">
            <a:extLst>
              <a:ext uri="{FF2B5EF4-FFF2-40B4-BE49-F238E27FC236}">
                <a16:creationId xmlns:a16="http://schemas.microsoft.com/office/drawing/2014/main" id="{346F2232-F599-0946-AC29-CF2982F31226}"/>
              </a:ext>
            </a:extLst>
          </p:cNvPr>
          <p:cNvSpPr>
            <a:spLocks noGrp="1"/>
          </p:cNvSpPr>
          <p:nvPr>
            <p:ph idx="1"/>
          </p:nvPr>
        </p:nvSpPr>
        <p:spPr/>
        <p:txBody>
          <a:bodyPr/>
          <a:lstStyle/>
          <a:p>
            <a:r>
              <a:rPr lang="en-US" b="1" dirty="0"/>
              <a:t>Food Allergies -continued-</a:t>
            </a:r>
          </a:p>
          <a:p>
            <a:pPr lvl="1"/>
            <a:r>
              <a:rPr lang="en-US" dirty="0"/>
              <a:t>Even a small amount of a dangerous food can prove to be life-threatening. </a:t>
            </a:r>
          </a:p>
          <a:p>
            <a:pPr lvl="1"/>
            <a:r>
              <a:rPr lang="en-US" dirty="0"/>
              <a:t>If there is a family history of food allergies, it is a good idea to delay giving a child dairy products until one year of age, eggs until two years of age, and shellfish, fish, and nuts until three years of age.</a:t>
            </a:r>
          </a:p>
          <a:p>
            <a:pPr lvl="1"/>
            <a:r>
              <a:rPr lang="en-US" dirty="0"/>
              <a:t>Even when an infant is at higher risk for food allergies, there is no evidence that alterations in a mother’s diet make a difference.</a:t>
            </a:r>
          </a:p>
        </p:txBody>
      </p:sp>
    </p:spTree>
    <p:extLst>
      <p:ext uri="{BB962C8B-B14F-4D97-AF65-F5344CB8AC3E}">
        <p14:creationId xmlns:p14="http://schemas.microsoft.com/office/powerpoint/2010/main" val="3037465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8B75D-2FFD-534A-BBA8-9C5BD1940DA7}"/>
              </a:ext>
            </a:extLst>
          </p:cNvPr>
          <p:cNvSpPr>
            <a:spLocks noGrp="1"/>
          </p:cNvSpPr>
          <p:nvPr>
            <p:ph type="title"/>
          </p:nvPr>
        </p:nvSpPr>
        <p:spPr/>
        <p:txBody>
          <a:bodyPr/>
          <a:lstStyle/>
          <a:p>
            <a:r>
              <a:rPr lang="en-US" b="1" dirty="0"/>
              <a:t>Introduction</a:t>
            </a:r>
          </a:p>
        </p:txBody>
      </p:sp>
      <p:sp>
        <p:nvSpPr>
          <p:cNvPr id="3" name="Content Placeholder 2">
            <a:extLst>
              <a:ext uri="{FF2B5EF4-FFF2-40B4-BE49-F238E27FC236}">
                <a16:creationId xmlns:a16="http://schemas.microsoft.com/office/drawing/2014/main" id="{09ED73E0-BF6D-714F-9E33-7B3E12EB204B}"/>
              </a:ext>
            </a:extLst>
          </p:cNvPr>
          <p:cNvSpPr>
            <a:spLocks noGrp="1"/>
          </p:cNvSpPr>
          <p:nvPr>
            <p:ph idx="1"/>
          </p:nvPr>
        </p:nvSpPr>
        <p:spPr/>
        <p:txBody>
          <a:bodyPr/>
          <a:lstStyle/>
          <a:p>
            <a:r>
              <a:rPr lang="en-US" dirty="0"/>
              <a:t>Although breastfeeding should be recommended and encouraged for almost all new mothers, it is important to remember that the decision to breastfeed is a personal choice.</a:t>
            </a:r>
          </a:p>
          <a:p>
            <a:r>
              <a:rPr lang="en-US" dirty="0"/>
              <a:t>In some rare cases, a woman is unable to breastfeed or it is not in the baby’s best interest.</a:t>
            </a:r>
          </a:p>
          <a:p>
            <a:r>
              <a:rPr lang="en-US" dirty="0"/>
              <a:t>Throughout this chapter, we will examine how dietary choices impact health and wellness during pregnancy and the early childhood years.</a:t>
            </a:r>
          </a:p>
        </p:txBody>
      </p:sp>
    </p:spTree>
    <p:extLst>
      <p:ext uri="{BB962C8B-B14F-4D97-AF65-F5344CB8AC3E}">
        <p14:creationId xmlns:p14="http://schemas.microsoft.com/office/powerpoint/2010/main" val="152317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93C3B5-FBFD-0F49-973E-BF92469A2818}"/>
              </a:ext>
            </a:extLst>
          </p:cNvPr>
          <p:cNvSpPr>
            <a:spLocks noGrp="1"/>
          </p:cNvSpPr>
          <p:nvPr>
            <p:ph type="title"/>
          </p:nvPr>
        </p:nvSpPr>
        <p:spPr/>
        <p:txBody>
          <a:bodyPr/>
          <a:lstStyle/>
          <a:p>
            <a:r>
              <a:rPr lang="en-US" b="1" dirty="0"/>
              <a:t>12.3 Feeding Problems during Infancy</a:t>
            </a:r>
            <a:endParaRPr lang="en-US" dirty="0"/>
          </a:p>
        </p:txBody>
      </p:sp>
      <p:sp>
        <p:nvSpPr>
          <p:cNvPr id="3" name="Content Placeholder 2">
            <a:extLst>
              <a:ext uri="{FF2B5EF4-FFF2-40B4-BE49-F238E27FC236}">
                <a16:creationId xmlns:a16="http://schemas.microsoft.com/office/drawing/2014/main" id="{76E7423C-ADB4-084A-8B95-9E11C1C2C5E7}"/>
              </a:ext>
            </a:extLst>
          </p:cNvPr>
          <p:cNvSpPr>
            <a:spLocks noGrp="1"/>
          </p:cNvSpPr>
          <p:nvPr>
            <p:ph idx="1"/>
          </p:nvPr>
        </p:nvSpPr>
        <p:spPr/>
        <p:txBody>
          <a:bodyPr/>
          <a:lstStyle/>
          <a:p>
            <a:r>
              <a:rPr lang="en-US" b="1" dirty="0"/>
              <a:t>Early Childhood Caries</a:t>
            </a:r>
          </a:p>
          <a:p>
            <a:pPr lvl="1"/>
            <a:r>
              <a:rPr lang="en-US" dirty="0"/>
              <a:t>Primary teeth are at risk for a disorder known as </a:t>
            </a:r>
            <a:r>
              <a:rPr lang="en-US" b="1" dirty="0"/>
              <a:t>early childhood caries </a:t>
            </a:r>
            <a:r>
              <a:rPr lang="en-US" dirty="0"/>
              <a:t>from breast milk, formula, juice, or other drinks fed through a bottle.</a:t>
            </a:r>
          </a:p>
          <a:p>
            <a:pPr lvl="1"/>
            <a:r>
              <a:rPr lang="en-US" dirty="0"/>
              <a:t>Early childhood caries is caused not only by the kinds of liquids given to an infant, but also by the frequency and length of time that fluids are given.</a:t>
            </a:r>
          </a:p>
          <a:p>
            <a:pPr lvl="1"/>
            <a:r>
              <a:rPr lang="en-US" dirty="0"/>
              <a:t>Letting a baby suck on a bottle longer than a mealtime, either when awake or asleep, can also cause early childhood caries.</a:t>
            </a:r>
          </a:p>
        </p:txBody>
      </p:sp>
    </p:spTree>
    <p:extLst>
      <p:ext uri="{BB962C8B-B14F-4D97-AF65-F5344CB8AC3E}">
        <p14:creationId xmlns:p14="http://schemas.microsoft.com/office/powerpoint/2010/main" val="279055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20CF64-EDD2-A144-981C-381B0A802F10}"/>
              </a:ext>
            </a:extLst>
          </p:cNvPr>
          <p:cNvSpPr>
            <a:spLocks noGrp="1"/>
          </p:cNvSpPr>
          <p:nvPr>
            <p:ph type="title"/>
          </p:nvPr>
        </p:nvSpPr>
        <p:spPr/>
        <p:txBody>
          <a:bodyPr/>
          <a:lstStyle/>
          <a:p>
            <a:r>
              <a:rPr lang="en-US" b="1" dirty="0"/>
              <a:t>12.3 Feeding Problems during Infancy</a:t>
            </a:r>
            <a:endParaRPr lang="en-US" dirty="0"/>
          </a:p>
        </p:txBody>
      </p:sp>
      <p:sp>
        <p:nvSpPr>
          <p:cNvPr id="3" name="Content Placeholder 2">
            <a:extLst>
              <a:ext uri="{FF2B5EF4-FFF2-40B4-BE49-F238E27FC236}">
                <a16:creationId xmlns:a16="http://schemas.microsoft.com/office/drawing/2014/main" id="{2527483F-B0CB-F34A-99D3-ACB3CF373A9A}"/>
              </a:ext>
            </a:extLst>
          </p:cNvPr>
          <p:cNvSpPr>
            <a:spLocks noGrp="1"/>
          </p:cNvSpPr>
          <p:nvPr>
            <p:ph idx="1"/>
          </p:nvPr>
        </p:nvSpPr>
        <p:spPr/>
        <p:txBody>
          <a:bodyPr/>
          <a:lstStyle/>
          <a:p>
            <a:r>
              <a:rPr lang="en-US" b="1" dirty="0"/>
              <a:t>Gastroesophageal Reflux</a:t>
            </a:r>
          </a:p>
          <a:p>
            <a:pPr lvl="1"/>
            <a:r>
              <a:rPr lang="en-US" b="1" dirty="0"/>
              <a:t>Gastroesophageal reflux </a:t>
            </a:r>
            <a:r>
              <a:rPr lang="en-US" dirty="0"/>
              <a:t>occurs when stomach muscles open at the wrong times and allow milk or food to back up into the esophagus. </a:t>
            </a:r>
          </a:p>
          <a:p>
            <a:pPr lvl="1"/>
            <a:r>
              <a:rPr lang="en-US" dirty="0"/>
              <a:t>Symptoms of gastroesophageal reflux in infants include severe spitting up, projectile vomiting, arching of the back as though in pain, refusal to eat or pulling away from the breast during feedings, gagging or problems with swallowing, and slow weight gain.</a:t>
            </a:r>
          </a:p>
          <a:p>
            <a:pPr lvl="1"/>
            <a:r>
              <a:rPr lang="en-US" dirty="0"/>
              <a:t>For most infants, making adjustments in feeding practices addresses the issue. </a:t>
            </a:r>
          </a:p>
        </p:txBody>
      </p:sp>
    </p:spTree>
    <p:extLst>
      <p:ext uri="{BB962C8B-B14F-4D97-AF65-F5344CB8AC3E}">
        <p14:creationId xmlns:p14="http://schemas.microsoft.com/office/powerpoint/2010/main" val="3318312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BF362-82F4-9042-81B6-48E71684C1B6}"/>
              </a:ext>
            </a:extLst>
          </p:cNvPr>
          <p:cNvSpPr>
            <a:spLocks noGrp="1"/>
          </p:cNvSpPr>
          <p:nvPr>
            <p:ph type="title"/>
          </p:nvPr>
        </p:nvSpPr>
        <p:spPr/>
        <p:txBody>
          <a:bodyPr/>
          <a:lstStyle/>
          <a:p>
            <a:r>
              <a:rPr lang="en-US" b="1" dirty="0"/>
              <a:t>12.3 Feeding Problems during Infancy</a:t>
            </a:r>
            <a:endParaRPr lang="en-US" dirty="0"/>
          </a:p>
        </p:txBody>
      </p:sp>
      <p:sp>
        <p:nvSpPr>
          <p:cNvPr id="3" name="Content Placeholder 2">
            <a:extLst>
              <a:ext uri="{FF2B5EF4-FFF2-40B4-BE49-F238E27FC236}">
                <a16:creationId xmlns:a16="http://schemas.microsoft.com/office/drawing/2014/main" id="{97F975E1-B49F-4547-9F92-6EC3BB01FA99}"/>
              </a:ext>
            </a:extLst>
          </p:cNvPr>
          <p:cNvSpPr>
            <a:spLocks noGrp="1"/>
          </p:cNvSpPr>
          <p:nvPr>
            <p:ph idx="1"/>
          </p:nvPr>
        </p:nvSpPr>
        <p:spPr/>
        <p:txBody>
          <a:bodyPr>
            <a:normAutofit lnSpcReduction="10000"/>
          </a:bodyPr>
          <a:lstStyle/>
          <a:p>
            <a:r>
              <a:rPr lang="en-US" sz="2600" b="1" dirty="0"/>
              <a:t>Diarrhea and Constipation</a:t>
            </a:r>
          </a:p>
          <a:p>
            <a:pPr lvl="1"/>
            <a:r>
              <a:rPr lang="en-US" sz="2600" b="1" dirty="0"/>
              <a:t>Diarrhea</a:t>
            </a:r>
            <a:r>
              <a:rPr lang="en-US" sz="2600" dirty="0"/>
              <a:t> is often caused by a gastrointestinal infection and can dehydrate an infant.</a:t>
            </a:r>
          </a:p>
          <a:p>
            <a:pPr lvl="2"/>
            <a:r>
              <a:rPr lang="en-US" sz="2600" dirty="0"/>
              <a:t> If an infant has had several bouts of this condition, they will need to replace lost fluids and electrolytes.</a:t>
            </a:r>
          </a:p>
          <a:p>
            <a:pPr lvl="1"/>
            <a:r>
              <a:rPr lang="en-US" sz="2600" dirty="0"/>
              <a:t>Infant </a:t>
            </a:r>
            <a:r>
              <a:rPr lang="en-US" sz="2600" b="1" dirty="0"/>
              <a:t>constipation</a:t>
            </a:r>
            <a:r>
              <a:rPr lang="en-US" sz="2600" dirty="0"/>
              <a:t> is another common problem.</a:t>
            </a:r>
          </a:p>
          <a:p>
            <a:pPr lvl="2"/>
            <a:r>
              <a:rPr lang="en-US" sz="2600" dirty="0"/>
              <a:t>Frequently begins when a baby transitions from breast milk to formula or begins eating solid foods.</a:t>
            </a:r>
          </a:p>
          <a:p>
            <a:pPr lvl="2"/>
            <a:r>
              <a:rPr lang="en-US" sz="2600" dirty="0"/>
              <a:t>Common recommendations include feeding an infant on solid foods pureed pears or prunes, or providing barley cereal in place of rice cereal.</a:t>
            </a:r>
          </a:p>
        </p:txBody>
      </p:sp>
    </p:spTree>
    <p:extLst>
      <p:ext uri="{BB962C8B-B14F-4D97-AF65-F5344CB8AC3E}">
        <p14:creationId xmlns:p14="http://schemas.microsoft.com/office/powerpoint/2010/main" val="1918553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CA4BE-C496-2645-A257-CDBE1D7ADEB7}"/>
              </a:ext>
            </a:extLst>
          </p:cNvPr>
          <p:cNvSpPr>
            <a:spLocks noGrp="1"/>
          </p:cNvSpPr>
          <p:nvPr>
            <p:ph type="title"/>
          </p:nvPr>
        </p:nvSpPr>
        <p:spPr/>
        <p:txBody>
          <a:bodyPr/>
          <a:lstStyle/>
          <a:p>
            <a:r>
              <a:rPr lang="en-US" b="1" dirty="0"/>
              <a:t>12.3 Feeding Problems during Infancy</a:t>
            </a:r>
            <a:endParaRPr lang="en-US" dirty="0"/>
          </a:p>
        </p:txBody>
      </p:sp>
      <p:sp>
        <p:nvSpPr>
          <p:cNvPr id="3" name="Content Placeholder 2">
            <a:extLst>
              <a:ext uri="{FF2B5EF4-FFF2-40B4-BE49-F238E27FC236}">
                <a16:creationId xmlns:a16="http://schemas.microsoft.com/office/drawing/2014/main" id="{6D149EAB-4151-4449-ADD8-F7DD41522D39}"/>
              </a:ext>
            </a:extLst>
          </p:cNvPr>
          <p:cNvSpPr>
            <a:spLocks noGrp="1"/>
          </p:cNvSpPr>
          <p:nvPr>
            <p:ph idx="1"/>
          </p:nvPr>
        </p:nvSpPr>
        <p:spPr/>
        <p:txBody>
          <a:bodyPr/>
          <a:lstStyle/>
          <a:p>
            <a:r>
              <a:rPr lang="en-US" b="1" dirty="0"/>
              <a:t>Colic</a:t>
            </a:r>
          </a:p>
          <a:p>
            <a:pPr lvl="1"/>
            <a:r>
              <a:rPr lang="en-US" dirty="0"/>
              <a:t>Colic is a common problem during infancy, characterized by crankiness and crying jags.</a:t>
            </a:r>
          </a:p>
          <a:p>
            <a:pPr lvl="1"/>
            <a:r>
              <a:rPr lang="en-US" dirty="0"/>
              <a:t>It is defined as crying that lasts longer than three hours per day for at least three days per week and for at least three weeks. which is commonly known as the “</a:t>
            </a:r>
            <a:r>
              <a:rPr lang="en-US" b="1" dirty="0"/>
              <a:t>Rule of 3’s</a:t>
            </a:r>
            <a:r>
              <a:rPr lang="en-US" dirty="0"/>
              <a:t>”</a:t>
            </a:r>
          </a:p>
          <a:p>
            <a:pPr lvl="1"/>
            <a:r>
              <a:rPr lang="en-US" dirty="0"/>
              <a:t>Colicky babies may have stomachs that are enlarged or distended with gas.</a:t>
            </a:r>
          </a:p>
          <a:p>
            <a:pPr lvl="1"/>
            <a:r>
              <a:rPr lang="en-US" dirty="0"/>
              <a:t>Whether breastfeeding or bottle-feeding, it is also important not to overfeed infants, which could make them uncomfortable and more likely to have crying fits.</a:t>
            </a:r>
          </a:p>
        </p:txBody>
      </p:sp>
    </p:spTree>
    <p:extLst>
      <p:ext uri="{BB962C8B-B14F-4D97-AF65-F5344CB8AC3E}">
        <p14:creationId xmlns:p14="http://schemas.microsoft.com/office/powerpoint/2010/main" val="3871627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07EA2E-51C2-2543-870B-EA06A8613EF3}"/>
              </a:ext>
            </a:extLst>
          </p:cNvPr>
          <p:cNvSpPr>
            <a:spLocks noGrp="1"/>
          </p:cNvSpPr>
          <p:nvPr>
            <p:ph type="title"/>
          </p:nvPr>
        </p:nvSpPr>
        <p:spPr/>
        <p:txBody>
          <a:bodyPr/>
          <a:lstStyle/>
          <a:p>
            <a:r>
              <a:rPr lang="en-US" b="1" dirty="0"/>
              <a:t>12.3 Feeding Problems during Infancy</a:t>
            </a:r>
            <a:endParaRPr lang="en-US" dirty="0"/>
          </a:p>
        </p:txBody>
      </p:sp>
      <p:sp>
        <p:nvSpPr>
          <p:cNvPr id="3" name="Content Placeholder 2">
            <a:extLst>
              <a:ext uri="{FF2B5EF4-FFF2-40B4-BE49-F238E27FC236}">
                <a16:creationId xmlns:a16="http://schemas.microsoft.com/office/drawing/2014/main" id="{934C74F8-0D0F-F345-8F96-41FAB06FCDA7}"/>
              </a:ext>
            </a:extLst>
          </p:cNvPr>
          <p:cNvSpPr>
            <a:spLocks noGrp="1"/>
          </p:cNvSpPr>
          <p:nvPr>
            <p:ph idx="1"/>
          </p:nvPr>
        </p:nvSpPr>
        <p:spPr/>
        <p:txBody>
          <a:bodyPr/>
          <a:lstStyle/>
          <a:p>
            <a:r>
              <a:rPr lang="en-US" b="1" dirty="0"/>
              <a:t>Newborn Jaundice</a:t>
            </a:r>
          </a:p>
          <a:p>
            <a:pPr lvl="1"/>
            <a:r>
              <a:rPr lang="en-US" b="1" dirty="0"/>
              <a:t>Newborn jaundice</a:t>
            </a:r>
            <a:r>
              <a:rPr lang="en-US" dirty="0"/>
              <a:t> is a condition that can occur within a few days of birth and is characterized by yellowed skin or yellowing in the whites of the eyes.</a:t>
            </a:r>
          </a:p>
          <a:p>
            <a:pPr lvl="1"/>
            <a:r>
              <a:rPr lang="en-US" dirty="0"/>
              <a:t>This disorder is caused by elevated levels of bilirubin in a baby’s bloodstream.</a:t>
            </a:r>
          </a:p>
          <a:p>
            <a:pPr lvl="1"/>
            <a:r>
              <a:rPr lang="en-US" dirty="0"/>
              <a:t>Jaundice develops when a newborn’s liver does not efficiently remove bilirubin from the blood.</a:t>
            </a:r>
          </a:p>
        </p:txBody>
      </p:sp>
    </p:spTree>
    <p:extLst>
      <p:ext uri="{BB962C8B-B14F-4D97-AF65-F5344CB8AC3E}">
        <p14:creationId xmlns:p14="http://schemas.microsoft.com/office/powerpoint/2010/main" val="235879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F1053-9B5A-9D4E-A89E-ADDEEB179104}"/>
              </a:ext>
            </a:extLst>
          </p:cNvPr>
          <p:cNvSpPr>
            <a:spLocks noGrp="1"/>
          </p:cNvSpPr>
          <p:nvPr>
            <p:ph type="title"/>
          </p:nvPr>
        </p:nvSpPr>
        <p:spPr/>
        <p:txBody>
          <a:bodyPr/>
          <a:lstStyle/>
          <a:p>
            <a:r>
              <a:rPr lang="en-US" b="1" dirty="0"/>
              <a:t>12.3 Feeding Problems during Infancy</a:t>
            </a:r>
            <a:endParaRPr lang="en-US" dirty="0"/>
          </a:p>
        </p:txBody>
      </p:sp>
      <p:sp>
        <p:nvSpPr>
          <p:cNvPr id="3" name="Content Placeholder 2">
            <a:extLst>
              <a:ext uri="{FF2B5EF4-FFF2-40B4-BE49-F238E27FC236}">
                <a16:creationId xmlns:a16="http://schemas.microsoft.com/office/drawing/2014/main" id="{FC05C704-0C70-264C-A428-24D2536DE2F4}"/>
              </a:ext>
            </a:extLst>
          </p:cNvPr>
          <p:cNvSpPr>
            <a:spLocks noGrp="1"/>
          </p:cNvSpPr>
          <p:nvPr>
            <p:ph idx="1"/>
          </p:nvPr>
        </p:nvSpPr>
        <p:spPr>
          <a:xfrm>
            <a:off x="1218883" y="1600200"/>
            <a:ext cx="9751060" cy="4800600"/>
          </a:xfrm>
        </p:spPr>
        <p:txBody>
          <a:bodyPr>
            <a:normAutofit lnSpcReduction="10000"/>
          </a:bodyPr>
          <a:lstStyle/>
          <a:p>
            <a:r>
              <a:rPr lang="en-US" dirty="0"/>
              <a:t>There are several types of jaundice associated with newborns:</a:t>
            </a:r>
          </a:p>
          <a:p>
            <a:pPr lvl="1"/>
            <a:r>
              <a:rPr lang="en-US" b="1" dirty="0"/>
              <a:t>Physiologic jaundice – </a:t>
            </a:r>
            <a:r>
              <a:rPr lang="en-US" dirty="0"/>
              <a:t>the most common type</a:t>
            </a:r>
          </a:p>
          <a:p>
            <a:pPr lvl="1"/>
            <a:r>
              <a:rPr lang="en-US" b="1" dirty="0"/>
              <a:t>Breast-milk jaundice – </a:t>
            </a:r>
            <a:r>
              <a:rPr lang="en-US" dirty="0"/>
              <a:t>tends to be genetic and there is no known cause</a:t>
            </a:r>
          </a:p>
          <a:p>
            <a:pPr lvl="1"/>
            <a:r>
              <a:rPr lang="en-US" b="1" dirty="0"/>
              <a:t>Breastfeeding jaundice – </a:t>
            </a:r>
            <a:r>
              <a:rPr lang="en-US" dirty="0"/>
              <a:t>occurs when an infant does not get enough milk</a:t>
            </a:r>
          </a:p>
          <a:p>
            <a:r>
              <a:rPr lang="en-US" dirty="0"/>
              <a:t>Treatment often involves increasing the number of feedings to increase bowel movements, which helps to excrete bilirubin.</a:t>
            </a:r>
          </a:p>
          <a:p>
            <a:r>
              <a:rPr lang="en-US" dirty="0"/>
              <a:t>Jaundice typically subsides with no lingering effects</a:t>
            </a:r>
          </a:p>
        </p:txBody>
      </p:sp>
    </p:spTree>
    <p:extLst>
      <p:ext uri="{BB962C8B-B14F-4D97-AF65-F5344CB8AC3E}">
        <p14:creationId xmlns:p14="http://schemas.microsoft.com/office/powerpoint/2010/main" val="3862829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CA5240-CCEF-2545-A5E2-0550201A45E1}"/>
              </a:ext>
            </a:extLst>
          </p:cNvPr>
          <p:cNvSpPr>
            <a:spLocks noGrp="1"/>
          </p:cNvSpPr>
          <p:nvPr>
            <p:ph type="title"/>
          </p:nvPr>
        </p:nvSpPr>
        <p:spPr/>
        <p:txBody>
          <a:bodyPr/>
          <a:lstStyle/>
          <a:p>
            <a:r>
              <a:rPr lang="en-US" b="1" dirty="0"/>
              <a:t>12.4 Nutrition in the Toddler Years</a:t>
            </a:r>
            <a:endParaRPr lang="en-US" dirty="0"/>
          </a:p>
        </p:txBody>
      </p:sp>
      <p:sp>
        <p:nvSpPr>
          <p:cNvPr id="3" name="Content Placeholder 2">
            <a:extLst>
              <a:ext uri="{FF2B5EF4-FFF2-40B4-BE49-F238E27FC236}">
                <a16:creationId xmlns:a16="http://schemas.microsoft.com/office/drawing/2014/main" id="{B029E7D7-6D57-804F-BC8D-E78EE61BB4F7}"/>
              </a:ext>
            </a:extLst>
          </p:cNvPr>
          <p:cNvSpPr>
            <a:spLocks noGrp="1"/>
          </p:cNvSpPr>
          <p:nvPr>
            <p:ph idx="1"/>
          </p:nvPr>
        </p:nvSpPr>
        <p:spPr/>
        <p:txBody>
          <a:bodyPr/>
          <a:lstStyle/>
          <a:p>
            <a:r>
              <a:rPr lang="en-US" dirty="0"/>
              <a:t>By the age of two, children’s physical growth and motor development slows compared to the progress they made as infants. </a:t>
            </a:r>
          </a:p>
          <a:p>
            <a:r>
              <a:rPr lang="en-US" dirty="0"/>
              <a:t>However, toddlers experience enormous intellectual, emotional, and social changes.</a:t>
            </a:r>
          </a:p>
          <a:p>
            <a:r>
              <a:rPr lang="en-US" dirty="0"/>
              <a:t>Parents of toddlers also need to be mindful of certain nutrition-related issues that may crop up during this stage of the human life cycle.</a:t>
            </a:r>
          </a:p>
        </p:txBody>
      </p:sp>
    </p:spTree>
    <p:extLst>
      <p:ext uri="{BB962C8B-B14F-4D97-AF65-F5344CB8AC3E}">
        <p14:creationId xmlns:p14="http://schemas.microsoft.com/office/powerpoint/2010/main" val="2544846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445AB-3274-0749-AD96-9AFA23444B2A}"/>
              </a:ext>
            </a:extLst>
          </p:cNvPr>
          <p:cNvSpPr>
            <a:spLocks noGrp="1"/>
          </p:cNvSpPr>
          <p:nvPr>
            <p:ph type="title"/>
          </p:nvPr>
        </p:nvSpPr>
        <p:spPr/>
        <p:txBody>
          <a:bodyPr/>
          <a:lstStyle/>
          <a:p>
            <a:r>
              <a:rPr lang="en-US" b="1" dirty="0"/>
              <a:t>12.4 The Toddler Years (Ages Two to Three)</a:t>
            </a:r>
            <a:endParaRPr lang="en-US" dirty="0"/>
          </a:p>
        </p:txBody>
      </p:sp>
      <p:sp>
        <p:nvSpPr>
          <p:cNvPr id="3" name="Content Placeholder 2">
            <a:extLst>
              <a:ext uri="{FF2B5EF4-FFF2-40B4-BE49-F238E27FC236}">
                <a16:creationId xmlns:a16="http://schemas.microsoft.com/office/drawing/2014/main" id="{1A2295D1-5D81-0048-98EB-BE7A16EE7E1C}"/>
              </a:ext>
            </a:extLst>
          </p:cNvPr>
          <p:cNvSpPr>
            <a:spLocks noGrp="1"/>
          </p:cNvSpPr>
          <p:nvPr>
            <p:ph idx="1"/>
          </p:nvPr>
        </p:nvSpPr>
        <p:spPr/>
        <p:txBody>
          <a:bodyPr/>
          <a:lstStyle/>
          <a:p>
            <a:r>
              <a:rPr lang="en-US" b="1" dirty="0"/>
              <a:t>Nutritional Requirements</a:t>
            </a:r>
          </a:p>
          <a:p>
            <a:pPr lvl="1"/>
            <a:r>
              <a:rPr lang="en-US" dirty="0"/>
              <a:t>A toddler’s serving sizes should be approximately one-quarter that of an adult’s.</a:t>
            </a:r>
          </a:p>
          <a:p>
            <a:pPr lvl="1"/>
            <a:r>
              <a:rPr lang="en-US" dirty="0"/>
              <a:t>One way to estimate serving sizes for young children is one tablespoon for each year of life.</a:t>
            </a:r>
          </a:p>
          <a:p>
            <a:r>
              <a:rPr lang="en-US" b="1" dirty="0"/>
              <a:t>Energy</a:t>
            </a:r>
          </a:p>
          <a:p>
            <a:pPr lvl="1"/>
            <a:r>
              <a:rPr lang="en-US" dirty="0"/>
              <a:t>The energy requirements for ages two to three are about 1,000 to 1,400 calories a day.</a:t>
            </a:r>
          </a:p>
          <a:p>
            <a:pPr lvl="1"/>
            <a:r>
              <a:rPr lang="en-US" dirty="0"/>
              <a:t>Toddlers require small, frequent, nutritious snacks and meals to satisfy energy requirements.</a:t>
            </a:r>
          </a:p>
        </p:txBody>
      </p:sp>
    </p:spTree>
    <p:extLst>
      <p:ext uri="{BB962C8B-B14F-4D97-AF65-F5344CB8AC3E}">
        <p14:creationId xmlns:p14="http://schemas.microsoft.com/office/powerpoint/2010/main" val="624901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E46A9-422C-924C-8827-7B92F01DEA26}"/>
              </a:ext>
            </a:extLst>
          </p:cNvPr>
          <p:cNvSpPr>
            <a:spLocks noGrp="1"/>
          </p:cNvSpPr>
          <p:nvPr>
            <p:ph type="title"/>
          </p:nvPr>
        </p:nvSpPr>
        <p:spPr/>
        <p:txBody>
          <a:bodyPr/>
          <a:lstStyle/>
          <a:p>
            <a:r>
              <a:rPr lang="en-US" b="1" dirty="0"/>
              <a:t>Table 12.5 Serving Sizes for Toddlers</a:t>
            </a:r>
          </a:p>
        </p:txBody>
      </p:sp>
      <p:sp>
        <p:nvSpPr>
          <p:cNvPr id="3" name="Content Placeholder 2">
            <a:extLst>
              <a:ext uri="{FF2B5EF4-FFF2-40B4-BE49-F238E27FC236}">
                <a16:creationId xmlns:a16="http://schemas.microsoft.com/office/drawing/2014/main" id="{D1482C0D-8124-114D-84A0-37AA6E63B65A}"/>
              </a:ext>
            </a:extLst>
          </p:cNvPr>
          <p:cNvSpPr>
            <a:spLocks noGrp="1"/>
          </p:cNvSpPr>
          <p:nvPr>
            <p:ph idx="1"/>
          </p:nvPr>
        </p:nvSpPr>
        <p:spPr>
          <a:xfrm>
            <a:off x="1218883" y="1600200"/>
            <a:ext cx="9751060" cy="4953000"/>
          </a:xfrm>
        </p:spPr>
        <p:txBody>
          <a:bodyPr>
            <a:normAutofit/>
          </a:bodyPr>
          <a:lstStyle/>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r>
              <a:rPr lang="en-US" sz="1600" dirty="0"/>
              <a:t>Source: Hayes, D. (2018, February 20). What and How Much Should My Preschooler Be Eating? </a:t>
            </a:r>
            <a:r>
              <a:rPr lang="en-US" sz="1600" u="sng" dirty="0">
                <a:hlinkClick r:id="rId2"/>
              </a:rPr>
              <a:t>https://www.eatright.org/food/nutrition/dietary-guidelines-and-myplate/what-and-how-much-should-my-preschooler-be-eating</a:t>
            </a:r>
            <a:endParaRPr lang="en-US" sz="1600" dirty="0"/>
          </a:p>
        </p:txBody>
      </p:sp>
      <p:graphicFrame>
        <p:nvGraphicFramePr>
          <p:cNvPr id="5" name="Table 4">
            <a:extLst>
              <a:ext uri="{FF2B5EF4-FFF2-40B4-BE49-F238E27FC236}">
                <a16:creationId xmlns:a16="http://schemas.microsoft.com/office/drawing/2014/main" id="{D116BFB8-8820-5F43-B1C8-75CF2C2BCB73}"/>
              </a:ext>
            </a:extLst>
          </p:cNvPr>
          <p:cNvGraphicFramePr>
            <a:graphicFrameLocks noGrp="1"/>
          </p:cNvGraphicFramePr>
          <p:nvPr>
            <p:extLst>
              <p:ext uri="{D42A27DB-BD31-4B8C-83A1-F6EECF244321}">
                <p14:modId xmlns:p14="http://schemas.microsoft.com/office/powerpoint/2010/main" val="1170628437"/>
              </p:ext>
            </p:extLst>
          </p:nvPr>
        </p:nvGraphicFramePr>
        <p:xfrm>
          <a:off x="379412" y="1447800"/>
          <a:ext cx="11582400" cy="4015740"/>
        </p:xfrm>
        <a:graphic>
          <a:graphicData uri="http://schemas.openxmlformats.org/drawingml/2006/table">
            <a:tbl>
              <a:tblPr firstRow="1" firstCol="1" bandRow="1">
                <a:tableStyleId>{5C22544A-7EE6-4342-B048-85BDC9FD1C3A}</a:tableStyleId>
              </a:tblPr>
              <a:tblGrid>
                <a:gridCol w="1752600">
                  <a:extLst>
                    <a:ext uri="{9D8B030D-6E8A-4147-A177-3AD203B41FA5}">
                      <a16:colId xmlns:a16="http://schemas.microsoft.com/office/drawing/2014/main" val="2043775579"/>
                    </a:ext>
                  </a:extLst>
                </a:gridCol>
                <a:gridCol w="3733800">
                  <a:extLst>
                    <a:ext uri="{9D8B030D-6E8A-4147-A177-3AD203B41FA5}">
                      <a16:colId xmlns:a16="http://schemas.microsoft.com/office/drawing/2014/main" val="3191513271"/>
                    </a:ext>
                  </a:extLst>
                </a:gridCol>
                <a:gridCol w="6096000">
                  <a:extLst>
                    <a:ext uri="{9D8B030D-6E8A-4147-A177-3AD203B41FA5}">
                      <a16:colId xmlns:a16="http://schemas.microsoft.com/office/drawing/2014/main" val="1869238771"/>
                    </a:ext>
                  </a:extLst>
                </a:gridCol>
              </a:tblGrid>
              <a:tr h="262890">
                <a:tc>
                  <a:txBody>
                    <a:bodyPr/>
                    <a:lstStyle/>
                    <a:p>
                      <a:pPr marL="0" marR="0" algn="ctr">
                        <a:spcBef>
                          <a:spcPts val="0"/>
                        </a:spcBef>
                        <a:spcAft>
                          <a:spcPts val="0"/>
                        </a:spcAft>
                      </a:pPr>
                      <a:r>
                        <a:rPr lang="en-US" sz="1600" dirty="0">
                          <a:effectLst/>
                        </a:rPr>
                        <a:t>Food Group</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Daily Serving</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Examples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03783064"/>
                  </a:ext>
                </a:extLst>
              </a:tr>
              <a:tr h="552450">
                <a:tc>
                  <a:txBody>
                    <a:bodyPr/>
                    <a:lstStyle/>
                    <a:p>
                      <a:pPr marL="0" marR="0" algn="ctr">
                        <a:spcBef>
                          <a:spcPts val="0"/>
                        </a:spcBef>
                        <a:spcAft>
                          <a:spcPts val="0"/>
                        </a:spcAft>
                      </a:pPr>
                      <a:r>
                        <a:rPr lang="en-US" sz="1600" dirty="0">
                          <a:effectLst/>
                        </a:rPr>
                        <a:t>Grains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About 3 to 5 ounces of grains per day, ideally whole grains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342900" marR="0" lvl="0" indent="-342900">
                        <a:spcBef>
                          <a:spcPts val="0"/>
                        </a:spcBef>
                        <a:spcAft>
                          <a:spcPts val="0"/>
                        </a:spcAft>
                        <a:buSzPts val="1000"/>
                        <a:buFont typeface="Symbol" pitchFamily="2" charset="2"/>
                        <a:buChar char=""/>
                        <a:tabLst>
                          <a:tab pos="457200" algn="l"/>
                        </a:tabLst>
                      </a:pPr>
                      <a:r>
                        <a:rPr lang="en-US" sz="1600">
                          <a:effectLst/>
                        </a:rPr>
                        <a:t>3 slices of bread</a:t>
                      </a:r>
                    </a:p>
                    <a:p>
                      <a:pPr marL="342900" marR="0" lvl="0" indent="-342900">
                        <a:spcBef>
                          <a:spcPts val="0"/>
                        </a:spcBef>
                        <a:spcAft>
                          <a:spcPts val="0"/>
                        </a:spcAft>
                        <a:buSzPts val="1000"/>
                        <a:buFont typeface="Symbol" pitchFamily="2" charset="2"/>
                        <a:buChar char=""/>
                        <a:tabLst>
                          <a:tab pos="457200" algn="l"/>
                        </a:tabLst>
                      </a:pPr>
                      <a:r>
                        <a:rPr lang="en-US" sz="1600">
                          <a:effectLst/>
                        </a:rPr>
                        <a:t>1 slice of bread, plus ⅓ cup of cereal, and ¼ cup of cooked whole-grain rice or pasta</a:t>
                      </a:r>
                      <a:endParaRPr lang="en-US" sz="1600">
                        <a:solidFill>
                          <a:srgbClr val="333333"/>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284427936"/>
                  </a:ext>
                </a:extLst>
              </a:tr>
              <a:tr h="400050">
                <a:tc>
                  <a:txBody>
                    <a:bodyPr/>
                    <a:lstStyle/>
                    <a:p>
                      <a:pPr marL="0" marR="0" algn="ctr">
                        <a:spcBef>
                          <a:spcPts val="0"/>
                        </a:spcBef>
                        <a:spcAft>
                          <a:spcPts val="0"/>
                        </a:spcAft>
                      </a:pPr>
                      <a:r>
                        <a:rPr lang="en-US" sz="1600">
                          <a:effectLst/>
                        </a:rPr>
                        <a:t>Proteins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2 to 4 ounces of meat, poultry, fish, eggs, or legumes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342900" marR="0" lvl="0" indent="-342900">
                        <a:spcBef>
                          <a:spcPts val="0"/>
                        </a:spcBef>
                        <a:spcAft>
                          <a:spcPts val="0"/>
                        </a:spcAft>
                        <a:buSzPts val="1000"/>
                        <a:buFont typeface="Symbol" pitchFamily="2" charset="2"/>
                        <a:buChar char=""/>
                        <a:tabLst>
                          <a:tab pos="457200" algn="l"/>
                        </a:tabLst>
                      </a:pPr>
                      <a:r>
                        <a:rPr lang="en-US" sz="1600" dirty="0">
                          <a:effectLst/>
                        </a:rPr>
                        <a:t>1 ounce of lean meat or chicken, plus one egg</a:t>
                      </a:r>
                    </a:p>
                    <a:p>
                      <a:pPr marL="342900" marR="0" lvl="0" indent="-342900">
                        <a:spcBef>
                          <a:spcPts val="0"/>
                        </a:spcBef>
                        <a:spcAft>
                          <a:spcPts val="0"/>
                        </a:spcAft>
                        <a:buSzPts val="1000"/>
                        <a:buFont typeface="Symbol" pitchFamily="2" charset="2"/>
                        <a:buChar char=""/>
                        <a:tabLst>
                          <a:tab pos="457200" algn="l"/>
                        </a:tabLst>
                      </a:pPr>
                      <a:r>
                        <a:rPr lang="en-US" sz="1600" dirty="0">
                          <a:effectLst/>
                        </a:rPr>
                        <a:t>1 ounce of fish, plus ¼ cup of cooked beans</a:t>
                      </a:r>
                      <a:endParaRPr lang="en-US" sz="1600" dirty="0">
                        <a:solidFill>
                          <a:srgbClr val="333333"/>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415855920"/>
                  </a:ext>
                </a:extLst>
              </a:tr>
              <a:tr h="552450">
                <a:tc>
                  <a:txBody>
                    <a:bodyPr/>
                    <a:lstStyle/>
                    <a:p>
                      <a:pPr marL="0" marR="0" algn="ctr">
                        <a:spcBef>
                          <a:spcPts val="0"/>
                        </a:spcBef>
                        <a:spcAft>
                          <a:spcPts val="0"/>
                        </a:spcAft>
                      </a:pPr>
                      <a:r>
                        <a:rPr lang="en-US" sz="1600">
                          <a:effectLst/>
                        </a:rPr>
                        <a:t>Fruits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1 to 1 ½ cup of fresh, frozen, canned, and/or dried fruits, or 100 percent fruit juice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342900" marR="0" lvl="0" indent="-342900">
                        <a:spcBef>
                          <a:spcPts val="0"/>
                        </a:spcBef>
                        <a:spcAft>
                          <a:spcPts val="0"/>
                        </a:spcAft>
                        <a:buSzPts val="1000"/>
                        <a:buFont typeface="Symbol" pitchFamily="2" charset="2"/>
                        <a:buChar char=""/>
                        <a:tabLst>
                          <a:tab pos="457200" algn="l"/>
                        </a:tabLst>
                      </a:pPr>
                      <a:r>
                        <a:rPr lang="en-US" sz="1600" dirty="0">
                          <a:effectLst/>
                        </a:rPr>
                        <a:t>1 small apple cut into slices</a:t>
                      </a:r>
                    </a:p>
                    <a:p>
                      <a:pPr marL="342900" marR="0" lvl="0" indent="-342900">
                        <a:spcBef>
                          <a:spcPts val="0"/>
                        </a:spcBef>
                        <a:spcAft>
                          <a:spcPts val="0"/>
                        </a:spcAft>
                        <a:buSzPts val="1000"/>
                        <a:buFont typeface="Symbol" pitchFamily="2" charset="2"/>
                        <a:buChar char=""/>
                        <a:tabLst>
                          <a:tab pos="457200" algn="l"/>
                        </a:tabLst>
                      </a:pPr>
                      <a:r>
                        <a:rPr lang="en-US" sz="1600" dirty="0">
                          <a:effectLst/>
                        </a:rPr>
                        <a:t>1 cup of sliced or cubed fruit</a:t>
                      </a:r>
                    </a:p>
                    <a:p>
                      <a:pPr marL="342900" marR="0" lvl="0" indent="-342900">
                        <a:spcBef>
                          <a:spcPts val="0"/>
                        </a:spcBef>
                        <a:spcAft>
                          <a:spcPts val="0"/>
                        </a:spcAft>
                        <a:buSzPts val="1000"/>
                        <a:buFont typeface="Symbol" pitchFamily="2" charset="2"/>
                        <a:buChar char=""/>
                        <a:tabLst>
                          <a:tab pos="457200" algn="l"/>
                        </a:tabLst>
                      </a:pPr>
                      <a:r>
                        <a:rPr lang="en-US" sz="1600" dirty="0">
                          <a:effectLst/>
                        </a:rPr>
                        <a:t>1 large banana</a:t>
                      </a:r>
                      <a:endParaRPr lang="en-US" sz="1600" dirty="0">
                        <a:solidFill>
                          <a:srgbClr val="333333"/>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611835136"/>
                  </a:ext>
                </a:extLst>
              </a:tr>
              <a:tr h="552450">
                <a:tc>
                  <a:txBody>
                    <a:bodyPr/>
                    <a:lstStyle/>
                    <a:p>
                      <a:pPr marL="0" marR="0" algn="ctr">
                        <a:spcBef>
                          <a:spcPts val="0"/>
                        </a:spcBef>
                        <a:spcAft>
                          <a:spcPts val="0"/>
                        </a:spcAft>
                      </a:pPr>
                      <a:r>
                        <a:rPr lang="en-US" sz="1600">
                          <a:effectLst/>
                        </a:rPr>
                        <a:t>Vegetables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1 to 1 ½ cup of raw and/or cooked vegetables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342900" marR="0" lvl="0" indent="-342900">
                        <a:spcBef>
                          <a:spcPts val="0"/>
                        </a:spcBef>
                        <a:spcAft>
                          <a:spcPts val="0"/>
                        </a:spcAft>
                        <a:buSzPts val="1000"/>
                        <a:buFont typeface="Symbol" pitchFamily="2" charset="2"/>
                        <a:buChar char=""/>
                        <a:tabLst>
                          <a:tab pos="457200" algn="l"/>
                        </a:tabLst>
                      </a:pPr>
                      <a:r>
                        <a:rPr lang="en-US" sz="1600" dirty="0">
                          <a:effectLst/>
                        </a:rPr>
                        <a:t>1 cup of pureed, mashed, or finely chopped vegetables (such as mashed potatoes, chopped broccoli, or tomato sauce)</a:t>
                      </a:r>
                      <a:endParaRPr lang="en-US" sz="1600" dirty="0">
                        <a:solidFill>
                          <a:srgbClr val="333333"/>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971997160"/>
                  </a:ext>
                </a:extLst>
              </a:tr>
              <a:tr h="857250">
                <a:tc>
                  <a:txBody>
                    <a:bodyPr/>
                    <a:lstStyle/>
                    <a:p>
                      <a:pPr marL="0" marR="0" algn="ctr">
                        <a:spcBef>
                          <a:spcPts val="0"/>
                        </a:spcBef>
                        <a:spcAft>
                          <a:spcPts val="0"/>
                        </a:spcAft>
                      </a:pPr>
                      <a:r>
                        <a:rPr lang="en-US" sz="1600">
                          <a:effectLst/>
                        </a:rPr>
                        <a:t>Dairy Products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2 to 2 ½ cups per day</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342900" marR="0" lvl="0" indent="-342900">
                        <a:spcBef>
                          <a:spcPts val="0"/>
                        </a:spcBef>
                        <a:spcAft>
                          <a:spcPts val="0"/>
                        </a:spcAft>
                        <a:buSzPts val="1000"/>
                        <a:buFont typeface="Symbol" pitchFamily="2" charset="2"/>
                        <a:buChar char=""/>
                        <a:tabLst>
                          <a:tab pos="457200" algn="l"/>
                        </a:tabLst>
                      </a:pPr>
                      <a:r>
                        <a:rPr lang="en-US" sz="1600" dirty="0">
                          <a:effectLst/>
                        </a:rPr>
                        <a:t>2 cups of fat-free or low-fat milk</a:t>
                      </a:r>
                    </a:p>
                    <a:p>
                      <a:pPr marL="342900" marR="0" lvl="0" indent="-342900">
                        <a:spcBef>
                          <a:spcPts val="0"/>
                        </a:spcBef>
                        <a:spcAft>
                          <a:spcPts val="0"/>
                        </a:spcAft>
                        <a:buSzPts val="1000"/>
                        <a:buFont typeface="Symbol" pitchFamily="2" charset="2"/>
                        <a:buChar char=""/>
                        <a:tabLst>
                          <a:tab pos="457200" algn="l"/>
                        </a:tabLst>
                      </a:pPr>
                      <a:r>
                        <a:rPr lang="en-US" sz="1600" dirty="0">
                          <a:effectLst/>
                        </a:rPr>
                        <a:t>1 cup of fat-free or low-fat milk, plus 2 slices of cheese</a:t>
                      </a:r>
                    </a:p>
                    <a:p>
                      <a:pPr marL="342900" marR="0" lvl="0" indent="-342900">
                        <a:spcBef>
                          <a:spcPts val="0"/>
                        </a:spcBef>
                        <a:spcAft>
                          <a:spcPts val="0"/>
                        </a:spcAft>
                        <a:buSzPts val="1000"/>
                        <a:buFont typeface="Symbol" pitchFamily="2" charset="2"/>
                        <a:buChar char=""/>
                        <a:tabLst>
                          <a:tab pos="457200" algn="l"/>
                        </a:tabLst>
                      </a:pPr>
                      <a:r>
                        <a:rPr lang="en-US" sz="1600" dirty="0">
                          <a:effectLst/>
                        </a:rPr>
                        <a:t>1 cup of fat-free or low-fat milk, plus 1 cup of yogurt</a:t>
                      </a:r>
                      <a:endParaRPr lang="en-US" sz="1600" dirty="0">
                        <a:solidFill>
                          <a:srgbClr val="333333"/>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423071120"/>
                  </a:ext>
                </a:extLst>
              </a:tr>
            </a:tbl>
          </a:graphicData>
        </a:graphic>
      </p:graphicFrame>
    </p:spTree>
    <p:extLst>
      <p:ext uri="{BB962C8B-B14F-4D97-AF65-F5344CB8AC3E}">
        <p14:creationId xmlns:p14="http://schemas.microsoft.com/office/powerpoint/2010/main" val="3064290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8D52B-513C-D34D-8E70-C3C2BB45FB9B}"/>
              </a:ext>
            </a:extLst>
          </p:cNvPr>
          <p:cNvSpPr>
            <a:spLocks noGrp="1"/>
          </p:cNvSpPr>
          <p:nvPr>
            <p:ph type="title"/>
          </p:nvPr>
        </p:nvSpPr>
        <p:spPr/>
        <p:txBody>
          <a:bodyPr/>
          <a:lstStyle/>
          <a:p>
            <a:r>
              <a:rPr lang="en-US" b="1" dirty="0"/>
              <a:t>12.4 The Toddler Years (Ages Two to Three)</a:t>
            </a:r>
            <a:endParaRPr lang="en-US" dirty="0"/>
          </a:p>
        </p:txBody>
      </p:sp>
      <p:sp>
        <p:nvSpPr>
          <p:cNvPr id="3" name="Content Placeholder 2">
            <a:extLst>
              <a:ext uri="{FF2B5EF4-FFF2-40B4-BE49-F238E27FC236}">
                <a16:creationId xmlns:a16="http://schemas.microsoft.com/office/drawing/2014/main" id="{69E7DF5C-5594-0949-8696-FE12BF5B8E29}"/>
              </a:ext>
            </a:extLst>
          </p:cNvPr>
          <p:cNvSpPr>
            <a:spLocks noGrp="1"/>
          </p:cNvSpPr>
          <p:nvPr>
            <p:ph idx="1"/>
          </p:nvPr>
        </p:nvSpPr>
        <p:spPr/>
        <p:txBody>
          <a:bodyPr/>
          <a:lstStyle/>
          <a:p>
            <a:r>
              <a:rPr lang="en-US" b="1" dirty="0"/>
              <a:t>Macronutrients</a:t>
            </a:r>
          </a:p>
          <a:p>
            <a:pPr lvl="1"/>
            <a:r>
              <a:rPr lang="en-US" dirty="0"/>
              <a:t>Toddlers’ carbohydrate needs increase to support their body and brain development.</a:t>
            </a:r>
          </a:p>
          <a:p>
            <a:pPr lvl="1"/>
            <a:r>
              <a:rPr lang="en-US" dirty="0"/>
              <a:t>Brightly-colored unrefined carbohydrates, such as peas, orange slices, tomatoes, and bananas are not only nutrient-dense, they also make a plate look more appetizing and appealing to a young child.</a:t>
            </a:r>
          </a:p>
          <a:p>
            <a:pPr lvl="1"/>
            <a:r>
              <a:rPr lang="en-US" dirty="0"/>
              <a:t>Essential fatty acids are vital for the development of the eyes, along with nerve and other types of tissue. </a:t>
            </a:r>
          </a:p>
        </p:txBody>
      </p:sp>
    </p:spTree>
    <p:extLst>
      <p:ext uri="{BB962C8B-B14F-4D97-AF65-F5344CB8AC3E}">
        <p14:creationId xmlns:p14="http://schemas.microsoft.com/office/powerpoint/2010/main" val="895310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B5A21-885D-7849-8CF0-181806FF92D5}"/>
              </a:ext>
            </a:extLst>
          </p:cNvPr>
          <p:cNvSpPr>
            <a:spLocks noGrp="1"/>
          </p:cNvSpPr>
          <p:nvPr>
            <p:ph type="title"/>
          </p:nvPr>
        </p:nvSpPr>
        <p:spPr/>
        <p:txBody>
          <a:bodyPr/>
          <a:lstStyle/>
          <a:p>
            <a:r>
              <a:rPr lang="en-US" b="1" dirty="0"/>
              <a:t>Video: Breastfeeding and Working</a:t>
            </a:r>
            <a:endParaRPr lang="en-US" dirty="0"/>
          </a:p>
        </p:txBody>
      </p:sp>
      <p:sp>
        <p:nvSpPr>
          <p:cNvPr id="3" name="Content Placeholder 2">
            <a:extLst>
              <a:ext uri="{FF2B5EF4-FFF2-40B4-BE49-F238E27FC236}">
                <a16:creationId xmlns:a16="http://schemas.microsoft.com/office/drawing/2014/main" id="{879A3691-2C6F-E84D-93CB-B2C23FEF08AE}"/>
              </a:ext>
            </a:extLst>
          </p:cNvPr>
          <p:cNvSpPr>
            <a:spLocks noGrp="1"/>
          </p:cNvSpPr>
          <p:nvPr>
            <p:ph idx="1"/>
          </p:nvPr>
        </p:nvSpPr>
        <p:spPr>
          <a:xfrm>
            <a:off x="1218883" y="1600200"/>
            <a:ext cx="9751060" cy="4953000"/>
          </a:xfrm>
        </p:spPr>
        <p:txBody>
          <a:bodyPr>
            <a:normAutofit/>
          </a:bodyPr>
          <a:lstStyle/>
          <a:p>
            <a:pPr algn="ctr"/>
            <a:endParaRPr lang="en-US" dirty="0"/>
          </a:p>
          <a:p>
            <a:endParaRPr lang="en-US" dirty="0"/>
          </a:p>
          <a:p>
            <a:endParaRPr lang="en-US" dirty="0"/>
          </a:p>
          <a:p>
            <a:endParaRPr lang="en-US" dirty="0"/>
          </a:p>
          <a:p>
            <a:endParaRPr lang="en-US" dirty="0"/>
          </a:p>
          <a:p>
            <a:endParaRPr lang="en-US" dirty="0"/>
          </a:p>
          <a:p>
            <a:endParaRPr lang="en-US" dirty="0"/>
          </a:p>
          <a:p>
            <a:pPr marL="0" indent="0" algn="ctr">
              <a:buNone/>
            </a:pPr>
            <a:r>
              <a:rPr lang="en-US" sz="1600" dirty="0"/>
              <a:t>Video Source: </a:t>
            </a:r>
            <a:r>
              <a:rPr lang="en-US" sz="1600" dirty="0">
                <a:hlinkClick r:id="rId3"/>
              </a:rPr>
              <a:t>https://youtu.be/S2XmUPpQsFc</a:t>
            </a:r>
            <a:endParaRPr lang="en-US" sz="1600" dirty="0"/>
          </a:p>
        </p:txBody>
      </p:sp>
      <p:pic>
        <p:nvPicPr>
          <p:cNvPr id="5" name="Breastfeeding and Working">
            <a:hlinkClick r:id="" action="ppaction://media"/>
            <a:extLst>
              <a:ext uri="{FF2B5EF4-FFF2-40B4-BE49-F238E27FC236}">
                <a16:creationId xmlns:a16="http://schemas.microsoft.com/office/drawing/2014/main" id="{88B8A0AC-4127-974A-AFDB-4D7378612B82}"/>
              </a:ext>
            </a:extLst>
          </p:cNvPr>
          <p:cNvPicPr>
            <a:picLocks noRot="1" noChangeAspect="1"/>
          </p:cNvPicPr>
          <p:nvPr>
            <a:videoFile r:link="rId1"/>
          </p:nvPr>
        </p:nvPicPr>
        <p:blipFill>
          <a:blip r:embed="rId4"/>
          <a:stretch>
            <a:fillRect/>
          </a:stretch>
        </p:blipFill>
        <p:spPr>
          <a:xfrm>
            <a:off x="2233611" y="1447800"/>
            <a:ext cx="7721601" cy="4343401"/>
          </a:xfrm>
          <a:prstGeom prst="rect">
            <a:avLst/>
          </a:prstGeom>
        </p:spPr>
      </p:pic>
    </p:spTree>
    <p:extLst>
      <p:ext uri="{BB962C8B-B14F-4D97-AF65-F5344CB8AC3E}">
        <p14:creationId xmlns:p14="http://schemas.microsoft.com/office/powerpoint/2010/main" val="4103817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FC4233-260B-524A-9272-7A188099268D}"/>
              </a:ext>
            </a:extLst>
          </p:cNvPr>
          <p:cNvSpPr>
            <a:spLocks noGrp="1"/>
          </p:cNvSpPr>
          <p:nvPr>
            <p:ph type="title"/>
          </p:nvPr>
        </p:nvSpPr>
        <p:spPr/>
        <p:txBody>
          <a:bodyPr/>
          <a:lstStyle/>
          <a:p>
            <a:r>
              <a:rPr lang="en-US" b="1" dirty="0"/>
              <a:t>12.4 The Toddler Years (Ages Two to Three)</a:t>
            </a:r>
            <a:endParaRPr lang="en-US" dirty="0"/>
          </a:p>
        </p:txBody>
      </p:sp>
      <p:sp>
        <p:nvSpPr>
          <p:cNvPr id="3" name="Content Placeholder 2">
            <a:extLst>
              <a:ext uri="{FF2B5EF4-FFF2-40B4-BE49-F238E27FC236}">
                <a16:creationId xmlns:a16="http://schemas.microsoft.com/office/drawing/2014/main" id="{91620DE6-B32D-D944-BAF0-0E6358C75A6F}"/>
              </a:ext>
            </a:extLst>
          </p:cNvPr>
          <p:cNvSpPr>
            <a:spLocks noGrp="1"/>
          </p:cNvSpPr>
          <p:nvPr>
            <p:ph idx="1"/>
          </p:nvPr>
        </p:nvSpPr>
        <p:spPr/>
        <p:txBody>
          <a:bodyPr/>
          <a:lstStyle/>
          <a:p>
            <a:r>
              <a:rPr lang="en-US" b="1" dirty="0"/>
              <a:t>Micronutrients</a:t>
            </a:r>
          </a:p>
          <a:p>
            <a:pPr lvl="1"/>
            <a:r>
              <a:rPr lang="en-US" dirty="0"/>
              <a:t>As a child grows bigger, the needs for vitamins and minerals can be met with a balanced diet, with a few exceptions.</a:t>
            </a:r>
          </a:p>
          <a:p>
            <a:pPr lvl="1"/>
            <a:r>
              <a:rPr lang="en-US" dirty="0"/>
              <a:t>Vitamin D-fortified milk and cereals can help to meet this need. </a:t>
            </a:r>
          </a:p>
          <a:p>
            <a:pPr lvl="1"/>
            <a:r>
              <a:rPr lang="en-US" dirty="0"/>
              <a:t>However, toddlers who do not get enough of this micronutrient should receive a supplement.</a:t>
            </a:r>
          </a:p>
          <a:p>
            <a:pPr lvl="1"/>
            <a:r>
              <a:rPr lang="en-US" dirty="0"/>
              <a:t>Iron deficiency is also a major concern for children between the ages of two and three.</a:t>
            </a:r>
          </a:p>
        </p:txBody>
      </p:sp>
    </p:spTree>
    <p:extLst>
      <p:ext uri="{BB962C8B-B14F-4D97-AF65-F5344CB8AC3E}">
        <p14:creationId xmlns:p14="http://schemas.microsoft.com/office/powerpoint/2010/main" val="490982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1FAD2-AD5B-5E4B-A050-BEE964B40A59}"/>
              </a:ext>
            </a:extLst>
          </p:cNvPr>
          <p:cNvSpPr>
            <a:spLocks noGrp="1"/>
          </p:cNvSpPr>
          <p:nvPr>
            <p:ph type="title"/>
          </p:nvPr>
        </p:nvSpPr>
        <p:spPr/>
        <p:txBody>
          <a:bodyPr/>
          <a:lstStyle/>
          <a:p>
            <a:r>
              <a:rPr lang="en-US" b="1" dirty="0"/>
              <a:t>12.4 Learning How to Handle Food</a:t>
            </a:r>
            <a:endParaRPr lang="en-US" dirty="0"/>
          </a:p>
        </p:txBody>
      </p:sp>
      <p:sp>
        <p:nvSpPr>
          <p:cNvPr id="3" name="Content Placeholder 2">
            <a:extLst>
              <a:ext uri="{FF2B5EF4-FFF2-40B4-BE49-F238E27FC236}">
                <a16:creationId xmlns:a16="http://schemas.microsoft.com/office/drawing/2014/main" id="{E86F93D8-7D23-9947-BEFE-B382F566780F}"/>
              </a:ext>
            </a:extLst>
          </p:cNvPr>
          <p:cNvSpPr>
            <a:spLocks noGrp="1"/>
          </p:cNvSpPr>
          <p:nvPr>
            <p:ph idx="1"/>
          </p:nvPr>
        </p:nvSpPr>
        <p:spPr/>
        <p:txBody>
          <a:bodyPr/>
          <a:lstStyle/>
          <a:p>
            <a:r>
              <a:rPr lang="en-US" dirty="0"/>
              <a:t>During this phase, it is important to offer children foods that they can handle on their own and that help them avoid choking and other hazards.</a:t>
            </a:r>
          </a:p>
          <a:p>
            <a:r>
              <a:rPr lang="en-US" dirty="0"/>
              <a:t>Examples include fresh fruits that have been sliced into pieces, orange or grapefruit sections, peas or potatoes that have been mashed for safety, a cup of yogurt, and whole-grain bread or bagels cut into pieces. </a:t>
            </a:r>
          </a:p>
        </p:txBody>
      </p:sp>
    </p:spTree>
    <p:extLst>
      <p:ext uri="{BB962C8B-B14F-4D97-AF65-F5344CB8AC3E}">
        <p14:creationId xmlns:p14="http://schemas.microsoft.com/office/powerpoint/2010/main" val="4205633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9575D1-4C53-AF4A-A066-FB47FC720187}"/>
              </a:ext>
            </a:extLst>
          </p:cNvPr>
          <p:cNvSpPr>
            <a:spLocks noGrp="1"/>
          </p:cNvSpPr>
          <p:nvPr>
            <p:ph type="title"/>
          </p:nvPr>
        </p:nvSpPr>
        <p:spPr/>
        <p:txBody>
          <a:bodyPr/>
          <a:lstStyle/>
          <a:p>
            <a:r>
              <a:rPr lang="en-US" b="1" dirty="0"/>
              <a:t>12.4 Learning How to Handle Food</a:t>
            </a:r>
            <a:endParaRPr lang="en-US" dirty="0"/>
          </a:p>
        </p:txBody>
      </p:sp>
      <p:sp>
        <p:nvSpPr>
          <p:cNvPr id="3" name="Content Placeholder 2">
            <a:extLst>
              <a:ext uri="{FF2B5EF4-FFF2-40B4-BE49-F238E27FC236}">
                <a16:creationId xmlns:a16="http://schemas.microsoft.com/office/drawing/2014/main" id="{F50F9969-1E17-A642-B344-5F65B830FF28}"/>
              </a:ext>
            </a:extLst>
          </p:cNvPr>
          <p:cNvSpPr>
            <a:spLocks noGrp="1"/>
          </p:cNvSpPr>
          <p:nvPr>
            <p:ph idx="1"/>
          </p:nvPr>
        </p:nvSpPr>
        <p:spPr/>
        <p:txBody>
          <a:bodyPr/>
          <a:lstStyle/>
          <a:p>
            <a:r>
              <a:rPr lang="en-US" dirty="0"/>
              <a:t>Parents and other caregivers can help children learn how to feed themselves by providing the following:</a:t>
            </a:r>
          </a:p>
          <a:p>
            <a:pPr lvl="1"/>
            <a:r>
              <a:rPr lang="en-US" dirty="0"/>
              <a:t>Small utensils that fit a young child’s hand</a:t>
            </a:r>
          </a:p>
          <a:p>
            <a:pPr lvl="1"/>
            <a:r>
              <a:rPr lang="en-US" dirty="0"/>
              <a:t>Small cups that will not tip over easily</a:t>
            </a:r>
          </a:p>
          <a:p>
            <a:pPr lvl="1"/>
            <a:r>
              <a:rPr lang="en-US" dirty="0"/>
              <a:t>Plates with edges to prevent food from falling off</a:t>
            </a:r>
          </a:p>
          <a:p>
            <a:pPr lvl="1"/>
            <a:r>
              <a:rPr lang="en-US" dirty="0"/>
              <a:t>Small servings on a plate</a:t>
            </a:r>
          </a:p>
          <a:p>
            <a:pPr lvl="1"/>
            <a:r>
              <a:rPr lang="en-US" dirty="0"/>
              <a:t>High chairs, booster seats, or cushions to reach a table</a:t>
            </a:r>
          </a:p>
        </p:txBody>
      </p:sp>
    </p:spTree>
    <p:extLst>
      <p:ext uri="{BB962C8B-B14F-4D97-AF65-F5344CB8AC3E}">
        <p14:creationId xmlns:p14="http://schemas.microsoft.com/office/powerpoint/2010/main" val="1451994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667A580-7B7C-F94B-905E-737A51BE8A92}"/>
              </a:ext>
            </a:extLst>
          </p:cNvPr>
          <p:cNvSpPr>
            <a:spLocks noGrp="1"/>
          </p:cNvSpPr>
          <p:nvPr>
            <p:ph type="title"/>
          </p:nvPr>
        </p:nvSpPr>
        <p:spPr/>
        <p:txBody>
          <a:bodyPr/>
          <a:lstStyle/>
          <a:p>
            <a:r>
              <a:rPr lang="en-US" b="1" dirty="0"/>
              <a:t>12.4 Learning How to Handle Food</a:t>
            </a:r>
            <a:endParaRPr lang="en-US" dirty="0"/>
          </a:p>
        </p:txBody>
      </p:sp>
      <p:pic>
        <p:nvPicPr>
          <p:cNvPr id="7" name="Content Placeholder 6" descr="Toddler holding utensils.">
            <a:extLst>
              <a:ext uri="{FF2B5EF4-FFF2-40B4-BE49-F238E27FC236}">
                <a16:creationId xmlns:a16="http://schemas.microsoft.com/office/drawing/2014/main" id="{5F4662FA-B89D-2640-931C-D6458FA513B7}"/>
              </a:ext>
            </a:extLst>
          </p:cNvPr>
          <p:cNvPicPr>
            <a:picLocks noGrp="1" noChangeAspect="1"/>
          </p:cNvPicPr>
          <p:nvPr>
            <p:ph idx="1"/>
          </p:nvPr>
        </p:nvPicPr>
        <p:blipFill>
          <a:blip r:embed="rId2"/>
          <a:stretch>
            <a:fillRect/>
          </a:stretch>
        </p:blipFill>
        <p:spPr>
          <a:xfrm>
            <a:off x="4875213" y="1850896"/>
            <a:ext cx="6094412" cy="4070607"/>
          </a:xfrm>
          <a:prstGeom prst="rect">
            <a:avLst/>
          </a:prstGeom>
        </p:spPr>
      </p:pic>
      <p:sp>
        <p:nvSpPr>
          <p:cNvPr id="6" name="Text Placeholder 5">
            <a:extLst>
              <a:ext uri="{FF2B5EF4-FFF2-40B4-BE49-F238E27FC236}">
                <a16:creationId xmlns:a16="http://schemas.microsoft.com/office/drawing/2014/main" id="{0D8653DF-4F2D-D44C-AAA2-1345A500E669}"/>
              </a:ext>
            </a:extLst>
          </p:cNvPr>
          <p:cNvSpPr>
            <a:spLocks noGrp="1"/>
          </p:cNvSpPr>
          <p:nvPr>
            <p:ph type="body" sz="half" idx="2"/>
          </p:nvPr>
        </p:nvSpPr>
        <p:spPr/>
        <p:txBody>
          <a:bodyPr/>
          <a:lstStyle/>
          <a:p>
            <a:endParaRPr lang="en-US" i="1" dirty="0">
              <a:solidFill>
                <a:schemeClr val="tx1"/>
              </a:solidFill>
            </a:endParaRPr>
          </a:p>
          <a:p>
            <a:pPr algn="ctr"/>
            <a:r>
              <a:rPr lang="en-US" i="1" dirty="0">
                <a:solidFill>
                  <a:schemeClr val="tx1"/>
                </a:solidFill>
              </a:rPr>
              <a:t>As toddlers mature, they become more comfortable handling dishes and utensils.</a:t>
            </a:r>
          </a:p>
          <a:p>
            <a:pPr algn="ctr"/>
            <a:r>
              <a:rPr lang="en-US" i="1" dirty="0">
                <a:solidFill>
                  <a:schemeClr val="tx1"/>
                </a:solidFill>
              </a:rPr>
              <a:t>© Thinkstock</a:t>
            </a:r>
          </a:p>
        </p:txBody>
      </p:sp>
    </p:spTree>
    <p:extLst>
      <p:ext uri="{BB962C8B-B14F-4D97-AF65-F5344CB8AC3E}">
        <p14:creationId xmlns:p14="http://schemas.microsoft.com/office/powerpoint/2010/main" val="159168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A38E9-3BB4-C449-BE79-567C8714DD86}"/>
              </a:ext>
            </a:extLst>
          </p:cNvPr>
          <p:cNvSpPr>
            <a:spLocks noGrp="1"/>
          </p:cNvSpPr>
          <p:nvPr>
            <p:ph type="title"/>
          </p:nvPr>
        </p:nvSpPr>
        <p:spPr/>
        <p:txBody>
          <a:bodyPr/>
          <a:lstStyle/>
          <a:p>
            <a:r>
              <a:rPr lang="en-US" b="1" dirty="0"/>
              <a:t>12.4 Feeding Problems in the Toddler Years</a:t>
            </a:r>
            <a:endParaRPr lang="en-US" dirty="0"/>
          </a:p>
        </p:txBody>
      </p:sp>
      <p:sp>
        <p:nvSpPr>
          <p:cNvPr id="3" name="Content Placeholder 2">
            <a:extLst>
              <a:ext uri="{FF2B5EF4-FFF2-40B4-BE49-F238E27FC236}">
                <a16:creationId xmlns:a16="http://schemas.microsoft.com/office/drawing/2014/main" id="{94D3E1FF-EF2F-EB4E-A6E5-3D293A27185D}"/>
              </a:ext>
            </a:extLst>
          </p:cNvPr>
          <p:cNvSpPr>
            <a:spLocks noGrp="1"/>
          </p:cNvSpPr>
          <p:nvPr>
            <p:ph idx="1"/>
          </p:nvPr>
        </p:nvSpPr>
        <p:spPr/>
        <p:txBody>
          <a:bodyPr/>
          <a:lstStyle/>
          <a:p>
            <a:r>
              <a:rPr lang="en-US" dirty="0"/>
              <a:t>Possible obstacles include difficulty helping a young child overcome a fear of new foods, or fights over messy habits at the dinner table.</a:t>
            </a:r>
          </a:p>
          <a:p>
            <a:r>
              <a:rPr lang="en-US" dirty="0"/>
              <a:t>According to Nutritionist Ellyn </a:t>
            </a:r>
            <a:r>
              <a:rPr lang="en-US" dirty="0" err="1"/>
              <a:t>Satter</a:t>
            </a:r>
            <a:r>
              <a:rPr lang="en-US" dirty="0"/>
              <a:t>, parents are responsible for </a:t>
            </a:r>
            <a:r>
              <a:rPr lang="en-US" b="1" i="1" dirty="0"/>
              <a:t>what</a:t>
            </a:r>
            <a:r>
              <a:rPr lang="en-US" dirty="0"/>
              <a:t> their infants eat, while infants are responsible for </a:t>
            </a:r>
            <a:r>
              <a:rPr lang="en-US" b="1" i="1" dirty="0"/>
              <a:t>how much</a:t>
            </a:r>
            <a:r>
              <a:rPr lang="en-US" dirty="0"/>
              <a:t> they eat. </a:t>
            </a:r>
          </a:p>
          <a:p>
            <a:r>
              <a:rPr lang="en-US" dirty="0"/>
              <a:t>In the toddler years and beyond, parents are responsible for </a:t>
            </a:r>
            <a:r>
              <a:rPr lang="en-US" b="1" i="1" dirty="0"/>
              <a:t>what</a:t>
            </a:r>
            <a:r>
              <a:rPr lang="en-US" dirty="0"/>
              <a:t> children eat, </a:t>
            </a:r>
            <a:r>
              <a:rPr lang="en-US" b="1" i="1" dirty="0"/>
              <a:t>when</a:t>
            </a:r>
            <a:r>
              <a:rPr lang="en-US" dirty="0"/>
              <a:t> they eat, and </a:t>
            </a:r>
            <a:r>
              <a:rPr lang="en-US" b="1" i="1" dirty="0"/>
              <a:t>where</a:t>
            </a:r>
            <a:r>
              <a:rPr lang="en-US" dirty="0"/>
              <a:t> they eat, while children are responsible for </a:t>
            </a:r>
            <a:r>
              <a:rPr lang="en-US" b="1" i="1" dirty="0"/>
              <a:t>how much</a:t>
            </a:r>
            <a:r>
              <a:rPr lang="en-US" dirty="0"/>
              <a:t> food they eat and </a:t>
            </a:r>
            <a:r>
              <a:rPr lang="en-US" b="1" i="1" dirty="0"/>
              <a:t>whether</a:t>
            </a:r>
            <a:r>
              <a:rPr lang="en-US" dirty="0"/>
              <a:t> they eat.</a:t>
            </a:r>
          </a:p>
        </p:txBody>
      </p:sp>
    </p:spTree>
    <p:extLst>
      <p:ext uri="{BB962C8B-B14F-4D97-AF65-F5344CB8AC3E}">
        <p14:creationId xmlns:p14="http://schemas.microsoft.com/office/powerpoint/2010/main" val="1948564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5DD24-91C2-8B4F-ACE2-91A0625AC3F7}"/>
              </a:ext>
            </a:extLst>
          </p:cNvPr>
          <p:cNvSpPr>
            <a:spLocks noGrp="1"/>
          </p:cNvSpPr>
          <p:nvPr>
            <p:ph type="title"/>
          </p:nvPr>
        </p:nvSpPr>
        <p:spPr/>
        <p:txBody>
          <a:bodyPr/>
          <a:lstStyle/>
          <a:p>
            <a:r>
              <a:rPr lang="en-US" b="1" dirty="0"/>
              <a:t>12.4 Feeding Problems in the Toddler Years</a:t>
            </a:r>
            <a:endParaRPr lang="en-US" dirty="0"/>
          </a:p>
        </p:txBody>
      </p:sp>
      <p:sp>
        <p:nvSpPr>
          <p:cNvPr id="3" name="Content Placeholder 2">
            <a:extLst>
              <a:ext uri="{FF2B5EF4-FFF2-40B4-BE49-F238E27FC236}">
                <a16:creationId xmlns:a16="http://schemas.microsoft.com/office/drawing/2014/main" id="{BD9CBFAB-8333-6246-B08C-B3BCD0CFBF33}"/>
              </a:ext>
            </a:extLst>
          </p:cNvPr>
          <p:cNvSpPr>
            <a:spLocks noGrp="1"/>
          </p:cNvSpPr>
          <p:nvPr>
            <p:ph idx="1"/>
          </p:nvPr>
        </p:nvSpPr>
        <p:spPr/>
        <p:txBody>
          <a:bodyPr>
            <a:normAutofit/>
          </a:bodyPr>
          <a:lstStyle/>
          <a:p>
            <a:r>
              <a:rPr lang="en-US" dirty="0" err="1"/>
              <a:t>Satter</a:t>
            </a:r>
            <a:r>
              <a:rPr lang="en-US" dirty="0"/>
              <a:t> states that the role of a parent or a caregiver in feeding includes the following:</a:t>
            </a:r>
          </a:p>
          <a:p>
            <a:pPr lvl="1"/>
            <a:r>
              <a:rPr lang="en-US" dirty="0"/>
              <a:t>Selecting and preparing food</a:t>
            </a:r>
          </a:p>
          <a:p>
            <a:pPr lvl="1"/>
            <a:r>
              <a:rPr lang="en-US" dirty="0"/>
              <a:t>Providing regular meals and snacks</a:t>
            </a:r>
          </a:p>
          <a:p>
            <a:pPr lvl="1"/>
            <a:r>
              <a:rPr lang="en-US" dirty="0"/>
              <a:t>Making mealtimes pleasant</a:t>
            </a:r>
          </a:p>
          <a:p>
            <a:pPr lvl="1"/>
            <a:r>
              <a:rPr lang="en-US" dirty="0"/>
              <a:t>Showing children what they must learn about mealtime behavior</a:t>
            </a:r>
          </a:p>
          <a:p>
            <a:pPr lvl="1"/>
            <a:r>
              <a:rPr lang="en-US" dirty="0"/>
              <a:t>Avoiding letting children eat in between meal- or snack-times</a:t>
            </a:r>
          </a:p>
          <a:p>
            <a:r>
              <a:rPr lang="en-US" sz="1600" dirty="0"/>
              <a:t>Source: Ellyn </a:t>
            </a:r>
            <a:r>
              <a:rPr lang="en-US" sz="1600" dirty="0" err="1"/>
              <a:t>Satter</a:t>
            </a:r>
            <a:r>
              <a:rPr lang="en-US" sz="1600" dirty="0"/>
              <a:t> Associates. </a:t>
            </a:r>
            <a:r>
              <a:rPr lang="en-US" sz="1600"/>
              <a:t>(2016). </a:t>
            </a:r>
            <a:r>
              <a:rPr lang="en-US" sz="1600" dirty="0"/>
              <a:t>“Ellyn </a:t>
            </a:r>
            <a:r>
              <a:rPr lang="en-US" sz="1600" dirty="0" err="1"/>
              <a:t>Satter’s</a:t>
            </a:r>
            <a:r>
              <a:rPr lang="en-US" sz="1600" dirty="0"/>
              <a:t> Division of Responsibility in Feeding.” </a:t>
            </a:r>
            <a:r>
              <a:rPr lang="en-US" sz="1600" u="sng" dirty="0"/>
              <a:t> </a:t>
            </a:r>
            <a:r>
              <a:rPr lang="en-US" sz="1600" u="sng" dirty="0">
                <a:hlinkClick r:id="rId2"/>
              </a:rPr>
              <a:t>https://www.ellynsatterinstitute.org/wp-content/uploads/2016/11/handout-dor-tasks-cap-2016.pdf</a:t>
            </a:r>
            <a:endParaRPr lang="en-US" sz="1600" u="sng" dirty="0"/>
          </a:p>
          <a:p>
            <a:endParaRPr lang="en-US" sz="1600" dirty="0"/>
          </a:p>
        </p:txBody>
      </p:sp>
    </p:spTree>
    <p:extLst>
      <p:ext uri="{BB962C8B-B14F-4D97-AF65-F5344CB8AC3E}">
        <p14:creationId xmlns:p14="http://schemas.microsoft.com/office/powerpoint/2010/main" val="1450530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DE278-0FFB-FB40-A6C2-4BB909CC09C5}"/>
              </a:ext>
            </a:extLst>
          </p:cNvPr>
          <p:cNvSpPr>
            <a:spLocks noGrp="1"/>
          </p:cNvSpPr>
          <p:nvPr>
            <p:ph type="title"/>
          </p:nvPr>
        </p:nvSpPr>
        <p:spPr/>
        <p:txBody>
          <a:bodyPr/>
          <a:lstStyle/>
          <a:p>
            <a:r>
              <a:rPr lang="en-US" b="1" dirty="0"/>
              <a:t>12.4 Feeding Problems in the Toddler Years</a:t>
            </a:r>
            <a:endParaRPr lang="en-US" dirty="0"/>
          </a:p>
        </p:txBody>
      </p:sp>
      <p:sp>
        <p:nvSpPr>
          <p:cNvPr id="3" name="Content Placeholder 2">
            <a:extLst>
              <a:ext uri="{FF2B5EF4-FFF2-40B4-BE49-F238E27FC236}">
                <a16:creationId xmlns:a16="http://schemas.microsoft.com/office/drawing/2014/main" id="{1B1A402A-4AC1-8746-A293-4889137E834B}"/>
              </a:ext>
            </a:extLst>
          </p:cNvPr>
          <p:cNvSpPr>
            <a:spLocks noGrp="1"/>
          </p:cNvSpPr>
          <p:nvPr>
            <p:ph idx="1"/>
          </p:nvPr>
        </p:nvSpPr>
        <p:spPr/>
        <p:txBody>
          <a:bodyPr>
            <a:normAutofit lnSpcReduction="10000"/>
          </a:bodyPr>
          <a:lstStyle/>
          <a:p>
            <a:r>
              <a:rPr lang="en-US" b="1" dirty="0"/>
              <a:t>High-Risk Choking Foods</a:t>
            </a:r>
          </a:p>
          <a:p>
            <a:pPr lvl="1"/>
            <a:r>
              <a:rPr lang="en-US" dirty="0"/>
              <a:t>Big chunks of food should not be given to children under the age of four.</a:t>
            </a:r>
          </a:p>
          <a:p>
            <a:pPr lvl="1"/>
            <a:r>
              <a:rPr lang="en-US" dirty="0"/>
              <a:t>Certain raw vegetables, such as baby carrots, whole cherry tomatoes, whole green beans, and celery are also serious choking hazards.</a:t>
            </a:r>
          </a:p>
          <a:p>
            <a:r>
              <a:rPr lang="en-US" b="1" dirty="0"/>
              <a:t>Picky Eaters</a:t>
            </a:r>
          </a:p>
          <a:p>
            <a:pPr lvl="1"/>
            <a:r>
              <a:rPr lang="en-US" dirty="0"/>
              <a:t>Children at this stage are often picky about what they want to eat.</a:t>
            </a:r>
          </a:p>
          <a:p>
            <a:pPr lvl="1"/>
            <a:r>
              <a:rPr lang="en-US" dirty="0"/>
              <a:t>Although it may seem as if toddlers should increase their food intake to match their level of activity, there is a good reason for picky eating.</a:t>
            </a:r>
          </a:p>
        </p:txBody>
      </p:sp>
    </p:spTree>
    <p:extLst>
      <p:ext uri="{BB962C8B-B14F-4D97-AF65-F5344CB8AC3E}">
        <p14:creationId xmlns:p14="http://schemas.microsoft.com/office/powerpoint/2010/main" val="2488269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AB8C8-94EB-0546-9ABF-4F921AF9E8AD}"/>
              </a:ext>
            </a:extLst>
          </p:cNvPr>
          <p:cNvSpPr>
            <a:spLocks noGrp="1"/>
          </p:cNvSpPr>
          <p:nvPr>
            <p:ph type="title"/>
          </p:nvPr>
        </p:nvSpPr>
        <p:spPr/>
        <p:txBody>
          <a:bodyPr/>
          <a:lstStyle/>
          <a:p>
            <a:r>
              <a:rPr lang="en-US" b="1" dirty="0"/>
              <a:t>12.4 Feeding Problems in the Toddler Years</a:t>
            </a:r>
            <a:endParaRPr lang="en-US" dirty="0"/>
          </a:p>
        </p:txBody>
      </p:sp>
      <p:sp>
        <p:nvSpPr>
          <p:cNvPr id="3" name="Content Placeholder 2">
            <a:extLst>
              <a:ext uri="{FF2B5EF4-FFF2-40B4-BE49-F238E27FC236}">
                <a16:creationId xmlns:a16="http://schemas.microsoft.com/office/drawing/2014/main" id="{661F3B66-4A84-4F47-A8A9-72AEF9B7DCFA}"/>
              </a:ext>
            </a:extLst>
          </p:cNvPr>
          <p:cNvSpPr>
            <a:spLocks noGrp="1"/>
          </p:cNvSpPr>
          <p:nvPr>
            <p:ph idx="1"/>
          </p:nvPr>
        </p:nvSpPr>
        <p:spPr/>
        <p:txBody>
          <a:bodyPr/>
          <a:lstStyle/>
          <a:p>
            <a:r>
              <a:rPr lang="en-US" b="1" dirty="0"/>
              <a:t>Food Jags</a:t>
            </a:r>
          </a:p>
          <a:p>
            <a:pPr lvl="1"/>
            <a:r>
              <a:rPr lang="en-US" dirty="0"/>
              <a:t>For weeks, toddlers may go on a </a:t>
            </a:r>
            <a:r>
              <a:rPr lang="en-US" b="1" dirty="0"/>
              <a:t>food jag</a:t>
            </a:r>
            <a:r>
              <a:rPr lang="en-US" dirty="0"/>
              <a:t> and eat one or two preferred foods and nothing else as a way to assert their individuality and independence.</a:t>
            </a:r>
          </a:p>
          <a:p>
            <a:pPr lvl="1"/>
            <a:r>
              <a:rPr lang="en-US" dirty="0"/>
              <a:t>Parents and caregivers should be concerned if the same food jag persists for several months, instead of several weeks.</a:t>
            </a:r>
          </a:p>
          <a:p>
            <a:pPr lvl="1"/>
            <a:r>
              <a:rPr lang="en-US" dirty="0"/>
              <a:t>Children should not be forced to eat foods that they do not want.</a:t>
            </a:r>
          </a:p>
          <a:p>
            <a:pPr lvl="1"/>
            <a:r>
              <a:rPr lang="en-US" dirty="0"/>
              <a:t>Food jags do not have a long-term effect on a toddler’s health, and are usually temporary situations.</a:t>
            </a:r>
          </a:p>
        </p:txBody>
      </p:sp>
    </p:spTree>
    <p:extLst>
      <p:ext uri="{BB962C8B-B14F-4D97-AF65-F5344CB8AC3E}">
        <p14:creationId xmlns:p14="http://schemas.microsoft.com/office/powerpoint/2010/main" val="1473243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ADC34-E3FD-6A40-BBB1-CF53F2D19F48}"/>
              </a:ext>
            </a:extLst>
          </p:cNvPr>
          <p:cNvSpPr>
            <a:spLocks noGrp="1"/>
          </p:cNvSpPr>
          <p:nvPr>
            <p:ph type="title"/>
          </p:nvPr>
        </p:nvSpPr>
        <p:spPr/>
        <p:txBody>
          <a:bodyPr/>
          <a:lstStyle/>
          <a:p>
            <a:r>
              <a:rPr lang="en-US" b="1" dirty="0"/>
              <a:t>12.4 Feeding Problems in the Toddler Years</a:t>
            </a:r>
            <a:endParaRPr lang="en-US" dirty="0"/>
          </a:p>
        </p:txBody>
      </p:sp>
      <p:sp>
        <p:nvSpPr>
          <p:cNvPr id="3" name="Content Placeholder 2">
            <a:extLst>
              <a:ext uri="{FF2B5EF4-FFF2-40B4-BE49-F238E27FC236}">
                <a16:creationId xmlns:a16="http://schemas.microsoft.com/office/drawing/2014/main" id="{5B5F4FF9-534B-D346-9A8B-4DACEA717A13}"/>
              </a:ext>
            </a:extLst>
          </p:cNvPr>
          <p:cNvSpPr>
            <a:spLocks noGrp="1"/>
          </p:cNvSpPr>
          <p:nvPr>
            <p:ph idx="1"/>
          </p:nvPr>
        </p:nvSpPr>
        <p:spPr/>
        <p:txBody>
          <a:bodyPr>
            <a:normAutofit lnSpcReduction="10000"/>
          </a:bodyPr>
          <a:lstStyle/>
          <a:p>
            <a:r>
              <a:rPr lang="en-US" b="1" dirty="0"/>
              <a:t>Toddler Obesity</a:t>
            </a:r>
          </a:p>
          <a:p>
            <a:pPr lvl="1"/>
            <a:r>
              <a:rPr lang="en-US" dirty="0"/>
              <a:t>According to the US Department of Health and Human Services, in the past thirty years, obesity rates have more than doubled for all children, including infants and toddlers.</a:t>
            </a:r>
          </a:p>
          <a:p>
            <a:pPr lvl="1"/>
            <a:r>
              <a:rPr lang="en-US" dirty="0"/>
              <a:t>Parents and other caregivers who are constantly on the go may find it difficult to fit home-cooked meals into a busy schedule and may turn to fast food and other conveniences that are quick and easy, but not nutritionally sound.</a:t>
            </a:r>
          </a:p>
          <a:p>
            <a:pPr lvl="1"/>
            <a:r>
              <a:rPr lang="en-US" dirty="0"/>
              <a:t>Lack of access to fresh fruits and vegetables, particularly in low-income neighborhoods, where local stores and markets may not stock fresh produce or may have limited options.</a:t>
            </a:r>
          </a:p>
          <a:p>
            <a:pPr lvl="1"/>
            <a:r>
              <a:rPr lang="en-US" dirty="0"/>
              <a:t>Physical inactivity is also a factor.</a:t>
            </a:r>
          </a:p>
        </p:txBody>
      </p:sp>
    </p:spTree>
    <p:extLst>
      <p:ext uri="{BB962C8B-B14F-4D97-AF65-F5344CB8AC3E}">
        <p14:creationId xmlns:p14="http://schemas.microsoft.com/office/powerpoint/2010/main" val="1256043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FD808F-3B84-9342-B7FF-1B2B859035CA}"/>
              </a:ext>
            </a:extLst>
          </p:cNvPr>
          <p:cNvSpPr>
            <a:spLocks noGrp="1"/>
          </p:cNvSpPr>
          <p:nvPr>
            <p:ph type="title"/>
          </p:nvPr>
        </p:nvSpPr>
        <p:spPr/>
        <p:txBody>
          <a:bodyPr/>
          <a:lstStyle/>
          <a:p>
            <a:r>
              <a:rPr lang="en-US" b="1" dirty="0"/>
              <a:t>12.4 Feeding Problems in the Toddler Years</a:t>
            </a:r>
            <a:endParaRPr lang="en-US" dirty="0"/>
          </a:p>
        </p:txBody>
      </p:sp>
      <p:sp>
        <p:nvSpPr>
          <p:cNvPr id="3" name="Content Placeholder 2">
            <a:extLst>
              <a:ext uri="{FF2B5EF4-FFF2-40B4-BE49-F238E27FC236}">
                <a16:creationId xmlns:a16="http://schemas.microsoft.com/office/drawing/2014/main" id="{B425AB2B-96CE-7444-852E-26B4F83DE5DF}"/>
              </a:ext>
            </a:extLst>
          </p:cNvPr>
          <p:cNvSpPr>
            <a:spLocks noGrp="1"/>
          </p:cNvSpPr>
          <p:nvPr>
            <p:ph idx="1"/>
          </p:nvPr>
        </p:nvSpPr>
        <p:spPr/>
        <p:txBody>
          <a:bodyPr/>
          <a:lstStyle/>
          <a:p>
            <a:r>
              <a:rPr lang="en-US" dirty="0"/>
              <a:t>To prevent or address toddler obesity parents and caregivers can do the following:</a:t>
            </a:r>
          </a:p>
          <a:p>
            <a:pPr lvl="1"/>
            <a:r>
              <a:rPr lang="en-US" dirty="0"/>
              <a:t>Eat at the kitchen table instead of in front of a television to monitor what and how much a child eats.</a:t>
            </a:r>
          </a:p>
          <a:p>
            <a:pPr lvl="1"/>
            <a:r>
              <a:rPr lang="en-US" dirty="0"/>
              <a:t>Offer a child healthy portions. The size of a toddler’s fist is an appropriate serving size.</a:t>
            </a:r>
          </a:p>
          <a:p>
            <a:pPr lvl="1"/>
            <a:r>
              <a:rPr lang="en-US" dirty="0"/>
              <a:t>Plan time for physical activity, about sixty minutes or more per day. Toddlers should have no more than sixty minutes of sedentary activity, such as watching television, per day.</a:t>
            </a:r>
          </a:p>
        </p:txBody>
      </p:sp>
    </p:spTree>
    <p:extLst>
      <p:ext uri="{BB962C8B-B14F-4D97-AF65-F5344CB8AC3E}">
        <p14:creationId xmlns:p14="http://schemas.microsoft.com/office/powerpoint/2010/main" val="2458253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Cooking 16x9">
  <a:themeElements>
    <a:clrScheme name="Cooking_16x9">
      <a:dk1>
        <a:srgbClr val="000000"/>
      </a:dk1>
      <a:lt1>
        <a:sysClr val="window" lastClr="FFFFFF"/>
      </a:lt1>
      <a:dk2>
        <a:srgbClr val="7F7F7F"/>
      </a:dk2>
      <a:lt2>
        <a:srgbClr val="E6E6E6"/>
      </a:lt2>
      <a:accent1>
        <a:srgbClr val="89C01C"/>
      </a:accent1>
      <a:accent2>
        <a:srgbClr val="FCB22C"/>
      </a:accent2>
      <a:accent3>
        <a:srgbClr val="FE750E"/>
      </a:accent3>
      <a:accent4>
        <a:srgbClr val="F23610"/>
      </a:accent4>
      <a:accent5>
        <a:srgbClr val="7C283A"/>
      </a:accent5>
      <a:accent6>
        <a:srgbClr val="3E7520"/>
      </a:accent6>
      <a:hlink>
        <a:srgbClr val="89C01C"/>
      </a:hlink>
      <a:folHlink>
        <a:srgbClr val="A6A6A6"/>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1Subtle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gradFill rotWithShape="1">
          <a:gsLst>
            <a:gs pos="0">
              <a:schemeClr val="phClr">
                <a:tint val="50000"/>
                <a:satMod val="180000"/>
              </a:schemeClr>
            </a:gs>
            <a:gs pos="100000">
              <a:schemeClr val="phClr">
                <a:shade val="45000"/>
                <a:satMod val="120000"/>
              </a:schemeClr>
            </a:gs>
          </a:gsLst>
          <a:path path="circle">
            <a:fillToRect l="180000" t="50000" b="50000"/>
          </a:path>
        </a:gradFill>
      </a:bgFillStyleLst>
    </a:fmtScheme>
  </a:themeElements>
  <a:objectDefaults/>
  <a:extraClrSchemeLst/>
  <a:extLst>
    <a:ext uri="{05A4C25C-085E-4340-85A3-A5531E510DB2}">
      <thm15:themeFamily xmlns:thm15="http://schemas.microsoft.com/office/thememl/2012/main" name="Fresh food presentation (widescreen).potx" id="{63DD3034-9CB5-4B6F-BCA0-530A5E267AB2}" vid="{9783A5E3-1DF2-4F3C-8902-0C2EB8A188D6}"/>
    </a:ext>
  </a:extLst>
</a:theme>
</file>

<file path=ppt/theme/theme2.xml><?xml version="1.0" encoding="utf-8"?>
<a:theme xmlns:a="http://schemas.openxmlformats.org/drawingml/2006/main" name="Office Theme">
  <a:themeElements>
    <a:clrScheme name="Cooking_16x9">
      <a:dk1>
        <a:srgbClr val="000000"/>
      </a:dk1>
      <a:lt1>
        <a:sysClr val="window" lastClr="FFFFFF"/>
      </a:lt1>
      <a:dk2>
        <a:srgbClr val="7F7F7F"/>
      </a:dk2>
      <a:lt2>
        <a:srgbClr val="E6E6E6"/>
      </a:lt2>
      <a:accent1>
        <a:srgbClr val="89C01C"/>
      </a:accent1>
      <a:accent2>
        <a:srgbClr val="FCB22C"/>
      </a:accent2>
      <a:accent3>
        <a:srgbClr val="FE750E"/>
      </a:accent3>
      <a:accent4>
        <a:srgbClr val="F23610"/>
      </a:accent4>
      <a:accent5>
        <a:srgbClr val="7C283A"/>
      </a:accent5>
      <a:accent6>
        <a:srgbClr val="3E7520"/>
      </a:accent6>
      <a:hlink>
        <a:srgbClr val="89C01C"/>
      </a:hlink>
      <a:folHlink>
        <a:srgbClr val="A6A6A6"/>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1Subtle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gradFill rotWithShape="1">
          <a:gsLst>
            <a:gs pos="0">
              <a:schemeClr val="phClr">
                <a:tint val="50000"/>
                <a:satMod val="180000"/>
              </a:schemeClr>
            </a:gs>
            <a:gs pos="100000">
              <a:schemeClr val="phClr">
                <a:shade val="45000"/>
                <a:satMod val="120000"/>
              </a:schemeClr>
            </a:gs>
          </a:gsLst>
          <a:path path="circle">
            <a:fillToRect l="180000" t="50000" b="50000"/>
          </a:path>
        </a:gradFill>
      </a:bgFillStyleLst>
    </a:fmtScheme>
  </a:themeElements>
  <a:objectDefaults/>
  <a:extraClrSchemeLst/>
</a:theme>
</file>

<file path=ppt/theme/theme3.xml><?xml version="1.0" encoding="utf-8"?>
<a:theme xmlns:a="http://schemas.openxmlformats.org/drawingml/2006/main" name="Office Theme">
  <a:themeElements>
    <a:clrScheme name="Cooking_16x9">
      <a:dk1>
        <a:srgbClr val="000000"/>
      </a:dk1>
      <a:lt1>
        <a:sysClr val="window" lastClr="FFFFFF"/>
      </a:lt1>
      <a:dk2>
        <a:srgbClr val="7F7F7F"/>
      </a:dk2>
      <a:lt2>
        <a:srgbClr val="E6E6E6"/>
      </a:lt2>
      <a:accent1>
        <a:srgbClr val="89C01C"/>
      </a:accent1>
      <a:accent2>
        <a:srgbClr val="FCB22C"/>
      </a:accent2>
      <a:accent3>
        <a:srgbClr val="FE750E"/>
      </a:accent3>
      <a:accent4>
        <a:srgbClr val="F23610"/>
      </a:accent4>
      <a:accent5>
        <a:srgbClr val="7C283A"/>
      </a:accent5>
      <a:accent6>
        <a:srgbClr val="3E7520"/>
      </a:accent6>
      <a:hlink>
        <a:srgbClr val="89C01C"/>
      </a:hlink>
      <a:folHlink>
        <a:srgbClr val="A6A6A6"/>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1Subtle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gradFill rotWithShape="1">
          <a:gsLst>
            <a:gs pos="0">
              <a:schemeClr val="phClr">
                <a:tint val="50000"/>
                <a:satMod val="180000"/>
              </a:schemeClr>
            </a:gs>
            <a:gs pos="100000">
              <a:schemeClr val="phClr">
                <a:shade val="45000"/>
                <a:satMod val="120000"/>
              </a:schemeClr>
            </a:gs>
          </a:gsLst>
          <a:path path="circle">
            <a:fillToRect l="180000" t="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0D821C33D77374889306AEF42E3F77D" ma:contentTypeVersion="7" ma:contentTypeDescription="Create a new document." ma:contentTypeScope="" ma:versionID="72be366cff232dfece6902775b7875da">
  <xsd:schema xmlns:xsd="http://www.w3.org/2001/XMLSchema" xmlns:xs="http://www.w3.org/2001/XMLSchema" xmlns:p="http://schemas.microsoft.com/office/2006/metadata/properties" xmlns:ns2="fde54b8b-4b5e-495a-9838-89e8d703d9aa" targetNamespace="http://schemas.microsoft.com/office/2006/metadata/properties" ma:root="true" ma:fieldsID="941aee6532d60bb553fc8bd15f74bc67" ns2:_="">
    <xsd:import namespace="fde54b8b-4b5e-495a-9838-89e8d703d9a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e54b8b-4b5e-495a-9838-89e8d703d9a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08942AA-0721-4324-BC2C-A3CB43F24E71}">
  <ds:schemaRefs>
    <ds:schemaRef ds:uri="http://schemas.microsoft.com/sharepoint/v3/contenttype/forms"/>
  </ds:schemaRefs>
</ds:datastoreItem>
</file>

<file path=customXml/itemProps2.xml><?xml version="1.0" encoding="utf-8"?>
<ds:datastoreItem xmlns:ds="http://schemas.openxmlformats.org/officeDocument/2006/customXml" ds:itemID="{3F3CDA5D-534F-4386-A10B-F4D7B411E69D}"/>
</file>

<file path=customXml/itemProps3.xml><?xml version="1.0" encoding="utf-8"?>
<ds:datastoreItem xmlns:ds="http://schemas.openxmlformats.org/officeDocument/2006/customXml" ds:itemID="{5E700CCB-20BA-4760-AB9F-AC3B63ED32E0}">
  <ds:schemaRefs>
    <ds:schemaRef ds:uri="http://schemas.microsoft.com/office/infopath/2007/PartnerControls"/>
    <ds:schemaRef ds:uri="http://purl.org/dc/terms/"/>
    <ds:schemaRef ds:uri="40262f94-9f35-4ac3-9a90-690165a166b7"/>
    <ds:schemaRef ds:uri="http://schemas.microsoft.com/office/2006/documentManagement/types"/>
    <ds:schemaRef ds:uri="http://purl.org/dc/elements/1.1/"/>
    <ds:schemaRef ds:uri="http://schemas.microsoft.com/office/2006/metadata/properties"/>
    <ds:schemaRef ds:uri="a4f35948-e619-41b3-aa29-22878b09cfd2"/>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Fresh food presentation (widescreen)</Template>
  <TotalTime>10328</TotalTime>
  <Words>8090</Words>
  <Application>Microsoft Macintosh PowerPoint</Application>
  <PresentationFormat>Custom</PresentationFormat>
  <Paragraphs>667</Paragraphs>
  <Slides>103</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103</vt:i4>
      </vt:variant>
    </vt:vector>
  </HeadingPairs>
  <TitlesOfParts>
    <vt:vector size="110" baseType="lpstr">
      <vt:lpstr>Arial</vt:lpstr>
      <vt:lpstr>Calibri</vt:lpstr>
      <vt:lpstr>Constantia</vt:lpstr>
      <vt:lpstr>Open Sans</vt:lpstr>
      <vt:lpstr>Symbol</vt:lpstr>
      <vt:lpstr>System Font Regular</vt:lpstr>
      <vt:lpstr>Cooking 16x9</vt:lpstr>
      <vt:lpstr>Nutrition through the Life Cycle: From Pregnancy to the Toddler Years</vt:lpstr>
      <vt:lpstr>Chapter Objectives:</vt:lpstr>
      <vt:lpstr>Chapter Objectives:</vt:lpstr>
      <vt:lpstr>Introduction</vt:lpstr>
      <vt:lpstr>Introduction</vt:lpstr>
      <vt:lpstr>Introduction</vt:lpstr>
      <vt:lpstr>Introduction</vt:lpstr>
      <vt:lpstr>Introduction</vt:lpstr>
      <vt:lpstr>Video: Breastfeeding and Working</vt:lpstr>
      <vt:lpstr>12.1 The Human Life Cycle</vt:lpstr>
      <vt:lpstr>12.1 The Human Life Cycle</vt:lpstr>
      <vt:lpstr>12.1 The Human Life Cycle</vt:lpstr>
      <vt:lpstr>12.1 Changes during Pregnancy</vt:lpstr>
      <vt:lpstr>12.1 Changes during Pregnancy</vt:lpstr>
      <vt:lpstr>12.1 Changes during Infancy</vt:lpstr>
      <vt:lpstr>12.1 Changes during the Toddler Years</vt:lpstr>
      <vt:lpstr>12.1 Nutrition and Early Development</vt:lpstr>
      <vt:lpstr>12.2 Pregnancy and Nutrition</vt:lpstr>
      <vt:lpstr>12.2 The Early Days of Pregnancy</vt:lpstr>
      <vt:lpstr>12.2 Weight Gain during Pregnancy</vt:lpstr>
      <vt:lpstr>Table 12.1 Body Mass Index and Pregnancy</vt:lpstr>
      <vt:lpstr>12.2 Weight Gain during Pregnancy</vt:lpstr>
      <vt:lpstr>12.2 Weight Gain during Pregnancy</vt:lpstr>
      <vt:lpstr>12.2 Weight Gain during Pregnancy</vt:lpstr>
      <vt:lpstr>12.2 Food Safety for pregnancy:</vt:lpstr>
      <vt:lpstr>Food Safety for Pregnancy:       Source: https://www.foodsafety.gov/people-at-risk/pregnant-women </vt:lpstr>
      <vt:lpstr>12.2 Weight Loss after Pregnancy</vt:lpstr>
      <vt:lpstr>12.2 Nutritional Requirements</vt:lpstr>
      <vt:lpstr>12.2 Nutritional Requirements</vt:lpstr>
      <vt:lpstr>12.2 Nutritional Requirements</vt:lpstr>
      <vt:lpstr>12.2 Nutritional Requirements</vt:lpstr>
      <vt:lpstr>12.2 Nutritional Requirements</vt:lpstr>
      <vt:lpstr>12.2 Nutritional Requirements</vt:lpstr>
      <vt:lpstr>12.2 Nutritional Requirements</vt:lpstr>
      <vt:lpstr>12.2 Nutritional Requirements</vt:lpstr>
      <vt:lpstr>Table 12.2 Recommended Nutrient Intakes during Pregnancy</vt:lpstr>
      <vt:lpstr>Table 12.2 Recommended Nutrient Intakes during Pregnancy –continued-</vt:lpstr>
      <vt:lpstr>12.2 Nutritional Requirements</vt:lpstr>
      <vt:lpstr>12.2 Nutritional Requirements</vt:lpstr>
      <vt:lpstr>12.2 Guide to Eating during Pregnancy</vt:lpstr>
      <vt:lpstr>12.2 Guide to Eating during Pregnancy</vt:lpstr>
      <vt:lpstr>12.2 Foods to Avoid</vt:lpstr>
      <vt:lpstr>12.2 Foodborne Illness</vt:lpstr>
      <vt:lpstr>12.2 Food Contaminants</vt:lpstr>
      <vt:lpstr>12.2 Physical Activity during Pregnancy</vt:lpstr>
      <vt:lpstr>12.2 Common Discomforts during Pregnancy</vt:lpstr>
      <vt:lpstr>12.2 Nausea and Vomiting</vt:lpstr>
      <vt:lpstr>12.2 Food Cravings and Aversions</vt:lpstr>
      <vt:lpstr>12.2 Complications during Pregnancy</vt:lpstr>
      <vt:lpstr>12.2 Complications during Pregnancy</vt:lpstr>
      <vt:lpstr>12.3 Infancy and Nutrition</vt:lpstr>
      <vt:lpstr>12.3 Infancy (Birth to Age One)</vt:lpstr>
      <vt:lpstr>12.3 Nutritional Requirements</vt:lpstr>
      <vt:lpstr>12.3 Nutritional Requirements</vt:lpstr>
      <vt:lpstr>12.3 Nutritional Requirements</vt:lpstr>
      <vt:lpstr>12.3 Nutritional Requirements</vt:lpstr>
      <vt:lpstr>12.3 Nutritional Requirements</vt:lpstr>
      <vt:lpstr>12.3 Breastfeeding</vt:lpstr>
      <vt:lpstr>12.3 Breastfeeding</vt:lpstr>
      <vt:lpstr>12.3 Breastfeeding</vt:lpstr>
      <vt:lpstr>12.3 Breastfeeding</vt:lpstr>
      <vt:lpstr>12.3 Components of Breast Milk</vt:lpstr>
      <vt:lpstr>12.3 Components of Breast Milk</vt:lpstr>
      <vt:lpstr>12.3 Components of Breast Milk</vt:lpstr>
      <vt:lpstr>12.3 Diet and Milk Quality</vt:lpstr>
      <vt:lpstr>12.3 Benefits of Breastfeeding</vt:lpstr>
      <vt:lpstr>12.3 Benefits of Breastfeeding</vt:lpstr>
      <vt:lpstr>12.3 Barriers to Breastfeeding</vt:lpstr>
      <vt:lpstr>12.3 Contraindications to Breastfeeding</vt:lpstr>
      <vt:lpstr>12.3 Bottle-Feeding</vt:lpstr>
      <vt:lpstr>12.3 Bottle-Feeding</vt:lpstr>
      <vt:lpstr>12.3 Bottle-Feeding</vt:lpstr>
      <vt:lpstr>Table 12.4 Breast Milk versus Bottle Formula</vt:lpstr>
      <vt:lpstr>12.3 Introducing Solid Foods</vt:lpstr>
      <vt:lpstr>12.3 Introducing Solid Foods</vt:lpstr>
      <vt:lpstr>12.3 Introducing Solid Foods</vt:lpstr>
      <vt:lpstr>12.3 Feeding Problems during Infancy</vt:lpstr>
      <vt:lpstr>12.3 Feeding Problems during Infancy</vt:lpstr>
      <vt:lpstr>12.3 Feeding Problems during Infancy</vt:lpstr>
      <vt:lpstr>12.3 Feeding Problems during Infancy</vt:lpstr>
      <vt:lpstr>12.3 Feeding Problems during Infancy</vt:lpstr>
      <vt:lpstr>12.3 Feeding Problems during Infancy</vt:lpstr>
      <vt:lpstr>12.3 Feeding Problems during Infancy</vt:lpstr>
      <vt:lpstr>12.3 Feeding Problems during Infancy</vt:lpstr>
      <vt:lpstr>12.3 Feeding Problems during Infancy</vt:lpstr>
      <vt:lpstr>12.4 Nutrition in the Toddler Years</vt:lpstr>
      <vt:lpstr>12.4 The Toddler Years (Ages Two to Three)</vt:lpstr>
      <vt:lpstr>Table 12.5 Serving Sizes for Toddlers</vt:lpstr>
      <vt:lpstr>12.4 The Toddler Years (Ages Two to Three)</vt:lpstr>
      <vt:lpstr>12.4 The Toddler Years (Ages Two to Three)</vt:lpstr>
      <vt:lpstr>12.4 Learning How to Handle Food</vt:lpstr>
      <vt:lpstr>12.4 Learning How to Handle Food</vt:lpstr>
      <vt:lpstr>12.4 Learning How to Handle Food</vt:lpstr>
      <vt:lpstr>12.4 Feeding Problems in the Toddler Years</vt:lpstr>
      <vt:lpstr>12.4 Feeding Problems in the Toddler Years</vt:lpstr>
      <vt:lpstr>12.4 Feeding Problems in the Toddler Years</vt:lpstr>
      <vt:lpstr>12.4 Feeding Problems in the Toddler Years</vt:lpstr>
      <vt:lpstr>12.4 Feeding Problems in the Toddler Years</vt:lpstr>
      <vt:lpstr>12.4 Feeding Problems in the Toddler Years</vt:lpstr>
      <vt:lpstr>12.4 Feeding Problems in the Toddler Years</vt:lpstr>
      <vt:lpstr>12.4 Feeding Problems in the Toddler Years</vt:lpstr>
      <vt:lpstr>12.4 Feeding Problems in the Toddler Years</vt:lpstr>
      <vt:lpstr>12.4 Developing Habits</vt:lpstr>
    </vt:vector>
  </TitlesOfParts>
  <Company>Georgia Highlands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Nutrition and You</dc:title>
  <dc:creator>Sharryse Henderson</dc:creator>
  <cp:lastModifiedBy>Lisa Jellum</cp:lastModifiedBy>
  <cp:revision>352</cp:revision>
  <cp:lastPrinted>2019-01-27T14:34:55Z</cp:lastPrinted>
  <dcterms:created xsi:type="dcterms:W3CDTF">2018-01-08T00:02:35Z</dcterms:created>
  <dcterms:modified xsi:type="dcterms:W3CDTF">2021-11-12T16:59:33Z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0x010100F0D821C33D77374889306AEF42E3F77D</vt:lpwstr>
  </property>
  <property fmtid="{D5CDD505-2E9C-101B-9397-08002B2CF9AE}" pid="4" name="FeatureTags">
    <vt:lpwstr/>
  </property>
  <property fmtid="{D5CDD505-2E9C-101B-9397-08002B2CF9AE}" pid="5" name="LocalizationTags">
    <vt:lpwstr/>
  </property>
  <property fmtid="{D5CDD505-2E9C-101B-9397-08002B2CF9AE}" pid="6" name="CampaignTags">
    <vt:lpwstr/>
  </property>
  <property fmtid="{D5CDD505-2E9C-101B-9397-08002B2CF9AE}" pid="7" name="ScenarioTags">
    <vt:lpwstr/>
  </property>
</Properties>
</file>