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2"/>
  </p:notesMasterIdLst>
  <p:handoutMasterIdLst>
    <p:handoutMasterId r:id="rId83"/>
  </p:handoutMasterIdLst>
  <p:sldIdLst>
    <p:sldId id="256" r:id="rId5"/>
    <p:sldId id="257" r:id="rId6"/>
    <p:sldId id="332" r:id="rId7"/>
    <p:sldId id="331" r:id="rId8"/>
    <p:sldId id="258" r:id="rId9"/>
    <p:sldId id="259" r:id="rId10"/>
    <p:sldId id="260" r:id="rId11"/>
    <p:sldId id="261" r:id="rId12"/>
    <p:sldId id="262" r:id="rId13"/>
    <p:sldId id="263" r:id="rId14"/>
    <p:sldId id="264" r:id="rId15"/>
    <p:sldId id="265" r:id="rId16"/>
    <p:sldId id="266" r:id="rId17"/>
    <p:sldId id="267" r:id="rId18"/>
    <p:sldId id="268" r:id="rId19"/>
    <p:sldId id="334" r:id="rId20"/>
    <p:sldId id="335" r:id="rId21"/>
    <p:sldId id="270" r:id="rId22"/>
    <p:sldId id="271" r:id="rId23"/>
    <p:sldId id="272" r:id="rId24"/>
    <p:sldId id="273" r:id="rId25"/>
    <p:sldId id="274" r:id="rId26"/>
    <p:sldId id="275" r:id="rId27"/>
    <p:sldId id="276" r:id="rId28"/>
    <p:sldId id="277" r:id="rId29"/>
    <p:sldId id="278" r:id="rId30"/>
    <p:sldId id="333" r:id="rId31"/>
    <p:sldId id="279" r:id="rId32"/>
    <p:sldId id="283" r:id="rId33"/>
    <p:sldId id="284" r:id="rId34"/>
    <p:sldId id="285" r:id="rId35"/>
    <p:sldId id="288" r:id="rId36"/>
    <p:sldId id="280" r:id="rId37"/>
    <p:sldId id="281" r:id="rId38"/>
    <p:sldId id="290" r:id="rId39"/>
    <p:sldId id="291" r:id="rId40"/>
    <p:sldId id="292" r:id="rId41"/>
    <p:sldId id="289" r:id="rId42"/>
    <p:sldId id="293" r:id="rId43"/>
    <p:sldId id="294" r:id="rId44"/>
    <p:sldId id="295" r:id="rId45"/>
    <p:sldId id="296" r:id="rId46"/>
    <p:sldId id="282"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3" r:id="rId73"/>
    <p:sldId id="322" r:id="rId74"/>
    <p:sldId id="324" r:id="rId75"/>
    <p:sldId id="325" r:id="rId76"/>
    <p:sldId id="326" r:id="rId77"/>
    <p:sldId id="327" r:id="rId78"/>
    <p:sldId id="328" r:id="rId79"/>
    <p:sldId id="329" r:id="rId80"/>
    <p:sldId id="330" r:id="rId81"/>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3" pos="383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492" autoAdjust="0"/>
  </p:normalViewPr>
  <p:slideViewPr>
    <p:cSldViewPr>
      <p:cViewPr varScale="1">
        <p:scale>
          <a:sx n="55" d="100"/>
          <a:sy n="55" d="100"/>
        </p:scale>
        <p:origin x="17" y="353"/>
      </p:cViewPr>
      <p:guideLst>
        <p:guide orient="horz" pos="2160"/>
        <p:guide pos="3839"/>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63" d="100"/>
          <a:sy n="63" d="100"/>
        </p:scale>
        <p:origin x="1986"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5E03B7-B591-4A2A-B695-014C5A39F13E}" type="datetimeFigureOut">
              <a:rPr lang="en-US"/>
              <a:t>12/6/2021</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8E322BB-75AD-4A1E-9661-2724167329F0}" type="slidenum">
              <a:rPr/>
              <a:t>‹#›</a:t>
            </a:fld>
            <a:endParaRPr/>
          </a:p>
        </p:txBody>
      </p:sp>
    </p:spTree>
    <p:extLst>
      <p:ext uri="{BB962C8B-B14F-4D97-AF65-F5344CB8AC3E}">
        <p14:creationId xmlns:p14="http://schemas.microsoft.com/office/powerpoint/2010/main" val="251270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DFBD7B-E4FB-4AA8-9540-FD148073ACB3}" type="datetimeFigureOut">
              <a:rPr lang="en-US"/>
              <a:t>12/6/2021</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45B7DE-1198-4F2F-B574-CA8CAE341642}" type="slidenum">
              <a:rPr/>
              <a:t>‹#›</a:t>
            </a:fld>
            <a:endParaRPr/>
          </a:p>
        </p:txBody>
      </p:sp>
    </p:spTree>
    <p:extLst>
      <p:ext uri="{BB962C8B-B14F-4D97-AF65-F5344CB8AC3E}">
        <p14:creationId xmlns:p14="http://schemas.microsoft.com/office/powerpoint/2010/main" val="1882312455"/>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1"/>
        </a:solidFill>
        <a:latin typeface="+mn-lt"/>
        <a:ea typeface="+mn-ea"/>
        <a:cs typeface="+mn-cs"/>
      </a:defRPr>
    </a:lvl1pPr>
    <a:lvl2pPr marL="609493" algn="l" defTabSz="1218987" rtl="0" eaLnBrk="1" latinLnBrk="0" hangingPunct="1">
      <a:defRPr sz="1600" kern="1200">
        <a:solidFill>
          <a:schemeClr val="tx1"/>
        </a:solidFill>
        <a:latin typeface="+mn-lt"/>
        <a:ea typeface="+mn-ea"/>
        <a:cs typeface="+mn-cs"/>
      </a:defRPr>
    </a:lvl2pPr>
    <a:lvl3pPr marL="1218987" algn="l" defTabSz="1218987" rtl="0" eaLnBrk="1" latinLnBrk="0" hangingPunct="1">
      <a:defRPr sz="1600" kern="1200">
        <a:solidFill>
          <a:schemeClr val="tx1"/>
        </a:solidFill>
        <a:latin typeface="+mn-lt"/>
        <a:ea typeface="+mn-ea"/>
        <a:cs typeface="+mn-cs"/>
      </a:defRPr>
    </a:lvl3pPr>
    <a:lvl4pPr marL="1828480" algn="l" defTabSz="1218987" rtl="0" eaLnBrk="1" latinLnBrk="0" hangingPunct="1">
      <a:defRPr sz="1600" kern="1200">
        <a:solidFill>
          <a:schemeClr val="tx1"/>
        </a:solidFill>
        <a:latin typeface="+mn-lt"/>
        <a:ea typeface="+mn-ea"/>
        <a:cs typeface="+mn-cs"/>
      </a:defRPr>
    </a:lvl4pPr>
    <a:lvl5pPr marL="2437973" algn="l" defTabSz="1218987" rtl="0" eaLnBrk="1" latinLnBrk="0" hangingPunct="1">
      <a:defRPr sz="1600" kern="1200">
        <a:solidFill>
          <a:schemeClr val="tx1"/>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7" name="squares"/>
          <p:cNvGrpSpPr/>
          <p:nvPr/>
        </p:nvGrpSpPr>
        <p:grpSpPr>
          <a:xfrm>
            <a:off x="0" y="1135743"/>
            <a:ext cx="1622332" cy="799981"/>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828324" y="362396"/>
            <a:ext cx="9141619" cy="1676400"/>
          </a:xfrm>
        </p:spPr>
        <p:txBody>
          <a:bodyPr>
            <a:noAutofit/>
          </a:bodyPr>
          <a:lstStyle>
            <a:lvl1pPr>
              <a:lnSpc>
                <a:spcPct val="80000"/>
              </a:lnSpc>
              <a:defRPr sz="6000"/>
            </a:lvl1pPr>
          </a:lstStyle>
          <a:p>
            <a:r>
              <a:rPr lang="en-US" smtClean="0"/>
              <a:t>Click to edit Master title style</a:t>
            </a:r>
            <a:endParaRPr/>
          </a:p>
        </p:txBody>
      </p:sp>
      <p:sp>
        <p:nvSpPr>
          <p:cNvPr id="3" name="Subtitle 2"/>
          <p:cNvSpPr>
            <a:spLocks noGrp="1"/>
          </p:cNvSpPr>
          <p:nvPr>
            <p:ph type="subTitle" idx="1"/>
          </p:nvPr>
        </p:nvSpPr>
        <p:spPr>
          <a:xfrm>
            <a:off x="1828324" y="2089595"/>
            <a:ext cx="9141619" cy="886344"/>
          </a:xfrm>
        </p:spPr>
        <p:txBody>
          <a:bodyPr>
            <a:normAutofit/>
          </a:bodyPr>
          <a:lstStyle>
            <a:lvl1pPr marL="0" indent="0" algn="l">
              <a:buNone/>
              <a:defRPr sz="2800">
                <a:solidFill>
                  <a:schemeClr val="accent1">
                    <a:lumMod val="75000"/>
                  </a:schemeClr>
                </a:solidFill>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A7209051-6E81-43E8-9099-FF6A0C3DCFE8}" type="datetime1">
              <a:rPr lang="en-US"/>
              <a:t>12/6/2021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887510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EDCEAB04-7709-4C1E-A61A-74684A0170FC}" type="datetime1">
              <a:rPr lang="en-US"/>
              <a:t>12/6/2021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6408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7" name="squares"/>
          <p:cNvGrpSpPr/>
          <p:nvPr/>
        </p:nvGrpSpPr>
        <p:grpSpPr>
          <a:xfrm rot="5400000">
            <a:off x="9583007" y="233864"/>
            <a:ext cx="1063300" cy="524046"/>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5" name="bottom graphic"/>
          <p:cNvGrpSpPr/>
          <p:nvPr/>
        </p:nvGrpSpPr>
        <p:grpSpPr>
          <a:xfrm>
            <a:off x="0" y="5395517"/>
            <a:ext cx="12188825" cy="1462483"/>
            <a:chOff x="0" y="4046638"/>
            <a:chExt cx="9144000" cy="1096862"/>
          </a:xfrm>
        </p:grpSpPr>
        <p:sp>
          <p:nvSpPr>
            <p:cNvPr id="16" name="Freeform 15"/>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Rectangle 72"/>
            <p:cNvSpPr/>
            <p:nvPr/>
          </p:nvSpPr>
          <p:spPr bwMode="ltGray">
            <a:xfrm rot="5400000">
              <a:off x="4023569" y="23069"/>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Vertical Title 1"/>
          <p:cNvSpPr>
            <a:spLocks noGrp="1"/>
          </p:cNvSpPr>
          <p:nvPr>
            <p:ph type="title" orient="vert"/>
          </p:nvPr>
        </p:nvSpPr>
        <p:spPr>
          <a:xfrm>
            <a:off x="9751060" y="1150514"/>
            <a:ext cx="1828324" cy="5021685"/>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218882" y="1150514"/>
            <a:ext cx="8227457" cy="5021685"/>
          </a:xfrm>
        </p:spPr>
        <p:txBody>
          <a:bodyPr vert="eaVert"/>
          <a:lstStyle>
            <a:lvl5pPr>
              <a:defRPr/>
            </a:lvl5pPr>
            <a:lvl6pPr>
              <a:defRPr/>
            </a:lvl6pPr>
            <a:lvl7pPr>
              <a:defRPr/>
            </a:lvl7pPr>
            <a:lvl8pPr>
              <a:defRPr baseline="0"/>
            </a:lvl8pPr>
            <a:lvl9pPr>
              <a:defRPr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79BD0D-E0B1-4CED-AC65-708AC79EB9CD}" type="datetime1">
              <a:rPr lang="en-US"/>
              <a:t>12/6/2021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81644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0CC3EA6D-DF0B-4D4B-B359-5F1D1D0E30A4}" type="datetime1">
              <a:rPr lang="en-US"/>
              <a:t>12/6/2021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3515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7" name="squares"/>
          <p:cNvGrpSpPr/>
          <p:nvPr/>
        </p:nvGrpSpPr>
        <p:grpSpPr>
          <a:xfrm>
            <a:off x="0" y="3124415"/>
            <a:ext cx="1622332" cy="805061"/>
            <a:chOff x="0" y="2343311"/>
            <a:chExt cx="1217066" cy="603796"/>
          </a:xfrm>
        </p:grpSpPr>
        <p:sp>
          <p:nvSpPr>
            <p:cNvPr id="8" name="Rounded Rectangle 7"/>
            <p:cNvSpPr/>
            <p:nvPr/>
          </p:nvSpPr>
          <p:spPr>
            <a:xfrm>
              <a:off x="787514" y="2347123"/>
              <a:ext cx="429552" cy="5999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86370" y="2347123"/>
              <a:ext cx="429552" cy="5999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92604" y="2535915"/>
              <a:ext cx="599986" cy="214778"/>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nvGrpSpPr>
          <p:cNvPr id="19" name="bottom graphic"/>
          <p:cNvGrpSpPr/>
          <p:nvPr/>
        </p:nvGrpSpPr>
        <p:grpSpPr>
          <a:xfrm>
            <a:off x="0" y="5409216"/>
            <a:ext cx="12188825" cy="1462483"/>
            <a:chOff x="0" y="4056912"/>
            <a:chExt cx="9144000" cy="1096862"/>
          </a:xfrm>
        </p:grpSpPr>
        <p:sp>
          <p:nvSpPr>
            <p:cNvPr id="20" name="Freeform 19"/>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2" name="Title 1"/>
          <p:cNvSpPr>
            <a:spLocks noGrp="1"/>
          </p:cNvSpPr>
          <p:nvPr>
            <p:ph type="title"/>
          </p:nvPr>
        </p:nvSpPr>
        <p:spPr>
          <a:xfrm>
            <a:off x="1828324" y="1932518"/>
            <a:ext cx="9141619" cy="2105367"/>
          </a:xfrm>
        </p:spPr>
        <p:txBody>
          <a:bodyPr anchor="b">
            <a:normAutofit/>
          </a:bodyPr>
          <a:lstStyle>
            <a:lvl1pPr algn="l">
              <a:defRPr sz="6000" b="0" cap="none" baseline="0"/>
            </a:lvl1pPr>
          </a:lstStyle>
          <a:p>
            <a:r>
              <a:rPr lang="en-US" smtClean="0"/>
              <a:t>Click to edit Master title style</a:t>
            </a:r>
            <a:endParaRPr/>
          </a:p>
        </p:txBody>
      </p:sp>
      <p:sp>
        <p:nvSpPr>
          <p:cNvPr id="3" name="Text Placeholder 2"/>
          <p:cNvSpPr>
            <a:spLocks noGrp="1"/>
          </p:cNvSpPr>
          <p:nvPr>
            <p:ph type="body" idx="1"/>
          </p:nvPr>
        </p:nvSpPr>
        <p:spPr>
          <a:xfrm>
            <a:off x="1828324" y="4084264"/>
            <a:ext cx="9141619" cy="933297"/>
          </a:xfrm>
        </p:spPr>
        <p:txBody>
          <a:bodyPr anchor="t">
            <a:normAutofit/>
          </a:bodyPr>
          <a:lstStyle>
            <a:lvl1pPr marL="0" indent="0">
              <a:buNone/>
              <a:defRPr sz="2800">
                <a:solidFill>
                  <a:schemeClr val="accent1">
                    <a:lumMod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smtClean="0"/>
              <a:t>Edit Master text styles</a:t>
            </a:r>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977EDB99-15BC-4479-BAC5-1E502E66917A}" type="datetime1">
              <a:rPr lang="en-US"/>
              <a:t>12/6/2021</a:t>
            </a:fld>
            <a:endParaRPr/>
          </a:p>
        </p:txBody>
      </p:sp>
      <p:sp>
        <p:nvSpPr>
          <p:cNvPr id="6" name="Slide Number Placeholder 5"/>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356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p>
            <a:r>
              <a:rPr lang="en-US" smtClean="0"/>
              <a:t>Click to edit Master title style</a:t>
            </a:r>
            <a:endParaRPr/>
          </a:p>
        </p:txBody>
      </p:sp>
      <p:sp>
        <p:nvSpPr>
          <p:cNvPr id="3" name="Content Placeholder 2"/>
          <p:cNvSpPr>
            <a:spLocks noGrp="1"/>
          </p:cNvSpPr>
          <p:nvPr>
            <p:ph sz="half" idx="1"/>
          </p:nvPr>
        </p:nvSpPr>
        <p:spPr>
          <a:xfrm>
            <a:off x="1141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094412" y="1600200"/>
            <a:ext cx="4875530"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4067C2A3-CD19-48AB-9F64-ECCF75182EDD}" type="datetime1">
              <a:rPr lang="en-US"/>
              <a:t>12/6/2021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29779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9751060" cy="12954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41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4" name="Content Placeholder 3"/>
          <p:cNvSpPr>
            <a:spLocks noGrp="1"/>
          </p:cNvSpPr>
          <p:nvPr>
            <p:ph sz="half" idx="2"/>
          </p:nvPr>
        </p:nvSpPr>
        <p:spPr>
          <a:xfrm>
            <a:off x="1141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094412" y="1524000"/>
            <a:ext cx="4875530" cy="816429"/>
          </a:xfrm>
        </p:spPr>
        <p:txBody>
          <a:bodyPr anchor="ctr">
            <a:normAutofit/>
          </a:bodyPr>
          <a:lstStyle>
            <a:lvl1pPr marL="0" indent="0">
              <a:buNone/>
              <a:defRPr sz="2800" b="0">
                <a:solidFill>
                  <a:schemeClr val="accent1">
                    <a:lumMod val="75000"/>
                  </a:schemeClr>
                </a:solidFill>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Edit Master text styles</a:t>
            </a:r>
          </a:p>
        </p:txBody>
      </p:sp>
      <p:sp>
        <p:nvSpPr>
          <p:cNvPr id="6" name="Content Placeholder 5"/>
          <p:cNvSpPr>
            <a:spLocks noGrp="1"/>
          </p:cNvSpPr>
          <p:nvPr>
            <p:ph sz="quarter" idx="4"/>
          </p:nvPr>
        </p:nvSpPr>
        <p:spPr>
          <a:xfrm>
            <a:off x="6094412" y="2413000"/>
            <a:ext cx="4875530" cy="3759199"/>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baseline="0"/>
            </a:lvl8pPr>
            <a:lvl9pPr>
              <a:defRPr sz="2000" baseline="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0363E8C1-7C87-4705-AB97-8CD17D208E3F}" type="datetime1">
              <a:rPr lang="en-US"/>
              <a:t>12/6/2021</a:t>
            </a:fld>
            <a:endParaRPr/>
          </a:p>
        </p:txBody>
      </p:sp>
      <p:sp>
        <p:nvSpPr>
          <p:cNvPr id="9" name="Slide Number Placeholder 8"/>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487039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E20C624E-DF92-4841-B9B9-DD11AA239B85}" type="datetime1">
              <a:rPr lang="en-US"/>
              <a:t>12/6/2021</a:t>
            </a:fld>
            <a:endParaRPr/>
          </a:p>
        </p:txBody>
      </p:sp>
      <p:sp>
        <p:nvSpPr>
          <p:cNvPr id="5" name="Slide Number Placeholder 4"/>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9690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grpSp>
        <p:nvGrpSpPr>
          <p:cNvPr id="8" name="bottom graphic"/>
          <p:cNvGrpSpPr/>
          <p:nvPr/>
        </p:nvGrpSpPr>
        <p:grpSpPr>
          <a:xfrm>
            <a:off x="0" y="5409216"/>
            <a:ext cx="12188825" cy="1462483"/>
            <a:chOff x="0" y="4056912"/>
            <a:chExt cx="9144000" cy="1096862"/>
          </a:xfrm>
        </p:grpSpPr>
        <p:sp>
          <p:nvSpPr>
            <p:cNvPr id="9" name="Freeform 8"/>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sp>
        <p:nvSpPr>
          <p:cNvPr id="3" name="Footer Placeholder 2"/>
          <p:cNvSpPr>
            <a:spLocks noGrp="1"/>
          </p:cNvSpPr>
          <p:nvPr>
            <p:ph type="ftr" sz="quarter" idx="11"/>
          </p:nvPr>
        </p:nvSpPr>
        <p:spPr/>
        <p:txBody>
          <a:bodyPr/>
          <a:lstStyle/>
          <a:p>
            <a:r>
              <a:rPr lang="en-US" dirty="0"/>
              <a:t>Add a footer</a:t>
            </a:r>
          </a:p>
        </p:txBody>
      </p:sp>
      <p:sp>
        <p:nvSpPr>
          <p:cNvPr id="2" name="Date Placeholder 1"/>
          <p:cNvSpPr>
            <a:spLocks noGrp="1"/>
          </p:cNvSpPr>
          <p:nvPr>
            <p:ph type="dt" sz="half" idx="10"/>
          </p:nvPr>
        </p:nvSpPr>
        <p:spPr/>
        <p:txBody>
          <a:bodyPr/>
          <a:lstStyle/>
          <a:p>
            <a:fld id="{FBDA3AE1-4360-4D5B-BDBC-656B872DD533}" type="datetime1">
              <a:rPr lang="en-US"/>
              <a:t>12/6/2021</a:t>
            </a:fld>
            <a:endParaRPr/>
          </a:p>
        </p:txBody>
      </p:sp>
      <p:sp>
        <p:nvSpPr>
          <p:cNvPr id="4" name="Slide Number Placeholder 3"/>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222539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4875530" y="1600200"/>
            <a:ext cx="6094413" cy="4572000"/>
          </a:xfrm>
        </p:spPr>
        <p:txBody>
          <a:bodyPr>
            <a:normAutofit/>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218883" y="1600202"/>
            <a:ext cx="3453500" cy="4571999"/>
          </a:xfrm>
        </p:spPr>
        <p:txBody>
          <a:bodyPr>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20990708-46A4-4851-883E-8DFB8939107E}" type="datetime1">
              <a:rPr lang="en-US"/>
              <a:t>12/6/2021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348396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ormAutofit/>
          </a:bodyPr>
          <a:lstStyle>
            <a:lvl1pPr algn="l">
              <a:defRPr sz="3600" b="0"/>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218887" y="1600200"/>
            <a:ext cx="6703850" cy="3657600"/>
          </a:xfrm>
          <a:prstGeom prst="roundRect">
            <a:avLst>
              <a:gd name="adj" fmla="val 3098"/>
            </a:avLst>
          </a:prstGeom>
        </p:spPr>
        <p:txBody>
          <a:bodyPr>
            <a:normAutofit/>
          </a:bodyPr>
          <a:lstStyle>
            <a:lvl1pPr marL="0" indent="0">
              <a:buNone/>
              <a:defRPr sz="27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8125883" y="1600200"/>
            <a:ext cx="2844059" cy="3759200"/>
          </a:xfrm>
        </p:spPr>
        <p:txBody>
          <a:bodyPr anchor="b">
            <a:normAutofit/>
          </a:bodyPr>
          <a:lstStyle>
            <a:lvl1pPr marL="0" indent="0">
              <a:buNone/>
              <a:defRPr sz="2800">
                <a:solidFill>
                  <a:schemeClr val="accent1">
                    <a:lumMod val="75000"/>
                  </a:schemeClr>
                </a:solidFill>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AE88EFFC-86AE-4294-A319-CAFC2651994B}" type="datetime1">
              <a:rPr lang="en-US"/>
              <a:t>12/6/2021</a:t>
            </a:fld>
            <a:endParaRPr/>
          </a:p>
        </p:txBody>
      </p:sp>
      <p:sp>
        <p:nvSpPr>
          <p:cNvPr id="7" name="Slide Number Placeholder 6"/>
          <p:cNvSpPr>
            <a:spLocks noGrp="1"/>
          </p:cNvSpPr>
          <p:nvPr>
            <p:ph type="sldNum" sz="quarter" idx="12"/>
          </p:nvPr>
        </p:nvSpPr>
        <p:spPr/>
        <p:txBody>
          <a:bodyPr/>
          <a:lstStyle/>
          <a:p>
            <a:fld id="{34C99D79-8A4B-4031-B1E0-AF26F8EDF2BC}" type="slidenum">
              <a:rPr/>
              <a:t>‹#›</a:t>
            </a:fld>
            <a:endParaRPr/>
          </a:p>
        </p:txBody>
      </p:sp>
    </p:spTree>
    <p:extLst>
      <p:ext uri="{BB962C8B-B14F-4D97-AF65-F5344CB8AC3E}">
        <p14:creationId xmlns:p14="http://schemas.microsoft.com/office/powerpoint/2010/main" val="1442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1" name="bottom graphic"/>
          <p:cNvGrpSpPr/>
          <p:nvPr/>
        </p:nvGrpSpPr>
        <p:grpSpPr>
          <a:xfrm>
            <a:off x="0" y="5409216"/>
            <a:ext cx="12188825" cy="1462483"/>
            <a:chOff x="0" y="4056912"/>
            <a:chExt cx="9144000" cy="1096862"/>
          </a:xfrm>
        </p:grpSpPr>
        <p:sp>
          <p:nvSpPr>
            <p:cNvPr id="21" name="Freeform 20"/>
            <p:cNvSpPr/>
            <p:nvPr/>
          </p:nvSpPr>
          <p:spPr bwMode="ltGray">
            <a:xfrm rot="5400000">
              <a:off x="4119794" y="119293"/>
              <a:ext cx="904412" cy="9144000"/>
            </a:xfrm>
            <a:custGeom>
              <a:avLst/>
              <a:gdLst/>
              <a:ahLst/>
              <a:cxnLst/>
              <a:rect l="l" t="t" r="r" b="b"/>
              <a:pathLst>
                <a:path w="904412" h="9144000">
                  <a:moveTo>
                    <a:pt x="0" y="0"/>
                  </a:moveTo>
                  <a:lnTo>
                    <a:pt x="904412" y="0"/>
                  </a:lnTo>
                  <a:lnTo>
                    <a:pt x="904412" y="9144000"/>
                  </a:lnTo>
                  <a:lnTo>
                    <a:pt x="391235" y="9144000"/>
                  </a:lnTo>
                  <a:cubicBezTo>
                    <a:pt x="445385" y="6730684"/>
                    <a:pt x="250230" y="1995757"/>
                    <a:pt x="0" y="0"/>
                  </a:cubicBezTo>
                  <a:close/>
                </a:path>
              </a:pathLst>
            </a:cu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Rectangle 72"/>
            <p:cNvSpPr/>
            <p:nvPr/>
          </p:nvSpPr>
          <p:spPr bwMode="ltGray">
            <a:xfrm rot="5400000">
              <a:off x="4023569" y="33343"/>
              <a:ext cx="1096862" cy="9144000"/>
            </a:xfrm>
            <a:custGeom>
              <a:avLst/>
              <a:gdLst/>
              <a:ahLst/>
              <a:cxnLst/>
              <a:rect l="l" t="t" r="r" b="b"/>
              <a:pathLst>
                <a:path w="1096862" h="9144000">
                  <a:moveTo>
                    <a:pt x="1096861" y="9136375"/>
                  </a:moveTo>
                  <a:lnTo>
                    <a:pt x="1096861" y="0"/>
                  </a:lnTo>
                  <a:lnTo>
                    <a:pt x="1096862" y="0"/>
                  </a:lnTo>
                  <a:lnTo>
                    <a:pt x="1096862" y="9136375"/>
                  </a:lnTo>
                  <a:close/>
                  <a:moveTo>
                    <a:pt x="0" y="0"/>
                  </a:moveTo>
                  <a:lnTo>
                    <a:pt x="142171" y="0"/>
                  </a:lnTo>
                  <a:cubicBezTo>
                    <a:pt x="214017" y="532804"/>
                    <a:pt x="281641" y="1260834"/>
                    <a:pt x="340913" y="2087809"/>
                  </a:cubicBezTo>
                  <a:cubicBezTo>
                    <a:pt x="492781" y="4358443"/>
                    <a:pt x="587048" y="7374964"/>
                    <a:pt x="547354" y="9144000"/>
                  </a:cubicBezTo>
                  <a:lnTo>
                    <a:pt x="452132" y="9144000"/>
                  </a:lnTo>
                  <a:cubicBezTo>
                    <a:pt x="484963" y="4670358"/>
                    <a:pt x="240277" y="2482661"/>
                    <a:pt x="0" y="0"/>
                  </a:cubicBez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grpSp>
      <p:grpSp>
        <p:nvGrpSpPr>
          <p:cNvPr id="7" name="squares"/>
          <p:cNvGrpSpPr/>
          <p:nvPr/>
        </p:nvGrpSpPr>
        <p:grpSpPr>
          <a:xfrm>
            <a:off x="1" y="800551"/>
            <a:ext cx="1063023" cy="524183"/>
            <a:chOff x="0" y="452558"/>
            <a:chExt cx="914400" cy="524182"/>
          </a:xfrm>
        </p:grpSpPr>
        <p:sp>
          <p:nvSpPr>
            <p:cNvPr id="8" name="Rounded Rectangle 7"/>
            <p:cNvSpPr/>
            <p:nvPr/>
          </p:nvSpPr>
          <p:spPr>
            <a:xfrm>
              <a:off x="591671" y="452558"/>
              <a:ext cx="322729" cy="5241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ounded Rectangle 8"/>
            <p:cNvSpPr/>
            <p:nvPr/>
          </p:nvSpPr>
          <p:spPr>
            <a:xfrm>
              <a:off x="215154" y="452558"/>
              <a:ext cx="322729" cy="52418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ound Same Side Corner Rectangle 9"/>
            <p:cNvSpPr/>
            <p:nvPr/>
          </p:nvSpPr>
          <p:spPr>
            <a:xfrm rot="5400000">
              <a:off x="-181408" y="633966"/>
              <a:ext cx="524182" cy="161366"/>
            </a:xfrm>
            <a:prstGeom prst="round2SameRect">
              <a:avLst>
                <a:gd name="adj1" fmla="val 29167"/>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Placeholder 1"/>
          <p:cNvSpPr>
            <a:spLocks noGrp="1"/>
          </p:cNvSpPr>
          <p:nvPr>
            <p:ph type="title"/>
          </p:nvPr>
        </p:nvSpPr>
        <p:spPr>
          <a:xfrm>
            <a:off x="1218883" y="152400"/>
            <a:ext cx="9751060" cy="1295400"/>
          </a:xfrm>
          <a:prstGeom prst="rect">
            <a:avLst/>
          </a:prstGeom>
        </p:spPr>
        <p:txBody>
          <a:bodyPr vert="horz" lIns="121899" tIns="60949" rIns="121899" bIns="60949"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218883" y="1600200"/>
            <a:ext cx="9751060" cy="4572000"/>
          </a:xfrm>
          <a:prstGeom prst="rect">
            <a:avLst/>
          </a:prstGeom>
        </p:spPr>
        <p:txBody>
          <a:bodyPr vert="horz" lIns="121899" tIns="60949" rIns="121899" bIns="60949"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3"/>
          </p:nvPr>
        </p:nvSpPr>
        <p:spPr>
          <a:xfrm>
            <a:off x="1218883" y="6448425"/>
            <a:ext cx="8288401" cy="180976"/>
          </a:xfrm>
          <a:prstGeom prst="rect">
            <a:avLst/>
          </a:prstGeom>
        </p:spPr>
        <p:txBody>
          <a:bodyPr vert="horz" lIns="121899" tIns="60949" rIns="121899" bIns="60949" rtlCol="0" anchor="ctr"/>
          <a:lstStyle>
            <a:lvl1pPr algn="l">
              <a:defRPr sz="1200">
                <a:solidFill>
                  <a:schemeClr val="tx1"/>
                </a:solidFill>
              </a:defRPr>
            </a:lvl1pPr>
          </a:lstStyle>
          <a:p>
            <a:r>
              <a:rPr lang="en-US" dirty="0"/>
              <a:t>Add a footer</a:t>
            </a:r>
          </a:p>
        </p:txBody>
      </p:sp>
      <p:sp>
        <p:nvSpPr>
          <p:cNvPr id="4" name="Date Placeholder 3"/>
          <p:cNvSpPr>
            <a:spLocks noGrp="1"/>
          </p:cNvSpPr>
          <p:nvPr>
            <p:ph type="dt" sz="half" idx="2"/>
          </p:nvPr>
        </p:nvSpPr>
        <p:spPr>
          <a:xfrm>
            <a:off x="9547913" y="6448425"/>
            <a:ext cx="1422030" cy="180976"/>
          </a:xfrm>
          <a:prstGeom prst="rect">
            <a:avLst/>
          </a:prstGeom>
        </p:spPr>
        <p:txBody>
          <a:bodyPr vert="horz" lIns="121899" tIns="60949" rIns="121899" bIns="60949" rtlCol="0" anchor="ctr"/>
          <a:lstStyle>
            <a:lvl1pPr algn="r">
              <a:defRPr sz="1200">
                <a:solidFill>
                  <a:schemeClr val="tx1"/>
                </a:solidFill>
              </a:defRPr>
            </a:lvl1pPr>
          </a:lstStyle>
          <a:p>
            <a:fld id="{D29E8617-6EA8-4B97-A5E8-E18E98765EE2}" type="datetime1">
              <a:rPr lang="en-US"/>
              <a:pPr/>
              <a:t>12/6/2021</a:t>
            </a:fld>
            <a:endParaRPr dirty="0"/>
          </a:p>
        </p:txBody>
      </p:sp>
      <p:sp>
        <p:nvSpPr>
          <p:cNvPr id="6" name="Slide Number Placeholder 5"/>
          <p:cNvSpPr>
            <a:spLocks noGrp="1"/>
          </p:cNvSpPr>
          <p:nvPr>
            <p:ph type="sldNum" sz="quarter" idx="4"/>
          </p:nvPr>
        </p:nvSpPr>
        <p:spPr>
          <a:xfrm>
            <a:off x="11071516" y="6448425"/>
            <a:ext cx="812588" cy="180976"/>
          </a:xfrm>
          <a:prstGeom prst="rect">
            <a:avLst/>
          </a:prstGeom>
        </p:spPr>
        <p:txBody>
          <a:bodyPr vert="horz" lIns="121899" tIns="60949" rIns="121899" bIns="60949" rtlCol="0" anchor="ctr"/>
          <a:lstStyle>
            <a:lvl1pPr algn="r">
              <a:defRPr sz="1200">
                <a:solidFill>
                  <a:schemeClr val="tx1"/>
                </a:solidFill>
              </a:defRPr>
            </a:lvl1pPr>
          </a:lstStyle>
          <a:p>
            <a:fld id="{34C99D79-8A4B-4031-B1E0-AF26F8EDF2BC}" type="slidenum">
              <a:rPr/>
              <a:pPr/>
              <a:t>‹#›</a:t>
            </a:fld>
            <a:endParaRPr/>
          </a:p>
        </p:txBody>
      </p:sp>
    </p:spTree>
    <p:extLst>
      <p:ext uri="{BB962C8B-B14F-4D97-AF65-F5344CB8AC3E}">
        <p14:creationId xmlns:p14="http://schemas.microsoft.com/office/powerpoint/2010/main" val="1782682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304747" indent="-304747" algn="l" defTabSz="1218987" rtl="0" eaLnBrk="1" latinLnBrk="0" hangingPunct="1">
        <a:lnSpc>
          <a:spcPct val="90000"/>
        </a:lnSpc>
        <a:spcBef>
          <a:spcPts val="1800"/>
        </a:spcBef>
        <a:buClr>
          <a:schemeClr val="accent1">
            <a:lumMod val="75000"/>
          </a:schemeClr>
        </a:buClr>
        <a:buFont typeface="Arial" pitchFamily="34" charset="0"/>
        <a:buChar char="•"/>
        <a:defRPr sz="2800" kern="1200">
          <a:solidFill>
            <a:schemeClr val="tx1"/>
          </a:solidFill>
          <a:latin typeface="+mn-lt"/>
          <a:ea typeface="+mn-ea"/>
          <a:cs typeface="+mn-cs"/>
        </a:defRPr>
      </a:lvl1pPr>
      <a:lvl2pPr marL="755772" indent="-304747" algn="l" defTabSz="1218987" rtl="0" eaLnBrk="1" latinLnBrk="0" hangingPunct="1">
        <a:lnSpc>
          <a:spcPct val="90000"/>
        </a:lnSpc>
        <a:spcBef>
          <a:spcPts val="1200"/>
        </a:spcBef>
        <a:buClr>
          <a:schemeClr val="accent1">
            <a:lumMod val="75000"/>
          </a:schemeClr>
        </a:buClr>
        <a:buFont typeface="Arial" pitchFamily="34" charset="0"/>
        <a:buChar char="–"/>
        <a:defRPr sz="2400" kern="1200">
          <a:solidFill>
            <a:schemeClr val="tx1"/>
          </a:solidFill>
          <a:latin typeface="+mn-lt"/>
          <a:ea typeface="+mn-ea"/>
          <a:cs typeface="+mn-cs"/>
        </a:defRPr>
      </a:lvl2pPr>
      <a:lvl3pPr marL="120679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3pPr>
      <a:lvl4pPr marL="1657822"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4pPr>
      <a:lvl5pPr marL="2108847" indent="-304747" algn="l" defTabSz="1218987" rtl="0" eaLnBrk="1" latinLnBrk="0" hangingPunct="1">
        <a:lnSpc>
          <a:spcPct val="90000"/>
        </a:lnSpc>
        <a:spcBef>
          <a:spcPts val="800"/>
        </a:spcBef>
        <a:buClr>
          <a:schemeClr val="accent1">
            <a:lumMod val="75000"/>
          </a:schemeClr>
        </a:buClr>
        <a:buFont typeface="Arial" pitchFamily="34" charset="0"/>
        <a:buChar char="•"/>
        <a:defRPr sz="2000" kern="1200">
          <a:solidFill>
            <a:schemeClr val="tx1"/>
          </a:solidFill>
          <a:latin typeface="+mn-lt"/>
          <a:ea typeface="+mn-ea"/>
          <a:cs typeface="+mn-cs"/>
        </a:defRPr>
      </a:lvl5pPr>
      <a:lvl6pPr marL="255987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6pPr>
      <a:lvl7pPr marL="301089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7pPr>
      <a:lvl8pPr marL="3461922"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8pPr>
      <a:lvl9pPr marL="3912947" indent="-304747" algn="l" defTabSz="1218987" rtl="0" eaLnBrk="1" latinLnBrk="0" hangingPunct="1">
        <a:lnSpc>
          <a:spcPct val="90000"/>
        </a:lnSpc>
        <a:spcBef>
          <a:spcPts val="800"/>
        </a:spcBef>
        <a:buClr>
          <a:schemeClr val="accent1"/>
        </a:buClr>
        <a:buFont typeface="Arial" pitchFamily="34" charset="0"/>
        <a:buChar char="•"/>
        <a:defRPr sz="2000" kern="1200" baseline="0">
          <a:solidFill>
            <a:schemeClr val="tx1"/>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video" Target="https://www.youtube.com/embed/u54bRpbSOgs" TargetMode="External"/><Relationship Id="rId4" Type="http://schemas.openxmlformats.org/officeDocument/2006/relationships/hyperlink" Target="https://www.youtube.com/v/u54bRpbSOg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video" Target="https://www.youtube.com/embed/Uzl6M1YlU3w" TargetMode="External"/><Relationship Id="rId4" Type="http://schemas.openxmlformats.org/officeDocument/2006/relationships/hyperlink" Target="https://youtu.be/Uzl6M1YlU3w"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ZuJzYYIS9c4" TargetMode="External"/><Relationship Id="rId4" Type="http://schemas.openxmlformats.org/officeDocument/2006/relationships/hyperlink" Target="https://youtu.be/ZuJzYYIS9c4"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video" Target="https://www.youtube.com/embed/FNR_8ch6NoY" TargetMode="External"/><Relationship Id="rId4" Type="http://schemas.openxmlformats.org/officeDocument/2006/relationships/hyperlink" Target="https://youtu.be/FNR_8ch6NoY"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YoPyFGYcr7s" TargetMode="External"/><Relationship Id="rId4" Type="http://schemas.openxmlformats.org/officeDocument/2006/relationships/hyperlink" Target="https://youtu.be/YoPyFGYcr7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8324" y="362396"/>
            <a:ext cx="9676288" cy="1676400"/>
          </a:xfrm>
        </p:spPr>
        <p:txBody>
          <a:bodyPr/>
          <a:lstStyle/>
          <a:p>
            <a:r>
              <a:rPr lang="en-US" sz="5400" dirty="0" smtClean="0"/>
              <a:t>Nutrition and the Human Body</a:t>
            </a:r>
            <a:endParaRPr lang="en-US" sz="5400" dirty="0"/>
          </a:p>
        </p:txBody>
      </p:sp>
      <p:sp>
        <p:nvSpPr>
          <p:cNvPr id="3" name="Subtitle 2"/>
          <p:cNvSpPr>
            <a:spLocks noGrp="1"/>
          </p:cNvSpPr>
          <p:nvPr>
            <p:ph type="subTitle" idx="1"/>
          </p:nvPr>
        </p:nvSpPr>
        <p:spPr/>
        <p:txBody>
          <a:bodyPr/>
          <a:lstStyle/>
          <a:p>
            <a:r>
              <a:rPr lang="en-US" dirty="0" smtClean="0"/>
              <a:t>Chapter Three</a:t>
            </a:r>
            <a:endParaRPr lang="en-US" dirty="0"/>
          </a:p>
        </p:txBody>
      </p:sp>
    </p:spTree>
    <p:extLst>
      <p:ext uri="{BB962C8B-B14F-4D97-AF65-F5344CB8AC3E}">
        <p14:creationId xmlns:p14="http://schemas.microsoft.com/office/powerpoint/2010/main" val="2801835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Discovery Video:  Cells</a:t>
            </a:r>
            <a:endParaRPr lang="en-US" b="1" dirty="0"/>
          </a:p>
        </p:txBody>
      </p:sp>
      <p:pic>
        <p:nvPicPr>
          <p:cNvPr id="4" name="u54bRpbSOgs"/>
          <p:cNvPicPr>
            <a:picLocks noGrp="1" noRot="1" noChangeAspect="1"/>
          </p:cNvPicPr>
          <p:nvPr>
            <p:ph idx="1"/>
            <a:videoFile r:link="rId1"/>
          </p:nvPr>
        </p:nvPicPr>
        <p:blipFill>
          <a:blip r:embed="rId3"/>
          <a:stretch>
            <a:fillRect/>
          </a:stretch>
        </p:blipFill>
        <p:spPr>
          <a:xfrm>
            <a:off x="2741613" y="1447800"/>
            <a:ext cx="6705600" cy="4495800"/>
          </a:xfrm>
          <a:prstGeom prst="rect">
            <a:avLst/>
          </a:prstGeom>
        </p:spPr>
      </p:pic>
      <p:sp>
        <p:nvSpPr>
          <p:cNvPr id="6" name="TextBox 5"/>
          <p:cNvSpPr txBox="1"/>
          <p:nvPr/>
        </p:nvSpPr>
        <p:spPr>
          <a:xfrm>
            <a:off x="3503612" y="6019800"/>
            <a:ext cx="4686299" cy="523220"/>
          </a:xfrm>
          <a:prstGeom prst="rect">
            <a:avLst/>
          </a:prstGeom>
          <a:noFill/>
        </p:spPr>
        <p:txBody>
          <a:bodyPr wrap="square" rtlCol="0">
            <a:spAutoFit/>
          </a:bodyPr>
          <a:lstStyle/>
          <a:p>
            <a:r>
              <a:rPr lang="en-US" sz="1400" dirty="0" smtClean="0"/>
              <a:t>Video </a:t>
            </a:r>
            <a:r>
              <a:rPr lang="en-US" sz="1400" dirty="0"/>
              <a:t>Source: </a:t>
            </a:r>
            <a:r>
              <a:rPr lang="en-US" sz="1400" dirty="0">
                <a:hlinkClick r:id="rId4"/>
              </a:rPr>
              <a:t>https://</a:t>
            </a:r>
            <a:r>
              <a:rPr lang="en-US" sz="1400" dirty="0" smtClean="0">
                <a:hlinkClick r:id="rId4"/>
              </a:rPr>
              <a:t>www.youtube.com/v/u54bRpbSOgs</a:t>
            </a:r>
            <a:endParaRPr lang="en-US" sz="1400" dirty="0" smtClean="0"/>
          </a:p>
          <a:p>
            <a:endParaRPr lang="en-US" sz="1400" dirty="0"/>
          </a:p>
        </p:txBody>
      </p:sp>
    </p:spTree>
    <p:extLst>
      <p:ext uri="{BB962C8B-B14F-4D97-AF65-F5344CB8AC3E}">
        <p14:creationId xmlns:p14="http://schemas.microsoft.com/office/powerpoint/2010/main" val="3221389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Hierarchy of Organization</a:t>
            </a:r>
            <a:endParaRPr lang="en-US" b="1" dirty="0"/>
          </a:p>
        </p:txBody>
      </p:sp>
      <p:sp>
        <p:nvSpPr>
          <p:cNvPr id="3" name="Content Placeholder 2"/>
          <p:cNvSpPr>
            <a:spLocks noGrp="1"/>
          </p:cNvSpPr>
          <p:nvPr>
            <p:ph idx="1"/>
          </p:nvPr>
        </p:nvSpPr>
        <p:spPr>
          <a:xfrm>
            <a:off x="1218883" y="1752600"/>
            <a:ext cx="9751060" cy="4800600"/>
          </a:xfrm>
        </p:spPr>
        <p:txBody>
          <a:bodyPr>
            <a:normAutofit fontScale="92500" lnSpcReduction="10000"/>
          </a:bodyPr>
          <a:lstStyle/>
          <a:p>
            <a:r>
              <a:rPr lang="en-US" dirty="0"/>
              <a:t>Unicellular (single-celled) organisms can </a:t>
            </a:r>
            <a:r>
              <a:rPr lang="en-US" dirty="0" smtClean="0"/>
              <a:t>function independently.</a:t>
            </a:r>
          </a:p>
          <a:p>
            <a:r>
              <a:rPr lang="en-US" dirty="0"/>
              <a:t>T</a:t>
            </a:r>
            <a:r>
              <a:rPr lang="en-US" dirty="0" smtClean="0"/>
              <a:t>he </a:t>
            </a:r>
            <a:r>
              <a:rPr lang="en-US" dirty="0"/>
              <a:t>cells of multicellular organisms are dependent upon each other and are organized into five different levels in order to coordinate their specific functions and carry out all of life’s biological processes</a:t>
            </a:r>
            <a:r>
              <a:rPr lang="en-US" dirty="0" smtClean="0"/>
              <a:t>.</a:t>
            </a:r>
          </a:p>
          <a:p>
            <a:pPr lvl="1"/>
            <a:r>
              <a:rPr lang="en-US" dirty="0" smtClean="0"/>
              <a:t>Chemical level</a:t>
            </a:r>
          </a:p>
          <a:p>
            <a:pPr lvl="1"/>
            <a:r>
              <a:rPr lang="en-US" dirty="0" smtClean="0"/>
              <a:t>Cellular level</a:t>
            </a:r>
          </a:p>
          <a:p>
            <a:pPr lvl="1"/>
            <a:r>
              <a:rPr lang="en-US" dirty="0" smtClean="0"/>
              <a:t>Tissue level</a:t>
            </a:r>
          </a:p>
          <a:p>
            <a:pPr lvl="1"/>
            <a:r>
              <a:rPr lang="en-US" dirty="0" smtClean="0"/>
              <a:t>Organ level</a:t>
            </a:r>
          </a:p>
          <a:p>
            <a:pPr lvl="1"/>
            <a:r>
              <a:rPr lang="en-US" dirty="0" smtClean="0"/>
              <a:t>Organ </a:t>
            </a:r>
            <a:r>
              <a:rPr lang="en-US" dirty="0"/>
              <a:t>s</a:t>
            </a:r>
            <a:r>
              <a:rPr lang="en-US" dirty="0" smtClean="0"/>
              <a:t>ystem level</a:t>
            </a:r>
          </a:p>
          <a:p>
            <a:pPr lvl="1"/>
            <a:r>
              <a:rPr lang="en-US" dirty="0" smtClean="0"/>
              <a:t>Organism level</a:t>
            </a:r>
            <a:endParaRPr lang="en-US" dirty="0"/>
          </a:p>
        </p:txBody>
      </p:sp>
    </p:spTree>
    <p:extLst>
      <p:ext uri="{BB962C8B-B14F-4D97-AF65-F5344CB8AC3E}">
        <p14:creationId xmlns:p14="http://schemas.microsoft.com/office/powerpoint/2010/main" val="66301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Hierarchy of Organization</a:t>
            </a:r>
            <a:endParaRPr lang="en-US" b="1" dirty="0"/>
          </a:p>
        </p:txBody>
      </p:sp>
      <p:pic>
        <p:nvPicPr>
          <p:cNvPr id="4" name="Content Placeholder 3" descr="Image demonstrating the levels of organization from atoms to the organism." title="Heirarchy of Organization"/>
          <p:cNvPicPr>
            <a:picLocks noGrp="1" noChangeAspect="1"/>
          </p:cNvPicPr>
          <p:nvPr>
            <p:ph idx="1"/>
          </p:nvPr>
        </p:nvPicPr>
        <p:blipFill>
          <a:blip r:embed="rId2"/>
          <a:stretch>
            <a:fillRect/>
          </a:stretch>
        </p:blipFill>
        <p:spPr>
          <a:xfrm>
            <a:off x="4037012" y="1524000"/>
            <a:ext cx="4343400" cy="5004741"/>
          </a:xfrm>
          <a:prstGeom prst="rect">
            <a:avLst/>
          </a:prstGeom>
        </p:spPr>
      </p:pic>
    </p:spTree>
    <p:extLst>
      <p:ext uri="{BB962C8B-B14F-4D97-AF65-F5344CB8AC3E}">
        <p14:creationId xmlns:p14="http://schemas.microsoft.com/office/powerpoint/2010/main" val="24274377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 Systems of the Human Body</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81621960"/>
              </p:ext>
            </p:extLst>
          </p:nvPr>
        </p:nvGraphicFramePr>
        <p:xfrm>
          <a:off x="1217612" y="1600200"/>
          <a:ext cx="9752014" cy="411480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4184744184"/>
                    </a:ext>
                  </a:extLst>
                </a:gridCol>
                <a:gridCol w="3606272">
                  <a:extLst>
                    <a:ext uri="{9D8B030D-6E8A-4147-A177-3AD203B41FA5}">
                      <a16:colId xmlns:a16="http://schemas.microsoft.com/office/drawing/2014/main" val="3633806439"/>
                    </a:ext>
                  </a:extLst>
                </a:gridCol>
                <a:gridCol w="3250142">
                  <a:extLst>
                    <a:ext uri="{9D8B030D-6E8A-4147-A177-3AD203B41FA5}">
                      <a16:colId xmlns:a16="http://schemas.microsoft.com/office/drawing/2014/main" val="2676950658"/>
                    </a:ext>
                  </a:extLst>
                </a:gridCol>
              </a:tblGrid>
              <a:tr h="378790">
                <a:tc>
                  <a:txBody>
                    <a:bodyPr/>
                    <a:lstStyle/>
                    <a:p>
                      <a:pPr algn="ctr"/>
                      <a:r>
                        <a:rPr lang="en-US" b="1" dirty="0">
                          <a:solidFill>
                            <a:schemeClr val="tx1"/>
                          </a:solidFill>
                        </a:rPr>
                        <a:t>Organ System</a:t>
                      </a:r>
                    </a:p>
                  </a:txBody>
                  <a:tcPr marL="0" marR="0" marT="0" marB="0" anchor="ctr">
                    <a:solidFill>
                      <a:schemeClr val="accent3"/>
                    </a:solidFill>
                  </a:tcPr>
                </a:tc>
                <a:tc>
                  <a:txBody>
                    <a:bodyPr/>
                    <a:lstStyle/>
                    <a:p>
                      <a:pPr algn="ctr"/>
                      <a:r>
                        <a:rPr lang="en-US" b="1" dirty="0">
                          <a:solidFill>
                            <a:schemeClr val="tx1"/>
                          </a:solidFill>
                        </a:rPr>
                        <a:t>Organ Components</a:t>
                      </a:r>
                    </a:p>
                  </a:txBody>
                  <a:tcPr marL="0" marR="0" marT="0" marB="0" anchor="ctr">
                    <a:solidFill>
                      <a:schemeClr val="accent3"/>
                    </a:solidFill>
                  </a:tcPr>
                </a:tc>
                <a:tc>
                  <a:txBody>
                    <a:bodyPr/>
                    <a:lstStyle/>
                    <a:p>
                      <a:pPr algn="ctr"/>
                      <a:r>
                        <a:rPr lang="en-US" b="1" dirty="0">
                          <a:solidFill>
                            <a:schemeClr val="tx1"/>
                          </a:solidFill>
                        </a:rPr>
                        <a:t>Major Function</a:t>
                      </a:r>
                    </a:p>
                  </a:txBody>
                  <a:tcPr marL="0" marR="0" marT="0" marB="0" anchor="ctr">
                    <a:solidFill>
                      <a:schemeClr val="accent3"/>
                    </a:solidFill>
                  </a:tcPr>
                </a:tc>
                <a:extLst>
                  <a:ext uri="{0D108BD9-81ED-4DB2-BD59-A6C34878D82A}">
                    <a16:rowId xmlns:a16="http://schemas.microsoft.com/office/drawing/2014/main" val="115799761"/>
                  </a:ext>
                </a:extLst>
              </a:tr>
              <a:tr h="747202">
                <a:tc>
                  <a:txBody>
                    <a:bodyPr/>
                    <a:lstStyle/>
                    <a:p>
                      <a:r>
                        <a:rPr lang="en-US" dirty="0"/>
                        <a:t>Circulatory</a:t>
                      </a:r>
                    </a:p>
                  </a:txBody>
                  <a:tcPr marL="0" marR="0" marT="0" marB="0" anchor="ctr">
                    <a:solidFill>
                      <a:srgbClr val="92D050"/>
                    </a:solidFill>
                  </a:tcPr>
                </a:tc>
                <a:tc>
                  <a:txBody>
                    <a:bodyPr/>
                    <a:lstStyle/>
                    <a:p>
                      <a:r>
                        <a:rPr lang="en-US" dirty="0"/>
                        <a:t>heart, blood/lymph vessels, blood, lymph</a:t>
                      </a:r>
                    </a:p>
                  </a:txBody>
                  <a:tcPr marL="0" marR="0" marT="0" marB="0" anchor="ctr">
                    <a:solidFill>
                      <a:srgbClr val="92D050"/>
                    </a:solidFill>
                  </a:tcPr>
                </a:tc>
                <a:tc>
                  <a:txBody>
                    <a:bodyPr/>
                    <a:lstStyle/>
                    <a:p>
                      <a:r>
                        <a:rPr lang="en-US" dirty="0"/>
                        <a:t>Transport nutrients and waste products</a:t>
                      </a:r>
                    </a:p>
                  </a:txBody>
                  <a:tcPr marL="0" marR="0" marT="0" marB="0" anchor="ctr">
                    <a:solidFill>
                      <a:srgbClr val="92D050"/>
                    </a:solidFill>
                  </a:tcPr>
                </a:tc>
                <a:extLst>
                  <a:ext uri="{0D108BD9-81ED-4DB2-BD59-A6C34878D82A}">
                    <a16:rowId xmlns:a16="http://schemas.microsoft.com/office/drawing/2014/main" val="3346437898"/>
                  </a:ext>
                </a:extLst>
              </a:tr>
              <a:tr h="747202">
                <a:tc>
                  <a:txBody>
                    <a:bodyPr/>
                    <a:lstStyle/>
                    <a:p>
                      <a:r>
                        <a:rPr lang="en-US" dirty="0"/>
                        <a:t>Digestive</a:t>
                      </a:r>
                    </a:p>
                  </a:txBody>
                  <a:tcPr marL="0" marR="0" marT="0" marB="0" anchor="ctr">
                    <a:solidFill>
                      <a:srgbClr val="FFC000"/>
                    </a:solidFill>
                  </a:tcPr>
                </a:tc>
                <a:tc>
                  <a:txBody>
                    <a:bodyPr/>
                    <a:lstStyle/>
                    <a:p>
                      <a:r>
                        <a:rPr lang="en-US" dirty="0"/>
                        <a:t>mouth, esophagus, stomach, intestines</a:t>
                      </a:r>
                    </a:p>
                  </a:txBody>
                  <a:tcPr marL="0" marR="0" marT="0" marB="0" anchor="ctr">
                    <a:solidFill>
                      <a:srgbClr val="FFC000"/>
                    </a:solidFill>
                  </a:tcPr>
                </a:tc>
                <a:tc>
                  <a:txBody>
                    <a:bodyPr/>
                    <a:lstStyle/>
                    <a:p>
                      <a:r>
                        <a:rPr lang="en-US" dirty="0"/>
                        <a:t>Digestion and absorption</a:t>
                      </a:r>
                    </a:p>
                  </a:txBody>
                  <a:tcPr marL="0" marR="0" marT="0" marB="0" anchor="ctr">
                    <a:solidFill>
                      <a:srgbClr val="FFC000"/>
                    </a:solidFill>
                  </a:tcPr>
                </a:tc>
                <a:extLst>
                  <a:ext uri="{0D108BD9-81ED-4DB2-BD59-A6C34878D82A}">
                    <a16:rowId xmlns:a16="http://schemas.microsoft.com/office/drawing/2014/main" val="1136184358"/>
                  </a:ext>
                </a:extLst>
              </a:tr>
              <a:tr h="747202">
                <a:tc>
                  <a:txBody>
                    <a:bodyPr/>
                    <a:lstStyle/>
                    <a:p>
                      <a:r>
                        <a:rPr lang="en-US" dirty="0"/>
                        <a:t>Endocrine</a:t>
                      </a:r>
                    </a:p>
                  </a:txBody>
                  <a:tcPr marL="0" marR="0" marT="0" marB="0" anchor="ctr">
                    <a:solidFill>
                      <a:srgbClr val="92D050"/>
                    </a:solidFill>
                  </a:tcPr>
                </a:tc>
                <a:tc>
                  <a:txBody>
                    <a:bodyPr/>
                    <a:lstStyle/>
                    <a:p>
                      <a:r>
                        <a:rPr lang="en-US" dirty="0"/>
                        <a:t>all glands (thyroid, ovaries, pancreas)</a:t>
                      </a:r>
                    </a:p>
                  </a:txBody>
                  <a:tcPr marL="0" marR="0" marT="0" marB="0" anchor="ctr">
                    <a:solidFill>
                      <a:srgbClr val="92D050"/>
                    </a:solidFill>
                  </a:tcPr>
                </a:tc>
                <a:tc>
                  <a:txBody>
                    <a:bodyPr/>
                    <a:lstStyle/>
                    <a:p>
                      <a:r>
                        <a:rPr lang="en-US" dirty="0"/>
                        <a:t>Produce and release hormones</a:t>
                      </a:r>
                    </a:p>
                  </a:txBody>
                  <a:tcPr marL="0" marR="0" marT="0" marB="0" anchor="ctr">
                    <a:solidFill>
                      <a:srgbClr val="92D050"/>
                    </a:solidFill>
                  </a:tcPr>
                </a:tc>
                <a:extLst>
                  <a:ext uri="{0D108BD9-81ED-4DB2-BD59-A6C34878D82A}">
                    <a16:rowId xmlns:a16="http://schemas.microsoft.com/office/drawing/2014/main" val="1753873366"/>
                  </a:ext>
                </a:extLst>
              </a:tr>
              <a:tr h="747202">
                <a:tc>
                  <a:txBody>
                    <a:bodyPr/>
                    <a:lstStyle/>
                    <a:p>
                      <a:r>
                        <a:rPr lang="en-US" dirty="0"/>
                        <a:t>Immune</a:t>
                      </a:r>
                    </a:p>
                  </a:txBody>
                  <a:tcPr marL="0" marR="0" marT="0" marB="0" anchor="ctr">
                    <a:solidFill>
                      <a:srgbClr val="FFC000"/>
                    </a:solidFill>
                  </a:tcPr>
                </a:tc>
                <a:tc>
                  <a:txBody>
                    <a:bodyPr/>
                    <a:lstStyle/>
                    <a:p>
                      <a:r>
                        <a:rPr lang="en-US" dirty="0"/>
                        <a:t>white blood cells, lymphatic tissue, marrow</a:t>
                      </a:r>
                    </a:p>
                  </a:txBody>
                  <a:tcPr marL="0" marR="0" marT="0" marB="0" anchor="ctr">
                    <a:solidFill>
                      <a:srgbClr val="FFC000"/>
                    </a:solidFill>
                  </a:tcPr>
                </a:tc>
                <a:tc>
                  <a:txBody>
                    <a:bodyPr/>
                    <a:lstStyle/>
                    <a:p>
                      <a:r>
                        <a:rPr lang="en-US" dirty="0"/>
                        <a:t>Defend against foreign invaders</a:t>
                      </a:r>
                    </a:p>
                  </a:txBody>
                  <a:tcPr marL="0" marR="0" marT="0" marB="0" anchor="ctr">
                    <a:solidFill>
                      <a:srgbClr val="FFC000"/>
                    </a:solidFill>
                  </a:tcPr>
                </a:tc>
                <a:extLst>
                  <a:ext uri="{0D108BD9-81ED-4DB2-BD59-A6C34878D82A}">
                    <a16:rowId xmlns:a16="http://schemas.microsoft.com/office/drawing/2014/main" val="640548621"/>
                  </a:ext>
                </a:extLst>
              </a:tr>
              <a:tr h="747202">
                <a:tc>
                  <a:txBody>
                    <a:bodyPr/>
                    <a:lstStyle/>
                    <a:p>
                      <a:r>
                        <a:rPr lang="en-US" dirty="0"/>
                        <a:t>Integumentary</a:t>
                      </a:r>
                    </a:p>
                  </a:txBody>
                  <a:tcPr marL="0" marR="0" marT="0" marB="0" anchor="ctr">
                    <a:solidFill>
                      <a:srgbClr val="92D050"/>
                    </a:solidFill>
                  </a:tcPr>
                </a:tc>
                <a:tc>
                  <a:txBody>
                    <a:bodyPr/>
                    <a:lstStyle/>
                    <a:p>
                      <a:r>
                        <a:rPr lang="en-US" dirty="0"/>
                        <a:t>skin, nails, hair, sweat glands</a:t>
                      </a:r>
                    </a:p>
                  </a:txBody>
                  <a:tcPr marL="0" marR="0" marT="0" marB="0" anchor="ctr">
                    <a:solidFill>
                      <a:srgbClr val="92D050"/>
                    </a:solidFill>
                  </a:tcPr>
                </a:tc>
                <a:tc>
                  <a:txBody>
                    <a:bodyPr/>
                    <a:lstStyle/>
                    <a:p>
                      <a:r>
                        <a:rPr lang="en-US" dirty="0"/>
                        <a:t>Protective, body temperature regulation</a:t>
                      </a:r>
                    </a:p>
                  </a:txBody>
                  <a:tcPr marL="0" marR="0" marT="0" marB="0" anchor="ctr">
                    <a:solidFill>
                      <a:srgbClr val="92D050"/>
                    </a:solidFill>
                  </a:tcPr>
                </a:tc>
                <a:extLst>
                  <a:ext uri="{0D108BD9-81ED-4DB2-BD59-A6C34878D82A}">
                    <a16:rowId xmlns:a16="http://schemas.microsoft.com/office/drawing/2014/main" val="3304004037"/>
                  </a:ext>
                </a:extLst>
              </a:tr>
            </a:tbl>
          </a:graphicData>
        </a:graphic>
      </p:graphicFrame>
    </p:spTree>
    <p:extLst>
      <p:ext uri="{BB962C8B-B14F-4D97-AF65-F5344CB8AC3E}">
        <p14:creationId xmlns:p14="http://schemas.microsoft.com/office/powerpoint/2010/main" val="1084628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 Systems of the Human Body</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42776262"/>
              </p:ext>
            </p:extLst>
          </p:nvPr>
        </p:nvGraphicFramePr>
        <p:xfrm>
          <a:off x="1219200" y="1600200"/>
          <a:ext cx="9750426" cy="4759960"/>
        </p:xfrm>
        <a:graphic>
          <a:graphicData uri="http://schemas.openxmlformats.org/drawingml/2006/table">
            <a:tbl>
              <a:tblPr firstRow="1" bandRow="1">
                <a:tableStyleId>{5C22544A-7EE6-4342-B048-85BDC9FD1C3A}</a:tableStyleId>
              </a:tblPr>
              <a:tblGrid>
                <a:gridCol w="3250142">
                  <a:extLst>
                    <a:ext uri="{9D8B030D-6E8A-4147-A177-3AD203B41FA5}">
                      <a16:colId xmlns:a16="http://schemas.microsoft.com/office/drawing/2014/main" val="4184744184"/>
                    </a:ext>
                  </a:extLst>
                </a:gridCol>
                <a:gridCol w="3250142">
                  <a:extLst>
                    <a:ext uri="{9D8B030D-6E8A-4147-A177-3AD203B41FA5}">
                      <a16:colId xmlns:a16="http://schemas.microsoft.com/office/drawing/2014/main" val="3633806439"/>
                    </a:ext>
                  </a:extLst>
                </a:gridCol>
                <a:gridCol w="3250142">
                  <a:extLst>
                    <a:ext uri="{9D8B030D-6E8A-4147-A177-3AD203B41FA5}">
                      <a16:colId xmlns:a16="http://schemas.microsoft.com/office/drawing/2014/main" val="2676950658"/>
                    </a:ext>
                  </a:extLst>
                </a:gridCol>
              </a:tblGrid>
              <a:tr h="370840">
                <a:tc>
                  <a:txBody>
                    <a:bodyPr/>
                    <a:lstStyle/>
                    <a:p>
                      <a:pPr algn="ctr"/>
                      <a:r>
                        <a:rPr lang="en-US" dirty="0">
                          <a:solidFill>
                            <a:schemeClr val="tx1"/>
                          </a:solidFill>
                        </a:rPr>
                        <a:t>Organ System</a:t>
                      </a:r>
                    </a:p>
                  </a:txBody>
                  <a:tcPr marL="0" marR="0" marT="0" marB="0" anchor="ctr">
                    <a:solidFill>
                      <a:schemeClr val="accent3"/>
                    </a:solidFill>
                  </a:tcPr>
                </a:tc>
                <a:tc>
                  <a:txBody>
                    <a:bodyPr/>
                    <a:lstStyle/>
                    <a:p>
                      <a:pPr algn="ctr"/>
                      <a:r>
                        <a:rPr lang="en-US" dirty="0">
                          <a:solidFill>
                            <a:schemeClr val="tx1"/>
                          </a:solidFill>
                        </a:rPr>
                        <a:t>Organ Components</a:t>
                      </a:r>
                    </a:p>
                  </a:txBody>
                  <a:tcPr marL="0" marR="0" marT="0" marB="0" anchor="ctr">
                    <a:solidFill>
                      <a:schemeClr val="accent3"/>
                    </a:solidFill>
                  </a:tcPr>
                </a:tc>
                <a:tc>
                  <a:txBody>
                    <a:bodyPr/>
                    <a:lstStyle/>
                    <a:p>
                      <a:pPr algn="ctr"/>
                      <a:r>
                        <a:rPr lang="en-US" dirty="0">
                          <a:solidFill>
                            <a:schemeClr val="tx1"/>
                          </a:solidFill>
                        </a:rPr>
                        <a:t>Major Function</a:t>
                      </a:r>
                    </a:p>
                  </a:txBody>
                  <a:tcPr marL="0" marR="0" marT="0" marB="0" anchor="ctr">
                    <a:solidFill>
                      <a:schemeClr val="accent3"/>
                    </a:solidFill>
                  </a:tcPr>
                </a:tc>
                <a:extLst>
                  <a:ext uri="{0D108BD9-81ED-4DB2-BD59-A6C34878D82A}">
                    <a16:rowId xmlns:a16="http://schemas.microsoft.com/office/drawing/2014/main" val="115799761"/>
                  </a:ext>
                </a:extLst>
              </a:tr>
              <a:tr h="370840">
                <a:tc>
                  <a:txBody>
                    <a:bodyPr/>
                    <a:lstStyle/>
                    <a:p>
                      <a:r>
                        <a:rPr lang="en-US" dirty="0"/>
                        <a:t>Muscular</a:t>
                      </a:r>
                    </a:p>
                  </a:txBody>
                  <a:tcPr marL="0" marR="0" marT="0" marB="0" anchor="ctr">
                    <a:solidFill>
                      <a:srgbClr val="92D050"/>
                    </a:solidFill>
                  </a:tcPr>
                </a:tc>
                <a:tc>
                  <a:txBody>
                    <a:bodyPr/>
                    <a:lstStyle/>
                    <a:p>
                      <a:r>
                        <a:rPr lang="en-US" dirty="0"/>
                        <a:t>skeletal, smooth, and cardiac muscle</a:t>
                      </a:r>
                    </a:p>
                  </a:txBody>
                  <a:tcPr marL="0" marR="0" marT="0" marB="0" anchor="ctr">
                    <a:solidFill>
                      <a:srgbClr val="92D050"/>
                    </a:solidFill>
                  </a:tcPr>
                </a:tc>
                <a:tc>
                  <a:txBody>
                    <a:bodyPr/>
                    <a:lstStyle/>
                    <a:p>
                      <a:r>
                        <a:rPr lang="en-US" dirty="0"/>
                        <a:t>Body movement</a:t>
                      </a:r>
                    </a:p>
                  </a:txBody>
                  <a:tcPr marL="0" marR="0" marT="0" marB="0" anchor="ctr">
                    <a:solidFill>
                      <a:srgbClr val="92D050"/>
                    </a:solidFill>
                  </a:tcPr>
                </a:tc>
                <a:extLst>
                  <a:ext uri="{0D108BD9-81ED-4DB2-BD59-A6C34878D82A}">
                    <a16:rowId xmlns:a16="http://schemas.microsoft.com/office/drawing/2014/main" val="2325438845"/>
                  </a:ext>
                </a:extLst>
              </a:tr>
              <a:tr h="370840">
                <a:tc>
                  <a:txBody>
                    <a:bodyPr/>
                    <a:lstStyle/>
                    <a:p>
                      <a:r>
                        <a:rPr lang="en-US" dirty="0"/>
                        <a:t>Nervous</a:t>
                      </a:r>
                    </a:p>
                  </a:txBody>
                  <a:tcPr marL="0" marR="0" marT="0" marB="0" anchor="ctr">
                    <a:solidFill>
                      <a:srgbClr val="FFC000"/>
                    </a:solidFill>
                  </a:tcPr>
                </a:tc>
                <a:tc>
                  <a:txBody>
                    <a:bodyPr/>
                    <a:lstStyle/>
                    <a:p>
                      <a:r>
                        <a:rPr lang="en-US" dirty="0"/>
                        <a:t>brain, spinal cord, nerves</a:t>
                      </a:r>
                    </a:p>
                  </a:txBody>
                  <a:tcPr marL="0" marR="0" marT="0" marB="0" anchor="ctr">
                    <a:solidFill>
                      <a:srgbClr val="FFC000"/>
                    </a:solidFill>
                  </a:tcPr>
                </a:tc>
                <a:tc>
                  <a:txBody>
                    <a:bodyPr/>
                    <a:lstStyle/>
                    <a:p>
                      <a:r>
                        <a:rPr lang="en-US" dirty="0"/>
                        <a:t>Interprets and responds to stimuli</a:t>
                      </a:r>
                    </a:p>
                  </a:txBody>
                  <a:tcPr marL="0" marR="0" marT="0" marB="0" anchor="ctr">
                    <a:solidFill>
                      <a:srgbClr val="FFC000"/>
                    </a:solidFill>
                  </a:tcPr>
                </a:tc>
                <a:extLst>
                  <a:ext uri="{0D108BD9-81ED-4DB2-BD59-A6C34878D82A}">
                    <a16:rowId xmlns:a16="http://schemas.microsoft.com/office/drawing/2014/main" val="2671509541"/>
                  </a:ext>
                </a:extLst>
              </a:tr>
              <a:tr h="370840">
                <a:tc>
                  <a:txBody>
                    <a:bodyPr/>
                    <a:lstStyle/>
                    <a:p>
                      <a:r>
                        <a:rPr lang="en-US" dirty="0"/>
                        <a:t>Reproductive</a:t>
                      </a:r>
                    </a:p>
                  </a:txBody>
                  <a:tcPr marL="0" marR="0" marT="0" marB="0" anchor="ctr">
                    <a:solidFill>
                      <a:srgbClr val="92D050"/>
                    </a:solidFill>
                  </a:tcPr>
                </a:tc>
                <a:tc>
                  <a:txBody>
                    <a:bodyPr/>
                    <a:lstStyle/>
                    <a:p>
                      <a:r>
                        <a:rPr lang="en-US" dirty="0"/>
                        <a:t>gonads, genitals</a:t>
                      </a:r>
                    </a:p>
                  </a:txBody>
                  <a:tcPr marL="0" marR="0" marT="0" marB="0" anchor="ctr">
                    <a:solidFill>
                      <a:srgbClr val="92D050"/>
                    </a:solidFill>
                  </a:tcPr>
                </a:tc>
                <a:tc>
                  <a:txBody>
                    <a:bodyPr/>
                    <a:lstStyle/>
                    <a:p>
                      <a:r>
                        <a:rPr lang="en-US" dirty="0"/>
                        <a:t>Reproduction and sexual characteristics</a:t>
                      </a:r>
                    </a:p>
                  </a:txBody>
                  <a:tcPr marL="0" marR="0" marT="0" marB="0" anchor="ctr">
                    <a:solidFill>
                      <a:srgbClr val="92D050"/>
                    </a:solidFill>
                  </a:tcPr>
                </a:tc>
                <a:extLst>
                  <a:ext uri="{0D108BD9-81ED-4DB2-BD59-A6C34878D82A}">
                    <a16:rowId xmlns:a16="http://schemas.microsoft.com/office/drawing/2014/main" val="4275185748"/>
                  </a:ext>
                </a:extLst>
              </a:tr>
              <a:tr h="370840">
                <a:tc>
                  <a:txBody>
                    <a:bodyPr/>
                    <a:lstStyle/>
                    <a:p>
                      <a:r>
                        <a:rPr lang="en-US" dirty="0"/>
                        <a:t>Respiratory</a:t>
                      </a:r>
                    </a:p>
                  </a:txBody>
                  <a:tcPr marL="0" marR="0" marT="0" marB="0" anchor="ctr">
                    <a:solidFill>
                      <a:srgbClr val="FFC000"/>
                    </a:solidFill>
                  </a:tcPr>
                </a:tc>
                <a:tc>
                  <a:txBody>
                    <a:bodyPr/>
                    <a:lstStyle/>
                    <a:p>
                      <a:r>
                        <a:rPr lang="en-US" dirty="0"/>
                        <a:t>lungs, nose, mouth, throat, trachea</a:t>
                      </a:r>
                    </a:p>
                  </a:txBody>
                  <a:tcPr marL="0" marR="0" marT="0" marB="0" anchor="ctr">
                    <a:solidFill>
                      <a:srgbClr val="FFC000"/>
                    </a:solidFill>
                  </a:tcPr>
                </a:tc>
                <a:tc>
                  <a:txBody>
                    <a:bodyPr/>
                    <a:lstStyle/>
                    <a:p>
                      <a:r>
                        <a:rPr lang="en-US" dirty="0"/>
                        <a:t>Gas exchange</a:t>
                      </a:r>
                    </a:p>
                  </a:txBody>
                  <a:tcPr marL="0" marR="0" marT="0" marB="0" anchor="ctr">
                    <a:solidFill>
                      <a:srgbClr val="FFC000"/>
                    </a:solidFill>
                  </a:tcPr>
                </a:tc>
                <a:extLst>
                  <a:ext uri="{0D108BD9-81ED-4DB2-BD59-A6C34878D82A}">
                    <a16:rowId xmlns:a16="http://schemas.microsoft.com/office/drawing/2014/main" val="535332597"/>
                  </a:ext>
                </a:extLst>
              </a:tr>
              <a:tr h="370840">
                <a:tc>
                  <a:txBody>
                    <a:bodyPr/>
                    <a:lstStyle/>
                    <a:p>
                      <a:r>
                        <a:rPr lang="en-US" dirty="0"/>
                        <a:t>Skeletal</a:t>
                      </a:r>
                    </a:p>
                  </a:txBody>
                  <a:tcPr marL="0" marR="0" marT="0" marB="0" anchor="ctr">
                    <a:solidFill>
                      <a:srgbClr val="92D050"/>
                    </a:solidFill>
                  </a:tcPr>
                </a:tc>
                <a:tc>
                  <a:txBody>
                    <a:bodyPr/>
                    <a:lstStyle/>
                    <a:p>
                      <a:r>
                        <a:rPr lang="en-US" dirty="0"/>
                        <a:t>bones, tendons, ligaments, joints</a:t>
                      </a:r>
                    </a:p>
                  </a:txBody>
                  <a:tcPr marL="0" marR="0" marT="0" marB="0" anchor="ctr">
                    <a:solidFill>
                      <a:srgbClr val="92D050"/>
                    </a:solidFill>
                  </a:tcPr>
                </a:tc>
                <a:tc>
                  <a:txBody>
                    <a:bodyPr/>
                    <a:lstStyle/>
                    <a:p>
                      <a:r>
                        <a:rPr lang="en-US" dirty="0"/>
                        <a:t>Structure and support</a:t>
                      </a:r>
                    </a:p>
                  </a:txBody>
                  <a:tcPr marL="0" marR="0" marT="0" marB="0" anchor="ctr">
                    <a:solidFill>
                      <a:srgbClr val="92D050"/>
                    </a:solidFill>
                  </a:tcPr>
                </a:tc>
                <a:extLst>
                  <a:ext uri="{0D108BD9-81ED-4DB2-BD59-A6C34878D82A}">
                    <a16:rowId xmlns:a16="http://schemas.microsoft.com/office/drawing/2014/main" val="1813079110"/>
                  </a:ext>
                </a:extLst>
              </a:tr>
              <a:tr h="370840">
                <a:tc>
                  <a:txBody>
                    <a:bodyPr/>
                    <a:lstStyle/>
                    <a:p>
                      <a:r>
                        <a:rPr lang="en-US" dirty="0"/>
                        <a:t>Urinary</a:t>
                      </a:r>
                    </a:p>
                  </a:txBody>
                  <a:tcPr marL="0" marR="0" marT="0" marB="0" anchor="ctr">
                    <a:solidFill>
                      <a:srgbClr val="FFC000"/>
                    </a:solidFill>
                  </a:tcPr>
                </a:tc>
                <a:tc>
                  <a:txBody>
                    <a:bodyPr/>
                    <a:lstStyle/>
                    <a:p>
                      <a:r>
                        <a:rPr lang="en-US" dirty="0"/>
                        <a:t>kidneys, bladder, ureters</a:t>
                      </a:r>
                    </a:p>
                  </a:txBody>
                  <a:tcPr marL="0" marR="0" marT="0" marB="0" anchor="ctr">
                    <a:solidFill>
                      <a:srgbClr val="FFC000"/>
                    </a:solidFill>
                  </a:tcPr>
                </a:tc>
                <a:tc>
                  <a:txBody>
                    <a:bodyPr/>
                    <a:lstStyle/>
                    <a:p>
                      <a:r>
                        <a:rPr lang="en-US" dirty="0"/>
                        <a:t>Waste excretion, water balance</a:t>
                      </a:r>
                    </a:p>
                  </a:txBody>
                  <a:tcPr marL="0" marR="0" marT="0" marB="0" anchor="ctr">
                    <a:solidFill>
                      <a:srgbClr val="FFC000"/>
                    </a:solidFill>
                  </a:tcPr>
                </a:tc>
                <a:extLst>
                  <a:ext uri="{0D108BD9-81ED-4DB2-BD59-A6C34878D82A}">
                    <a16:rowId xmlns:a16="http://schemas.microsoft.com/office/drawing/2014/main" val="1397284263"/>
                  </a:ext>
                </a:extLst>
              </a:tr>
            </a:tbl>
          </a:graphicData>
        </a:graphic>
      </p:graphicFrame>
    </p:spTree>
    <p:extLst>
      <p:ext uri="{BB962C8B-B14F-4D97-AF65-F5344CB8AC3E}">
        <p14:creationId xmlns:p14="http://schemas.microsoft.com/office/powerpoint/2010/main" val="10367910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 Systems of the Human Body</a:t>
            </a:r>
            <a:endParaRPr lang="en-US" b="1" dirty="0"/>
          </a:p>
        </p:txBody>
      </p:sp>
      <p:pic>
        <p:nvPicPr>
          <p:cNvPr id="4" name="Content Placeholder 3" descr="Image displaying 6 of the 11 human organ systems: digestive, muscular, integumentary, lymphatic, endocrine, and nervous." title="Human Body Organ System"/>
          <p:cNvPicPr>
            <a:picLocks noGrp="1" noChangeAspect="1"/>
          </p:cNvPicPr>
          <p:nvPr>
            <p:ph idx="1"/>
          </p:nvPr>
        </p:nvPicPr>
        <p:blipFill rotWithShape="1">
          <a:blip r:embed="rId2"/>
          <a:srcRect b="44631"/>
          <a:stretch/>
        </p:blipFill>
        <p:spPr>
          <a:xfrm>
            <a:off x="836612" y="1524000"/>
            <a:ext cx="10600264" cy="4191000"/>
          </a:xfrm>
          <a:prstGeom prst="rect">
            <a:avLst/>
          </a:prstGeom>
        </p:spPr>
      </p:pic>
      <p:sp>
        <p:nvSpPr>
          <p:cNvPr id="5" name="TextBox 4"/>
          <p:cNvSpPr txBox="1"/>
          <p:nvPr/>
        </p:nvSpPr>
        <p:spPr>
          <a:xfrm>
            <a:off x="5103812" y="6019800"/>
            <a:ext cx="6096000" cy="338554"/>
          </a:xfrm>
          <a:prstGeom prst="rect">
            <a:avLst/>
          </a:prstGeom>
          <a:noFill/>
        </p:spPr>
        <p:txBody>
          <a:bodyPr wrap="square" rtlCol="0">
            <a:spAutoFit/>
          </a:bodyPr>
          <a:lstStyle/>
          <a:p>
            <a:r>
              <a:rPr lang="en-US" sz="1600" dirty="0" smtClean="0"/>
              <a:t>Image Source: by </a:t>
            </a:r>
            <a:r>
              <a:rPr lang="en-US" sz="1600" dirty="0" err="1" smtClean="0"/>
              <a:t>freepik</a:t>
            </a:r>
            <a:endParaRPr lang="en-US" sz="1600" dirty="0"/>
          </a:p>
        </p:txBody>
      </p:sp>
    </p:spTree>
    <p:extLst>
      <p:ext uri="{BB962C8B-B14F-4D97-AF65-F5344CB8AC3E}">
        <p14:creationId xmlns:p14="http://schemas.microsoft.com/office/powerpoint/2010/main" val="1617287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 Systems of the Human Body</a:t>
            </a:r>
            <a:endParaRPr lang="en-US" b="1" dirty="0"/>
          </a:p>
        </p:txBody>
      </p:sp>
      <p:pic>
        <p:nvPicPr>
          <p:cNvPr id="4" name="Content Placeholder 3" descr="Image showing the remaining 5 systems of the human body including: skeletal, male and female reproductive, respiratory, urinary, and circulatory." title="Human Body Organ Systems"/>
          <p:cNvPicPr>
            <a:picLocks noGrp="1" noChangeAspect="1"/>
          </p:cNvPicPr>
          <p:nvPr>
            <p:ph idx="1"/>
          </p:nvPr>
        </p:nvPicPr>
        <p:blipFill rotWithShape="1">
          <a:blip r:embed="rId2"/>
          <a:srcRect t="53579"/>
          <a:stretch/>
        </p:blipFill>
        <p:spPr>
          <a:xfrm>
            <a:off x="989012" y="2133600"/>
            <a:ext cx="10790243" cy="3576637"/>
          </a:xfrm>
          <a:prstGeom prst="rect">
            <a:avLst/>
          </a:prstGeom>
        </p:spPr>
      </p:pic>
      <p:sp>
        <p:nvSpPr>
          <p:cNvPr id="5" name="TextBox 4"/>
          <p:cNvSpPr txBox="1"/>
          <p:nvPr/>
        </p:nvSpPr>
        <p:spPr>
          <a:xfrm>
            <a:off x="5103812" y="6019800"/>
            <a:ext cx="6096000" cy="338554"/>
          </a:xfrm>
          <a:prstGeom prst="rect">
            <a:avLst/>
          </a:prstGeom>
          <a:noFill/>
        </p:spPr>
        <p:txBody>
          <a:bodyPr wrap="square" rtlCol="0">
            <a:spAutoFit/>
          </a:bodyPr>
          <a:lstStyle/>
          <a:p>
            <a:r>
              <a:rPr lang="en-US" sz="1600" dirty="0" smtClean="0"/>
              <a:t>Image Source: by </a:t>
            </a:r>
            <a:r>
              <a:rPr lang="en-US" sz="1600" dirty="0" err="1" smtClean="0"/>
              <a:t>freepik</a:t>
            </a:r>
            <a:endParaRPr lang="en-US" sz="1600" dirty="0"/>
          </a:p>
        </p:txBody>
      </p:sp>
    </p:spTree>
    <p:extLst>
      <p:ext uri="{BB962C8B-B14F-4D97-AF65-F5344CB8AC3E}">
        <p14:creationId xmlns:p14="http://schemas.microsoft.com/office/powerpoint/2010/main" val="179763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Organ Systems in the Human Body</a:t>
            </a:r>
            <a:endParaRPr lang="en-US" dirty="0"/>
          </a:p>
        </p:txBody>
      </p:sp>
      <p:pic>
        <p:nvPicPr>
          <p:cNvPr id="6" name="Content Placeholder 5" descr="Overall view of the 11 organs systems of the human body" title="Organs Systems of the Human Body"/>
          <p:cNvPicPr>
            <a:picLocks noGrp="1" noChangeAspect="1"/>
          </p:cNvPicPr>
          <p:nvPr>
            <p:ph idx="1"/>
          </p:nvPr>
        </p:nvPicPr>
        <p:blipFill>
          <a:blip r:embed="rId2"/>
          <a:stretch>
            <a:fillRect/>
          </a:stretch>
        </p:blipFill>
        <p:spPr>
          <a:xfrm>
            <a:off x="2589212" y="1447800"/>
            <a:ext cx="6781800" cy="5252954"/>
          </a:xfrm>
          <a:prstGeom prst="rect">
            <a:avLst/>
          </a:prstGeom>
        </p:spPr>
      </p:pic>
      <p:sp>
        <p:nvSpPr>
          <p:cNvPr id="7" name="TextBox 6"/>
          <p:cNvSpPr txBox="1"/>
          <p:nvPr/>
        </p:nvSpPr>
        <p:spPr>
          <a:xfrm>
            <a:off x="7999412" y="6019800"/>
            <a:ext cx="3505200" cy="338554"/>
          </a:xfrm>
          <a:prstGeom prst="rect">
            <a:avLst/>
          </a:prstGeom>
          <a:noFill/>
        </p:spPr>
        <p:txBody>
          <a:bodyPr wrap="square" rtlCol="0">
            <a:spAutoFit/>
          </a:bodyPr>
          <a:lstStyle/>
          <a:p>
            <a:r>
              <a:rPr lang="en-US" sz="1600" dirty="0" smtClean="0"/>
              <a:t>Image Source: </a:t>
            </a:r>
            <a:r>
              <a:rPr lang="en-US" sz="1600" i="1" dirty="0" err="1"/>
              <a:t>Networkgraphics</a:t>
            </a:r>
            <a:endParaRPr lang="en-US" sz="1600" dirty="0"/>
          </a:p>
        </p:txBody>
      </p:sp>
    </p:spTree>
    <p:extLst>
      <p:ext uri="{BB962C8B-B14F-4D97-AF65-F5344CB8AC3E}">
        <p14:creationId xmlns:p14="http://schemas.microsoft.com/office/powerpoint/2010/main" val="2287114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133329" cy="1295400"/>
          </a:xfrm>
        </p:spPr>
        <p:txBody>
          <a:bodyPr>
            <a:normAutofit/>
          </a:bodyPr>
          <a:lstStyle/>
          <a:p>
            <a:r>
              <a:rPr lang="en-US" sz="3500" b="1" dirty="0" smtClean="0"/>
              <a:t>Organisms Require </a:t>
            </a:r>
            <a:r>
              <a:rPr lang="en-US" sz="3500" b="1" dirty="0"/>
              <a:t>Energy and Nutrient </a:t>
            </a:r>
            <a:r>
              <a:rPr lang="en-US" sz="3500" b="1" dirty="0" smtClean="0"/>
              <a:t>Input</a:t>
            </a:r>
            <a:endParaRPr lang="en-US" sz="3500" dirty="0"/>
          </a:p>
        </p:txBody>
      </p:sp>
      <p:sp>
        <p:nvSpPr>
          <p:cNvPr id="3" name="Content Placeholder 2"/>
          <p:cNvSpPr>
            <a:spLocks noGrp="1"/>
          </p:cNvSpPr>
          <p:nvPr>
            <p:ph idx="1"/>
          </p:nvPr>
        </p:nvSpPr>
        <p:spPr>
          <a:xfrm>
            <a:off x="1218883" y="1676400"/>
            <a:ext cx="9751060" cy="4495800"/>
          </a:xfrm>
        </p:spPr>
        <p:txBody>
          <a:bodyPr/>
          <a:lstStyle/>
          <a:p>
            <a:r>
              <a:rPr lang="en-US" dirty="0" smtClean="0"/>
              <a:t>Energy </a:t>
            </a:r>
            <a:r>
              <a:rPr lang="en-US" dirty="0"/>
              <a:t>is required in order to build molecules into larger macromolecules, and to turn macromolecules into organelles and cells, and then turn those into tissues, organs, and organ systems, and finally into an organism</a:t>
            </a:r>
            <a:r>
              <a:rPr lang="en-US" dirty="0" smtClean="0"/>
              <a:t>.</a:t>
            </a:r>
          </a:p>
          <a:p>
            <a:r>
              <a:rPr lang="en-US" dirty="0" smtClean="0"/>
              <a:t>Proper </a:t>
            </a:r>
            <a:r>
              <a:rPr lang="en-US" dirty="0"/>
              <a:t>nutrition provides the necessary nutrients to make the energy that supports life’s processes. </a:t>
            </a:r>
            <a:endParaRPr lang="en-US" dirty="0" smtClean="0"/>
          </a:p>
          <a:p>
            <a:r>
              <a:rPr lang="en-US" dirty="0" smtClean="0"/>
              <a:t>Your </a:t>
            </a:r>
            <a:r>
              <a:rPr lang="en-US" dirty="0"/>
              <a:t>body builds new macromolecules from the nutrients in food</a:t>
            </a:r>
            <a:r>
              <a:rPr lang="en-US" dirty="0" smtClean="0"/>
              <a:t>.</a:t>
            </a:r>
          </a:p>
          <a:p>
            <a:r>
              <a:rPr lang="en-US" dirty="0"/>
              <a:t>Energy is stored in a nutrient’s chemical bonds. </a:t>
            </a:r>
          </a:p>
          <a:p>
            <a:endParaRPr lang="en-US" dirty="0"/>
          </a:p>
        </p:txBody>
      </p:sp>
    </p:spTree>
    <p:extLst>
      <p:ext uri="{BB962C8B-B14F-4D97-AF65-F5344CB8AC3E}">
        <p14:creationId xmlns:p14="http://schemas.microsoft.com/office/powerpoint/2010/main" val="2690153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Nutrient and Energy Flow</a:t>
            </a:r>
            <a:endParaRPr lang="en-US" b="1" dirty="0"/>
          </a:p>
        </p:txBody>
      </p:sp>
      <p:sp>
        <p:nvSpPr>
          <p:cNvPr id="3" name="Content Placeholder 2"/>
          <p:cNvSpPr>
            <a:spLocks noGrp="1"/>
          </p:cNvSpPr>
          <p:nvPr>
            <p:ph idx="1"/>
          </p:nvPr>
        </p:nvSpPr>
        <p:spPr>
          <a:xfrm>
            <a:off x="1218883" y="1752600"/>
            <a:ext cx="9751060" cy="4572000"/>
          </a:xfrm>
        </p:spPr>
        <p:txBody>
          <a:bodyPr>
            <a:normAutofit lnSpcReduction="10000"/>
          </a:bodyPr>
          <a:lstStyle/>
          <a:p>
            <a:r>
              <a:rPr lang="en-US" dirty="0"/>
              <a:t>Energy comes from sunlight, which plants then capture and, via </a:t>
            </a:r>
            <a:r>
              <a:rPr lang="en-US" b="1" dirty="0"/>
              <a:t>photosynthesis</a:t>
            </a:r>
            <a:r>
              <a:rPr lang="en-US" dirty="0"/>
              <a:t>, use it to transform carbon dioxide in the air into the molecule, glucose. </a:t>
            </a:r>
            <a:endParaRPr lang="en-US" dirty="0" smtClean="0"/>
          </a:p>
          <a:p>
            <a:r>
              <a:rPr lang="en-US" dirty="0" smtClean="0"/>
              <a:t>When </a:t>
            </a:r>
            <a:r>
              <a:rPr lang="en-US" dirty="0"/>
              <a:t>the glucose bonds are broken, energy is released. </a:t>
            </a:r>
            <a:endParaRPr lang="en-US" dirty="0" smtClean="0"/>
          </a:p>
          <a:p>
            <a:r>
              <a:rPr lang="en-US" dirty="0" smtClean="0"/>
              <a:t>Bacteria</a:t>
            </a:r>
            <a:r>
              <a:rPr lang="en-US" dirty="0"/>
              <a:t>, plants, and animals (including humans) harvest the energy in glucose via a biological process called </a:t>
            </a:r>
            <a:r>
              <a:rPr lang="en-US" b="1" dirty="0"/>
              <a:t>cellular respiration</a:t>
            </a:r>
            <a:r>
              <a:rPr lang="en-US" dirty="0" smtClean="0"/>
              <a:t>.</a:t>
            </a:r>
          </a:p>
          <a:p>
            <a:r>
              <a:rPr lang="en-US" dirty="0"/>
              <a:t>The waste products of cellular respiration are carbon dioxide (CO</a:t>
            </a:r>
            <a:r>
              <a:rPr lang="en-US" baseline="-25000" dirty="0"/>
              <a:t>2</a:t>
            </a:r>
            <a:r>
              <a:rPr lang="en-US" dirty="0"/>
              <a:t>) and water, which plants use to conduct photosynthesis again.</a:t>
            </a:r>
          </a:p>
        </p:txBody>
      </p:sp>
    </p:spTree>
    <p:extLst>
      <p:ext uri="{BB962C8B-B14F-4D97-AF65-F5344CB8AC3E}">
        <p14:creationId xmlns:p14="http://schemas.microsoft.com/office/powerpoint/2010/main" val="196644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Objectives:</a:t>
            </a:r>
            <a:endParaRPr lang="en-US" b="1" dirty="0"/>
          </a:p>
        </p:txBody>
      </p:sp>
      <p:sp>
        <p:nvSpPr>
          <p:cNvPr id="3" name="Content Placeholder 2"/>
          <p:cNvSpPr>
            <a:spLocks noGrp="1"/>
          </p:cNvSpPr>
          <p:nvPr>
            <p:ph idx="1"/>
          </p:nvPr>
        </p:nvSpPr>
        <p:spPr>
          <a:xfrm>
            <a:off x="824933" y="1752600"/>
            <a:ext cx="10538959" cy="4267200"/>
          </a:xfrm>
        </p:spPr>
        <p:txBody>
          <a:bodyPr>
            <a:noAutofit/>
          </a:bodyPr>
          <a:lstStyle/>
          <a:p>
            <a:pPr marL="0" indent="0">
              <a:buNone/>
            </a:pPr>
            <a:r>
              <a:rPr lang="en-US" dirty="0"/>
              <a:t>After reading and studying this chapter, students should be able to:</a:t>
            </a:r>
          </a:p>
          <a:p>
            <a:pPr marL="514350" lvl="0" indent="-514350">
              <a:buFont typeface="+mj-lt"/>
              <a:buAutoNum type="arabicPeriod"/>
            </a:pPr>
            <a:r>
              <a:rPr lang="en-US" dirty="0"/>
              <a:t>Diagram the components of a typical body cell.</a:t>
            </a:r>
          </a:p>
          <a:p>
            <a:pPr marL="514350" lvl="0" indent="-514350">
              <a:buFont typeface="+mj-lt"/>
              <a:buAutoNum type="arabicPeriod"/>
            </a:pPr>
            <a:r>
              <a:rPr lang="en-US" dirty="0"/>
              <a:t>Describe the organization of the human body.</a:t>
            </a:r>
          </a:p>
          <a:p>
            <a:pPr marL="514350" lvl="0" indent="-514350">
              <a:buFont typeface="+mj-lt"/>
              <a:buAutoNum type="arabicPeriod"/>
            </a:pPr>
            <a:r>
              <a:rPr lang="en-US" dirty="0"/>
              <a:t>Sketch and label the major organs of the digestive system and state their functions.</a:t>
            </a:r>
          </a:p>
          <a:p>
            <a:pPr marL="514350" lvl="0" indent="-514350">
              <a:buFont typeface="+mj-lt"/>
              <a:buAutoNum type="arabicPeriod"/>
            </a:pPr>
            <a:r>
              <a:rPr lang="en-US" dirty="0"/>
              <a:t>Define digestion and the processes involved in preparing food for absorption.</a:t>
            </a:r>
          </a:p>
          <a:p>
            <a:pPr marL="514350" lvl="0" indent="-514350">
              <a:buFont typeface="+mj-lt"/>
              <a:buAutoNum type="arabicPeriod"/>
            </a:pPr>
            <a:r>
              <a:rPr lang="en-US" dirty="0"/>
              <a:t>Explain the roles of enzymes, hormones, and bile in digestion.</a:t>
            </a:r>
          </a:p>
          <a:p>
            <a:pPr marL="0" indent="0">
              <a:buNone/>
            </a:pPr>
            <a:endParaRPr lang="en-US" dirty="0"/>
          </a:p>
        </p:txBody>
      </p:sp>
    </p:spTree>
    <p:extLst>
      <p:ext uri="{BB962C8B-B14F-4D97-AF65-F5344CB8AC3E}">
        <p14:creationId xmlns:p14="http://schemas.microsoft.com/office/powerpoint/2010/main" val="77568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Energy Flow</a:t>
            </a:r>
            <a:endParaRPr lang="en-US" b="1" dirty="0"/>
          </a:p>
        </p:txBody>
      </p:sp>
      <p:pic>
        <p:nvPicPr>
          <p:cNvPr id="4" name="Content Placeholder 3" descr="Plants harvest energy from the sun and capture it in the molecule, glucose. Humans harvest the energy in glucose and capture it into the molecule, ATP." title="Energy Flow"/>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27212" y="1524000"/>
            <a:ext cx="8763000" cy="5029200"/>
          </a:xfrm>
        </p:spPr>
      </p:pic>
    </p:spTree>
    <p:extLst>
      <p:ext uri="{BB962C8B-B14F-4D97-AF65-F5344CB8AC3E}">
        <p14:creationId xmlns:p14="http://schemas.microsoft.com/office/powerpoint/2010/main" val="2275135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3.2 Digestion and Absorption</a:t>
            </a:r>
            <a:endParaRPr lang="en-US" b="1" dirty="0"/>
          </a:p>
        </p:txBody>
      </p:sp>
      <p:sp>
        <p:nvSpPr>
          <p:cNvPr id="3" name="Content Placeholder 2"/>
          <p:cNvSpPr>
            <a:spLocks noGrp="1"/>
          </p:cNvSpPr>
          <p:nvPr>
            <p:ph idx="1"/>
          </p:nvPr>
        </p:nvSpPr>
        <p:spPr/>
        <p:txBody>
          <a:bodyPr/>
          <a:lstStyle/>
          <a:p>
            <a:r>
              <a:rPr lang="en-US" dirty="0"/>
              <a:t>Digestion begins even before you put food into your mouth. </a:t>
            </a:r>
            <a:endParaRPr lang="en-US" dirty="0" smtClean="0"/>
          </a:p>
          <a:p>
            <a:r>
              <a:rPr lang="en-US" dirty="0" smtClean="0"/>
              <a:t>When </a:t>
            </a:r>
            <a:r>
              <a:rPr lang="en-US" dirty="0"/>
              <a:t>you feel hungry, your body sends a message to your brain that it is time to eat. </a:t>
            </a:r>
            <a:endParaRPr lang="en-US" dirty="0" smtClean="0"/>
          </a:p>
          <a:p>
            <a:r>
              <a:rPr lang="en-US" dirty="0" smtClean="0"/>
              <a:t>Sights </a:t>
            </a:r>
            <a:r>
              <a:rPr lang="en-US" dirty="0"/>
              <a:t>and smells influence your body’s preparedness for food. </a:t>
            </a:r>
            <a:endParaRPr lang="en-US" dirty="0" smtClean="0"/>
          </a:p>
          <a:p>
            <a:r>
              <a:rPr lang="en-US" dirty="0" smtClean="0"/>
              <a:t>Smelling </a:t>
            </a:r>
            <a:r>
              <a:rPr lang="en-US" dirty="0"/>
              <a:t>food sends a message to your brain. </a:t>
            </a:r>
            <a:endParaRPr lang="en-US" dirty="0" smtClean="0"/>
          </a:p>
          <a:p>
            <a:r>
              <a:rPr lang="en-US" dirty="0" smtClean="0"/>
              <a:t>Your </a:t>
            </a:r>
            <a:r>
              <a:rPr lang="en-US" dirty="0"/>
              <a:t>brain then tells the mouth to get ready, and you start to salivate in preparation for a delicious meal.</a:t>
            </a:r>
          </a:p>
        </p:txBody>
      </p:sp>
    </p:spTree>
    <p:extLst>
      <p:ext uri="{BB962C8B-B14F-4D97-AF65-F5344CB8AC3E}">
        <p14:creationId xmlns:p14="http://schemas.microsoft.com/office/powerpoint/2010/main" val="3996359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Digestive Process</a:t>
            </a:r>
            <a:endParaRPr lang="en-US" b="1" dirty="0"/>
          </a:p>
        </p:txBody>
      </p:sp>
      <p:sp>
        <p:nvSpPr>
          <p:cNvPr id="3" name="Content Placeholder 2"/>
          <p:cNvSpPr>
            <a:spLocks noGrp="1"/>
          </p:cNvSpPr>
          <p:nvPr>
            <p:ph idx="1"/>
          </p:nvPr>
        </p:nvSpPr>
        <p:spPr/>
        <p:txBody>
          <a:bodyPr/>
          <a:lstStyle/>
          <a:p>
            <a:r>
              <a:rPr lang="en-US" dirty="0"/>
              <a:t>Digestion converts the food we eat into smaller particles, which will be processed into energy or used as building blocks</a:t>
            </a:r>
            <a:r>
              <a:rPr lang="en-US" dirty="0" smtClean="0"/>
              <a:t>.</a:t>
            </a:r>
          </a:p>
          <a:p>
            <a:pPr marL="0" indent="0">
              <a:buNone/>
            </a:pPr>
            <a:endParaRPr lang="en-US" dirty="0"/>
          </a:p>
        </p:txBody>
      </p:sp>
      <p:pic>
        <p:nvPicPr>
          <p:cNvPr id="4" name="Picture 3" descr="Digestion converts the food we eat into smaller particles, which will be processed into energy or used as building blocks." title="Digestive Process"/>
          <p:cNvPicPr>
            <a:picLocks noChangeAspect="1"/>
          </p:cNvPicPr>
          <p:nvPr/>
        </p:nvPicPr>
        <p:blipFill>
          <a:blip r:embed="rId2"/>
          <a:stretch>
            <a:fillRect/>
          </a:stretch>
        </p:blipFill>
        <p:spPr>
          <a:xfrm>
            <a:off x="2513012" y="2819400"/>
            <a:ext cx="6858000" cy="3665483"/>
          </a:xfrm>
          <a:prstGeom prst="rect">
            <a:avLst/>
          </a:prstGeom>
        </p:spPr>
      </p:pic>
    </p:spTree>
    <p:extLst>
      <p:ext uri="{BB962C8B-B14F-4D97-AF65-F5344CB8AC3E}">
        <p14:creationId xmlns:p14="http://schemas.microsoft.com/office/powerpoint/2010/main" val="2260934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Digestive System</a:t>
            </a:r>
            <a:endParaRPr lang="en-US" b="1" dirty="0"/>
          </a:p>
        </p:txBody>
      </p:sp>
      <p:sp>
        <p:nvSpPr>
          <p:cNvPr id="3" name="Content Placeholder 2"/>
          <p:cNvSpPr>
            <a:spLocks noGrp="1"/>
          </p:cNvSpPr>
          <p:nvPr>
            <p:ph idx="1"/>
          </p:nvPr>
        </p:nvSpPr>
        <p:spPr>
          <a:xfrm>
            <a:off x="1218883" y="1676400"/>
            <a:ext cx="9751060" cy="4572000"/>
          </a:xfrm>
        </p:spPr>
        <p:txBody>
          <a:bodyPr>
            <a:normAutofit lnSpcReduction="10000"/>
          </a:bodyPr>
          <a:lstStyle/>
          <a:p>
            <a:r>
              <a:rPr lang="en-US" dirty="0"/>
              <a:t>Once you have eaten, your digestive system </a:t>
            </a:r>
            <a:r>
              <a:rPr lang="en-US" dirty="0" smtClean="0"/>
              <a:t>breaks </a:t>
            </a:r>
            <a:r>
              <a:rPr lang="en-US" dirty="0"/>
              <a:t>down the food into smaller components. </a:t>
            </a:r>
            <a:endParaRPr lang="en-US" dirty="0" smtClean="0"/>
          </a:p>
          <a:p>
            <a:r>
              <a:rPr lang="en-US" dirty="0" smtClean="0"/>
              <a:t>To </a:t>
            </a:r>
            <a:r>
              <a:rPr lang="en-US" dirty="0"/>
              <a:t>do this, it functions on two levels, mechanical and chemical. </a:t>
            </a:r>
            <a:endParaRPr lang="en-US" dirty="0" smtClean="0"/>
          </a:p>
          <a:p>
            <a:r>
              <a:rPr lang="en-US" dirty="0" smtClean="0"/>
              <a:t>Once </a:t>
            </a:r>
            <a:r>
              <a:rPr lang="en-US" dirty="0"/>
              <a:t>the smaller particles have been broken down, they will be absorbed and processed by cells throughout the body for energy or used as building blocks for new cells</a:t>
            </a:r>
            <a:r>
              <a:rPr lang="en-US" dirty="0" smtClean="0"/>
              <a:t>.</a:t>
            </a:r>
          </a:p>
          <a:p>
            <a:r>
              <a:rPr lang="en-US" dirty="0" smtClean="0"/>
              <a:t>The digestive system is composed </a:t>
            </a:r>
            <a:r>
              <a:rPr lang="en-US" dirty="0"/>
              <a:t>of several hollow tube-shaped organs including the mouth, pharynx, esophagus, stomach, small intestine, large </a:t>
            </a:r>
            <a:r>
              <a:rPr lang="en-US" dirty="0" smtClean="0"/>
              <a:t>intestine, </a:t>
            </a:r>
            <a:r>
              <a:rPr lang="en-US" dirty="0"/>
              <a:t>rectum, and anus.</a:t>
            </a:r>
          </a:p>
        </p:txBody>
      </p:sp>
    </p:spTree>
    <p:extLst>
      <p:ext uri="{BB962C8B-B14F-4D97-AF65-F5344CB8AC3E}">
        <p14:creationId xmlns:p14="http://schemas.microsoft.com/office/powerpoint/2010/main" val="4803302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Components of the Digestive System</a:t>
            </a:r>
            <a:endParaRPr lang="en-US" b="1" dirty="0"/>
          </a:p>
        </p:txBody>
      </p:sp>
      <p:sp>
        <p:nvSpPr>
          <p:cNvPr id="3" name="TextBox 2"/>
          <p:cNvSpPr txBox="1"/>
          <p:nvPr/>
        </p:nvSpPr>
        <p:spPr>
          <a:xfrm>
            <a:off x="7847012" y="5410200"/>
            <a:ext cx="3048000" cy="338554"/>
          </a:xfrm>
          <a:prstGeom prst="rect">
            <a:avLst/>
          </a:prstGeom>
          <a:noFill/>
        </p:spPr>
        <p:txBody>
          <a:bodyPr wrap="square" rtlCol="0">
            <a:spAutoFit/>
          </a:bodyPr>
          <a:lstStyle/>
          <a:p>
            <a:r>
              <a:rPr lang="en-US" sz="1600" dirty="0" smtClean="0"/>
              <a:t>Image Source:  </a:t>
            </a:r>
            <a:r>
              <a:rPr lang="en-US" sz="1600" i="1" dirty="0" err="1"/>
              <a:t>Networkgraphics</a:t>
            </a:r>
            <a:endParaRPr lang="en-US" sz="1600" dirty="0"/>
          </a:p>
        </p:txBody>
      </p:sp>
      <p:pic>
        <p:nvPicPr>
          <p:cNvPr id="6" name="image7.jpeg" descr="Image of the human digestive system showing all the major organs." title="Human Digestive System"/>
          <p:cNvPicPr>
            <a:picLocks noGrp="1"/>
          </p:cNvPicPr>
          <p:nvPr>
            <p:ph idx="1"/>
          </p:nvPr>
        </p:nvPicPr>
        <p:blipFill>
          <a:blip r:embed="rId2" cstate="print"/>
          <a:stretch>
            <a:fillRect/>
          </a:stretch>
        </p:blipFill>
        <p:spPr>
          <a:xfrm>
            <a:off x="2817812" y="1524000"/>
            <a:ext cx="3962400" cy="5105400"/>
          </a:xfrm>
          <a:prstGeom prst="rect">
            <a:avLst/>
          </a:prstGeom>
        </p:spPr>
      </p:pic>
    </p:spTree>
    <p:extLst>
      <p:ext uri="{BB962C8B-B14F-4D97-AF65-F5344CB8AC3E}">
        <p14:creationId xmlns:p14="http://schemas.microsoft.com/office/powerpoint/2010/main" val="2371369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Digestive System</a:t>
            </a:r>
            <a:endParaRPr lang="en-US" b="1" dirty="0"/>
          </a:p>
        </p:txBody>
      </p:sp>
      <p:sp>
        <p:nvSpPr>
          <p:cNvPr id="3" name="Content Placeholder 2"/>
          <p:cNvSpPr>
            <a:spLocks noGrp="1"/>
          </p:cNvSpPr>
          <p:nvPr>
            <p:ph idx="1"/>
          </p:nvPr>
        </p:nvSpPr>
        <p:spPr>
          <a:xfrm>
            <a:off x="1218883" y="1676400"/>
            <a:ext cx="9751060" cy="4572000"/>
          </a:xfrm>
        </p:spPr>
        <p:txBody>
          <a:bodyPr>
            <a:normAutofit/>
          </a:bodyPr>
          <a:lstStyle/>
          <a:p>
            <a:r>
              <a:rPr lang="en-US" dirty="0" smtClean="0"/>
              <a:t>Lined </a:t>
            </a:r>
            <a:r>
              <a:rPr lang="en-US" dirty="0"/>
              <a:t>with mucosal tissue that secretes digestive juices (which aid in the breakdown of food) and mucus (which facilitates the propulsion of food through the tract). </a:t>
            </a:r>
            <a:endParaRPr lang="en-US" dirty="0" smtClean="0"/>
          </a:p>
          <a:p>
            <a:r>
              <a:rPr lang="en-US" dirty="0" smtClean="0"/>
              <a:t>Smooth </a:t>
            </a:r>
            <a:r>
              <a:rPr lang="en-US" dirty="0"/>
              <a:t>muscle tissue surrounds the digestive tract and its contraction produces waves, known as </a:t>
            </a:r>
            <a:r>
              <a:rPr lang="en-US" b="1" dirty="0"/>
              <a:t>peristalsis</a:t>
            </a:r>
            <a:r>
              <a:rPr lang="en-US" dirty="0"/>
              <a:t>, that propel food down the tract. </a:t>
            </a:r>
            <a:endParaRPr lang="en-US" dirty="0" smtClean="0"/>
          </a:p>
          <a:p>
            <a:r>
              <a:rPr lang="en-US" dirty="0" smtClean="0"/>
              <a:t>Nutrients </a:t>
            </a:r>
            <a:r>
              <a:rPr lang="en-US" dirty="0"/>
              <a:t>as well as some </a:t>
            </a:r>
            <a:r>
              <a:rPr lang="en-US" dirty="0" smtClean="0"/>
              <a:t>non-nutrients </a:t>
            </a:r>
            <a:r>
              <a:rPr lang="en-US" dirty="0"/>
              <a:t>are absorbed. </a:t>
            </a:r>
            <a:endParaRPr lang="en-US" dirty="0" smtClean="0"/>
          </a:p>
          <a:p>
            <a:r>
              <a:rPr lang="en-US" dirty="0" smtClean="0"/>
              <a:t>Substances </a:t>
            </a:r>
            <a:r>
              <a:rPr lang="en-US" dirty="0"/>
              <a:t>such as fiber get left behind and are appropriately </a:t>
            </a:r>
            <a:r>
              <a:rPr lang="en-US" dirty="0" smtClean="0"/>
              <a:t>eliminated.</a:t>
            </a:r>
            <a:endParaRPr lang="en-US" dirty="0"/>
          </a:p>
        </p:txBody>
      </p:sp>
    </p:spTree>
    <p:extLst>
      <p:ext uri="{BB962C8B-B14F-4D97-AF65-F5344CB8AC3E}">
        <p14:creationId xmlns:p14="http://schemas.microsoft.com/office/powerpoint/2010/main" val="254577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Four Steps of the Digestive Process</a:t>
            </a:r>
            <a:endParaRPr lang="en-US" b="1" dirty="0"/>
          </a:p>
        </p:txBody>
      </p:sp>
      <p:sp>
        <p:nvSpPr>
          <p:cNvPr id="3" name="Content Placeholder 2"/>
          <p:cNvSpPr>
            <a:spLocks noGrp="1"/>
          </p:cNvSpPr>
          <p:nvPr>
            <p:ph sz="half" idx="1"/>
          </p:nvPr>
        </p:nvSpPr>
        <p:spPr>
          <a:xfrm>
            <a:off x="1141412" y="2514600"/>
            <a:ext cx="5256530" cy="3962400"/>
          </a:xfrm>
        </p:spPr>
        <p:txBody>
          <a:bodyPr/>
          <a:lstStyle/>
          <a:p>
            <a:r>
              <a:rPr lang="en-US" dirty="0" smtClean="0"/>
              <a:t>Ingestion</a:t>
            </a:r>
            <a:endParaRPr lang="en-US" dirty="0"/>
          </a:p>
          <a:p>
            <a:r>
              <a:rPr lang="en-US" dirty="0" smtClean="0"/>
              <a:t>Chemical and Mechanical Digestion</a:t>
            </a:r>
          </a:p>
          <a:p>
            <a:r>
              <a:rPr lang="en-US" dirty="0" smtClean="0"/>
              <a:t>Absorption</a:t>
            </a:r>
            <a:endParaRPr lang="en-US" dirty="0"/>
          </a:p>
          <a:p>
            <a:r>
              <a:rPr lang="en-US" dirty="0" smtClean="0"/>
              <a:t>Elimination</a:t>
            </a:r>
            <a:endParaRPr lang="en-US" dirty="0"/>
          </a:p>
        </p:txBody>
      </p:sp>
      <p:pic>
        <p:nvPicPr>
          <p:cNvPr id="13"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323012" y="1477027"/>
            <a:ext cx="4419600" cy="5158657"/>
          </a:xfrm>
        </p:spPr>
      </p:pic>
      <p:sp>
        <p:nvSpPr>
          <p:cNvPr id="4" name="TextBox 3"/>
          <p:cNvSpPr txBox="1"/>
          <p:nvPr/>
        </p:nvSpPr>
        <p:spPr>
          <a:xfrm>
            <a:off x="2970212" y="5867400"/>
            <a:ext cx="2286000" cy="338554"/>
          </a:xfrm>
          <a:prstGeom prst="rect">
            <a:avLst/>
          </a:prstGeom>
          <a:noFill/>
        </p:spPr>
        <p:txBody>
          <a:bodyPr wrap="square" rtlCol="0">
            <a:spAutoFit/>
          </a:bodyPr>
          <a:lstStyle/>
          <a:p>
            <a:r>
              <a:rPr lang="en-US" sz="1600" dirty="0" smtClean="0"/>
              <a:t>Image Source:  </a:t>
            </a:r>
            <a:r>
              <a:rPr lang="en-US" sz="1600" dirty="0" err="1" smtClean="0"/>
              <a:t>kindpng</a:t>
            </a:r>
            <a:endParaRPr lang="en-US" sz="1600" dirty="0" smtClean="0"/>
          </a:p>
        </p:txBody>
      </p:sp>
    </p:spTree>
    <p:extLst>
      <p:ext uri="{BB962C8B-B14F-4D97-AF65-F5344CB8AC3E}">
        <p14:creationId xmlns:p14="http://schemas.microsoft.com/office/powerpoint/2010/main" val="547498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Mechanical and Chemical Digestion</a:t>
            </a:r>
            <a:endParaRPr lang="en-US" dirty="0"/>
          </a:p>
        </p:txBody>
      </p:sp>
      <p:pic>
        <p:nvPicPr>
          <p:cNvPr id="6" name="Uzl6M1YlU3w"/>
          <p:cNvPicPr>
            <a:picLocks noGrp="1" noRot="1" noChangeAspect="1"/>
          </p:cNvPicPr>
          <p:nvPr>
            <p:ph idx="1"/>
            <a:videoFile r:link="rId1"/>
          </p:nvPr>
        </p:nvPicPr>
        <p:blipFill>
          <a:blip r:embed="rId3"/>
          <a:stretch>
            <a:fillRect/>
          </a:stretch>
        </p:blipFill>
        <p:spPr>
          <a:xfrm>
            <a:off x="2284412" y="1600200"/>
            <a:ext cx="6841066" cy="3848099"/>
          </a:xfrm>
          <a:prstGeom prst="rect">
            <a:avLst/>
          </a:prstGeom>
        </p:spPr>
      </p:pic>
      <p:sp>
        <p:nvSpPr>
          <p:cNvPr id="7" name="TextBox 6"/>
          <p:cNvSpPr txBox="1"/>
          <p:nvPr/>
        </p:nvSpPr>
        <p:spPr>
          <a:xfrm>
            <a:off x="3275012" y="5600699"/>
            <a:ext cx="5257800" cy="338554"/>
          </a:xfrm>
          <a:prstGeom prst="rect">
            <a:avLst/>
          </a:prstGeom>
          <a:noFill/>
        </p:spPr>
        <p:txBody>
          <a:bodyPr wrap="square" rtlCol="0">
            <a:spAutoFit/>
          </a:bodyPr>
          <a:lstStyle/>
          <a:p>
            <a:r>
              <a:rPr lang="en-US" sz="1600" dirty="0" smtClean="0"/>
              <a:t>Video </a:t>
            </a:r>
            <a:r>
              <a:rPr lang="en-US" sz="1600" dirty="0"/>
              <a:t>Source: </a:t>
            </a:r>
            <a:r>
              <a:rPr lang="en-US" sz="1600" dirty="0">
                <a:hlinkClick r:id="rId4"/>
              </a:rPr>
              <a:t>https://</a:t>
            </a:r>
            <a:r>
              <a:rPr lang="en-US" sz="1600" dirty="0" smtClean="0">
                <a:hlinkClick r:id="rId4"/>
              </a:rPr>
              <a:t>youtu.be/Uzl6M1YlU3w</a:t>
            </a:r>
            <a:endParaRPr lang="en-US" sz="1600" dirty="0" smtClean="0"/>
          </a:p>
        </p:txBody>
      </p:sp>
    </p:spTree>
    <p:extLst>
      <p:ext uri="{BB962C8B-B14F-4D97-AF65-F5344CB8AC3E}">
        <p14:creationId xmlns:p14="http://schemas.microsoft.com/office/powerpoint/2010/main" val="782709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Mouth to the Stomach</a:t>
            </a:r>
            <a:endParaRPr lang="en-US" b="1" dirty="0"/>
          </a:p>
        </p:txBody>
      </p:sp>
      <p:sp>
        <p:nvSpPr>
          <p:cNvPr id="3" name="Content Placeholder 2"/>
          <p:cNvSpPr>
            <a:spLocks noGrp="1"/>
          </p:cNvSpPr>
          <p:nvPr>
            <p:ph idx="1"/>
          </p:nvPr>
        </p:nvSpPr>
        <p:spPr>
          <a:xfrm>
            <a:off x="1218883" y="1828800"/>
            <a:ext cx="9751060" cy="4343400"/>
          </a:xfrm>
        </p:spPr>
        <p:txBody>
          <a:bodyPr/>
          <a:lstStyle/>
          <a:p>
            <a:r>
              <a:rPr lang="en-US" dirty="0"/>
              <a:t>The first step </a:t>
            </a:r>
            <a:r>
              <a:rPr lang="en-US" dirty="0" smtClean="0"/>
              <a:t>of the digestive process is </a:t>
            </a:r>
            <a:r>
              <a:rPr lang="en-US" b="1" dirty="0"/>
              <a:t>ingestion</a:t>
            </a:r>
            <a:r>
              <a:rPr lang="en-US" dirty="0"/>
              <a:t>, which is the collection of food into the digestive tract. </a:t>
            </a:r>
          </a:p>
          <a:p>
            <a:r>
              <a:rPr lang="en-US" dirty="0" smtClean="0"/>
              <a:t>It </a:t>
            </a:r>
            <a:r>
              <a:rPr lang="en-US" dirty="0"/>
              <a:t>may seem a simple process, but ingestion involves smelling food, thinking about food, and the involuntary release of saliva in the mouth to prepare for food entry. </a:t>
            </a:r>
            <a:endParaRPr lang="en-US" dirty="0" smtClean="0"/>
          </a:p>
          <a:p>
            <a:r>
              <a:rPr lang="en-US" dirty="0" smtClean="0"/>
              <a:t>In </a:t>
            </a:r>
            <a:r>
              <a:rPr lang="en-US" dirty="0"/>
              <a:t>the mouth, where the second step of digestion occurs, the </a:t>
            </a:r>
            <a:r>
              <a:rPr lang="en-US" b="1" dirty="0"/>
              <a:t>mechanical and chemical breakdown </a:t>
            </a:r>
            <a:r>
              <a:rPr lang="en-US" dirty="0"/>
              <a:t>of food begins.</a:t>
            </a:r>
          </a:p>
        </p:txBody>
      </p:sp>
    </p:spTree>
    <p:extLst>
      <p:ext uri="{BB962C8B-B14F-4D97-AF65-F5344CB8AC3E}">
        <p14:creationId xmlns:p14="http://schemas.microsoft.com/office/powerpoint/2010/main" val="22751406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Mouth to the Stomach</a:t>
            </a:r>
            <a:endParaRPr lang="en-US" b="1" dirty="0"/>
          </a:p>
        </p:txBody>
      </p:sp>
      <p:sp>
        <p:nvSpPr>
          <p:cNvPr id="3" name="Content Placeholder 2"/>
          <p:cNvSpPr>
            <a:spLocks noGrp="1"/>
          </p:cNvSpPr>
          <p:nvPr>
            <p:ph idx="1"/>
          </p:nvPr>
        </p:nvSpPr>
        <p:spPr>
          <a:xfrm>
            <a:off x="1218883" y="1600200"/>
            <a:ext cx="9751060" cy="5029200"/>
          </a:xfrm>
        </p:spPr>
        <p:txBody>
          <a:bodyPr>
            <a:normAutofit lnSpcReduction="10000"/>
          </a:bodyPr>
          <a:lstStyle/>
          <a:p>
            <a:r>
              <a:rPr lang="en-US" dirty="0" smtClean="0"/>
              <a:t>The </a:t>
            </a:r>
            <a:r>
              <a:rPr lang="en-US" dirty="0"/>
              <a:t>chemical breakdown of food involves </a:t>
            </a:r>
            <a:r>
              <a:rPr lang="en-US" b="1" dirty="0"/>
              <a:t>enzymes</a:t>
            </a:r>
            <a:r>
              <a:rPr lang="en-US" dirty="0"/>
              <a:t>, which break apart the components in food. </a:t>
            </a:r>
            <a:endParaRPr lang="en-US" dirty="0" smtClean="0"/>
          </a:p>
          <a:p>
            <a:r>
              <a:rPr lang="en-US" dirty="0" smtClean="0"/>
              <a:t>Theses </a:t>
            </a:r>
            <a:r>
              <a:rPr lang="en-US" dirty="0"/>
              <a:t>enzymes are secreted by the salivary glands, stomach, pancreas, and small intestine. </a:t>
            </a:r>
            <a:endParaRPr lang="en-US" dirty="0" smtClean="0"/>
          </a:p>
          <a:p>
            <a:r>
              <a:rPr lang="en-US" dirty="0" smtClean="0"/>
              <a:t>Mechanical </a:t>
            </a:r>
            <a:r>
              <a:rPr lang="en-US" dirty="0"/>
              <a:t>breakdown starts with </a:t>
            </a:r>
            <a:r>
              <a:rPr lang="en-US" b="1" dirty="0"/>
              <a:t>mastication</a:t>
            </a:r>
            <a:r>
              <a:rPr lang="en-US" dirty="0"/>
              <a:t> (chewing) in the mouth. </a:t>
            </a:r>
            <a:endParaRPr lang="en-US" dirty="0" smtClean="0"/>
          </a:p>
          <a:p>
            <a:r>
              <a:rPr lang="en-US" dirty="0" smtClean="0"/>
              <a:t>Teeth </a:t>
            </a:r>
            <a:r>
              <a:rPr lang="en-US" dirty="0"/>
              <a:t>crush and grind large food particles, while </a:t>
            </a:r>
            <a:r>
              <a:rPr lang="en-US" b="1" dirty="0"/>
              <a:t>saliva</a:t>
            </a:r>
            <a:r>
              <a:rPr lang="en-US" dirty="0"/>
              <a:t> initiates the chemical breakdown of food and enables its movement downward. </a:t>
            </a:r>
            <a:endParaRPr lang="en-US" dirty="0" smtClean="0"/>
          </a:p>
          <a:p>
            <a:r>
              <a:rPr lang="en-US" dirty="0" smtClean="0"/>
              <a:t>The </a:t>
            </a:r>
            <a:r>
              <a:rPr lang="en-US" dirty="0"/>
              <a:t>slippery mass of partially broken-down food is called </a:t>
            </a:r>
            <a:r>
              <a:rPr lang="en-US" b="1" dirty="0"/>
              <a:t>bolus</a:t>
            </a:r>
            <a:r>
              <a:rPr lang="en-US" dirty="0"/>
              <a:t>, which moves down the digestive tract as you swallow. </a:t>
            </a:r>
          </a:p>
        </p:txBody>
      </p:sp>
    </p:spTree>
    <p:extLst>
      <p:ext uri="{BB962C8B-B14F-4D97-AF65-F5344CB8AC3E}">
        <p14:creationId xmlns:p14="http://schemas.microsoft.com/office/powerpoint/2010/main" val="27581578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Chapter Objectives:</a:t>
            </a:r>
            <a:endParaRPr lang="en-US" b="1" dirty="0"/>
          </a:p>
        </p:txBody>
      </p:sp>
      <p:sp>
        <p:nvSpPr>
          <p:cNvPr id="3" name="Content Placeholder 2"/>
          <p:cNvSpPr>
            <a:spLocks noGrp="1"/>
          </p:cNvSpPr>
          <p:nvPr>
            <p:ph idx="1"/>
          </p:nvPr>
        </p:nvSpPr>
        <p:spPr>
          <a:xfrm>
            <a:off x="760412" y="1600200"/>
            <a:ext cx="10984479" cy="4267200"/>
          </a:xfrm>
        </p:spPr>
        <p:txBody>
          <a:bodyPr>
            <a:noAutofit/>
          </a:bodyPr>
          <a:lstStyle/>
          <a:p>
            <a:pPr marL="514350" lvl="0" indent="-514350">
              <a:buFont typeface="+mj-lt"/>
              <a:buAutoNum type="arabicPeriod" startAt="6"/>
            </a:pPr>
            <a:r>
              <a:rPr lang="en-US" sz="2600" dirty="0"/>
              <a:t>Explain how the body distributes nutrients to the rest of the body via the lymphatic and immune systems.</a:t>
            </a:r>
          </a:p>
          <a:p>
            <a:pPr marL="514350" lvl="0" indent="-514350">
              <a:buFont typeface="+mj-lt"/>
              <a:buAutoNum type="arabicPeriod" startAt="6"/>
            </a:pPr>
            <a:r>
              <a:rPr lang="en-US" sz="2600" dirty="0"/>
              <a:t>Describe the role of the nervous system and endocrine system in keeping the body nourished.</a:t>
            </a:r>
          </a:p>
          <a:p>
            <a:pPr marL="514350" lvl="0" indent="-514350">
              <a:buFont typeface="+mj-lt"/>
              <a:buAutoNum type="arabicPeriod" startAt="6"/>
            </a:pPr>
            <a:r>
              <a:rPr lang="en-US" sz="2600" dirty="0"/>
              <a:t>Summarize the importance of adequate nutrition on other organ systems.</a:t>
            </a:r>
          </a:p>
          <a:p>
            <a:pPr marL="514350" lvl="0" indent="-514350">
              <a:buFont typeface="+mj-lt"/>
              <a:buAutoNum type="arabicPeriod" startAt="6"/>
            </a:pPr>
            <a:r>
              <a:rPr lang="en-US" sz="2600" dirty="0"/>
              <a:t>Estimate your total daily caloric /energy needs based upon your physical activity level.</a:t>
            </a:r>
          </a:p>
          <a:p>
            <a:pPr marL="514350" indent="-514350">
              <a:buFont typeface="+mj-lt"/>
              <a:buAutoNum type="arabicPeriod" startAt="6"/>
            </a:pPr>
            <a:r>
              <a:rPr lang="en-US" sz="2600" dirty="0"/>
              <a:t>Interpret why certain disorders and diseases, such as gastroesophageal reflux disease (GERD), celiac disease, and irritable bowel syndrome compromise overall health.</a:t>
            </a:r>
          </a:p>
          <a:p>
            <a:pPr marL="0" indent="0">
              <a:buNone/>
            </a:pPr>
            <a:endParaRPr lang="en-US" dirty="0"/>
          </a:p>
        </p:txBody>
      </p:sp>
    </p:spTree>
    <p:extLst>
      <p:ext uri="{BB962C8B-B14F-4D97-AF65-F5344CB8AC3E}">
        <p14:creationId xmlns:p14="http://schemas.microsoft.com/office/powerpoint/2010/main" val="2406651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Mouth to the Stomach</a:t>
            </a:r>
            <a:endParaRPr lang="en-US" b="1" dirty="0"/>
          </a:p>
        </p:txBody>
      </p:sp>
      <p:sp>
        <p:nvSpPr>
          <p:cNvPr id="3" name="Content Placeholder 2"/>
          <p:cNvSpPr>
            <a:spLocks noGrp="1"/>
          </p:cNvSpPr>
          <p:nvPr>
            <p:ph idx="1"/>
          </p:nvPr>
        </p:nvSpPr>
        <p:spPr>
          <a:xfrm>
            <a:off x="1218883" y="1600200"/>
            <a:ext cx="9751060" cy="5029200"/>
          </a:xfrm>
        </p:spPr>
        <p:txBody>
          <a:bodyPr>
            <a:normAutofit lnSpcReduction="10000"/>
          </a:bodyPr>
          <a:lstStyle/>
          <a:p>
            <a:r>
              <a:rPr lang="en-US" dirty="0"/>
              <a:t>As you swallow, the bolus is pushed from the mouth through the pharynx and into a muscular tube called the esophagus. </a:t>
            </a:r>
            <a:endParaRPr lang="en-US" dirty="0" smtClean="0"/>
          </a:p>
          <a:p>
            <a:r>
              <a:rPr lang="en-US" dirty="0" smtClean="0"/>
              <a:t>As </a:t>
            </a:r>
            <a:r>
              <a:rPr lang="en-US" dirty="0"/>
              <a:t>it travels through the pharynx, a small flap called the </a:t>
            </a:r>
            <a:r>
              <a:rPr lang="en-US" b="1" dirty="0"/>
              <a:t>epiglottis</a:t>
            </a:r>
            <a:r>
              <a:rPr lang="en-US" dirty="0"/>
              <a:t> closes, to prevent choking by keeping food from going into the trachea. </a:t>
            </a:r>
            <a:endParaRPr lang="en-US" dirty="0" smtClean="0"/>
          </a:p>
          <a:p>
            <a:r>
              <a:rPr lang="en-US" dirty="0" smtClean="0"/>
              <a:t>Peristaltic </a:t>
            </a:r>
            <a:r>
              <a:rPr lang="en-US" dirty="0"/>
              <a:t>contractions in the esophagus propel the food down to the stomach. </a:t>
            </a:r>
            <a:endParaRPr lang="en-US" dirty="0" smtClean="0"/>
          </a:p>
          <a:p>
            <a:r>
              <a:rPr lang="en-US" dirty="0" smtClean="0"/>
              <a:t>At </a:t>
            </a:r>
            <a:r>
              <a:rPr lang="en-US" dirty="0"/>
              <a:t>the junction between the esophagus and stomach there is a </a:t>
            </a:r>
            <a:r>
              <a:rPr lang="en-US" b="1" dirty="0"/>
              <a:t>sphincter muscle </a:t>
            </a:r>
            <a:r>
              <a:rPr lang="en-US" dirty="0"/>
              <a:t>that remains closed until the food bolus approaches. </a:t>
            </a:r>
            <a:endParaRPr lang="en-US" dirty="0" smtClean="0"/>
          </a:p>
          <a:p>
            <a:endParaRPr lang="en-US" dirty="0"/>
          </a:p>
        </p:txBody>
      </p:sp>
    </p:spTree>
    <p:extLst>
      <p:ext uri="{BB962C8B-B14F-4D97-AF65-F5344CB8AC3E}">
        <p14:creationId xmlns:p14="http://schemas.microsoft.com/office/powerpoint/2010/main" val="2109205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Mouth to the Stomach</a:t>
            </a:r>
            <a:endParaRPr lang="en-US" b="1" dirty="0"/>
          </a:p>
        </p:txBody>
      </p:sp>
      <p:sp>
        <p:nvSpPr>
          <p:cNvPr id="3" name="Content Placeholder 2"/>
          <p:cNvSpPr>
            <a:spLocks noGrp="1"/>
          </p:cNvSpPr>
          <p:nvPr>
            <p:ph idx="1"/>
          </p:nvPr>
        </p:nvSpPr>
        <p:spPr>
          <a:xfrm>
            <a:off x="1218883" y="1828800"/>
            <a:ext cx="9751060" cy="4800600"/>
          </a:xfrm>
        </p:spPr>
        <p:txBody>
          <a:bodyPr>
            <a:normAutofit/>
          </a:bodyPr>
          <a:lstStyle/>
          <a:p>
            <a:r>
              <a:rPr lang="en-US" dirty="0"/>
              <a:t>The pressure of the food bolus stimulates the </a:t>
            </a:r>
            <a:r>
              <a:rPr lang="en-US" b="1" dirty="0"/>
              <a:t>lower esophageal sphincter </a:t>
            </a:r>
            <a:r>
              <a:rPr lang="en-US" dirty="0"/>
              <a:t>to relax and open and food then moves from the esophagus into the stomach. </a:t>
            </a:r>
            <a:endParaRPr lang="en-US" dirty="0" smtClean="0"/>
          </a:p>
          <a:p>
            <a:r>
              <a:rPr lang="en-US" dirty="0" smtClean="0"/>
              <a:t>The </a:t>
            </a:r>
            <a:r>
              <a:rPr lang="en-US" dirty="0"/>
              <a:t>mechanical breakdown of food is accentuated by the muscular contractions of the stomach and small intestine that mash, mix, slosh, and propel food down the alimentary canal. </a:t>
            </a:r>
            <a:endParaRPr lang="en-US" dirty="0" smtClean="0"/>
          </a:p>
          <a:p>
            <a:r>
              <a:rPr lang="en-US" dirty="0" smtClean="0"/>
              <a:t>Solid </a:t>
            </a:r>
            <a:r>
              <a:rPr lang="en-US" dirty="0"/>
              <a:t>food takes between four and eight seconds to travel down the esophagus, and liquids take about one second.</a:t>
            </a:r>
          </a:p>
        </p:txBody>
      </p:sp>
    </p:spTree>
    <p:extLst>
      <p:ext uri="{BB962C8B-B14F-4D97-AF65-F5344CB8AC3E}">
        <p14:creationId xmlns:p14="http://schemas.microsoft.com/office/powerpoint/2010/main" val="3968946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Mouth to the Stomach</a:t>
            </a:r>
            <a:endParaRPr lang="en-US" b="1" dirty="0"/>
          </a:p>
        </p:txBody>
      </p:sp>
      <p:sp>
        <p:nvSpPr>
          <p:cNvPr id="3" name="Content Placeholder 2"/>
          <p:cNvSpPr>
            <a:spLocks noGrp="1"/>
          </p:cNvSpPr>
          <p:nvPr>
            <p:ph idx="1"/>
          </p:nvPr>
        </p:nvSpPr>
        <p:spPr>
          <a:xfrm>
            <a:off x="1218883" y="1600200"/>
            <a:ext cx="9751060" cy="5029200"/>
          </a:xfrm>
        </p:spPr>
        <p:txBody>
          <a:bodyPr>
            <a:normAutofit/>
          </a:bodyPr>
          <a:lstStyle/>
          <a:p>
            <a:pPr marL="0" indent="0">
              <a:buNone/>
            </a:pPr>
            <a:r>
              <a:rPr lang="en-US" dirty="0" smtClean="0"/>
              <a:t> </a:t>
            </a:r>
            <a:endParaRPr lang="en-US" dirty="0"/>
          </a:p>
        </p:txBody>
      </p:sp>
      <p:pic>
        <p:nvPicPr>
          <p:cNvPr id="4" name="Picture 3" descr="Image of the three steps of deglutition (swallowing)." title="Mouth to Stomach"/>
          <p:cNvPicPr>
            <a:picLocks noChangeAspect="1"/>
          </p:cNvPicPr>
          <p:nvPr/>
        </p:nvPicPr>
        <p:blipFill rotWithShape="1">
          <a:blip r:embed="rId2">
            <a:extLst>
              <a:ext uri="{28A0092B-C50C-407E-A947-70E740481C1C}">
                <a14:useLocalDpi xmlns:a14="http://schemas.microsoft.com/office/drawing/2010/main" val="0"/>
              </a:ext>
            </a:extLst>
          </a:blip>
          <a:srcRect t="22223" b="8107"/>
          <a:stretch/>
        </p:blipFill>
        <p:spPr>
          <a:xfrm>
            <a:off x="2132012" y="1600200"/>
            <a:ext cx="8458200" cy="4419600"/>
          </a:xfrm>
          <a:prstGeom prst="rect">
            <a:avLst/>
          </a:prstGeom>
        </p:spPr>
      </p:pic>
    </p:spTree>
    <p:extLst>
      <p:ext uri="{BB962C8B-B14F-4D97-AF65-F5344CB8AC3E}">
        <p14:creationId xmlns:p14="http://schemas.microsoft.com/office/powerpoint/2010/main" val="1645162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From the Stomach to the Small Intestine</a:t>
            </a:r>
            <a:endParaRPr lang="en-US" b="1" dirty="0"/>
          </a:p>
        </p:txBody>
      </p:sp>
      <p:sp>
        <p:nvSpPr>
          <p:cNvPr id="3" name="Content Placeholder 2"/>
          <p:cNvSpPr>
            <a:spLocks noGrp="1"/>
          </p:cNvSpPr>
          <p:nvPr>
            <p:ph idx="1"/>
          </p:nvPr>
        </p:nvSpPr>
        <p:spPr>
          <a:xfrm>
            <a:off x="1218883" y="1600200"/>
            <a:ext cx="9751060" cy="4876800"/>
          </a:xfrm>
        </p:spPr>
        <p:txBody>
          <a:bodyPr>
            <a:normAutofit fontScale="92500" lnSpcReduction="20000"/>
          </a:bodyPr>
          <a:lstStyle/>
          <a:p>
            <a:r>
              <a:rPr lang="en-US" dirty="0"/>
              <a:t>When food enters the stomach, a highly muscular organ, powerful peristaltic contractions help mash, pulverize, and churn food into </a:t>
            </a:r>
            <a:r>
              <a:rPr lang="en-US" dirty="0" err="1"/>
              <a:t>chyme</a:t>
            </a:r>
            <a:r>
              <a:rPr lang="en-US" dirty="0"/>
              <a:t>. </a:t>
            </a:r>
            <a:endParaRPr lang="en-US" dirty="0" smtClean="0"/>
          </a:p>
          <a:p>
            <a:r>
              <a:rPr lang="en-US" b="1" dirty="0" err="1" smtClean="0"/>
              <a:t>Chyme</a:t>
            </a:r>
            <a:r>
              <a:rPr lang="en-US" dirty="0" smtClean="0"/>
              <a:t> </a:t>
            </a:r>
            <a:r>
              <a:rPr lang="en-US" dirty="0"/>
              <a:t>is a semiliquid mass of partially digested food that also contains gastric juices secreted by cells in the stomach. </a:t>
            </a:r>
            <a:endParaRPr lang="en-US" dirty="0" smtClean="0"/>
          </a:p>
          <a:p>
            <a:r>
              <a:rPr lang="en-US" dirty="0" smtClean="0"/>
              <a:t>Cells </a:t>
            </a:r>
            <a:r>
              <a:rPr lang="en-US" dirty="0"/>
              <a:t>in the stomach also secrete </a:t>
            </a:r>
            <a:r>
              <a:rPr lang="en-US" b="1" dirty="0"/>
              <a:t>hydrochloric acid </a:t>
            </a:r>
            <a:r>
              <a:rPr lang="en-US" dirty="0"/>
              <a:t>and the enzyme </a:t>
            </a:r>
            <a:r>
              <a:rPr lang="en-US" b="1" dirty="0"/>
              <a:t>pepsin</a:t>
            </a:r>
            <a:r>
              <a:rPr lang="en-US" dirty="0"/>
              <a:t>, that chemically breaks down food into smaller molecules. </a:t>
            </a:r>
            <a:endParaRPr lang="en-US" dirty="0" smtClean="0"/>
          </a:p>
          <a:p>
            <a:r>
              <a:rPr lang="en-US" dirty="0" smtClean="0"/>
              <a:t>The </a:t>
            </a:r>
            <a:r>
              <a:rPr lang="en-US" dirty="0"/>
              <a:t>stomach has three basic tasks:</a:t>
            </a:r>
          </a:p>
          <a:p>
            <a:pPr lvl="1"/>
            <a:r>
              <a:rPr lang="en-US" dirty="0"/>
              <a:t>To store food</a:t>
            </a:r>
          </a:p>
          <a:p>
            <a:pPr lvl="1"/>
            <a:r>
              <a:rPr lang="en-US" dirty="0"/>
              <a:t>To mechanically and chemically break down food</a:t>
            </a:r>
          </a:p>
          <a:p>
            <a:pPr lvl="1"/>
            <a:r>
              <a:rPr lang="en-US" dirty="0"/>
              <a:t>To empty partially broken-down food into the small intestine</a:t>
            </a:r>
          </a:p>
          <a:p>
            <a:endParaRPr lang="en-US" dirty="0"/>
          </a:p>
        </p:txBody>
      </p:sp>
    </p:spTree>
    <p:extLst>
      <p:ext uri="{BB962C8B-B14F-4D97-AF65-F5344CB8AC3E}">
        <p14:creationId xmlns:p14="http://schemas.microsoft.com/office/powerpoint/2010/main" val="1334335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438129" cy="1295400"/>
          </a:xfrm>
        </p:spPr>
        <p:txBody>
          <a:bodyPr/>
          <a:lstStyle/>
          <a:p>
            <a:r>
              <a:rPr lang="en-US" b="1" dirty="0"/>
              <a:t>From the Stomach to the Small Intestine</a:t>
            </a:r>
          </a:p>
        </p:txBody>
      </p:sp>
      <p:pic>
        <p:nvPicPr>
          <p:cNvPr id="4" name="ZuJzYYIS9c4"/>
          <p:cNvPicPr>
            <a:picLocks noGrp="1" noRot="1" noChangeAspect="1"/>
          </p:cNvPicPr>
          <p:nvPr>
            <p:ph idx="1"/>
            <a:videoFile r:link="rId1"/>
          </p:nvPr>
        </p:nvPicPr>
        <p:blipFill>
          <a:blip r:embed="rId3"/>
          <a:stretch>
            <a:fillRect/>
          </a:stretch>
        </p:blipFill>
        <p:spPr>
          <a:xfrm>
            <a:off x="2665412" y="1447800"/>
            <a:ext cx="6746924" cy="4483893"/>
          </a:xfrm>
          <a:prstGeom prst="rect">
            <a:avLst/>
          </a:prstGeom>
        </p:spPr>
      </p:pic>
      <p:sp>
        <p:nvSpPr>
          <p:cNvPr id="5" name="TextBox 4"/>
          <p:cNvSpPr txBox="1"/>
          <p:nvPr/>
        </p:nvSpPr>
        <p:spPr>
          <a:xfrm>
            <a:off x="4037012" y="6019800"/>
            <a:ext cx="4114800" cy="523220"/>
          </a:xfrm>
          <a:prstGeom prst="rect">
            <a:avLst/>
          </a:prstGeom>
          <a:noFill/>
        </p:spPr>
        <p:txBody>
          <a:bodyPr wrap="square" rtlCol="0">
            <a:spAutoFit/>
          </a:bodyPr>
          <a:lstStyle/>
          <a:p>
            <a:r>
              <a:rPr lang="en-US" sz="1400" dirty="0"/>
              <a:t>Video Source: </a:t>
            </a:r>
            <a:r>
              <a:rPr lang="en-US" sz="1400" dirty="0" smtClean="0"/>
              <a:t> </a:t>
            </a:r>
            <a:r>
              <a:rPr lang="en-US" sz="1400" dirty="0" smtClean="0">
                <a:hlinkClick r:id="rId4"/>
              </a:rPr>
              <a:t>https://youtu.be/ZuJzYYIS9c4</a:t>
            </a:r>
            <a:endParaRPr lang="en-US" sz="1400" dirty="0" smtClean="0"/>
          </a:p>
          <a:p>
            <a:endParaRPr lang="en-US" sz="1400" dirty="0"/>
          </a:p>
        </p:txBody>
      </p:sp>
    </p:spTree>
    <p:extLst>
      <p:ext uri="{BB962C8B-B14F-4D97-AF65-F5344CB8AC3E}">
        <p14:creationId xmlns:p14="http://schemas.microsoft.com/office/powerpoint/2010/main" val="15667187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sp>
        <p:nvSpPr>
          <p:cNvPr id="3" name="Content Placeholder 2"/>
          <p:cNvSpPr>
            <a:spLocks noGrp="1"/>
          </p:cNvSpPr>
          <p:nvPr>
            <p:ph idx="1"/>
          </p:nvPr>
        </p:nvSpPr>
        <p:spPr>
          <a:xfrm>
            <a:off x="1218883" y="1600200"/>
            <a:ext cx="9751060" cy="4800600"/>
          </a:xfrm>
        </p:spPr>
        <p:txBody>
          <a:bodyPr>
            <a:normAutofit lnSpcReduction="10000"/>
          </a:bodyPr>
          <a:lstStyle/>
          <a:p>
            <a:r>
              <a:rPr lang="en-US" dirty="0"/>
              <a:t>The small intestine is divided into three structural parts: the duodenum, the jejunum, and the ileum. </a:t>
            </a:r>
            <a:endParaRPr lang="en-US" dirty="0" smtClean="0"/>
          </a:p>
          <a:p>
            <a:r>
              <a:rPr lang="en-US" dirty="0" smtClean="0"/>
              <a:t>Once </a:t>
            </a:r>
            <a:r>
              <a:rPr lang="en-US" dirty="0"/>
              <a:t>the </a:t>
            </a:r>
            <a:r>
              <a:rPr lang="en-US" dirty="0" err="1"/>
              <a:t>chyme</a:t>
            </a:r>
            <a:r>
              <a:rPr lang="en-US" dirty="0"/>
              <a:t> enters the duodenum (the first segment of the small intestine), the pancreas and gallbladder are stimulated and release juices that aid in digestion. </a:t>
            </a:r>
            <a:endParaRPr lang="en-US" dirty="0" smtClean="0"/>
          </a:p>
          <a:p>
            <a:r>
              <a:rPr lang="en-US" dirty="0" smtClean="0"/>
              <a:t>The </a:t>
            </a:r>
            <a:r>
              <a:rPr lang="en-US" dirty="0"/>
              <a:t>pancreas secretes up to 1.5 liters of pancreatic juice through a duct into the duodenum per day</a:t>
            </a:r>
            <a:r>
              <a:rPr lang="en-US" dirty="0" smtClean="0"/>
              <a:t>.</a:t>
            </a:r>
          </a:p>
          <a:p>
            <a:r>
              <a:rPr lang="en-US" dirty="0"/>
              <a:t>This fluid consists mostly of water, but it also contains bicarbonate ions that neutralize the acidity of the stomach-derived </a:t>
            </a:r>
            <a:r>
              <a:rPr lang="en-US" dirty="0" err="1"/>
              <a:t>chyme</a:t>
            </a:r>
            <a:r>
              <a:rPr lang="en-US" dirty="0"/>
              <a:t> and enzymes that further breakdown proteins, carbohydrates, and lipids.</a:t>
            </a:r>
          </a:p>
        </p:txBody>
      </p:sp>
    </p:spTree>
    <p:extLst>
      <p:ext uri="{BB962C8B-B14F-4D97-AF65-F5344CB8AC3E}">
        <p14:creationId xmlns:p14="http://schemas.microsoft.com/office/powerpoint/2010/main" val="1570772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sp>
        <p:nvSpPr>
          <p:cNvPr id="3" name="Content Placeholder 2"/>
          <p:cNvSpPr>
            <a:spLocks noGrp="1"/>
          </p:cNvSpPr>
          <p:nvPr>
            <p:ph idx="1"/>
          </p:nvPr>
        </p:nvSpPr>
        <p:spPr/>
        <p:txBody>
          <a:bodyPr/>
          <a:lstStyle/>
          <a:p>
            <a:r>
              <a:rPr lang="en-US" dirty="0"/>
              <a:t>The gallbladder secretes a much smaller amount of bile to help digest fats, also through a duct that leads to the duodenum. Bile is made in the liver and stored in the gall bladder</a:t>
            </a:r>
            <a:r>
              <a:rPr lang="en-US" dirty="0" smtClean="0"/>
              <a:t>.</a:t>
            </a:r>
          </a:p>
          <a:p>
            <a:r>
              <a:rPr lang="en-US" dirty="0"/>
              <a:t>Bile’s components act like detergents by surrounding fats similar to the way dish soap removes grease from a frying pan. </a:t>
            </a:r>
          </a:p>
          <a:p>
            <a:r>
              <a:rPr lang="en-US" dirty="0" smtClean="0"/>
              <a:t>This </a:t>
            </a:r>
            <a:r>
              <a:rPr lang="en-US" dirty="0"/>
              <a:t>allows for the movement of fats in the watery environment of the small intestine. </a:t>
            </a:r>
          </a:p>
        </p:txBody>
      </p:sp>
    </p:spTree>
    <p:extLst>
      <p:ext uri="{BB962C8B-B14F-4D97-AF65-F5344CB8AC3E}">
        <p14:creationId xmlns:p14="http://schemas.microsoft.com/office/powerpoint/2010/main" val="2217309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sp>
        <p:nvSpPr>
          <p:cNvPr id="3" name="Content Placeholder 2"/>
          <p:cNvSpPr>
            <a:spLocks noGrp="1"/>
          </p:cNvSpPr>
          <p:nvPr>
            <p:ph idx="1"/>
          </p:nvPr>
        </p:nvSpPr>
        <p:spPr>
          <a:xfrm>
            <a:off x="1218883" y="1752600"/>
            <a:ext cx="9751060" cy="4572000"/>
          </a:xfrm>
        </p:spPr>
        <p:txBody>
          <a:bodyPr>
            <a:normAutofit lnSpcReduction="10000"/>
          </a:bodyPr>
          <a:lstStyle/>
          <a:p>
            <a:r>
              <a:rPr lang="en-US" dirty="0"/>
              <a:t>Similar to what occurs in the esophagus and stomach, peristalsis is circular waves of smooth muscle contraction that propel food forward. </a:t>
            </a:r>
            <a:endParaRPr lang="en-US" dirty="0" smtClean="0"/>
          </a:p>
          <a:p>
            <a:r>
              <a:rPr lang="en-US" dirty="0" smtClean="0"/>
              <a:t>Segmentation </a:t>
            </a:r>
            <a:r>
              <a:rPr lang="en-US" dirty="0"/>
              <a:t>sloshes food back and forth in both directions promoting further mixing of the </a:t>
            </a:r>
            <a:r>
              <a:rPr lang="en-US" dirty="0" err="1"/>
              <a:t>chyme</a:t>
            </a:r>
            <a:r>
              <a:rPr lang="en-US" dirty="0"/>
              <a:t>. </a:t>
            </a:r>
            <a:endParaRPr lang="en-US" dirty="0" smtClean="0"/>
          </a:p>
          <a:p>
            <a:r>
              <a:rPr lang="en-US" dirty="0" smtClean="0"/>
              <a:t>Almost </a:t>
            </a:r>
            <a:r>
              <a:rPr lang="en-US" dirty="0"/>
              <a:t>all the components of food are completely broken down to their simplest unit within the first 25 centimeters of the small intestine</a:t>
            </a:r>
            <a:r>
              <a:rPr lang="en-US" dirty="0" smtClean="0"/>
              <a:t>.</a:t>
            </a:r>
          </a:p>
          <a:p>
            <a:r>
              <a:rPr lang="en-US" dirty="0"/>
              <a:t>The next step of digestion (nutrient absorption) takes place in the remaining length of the small intestine, or </a:t>
            </a:r>
            <a:r>
              <a:rPr lang="en-US" dirty="0" smtClean="0"/>
              <a:t>ileum.</a:t>
            </a:r>
            <a:endParaRPr lang="en-US" dirty="0"/>
          </a:p>
        </p:txBody>
      </p:sp>
    </p:spTree>
    <p:extLst>
      <p:ext uri="{BB962C8B-B14F-4D97-AF65-F5344CB8AC3E}">
        <p14:creationId xmlns:p14="http://schemas.microsoft.com/office/powerpoint/2010/main" val="293900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sp>
        <p:nvSpPr>
          <p:cNvPr id="3" name="Content Placeholder 2"/>
          <p:cNvSpPr>
            <a:spLocks noGrp="1"/>
          </p:cNvSpPr>
          <p:nvPr>
            <p:ph idx="1"/>
          </p:nvPr>
        </p:nvSpPr>
        <p:spPr/>
        <p:txBody>
          <a:bodyPr/>
          <a:lstStyle/>
          <a:p>
            <a:r>
              <a:rPr lang="en-US" dirty="0"/>
              <a:t>The small intestine is perfectly structured for maximizing nutrient absorption. </a:t>
            </a:r>
            <a:endParaRPr lang="en-US" dirty="0" smtClean="0"/>
          </a:p>
          <a:p>
            <a:r>
              <a:rPr lang="en-US" dirty="0" smtClean="0"/>
              <a:t>Its </a:t>
            </a:r>
            <a:r>
              <a:rPr lang="en-US" dirty="0"/>
              <a:t>surface area is greater than 200 square meters, which is about the size of a tennis court. </a:t>
            </a:r>
            <a:endParaRPr lang="en-US" dirty="0" smtClean="0"/>
          </a:p>
          <a:p>
            <a:r>
              <a:rPr lang="en-US" dirty="0" smtClean="0"/>
              <a:t>The </a:t>
            </a:r>
            <a:r>
              <a:rPr lang="en-US" dirty="0"/>
              <a:t>surface area of the small intestine increases by multiple levels of folding. </a:t>
            </a:r>
            <a:endParaRPr lang="en-US" dirty="0" smtClean="0"/>
          </a:p>
          <a:p>
            <a:r>
              <a:rPr lang="en-US" dirty="0" smtClean="0"/>
              <a:t>The </a:t>
            </a:r>
            <a:r>
              <a:rPr lang="en-US" dirty="0"/>
              <a:t>internal tissue of the small intestine is covered in </a:t>
            </a:r>
            <a:r>
              <a:rPr lang="en-US" b="1" dirty="0"/>
              <a:t>villi</a:t>
            </a:r>
            <a:r>
              <a:rPr lang="en-US" dirty="0"/>
              <a:t>, which are tiny finger-like projections that are covered with even smaller projections, called </a:t>
            </a:r>
            <a:r>
              <a:rPr lang="en-US" b="1" dirty="0" smtClean="0"/>
              <a:t>microvilli</a:t>
            </a:r>
            <a:r>
              <a:rPr lang="en-US" dirty="0" smtClean="0"/>
              <a:t>.</a:t>
            </a:r>
            <a:endParaRPr lang="en-US" b="1" dirty="0"/>
          </a:p>
        </p:txBody>
      </p:sp>
    </p:spTree>
    <p:extLst>
      <p:ext uri="{BB962C8B-B14F-4D97-AF65-F5344CB8AC3E}">
        <p14:creationId xmlns:p14="http://schemas.microsoft.com/office/powerpoint/2010/main" val="8833078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pic>
        <p:nvPicPr>
          <p:cNvPr id="5" name="Content Placeholder 4" descr="The way the small intestine is structured gives it a huge surface area to maximize nutrient absorption. The surface area is increased by folds, villi, and microvilli. Digested nutrients are absorbed into either capillaries or lymphatic vessels contained within each microvilli." title="Microvilli"/>
          <p:cNvPicPr>
            <a:picLocks noGrp="1" noChangeAspect="1"/>
          </p:cNvPicPr>
          <p:nvPr>
            <p:ph idx="1"/>
          </p:nvPr>
        </p:nvPicPr>
        <p:blipFill>
          <a:blip r:embed="rId2"/>
          <a:stretch>
            <a:fillRect/>
          </a:stretch>
        </p:blipFill>
        <p:spPr>
          <a:xfrm>
            <a:off x="2132012" y="1371600"/>
            <a:ext cx="7474454" cy="4662488"/>
          </a:xfrm>
          <a:prstGeom prst="rect">
            <a:avLst/>
          </a:prstGeom>
        </p:spPr>
      </p:pic>
      <p:sp>
        <p:nvSpPr>
          <p:cNvPr id="3" name="TextBox 2"/>
          <p:cNvSpPr txBox="1"/>
          <p:nvPr/>
        </p:nvSpPr>
        <p:spPr>
          <a:xfrm>
            <a:off x="4189412" y="6096000"/>
            <a:ext cx="6400800" cy="338554"/>
          </a:xfrm>
          <a:prstGeom prst="rect">
            <a:avLst/>
          </a:prstGeom>
          <a:noFill/>
        </p:spPr>
        <p:txBody>
          <a:bodyPr wrap="square" rtlCol="0">
            <a:spAutoFit/>
          </a:bodyPr>
          <a:lstStyle/>
          <a:p>
            <a:r>
              <a:rPr lang="en-US" sz="1600" dirty="0" smtClean="0"/>
              <a:t>Image Source: </a:t>
            </a:r>
            <a:r>
              <a:rPr lang="en-US" sz="1600" i="1" dirty="0" err="1" smtClean="0"/>
              <a:t>Shutterstock</a:t>
            </a:r>
            <a:endParaRPr lang="en-US" sz="1600" i="1" dirty="0"/>
          </a:p>
        </p:txBody>
      </p:sp>
    </p:spTree>
    <p:extLst>
      <p:ext uri="{BB962C8B-B14F-4D97-AF65-F5344CB8AC3E}">
        <p14:creationId xmlns:p14="http://schemas.microsoft.com/office/powerpoint/2010/main" val="2142940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a:xfrm>
            <a:off x="1218883" y="2057400"/>
            <a:ext cx="9751060" cy="3886200"/>
          </a:xfrm>
        </p:spPr>
        <p:txBody>
          <a:bodyPr/>
          <a:lstStyle/>
          <a:p>
            <a:pPr marL="0" indent="0">
              <a:buNone/>
            </a:pPr>
            <a:r>
              <a:rPr lang="en-US" dirty="0" smtClean="0"/>
              <a:t>“Let </a:t>
            </a:r>
            <a:r>
              <a:rPr lang="en-US" dirty="0"/>
              <a:t>food be thy medicine and medicine be thy food</a:t>
            </a:r>
            <a:r>
              <a:rPr lang="en-US" dirty="0" smtClean="0"/>
              <a:t>.”</a:t>
            </a:r>
          </a:p>
          <a:p>
            <a:pPr marL="0" indent="0">
              <a:buNone/>
            </a:pPr>
            <a:r>
              <a:rPr lang="en-US" dirty="0"/>
              <a:t>	</a:t>
            </a:r>
            <a:r>
              <a:rPr lang="en-US" dirty="0" smtClean="0"/>
              <a:t>-Hippocrates</a:t>
            </a:r>
          </a:p>
          <a:p>
            <a:pPr marL="0" indent="0">
              <a:buNone/>
            </a:pPr>
            <a:endParaRPr lang="en-US" dirty="0"/>
          </a:p>
          <a:p>
            <a:pPr marL="0" indent="0">
              <a:buNone/>
            </a:pPr>
            <a:endParaRPr lang="en-US" dirty="0"/>
          </a:p>
          <a:p>
            <a:endParaRPr lang="en-US" dirty="0"/>
          </a:p>
        </p:txBody>
      </p:sp>
      <p:pic>
        <p:nvPicPr>
          <p:cNvPr id="4" name="Picture 3" descr="Prescription bottle with blueberries spilled out on a pretty plate. " title="Food is Medicine"/>
          <p:cNvPicPr>
            <a:picLocks noChangeAspect="1"/>
          </p:cNvPicPr>
          <p:nvPr/>
        </p:nvPicPr>
        <p:blipFill rotWithShape="1">
          <a:blip r:embed="rId2"/>
          <a:srcRect l="9590" r="15068" b="13583"/>
          <a:stretch/>
        </p:blipFill>
        <p:spPr>
          <a:xfrm flipH="1">
            <a:off x="4570412" y="2514600"/>
            <a:ext cx="4191000" cy="3202709"/>
          </a:xfrm>
          <a:prstGeom prst="rect">
            <a:avLst/>
          </a:prstGeom>
        </p:spPr>
      </p:pic>
    </p:spTree>
    <p:extLst>
      <p:ext uri="{BB962C8B-B14F-4D97-AF65-F5344CB8AC3E}">
        <p14:creationId xmlns:p14="http://schemas.microsoft.com/office/powerpoint/2010/main" val="1460336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400" b="1" dirty="0" smtClean="0"/>
              <a:t>From the Small Intestine to the Large Intestine</a:t>
            </a:r>
            <a:endParaRPr lang="en-US" sz="3400" b="1" dirty="0"/>
          </a:p>
        </p:txBody>
      </p:sp>
      <p:sp>
        <p:nvSpPr>
          <p:cNvPr id="3" name="Content Placeholder 2"/>
          <p:cNvSpPr>
            <a:spLocks noGrp="1"/>
          </p:cNvSpPr>
          <p:nvPr>
            <p:ph idx="1"/>
          </p:nvPr>
        </p:nvSpPr>
        <p:spPr/>
        <p:txBody>
          <a:bodyPr/>
          <a:lstStyle/>
          <a:p>
            <a:r>
              <a:rPr lang="en-US" dirty="0"/>
              <a:t>The digested nutrients pass through the absorptive cells of the intestine via diffusion or special transport proteins. </a:t>
            </a:r>
            <a:endParaRPr lang="en-US" dirty="0" smtClean="0"/>
          </a:p>
          <a:p>
            <a:r>
              <a:rPr lang="en-US" dirty="0" smtClean="0"/>
              <a:t>Amino </a:t>
            </a:r>
            <a:r>
              <a:rPr lang="en-US" dirty="0"/>
              <a:t>acids and monosaccharides (sugars) are transported from the intestinal cells into capillaries, but the much larger </a:t>
            </a:r>
            <a:r>
              <a:rPr lang="en-US" b="1" dirty="0"/>
              <a:t>emulsified</a:t>
            </a:r>
            <a:r>
              <a:rPr lang="en-US" dirty="0"/>
              <a:t> fatty acids, fat-soluble vitamins, and other lipids are transported first through lymphatic vessels, which soon meet up with blood vessels</a:t>
            </a:r>
            <a:r>
              <a:rPr lang="en-US" dirty="0" smtClean="0"/>
              <a:t>.</a:t>
            </a:r>
          </a:p>
          <a:p>
            <a:r>
              <a:rPr lang="en-US" dirty="0"/>
              <a:t>Nutrients absorbed in the small intestine travel mainly to the liver through the hepatic portal vein.</a:t>
            </a:r>
          </a:p>
        </p:txBody>
      </p:sp>
    </p:spTree>
    <p:extLst>
      <p:ext uri="{BB962C8B-B14F-4D97-AF65-F5344CB8AC3E}">
        <p14:creationId xmlns:p14="http://schemas.microsoft.com/office/powerpoint/2010/main" val="38004246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438129" cy="1295400"/>
          </a:xfrm>
        </p:spPr>
        <p:txBody>
          <a:bodyPr/>
          <a:lstStyle/>
          <a:p>
            <a:r>
              <a:rPr lang="en-US" b="1" dirty="0" smtClean="0"/>
              <a:t>From the Large Intestine to the Anus</a:t>
            </a:r>
            <a:endParaRPr lang="en-US" b="1" dirty="0"/>
          </a:p>
        </p:txBody>
      </p:sp>
      <p:sp>
        <p:nvSpPr>
          <p:cNvPr id="3" name="Content Placeholder 2"/>
          <p:cNvSpPr>
            <a:spLocks noGrp="1"/>
          </p:cNvSpPr>
          <p:nvPr>
            <p:ph idx="1"/>
          </p:nvPr>
        </p:nvSpPr>
        <p:spPr>
          <a:xfrm>
            <a:off x="1218882" y="1676400"/>
            <a:ext cx="9751060" cy="4343400"/>
          </a:xfrm>
        </p:spPr>
        <p:txBody>
          <a:bodyPr/>
          <a:lstStyle/>
          <a:p>
            <a:r>
              <a:rPr lang="en-US" dirty="0"/>
              <a:t>Any food that is still incompletely broken down </a:t>
            </a:r>
            <a:r>
              <a:rPr lang="en-US" dirty="0" smtClean="0"/>
              <a:t>and </a:t>
            </a:r>
            <a:r>
              <a:rPr lang="en-US" dirty="0"/>
              <a:t>the food’s indigestible fiber content moves from the small intestine to the large intestine (colon) through a connecting valve. </a:t>
            </a:r>
            <a:endParaRPr lang="en-US" dirty="0" smtClean="0"/>
          </a:p>
          <a:p>
            <a:r>
              <a:rPr lang="en-US" dirty="0" smtClean="0"/>
              <a:t>The </a:t>
            </a:r>
            <a:r>
              <a:rPr lang="en-US" dirty="0"/>
              <a:t>main task of the large intestine is to reabsorb water. </a:t>
            </a:r>
            <a:endParaRPr lang="en-US" dirty="0" smtClean="0"/>
          </a:p>
          <a:p>
            <a:r>
              <a:rPr lang="en-US" dirty="0" smtClean="0"/>
              <a:t>Remember</a:t>
            </a:r>
            <a:r>
              <a:rPr lang="en-US" dirty="0"/>
              <a:t>, water is present not only in solid foods, but also the stomach releases a few hundred </a:t>
            </a:r>
            <a:r>
              <a:rPr lang="en-US" dirty="0" err="1"/>
              <a:t>millilters</a:t>
            </a:r>
            <a:r>
              <a:rPr lang="en-US" dirty="0"/>
              <a:t> of gastric juice and the pancreas adds approximately another 500 milliliters during the digestion of the meal. </a:t>
            </a:r>
          </a:p>
        </p:txBody>
      </p:sp>
    </p:spTree>
    <p:extLst>
      <p:ext uri="{BB962C8B-B14F-4D97-AF65-F5344CB8AC3E}">
        <p14:creationId xmlns:p14="http://schemas.microsoft.com/office/powerpoint/2010/main" val="587356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438129" cy="1295400"/>
          </a:xfrm>
        </p:spPr>
        <p:txBody>
          <a:bodyPr/>
          <a:lstStyle/>
          <a:p>
            <a:r>
              <a:rPr lang="en-US" b="1" dirty="0" smtClean="0"/>
              <a:t>From the Large Intestine to the Anus</a:t>
            </a:r>
            <a:endParaRPr lang="en-US" b="1" dirty="0"/>
          </a:p>
        </p:txBody>
      </p:sp>
      <p:sp>
        <p:nvSpPr>
          <p:cNvPr id="3" name="Content Placeholder 2"/>
          <p:cNvSpPr>
            <a:spLocks noGrp="1"/>
          </p:cNvSpPr>
          <p:nvPr>
            <p:ph idx="1"/>
          </p:nvPr>
        </p:nvSpPr>
        <p:spPr>
          <a:xfrm>
            <a:off x="1218883" y="1828800"/>
            <a:ext cx="9751060" cy="4343400"/>
          </a:xfrm>
        </p:spPr>
        <p:txBody>
          <a:bodyPr/>
          <a:lstStyle/>
          <a:p>
            <a:r>
              <a:rPr lang="en-US" dirty="0"/>
              <a:t>In the large intestine, no further chemical or mechanical breakdown of food takes place, unless it is accomplished by the bacteria that inhabit this portion of the digestive tract</a:t>
            </a:r>
            <a:r>
              <a:rPr lang="en-US" dirty="0" smtClean="0"/>
              <a:t>.</a:t>
            </a:r>
          </a:p>
          <a:p>
            <a:r>
              <a:rPr lang="en-US" dirty="0" smtClean="0"/>
              <a:t>The </a:t>
            </a:r>
            <a:r>
              <a:rPr lang="en-US" dirty="0"/>
              <a:t>great majority of bacteria in the large intestine are harmless and some are even beneficial</a:t>
            </a:r>
            <a:r>
              <a:rPr lang="en-US" dirty="0" smtClean="0"/>
              <a:t>.</a:t>
            </a:r>
          </a:p>
          <a:p>
            <a:r>
              <a:rPr lang="en-US" dirty="0"/>
              <a:t>The number of bacteria residing in the large intestine is estimated to be greater than 10</a:t>
            </a:r>
            <a:r>
              <a:rPr lang="en-US" baseline="30000" dirty="0"/>
              <a:t>(14</a:t>
            </a:r>
            <a:r>
              <a:rPr lang="en-US" baseline="30000" dirty="0" smtClean="0"/>
              <a:t>)</a:t>
            </a:r>
            <a:r>
              <a:rPr lang="en-US" dirty="0" smtClean="0"/>
              <a:t>.</a:t>
            </a:r>
            <a:endParaRPr lang="en-US" dirty="0"/>
          </a:p>
        </p:txBody>
      </p:sp>
    </p:spTree>
    <p:extLst>
      <p:ext uri="{BB962C8B-B14F-4D97-AF65-F5344CB8AC3E}">
        <p14:creationId xmlns:p14="http://schemas.microsoft.com/office/powerpoint/2010/main" val="1698726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438129" cy="1295400"/>
          </a:xfrm>
        </p:spPr>
        <p:txBody>
          <a:bodyPr/>
          <a:lstStyle/>
          <a:p>
            <a:r>
              <a:rPr lang="en-US" b="1" dirty="0" smtClean="0"/>
              <a:t>From the Large Intestine to the Anus</a:t>
            </a:r>
            <a:endParaRPr lang="en-US" b="1" dirty="0"/>
          </a:p>
        </p:txBody>
      </p:sp>
      <p:sp>
        <p:nvSpPr>
          <p:cNvPr id="3" name="Content Placeholder 2"/>
          <p:cNvSpPr>
            <a:spLocks noGrp="1"/>
          </p:cNvSpPr>
          <p:nvPr>
            <p:ph idx="1"/>
          </p:nvPr>
        </p:nvSpPr>
        <p:spPr>
          <a:xfrm>
            <a:off x="1218883" y="1828800"/>
            <a:ext cx="9751060" cy="4343400"/>
          </a:xfrm>
        </p:spPr>
        <p:txBody>
          <a:bodyPr/>
          <a:lstStyle/>
          <a:p>
            <a:r>
              <a:rPr lang="en-US" dirty="0"/>
              <a:t>After a few hours in the stomach, plus three to six hours in the small intestine, and about sixteen hours in the large intestine, the digestion process enters step four, which is the elimination of indigestible food as feces. </a:t>
            </a:r>
            <a:endParaRPr lang="en-US" dirty="0" smtClean="0"/>
          </a:p>
          <a:p>
            <a:r>
              <a:rPr lang="en-US" dirty="0" smtClean="0"/>
              <a:t>Feces </a:t>
            </a:r>
            <a:r>
              <a:rPr lang="en-US" dirty="0"/>
              <a:t>contain indigestible food and gut bacteria (almost 50 percent of content). </a:t>
            </a:r>
            <a:endParaRPr lang="en-US" dirty="0" smtClean="0"/>
          </a:p>
          <a:p>
            <a:r>
              <a:rPr lang="en-US" dirty="0" smtClean="0"/>
              <a:t>It </a:t>
            </a:r>
            <a:r>
              <a:rPr lang="en-US" dirty="0"/>
              <a:t>is stored in the rectum until it is expelled through the anus via defecation.</a:t>
            </a:r>
          </a:p>
        </p:txBody>
      </p:sp>
    </p:spTree>
    <p:extLst>
      <p:ext uri="{BB962C8B-B14F-4D97-AF65-F5344CB8AC3E}">
        <p14:creationId xmlns:p14="http://schemas.microsoft.com/office/powerpoint/2010/main" val="1349397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438129" cy="1295400"/>
          </a:xfrm>
        </p:spPr>
        <p:txBody>
          <a:bodyPr/>
          <a:lstStyle/>
          <a:p>
            <a:r>
              <a:rPr lang="en-US" b="1" dirty="0" smtClean="0"/>
              <a:t>Summary of Digestive Process and System</a:t>
            </a:r>
            <a:endParaRPr lang="en-US" b="1" dirty="0"/>
          </a:p>
        </p:txBody>
      </p:sp>
      <p:pic>
        <p:nvPicPr>
          <p:cNvPr id="4" name="FNR_8ch6NoY"/>
          <p:cNvPicPr>
            <a:picLocks noGrp="1" noRot="1" noChangeAspect="1"/>
          </p:cNvPicPr>
          <p:nvPr>
            <p:ph idx="1"/>
            <a:videoFile r:link="rId1"/>
          </p:nvPr>
        </p:nvPicPr>
        <p:blipFill>
          <a:blip r:embed="rId3"/>
          <a:stretch>
            <a:fillRect/>
          </a:stretch>
        </p:blipFill>
        <p:spPr>
          <a:xfrm>
            <a:off x="2894012" y="1447800"/>
            <a:ext cx="6504770" cy="4648200"/>
          </a:xfrm>
          <a:prstGeom prst="rect">
            <a:avLst/>
          </a:prstGeom>
        </p:spPr>
      </p:pic>
      <p:sp>
        <p:nvSpPr>
          <p:cNvPr id="5" name="TextBox 4"/>
          <p:cNvSpPr txBox="1"/>
          <p:nvPr/>
        </p:nvSpPr>
        <p:spPr>
          <a:xfrm>
            <a:off x="4113212" y="6172200"/>
            <a:ext cx="4267200" cy="523220"/>
          </a:xfrm>
          <a:prstGeom prst="rect">
            <a:avLst/>
          </a:prstGeom>
          <a:noFill/>
        </p:spPr>
        <p:txBody>
          <a:bodyPr wrap="square" rtlCol="0">
            <a:spAutoFit/>
          </a:bodyPr>
          <a:lstStyle/>
          <a:p>
            <a:r>
              <a:rPr lang="en-US" sz="1400" dirty="0"/>
              <a:t>Video Source: </a:t>
            </a:r>
            <a:r>
              <a:rPr lang="en-US" sz="1400" dirty="0">
                <a:hlinkClick r:id="rId4"/>
              </a:rPr>
              <a:t>https://</a:t>
            </a:r>
            <a:r>
              <a:rPr lang="en-US" sz="1400" dirty="0" smtClean="0">
                <a:hlinkClick r:id="rId4"/>
              </a:rPr>
              <a:t>youtu.be/FNR_8ch6NoY</a:t>
            </a:r>
            <a:endParaRPr lang="en-US" sz="1400" dirty="0" smtClean="0"/>
          </a:p>
          <a:p>
            <a:endParaRPr lang="en-US" sz="1400" dirty="0"/>
          </a:p>
        </p:txBody>
      </p:sp>
    </p:spTree>
    <p:extLst>
      <p:ext uri="{BB962C8B-B14F-4D97-AF65-F5344CB8AC3E}">
        <p14:creationId xmlns:p14="http://schemas.microsoft.com/office/powerpoint/2010/main" val="30060792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133329" cy="1295400"/>
          </a:xfrm>
        </p:spPr>
        <p:txBody>
          <a:bodyPr>
            <a:noAutofit/>
          </a:bodyPr>
          <a:lstStyle/>
          <a:p>
            <a:r>
              <a:rPr lang="en-US" b="1" dirty="0" smtClean="0"/>
              <a:t>3.3 </a:t>
            </a:r>
            <a:r>
              <a:rPr lang="en-US" b="1" dirty="0"/>
              <a:t>Nutrients Are Essential for Organ </a:t>
            </a:r>
            <a:r>
              <a:rPr lang="en-US" b="1" dirty="0" smtClean="0"/>
              <a:t>Function</a:t>
            </a:r>
            <a:endParaRPr lang="en-US" b="1" dirty="0"/>
          </a:p>
        </p:txBody>
      </p:sp>
      <p:sp>
        <p:nvSpPr>
          <p:cNvPr id="3" name="Content Placeholder 2"/>
          <p:cNvSpPr>
            <a:spLocks noGrp="1"/>
          </p:cNvSpPr>
          <p:nvPr>
            <p:ph idx="1"/>
          </p:nvPr>
        </p:nvSpPr>
        <p:spPr>
          <a:xfrm>
            <a:off x="1218883" y="1752600"/>
            <a:ext cx="9751060" cy="4419600"/>
          </a:xfrm>
        </p:spPr>
        <p:txBody>
          <a:bodyPr/>
          <a:lstStyle/>
          <a:p>
            <a:r>
              <a:rPr lang="en-US" dirty="0"/>
              <a:t>The first stop of most absorbed nutrients is the liver. </a:t>
            </a:r>
            <a:endParaRPr lang="en-US" dirty="0" smtClean="0"/>
          </a:p>
          <a:p>
            <a:r>
              <a:rPr lang="en-US" dirty="0" smtClean="0"/>
              <a:t>One </a:t>
            </a:r>
            <a:r>
              <a:rPr lang="en-US" dirty="0"/>
              <a:t>of the liver’s primary functions is to regulate metabolic homeostasis. </a:t>
            </a:r>
            <a:endParaRPr lang="en-US" dirty="0" smtClean="0"/>
          </a:p>
          <a:p>
            <a:r>
              <a:rPr lang="en-US" b="1" dirty="0" smtClean="0"/>
              <a:t>Metabolic </a:t>
            </a:r>
            <a:r>
              <a:rPr lang="en-US" b="1" dirty="0"/>
              <a:t>homeostasis</a:t>
            </a:r>
            <a:r>
              <a:rPr lang="en-US" dirty="0"/>
              <a:t> may be defined as when the nutrients consumed and absorbed matches the energy required to carry out life’s biological processes. </a:t>
            </a:r>
            <a:endParaRPr lang="en-US" dirty="0" smtClean="0"/>
          </a:p>
          <a:p>
            <a:r>
              <a:rPr lang="en-US" dirty="0" smtClean="0"/>
              <a:t>Simply put</a:t>
            </a:r>
            <a:r>
              <a:rPr lang="en-US" dirty="0"/>
              <a:t>, nutrient energy intake equals energy </a:t>
            </a:r>
            <a:r>
              <a:rPr lang="en-US" dirty="0" smtClean="0"/>
              <a:t>output!</a:t>
            </a:r>
            <a:endParaRPr lang="en-US" dirty="0"/>
          </a:p>
        </p:txBody>
      </p:sp>
    </p:spTree>
    <p:extLst>
      <p:ext uri="{BB962C8B-B14F-4D97-AF65-F5344CB8AC3E}">
        <p14:creationId xmlns:p14="http://schemas.microsoft.com/office/powerpoint/2010/main" val="14344505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590530" cy="1295400"/>
          </a:xfrm>
        </p:spPr>
        <p:txBody>
          <a:bodyPr>
            <a:noAutofit/>
          </a:bodyPr>
          <a:lstStyle/>
          <a:p>
            <a:r>
              <a:rPr lang="en-US" sz="3500" b="1" dirty="0"/>
              <a:t>The liver is the checkpoint for metabolic activity.</a:t>
            </a:r>
          </a:p>
        </p:txBody>
      </p:sp>
      <p:pic>
        <p:nvPicPr>
          <p:cNvPr id="4" name="Content Placeholder 3" descr="Image showing the size and position of the liver." title="Liver"/>
          <p:cNvPicPr>
            <a:picLocks noGrp="1" noChangeAspect="1"/>
          </p:cNvPicPr>
          <p:nvPr>
            <p:ph idx="1"/>
          </p:nvPr>
        </p:nvPicPr>
        <p:blipFill>
          <a:blip r:embed="rId2"/>
          <a:stretch>
            <a:fillRect/>
          </a:stretch>
        </p:blipFill>
        <p:spPr>
          <a:xfrm>
            <a:off x="4037012" y="1524000"/>
            <a:ext cx="3747389" cy="5068988"/>
          </a:xfrm>
          <a:prstGeom prst="rect">
            <a:avLst/>
          </a:prstGeom>
        </p:spPr>
      </p:pic>
    </p:spTree>
    <p:extLst>
      <p:ext uri="{BB962C8B-B14F-4D97-AF65-F5344CB8AC3E}">
        <p14:creationId xmlns:p14="http://schemas.microsoft.com/office/powerpoint/2010/main" val="12823026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8882" y="152400"/>
            <a:ext cx="10590530" cy="1295400"/>
          </a:xfrm>
        </p:spPr>
        <p:txBody>
          <a:bodyPr>
            <a:noAutofit/>
          </a:bodyPr>
          <a:lstStyle/>
          <a:p>
            <a:r>
              <a:rPr lang="en-US" sz="3500" b="1" dirty="0"/>
              <a:t>The liver is the checkpoint for metabolic activity.</a:t>
            </a:r>
          </a:p>
        </p:txBody>
      </p:sp>
      <p:sp>
        <p:nvSpPr>
          <p:cNvPr id="3" name="Content Placeholder 2"/>
          <p:cNvSpPr>
            <a:spLocks noGrp="1"/>
          </p:cNvSpPr>
          <p:nvPr>
            <p:ph idx="1"/>
          </p:nvPr>
        </p:nvSpPr>
        <p:spPr>
          <a:xfrm>
            <a:off x="1247565" y="1600200"/>
            <a:ext cx="9751060" cy="4572000"/>
          </a:xfrm>
        </p:spPr>
        <p:txBody>
          <a:bodyPr/>
          <a:lstStyle/>
          <a:p>
            <a:r>
              <a:rPr lang="en-US" dirty="0" smtClean="0"/>
              <a:t>The </a:t>
            </a:r>
            <a:r>
              <a:rPr lang="en-US" dirty="0"/>
              <a:t>liver is the only organ in the human body that is capable of exporting nutrients for energy production to other tissues. </a:t>
            </a:r>
            <a:endParaRPr lang="en-US" dirty="0" smtClean="0"/>
          </a:p>
          <a:p>
            <a:r>
              <a:rPr lang="en-US" dirty="0" smtClean="0"/>
              <a:t>Therefore</a:t>
            </a:r>
            <a:r>
              <a:rPr lang="en-US" dirty="0"/>
              <a:t>, when a person is in between meals (fasted state) the liver exports nutrients and when a person has just eaten (fed state) the liver stores nutrients within itself. </a:t>
            </a:r>
            <a:endParaRPr lang="en-US" dirty="0" smtClean="0"/>
          </a:p>
          <a:p>
            <a:r>
              <a:rPr lang="en-US" dirty="0" smtClean="0"/>
              <a:t>Nutrient </a:t>
            </a:r>
            <a:r>
              <a:rPr lang="en-US" dirty="0"/>
              <a:t>levels and the hormones that respond to their levels in the blood provide the input so that the liver can distinguish between the fasted and fed states and distribute nutrients appropriately.</a:t>
            </a:r>
          </a:p>
        </p:txBody>
      </p:sp>
    </p:spTree>
    <p:extLst>
      <p:ext uri="{BB962C8B-B14F-4D97-AF65-F5344CB8AC3E}">
        <p14:creationId xmlns:p14="http://schemas.microsoft.com/office/powerpoint/2010/main" val="517697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Circulatory System</a:t>
            </a:r>
            <a:endParaRPr lang="en-US" b="1" dirty="0"/>
          </a:p>
        </p:txBody>
      </p:sp>
      <p:sp>
        <p:nvSpPr>
          <p:cNvPr id="6" name="Content Placeholder 5"/>
          <p:cNvSpPr>
            <a:spLocks noGrp="1"/>
          </p:cNvSpPr>
          <p:nvPr>
            <p:ph sz="half" idx="1"/>
          </p:nvPr>
        </p:nvSpPr>
        <p:spPr>
          <a:xfrm>
            <a:off x="760412" y="1600200"/>
            <a:ext cx="5256530" cy="5029200"/>
          </a:xfrm>
        </p:spPr>
        <p:txBody>
          <a:bodyPr>
            <a:normAutofit fontScale="92500" lnSpcReduction="20000"/>
          </a:bodyPr>
          <a:lstStyle/>
          <a:p>
            <a:r>
              <a:rPr lang="en-US" dirty="0"/>
              <a:t>Its main function is to transport nutrients to cells and wastes from </a:t>
            </a:r>
            <a:r>
              <a:rPr lang="en-US" dirty="0" smtClean="0"/>
              <a:t>cells.</a:t>
            </a:r>
          </a:p>
          <a:p>
            <a:r>
              <a:rPr lang="en-US" dirty="0"/>
              <a:t>Nutrients absorbed in the small intestine travel mainly to the liver through the hepatic portal vein. </a:t>
            </a:r>
            <a:endParaRPr lang="en-US" dirty="0" smtClean="0"/>
          </a:p>
          <a:p>
            <a:r>
              <a:rPr lang="en-US" dirty="0" smtClean="0"/>
              <a:t>From </a:t>
            </a:r>
            <a:r>
              <a:rPr lang="en-US" dirty="0"/>
              <a:t>the liver, nutrients travel upward through the inferior vena cava blood vessel to the heart. </a:t>
            </a:r>
            <a:endParaRPr lang="en-US" dirty="0" smtClean="0"/>
          </a:p>
          <a:p>
            <a:r>
              <a:rPr lang="en-US" dirty="0" smtClean="0"/>
              <a:t>The </a:t>
            </a:r>
            <a:r>
              <a:rPr lang="en-US" dirty="0"/>
              <a:t>heart forcefully pumps the nutrient-rich blood first to the lungs to pick up some oxygen and then to all other cells in the body.</a:t>
            </a:r>
          </a:p>
        </p:txBody>
      </p:sp>
      <p:pic>
        <p:nvPicPr>
          <p:cNvPr id="10" name="Content Placeholder 9" descr="Circulatory system infographic demonstrating the inter-connectedness of organ systems." title="Circulatory System"/>
          <p:cNvPicPr>
            <a:picLocks noGrp="1" noChangeAspect="1"/>
          </p:cNvPicPr>
          <p:nvPr>
            <p:ph sz="half" idx="2"/>
          </p:nvPr>
        </p:nvPicPr>
        <p:blipFill>
          <a:blip r:embed="rId2"/>
          <a:stretch>
            <a:fillRect/>
          </a:stretch>
        </p:blipFill>
        <p:spPr>
          <a:xfrm>
            <a:off x="6246812" y="1752600"/>
            <a:ext cx="5719569" cy="3810000"/>
          </a:xfrm>
          <a:prstGeom prst="rect">
            <a:avLst/>
          </a:prstGeom>
        </p:spPr>
      </p:pic>
      <p:sp>
        <p:nvSpPr>
          <p:cNvPr id="11" name="TextBox 10"/>
          <p:cNvSpPr txBox="1"/>
          <p:nvPr/>
        </p:nvSpPr>
        <p:spPr>
          <a:xfrm>
            <a:off x="7923212" y="5638800"/>
            <a:ext cx="3810000" cy="338554"/>
          </a:xfrm>
          <a:prstGeom prst="rect">
            <a:avLst/>
          </a:prstGeom>
          <a:noFill/>
        </p:spPr>
        <p:txBody>
          <a:bodyPr wrap="square" rtlCol="0">
            <a:spAutoFit/>
          </a:bodyPr>
          <a:lstStyle/>
          <a:p>
            <a:r>
              <a:rPr lang="en-US" sz="1600" dirty="0" smtClean="0"/>
              <a:t>Image Source:  </a:t>
            </a:r>
            <a:r>
              <a:rPr lang="en-US" sz="1600" dirty="0" err="1" smtClean="0"/>
              <a:t>freepick</a:t>
            </a:r>
            <a:endParaRPr lang="en-US" sz="1600" dirty="0"/>
          </a:p>
        </p:txBody>
      </p:sp>
    </p:spTree>
    <p:extLst>
      <p:ext uri="{BB962C8B-B14F-4D97-AF65-F5344CB8AC3E}">
        <p14:creationId xmlns:p14="http://schemas.microsoft.com/office/powerpoint/2010/main" val="4017267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Central Nervous System</a:t>
            </a:r>
            <a:endParaRPr lang="en-US" b="1" dirty="0"/>
          </a:p>
        </p:txBody>
      </p:sp>
      <p:sp>
        <p:nvSpPr>
          <p:cNvPr id="4" name="Content Placeholder 3"/>
          <p:cNvSpPr>
            <a:spLocks noGrp="1"/>
          </p:cNvSpPr>
          <p:nvPr>
            <p:ph sz="half" idx="1"/>
          </p:nvPr>
        </p:nvSpPr>
        <p:spPr>
          <a:xfrm>
            <a:off x="912812" y="1609595"/>
            <a:ext cx="4875530" cy="4572000"/>
          </a:xfrm>
        </p:spPr>
        <p:txBody>
          <a:bodyPr>
            <a:normAutofit fontScale="92500" lnSpcReduction="20000"/>
          </a:bodyPr>
          <a:lstStyle/>
          <a:p>
            <a:r>
              <a:rPr lang="en-US" dirty="0"/>
              <a:t>The human brain </a:t>
            </a:r>
            <a:r>
              <a:rPr lang="en-US" dirty="0" smtClean="0"/>
              <a:t>is </a:t>
            </a:r>
            <a:r>
              <a:rPr lang="en-US" dirty="0"/>
              <a:t>estimated to contain over one hundred billion neurons. </a:t>
            </a:r>
            <a:endParaRPr lang="en-US" dirty="0" smtClean="0"/>
          </a:p>
          <a:p>
            <a:r>
              <a:rPr lang="en-US" b="1" dirty="0" smtClean="0"/>
              <a:t>Neurons</a:t>
            </a:r>
            <a:r>
              <a:rPr lang="en-US" dirty="0" smtClean="0"/>
              <a:t> </a:t>
            </a:r>
            <a:r>
              <a:rPr lang="en-US" dirty="0"/>
              <a:t>form the core of the central nervous system, which consists of the brain, spinal cord, and other nerve bundles in the body. </a:t>
            </a:r>
            <a:endParaRPr lang="en-US" dirty="0" smtClean="0"/>
          </a:p>
          <a:p>
            <a:r>
              <a:rPr lang="en-US" dirty="0" smtClean="0"/>
              <a:t>The </a:t>
            </a:r>
            <a:r>
              <a:rPr lang="en-US" dirty="0"/>
              <a:t>main function of the central nervous system is to sense changes in the external environment and create a reaction to them. </a:t>
            </a:r>
          </a:p>
        </p:txBody>
      </p:sp>
      <p:pic>
        <p:nvPicPr>
          <p:cNvPr id="3" name="Picture 2" descr="Image of the CNS and PNS of the human body." title="Nervous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0812" y="533400"/>
            <a:ext cx="3951111" cy="6096000"/>
          </a:xfrm>
          <a:prstGeom prst="rect">
            <a:avLst/>
          </a:prstGeom>
        </p:spPr>
      </p:pic>
    </p:spTree>
    <p:extLst>
      <p:ext uri="{BB962C8B-B14F-4D97-AF65-F5344CB8AC3E}">
        <p14:creationId xmlns:p14="http://schemas.microsoft.com/office/powerpoint/2010/main" val="681726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3.1 The </a:t>
            </a:r>
            <a:r>
              <a:rPr lang="en-US" b="1" dirty="0"/>
              <a:t>Cell</a:t>
            </a:r>
          </a:p>
        </p:txBody>
      </p:sp>
      <p:sp>
        <p:nvSpPr>
          <p:cNvPr id="3" name="Content Placeholder 2"/>
          <p:cNvSpPr>
            <a:spLocks noGrp="1"/>
          </p:cNvSpPr>
          <p:nvPr>
            <p:ph idx="1"/>
          </p:nvPr>
        </p:nvSpPr>
        <p:spPr>
          <a:xfrm>
            <a:off x="1218883" y="1828800"/>
            <a:ext cx="9751060" cy="4343400"/>
          </a:xfrm>
        </p:spPr>
        <p:txBody>
          <a:bodyPr>
            <a:normAutofit/>
          </a:bodyPr>
          <a:lstStyle/>
          <a:p>
            <a:r>
              <a:rPr lang="en-US" dirty="0"/>
              <a:t>What distinguishes a living organism from an </a:t>
            </a:r>
            <a:r>
              <a:rPr lang="en-US" dirty="0" smtClean="0"/>
              <a:t>inanimate object</a:t>
            </a:r>
            <a:r>
              <a:rPr lang="en-US" dirty="0"/>
              <a:t>? </a:t>
            </a:r>
            <a:endParaRPr lang="en-US" dirty="0" smtClean="0"/>
          </a:p>
          <a:p>
            <a:r>
              <a:rPr lang="en-US" dirty="0" smtClean="0"/>
              <a:t>A </a:t>
            </a:r>
            <a:r>
              <a:rPr lang="en-US" dirty="0"/>
              <a:t>living organism conducts </a:t>
            </a:r>
            <a:r>
              <a:rPr lang="en-US" dirty="0" smtClean="0"/>
              <a:t>self-sustaining biological </a:t>
            </a:r>
            <a:r>
              <a:rPr lang="en-US" dirty="0"/>
              <a:t>processes. </a:t>
            </a:r>
            <a:endParaRPr lang="en-US" dirty="0" smtClean="0"/>
          </a:p>
          <a:p>
            <a:r>
              <a:rPr lang="en-US" dirty="0" smtClean="0"/>
              <a:t>Robert </a:t>
            </a:r>
            <a:r>
              <a:rPr lang="en-US" dirty="0"/>
              <a:t>Hooke, one of the </a:t>
            </a:r>
            <a:r>
              <a:rPr lang="en-US" dirty="0" smtClean="0"/>
              <a:t>first scientists </a:t>
            </a:r>
            <a:r>
              <a:rPr lang="en-US" dirty="0"/>
              <a:t>to use a light microscope, discovered the </a:t>
            </a:r>
            <a:r>
              <a:rPr lang="en-US" dirty="0" smtClean="0"/>
              <a:t>cell in 1665.</a:t>
            </a:r>
          </a:p>
          <a:p>
            <a:r>
              <a:rPr lang="en-US" dirty="0" smtClean="0"/>
              <a:t>The</a:t>
            </a:r>
            <a:r>
              <a:rPr lang="en-US" dirty="0"/>
              <a:t> </a:t>
            </a:r>
            <a:r>
              <a:rPr lang="en-US" dirty="0" smtClean="0"/>
              <a:t>cell</a:t>
            </a:r>
            <a:r>
              <a:rPr lang="en-US" dirty="0"/>
              <a:t> </a:t>
            </a:r>
            <a:r>
              <a:rPr lang="en-US" dirty="0" smtClean="0"/>
              <a:t>was </a:t>
            </a:r>
            <a:r>
              <a:rPr lang="en-US" dirty="0"/>
              <a:t>defined as the </a:t>
            </a:r>
            <a:r>
              <a:rPr lang="en-US" dirty="0" smtClean="0"/>
              <a:t>most basic </a:t>
            </a:r>
            <a:r>
              <a:rPr lang="en-US" dirty="0"/>
              <a:t>structural and functional unit. </a:t>
            </a:r>
          </a:p>
          <a:p>
            <a:endParaRPr lang="en-US" dirty="0"/>
          </a:p>
          <a:p>
            <a:endParaRPr lang="en-US" dirty="0"/>
          </a:p>
        </p:txBody>
      </p:sp>
    </p:spTree>
    <p:extLst>
      <p:ext uri="{BB962C8B-B14F-4D97-AF65-F5344CB8AC3E}">
        <p14:creationId xmlns:p14="http://schemas.microsoft.com/office/powerpoint/2010/main" val="3722489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Central Nervous System</a:t>
            </a:r>
            <a:endParaRPr lang="en-US" b="1" dirty="0"/>
          </a:p>
        </p:txBody>
      </p:sp>
      <p:sp>
        <p:nvSpPr>
          <p:cNvPr id="3" name="Content Placeholder 2"/>
          <p:cNvSpPr>
            <a:spLocks noGrp="1"/>
          </p:cNvSpPr>
          <p:nvPr>
            <p:ph idx="1"/>
          </p:nvPr>
        </p:nvSpPr>
        <p:spPr/>
        <p:txBody>
          <a:bodyPr/>
          <a:lstStyle/>
          <a:p>
            <a:r>
              <a:rPr lang="en-US" dirty="0"/>
              <a:t>Every day the brain uses over 20 percent of the energy obtained from nutrients. </a:t>
            </a:r>
            <a:endParaRPr lang="en-US" dirty="0" smtClean="0"/>
          </a:p>
          <a:p>
            <a:r>
              <a:rPr lang="en-US" dirty="0" smtClean="0"/>
              <a:t>Its </a:t>
            </a:r>
            <a:r>
              <a:rPr lang="en-US" dirty="0"/>
              <a:t>main fuel is glucose and only in extreme starvation will it use anything else. </a:t>
            </a:r>
            <a:endParaRPr lang="en-US" dirty="0" smtClean="0"/>
          </a:p>
          <a:p>
            <a:r>
              <a:rPr lang="en-US" dirty="0" smtClean="0"/>
              <a:t>For </a:t>
            </a:r>
            <a:r>
              <a:rPr lang="en-US" dirty="0"/>
              <a:t>acute mental alertness and clear thinking, glucose must be systematically delivered to your brain. </a:t>
            </a:r>
            <a:endParaRPr lang="en-US" dirty="0" smtClean="0"/>
          </a:p>
          <a:p>
            <a:r>
              <a:rPr lang="en-US" dirty="0"/>
              <a:t>Recent scientific studies demonstrate that having continuously high blood-glucose levels substantially elevates the risk for developing Alzheimer’s </a:t>
            </a:r>
            <a:r>
              <a:rPr lang="en-US" dirty="0" smtClean="0"/>
              <a:t>disease.</a:t>
            </a:r>
            <a:endParaRPr lang="en-US" dirty="0"/>
          </a:p>
        </p:txBody>
      </p:sp>
    </p:spTree>
    <p:extLst>
      <p:ext uri="{BB962C8B-B14F-4D97-AF65-F5344CB8AC3E}">
        <p14:creationId xmlns:p14="http://schemas.microsoft.com/office/powerpoint/2010/main" val="2482420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Muscular System</a:t>
            </a:r>
            <a:endParaRPr lang="en-US" b="1" dirty="0"/>
          </a:p>
        </p:txBody>
      </p:sp>
      <p:sp>
        <p:nvSpPr>
          <p:cNvPr id="4" name="Content Placeholder 3"/>
          <p:cNvSpPr>
            <a:spLocks noGrp="1"/>
          </p:cNvSpPr>
          <p:nvPr>
            <p:ph sz="half" idx="1"/>
          </p:nvPr>
        </p:nvSpPr>
        <p:spPr>
          <a:xfrm>
            <a:off x="531812" y="1609595"/>
            <a:ext cx="6477000" cy="4572000"/>
          </a:xfrm>
        </p:spPr>
        <p:txBody>
          <a:bodyPr>
            <a:normAutofit fontScale="92500" lnSpcReduction="10000"/>
          </a:bodyPr>
          <a:lstStyle/>
          <a:p>
            <a:r>
              <a:rPr lang="en-US" dirty="0"/>
              <a:t>The muscular system allows the body to move voluntarily, but it also controls involuntary movements of other organ systems such as heartbeat in the circulatory system and peristaltic waves in the digestive system</a:t>
            </a:r>
            <a:r>
              <a:rPr lang="en-US" dirty="0" smtClean="0"/>
              <a:t>.</a:t>
            </a:r>
          </a:p>
          <a:p>
            <a:r>
              <a:rPr lang="en-US" dirty="0" smtClean="0"/>
              <a:t> </a:t>
            </a:r>
            <a:r>
              <a:rPr lang="en-US" dirty="0"/>
              <a:t>Each movement uses up cellular energy and without an adequate energy supply muscle function suffers. </a:t>
            </a:r>
          </a:p>
          <a:p>
            <a:r>
              <a:rPr lang="en-US" dirty="0"/>
              <a:t>Muscle, like the liver, can store the energy from glucose in the large polymeric molecule glycogen. </a:t>
            </a:r>
          </a:p>
        </p:txBody>
      </p:sp>
      <p:pic>
        <p:nvPicPr>
          <p:cNvPr id="5" name="Content Placeholder 4" descr="Image demonstrating a person appearing to be running and showing all of the major skeletal muscles of the body." title="Muscular System"/>
          <p:cNvPicPr>
            <a:picLocks noGrp="1" noChangeAspect="1"/>
          </p:cNvPicPr>
          <p:nvPr>
            <p:ph sz="half" idx="2"/>
          </p:nvPr>
        </p:nvPicPr>
        <p:blipFill>
          <a:blip r:embed="rId2"/>
          <a:stretch>
            <a:fillRect/>
          </a:stretch>
        </p:blipFill>
        <p:spPr>
          <a:xfrm>
            <a:off x="7694612" y="1609595"/>
            <a:ext cx="4000500" cy="4000500"/>
          </a:xfrm>
          <a:prstGeom prst="rect">
            <a:avLst/>
          </a:prstGeom>
        </p:spPr>
      </p:pic>
      <p:sp>
        <p:nvSpPr>
          <p:cNvPr id="6" name="TextBox 5"/>
          <p:cNvSpPr txBox="1"/>
          <p:nvPr/>
        </p:nvSpPr>
        <p:spPr>
          <a:xfrm>
            <a:off x="7923212" y="5791200"/>
            <a:ext cx="3657600" cy="338554"/>
          </a:xfrm>
          <a:prstGeom prst="rect">
            <a:avLst/>
          </a:prstGeom>
          <a:noFill/>
        </p:spPr>
        <p:txBody>
          <a:bodyPr wrap="square" rtlCol="0">
            <a:spAutoFit/>
          </a:bodyPr>
          <a:lstStyle/>
          <a:p>
            <a:r>
              <a:rPr lang="en-US" sz="1600" dirty="0" smtClean="0"/>
              <a:t>Image Source:  Clipart Library</a:t>
            </a:r>
            <a:endParaRPr lang="en-US" sz="1600" dirty="0"/>
          </a:p>
        </p:txBody>
      </p:sp>
    </p:spTree>
    <p:extLst>
      <p:ext uri="{BB962C8B-B14F-4D97-AF65-F5344CB8AC3E}">
        <p14:creationId xmlns:p14="http://schemas.microsoft.com/office/powerpoint/2010/main" val="12012428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Muscular System</a:t>
            </a:r>
            <a:endParaRPr lang="en-US" b="1" dirty="0"/>
          </a:p>
        </p:txBody>
      </p:sp>
      <p:sp>
        <p:nvSpPr>
          <p:cNvPr id="4" name="Content Placeholder 3"/>
          <p:cNvSpPr>
            <a:spLocks noGrp="1"/>
          </p:cNvSpPr>
          <p:nvPr>
            <p:ph sz="half" idx="1"/>
          </p:nvPr>
        </p:nvSpPr>
        <p:spPr>
          <a:xfrm>
            <a:off x="684212" y="1609594"/>
            <a:ext cx="5867400" cy="5096005"/>
          </a:xfrm>
        </p:spPr>
        <p:txBody>
          <a:bodyPr>
            <a:normAutofit lnSpcReduction="10000"/>
          </a:bodyPr>
          <a:lstStyle/>
          <a:p>
            <a:r>
              <a:rPr lang="en-US" dirty="0" smtClean="0"/>
              <a:t>But </a:t>
            </a:r>
            <a:r>
              <a:rPr lang="en-US" dirty="0"/>
              <a:t>unlike the liver, muscles use up all of their own stored energy and do not export it to other organs in the body. </a:t>
            </a:r>
            <a:endParaRPr lang="en-US" dirty="0" smtClean="0"/>
          </a:p>
          <a:p>
            <a:r>
              <a:rPr lang="en-US" dirty="0" smtClean="0"/>
              <a:t>When </a:t>
            </a:r>
            <a:r>
              <a:rPr lang="en-US" dirty="0"/>
              <a:t>muscle energy stores are diminished, muscle contraction weakens</a:t>
            </a:r>
            <a:r>
              <a:rPr lang="en-US" dirty="0" smtClean="0"/>
              <a:t>.</a:t>
            </a:r>
          </a:p>
          <a:p>
            <a:r>
              <a:rPr lang="en-US" dirty="0"/>
              <a:t>In order to avoid “hitting the wall,” athletes consume large amounts of carbohydrates before and during events to ensure enough glucose is available for optimal </a:t>
            </a:r>
            <a:r>
              <a:rPr lang="en-US" dirty="0" smtClean="0"/>
              <a:t>performance</a:t>
            </a:r>
            <a:r>
              <a:rPr lang="en-US" dirty="0"/>
              <a:t>.</a:t>
            </a:r>
          </a:p>
        </p:txBody>
      </p:sp>
      <p:pic>
        <p:nvPicPr>
          <p:cNvPr id="5" name="Content Placeholder 4" descr="Image of cyclists competing in a race." title="Muscular System"/>
          <p:cNvPicPr>
            <a:picLocks noGrp="1" noChangeAspect="1"/>
          </p:cNvPicPr>
          <p:nvPr>
            <p:ph sz="half" idx="2"/>
          </p:nvPr>
        </p:nvPicPr>
        <p:blipFill>
          <a:blip r:embed="rId2"/>
          <a:stretch>
            <a:fillRect/>
          </a:stretch>
        </p:blipFill>
        <p:spPr>
          <a:xfrm>
            <a:off x="6856412" y="1828800"/>
            <a:ext cx="4875212" cy="3260975"/>
          </a:xfrm>
          <a:prstGeom prst="rect">
            <a:avLst/>
          </a:prstGeom>
        </p:spPr>
      </p:pic>
    </p:spTree>
    <p:extLst>
      <p:ext uri="{BB962C8B-B14F-4D97-AF65-F5344CB8AC3E}">
        <p14:creationId xmlns:p14="http://schemas.microsoft.com/office/powerpoint/2010/main" val="1980560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Endocrine System</a:t>
            </a:r>
            <a:endParaRPr lang="en-US" b="1" dirty="0"/>
          </a:p>
        </p:txBody>
      </p:sp>
      <p:sp>
        <p:nvSpPr>
          <p:cNvPr id="3" name="Content Placeholder 2"/>
          <p:cNvSpPr>
            <a:spLocks noGrp="1"/>
          </p:cNvSpPr>
          <p:nvPr>
            <p:ph idx="1"/>
          </p:nvPr>
        </p:nvSpPr>
        <p:spPr>
          <a:xfrm>
            <a:off x="989012" y="1600200"/>
            <a:ext cx="10210800" cy="4724400"/>
          </a:xfrm>
        </p:spPr>
        <p:txBody>
          <a:bodyPr>
            <a:normAutofit fontScale="92500" lnSpcReduction="10000"/>
          </a:bodyPr>
          <a:lstStyle/>
          <a:p>
            <a:r>
              <a:rPr lang="en-US" dirty="0"/>
              <a:t>This organ system is responsible for regulating appetite, nutrient absorption, nutrient storage, and nutrient </a:t>
            </a:r>
            <a:r>
              <a:rPr lang="en-US" dirty="0" smtClean="0"/>
              <a:t>usage. </a:t>
            </a:r>
          </a:p>
          <a:p>
            <a:r>
              <a:rPr lang="en-US" dirty="0" smtClean="0"/>
              <a:t>The </a:t>
            </a:r>
            <a:r>
              <a:rPr lang="en-US" dirty="0"/>
              <a:t>glands in the endocrine system are the pituitary, thyroid, parathyroid, adrenals, thymus, pineal, pancreas, ovaries, and testes. </a:t>
            </a:r>
            <a:endParaRPr lang="en-US" dirty="0" smtClean="0"/>
          </a:p>
          <a:p>
            <a:r>
              <a:rPr lang="en-US" dirty="0" smtClean="0"/>
              <a:t>The </a:t>
            </a:r>
            <a:r>
              <a:rPr lang="en-US" dirty="0"/>
              <a:t>glands secrete </a:t>
            </a:r>
            <a:r>
              <a:rPr lang="en-US" b="1" dirty="0"/>
              <a:t>hormones</a:t>
            </a:r>
            <a:r>
              <a:rPr lang="en-US" dirty="0"/>
              <a:t>, which are biological molecules that regulate cellular processes in other target tissues, so they require transportation by the circulatory system. </a:t>
            </a:r>
            <a:endParaRPr lang="en-US" dirty="0" smtClean="0"/>
          </a:p>
          <a:p>
            <a:r>
              <a:rPr lang="en-US" dirty="0"/>
              <a:t>Probably the most popularized connection between nutrition and the functions of the endocrine system is that unhealthy dietary patterns are linked to obesity and the development of Type 2 diabetes.</a:t>
            </a:r>
          </a:p>
        </p:txBody>
      </p:sp>
    </p:spTree>
    <p:extLst>
      <p:ext uri="{BB962C8B-B14F-4D97-AF65-F5344CB8AC3E}">
        <p14:creationId xmlns:p14="http://schemas.microsoft.com/office/powerpoint/2010/main" val="2607071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Obesity and Type 2 Diabetes</a:t>
            </a:r>
            <a:endParaRPr lang="en-US" b="1" dirty="0"/>
          </a:p>
        </p:txBody>
      </p:sp>
      <p:pic>
        <p:nvPicPr>
          <p:cNvPr id="4" name="YoPyFGYcr7s"/>
          <p:cNvPicPr>
            <a:picLocks noGrp="1" noRot="1" noChangeAspect="1"/>
          </p:cNvPicPr>
          <p:nvPr>
            <p:ph idx="1"/>
            <a:videoFile r:link="rId1"/>
          </p:nvPr>
        </p:nvPicPr>
        <p:blipFill>
          <a:blip r:embed="rId3"/>
          <a:stretch>
            <a:fillRect/>
          </a:stretch>
        </p:blipFill>
        <p:spPr>
          <a:xfrm>
            <a:off x="2544699" y="1469721"/>
            <a:ext cx="7087333" cy="4473879"/>
          </a:xfrm>
          <a:prstGeom prst="rect">
            <a:avLst/>
          </a:prstGeom>
        </p:spPr>
      </p:pic>
      <p:sp>
        <p:nvSpPr>
          <p:cNvPr id="5" name="TextBox 4"/>
          <p:cNvSpPr txBox="1"/>
          <p:nvPr/>
        </p:nvSpPr>
        <p:spPr>
          <a:xfrm>
            <a:off x="4335764" y="5965521"/>
            <a:ext cx="4120847" cy="523220"/>
          </a:xfrm>
          <a:prstGeom prst="rect">
            <a:avLst/>
          </a:prstGeom>
          <a:noFill/>
        </p:spPr>
        <p:txBody>
          <a:bodyPr wrap="square" rtlCol="0">
            <a:spAutoFit/>
          </a:bodyPr>
          <a:lstStyle/>
          <a:p>
            <a:r>
              <a:rPr lang="en-US" sz="1400" dirty="0"/>
              <a:t>Video Source:  </a:t>
            </a:r>
            <a:r>
              <a:rPr lang="en-US" sz="1400" dirty="0">
                <a:hlinkClick r:id="rId4"/>
              </a:rPr>
              <a:t>https://</a:t>
            </a:r>
            <a:r>
              <a:rPr lang="en-US" sz="1400" dirty="0" smtClean="0">
                <a:hlinkClick r:id="rId4"/>
              </a:rPr>
              <a:t>youtu.be/YoPyFGYcr7s</a:t>
            </a:r>
            <a:endParaRPr lang="en-US" sz="1400" dirty="0" smtClean="0"/>
          </a:p>
          <a:p>
            <a:endParaRPr lang="en-US" sz="1400" dirty="0"/>
          </a:p>
        </p:txBody>
      </p:sp>
    </p:spTree>
    <p:extLst>
      <p:ext uri="{BB962C8B-B14F-4D97-AF65-F5344CB8AC3E}">
        <p14:creationId xmlns:p14="http://schemas.microsoft.com/office/powerpoint/2010/main" val="2224193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Immune System</a:t>
            </a:r>
            <a:endParaRPr lang="en-US" b="1" dirty="0"/>
          </a:p>
        </p:txBody>
      </p:sp>
      <p:sp>
        <p:nvSpPr>
          <p:cNvPr id="3" name="Content Placeholder 2"/>
          <p:cNvSpPr>
            <a:spLocks noGrp="1"/>
          </p:cNvSpPr>
          <p:nvPr>
            <p:ph idx="1"/>
          </p:nvPr>
        </p:nvSpPr>
        <p:spPr>
          <a:xfrm>
            <a:off x="1218883" y="1600200"/>
            <a:ext cx="9751060" cy="4800600"/>
          </a:xfrm>
        </p:spPr>
        <p:txBody>
          <a:bodyPr/>
          <a:lstStyle/>
          <a:p>
            <a:r>
              <a:rPr lang="en-US" dirty="0"/>
              <a:t>The immune system is comprised of several types of white blood cells that circulate in the blood and lymph. </a:t>
            </a:r>
            <a:endParaRPr lang="en-US" dirty="0" smtClean="0"/>
          </a:p>
          <a:p>
            <a:r>
              <a:rPr lang="en-US" dirty="0" smtClean="0"/>
              <a:t>Their </a:t>
            </a:r>
            <a:r>
              <a:rPr lang="en-US" dirty="0"/>
              <a:t>jobs are to seek, recruit, attack, and destroy foreign invaders, such as bacteria and viruses</a:t>
            </a:r>
            <a:r>
              <a:rPr lang="en-US" dirty="0" smtClean="0"/>
              <a:t>.</a:t>
            </a:r>
          </a:p>
          <a:p>
            <a:r>
              <a:rPr lang="en-US" dirty="0" smtClean="0"/>
              <a:t>Immune </a:t>
            </a:r>
            <a:r>
              <a:rPr lang="en-US" dirty="0"/>
              <a:t>system functions are completely dependent on dietary nutrients. </a:t>
            </a:r>
            <a:endParaRPr lang="en-US" dirty="0" smtClean="0"/>
          </a:p>
          <a:p>
            <a:r>
              <a:rPr lang="en-US" dirty="0" smtClean="0"/>
              <a:t>In </a:t>
            </a:r>
            <a:r>
              <a:rPr lang="en-US" dirty="0"/>
              <a:t>fact, malnutrition is the leading cause of immune-system deficiency worldwide</a:t>
            </a:r>
            <a:r>
              <a:rPr lang="en-US" dirty="0" smtClean="0"/>
              <a:t>.</a:t>
            </a:r>
          </a:p>
        </p:txBody>
      </p:sp>
    </p:spTree>
    <p:extLst>
      <p:ext uri="{BB962C8B-B14F-4D97-AF65-F5344CB8AC3E}">
        <p14:creationId xmlns:p14="http://schemas.microsoft.com/office/powerpoint/2010/main" val="864120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Immune System</a:t>
            </a:r>
            <a:endParaRPr lang="en-US" b="1" dirty="0"/>
          </a:p>
        </p:txBody>
      </p:sp>
      <p:sp>
        <p:nvSpPr>
          <p:cNvPr id="3" name="Content Placeholder 2"/>
          <p:cNvSpPr>
            <a:spLocks noGrp="1"/>
          </p:cNvSpPr>
          <p:nvPr>
            <p:ph idx="1"/>
          </p:nvPr>
        </p:nvSpPr>
        <p:spPr/>
        <p:txBody>
          <a:bodyPr>
            <a:normAutofit lnSpcReduction="10000"/>
          </a:bodyPr>
          <a:lstStyle/>
          <a:p>
            <a:r>
              <a:rPr lang="en-US" dirty="0" smtClean="0"/>
              <a:t>When protein </a:t>
            </a:r>
            <a:r>
              <a:rPr lang="en-US" dirty="0"/>
              <a:t>and/or energy intake is </a:t>
            </a:r>
            <a:r>
              <a:rPr lang="en-US" dirty="0" smtClean="0"/>
              <a:t>low</a:t>
            </a:r>
            <a:r>
              <a:rPr lang="en-US" dirty="0"/>
              <a:t>, the immune system cannot perform its functions.</a:t>
            </a:r>
          </a:p>
          <a:p>
            <a:r>
              <a:rPr lang="en-US" dirty="0"/>
              <a:t>Other nutrients, such as zinc, selenium, copper, folate, and vitamins A, B</a:t>
            </a:r>
            <a:r>
              <a:rPr lang="en-US" baseline="-25000" dirty="0"/>
              <a:t>6</a:t>
            </a:r>
            <a:r>
              <a:rPr lang="en-US" dirty="0"/>
              <a:t>, C, D, and E, all provide benefits to immune system function. </a:t>
            </a:r>
            <a:endParaRPr lang="en-US" dirty="0" smtClean="0"/>
          </a:p>
          <a:p>
            <a:r>
              <a:rPr lang="en-US" dirty="0" smtClean="0"/>
              <a:t>Deficiencies </a:t>
            </a:r>
            <a:r>
              <a:rPr lang="en-US" dirty="0"/>
              <a:t>in these nutrients can cause an increased risk for infection and death. </a:t>
            </a:r>
            <a:endParaRPr lang="en-US" dirty="0" smtClean="0"/>
          </a:p>
          <a:p>
            <a:r>
              <a:rPr lang="en-US" dirty="0"/>
              <a:t>Zinc supplementation </a:t>
            </a:r>
            <a:r>
              <a:rPr lang="en-US" dirty="0" smtClean="0"/>
              <a:t>has been </a:t>
            </a:r>
            <a:r>
              <a:rPr lang="en-US" dirty="0"/>
              <a:t>found to be therapeutically beneficial for the treatment of leprosy, tuberculosis, pneumonia, and the common cold. </a:t>
            </a:r>
          </a:p>
          <a:p>
            <a:endParaRPr lang="en-US" dirty="0" smtClean="0"/>
          </a:p>
        </p:txBody>
      </p:sp>
    </p:spTree>
    <p:extLst>
      <p:ext uri="{BB962C8B-B14F-4D97-AF65-F5344CB8AC3E}">
        <p14:creationId xmlns:p14="http://schemas.microsoft.com/office/powerpoint/2010/main" val="4092357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3.4 Energy and Calories</a:t>
            </a:r>
            <a:endParaRPr lang="en-US" b="1" dirty="0"/>
          </a:p>
        </p:txBody>
      </p:sp>
      <p:sp>
        <p:nvSpPr>
          <p:cNvPr id="3" name="Content Placeholder 2"/>
          <p:cNvSpPr>
            <a:spLocks noGrp="1"/>
          </p:cNvSpPr>
          <p:nvPr>
            <p:ph idx="1"/>
          </p:nvPr>
        </p:nvSpPr>
        <p:spPr>
          <a:xfrm>
            <a:off x="1218883" y="1600200"/>
            <a:ext cx="9751060" cy="5181600"/>
          </a:xfrm>
        </p:spPr>
        <p:txBody>
          <a:bodyPr>
            <a:normAutofit/>
          </a:bodyPr>
          <a:lstStyle/>
          <a:p>
            <a:r>
              <a:rPr lang="en-US" b="1" dirty="0"/>
              <a:t>Energy</a:t>
            </a:r>
            <a:r>
              <a:rPr lang="en-US" dirty="0"/>
              <a:t> can be defined as the quantity of work a particular system can </a:t>
            </a:r>
            <a:r>
              <a:rPr lang="en-US" dirty="0" smtClean="0"/>
              <a:t>perform.</a:t>
            </a:r>
          </a:p>
          <a:p>
            <a:r>
              <a:rPr lang="en-US" dirty="0"/>
              <a:t>Energy is classified as either potential or kinetic. </a:t>
            </a:r>
            <a:endParaRPr lang="en-US" dirty="0" smtClean="0"/>
          </a:p>
          <a:p>
            <a:pPr lvl="1"/>
            <a:r>
              <a:rPr lang="en-US" b="1" dirty="0" smtClean="0"/>
              <a:t>Potential </a:t>
            </a:r>
            <a:r>
              <a:rPr lang="en-US" b="1" dirty="0"/>
              <a:t>energy </a:t>
            </a:r>
            <a:r>
              <a:rPr lang="en-US" dirty="0"/>
              <a:t>is stored energy, or energy waiting to happen. </a:t>
            </a:r>
            <a:endParaRPr lang="en-US" dirty="0" smtClean="0"/>
          </a:p>
          <a:p>
            <a:pPr lvl="1"/>
            <a:r>
              <a:rPr lang="en-US" b="1" dirty="0" smtClean="0"/>
              <a:t>Kinetic </a:t>
            </a:r>
            <a:r>
              <a:rPr lang="en-US" b="1" dirty="0"/>
              <a:t>ene</a:t>
            </a:r>
            <a:r>
              <a:rPr lang="en-US" dirty="0"/>
              <a:t>rgy is energy in motion. </a:t>
            </a:r>
            <a:endParaRPr lang="en-US" dirty="0" smtClean="0"/>
          </a:p>
          <a:p>
            <a:r>
              <a:rPr lang="en-US" dirty="0"/>
              <a:t>Some basic forms of energy are</a:t>
            </a:r>
            <a:r>
              <a:rPr lang="en-US" dirty="0" smtClean="0"/>
              <a:t>:</a:t>
            </a:r>
          </a:p>
          <a:p>
            <a:pPr lvl="1"/>
            <a:r>
              <a:rPr lang="en-US" b="1" dirty="0" smtClean="0"/>
              <a:t>Thermal (Heat) energy</a:t>
            </a:r>
          </a:p>
          <a:p>
            <a:pPr lvl="1"/>
            <a:r>
              <a:rPr lang="en-US" b="1" dirty="0" smtClean="0"/>
              <a:t>Chemical energy</a:t>
            </a:r>
          </a:p>
          <a:p>
            <a:pPr lvl="1"/>
            <a:r>
              <a:rPr lang="en-US" b="1" dirty="0" smtClean="0"/>
              <a:t>Electrochemical energy</a:t>
            </a:r>
          </a:p>
          <a:p>
            <a:pPr lvl="1"/>
            <a:r>
              <a:rPr lang="en-US" dirty="0" smtClean="0"/>
              <a:t>Others</a:t>
            </a:r>
            <a:endParaRPr lang="en-US" dirty="0"/>
          </a:p>
        </p:txBody>
      </p:sp>
    </p:spTree>
    <p:extLst>
      <p:ext uri="{BB962C8B-B14F-4D97-AF65-F5344CB8AC3E}">
        <p14:creationId xmlns:p14="http://schemas.microsoft.com/office/powerpoint/2010/main" val="34200612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Energy and Calories</a:t>
            </a:r>
            <a:endParaRPr lang="en-US" b="1" dirty="0"/>
          </a:p>
        </p:txBody>
      </p:sp>
      <p:sp>
        <p:nvSpPr>
          <p:cNvPr id="3" name="Content Placeholder 2"/>
          <p:cNvSpPr>
            <a:spLocks noGrp="1"/>
          </p:cNvSpPr>
          <p:nvPr>
            <p:ph idx="1"/>
          </p:nvPr>
        </p:nvSpPr>
        <p:spPr>
          <a:xfrm>
            <a:off x="1218883" y="1600200"/>
            <a:ext cx="9751060" cy="5181600"/>
          </a:xfrm>
        </p:spPr>
        <p:txBody>
          <a:bodyPr>
            <a:normAutofit/>
          </a:bodyPr>
          <a:lstStyle/>
          <a:p>
            <a:r>
              <a:rPr lang="en-US" dirty="0"/>
              <a:t>The amount of energy in nutrients can be quantified into specific units that can be measured. </a:t>
            </a:r>
            <a:endParaRPr lang="en-US" dirty="0" smtClean="0"/>
          </a:p>
          <a:p>
            <a:r>
              <a:rPr lang="en-US" dirty="0" smtClean="0"/>
              <a:t>The </a:t>
            </a:r>
            <a:r>
              <a:rPr lang="en-US" dirty="0"/>
              <a:t>unit of measurement that defines the energy contained in a energy-yielding nutrient is called a calorie. </a:t>
            </a:r>
            <a:endParaRPr lang="en-US" dirty="0" smtClean="0"/>
          </a:p>
          <a:p>
            <a:r>
              <a:rPr lang="en-US" dirty="0" smtClean="0"/>
              <a:t>A </a:t>
            </a:r>
            <a:r>
              <a:rPr lang="en-US" b="1" dirty="0"/>
              <a:t>calorie</a:t>
            </a:r>
            <a:r>
              <a:rPr lang="en-US" dirty="0"/>
              <a:t> is the amount of energy in the form of heat that is required to </a:t>
            </a:r>
            <a:r>
              <a:rPr lang="en-US" dirty="0" smtClean="0"/>
              <a:t>heat </a:t>
            </a:r>
            <a:r>
              <a:rPr lang="en-US" dirty="0"/>
              <a:t>one gram of water one degree Celsius</a:t>
            </a:r>
            <a:r>
              <a:rPr lang="en-US" dirty="0" smtClean="0"/>
              <a:t>.</a:t>
            </a:r>
          </a:p>
          <a:p>
            <a:r>
              <a:rPr lang="en-US" dirty="0"/>
              <a:t>To measure the number of calories in a particular food substance, a certain amount of food is burned in a device called a </a:t>
            </a:r>
            <a:r>
              <a:rPr lang="en-US" b="1" dirty="0"/>
              <a:t>calorimeter</a:t>
            </a:r>
            <a:r>
              <a:rPr lang="en-US" dirty="0"/>
              <a:t>.</a:t>
            </a:r>
          </a:p>
        </p:txBody>
      </p:sp>
    </p:spTree>
    <p:extLst>
      <p:ext uri="{BB962C8B-B14F-4D97-AF65-F5344CB8AC3E}">
        <p14:creationId xmlns:p14="http://schemas.microsoft.com/office/powerpoint/2010/main" val="656534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Calorimeter</a:t>
            </a:r>
            <a:endParaRPr lang="en-US" b="1" dirty="0"/>
          </a:p>
        </p:txBody>
      </p:sp>
      <p:pic>
        <p:nvPicPr>
          <p:cNvPr id="4" name="Content Placeholder 3" descr="Image of a bomb calorimeter which is used to determine the energy content of food." title="Calorimeter"/>
          <p:cNvPicPr>
            <a:picLocks noGrp="1" noChangeAspect="1"/>
          </p:cNvPicPr>
          <p:nvPr>
            <p:ph idx="1"/>
          </p:nvPr>
        </p:nvPicPr>
        <p:blipFill rotWithShape="1">
          <a:blip r:embed="rId2">
            <a:extLst>
              <a:ext uri="{28A0092B-C50C-407E-A947-70E740481C1C}">
                <a14:useLocalDpi xmlns:a14="http://schemas.microsoft.com/office/drawing/2010/main" val="0"/>
              </a:ext>
            </a:extLst>
          </a:blip>
          <a:srcRect t="12122"/>
          <a:stretch/>
        </p:blipFill>
        <p:spPr>
          <a:xfrm>
            <a:off x="2779713" y="1447800"/>
            <a:ext cx="6629400" cy="4993574"/>
          </a:xfrm>
        </p:spPr>
      </p:pic>
    </p:spTree>
    <p:extLst>
      <p:ext uri="{BB962C8B-B14F-4D97-AF65-F5344CB8AC3E}">
        <p14:creationId xmlns:p14="http://schemas.microsoft.com/office/powerpoint/2010/main" val="2636099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Cell Theory</a:t>
            </a:r>
            <a:endParaRPr lang="en-US" b="1" dirty="0"/>
          </a:p>
        </p:txBody>
      </p:sp>
      <p:sp>
        <p:nvSpPr>
          <p:cNvPr id="3" name="Content Placeholder 2"/>
          <p:cNvSpPr>
            <a:spLocks noGrp="1"/>
          </p:cNvSpPr>
          <p:nvPr>
            <p:ph sz="half" idx="1"/>
          </p:nvPr>
        </p:nvSpPr>
        <p:spPr>
          <a:xfrm>
            <a:off x="1141412" y="2057400"/>
            <a:ext cx="4875530" cy="4114800"/>
          </a:xfrm>
        </p:spPr>
        <p:txBody>
          <a:bodyPr/>
          <a:lstStyle/>
          <a:p>
            <a:r>
              <a:rPr lang="en-US" dirty="0"/>
              <a:t>Cells are the most basic building units </a:t>
            </a:r>
            <a:r>
              <a:rPr lang="en-US" dirty="0" smtClean="0"/>
              <a:t>of life.</a:t>
            </a:r>
            <a:endParaRPr lang="en-US" dirty="0"/>
          </a:p>
          <a:p>
            <a:r>
              <a:rPr lang="en-US" dirty="0"/>
              <a:t>All living things are composed of cells</a:t>
            </a:r>
            <a:r>
              <a:rPr lang="en-US" dirty="0" smtClean="0"/>
              <a:t>.</a:t>
            </a:r>
            <a:endParaRPr lang="en-US" dirty="0"/>
          </a:p>
          <a:p>
            <a:r>
              <a:rPr lang="en-US" dirty="0"/>
              <a:t>New cells are made from preexisting cells, which divide into two.</a:t>
            </a:r>
          </a:p>
          <a:p>
            <a:endParaRPr lang="en-US" dirty="0"/>
          </a:p>
        </p:txBody>
      </p:sp>
      <p:sp>
        <p:nvSpPr>
          <p:cNvPr id="6" name="TextBox 5"/>
          <p:cNvSpPr txBox="1"/>
          <p:nvPr/>
        </p:nvSpPr>
        <p:spPr>
          <a:xfrm>
            <a:off x="6780212" y="5486399"/>
            <a:ext cx="6172200" cy="276999"/>
          </a:xfrm>
          <a:prstGeom prst="rect">
            <a:avLst/>
          </a:prstGeom>
          <a:noFill/>
        </p:spPr>
        <p:txBody>
          <a:bodyPr wrap="square" rtlCol="0">
            <a:spAutoFit/>
          </a:bodyPr>
          <a:lstStyle/>
          <a:p>
            <a:r>
              <a:rPr lang="en-US" sz="1200" dirty="0"/>
              <a:t>Image Source: </a:t>
            </a:r>
            <a:r>
              <a:rPr lang="en-US" sz="1200" dirty="0" err="1" smtClean="0"/>
              <a:t>Shutterstock</a:t>
            </a:r>
            <a:endParaRPr lang="en-US" sz="1200" dirty="0"/>
          </a:p>
        </p:txBody>
      </p:sp>
      <p:pic>
        <p:nvPicPr>
          <p:cNvPr id="9" name="image2.jpeg" descr="One cell divides into two, which begins the creation of millions of more cells that ultimately become you." title="Cell Theory"/>
          <p:cNvPicPr>
            <a:picLocks noGrp="1"/>
          </p:cNvPicPr>
          <p:nvPr>
            <p:ph sz="half" idx="2"/>
          </p:nvPr>
        </p:nvPicPr>
        <p:blipFill>
          <a:blip r:embed="rId2" cstate="print"/>
          <a:stretch>
            <a:fillRect/>
          </a:stretch>
        </p:blipFill>
        <p:spPr>
          <a:xfrm>
            <a:off x="6475412" y="1638895"/>
            <a:ext cx="4875212" cy="3656409"/>
          </a:xfrm>
          <a:prstGeom prst="rect">
            <a:avLst/>
          </a:prstGeom>
        </p:spPr>
      </p:pic>
    </p:spTree>
    <p:extLst>
      <p:ext uri="{BB962C8B-B14F-4D97-AF65-F5344CB8AC3E}">
        <p14:creationId xmlns:p14="http://schemas.microsoft.com/office/powerpoint/2010/main" val="14673321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Energy and Calories</a:t>
            </a:r>
            <a:endParaRPr lang="en-US" b="1" dirty="0"/>
          </a:p>
        </p:txBody>
      </p:sp>
      <p:sp>
        <p:nvSpPr>
          <p:cNvPr id="3" name="Content Placeholder 2"/>
          <p:cNvSpPr>
            <a:spLocks noGrp="1"/>
          </p:cNvSpPr>
          <p:nvPr>
            <p:ph idx="1"/>
          </p:nvPr>
        </p:nvSpPr>
        <p:spPr>
          <a:xfrm>
            <a:off x="1218883" y="1600200"/>
            <a:ext cx="9751060" cy="5181600"/>
          </a:xfrm>
        </p:spPr>
        <p:txBody>
          <a:bodyPr>
            <a:normAutofit/>
          </a:bodyPr>
          <a:lstStyle/>
          <a:p>
            <a:r>
              <a:rPr lang="en-US" dirty="0"/>
              <a:t>A </a:t>
            </a:r>
            <a:r>
              <a:rPr lang="en-US" b="1" dirty="0"/>
              <a:t>kilocalorie</a:t>
            </a:r>
            <a:r>
              <a:rPr lang="en-US" dirty="0"/>
              <a:t> (Calorie) is the amount of heat generated by a particular macronutrient that raises the temperature of 1 kilogram of water 1 degree Celsius. </a:t>
            </a:r>
            <a:endParaRPr lang="en-US" dirty="0" smtClean="0"/>
          </a:p>
          <a:p>
            <a:r>
              <a:rPr lang="en-US" dirty="0" smtClean="0"/>
              <a:t>A </a:t>
            </a:r>
            <a:r>
              <a:rPr lang="en-US" dirty="0"/>
              <a:t>kilocalorie of energy performs one thousand times more work than a calorie</a:t>
            </a:r>
            <a:r>
              <a:rPr lang="en-US" dirty="0" smtClean="0"/>
              <a:t>.</a:t>
            </a:r>
          </a:p>
          <a:p>
            <a:pPr lvl="1"/>
            <a:r>
              <a:rPr lang="en-US" dirty="0" smtClean="0"/>
              <a:t>Carbohydrates = 4 kcal/gram</a:t>
            </a:r>
          </a:p>
          <a:p>
            <a:pPr lvl="1"/>
            <a:r>
              <a:rPr lang="en-US" dirty="0" smtClean="0"/>
              <a:t>Proteins = 4 kcal/gram</a:t>
            </a:r>
          </a:p>
          <a:p>
            <a:pPr lvl="1"/>
            <a:r>
              <a:rPr lang="en-US" dirty="0" smtClean="0"/>
              <a:t>Fats = 9 kcal/gram</a:t>
            </a:r>
          </a:p>
          <a:p>
            <a:pPr lvl="1"/>
            <a:r>
              <a:rPr lang="en-US" dirty="0" smtClean="0"/>
              <a:t>Alcohol = 7 kcal/gram</a:t>
            </a:r>
          </a:p>
          <a:p>
            <a:r>
              <a:rPr lang="en-US" dirty="0" smtClean="0"/>
              <a:t>Conversions:  1 </a:t>
            </a:r>
            <a:r>
              <a:rPr lang="en-US" dirty="0"/>
              <a:t>kcal = 1 Calorie = 1,000 calories</a:t>
            </a:r>
          </a:p>
        </p:txBody>
      </p:sp>
    </p:spTree>
    <p:extLst>
      <p:ext uri="{BB962C8B-B14F-4D97-AF65-F5344CB8AC3E}">
        <p14:creationId xmlns:p14="http://schemas.microsoft.com/office/powerpoint/2010/main" val="295411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2" y="152400"/>
            <a:ext cx="10287000" cy="1295400"/>
          </a:xfrm>
        </p:spPr>
        <p:txBody>
          <a:bodyPr>
            <a:normAutofit/>
          </a:bodyPr>
          <a:lstStyle/>
          <a:p>
            <a:r>
              <a:rPr lang="en-US" b="1" dirty="0"/>
              <a:t>Estimating the Amount of </a:t>
            </a:r>
            <a:r>
              <a:rPr lang="en-US" b="1" dirty="0" smtClean="0"/>
              <a:t>Energy from Food</a:t>
            </a:r>
            <a:endParaRPr lang="en-US" dirty="0"/>
          </a:p>
        </p:txBody>
      </p:sp>
      <p:sp>
        <p:nvSpPr>
          <p:cNvPr id="3" name="Content Placeholder 2"/>
          <p:cNvSpPr>
            <a:spLocks noGrp="1"/>
          </p:cNvSpPr>
          <p:nvPr>
            <p:ph sz="half" idx="1"/>
          </p:nvPr>
        </p:nvSpPr>
        <p:spPr>
          <a:xfrm>
            <a:off x="760412" y="1600200"/>
            <a:ext cx="7467600" cy="5029200"/>
          </a:xfrm>
        </p:spPr>
        <p:txBody>
          <a:bodyPr>
            <a:normAutofit lnSpcReduction="10000"/>
          </a:bodyPr>
          <a:lstStyle/>
          <a:p>
            <a:r>
              <a:rPr lang="en-US" dirty="0"/>
              <a:t>To calculate the contribution of each macronutrient to the total kilocalories in a serving, multiply the number of grams by the number of kilocalories yielded per gram of nutrient. </a:t>
            </a:r>
            <a:endParaRPr lang="en-US" dirty="0" smtClean="0"/>
          </a:p>
          <a:p>
            <a:r>
              <a:rPr lang="en-US" dirty="0"/>
              <a:t># of grams of protein × 4 </a:t>
            </a:r>
            <a:r>
              <a:rPr lang="en-US" dirty="0" smtClean="0"/>
              <a:t>kcal/gram </a:t>
            </a:r>
            <a:r>
              <a:rPr lang="en-US" dirty="0"/>
              <a:t>of protein </a:t>
            </a:r>
            <a:endParaRPr lang="en-US" dirty="0" smtClean="0"/>
          </a:p>
          <a:p>
            <a:r>
              <a:rPr lang="en-US" dirty="0" smtClean="0"/>
              <a:t>7 </a:t>
            </a:r>
            <a:r>
              <a:rPr lang="en-US" dirty="0"/>
              <a:t>grams × 4 </a:t>
            </a:r>
            <a:r>
              <a:rPr lang="en-US" dirty="0" smtClean="0"/>
              <a:t>kcal/gram </a:t>
            </a:r>
            <a:r>
              <a:rPr lang="en-US" dirty="0"/>
              <a:t>= 28 </a:t>
            </a:r>
            <a:r>
              <a:rPr lang="en-US" dirty="0" smtClean="0"/>
              <a:t>kcals</a:t>
            </a:r>
          </a:p>
          <a:p>
            <a:r>
              <a:rPr lang="en-US" dirty="0"/>
              <a:t>(# </a:t>
            </a:r>
            <a:r>
              <a:rPr lang="en-US" dirty="0" smtClean="0"/>
              <a:t>kcals </a:t>
            </a:r>
            <a:r>
              <a:rPr lang="en-US" dirty="0"/>
              <a:t>from protein ÷ total </a:t>
            </a:r>
            <a:r>
              <a:rPr lang="en-US" dirty="0" smtClean="0"/>
              <a:t>kcals </a:t>
            </a:r>
            <a:r>
              <a:rPr lang="en-US" dirty="0"/>
              <a:t>per serving) × 100 </a:t>
            </a:r>
            <a:endParaRPr lang="en-US" dirty="0" smtClean="0"/>
          </a:p>
          <a:p>
            <a:r>
              <a:rPr lang="en-US" dirty="0" smtClean="0">
                <a:solidFill>
                  <a:srgbClr val="FF0000"/>
                </a:solidFill>
              </a:rPr>
              <a:t>(</a:t>
            </a:r>
            <a:r>
              <a:rPr lang="en-US" dirty="0">
                <a:solidFill>
                  <a:srgbClr val="FF0000"/>
                </a:solidFill>
              </a:rPr>
              <a:t>28 ÷ 150) × 100 = 18.7 percent</a:t>
            </a:r>
          </a:p>
        </p:txBody>
      </p:sp>
      <p:pic>
        <p:nvPicPr>
          <p:cNvPr id="5" name="Content Placeholder 4" descr="Image demonstrating a typical food label with the number of calories per serving." title="Energy in Food"/>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304212" y="1762836"/>
            <a:ext cx="3352800" cy="4703928"/>
          </a:xfrm>
        </p:spPr>
      </p:pic>
    </p:spTree>
    <p:extLst>
      <p:ext uri="{BB962C8B-B14F-4D97-AF65-F5344CB8AC3E}">
        <p14:creationId xmlns:p14="http://schemas.microsoft.com/office/powerpoint/2010/main" val="24047272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3.5 Disorders That Can Compromise </a:t>
            </a:r>
            <a:r>
              <a:rPr lang="en-US" b="1" dirty="0" smtClean="0"/>
              <a:t>Health</a:t>
            </a:r>
            <a:endParaRPr lang="en-US" b="1" dirty="0"/>
          </a:p>
        </p:txBody>
      </p:sp>
      <p:sp>
        <p:nvSpPr>
          <p:cNvPr id="3" name="Content Placeholder 2"/>
          <p:cNvSpPr>
            <a:spLocks noGrp="1"/>
          </p:cNvSpPr>
          <p:nvPr>
            <p:ph idx="1"/>
          </p:nvPr>
        </p:nvSpPr>
        <p:spPr>
          <a:xfrm>
            <a:off x="1218883" y="1600200"/>
            <a:ext cx="9751060" cy="4953000"/>
          </a:xfrm>
        </p:spPr>
        <p:txBody>
          <a:bodyPr>
            <a:normAutofit lnSpcReduction="10000"/>
          </a:bodyPr>
          <a:lstStyle/>
          <a:p>
            <a:r>
              <a:rPr lang="en-US" dirty="0"/>
              <a:t>When nutrients and energy are in short supply, cells, tissues, organs, and organ systems do not function properly. </a:t>
            </a:r>
            <a:endParaRPr lang="en-US" dirty="0" smtClean="0"/>
          </a:p>
          <a:p>
            <a:r>
              <a:rPr lang="en-US" dirty="0" smtClean="0"/>
              <a:t>Unbalanced </a:t>
            </a:r>
            <a:r>
              <a:rPr lang="en-US" dirty="0"/>
              <a:t>diets can cause diseases and, conversely, certain illnesses and diseases can cause an inadequate intake and absorption of nutrients, simulating the health consequences of an unbalanced diet</a:t>
            </a:r>
            <a:r>
              <a:rPr lang="en-US" dirty="0" smtClean="0"/>
              <a:t>.</a:t>
            </a:r>
          </a:p>
          <a:p>
            <a:r>
              <a:rPr lang="en-US" dirty="0" smtClean="0"/>
              <a:t>Examples of </a:t>
            </a:r>
            <a:r>
              <a:rPr lang="en-US" dirty="0"/>
              <a:t>n</a:t>
            </a:r>
            <a:r>
              <a:rPr lang="en-US" dirty="0" smtClean="0"/>
              <a:t>utrition-related disorders:</a:t>
            </a:r>
          </a:p>
          <a:p>
            <a:pPr lvl="1"/>
            <a:r>
              <a:rPr lang="en-US" dirty="0" smtClean="0"/>
              <a:t>GERD</a:t>
            </a:r>
          </a:p>
          <a:p>
            <a:pPr lvl="1"/>
            <a:r>
              <a:rPr lang="en-US" dirty="0" smtClean="0"/>
              <a:t>Irritable Bowel Syndrome (IBS)</a:t>
            </a:r>
          </a:p>
          <a:p>
            <a:pPr lvl="1"/>
            <a:r>
              <a:rPr lang="en-US" dirty="0" smtClean="0"/>
              <a:t>Celiac disease</a:t>
            </a:r>
          </a:p>
          <a:p>
            <a:pPr lvl="1"/>
            <a:r>
              <a:rPr lang="en-US" dirty="0" smtClean="0"/>
              <a:t>Food Allergies</a:t>
            </a:r>
            <a:endParaRPr lang="en-US" dirty="0"/>
          </a:p>
        </p:txBody>
      </p:sp>
    </p:spTree>
    <p:extLst>
      <p:ext uri="{BB962C8B-B14F-4D97-AF65-F5344CB8AC3E}">
        <p14:creationId xmlns:p14="http://schemas.microsoft.com/office/powerpoint/2010/main" val="1468096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Gastroesophageal Reflux Disease (GERD)</a:t>
            </a:r>
            <a:endParaRPr lang="en-US" b="1" dirty="0"/>
          </a:p>
        </p:txBody>
      </p:sp>
      <p:sp>
        <p:nvSpPr>
          <p:cNvPr id="3" name="Content Placeholder 2"/>
          <p:cNvSpPr>
            <a:spLocks noGrp="1"/>
          </p:cNvSpPr>
          <p:nvPr>
            <p:ph idx="1"/>
          </p:nvPr>
        </p:nvSpPr>
        <p:spPr/>
        <p:txBody>
          <a:bodyPr>
            <a:normAutofit lnSpcReduction="10000"/>
          </a:bodyPr>
          <a:lstStyle/>
          <a:p>
            <a:r>
              <a:rPr lang="en-US" dirty="0"/>
              <a:t>Gastroesophageal reflux disease (GERD) is a persistent form of acid reflux that occurs more than two times per week. </a:t>
            </a:r>
            <a:endParaRPr lang="en-US" dirty="0" smtClean="0"/>
          </a:p>
          <a:p>
            <a:r>
              <a:rPr lang="en-US" dirty="0" smtClean="0"/>
              <a:t>Acid </a:t>
            </a:r>
            <a:r>
              <a:rPr lang="en-US" dirty="0"/>
              <a:t>reflux occurs when the acidic contents of the stomach leak backward into the esophagus and cause irritation. </a:t>
            </a:r>
            <a:endParaRPr lang="en-US" dirty="0" smtClean="0"/>
          </a:p>
          <a:p>
            <a:r>
              <a:rPr lang="en-US" dirty="0" smtClean="0"/>
              <a:t>It </a:t>
            </a:r>
            <a:r>
              <a:rPr lang="en-US" dirty="0"/>
              <a:t>is estimated that GERD affects 25 to 35 percent of the US population</a:t>
            </a:r>
            <a:r>
              <a:rPr lang="en-US" dirty="0" smtClean="0"/>
              <a:t>.</a:t>
            </a:r>
          </a:p>
          <a:p>
            <a:r>
              <a:rPr lang="en-US" dirty="0"/>
              <a:t>The most common GERD symptom is heartburn, but people with GERD may also experience regurgitation (flow of the stomach’s acidic contents into the mouth), frequent coughing, and trouble swallowing. </a:t>
            </a:r>
          </a:p>
        </p:txBody>
      </p:sp>
    </p:spTree>
    <p:extLst>
      <p:ext uri="{BB962C8B-B14F-4D97-AF65-F5344CB8AC3E}">
        <p14:creationId xmlns:p14="http://schemas.microsoft.com/office/powerpoint/2010/main" val="4200021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Gastroesophageal Reflux Disease (GERD)</a:t>
            </a:r>
            <a:endParaRPr lang="en-US" b="1" dirty="0"/>
          </a:p>
        </p:txBody>
      </p:sp>
      <p:sp>
        <p:nvSpPr>
          <p:cNvPr id="4" name="Content Placeholder 3"/>
          <p:cNvSpPr>
            <a:spLocks noGrp="1"/>
          </p:cNvSpPr>
          <p:nvPr>
            <p:ph sz="half" idx="1"/>
          </p:nvPr>
        </p:nvSpPr>
        <p:spPr>
          <a:xfrm>
            <a:off x="455612" y="1600199"/>
            <a:ext cx="6858000" cy="4928657"/>
          </a:xfrm>
        </p:spPr>
        <p:txBody>
          <a:bodyPr>
            <a:normAutofit fontScale="92500" lnSpcReduction="10000"/>
          </a:bodyPr>
          <a:lstStyle/>
          <a:p>
            <a:r>
              <a:rPr lang="en-US" dirty="0"/>
              <a:t>GERD is much more prevalent in people who are </a:t>
            </a:r>
            <a:r>
              <a:rPr lang="en-US" dirty="0" smtClean="0"/>
              <a:t>obese.</a:t>
            </a:r>
          </a:p>
          <a:p>
            <a:r>
              <a:rPr lang="en-US" dirty="0" smtClean="0"/>
              <a:t>The </a:t>
            </a:r>
            <a:r>
              <a:rPr lang="en-US" dirty="0"/>
              <a:t>sphincter that separates the stomach’s internal contents from the esophagus often does not function properly and acidic gastric contents seep upward. </a:t>
            </a:r>
            <a:endParaRPr lang="en-US" dirty="0" smtClean="0"/>
          </a:p>
          <a:p>
            <a:r>
              <a:rPr lang="en-US" dirty="0" smtClean="0"/>
              <a:t>In </a:t>
            </a:r>
            <a:r>
              <a:rPr lang="en-US" dirty="0"/>
              <a:t>addition to having an unbalanced, high-fat diet, some people with GERD are sensitive to particular foods—chocolate, garlic, spicy foods, fried foods, and tomato-based foods—which worsen symptoms. </a:t>
            </a:r>
            <a:endParaRPr lang="en-US" dirty="0" smtClean="0"/>
          </a:p>
          <a:p>
            <a:r>
              <a:rPr lang="en-US" dirty="0" smtClean="0"/>
              <a:t>Drinks </a:t>
            </a:r>
            <a:r>
              <a:rPr lang="en-US" dirty="0"/>
              <a:t>containing alcohol or caffeine may also worsen GERD symptoms. </a:t>
            </a:r>
          </a:p>
        </p:txBody>
      </p:sp>
      <p:pic>
        <p:nvPicPr>
          <p:cNvPr id="6" name="Content Placeholder 5" descr="Image demonstrating the location of gastroesophageal reflux disease (GERD)." title="Digestive System Disorders"/>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466012" y="1600200"/>
            <a:ext cx="4074954" cy="4928657"/>
          </a:xfrm>
        </p:spPr>
      </p:pic>
    </p:spTree>
    <p:extLst>
      <p:ext uri="{BB962C8B-B14F-4D97-AF65-F5344CB8AC3E}">
        <p14:creationId xmlns:p14="http://schemas.microsoft.com/office/powerpoint/2010/main" val="3999409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Gastroesophageal Reflux Disease (GERD)</a:t>
            </a:r>
            <a:endParaRPr lang="en-US" b="1" dirty="0"/>
          </a:p>
        </p:txBody>
      </p:sp>
      <p:sp>
        <p:nvSpPr>
          <p:cNvPr id="5" name="Content Placeholder 4"/>
          <p:cNvSpPr>
            <a:spLocks noGrp="1"/>
          </p:cNvSpPr>
          <p:nvPr>
            <p:ph idx="1"/>
          </p:nvPr>
        </p:nvSpPr>
        <p:spPr/>
        <p:txBody>
          <a:bodyPr/>
          <a:lstStyle/>
          <a:p>
            <a:r>
              <a:rPr lang="en-US" dirty="0"/>
              <a:t>GERD is diagnosed most often by a history of the frequency of recurring symptoms. </a:t>
            </a:r>
            <a:endParaRPr lang="en-US" dirty="0" smtClean="0"/>
          </a:p>
          <a:p>
            <a:r>
              <a:rPr lang="en-US" dirty="0" smtClean="0"/>
              <a:t>A </a:t>
            </a:r>
            <a:r>
              <a:rPr lang="en-US" dirty="0"/>
              <a:t>more proper diagnosis can be made when a doctor inserts a small device into the lower esophagus that measures the acidity of the contents during one’s daily activities. </a:t>
            </a:r>
            <a:endParaRPr lang="en-US" dirty="0" smtClean="0"/>
          </a:p>
          <a:p>
            <a:r>
              <a:rPr lang="en-US" dirty="0" smtClean="0"/>
              <a:t>Sometimes </a:t>
            </a:r>
            <a:r>
              <a:rPr lang="en-US" dirty="0"/>
              <a:t>a doctor may use an </a:t>
            </a:r>
            <a:r>
              <a:rPr lang="en-US" b="1" dirty="0" smtClean="0"/>
              <a:t>endoscope</a:t>
            </a:r>
            <a:r>
              <a:rPr lang="en-US" dirty="0" smtClean="0"/>
              <a:t>.</a:t>
            </a:r>
          </a:p>
          <a:p>
            <a:r>
              <a:rPr lang="en-US" dirty="0"/>
              <a:t>A condition known as </a:t>
            </a:r>
            <a:r>
              <a:rPr lang="en-US" b="1" dirty="0"/>
              <a:t>Barrett’s esophagus</a:t>
            </a:r>
            <a:r>
              <a:rPr lang="en-US" dirty="0"/>
              <a:t> may develop over time in some people who have GERD.</a:t>
            </a:r>
          </a:p>
        </p:txBody>
      </p:sp>
    </p:spTree>
    <p:extLst>
      <p:ext uri="{BB962C8B-B14F-4D97-AF65-F5344CB8AC3E}">
        <p14:creationId xmlns:p14="http://schemas.microsoft.com/office/powerpoint/2010/main" val="3045295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Irritable Bowel Syndrome</a:t>
            </a:r>
            <a:endParaRPr lang="en-US" b="1" dirty="0"/>
          </a:p>
        </p:txBody>
      </p:sp>
      <p:sp>
        <p:nvSpPr>
          <p:cNvPr id="3" name="Content Placeholder 2"/>
          <p:cNvSpPr>
            <a:spLocks noGrp="1"/>
          </p:cNvSpPr>
          <p:nvPr>
            <p:ph idx="1"/>
          </p:nvPr>
        </p:nvSpPr>
        <p:spPr/>
        <p:txBody>
          <a:bodyPr/>
          <a:lstStyle/>
          <a:p>
            <a:r>
              <a:rPr lang="en-US" dirty="0"/>
              <a:t>Irritable bowel syndrome (IBS) is characterized by muscle spasms in the colon that result in abdominal pain, bloating, constipation, and/or diarrhea. </a:t>
            </a:r>
            <a:endParaRPr lang="en-US" dirty="0" smtClean="0"/>
          </a:p>
          <a:p>
            <a:r>
              <a:rPr lang="en-US" dirty="0" smtClean="0"/>
              <a:t>Interestingly</a:t>
            </a:r>
            <a:r>
              <a:rPr lang="en-US" dirty="0"/>
              <a:t>, IBS produces no permanent structural damage to the large intestine as often happens to patients who have Crohn’s disease or inflammatory bowel disease</a:t>
            </a:r>
            <a:r>
              <a:rPr lang="en-US" dirty="0" smtClean="0"/>
              <a:t>.</a:t>
            </a:r>
          </a:p>
          <a:p>
            <a:r>
              <a:rPr lang="en-US" dirty="0"/>
              <a:t>It is estimated that one in five Americans displays symptoms of IBS. </a:t>
            </a:r>
            <a:endParaRPr lang="en-US" dirty="0" smtClean="0"/>
          </a:p>
          <a:p>
            <a:r>
              <a:rPr lang="en-US" dirty="0" smtClean="0"/>
              <a:t>The </a:t>
            </a:r>
            <a:r>
              <a:rPr lang="en-US" dirty="0"/>
              <a:t>disorder is more prevalent in women than men.</a:t>
            </a:r>
          </a:p>
        </p:txBody>
      </p:sp>
    </p:spTree>
    <p:extLst>
      <p:ext uri="{BB962C8B-B14F-4D97-AF65-F5344CB8AC3E}">
        <p14:creationId xmlns:p14="http://schemas.microsoft.com/office/powerpoint/2010/main" val="189473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Irritable Bowel Syndrome</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Two primary factors that contribute to IBS are an unbalanced diet and stress. </a:t>
            </a:r>
            <a:endParaRPr lang="en-US" dirty="0" smtClean="0"/>
          </a:p>
          <a:p>
            <a:r>
              <a:rPr lang="en-US" dirty="0" smtClean="0"/>
              <a:t>There </a:t>
            </a:r>
            <a:r>
              <a:rPr lang="en-US" dirty="0"/>
              <a:t>is no specific test to diagnose IBS, but other conditions that have similar symptoms (such as celiac disease) must be ruled out. </a:t>
            </a:r>
            <a:endParaRPr lang="en-US" dirty="0" smtClean="0"/>
          </a:p>
          <a:p>
            <a:r>
              <a:rPr lang="en-US" dirty="0" smtClean="0"/>
              <a:t>This </a:t>
            </a:r>
            <a:r>
              <a:rPr lang="en-US" dirty="0"/>
              <a:t>involves stool tests, blood tests, and having a </a:t>
            </a:r>
            <a:r>
              <a:rPr lang="en-US" dirty="0" smtClean="0"/>
              <a:t>colonoscopy.</a:t>
            </a:r>
          </a:p>
          <a:p>
            <a:r>
              <a:rPr lang="en-US" dirty="0"/>
              <a:t>Symptoms of IBS significantly decrease a person’s quality of life as they are present for at least twelve consecutive or nonconsecutive weeks in a year. </a:t>
            </a:r>
          </a:p>
        </p:txBody>
      </p:sp>
    </p:spTree>
    <p:extLst>
      <p:ext uri="{BB962C8B-B14F-4D97-AF65-F5344CB8AC3E}">
        <p14:creationId xmlns:p14="http://schemas.microsoft.com/office/powerpoint/2010/main" val="6413485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Irritable Bowel Syndrome</a:t>
            </a:r>
            <a:endParaRPr lang="en-US" b="1" dirty="0"/>
          </a:p>
        </p:txBody>
      </p:sp>
      <p:sp>
        <p:nvSpPr>
          <p:cNvPr id="3" name="Content Placeholder 2"/>
          <p:cNvSpPr>
            <a:spLocks noGrp="1"/>
          </p:cNvSpPr>
          <p:nvPr>
            <p:ph idx="1"/>
          </p:nvPr>
        </p:nvSpPr>
        <p:spPr>
          <a:xfrm>
            <a:off x="684212" y="1600200"/>
            <a:ext cx="10668000" cy="5029200"/>
          </a:xfrm>
        </p:spPr>
        <p:txBody>
          <a:bodyPr>
            <a:normAutofit fontScale="92500" lnSpcReduction="10000"/>
          </a:bodyPr>
          <a:lstStyle/>
          <a:p>
            <a:r>
              <a:rPr lang="en-US" dirty="0"/>
              <a:t>Large meals and foods high in fat and added sugars, or those that contain wheat, rye, barley, peppermint, and chocolate intensify or bring about symptoms of IBS. </a:t>
            </a:r>
            <a:endParaRPr lang="en-US" dirty="0" smtClean="0"/>
          </a:p>
          <a:p>
            <a:r>
              <a:rPr lang="en-US" dirty="0" smtClean="0"/>
              <a:t>Additionally</a:t>
            </a:r>
            <a:r>
              <a:rPr lang="en-US" dirty="0"/>
              <a:t>, beverages containing caffeine or alcohol may worsen IBS. </a:t>
            </a:r>
            <a:endParaRPr lang="en-US" dirty="0" smtClean="0"/>
          </a:p>
          <a:p>
            <a:r>
              <a:rPr lang="en-US" dirty="0" smtClean="0"/>
              <a:t>Stress </a:t>
            </a:r>
            <a:r>
              <a:rPr lang="en-US" dirty="0"/>
              <a:t>and depression compound the severity and frequency of IBS symptoms. </a:t>
            </a:r>
            <a:endParaRPr lang="en-US" dirty="0" smtClean="0"/>
          </a:p>
          <a:p>
            <a:r>
              <a:rPr lang="en-US" dirty="0" smtClean="0"/>
              <a:t>As </a:t>
            </a:r>
            <a:r>
              <a:rPr lang="en-US" dirty="0"/>
              <a:t>with GERD, the first treatment approaches for IBS are diet and lifestyle modifications. </a:t>
            </a:r>
            <a:endParaRPr lang="en-US" dirty="0" smtClean="0"/>
          </a:p>
          <a:p>
            <a:r>
              <a:rPr lang="en-US" dirty="0" smtClean="0"/>
              <a:t>Other </a:t>
            </a:r>
            <a:r>
              <a:rPr lang="en-US" dirty="0"/>
              <a:t>recommendations are to eat slower, add more fiber to the diet, drink more water, and to exercise. </a:t>
            </a:r>
            <a:r>
              <a:rPr lang="en-US" dirty="0" smtClean="0"/>
              <a:t>There </a:t>
            </a:r>
            <a:r>
              <a:rPr lang="en-US" dirty="0"/>
              <a:t>are some medications </a:t>
            </a:r>
            <a:r>
              <a:rPr lang="en-US" dirty="0" smtClean="0"/>
              <a:t>to </a:t>
            </a:r>
            <a:r>
              <a:rPr lang="en-US" dirty="0"/>
              <a:t>treat IBS and the resulting diarrhea or constipation. Sometimes antidepressants and drugs to relax the colon are prescribed.</a:t>
            </a:r>
          </a:p>
        </p:txBody>
      </p:sp>
    </p:spTree>
    <p:extLst>
      <p:ext uri="{BB962C8B-B14F-4D97-AF65-F5344CB8AC3E}">
        <p14:creationId xmlns:p14="http://schemas.microsoft.com/office/powerpoint/2010/main" val="506351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Celiac Disease</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Celiac disease is an autoimmune disorder affecting between 0.5 and 1.0 percent of Americans—that is, one in every one- to two-hundred people. </a:t>
            </a:r>
            <a:endParaRPr lang="en-US" dirty="0" smtClean="0"/>
          </a:p>
          <a:p>
            <a:r>
              <a:rPr lang="en-US" dirty="0" smtClean="0"/>
              <a:t>It </a:t>
            </a:r>
            <a:r>
              <a:rPr lang="en-US" dirty="0"/>
              <a:t>is caused by an abnormal immune reaction of small intestine cells to a type of protein, called </a:t>
            </a:r>
            <a:r>
              <a:rPr lang="en-US" b="1" dirty="0"/>
              <a:t>gluten</a:t>
            </a:r>
            <a:r>
              <a:rPr lang="en-US" dirty="0"/>
              <a:t>. </a:t>
            </a:r>
            <a:endParaRPr lang="en-US" dirty="0" smtClean="0"/>
          </a:p>
          <a:p>
            <a:r>
              <a:rPr lang="en-US" dirty="0"/>
              <a:t>For those who are sensitive to gluten, it is good to know that corn, millet, buckwheat, and oats do not contain the proteins that make gluten. </a:t>
            </a:r>
            <a:endParaRPr lang="en-US" dirty="0" smtClean="0"/>
          </a:p>
          <a:p>
            <a:r>
              <a:rPr lang="en-US"/>
              <a:t>Not everyone with celiac is diagnosed—many have “silent” or “latent” celiac disease.</a:t>
            </a:r>
            <a:endParaRPr lang="en-US" dirty="0"/>
          </a:p>
        </p:txBody>
      </p:sp>
    </p:spTree>
    <p:extLst>
      <p:ext uri="{BB962C8B-B14F-4D97-AF65-F5344CB8AC3E}">
        <p14:creationId xmlns:p14="http://schemas.microsoft.com/office/powerpoint/2010/main" val="3944448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Essential Life Processes</a:t>
            </a:r>
            <a:endParaRPr lang="en-US" b="1" dirty="0"/>
          </a:p>
        </p:txBody>
      </p:sp>
      <p:sp>
        <p:nvSpPr>
          <p:cNvPr id="6" name="Content Placeholder 5"/>
          <p:cNvSpPr>
            <a:spLocks noGrp="1"/>
          </p:cNvSpPr>
          <p:nvPr>
            <p:ph idx="1"/>
          </p:nvPr>
        </p:nvSpPr>
        <p:spPr>
          <a:xfrm>
            <a:off x="1218883" y="1676400"/>
            <a:ext cx="9751060" cy="4800600"/>
          </a:xfrm>
        </p:spPr>
        <p:txBody>
          <a:bodyPr>
            <a:normAutofit lnSpcReduction="10000"/>
          </a:bodyPr>
          <a:lstStyle/>
          <a:p>
            <a:r>
              <a:rPr lang="en-US" dirty="0"/>
              <a:t>Even a one-celled </a:t>
            </a:r>
            <a:r>
              <a:rPr lang="en-US" dirty="0" smtClean="0"/>
              <a:t>organism must </a:t>
            </a:r>
            <a:r>
              <a:rPr lang="en-US" dirty="0"/>
              <a:t>be organized to perform </a:t>
            </a:r>
            <a:r>
              <a:rPr lang="en-US" dirty="0" smtClean="0"/>
              <a:t>essential </a:t>
            </a:r>
            <a:r>
              <a:rPr lang="en-US" dirty="0"/>
              <a:t>processes.</a:t>
            </a:r>
          </a:p>
          <a:p>
            <a:pPr lvl="1"/>
            <a:r>
              <a:rPr lang="en-US" dirty="0" smtClean="0"/>
              <a:t>Acquire nutrients </a:t>
            </a:r>
            <a:r>
              <a:rPr lang="en-US" dirty="0"/>
              <a:t>(energy </a:t>
            </a:r>
            <a:r>
              <a:rPr lang="en-US" dirty="0" smtClean="0"/>
              <a:t>capture)</a:t>
            </a:r>
          </a:p>
          <a:p>
            <a:pPr lvl="1"/>
            <a:r>
              <a:rPr lang="en-US" dirty="0"/>
              <a:t>E</a:t>
            </a:r>
            <a:r>
              <a:rPr lang="en-US" dirty="0" smtClean="0"/>
              <a:t>xcrete wastes</a:t>
            </a:r>
          </a:p>
          <a:p>
            <a:pPr lvl="1"/>
            <a:r>
              <a:rPr lang="en-US" dirty="0"/>
              <a:t>D</a:t>
            </a:r>
            <a:r>
              <a:rPr lang="en-US" dirty="0" smtClean="0"/>
              <a:t>etect </a:t>
            </a:r>
            <a:r>
              <a:rPr lang="en-US" dirty="0"/>
              <a:t>and respond to </a:t>
            </a:r>
            <a:r>
              <a:rPr lang="en-US" dirty="0" smtClean="0"/>
              <a:t>stimuli</a:t>
            </a:r>
          </a:p>
          <a:p>
            <a:pPr lvl="1"/>
            <a:r>
              <a:rPr lang="en-US" dirty="0" smtClean="0"/>
              <a:t>Movement</a:t>
            </a:r>
          </a:p>
          <a:p>
            <a:pPr lvl="1"/>
            <a:r>
              <a:rPr lang="en-US" dirty="0" smtClean="0"/>
              <a:t>Gas exchange</a:t>
            </a:r>
          </a:p>
          <a:p>
            <a:pPr lvl="1"/>
            <a:r>
              <a:rPr lang="en-US" dirty="0" smtClean="0"/>
              <a:t>Grow and reproduce </a:t>
            </a:r>
          </a:p>
          <a:p>
            <a:r>
              <a:rPr lang="en-US" dirty="0"/>
              <a:t>Each of your individual cells is a compact and efficient form </a:t>
            </a:r>
            <a:r>
              <a:rPr lang="en-US" dirty="0" smtClean="0"/>
              <a:t>of life—self-sufficient</a:t>
            </a:r>
            <a:r>
              <a:rPr lang="en-US" dirty="0"/>
              <a:t>, yet interdependent upon the other cells within your body </a:t>
            </a:r>
            <a:r>
              <a:rPr lang="en-US" dirty="0" smtClean="0"/>
              <a:t>to supply </a:t>
            </a:r>
            <a:r>
              <a:rPr lang="en-US" dirty="0"/>
              <a:t>its needs.</a:t>
            </a:r>
          </a:p>
          <a:p>
            <a:endParaRPr lang="en-US" dirty="0"/>
          </a:p>
        </p:txBody>
      </p:sp>
    </p:spTree>
    <p:extLst>
      <p:ext uri="{BB962C8B-B14F-4D97-AF65-F5344CB8AC3E}">
        <p14:creationId xmlns:p14="http://schemas.microsoft.com/office/powerpoint/2010/main" val="4204631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Celiac Disease</a:t>
            </a:r>
            <a:endParaRPr lang="en-US" b="1" dirty="0"/>
          </a:p>
        </p:txBody>
      </p:sp>
      <p:pic>
        <p:nvPicPr>
          <p:cNvPr id="4" name="Content Placeholder 3" descr="Image demonstrating the silent damage caused by celiac disease." title="Celiac Iceberg"/>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22612" y="1483290"/>
            <a:ext cx="5657022" cy="5121850"/>
          </a:xfrm>
        </p:spPr>
      </p:pic>
    </p:spTree>
    <p:extLst>
      <p:ext uri="{BB962C8B-B14F-4D97-AF65-F5344CB8AC3E}">
        <p14:creationId xmlns:p14="http://schemas.microsoft.com/office/powerpoint/2010/main" val="1335459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Celiac Disease</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Celiac disease is most common in people of European descent and is rare in people of African American, Japanese, and Chinese descent. </a:t>
            </a:r>
            <a:endParaRPr lang="en-US" dirty="0" smtClean="0"/>
          </a:p>
          <a:p>
            <a:r>
              <a:rPr lang="en-US" dirty="0" smtClean="0"/>
              <a:t>It </a:t>
            </a:r>
            <a:r>
              <a:rPr lang="en-US" dirty="0"/>
              <a:t>is much more prevalent in women and in people with Type 1 diabetes, autoimmune thyroid disease, and Down and Turner syndromes. </a:t>
            </a:r>
            <a:endParaRPr lang="en-US" dirty="0" smtClean="0"/>
          </a:p>
          <a:p>
            <a:r>
              <a:rPr lang="en-US" dirty="0"/>
              <a:t>Symptoms can range from mild to severe and can include pale, fatty, loose stools, gastrointestinal upset, abdominal pain, weight loss and, in children, a failure to grow and thrive.</a:t>
            </a:r>
          </a:p>
        </p:txBody>
      </p:sp>
    </p:spTree>
    <p:extLst>
      <p:ext uri="{BB962C8B-B14F-4D97-AF65-F5344CB8AC3E}">
        <p14:creationId xmlns:p14="http://schemas.microsoft.com/office/powerpoint/2010/main" val="348252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Celiac Disease</a:t>
            </a:r>
            <a:endParaRPr lang="en-US" b="1" dirty="0"/>
          </a:p>
        </p:txBody>
      </p:sp>
      <p:sp>
        <p:nvSpPr>
          <p:cNvPr id="3" name="Content Placeholder 2"/>
          <p:cNvSpPr>
            <a:spLocks noGrp="1"/>
          </p:cNvSpPr>
          <p:nvPr>
            <p:ph idx="1"/>
          </p:nvPr>
        </p:nvSpPr>
        <p:spPr>
          <a:xfrm>
            <a:off x="1218883" y="1600200"/>
            <a:ext cx="9751060" cy="4724400"/>
          </a:xfrm>
        </p:spPr>
        <p:txBody>
          <a:bodyPr>
            <a:normAutofit lnSpcReduction="10000"/>
          </a:bodyPr>
          <a:lstStyle/>
          <a:p>
            <a:r>
              <a:rPr lang="en-US" dirty="0"/>
              <a:t>Celiac disease diagnosis requires a blood test and a biopsy of the small intestine. </a:t>
            </a:r>
            <a:endParaRPr lang="en-US" dirty="0" smtClean="0"/>
          </a:p>
          <a:p>
            <a:r>
              <a:rPr lang="en-US" dirty="0" smtClean="0"/>
              <a:t>Because </a:t>
            </a:r>
            <a:r>
              <a:rPr lang="en-US" dirty="0"/>
              <a:t>celiac disease is an autoimmune disease, antibodies produced by white blood cells circulate in the body and can be detected in the blood. </a:t>
            </a:r>
            <a:endParaRPr lang="en-US" dirty="0" smtClean="0"/>
          </a:p>
          <a:p>
            <a:r>
              <a:rPr lang="en-US" dirty="0" smtClean="0"/>
              <a:t>When </a:t>
            </a:r>
            <a:r>
              <a:rPr lang="en-US" dirty="0"/>
              <a:t>gluten-containing foods are consumed the antibodies attack cells lining the small intestine leading to a destruction of the small villi projections</a:t>
            </a:r>
            <a:r>
              <a:rPr lang="en-US" dirty="0" smtClean="0"/>
              <a:t>.</a:t>
            </a:r>
          </a:p>
          <a:p>
            <a:r>
              <a:rPr lang="en-US" dirty="0"/>
              <a:t>This tissue damage can be detected with a biopsy, a procedure that removes a portion of tissue from the damaged organ.</a:t>
            </a:r>
          </a:p>
        </p:txBody>
      </p:sp>
    </p:spTree>
    <p:extLst>
      <p:ext uri="{BB962C8B-B14F-4D97-AF65-F5344CB8AC3E}">
        <p14:creationId xmlns:p14="http://schemas.microsoft.com/office/powerpoint/2010/main" val="2749563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Celiac Disease</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Villi destruction is what causes many of the symptoms of celiac disease. </a:t>
            </a:r>
            <a:endParaRPr lang="en-US" dirty="0" smtClean="0"/>
          </a:p>
          <a:p>
            <a:r>
              <a:rPr lang="en-US" dirty="0" smtClean="0"/>
              <a:t>The </a:t>
            </a:r>
            <a:r>
              <a:rPr lang="en-US" dirty="0"/>
              <a:t>destruction of the absorptive surface of the small intestine also results in the malabsorption of nutrients, so that while people with this disease may eat enough, nutrients do not make it to the bloodstream because absorption is reduced. </a:t>
            </a:r>
            <a:endParaRPr lang="en-US" dirty="0" smtClean="0"/>
          </a:p>
          <a:p>
            <a:r>
              <a:rPr lang="en-US" dirty="0" smtClean="0"/>
              <a:t>The </a:t>
            </a:r>
            <a:r>
              <a:rPr lang="en-US" dirty="0"/>
              <a:t>effects of nutrient malabsorption are most apparent in children and the elderly as they are especially susceptible to nutrient deficiencies.</a:t>
            </a:r>
          </a:p>
        </p:txBody>
      </p:sp>
    </p:spTree>
    <p:extLst>
      <p:ext uri="{BB962C8B-B14F-4D97-AF65-F5344CB8AC3E}">
        <p14:creationId xmlns:p14="http://schemas.microsoft.com/office/powerpoint/2010/main" val="1432809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Allergy</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Food allergies are one of the many ways in which different body make-ups affect nutritional concerns. </a:t>
            </a:r>
            <a:endParaRPr lang="en-US" dirty="0" smtClean="0"/>
          </a:p>
          <a:p>
            <a:r>
              <a:rPr lang="en-US" dirty="0" smtClean="0"/>
              <a:t>Although </a:t>
            </a:r>
            <a:r>
              <a:rPr lang="en-US" dirty="0"/>
              <a:t>an estimated twelve million Americans have food allergies, there are likely many more people who say they have food allergies than actually do. </a:t>
            </a:r>
            <a:endParaRPr lang="en-US" dirty="0" smtClean="0"/>
          </a:p>
          <a:p>
            <a:r>
              <a:rPr lang="en-US" dirty="0" smtClean="0"/>
              <a:t>This </a:t>
            </a:r>
            <a:r>
              <a:rPr lang="en-US" dirty="0"/>
              <a:t>is because food sensitization is different from a medically-determined food allergy. </a:t>
            </a:r>
            <a:endParaRPr lang="en-US" dirty="0" smtClean="0"/>
          </a:p>
          <a:p>
            <a:r>
              <a:rPr lang="en-US" dirty="0" smtClean="0"/>
              <a:t>When </a:t>
            </a:r>
            <a:r>
              <a:rPr lang="en-US" dirty="0"/>
              <a:t>someone has a food allergy, the immune system mistakenly attacks a certain kind of </a:t>
            </a:r>
            <a:r>
              <a:rPr lang="en-US" dirty="0" smtClean="0"/>
              <a:t>food, such </a:t>
            </a:r>
            <a:r>
              <a:rPr lang="en-US" dirty="0"/>
              <a:t>as peanuts, as if it were a threat and </a:t>
            </a:r>
            <a:r>
              <a:rPr lang="en-US" b="1" dirty="0" err="1"/>
              <a:t>IgE</a:t>
            </a:r>
            <a:r>
              <a:rPr lang="en-US" b="1" dirty="0"/>
              <a:t> antibodies </a:t>
            </a:r>
            <a:r>
              <a:rPr lang="en-US" dirty="0"/>
              <a:t>are produced. </a:t>
            </a:r>
          </a:p>
        </p:txBody>
      </p:sp>
    </p:spTree>
    <p:extLst>
      <p:ext uri="{BB962C8B-B14F-4D97-AF65-F5344CB8AC3E}">
        <p14:creationId xmlns:p14="http://schemas.microsoft.com/office/powerpoint/2010/main" val="7486865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Allergy</a:t>
            </a:r>
            <a:endParaRPr lang="en-US" b="1" dirty="0"/>
          </a:p>
        </p:txBody>
      </p:sp>
      <p:sp>
        <p:nvSpPr>
          <p:cNvPr id="3" name="Content Placeholder 2"/>
          <p:cNvSpPr>
            <a:spLocks noGrp="1"/>
          </p:cNvSpPr>
          <p:nvPr>
            <p:ph sz="half" idx="1"/>
          </p:nvPr>
        </p:nvSpPr>
        <p:spPr>
          <a:xfrm>
            <a:off x="1141412" y="2133600"/>
            <a:ext cx="4875530" cy="3200400"/>
          </a:xfrm>
        </p:spPr>
        <p:txBody>
          <a:bodyPr numCol="1">
            <a:normAutofit lnSpcReduction="10000"/>
          </a:bodyPr>
          <a:lstStyle/>
          <a:p>
            <a:r>
              <a:rPr lang="en-US" dirty="0"/>
              <a:t>Food allergy symptoms usually develop within a few minutes to two hours after a person has eaten a food to which they are allergic. These symptoms can range from the annoying to the potentially fatal, and include</a:t>
            </a:r>
            <a:r>
              <a:rPr lang="en-US" dirty="0" smtClean="0"/>
              <a:t>:</a:t>
            </a:r>
            <a:endParaRPr lang="en-US" dirty="0"/>
          </a:p>
        </p:txBody>
      </p:sp>
      <p:sp>
        <p:nvSpPr>
          <p:cNvPr id="4" name="Content Placeholder 3"/>
          <p:cNvSpPr>
            <a:spLocks noGrp="1"/>
          </p:cNvSpPr>
          <p:nvPr>
            <p:ph sz="half" idx="2"/>
          </p:nvPr>
        </p:nvSpPr>
        <p:spPr>
          <a:xfrm>
            <a:off x="6551612" y="1447800"/>
            <a:ext cx="5181600" cy="4724400"/>
          </a:xfrm>
        </p:spPr>
        <p:txBody>
          <a:bodyPr>
            <a:normAutofit lnSpcReduction="10000"/>
          </a:bodyPr>
          <a:lstStyle/>
          <a:p>
            <a:pPr lvl="1"/>
            <a:r>
              <a:rPr lang="en-US" dirty="0"/>
              <a:t>A tingling mouth</a:t>
            </a:r>
          </a:p>
          <a:p>
            <a:pPr lvl="1"/>
            <a:r>
              <a:rPr lang="en-US" dirty="0"/>
              <a:t>Swelling tongue and/or throat</a:t>
            </a:r>
          </a:p>
          <a:p>
            <a:pPr lvl="1"/>
            <a:r>
              <a:rPr lang="en-US" dirty="0"/>
              <a:t>Difficulty breathing</a:t>
            </a:r>
          </a:p>
          <a:p>
            <a:pPr lvl="1"/>
            <a:r>
              <a:rPr lang="en-US" dirty="0"/>
              <a:t>Hives</a:t>
            </a:r>
          </a:p>
          <a:p>
            <a:pPr lvl="1"/>
            <a:r>
              <a:rPr lang="en-US" dirty="0"/>
              <a:t>Stomach cramps</a:t>
            </a:r>
          </a:p>
          <a:p>
            <a:pPr lvl="1"/>
            <a:r>
              <a:rPr lang="en-US" dirty="0"/>
              <a:t>Diarrhea</a:t>
            </a:r>
          </a:p>
          <a:p>
            <a:pPr lvl="1"/>
            <a:r>
              <a:rPr lang="en-US" dirty="0"/>
              <a:t>Vomiting</a:t>
            </a:r>
          </a:p>
          <a:p>
            <a:pPr lvl="1"/>
            <a:r>
              <a:rPr lang="en-US" dirty="0"/>
              <a:t>Drop in blood pressure</a:t>
            </a:r>
          </a:p>
          <a:p>
            <a:pPr lvl="1"/>
            <a:r>
              <a:rPr lang="en-US" dirty="0"/>
              <a:t>Loss of consciousness</a:t>
            </a:r>
          </a:p>
          <a:p>
            <a:pPr lvl="1"/>
            <a:r>
              <a:rPr lang="en-US" dirty="0"/>
              <a:t>Death</a:t>
            </a:r>
          </a:p>
          <a:p>
            <a:endParaRPr lang="en-US" dirty="0"/>
          </a:p>
        </p:txBody>
      </p:sp>
    </p:spTree>
    <p:extLst>
      <p:ext uri="{BB962C8B-B14F-4D97-AF65-F5344CB8AC3E}">
        <p14:creationId xmlns:p14="http://schemas.microsoft.com/office/powerpoint/2010/main" val="354109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Allergy</a:t>
            </a:r>
            <a:endParaRPr lang="en-US" b="1" dirty="0"/>
          </a:p>
        </p:txBody>
      </p:sp>
      <p:sp>
        <p:nvSpPr>
          <p:cNvPr id="3" name="Content Placeholder 2"/>
          <p:cNvSpPr>
            <a:spLocks noGrp="1"/>
          </p:cNvSpPr>
          <p:nvPr>
            <p:ph idx="1"/>
          </p:nvPr>
        </p:nvSpPr>
        <p:spPr>
          <a:xfrm>
            <a:off x="1218883" y="1600200"/>
            <a:ext cx="9751060" cy="4724400"/>
          </a:xfrm>
        </p:spPr>
        <p:txBody>
          <a:bodyPr>
            <a:normAutofit/>
          </a:bodyPr>
          <a:lstStyle/>
          <a:p>
            <a:r>
              <a:rPr lang="en-US" dirty="0"/>
              <a:t>There are no clear treatments for food allergies. </a:t>
            </a:r>
            <a:endParaRPr lang="en-US" dirty="0" smtClean="0"/>
          </a:p>
          <a:p>
            <a:r>
              <a:rPr lang="en-US" b="1" dirty="0" smtClean="0"/>
              <a:t>Epinephrine</a:t>
            </a:r>
            <a:r>
              <a:rPr lang="en-US" dirty="0" smtClean="0"/>
              <a:t> </a:t>
            </a:r>
            <a:r>
              <a:rPr lang="en-US" dirty="0"/>
              <a:t>is sometimes used to control severe reactions, and individuals with known and dangerous allergies may get prescriptions for self-injectable devices. </a:t>
            </a:r>
            <a:endParaRPr lang="en-US" dirty="0" smtClean="0"/>
          </a:p>
          <a:p>
            <a:r>
              <a:rPr lang="en-US" dirty="0" smtClean="0"/>
              <a:t>The </a:t>
            </a:r>
            <a:r>
              <a:rPr lang="en-US" dirty="0"/>
              <a:t>only certain way to avoid allergic reactions to food is to avoid the foods that cause them. </a:t>
            </a:r>
            <a:endParaRPr lang="en-US" dirty="0" smtClean="0"/>
          </a:p>
          <a:p>
            <a:r>
              <a:rPr lang="en-US" dirty="0" smtClean="0"/>
              <a:t>Beyond </a:t>
            </a:r>
            <a:r>
              <a:rPr lang="en-US" dirty="0"/>
              <a:t>avoidance, this can mean reading food labels carefully, or even calling manufacturers for product information.</a:t>
            </a:r>
          </a:p>
        </p:txBody>
      </p:sp>
    </p:spTree>
    <p:extLst>
      <p:ext uri="{BB962C8B-B14F-4D97-AF65-F5344CB8AC3E}">
        <p14:creationId xmlns:p14="http://schemas.microsoft.com/office/powerpoint/2010/main" val="40580169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Food Allergy</a:t>
            </a:r>
            <a:endParaRPr lang="en-US" b="1" dirty="0"/>
          </a:p>
        </p:txBody>
      </p:sp>
      <p:sp>
        <p:nvSpPr>
          <p:cNvPr id="3" name="Content Placeholder 2"/>
          <p:cNvSpPr>
            <a:spLocks noGrp="1"/>
          </p:cNvSpPr>
          <p:nvPr>
            <p:ph idx="1"/>
          </p:nvPr>
        </p:nvSpPr>
        <p:spPr>
          <a:xfrm>
            <a:off x="1218883" y="1600200"/>
            <a:ext cx="9751060" cy="4724400"/>
          </a:xfrm>
        </p:spPr>
        <p:txBody>
          <a:bodyPr>
            <a:normAutofit lnSpcReduction="10000"/>
          </a:bodyPr>
          <a:lstStyle/>
          <a:p>
            <a:r>
              <a:rPr lang="en-US" dirty="0"/>
              <a:t>Ninety percent of food allergies are caused by these eight foods:</a:t>
            </a:r>
          </a:p>
          <a:p>
            <a:pPr lvl="1"/>
            <a:r>
              <a:rPr lang="en-US" dirty="0"/>
              <a:t>Milk</a:t>
            </a:r>
          </a:p>
          <a:p>
            <a:pPr lvl="1"/>
            <a:r>
              <a:rPr lang="en-US" dirty="0"/>
              <a:t>Eggs</a:t>
            </a:r>
          </a:p>
          <a:p>
            <a:pPr lvl="1"/>
            <a:r>
              <a:rPr lang="en-US" dirty="0"/>
              <a:t>Peanuts</a:t>
            </a:r>
          </a:p>
          <a:p>
            <a:pPr lvl="1"/>
            <a:r>
              <a:rPr lang="en-US" dirty="0"/>
              <a:t>Tree nuts</a:t>
            </a:r>
          </a:p>
          <a:p>
            <a:pPr lvl="1"/>
            <a:r>
              <a:rPr lang="en-US" dirty="0"/>
              <a:t>Fish</a:t>
            </a:r>
          </a:p>
          <a:p>
            <a:pPr lvl="1"/>
            <a:r>
              <a:rPr lang="en-US" dirty="0"/>
              <a:t>Shellfish</a:t>
            </a:r>
          </a:p>
          <a:p>
            <a:pPr lvl="1"/>
            <a:r>
              <a:rPr lang="en-US" dirty="0"/>
              <a:t>Wheat</a:t>
            </a:r>
          </a:p>
          <a:p>
            <a:pPr lvl="1"/>
            <a:r>
              <a:rPr lang="en-US" dirty="0"/>
              <a:t>Soy</a:t>
            </a:r>
          </a:p>
          <a:p>
            <a:endParaRPr lang="en-US" dirty="0"/>
          </a:p>
        </p:txBody>
      </p:sp>
      <p:pic>
        <p:nvPicPr>
          <p:cNvPr id="4" name="Picture 3" descr="Image demonstrating the symptoms associated with a common food allergy (bruising and stippling of the skin)." title="Food Allergies"/>
          <p:cNvPicPr>
            <a:picLocks noChangeAspect="1"/>
          </p:cNvPicPr>
          <p:nvPr/>
        </p:nvPicPr>
        <p:blipFill>
          <a:blip r:embed="rId2"/>
          <a:stretch>
            <a:fillRect/>
          </a:stretch>
        </p:blipFill>
        <p:spPr>
          <a:xfrm>
            <a:off x="4454843" y="2150974"/>
            <a:ext cx="6515100" cy="4326026"/>
          </a:xfrm>
          <a:prstGeom prst="rect">
            <a:avLst/>
          </a:prstGeom>
        </p:spPr>
      </p:pic>
    </p:spTree>
    <p:extLst>
      <p:ext uri="{BB962C8B-B14F-4D97-AF65-F5344CB8AC3E}">
        <p14:creationId xmlns:p14="http://schemas.microsoft.com/office/powerpoint/2010/main" val="3103529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Basic Unit of Life</a:t>
            </a:r>
            <a:endParaRPr lang="en-US" b="1" dirty="0"/>
          </a:p>
        </p:txBody>
      </p:sp>
      <p:sp>
        <p:nvSpPr>
          <p:cNvPr id="3" name="Content Placeholder 2"/>
          <p:cNvSpPr>
            <a:spLocks noGrp="1"/>
          </p:cNvSpPr>
          <p:nvPr>
            <p:ph sz="half" idx="1"/>
          </p:nvPr>
        </p:nvSpPr>
        <p:spPr>
          <a:xfrm>
            <a:off x="836612" y="1738768"/>
            <a:ext cx="5180330" cy="4599801"/>
          </a:xfrm>
        </p:spPr>
        <p:txBody>
          <a:bodyPr>
            <a:normAutofit lnSpcReduction="10000"/>
          </a:bodyPr>
          <a:lstStyle/>
          <a:p>
            <a:r>
              <a:rPr lang="en-US" dirty="0"/>
              <a:t>Although we defined the cell as the “most basic” unit of life, it is structurally </a:t>
            </a:r>
            <a:r>
              <a:rPr lang="en-US" dirty="0" smtClean="0"/>
              <a:t>and functionally complex.</a:t>
            </a:r>
          </a:p>
          <a:p>
            <a:r>
              <a:rPr lang="en-US" dirty="0"/>
              <a:t>A cell can be thought of as a </a:t>
            </a:r>
            <a:r>
              <a:rPr lang="en-US" dirty="0" smtClean="0"/>
              <a:t>mini-organism consisting </a:t>
            </a:r>
            <a:r>
              <a:rPr lang="en-US" dirty="0"/>
              <a:t>of tiny organs </a:t>
            </a:r>
            <a:r>
              <a:rPr lang="en-US" dirty="0" smtClean="0"/>
              <a:t>called </a:t>
            </a:r>
            <a:r>
              <a:rPr lang="en-US" b="1" dirty="0" smtClean="0"/>
              <a:t>organelles</a:t>
            </a:r>
            <a:r>
              <a:rPr lang="en-US" dirty="0"/>
              <a:t>. </a:t>
            </a:r>
          </a:p>
          <a:p>
            <a:r>
              <a:rPr lang="en-US" dirty="0" smtClean="0"/>
              <a:t>The </a:t>
            </a:r>
            <a:r>
              <a:rPr lang="en-US" dirty="0"/>
              <a:t>cell’s organelles </a:t>
            </a:r>
            <a:r>
              <a:rPr lang="en-US" dirty="0" smtClean="0"/>
              <a:t>are isolated </a:t>
            </a:r>
            <a:r>
              <a:rPr lang="en-US" dirty="0"/>
              <a:t>from the </a:t>
            </a:r>
            <a:r>
              <a:rPr lang="en-US" dirty="0" smtClean="0"/>
              <a:t>surrounding environment </a:t>
            </a:r>
            <a:r>
              <a:rPr lang="en-US" dirty="0"/>
              <a:t>by a </a:t>
            </a:r>
            <a:r>
              <a:rPr lang="en-US" dirty="0" smtClean="0"/>
              <a:t>plasma membrane</a:t>
            </a:r>
            <a:r>
              <a:rPr lang="en-US" dirty="0"/>
              <a:t>.</a:t>
            </a:r>
          </a:p>
          <a:p>
            <a:endParaRPr lang="en-US" dirty="0"/>
          </a:p>
        </p:txBody>
      </p:sp>
      <p:pic>
        <p:nvPicPr>
          <p:cNvPr id="6" name="Content Placeholder 5" descr="Cell structure, cross section of the cell detailed anatomy with labels" title="Basic Unit of Life"/>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b="16088"/>
          <a:stretch/>
        </p:blipFill>
        <p:spPr>
          <a:xfrm>
            <a:off x="5865812" y="1350818"/>
            <a:ext cx="6239772" cy="4724400"/>
          </a:xfrm>
        </p:spPr>
      </p:pic>
      <p:sp>
        <p:nvSpPr>
          <p:cNvPr id="8" name="TextBox 7"/>
          <p:cNvSpPr txBox="1"/>
          <p:nvPr/>
        </p:nvSpPr>
        <p:spPr>
          <a:xfrm>
            <a:off x="7313612" y="6096000"/>
            <a:ext cx="5105400" cy="338554"/>
          </a:xfrm>
          <a:prstGeom prst="rect">
            <a:avLst/>
          </a:prstGeom>
          <a:noFill/>
        </p:spPr>
        <p:txBody>
          <a:bodyPr wrap="square" rtlCol="0">
            <a:spAutoFit/>
          </a:bodyPr>
          <a:lstStyle/>
          <a:p>
            <a:r>
              <a:rPr lang="en-US" sz="1600" dirty="0" smtClean="0"/>
              <a:t>Image Source:  Dreamstime.com</a:t>
            </a:r>
            <a:endParaRPr lang="en-US" sz="1600" dirty="0"/>
          </a:p>
        </p:txBody>
      </p:sp>
    </p:spTree>
    <p:extLst>
      <p:ext uri="{BB962C8B-B14F-4D97-AF65-F5344CB8AC3E}">
        <p14:creationId xmlns:p14="http://schemas.microsoft.com/office/powerpoint/2010/main" val="34293092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Organelles</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3721283912"/>
              </p:ext>
            </p:extLst>
          </p:nvPr>
        </p:nvGraphicFramePr>
        <p:xfrm>
          <a:off x="1370012" y="1676400"/>
          <a:ext cx="10209529" cy="4562475"/>
        </p:xfrm>
        <a:graphic>
          <a:graphicData uri="http://schemas.openxmlformats.org/drawingml/2006/table">
            <a:tbl>
              <a:tblPr firstRow="1" bandRow="1">
                <a:tableStyleId>{5C22544A-7EE6-4342-B048-85BDC9FD1C3A}</a:tableStyleId>
              </a:tblPr>
              <a:tblGrid>
                <a:gridCol w="3961130">
                  <a:extLst>
                    <a:ext uri="{9D8B030D-6E8A-4147-A177-3AD203B41FA5}">
                      <a16:colId xmlns:a16="http://schemas.microsoft.com/office/drawing/2014/main" val="2572348967"/>
                    </a:ext>
                  </a:extLst>
                </a:gridCol>
                <a:gridCol w="6248399">
                  <a:extLst>
                    <a:ext uri="{9D8B030D-6E8A-4147-A177-3AD203B41FA5}">
                      <a16:colId xmlns:a16="http://schemas.microsoft.com/office/drawing/2014/main" val="3067663310"/>
                    </a:ext>
                  </a:extLst>
                </a:gridCol>
              </a:tblGrid>
              <a:tr h="523875">
                <a:tc>
                  <a:txBody>
                    <a:bodyPr/>
                    <a:lstStyle/>
                    <a:p>
                      <a:pPr algn="ctr"/>
                      <a:r>
                        <a:rPr lang="en-US" b="1" dirty="0" smtClean="0">
                          <a:solidFill>
                            <a:sysClr val="windowText" lastClr="000000"/>
                          </a:solidFill>
                        </a:rPr>
                        <a:t>ORGANELLE</a:t>
                      </a:r>
                      <a:endParaRPr lang="en-US" b="1" dirty="0">
                        <a:solidFill>
                          <a:sysClr val="windowText" lastClr="000000"/>
                        </a:solidFill>
                      </a:endParaRPr>
                    </a:p>
                  </a:txBody>
                  <a:tcPr>
                    <a:solidFill>
                      <a:schemeClr val="accent3"/>
                    </a:solidFill>
                  </a:tcPr>
                </a:tc>
                <a:tc>
                  <a:txBody>
                    <a:bodyPr/>
                    <a:lstStyle/>
                    <a:p>
                      <a:pPr algn="ctr"/>
                      <a:r>
                        <a:rPr lang="en-US" b="1" dirty="0" smtClean="0">
                          <a:solidFill>
                            <a:sysClr val="windowText" lastClr="000000"/>
                          </a:solidFill>
                        </a:rPr>
                        <a:t>BASIC</a:t>
                      </a:r>
                      <a:r>
                        <a:rPr lang="en-US" b="1" baseline="0" dirty="0" smtClean="0">
                          <a:solidFill>
                            <a:sysClr val="windowText" lastClr="000000"/>
                          </a:solidFill>
                        </a:rPr>
                        <a:t> FUNCTION</a:t>
                      </a:r>
                      <a:endParaRPr lang="en-US" b="1" dirty="0">
                        <a:solidFill>
                          <a:sysClr val="windowText" lastClr="000000"/>
                        </a:solidFill>
                      </a:endParaRPr>
                    </a:p>
                  </a:txBody>
                  <a:tcPr>
                    <a:solidFill>
                      <a:schemeClr val="accent3"/>
                    </a:solidFill>
                  </a:tcPr>
                </a:tc>
                <a:extLst>
                  <a:ext uri="{0D108BD9-81ED-4DB2-BD59-A6C34878D82A}">
                    <a16:rowId xmlns:a16="http://schemas.microsoft.com/office/drawing/2014/main" val="1103207896"/>
                  </a:ext>
                </a:extLst>
              </a:tr>
              <a:tr h="523875">
                <a:tc>
                  <a:txBody>
                    <a:bodyPr/>
                    <a:lstStyle/>
                    <a:p>
                      <a:r>
                        <a:rPr lang="en-US" dirty="0" smtClean="0"/>
                        <a:t>Nucleus</a:t>
                      </a:r>
                      <a:endParaRPr lang="en-US" dirty="0"/>
                    </a:p>
                  </a:txBody>
                  <a:tcPr>
                    <a:solidFill>
                      <a:srgbClr val="92D050"/>
                    </a:solidFill>
                  </a:tcPr>
                </a:tc>
                <a:tc>
                  <a:txBody>
                    <a:bodyPr/>
                    <a:lstStyle/>
                    <a:p>
                      <a:r>
                        <a:rPr lang="en-US" dirty="0" smtClean="0"/>
                        <a:t>Houses the genetic material of DNA</a:t>
                      </a:r>
                      <a:endParaRPr lang="en-US" dirty="0"/>
                    </a:p>
                  </a:txBody>
                  <a:tcPr>
                    <a:solidFill>
                      <a:srgbClr val="92D050"/>
                    </a:solidFill>
                  </a:tcPr>
                </a:tc>
                <a:extLst>
                  <a:ext uri="{0D108BD9-81ED-4DB2-BD59-A6C34878D82A}">
                    <a16:rowId xmlns:a16="http://schemas.microsoft.com/office/drawing/2014/main" val="1666765196"/>
                  </a:ext>
                </a:extLst>
              </a:tr>
              <a:tr h="523875">
                <a:tc>
                  <a:txBody>
                    <a:bodyPr/>
                    <a:lstStyle/>
                    <a:p>
                      <a:r>
                        <a:rPr lang="en-US" dirty="0" smtClean="0"/>
                        <a:t>Mitochondria</a:t>
                      </a:r>
                      <a:endParaRPr lang="en-US" dirty="0"/>
                    </a:p>
                  </a:txBody>
                  <a:tcPr>
                    <a:solidFill>
                      <a:srgbClr val="FFC000"/>
                    </a:solidFill>
                  </a:tcPr>
                </a:tc>
                <a:tc>
                  <a:txBody>
                    <a:bodyPr/>
                    <a:lstStyle/>
                    <a:p>
                      <a:r>
                        <a:rPr lang="en-US" dirty="0" smtClean="0"/>
                        <a:t>Generates energy</a:t>
                      </a:r>
                      <a:endParaRPr lang="en-US" dirty="0"/>
                    </a:p>
                  </a:txBody>
                  <a:tcPr>
                    <a:solidFill>
                      <a:srgbClr val="FFC000"/>
                    </a:solidFill>
                  </a:tcPr>
                </a:tc>
                <a:extLst>
                  <a:ext uri="{0D108BD9-81ED-4DB2-BD59-A6C34878D82A}">
                    <a16:rowId xmlns:a16="http://schemas.microsoft.com/office/drawing/2014/main" val="2284937368"/>
                  </a:ext>
                </a:extLst>
              </a:tr>
              <a:tr h="523875">
                <a:tc>
                  <a:txBody>
                    <a:bodyPr/>
                    <a:lstStyle/>
                    <a:p>
                      <a:r>
                        <a:rPr lang="en-US" dirty="0" smtClean="0"/>
                        <a:t>Ribosomes</a:t>
                      </a:r>
                      <a:endParaRPr lang="en-US" dirty="0"/>
                    </a:p>
                  </a:txBody>
                  <a:tcPr>
                    <a:solidFill>
                      <a:srgbClr val="92D050"/>
                    </a:solidFill>
                  </a:tcPr>
                </a:tc>
                <a:tc>
                  <a:txBody>
                    <a:bodyPr/>
                    <a:lstStyle/>
                    <a:p>
                      <a:r>
                        <a:rPr lang="en-US" dirty="0" smtClean="0"/>
                        <a:t>Produces protein</a:t>
                      </a:r>
                      <a:endParaRPr lang="en-US" dirty="0"/>
                    </a:p>
                  </a:txBody>
                  <a:tcPr>
                    <a:solidFill>
                      <a:srgbClr val="92D050"/>
                    </a:solidFill>
                  </a:tcPr>
                </a:tc>
                <a:extLst>
                  <a:ext uri="{0D108BD9-81ED-4DB2-BD59-A6C34878D82A}">
                    <a16:rowId xmlns:a16="http://schemas.microsoft.com/office/drawing/2014/main" val="1881786866"/>
                  </a:ext>
                </a:extLst>
              </a:tr>
              <a:tr h="523875">
                <a:tc>
                  <a:txBody>
                    <a:bodyPr/>
                    <a:lstStyle/>
                    <a:p>
                      <a:r>
                        <a:rPr lang="en-US" dirty="0" smtClean="0"/>
                        <a:t>Endoplasmic reticulum </a:t>
                      </a:r>
                      <a:endParaRPr lang="en-US" dirty="0"/>
                    </a:p>
                  </a:txBody>
                  <a:tcPr>
                    <a:solidFill>
                      <a:srgbClr val="FFC000"/>
                    </a:solidFill>
                  </a:tcPr>
                </a:tc>
                <a:tc>
                  <a:txBody>
                    <a:bodyPr/>
                    <a:lstStyle/>
                    <a:p>
                      <a:r>
                        <a:rPr lang="en-US" dirty="0" smtClean="0"/>
                        <a:t>Produces and packages</a:t>
                      </a:r>
                      <a:r>
                        <a:rPr lang="en-US" baseline="0" dirty="0" smtClean="0"/>
                        <a:t> macromolecules</a:t>
                      </a:r>
                      <a:endParaRPr lang="en-US" dirty="0"/>
                    </a:p>
                  </a:txBody>
                  <a:tcPr>
                    <a:solidFill>
                      <a:srgbClr val="FFC000"/>
                    </a:solidFill>
                  </a:tcPr>
                </a:tc>
                <a:extLst>
                  <a:ext uri="{0D108BD9-81ED-4DB2-BD59-A6C34878D82A}">
                    <a16:rowId xmlns:a16="http://schemas.microsoft.com/office/drawing/2014/main" val="2771270407"/>
                  </a:ext>
                </a:extLst>
              </a:tr>
              <a:tr h="581025">
                <a:tc>
                  <a:txBody>
                    <a:bodyPr/>
                    <a:lstStyle/>
                    <a:p>
                      <a:r>
                        <a:rPr lang="en-US" dirty="0" smtClean="0"/>
                        <a:t>Golgi apparatus </a:t>
                      </a:r>
                      <a:endParaRPr lang="en-US" dirty="0"/>
                    </a:p>
                  </a:txBody>
                  <a:tcPr>
                    <a:solidFill>
                      <a:srgbClr val="92D050"/>
                    </a:solidFill>
                  </a:tcPr>
                </a:tc>
                <a:tc>
                  <a:txBody>
                    <a:bodyPr/>
                    <a:lstStyle/>
                    <a:p>
                      <a:r>
                        <a:rPr lang="en-US" dirty="0" smtClean="0"/>
                        <a:t>Processes and distributes macromolecules</a:t>
                      </a:r>
                      <a:endParaRPr lang="en-US" dirty="0"/>
                    </a:p>
                  </a:txBody>
                  <a:tcPr>
                    <a:solidFill>
                      <a:srgbClr val="92D050"/>
                    </a:solidFill>
                  </a:tcPr>
                </a:tc>
                <a:extLst>
                  <a:ext uri="{0D108BD9-81ED-4DB2-BD59-A6C34878D82A}">
                    <a16:rowId xmlns:a16="http://schemas.microsoft.com/office/drawing/2014/main" val="828976579"/>
                  </a:ext>
                </a:extLst>
              </a:tr>
              <a:tr h="838200">
                <a:tc>
                  <a:txBody>
                    <a:bodyPr/>
                    <a:lstStyle/>
                    <a:p>
                      <a:r>
                        <a:rPr lang="en-US" dirty="0" smtClean="0"/>
                        <a:t>Lysosomes and peroxisomes </a:t>
                      </a:r>
                      <a:endParaRPr lang="en-US" dirty="0"/>
                    </a:p>
                  </a:txBody>
                  <a:tcPr>
                    <a:solidFill>
                      <a:srgbClr val="FFC000"/>
                    </a:solidFill>
                  </a:tcPr>
                </a:tc>
                <a:tc>
                  <a:txBody>
                    <a:bodyPr/>
                    <a:lstStyle/>
                    <a:p>
                      <a:r>
                        <a:rPr lang="en-US" dirty="0" smtClean="0"/>
                        <a:t>Breaks down macromolecules and destroys foreign invaders</a:t>
                      </a:r>
                      <a:endParaRPr lang="en-US" dirty="0"/>
                    </a:p>
                  </a:txBody>
                  <a:tcPr>
                    <a:solidFill>
                      <a:srgbClr val="FFC000"/>
                    </a:solidFill>
                  </a:tcPr>
                </a:tc>
                <a:extLst>
                  <a:ext uri="{0D108BD9-81ED-4DB2-BD59-A6C34878D82A}">
                    <a16:rowId xmlns:a16="http://schemas.microsoft.com/office/drawing/2014/main" val="3212882178"/>
                  </a:ext>
                </a:extLst>
              </a:tr>
              <a:tr h="523875">
                <a:tc>
                  <a:txBody>
                    <a:bodyPr/>
                    <a:lstStyle/>
                    <a:p>
                      <a:r>
                        <a:rPr lang="en-US" dirty="0" smtClean="0"/>
                        <a:t>Cytoskeleton</a:t>
                      </a:r>
                      <a:endParaRPr lang="en-US" dirty="0"/>
                    </a:p>
                  </a:txBody>
                  <a:tcPr>
                    <a:solidFill>
                      <a:srgbClr val="92D050"/>
                    </a:solidFill>
                  </a:tcPr>
                </a:tc>
                <a:tc>
                  <a:txBody>
                    <a:bodyPr/>
                    <a:lstStyle/>
                    <a:p>
                      <a:r>
                        <a:rPr lang="en-US" dirty="0" smtClean="0"/>
                        <a:t>Anchors organelles in the cytoplasm</a:t>
                      </a:r>
                      <a:endParaRPr lang="en-US" dirty="0"/>
                    </a:p>
                  </a:txBody>
                  <a:tcPr>
                    <a:solidFill>
                      <a:srgbClr val="92D050"/>
                    </a:solidFill>
                  </a:tcPr>
                </a:tc>
                <a:extLst>
                  <a:ext uri="{0D108BD9-81ED-4DB2-BD59-A6C34878D82A}">
                    <a16:rowId xmlns:a16="http://schemas.microsoft.com/office/drawing/2014/main" val="3913732550"/>
                  </a:ext>
                </a:extLst>
              </a:tr>
            </a:tbl>
          </a:graphicData>
        </a:graphic>
      </p:graphicFrame>
    </p:spTree>
    <p:extLst>
      <p:ext uri="{BB962C8B-B14F-4D97-AF65-F5344CB8AC3E}">
        <p14:creationId xmlns:p14="http://schemas.microsoft.com/office/powerpoint/2010/main" val="40921188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Cooking 16x9">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extLst>
    <a:ext uri="{05A4C25C-085E-4340-85A3-A5531E510DB2}">
      <thm15:themeFamily xmlns:thm15="http://schemas.microsoft.com/office/thememl/2012/main" name="Fresh food presentation (widescreen).potx" id="{63DD3034-9CB5-4B6F-BCA0-530A5E267AB2}" vid="{9783A5E3-1DF2-4F3C-8902-0C2EB8A188D6}"/>
    </a:ext>
  </a:extLst>
</a:theme>
</file>

<file path=ppt/theme/theme2.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ppt/theme/theme3.xml><?xml version="1.0" encoding="utf-8"?>
<a:theme xmlns:a="http://schemas.openxmlformats.org/drawingml/2006/main" name="Office Theme">
  <a:themeElements>
    <a:clrScheme name="Cooking_16x9">
      <a:dk1>
        <a:srgbClr val="000000"/>
      </a:dk1>
      <a:lt1>
        <a:sysClr val="window" lastClr="FFFFFF"/>
      </a:lt1>
      <a:dk2>
        <a:srgbClr val="7F7F7F"/>
      </a:dk2>
      <a:lt2>
        <a:srgbClr val="E6E6E6"/>
      </a:lt2>
      <a:accent1>
        <a:srgbClr val="89C01C"/>
      </a:accent1>
      <a:accent2>
        <a:srgbClr val="FCB22C"/>
      </a:accent2>
      <a:accent3>
        <a:srgbClr val="FE750E"/>
      </a:accent3>
      <a:accent4>
        <a:srgbClr val="F23610"/>
      </a:accent4>
      <a:accent5>
        <a:srgbClr val="7C283A"/>
      </a:accent5>
      <a:accent6>
        <a:srgbClr val="3E7520"/>
      </a:accent6>
      <a:hlink>
        <a:srgbClr val="89C01C"/>
      </a:hlink>
      <a:folHlink>
        <a:srgbClr val="A6A6A6"/>
      </a:folHlink>
    </a:clrScheme>
    <a:fontScheme name="Constantia">
      <a:maj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nstant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1Subtle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gradFill rotWithShape="1">
          <a:gsLst>
            <a:gs pos="0">
              <a:schemeClr val="phClr">
                <a:tint val="50000"/>
                <a:satMod val="180000"/>
              </a:schemeClr>
            </a:gs>
            <a:gs pos="100000">
              <a:schemeClr val="phClr">
                <a:shade val="45000"/>
                <a:satMod val="120000"/>
              </a:schemeClr>
            </a:gs>
          </a:gsLst>
          <a:path path="circle">
            <a:fillToRect l="180000" t="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0D821C33D77374889306AEF42E3F77D" ma:contentTypeVersion="7" ma:contentTypeDescription="Create a new document." ma:contentTypeScope="" ma:versionID="72be366cff232dfece6902775b7875da">
  <xsd:schema xmlns:xsd="http://www.w3.org/2001/XMLSchema" xmlns:xs="http://www.w3.org/2001/XMLSchema" xmlns:p="http://schemas.microsoft.com/office/2006/metadata/properties" xmlns:ns2="fde54b8b-4b5e-495a-9838-89e8d703d9aa" targetNamespace="http://schemas.microsoft.com/office/2006/metadata/properties" ma:root="true" ma:fieldsID="941aee6532d60bb553fc8bd15f74bc67" ns2:_="">
    <xsd:import namespace="fde54b8b-4b5e-495a-9838-89e8d703d9a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54b8b-4b5e-495a-9838-89e8d703d9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08942AA-0721-4324-BC2C-A3CB43F24E71}">
  <ds:schemaRefs>
    <ds:schemaRef ds:uri="http://schemas.microsoft.com/sharepoint/v3/contenttype/forms"/>
  </ds:schemaRefs>
</ds:datastoreItem>
</file>

<file path=customXml/itemProps2.xml><?xml version="1.0" encoding="utf-8"?>
<ds:datastoreItem xmlns:ds="http://schemas.openxmlformats.org/officeDocument/2006/customXml" ds:itemID="{5503897D-FEA9-42A7-AC0C-7EE06FDE2D02}"/>
</file>

<file path=customXml/itemProps3.xml><?xml version="1.0" encoding="utf-8"?>
<ds:datastoreItem xmlns:ds="http://schemas.openxmlformats.org/officeDocument/2006/customXml" ds:itemID="{5E700CCB-20BA-4760-AB9F-AC3B63ED32E0}">
  <ds:schemaRefs>
    <ds:schemaRef ds:uri="a4f35948-e619-41b3-aa29-22878b09cfd2"/>
    <ds:schemaRef ds:uri="40262f94-9f35-4ac3-9a90-690165a166b7"/>
    <ds:schemaRef ds:uri="http://www.w3.org/XML/1998/namespace"/>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Fresh food presentation (widescreen)</Template>
  <TotalTime>1073</TotalTime>
  <Words>4716</Words>
  <Application>Microsoft Office PowerPoint</Application>
  <PresentationFormat>Custom</PresentationFormat>
  <Paragraphs>399</Paragraphs>
  <Slides>77</Slides>
  <Notes>0</Notes>
  <HiddenSlides>0</HiddenSlides>
  <MMClips>5</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77</vt:i4>
      </vt:variant>
    </vt:vector>
  </HeadingPairs>
  <TitlesOfParts>
    <vt:vector size="80" baseType="lpstr">
      <vt:lpstr>Arial</vt:lpstr>
      <vt:lpstr>Constantia</vt:lpstr>
      <vt:lpstr>Cooking 16x9</vt:lpstr>
      <vt:lpstr>Nutrition and the Human Body</vt:lpstr>
      <vt:lpstr>Chapter Objectives:</vt:lpstr>
      <vt:lpstr>Chapter Objectives:</vt:lpstr>
      <vt:lpstr>Introduction</vt:lpstr>
      <vt:lpstr>3.1 The Cell</vt:lpstr>
      <vt:lpstr>Cell Theory</vt:lpstr>
      <vt:lpstr>Essential Life Processes</vt:lpstr>
      <vt:lpstr>Basic Unit of Life</vt:lpstr>
      <vt:lpstr>Organelles</vt:lpstr>
      <vt:lpstr>Discovery Video:  Cells</vt:lpstr>
      <vt:lpstr>Hierarchy of Organization</vt:lpstr>
      <vt:lpstr>Hierarchy of Organization</vt:lpstr>
      <vt:lpstr>Organ Systems of the Human Body</vt:lpstr>
      <vt:lpstr>Organ Systems of the Human Body</vt:lpstr>
      <vt:lpstr>Organ Systems of the Human Body</vt:lpstr>
      <vt:lpstr>Organ Systems of the Human Body</vt:lpstr>
      <vt:lpstr>Organ Systems in the Human Body</vt:lpstr>
      <vt:lpstr>Organisms Require Energy and Nutrient Input</vt:lpstr>
      <vt:lpstr>Nutrient and Energy Flow</vt:lpstr>
      <vt:lpstr>Energy Flow</vt:lpstr>
      <vt:lpstr>3.2 Digestion and Absorption</vt:lpstr>
      <vt:lpstr>Digestive Process</vt:lpstr>
      <vt:lpstr>Digestive System</vt:lpstr>
      <vt:lpstr>Components of the Digestive System</vt:lpstr>
      <vt:lpstr>Digestive System</vt:lpstr>
      <vt:lpstr>Four Steps of the Digestive Process</vt:lpstr>
      <vt:lpstr>Video: Mechanical and Chemical Digestion</vt:lpstr>
      <vt:lpstr>From the Mouth to the Stomach</vt:lpstr>
      <vt:lpstr>From the Mouth to the Stomach</vt:lpstr>
      <vt:lpstr>From the Mouth to the Stomach</vt:lpstr>
      <vt:lpstr>From the Mouth to the Stomach</vt:lpstr>
      <vt:lpstr>From the Mouth to the Stomach</vt:lpstr>
      <vt:lpstr>From the Stomach to the Small Intestine</vt:lpstr>
      <vt:lpstr>From the Stomach to the Small Intestine</vt:lpstr>
      <vt:lpstr>From the Small Intestine to the Large Intestine</vt:lpstr>
      <vt:lpstr>From the Small Intestine to the Large Intestine</vt:lpstr>
      <vt:lpstr>From the Small Intestine to the Large Intestine</vt:lpstr>
      <vt:lpstr>From the Small Intestine to the Large Intestine</vt:lpstr>
      <vt:lpstr>From the Small Intestine to the Large Intestine</vt:lpstr>
      <vt:lpstr>From the Small Intestine to the Large Intestine</vt:lpstr>
      <vt:lpstr>From the Large Intestine to the Anus</vt:lpstr>
      <vt:lpstr>From the Large Intestine to the Anus</vt:lpstr>
      <vt:lpstr>From the Large Intestine to the Anus</vt:lpstr>
      <vt:lpstr>Summary of Digestive Process and System</vt:lpstr>
      <vt:lpstr>3.3 Nutrients Are Essential for Organ Function</vt:lpstr>
      <vt:lpstr>The liver is the checkpoint for metabolic activity.</vt:lpstr>
      <vt:lpstr>The liver is the checkpoint for metabolic activity.</vt:lpstr>
      <vt:lpstr>The Circulatory System</vt:lpstr>
      <vt:lpstr>The Central Nervous System</vt:lpstr>
      <vt:lpstr>The Central Nervous System</vt:lpstr>
      <vt:lpstr>The Muscular System</vt:lpstr>
      <vt:lpstr>The Muscular System</vt:lpstr>
      <vt:lpstr>The Endocrine System</vt:lpstr>
      <vt:lpstr>Obesity and Type 2 Diabetes</vt:lpstr>
      <vt:lpstr>The Immune System</vt:lpstr>
      <vt:lpstr>The Immune System</vt:lpstr>
      <vt:lpstr>3.4 Energy and Calories</vt:lpstr>
      <vt:lpstr>Energy and Calories</vt:lpstr>
      <vt:lpstr>Calorimeter</vt:lpstr>
      <vt:lpstr>Energy and Calories</vt:lpstr>
      <vt:lpstr>Estimating the Amount of Energy from Food</vt:lpstr>
      <vt:lpstr>3.5 Disorders That Can Compromise Health</vt:lpstr>
      <vt:lpstr>Gastroesophageal Reflux Disease (GERD)</vt:lpstr>
      <vt:lpstr>Gastroesophageal Reflux Disease (GERD)</vt:lpstr>
      <vt:lpstr>Gastroesophageal Reflux Disease (GERD)</vt:lpstr>
      <vt:lpstr>Irritable Bowel Syndrome</vt:lpstr>
      <vt:lpstr>Irritable Bowel Syndrome</vt:lpstr>
      <vt:lpstr>Irritable Bowel Syndrome</vt:lpstr>
      <vt:lpstr>Celiac Disease</vt:lpstr>
      <vt:lpstr>Celiac Disease</vt:lpstr>
      <vt:lpstr>Celiac Disease</vt:lpstr>
      <vt:lpstr>Celiac Disease</vt:lpstr>
      <vt:lpstr>Celiac Disease</vt:lpstr>
      <vt:lpstr>Food Allergy</vt:lpstr>
      <vt:lpstr>Food Allergy</vt:lpstr>
      <vt:lpstr>Food Allergy</vt:lpstr>
      <vt:lpstr>Food Allergy</vt:lpstr>
    </vt:vector>
  </TitlesOfParts>
  <Company>Georgia Highlands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Nutrition and You</dc:title>
  <dc:creator>Sharryse Henderson</dc:creator>
  <cp:lastModifiedBy>Sharryse Henderson</cp:lastModifiedBy>
  <cp:revision>103</cp:revision>
  <dcterms:created xsi:type="dcterms:W3CDTF">2018-01-08T00:02:35Z</dcterms:created>
  <dcterms:modified xsi:type="dcterms:W3CDTF">2021-12-07T03:12:39Z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0x010100F0D821C33D77374889306AEF42E3F77D</vt:lpwstr>
  </property>
  <property fmtid="{D5CDD505-2E9C-101B-9397-08002B2CF9AE}" pid="4" name="FeatureTags">
    <vt:lpwstr/>
  </property>
  <property fmtid="{D5CDD505-2E9C-101B-9397-08002B2CF9AE}" pid="5" name="LocalizationTags">
    <vt:lpwstr/>
  </property>
  <property fmtid="{D5CDD505-2E9C-101B-9397-08002B2CF9AE}" pid="6" name="CampaignTags">
    <vt:lpwstr/>
  </property>
  <property fmtid="{D5CDD505-2E9C-101B-9397-08002B2CF9AE}" pid="7" name="ScenarioTags">
    <vt:lpwstr/>
  </property>
</Properties>
</file>