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85"/>
  </p:notesMasterIdLst>
  <p:handoutMasterIdLst>
    <p:handoutMasterId r:id="rId86"/>
  </p:handoutMasterIdLst>
  <p:sldIdLst>
    <p:sldId id="256" r:id="rId5"/>
    <p:sldId id="258" r:id="rId6"/>
    <p:sldId id="343" r:id="rId7"/>
    <p:sldId id="342" r:id="rId8"/>
    <p:sldId id="257"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3" r:id="rId23"/>
    <p:sldId id="272" r:id="rId24"/>
    <p:sldId id="278" r:id="rId25"/>
    <p:sldId id="274" r:id="rId26"/>
    <p:sldId id="275" r:id="rId27"/>
    <p:sldId id="276" r:id="rId28"/>
    <p:sldId id="277" r:id="rId29"/>
    <p:sldId id="279" r:id="rId30"/>
    <p:sldId id="280" r:id="rId31"/>
    <p:sldId id="281" r:id="rId32"/>
    <p:sldId id="282" r:id="rId33"/>
    <p:sldId id="283" r:id="rId34"/>
    <p:sldId id="285" r:id="rId35"/>
    <p:sldId id="339" r:id="rId36"/>
    <p:sldId id="284" r:id="rId37"/>
    <p:sldId id="286" r:id="rId38"/>
    <p:sldId id="287" r:id="rId39"/>
    <p:sldId id="288" r:id="rId40"/>
    <p:sldId id="296" r:id="rId41"/>
    <p:sldId id="292" r:id="rId42"/>
    <p:sldId id="297" r:id="rId43"/>
    <p:sldId id="298" r:id="rId44"/>
    <p:sldId id="299" r:id="rId45"/>
    <p:sldId id="300" r:id="rId46"/>
    <p:sldId id="301" r:id="rId47"/>
    <p:sldId id="302" r:id="rId48"/>
    <p:sldId id="303" r:id="rId49"/>
    <p:sldId id="304" r:id="rId50"/>
    <p:sldId id="305" r:id="rId51"/>
    <p:sldId id="306" r:id="rId52"/>
    <p:sldId id="307" r:id="rId53"/>
    <p:sldId id="323" r:id="rId54"/>
    <p:sldId id="337" r:id="rId55"/>
    <p:sldId id="338" r:id="rId56"/>
    <p:sldId id="336" r:id="rId57"/>
    <p:sldId id="324" r:id="rId58"/>
    <p:sldId id="335" r:id="rId59"/>
    <p:sldId id="325" r:id="rId60"/>
    <p:sldId id="326" r:id="rId61"/>
    <p:sldId id="334" r:id="rId62"/>
    <p:sldId id="327" r:id="rId63"/>
    <p:sldId id="329" r:id="rId64"/>
    <p:sldId id="328" r:id="rId65"/>
    <p:sldId id="330" r:id="rId66"/>
    <p:sldId id="331" r:id="rId67"/>
    <p:sldId id="333" r:id="rId68"/>
    <p:sldId id="332" r:id="rId69"/>
    <p:sldId id="322" r:id="rId70"/>
    <p:sldId id="308" r:id="rId71"/>
    <p:sldId id="318" r:id="rId72"/>
    <p:sldId id="319" r:id="rId73"/>
    <p:sldId id="320" r:id="rId74"/>
    <p:sldId id="321" r:id="rId75"/>
    <p:sldId id="309" r:id="rId76"/>
    <p:sldId id="311" r:id="rId77"/>
    <p:sldId id="310" r:id="rId78"/>
    <p:sldId id="312" r:id="rId79"/>
    <p:sldId id="313" r:id="rId80"/>
    <p:sldId id="314" r:id="rId81"/>
    <p:sldId id="315" r:id="rId82"/>
    <p:sldId id="316" r:id="rId83"/>
    <p:sldId id="317" r:id="rId84"/>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3" pos="383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492" autoAdjust="0"/>
  </p:normalViewPr>
  <p:slideViewPr>
    <p:cSldViewPr>
      <p:cViewPr varScale="1">
        <p:scale>
          <a:sx n="70" d="100"/>
          <a:sy n="70" d="100"/>
        </p:scale>
        <p:origin x="158" y="29"/>
      </p:cViewPr>
      <p:guideLst>
        <p:guide orient="horz" pos="2160"/>
        <p:guide pos="3839"/>
      </p:guideLst>
    </p:cSldViewPr>
  </p:slideViewPr>
  <p:notesTextViewPr>
    <p:cViewPr>
      <p:scale>
        <a:sx n="1" d="1"/>
        <a:sy n="1" d="1"/>
      </p:scale>
      <p:origin x="0" y="0"/>
    </p:cViewPr>
  </p:notesTextViewPr>
  <p:notesViewPr>
    <p:cSldViewPr showGuides="1">
      <p:cViewPr varScale="1">
        <p:scale>
          <a:sx n="63" d="100"/>
          <a:sy n="63" d="100"/>
        </p:scale>
        <p:origin x="1986"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tableStyles" Target="tableStyles.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5E03B7-B591-4A2A-B695-014C5A39F13E}" type="datetimeFigureOut">
              <a:rPr lang="en-US"/>
              <a:t>12/7/2021</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8E322BB-75AD-4A1E-9661-2724167329F0}" type="slidenum">
              <a:rPr/>
              <a:t>‹#›</a:t>
            </a:fld>
            <a:endParaRPr/>
          </a:p>
        </p:txBody>
      </p:sp>
    </p:spTree>
    <p:extLst>
      <p:ext uri="{BB962C8B-B14F-4D97-AF65-F5344CB8AC3E}">
        <p14:creationId xmlns:p14="http://schemas.microsoft.com/office/powerpoint/2010/main" val="251270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DFBD7B-E4FB-4AA8-9540-FD148073ACB3}" type="datetimeFigureOut">
              <a:rPr lang="en-US"/>
              <a:t>12/7/2021</a:t>
            </a:fld>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45B7DE-1198-4F2F-B574-CA8CAE341642}" type="slidenum">
              <a:rPr/>
              <a:t>‹#›</a:t>
            </a:fld>
            <a:endParaRPr/>
          </a:p>
        </p:txBody>
      </p:sp>
    </p:spTree>
    <p:extLst>
      <p:ext uri="{BB962C8B-B14F-4D97-AF65-F5344CB8AC3E}">
        <p14:creationId xmlns:p14="http://schemas.microsoft.com/office/powerpoint/2010/main" val="1882312455"/>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squares"/>
          <p:cNvGrpSpPr/>
          <p:nvPr/>
        </p:nvGrpSpPr>
        <p:grpSpPr>
          <a:xfrm>
            <a:off x="0" y="1135743"/>
            <a:ext cx="1622332" cy="799981"/>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ctrTitle"/>
          </p:nvPr>
        </p:nvSpPr>
        <p:spPr>
          <a:xfrm>
            <a:off x="1828324" y="362396"/>
            <a:ext cx="9141619" cy="1676400"/>
          </a:xfrm>
        </p:spPr>
        <p:txBody>
          <a:bodyPr>
            <a:noAutofit/>
          </a:bodyPr>
          <a:lstStyle>
            <a:lvl1pPr>
              <a:lnSpc>
                <a:spcPct val="80000"/>
              </a:lnSpc>
              <a:defRPr sz="6000"/>
            </a:lvl1pPr>
          </a:lstStyle>
          <a:p>
            <a:r>
              <a:rPr lang="en-US" smtClean="0"/>
              <a:t>Click to edit Master title style</a:t>
            </a:r>
            <a:endParaRPr/>
          </a:p>
        </p:txBody>
      </p:sp>
      <p:sp>
        <p:nvSpPr>
          <p:cNvPr id="3" name="Subtitle 2"/>
          <p:cNvSpPr>
            <a:spLocks noGrp="1"/>
          </p:cNvSpPr>
          <p:nvPr>
            <p:ph type="subTitle" idx="1"/>
          </p:nvPr>
        </p:nvSpPr>
        <p:spPr>
          <a:xfrm>
            <a:off x="1828324" y="2089595"/>
            <a:ext cx="9141619" cy="886344"/>
          </a:xfrm>
        </p:spPr>
        <p:txBody>
          <a:bodyPr>
            <a:normAutofit/>
          </a:bodyPr>
          <a:lstStyle>
            <a:lvl1pPr marL="0" indent="0" algn="l">
              <a:buNone/>
              <a:defRPr sz="2800">
                <a:solidFill>
                  <a:schemeClr val="accent1">
                    <a:lumMod val="75000"/>
                  </a:schemeClr>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smtClean="0"/>
              <a:t>Click to edit Master subtitle style</a:t>
            </a:r>
            <a:endParaRPr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A7209051-6E81-43E8-9099-FF6A0C3DCFE8}" type="datetime1">
              <a:rPr lang="en-US"/>
              <a:t>12/7/2021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887510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baseline="0"/>
            </a:lvl8pPr>
            <a:lvl9pPr>
              <a:defRPr baseline="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EDCEAB04-7709-4C1E-A61A-74684A0170FC}" type="datetime1">
              <a:rPr lang="en-US"/>
              <a:t>12/7/2021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264082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squares"/>
          <p:cNvGrpSpPr/>
          <p:nvPr/>
        </p:nvGrpSpPr>
        <p:grpSpPr>
          <a:xfrm rot="5400000">
            <a:off x="9583007" y="233864"/>
            <a:ext cx="1063300" cy="524046"/>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5" name="bottom graphic"/>
          <p:cNvGrpSpPr/>
          <p:nvPr/>
        </p:nvGrpSpPr>
        <p:grpSpPr>
          <a:xfrm>
            <a:off x="0" y="5395517"/>
            <a:ext cx="12188825" cy="1462483"/>
            <a:chOff x="0" y="4046638"/>
            <a:chExt cx="9144000" cy="1096862"/>
          </a:xfrm>
        </p:grpSpPr>
        <p:sp>
          <p:nvSpPr>
            <p:cNvPr id="16" name="Freeform 15"/>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Rectangle 72"/>
            <p:cNvSpPr/>
            <p:nvPr/>
          </p:nvSpPr>
          <p:spPr bwMode="ltGray">
            <a:xfrm rot="5400000">
              <a:off x="4023569" y="23069"/>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2" name="Vertical Title 1"/>
          <p:cNvSpPr>
            <a:spLocks noGrp="1"/>
          </p:cNvSpPr>
          <p:nvPr>
            <p:ph type="title" orient="vert"/>
          </p:nvPr>
        </p:nvSpPr>
        <p:spPr>
          <a:xfrm>
            <a:off x="9751060" y="1150514"/>
            <a:ext cx="1828324" cy="5021685"/>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218882" y="1150514"/>
            <a:ext cx="8227457" cy="5021685"/>
          </a:xfrm>
        </p:spPr>
        <p:txBody>
          <a:bodyPr vert="eaVert"/>
          <a:lstStyle>
            <a:lvl5pPr>
              <a:defRPr/>
            </a:lvl5pPr>
            <a:lvl6pPr>
              <a:defRPr/>
            </a:lvl6pPr>
            <a:lvl7pPr>
              <a:defRPr/>
            </a:lvl7pPr>
            <a:lvl8pPr>
              <a:defRPr baseline="0"/>
            </a:lvl8pPr>
            <a:lvl9pPr>
              <a:defRPr baseline="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0C79BD0D-E0B1-4CED-AC65-708AC79EB9CD}" type="datetime1">
              <a:rPr lang="en-US"/>
              <a:t>12/7/2021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81644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0CC3EA6D-DF0B-4D4B-B359-5F1D1D0E30A4}" type="datetime1">
              <a:rPr lang="en-US"/>
              <a:t>12/7/2021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43515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squares"/>
          <p:cNvGrpSpPr/>
          <p:nvPr/>
        </p:nvGrpSpPr>
        <p:grpSpPr>
          <a:xfrm>
            <a:off x="0" y="3124415"/>
            <a:ext cx="1622332" cy="805061"/>
            <a:chOff x="0" y="2343311"/>
            <a:chExt cx="1217066" cy="603796"/>
          </a:xfrm>
        </p:grpSpPr>
        <p:sp>
          <p:nvSpPr>
            <p:cNvPr id="8" name="Rounded Rectangle 7"/>
            <p:cNvSpPr/>
            <p:nvPr/>
          </p:nvSpPr>
          <p:spPr>
            <a:xfrm>
              <a:off x="787514" y="2347123"/>
              <a:ext cx="429552" cy="5999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86370" y="2347123"/>
              <a:ext cx="429552" cy="59998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92604" y="2535915"/>
              <a:ext cx="599986" cy="214778"/>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9" name="bottom graphic"/>
          <p:cNvGrpSpPr/>
          <p:nvPr/>
        </p:nvGrpSpPr>
        <p:grpSpPr>
          <a:xfrm>
            <a:off x="0" y="5409216"/>
            <a:ext cx="12188825" cy="1462483"/>
            <a:chOff x="0" y="4056912"/>
            <a:chExt cx="9144000" cy="1096862"/>
          </a:xfrm>
        </p:grpSpPr>
        <p:sp>
          <p:nvSpPr>
            <p:cNvPr id="20" name="Freeform 19"/>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1"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2" name="Title 1"/>
          <p:cNvSpPr>
            <a:spLocks noGrp="1"/>
          </p:cNvSpPr>
          <p:nvPr>
            <p:ph type="title"/>
          </p:nvPr>
        </p:nvSpPr>
        <p:spPr>
          <a:xfrm>
            <a:off x="1828324" y="1932518"/>
            <a:ext cx="9141619" cy="2105367"/>
          </a:xfrm>
        </p:spPr>
        <p:txBody>
          <a:bodyPr anchor="b">
            <a:normAutofit/>
          </a:bodyPr>
          <a:lstStyle>
            <a:lvl1pPr algn="l">
              <a:defRPr sz="6000" b="0" cap="none" baseline="0"/>
            </a:lvl1pPr>
          </a:lstStyle>
          <a:p>
            <a:r>
              <a:rPr lang="en-US" smtClean="0"/>
              <a:t>Click to edit Master title style</a:t>
            </a:r>
            <a:endParaRPr/>
          </a:p>
        </p:txBody>
      </p:sp>
      <p:sp>
        <p:nvSpPr>
          <p:cNvPr id="3" name="Text Placeholder 2"/>
          <p:cNvSpPr>
            <a:spLocks noGrp="1"/>
          </p:cNvSpPr>
          <p:nvPr>
            <p:ph type="body" idx="1"/>
          </p:nvPr>
        </p:nvSpPr>
        <p:spPr>
          <a:xfrm>
            <a:off x="1828324" y="4084264"/>
            <a:ext cx="9141619" cy="933297"/>
          </a:xfrm>
        </p:spPr>
        <p:txBody>
          <a:bodyPr anchor="t">
            <a:normAutofit/>
          </a:bodyPr>
          <a:lstStyle>
            <a:lvl1pPr marL="0" indent="0">
              <a:buNone/>
              <a:defRPr sz="2800">
                <a:solidFill>
                  <a:schemeClr val="accent1">
                    <a:lumMod val="75000"/>
                  </a:schemeClr>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smtClean="0"/>
              <a:t>Edit Master text styles</a:t>
            </a: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977EDB99-15BC-4479-BAC5-1E502E66917A}" type="datetime1">
              <a:rPr lang="en-US"/>
              <a:t>12/7/2021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435693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41412" y="152400"/>
            <a:ext cx="9751060" cy="1295400"/>
          </a:xfrm>
        </p:spPr>
        <p:txBody>
          <a:bodyPr/>
          <a:lstStyle/>
          <a:p>
            <a:r>
              <a:rPr lang="en-US" smtClean="0"/>
              <a:t>Click to edit Master title style</a:t>
            </a:r>
            <a:endParaRPr/>
          </a:p>
        </p:txBody>
      </p:sp>
      <p:sp>
        <p:nvSpPr>
          <p:cNvPr id="3" name="Content Placeholder 2"/>
          <p:cNvSpPr>
            <a:spLocks noGrp="1"/>
          </p:cNvSpPr>
          <p:nvPr>
            <p:ph sz="half" idx="1"/>
          </p:nvPr>
        </p:nvSpPr>
        <p:spPr>
          <a:xfrm>
            <a:off x="1141412" y="1600200"/>
            <a:ext cx="4875530"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094412" y="1600200"/>
            <a:ext cx="4875530"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4067C2A3-CD19-48AB-9F64-ECCF75182EDD}" type="datetime1">
              <a:rPr lang="en-US"/>
              <a:t>12/7/2021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297796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2" y="152400"/>
            <a:ext cx="9751060" cy="1295400"/>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141412" y="1524000"/>
            <a:ext cx="4875530" cy="816429"/>
          </a:xfrm>
        </p:spPr>
        <p:txBody>
          <a:bodyPr anchor="ctr">
            <a:normAutofit/>
          </a:bodyPr>
          <a:lstStyle>
            <a:lvl1pPr marL="0" indent="0">
              <a:buNone/>
              <a:defRPr sz="2800" b="0">
                <a:solidFill>
                  <a:schemeClr val="accent1">
                    <a:lumMod val="75000"/>
                  </a:schemeClr>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smtClean="0"/>
              <a:t>Edit Master text styles</a:t>
            </a:r>
          </a:p>
        </p:txBody>
      </p:sp>
      <p:sp>
        <p:nvSpPr>
          <p:cNvPr id="4" name="Content Placeholder 3"/>
          <p:cNvSpPr>
            <a:spLocks noGrp="1"/>
          </p:cNvSpPr>
          <p:nvPr>
            <p:ph sz="half" idx="2"/>
          </p:nvPr>
        </p:nvSpPr>
        <p:spPr>
          <a:xfrm>
            <a:off x="1141412" y="2413000"/>
            <a:ext cx="4875530" cy="3759199"/>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094412" y="1524000"/>
            <a:ext cx="4875530" cy="816429"/>
          </a:xfrm>
        </p:spPr>
        <p:txBody>
          <a:bodyPr anchor="ctr">
            <a:normAutofit/>
          </a:bodyPr>
          <a:lstStyle>
            <a:lvl1pPr marL="0" indent="0">
              <a:buNone/>
              <a:defRPr sz="2800" b="0">
                <a:solidFill>
                  <a:schemeClr val="accent1">
                    <a:lumMod val="75000"/>
                  </a:schemeClr>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smtClean="0"/>
              <a:t>Edit Master text styles</a:t>
            </a:r>
          </a:p>
        </p:txBody>
      </p:sp>
      <p:sp>
        <p:nvSpPr>
          <p:cNvPr id="6" name="Content Placeholder 5"/>
          <p:cNvSpPr>
            <a:spLocks noGrp="1"/>
          </p:cNvSpPr>
          <p:nvPr>
            <p:ph sz="quarter" idx="4"/>
          </p:nvPr>
        </p:nvSpPr>
        <p:spPr>
          <a:xfrm>
            <a:off x="6094412" y="2413000"/>
            <a:ext cx="4875530" cy="3759199"/>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Footer Placeholder 7"/>
          <p:cNvSpPr>
            <a:spLocks noGrp="1"/>
          </p:cNvSpPr>
          <p:nvPr>
            <p:ph type="ftr" sz="quarter" idx="11"/>
          </p:nvPr>
        </p:nvSpPr>
        <p:spPr/>
        <p:txBody>
          <a:bodyPr/>
          <a:lstStyle/>
          <a:p>
            <a:r>
              <a:rPr lang="en-US" dirty="0"/>
              <a:t>Add a footer</a:t>
            </a:r>
          </a:p>
        </p:txBody>
      </p:sp>
      <p:sp>
        <p:nvSpPr>
          <p:cNvPr id="7" name="Date Placeholder 6"/>
          <p:cNvSpPr>
            <a:spLocks noGrp="1"/>
          </p:cNvSpPr>
          <p:nvPr>
            <p:ph type="dt" sz="half" idx="10"/>
          </p:nvPr>
        </p:nvSpPr>
        <p:spPr/>
        <p:txBody>
          <a:bodyPr/>
          <a:lstStyle/>
          <a:p>
            <a:fld id="{0363E8C1-7C87-4705-AB97-8CD17D208E3F}" type="datetime1">
              <a:rPr lang="en-US"/>
              <a:t>12/7/2021</a:t>
            </a:fld>
            <a:endParaRPr/>
          </a:p>
        </p:txBody>
      </p:sp>
      <p:sp>
        <p:nvSpPr>
          <p:cNvPr id="9" name="Slide Number Placeholder 8"/>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487039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4" name="Footer Placeholder 3"/>
          <p:cNvSpPr>
            <a:spLocks noGrp="1"/>
          </p:cNvSpPr>
          <p:nvPr>
            <p:ph type="ftr" sz="quarter" idx="11"/>
          </p:nvPr>
        </p:nvSpPr>
        <p:spPr/>
        <p:txBody>
          <a:bodyPr/>
          <a:lstStyle/>
          <a:p>
            <a:r>
              <a:rPr lang="en-US" dirty="0"/>
              <a:t>Add a footer</a:t>
            </a:r>
          </a:p>
        </p:txBody>
      </p:sp>
      <p:sp>
        <p:nvSpPr>
          <p:cNvPr id="3" name="Date Placeholder 2"/>
          <p:cNvSpPr>
            <a:spLocks noGrp="1"/>
          </p:cNvSpPr>
          <p:nvPr>
            <p:ph type="dt" sz="half" idx="10"/>
          </p:nvPr>
        </p:nvSpPr>
        <p:spPr/>
        <p:txBody>
          <a:bodyPr/>
          <a:lstStyle/>
          <a:p>
            <a:fld id="{E20C624E-DF92-4841-B9B9-DD11AA239B85}" type="datetime1">
              <a:rPr lang="en-US"/>
              <a:t>12/7/2021</a:t>
            </a:fld>
            <a:endParaRPr/>
          </a:p>
        </p:txBody>
      </p:sp>
      <p:sp>
        <p:nvSpPr>
          <p:cNvPr id="5" name="Slide Number Placeholder 4"/>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9690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8" name="bottom graphic"/>
          <p:cNvGrpSpPr/>
          <p:nvPr/>
        </p:nvGrpSpPr>
        <p:grpSpPr>
          <a:xfrm>
            <a:off x="0" y="5409216"/>
            <a:ext cx="12188825" cy="1462483"/>
            <a:chOff x="0" y="4056912"/>
            <a:chExt cx="9144000" cy="1096862"/>
          </a:xfrm>
        </p:grpSpPr>
        <p:sp>
          <p:nvSpPr>
            <p:cNvPr id="9" name="Freeform 8"/>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3" name="Footer Placeholder 2"/>
          <p:cNvSpPr>
            <a:spLocks noGrp="1"/>
          </p:cNvSpPr>
          <p:nvPr>
            <p:ph type="ftr" sz="quarter" idx="11"/>
          </p:nvPr>
        </p:nvSpPr>
        <p:spPr/>
        <p:txBody>
          <a:bodyPr/>
          <a:lstStyle/>
          <a:p>
            <a:r>
              <a:rPr lang="en-US" dirty="0"/>
              <a:t>Add a footer</a:t>
            </a:r>
          </a:p>
        </p:txBody>
      </p:sp>
      <p:sp>
        <p:nvSpPr>
          <p:cNvPr id="2" name="Date Placeholder 1"/>
          <p:cNvSpPr>
            <a:spLocks noGrp="1"/>
          </p:cNvSpPr>
          <p:nvPr>
            <p:ph type="dt" sz="half" idx="10"/>
          </p:nvPr>
        </p:nvSpPr>
        <p:spPr/>
        <p:txBody>
          <a:bodyPr/>
          <a:lstStyle/>
          <a:p>
            <a:fld id="{FBDA3AE1-4360-4D5B-BDBC-656B872DD533}" type="datetime1">
              <a:rPr lang="en-US"/>
              <a:t>12/7/2021</a:t>
            </a:fld>
            <a:endParaRPr/>
          </a:p>
        </p:txBody>
      </p:sp>
      <p:sp>
        <p:nvSpPr>
          <p:cNvPr id="4" name="Slide Number Placeholder 3"/>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2225395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lgn="l">
              <a:defRPr sz="3600" b="0"/>
            </a:lvl1pPr>
          </a:lstStyle>
          <a:p>
            <a:r>
              <a:rPr lang="en-US" smtClean="0"/>
              <a:t>Click to edit Master title style</a:t>
            </a:r>
            <a:endParaRPr/>
          </a:p>
        </p:txBody>
      </p:sp>
      <p:sp>
        <p:nvSpPr>
          <p:cNvPr id="3" name="Content Placeholder 2"/>
          <p:cNvSpPr>
            <a:spLocks noGrp="1"/>
          </p:cNvSpPr>
          <p:nvPr>
            <p:ph idx="1"/>
          </p:nvPr>
        </p:nvSpPr>
        <p:spPr>
          <a:xfrm>
            <a:off x="4875530" y="1600200"/>
            <a:ext cx="6094413"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1218883" y="1600202"/>
            <a:ext cx="3453500" cy="4571999"/>
          </a:xfrm>
        </p:spPr>
        <p:txBody>
          <a:bodyPr>
            <a:normAutofit/>
          </a:bodyPr>
          <a:lstStyle>
            <a:lvl1pPr marL="0" indent="0">
              <a:buNone/>
              <a:defRPr sz="2800">
                <a:solidFill>
                  <a:schemeClr val="accent1">
                    <a:lumMod val="75000"/>
                  </a:schemeClr>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20990708-46A4-4851-883E-8DFB8939107E}" type="datetime1">
              <a:rPr lang="en-US"/>
              <a:t>12/7/2021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48396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lgn="l">
              <a:defRPr sz="3600" b="0"/>
            </a:lvl1pPr>
          </a:lstStyle>
          <a:p>
            <a:r>
              <a:rPr lang="en-US" smtClean="0"/>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1218887" y="1600200"/>
            <a:ext cx="6703850" cy="3657600"/>
          </a:xfrm>
          <a:prstGeom prst="roundRect">
            <a:avLst>
              <a:gd name="adj" fmla="val 3098"/>
            </a:avLst>
          </a:prstGeom>
        </p:spPr>
        <p:txBody>
          <a:bodyPr>
            <a:normAutofit/>
          </a:bodyPr>
          <a:lstStyle>
            <a:lvl1pPr marL="0" indent="0">
              <a:buNone/>
              <a:defRPr sz="27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smtClean="0"/>
              <a:t>Click icon to add picture</a:t>
            </a:r>
            <a:endParaRPr/>
          </a:p>
        </p:txBody>
      </p:sp>
      <p:sp>
        <p:nvSpPr>
          <p:cNvPr id="4" name="Text Placeholder 3"/>
          <p:cNvSpPr>
            <a:spLocks noGrp="1"/>
          </p:cNvSpPr>
          <p:nvPr>
            <p:ph type="body" sz="half" idx="2"/>
          </p:nvPr>
        </p:nvSpPr>
        <p:spPr>
          <a:xfrm>
            <a:off x="8125883" y="1600200"/>
            <a:ext cx="2844059" cy="3759200"/>
          </a:xfrm>
        </p:spPr>
        <p:txBody>
          <a:bodyPr anchor="b">
            <a:normAutofit/>
          </a:bodyPr>
          <a:lstStyle>
            <a:lvl1pPr marL="0" indent="0">
              <a:buNone/>
              <a:defRPr sz="2800">
                <a:solidFill>
                  <a:schemeClr val="accent1">
                    <a:lumMod val="75000"/>
                  </a:schemeClr>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AE88EFFC-86AE-4294-A319-CAFC2651994B}" type="datetime1">
              <a:rPr lang="en-US"/>
              <a:t>12/7/2021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442985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1" name="bottom graphic"/>
          <p:cNvGrpSpPr/>
          <p:nvPr/>
        </p:nvGrpSpPr>
        <p:grpSpPr>
          <a:xfrm>
            <a:off x="0" y="5409216"/>
            <a:ext cx="12188825" cy="1462483"/>
            <a:chOff x="0" y="4056912"/>
            <a:chExt cx="9144000" cy="1096862"/>
          </a:xfrm>
        </p:grpSpPr>
        <p:sp>
          <p:nvSpPr>
            <p:cNvPr id="21" name="Freeform 20"/>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grpSp>
        <p:nvGrpSpPr>
          <p:cNvPr id="7" name="squares"/>
          <p:cNvGrpSpPr/>
          <p:nvPr/>
        </p:nvGrpSpPr>
        <p:grpSpPr>
          <a:xfrm>
            <a:off x="1" y="800551"/>
            <a:ext cx="1063023" cy="524183"/>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Placeholder 1"/>
          <p:cNvSpPr>
            <a:spLocks noGrp="1"/>
          </p:cNvSpPr>
          <p:nvPr>
            <p:ph type="title"/>
          </p:nvPr>
        </p:nvSpPr>
        <p:spPr>
          <a:xfrm>
            <a:off x="1218883" y="152400"/>
            <a:ext cx="9751060" cy="1295400"/>
          </a:xfrm>
          <a:prstGeom prst="rect">
            <a:avLst/>
          </a:prstGeom>
        </p:spPr>
        <p:txBody>
          <a:bodyPr vert="horz" lIns="121899" tIns="60949" rIns="121899" bIns="60949" rtlCol="0" anchor="b">
            <a:normAutofit/>
          </a:bodyPr>
          <a:lstStyle/>
          <a:p>
            <a:r>
              <a:rPr lang="en-US" smtClean="0"/>
              <a:t>Click to edit Master title style</a:t>
            </a:r>
            <a:endParaRPr/>
          </a:p>
        </p:txBody>
      </p:sp>
      <p:sp>
        <p:nvSpPr>
          <p:cNvPr id="3" name="Text Placeholder 2"/>
          <p:cNvSpPr>
            <a:spLocks noGrp="1"/>
          </p:cNvSpPr>
          <p:nvPr>
            <p:ph type="body" idx="1"/>
          </p:nvPr>
        </p:nvSpPr>
        <p:spPr>
          <a:xfrm>
            <a:off x="1218883" y="1600200"/>
            <a:ext cx="9751060" cy="4572000"/>
          </a:xfrm>
          <a:prstGeom prst="rect">
            <a:avLst/>
          </a:prstGeom>
        </p:spPr>
        <p:txBody>
          <a:bodyPr vert="horz" lIns="121899" tIns="60949" rIns="121899" bIns="60949"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Footer Placeholder 4"/>
          <p:cNvSpPr>
            <a:spLocks noGrp="1"/>
          </p:cNvSpPr>
          <p:nvPr>
            <p:ph type="ftr" sz="quarter" idx="3"/>
          </p:nvPr>
        </p:nvSpPr>
        <p:spPr>
          <a:xfrm>
            <a:off x="1218883" y="6448425"/>
            <a:ext cx="8288401" cy="180976"/>
          </a:xfrm>
          <a:prstGeom prst="rect">
            <a:avLst/>
          </a:prstGeom>
        </p:spPr>
        <p:txBody>
          <a:bodyPr vert="horz" lIns="121899" tIns="60949" rIns="121899" bIns="60949" rtlCol="0" anchor="ctr"/>
          <a:lstStyle>
            <a:lvl1pPr algn="l">
              <a:defRPr sz="1200">
                <a:solidFill>
                  <a:schemeClr val="tx1"/>
                </a:solidFill>
              </a:defRPr>
            </a:lvl1pPr>
          </a:lstStyle>
          <a:p>
            <a:r>
              <a:rPr lang="en-US" dirty="0"/>
              <a:t>Add a footer</a:t>
            </a:r>
          </a:p>
        </p:txBody>
      </p:sp>
      <p:sp>
        <p:nvSpPr>
          <p:cNvPr id="4" name="Date Placeholder 3"/>
          <p:cNvSpPr>
            <a:spLocks noGrp="1"/>
          </p:cNvSpPr>
          <p:nvPr>
            <p:ph type="dt" sz="half" idx="2"/>
          </p:nvPr>
        </p:nvSpPr>
        <p:spPr>
          <a:xfrm>
            <a:off x="9547913" y="6448425"/>
            <a:ext cx="1422030" cy="180976"/>
          </a:xfrm>
          <a:prstGeom prst="rect">
            <a:avLst/>
          </a:prstGeom>
        </p:spPr>
        <p:txBody>
          <a:bodyPr vert="horz" lIns="121899" tIns="60949" rIns="121899" bIns="60949" rtlCol="0" anchor="ctr"/>
          <a:lstStyle>
            <a:lvl1pPr algn="r">
              <a:defRPr sz="1200">
                <a:solidFill>
                  <a:schemeClr val="tx1"/>
                </a:solidFill>
              </a:defRPr>
            </a:lvl1pPr>
          </a:lstStyle>
          <a:p>
            <a:fld id="{D29E8617-6EA8-4B97-A5E8-E18E98765EE2}" type="datetime1">
              <a:rPr lang="en-US"/>
              <a:pPr/>
              <a:t>12/7/2021</a:t>
            </a:fld>
            <a:endParaRPr dirty="0"/>
          </a:p>
        </p:txBody>
      </p:sp>
      <p:sp>
        <p:nvSpPr>
          <p:cNvPr id="6" name="Slide Number Placeholder 5"/>
          <p:cNvSpPr>
            <a:spLocks noGrp="1"/>
          </p:cNvSpPr>
          <p:nvPr>
            <p:ph type="sldNum" sz="quarter" idx="4"/>
          </p:nvPr>
        </p:nvSpPr>
        <p:spPr>
          <a:xfrm>
            <a:off x="11071516" y="6448425"/>
            <a:ext cx="812588" cy="180976"/>
          </a:xfrm>
          <a:prstGeom prst="rect">
            <a:avLst/>
          </a:prstGeom>
        </p:spPr>
        <p:txBody>
          <a:bodyPr vert="horz" lIns="121899" tIns="60949" rIns="121899" bIns="60949" rtlCol="0" anchor="ctr"/>
          <a:lstStyle>
            <a:lvl1pPr algn="r">
              <a:defRPr sz="1200">
                <a:solidFill>
                  <a:schemeClr val="tx1"/>
                </a:solidFill>
              </a:defRPr>
            </a:lvl1pPr>
          </a:lstStyle>
          <a:p>
            <a:fld id="{34C99D79-8A4B-4031-B1E0-AF26F8EDF2BC}" type="slidenum">
              <a:rPr/>
              <a:pPr/>
              <a:t>‹#›</a:t>
            </a:fld>
            <a:endParaRPr/>
          </a:p>
        </p:txBody>
      </p:sp>
    </p:spTree>
    <p:extLst>
      <p:ext uri="{BB962C8B-B14F-4D97-AF65-F5344CB8AC3E}">
        <p14:creationId xmlns:p14="http://schemas.microsoft.com/office/powerpoint/2010/main" val="1782682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1218987" rtl="0" eaLnBrk="1" latinLnBrk="0" hangingPunct="1">
        <a:spcBef>
          <a:spcPct val="0"/>
        </a:spcBef>
        <a:buNone/>
        <a:defRPr sz="3600" kern="1200">
          <a:solidFill>
            <a:schemeClr val="tx1"/>
          </a:solidFill>
          <a:latin typeface="+mj-lt"/>
          <a:ea typeface="+mj-ea"/>
          <a:cs typeface="+mj-cs"/>
        </a:defRPr>
      </a:lvl1pPr>
    </p:titleStyle>
    <p:bodyStyle>
      <a:lvl1pPr marL="304747" indent="-304747" algn="l" defTabSz="1218987" rtl="0" eaLnBrk="1" latinLnBrk="0" hangingPunct="1">
        <a:lnSpc>
          <a:spcPct val="90000"/>
        </a:lnSpc>
        <a:spcBef>
          <a:spcPts val="1800"/>
        </a:spcBef>
        <a:buClr>
          <a:schemeClr val="accent1">
            <a:lumMod val="75000"/>
          </a:schemeClr>
        </a:buClr>
        <a:buFont typeface="Arial" pitchFamily="34" charset="0"/>
        <a:buChar char="•"/>
        <a:defRPr sz="2800" kern="1200">
          <a:solidFill>
            <a:schemeClr val="tx1"/>
          </a:solidFill>
          <a:latin typeface="+mn-lt"/>
          <a:ea typeface="+mn-ea"/>
          <a:cs typeface="+mn-cs"/>
        </a:defRPr>
      </a:lvl1pPr>
      <a:lvl2pPr marL="755772" indent="-304747" algn="l" defTabSz="1218987" rtl="0" eaLnBrk="1" latinLnBrk="0" hangingPunct="1">
        <a:lnSpc>
          <a:spcPct val="90000"/>
        </a:lnSpc>
        <a:spcBef>
          <a:spcPts val="1200"/>
        </a:spcBef>
        <a:buClr>
          <a:schemeClr val="accent1">
            <a:lumMod val="75000"/>
          </a:schemeClr>
        </a:buClr>
        <a:buFont typeface="Arial" pitchFamily="34" charset="0"/>
        <a:buChar char="–"/>
        <a:defRPr sz="2400" kern="1200">
          <a:solidFill>
            <a:schemeClr val="tx1"/>
          </a:solidFill>
          <a:latin typeface="+mn-lt"/>
          <a:ea typeface="+mn-ea"/>
          <a:cs typeface="+mn-cs"/>
        </a:defRPr>
      </a:lvl2pPr>
      <a:lvl3pPr marL="1206797"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3pPr>
      <a:lvl4pPr marL="1657822"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4pPr>
      <a:lvl5pPr marL="2108847"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5pPr>
      <a:lvl6pPr marL="2559872"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6pPr>
      <a:lvl7pPr marL="3010897"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7pPr>
      <a:lvl8pPr marL="3461922"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8pPr>
      <a:lvl9pPr marL="3912947"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video" Target="https://www.youtube.com/embed/j7CcaUZrUoE" TargetMode="External"/><Relationship Id="rId4" Type="http://schemas.openxmlformats.org/officeDocument/2006/relationships/hyperlink" Target="https://youtu.be/j7CcaUZrUoE"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video" Target="https://www.youtube.com/embed/VEQaH4LruUo" TargetMode="External"/><Relationship Id="rId4" Type="http://schemas.openxmlformats.org/officeDocument/2006/relationships/hyperlink" Target="https://youtu.be/VEQaH4LruUo"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video" Target="https://www.youtube.com/embed/ZB_Yg9rrnSE" TargetMode="External"/><Relationship Id="rId4" Type="http://schemas.openxmlformats.org/officeDocument/2006/relationships/hyperlink" Target="https://youtu.be/QeloeutvsqM"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video" Target="https://www.youtube.com/embed/KBryEJXSaLk" TargetMode="External"/><Relationship Id="rId4" Type="http://schemas.openxmlformats.org/officeDocument/2006/relationships/hyperlink" Target="https://youtu.be/Nex84PAjHU4"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s://youtu.be/dKOsAMyHdFk" TargetMode="External"/><Relationship Id="rId2" Type="http://schemas.openxmlformats.org/officeDocument/2006/relationships/slideLayout" Target="../slideLayouts/slideLayout2.xml"/><Relationship Id="rId1" Type="http://schemas.openxmlformats.org/officeDocument/2006/relationships/video" Target="https://www.youtube.com/embed/dKOsAMyHdFk" TargetMode="External"/><Relationship Id="rId4" Type="http://schemas.openxmlformats.org/officeDocument/2006/relationships/image" Target="../media/image24.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https://www.youtube.com/embed/HP6Zf1ff7Sw"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hyperlink" Target="https://youtu.be/KpyoDML2eUI" TargetMode="External"/><Relationship Id="rId2" Type="http://schemas.openxmlformats.org/officeDocument/2006/relationships/slideLayout" Target="../slideLayouts/slideLayout4.xml"/><Relationship Id="rId1" Type="http://schemas.openxmlformats.org/officeDocument/2006/relationships/video" Target="https://www.youtube.com/embed/KpyoDML2eUI" TargetMode="External"/><Relationship Id="rId4" Type="http://schemas.openxmlformats.org/officeDocument/2006/relationships/image" Target="../media/image31.jpeg"/></Relationships>
</file>

<file path=ppt/slides/_rels/slide6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2.xml"/><Relationship Id="rId1" Type="http://schemas.openxmlformats.org/officeDocument/2006/relationships/video" Target="https://www.youtube.com/embed/VcL3BQeteCc"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Nutrition and You</a:t>
            </a:r>
            <a:endParaRPr lang="en-US" dirty="0"/>
          </a:p>
        </p:txBody>
      </p:sp>
      <p:sp>
        <p:nvSpPr>
          <p:cNvPr id="3" name="Subtitle 2"/>
          <p:cNvSpPr>
            <a:spLocks noGrp="1"/>
          </p:cNvSpPr>
          <p:nvPr>
            <p:ph type="subTitle" idx="1"/>
          </p:nvPr>
        </p:nvSpPr>
        <p:spPr/>
        <p:txBody>
          <a:bodyPr/>
          <a:lstStyle/>
          <a:p>
            <a:r>
              <a:rPr lang="en-US" dirty="0" smtClean="0"/>
              <a:t>Chapter One</a:t>
            </a:r>
            <a:endParaRPr lang="en-US" dirty="0"/>
          </a:p>
        </p:txBody>
      </p:sp>
    </p:spTree>
    <p:extLst>
      <p:ext uri="{BB962C8B-B14F-4D97-AF65-F5344CB8AC3E}">
        <p14:creationId xmlns:p14="http://schemas.microsoft.com/office/powerpoint/2010/main" val="2801835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Health Triangle</a:t>
            </a:r>
            <a:endParaRPr lang="en-US" b="1" dirty="0"/>
          </a:p>
        </p:txBody>
      </p:sp>
      <p:pic>
        <p:nvPicPr>
          <p:cNvPr id="4" name="Content Placeholder 3" descr="Image of the Health Triangle which includes: physical health, social health, and mental/emotional health" title="Health Triangle"/>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13012" y="1600200"/>
            <a:ext cx="7048500" cy="4267200"/>
          </a:xfrm>
          <a:prstGeom prst="rect">
            <a:avLst/>
          </a:prstGeom>
          <a:ln w="19050">
            <a:solidFill>
              <a:schemeClr val="tx2">
                <a:lumMod val="75000"/>
              </a:schemeClr>
            </a:solidFill>
          </a:ln>
        </p:spPr>
      </p:pic>
    </p:spTree>
    <p:extLst>
      <p:ext uri="{BB962C8B-B14F-4D97-AF65-F5344CB8AC3E}">
        <p14:creationId xmlns:p14="http://schemas.microsoft.com/office/powerpoint/2010/main" val="3669732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Disease?</a:t>
            </a:r>
            <a:endParaRPr lang="en-US" b="1" dirty="0"/>
          </a:p>
        </p:txBody>
      </p:sp>
      <p:sp>
        <p:nvSpPr>
          <p:cNvPr id="3" name="Content Placeholder 2"/>
          <p:cNvSpPr>
            <a:spLocks noGrp="1"/>
          </p:cNvSpPr>
          <p:nvPr>
            <p:ph idx="1"/>
          </p:nvPr>
        </p:nvSpPr>
        <p:spPr>
          <a:xfrm>
            <a:off x="1218883" y="1600200"/>
            <a:ext cx="9751060" cy="4800600"/>
          </a:xfrm>
        </p:spPr>
        <p:txBody>
          <a:bodyPr/>
          <a:lstStyle/>
          <a:p>
            <a:r>
              <a:rPr lang="en-US" dirty="0"/>
              <a:t>D</a:t>
            </a:r>
            <a:r>
              <a:rPr lang="en-US" dirty="0" smtClean="0"/>
              <a:t>efined </a:t>
            </a:r>
            <a:r>
              <a:rPr lang="en-US" dirty="0"/>
              <a:t>as </a:t>
            </a:r>
            <a:r>
              <a:rPr lang="en-US" dirty="0" smtClean="0"/>
              <a:t>“any </a:t>
            </a:r>
            <a:r>
              <a:rPr lang="en-US" dirty="0"/>
              <a:t>abnormal condition affecting the health of an organism, and is characterized by specific signs and </a:t>
            </a:r>
            <a:r>
              <a:rPr lang="en-US" dirty="0" smtClean="0"/>
              <a:t>symptoms”.</a:t>
            </a:r>
          </a:p>
          <a:p>
            <a:r>
              <a:rPr lang="en-US" dirty="0"/>
              <a:t>Diseases are broadly categorized as resulting from pathogens (i.e., bacteria, viruses, fungi, and parasites), deficiencies, genetics, and physiological dysfunction. </a:t>
            </a:r>
            <a:endParaRPr lang="en-US" dirty="0" smtClean="0"/>
          </a:p>
          <a:p>
            <a:r>
              <a:rPr lang="en-US" dirty="0"/>
              <a:t>The most effective and affordable method of preventing chronic disease starts with optimal </a:t>
            </a:r>
            <a:r>
              <a:rPr lang="en-US" dirty="0" smtClean="0"/>
              <a:t>nutrition. </a:t>
            </a:r>
            <a:endParaRPr lang="en-US" dirty="0"/>
          </a:p>
        </p:txBody>
      </p:sp>
    </p:spTree>
    <p:extLst>
      <p:ext uri="{BB962C8B-B14F-4D97-AF65-F5344CB8AC3E}">
        <p14:creationId xmlns:p14="http://schemas.microsoft.com/office/powerpoint/2010/main" val="16824990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Public Health and Disease Prevention</a:t>
            </a:r>
            <a:endParaRPr lang="en-US" b="1" dirty="0"/>
          </a:p>
        </p:txBody>
      </p:sp>
      <p:sp>
        <p:nvSpPr>
          <p:cNvPr id="3" name="Content Placeholder 2"/>
          <p:cNvSpPr>
            <a:spLocks noGrp="1"/>
          </p:cNvSpPr>
          <p:nvPr>
            <p:ph idx="1"/>
          </p:nvPr>
        </p:nvSpPr>
        <p:spPr>
          <a:xfrm>
            <a:off x="912812" y="1600200"/>
            <a:ext cx="10667999" cy="4953000"/>
          </a:xfrm>
        </p:spPr>
        <p:txBody>
          <a:bodyPr>
            <a:normAutofit/>
          </a:bodyPr>
          <a:lstStyle/>
          <a:p>
            <a:r>
              <a:rPr lang="en-US" dirty="0"/>
              <a:t>In 1894, the first congressional funds were appropriated to the US Department of Agriculture (USDA) for the study of the relationship between nutrition and human health</a:t>
            </a:r>
            <a:r>
              <a:rPr lang="en-US" dirty="0" smtClean="0"/>
              <a:t>.</a:t>
            </a:r>
          </a:p>
          <a:p>
            <a:r>
              <a:rPr lang="en-US" dirty="0"/>
              <a:t>I</a:t>
            </a:r>
            <a:r>
              <a:rPr lang="en-US" dirty="0" smtClean="0"/>
              <a:t>t </a:t>
            </a:r>
            <a:r>
              <a:rPr lang="en-US" dirty="0"/>
              <a:t>took until 1980 for the USDA and the US Department of Health and Human Services (HHS) to jointly release the first edition of </a:t>
            </a:r>
            <a:r>
              <a:rPr lang="en-US" i="1" dirty="0"/>
              <a:t>Nutrition and</a:t>
            </a:r>
            <a:r>
              <a:rPr lang="en-US" dirty="0"/>
              <a:t> </a:t>
            </a:r>
            <a:r>
              <a:rPr lang="en-US" i="1" dirty="0"/>
              <a:t>Your Health: Dietary Guidelines for Americans</a:t>
            </a:r>
            <a:r>
              <a:rPr lang="en-US" dirty="0" smtClean="0"/>
              <a:t>.</a:t>
            </a:r>
          </a:p>
          <a:p>
            <a:r>
              <a:rPr lang="en-US" dirty="0"/>
              <a:t>In the latter part of the twentieth century nutritional scientists, </a:t>
            </a:r>
            <a:r>
              <a:rPr lang="en-US" dirty="0" smtClean="0"/>
              <a:t>public </a:t>
            </a:r>
            <a:r>
              <a:rPr lang="en-US" dirty="0"/>
              <a:t>health organizations, and the American public increasingly recognized that eating too much of certain foods is linked to chronic diseases.</a:t>
            </a:r>
          </a:p>
        </p:txBody>
      </p:sp>
    </p:spTree>
    <p:extLst>
      <p:ext uri="{BB962C8B-B14F-4D97-AF65-F5344CB8AC3E}">
        <p14:creationId xmlns:p14="http://schemas.microsoft.com/office/powerpoint/2010/main" val="40111712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Public Health and Disease Prevention</a:t>
            </a:r>
          </a:p>
        </p:txBody>
      </p:sp>
      <p:sp>
        <p:nvSpPr>
          <p:cNvPr id="3" name="Content Placeholder 2"/>
          <p:cNvSpPr>
            <a:spLocks noGrp="1"/>
          </p:cNvSpPr>
          <p:nvPr>
            <p:ph idx="1"/>
          </p:nvPr>
        </p:nvSpPr>
        <p:spPr>
          <a:xfrm>
            <a:off x="836612" y="1600200"/>
            <a:ext cx="10363200" cy="5029200"/>
          </a:xfrm>
        </p:spPr>
        <p:txBody>
          <a:bodyPr>
            <a:noAutofit/>
          </a:bodyPr>
          <a:lstStyle/>
          <a:p>
            <a:r>
              <a:rPr lang="en-US" sz="2700" dirty="0"/>
              <a:t>We now know that diet-related conditions and diseases include hypertension (high blood pressure), obesity, Type 2 diabetes, cardiovascular disease, some cancers, and osteoporosis. </a:t>
            </a:r>
            <a:endParaRPr lang="en-US" sz="2700" dirty="0" smtClean="0"/>
          </a:p>
          <a:p>
            <a:r>
              <a:rPr lang="en-US" sz="2700" dirty="0"/>
              <a:t>According to the USDA, eating healthier could save Americans over $70 billion per year and this does not include the cost of obesity, which is estimated to cost a further $117 billion per year</a:t>
            </a:r>
            <a:r>
              <a:rPr lang="en-US" sz="2700" dirty="0" smtClean="0"/>
              <a:t>.</a:t>
            </a:r>
          </a:p>
          <a:p>
            <a:r>
              <a:rPr lang="en-US" sz="2700" dirty="0"/>
              <a:t>In 2011, the US federal government released a new multimedia tool that aims to help Americans choose healthier foods from the five food groups (grains, vegetables, fruits, dairy, and proteins</a:t>
            </a:r>
            <a:r>
              <a:rPr lang="en-US" sz="2700" dirty="0" smtClean="0"/>
              <a:t>).</a:t>
            </a:r>
            <a:endParaRPr lang="en-US" sz="2700" dirty="0"/>
          </a:p>
        </p:txBody>
      </p:sp>
    </p:spTree>
    <p:extLst>
      <p:ext uri="{BB962C8B-B14F-4D97-AF65-F5344CB8AC3E}">
        <p14:creationId xmlns:p14="http://schemas.microsoft.com/office/powerpoint/2010/main" val="11921261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ChooseMyPlate.gov</a:t>
            </a:r>
            <a:endParaRPr lang="en-US" b="1" dirty="0"/>
          </a:p>
        </p:txBody>
      </p:sp>
      <p:pic>
        <p:nvPicPr>
          <p:cNvPr id="4" name="Content Placeholder 3" descr="Image of the ChooseMyPlate.gov website" title="MyPlate"/>
          <p:cNvPicPr>
            <a:picLocks noGrp="1"/>
          </p:cNvPicPr>
          <p:nvPr>
            <p:ph idx="1"/>
          </p:nvPr>
        </p:nvPicPr>
        <p:blipFill rotWithShape="1">
          <a:blip r:embed="rId2" cstate="print">
            <a:extLst>
              <a:ext uri="{28A0092B-C50C-407E-A947-70E740481C1C}">
                <a14:useLocalDpi xmlns:a14="http://schemas.microsoft.com/office/drawing/2010/main" val="0"/>
              </a:ext>
            </a:extLst>
          </a:blip>
          <a:srcRect t="2693" r="2741" b="3390"/>
          <a:stretch/>
        </p:blipFill>
        <p:spPr bwMode="auto">
          <a:xfrm>
            <a:off x="3503612" y="1447800"/>
            <a:ext cx="5410200" cy="4572000"/>
          </a:xfrm>
          <a:prstGeom prst="rect">
            <a:avLst/>
          </a:prstGeom>
          <a:noFill/>
          <a:ln>
            <a:noFill/>
          </a:ln>
          <a:extLst>
            <a:ext uri="{53640926-AAD7-44D8-BBD7-CCE9431645EC}">
              <a14:shadowObscured xmlns:a14="http://schemas.microsoft.com/office/drawing/2010/main"/>
            </a:ext>
          </a:extLst>
        </p:spPr>
      </p:pic>
      <p:sp>
        <p:nvSpPr>
          <p:cNvPr id="5" name="TextBox 4"/>
          <p:cNvSpPr txBox="1"/>
          <p:nvPr/>
        </p:nvSpPr>
        <p:spPr>
          <a:xfrm>
            <a:off x="5065712" y="6172200"/>
            <a:ext cx="2286000" cy="246221"/>
          </a:xfrm>
          <a:prstGeom prst="rect">
            <a:avLst/>
          </a:prstGeom>
          <a:noFill/>
        </p:spPr>
        <p:txBody>
          <a:bodyPr wrap="square" rtlCol="0">
            <a:spAutoFit/>
          </a:bodyPr>
          <a:lstStyle/>
          <a:p>
            <a:r>
              <a:rPr lang="en-US" sz="1000" dirty="0" smtClean="0"/>
              <a:t>Image Source:  choosemyplate.gov</a:t>
            </a:r>
            <a:endParaRPr lang="en-US" sz="1000" dirty="0"/>
          </a:p>
        </p:txBody>
      </p:sp>
    </p:spTree>
    <p:extLst>
      <p:ext uri="{BB962C8B-B14F-4D97-AF65-F5344CB8AC3E}">
        <p14:creationId xmlns:p14="http://schemas.microsoft.com/office/powerpoint/2010/main" val="10255897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ChooseMyPlate.gov</a:t>
            </a:r>
            <a:endParaRPr lang="en-US" b="1" dirty="0"/>
          </a:p>
        </p:txBody>
      </p:sp>
      <p:pic>
        <p:nvPicPr>
          <p:cNvPr id="4" name="j7CcaUZrUoE"/>
          <p:cNvPicPr>
            <a:picLocks noGrp="1" noRot="1" noChangeAspect="1"/>
          </p:cNvPicPr>
          <p:nvPr>
            <p:ph idx="1"/>
            <a:videoFile r:link="rId1"/>
          </p:nvPr>
        </p:nvPicPr>
        <p:blipFill>
          <a:blip r:embed="rId3"/>
          <a:stretch>
            <a:fillRect/>
          </a:stretch>
        </p:blipFill>
        <p:spPr>
          <a:xfrm>
            <a:off x="2812976" y="1600200"/>
            <a:ext cx="6562873" cy="4361576"/>
          </a:xfrm>
          <a:prstGeom prst="rect">
            <a:avLst/>
          </a:prstGeom>
        </p:spPr>
      </p:pic>
      <p:sp>
        <p:nvSpPr>
          <p:cNvPr id="3" name="Rectangle 2"/>
          <p:cNvSpPr/>
          <p:nvPr/>
        </p:nvSpPr>
        <p:spPr>
          <a:xfrm>
            <a:off x="3704494" y="6103125"/>
            <a:ext cx="4756623" cy="646331"/>
          </a:xfrm>
          <a:prstGeom prst="rect">
            <a:avLst/>
          </a:prstGeom>
        </p:spPr>
        <p:txBody>
          <a:bodyPr wrap="none">
            <a:spAutoFit/>
          </a:bodyPr>
          <a:lstStyle/>
          <a:p>
            <a:r>
              <a:rPr lang="en-US" sz="1800" dirty="0" smtClean="0"/>
              <a:t>Video Source:  </a:t>
            </a:r>
            <a:r>
              <a:rPr lang="en-US" sz="1800" dirty="0" smtClean="0">
                <a:hlinkClick r:id="rId4"/>
              </a:rPr>
              <a:t>https</a:t>
            </a:r>
            <a:r>
              <a:rPr lang="en-US" sz="1800" dirty="0">
                <a:hlinkClick r:id="rId4"/>
              </a:rPr>
              <a:t>://</a:t>
            </a:r>
            <a:r>
              <a:rPr lang="en-US" sz="1800" dirty="0" smtClean="0">
                <a:hlinkClick r:id="rId4"/>
              </a:rPr>
              <a:t>youtu.be/j7CcaUZrUoE</a:t>
            </a:r>
            <a:endParaRPr lang="en-US" sz="1800" dirty="0" smtClean="0"/>
          </a:p>
          <a:p>
            <a:endParaRPr lang="en-US" sz="1800" dirty="0"/>
          </a:p>
        </p:txBody>
      </p:sp>
    </p:spTree>
    <p:extLst>
      <p:ext uri="{BB962C8B-B14F-4D97-AF65-F5344CB8AC3E}">
        <p14:creationId xmlns:p14="http://schemas.microsoft.com/office/powerpoint/2010/main" val="25491941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1.2 What </a:t>
            </a:r>
            <a:r>
              <a:rPr lang="en-US" b="1" dirty="0"/>
              <a:t>Are Nutrients</a:t>
            </a:r>
            <a:r>
              <a:rPr lang="en-US" b="1" dirty="0" smtClean="0"/>
              <a:t>?</a:t>
            </a:r>
            <a:endParaRPr lang="en-US" b="1" dirty="0"/>
          </a:p>
        </p:txBody>
      </p:sp>
      <p:sp>
        <p:nvSpPr>
          <p:cNvPr id="3" name="Content Placeholder 2"/>
          <p:cNvSpPr>
            <a:spLocks noGrp="1"/>
          </p:cNvSpPr>
          <p:nvPr>
            <p:ph idx="1"/>
          </p:nvPr>
        </p:nvSpPr>
        <p:spPr>
          <a:xfrm>
            <a:off x="1218883" y="1600200"/>
            <a:ext cx="9751060" cy="4800600"/>
          </a:xfrm>
        </p:spPr>
        <p:txBody>
          <a:bodyPr/>
          <a:lstStyle/>
          <a:p>
            <a:r>
              <a:rPr lang="en-US" dirty="0"/>
              <a:t>Nutrients are substances required by the body to perform its basic functions</a:t>
            </a:r>
            <a:r>
              <a:rPr lang="en-US" dirty="0" smtClean="0"/>
              <a:t>.</a:t>
            </a:r>
          </a:p>
          <a:p>
            <a:r>
              <a:rPr lang="en-US" dirty="0"/>
              <a:t>Nutrients must be obtained from diet, since the human </a:t>
            </a:r>
            <a:r>
              <a:rPr lang="en-US" dirty="0" smtClean="0"/>
              <a:t>body </a:t>
            </a:r>
            <a:r>
              <a:rPr lang="en-US" dirty="0"/>
              <a:t>does not synthesize them</a:t>
            </a:r>
            <a:r>
              <a:rPr lang="en-US" dirty="0" smtClean="0"/>
              <a:t>.</a:t>
            </a:r>
          </a:p>
          <a:p>
            <a:r>
              <a:rPr lang="en-US" dirty="0"/>
              <a:t>Nutrients are used to produce energy, detect and respond to environmental surroundings, move, excrete wastes, respire, (breathe), grow, and reproduce. </a:t>
            </a:r>
            <a:endParaRPr lang="en-US" dirty="0" smtClean="0"/>
          </a:p>
          <a:p>
            <a:r>
              <a:rPr lang="en-US" dirty="0" smtClean="0"/>
              <a:t>There </a:t>
            </a:r>
            <a:r>
              <a:rPr lang="en-US" dirty="0"/>
              <a:t>are six classes of nutrients required for the body to function and maintain overall </a:t>
            </a:r>
            <a:r>
              <a:rPr lang="en-US" dirty="0" smtClean="0"/>
              <a:t>health.</a:t>
            </a:r>
            <a:endParaRPr lang="en-US" dirty="0"/>
          </a:p>
        </p:txBody>
      </p:sp>
    </p:spTree>
    <p:extLst>
      <p:ext uri="{BB962C8B-B14F-4D97-AF65-F5344CB8AC3E}">
        <p14:creationId xmlns:p14="http://schemas.microsoft.com/office/powerpoint/2010/main" val="26776196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Six Classes of Essential Nutrients</a:t>
            </a:r>
            <a:endParaRPr lang="en-US" b="1" dirty="0"/>
          </a:p>
        </p:txBody>
      </p:sp>
      <p:pic>
        <p:nvPicPr>
          <p:cNvPr id="4" name="Content Placeholder 3" descr="Image of the 6 essential nutrients: proteins, carbohydrates, lipids, water, vitamins, and minerals" title="Essential Nutrients"/>
          <p:cNvPicPr>
            <a:picLocks noGrp="1"/>
          </p:cNvPicPr>
          <p:nvPr>
            <p:ph idx="1"/>
          </p:nvPr>
        </p:nvPicPr>
        <p:blipFill rotWithShape="1">
          <a:blip r:embed="rId2">
            <a:extLst>
              <a:ext uri="{28A0092B-C50C-407E-A947-70E740481C1C}">
                <a14:useLocalDpi xmlns:a14="http://schemas.microsoft.com/office/drawing/2010/main" val="0"/>
              </a:ext>
            </a:extLst>
          </a:blip>
          <a:srcRect t="5602" b="8957"/>
          <a:stretch/>
        </p:blipFill>
        <p:spPr bwMode="auto">
          <a:xfrm>
            <a:off x="2665412" y="1447800"/>
            <a:ext cx="7162800" cy="4648200"/>
          </a:xfrm>
          <a:prstGeom prst="rect">
            <a:avLst/>
          </a:prstGeom>
          <a:noFill/>
          <a:ln>
            <a:noFill/>
          </a:ln>
          <a:extLst>
            <a:ext uri="{53640926-AAD7-44D8-BBD7-CCE9431645EC}">
              <a14:shadowObscured xmlns:a14="http://schemas.microsoft.com/office/drawing/2010/main"/>
            </a:ext>
          </a:extLst>
        </p:spPr>
      </p:pic>
      <p:sp>
        <p:nvSpPr>
          <p:cNvPr id="5" name="TextBox 4"/>
          <p:cNvSpPr txBox="1"/>
          <p:nvPr/>
        </p:nvSpPr>
        <p:spPr>
          <a:xfrm>
            <a:off x="3351212" y="6248400"/>
            <a:ext cx="5791200" cy="246221"/>
          </a:xfrm>
          <a:prstGeom prst="rect">
            <a:avLst/>
          </a:prstGeom>
          <a:noFill/>
        </p:spPr>
        <p:txBody>
          <a:bodyPr wrap="square" rtlCol="0">
            <a:spAutoFit/>
          </a:bodyPr>
          <a:lstStyle/>
          <a:p>
            <a:r>
              <a:rPr lang="en-US" sz="1000" dirty="0"/>
              <a:t>Image Source: https://i0.wp.com/asc-spacebook.weebly.com/uploads/2/3/0/7/23071160/8313087.jpg</a:t>
            </a:r>
            <a:r>
              <a:rPr lang="en-US" sz="1000" i="1" dirty="0"/>
              <a:t>.</a:t>
            </a:r>
            <a:endParaRPr lang="en-US" sz="1000" dirty="0"/>
          </a:p>
        </p:txBody>
      </p:sp>
    </p:spTree>
    <p:extLst>
      <p:ext uri="{BB962C8B-B14F-4D97-AF65-F5344CB8AC3E}">
        <p14:creationId xmlns:p14="http://schemas.microsoft.com/office/powerpoint/2010/main" val="11877376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Macronutrients</a:t>
            </a:r>
            <a:endParaRPr lang="en-US" b="1" dirty="0"/>
          </a:p>
        </p:txBody>
      </p:sp>
      <p:sp>
        <p:nvSpPr>
          <p:cNvPr id="3" name="Content Placeholder 2"/>
          <p:cNvSpPr>
            <a:spLocks noGrp="1"/>
          </p:cNvSpPr>
          <p:nvPr>
            <p:ph idx="1"/>
          </p:nvPr>
        </p:nvSpPr>
        <p:spPr>
          <a:xfrm>
            <a:off x="1218883" y="1828800"/>
            <a:ext cx="9751060" cy="4495800"/>
          </a:xfrm>
        </p:spPr>
        <p:txBody>
          <a:bodyPr>
            <a:normAutofit/>
          </a:bodyPr>
          <a:lstStyle/>
          <a:p>
            <a:r>
              <a:rPr lang="en-US" dirty="0"/>
              <a:t>Nutrients that are needed in large amounts are called </a:t>
            </a:r>
            <a:r>
              <a:rPr lang="en-US" b="1" dirty="0"/>
              <a:t>macronutrients</a:t>
            </a:r>
            <a:r>
              <a:rPr lang="en-US" dirty="0"/>
              <a:t>. </a:t>
            </a:r>
            <a:endParaRPr lang="en-US" dirty="0" smtClean="0"/>
          </a:p>
          <a:p>
            <a:r>
              <a:rPr lang="en-US" dirty="0" smtClean="0"/>
              <a:t>There </a:t>
            </a:r>
            <a:r>
              <a:rPr lang="en-US" dirty="0"/>
              <a:t>are three classes of macronutrients: carbohydrates, lipids, and </a:t>
            </a:r>
            <a:r>
              <a:rPr lang="en-US" dirty="0" smtClean="0"/>
              <a:t>proteins.</a:t>
            </a:r>
          </a:p>
          <a:p>
            <a:r>
              <a:rPr lang="en-US" dirty="0"/>
              <a:t>These can be metabolically processed into cellular energy</a:t>
            </a:r>
            <a:r>
              <a:rPr lang="en-US" dirty="0" smtClean="0"/>
              <a:t>.</a:t>
            </a:r>
          </a:p>
          <a:p>
            <a:r>
              <a:rPr lang="en-US" dirty="0"/>
              <a:t>Water is also a macronutrient in the sense that you require a large amount of it, but unlike the other macronutrients it does not yield </a:t>
            </a:r>
            <a:r>
              <a:rPr lang="en-US" dirty="0" smtClean="0"/>
              <a:t>energy.</a:t>
            </a:r>
            <a:endParaRPr lang="en-US" b="1" dirty="0"/>
          </a:p>
        </p:txBody>
      </p:sp>
    </p:spTree>
    <p:extLst>
      <p:ext uri="{BB962C8B-B14F-4D97-AF65-F5344CB8AC3E}">
        <p14:creationId xmlns:p14="http://schemas.microsoft.com/office/powerpoint/2010/main" val="6627569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a:t>
            </a:r>
            <a:r>
              <a:rPr lang="en-US" b="1" dirty="0" smtClean="0"/>
              <a:t>Macronutrients</a:t>
            </a:r>
            <a:endParaRPr lang="en-US" b="1" dirty="0"/>
          </a:p>
        </p:txBody>
      </p:sp>
      <p:pic>
        <p:nvPicPr>
          <p:cNvPr id="4" name="Content Placeholder 3" descr="Image demonstrating the macronutrients: proteins, carbohydrates, lipids, and water" title="Macronutrients"/>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96230" y="1454258"/>
            <a:ext cx="8470182" cy="4791297"/>
          </a:xfrm>
          <a:prstGeom prst="rect">
            <a:avLst/>
          </a:prstGeom>
          <a:noFill/>
          <a:ln>
            <a:noFill/>
          </a:ln>
        </p:spPr>
      </p:pic>
      <p:sp>
        <p:nvSpPr>
          <p:cNvPr id="7" name="TextBox 6"/>
          <p:cNvSpPr txBox="1"/>
          <p:nvPr/>
        </p:nvSpPr>
        <p:spPr>
          <a:xfrm>
            <a:off x="2220473" y="6267249"/>
            <a:ext cx="9067800" cy="246221"/>
          </a:xfrm>
          <a:prstGeom prst="rect">
            <a:avLst/>
          </a:prstGeom>
          <a:noFill/>
        </p:spPr>
        <p:txBody>
          <a:bodyPr wrap="square" rtlCol="0">
            <a:spAutoFit/>
          </a:bodyPr>
          <a:lstStyle/>
          <a:p>
            <a:r>
              <a:rPr lang="en-US" sz="1000" dirty="0"/>
              <a:t>Image Source: https://med.libretexts.org/@api/deki/files/2273/d79b1f12973d3a100bf1c6210fc0e012.jpg?revision=1&amp;size=bestfit&amp;width=809&amp;height=482</a:t>
            </a:r>
          </a:p>
        </p:txBody>
      </p:sp>
    </p:spTree>
    <p:extLst>
      <p:ext uri="{BB962C8B-B14F-4D97-AF65-F5344CB8AC3E}">
        <p14:creationId xmlns:p14="http://schemas.microsoft.com/office/powerpoint/2010/main" val="33627038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Chapter Objectives:</a:t>
            </a:r>
            <a:endParaRPr lang="en-US" b="1" dirty="0"/>
          </a:p>
        </p:txBody>
      </p:sp>
      <p:sp>
        <p:nvSpPr>
          <p:cNvPr id="3" name="Content Placeholder 2"/>
          <p:cNvSpPr>
            <a:spLocks noGrp="1"/>
          </p:cNvSpPr>
          <p:nvPr>
            <p:ph idx="1"/>
          </p:nvPr>
        </p:nvSpPr>
        <p:spPr>
          <a:xfrm>
            <a:off x="684212" y="1524000"/>
            <a:ext cx="10285731" cy="4648200"/>
          </a:xfrm>
        </p:spPr>
        <p:txBody>
          <a:bodyPr>
            <a:normAutofit fontScale="92500" lnSpcReduction="10000"/>
          </a:bodyPr>
          <a:lstStyle/>
          <a:p>
            <a:pPr marL="0" indent="0">
              <a:buNone/>
            </a:pPr>
            <a:r>
              <a:rPr lang="en-US" dirty="0"/>
              <a:t>After reading and studying this chapter, students should be able to</a:t>
            </a:r>
            <a:r>
              <a:rPr lang="en-US" dirty="0" smtClean="0"/>
              <a:t>:</a:t>
            </a:r>
            <a:r>
              <a:rPr lang="en-US" dirty="0"/>
              <a:t> </a:t>
            </a:r>
          </a:p>
          <a:p>
            <a:pPr marL="514350" lvl="0" indent="-514350">
              <a:buFont typeface="+mj-lt"/>
              <a:buAutoNum type="arabicPeriod"/>
            </a:pPr>
            <a:r>
              <a:rPr lang="en-US" dirty="0"/>
              <a:t>Explain the terms nutrition, health, health promotion, and disease prevention.</a:t>
            </a:r>
          </a:p>
          <a:p>
            <a:pPr marL="514350" lvl="0" indent="-514350">
              <a:buFont typeface="+mj-lt"/>
              <a:buAutoNum type="arabicPeriod"/>
            </a:pPr>
            <a:r>
              <a:rPr lang="en-US" dirty="0"/>
              <a:t>Define the word “nutrient” and identify the six classes of nutrients essential for health.</a:t>
            </a:r>
          </a:p>
          <a:p>
            <a:pPr marL="514350" lvl="0" indent="-514350">
              <a:buFont typeface="+mj-lt"/>
              <a:buAutoNum type="arabicPeriod"/>
            </a:pPr>
            <a:r>
              <a:rPr lang="en-US" dirty="0"/>
              <a:t>List the three energy-yielding nutrients and their energy contribution.</a:t>
            </a:r>
          </a:p>
          <a:p>
            <a:pPr marL="514350" lvl="0" indent="-514350">
              <a:buFont typeface="+mj-lt"/>
              <a:buAutoNum type="arabicPeriod"/>
            </a:pPr>
            <a:r>
              <a:rPr lang="en-US" dirty="0"/>
              <a:t>Give examples of major and trace minerals important to human health.</a:t>
            </a:r>
          </a:p>
          <a:p>
            <a:pPr marL="514350" lvl="0" indent="-514350">
              <a:buFont typeface="+mj-lt"/>
              <a:buAutoNum type="arabicPeriod"/>
            </a:pPr>
            <a:r>
              <a:rPr lang="en-US" dirty="0"/>
              <a:t>List the water-soluble and fat-soluble vitamins.</a:t>
            </a:r>
          </a:p>
          <a:p>
            <a:pPr marL="0" indent="0">
              <a:buNone/>
            </a:pPr>
            <a:endParaRPr lang="en-US" dirty="0"/>
          </a:p>
        </p:txBody>
      </p:sp>
    </p:spTree>
    <p:extLst>
      <p:ext uri="{BB962C8B-B14F-4D97-AF65-F5344CB8AC3E}">
        <p14:creationId xmlns:p14="http://schemas.microsoft.com/office/powerpoint/2010/main" val="3817986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Macronutrients</a:t>
            </a:r>
            <a:endParaRPr lang="en-US" b="1" dirty="0"/>
          </a:p>
        </p:txBody>
      </p:sp>
      <p:sp>
        <p:nvSpPr>
          <p:cNvPr id="3" name="Content Placeholder 2"/>
          <p:cNvSpPr>
            <a:spLocks noGrp="1"/>
          </p:cNvSpPr>
          <p:nvPr>
            <p:ph idx="1"/>
          </p:nvPr>
        </p:nvSpPr>
        <p:spPr>
          <a:xfrm>
            <a:off x="1218883" y="1676400"/>
            <a:ext cx="6269324" cy="4953000"/>
          </a:xfrm>
        </p:spPr>
        <p:txBody>
          <a:bodyPr>
            <a:normAutofit/>
          </a:bodyPr>
          <a:lstStyle/>
          <a:p>
            <a:r>
              <a:rPr lang="en-US" dirty="0" smtClean="0"/>
              <a:t>A </a:t>
            </a:r>
            <a:r>
              <a:rPr lang="en-US" dirty="0"/>
              <a:t>unit of measurement of food energy is the </a:t>
            </a:r>
            <a:r>
              <a:rPr lang="en-US" b="1" dirty="0"/>
              <a:t>calorie</a:t>
            </a:r>
            <a:r>
              <a:rPr lang="en-US" dirty="0" smtClean="0"/>
              <a:t>.</a:t>
            </a:r>
          </a:p>
          <a:p>
            <a:r>
              <a:rPr lang="en-US" dirty="0"/>
              <a:t>On nutrition food labels, the amount given for “calories” is actually equivalent to each calorie multiplied by one </a:t>
            </a:r>
            <a:r>
              <a:rPr lang="en-US" dirty="0" smtClean="0"/>
              <a:t>thousand: </a:t>
            </a:r>
            <a:r>
              <a:rPr lang="en-US" dirty="0"/>
              <a:t>a</a:t>
            </a:r>
            <a:r>
              <a:rPr lang="en-US" dirty="0" smtClean="0"/>
              <a:t> </a:t>
            </a:r>
            <a:r>
              <a:rPr lang="en-US" b="1" dirty="0" smtClean="0"/>
              <a:t>kilocalorie</a:t>
            </a:r>
            <a:r>
              <a:rPr lang="en-US" dirty="0" smtClean="0"/>
              <a:t>.</a:t>
            </a:r>
          </a:p>
          <a:p>
            <a:r>
              <a:rPr lang="en-US" dirty="0"/>
              <a:t>A kilocalorie (one thousand calories, denoted with a small “c”) is synonymous with the “Calorie” (with a capital “C”) on nutrition food labels</a:t>
            </a:r>
            <a:r>
              <a:rPr lang="en-US" dirty="0" smtClean="0"/>
              <a:t>.</a:t>
            </a:r>
          </a:p>
        </p:txBody>
      </p:sp>
      <p:pic>
        <p:nvPicPr>
          <p:cNvPr id="4" name="Picture 3" descr="Image of nutrient label demonstrating use of the term calorie and kilocalorie (Calorie)." title="Nutrient Label"/>
          <p:cNvPicPr>
            <a:picLocks noChangeAspect="1"/>
          </p:cNvPicPr>
          <p:nvPr/>
        </p:nvPicPr>
        <p:blipFill rotWithShape="1">
          <a:blip r:embed="rId2"/>
          <a:srcRect l="20793" t="8095" r="20794" b="8095"/>
          <a:stretch/>
        </p:blipFill>
        <p:spPr>
          <a:xfrm>
            <a:off x="7694612" y="1447800"/>
            <a:ext cx="3505200" cy="5029201"/>
          </a:xfrm>
          <a:prstGeom prst="rect">
            <a:avLst/>
          </a:prstGeom>
        </p:spPr>
      </p:pic>
    </p:spTree>
    <p:extLst>
      <p:ext uri="{BB962C8B-B14F-4D97-AF65-F5344CB8AC3E}">
        <p14:creationId xmlns:p14="http://schemas.microsoft.com/office/powerpoint/2010/main" val="14941479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a Calorie?</a:t>
            </a:r>
            <a:endParaRPr lang="en-US" b="1" dirty="0"/>
          </a:p>
        </p:txBody>
      </p:sp>
      <p:pic>
        <p:nvPicPr>
          <p:cNvPr id="4" name="VEQaH4LruUo"/>
          <p:cNvPicPr>
            <a:picLocks noGrp="1" noRot="1" noChangeAspect="1"/>
          </p:cNvPicPr>
          <p:nvPr>
            <p:ph idx="1"/>
            <a:videoFile r:link="rId1"/>
          </p:nvPr>
        </p:nvPicPr>
        <p:blipFill>
          <a:blip r:embed="rId3"/>
          <a:stretch>
            <a:fillRect/>
          </a:stretch>
        </p:blipFill>
        <p:spPr>
          <a:xfrm>
            <a:off x="2208213" y="1600200"/>
            <a:ext cx="7772400" cy="4371975"/>
          </a:xfrm>
          <a:prstGeom prst="rect">
            <a:avLst/>
          </a:prstGeom>
        </p:spPr>
      </p:pic>
      <p:sp>
        <p:nvSpPr>
          <p:cNvPr id="3" name="Rectangle 2"/>
          <p:cNvSpPr/>
          <p:nvPr/>
        </p:nvSpPr>
        <p:spPr>
          <a:xfrm>
            <a:off x="3633419" y="6119336"/>
            <a:ext cx="4921988" cy="738664"/>
          </a:xfrm>
          <a:prstGeom prst="rect">
            <a:avLst/>
          </a:prstGeom>
        </p:spPr>
        <p:txBody>
          <a:bodyPr wrap="none">
            <a:spAutoFit/>
          </a:bodyPr>
          <a:lstStyle/>
          <a:p>
            <a:r>
              <a:rPr lang="en-US" sz="1800" dirty="0" smtClean="0"/>
              <a:t>Video Source:  </a:t>
            </a:r>
            <a:r>
              <a:rPr lang="en-US" sz="1800" dirty="0" smtClean="0">
                <a:hlinkClick r:id="rId4"/>
              </a:rPr>
              <a:t>https</a:t>
            </a:r>
            <a:r>
              <a:rPr lang="en-US" sz="1800" dirty="0">
                <a:hlinkClick r:id="rId4"/>
              </a:rPr>
              <a:t>://</a:t>
            </a:r>
            <a:r>
              <a:rPr lang="en-US" sz="1800" dirty="0" smtClean="0">
                <a:hlinkClick r:id="rId4"/>
              </a:rPr>
              <a:t>youtu.be/VEQaH4LruUo</a:t>
            </a:r>
            <a:endParaRPr lang="en-US" sz="1800" dirty="0" smtClean="0"/>
          </a:p>
          <a:p>
            <a:endParaRPr lang="en-US" dirty="0"/>
          </a:p>
        </p:txBody>
      </p:sp>
    </p:spTree>
    <p:extLst>
      <p:ext uri="{BB962C8B-B14F-4D97-AF65-F5344CB8AC3E}">
        <p14:creationId xmlns:p14="http://schemas.microsoft.com/office/powerpoint/2010/main" val="19200528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Carbohydrates</a:t>
            </a:r>
            <a:endParaRPr lang="en-US" b="1" dirty="0"/>
          </a:p>
        </p:txBody>
      </p:sp>
      <p:sp>
        <p:nvSpPr>
          <p:cNvPr id="3" name="Content Placeholder 2"/>
          <p:cNvSpPr>
            <a:spLocks noGrp="1"/>
          </p:cNvSpPr>
          <p:nvPr>
            <p:ph idx="1"/>
          </p:nvPr>
        </p:nvSpPr>
        <p:spPr/>
        <p:txBody>
          <a:bodyPr/>
          <a:lstStyle/>
          <a:p>
            <a:r>
              <a:rPr lang="en-US" dirty="0"/>
              <a:t>A</a:t>
            </a:r>
            <a:r>
              <a:rPr lang="en-US" dirty="0" smtClean="0"/>
              <a:t>re </a:t>
            </a:r>
            <a:r>
              <a:rPr lang="en-US" dirty="0"/>
              <a:t>molecules composed of carbon, hydrogen, and oxygen in a 1:2:1 </a:t>
            </a:r>
            <a:r>
              <a:rPr lang="en-US" dirty="0" smtClean="0"/>
              <a:t>ratio.</a:t>
            </a:r>
          </a:p>
          <a:p>
            <a:r>
              <a:rPr lang="en-US" dirty="0"/>
              <a:t>The</a:t>
            </a:r>
            <a:r>
              <a:rPr lang="en-US" b="1" dirty="0"/>
              <a:t> </a:t>
            </a:r>
            <a:r>
              <a:rPr lang="en-US" dirty="0"/>
              <a:t>major food sources of carbohydrates are grains, milk, fruits, and starchy vegetables</a:t>
            </a:r>
            <a:r>
              <a:rPr lang="en-US" b="1" dirty="0"/>
              <a:t> </a:t>
            </a:r>
            <a:r>
              <a:rPr lang="en-US" dirty="0"/>
              <a:t>like potatoes. </a:t>
            </a:r>
            <a:endParaRPr lang="en-US" dirty="0" smtClean="0"/>
          </a:p>
          <a:p>
            <a:r>
              <a:rPr lang="en-US" dirty="0"/>
              <a:t>Carbohydrates are broadly classified into two forms based on their</a:t>
            </a:r>
            <a:r>
              <a:rPr lang="en-US" b="1" dirty="0"/>
              <a:t> </a:t>
            </a:r>
            <a:r>
              <a:rPr lang="en-US" dirty="0"/>
              <a:t>chemical structure: fast-releasing carbohydrates, often called </a:t>
            </a:r>
            <a:r>
              <a:rPr lang="en-US" b="1" dirty="0"/>
              <a:t>simple sugars</a:t>
            </a:r>
            <a:r>
              <a:rPr lang="en-US" dirty="0"/>
              <a:t>, and</a:t>
            </a:r>
            <a:r>
              <a:rPr lang="en-US" b="1" dirty="0"/>
              <a:t> </a:t>
            </a:r>
            <a:r>
              <a:rPr lang="en-US" dirty="0"/>
              <a:t>slow-releasing carbohydrates</a:t>
            </a:r>
            <a:r>
              <a:rPr lang="en-US" dirty="0" smtClean="0"/>
              <a:t>.</a:t>
            </a:r>
          </a:p>
          <a:p>
            <a:r>
              <a:rPr lang="en-US" dirty="0" smtClean="0"/>
              <a:t>Carbohydrates produce 4 kilocalories of energy per gram.</a:t>
            </a:r>
            <a:endParaRPr lang="en-US" dirty="0"/>
          </a:p>
        </p:txBody>
      </p:sp>
    </p:spTree>
    <p:extLst>
      <p:ext uri="{BB962C8B-B14F-4D97-AF65-F5344CB8AC3E}">
        <p14:creationId xmlns:p14="http://schemas.microsoft.com/office/powerpoint/2010/main" val="12705100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590529" cy="1295400"/>
          </a:xfrm>
        </p:spPr>
        <p:txBody>
          <a:bodyPr/>
          <a:lstStyle/>
          <a:p>
            <a:r>
              <a:rPr lang="en-US" b="1" dirty="0" smtClean="0"/>
              <a:t>Fast-releasing vs Slow-Releasing Carbs</a:t>
            </a:r>
            <a:endParaRPr lang="en-US" b="1"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2210" r="10786" b="7113"/>
          <a:stretch/>
        </p:blipFill>
        <p:spPr>
          <a:xfrm>
            <a:off x="1979612" y="1752600"/>
            <a:ext cx="7801116" cy="3962400"/>
          </a:xfrm>
        </p:spPr>
      </p:pic>
      <p:sp>
        <p:nvSpPr>
          <p:cNvPr id="5" name="TextBox 4"/>
          <p:cNvSpPr txBox="1"/>
          <p:nvPr/>
        </p:nvSpPr>
        <p:spPr>
          <a:xfrm>
            <a:off x="3517970" y="6096000"/>
            <a:ext cx="4724400" cy="246221"/>
          </a:xfrm>
          <a:prstGeom prst="rect">
            <a:avLst/>
          </a:prstGeom>
          <a:noFill/>
        </p:spPr>
        <p:txBody>
          <a:bodyPr wrap="square" rtlCol="0">
            <a:spAutoFit/>
          </a:bodyPr>
          <a:lstStyle/>
          <a:p>
            <a:r>
              <a:rPr lang="en-US" sz="1000" dirty="0" smtClean="0"/>
              <a:t>Image Source:  https</a:t>
            </a:r>
            <a:r>
              <a:rPr lang="en-US" sz="1000" dirty="0"/>
              <a:t>://www.spar.co.za/Tips/View/Health-Tips/Glycaemic-Index</a:t>
            </a:r>
          </a:p>
        </p:txBody>
      </p:sp>
    </p:spTree>
    <p:extLst>
      <p:ext uri="{BB962C8B-B14F-4D97-AF65-F5344CB8AC3E}">
        <p14:creationId xmlns:p14="http://schemas.microsoft.com/office/powerpoint/2010/main" val="17971573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Lipids</a:t>
            </a:r>
            <a:endParaRPr lang="en-US" b="1" dirty="0"/>
          </a:p>
        </p:txBody>
      </p:sp>
      <p:sp>
        <p:nvSpPr>
          <p:cNvPr id="3" name="Content Placeholder 2"/>
          <p:cNvSpPr>
            <a:spLocks noGrp="1"/>
          </p:cNvSpPr>
          <p:nvPr>
            <p:ph idx="1"/>
          </p:nvPr>
        </p:nvSpPr>
        <p:spPr>
          <a:xfrm>
            <a:off x="1218883" y="1447800"/>
            <a:ext cx="10438128" cy="4876800"/>
          </a:xfrm>
        </p:spPr>
        <p:txBody>
          <a:bodyPr>
            <a:normAutofit lnSpcReduction="10000"/>
          </a:bodyPr>
          <a:lstStyle/>
          <a:p>
            <a:r>
              <a:rPr lang="en-US" dirty="0"/>
              <a:t>A</a:t>
            </a:r>
            <a:r>
              <a:rPr lang="en-US" dirty="0" smtClean="0"/>
              <a:t>re </a:t>
            </a:r>
            <a:r>
              <a:rPr lang="en-US" dirty="0"/>
              <a:t>also a family of molecules composed of carbon, hydrogen, and oxygen, but unlike carbohydrates, they are insoluble in water</a:t>
            </a:r>
            <a:r>
              <a:rPr lang="en-US" dirty="0" smtClean="0"/>
              <a:t>.</a:t>
            </a:r>
          </a:p>
          <a:p>
            <a:r>
              <a:rPr lang="en-US" dirty="0"/>
              <a:t>Lipids are found predominately in butter, oils, meats, dairy products, nuts, and seeds, and in many processed foods. </a:t>
            </a:r>
            <a:endParaRPr lang="en-US" dirty="0" smtClean="0"/>
          </a:p>
          <a:p>
            <a:r>
              <a:rPr lang="en-US" dirty="0"/>
              <a:t>The three main types of lipids are triglycerides (triacylglycerol), phospholipids, and sterols</a:t>
            </a:r>
            <a:r>
              <a:rPr lang="en-US" dirty="0" smtClean="0"/>
              <a:t>.</a:t>
            </a:r>
          </a:p>
          <a:p>
            <a:r>
              <a:rPr lang="en-US" dirty="0"/>
              <a:t>In addition to energy storage, lipids serve as cell membranes, surround and protect organs, aid in temperature regulation, and regulate many other functions in the body</a:t>
            </a:r>
            <a:r>
              <a:rPr lang="en-US" dirty="0" smtClean="0"/>
              <a:t>.</a:t>
            </a:r>
          </a:p>
          <a:p>
            <a:r>
              <a:rPr lang="en-US" dirty="0" smtClean="0"/>
              <a:t>Lipids provide 9 kilocalories of energy per gram.</a:t>
            </a:r>
            <a:endParaRPr lang="en-US" dirty="0"/>
          </a:p>
        </p:txBody>
      </p:sp>
    </p:spTree>
    <p:extLst>
      <p:ext uri="{BB962C8B-B14F-4D97-AF65-F5344CB8AC3E}">
        <p14:creationId xmlns:p14="http://schemas.microsoft.com/office/powerpoint/2010/main" val="3130846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Lipids</a:t>
            </a:r>
            <a:endParaRPr lang="en-US" b="1"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2450" y="1600200"/>
            <a:ext cx="8543925" cy="3943350"/>
          </a:xfrm>
        </p:spPr>
      </p:pic>
      <p:sp>
        <p:nvSpPr>
          <p:cNvPr id="7" name="TextBox 6"/>
          <p:cNvSpPr txBox="1"/>
          <p:nvPr/>
        </p:nvSpPr>
        <p:spPr>
          <a:xfrm>
            <a:off x="2246312" y="5667505"/>
            <a:ext cx="7696200" cy="246221"/>
          </a:xfrm>
          <a:prstGeom prst="rect">
            <a:avLst/>
          </a:prstGeom>
          <a:noFill/>
        </p:spPr>
        <p:txBody>
          <a:bodyPr wrap="square" rtlCol="0">
            <a:spAutoFit/>
          </a:bodyPr>
          <a:lstStyle/>
          <a:p>
            <a:r>
              <a:rPr lang="en-US" sz="1000" dirty="0"/>
              <a:t>Image Source: http://ib.bioninja.com.au/standard-level/topic-2-molecular-biology/21-molecules-to-metabolism/organic-polymers.html</a:t>
            </a:r>
          </a:p>
        </p:txBody>
      </p:sp>
    </p:spTree>
    <p:extLst>
      <p:ext uri="{BB962C8B-B14F-4D97-AF65-F5344CB8AC3E}">
        <p14:creationId xmlns:p14="http://schemas.microsoft.com/office/powerpoint/2010/main" val="16595515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Proteins</a:t>
            </a:r>
            <a:endParaRPr lang="en-US" b="1" dirty="0"/>
          </a:p>
        </p:txBody>
      </p:sp>
      <p:sp>
        <p:nvSpPr>
          <p:cNvPr id="3" name="Content Placeholder 2"/>
          <p:cNvSpPr>
            <a:spLocks noGrp="1"/>
          </p:cNvSpPr>
          <p:nvPr>
            <p:ph idx="1"/>
          </p:nvPr>
        </p:nvSpPr>
        <p:spPr>
          <a:xfrm>
            <a:off x="1218882" y="1600200"/>
            <a:ext cx="10361929" cy="4876800"/>
          </a:xfrm>
        </p:spPr>
        <p:txBody>
          <a:bodyPr>
            <a:normAutofit/>
          </a:bodyPr>
          <a:lstStyle/>
          <a:p>
            <a:r>
              <a:rPr lang="en-US" dirty="0"/>
              <a:t>Molecules composed of chains of amino acid subunits are </a:t>
            </a:r>
            <a:r>
              <a:rPr lang="en-US" dirty="0" smtClean="0"/>
              <a:t>called </a:t>
            </a:r>
            <a:r>
              <a:rPr lang="en-US" b="1" dirty="0"/>
              <a:t>proteins</a:t>
            </a:r>
            <a:r>
              <a:rPr lang="en-US" dirty="0" smtClean="0"/>
              <a:t>.</a:t>
            </a:r>
          </a:p>
          <a:p>
            <a:r>
              <a:rPr lang="en-US" dirty="0"/>
              <a:t>Amino acids in turn, are simple subunits composed of carbon, oxygen, hydrogen, and nitrogen</a:t>
            </a:r>
            <a:r>
              <a:rPr lang="en-US" dirty="0" smtClean="0"/>
              <a:t>.</a:t>
            </a:r>
          </a:p>
          <a:p>
            <a:r>
              <a:rPr lang="en-US" dirty="0"/>
              <a:t>The food sources of proteins are meats, dairy products, seafood, and a variety of different plant-based foods, most notably soy</a:t>
            </a:r>
            <a:r>
              <a:rPr lang="en-US" dirty="0" smtClean="0"/>
              <a:t>.</a:t>
            </a:r>
          </a:p>
          <a:p>
            <a:r>
              <a:rPr lang="en-US" dirty="0"/>
              <a:t>Proteins provide structure to bones, muscles and skin, and play a role in conducting most of the chemical reactions that take place in the body</a:t>
            </a:r>
            <a:r>
              <a:rPr lang="en-US" dirty="0" smtClean="0"/>
              <a:t>.</a:t>
            </a:r>
          </a:p>
          <a:p>
            <a:r>
              <a:rPr lang="en-US" dirty="0" smtClean="0"/>
              <a:t>Proteins provide </a:t>
            </a:r>
            <a:r>
              <a:rPr lang="en-US" dirty="0"/>
              <a:t>4 </a:t>
            </a:r>
            <a:r>
              <a:rPr lang="en-US" dirty="0" smtClean="0"/>
              <a:t>kilocalories </a:t>
            </a:r>
            <a:r>
              <a:rPr lang="en-US" dirty="0"/>
              <a:t>of energy per gram.</a:t>
            </a:r>
          </a:p>
          <a:p>
            <a:endParaRPr lang="en-US" dirty="0"/>
          </a:p>
        </p:txBody>
      </p:sp>
    </p:spTree>
    <p:extLst>
      <p:ext uri="{BB962C8B-B14F-4D97-AF65-F5344CB8AC3E}">
        <p14:creationId xmlns:p14="http://schemas.microsoft.com/office/powerpoint/2010/main" val="40716678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Proteins</a:t>
            </a:r>
            <a:endParaRPr lang="en-US" b="1" dirty="0"/>
          </a:p>
        </p:txBody>
      </p:sp>
      <p:pic>
        <p:nvPicPr>
          <p:cNvPr id="4" name="Content Placeholder 3" descr="Image of foods high in protein including: meats, fish, cheese, eggs, beans, bread, hummus, nuts, and seeds." title="Proteins"/>
          <p:cNvPicPr>
            <a:picLocks noGrp="1" noChangeAspect="1"/>
          </p:cNvPicPr>
          <p:nvPr>
            <p:ph idx="1"/>
          </p:nvPr>
        </p:nvPicPr>
        <p:blipFill>
          <a:blip r:embed="rId2"/>
          <a:stretch>
            <a:fillRect/>
          </a:stretch>
        </p:blipFill>
        <p:spPr>
          <a:xfrm>
            <a:off x="2705958" y="1524000"/>
            <a:ext cx="6776909" cy="4629150"/>
          </a:xfrm>
          <a:prstGeom prst="rect">
            <a:avLst/>
          </a:prstGeom>
        </p:spPr>
      </p:pic>
    </p:spTree>
    <p:extLst>
      <p:ext uri="{BB962C8B-B14F-4D97-AF65-F5344CB8AC3E}">
        <p14:creationId xmlns:p14="http://schemas.microsoft.com/office/powerpoint/2010/main" val="4812701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Water</a:t>
            </a:r>
            <a:endParaRPr lang="en-US" b="1" dirty="0"/>
          </a:p>
        </p:txBody>
      </p:sp>
      <p:sp>
        <p:nvSpPr>
          <p:cNvPr id="3" name="Content Placeholder 2"/>
          <p:cNvSpPr>
            <a:spLocks noGrp="1"/>
          </p:cNvSpPr>
          <p:nvPr>
            <p:ph idx="1"/>
          </p:nvPr>
        </p:nvSpPr>
        <p:spPr>
          <a:xfrm>
            <a:off x="1218883" y="1752600"/>
            <a:ext cx="9751060" cy="4724400"/>
          </a:xfrm>
        </p:spPr>
        <p:txBody>
          <a:bodyPr/>
          <a:lstStyle/>
          <a:p>
            <a:r>
              <a:rPr lang="en-US" dirty="0"/>
              <a:t>Water does not contain carbon, but is composed of two hydrogens and one oxygen per molecule of water. </a:t>
            </a:r>
            <a:endParaRPr lang="en-US" dirty="0" smtClean="0"/>
          </a:p>
          <a:p>
            <a:r>
              <a:rPr lang="en-US" dirty="0"/>
              <a:t>More than 60 percent of your total body weight is </a:t>
            </a:r>
            <a:r>
              <a:rPr lang="en-US" dirty="0" smtClean="0"/>
              <a:t>water.</a:t>
            </a:r>
          </a:p>
          <a:p>
            <a:r>
              <a:rPr lang="en-US" dirty="0" smtClean="0"/>
              <a:t>Rule of Three</a:t>
            </a:r>
          </a:p>
          <a:p>
            <a:pPr lvl="1"/>
            <a:r>
              <a:rPr lang="en-US" dirty="0" smtClean="0"/>
              <a:t>You can survive 3 minutes without oxygen.</a:t>
            </a:r>
          </a:p>
          <a:p>
            <a:pPr lvl="1"/>
            <a:r>
              <a:rPr lang="en-US" dirty="0" smtClean="0"/>
              <a:t>You can survive 3 days without water.</a:t>
            </a:r>
          </a:p>
          <a:p>
            <a:pPr lvl="1"/>
            <a:r>
              <a:rPr lang="en-US" dirty="0" smtClean="0"/>
              <a:t>You can survive 3 weeks without food.</a:t>
            </a:r>
          </a:p>
          <a:p>
            <a:r>
              <a:rPr lang="en-US" dirty="0" smtClean="0"/>
              <a:t>Unlike other macronutrients, water does not yield calories.</a:t>
            </a:r>
          </a:p>
          <a:p>
            <a:endParaRPr lang="en-US" dirty="0"/>
          </a:p>
        </p:txBody>
      </p:sp>
    </p:spTree>
    <p:extLst>
      <p:ext uri="{BB962C8B-B14F-4D97-AF65-F5344CB8AC3E}">
        <p14:creationId xmlns:p14="http://schemas.microsoft.com/office/powerpoint/2010/main" val="28815780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Water</a:t>
            </a:r>
            <a:endParaRPr lang="en-US" b="1" dirty="0"/>
          </a:p>
        </p:txBody>
      </p:sp>
      <p:pic>
        <p:nvPicPr>
          <p:cNvPr id="4" name="Content Placeholder 3" descr="Image demonstrating declinig water volumes with age: youngsters (75%), adults (60%), and the elderly (50%). " title="Water Volume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79612" y="1482436"/>
            <a:ext cx="8610600" cy="4853247"/>
          </a:xfrm>
        </p:spPr>
      </p:pic>
    </p:spTree>
    <p:extLst>
      <p:ext uri="{BB962C8B-B14F-4D97-AF65-F5344CB8AC3E}">
        <p14:creationId xmlns:p14="http://schemas.microsoft.com/office/powerpoint/2010/main" val="25929537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Chapter Objectives:</a:t>
            </a:r>
            <a:endParaRPr lang="en-US" b="1" dirty="0"/>
          </a:p>
        </p:txBody>
      </p:sp>
      <p:sp>
        <p:nvSpPr>
          <p:cNvPr id="4" name="Content Placeholder 3"/>
          <p:cNvSpPr>
            <a:spLocks noGrp="1"/>
          </p:cNvSpPr>
          <p:nvPr>
            <p:ph idx="1"/>
          </p:nvPr>
        </p:nvSpPr>
        <p:spPr>
          <a:xfrm>
            <a:off x="760412" y="1524000"/>
            <a:ext cx="10209531" cy="4800600"/>
          </a:xfrm>
        </p:spPr>
        <p:txBody>
          <a:bodyPr>
            <a:normAutofit fontScale="92500" lnSpcReduction="20000"/>
          </a:bodyPr>
          <a:lstStyle/>
          <a:p>
            <a:pPr marL="514350" lvl="0" indent="-514350">
              <a:buFont typeface="+mj-lt"/>
              <a:buAutoNum type="arabicPeriod" startAt="6"/>
            </a:pPr>
            <a:r>
              <a:rPr lang="en-US" dirty="0" smtClean="0"/>
              <a:t>Provide an example of how the scientific method works to promote health and prevent disease.</a:t>
            </a:r>
          </a:p>
          <a:p>
            <a:pPr marL="514350" lvl="0" indent="-514350">
              <a:buFont typeface="+mj-lt"/>
              <a:buAutoNum type="arabicPeriod" startAt="6"/>
            </a:pPr>
            <a:r>
              <a:rPr lang="en-US" dirty="0" smtClean="0"/>
              <a:t>Explain the role that genetics, environment, life cycle, and lifestyle play in health status.</a:t>
            </a:r>
          </a:p>
          <a:p>
            <a:pPr marL="514350" lvl="0" indent="-514350">
              <a:buFont typeface="+mj-lt"/>
              <a:buAutoNum type="arabicPeriod" startAt="6"/>
            </a:pPr>
            <a:r>
              <a:rPr lang="en-US" dirty="0" smtClean="0"/>
              <a:t>Describe </a:t>
            </a:r>
            <a:r>
              <a:rPr lang="en-US" dirty="0"/>
              <a:t>economic, social, cultural, and emotional determinants that affect personal choices of foods.</a:t>
            </a:r>
          </a:p>
          <a:p>
            <a:pPr marL="514350" lvl="0" indent="-514350">
              <a:buFont typeface="+mj-lt"/>
              <a:buAutoNum type="arabicPeriod" startAt="6"/>
            </a:pPr>
            <a:r>
              <a:rPr lang="en-US" dirty="0"/>
              <a:t>Discuss ways of assessing your personal health status and your diet.</a:t>
            </a:r>
          </a:p>
          <a:p>
            <a:pPr marL="514350" lvl="0" indent="-514350">
              <a:buFont typeface="+mj-lt"/>
              <a:buAutoNum type="arabicPeriod" startAt="6"/>
            </a:pPr>
            <a:r>
              <a:rPr lang="en-US" dirty="0"/>
              <a:t>Set a goal to adopt, maintain, or improve a nutrition-related practice.</a:t>
            </a:r>
          </a:p>
          <a:p>
            <a:pPr marL="514350" lvl="0" indent="-514350">
              <a:buFont typeface="+mj-lt"/>
              <a:buAutoNum type="arabicPeriod" startAt="6"/>
            </a:pPr>
            <a:r>
              <a:rPr lang="en-US" dirty="0"/>
              <a:t>Discuss some approaches to building a sustainable food system in your community</a:t>
            </a:r>
            <a:r>
              <a:rPr lang="en-US" dirty="0" smtClean="0"/>
              <a:t>.</a:t>
            </a:r>
            <a:endParaRPr lang="en-US" dirty="0"/>
          </a:p>
        </p:txBody>
      </p:sp>
    </p:spTree>
    <p:extLst>
      <p:ext uri="{BB962C8B-B14F-4D97-AF65-F5344CB8AC3E}">
        <p14:creationId xmlns:p14="http://schemas.microsoft.com/office/powerpoint/2010/main" val="202386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Micronutrients</a:t>
            </a:r>
            <a:endParaRPr lang="en-US" b="1" dirty="0"/>
          </a:p>
        </p:txBody>
      </p:sp>
      <p:pic>
        <p:nvPicPr>
          <p:cNvPr id="6" name="Content Placeholder 5" descr="Image showing a basket of fruits and veggies which are all good sources of micronutrients." title="Micronutrients"/>
          <p:cNvPicPr>
            <a:picLocks noGrp="1" noChangeAspect="1"/>
          </p:cNvPicPr>
          <p:nvPr>
            <p:ph idx="1"/>
          </p:nvPr>
        </p:nvPicPr>
        <p:blipFill rotWithShape="1">
          <a:blip r:embed="rId2">
            <a:extLst>
              <a:ext uri="{28A0092B-C50C-407E-A947-70E740481C1C}">
                <a14:useLocalDpi xmlns:a14="http://schemas.microsoft.com/office/drawing/2010/main" val="0"/>
              </a:ext>
            </a:extLst>
          </a:blip>
          <a:srcRect t="23333"/>
          <a:stretch/>
        </p:blipFill>
        <p:spPr>
          <a:xfrm>
            <a:off x="2894013" y="1524000"/>
            <a:ext cx="6400800" cy="4907280"/>
          </a:xfrm>
        </p:spPr>
      </p:pic>
    </p:spTree>
    <p:extLst>
      <p:ext uri="{BB962C8B-B14F-4D97-AF65-F5344CB8AC3E}">
        <p14:creationId xmlns:p14="http://schemas.microsoft.com/office/powerpoint/2010/main" val="38930897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Micronutrients</a:t>
            </a:r>
            <a:endParaRPr lang="en-US" b="1" dirty="0"/>
          </a:p>
        </p:txBody>
      </p:sp>
      <p:sp>
        <p:nvSpPr>
          <p:cNvPr id="3" name="Content Placeholder 2"/>
          <p:cNvSpPr>
            <a:spLocks noGrp="1"/>
          </p:cNvSpPr>
          <p:nvPr>
            <p:ph idx="1"/>
          </p:nvPr>
        </p:nvSpPr>
        <p:spPr>
          <a:xfrm>
            <a:off x="1218883" y="1828800"/>
            <a:ext cx="9751060" cy="4343400"/>
          </a:xfrm>
        </p:spPr>
        <p:txBody>
          <a:bodyPr/>
          <a:lstStyle/>
          <a:p>
            <a:r>
              <a:rPr lang="en-US" dirty="0"/>
              <a:t>Micronutrients are nutrients required by the body in lesser amounts, but are still essential for carrying out bodily functions. </a:t>
            </a:r>
            <a:endParaRPr lang="en-US" dirty="0" smtClean="0"/>
          </a:p>
          <a:p>
            <a:r>
              <a:rPr lang="en-US" dirty="0" smtClean="0"/>
              <a:t>In </a:t>
            </a:r>
            <a:r>
              <a:rPr lang="en-US" dirty="0"/>
              <a:t>contrast to the macronutrients, the micronutrients are not directly used for making energy, but they assist in the process as being part of </a:t>
            </a:r>
            <a:r>
              <a:rPr lang="en-US" dirty="0" smtClean="0"/>
              <a:t>enzymes.</a:t>
            </a:r>
          </a:p>
          <a:p>
            <a:r>
              <a:rPr lang="en-US" dirty="0" smtClean="0"/>
              <a:t>Micronutrients include sixteen essential minerals and thirteen vitamins.</a:t>
            </a:r>
            <a:endParaRPr lang="en-US" dirty="0"/>
          </a:p>
        </p:txBody>
      </p:sp>
    </p:spTree>
    <p:extLst>
      <p:ext uri="{BB962C8B-B14F-4D97-AF65-F5344CB8AC3E}">
        <p14:creationId xmlns:p14="http://schemas.microsoft.com/office/powerpoint/2010/main" val="2231107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Minerals</a:t>
            </a:r>
            <a:endParaRPr lang="en-US" b="1" dirty="0"/>
          </a:p>
        </p:txBody>
      </p:sp>
      <p:sp>
        <p:nvSpPr>
          <p:cNvPr id="3" name="Content Placeholder 2"/>
          <p:cNvSpPr>
            <a:spLocks noGrp="1"/>
          </p:cNvSpPr>
          <p:nvPr>
            <p:ph idx="1"/>
          </p:nvPr>
        </p:nvSpPr>
        <p:spPr>
          <a:xfrm>
            <a:off x="989012" y="1828800"/>
            <a:ext cx="10363199" cy="4343400"/>
          </a:xfrm>
        </p:spPr>
        <p:txBody>
          <a:bodyPr>
            <a:noAutofit/>
          </a:bodyPr>
          <a:lstStyle/>
          <a:p>
            <a:r>
              <a:rPr lang="en-US" sz="2700" dirty="0"/>
              <a:t>Minerals are solid inorganic substances that form crystals and are </a:t>
            </a:r>
            <a:r>
              <a:rPr lang="en-US" sz="2700" dirty="0" smtClean="0"/>
              <a:t>classified depending </a:t>
            </a:r>
            <a:r>
              <a:rPr lang="en-US" sz="2700" dirty="0"/>
              <a:t>on how much of them we need. </a:t>
            </a:r>
            <a:endParaRPr lang="en-US" sz="2700" dirty="0" smtClean="0"/>
          </a:p>
          <a:p>
            <a:r>
              <a:rPr lang="en-US" sz="2700" dirty="0" smtClean="0"/>
              <a:t>Trace minerals are </a:t>
            </a:r>
            <a:r>
              <a:rPr lang="en-US" sz="2700" dirty="0"/>
              <a:t>only required in a few milligrams or </a:t>
            </a:r>
            <a:r>
              <a:rPr lang="en-US" sz="2700" dirty="0" smtClean="0"/>
              <a:t>less.</a:t>
            </a:r>
          </a:p>
          <a:p>
            <a:r>
              <a:rPr lang="en-US" sz="2700" dirty="0" smtClean="0"/>
              <a:t> Macrominerals are </a:t>
            </a:r>
            <a:r>
              <a:rPr lang="en-US" sz="2700" dirty="0"/>
              <a:t>required in hundreds of milligrams. </a:t>
            </a:r>
            <a:endParaRPr lang="en-US" sz="2700" dirty="0" smtClean="0"/>
          </a:p>
          <a:p>
            <a:r>
              <a:rPr lang="en-US" sz="2700" dirty="0" smtClean="0"/>
              <a:t>Many </a:t>
            </a:r>
            <a:r>
              <a:rPr lang="en-US" sz="2700" dirty="0"/>
              <a:t>minerals are critical for </a:t>
            </a:r>
            <a:r>
              <a:rPr lang="en-US" sz="2700" dirty="0" smtClean="0"/>
              <a:t>enzyme function</a:t>
            </a:r>
            <a:r>
              <a:rPr lang="en-US" sz="2700" dirty="0"/>
              <a:t>, others are used to maintain fluid balance, build bone tissue, </a:t>
            </a:r>
            <a:r>
              <a:rPr lang="en-US" sz="2700" dirty="0" smtClean="0"/>
              <a:t>synthesize hormones</a:t>
            </a:r>
            <a:r>
              <a:rPr lang="en-US" sz="2700" dirty="0"/>
              <a:t>, transmit nerve impulses, contract and relax muscles, and protect </a:t>
            </a:r>
            <a:r>
              <a:rPr lang="en-US" sz="2700" dirty="0" smtClean="0"/>
              <a:t>against harmful </a:t>
            </a:r>
            <a:r>
              <a:rPr lang="en-US" sz="2700" dirty="0"/>
              <a:t>free radicals.</a:t>
            </a:r>
          </a:p>
        </p:txBody>
      </p:sp>
    </p:spTree>
    <p:extLst>
      <p:ext uri="{BB962C8B-B14F-4D97-AF65-F5344CB8AC3E}">
        <p14:creationId xmlns:p14="http://schemas.microsoft.com/office/powerpoint/2010/main" val="30384168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Minerals</a:t>
            </a:r>
            <a:endParaRPr lang="en-US" b="1" dirty="0"/>
          </a:p>
        </p:txBody>
      </p:sp>
      <p:pic>
        <p:nvPicPr>
          <p:cNvPr id="6" name="Content Placeholder 5" descr="Image demonstrating the chemical symbols of several essential minerals including: sodium (Na), Iron (Fe), Calcium (Ca), Zinc (Zn), and more." title="Minerals"/>
          <p:cNvPicPr>
            <a:picLocks noGrp="1" noChangeAspect="1"/>
          </p:cNvPicPr>
          <p:nvPr>
            <p:ph idx="1"/>
          </p:nvPr>
        </p:nvPicPr>
        <p:blipFill>
          <a:blip r:embed="rId2"/>
          <a:stretch>
            <a:fillRect/>
          </a:stretch>
        </p:blipFill>
        <p:spPr>
          <a:xfrm>
            <a:off x="1802399" y="1676400"/>
            <a:ext cx="9144000" cy="4572000"/>
          </a:xfrm>
          <a:prstGeom prst="rect">
            <a:avLst/>
          </a:prstGeom>
        </p:spPr>
      </p:pic>
      <p:sp>
        <p:nvSpPr>
          <p:cNvPr id="7" name="TextBox 6"/>
          <p:cNvSpPr txBox="1"/>
          <p:nvPr/>
        </p:nvSpPr>
        <p:spPr>
          <a:xfrm>
            <a:off x="3275012" y="6261315"/>
            <a:ext cx="4572000" cy="246221"/>
          </a:xfrm>
          <a:prstGeom prst="rect">
            <a:avLst/>
          </a:prstGeom>
          <a:noFill/>
        </p:spPr>
        <p:txBody>
          <a:bodyPr wrap="square" rtlCol="0">
            <a:spAutoFit/>
          </a:bodyPr>
          <a:lstStyle/>
          <a:p>
            <a:r>
              <a:rPr lang="en-US" sz="1000" dirty="0"/>
              <a:t>Image source:  https://www.bbcgoodfood.com/howto/guide/vital-minerals</a:t>
            </a:r>
            <a:endParaRPr lang="en-US" sz="1000" b="1" dirty="0"/>
          </a:p>
        </p:txBody>
      </p:sp>
    </p:spTree>
    <p:extLst>
      <p:ext uri="{BB962C8B-B14F-4D97-AF65-F5344CB8AC3E}">
        <p14:creationId xmlns:p14="http://schemas.microsoft.com/office/powerpoint/2010/main" val="9808393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Vitamins</a:t>
            </a:r>
            <a:endParaRPr lang="en-US" b="1" dirty="0"/>
          </a:p>
        </p:txBody>
      </p:sp>
      <p:sp>
        <p:nvSpPr>
          <p:cNvPr id="3" name="Content Placeholder 2"/>
          <p:cNvSpPr>
            <a:spLocks noGrp="1"/>
          </p:cNvSpPr>
          <p:nvPr>
            <p:ph idx="1"/>
          </p:nvPr>
        </p:nvSpPr>
        <p:spPr>
          <a:xfrm>
            <a:off x="1218883" y="1676400"/>
            <a:ext cx="9751060" cy="4800600"/>
          </a:xfrm>
        </p:spPr>
        <p:txBody>
          <a:bodyPr/>
          <a:lstStyle/>
          <a:p>
            <a:r>
              <a:rPr lang="en-US" dirty="0"/>
              <a:t>Unlike minerals, vitamins are all organic compounds. </a:t>
            </a:r>
            <a:endParaRPr lang="en-US" dirty="0" smtClean="0"/>
          </a:p>
          <a:p>
            <a:r>
              <a:rPr lang="en-US" dirty="0" smtClean="0"/>
              <a:t>The </a:t>
            </a:r>
            <a:r>
              <a:rPr lang="en-US" dirty="0"/>
              <a:t>thirteen vitamins are categorized as either water-soluble or fat-soluble. </a:t>
            </a:r>
            <a:endParaRPr lang="en-US" dirty="0" smtClean="0"/>
          </a:p>
          <a:p>
            <a:r>
              <a:rPr lang="en-US" dirty="0" smtClean="0"/>
              <a:t>The </a:t>
            </a:r>
            <a:r>
              <a:rPr lang="en-US" dirty="0"/>
              <a:t>water-soluble vitamins are vitamin C and all the B vitamins. The fat-soluble vitamins are A, D, E, and K</a:t>
            </a:r>
            <a:r>
              <a:rPr lang="en-US" dirty="0" smtClean="0"/>
              <a:t>.</a:t>
            </a:r>
          </a:p>
          <a:p>
            <a:r>
              <a:rPr lang="en-US" dirty="0"/>
              <a:t>Vitamins are required to perform many functions in the body such as making red blood cells, synthesizing bone tissue, and playing a role in normal vision, nervous system function, and immune system function.</a:t>
            </a:r>
            <a:r>
              <a:rPr lang="en-US" dirty="0" smtClean="0"/>
              <a:t> </a:t>
            </a:r>
            <a:endParaRPr lang="en-US" dirty="0"/>
          </a:p>
        </p:txBody>
      </p:sp>
    </p:spTree>
    <p:extLst>
      <p:ext uri="{BB962C8B-B14F-4D97-AF65-F5344CB8AC3E}">
        <p14:creationId xmlns:p14="http://schemas.microsoft.com/office/powerpoint/2010/main" val="31154659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Vitamins</a:t>
            </a:r>
            <a:endParaRPr lang="en-US" b="1" dirty="0"/>
          </a:p>
        </p:txBody>
      </p:sp>
      <p:pic>
        <p:nvPicPr>
          <p:cNvPr id="8" name="Content Placeholder 7" descr="Image demonstrating an overview of vitamins and their sources." title="Viatmins"/>
          <p:cNvPicPr>
            <a:picLocks noGrp="1" noChangeAspect="1"/>
          </p:cNvPicPr>
          <p:nvPr>
            <p:ph idx="1"/>
          </p:nvPr>
        </p:nvPicPr>
        <p:blipFill rotWithShape="1">
          <a:blip r:embed="rId2"/>
          <a:srcRect r="6410" b="1743"/>
          <a:stretch/>
        </p:blipFill>
        <p:spPr>
          <a:xfrm>
            <a:off x="3351213" y="1219200"/>
            <a:ext cx="5562599" cy="5024034"/>
          </a:xfrm>
          <a:prstGeom prst="rect">
            <a:avLst/>
          </a:prstGeom>
        </p:spPr>
      </p:pic>
      <p:sp>
        <p:nvSpPr>
          <p:cNvPr id="9" name="Rectangle 8"/>
          <p:cNvSpPr/>
          <p:nvPr/>
        </p:nvSpPr>
        <p:spPr>
          <a:xfrm>
            <a:off x="3465512" y="6270356"/>
            <a:ext cx="5334000" cy="246221"/>
          </a:xfrm>
          <a:prstGeom prst="rect">
            <a:avLst/>
          </a:prstGeom>
        </p:spPr>
        <p:txBody>
          <a:bodyPr wrap="square">
            <a:spAutoFit/>
          </a:bodyPr>
          <a:lstStyle/>
          <a:p>
            <a:r>
              <a:rPr lang="en-US" sz="1000" dirty="0" smtClean="0"/>
              <a:t>Image Source:  http</a:t>
            </a:r>
            <a:r>
              <a:rPr lang="en-US" sz="1000" dirty="0"/>
              <a:t>://kategardnernutrition.com/nutrition-chat/vitamins-and-minerals-101/</a:t>
            </a:r>
          </a:p>
        </p:txBody>
      </p:sp>
    </p:spTree>
    <p:extLst>
      <p:ext uri="{BB962C8B-B14F-4D97-AF65-F5344CB8AC3E}">
        <p14:creationId xmlns:p14="http://schemas.microsoft.com/office/powerpoint/2010/main" val="42874206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Importance of Micronutrients</a:t>
            </a:r>
            <a:endParaRPr lang="en-US" b="1" dirty="0"/>
          </a:p>
        </p:txBody>
      </p:sp>
      <p:pic>
        <p:nvPicPr>
          <p:cNvPr id="4" name="ZB_Yg9rrnSE"/>
          <p:cNvPicPr>
            <a:picLocks noGrp="1" noRot="1" noChangeAspect="1"/>
          </p:cNvPicPr>
          <p:nvPr>
            <p:ph idx="1"/>
            <a:videoFile r:link="rId1"/>
          </p:nvPr>
        </p:nvPicPr>
        <p:blipFill>
          <a:blip r:embed="rId3"/>
          <a:stretch>
            <a:fillRect/>
          </a:stretch>
        </p:blipFill>
        <p:spPr>
          <a:xfrm>
            <a:off x="2352575" y="1588536"/>
            <a:ext cx="7742336" cy="43550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3720269" y="6015522"/>
            <a:ext cx="4748288" cy="646331"/>
          </a:xfrm>
          <a:prstGeom prst="rect">
            <a:avLst/>
          </a:prstGeom>
        </p:spPr>
        <p:txBody>
          <a:bodyPr wrap="none">
            <a:spAutoFit/>
          </a:bodyPr>
          <a:lstStyle/>
          <a:p>
            <a:r>
              <a:rPr lang="en-US" sz="1800" dirty="0" smtClean="0"/>
              <a:t>Video Source:  </a:t>
            </a:r>
            <a:r>
              <a:rPr lang="en-US" sz="1800" dirty="0" smtClean="0">
                <a:hlinkClick r:id="rId4"/>
              </a:rPr>
              <a:t>https</a:t>
            </a:r>
            <a:r>
              <a:rPr lang="en-US" sz="1800" dirty="0">
                <a:hlinkClick r:id="rId4"/>
              </a:rPr>
              <a:t>://</a:t>
            </a:r>
            <a:r>
              <a:rPr lang="en-US" sz="1800" dirty="0" smtClean="0">
                <a:hlinkClick r:id="rId4"/>
              </a:rPr>
              <a:t>youtu.be/QeloeutvsqM</a:t>
            </a:r>
            <a:endParaRPr lang="en-US" sz="1800" dirty="0" smtClean="0"/>
          </a:p>
          <a:p>
            <a:endParaRPr lang="en-US" sz="1800" dirty="0"/>
          </a:p>
        </p:txBody>
      </p:sp>
    </p:spTree>
    <p:extLst>
      <p:ext uri="{BB962C8B-B14F-4D97-AF65-F5344CB8AC3E}">
        <p14:creationId xmlns:p14="http://schemas.microsoft.com/office/powerpoint/2010/main" val="1920397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Food Quality</a:t>
            </a:r>
            <a:endParaRPr lang="en-US" b="1" dirty="0"/>
          </a:p>
        </p:txBody>
      </p:sp>
      <p:sp>
        <p:nvSpPr>
          <p:cNvPr id="3" name="Content Placeholder 2"/>
          <p:cNvSpPr>
            <a:spLocks noGrp="1"/>
          </p:cNvSpPr>
          <p:nvPr>
            <p:ph idx="1"/>
          </p:nvPr>
        </p:nvSpPr>
        <p:spPr/>
        <p:txBody>
          <a:bodyPr/>
          <a:lstStyle/>
          <a:p>
            <a:r>
              <a:rPr lang="en-US" dirty="0"/>
              <a:t>One measurement of food quality is the amount of nutrients it contains relative to the amount of energy it provides</a:t>
            </a:r>
            <a:r>
              <a:rPr lang="en-US" dirty="0" smtClean="0"/>
              <a:t>.</a:t>
            </a:r>
          </a:p>
          <a:p>
            <a:r>
              <a:rPr lang="en-US" dirty="0"/>
              <a:t>High-quality foods are </a:t>
            </a:r>
            <a:r>
              <a:rPr lang="en-US" b="1" dirty="0"/>
              <a:t>nutrient dense</a:t>
            </a:r>
            <a:r>
              <a:rPr lang="en-US" dirty="0"/>
              <a:t>, meaning they contain many of the nutrients relative to the amount of calories they provide. </a:t>
            </a:r>
            <a:endParaRPr lang="en-US" dirty="0" smtClean="0"/>
          </a:p>
          <a:p>
            <a:r>
              <a:rPr lang="en-US" dirty="0" smtClean="0"/>
              <a:t>“</a:t>
            </a:r>
            <a:r>
              <a:rPr lang="en-US" dirty="0"/>
              <a:t>E</a:t>
            </a:r>
            <a:r>
              <a:rPr lang="en-US" dirty="0" smtClean="0"/>
              <a:t>mpty-calorie</a:t>
            </a:r>
            <a:r>
              <a:rPr lang="en-US" dirty="0"/>
              <a:t>” foods such as carbonated sugary soft drinks, </a:t>
            </a:r>
            <a:r>
              <a:rPr lang="en-US" dirty="0" smtClean="0"/>
              <a:t>provide </a:t>
            </a:r>
            <a:r>
              <a:rPr lang="en-US" dirty="0"/>
              <a:t>many calories and very little, if any, other nutrients.</a:t>
            </a:r>
          </a:p>
        </p:txBody>
      </p:sp>
    </p:spTree>
    <p:extLst>
      <p:ext uri="{BB962C8B-B14F-4D97-AF65-F5344CB8AC3E}">
        <p14:creationId xmlns:p14="http://schemas.microsoft.com/office/powerpoint/2010/main" val="5440834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1.3 The </a:t>
            </a:r>
            <a:r>
              <a:rPr lang="en-US" b="1" dirty="0"/>
              <a:t>Broad Role of Nutritional </a:t>
            </a:r>
            <a:r>
              <a:rPr lang="en-US" b="1" dirty="0" smtClean="0"/>
              <a:t>Science</a:t>
            </a:r>
            <a:endParaRPr lang="en-US" dirty="0"/>
          </a:p>
        </p:txBody>
      </p:sp>
      <p:sp>
        <p:nvSpPr>
          <p:cNvPr id="3" name="Content Placeholder 2"/>
          <p:cNvSpPr>
            <a:spLocks noGrp="1"/>
          </p:cNvSpPr>
          <p:nvPr>
            <p:ph sz="half" idx="1"/>
          </p:nvPr>
        </p:nvSpPr>
        <p:spPr>
          <a:xfrm>
            <a:off x="989012" y="1600200"/>
            <a:ext cx="6172200" cy="5105400"/>
          </a:xfrm>
        </p:spPr>
        <p:txBody>
          <a:bodyPr>
            <a:normAutofit lnSpcReduction="10000"/>
          </a:bodyPr>
          <a:lstStyle/>
          <a:p>
            <a:r>
              <a:rPr lang="en-US" dirty="0" smtClean="0"/>
              <a:t>The </a:t>
            </a:r>
            <a:r>
              <a:rPr lang="en-US" dirty="0"/>
              <a:t>organized process of inquiry used </a:t>
            </a:r>
            <a:r>
              <a:rPr lang="en-US" dirty="0" smtClean="0"/>
              <a:t>nutritional science is </a:t>
            </a:r>
            <a:r>
              <a:rPr lang="en-US" dirty="0"/>
              <a:t>called the </a:t>
            </a:r>
            <a:r>
              <a:rPr lang="en-US" b="1" dirty="0"/>
              <a:t>scientific </a:t>
            </a:r>
            <a:r>
              <a:rPr lang="en-US" b="1" dirty="0" smtClean="0"/>
              <a:t>method</a:t>
            </a:r>
            <a:r>
              <a:rPr lang="en-US" dirty="0" smtClean="0"/>
              <a:t>.</a:t>
            </a:r>
          </a:p>
          <a:p>
            <a:r>
              <a:rPr lang="en-US" dirty="0"/>
              <a:t>Once observations are made, they come up with a hypothesis, test their hypothesis, and then interpret the results</a:t>
            </a:r>
            <a:r>
              <a:rPr lang="en-US" dirty="0" smtClean="0"/>
              <a:t>.</a:t>
            </a:r>
          </a:p>
          <a:p>
            <a:r>
              <a:rPr lang="en-US" dirty="0"/>
              <a:t>Although a lengthy process, the scientific method is a productive way to define essential nutrients and determine their ability to promote health and prevent disease.</a:t>
            </a:r>
          </a:p>
        </p:txBody>
      </p:sp>
      <p:pic>
        <p:nvPicPr>
          <p:cNvPr id="6" name="Content Placeholder 5" descr="image"/>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389812" y="1600200"/>
            <a:ext cx="4087520" cy="4953000"/>
          </a:xfrm>
          <a:prstGeom prst="rect">
            <a:avLst/>
          </a:prstGeom>
          <a:noFill/>
          <a:ln>
            <a:noFill/>
          </a:ln>
        </p:spPr>
      </p:pic>
    </p:spTree>
    <p:extLst>
      <p:ext uri="{BB962C8B-B14F-4D97-AF65-F5344CB8AC3E}">
        <p14:creationId xmlns:p14="http://schemas.microsoft.com/office/powerpoint/2010/main" val="27859127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Evidence-Based Approach to Nutrition</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03687727"/>
              </p:ext>
            </p:extLst>
          </p:nvPr>
        </p:nvGraphicFramePr>
        <p:xfrm>
          <a:off x="1065212" y="1676399"/>
          <a:ext cx="10515600" cy="4802108"/>
        </p:xfrm>
        <a:graphic>
          <a:graphicData uri="http://schemas.openxmlformats.org/drawingml/2006/table">
            <a:tbl>
              <a:tblPr firstRow="1" firstCol="1" bandRow="1">
                <a:tableStyleId>{9D7B26C5-4107-4FEC-AEDC-1716B250A1EF}</a:tableStyleId>
              </a:tblPr>
              <a:tblGrid>
                <a:gridCol w="5181600">
                  <a:extLst>
                    <a:ext uri="{9D8B030D-6E8A-4147-A177-3AD203B41FA5}">
                      <a16:colId xmlns:a16="http://schemas.microsoft.com/office/drawing/2014/main" val="3127541393"/>
                    </a:ext>
                  </a:extLst>
                </a:gridCol>
                <a:gridCol w="5334000">
                  <a:extLst>
                    <a:ext uri="{9D8B030D-6E8A-4147-A177-3AD203B41FA5}">
                      <a16:colId xmlns:a16="http://schemas.microsoft.com/office/drawing/2014/main" val="2882670756"/>
                    </a:ext>
                  </a:extLst>
                </a:gridCol>
              </a:tblGrid>
              <a:tr h="247101">
                <a:tc gridSpan="2">
                  <a:txBody>
                    <a:bodyPr/>
                    <a:lstStyle/>
                    <a:p>
                      <a:pPr marL="0" marR="0">
                        <a:lnSpc>
                          <a:spcPct val="107000"/>
                        </a:lnSpc>
                        <a:spcBef>
                          <a:spcPts val="0"/>
                        </a:spcBef>
                        <a:spcAft>
                          <a:spcPts val="0"/>
                        </a:spcAft>
                      </a:pPr>
                      <a:r>
                        <a:rPr lang="en-US" sz="1600">
                          <a:effectLst/>
                          <a:latin typeface="Arial" panose="020B0604020202020204" pitchFamily="34" charset="0"/>
                          <a:cs typeface="Arial" panose="020B0604020202020204" pitchFamily="34" charset="0"/>
                        </a:rPr>
                        <a:t>GOVERNMENTAL WEBSITES</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hMerge="1">
                  <a:txBody>
                    <a:bodyPr/>
                    <a:lstStyle/>
                    <a:p>
                      <a:endParaRPr lang="en-US"/>
                    </a:p>
                  </a:txBody>
                  <a:tcPr/>
                </a:tc>
                <a:extLst>
                  <a:ext uri="{0D108BD9-81ED-4DB2-BD59-A6C34878D82A}">
                    <a16:rowId xmlns:a16="http://schemas.microsoft.com/office/drawing/2014/main" val="2822054912"/>
                  </a:ext>
                </a:extLst>
              </a:tr>
              <a:tr h="520104">
                <a:tc>
                  <a:txBody>
                    <a:bodyPr/>
                    <a:lstStyle/>
                    <a:p>
                      <a:pPr marL="0" marR="0">
                        <a:lnSpc>
                          <a:spcPct val="107000"/>
                        </a:lnSpc>
                        <a:spcBef>
                          <a:spcPts val="0"/>
                        </a:spcBef>
                        <a:spcAft>
                          <a:spcPts val="0"/>
                        </a:spcAft>
                      </a:pPr>
                      <a:r>
                        <a:rPr lang="en-US" sz="1600">
                          <a:effectLst/>
                          <a:latin typeface="Arial" panose="020B0604020202020204" pitchFamily="34" charset="0"/>
                          <a:cs typeface="Arial" panose="020B0604020202020204" pitchFamily="34" charset="0"/>
                        </a:rPr>
                        <a:t>US Department of Agriculture </a:t>
                      </a:r>
                    </a:p>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latin typeface="Arial" panose="020B0604020202020204" pitchFamily="34" charset="0"/>
                          <a:cs typeface="Arial" panose="020B0604020202020204" pitchFamily="34" charset="0"/>
                        </a:rPr>
                        <a:t>http://www.usda.gov/wps/portal/usda/usdahome</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412314833"/>
                  </a:ext>
                </a:extLst>
              </a:tr>
              <a:tr h="520104">
                <a:tc>
                  <a:txBody>
                    <a:bodyPr/>
                    <a:lstStyle/>
                    <a:p>
                      <a:pPr marL="0" marR="0">
                        <a:lnSpc>
                          <a:spcPct val="107000"/>
                        </a:lnSpc>
                        <a:spcBef>
                          <a:spcPts val="0"/>
                        </a:spcBef>
                        <a:spcAft>
                          <a:spcPts val="0"/>
                        </a:spcAft>
                      </a:pPr>
                      <a:r>
                        <a:rPr lang="en-US" sz="1600" dirty="0">
                          <a:effectLst/>
                          <a:latin typeface="Arial" panose="020B0604020202020204" pitchFamily="34" charset="0"/>
                          <a:cs typeface="Arial" panose="020B0604020202020204" pitchFamily="34" charset="0"/>
                        </a:rPr>
                        <a:t>USDA Center for Nutrition Policy </a:t>
                      </a:r>
                      <a:r>
                        <a:rPr lang="en-US" sz="1600" dirty="0" smtClean="0">
                          <a:effectLst/>
                          <a:latin typeface="Arial" panose="020B0604020202020204" pitchFamily="34" charset="0"/>
                          <a:cs typeface="Arial" panose="020B0604020202020204" pitchFamily="34" charset="0"/>
                        </a:rPr>
                        <a:t>and</a:t>
                      </a:r>
                      <a:r>
                        <a:rPr lang="en-US" sz="1600" baseline="0" dirty="0" smtClean="0">
                          <a:effectLst/>
                          <a:latin typeface="Arial" panose="020B0604020202020204" pitchFamily="34" charset="0"/>
                          <a:cs typeface="Arial" panose="020B0604020202020204" pitchFamily="34" charset="0"/>
                        </a:rPr>
                        <a:t> </a:t>
                      </a:r>
                      <a:r>
                        <a:rPr lang="en-US" sz="1600" dirty="0" smtClean="0">
                          <a:effectLst/>
                          <a:latin typeface="Arial" panose="020B0604020202020204" pitchFamily="34" charset="0"/>
                          <a:cs typeface="Arial" panose="020B0604020202020204" pitchFamily="34" charset="0"/>
                        </a:rPr>
                        <a:t>Promotion </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http://www.cnpp.usda.gov/</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807365229"/>
                  </a:ext>
                </a:extLst>
              </a:tr>
              <a:tr h="520104">
                <a:tc>
                  <a:txBody>
                    <a:bodyPr/>
                    <a:lstStyle/>
                    <a:p>
                      <a:pPr marL="0" marR="0">
                        <a:lnSpc>
                          <a:spcPct val="107000"/>
                        </a:lnSpc>
                        <a:spcBef>
                          <a:spcPts val="0"/>
                        </a:spcBef>
                        <a:spcAft>
                          <a:spcPts val="0"/>
                        </a:spcAft>
                      </a:pPr>
                      <a:r>
                        <a:rPr lang="en-US" sz="1600" dirty="0">
                          <a:effectLst/>
                          <a:latin typeface="Arial" panose="020B0604020202020204" pitchFamily="34" charset="0"/>
                          <a:cs typeface="Arial" panose="020B0604020202020204" pitchFamily="34" charset="0"/>
                        </a:rPr>
                        <a:t>US Department of Health and </a:t>
                      </a:r>
                      <a:r>
                        <a:rPr lang="en-US" sz="1600" dirty="0" smtClean="0">
                          <a:effectLst/>
                          <a:latin typeface="Arial" panose="020B0604020202020204" pitchFamily="34" charset="0"/>
                          <a:cs typeface="Arial" panose="020B0604020202020204" pitchFamily="34" charset="0"/>
                        </a:rPr>
                        <a:t>Human</a:t>
                      </a:r>
                      <a:r>
                        <a:rPr lang="en-US" sz="1600" baseline="0" dirty="0" smtClean="0">
                          <a:effectLst/>
                          <a:latin typeface="Arial" panose="020B0604020202020204" pitchFamily="34" charset="0"/>
                          <a:cs typeface="Arial" panose="020B0604020202020204" pitchFamily="34" charset="0"/>
                        </a:rPr>
                        <a:t> </a:t>
                      </a:r>
                      <a:r>
                        <a:rPr lang="en-US" sz="1600" dirty="0" smtClean="0">
                          <a:effectLst/>
                          <a:latin typeface="Arial" panose="020B0604020202020204" pitchFamily="34" charset="0"/>
                          <a:cs typeface="Arial" panose="020B0604020202020204" pitchFamily="34" charset="0"/>
                        </a:rPr>
                        <a:t>Services </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http://www.hhs.gov/</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132961305"/>
                  </a:ext>
                </a:extLst>
              </a:tr>
              <a:tr h="539413">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Centers for Disease Control and Prevention </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http://www.cdc.gov/</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94205776"/>
                  </a:ext>
                </a:extLst>
              </a:tr>
              <a:tr h="539413">
                <a:tc>
                  <a:txBody>
                    <a:bodyPr/>
                    <a:lstStyle/>
                    <a:p>
                      <a:pPr marL="0" marR="0">
                        <a:lnSpc>
                          <a:spcPct val="115000"/>
                        </a:lnSpc>
                        <a:spcBef>
                          <a:spcPts val="0"/>
                        </a:spcBef>
                        <a:spcAft>
                          <a:spcPts val="0"/>
                        </a:spcAft>
                      </a:pPr>
                      <a:r>
                        <a:rPr lang="en-US" sz="1600" dirty="0">
                          <a:effectLst/>
                          <a:latin typeface="Arial" panose="020B0604020202020204" pitchFamily="34" charset="0"/>
                          <a:cs typeface="Arial" panose="020B0604020202020204" pitchFamily="34" charset="0"/>
                        </a:rPr>
                        <a:t>Food and Drug </a:t>
                      </a:r>
                      <a:r>
                        <a:rPr lang="en-US" sz="1600" dirty="0" smtClean="0">
                          <a:effectLst/>
                          <a:latin typeface="Arial" panose="020B0604020202020204" pitchFamily="34" charset="0"/>
                          <a:cs typeface="Arial" panose="020B0604020202020204" pitchFamily="34" charset="0"/>
                        </a:rPr>
                        <a:t>Administration</a:t>
                      </a:r>
                      <a:endParaRPr lang="en-US" sz="1600" dirty="0">
                        <a:effectLst/>
                        <a:latin typeface="Arial" panose="020B060402020202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US" sz="1600" dirty="0">
                          <a:effectLst/>
                          <a:latin typeface="Arial" panose="020B0604020202020204" pitchFamily="34" charset="0"/>
                          <a:cs typeface="Arial" panose="020B0604020202020204" pitchFamily="34" charset="0"/>
                        </a:rPr>
                        <a:t>http://www.fda.gov/</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777165170"/>
                  </a:ext>
                </a:extLst>
              </a:tr>
              <a:tr h="520104">
                <a:tc>
                  <a:txBody>
                    <a:bodyPr/>
                    <a:lstStyle/>
                    <a:p>
                      <a:pPr marL="0" marR="0">
                        <a:lnSpc>
                          <a:spcPct val="107000"/>
                        </a:lnSpc>
                        <a:spcBef>
                          <a:spcPts val="0"/>
                        </a:spcBef>
                        <a:spcAft>
                          <a:spcPts val="0"/>
                        </a:spcAft>
                      </a:pPr>
                      <a:r>
                        <a:rPr lang="en-US" sz="1600" dirty="0">
                          <a:effectLst/>
                          <a:latin typeface="Arial" panose="020B0604020202020204" pitchFamily="34" charset="0"/>
                          <a:cs typeface="Arial" panose="020B0604020202020204" pitchFamily="34" charset="0"/>
                        </a:rPr>
                        <a:t>Healthy People </a:t>
                      </a:r>
                    </a:p>
                    <a:p>
                      <a:pPr marL="0" marR="0">
                        <a:lnSpc>
                          <a:spcPct val="115000"/>
                        </a:lnSpc>
                        <a:spcBef>
                          <a:spcPts val="0"/>
                        </a:spcBef>
                        <a:spcAft>
                          <a:spcPts val="0"/>
                        </a:spcAft>
                      </a:pPr>
                      <a:r>
                        <a:rPr lang="en-US" sz="1600" dirty="0">
                          <a:effectLst/>
                          <a:latin typeface="Arial" panose="020B0604020202020204" pitchFamily="34" charset="0"/>
                          <a:cs typeface="Arial" panose="020B0604020202020204" pitchFamily="34" charset="0"/>
                        </a:rPr>
                        <a:t> </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latin typeface="Arial" panose="020B0604020202020204" pitchFamily="34" charset="0"/>
                          <a:cs typeface="Arial" panose="020B0604020202020204" pitchFamily="34" charset="0"/>
                        </a:rPr>
                        <a:t>http://www.healthypeople.gov/2020/default.aspx</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589735825"/>
                  </a:ext>
                </a:extLst>
              </a:tr>
              <a:tr h="778644">
                <a:tc>
                  <a:txBody>
                    <a:bodyPr/>
                    <a:lstStyle/>
                    <a:p>
                      <a:pPr marL="0" marR="0">
                        <a:lnSpc>
                          <a:spcPct val="107000"/>
                        </a:lnSpc>
                        <a:spcBef>
                          <a:spcPts val="0"/>
                        </a:spcBef>
                        <a:spcAft>
                          <a:spcPts val="0"/>
                        </a:spcAft>
                      </a:pPr>
                      <a:r>
                        <a:rPr lang="en-US" sz="1600" dirty="0">
                          <a:effectLst/>
                          <a:latin typeface="Arial" panose="020B0604020202020204" pitchFamily="34" charset="0"/>
                          <a:cs typeface="Arial" panose="020B0604020202020204" pitchFamily="34" charset="0"/>
                        </a:rPr>
                        <a:t>Office of Disease Prevention and </a:t>
                      </a:r>
                      <a:r>
                        <a:rPr lang="en-US" sz="1600" dirty="0" smtClean="0">
                          <a:effectLst/>
                          <a:latin typeface="Arial" panose="020B0604020202020204" pitchFamily="34" charset="0"/>
                          <a:cs typeface="Arial" panose="020B0604020202020204" pitchFamily="34" charset="0"/>
                        </a:rPr>
                        <a:t>Health</a:t>
                      </a:r>
                      <a:r>
                        <a:rPr lang="en-US" sz="1600" baseline="0" dirty="0" smtClean="0">
                          <a:effectLst/>
                          <a:latin typeface="Arial" panose="020B0604020202020204" pitchFamily="34" charset="0"/>
                          <a:cs typeface="Arial" panose="020B0604020202020204" pitchFamily="34" charset="0"/>
                        </a:rPr>
                        <a:t> </a:t>
                      </a:r>
                      <a:r>
                        <a:rPr lang="en-US" sz="1600" dirty="0" smtClean="0">
                          <a:effectLst/>
                          <a:latin typeface="Arial" panose="020B0604020202020204" pitchFamily="34" charset="0"/>
                          <a:cs typeface="Arial" panose="020B0604020202020204" pitchFamily="34" charset="0"/>
                        </a:rPr>
                        <a:t>Promotion </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http://odphp.osophs.dhhs.gov/</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132738003"/>
                  </a:ext>
                </a:extLst>
              </a:tr>
              <a:tr h="539413">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Health Canada </a:t>
                      </a:r>
                    </a:p>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US" sz="1600" dirty="0">
                          <a:effectLst/>
                          <a:latin typeface="Arial" panose="020B0604020202020204" pitchFamily="34" charset="0"/>
                          <a:cs typeface="Arial" panose="020B0604020202020204" pitchFamily="34" charset="0"/>
                        </a:rPr>
                        <a:t>http://www.hc-sc.gc.ca/</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544700450"/>
                  </a:ext>
                </a:extLst>
              </a:tr>
            </a:tbl>
          </a:graphicData>
        </a:graphic>
      </p:graphicFrame>
    </p:spTree>
    <p:extLst>
      <p:ext uri="{BB962C8B-B14F-4D97-AF65-F5344CB8AC3E}">
        <p14:creationId xmlns:p14="http://schemas.microsoft.com/office/powerpoint/2010/main" val="17169903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a:t>
            </a:r>
            <a:endParaRPr lang="en-US" b="1" dirty="0"/>
          </a:p>
        </p:txBody>
      </p:sp>
      <p:sp>
        <p:nvSpPr>
          <p:cNvPr id="3" name="Content Placeholder 2"/>
          <p:cNvSpPr>
            <a:spLocks noGrp="1"/>
          </p:cNvSpPr>
          <p:nvPr>
            <p:ph idx="1"/>
          </p:nvPr>
        </p:nvSpPr>
        <p:spPr>
          <a:xfrm>
            <a:off x="1218883" y="2286000"/>
            <a:ext cx="9751060" cy="3581400"/>
          </a:xfrm>
        </p:spPr>
        <p:txBody>
          <a:bodyPr/>
          <a:lstStyle/>
          <a:p>
            <a:pPr marL="0" indent="0">
              <a:buNone/>
            </a:pPr>
            <a:r>
              <a:rPr lang="en-US" dirty="0"/>
              <a:t>As we get started on our journey into the world of health and nutrition, our first focus will be to demonstrate that nutritional science is an evolving field of study, continually being updated and supported by research, studies, and trials.</a:t>
            </a:r>
          </a:p>
        </p:txBody>
      </p:sp>
    </p:spTree>
    <p:extLst>
      <p:ext uri="{BB962C8B-B14F-4D97-AF65-F5344CB8AC3E}">
        <p14:creationId xmlns:p14="http://schemas.microsoft.com/office/powerpoint/2010/main" val="30499316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Evidence-Based Approach to Nutrition</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421308827"/>
              </p:ext>
            </p:extLst>
          </p:nvPr>
        </p:nvGraphicFramePr>
        <p:xfrm>
          <a:off x="1598612" y="1828801"/>
          <a:ext cx="9067800" cy="3111805"/>
        </p:xfrm>
        <a:graphic>
          <a:graphicData uri="http://schemas.openxmlformats.org/drawingml/2006/table">
            <a:tbl>
              <a:tblPr firstRow="1" firstCol="1" bandRow="1">
                <a:tableStyleId>{9D7B26C5-4107-4FEC-AEDC-1716B250A1EF}</a:tableStyleId>
              </a:tblPr>
              <a:tblGrid>
                <a:gridCol w="4495800">
                  <a:extLst>
                    <a:ext uri="{9D8B030D-6E8A-4147-A177-3AD203B41FA5}">
                      <a16:colId xmlns:a16="http://schemas.microsoft.com/office/drawing/2014/main" val="4023671834"/>
                    </a:ext>
                  </a:extLst>
                </a:gridCol>
                <a:gridCol w="4572000">
                  <a:extLst>
                    <a:ext uri="{9D8B030D-6E8A-4147-A177-3AD203B41FA5}">
                      <a16:colId xmlns:a16="http://schemas.microsoft.com/office/drawing/2014/main" val="816240444"/>
                    </a:ext>
                  </a:extLst>
                </a:gridCol>
              </a:tblGrid>
              <a:tr h="663678">
                <a:tc gridSpan="2">
                  <a:txBody>
                    <a:bodyPr/>
                    <a:lstStyle/>
                    <a:p>
                      <a:pPr marL="0" marR="0">
                        <a:lnSpc>
                          <a:spcPct val="115000"/>
                        </a:lnSpc>
                        <a:spcBef>
                          <a:spcPts val="0"/>
                        </a:spcBef>
                        <a:spcAft>
                          <a:spcPts val="0"/>
                        </a:spcAft>
                      </a:pPr>
                      <a:r>
                        <a:rPr lang="en-US" sz="1800">
                          <a:effectLst/>
                          <a:latin typeface="Arial" panose="020B0604020202020204" pitchFamily="34" charset="0"/>
                          <a:cs typeface="Arial" panose="020B0604020202020204" pitchFamily="34" charset="0"/>
                        </a:rPr>
                        <a:t>INTERNATIONAL WEBSITES</a:t>
                      </a:r>
                      <a:endParaRPr lang="en-US" sz="18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hMerge="1">
                  <a:txBody>
                    <a:bodyPr/>
                    <a:lstStyle/>
                    <a:p>
                      <a:endParaRPr lang="en-US"/>
                    </a:p>
                  </a:txBody>
                  <a:tcPr/>
                </a:tc>
                <a:extLst>
                  <a:ext uri="{0D108BD9-81ED-4DB2-BD59-A6C34878D82A}">
                    <a16:rowId xmlns:a16="http://schemas.microsoft.com/office/drawing/2014/main" val="3516280543"/>
                  </a:ext>
                </a:extLst>
              </a:tr>
              <a:tr h="1165121">
                <a:tc>
                  <a:txBody>
                    <a:bodyPr/>
                    <a:lstStyle/>
                    <a:p>
                      <a:pPr marL="0" marR="0">
                        <a:lnSpc>
                          <a:spcPct val="115000"/>
                        </a:lnSpc>
                        <a:spcBef>
                          <a:spcPts val="0"/>
                        </a:spcBef>
                        <a:spcAft>
                          <a:spcPts val="0"/>
                        </a:spcAft>
                      </a:pPr>
                      <a:r>
                        <a:rPr lang="en-US" sz="1800">
                          <a:effectLst/>
                          <a:latin typeface="Arial" panose="020B0604020202020204" pitchFamily="34" charset="0"/>
                          <a:cs typeface="Arial" panose="020B0604020202020204" pitchFamily="34" charset="0"/>
                        </a:rPr>
                        <a:t>World Health Organization </a:t>
                      </a:r>
                    </a:p>
                    <a:p>
                      <a:pPr marL="0" marR="0">
                        <a:lnSpc>
                          <a:spcPct val="115000"/>
                        </a:lnSpc>
                        <a:spcBef>
                          <a:spcPts val="0"/>
                        </a:spcBef>
                        <a:spcAft>
                          <a:spcPts val="0"/>
                        </a:spcAft>
                      </a:pPr>
                      <a:r>
                        <a:rPr lang="en-US" sz="1800">
                          <a:effectLst/>
                          <a:latin typeface="Arial" panose="020B0604020202020204" pitchFamily="34" charset="0"/>
                          <a:cs typeface="Arial" panose="020B0604020202020204" pitchFamily="34" charset="0"/>
                        </a:rPr>
                        <a:t> </a:t>
                      </a:r>
                      <a:endParaRPr lang="en-US" sz="18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US" sz="1800">
                          <a:effectLst/>
                          <a:latin typeface="Arial" panose="020B0604020202020204" pitchFamily="34" charset="0"/>
                          <a:cs typeface="Arial" panose="020B0604020202020204" pitchFamily="34" charset="0"/>
                        </a:rPr>
                        <a:t>http://www.who.int/en/</a:t>
                      </a:r>
                      <a:endParaRPr lang="en-US" sz="18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43377225"/>
                  </a:ext>
                </a:extLst>
              </a:tr>
              <a:tr h="1283006">
                <a:tc>
                  <a:txBody>
                    <a:bodyPr/>
                    <a:lstStyle/>
                    <a:p>
                      <a:pPr marL="0" marR="0">
                        <a:lnSpc>
                          <a:spcPct val="107000"/>
                        </a:lnSpc>
                        <a:spcBef>
                          <a:spcPts val="0"/>
                        </a:spcBef>
                        <a:spcAft>
                          <a:spcPts val="0"/>
                        </a:spcAft>
                      </a:pPr>
                      <a:r>
                        <a:rPr lang="en-US" sz="1800" dirty="0">
                          <a:effectLst/>
                          <a:latin typeface="Arial" panose="020B0604020202020204" pitchFamily="34" charset="0"/>
                          <a:cs typeface="Arial" panose="020B0604020202020204" pitchFamily="34" charset="0"/>
                        </a:rPr>
                        <a:t>Food and Agricultural Organization of the United Nations</a:t>
                      </a:r>
                      <a:endParaRPr lang="en-US" sz="1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US" sz="1800" dirty="0">
                          <a:effectLst/>
                          <a:latin typeface="Arial" panose="020B0604020202020204" pitchFamily="34" charset="0"/>
                          <a:cs typeface="Arial" panose="020B0604020202020204" pitchFamily="34" charset="0"/>
                        </a:rPr>
                        <a:t>http://www.fao.org/</a:t>
                      </a:r>
                      <a:endParaRPr lang="en-US" sz="1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89631036"/>
                  </a:ext>
                </a:extLst>
              </a:tr>
            </a:tbl>
          </a:graphicData>
        </a:graphic>
      </p:graphicFrame>
    </p:spTree>
    <p:extLst>
      <p:ext uri="{BB962C8B-B14F-4D97-AF65-F5344CB8AC3E}">
        <p14:creationId xmlns:p14="http://schemas.microsoft.com/office/powerpoint/2010/main" val="32744077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Evidence-Based Approach to Nutrition</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36432808"/>
              </p:ext>
            </p:extLst>
          </p:nvPr>
        </p:nvGraphicFramePr>
        <p:xfrm>
          <a:off x="989013" y="1481380"/>
          <a:ext cx="10210799" cy="5230432"/>
        </p:xfrm>
        <a:graphic>
          <a:graphicData uri="http://schemas.openxmlformats.org/drawingml/2006/table">
            <a:tbl>
              <a:tblPr firstRow="1" firstCol="1" bandRow="1">
                <a:tableStyleId>{9D7B26C5-4107-4FEC-AEDC-1716B250A1EF}</a:tableStyleId>
              </a:tblPr>
              <a:tblGrid>
                <a:gridCol w="4644548">
                  <a:extLst>
                    <a:ext uri="{9D8B030D-6E8A-4147-A177-3AD203B41FA5}">
                      <a16:colId xmlns:a16="http://schemas.microsoft.com/office/drawing/2014/main" val="1186461919"/>
                    </a:ext>
                  </a:extLst>
                </a:gridCol>
                <a:gridCol w="5566251">
                  <a:extLst>
                    <a:ext uri="{9D8B030D-6E8A-4147-A177-3AD203B41FA5}">
                      <a16:colId xmlns:a16="http://schemas.microsoft.com/office/drawing/2014/main" val="3488883836"/>
                    </a:ext>
                  </a:extLst>
                </a:gridCol>
              </a:tblGrid>
              <a:tr h="264075">
                <a:tc gridSpan="2">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NON-GOVERNMENTAL WEBSITES</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hMerge="1">
                  <a:txBody>
                    <a:bodyPr/>
                    <a:lstStyle/>
                    <a:p>
                      <a:endParaRPr lang="en-US"/>
                    </a:p>
                  </a:txBody>
                  <a:tcPr/>
                </a:tc>
                <a:extLst>
                  <a:ext uri="{0D108BD9-81ED-4DB2-BD59-A6C34878D82A}">
                    <a16:rowId xmlns:a16="http://schemas.microsoft.com/office/drawing/2014/main" val="3006873007"/>
                  </a:ext>
                </a:extLst>
              </a:tr>
              <a:tr h="509792">
                <a:tc>
                  <a:txBody>
                    <a:bodyPr/>
                    <a:lstStyle/>
                    <a:p>
                      <a:pPr marL="0" marR="0">
                        <a:lnSpc>
                          <a:spcPct val="107000"/>
                        </a:lnSpc>
                        <a:spcBef>
                          <a:spcPts val="0"/>
                        </a:spcBef>
                        <a:spcAft>
                          <a:spcPts val="0"/>
                        </a:spcAft>
                      </a:pPr>
                      <a:r>
                        <a:rPr lang="en-US" sz="1600">
                          <a:effectLst/>
                          <a:latin typeface="Arial" panose="020B0604020202020204" pitchFamily="34" charset="0"/>
                          <a:cs typeface="Arial" panose="020B0604020202020204" pitchFamily="34" charset="0"/>
                        </a:rPr>
                        <a:t>Harvard School of Public Health </a:t>
                      </a:r>
                    </a:p>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latin typeface="Arial" panose="020B0604020202020204" pitchFamily="34" charset="0"/>
                          <a:cs typeface="Arial" panose="020B0604020202020204" pitchFamily="34" charset="0"/>
                        </a:rPr>
                        <a:t>http://www.hsph.harvard.edu/nutritionsource/index.html</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061335850"/>
                  </a:ext>
                </a:extLst>
              </a:tr>
              <a:tr h="528150">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Mayo Clinic </a:t>
                      </a:r>
                    </a:p>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http://www.mayoclinic.com/</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007366264"/>
                  </a:ext>
                </a:extLst>
              </a:tr>
              <a:tr h="528150">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Linus Pauling Institute </a:t>
                      </a:r>
                    </a:p>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http://lpi.oregonstate.edu/</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163615127"/>
                  </a:ext>
                </a:extLst>
              </a:tr>
              <a:tr h="528150">
                <a:tc>
                  <a:txBody>
                    <a:bodyPr/>
                    <a:lstStyle/>
                    <a:p>
                      <a:pPr marL="0" marR="0">
                        <a:lnSpc>
                          <a:spcPct val="115000"/>
                        </a:lnSpc>
                        <a:spcBef>
                          <a:spcPts val="0"/>
                        </a:spcBef>
                        <a:spcAft>
                          <a:spcPts val="0"/>
                        </a:spcAft>
                      </a:pPr>
                      <a:r>
                        <a:rPr lang="en-US" sz="1600" dirty="0">
                          <a:effectLst/>
                          <a:latin typeface="Arial" panose="020B0604020202020204" pitchFamily="34" charset="0"/>
                          <a:cs typeface="Arial" panose="020B0604020202020204" pitchFamily="34" charset="0"/>
                        </a:rPr>
                        <a:t>American Society for Nutrition </a:t>
                      </a:r>
                    </a:p>
                    <a:p>
                      <a:pPr marL="0" marR="0">
                        <a:lnSpc>
                          <a:spcPct val="115000"/>
                        </a:lnSpc>
                        <a:spcBef>
                          <a:spcPts val="0"/>
                        </a:spcBef>
                        <a:spcAft>
                          <a:spcPts val="0"/>
                        </a:spcAft>
                      </a:pPr>
                      <a:r>
                        <a:rPr lang="en-US" sz="1600" dirty="0">
                          <a:effectLst/>
                          <a:latin typeface="Arial" panose="020B0604020202020204" pitchFamily="34" charset="0"/>
                          <a:cs typeface="Arial" panose="020B0604020202020204" pitchFamily="34" charset="0"/>
                        </a:rPr>
                        <a:t> </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http://www.nutrition.org/</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115498476"/>
                  </a:ext>
                </a:extLst>
              </a:tr>
              <a:tr h="528150">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American Medical Association </a:t>
                      </a:r>
                    </a:p>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http://www.ama-assn.org/</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696513116"/>
                  </a:ext>
                </a:extLst>
              </a:tr>
              <a:tr h="528150">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American Diabetes Association </a:t>
                      </a:r>
                    </a:p>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http://www.diabetes.org/</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907138334"/>
                  </a:ext>
                </a:extLst>
              </a:tr>
              <a:tr h="528150">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The Academy of Nutrition and Dietetics</a:t>
                      </a:r>
                    </a:p>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US" sz="1600">
                          <a:effectLst/>
                          <a:latin typeface="Arial" panose="020B0604020202020204" pitchFamily="34" charset="0"/>
                          <a:cs typeface="Arial" panose="020B0604020202020204" pitchFamily="34" charset="0"/>
                        </a:rPr>
                        <a:t>http://www.eatright.org/</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24945531"/>
                  </a:ext>
                </a:extLst>
              </a:tr>
              <a:tr h="491433">
                <a:tc>
                  <a:txBody>
                    <a:bodyPr/>
                    <a:lstStyle/>
                    <a:p>
                      <a:pPr marL="0" marR="0">
                        <a:lnSpc>
                          <a:spcPct val="107000"/>
                        </a:lnSpc>
                        <a:spcBef>
                          <a:spcPts val="0"/>
                        </a:spcBef>
                        <a:spcAft>
                          <a:spcPts val="0"/>
                        </a:spcAft>
                      </a:pPr>
                      <a:r>
                        <a:rPr lang="en-US" sz="1600" dirty="0">
                          <a:effectLst/>
                          <a:latin typeface="Arial" panose="020B0604020202020204" pitchFamily="34" charset="0"/>
                          <a:cs typeface="Arial" panose="020B0604020202020204" pitchFamily="34" charset="0"/>
                        </a:rPr>
                        <a:t>Institute of Medicine: Food and Nutrition </a:t>
                      </a:r>
                    </a:p>
                    <a:p>
                      <a:pPr marL="0" marR="0">
                        <a:lnSpc>
                          <a:spcPct val="107000"/>
                        </a:lnSpc>
                        <a:spcBef>
                          <a:spcPts val="0"/>
                        </a:spcBef>
                        <a:spcAft>
                          <a:spcPts val="0"/>
                        </a:spcAft>
                      </a:pPr>
                      <a:r>
                        <a:rPr lang="en-US" sz="1600" dirty="0">
                          <a:effectLst/>
                          <a:latin typeface="Arial" panose="020B0604020202020204" pitchFamily="34" charset="0"/>
                          <a:cs typeface="Arial" panose="020B0604020202020204" pitchFamily="34" charset="0"/>
                        </a:rPr>
                        <a:t> </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a:effectLst/>
                          <a:latin typeface="Arial" panose="020B0604020202020204" pitchFamily="34" charset="0"/>
                          <a:cs typeface="Arial" panose="020B0604020202020204" pitchFamily="34" charset="0"/>
                        </a:rPr>
                        <a:t>http://www.iom.edu/Global/Topics/Food-Nutrition.aspx</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662205747"/>
                  </a:ext>
                </a:extLst>
              </a:tr>
              <a:tr h="491433">
                <a:tc>
                  <a:txBody>
                    <a:bodyPr/>
                    <a:lstStyle/>
                    <a:p>
                      <a:pPr marL="0" marR="0">
                        <a:lnSpc>
                          <a:spcPct val="107000"/>
                        </a:lnSpc>
                        <a:spcBef>
                          <a:spcPts val="0"/>
                        </a:spcBef>
                        <a:spcAft>
                          <a:spcPts val="0"/>
                        </a:spcAft>
                      </a:pPr>
                      <a:r>
                        <a:rPr lang="en-US" sz="1600">
                          <a:effectLst/>
                          <a:latin typeface="Arial" panose="020B0604020202020204" pitchFamily="34" charset="0"/>
                          <a:cs typeface="Arial" panose="020B0604020202020204" pitchFamily="34" charset="0"/>
                        </a:rPr>
                        <a:t>Dietitians of Canada </a:t>
                      </a:r>
                    </a:p>
                    <a:p>
                      <a:pPr marL="0" marR="0">
                        <a:lnSpc>
                          <a:spcPct val="107000"/>
                        </a:lnSpc>
                        <a:spcBef>
                          <a:spcPts val="0"/>
                        </a:spcBef>
                        <a:spcAft>
                          <a:spcPts val="0"/>
                        </a:spcAft>
                      </a:pPr>
                      <a:r>
                        <a:rPr lang="en-US" sz="1600">
                          <a:effectLst/>
                          <a:latin typeface="Arial" panose="020B0604020202020204" pitchFamily="34" charset="0"/>
                          <a:cs typeface="Arial" panose="020B0604020202020204" pitchFamily="34" charset="0"/>
                        </a:rPr>
                        <a:t> </a:t>
                      </a:r>
                      <a:endParaRPr lang="en-US"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a:effectLst/>
                          <a:latin typeface="Arial" panose="020B0604020202020204" pitchFamily="34" charset="0"/>
                          <a:cs typeface="Arial" panose="020B0604020202020204" pitchFamily="34" charset="0"/>
                        </a:rPr>
                        <a:t>http://www.dietitians.ca/</a:t>
                      </a:r>
                      <a:endParaRPr lang="en-US"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0955322"/>
                  </a:ext>
                </a:extLst>
              </a:tr>
            </a:tbl>
          </a:graphicData>
        </a:graphic>
      </p:graphicFrame>
    </p:spTree>
    <p:extLst>
      <p:ext uri="{BB962C8B-B14F-4D97-AF65-F5344CB8AC3E}">
        <p14:creationId xmlns:p14="http://schemas.microsoft.com/office/powerpoint/2010/main" val="26965842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Types of Scientific Studies</a:t>
            </a:r>
            <a:endParaRPr lang="en-US" b="1" dirty="0"/>
          </a:p>
        </p:txBody>
      </p:sp>
      <p:sp>
        <p:nvSpPr>
          <p:cNvPr id="3" name="Content Placeholder 2"/>
          <p:cNvSpPr>
            <a:spLocks noGrp="1"/>
          </p:cNvSpPr>
          <p:nvPr>
            <p:ph idx="1"/>
          </p:nvPr>
        </p:nvSpPr>
        <p:spPr>
          <a:xfrm>
            <a:off x="1218883" y="1752600"/>
            <a:ext cx="9751060" cy="4572000"/>
          </a:xfrm>
        </p:spPr>
        <p:txBody>
          <a:bodyPr/>
          <a:lstStyle/>
          <a:p>
            <a:r>
              <a:rPr lang="en-US" b="1" dirty="0"/>
              <a:t>Epidemiological studies</a:t>
            </a:r>
            <a:r>
              <a:rPr lang="en-US" dirty="0"/>
              <a:t> are observational studies and are often the front-line studies for public health. </a:t>
            </a:r>
            <a:endParaRPr lang="en-US" dirty="0" smtClean="0"/>
          </a:p>
          <a:p>
            <a:r>
              <a:rPr lang="en-US" b="1" dirty="0"/>
              <a:t>Interventional clinical trial studies</a:t>
            </a:r>
            <a:r>
              <a:rPr lang="en-US" dirty="0"/>
              <a:t> are scientific investigations in which a variable is changed between groups of people. </a:t>
            </a:r>
            <a:endParaRPr lang="en-US" dirty="0" smtClean="0"/>
          </a:p>
          <a:p>
            <a:r>
              <a:rPr lang="en-US" b="1" dirty="0"/>
              <a:t>Randomized clinical interventional trial studies</a:t>
            </a:r>
            <a:r>
              <a:rPr lang="en-US" dirty="0"/>
              <a:t> </a:t>
            </a:r>
            <a:r>
              <a:rPr lang="en-US" dirty="0" smtClean="0"/>
              <a:t>are investigations </a:t>
            </a:r>
            <a:r>
              <a:rPr lang="en-US" dirty="0"/>
              <a:t>in which participants are assigned by chance to separate groups that compare different </a:t>
            </a:r>
            <a:r>
              <a:rPr lang="en-US" dirty="0" smtClean="0"/>
              <a:t>treatments.</a:t>
            </a:r>
            <a:endParaRPr lang="en-US" dirty="0"/>
          </a:p>
        </p:txBody>
      </p:sp>
    </p:spTree>
    <p:extLst>
      <p:ext uri="{BB962C8B-B14F-4D97-AF65-F5344CB8AC3E}">
        <p14:creationId xmlns:p14="http://schemas.microsoft.com/office/powerpoint/2010/main" val="11170064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a:t>Epidemiological </a:t>
            </a:r>
            <a:r>
              <a:rPr lang="en-US" b="1" dirty="0" smtClean="0"/>
              <a:t>Studies</a:t>
            </a:r>
            <a:endParaRPr lang="en-US" b="1" dirty="0"/>
          </a:p>
        </p:txBody>
      </p:sp>
      <p:pic>
        <p:nvPicPr>
          <p:cNvPr id="4" name="Content Placeholder 3" descr="Image of the logo from the Framingham Heart Study" title="Framingham Heart Study"/>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115284" y="1676400"/>
            <a:ext cx="4521927" cy="4502094"/>
          </a:xfrm>
        </p:spPr>
      </p:pic>
      <p:sp>
        <p:nvSpPr>
          <p:cNvPr id="6" name="Content Placeholder 5"/>
          <p:cNvSpPr>
            <a:spLocks noGrp="1"/>
          </p:cNvSpPr>
          <p:nvPr>
            <p:ph sz="half" idx="2"/>
          </p:nvPr>
        </p:nvSpPr>
        <p:spPr>
          <a:xfrm>
            <a:off x="6094412" y="1981200"/>
            <a:ext cx="4875530" cy="4191000"/>
          </a:xfrm>
        </p:spPr>
        <p:txBody>
          <a:bodyPr/>
          <a:lstStyle/>
          <a:p>
            <a:r>
              <a:rPr lang="en-US" dirty="0" smtClean="0"/>
              <a:t>1948 Framingham, MA</a:t>
            </a:r>
          </a:p>
          <a:p>
            <a:r>
              <a:rPr lang="en-US" dirty="0" smtClean="0"/>
              <a:t>5200 people age 30-62 years old</a:t>
            </a:r>
          </a:p>
          <a:p>
            <a:r>
              <a:rPr lang="en-US" dirty="0" smtClean="0"/>
              <a:t>Aim: identify risk factors for cardiovascular disease</a:t>
            </a:r>
          </a:p>
          <a:p>
            <a:r>
              <a:rPr lang="en-US" dirty="0" smtClean="0"/>
              <a:t>Re-measured every 2 years</a:t>
            </a:r>
          </a:p>
          <a:p>
            <a:r>
              <a:rPr lang="en-US" dirty="0" smtClean="0"/>
              <a:t>Over 1000 published articles</a:t>
            </a:r>
          </a:p>
          <a:p>
            <a:endParaRPr lang="en-US" dirty="0"/>
          </a:p>
        </p:txBody>
      </p:sp>
      <p:sp>
        <p:nvSpPr>
          <p:cNvPr id="7" name="Rectangle 6"/>
          <p:cNvSpPr/>
          <p:nvPr/>
        </p:nvSpPr>
        <p:spPr>
          <a:xfrm>
            <a:off x="2132012" y="6283983"/>
            <a:ext cx="3066865" cy="246221"/>
          </a:xfrm>
          <a:prstGeom prst="rect">
            <a:avLst/>
          </a:prstGeom>
        </p:spPr>
        <p:txBody>
          <a:bodyPr wrap="none">
            <a:spAutoFit/>
          </a:bodyPr>
          <a:lstStyle/>
          <a:p>
            <a:r>
              <a:rPr lang="en-US" sz="1000" dirty="0" smtClean="0"/>
              <a:t>Image Source:  http</a:t>
            </a:r>
            <a:r>
              <a:rPr lang="en-US" sz="1000" dirty="0"/>
              <a:t>://www.framingham.com/heart/</a:t>
            </a:r>
          </a:p>
        </p:txBody>
      </p:sp>
    </p:spTree>
    <p:extLst>
      <p:ext uri="{BB962C8B-B14F-4D97-AF65-F5344CB8AC3E}">
        <p14:creationId xmlns:p14="http://schemas.microsoft.com/office/powerpoint/2010/main" val="1280243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Interventional C</a:t>
            </a:r>
            <a:r>
              <a:rPr lang="en-US" b="1" dirty="0" smtClean="0"/>
              <a:t>linical Trial </a:t>
            </a:r>
            <a:r>
              <a:rPr lang="en-US" b="1" dirty="0"/>
              <a:t>S</a:t>
            </a:r>
            <a:r>
              <a:rPr lang="en-US" b="1" dirty="0" smtClean="0"/>
              <a:t>tudies</a:t>
            </a:r>
            <a:endParaRPr lang="en-US" dirty="0"/>
          </a:p>
        </p:txBody>
      </p:sp>
      <p:pic>
        <p:nvPicPr>
          <p:cNvPr id="10" name="Content Placeholder 9" descr="Image demonstrating the DASH Diet for Hypertension as an example of an interventional clinical trial study." title="Interventional Clinical Trial Studies"/>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268409" y="1323109"/>
            <a:ext cx="3624063" cy="4876800"/>
          </a:xfrm>
        </p:spPr>
      </p:pic>
      <p:sp>
        <p:nvSpPr>
          <p:cNvPr id="9" name="Content Placeholder 8"/>
          <p:cNvSpPr>
            <a:spLocks noGrp="1"/>
          </p:cNvSpPr>
          <p:nvPr>
            <p:ph sz="half" idx="1"/>
          </p:nvPr>
        </p:nvSpPr>
        <p:spPr>
          <a:xfrm>
            <a:off x="1141412" y="1905000"/>
            <a:ext cx="4875530" cy="4267200"/>
          </a:xfrm>
        </p:spPr>
        <p:txBody>
          <a:bodyPr/>
          <a:lstStyle/>
          <a:p>
            <a:r>
              <a:rPr lang="en-US" dirty="0" smtClean="0"/>
              <a:t>Dietary Approaches to Stop Hypertension (DASH)</a:t>
            </a:r>
          </a:p>
          <a:p>
            <a:r>
              <a:rPr lang="en-US" dirty="0" smtClean="0"/>
              <a:t>459 participants</a:t>
            </a:r>
          </a:p>
          <a:p>
            <a:r>
              <a:rPr lang="en-US" dirty="0" smtClean="0"/>
              <a:t>8 week study</a:t>
            </a:r>
          </a:p>
          <a:p>
            <a:r>
              <a:rPr lang="en-US" dirty="0"/>
              <a:t>Results </a:t>
            </a:r>
            <a:r>
              <a:rPr lang="en-US" dirty="0" smtClean="0"/>
              <a:t>showed </a:t>
            </a:r>
            <a:r>
              <a:rPr lang="en-US" dirty="0"/>
              <a:t>that the group on the combination diet had significantly lower blood pressure</a:t>
            </a:r>
          </a:p>
        </p:txBody>
      </p:sp>
      <p:sp>
        <p:nvSpPr>
          <p:cNvPr id="11" name="Rectangle 10"/>
          <p:cNvSpPr/>
          <p:nvPr/>
        </p:nvSpPr>
        <p:spPr>
          <a:xfrm>
            <a:off x="6932612" y="6172200"/>
            <a:ext cx="4646612" cy="400110"/>
          </a:xfrm>
          <a:prstGeom prst="rect">
            <a:avLst/>
          </a:prstGeom>
        </p:spPr>
        <p:txBody>
          <a:bodyPr wrap="square">
            <a:spAutoFit/>
          </a:bodyPr>
          <a:lstStyle/>
          <a:p>
            <a:r>
              <a:rPr lang="en-US" sz="1000" dirty="0" smtClean="0"/>
              <a:t>Image Source:  http</a:t>
            </a:r>
            <a:r>
              <a:rPr lang="en-US" sz="1000" dirty="0"/>
              <a:t>://www.simonandschuster.com/books/The-DASH-Diet-for-Hypertension/Mark-Jenkins/9781451665581</a:t>
            </a:r>
          </a:p>
        </p:txBody>
      </p:sp>
    </p:spTree>
    <p:extLst>
      <p:ext uri="{BB962C8B-B14F-4D97-AF65-F5344CB8AC3E}">
        <p14:creationId xmlns:p14="http://schemas.microsoft.com/office/powerpoint/2010/main" val="23815753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5212" y="152400"/>
            <a:ext cx="10972800" cy="1295400"/>
          </a:xfrm>
        </p:spPr>
        <p:txBody>
          <a:bodyPr/>
          <a:lstStyle/>
          <a:p>
            <a:r>
              <a:rPr lang="en-US" b="1" dirty="0"/>
              <a:t>Randomized </a:t>
            </a:r>
            <a:r>
              <a:rPr lang="en-US" b="1" dirty="0" smtClean="0"/>
              <a:t>Interventional Clinical Trial Studies</a:t>
            </a:r>
            <a:endParaRPr lang="en-US" b="1" dirty="0"/>
          </a:p>
        </p:txBody>
      </p:sp>
      <p:pic>
        <p:nvPicPr>
          <p:cNvPr id="6" name="Content Placeholder 5" descr="Image of a randomized interventional clinical trial study." title="Randomized Interventional Clinical Trial Study"/>
          <p:cNvPicPr>
            <a:picLocks noGrp="1" noChangeAspect="1"/>
          </p:cNvPicPr>
          <p:nvPr>
            <p:ph idx="1"/>
          </p:nvPr>
        </p:nvPicPr>
        <p:blipFill rotWithShape="1">
          <a:blip r:embed="rId2">
            <a:extLst>
              <a:ext uri="{28A0092B-C50C-407E-A947-70E740481C1C}">
                <a14:useLocalDpi xmlns:a14="http://schemas.microsoft.com/office/drawing/2010/main" val="0"/>
              </a:ext>
            </a:extLst>
          </a:blip>
          <a:srcRect t="20000" b="14602"/>
          <a:stretch/>
        </p:blipFill>
        <p:spPr>
          <a:xfrm>
            <a:off x="2132012" y="1600199"/>
            <a:ext cx="8077200" cy="4267201"/>
          </a:xfrm>
        </p:spPr>
      </p:pic>
      <p:sp>
        <p:nvSpPr>
          <p:cNvPr id="8" name="TextBox 7"/>
          <p:cNvSpPr txBox="1"/>
          <p:nvPr/>
        </p:nvSpPr>
        <p:spPr>
          <a:xfrm>
            <a:off x="5103812" y="6019800"/>
            <a:ext cx="2057400" cy="246221"/>
          </a:xfrm>
          <a:prstGeom prst="rect">
            <a:avLst/>
          </a:prstGeom>
          <a:noFill/>
        </p:spPr>
        <p:txBody>
          <a:bodyPr wrap="square" rtlCol="0">
            <a:spAutoFit/>
          </a:bodyPr>
          <a:lstStyle/>
          <a:p>
            <a:r>
              <a:rPr lang="en-US" sz="1000" dirty="0" smtClean="0"/>
              <a:t>Image Source: SUNY downstate</a:t>
            </a:r>
            <a:endParaRPr lang="en-US" sz="1000" dirty="0"/>
          </a:p>
        </p:txBody>
      </p:sp>
    </p:spTree>
    <p:extLst>
      <p:ext uri="{BB962C8B-B14F-4D97-AF65-F5344CB8AC3E}">
        <p14:creationId xmlns:p14="http://schemas.microsoft.com/office/powerpoint/2010/main" val="42421515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Evolving Science</a:t>
            </a:r>
            <a:endParaRPr lang="en-US" b="1" dirty="0"/>
          </a:p>
        </p:txBody>
      </p:sp>
      <p:sp>
        <p:nvSpPr>
          <p:cNvPr id="3" name="Content Placeholder 2"/>
          <p:cNvSpPr>
            <a:spLocks noGrp="1"/>
          </p:cNvSpPr>
          <p:nvPr>
            <p:ph idx="1"/>
          </p:nvPr>
        </p:nvSpPr>
        <p:spPr/>
        <p:txBody>
          <a:bodyPr/>
          <a:lstStyle/>
          <a:p>
            <a:r>
              <a:rPr lang="en-US" dirty="0"/>
              <a:t>Science is always moving forward, albeit sometimes slowly. </a:t>
            </a:r>
            <a:endParaRPr lang="en-US" dirty="0" smtClean="0"/>
          </a:p>
          <a:p>
            <a:r>
              <a:rPr lang="en-US" dirty="0" smtClean="0"/>
              <a:t>One </a:t>
            </a:r>
            <a:r>
              <a:rPr lang="en-US" dirty="0"/>
              <a:t>study is not enough to make a guideline or a recommendation or cure a disease</a:t>
            </a:r>
            <a:r>
              <a:rPr lang="en-US" dirty="0" smtClean="0"/>
              <a:t>.</a:t>
            </a:r>
          </a:p>
          <a:p>
            <a:r>
              <a:rPr lang="en-US" dirty="0" smtClean="0"/>
              <a:t> </a:t>
            </a:r>
            <a:r>
              <a:rPr lang="en-US" dirty="0"/>
              <a:t>Science is a stepwise process that builds on past evidence and finally culminates into a well-accepted conclusion</a:t>
            </a:r>
            <a:r>
              <a:rPr lang="en-US" dirty="0" smtClean="0"/>
              <a:t>.</a:t>
            </a:r>
          </a:p>
          <a:p>
            <a:r>
              <a:rPr lang="en-US" dirty="0"/>
              <a:t>Science can also be </a:t>
            </a:r>
            <a:r>
              <a:rPr lang="en-US" dirty="0" smtClean="0"/>
              <a:t>contentious.</a:t>
            </a:r>
          </a:p>
          <a:p>
            <a:r>
              <a:rPr lang="en-US" dirty="0"/>
              <a:t>Although a somewhat slow process, it is better for our health to allow the evidence to accumulate before incorporating some change in our diet.</a:t>
            </a:r>
          </a:p>
        </p:txBody>
      </p:sp>
    </p:spTree>
    <p:extLst>
      <p:ext uri="{BB962C8B-B14F-4D97-AF65-F5344CB8AC3E}">
        <p14:creationId xmlns:p14="http://schemas.microsoft.com/office/powerpoint/2010/main" val="12252597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Contentious Science</a:t>
            </a:r>
            <a:endParaRPr lang="en-US" b="1" dirty="0"/>
          </a:p>
        </p:txBody>
      </p:sp>
      <p:pic>
        <p:nvPicPr>
          <p:cNvPr id="4" name="KBryEJXSaLk"/>
          <p:cNvPicPr>
            <a:picLocks noGrp="1" noRot="1" noChangeAspect="1"/>
          </p:cNvPicPr>
          <p:nvPr>
            <p:ph idx="1"/>
            <a:videoFile r:link="rId1"/>
          </p:nvPr>
        </p:nvPicPr>
        <p:blipFill>
          <a:blip r:embed="rId3"/>
          <a:stretch>
            <a:fillRect/>
          </a:stretch>
        </p:blipFill>
        <p:spPr>
          <a:xfrm>
            <a:off x="2894012" y="1483963"/>
            <a:ext cx="7010400" cy="4381500"/>
          </a:xfrm>
          <a:prstGeom prst="rect">
            <a:avLst/>
          </a:prstGeom>
        </p:spPr>
      </p:pic>
      <p:sp>
        <p:nvSpPr>
          <p:cNvPr id="3" name="Rectangle 2"/>
          <p:cNvSpPr/>
          <p:nvPr/>
        </p:nvSpPr>
        <p:spPr>
          <a:xfrm>
            <a:off x="3884612" y="6019800"/>
            <a:ext cx="4843377" cy="646331"/>
          </a:xfrm>
          <a:prstGeom prst="rect">
            <a:avLst/>
          </a:prstGeom>
        </p:spPr>
        <p:txBody>
          <a:bodyPr wrap="none">
            <a:spAutoFit/>
          </a:bodyPr>
          <a:lstStyle/>
          <a:p>
            <a:r>
              <a:rPr lang="en-US" sz="1800" dirty="0" smtClean="0"/>
              <a:t>Video Source:  </a:t>
            </a:r>
            <a:r>
              <a:rPr lang="en-US" sz="1800" dirty="0" smtClean="0">
                <a:hlinkClick r:id="rId4"/>
              </a:rPr>
              <a:t>https</a:t>
            </a:r>
            <a:r>
              <a:rPr lang="en-US" sz="1800" dirty="0">
                <a:hlinkClick r:id="rId4"/>
              </a:rPr>
              <a:t>://</a:t>
            </a:r>
            <a:r>
              <a:rPr lang="en-US" sz="1800" dirty="0" smtClean="0">
                <a:hlinkClick r:id="rId4"/>
              </a:rPr>
              <a:t>youtu.be/Nex84PAjHU4</a:t>
            </a:r>
            <a:endParaRPr lang="en-US" sz="1800" dirty="0" smtClean="0"/>
          </a:p>
          <a:p>
            <a:endParaRPr lang="en-US" sz="1800" dirty="0"/>
          </a:p>
        </p:txBody>
      </p:sp>
    </p:spTree>
    <p:extLst>
      <p:ext uri="{BB962C8B-B14F-4D97-AF65-F5344CB8AC3E}">
        <p14:creationId xmlns:p14="http://schemas.microsoft.com/office/powerpoint/2010/main" val="3635065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666729" cy="1295400"/>
          </a:xfrm>
        </p:spPr>
        <p:txBody>
          <a:bodyPr/>
          <a:lstStyle/>
          <a:p>
            <a:r>
              <a:rPr lang="en-US" b="1" dirty="0" smtClean="0"/>
              <a:t>New Area of Nutritional Science:</a:t>
            </a:r>
            <a:r>
              <a:rPr lang="en-US" b="1" dirty="0"/>
              <a:t> </a:t>
            </a:r>
            <a:r>
              <a:rPr lang="en-US" b="1" dirty="0" smtClean="0"/>
              <a:t> Nutrigenomics</a:t>
            </a:r>
            <a:endParaRPr lang="en-US" b="1" dirty="0"/>
          </a:p>
        </p:txBody>
      </p:sp>
      <p:sp>
        <p:nvSpPr>
          <p:cNvPr id="3" name="Rectangle 2"/>
          <p:cNvSpPr/>
          <p:nvPr/>
        </p:nvSpPr>
        <p:spPr>
          <a:xfrm>
            <a:off x="3884612" y="6172200"/>
            <a:ext cx="4979825" cy="646331"/>
          </a:xfrm>
          <a:prstGeom prst="rect">
            <a:avLst/>
          </a:prstGeom>
        </p:spPr>
        <p:txBody>
          <a:bodyPr wrap="none">
            <a:spAutoFit/>
          </a:bodyPr>
          <a:lstStyle/>
          <a:p>
            <a:r>
              <a:rPr lang="en-US" sz="1800" dirty="0" smtClean="0"/>
              <a:t>Video Source:  </a:t>
            </a:r>
            <a:r>
              <a:rPr lang="en-US" sz="1800" dirty="0" smtClean="0">
                <a:hlinkClick r:id="rId3"/>
              </a:rPr>
              <a:t>https://youtu.be/dKOsAMyHdFk</a:t>
            </a:r>
            <a:endParaRPr lang="en-US" sz="1800" dirty="0" smtClean="0"/>
          </a:p>
          <a:p>
            <a:endParaRPr lang="en-US" sz="1800" dirty="0"/>
          </a:p>
        </p:txBody>
      </p:sp>
      <p:pic>
        <p:nvPicPr>
          <p:cNvPr id="10" name="dKOsAMyHdFk"/>
          <p:cNvPicPr>
            <a:picLocks noGrp="1" noRot="1" noChangeAspect="1"/>
          </p:cNvPicPr>
          <p:nvPr>
            <p:ph idx="1"/>
            <a:videoFile r:link="rId1"/>
          </p:nvPr>
        </p:nvPicPr>
        <p:blipFill>
          <a:blip r:embed="rId4"/>
          <a:stretch>
            <a:fillRect/>
          </a:stretch>
        </p:blipFill>
        <p:spPr>
          <a:xfrm>
            <a:off x="2589212" y="1752600"/>
            <a:ext cx="7696200" cy="4329112"/>
          </a:xfrm>
          <a:prstGeom prst="rect">
            <a:avLst/>
          </a:prstGeom>
        </p:spPr>
      </p:pic>
    </p:spTree>
    <p:extLst>
      <p:ext uri="{BB962C8B-B14F-4D97-AF65-F5344CB8AC3E}">
        <p14:creationId xmlns:p14="http://schemas.microsoft.com/office/powerpoint/2010/main" val="2668929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1.4</a:t>
            </a:r>
            <a:r>
              <a:rPr lang="en-US" dirty="0" smtClean="0"/>
              <a:t> </a:t>
            </a:r>
            <a:r>
              <a:rPr lang="en-US" b="1" dirty="0"/>
              <a:t>Health Factors and Their </a:t>
            </a:r>
            <a:r>
              <a:rPr lang="en-US" b="1" dirty="0" smtClean="0"/>
              <a:t>Impact</a:t>
            </a:r>
            <a:endParaRPr lang="en-US" dirty="0"/>
          </a:p>
        </p:txBody>
      </p:sp>
      <p:sp>
        <p:nvSpPr>
          <p:cNvPr id="3" name="Content Placeholder 2"/>
          <p:cNvSpPr>
            <a:spLocks noGrp="1"/>
          </p:cNvSpPr>
          <p:nvPr>
            <p:ph idx="1"/>
          </p:nvPr>
        </p:nvSpPr>
        <p:spPr>
          <a:xfrm>
            <a:off x="1218883" y="1828800"/>
            <a:ext cx="9751060" cy="4343400"/>
          </a:xfrm>
        </p:spPr>
        <p:txBody>
          <a:bodyPr/>
          <a:lstStyle/>
          <a:p>
            <a:r>
              <a:rPr lang="en-US" dirty="0"/>
              <a:t>In addition to nutrition, health is affected </a:t>
            </a:r>
            <a:r>
              <a:rPr lang="en-US" dirty="0" smtClean="0"/>
              <a:t>by: </a:t>
            </a:r>
          </a:p>
          <a:p>
            <a:pPr lvl="1"/>
            <a:r>
              <a:rPr lang="en-US" dirty="0" smtClean="0"/>
              <a:t>genetics </a:t>
            </a:r>
          </a:p>
          <a:p>
            <a:pPr lvl="1"/>
            <a:r>
              <a:rPr lang="en-US" dirty="0" smtClean="0"/>
              <a:t>the environment </a:t>
            </a:r>
          </a:p>
          <a:p>
            <a:pPr lvl="1"/>
            <a:r>
              <a:rPr lang="en-US" dirty="0" smtClean="0"/>
              <a:t>life cycle</a:t>
            </a:r>
          </a:p>
          <a:p>
            <a:pPr lvl="1"/>
            <a:r>
              <a:rPr lang="en-US" dirty="0" smtClean="0"/>
              <a:t>Lifestyle</a:t>
            </a:r>
          </a:p>
          <a:p>
            <a:r>
              <a:rPr lang="en-US" dirty="0"/>
              <a:t>These factors are referred to as “determinants” of health and they all interact with each other</a:t>
            </a:r>
            <a:endParaRPr lang="en-US" dirty="0" smtClean="0"/>
          </a:p>
        </p:txBody>
      </p:sp>
    </p:spTree>
    <p:extLst>
      <p:ext uri="{BB962C8B-B14F-4D97-AF65-F5344CB8AC3E}">
        <p14:creationId xmlns:p14="http://schemas.microsoft.com/office/powerpoint/2010/main" val="23469079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133329" cy="1295400"/>
          </a:xfrm>
        </p:spPr>
        <p:txBody>
          <a:bodyPr/>
          <a:lstStyle/>
          <a:p>
            <a:r>
              <a:rPr lang="en-US" b="1" dirty="0" smtClean="0"/>
              <a:t>Let’s Start with a Story…The Story of </a:t>
            </a:r>
            <a:r>
              <a:rPr lang="en-US" b="1" i="1" dirty="0" smtClean="0"/>
              <a:t>H. pylori</a:t>
            </a:r>
            <a:endParaRPr lang="en-US" b="1" i="1" dirty="0"/>
          </a:p>
        </p:txBody>
      </p:sp>
      <p:pic>
        <p:nvPicPr>
          <p:cNvPr id="4" name="HP6Zf1ff7Sw"/>
          <p:cNvPicPr>
            <a:picLocks noGrp="1" noRot="1" noChangeAspect="1"/>
          </p:cNvPicPr>
          <p:nvPr>
            <p:ph idx="1"/>
            <a:videoFile r:link="rId1"/>
          </p:nvPr>
        </p:nvPicPr>
        <p:blipFill>
          <a:blip r:embed="rId3"/>
          <a:stretch>
            <a:fillRect/>
          </a:stretch>
        </p:blipFill>
        <p:spPr>
          <a:xfrm>
            <a:off x="1784876" y="1584933"/>
            <a:ext cx="7890935" cy="4438651"/>
          </a:xfrm>
          <a:prstGeom prst="rect">
            <a:avLst/>
          </a:prstGeom>
        </p:spPr>
      </p:pic>
      <p:sp>
        <p:nvSpPr>
          <p:cNvPr id="3" name="Rectangle 2"/>
          <p:cNvSpPr/>
          <p:nvPr/>
        </p:nvSpPr>
        <p:spPr>
          <a:xfrm>
            <a:off x="3392299" y="6160717"/>
            <a:ext cx="4652877" cy="369332"/>
          </a:xfrm>
          <a:prstGeom prst="rect">
            <a:avLst/>
          </a:prstGeom>
        </p:spPr>
        <p:txBody>
          <a:bodyPr wrap="none">
            <a:spAutoFit/>
          </a:bodyPr>
          <a:lstStyle/>
          <a:p>
            <a:r>
              <a:rPr lang="en-US" sz="1800" dirty="0" smtClean="0"/>
              <a:t>Video Source:  https</a:t>
            </a:r>
            <a:r>
              <a:rPr lang="en-US" sz="1800" dirty="0"/>
              <a:t>://youtu.be/HP6Zf1ff7Sw</a:t>
            </a:r>
          </a:p>
        </p:txBody>
      </p:sp>
    </p:spTree>
    <p:extLst>
      <p:ext uri="{BB962C8B-B14F-4D97-AF65-F5344CB8AC3E}">
        <p14:creationId xmlns:p14="http://schemas.microsoft.com/office/powerpoint/2010/main" val="29279118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Genetics</a:t>
            </a:r>
            <a:endParaRPr lang="en-US" b="1" dirty="0"/>
          </a:p>
        </p:txBody>
      </p:sp>
      <p:sp>
        <p:nvSpPr>
          <p:cNvPr id="3" name="Content Placeholder 2"/>
          <p:cNvSpPr>
            <a:spLocks noGrp="1"/>
          </p:cNvSpPr>
          <p:nvPr>
            <p:ph idx="1"/>
          </p:nvPr>
        </p:nvSpPr>
        <p:spPr>
          <a:xfrm>
            <a:off x="1218883" y="1600200"/>
            <a:ext cx="9751060" cy="4800600"/>
          </a:xfrm>
        </p:spPr>
        <p:txBody>
          <a:bodyPr>
            <a:normAutofit lnSpcReduction="10000"/>
          </a:bodyPr>
          <a:lstStyle/>
          <a:p>
            <a:r>
              <a:rPr lang="en-US" b="1" dirty="0"/>
              <a:t>Genes</a:t>
            </a:r>
            <a:r>
              <a:rPr lang="en-US" dirty="0"/>
              <a:t> are responsible for your many traits as an individual and are defined as the sequences of DNA that code for all the proteins in your body. </a:t>
            </a:r>
            <a:endParaRPr lang="en-US" dirty="0" smtClean="0"/>
          </a:p>
          <a:p>
            <a:r>
              <a:rPr lang="en-US" dirty="0"/>
              <a:t>The sequence of DNA that makes up your genes determines your genetic makeup, also called your </a:t>
            </a:r>
            <a:r>
              <a:rPr lang="en-US" b="1" dirty="0"/>
              <a:t>genome</a:t>
            </a:r>
            <a:r>
              <a:rPr lang="en-US" dirty="0"/>
              <a:t>, which is inherited from your mother and father</a:t>
            </a:r>
            <a:r>
              <a:rPr lang="en-US" dirty="0" smtClean="0"/>
              <a:t>.</a:t>
            </a:r>
          </a:p>
          <a:p>
            <a:r>
              <a:rPr lang="en-US" dirty="0"/>
              <a:t>In 2003, the Human Genome Project was completed and now the entire sequence of DNA in humans </a:t>
            </a:r>
            <a:r>
              <a:rPr lang="en-US" dirty="0" smtClean="0"/>
              <a:t>is known.</a:t>
            </a:r>
          </a:p>
          <a:p>
            <a:r>
              <a:rPr lang="en-US" b="1" dirty="0"/>
              <a:t>Nutrigenomics</a:t>
            </a:r>
            <a:r>
              <a:rPr lang="en-US" dirty="0"/>
              <a:t> is an emerging scientific discipline aimed at defining healthy genes and not-so healthy genes and how nutrients affect them. </a:t>
            </a:r>
          </a:p>
        </p:txBody>
      </p:sp>
    </p:spTree>
    <p:extLst>
      <p:ext uri="{BB962C8B-B14F-4D97-AF65-F5344CB8AC3E}">
        <p14:creationId xmlns:p14="http://schemas.microsoft.com/office/powerpoint/2010/main" val="41109029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Genetics</a:t>
            </a:r>
            <a:endParaRPr lang="en-US" b="1" dirty="0"/>
          </a:p>
        </p:txBody>
      </p:sp>
      <p:sp>
        <p:nvSpPr>
          <p:cNvPr id="3" name="Content Placeholder 2"/>
          <p:cNvSpPr>
            <a:spLocks noGrp="1"/>
          </p:cNvSpPr>
          <p:nvPr>
            <p:ph idx="1"/>
          </p:nvPr>
        </p:nvSpPr>
        <p:spPr>
          <a:xfrm>
            <a:off x="1218883" y="1600200"/>
            <a:ext cx="9751060" cy="4648200"/>
          </a:xfrm>
        </p:spPr>
        <p:txBody>
          <a:bodyPr>
            <a:normAutofit/>
          </a:bodyPr>
          <a:lstStyle/>
          <a:p>
            <a:r>
              <a:rPr lang="en-US" dirty="0" smtClean="0"/>
              <a:t>Scientists </a:t>
            </a:r>
            <a:r>
              <a:rPr lang="en-US" dirty="0"/>
              <a:t>cannot change a person’s DNA sequence. </a:t>
            </a:r>
            <a:endParaRPr lang="en-US" dirty="0" smtClean="0"/>
          </a:p>
          <a:p>
            <a:r>
              <a:rPr lang="en-US" dirty="0" smtClean="0"/>
              <a:t>However</a:t>
            </a:r>
            <a:r>
              <a:rPr lang="en-US" dirty="0"/>
              <a:t>, they have discovered that chemical reactions in the body can turn genes </a:t>
            </a:r>
            <a:r>
              <a:rPr lang="en-US" dirty="0" smtClean="0"/>
              <a:t>on </a:t>
            </a:r>
            <a:r>
              <a:rPr lang="en-US" dirty="0"/>
              <a:t>and </a:t>
            </a:r>
            <a:r>
              <a:rPr lang="en-US" dirty="0" smtClean="0"/>
              <a:t>off, </a:t>
            </a:r>
            <a:r>
              <a:rPr lang="en-US" dirty="0"/>
              <a:t>causing changes in the amounts and types of proteins expressed. </a:t>
            </a:r>
            <a:endParaRPr lang="en-US" dirty="0" smtClean="0"/>
          </a:p>
          <a:p>
            <a:r>
              <a:rPr lang="en-US" b="1" dirty="0" smtClean="0"/>
              <a:t>Epigenetics</a:t>
            </a:r>
            <a:r>
              <a:rPr lang="en-US" dirty="0" smtClean="0"/>
              <a:t> </a:t>
            </a:r>
            <a:r>
              <a:rPr lang="en-US" dirty="0"/>
              <a:t>is another rapidly advancing scientific field in which researchers study how chemical reactions turn genes </a:t>
            </a:r>
            <a:r>
              <a:rPr lang="en-US" dirty="0" smtClean="0"/>
              <a:t>on </a:t>
            </a:r>
            <a:r>
              <a:rPr lang="en-US" dirty="0"/>
              <a:t>and </a:t>
            </a:r>
            <a:r>
              <a:rPr lang="en-US" dirty="0" smtClean="0"/>
              <a:t>off </a:t>
            </a:r>
            <a:r>
              <a:rPr lang="en-US" dirty="0"/>
              <a:t>and the factors that influence the chemical reactions. </a:t>
            </a:r>
            <a:endParaRPr lang="en-US" dirty="0" smtClean="0"/>
          </a:p>
          <a:p>
            <a:r>
              <a:rPr lang="en-US" dirty="0"/>
              <a:t>Some of these factors are now known to be nutrients.</a:t>
            </a:r>
          </a:p>
        </p:txBody>
      </p:sp>
    </p:spTree>
    <p:extLst>
      <p:ext uri="{BB962C8B-B14F-4D97-AF65-F5344CB8AC3E}">
        <p14:creationId xmlns:p14="http://schemas.microsoft.com/office/powerpoint/2010/main" val="2819858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Epigenetics</a:t>
            </a:r>
            <a:endParaRPr lang="en-US" b="1" dirty="0"/>
          </a:p>
        </p:txBody>
      </p:sp>
      <p:pic>
        <p:nvPicPr>
          <p:cNvPr id="8" name="Content Placeholder 7"/>
          <p:cNvPicPr>
            <a:picLocks noGrp="1" noChangeAspect="1"/>
          </p:cNvPicPr>
          <p:nvPr>
            <p:ph idx="1"/>
          </p:nvPr>
        </p:nvPicPr>
        <p:blipFill rotWithShape="1">
          <a:blip r:embed="rId2">
            <a:extLst>
              <a:ext uri="{28A0092B-C50C-407E-A947-70E740481C1C}">
                <a14:useLocalDpi xmlns:a14="http://schemas.microsoft.com/office/drawing/2010/main" val="0"/>
              </a:ext>
            </a:extLst>
          </a:blip>
          <a:srcRect t="7337" b="4625"/>
          <a:stretch/>
        </p:blipFill>
        <p:spPr>
          <a:xfrm>
            <a:off x="2970212" y="1387032"/>
            <a:ext cx="6400800" cy="4861368"/>
          </a:xfrm>
        </p:spPr>
      </p:pic>
      <p:sp>
        <p:nvSpPr>
          <p:cNvPr id="9" name="Rectangle 8"/>
          <p:cNvSpPr/>
          <p:nvPr/>
        </p:nvSpPr>
        <p:spPr>
          <a:xfrm>
            <a:off x="2817812" y="6296207"/>
            <a:ext cx="7010400" cy="256993"/>
          </a:xfrm>
          <a:prstGeom prst="rect">
            <a:avLst/>
          </a:prstGeom>
        </p:spPr>
        <p:txBody>
          <a:bodyPr wrap="square">
            <a:spAutoFit/>
          </a:bodyPr>
          <a:lstStyle/>
          <a:p>
            <a:pPr algn="ctr">
              <a:lnSpc>
                <a:spcPct val="107000"/>
              </a:lnSpc>
            </a:pPr>
            <a:r>
              <a:rPr lang="en-US" sz="1000" dirty="0">
                <a:solidFill>
                  <a:srgbClr val="333333"/>
                </a:solidFill>
                <a:ea typeface="Calibri" panose="020F0502020204030204" pitchFamily="34" charset="0"/>
                <a:cs typeface="GentiumBookBasic,Bold"/>
              </a:rPr>
              <a:t>Image Source: http://lvwomanmagazine.com/2014/good-eye-health-involves-good-nutrition/</a:t>
            </a:r>
            <a:endParaRPr lang="en-US" sz="10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79884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Life Cycle</a:t>
            </a:r>
            <a:endParaRPr lang="en-US" b="1" dirty="0"/>
          </a:p>
        </p:txBody>
      </p:sp>
      <p:sp>
        <p:nvSpPr>
          <p:cNvPr id="3" name="Content Placeholder 2"/>
          <p:cNvSpPr>
            <a:spLocks noGrp="1"/>
          </p:cNvSpPr>
          <p:nvPr>
            <p:ph idx="1"/>
          </p:nvPr>
        </p:nvSpPr>
        <p:spPr>
          <a:xfrm>
            <a:off x="1218883" y="1828800"/>
            <a:ext cx="9751060" cy="4343400"/>
          </a:xfrm>
        </p:spPr>
        <p:txBody>
          <a:bodyPr/>
          <a:lstStyle/>
          <a:p>
            <a:r>
              <a:rPr lang="en-US" dirty="0"/>
              <a:t>The </a:t>
            </a:r>
            <a:r>
              <a:rPr lang="en-US" b="1" dirty="0"/>
              <a:t>life cycle</a:t>
            </a:r>
            <a:r>
              <a:rPr lang="en-US" dirty="0"/>
              <a:t> of human beings originates from a fertilized egg, which develops into a fetus that is eventually born as a baby. </a:t>
            </a:r>
            <a:endParaRPr lang="en-US" dirty="0" smtClean="0"/>
          </a:p>
          <a:p>
            <a:r>
              <a:rPr lang="en-US" dirty="0" smtClean="0"/>
              <a:t>A </a:t>
            </a:r>
            <a:r>
              <a:rPr lang="en-US" dirty="0"/>
              <a:t>baby develops into a child, transitions through the wonderful phase of adolescence, becomes an adult, and then advances into old age and eventually </a:t>
            </a:r>
            <a:r>
              <a:rPr lang="en-US" dirty="0" smtClean="0"/>
              <a:t>death.</a:t>
            </a:r>
          </a:p>
          <a:p>
            <a:r>
              <a:rPr lang="en-US" dirty="0"/>
              <a:t>The USDA provides information on healthy diets for many different stages of the life cycle on their website. </a:t>
            </a:r>
            <a:r>
              <a:rPr lang="en-US" dirty="0" smtClean="0"/>
              <a:t> </a:t>
            </a:r>
            <a:endParaRPr lang="en-US" dirty="0"/>
          </a:p>
        </p:txBody>
      </p:sp>
    </p:spTree>
    <p:extLst>
      <p:ext uri="{BB962C8B-B14F-4D97-AF65-F5344CB8AC3E}">
        <p14:creationId xmlns:p14="http://schemas.microsoft.com/office/powerpoint/2010/main" val="3244468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Life Cycle</a:t>
            </a:r>
            <a:endParaRPr lang="en-US" b="1" dirty="0"/>
          </a:p>
        </p:txBody>
      </p:sp>
      <p:pic>
        <p:nvPicPr>
          <p:cNvPr id="5" name="Content Placeholder 4" descr="Image demonstrating the changes in body form throughout a man's life." title="Life Cycle"/>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452512" y="1600200"/>
            <a:ext cx="7283801" cy="4572000"/>
          </a:xfrm>
          <a:prstGeom prst="rect">
            <a:avLst/>
          </a:prstGeom>
          <a:noFill/>
          <a:ln>
            <a:noFill/>
          </a:ln>
        </p:spPr>
      </p:pic>
      <p:sp>
        <p:nvSpPr>
          <p:cNvPr id="6" name="Rectangle 5"/>
          <p:cNvSpPr/>
          <p:nvPr/>
        </p:nvSpPr>
        <p:spPr>
          <a:xfrm>
            <a:off x="4975947" y="6222569"/>
            <a:ext cx="2236930" cy="256993"/>
          </a:xfrm>
          <a:prstGeom prst="rect">
            <a:avLst/>
          </a:prstGeom>
        </p:spPr>
        <p:txBody>
          <a:bodyPr wrap="square">
            <a:spAutoFit/>
          </a:bodyPr>
          <a:lstStyle/>
          <a:p>
            <a:pPr algn="ctr">
              <a:lnSpc>
                <a:spcPct val="107000"/>
              </a:lnSpc>
            </a:pPr>
            <a:r>
              <a:rPr lang="en-US" sz="1000" dirty="0" smtClean="0">
                <a:solidFill>
                  <a:srgbClr val="333333"/>
                </a:solidFill>
                <a:ea typeface="Calibri" panose="020F0502020204030204" pitchFamily="34" charset="0"/>
                <a:cs typeface="GentiumBookBasic,Bold"/>
              </a:rPr>
              <a:t>Image Source:  © </a:t>
            </a:r>
            <a:r>
              <a:rPr lang="en-US" sz="1000" dirty="0" err="1">
                <a:solidFill>
                  <a:srgbClr val="333333"/>
                </a:solidFill>
                <a:ea typeface="Calibri" panose="020F0502020204030204" pitchFamily="34" charset="0"/>
                <a:cs typeface="GentiumBookBasic,Bold"/>
              </a:rPr>
              <a:t>Shutterstock</a:t>
            </a:r>
            <a:endParaRPr lang="en-US" sz="10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898644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Environment</a:t>
            </a:r>
            <a:endParaRPr lang="en-US" b="1" dirty="0"/>
          </a:p>
        </p:txBody>
      </p:sp>
      <p:sp>
        <p:nvSpPr>
          <p:cNvPr id="3" name="Content Placeholder 2"/>
          <p:cNvSpPr>
            <a:spLocks noGrp="1"/>
          </p:cNvSpPr>
          <p:nvPr>
            <p:ph idx="1"/>
          </p:nvPr>
        </p:nvSpPr>
        <p:spPr>
          <a:xfrm>
            <a:off x="1218883" y="1828800"/>
            <a:ext cx="9751060" cy="4191000"/>
          </a:xfrm>
        </p:spPr>
        <p:txBody>
          <a:bodyPr/>
          <a:lstStyle/>
          <a:p>
            <a:r>
              <a:rPr lang="en-US" dirty="0"/>
              <a:t>Your environment has a large influence on your health, genetics, life cycle, and lifestyle. </a:t>
            </a:r>
            <a:endParaRPr lang="en-US" dirty="0" smtClean="0"/>
          </a:p>
          <a:p>
            <a:r>
              <a:rPr lang="en-US" dirty="0" smtClean="0"/>
              <a:t>Scientists </a:t>
            </a:r>
            <a:r>
              <a:rPr lang="en-US" dirty="0"/>
              <a:t>say that the majority of your expressed traits are a product of your genes and environment, of which nutrition is a component. </a:t>
            </a:r>
            <a:endParaRPr lang="en-US" dirty="0" smtClean="0"/>
          </a:p>
          <a:p>
            <a:r>
              <a:rPr lang="en-US" dirty="0" smtClean="0"/>
              <a:t>An </a:t>
            </a:r>
            <a:r>
              <a:rPr lang="en-US" dirty="0"/>
              <a:t>example of this interaction can be observed in people who have the rare genetic disorder, phenylketonuria (PKU) </a:t>
            </a:r>
          </a:p>
        </p:txBody>
      </p:sp>
    </p:spTree>
    <p:extLst>
      <p:ext uri="{BB962C8B-B14F-4D97-AF65-F5344CB8AC3E}">
        <p14:creationId xmlns:p14="http://schemas.microsoft.com/office/powerpoint/2010/main" val="1355112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Environment</a:t>
            </a:r>
            <a:endParaRPr lang="en-US" b="1" dirty="0"/>
          </a:p>
        </p:txBody>
      </p:sp>
      <p:pic>
        <p:nvPicPr>
          <p:cNvPr id="4" name="Content Placeholder 3" descr="Image suggesting genetics and environment determine final nutritional assessment" title="Environment"/>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513358" y="1524000"/>
            <a:ext cx="5162108" cy="4648200"/>
          </a:xfrm>
          <a:prstGeom prst="rect">
            <a:avLst/>
          </a:prstGeom>
          <a:noFill/>
          <a:ln>
            <a:noFill/>
          </a:ln>
        </p:spPr>
      </p:pic>
      <p:sp>
        <p:nvSpPr>
          <p:cNvPr id="5" name="Rectangle 4"/>
          <p:cNvSpPr/>
          <p:nvPr/>
        </p:nvSpPr>
        <p:spPr>
          <a:xfrm>
            <a:off x="1065212" y="6324600"/>
            <a:ext cx="10058400" cy="249684"/>
          </a:xfrm>
          <a:prstGeom prst="rect">
            <a:avLst/>
          </a:prstGeom>
        </p:spPr>
        <p:txBody>
          <a:bodyPr wrap="square">
            <a:spAutoFit/>
          </a:bodyPr>
          <a:lstStyle/>
          <a:p>
            <a:pPr algn="ctr">
              <a:lnSpc>
                <a:spcPct val="107000"/>
              </a:lnSpc>
            </a:pPr>
            <a:r>
              <a:rPr lang="en-US" sz="1000" dirty="0">
                <a:solidFill>
                  <a:srgbClr val="333333"/>
                </a:solidFill>
                <a:ea typeface="Calibri" panose="020F0502020204030204" pitchFamily="34" charset="0"/>
                <a:cs typeface="GentiumBookBasic,Italic"/>
              </a:rPr>
              <a:t>Sources: </a:t>
            </a:r>
            <a:r>
              <a:rPr lang="en-US" sz="1000" dirty="0">
                <a:solidFill>
                  <a:srgbClr val="000000"/>
                </a:solidFill>
                <a:ea typeface="Calibri" panose="020F0502020204030204" pitchFamily="34" charset="0"/>
                <a:cs typeface="GentiumBookBasic,Italic"/>
              </a:rPr>
              <a:t>http://topnews.co.uk/214471-rare-disorder-known-phenylketonuria </a:t>
            </a:r>
            <a:r>
              <a:rPr lang="en-US" sz="1000" dirty="0">
                <a:solidFill>
                  <a:srgbClr val="333333"/>
                </a:solidFill>
                <a:ea typeface="Calibri" panose="020F0502020204030204" pitchFamily="34" charset="0"/>
                <a:cs typeface="GentiumBookBasic,Italic"/>
              </a:rPr>
              <a:t>and </a:t>
            </a:r>
            <a:r>
              <a:rPr lang="en-US" sz="1000" dirty="0">
                <a:solidFill>
                  <a:srgbClr val="000000"/>
                </a:solidFill>
                <a:ea typeface="Calibri" panose="020F0502020204030204" pitchFamily="34" charset="0"/>
                <a:cs typeface="GentiumBookBasic,Italic"/>
              </a:rPr>
              <a:t>http://www.georgiapku.org/AboutUs.html</a:t>
            </a:r>
            <a:r>
              <a:rPr lang="en-US" sz="1000" dirty="0">
                <a:solidFill>
                  <a:srgbClr val="333333"/>
                </a:solidFill>
                <a:ea typeface="Calibri" panose="020F0502020204030204" pitchFamily="34" charset="0"/>
                <a:cs typeface="GentiumBookBasic,Italic"/>
              </a:rPr>
              <a:t>. © </a:t>
            </a:r>
            <a:r>
              <a:rPr lang="en-US" sz="1000" dirty="0" err="1">
                <a:solidFill>
                  <a:srgbClr val="333333"/>
                </a:solidFill>
                <a:ea typeface="Calibri" panose="020F0502020204030204" pitchFamily="34" charset="0"/>
                <a:cs typeface="GentiumBookBasic,Italic"/>
              </a:rPr>
              <a:t>Shutterstock</a:t>
            </a:r>
            <a:endParaRPr lang="en-US" sz="10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55722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Socioeconomic Status</a:t>
            </a:r>
            <a:endParaRPr lang="en-US" b="1" dirty="0"/>
          </a:p>
        </p:txBody>
      </p:sp>
      <p:sp>
        <p:nvSpPr>
          <p:cNvPr id="3" name="Content Placeholder 2"/>
          <p:cNvSpPr>
            <a:spLocks noGrp="1"/>
          </p:cNvSpPr>
          <p:nvPr>
            <p:ph idx="1"/>
          </p:nvPr>
        </p:nvSpPr>
        <p:spPr>
          <a:xfrm>
            <a:off x="1218883" y="1600200"/>
            <a:ext cx="9751060" cy="4876800"/>
          </a:xfrm>
        </p:spPr>
        <p:txBody>
          <a:bodyPr>
            <a:normAutofit/>
          </a:bodyPr>
          <a:lstStyle/>
          <a:p>
            <a:r>
              <a:rPr lang="en-US" b="1" dirty="0"/>
              <a:t>Socioeconomic status</a:t>
            </a:r>
            <a:r>
              <a:rPr lang="en-US" dirty="0"/>
              <a:t> is a measurement made up of three variables: income, occupation, and education</a:t>
            </a:r>
            <a:r>
              <a:rPr lang="en-US" dirty="0" smtClean="0"/>
              <a:t>.</a:t>
            </a:r>
          </a:p>
          <a:p>
            <a:r>
              <a:rPr lang="en-US" dirty="0" smtClean="0"/>
              <a:t>These affect </a:t>
            </a:r>
            <a:r>
              <a:rPr lang="en-US" dirty="0"/>
              <a:t>nutrition by influencing what foods you can afford and consequently, food choice and food quality</a:t>
            </a:r>
            <a:r>
              <a:rPr lang="en-US" dirty="0" smtClean="0"/>
              <a:t>.</a:t>
            </a:r>
          </a:p>
          <a:p>
            <a:r>
              <a:rPr lang="en-US" dirty="0"/>
              <a:t>The burden of disease is highest in the most disadvantaged </a:t>
            </a:r>
            <a:r>
              <a:rPr lang="en-US" dirty="0" smtClean="0"/>
              <a:t>populations.</a:t>
            </a:r>
          </a:p>
          <a:p>
            <a:r>
              <a:rPr lang="en-US" i="1" dirty="0" smtClean="0"/>
              <a:t>The Journal </a:t>
            </a:r>
            <a:r>
              <a:rPr lang="en-US" i="1" dirty="0"/>
              <a:t>of the American Medical Association </a:t>
            </a:r>
            <a:r>
              <a:rPr lang="en-US" dirty="0"/>
              <a:t>reports that the lower life expectancy of populations of lower socioeconomic status is largely attributable to increased death from heart disease.</a:t>
            </a:r>
          </a:p>
          <a:p>
            <a:endParaRPr lang="en-US" dirty="0" smtClean="0"/>
          </a:p>
          <a:p>
            <a:endParaRPr lang="en-US" dirty="0"/>
          </a:p>
        </p:txBody>
      </p:sp>
    </p:spTree>
    <p:extLst>
      <p:ext uri="{BB962C8B-B14F-4D97-AF65-F5344CB8AC3E}">
        <p14:creationId xmlns:p14="http://schemas.microsoft.com/office/powerpoint/2010/main" val="7758064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Socioeconomic Status</a:t>
            </a:r>
            <a:endParaRPr lang="en-US" b="1" dirty="0"/>
          </a:p>
        </p:txBody>
      </p:sp>
      <p:sp>
        <p:nvSpPr>
          <p:cNvPr id="4" name="Content Placeholder 3"/>
          <p:cNvSpPr>
            <a:spLocks noGrp="1"/>
          </p:cNvSpPr>
          <p:nvPr>
            <p:ph sz="half" idx="1"/>
          </p:nvPr>
        </p:nvSpPr>
        <p:spPr>
          <a:xfrm>
            <a:off x="455612" y="1600200"/>
            <a:ext cx="5943600" cy="4876800"/>
          </a:xfrm>
        </p:spPr>
        <p:txBody>
          <a:bodyPr>
            <a:normAutofit/>
          </a:bodyPr>
          <a:lstStyle/>
          <a:p>
            <a:r>
              <a:rPr lang="en-US" sz="2700" dirty="0" smtClean="0"/>
              <a:t>Other dimensions that affect health disparity are race, ethnic group, sex, sexual identity, age, disability, and geographic location. </a:t>
            </a:r>
          </a:p>
          <a:p>
            <a:r>
              <a:rPr lang="en-US" sz="2700" dirty="0" smtClean="0"/>
              <a:t>The federal government recognizes the issue of inequitable health among Americans and one of the overarching goals of Healthy People 2030 is to “promote</a:t>
            </a:r>
            <a:r>
              <a:rPr lang="en-US" sz="2700" dirty="0"/>
              <a:t>, strengthen, and evaluate the nation’s efforts to improve the health and well-being of all people</a:t>
            </a:r>
            <a:r>
              <a:rPr lang="en-US" sz="2700" dirty="0" smtClean="0"/>
              <a:t>.”</a:t>
            </a:r>
          </a:p>
        </p:txBody>
      </p:sp>
      <p:sp>
        <p:nvSpPr>
          <p:cNvPr id="9" name="Rectangle 8" descr="Logo" title="Healthy People 2030"/>
          <p:cNvSpPr/>
          <p:nvPr/>
        </p:nvSpPr>
        <p:spPr>
          <a:xfrm>
            <a:off x="7908182" y="4038600"/>
            <a:ext cx="2834430" cy="246221"/>
          </a:xfrm>
          <a:prstGeom prst="rect">
            <a:avLst/>
          </a:prstGeom>
        </p:spPr>
        <p:txBody>
          <a:bodyPr wrap="none">
            <a:spAutoFit/>
          </a:bodyPr>
          <a:lstStyle/>
          <a:p>
            <a:r>
              <a:rPr lang="en-US" sz="1000" dirty="0" smtClean="0"/>
              <a:t>Image Source</a:t>
            </a:r>
            <a:r>
              <a:rPr lang="en-US" sz="1000" dirty="0"/>
              <a:t>: https://health.gov/healthypeople</a:t>
            </a:r>
          </a:p>
        </p:txBody>
      </p:sp>
      <p:pic>
        <p:nvPicPr>
          <p:cNvPr id="5" name="Content Placeholder 4"/>
          <p:cNvPicPr>
            <a:picLocks noGrp="1" noChangeAspect="1"/>
          </p:cNvPicPr>
          <p:nvPr>
            <p:ph sz="half" idx="2"/>
          </p:nvPr>
        </p:nvPicPr>
        <p:blipFill>
          <a:blip r:embed="rId2"/>
          <a:stretch>
            <a:fillRect/>
          </a:stretch>
        </p:blipFill>
        <p:spPr>
          <a:xfrm>
            <a:off x="7008812" y="2438400"/>
            <a:ext cx="4875212" cy="1477918"/>
          </a:xfrm>
          <a:prstGeom prst="rect">
            <a:avLst/>
          </a:prstGeom>
        </p:spPr>
      </p:pic>
    </p:spTree>
    <p:extLst>
      <p:ext uri="{BB962C8B-B14F-4D97-AF65-F5344CB8AC3E}">
        <p14:creationId xmlns:p14="http://schemas.microsoft.com/office/powerpoint/2010/main" val="30857889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Lifestyle</a:t>
            </a:r>
            <a:endParaRPr lang="en-US" b="1" dirty="0"/>
          </a:p>
        </p:txBody>
      </p:sp>
      <p:sp>
        <p:nvSpPr>
          <p:cNvPr id="3" name="Content Placeholder 2"/>
          <p:cNvSpPr>
            <a:spLocks noGrp="1"/>
          </p:cNvSpPr>
          <p:nvPr>
            <p:ph idx="1"/>
          </p:nvPr>
        </p:nvSpPr>
        <p:spPr>
          <a:xfrm>
            <a:off x="1218883" y="1676400"/>
            <a:ext cx="9751060" cy="4876800"/>
          </a:xfrm>
        </p:spPr>
        <p:txBody>
          <a:bodyPr/>
          <a:lstStyle/>
          <a:p>
            <a:r>
              <a:rPr lang="en-US" dirty="0"/>
              <a:t>One facet of lifestyle is your dietary habits. </a:t>
            </a:r>
            <a:endParaRPr lang="en-US" dirty="0" smtClean="0"/>
          </a:p>
          <a:p>
            <a:r>
              <a:rPr lang="en-US" dirty="0" smtClean="0"/>
              <a:t>Dietary </a:t>
            </a:r>
            <a:r>
              <a:rPr lang="en-US" dirty="0"/>
              <a:t>habits include what a person eats, how much a person eats during a meal, how frequently meals are consumed, and how often a person eats out at restaurants. </a:t>
            </a:r>
            <a:endParaRPr lang="en-US" dirty="0" smtClean="0"/>
          </a:p>
          <a:p>
            <a:r>
              <a:rPr lang="en-US" dirty="0" smtClean="0"/>
              <a:t>Other </a:t>
            </a:r>
            <a:r>
              <a:rPr lang="en-US" dirty="0"/>
              <a:t>aspects of </a:t>
            </a:r>
            <a:r>
              <a:rPr lang="en-US" b="1" dirty="0"/>
              <a:t>lifestyle</a:t>
            </a:r>
            <a:r>
              <a:rPr lang="en-US" dirty="0"/>
              <a:t> </a:t>
            </a:r>
            <a:r>
              <a:rPr lang="en-US" dirty="0" smtClean="0"/>
              <a:t>include:</a:t>
            </a:r>
          </a:p>
          <a:p>
            <a:pPr lvl="1"/>
            <a:r>
              <a:rPr lang="en-US" sz="2600" dirty="0" smtClean="0"/>
              <a:t>physical </a:t>
            </a:r>
            <a:r>
              <a:rPr lang="en-US" sz="2600" dirty="0"/>
              <a:t>activity </a:t>
            </a:r>
            <a:r>
              <a:rPr lang="en-US" sz="2600" dirty="0" smtClean="0"/>
              <a:t>level</a:t>
            </a:r>
          </a:p>
          <a:p>
            <a:pPr lvl="1"/>
            <a:r>
              <a:rPr lang="en-US" sz="2600" dirty="0" smtClean="0"/>
              <a:t>recreational </a:t>
            </a:r>
            <a:r>
              <a:rPr lang="en-US" sz="2600" dirty="0"/>
              <a:t>drug </a:t>
            </a:r>
            <a:r>
              <a:rPr lang="en-US" sz="2600" dirty="0" smtClean="0"/>
              <a:t>use </a:t>
            </a:r>
          </a:p>
          <a:p>
            <a:pPr lvl="1"/>
            <a:r>
              <a:rPr lang="en-US" sz="2600" dirty="0" smtClean="0"/>
              <a:t>sleeping </a:t>
            </a:r>
            <a:r>
              <a:rPr lang="en-US" sz="2600" dirty="0"/>
              <a:t>patterns</a:t>
            </a:r>
          </a:p>
        </p:txBody>
      </p:sp>
    </p:spTree>
    <p:extLst>
      <p:ext uri="{BB962C8B-B14F-4D97-AF65-F5344CB8AC3E}">
        <p14:creationId xmlns:p14="http://schemas.microsoft.com/office/powerpoint/2010/main" val="20405968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 summary…</a:t>
            </a:r>
            <a:endParaRPr lang="en-US" b="1" dirty="0"/>
          </a:p>
        </p:txBody>
      </p:sp>
      <p:sp>
        <p:nvSpPr>
          <p:cNvPr id="3" name="Content Placeholder 2"/>
          <p:cNvSpPr>
            <a:spLocks noGrp="1"/>
          </p:cNvSpPr>
          <p:nvPr>
            <p:ph idx="1"/>
          </p:nvPr>
        </p:nvSpPr>
        <p:spPr>
          <a:xfrm>
            <a:off x="1218883" y="1905000"/>
            <a:ext cx="9751060" cy="4267200"/>
          </a:xfrm>
        </p:spPr>
        <p:txBody>
          <a:bodyPr/>
          <a:lstStyle/>
          <a:p>
            <a:r>
              <a:rPr lang="en-US" dirty="0"/>
              <a:t>A primary goal of this text is to provide you with information backed by nutritional science, and with a variety of resources that use scientific evidence to optimize health and prevent disease. </a:t>
            </a:r>
            <a:endParaRPr lang="en-US" dirty="0" smtClean="0"/>
          </a:p>
          <a:p>
            <a:r>
              <a:rPr lang="en-US" dirty="0" smtClean="0"/>
              <a:t>In </a:t>
            </a:r>
            <a:r>
              <a:rPr lang="en-US" dirty="0"/>
              <a:t>this chapter, you will see that there are many conditions and deadly diseases that can be prevented by good nutrition.</a:t>
            </a:r>
          </a:p>
        </p:txBody>
      </p:sp>
    </p:spTree>
    <p:extLst>
      <p:ext uri="{BB962C8B-B14F-4D97-AF65-F5344CB8AC3E}">
        <p14:creationId xmlns:p14="http://schemas.microsoft.com/office/powerpoint/2010/main" val="3166550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Physical Activity Level</a:t>
            </a:r>
            <a:endParaRPr lang="en-US" b="1" dirty="0"/>
          </a:p>
        </p:txBody>
      </p:sp>
      <p:sp>
        <p:nvSpPr>
          <p:cNvPr id="3" name="Content Placeholder 2" descr="Image of a couple working out together." title="Physical Activity Level"/>
          <p:cNvSpPr>
            <a:spLocks noGrp="1"/>
          </p:cNvSpPr>
          <p:nvPr>
            <p:ph sz="half" idx="1"/>
          </p:nvPr>
        </p:nvSpPr>
        <p:spPr>
          <a:xfrm>
            <a:off x="912812" y="1600200"/>
            <a:ext cx="5104130" cy="4876800"/>
          </a:xfrm>
        </p:spPr>
        <p:txBody>
          <a:bodyPr>
            <a:normAutofit lnSpcReduction="10000"/>
          </a:bodyPr>
          <a:lstStyle/>
          <a:p>
            <a:r>
              <a:rPr lang="en-US" dirty="0"/>
              <a:t>Being physically active is one of the most important steps that Americans of all ages can take to improve their health. </a:t>
            </a:r>
            <a:endParaRPr lang="en-US" dirty="0" smtClean="0"/>
          </a:p>
          <a:p>
            <a:r>
              <a:rPr lang="en-US" dirty="0"/>
              <a:t>The </a:t>
            </a:r>
            <a:r>
              <a:rPr lang="en-US" i="1" dirty="0" smtClean="0"/>
              <a:t>2018 </a:t>
            </a:r>
            <a:r>
              <a:rPr lang="en-US" i="1" dirty="0"/>
              <a:t>Physical Activity</a:t>
            </a:r>
            <a:r>
              <a:rPr lang="en-US" dirty="0"/>
              <a:t> </a:t>
            </a:r>
            <a:r>
              <a:rPr lang="en-US" i="1" dirty="0"/>
              <a:t>Guidelines for </a:t>
            </a:r>
            <a:r>
              <a:rPr lang="en-US" i="1" dirty="0" smtClean="0"/>
              <a:t>Americans (2</a:t>
            </a:r>
            <a:r>
              <a:rPr lang="en-US" i="1" baseline="30000" dirty="0" smtClean="0"/>
              <a:t>nd</a:t>
            </a:r>
            <a:r>
              <a:rPr lang="en-US" i="1" dirty="0" smtClean="0"/>
              <a:t> edition) </a:t>
            </a:r>
            <a:r>
              <a:rPr lang="en-US" dirty="0"/>
              <a:t>provides </a:t>
            </a:r>
            <a:r>
              <a:rPr lang="en-US" dirty="0" smtClean="0"/>
              <a:t>science-based, data-driven </a:t>
            </a:r>
            <a:r>
              <a:rPr lang="en-US" dirty="0"/>
              <a:t>guidance to help Americans aged six and older </a:t>
            </a:r>
            <a:r>
              <a:rPr lang="en-US" dirty="0" smtClean="0"/>
              <a:t>to improve </a:t>
            </a:r>
            <a:r>
              <a:rPr lang="en-US" dirty="0"/>
              <a:t>their health through appropriate physical activity.</a:t>
            </a:r>
          </a:p>
        </p:txBody>
      </p:sp>
      <p:pic>
        <p:nvPicPr>
          <p:cNvPr id="5" name="Content Placeholder 4" title="Physical Activity Level"/>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475412" y="1905000"/>
            <a:ext cx="5372100" cy="3581400"/>
          </a:xfrm>
        </p:spPr>
      </p:pic>
      <p:sp>
        <p:nvSpPr>
          <p:cNvPr id="6" name="Rectangle 5"/>
          <p:cNvSpPr/>
          <p:nvPr/>
        </p:nvSpPr>
        <p:spPr>
          <a:xfrm>
            <a:off x="6915149" y="5743545"/>
            <a:ext cx="4932363" cy="400110"/>
          </a:xfrm>
          <a:prstGeom prst="rect">
            <a:avLst/>
          </a:prstGeom>
        </p:spPr>
        <p:txBody>
          <a:bodyPr wrap="square">
            <a:spAutoFit/>
          </a:bodyPr>
          <a:lstStyle/>
          <a:p>
            <a:r>
              <a:rPr lang="en-US" sz="1000" dirty="0" smtClean="0"/>
              <a:t>Image Source:  https</a:t>
            </a:r>
            <a:r>
              <a:rPr lang="en-US" sz="1000" dirty="0"/>
              <a:t>://www.goodfon.com/wallpaper/workout-couple-physical-activity-respect-friendship-fellowsh.html</a:t>
            </a:r>
          </a:p>
        </p:txBody>
      </p:sp>
    </p:spTree>
    <p:extLst>
      <p:ext uri="{BB962C8B-B14F-4D97-AF65-F5344CB8AC3E}">
        <p14:creationId xmlns:p14="http://schemas.microsoft.com/office/powerpoint/2010/main" val="21640216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Recreational Drug Use</a:t>
            </a:r>
            <a:endParaRPr lang="en-US" b="1" dirty="0"/>
          </a:p>
        </p:txBody>
      </p:sp>
      <p:sp>
        <p:nvSpPr>
          <p:cNvPr id="3" name="Content Placeholder 2"/>
          <p:cNvSpPr>
            <a:spLocks noGrp="1"/>
          </p:cNvSpPr>
          <p:nvPr>
            <p:ph sz="half" idx="1"/>
          </p:nvPr>
        </p:nvSpPr>
        <p:spPr>
          <a:xfrm>
            <a:off x="1141412" y="1752600"/>
            <a:ext cx="4875530" cy="4419600"/>
          </a:xfrm>
        </p:spPr>
        <p:txBody>
          <a:bodyPr>
            <a:normAutofit fontScale="92500"/>
          </a:bodyPr>
          <a:lstStyle/>
          <a:p>
            <a:r>
              <a:rPr lang="en-US" dirty="0"/>
              <a:t>Recreational drug use, which includes tobacco smoking and alcohol consumption along with narcotic and other illegal drug use, has a large impact on health</a:t>
            </a:r>
            <a:r>
              <a:rPr lang="en-US" dirty="0" smtClean="0"/>
              <a:t>.</a:t>
            </a:r>
          </a:p>
          <a:p>
            <a:r>
              <a:rPr lang="en-US" dirty="0"/>
              <a:t>The health effects of drug abuse can be far-reaching including increased risk for stroke, heart disease, cancer, lung disease, and liver disease.</a:t>
            </a:r>
          </a:p>
        </p:txBody>
      </p:sp>
      <p:pic>
        <p:nvPicPr>
          <p:cNvPr id="5" name="Content Placeholder 4" descr="Image of a person smoking a cigarette and drinking a beer." title="Recreational Drug Use"/>
          <p:cNvPicPr>
            <a:picLocks noGrp="1" noChangeAspect="1"/>
          </p:cNvPicPr>
          <p:nvPr>
            <p:ph sz="half" idx="2"/>
          </p:nvPr>
        </p:nvPicPr>
        <p:blipFill>
          <a:blip r:embed="rId2"/>
          <a:stretch>
            <a:fillRect/>
          </a:stretch>
        </p:blipFill>
        <p:spPr>
          <a:xfrm>
            <a:off x="6551612" y="2057400"/>
            <a:ext cx="5111750" cy="3505200"/>
          </a:xfrm>
          <a:prstGeom prst="rect">
            <a:avLst/>
          </a:prstGeom>
        </p:spPr>
      </p:pic>
      <p:sp>
        <p:nvSpPr>
          <p:cNvPr id="6" name="Rectangle 5"/>
          <p:cNvSpPr/>
          <p:nvPr/>
        </p:nvSpPr>
        <p:spPr>
          <a:xfrm>
            <a:off x="6783387" y="5772090"/>
            <a:ext cx="4648200" cy="400110"/>
          </a:xfrm>
          <a:prstGeom prst="rect">
            <a:avLst/>
          </a:prstGeom>
        </p:spPr>
        <p:txBody>
          <a:bodyPr wrap="square">
            <a:spAutoFit/>
          </a:bodyPr>
          <a:lstStyle/>
          <a:p>
            <a:r>
              <a:rPr lang="en-US" sz="1000" dirty="0" smtClean="0"/>
              <a:t>Image Source:  http</a:t>
            </a:r>
            <a:r>
              <a:rPr lang="en-US" sz="1000" dirty="0"/>
              <a:t>://www.medicaldaily.com/smoking-drinking-increase-pancreatic-cancer-risk-242825</a:t>
            </a:r>
          </a:p>
        </p:txBody>
      </p:sp>
    </p:spTree>
    <p:extLst>
      <p:ext uri="{BB962C8B-B14F-4D97-AF65-F5344CB8AC3E}">
        <p14:creationId xmlns:p14="http://schemas.microsoft.com/office/powerpoint/2010/main" val="37145264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Sleep Patterns</a:t>
            </a:r>
            <a:endParaRPr lang="en-US" b="1" dirty="0"/>
          </a:p>
        </p:txBody>
      </p:sp>
      <p:sp>
        <p:nvSpPr>
          <p:cNvPr id="5" name="Content Placeholder 4"/>
          <p:cNvSpPr>
            <a:spLocks noGrp="1"/>
          </p:cNvSpPr>
          <p:nvPr>
            <p:ph sz="half" idx="2"/>
          </p:nvPr>
        </p:nvSpPr>
        <p:spPr>
          <a:xfrm>
            <a:off x="1128200" y="2743200"/>
            <a:ext cx="4875530" cy="3581400"/>
          </a:xfrm>
        </p:spPr>
        <p:txBody>
          <a:bodyPr/>
          <a:lstStyle/>
          <a:p>
            <a:pPr marL="0" indent="0">
              <a:buNone/>
            </a:pPr>
            <a:r>
              <a:rPr lang="en-US" dirty="0"/>
              <a:t>Scientific studies have shown that insufficient sleep increases the risk for heart disease, Type 2 diabetes, obesity, and depression.</a:t>
            </a:r>
          </a:p>
        </p:txBody>
      </p:sp>
      <p:sp>
        <p:nvSpPr>
          <p:cNvPr id="3" name="Rectangle 2"/>
          <p:cNvSpPr/>
          <p:nvPr/>
        </p:nvSpPr>
        <p:spPr>
          <a:xfrm>
            <a:off x="6577211" y="5181600"/>
            <a:ext cx="4832349" cy="646331"/>
          </a:xfrm>
          <a:prstGeom prst="rect">
            <a:avLst/>
          </a:prstGeom>
        </p:spPr>
        <p:txBody>
          <a:bodyPr wrap="none">
            <a:spAutoFit/>
          </a:bodyPr>
          <a:lstStyle/>
          <a:p>
            <a:r>
              <a:rPr lang="en-US" sz="1800" dirty="0" smtClean="0"/>
              <a:t>Video Source: </a:t>
            </a:r>
            <a:r>
              <a:rPr lang="en-US" sz="1800" dirty="0">
                <a:hlinkClick r:id="rId3"/>
              </a:rPr>
              <a:t>https://</a:t>
            </a:r>
            <a:r>
              <a:rPr lang="en-US" sz="1800" dirty="0" smtClean="0">
                <a:hlinkClick r:id="rId3"/>
              </a:rPr>
              <a:t>youtu.be/KpyoDML2eUI</a:t>
            </a:r>
            <a:endParaRPr lang="en-US" sz="1800" dirty="0" smtClean="0"/>
          </a:p>
          <a:p>
            <a:endParaRPr lang="en-US" sz="1800" dirty="0"/>
          </a:p>
        </p:txBody>
      </p:sp>
      <p:pic>
        <p:nvPicPr>
          <p:cNvPr id="7" name="KpyoDML2eUI"/>
          <p:cNvPicPr>
            <a:picLocks noGrp="1" noRot="1" noChangeAspect="1"/>
          </p:cNvPicPr>
          <p:nvPr>
            <p:ph sz="half" idx="1"/>
            <a:videoFile r:link="rId1"/>
          </p:nvPr>
        </p:nvPicPr>
        <p:blipFill>
          <a:blip r:embed="rId4"/>
          <a:stretch>
            <a:fillRect/>
          </a:stretch>
        </p:blipFill>
        <p:spPr>
          <a:xfrm>
            <a:off x="6284053" y="2057400"/>
            <a:ext cx="5418667" cy="3048000"/>
          </a:xfrm>
          <a:prstGeom prst="rect">
            <a:avLst/>
          </a:prstGeom>
        </p:spPr>
      </p:pic>
    </p:spTree>
    <p:extLst>
      <p:ext uri="{BB962C8B-B14F-4D97-AF65-F5344CB8AC3E}">
        <p14:creationId xmlns:p14="http://schemas.microsoft.com/office/powerpoint/2010/main" val="33350285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Interactions of Nutrition, Genetics, Environment, and Lifestyle on Health</a:t>
            </a:r>
            <a:endParaRPr lang="en-US" b="1" dirty="0"/>
          </a:p>
        </p:txBody>
      </p:sp>
      <p:pic>
        <p:nvPicPr>
          <p:cNvPr id="4" name="Content Placeholder 3" descr="Image of Dr. James Neel's thrifty gene hypothesis to explain obesity and diabetes in Pima Indians of Mexico." title="Interaction of Nutrition, Genetics, Environment, and Lifestyle on Heath"/>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27612" y="1447800"/>
            <a:ext cx="6629400" cy="4972050"/>
          </a:xfrm>
        </p:spPr>
      </p:pic>
      <p:pic>
        <p:nvPicPr>
          <p:cNvPr id="5" name="Picture 4" descr="Image of Dr. James Neel" title="James Neel"/>
          <p:cNvPicPr>
            <a:picLocks noChangeAspect="1"/>
          </p:cNvPicPr>
          <p:nvPr/>
        </p:nvPicPr>
        <p:blipFill>
          <a:blip r:embed="rId3"/>
          <a:stretch>
            <a:fillRect/>
          </a:stretch>
        </p:blipFill>
        <p:spPr>
          <a:xfrm>
            <a:off x="1218248" y="1828800"/>
            <a:ext cx="3489960" cy="4362450"/>
          </a:xfrm>
          <a:prstGeom prst="rect">
            <a:avLst/>
          </a:prstGeom>
        </p:spPr>
      </p:pic>
      <p:sp>
        <p:nvSpPr>
          <p:cNvPr id="6" name="Rectangle 5"/>
          <p:cNvSpPr/>
          <p:nvPr/>
        </p:nvSpPr>
        <p:spPr>
          <a:xfrm>
            <a:off x="3122612" y="6419850"/>
            <a:ext cx="6092825" cy="246221"/>
          </a:xfrm>
          <a:prstGeom prst="rect">
            <a:avLst/>
          </a:prstGeom>
        </p:spPr>
        <p:txBody>
          <a:bodyPr>
            <a:spAutoFit/>
          </a:bodyPr>
          <a:lstStyle/>
          <a:p>
            <a:r>
              <a:rPr lang="en-US" sz="1000" dirty="0" smtClean="0">
                <a:latin typeface="Calibri" panose="020F0502020204030204" pitchFamily="34" charset="0"/>
                <a:ea typeface="Calibri" panose="020F0502020204030204" pitchFamily="34" charset="0"/>
                <a:cs typeface="GentiumBookBasic,Italic"/>
              </a:rPr>
              <a:t>Image Source</a:t>
            </a:r>
            <a:r>
              <a:rPr lang="en-US" sz="1000" dirty="0">
                <a:latin typeface="Calibri" panose="020F0502020204030204" pitchFamily="34" charset="0"/>
                <a:ea typeface="Calibri" panose="020F0502020204030204" pitchFamily="34" charset="0"/>
                <a:cs typeface="GentiumBookBasic,Italic"/>
              </a:rPr>
              <a:t>: http://paleobioticslab.com/general-interest-articles/so-go-the-pimas-so-go-the-rest-of-us/</a:t>
            </a:r>
            <a:endParaRPr lang="en-US" sz="1000" dirty="0"/>
          </a:p>
        </p:txBody>
      </p:sp>
    </p:spTree>
    <p:extLst>
      <p:ext uri="{BB962C8B-B14F-4D97-AF65-F5344CB8AC3E}">
        <p14:creationId xmlns:p14="http://schemas.microsoft.com/office/powerpoint/2010/main" val="609802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Interactions of Nutrition, Genetics, Environment, and Lifestyle on Health</a:t>
            </a:r>
            <a:endParaRPr lang="en-US" b="1" dirty="0"/>
          </a:p>
        </p:txBody>
      </p:sp>
      <p:pic>
        <p:nvPicPr>
          <p:cNvPr id="6" name="Content Placeholder 5" descr="Image showing the high levels of diabetes among populations of Pima Indians in Mexico versus other populations." title="Age-adjusted prevalence of diabetes"/>
          <p:cNvPicPr>
            <a:picLocks noGrp="1"/>
          </p:cNvPicPr>
          <p:nvPr>
            <p:ph idx="1"/>
          </p:nvPr>
        </p:nvPicPr>
        <p:blipFill rotWithShape="1">
          <a:blip r:embed="rId2">
            <a:extLst>
              <a:ext uri="{28A0092B-C50C-407E-A947-70E740481C1C}">
                <a14:useLocalDpi xmlns:a14="http://schemas.microsoft.com/office/drawing/2010/main" val="0"/>
              </a:ext>
            </a:extLst>
          </a:blip>
          <a:srcRect r="1672"/>
          <a:stretch/>
        </p:blipFill>
        <p:spPr bwMode="auto">
          <a:xfrm>
            <a:off x="3656012" y="1600200"/>
            <a:ext cx="4527312" cy="4572000"/>
          </a:xfrm>
          <a:prstGeom prst="rect">
            <a:avLst/>
          </a:prstGeom>
          <a:noFill/>
          <a:ln>
            <a:noFill/>
          </a:ln>
          <a:extLst>
            <a:ext uri="{53640926-AAD7-44D8-BBD7-CCE9431645EC}">
              <a14:shadowObscured xmlns:a14="http://schemas.microsoft.com/office/drawing/2010/main"/>
            </a:ext>
          </a:extLst>
        </p:spPr>
      </p:pic>
      <p:sp>
        <p:nvSpPr>
          <p:cNvPr id="7" name="Rectangle 6"/>
          <p:cNvSpPr/>
          <p:nvPr/>
        </p:nvSpPr>
        <p:spPr>
          <a:xfrm>
            <a:off x="3198812" y="6172200"/>
            <a:ext cx="6092825" cy="246221"/>
          </a:xfrm>
          <a:prstGeom prst="rect">
            <a:avLst/>
          </a:prstGeom>
        </p:spPr>
        <p:txBody>
          <a:bodyPr>
            <a:spAutoFit/>
          </a:bodyPr>
          <a:lstStyle/>
          <a:p>
            <a:r>
              <a:rPr lang="en-US" sz="1000" dirty="0" smtClean="0">
                <a:latin typeface="Calibri" panose="020F0502020204030204" pitchFamily="34" charset="0"/>
                <a:ea typeface="Calibri" panose="020F0502020204030204" pitchFamily="34" charset="0"/>
                <a:cs typeface="GentiumBookBasic,Italic"/>
              </a:rPr>
              <a:t>Image Source</a:t>
            </a:r>
            <a:r>
              <a:rPr lang="en-US" sz="1000" dirty="0">
                <a:latin typeface="Calibri" panose="020F0502020204030204" pitchFamily="34" charset="0"/>
                <a:ea typeface="Calibri" panose="020F0502020204030204" pitchFamily="34" charset="0"/>
                <a:cs typeface="GentiumBookBasic,Italic"/>
              </a:rPr>
              <a:t>: http://paleobioticslab.com/general-interest-articles/so-go-the-pimas-so-go-the-rest-of-us/</a:t>
            </a:r>
            <a:endParaRPr lang="en-US" sz="1000" dirty="0"/>
          </a:p>
        </p:txBody>
      </p:sp>
    </p:spTree>
    <p:extLst>
      <p:ext uri="{BB962C8B-B14F-4D97-AF65-F5344CB8AC3E}">
        <p14:creationId xmlns:p14="http://schemas.microsoft.com/office/powerpoint/2010/main" val="8542695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209529" cy="1295400"/>
          </a:xfrm>
        </p:spPr>
        <p:txBody>
          <a:bodyPr>
            <a:normAutofit/>
          </a:bodyPr>
          <a:lstStyle/>
          <a:p>
            <a:r>
              <a:rPr lang="en-US" sz="3200" b="1" dirty="0"/>
              <a:t>Personal Choice: The Challenge of Choosing Foods</a:t>
            </a:r>
          </a:p>
        </p:txBody>
      </p:sp>
      <p:sp>
        <p:nvSpPr>
          <p:cNvPr id="5" name="Content Placeholder 4"/>
          <p:cNvSpPr>
            <a:spLocks noGrp="1"/>
          </p:cNvSpPr>
          <p:nvPr>
            <p:ph idx="1"/>
          </p:nvPr>
        </p:nvSpPr>
        <p:spPr>
          <a:xfrm>
            <a:off x="1218883" y="1828800"/>
            <a:ext cx="9751060" cy="4343400"/>
          </a:xfrm>
        </p:spPr>
        <p:txBody>
          <a:bodyPr/>
          <a:lstStyle/>
          <a:p>
            <a:r>
              <a:rPr lang="en-US" dirty="0"/>
              <a:t>From visiting websites about traditional foods of different cultures and ethnic groups, you may have noticed that a few more things besides environment and lifestyle that influence the foods you choose to eat. </a:t>
            </a:r>
            <a:endParaRPr lang="en-US" dirty="0" smtClean="0"/>
          </a:p>
          <a:p>
            <a:r>
              <a:rPr lang="en-US" dirty="0" smtClean="0"/>
              <a:t>You </a:t>
            </a:r>
            <a:r>
              <a:rPr lang="en-US" dirty="0"/>
              <a:t>may have noticed that a few more things besides environment and lifestyle that influence the foods you choose to eat. </a:t>
            </a:r>
            <a:endParaRPr lang="en-US" dirty="0" smtClean="0"/>
          </a:p>
          <a:p>
            <a:endParaRPr lang="en-US" dirty="0"/>
          </a:p>
        </p:txBody>
      </p:sp>
    </p:spTree>
    <p:extLst>
      <p:ext uri="{BB962C8B-B14F-4D97-AF65-F5344CB8AC3E}">
        <p14:creationId xmlns:p14="http://schemas.microsoft.com/office/powerpoint/2010/main" val="29785307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Factors that Drive Food Choices</a:t>
            </a:r>
            <a:endParaRPr lang="en-US" b="1" dirty="0"/>
          </a:p>
        </p:txBody>
      </p:sp>
      <p:sp>
        <p:nvSpPr>
          <p:cNvPr id="3" name="Content Placeholder 2"/>
          <p:cNvSpPr>
            <a:spLocks noGrp="1"/>
          </p:cNvSpPr>
          <p:nvPr>
            <p:ph sz="half" idx="1"/>
          </p:nvPr>
        </p:nvSpPr>
        <p:spPr>
          <a:xfrm>
            <a:off x="1674812" y="1600200"/>
            <a:ext cx="4875530" cy="4572000"/>
          </a:xfrm>
        </p:spPr>
        <p:txBody>
          <a:bodyPr/>
          <a:lstStyle/>
          <a:p>
            <a:r>
              <a:rPr lang="en-US" dirty="0" smtClean="0"/>
              <a:t>Taste, texture, appearance</a:t>
            </a:r>
          </a:p>
          <a:p>
            <a:r>
              <a:rPr lang="en-US" dirty="0" smtClean="0"/>
              <a:t>Economics</a:t>
            </a:r>
          </a:p>
          <a:p>
            <a:r>
              <a:rPr lang="en-US" dirty="0" smtClean="0"/>
              <a:t>Early food experiences</a:t>
            </a:r>
          </a:p>
          <a:p>
            <a:r>
              <a:rPr lang="en-US" dirty="0" smtClean="0"/>
              <a:t>Habits</a:t>
            </a:r>
          </a:p>
          <a:p>
            <a:r>
              <a:rPr lang="en-US" dirty="0" smtClean="0"/>
              <a:t>Culture</a:t>
            </a:r>
          </a:p>
          <a:p>
            <a:r>
              <a:rPr lang="en-US" dirty="0" smtClean="0"/>
              <a:t>Geography</a:t>
            </a:r>
          </a:p>
          <a:p>
            <a:pPr marL="0" indent="0">
              <a:buNone/>
            </a:pPr>
            <a:endParaRPr lang="en-US" dirty="0"/>
          </a:p>
        </p:txBody>
      </p:sp>
      <p:sp>
        <p:nvSpPr>
          <p:cNvPr id="4" name="Content Placeholder 3"/>
          <p:cNvSpPr>
            <a:spLocks noGrp="1"/>
          </p:cNvSpPr>
          <p:nvPr>
            <p:ph sz="half" idx="2"/>
          </p:nvPr>
        </p:nvSpPr>
        <p:spPr>
          <a:xfrm>
            <a:off x="6932612" y="1600200"/>
            <a:ext cx="4037330" cy="4572000"/>
          </a:xfrm>
        </p:spPr>
        <p:txBody>
          <a:bodyPr/>
          <a:lstStyle/>
          <a:p>
            <a:r>
              <a:rPr lang="en-US" dirty="0" smtClean="0"/>
              <a:t>Advertising</a:t>
            </a:r>
          </a:p>
          <a:p>
            <a:r>
              <a:rPr lang="en-US" dirty="0" smtClean="0"/>
              <a:t>Social factors</a:t>
            </a:r>
          </a:p>
          <a:p>
            <a:r>
              <a:rPr lang="en-US" dirty="0" smtClean="0"/>
              <a:t>Health concerns</a:t>
            </a:r>
          </a:p>
          <a:p>
            <a:r>
              <a:rPr lang="en-US" dirty="0" smtClean="0"/>
              <a:t>Emotions</a:t>
            </a:r>
          </a:p>
          <a:p>
            <a:r>
              <a:rPr lang="en-US" dirty="0" smtClean="0"/>
              <a:t>Green foods</a:t>
            </a:r>
          </a:p>
          <a:p>
            <a:r>
              <a:rPr lang="en-US" dirty="0" smtClean="0"/>
              <a:t>Sustainable foods</a:t>
            </a:r>
            <a:endParaRPr lang="en-US" dirty="0"/>
          </a:p>
        </p:txBody>
      </p:sp>
    </p:spTree>
    <p:extLst>
      <p:ext uri="{BB962C8B-B14F-4D97-AF65-F5344CB8AC3E}">
        <p14:creationId xmlns:p14="http://schemas.microsoft.com/office/powerpoint/2010/main" val="15693422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1.5 Assessing Personal Health</a:t>
            </a:r>
            <a:endParaRPr lang="en-US" b="1" dirty="0"/>
          </a:p>
        </p:txBody>
      </p:sp>
      <p:sp>
        <p:nvSpPr>
          <p:cNvPr id="3" name="Content Placeholder 2"/>
          <p:cNvSpPr>
            <a:spLocks noGrp="1"/>
          </p:cNvSpPr>
          <p:nvPr>
            <p:ph idx="1"/>
          </p:nvPr>
        </p:nvSpPr>
        <p:spPr/>
        <p:txBody>
          <a:bodyPr/>
          <a:lstStyle/>
          <a:p>
            <a:r>
              <a:rPr lang="en-US" dirty="0"/>
              <a:t>T</a:t>
            </a:r>
            <a:r>
              <a:rPr lang="en-US" dirty="0" smtClean="0"/>
              <a:t>he </a:t>
            </a:r>
            <a:r>
              <a:rPr lang="en-US" dirty="0"/>
              <a:t>mainstream media inundates the American population with health cures and tips, making it confusing to develop the best plan for your health</a:t>
            </a:r>
            <a:r>
              <a:rPr lang="en-US" dirty="0" smtClean="0"/>
              <a:t>.</a:t>
            </a:r>
          </a:p>
          <a:p>
            <a:r>
              <a:rPr lang="en-US" dirty="0"/>
              <a:t>One of the easiest places to begin a personal health assessment is by examining the results from your last physical. </a:t>
            </a:r>
            <a:endParaRPr lang="en-US" dirty="0" smtClean="0"/>
          </a:p>
          <a:p>
            <a:r>
              <a:rPr lang="en-US" dirty="0"/>
              <a:t>Remember that the results belong to you and having this information on hand provides you with much of what you need to keep track of your health. </a:t>
            </a:r>
          </a:p>
        </p:txBody>
      </p:sp>
    </p:spTree>
    <p:extLst>
      <p:ext uri="{BB962C8B-B14F-4D97-AF65-F5344CB8AC3E}">
        <p14:creationId xmlns:p14="http://schemas.microsoft.com/office/powerpoint/2010/main" val="3027791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Components of </a:t>
            </a:r>
            <a:r>
              <a:rPr lang="en-US" b="1" smtClean="0"/>
              <a:t>a Routine </a:t>
            </a:r>
            <a:r>
              <a:rPr lang="en-US" b="1" dirty="0" smtClean="0"/>
              <a:t>Physical</a:t>
            </a:r>
            <a:endParaRPr lang="en-US" b="1" dirty="0"/>
          </a:p>
        </p:txBody>
      </p:sp>
      <p:pic>
        <p:nvPicPr>
          <p:cNvPr id="6" name="Content Placeholder 5" descr="Images of a typical Physical Examination Form" title="Routine Physical"/>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32012" y="1447800"/>
            <a:ext cx="8153400" cy="5249181"/>
          </a:xfrm>
        </p:spPr>
      </p:pic>
    </p:spTree>
    <p:extLst>
      <p:ext uri="{BB962C8B-B14F-4D97-AF65-F5344CB8AC3E}">
        <p14:creationId xmlns:p14="http://schemas.microsoft.com/office/powerpoint/2010/main" val="42444371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Personal Health Assessment</a:t>
            </a:r>
            <a:endParaRPr lang="en-US" b="1" dirty="0"/>
          </a:p>
        </p:txBody>
      </p:sp>
      <p:sp>
        <p:nvSpPr>
          <p:cNvPr id="3" name="Content Placeholder 2"/>
          <p:cNvSpPr>
            <a:spLocks noGrp="1"/>
          </p:cNvSpPr>
          <p:nvPr>
            <p:ph idx="1"/>
          </p:nvPr>
        </p:nvSpPr>
        <p:spPr>
          <a:xfrm>
            <a:off x="1218883" y="1600200"/>
            <a:ext cx="9751060" cy="4572000"/>
          </a:xfrm>
        </p:spPr>
        <p:txBody>
          <a:bodyPr>
            <a:normAutofit lnSpcReduction="10000"/>
          </a:bodyPr>
          <a:lstStyle/>
          <a:p>
            <a:r>
              <a:rPr lang="en-US" dirty="0" smtClean="0"/>
              <a:t>Hearing Test</a:t>
            </a:r>
          </a:p>
          <a:p>
            <a:r>
              <a:rPr lang="en-US" dirty="0" smtClean="0"/>
              <a:t>Visual Test</a:t>
            </a:r>
          </a:p>
          <a:p>
            <a:r>
              <a:rPr lang="en-US" dirty="0" smtClean="0"/>
              <a:t>Oral Screening</a:t>
            </a:r>
          </a:p>
          <a:p>
            <a:r>
              <a:rPr lang="en-US" dirty="0" smtClean="0"/>
              <a:t>BMI</a:t>
            </a:r>
          </a:p>
          <a:p>
            <a:r>
              <a:rPr lang="en-US" dirty="0" smtClean="0"/>
              <a:t>Mental and Social Health Screening</a:t>
            </a:r>
          </a:p>
          <a:p>
            <a:r>
              <a:rPr lang="en-US" dirty="0" smtClean="0"/>
              <a:t>Dietary Assessment</a:t>
            </a:r>
          </a:p>
          <a:p>
            <a:r>
              <a:rPr lang="en-US" dirty="0" smtClean="0"/>
              <a:t>Family Medical History</a:t>
            </a:r>
          </a:p>
          <a:p>
            <a:r>
              <a:rPr lang="en-US" dirty="0" smtClean="0"/>
              <a:t>Lifestyle Assessment</a:t>
            </a:r>
          </a:p>
          <a:p>
            <a:endParaRPr lang="en-US" dirty="0"/>
          </a:p>
        </p:txBody>
      </p:sp>
    </p:spTree>
    <p:extLst>
      <p:ext uri="{BB962C8B-B14F-4D97-AF65-F5344CB8AC3E}">
        <p14:creationId xmlns:p14="http://schemas.microsoft.com/office/powerpoint/2010/main" val="1904403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1.1 Defining </a:t>
            </a:r>
            <a:r>
              <a:rPr lang="en-US" b="1" dirty="0"/>
              <a:t>Nutrition, Health, and Disease</a:t>
            </a:r>
            <a:endParaRPr lang="en-US" dirty="0"/>
          </a:p>
        </p:txBody>
      </p:sp>
      <p:sp>
        <p:nvSpPr>
          <p:cNvPr id="3" name="Content Placeholder 2"/>
          <p:cNvSpPr>
            <a:spLocks noGrp="1"/>
          </p:cNvSpPr>
          <p:nvPr>
            <p:ph idx="1"/>
          </p:nvPr>
        </p:nvSpPr>
        <p:spPr>
          <a:xfrm>
            <a:off x="1218883" y="1752600"/>
            <a:ext cx="9751060" cy="4419600"/>
          </a:xfrm>
        </p:spPr>
        <p:txBody>
          <a:bodyPr/>
          <a:lstStyle/>
          <a:p>
            <a:r>
              <a:rPr lang="en-US" dirty="0"/>
              <a:t>The word nutrition first appeared in 1551 and comes from the Latin word </a:t>
            </a:r>
            <a:r>
              <a:rPr lang="en-US" i="1" dirty="0" err="1"/>
              <a:t>nutrire</a:t>
            </a:r>
            <a:r>
              <a:rPr lang="en-US" dirty="0"/>
              <a:t>, which means, “to nourish.” </a:t>
            </a:r>
            <a:endParaRPr lang="en-US" dirty="0" smtClean="0"/>
          </a:p>
          <a:p>
            <a:r>
              <a:rPr lang="en-US" dirty="0" smtClean="0"/>
              <a:t>Today</a:t>
            </a:r>
            <a:r>
              <a:rPr lang="en-US" dirty="0"/>
              <a:t>, we define </a:t>
            </a:r>
            <a:r>
              <a:rPr lang="en-US" b="1" dirty="0"/>
              <a:t>nutrition</a:t>
            </a:r>
            <a:r>
              <a:rPr lang="en-US" dirty="0"/>
              <a:t> as the sum of all processes involved in how organisms obtain nutrients, metabolize them, and use them to support all of life’s processes. </a:t>
            </a:r>
            <a:endParaRPr lang="en-US" dirty="0" smtClean="0"/>
          </a:p>
          <a:p>
            <a:r>
              <a:rPr lang="en-US" b="1" dirty="0" smtClean="0"/>
              <a:t>Nutritional </a:t>
            </a:r>
            <a:r>
              <a:rPr lang="en-US" b="1" dirty="0"/>
              <a:t>science</a:t>
            </a:r>
            <a:r>
              <a:rPr lang="en-US" dirty="0"/>
              <a:t> is the investigation of how an organism is nourished, and incorporates the study of how nourishment affects personal health, population health, and planetary health. </a:t>
            </a:r>
          </a:p>
        </p:txBody>
      </p:sp>
    </p:spTree>
    <p:extLst>
      <p:ext uri="{BB962C8B-B14F-4D97-AF65-F5344CB8AC3E}">
        <p14:creationId xmlns:p14="http://schemas.microsoft.com/office/powerpoint/2010/main" val="504133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s of a form that could be used to assess personal wellness." title="Personal Wellness Assessment"/>
          <p:cNvPicPr>
            <a:picLocks noChangeAspect="1"/>
          </p:cNvPicPr>
          <p:nvPr/>
        </p:nvPicPr>
        <p:blipFill>
          <a:blip r:embed="rId2"/>
          <a:stretch>
            <a:fillRect/>
          </a:stretch>
        </p:blipFill>
        <p:spPr>
          <a:xfrm>
            <a:off x="1141412" y="316424"/>
            <a:ext cx="4876800" cy="6287698"/>
          </a:xfrm>
          <a:prstGeom prst="rect">
            <a:avLst/>
          </a:prstGeom>
        </p:spPr>
      </p:pic>
      <p:pic>
        <p:nvPicPr>
          <p:cNvPr id="3" name="Picture 2"/>
          <p:cNvPicPr>
            <a:picLocks noChangeAspect="1"/>
          </p:cNvPicPr>
          <p:nvPr/>
        </p:nvPicPr>
        <p:blipFill>
          <a:blip r:embed="rId3"/>
          <a:stretch>
            <a:fillRect/>
          </a:stretch>
        </p:blipFill>
        <p:spPr>
          <a:xfrm>
            <a:off x="6475412" y="718830"/>
            <a:ext cx="4876800" cy="5873668"/>
          </a:xfrm>
          <a:prstGeom prst="rect">
            <a:avLst/>
          </a:prstGeom>
        </p:spPr>
      </p:pic>
    </p:spTree>
    <p:extLst>
      <p:ext uri="{BB962C8B-B14F-4D97-AF65-F5344CB8AC3E}">
        <p14:creationId xmlns:p14="http://schemas.microsoft.com/office/powerpoint/2010/main" val="41401625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324" y="1932518"/>
            <a:ext cx="9828688" cy="2105367"/>
          </a:xfrm>
        </p:spPr>
        <p:txBody>
          <a:bodyPr>
            <a:normAutofit/>
          </a:bodyPr>
          <a:lstStyle/>
          <a:p>
            <a:r>
              <a:rPr lang="en-US" sz="3100" dirty="0"/>
              <a:t>https://und.edu/health-wellness/_</a:t>
            </a:r>
            <a:r>
              <a:rPr lang="en-US" sz="3100" dirty="0" smtClean="0"/>
              <a:t>files/docs/wellnessassessmentworksheet.pdf</a:t>
            </a:r>
            <a:endParaRPr lang="en-US" dirty="0"/>
          </a:p>
        </p:txBody>
      </p:sp>
    </p:spTree>
    <p:extLst>
      <p:ext uri="{BB962C8B-B14F-4D97-AF65-F5344CB8AC3E}">
        <p14:creationId xmlns:p14="http://schemas.microsoft.com/office/powerpoint/2010/main" val="2088705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1.6 </a:t>
            </a:r>
            <a:r>
              <a:rPr lang="en-US" b="1" dirty="0"/>
              <a:t>Sustainable Food Systems</a:t>
            </a:r>
          </a:p>
        </p:txBody>
      </p:sp>
      <p:sp>
        <p:nvSpPr>
          <p:cNvPr id="3" name="Content Placeholder 2"/>
          <p:cNvSpPr>
            <a:spLocks noGrp="1"/>
          </p:cNvSpPr>
          <p:nvPr>
            <p:ph idx="1"/>
          </p:nvPr>
        </p:nvSpPr>
        <p:spPr>
          <a:xfrm>
            <a:off x="1218882" y="1600200"/>
            <a:ext cx="9980929" cy="4800600"/>
          </a:xfrm>
        </p:spPr>
        <p:txBody>
          <a:bodyPr>
            <a:normAutofit/>
          </a:bodyPr>
          <a:lstStyle/>
          <a:p>
            <a:r>
              <a:rPr lang="en-US" dirty="0"/>
              <a:t>The science of nutrition includes the study of how organisms obtain food from their environment</a:t>
            </a:r>
            <a:r>
              <a:rPr lang="en-US" dirty="0" smtClean="0"/>
              <a:t>.</a:t>
            </a:r>
          </a:p>
          <a:p>
            <a:r>
              <a:rPr lang="en-US" dirty="0"/>
              <a:t>Human nutrition and the health of the world’s ecosystem are interdependent, meaning that what we eat and where we get it from affects the world</a:t>
            </a:r>
            <a:r>
              <a:rPr lang="en-US" dirty="0" smtClean="0"/>
              <a:t>.</a:t>
            </a:r>
          </a:p>
          <a:p>
            <a:r>
              <a:rPr lang="en-US" b="1" dirty="0" smtClean="0"/>
              <a:t>American </a:t>
            </a:r>
            <a:r>
              <a:rPr lang="en-US" b="1" dirty="0"/>
              <a:t>Public Health Association </a:t>
            </a:r>
            <a:r>
              <a:rPr lang="en-US" b="1" dirty="0" smtClean="0"/>
              <a:t>(APHA)</a:t>
            </a:r>
          </a:p>
          <a:p>
            <a:r>
              <a:rPr lang="en-US" b="1" dirty="0" smtClean="0"/>
              <a:t>Sustainable </a:t>
            </a:r>
            <a:r>
              <a:rPr lang="en-US" b="1" dirty="0"/>
              <a:t>food system</a:t>
            </a:r>
            <a:r>
              <a:rPr lang="en-US" dirty="0"/>
              <a:t> are defined as “one that provides healthy food to meet current food needs while maintaining healthy ecosystems that can also provide food for generations to come with minimal negative impact to the environment</a:t>
            </a:r>
            <a:r>
              <a:rPr lang="en-US" dirty="0" smtClean="0"/>
              <a:t>.”</a:t>
            </a:r>
            <a:endParaRPr lang="en-US" baseline="30000" dirty="0" smtClean="0"/>
          </a:p>
        </p:txBody>
      </p:sp>
    </p:spTree>
    <p:extLst>
      <p:ext uri="{BB962C8B-B14F-4D97-AF65-F5344CB8AC3E}">
        <p14:creationId xmlns:p14="http://schemas.microsoft.com/office/powerpoint/2010/main" val="2012972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1.6 </a:t>
            </a:r>
            <a:r>
              <a:rPr lang="en-US" b="1" dirty="0"/>
              <a:t>Sustainable Food Systems</a:t>
            </a:r>
          </a:p>
        </p:txBody>
      </p:sp>
      <p:sp>
        <p:nvSpPr>
          <p:cNvPr id="3" name="Content Placeholder 2"/>
          <p:cNvSpPr>
            <a:spLocks noGrp="1"/>
          </p:cNvSpPr>
          <p:nvPr>
            <p:ph sz="half" idx="1"/>
          </p:nvPr>
        </p:nvSpPr>
        <p:spPr>
          <a:xfrm>
            <a:off x="1141412" y="2133600"/>
            <a:ext cx="4875530" cy="4038600"/>
          </a:xfrm>
        </p:spPr>
        <p:txBody>
          <a:bodyPr>
            <a:normAutofit/>
          </a:bodyPr>
          <a:lstStyle/>
          <a:p>
            <a:r>
              <a:rPr lang="en-US" dirty="0" smtClean="0"/>
              <a:t>Sustainable </a:t>
            </a:r>
            <a:r>
              <a:rPr lang="en-US" dirty="0"/>
              <a:t>food system are</a:t>
            </a:r>
            <a:r>
              <a:rPr lang="en-US" dirty="0" smtClean="0"/>
              <a:t>:</a:t>
            </a:r>
            <a:r>
              <a:rPr lang="en-US" dirty="0"/>
              <a:t> </a:t>
            </a:r>
          </a:p>
          <a:p>
            <a:pPr lvl="1"/>
            <a:r>
              <a:rPr lang="en-US" dirty="0"/>
              <a:t>available</a:t>
            </a:r>
          </a:p>
          <a:p>
            <a:pPr lvl="1"/>
            <a:r>
              <a:rPr lang="en-US" dirty="0"/>
              <a:t>accessible</a:t>
            </a:r>
          </a:p>
          <a:p>
            <a:pPr lvl="1"/>
            <a:r>
              <a:rPr lang="en-US" dirty="0"/>
              <a:t>affordable to all</a:t>
            </a:r>
          </a:p>
          <a:p>
            <a:pPr lvl="1"/>
            <a:r>
              <a:rPr lang="en-US" dirty="0"/>
              <a:t>humane</a:t>
            </a:r>
          </a:p>
          <a:p>
            <a:pPr lvl="1"/>
            <a:r>
              <a:rPr lang="en-US" dirty="0" smtClean="0"/>
              <a:t>just</a:t>
            </a:r>
            <a:endParaRPr lang="en-US" dirty="0"/>
          </a:p>
          <a:p>
            <a:endParaRPr lang="en-US" dirty="0"/>
          </a:p>
        </p:txBody>
      </p:sp>
      <p:pic>
        <p:nvPicPr>
          <p:cNvPr id="5" name="Content Placeholder 4" descr="Image showing the elements of a sustainable food system." title="Sustainable Food Systems"/>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t="3111" b="3592"/>
          <a:stretch/>
        </p:blipFill>
        <p:spPr>
          <a:xfrm>
            <a:off x="6170612" y="1447800"/>
            <a:ext cx="5000446" cy="4572000"/>
          </a:xfrm>
        </p:spPr>
      </p:pic>
      <p:sp>
        <p:nvSpPr>
          <p:cNvPr id="6" name="Rectangle 5"/>
          <p:cNvSpPr/>
          <p:nvPr/>
        </p:nvSpPr>
        <p:spPr>
          <a:xfrm>
            <a:off x="7085012" y="6043047"/>
            <a:ext cx="4436477" cy="246221"/>
          </a:xfrm>
          <a:prstGeom prst="rect">
            <a:avLst/>
          </a:prstGeom>
        </p:spPr>
        <p:txBody>
          <a:bodyPr wrap="square">
            <a:spAutoFit/>
          </a:bodyPr>
          <a:lstStyle/>
          <a:p>
            <a:r>
              <a:rPr lang="en-US" sz="1000" dirty="0" smtClean="0"/>
              <a:t>Image Source:  www.localfoodalliance.org/our-food-system</a:t>
            </a:r>
            <a:r>
              <a:rPr lang="en-US" sz="1000" dirty="0"/>
              <a:t>/</a:t>
            </a:r>
          </a:p>
        </p:txBody>
      </p:sp>
    </p:spTree>
    <p:extLst>
      <p:ext uri="{BB962C8B-B14F-4D97-AF65-F5344CB8AC3E}">
        <p14:creationId xmlns:p14="http://schemas.microsoft.com/office/powerpoint/2010/main" val="321584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Challenges of Developing Sustainability</a:t>
            </a:r>
            <a:endParaRPr lang="en-US" b="1" dirty="0"/>
          </a:p>
        </p:txBody>
      </p:sp>
      <p:sp>
        <p:nvSpPr>
          <p:cNvPr id="4" name="Content Placeholder 3"/>
          <p:cNvSpPr>
            <a:spLocks noGrp="1"/>
          </p:cNvSpPr>
          <p:nvPr>
            <p:ph idx="1"/>
          </p:nvPr>
        </p:nvSpPr>
        <p:spPr>
          <a:xfrm>
            <a:off x="1218883" y="1905000"/>
            <a:ext cx="9751060" cy="4267200"/>
          </a:xfrm>
        </p:spPr>
        <p:txBody>
          <a:bodyPr/>
          <a:lstStyle/>
          <a:p>
            <a:r>
              <a:rPr lang="en-US" dirty="0"/>
              <a:t>The most prominent challenge to building a sustainable food system is to make food available and accessible to all. </a:t>
            </a:r>
            <a:endParaRPr lang="en-US" dirty="0" smtClean="0"/>
          </a:p>
          <a:p>
            <a:r>
              <a:rPr lang="en-US" dirty="0"/>
              <a:t>Food and Agricultural Organization of the United Nations </a:t>
            </a:r>
            <a:endParaRPr lang="en-US" dirty="0" smtClean="0"/>
          </a:p>
          <a:p>
            <a:r>
              <a:rPr lang="en-US" dirty="0" smtClean="0"/>
              <a:t>Food </a:t>
            </a:r>
            <a:r>
              <a:rPr lang="en-US" dirty="0"/>
              <a:t>security is defined by the FAO as existing “when all people, at all times, have physical, social, and economic access to sufficient, safe, and nutritious food which meets their dietary needs and food preferences for an active and healthy life.” </a:t>
            </a:r>
            <a:endParaRPr lang="en-US" dirty="0" smtClean="0"/>
          </a:p>
          <a:p>
            <a:endParaRPr lang="en-US" dirty="0"/>
          </a:p>
        </p:txBody>
      </p:sp>
    </p:spTree>
    <p:extLst>
      <p:ext uri="{BB962C8B-B14F-4D97-AF65-F5344CB8AC3E}">
        <p14:creationId xmlns:p14="http://schemas.microsoft.com/office/powerpoint/2010/main" val="25788978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Challenges of Developing Sustainability</a:t>
            </a:r>
            <a:endParaRPr lang="en-US" b="1" dirty="0"/>
          </a:p>
        </p:txBody>
      </p:sp>
      <p:pic>
        <p:nvPicPr>
          <p:cNvPr id="5" name="Content Placeholder 4" descr="Image demonstrating food security status of US households in 2009" title="Challenges of Developing Sustainability"/>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218883" y="1527705"/>
            <a:ext cx="10056812" cy="4793189"/>
          </a:xfrm>
          <a:prstGeom prst="rect">
            <a:avLst/>
          </a:prstGeom>
          <a:noFill/>
          <a:ln>
            <a:noFill/>
          </a:ln>
        </p:spPr>
      </p:pic>
      <p:sp>
        <p:nvSpPr>
          <p:cNvPr id="6" name="Rectangle 5"/>
          <p:cNvSpPr/>
          <p:nvPr/>
        </p:nvSpPr>
        <p:spPr>
          <a:xfrm>
            <a:off x="2727702" y="6400800"/>
            <a:ext cx="7556122" cy="246221"/>
          </a:xfrm>
          <a:prstGeom prst="rect">
            <a:avLst/>
          </a:prstGeom>
        </p:spPr>
        <p:txBody>
          <a:bodyPr wrap="square">
            <a:spAutoFit/>
          </a:bodyPr>
          <a:lstStyle/>
          <a:p>
            <a:r>
              <a:rPr lang="en-US" sz="1000" dirty="0">
                <a:solidFill>
                  <a:srgbClr val="333333"/>
                </a:solidFill>
                <a:latin typeface="Calibri" panose="020F0502020204030204" pitchFamily="34" charset="0"/>
                <a:ea typeface="Calibri" panose="020F0502020204030204" pitchFamily="34" charset="0"/>
                <a:cs typeface="GentiumBookBasic,Italic"/>
              </a:rPr>
              <a:t>Image Source: Calculated by ERS using data from the December 2009 Current Population Survey Food Security Supplement</a:t>
            </a:r>
            <a:endParaRPr lang="en-US" sz="1000" dirty="0"/>
          </a:p>
        </p:txBody>
      </p:sp>
    </p:spTree>
    <p:extLst>
      <p:ext uri="{BB962C8B-B14F-4D97-AF65-F5344CB8AC3E}">
        <p14:creationId xmlns:p14="http://schemas.microsoft.com/office/powerpoint/2010/main" val="35234482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Challenges of Developing Sustainability</a:t>
            </a:r>
            <a:endParaRPr lang="en-US" b="1" dirty="0"/>
          </a:p>
        </p:txBody>
      </p:sp>
      <p:pic>
        <p:nvPicPr>
          <p:cNvPr id="7" name="Content Placeholder 6" descr="Image demonstrating the millions of people worldwide who report food insecurity." title="Food Insecurity"/>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4412" y="1600200"/>
            <a:ext cx="7848600" cy="4800600"/>
          </a:xfrm>
          <a:prstGeom prst="rect">
            <a:avLst/>
          </a:prstGeom>
          <a:noFill/>
          <a:ln>
            <a:noFill/>
          </a:ln>
        </p:spPr>
      </p:pic>
      <p:sp>
        <p:nvSpPr>
          <p:cNvPr id="4" name="Rectangle 3"/>
          <p:cNvSpPr/>
          <p:nvPr/>
        </p:nvSpPr>
        <p:spPr>
          <a:xfrm>
            <a:off x="3046412" y="6400800"/>
            <a:ext cx="7466012" cy="246221"/>
          </a:xfrm>
          <a:prstGeom prst="rect">
            <a:avLst/>
          </a:prstGeom>
        </p:spPr>
        <p:txBody>
          <a:bodyPr wrap="square">
            <a:spAutoFit/>
          </a:bodyPr>
          <a:lstStyle/>
          <a:p>
            <a:r>
              <a:rPr lang="en-US" sz="1000" dirty="0">
                <a:solidFill>
                  <a:srgbClr val="333333"/>
                </a:solidFill>
                <a:latin typeface="Calibri" panose="020F0502020204030204" pitchFamily="34" charset="0"/>
                <a:ea typeface="Calibri" panose="020F0502020204030204" pitchFamily="34" charset="0"/>
                <a:cs typeface="GentiumBookBasic,Italic"/>
              </a:rPr>
              <a:t>Image Source: Calculated by ERS using data from the December 2009 Current Population Survey Food Security Supplement</a:t>
            </a:r>
            <a:endParaRPr lang="en-US" sz="1000" dirty="0"/>
          </a:p>
        </p:txBody>
      </p:sp>
    </p:spTree>
    <p:extLst>
      <p:ext uri="{BB962C8B-B14F-4D97-AF65-F5344CB8AC3E}">
        <p14:creationId xmlns:p14="http://schemas.microsoft.com/office/powerpoint/2010/main" val="24069007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Challenges of Developing Sustainability</a:t>
            </a:r>
            <a:endParaRPr lang="en-US" b="1" dirty="0"/>
          </a:p>
        </p:txBody>
      </p:sp>
      <p:sp>
        <p:nvSpPr>
          <p:cNvPr id="3" name="Content Placeholder 2"/>
          <p:cNvSpPr>
            <a:spLocks noGrp="1"/>
          </p:cNvSpPr>
          <p:nvPr>
            <p:ph idx="1"/>
          </p:nvPr>
        </p:nvSpPr>
        <p:spPr>
          <a:xfrm>
            <a:off x="1235376" y="1905000"/>
            <a:ext cx="9751060" cy="4114800"/>
          </a:xfrm>
        </p:spPr>
        <p:txBody>
          <a:bodyPr>
            <a:normAutofit/>
          </a:bodyPr>
          <a:lstStyle/>
          <a:p>
            <a:r>
              <a:rPr lang="en-US" dirty="0"/>
              <a:t>The typical American diet does not adhere to dietary guidelines and recommendations, is unhealthy, and thus costs this country billions of dollars in healthcare. </a:t>
            </a:r>
            <a:endParaRPr lang="en-US" dirty="0" smtClean="0"/>
          </a:p>
          <a:p>
            <a:r>
              <a:rPr lang="en-US" dirty="0" smtClean="0"/>
              <a:t>The </a:t>
            </a:r>
            <a:r>
              <a:rPr lang="en-US" dirty="0"/>
              <a:t>average American diet contains too many processed foods with added sugars and saturated fats and not enough fruits, vegetables, and whole grains. </a:t>
            </a:r>
            <a:endParaRPr lang="en-US" dirty="0" smtClean="0"/>
          </a:p>
          <a:p>
            <a:r>
              <a:rPr lang="en-US" dirty="0" smtClean="0"/>
              <a:t>Moreover</a:t>
            </a:r>
            <a:r>
              <a:rPr lang="en-US" dirty="0"/>
              <a:t>, the average American takes in more kilocalories each day than ever before. </a:t>
            </a:r>
            <a:endParaRPr lang="en-US" dirty="0" smtClean="0"/>
          </a:p>
        </p:txBody>
      </p:sp>
    </p:spTree>
    <p:extLst>
      <p:ext uri="{BB962C8B-B14F-4D97-AF65-F5344CB8AC3E}">
        <p14:creationId xmlns:p14="http://schemas.microsoft.com/office/powerpoint/2010/main" val="17575422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Challenges of Developing Sustainability</a:t>
            </a:r>
            <a:endParaRPr lang="en-US" b="1" dirty="0"/>
          </a:p>
        </p:txBody>
      </p:sp>
      <p:sp>
        <p:nvSpPr>
          <p:cNvPr id="4" name="Content Placeholder 3"/>
          <p:cNvSpPr>
            <a:spLocks noGrp="1"/>
          </p:cNvSpPr>
          <p:nvPr>
            <p:ph idx="1"/>
          </p:nvPr>
        </p:nvSpPr>
        <p:spPr>
          <a:xfrm>
            <a:off x="1218883" y="1752600"/>
            <a:ext cx="9751060" cy="4419600"/>
          </a:xfrm>
        </p:spPr>
        <p:txBody>
          <a:bodyPr/>
          <a:lstStyle/>
          <a:p>
            <a:r>
              <a:rPr lang="en-US" dirty="0"/>
              <a:t>This shift of the population toward unhealthy, high-calorie diets has fueled the obesity and diet-related disease crisis in this nation</a:t>
            </a:r>
            <a:r>
              <a:rPr lang="en-US" dirty="0" smtClean="0"/>
              <a:t>.</a:t>
            </a:r>
          </a:p>
          <a:p>
            <a:r>
              <a:rPr lang="en-US" dirty="0"/>
              <a:t>T</a:t>
            </a:r>
            <a:r>
              <a:rPr lang="en-US" dirty="0" smtClean="0"/>
              <a:t>here </a:t>
            </a:r>
            <a:r>
              <a:rPr lang="en-US" dirty="0"/>
              <a:t>has been </a:t>
            </a:r>
            <a:r>
              <a:rPr lang="en-US" dirty="0" smtClean="0"/>
              <a:t>an increase in </a:t>
            </a:r>
            <a:r>
              <a:rPr lang="en-US" dirty="0"/>
              <a:t>“food deserts.”</a:t>
            </a:r>
          </a:p>
          <a:p>
            <a:r>
              <a:rPr lang="en-US" dirty="0"/>
              <a:t>A </a:t>
            </a:r>
            <a:r>
              <a:rPr lang="en-US" b="1" dirty="0"/>
              <a:t>food desert</a:t>
            </a:r>
            <a:r>
              <a:rPr lang="en-US" dirty="0"/>
              <a:t> is a location that does not provide access to affordable, high-quality, nutritious food. </a:t>
            </a:r>
            <a:endParaRPr lang="en-US" dirty="0" smtClean="0"/>
          </a:p>
          <a:p>
            <a:r>
              <a:rPr lang="en-US" dirty="0"/>
              <a:t>P</a:t>
            </a:r>
            <a:r>
              <a:rPr lang="en-US" dirty="0" smtClean="0"/>
              <a:t>eople </a:t>
            </a:r>
            <a:r>
              <a:rPr lang="en-US" dirty="0"/>
              <a:t>who live in </a:t>
            </a:r>
            <a:r>
              <a:rPr lang="en-US" dirty="0" smtClean="0"/>
              <a:t>food deserts often </a:t>
            </a:r>
            <a:r>
              <a:rPr lang="en-US" dirty="0"/>
              <a:t>have some of the highest incidences of obesity, Type 2 diabetes, and cardiovascular </a:t>
            </a:r>
            <a:r>
              <a:rPr lang="en-US" dirty="0" smtClean="0"/>
              <a:t>disease.</a:t>
            </a:r>
            <a:endParaRPr lang="en-US" dirty="0"/>
          </a:p>
        </p:txBody>
      </p:sp>
    </p:spTree>
    <p:extLst>
      <p:ext uri="{BB962C8B-B14F-4D97-AF65-F5344CB8AC3E}">
        <p14:creationId xmlns:p14="http://schemas.microsoft.com/office/powerpoint/2010/main" val="3908103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Challenges of Developing Sustainability</a:t>
            </a:r>
            <a:endParaRPr lang="en-US" b="1" dirty="0"/>
          </a:p>
        </p:txBody>
      </p:sp>
      <p:sp>
        <p:nvSpPr>
          <p:cNvPr id="3" name="Content Placeholder 2"/>
          <p:cNvSpPr>
            <a:spLocks noGrp="1"/>
          </p:cNvSpPr>
          <p:nvPr>
            <p:ph sz="half" idx="1"/>
          </p:nvPr>
        </p:nvSpPr>
        <p:spPr>
          <a:xfrm>
            <a:off x="1141412" y="2133600"/>
            <a:ext cx="5638800" cy="4038600"/>
          </a:xfrm>
        </p:spPr>
        <p:txBody>
          <a:bodyPr/>
          <a:lstStyle/>
          <a:p>
            <a:r>
              <a:rPr lang="en-US" dirty="0" smtClean="0"/>
              <a:t>Agribusiness lobby</a:t>
            </a:r>
          </a:p>
          <a:p>
            <a:r>
              <a:rPr lang="en-US" dirty="0" smtClean="0"/>
              <a:t>Genetically engineered plants</a:t>
            </a:r>
          </a:p>
          <a:p>
            <a:r>
              <a:rPr lang="en-US" dirty="0" smtClean="0"/>
              <a:t>Use of herbicides and pesticides</a:t>
            </a:r>
          </a:p>
          <a:p>
            <a:r>
              <a:rPr lang="en-US" dirty="0" smtClean="0"/>
              <a:t>Crop-specific subsidies</a:t>
            </a:r>
          </a:p>
          <a:p>
            <a:r>
              <a:rPr lang="en-US" dirty="0" smtClean="0"/>
              <a:t>EU research funding imbalances</a:t>
            </a:r>
          </a:p>
          <a:p>
            <a:endParaRPr lang="en-US" dirty="0"/>
          </a:p>
        </p:txBody>
      </p:sp>
      <p:pic>
        <p:nvPicPr>
          <p:cNvPr id="6" name="Content Placeholder 5" descr="Image questioning the use of genetically modified organisms to assist with sustainability issues." title="GMO"/>
          <p:cNvPicPr>
            <a:picLocks noGrp="1" noChangeAspect="1"/>
          </p:cNvPicPr>
          <p:nvPr>
            <p:ph sz="half" idx="2"/>
          </p:nvPr>
        </p:nvPicPr>
        <p:blipFill>
          <a:blip r:embed="rId2"/>
          <a:stretch>
            <a:fillRect/>
          </a:stretch>
        </p:blipFill>
        <p:spPr>
          <a:xfrm>
            <a:off x="6932612" y="2514600"/>
            <a:ext cx="4875212" cy="1997359"/>
          </a:xfrm>
          <a:prstGeom prst="rect">
            <a:avLst/>
          </a:prstGeom>
        </p:spPr>
      </p:pic>
    </p:spTree>
    <p:extLst>
      <p:ext uri="{BB962C8B-B14F-4D97-AF65-F5344CB8AC3E}">
        <p14:creationId xmlns:p14="http://schemas.microsoft.com/office/powerpoint/2010/main" val="1022430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How do you fill your plate? </a:t>
            </a:r>
            <a:endParaRPr lang="en-US" b="1" dirty="0"/>
          </a:p>
        </p:txBody>
      </p:sp>
      <p:pic>
        <p:nvPicPr>
          <p:cNvPr id="4" name="Content Placeholder 3"/>
          <p:cNvPicPr>
            <a:picLocks noGrp="1"/>
          </p:cNvPicPr>
          <p:nvPr>
            <p:ph idx="1"/>
          </p:nvPr>
        </p:nvPicPr>
        <p:blipFill rotWithShape="1">
          <a:blip r:embed="rId2" cstate="print">
            <a:extLst>
              <a:ext uri="{28A0092B-C50C-407E-A947-70E740481C1C}">
                <a14:useLocalDpi xmlns:a14="http://schemas.microsoft.com/office/drawing/2010/main" val="0"/>
              </a:ext>
            </a:extLst>
          </a:blip>
          <a:srcRect t="8181" r="12531" b="8566"/>
          <a:stretch/>
        </p:blipFill>
        <p:spPr bwMode="auto">
          <a:xfrm>
            <a:off x="2055812" y="1600200"/>
            <a:ext cx="6781800" cy="41148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332381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Global </a:t>
            </a:r>
            <a:r>
              <a:rPr lang="en-US" b="1" dirty="0" smtClean="0"/>
              <a:t>Challenges </a:t>
            </a:r>
            <a:r>
              <a:rPr lang="en-US" b="1" dirty="0"/>
              <a:t>for S</a:t>
            </a:r>
            <a:r>
              <a:rPr lang="en-US" b="1" dirty="0" smtClean="0"/>
              <a:t>ustainable Food</a:t>
            </a:r>
            <a:endParaRPr lang="en-US" b="1" dirty="0"/>
          </a:p>
        </p:txBody>
      </p:sp>
      <p:pic>
        <p:nvPicPr>
          <p:cNvPr id="7" name="VcL3BQeteCc"/>
          <p:cNvPicPr>
            <a:picLocks noGrp="1" noRot="1" noChangeAspect="1"/>
          </p:cNvPicPr>
          <p:nvPr>
            <p:ph idx="1"/>
            <a:videoFile r:link="rId1"/>
          </p:nvPr>
        </p:nvPicPr>
        <p:blipFill>
          <a:blip r:embed="rId3"/>
          <a:stretch>
            <a:fillRect/>
          </a:stretch>
        </p:blipFill>
        <p:spPr>
          <a:xfrm>
            <a:off x="2589212" y="1477505"/>
            <a:ext cx="7924800" cy="4618495"/>
          </a:xfrm>
          <a:prstGeom prst="rect">
            <a:avLst/>
          </a:prstGeom>
        </p:spPr>
      </p:pic>
      <p:sp>
        <p:nvSpPr>
          <p:cNvPr id="6" name="Rectangle 5"/>
          <p:cNvSpPr/>
          <p:nvPr/>
        </p:nvSpPr>
        <p:spPr>
          <a:xfrm>
            <a:off x="3884612" y="6125705"/>
            <a:ext cx="4772140" cy="369332"/>
          </a:xfrm>
          <a:prstGeom prst="rect">
            <a:avLst/>
          </a:prstGeom>
        </p:spPr>
        <p:txBody>
          <a:bodyPr wrap="none">
            <a:spAutoFit/>
          </a:bodyPr>
          <a:lstStyle/>
          <a:p>
            <a:r>
              <a:rPr lang="en-US" sz="1800" dirty="0" smtClean="0"/>
              <a:t>Video Source:  https</a:t>
            </a:r>
            <a:r>
              <a:rPr lang="en-US" sz="1800" dirty="0"/>
              <a:t>://youtu.be/VcL3BQeteCc</a:t>
            </a:r>
          </a:p>
        </p:txBody>
      </p:sp>
    </p:spTree>
    <p:extLst>
      <p:ext uri="{BB962C8B-B14F-4D97-AF65-F5344CB8AC3E}">
        <p14:creationId xmlns:p14="http://schemas.microsoft.com/office/powerpoint/2010/main" val="1179438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Nutrition, Health, and Disease</a:t>
            </a:r>
          </a:p>
        </p:txBody>
      </p:sp>
      <p:sp>
        <p:nvSpPr>
          <p:cNvPr id="3" name="Content Placeholder 2"/>
          <p:cNvSpPr>
            <a:spLocks noGrp="1"/>
          </p:cNvSpPr>
          <p:nvPr>
            <p:ph idx="1"/>
          </p:nvPr>
        </p:nvSpPr>
        <p:spPr>
          <a:xfrm>
            <a:off x="1218883" y="1752600"/>
            <a:ext cx="9751060" cy="4572000"/>
          </a:xfrm>
        </p:spPr>
        <p:txBody>
          <a:bodyPr/>
          <a:lstStyle/>
          <a:p>
            <a:r>
              <a:rPr lang="en-US" dirty="0"/>
              <a:t>Without adequate nutrition, the human body does not function optimally, and severe nutritional inadequacy can lead to disease and even death. </a:t>
            </a:r>
            <a:endParaRPr lang="en-US" dirty="0" smtClean="0"/>
          </a:p>
          <a:p>
            <a:r>
              <a:rPr lang="en-US" dirty="0"/>
              <a:t>In 1946, the World Health Organization (WHO) defined </a:t>
            </a:r>
            <a:r>
              <a:rPr lang="en-US" b="1" dirty="0"/>
              <a:t>health</a:t>
            </a:r>
            <a:r>
              <a:rPr lang="en-US" dirty="0"/>
              <a:t> as “a state of complete physical, mental, and social well-being, and not merely the absence of disease or infirmity.”</a:t>
            </a:r>
            <a:r>
              <a:rPr lang="en-US" baseline="30000" dirty="0"/>
              <a:t>1</a:t>
            </a:r>
            <a:r>
              <a:rPr lang="en-US" dirty="0"/>
              <a:t> </a:t>
            </a:r>
            <a:endParaRPr lang="en-US" dirty="0" smtClean="0"/>
          </a:p>
          <a:p>
            <a:r>
              <a:rPr lang="en-US" dirty="0"/>
              <a:t>A triangle is often used to depict the equal influences of physical, mental, and social well-being on health </a:t>
            </a:r>
          </a:p>
        </p:txBody>
      </p:sp>
    </p:spTree>
    <p:extLst>
      <p:ext uri="{BB962C8B-B14F-4D97-AF65-F5344CB8AC3E}">
        <p14:creationId xmlns:p14="http://schemas.microsoft.com/office/powerpoint/2010/main" val="37122303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Cooking 16x9">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extLst>
    <a:ext uri="{05A4C25C-085E-4340-85A3-A5531E510DB2}">
      <thm15:themeFamily xmlns:thm15="http://schemas.microsoft.com/office/thememl/2012/main" name="Fresh food presentation (widescreen).potx" id="{63DD3034-9CB5-4B6F-BCA0-530A5E267AB2}" vid="{9783A5E3-1DF2-4F3C-8902-0C2EB8A188D6}"/>
    </a:ext>
  </a:extLst>
</a:theme>
</file>

<file path=ppt/theme/theme2.xml><?xml version="1.0" encoding="utf-8"?>
<a:theme xmlns:a="http://schemas.openxmlformats.org/drawingml/2006/main" name="Office Theme">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theme>
</file>

<file path=ppt/theme/theme3.xml><?xml version="1.0" encoding="utf-8"?>
<a:theme xmlns:a="http://schemas.openxmlformats.org/drawingml/2006/main" name="Office Theme">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0D821C33D77374889306AEF42E3F77D" ma:contentTypeVersion="7" ma:contentTypeDescription="Create a new document." ma:contentTypeScope="" ma:versionID="72be366cff232dfece6902775b7875da">
  <xsd:schema xmlns:xsd="http://www.w3.org/2001/XMLSchema" xmlns:xs="http://www.w3.org/2001/XMLSchema" xmlns:p="http://schemas.microsoft.com/office/2006/metadata/properties" xmlns:ns2="fde54b8b-4b5e-495a-9838-89e8d703d9aa" targetNamespace="http://schemas.microsoft.com/office/2006/metadata/properties" ma:root="true" ma:fieldsID="941aee6532d60bb553fc8bd15f74bc67" ns2:_="">
    <xsd:import namespace="fde54b8b-4b5e-495a-9838-89e8d703d9a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e54b8b-4b5e-495a-9838-89e8d703d9a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E700CCB-20BA-4760-AB9F-AC3B63ED32E0}">
  <ds:schemaRefs>
    <ds:schemaRef ds:uri="http://www.w3.org/XML/1998/namespace"/>
    <ds:schemaRef ds:uri="http://purl.org/dc/terms/"/>
    <ds:schemaRef ds:uri="http://schemas.microsoft.com/office/2006/documentManagement/types"/>
    <ds:schemaRef ds:uri="a4f35948-e619-41b3-aa29-22878b09cfd2"/>
    <ds:schemaRef ds:uri="http://purl.org/dc/dcmitype/"/>
    <ds:schemaRef ds:uri="http://schemas.microsoft.com/office/2006/metadata/properties"/>
    <ds:schemaRef ds:uri="http://purl.org/dc/elements/1.1/"/>
    <ds:schemaRef ds:uri="http://schemas.openxmlformats.org/package/2006/metadata/core-properties"/>
    <ds:schemaRef ds:uri="http://schemas.microsoft.com/office/infopath/2007/PartnerControls"/>
    <ds:schemaRef ds:uri="40262f94-9f35-4ac3-9a90-690165a166b7"/>
  </ds:schemaRefs>
</ds:datastoreItem>
</file>

<file path=customXml/itemProps2.xml><?xml version="1.0" encoding="utf-8"?>
<ds:datastoreItem xmlns:ds="http://schemas.openxmlformats.org/officeDocument/2006/customXml" ds:itemID="{4E6E0C8A-6079-4C45-886B-140177186980}"/>
</file>

<file path=customXml/itemProps3.xml><?xml version="1.0" encoding="utf-8"?>
<ds:datastoreItem xmlns:ds="http://schemas.openxmlformats.org/officeDocument/2006/customXml" ds:itemID="{308942AA-0721-4324-BC2C-A3CB43F24E7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Fresh food presentation (widescreen)</Template>
  <TotalTime>1001</TotalTime>
  <Words>3624</Words>
  <Application>Microsoft Office PowerPoint</Application>
  <PresentationFormat>Custom</PresentationFormat>
  <Paragraphs>346</Paragraphs>
  <Slides>80</Slides>
  <Notes>0</Notes>
  <HiddenSlides>0</HiddenSlides>
  <MMClips>8</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80</vt:i4>
      </vt:variant>
    </vt:vector>
  </HeadingPairs>
  <TitlesOfParts>
    <vt:vector size="87" baseType="lpstr">
      <vt:lpstr>Arial</vt:lpstr>
      <vt:lpstr>Calibri</vt:lpstr>
      <vt:lpstr>Constantia</vt:lpstr>
      <vt:lpstr>GentiumBookBasic,Bold</vt:lpstr>
      <vt:lpstr>GentiumBookBasic,Italic</vt:lpstr>
      <vt:lpstr>Times New Roman</vt:lpstr>
      <vt:lpstr>Cooking 16x9</vt:lpstr>
      <vt:lpstr>Nutrition and You</vt:lpstr>
      <vt:lpstr>Chapter Objectives:</vt:lpstr>
      <vt:lpstr>Chapter Objectives:</vt:lpstr>
      <vt:lpstr>Introduction:</vt:lpstr>
      <vt:lpstr>Let’s Start with a Story…The Story of H. pylori</vt:lpstr>
      <vt:lpstr>In summary…</vt:lpstr>
      <vt:lpstr>1.1 Defining Nutrition, Health, and Disease</vt:lpstr>
      <vt:lpstr>How do you fill your plate? </vt:lpstr>
      <vt:lpstr>Nutrition, Health, and Disease</vt:lpstr>
      <vt:lpstr>The Health Triangle</vt:lpstr>
      <vt:lpstr>What is Disease?</vt:lpstr>
      <vt:lpstr>Public Health and Disease Prevention</vt:lpstr>
      <vt:lpstr>Public Health and Disease Prevention</vt:lpstr>
      <vt:lpstr>ChooseMyPlate.gov</vt:lpstr>
      <vt:lpstr>ChooseMyPlate.gov</vt:lpstr>
      <vt:lpstr>1.2 What Are Nutrients?</vt:lpstr>
      <vt:lpstr>Six Classes of Essential Nutrients</vt:lpstr>
      <vt:lpstr>Macronutrients</vt:lpstr>
      <vt:lpstr>The Macronutrients</vt:lpstr>
      <vt:lpstr>Macronutrients</vt:lpstr>
      <vt:lpstr>What is a Calorie?</vt:lpstr>
      <vt:lpstr>Carbohydrates</vt:lpstr>
      <vt:lpstr>Fast-releasing vs Slow-Releasing Carbs</vt:lpstr>
      <vt:lpstr>Lipids</vt:lpstr>
      <vt:lpstr>Lipids</vt:lpstr>
      <vt:lpstr>Proteins</vt:lpstr>
      <vt:lpstr>Proteins</vt:lpstr>
      <vt:lpstr>Water</vt:lpstr>
      <vt:lpstr>Water</vt:lpstr>
      <vt:lpstr>Micronutrients</vt:lpstr>
      <vt:lpstr>Micronutrients</vt:lpstr>
      <vt:lpstr>Minerals</vt:lpstr>
      <vt:lpstr>Minerals</vt:lpstr>
      <vt:lpstr>Vitamins</vt:lpstr>
      <vt:lpstr>Vitamins</vt:lpstr>
      <vt:lpstr>The Importance of Micronutrients</vt:lpstr>
      <vt:lpstr>Food Quality</vt:lpstr>
      <vt:lpstr>1.3 The Broad Role of Nutritional Science</vt:lpstr>
      <vt:lpstr>Evidence-Based Approach to Nutrition</vt:lpstr>
      <vt:lpstr>Evidence-Based Approach to Nutrition</vt:lpstr>
      <vt:lpstr>Evidence-Based Approach to Nutrition</vt:lpstr>
      <vt:lpstr>Types of Scientific Studies</vt:lpstr>
      <vt:lpstr>Epidemiological Studies</vt:lpstr>
      <vt:lpstr>Interventional Clinical Trial Studies</vt:lpstr>
      <vt:lpstr>Randomized Interventional Clinical Trial Studies</vt:lpstr>
      <vt:lpstr>Evolving Science</vt:lpstr>
      <vt:lpstr>Contentious Science</vt:lpstr>
      <vt:lpstr>New Area of Nutritional Science:  Nutrigenomics</vt:lpstr>
      <vt:lpstr>1.4 Health Factors and Their Impact</vt:lpstr>
      <vt:lpstr>Genetics</vt:lpstr>
      <vt:lpstr>Genetics</vt:lpstr>
      <vt:lpstr>Epigenetics</vt:lpstr>
      <vt:lpstr>Life Cycle</vt:lpstr>
      <vt:lpstr>Life Cycle</vt:lpstr>
      <vt:lpstr>Environment</vt:lpstr>
      <vt:lpstr>Environment</vt:lpstr>
      <vt:lpstr>Socioeconomic Status</vt:lpstr>
      <vt:lpstr>Socioeconomic Status</vt:lpstr>
      <vt:lpstr>Lifestyle</vt:lpstr>
      <vt:lpstr>Physical Activity Level</vt:lpstr>
      <vt:lpstr>Recreational Drug Use</vt:lpstr>
      <vt:lpstr>Sleep Patterns</vt:lpstr>
      <vt:lpstr>Interactions of Nutrition, Genetics, Environment, and Lifestyle on Health</vt:lpstr>
      <vt:lpstr>Interactions of Nutrition, Genetics, Environment, and Lifestyle on Health</vt:lpstr>
      <vt:lpstr>Personal Choice: The Challenge of Choosing Foods</vt:lpstr>
      <vt:lpstr>Factors that Drive Food Choices</vt:lpstr>
      <vt:lpstr>1.5 Assessing Personal Health</vt:lpstr>
      <vt:lpstr>Components of a Routine Physical</vt:lpstr>
      <vt:lpstr>Personal Health Assessment</vt:lpstr>
      <vt:lpstr>PowerPoint Presentation</vt:lpstr>
      <vt:lpstr>https://und.edu/health-wellness/_files/docs/wellnessassessmentworksheet.pdf</vt:lpstr>
      <vt:lpstr>1.6 Sustainable Food Systems</vt:lpstr>
      <vt:lpstr>1.6 Sustainable Food Systems</vt:lpstr>
      <vt:lpstr>Challenges of Developing Sustainability</vt:lpstr>
      <vt:lpstr>Challenges of Developing Sustainability</vt:lpstr>
      <vt:lpstr>Challenges of Developing Sustainability</vt:lpstr>
      <vt:lpstr>Challenges of Developing Sustainability</vt:lpstr>
      <vt:lpstr>Challenges of Developing Sustainability</vt:lpstr>
      <vt:lpstr>Challenges of Developing Sustainability</vt:lpstr>
      <vt:lpstr>Global Challenges for Sustainable Food</vt:lpstr>
    </vt:vector>
  </TitlesOfParts>
  <Company>Georgia Highlands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Nutrition and You</dc:title>
  <dc:creator>Sharryse Henderson</dc:creator>
  <cp:lastModifiedBy>Sharryse Henderson</cp:lastModifiedBy>
  <cp:revision>68</cp:revision>
  <dcterms:created xsi:type="dcterms:W3CDTF">2018-01-08T00:02:35Z</dcterms:created>
  <dcterms:modified xsi:type="dcterms:W3CDTF">2021-12-08T04:12:48Z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0x010100F0D821C33D77374889306AEF42E3F77D</vt:lpwstr>
  </property>
  <property fmtid="{D5CDD505-2E9C-101B-9397-08002B2CF9AE}" pid="4" name="FeatureTags">
    <vt:lpwstr/>
  </property>
  <property fmtid="{D5CDD505-2E9C-101B-9397-08002B2CF9AE}" pid="5" name="LocalizationTags">
    <vt:lpwstr/>
  </property>
  <property fmtid="{D5CDD505-2E9C-101B-9397-08002B2CF9AE}" pid="6" name="CampaignTags">
    <vt:lpwstr/>
  </property>
  <property fmtid="{D5CDD505-2E9C-101B-9397-08002B2CF9AE}" pid="7" name="ScenarioTags">
    <vt:lpwstr/>
  </property>
</Properties>
</file>