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9"/>
  </p:notesMasterIdLst>
  <p:handoutMasterIdLst>
    <p:handoutMasterId r:id="rId80"/>
  </p:handoutMasterIdLst>
  <p:sldIdLst>
    <p:sldId id="256" r:id="rId5"/>
    <p:sldId id="258" r:id="rId6"/>
    <p:sldId id="326" r:id="rId7"/>
    <p:sldId id="325" r:id="rId8"/>
    <p:sldId id="259" r:id="rId9"/>
    <p:sldId id="328" r:id="rId10"/>
    <p:sldId id="260" r:id="rId11"/>
    <p:sldId id="261" r:id="rId12"/>
    <p:sldId id="262" r:id="rId13"/>
    <p:sldId id="329"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327"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6" r:id="rId48"/>
    <p:sldId id="295"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30" r:id="rId74"/>
    <p:sldId id="321" r:id="rId75"/>
    <p:sldId id="322" r:id="rId76"/>
    <p:sldId id="323" r:id="rId77"/>
    <p:sldId id="324" r:id="rId78"/>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20" autoAdjust="0"/>
    <p:restoredTop sz="94492" autoAdjust="0"/>
  </p:normalViewPr>
  <p:slideViewPr>
    <p:cSldViewPr>
      <p:cViewPr varScale="1">
        <p:scale>
          <a:sx n="88" d="100"/>
          <a:sy n="88" d="100"/>
        </p:scale>
        <p:origin x="216" y="736"/>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11/27/21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11/27/21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11/27/21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11/27/21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11/27/21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11/27/21</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video" Target="https://www.youtube.com/embed/CRh_dAzXuoU?feature=oembed" TargetMode="External"/><Relationship Id="rId4" Type="http://schemas.openxmlformats.org/officeDocument/2006/relationships/hyperlink" Target="https://www.youtube.com/v/CRh_dAzXuo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nhlbi.nih.gov/health/health-topics/topics/bdt/types.html"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youtu.be/eJ9Zjc-jdys" TargetMode="External"/><Relationship Id="rId2" Type="http://schemas.openxmlformats.org/officeDocument/2006/relationships/slideLayout" Target="../slideLayouts/slideLayout6.xml"/><Relationship Id="rId1" Type="http://schemas.openxmlformats.org/officeDocument/2006/relationships/video" Target="https://www.youtube.com/embed/eJ9Zjc-jdys?feature=oembed" TargetMode="External"/><Relationship Id="rId4" Type="http://schemas.openxmlformats.org/officeDocument/2006/relationships/image" Target="../media/image8.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https://www.ncbi.nlm.nih.gov/books/NBK114310/"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ods.od.nih.gov/factsheets/Folate-HealthProfessional/"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ods.od.nih.gov/factsheets/VitaminB12-HealthProfessional/"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video" Target="https://www.youtube.com/embed/Fc7UMZKTWbA?feature=oembed" TargetMode="External"/><Relationship Id="rId4" Type="http://schemas.openxmlformats.org/officeDocument/2006/relationships/hyperlink" Target="https://www.youtube.com/v/Fc7UMZKTWbA"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ncbi.nlm.nih.gov/books/NBK22231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s://ods.od.nih.gov/factsheets/Iron-HealthProfessional/"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6.xml"/><Relationship Id="rId1" Type="http://schemas.openxmlformats.org/officeDocument/2006/relationships/video" Target="https://www.youtube.com/embed/zESmqSo1kyU?feature=oembed" TargetMode="External"/><Relationship Id="rId4" Type="http://schemas.openxmlformats.org/officeDocument/2006/relationships/hyperlink" Target="https://youtu.be/zESmqSo1kyU"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s://www.ncbi.nlm.nih.gov/books/NBK222310/"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324" y="362396"/>
            <a:ext cx="10057288" cy="1676400"/>
          </a:xfrm>
        </p:spPr>
        <p:txBody>
          <a:bodyPr/>
          <a:lstStyle/>
          <a:p>
            <a:r>
              <a:rPr lang="en-US" sz="4800" dirty="0"/>
              <a:t>Nutrients Important for Metabolism and Blood Function</a:t>
            </a:r>
          </a:p>
        </p:txBody>
      </p:sp>
      <p:sp>
        <p:nvSpPr>
          <p:cNvPr id="3" name="Subtitle 2"/>
          <p:cNvSpPr>
            <a:spLocks noGrp="1"/>
          </p:cNvSpPr>
          <p:nvPr>
            <p:ph type="subTitle" idx="1"/>
          </p:nvPr>
        </p:nvSpPr>
        <p:spPr/>
        <p:txBody>
          <a:bodyPr/>
          <a:lstStyle/>
          <a:p>
            <a:r>
              <a:rPr lang="en-US" dirty="0"/>
              <a:t>Chapter Ten</a:t>
            </a:r>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92C6F-E407-3248-A9D7-829183776E5F}"/>
              </a:ext>
            </a:extLst>
          </p:cNvPr>
          <p:cNvSpPr>
            <a:spLocks noGrp="1"/>
          </p:cNvSpPr>
          <p:nvPr>
            <p:ph type="title"/>
          </p:nvPr>
        </p:nvSpPr>
        <p:spPr/>
        <p:txBody>
          <a:bodyPr>
            <a:normAutofit/>
          </a:bodyPr>
          <a:lstStyle/>
          <a:p>
            <a:r>
              <a:rPr lang="en-US" b="1" dirty="0"/>
              <a:t>Video: What Is Blood?</a:t>
            </a:r>
          </a:p>
        </p:txBody>
      </p:sp>
      <p:pic>
        <p:nvPicPr>
          <p:cNvPr id="3" name="What is Blood?" descr="A video explaing the composition and function of human blood">
            <a:hlinkClick r:id="" action="ppaction://media"/>
            <a:extLst>
              <a:ext uri="{FF2B5EF4-FFF2-40B4-BE49-F238E27FC236}">
                <a16:creationId xmlns:a16="http://schemas.microsoft.com/office/drawing/2014/main" id="{BD10E48B-E557-A04A-BE52-0D138046959B}"/>
              </a:ext>
            </a:extLst>
          </p:cNvPr>
          <p:cNvPicPr>
            <a:picLocks noRot="1" noChangeAspect="1"/>
          </p:cNvPicPr>
          <p:nvPr>
            <a:videoFile r:link="rId1"/>
          </p:nvPr>
        </p:nvPicPr>
        <p:blipFill>
          <a:blip r:embed="rId3"/>
          <a:stretch>
            <a:fillRect/>
          </a:stretch>
        </p:blipFill>
        <p:spPr>
          <a:xfrm>
            <a:off x="2959468" y="1447800"/>
            <a:ext cx="6269887" cy="4699000"/>
          </a:xfrm>
          <a:prstGeom prst="rect">
            <a:avLst/>
          </a:prstGeom>
        </p:spPr>
      </p:pic>
      <p:sp>
        <p:nvSpPr>
          <p:cNvPr id="4" name="TextBox 3">
            <a:extLst>
              <a:ext uri="{FF2B5EF4-FFF2-40B4-BE49-F238E27FC236}">
                <a16:creationId xmlns:a16="http://schemas.microsoft.com/office/drawing/2014/main" id="{A8973195-4E7D-2A4F-8855-A10143B905E2}"/>
              </a:ext>
            </a:extLst>
          </p:cNvPr>
          <p:cNvSpPr txBox="1"/>
          <p:nvPr/>
        </p:nvSpPr>
        <p:spPr>
          <a:xfrm>
            <a:off x="3398320" y="6149622"/>
            <a:ext cx="5392182" cy="338554"/>
          </a:xfrm>
          <a:prstGeom prst="rect">
            <a:avLst/>
          </a:prstGeom>
          <a:noFill/>
        </p:spPr>
        <p:txBody>
          <a:bodyPr wrap="none" rtlCol="0">
            <a:spAutoFit/>
          </a:bodyPr>
          <a:lstStyle/>
          <a:p>
            <a:r>
              <a:rPr lang="en-US" sz="1600" dirty="0"/>
              <a:t>Video Source: </a:t>
            </a:r>
            <a:r>
              <a:rPr lang="en-US" sz="1600" dirty="0">
                <a:hlinkClick r:id="rId4"/>
              </a:rPr>
              <a:t>https://www.youtube.com/v/CRh_dAzXuoU</a:t>
            </a:r>
            <a:endParaRPr lang="en-US" sz="1600" dirty="0"/>
          </a:p>
        </p:txBody>
      </p:sp>
    </p:spTree>
    <p:extLst>
      <p:ext uri="{BB962C8B-B14F-4D97-AF65-F5344CB8AC3E}">
        <p14:creationId xmlns:p14="http://schemas.microsoft.com/office/powerpoint/2010/main" val="3040864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91698-464A-9948-93CB-F770046C8E97}"/>
              </a:ext>
            </a:extLst>
          </p:cNvPr>
          <p:cNvSpPr>
            <a:spLocks noGrp="1"/>
          </p:cNvSpPr>
          <p:nvPr>
            <p:ph type="title"/>
          </p:nvPr>
        </p:nvSpPr>
        <p:spPr/>
        <p:txBody>
          <a:bodyPr/>
          <a:lstStyle/>
          <a:p>
            <a:r>
              <a:rPr lang="en-US" b="1" dirty="0"/>
              <a:t>10.1 What Makes Up Blood and How Do These Substances Support Blood Function?</a:t>
            </a:r>
            <a:endParaRPr lang="en-US" dirty="0"/>
          </a:p>
        </p:txBody>
      </p:sp>
      <p:sp>
        <p:nvSpPr>
          <p:cNvPr id="3" name="Content Placeholder 2">
            <a:extLst>
              <a:ext uri="{FF2B5EF4-FFF2-40B4-BE49-F238E27FC236}">
                <a16:creationId xmlns:a16="http://schemas.microsoft.com/office/drawing/2014/main" id="{8882AFD3-1F76-DF44-80B5-72BEA99C41B3}"/>
              </a:ext>
            </a:extLst>
          </p:cNvPr>
          <p:cNvSpPr>
            <a:spLocks noGrp="1"/>
          </p:cNvSpPr>
          <p:nvPr>
            <p:ph idx="1"/>
          </p:nvPr>
        </p:nvSpPr>
        <p:spPr/>
        <p:txBody>
          <a:bodyPr>
            <a:normAutofit lnSpcReduction="10000"/>
          </a:bodyPr>
          <a:lstStyle/>
          <a:p>
            <a:r>
              <a:rPr lang="en-US" b="1" dirty="0"/>
              <a:t>Nutrients In</a:t>
            </a:r>
          </a:p>
          <a:p>
            <a:pPr lvl="1"/>
            <a:r>
              <a:rPr lang="en-US" dirty="0"/>
              <a:t>Blood is the conduit and blood vessels are the highway that support nutrient and molecule transport to all cells.</a:t>
            </a:r>
          </a:p>
          <a:p>
            <a:pPr lvl="1"/>
            <a:r>
              <a:rPr lang="en-US" dirty="0"/>
              <a:t>In addition to transporting all of these molecules, blood must transfer the oxygen breathed in by the lungs to all cells in the body.</a:t>
            </a:r>
          </a:p>
          <a:p>
            <a:r>
              <a:rPr lang="en-US" b="1" dirty="0"/>
              <a:t>Wastes Out</a:t>
            </a:r>
          </a:p>
          <a:p>
            <a:pPr lvl="1"/>
            <a:r>
              <a:rPr lang="en-US" dirty="0"/>
              <a:t>In the metabolism of macronutrients to energy, cells produce the waste products carbon dioxide and water, which are transported in blood.</a:t>
            </a:r>
          </a:p>
          <a:p>
            <a:pPr lvl="1"/>
            <a:r>
              <a:rPr lang="en-US" dirty="0"/>
              <a:t> The kidneys remove any excess water in the blood, and blood delivers the carbon dioxide to the lungs where it is exhaled.</a:t>
            </a:r>
          </a:p>
        </p:txBody>
      </p:sp>
    </p:spTree>
    <p:extLst>
      <p:ext uri="{BB962C8B-B14F-4D97-AF65-F5344CB8AC3E}">
        <p14:creationId xmlns:p14="http://schemas.microsoft.com/office/powerpoint/2010/main" val="36752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D1F95-4445-6947-BE80-FF19971B01BD}"/>
              </a:ext>
            </a:extLst>
          </p:cNvPr>
          <p:cNvSpPr>
            <a:spLocks noGrp="1"/>
          </p:cNvSpPr>
          <p:nvPr>
            <p:ph type="title"/>
          </p:nvPr>
        </p:nvSpPr>
        <p:spPr/>
        <p:txBody>
          <a:bodyPr/>
          <a:lstStyle/>
          <a:p>
            <a:r>
              <a:rPr lang="en-US" b="1" dirty="0"/>
              <a:t>Figure 10.1 The Capillary Exchange: Nutrients In and Wastes Out</a:t>
            </a:r>
          </a:p>
        </p:txBody>
      </p:sp>
      <p:pic>
        <p:nvPicPr>
          <p:cNvPr id="4" name="Content Placeholder 3" descr="An imagine showing the movement of water, glucose, amino acids, and oxygen out of the blood into the tissue cells and water, wastes, and carbon dioxide from the tissue cells into the blood.">
            <a:extLst>
              <a:ext uri="{FF2B5EF4-FFF2-40B4-BE49-F238E27FC236}">
                <a16:creationId xmlns:a16="http://schemas.microsoft.com/office/drawing/2014/main" id="{01C85E5B-52F2-D943-9903-AB0D4E9CBCA6}"/>
              </a:ext>
            </a:extLst>
          </p:cNvPr>
          <p:cNvPicPr>
            <a:picLocks noGrp="1" noChangeAspect="1"/>
          </p:cNvPicPr>
          <p:nvPr>
            <p:ph idx="1"/>
          </p:nvPr>
        </p:nvPicPr>
        <p:blipFill>
          <a:blip r:embed="rId2"/>
          <a:stretch>
            <a:fillRect/>
          </a:stretch>
        </p:blipFill>
        <p:spPr>
          <a:xfrm>
            <a:off x="1674812" y="1782221"/>
            <a:ext cx="9067800" cy="4316784"/>
          </a:xfrm>
          <a:prstGeom prst="rect">
            <a:avLst/>
          </a:prstGeom>
        </p:spPr>
      </p:pic>
    </p:spTree>
    <p:extLst>
      <p:ext uri="{BB962C8B-B14F-4D97-AF65-F5344CB8AC3E}">
        <p14:creationId xmlns:p14="http://schemas.microsoft.com/office/powerpoint/2010/main" val="33805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92E25-0663-1F4C-946E-894B7A262A4B}"/>
              </a:ext>
            </a:extLst>
          </p:cNvPr>
          <p:cNvSpPr>
            <a:spLocks noGrp="1"/>
          </p:cNvSpPr>
          <p:nvPr>
            <p:ph type="title"/>
          </p:nvPr>
        </p:nvSpPr>
        <p:spPr/>
        <p:txBody>
          <a:bodyPr/>
          <a:lstStyle/>
          <a:p>
            <a:r>
              <a:rPr lang="en-US" b="1" dirty="0"/>
              <a:t>10.1 What Makes Blood Healthy?</a:t>
            </a:r>
          </a:p>
        </p:txBody>
      </p:sp>
      <p:sp>
        <p:nvSpPr>
          <p:cNvPr id="3" name="Content Placeholder 2">
            <a:extLst>
              <a:ext uri="{FF2B5EF4-FFF2-40B4-BE49-F238E27FC236}">
                <a16:creationId xmlns:a16="http://schemas.microsoft.com/office/drawing/2014/main" id="{8B41945D-92C2-5C45-A212-D5039B16FD2E}"/>
              </a:ext>
            </a:extLst>
          </p:cNvPr>
          <p:cNvSpPr>
            <a:spLocks noGrp="1"/>
          </p:cNvSpPr>
          <p:nvPr>
            <p:ph idx="1"/>
          </p:nvPr>
        </p:nvSpPr>
        <p:spPr/>
        <p:txBody>
          <a:bodyPr>
            <a:normAutofit lnSpcReduction="10000"/>
          </a:bodyPr>
          <a:lstStyle/>
          <a:p>
            <a:r>
              <a:rPr lang="en-US" dirty="0"/>
              <a:t>Blood is healthy when it contains the appropriate amount of water and cellular components, and proper concentrations of dissolved substances, such as albumin and electrolytes.</a:t>
            </a:r>
          </a:p>
          <a:p>
            <a:r>
              <a:rPr lang="en-US" dirty="0"/>
              <a:t>In the bone marrow, where blood cells are made, amino acids are required to build the massive amount of hemoglobin packed within every red blood cell, along with all other enzymes and cellular organelles contained in each blood cell. </a:t>
            </a:r>
          </a:p>
          <a:p>
            <a:r>
              <a:rPr lang="en-US" dirty="0"/>
              <a:t>Red blood cells, similar to the brain, use only glucose as fuel, and it must be in constant supply to support red-blood-cell metabolism. </a:t>
            </a:r>
          </a:p>
        </p:txBody>
      </p:sp>
    </p:spTree>
    <p:extLst>
      <p:ext uri="{BB962C8B-B14F-4D97-AF65-F5344CB8AC3E}">
        <p14:creationId xmlns:p14="http://schemas.microsoft.com/office/powerpoint/2010/main" val="3067131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E25F8-CF94-C545-8420-36F2702B0F54}"/>
              </a:ext>
            </a:extLst>
          </p:cNvPr>
          <p:cNvSpPr>
            <a:spLocks noGrp="1"/>
          </p:cNvSpPr>
          <p:nvPr>
            <p:ph type="title"/>
          </p:nvPr>
        </p:nvSpPr>
        <p:spPr/>
        <p:txBody>
          <a:bodyPr>
            <a:normAutofit/>
          </a:bodyPr>
          <a:lstStyle/>
          <a:p>
            <a:r>
              <a:rPr lang="en-US" b="1" dirty="0"/>
              <a:t>10.1 What Can Blood Tests Tell You About Your Health?</a:t>
            </a:r>
          </a:p>
        </p:txBody>
      </p:sp>
      <p:sp>
        <p:nvSpPr>
          <p:cNvPr id="4" name="Content Placeholder 3">
            <a:extLst>
              <a:ext uri="{FF2B5EF4-FFF2-40B4-BE49-F238E27FC236}">
                <a16:creationId xmlns:a16="http://schemas.microsoft.com/office/drawing/2014/main" id="{CEA9F67B-7C1E-8347-B957-4EE24A077C4D}"/>
              </a:ext>
            </a:extLst>
          </p:cNvPr>
          <p:cNvSpPr>
            <a:spLocks noGrp="1"/>
          </p:cNvSpPr>
          <p:nvPr>
            <p:ph sz="half" idx="1"/>
          </p:nvPr>
        </p:nvSpPr>
        <p:spPr/>
        <p:txBody>
          <a:bodyPr>
            <a:normAutofit/>
          </a:bodyPr>
          <a:lstStyle/>
          <a:p>
            <a:r>
              <a:rPr lang="en-US" dirty="0"/>
              <a:t>Since blood is the conduit of metabolic products and wastes, measuring the components of blood, and particular substances in blood, can reveal not only the health of blood, but also the health of other organ systems.</a:t>
            </a:r>
          </a:p>
        </p:txBody>
      </p:sp>
      <p:sp>
        <p:nvSpPr>
          <p:cNvPr id="5" name="Content Placeholder 4">
            <a:extLst>
              <a:ext uri="{FF2B5EF4-FFF2-40B4-BE49-F238E27FC236}">
                <a16:creationId xmlns:a16="http://schemas.microsoft.com/office/drawing/2014/main" id="{21E74E05-A7B0-FE4D-9195-ED56BE569C37}"/>
              </a:ext>
            </a:extLst>
          </p:cNvPr>
          <p:cNvSpPr>
            <a:spLocks noGrp="1"/>
          </p:cNvSpPr>
          <p:nvPr>
            <p:ph sz="half" idx="2"/>
          </p:nvPr>
        </p:nvSpPr>
        <p:spPr/>
        <p:txBody>
          <a:bodyPr>
            <a:normAutofit/>
          </a:bodyPr>
          <a:lstStyle/>
          <a:p>
            <a:endParaRPr lang="en-US" dirty="0"/>
          </a:p>
          <a:p>
            <a:endParaRPr lang="en-US" dirty="0"/>
          </a:p>
          <a:p>
            <a:endParaRPr lang="en-US" dirty="0"/>
          </a:p>
          <a:p>
            <a:endParaRPr lang="en-US" dirty="0"/>
          </a:p>
          <a:p>
            <a:pPr marL="0" indent="0">
              <a:buNone/>
            </a:pPr>
            <a:endParaRPr lang="en-US" dirty="0"/>
          </a:p>
          <a:p>
            <a:r>
              <a:rPr lang="en-US" sz="1600" i="1" dirty="0"/>
              <a:t>Blood tests are helpful tools in diagnosing disease and provide much information on overall health.</a:t>
            </a:r>
          </a:p>
          <a:p>
            <a:pPr marL="0" indent="0" algn="ctr">
              <a:buNone/>
            </a:pPr>
            <a:r>
              <a:rPr lang="en-US" sz="1600" i="1" dirty="0"/>
              <a:t>© Shutterstock</a:t>
            </a:r>
          </a:p>
        </p:txBody>
      </p:sp>
      <p:pic>
        <p:nvPicPr>
          <p:cNvPr id="7" name="Picture 6">
            <a:extLst>
              <a:ext uri="{FF2B5EF4-FFF2-40B4-BE49-F238E27FC236}">
                <a16:creationId xmlns:a16="http://schemas.microsoft.com/office/drawing/2014/main" id="{BEFB3BB1-74F5-0743-B850-07C0D37636D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237412" y="1143000"/>
            <a:ext cx="2331085" cy="3496628"/>
          </a:xfrm>
          <a:prstGeom prst="rect">
            <a:avLst/>
          </a:prstGeom>
        </p:spPr>
      </p:pic>
    </p:spTree>
    <p:extLst>
      <p:ext uri="{BB962C8B-B14F-4D97-AF65-F5344CB8AC3E}">
        <p14:creationId xmlns:p14="http://schemas.microsoft.com/office/powerpoint/2010/main" val="151721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C4AD5-7EE8-6544-ADD6-F6B18737DC50}"/>
              </a:ext>
            </a:extLst>
          </p:cNvPr>
          <p:cNvSpPr>
            <a:spLocks noGrp="1"/>
          </p:cNvSpPr>
          <p:nvPr>
            <p:ph type="title"/>
          </p:nvPr>
        </p:nvSpPr>
        <p:spPr/>
        <p:txBody>
          <a:bodyPr/>
          <a:lstStyle/>
          <a:p>
            <a:r>
              <a:rPr lang="en-US" b="1" dirty="0"/>
              <a:t>10.1 What Can Blood Tests Tell You About Your Health?</a:t>
            </a:r>
            <a:endParaRPr lang="en-US" dirty="0"/>
          </a:p>
        </p:txBody>
      </p:sp>
      <p:sp>
        <p:nvSpPr>
          <p:cNvPr id="3" name="Content Placeholder 2">
            <a:extLst>
              <a:ext uri="{FF2B5EF4-FFF2-40B4-BE49-F238E27FC236}">
                <a16:creationId xmlns:a16="http://schemas.microsoft.com/office/drawing/2014/main" id="{DBBD07CB-1625-5F42-8720-45182E6979B3}"/>
              </a:ext>
            </a:extLst>
          </p:cNvPr>
          <p:cNvSpPr>
            <a:spLocks noGrp="1"/>
          </p:cNvSpPr>
          <p:nvPr>
            <p:ph idx="1"/>
          </p:nvPr>
        </p:nvSpPr>
        <p:spPr/>
        <p:txBody>
          <a:bodyPr/>
          <a:lstStyle/>
          <a:p>
            <a:r>
              <a:rPr lang="en-US" dirty="0"/>
              <a:t>A </a:t>
            </a:r>
            <a:r>
              <a:rPr lang="en-US" b="1" dirty="0"/>
              <a:t>biomarker</a:t>
            </a:r>
            <a:r>
              <a:rPr lang="en-US" dirty="0"/>
              <a:t> is defined as a measurable molecule or trait that is connected with a specific disease or health condition.</a:t>
            </a:r>
          </a:p>
          <a:p>
            <a:r>
              <a:rPr lang="en-US" dirty="0"/>
              <a:t>The concentrations of biomarkers in blood are indicative of disease risk and include cholesterol, triglycerides, glucose, and prostate-specific antigen (PSA).</a:t>
            </a:r>
          </a:p>
          <a:p>
            <a:r>
              <a:rPr lang="en-US" dirty="0"/>
              <a:t>Many factors, such as physical activity level, diet, alcohol intake, and medicine intake can influence a person’s blood-test levels and cause them to fall outside the normal range.</a:t>
            </a:r>
          </a:p>
        </p:txBody>
      </p:sp>
    </p:spTree>
    <p:extLst>
      <p:ext uri="{BB962C8B-B14F-4D97-AF65-F5344CB8AC3E}">
        <p14:creationId xmlns:p14="http://schemas.microsoft.com/office/powerpoint/2010/main" val="152356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F273D-279B-1E49-9984-7F5CB30B0A91}"/>
              </a:ext>
            </a:extLst>
          </p:cNvPr>
          <p:cNvSpPr>
            <a:spLocks noGrp="1"/>
          </p:cNvSpPr>
          <p:nvPr>
            <p:ph type="title"/>
          </p:nvPr>
        </p:nvSpPr>
        <p:spPr/>
        <p:txBody>
          <a:bodyPr/>
          <a:lstStyle/>
          <a:p>
            <a:r>
              <a:rPr lang="en-US" b="1" dirty="0"/>
              <a:t>Table 10.1 Blood Tests</a:t>
            </a:r>
          </a:p>
        </p:txBody>
      </p:sp>
      <p:graphicFrame>
        <p:nvGraphicFramePr>
          <p:cNvPr id="4" name="Content Placeholder 3" descr="Table showing commonly observed substances in a blood test and what each indicates. 1 of 2.">
            <a:extLst>
              <a:ext uri="{FF2B5EF4-FFF2-40B4-BE49-F238E27FC236}">
                <a16:creationId xmlns:a16="http://schemas.microsoft.com/office/drawing/2014/main" id="{08B5DA24-014B-3A4E-9043-974D3F9E548C}"/>
              </a:ext>
            </a:extLst>
          </p:cNvPr>
          <p:cNvGraphicFramePr>
            <a:graphicFrameLocks noGrp="1"/>
          </p:cNvGraphicFramePr>
          <p:nvPr>
            <p:ph idx="1"/>
            <p:extLst>
              <p:ext uri="{D42A27DB-BD31-4B8C-83A1-F6EECF244321}">
                <p14:modId xmlns:p14="http://schemas.microsoft.com/office/powerpoint/2010/main" val="1421098679"/>
              </p:ext>
            </p:extLst>
          </p:nvPr>
        </p:nvGraphicFramePr>
        <p:xfrm>
          <a:off x="989012" y="1828800"/>
          <a:ext cx="10058400" cy="4191003"/>
        </p:xfrm>
        <a:graphic>
          <a:graphicData uri="http://schemas.openxmlformats.org/drawingml/2006/table">
            <a:tbl>
              <a:tblPr firstRow="1" firstCol="1" bandRow="1">
                <a:tableStyleId>{5C22544A-7EE6-4342-B048-85BDC9FD1C3A}</a:tableStyleId>
              </a:tblPr>
              <a:tblGrid>
                <a:gridCol w="5029200">
                  <a:extLst>
                    <a:ext uri="{9D8B030D-6E8A-4147-A177-3AD203B41FA5}">
                      <a16:colId xmlns:a16="http://schemas.microsoft.com/office/drawing/2014/main" val="3469578582"/>
                    </a:ext>
                  </a:extLst>
                </a:gridCol>
                <a:gridCol w="5029200">
                  <a:extLst>
                    <a:ext uri="{9D8B030D-6E8A-4147-A177-3AD203B41FA5}">
                      <a16:colId xmlns:a16="http://schemas.microsoft.com/office/drawing/2014/main" val="880272935"/>
                    </a:ext>
                  </a:extLst>
                </a:gridCol>
              </a:tblGrid>
              <a:tr h="465667">
                <a:tc>
                  <a:txBody>
                    <a:bodyPr/>
                    <a:lstStyle/>
                    <a:p>
                      <a:pPr marL="0" marR="0" algn="ctr">
                        <a:spcBef>
                          <a:spcPts val="0"/>
                        </a:spcBef>
                        <a:spcAft>
                          <a:spcPts val="0"/>
                        </a:spcAft>
                      </a:pPr>
                      <a:r>
                        <a:rPr lang="en-US" sz="1600" dirty="0">
                          <a:effectLst/>
                        </a:rPr>
                        <a:t>Substance Measured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Indicates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31194104"/>
                  </a:ext>
                </a:extLst>
              </a:tr>
              <a:tr h="465667">
                <a:tc>
                  <a:txBody>
                    <a:bodyPr/>
                    <a:lstStyle/>
                    <a:p>
                      <a:pPr marL="0" marR="0" algn="ctr">
                        <a:spcBef>
                          <a:spcPts val="0"/>
                        </a:spcBef>
                        <a:spcAft>
                          <a:spcPts val="0"/>
                        </a:spcAft>
                      </a:pPr>
                      <a:r>
                        <a:rPr lang="en-US" sz="1600" dirty="0">
                          <a:effectLst/>
                        </a:rPr>
                        <a:t>Red-blood-cell count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Oxygen-carrying capacity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32150405"/>
                  </a:ext>
                </a:extLst>
              </a:tr>
              <a:tr h="465667">
                <a:tc>
                  <a:txBody>
                    <a:bodyPr/>
                    <a:lstStyle/>
                    <a:p>
                      <a:pPr marL="0" marR="0" algn="ctr">
                        <a:spcBef>
                          <a:spcPts val="0"/>
                        </a:spcBef>
                        <a:spcAft>
                          <a:spcPts val="0"/>
                        </a:spcAft>
                      </a:pPr>
                      <a:r>
                        <a:rPr lang="en-US" sz="1600">
                          <a:effectLst/>
                        </a:rPr>
                        <a:t>Hematocrit (red-blood-cell volume)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Anemia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86066553"/>
                  </a:ext>
                </a:extLst>
              </a:tr>
              <a:tr h="465667">
                <a:tc>
                  <a:txBody>
                    <a:bodyPr/>
                    <a:lstStyle/>
                    <a:p>
                      <a:pPr marL="0" marR="0" algn="ctr">
                        <a:spcBef>
                          <a:spcPts val="0"/>
                        </a:spcBef>
                        <a:spcAft>
                          <a:spcPts val="0"/>
                        </a:spcAft>
                      </a:pPr>
                      <a:r>
                        <a:rPr lang="en-US" sz="1600">
                          <a:effectLst/>
                        </a:rPr>
                        <a:t>White-blood-cell count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Presence of infection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43145956"/>
                  </a:ext>
                </a:extLst>
              </a:tr>
              <a:tr h="465667">
                <a:tc>
                  <a:txBody>
                    <a:bodyPr/>
                    <a:lstStyle/>
                    <a:p>
                      <a:pPr marL="0" marR="0" algn="ctr">
                        <a:spcBef>
                          <a:spcPts val="0"/>
                        </a:spcBef>
                        <a:spcAft>
                          <a:spcPts val="0"/>
                        </a:spcAft>
                      </a:pPr>
                      <a:r>
                        <a:rPr lang="en-US" sz="1600">
                          <a:effectLst/>
                        </a:rPr>
                        <a:t>Platelet count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Bleeding disorders, atherosclerosis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18839589"/>
                  </a:ext>
                </a:extLst>
              </a:tr>
              <a:tr h="465667">
                <a:tc>
                  <a:txBody>
                    <a:bodyPr/>
                    <a:lstStyle/>
                    <a:p>
                      <a:pPr marL="0" marR="0" algn="ctr">
                        <a:spcBef>
                          <a:spcPts val="0"/>
                        </a:spcBef>
                        <a:spcAft>
                          <a:spcPts val="0"/>
                        </a:spcAft>
                      </a:pPr>
                      <a:r>
                        <a:rPr lang="en-US" sz="1600">
                          <a:effectLst/>
                        </a:rPr>
                        <a:t>pH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Metabolic, kidney, respiratory abnormalities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49449629"/>
                  </a:ext>
                </a:extLst>
              </a:tr>
              <a:tr h="465667">
                <a:tc>
                  <a:txBody>
                    <a:bodyPr/>
                    <a:lstStyle/>
                    <a:p>
                      <a:pPr marL="0" marR="0" algn="ctr">
                        <a:spcBef>
                          <a:spcPts val="0"/>
                        </a:spcBef>
                        <a:spcAft>
                          <a:spcPts val="0"/>
                        </a:spcAft>
                      </a:pPr>
                      <a:r>
                        <a:rPr lang="en-US" sz="1600">
                          <a:effectLst/>
                        </a:rPr>
                        <a:t>Albumin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Liver, kidney, and Crohn’s disease, dehydration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891174129"/>
                  </a:ext>
                </a:extLst>
              </a:tr>
              <a:tr h="465667">
                <a:tc>
                  <a:txBody>
                    <a:bodyPr/>
                    <a:lstStyle/>
                    <a:p>
                      <a:pPr marL="0" marR="0" algn="ctr">
                        <a:spcBef>
                          <a:spcPts val="0"/>
                        </a:spcBef>
                        <a:spcAft>
                          <a:spcPts val="0"/>
                        </a:spcAft>
                      </a:pPr>
                      <a:r>
                        <a:rPr lang="en-US" sz="1600">
                          <a:effectLst/>
                        </a:rPr>
                        <a:t>Bilirubin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Liver-function abnormality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22050820"/>
                  </a:ext>
                </a:extLst>
              </a:tr>
              <a:tr h="465667">
                <a:tc>
                  <a:txBody>
                    <a:bodyPr/>
                    <a:lstStyle/>
                    <a:p>
                      <a:pPr marL="0" marR="0" algn="ctr">
                        <a:spcBef>
                          <a:spcPts val="0"/>
                        </a:spcBef>
                        <a:spcAft>
                          <a:spcPts val="0"/>
                        </a:spcAft>
                      </a:pPr>
                      <a:r>
                        <a:rPr lang="en-US" sz="1600">
                          <a:effectLst/>
                        </a:rPr>
                        <a:t>Oxygen/Carbon Dioxide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Respiratory or metabolic abnormality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62940890"/>
                  </a:ext>
                </a:extLst>
              </a:tr>
            </a:tbl>
          </a:graphicData>
        </a:graphic>
      </p:graphicFrame>
    </p:spTree>
    <p:extLst>
      <p:ext uri="{BB962C8B-B14F-4D97-AF65-F5344CB8AC3E}">
        <p14:creationId xmlns:p14="http://schemas.microsoft.com/office/powerpoint/2010/main" val="1687236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9B476-409E-8643-A76F-4BC3C4790D49}"/>
              </a:ext>
            </a:extLst>
          </p:cNvPr>
          <p:cNvSpPr>
            <a:spLocks noGrp="1"/>
          </p:cNvSpPr>
          <p:nvPr>
            <p:ph type="title"/>
          </p:nvPr>
        </p:nvSpPr>
        <p:spPr/>
        <p:txBody>
          <a:bodyPr/>
          <a:lstStyle/>
          <a:p>
            <a:r>
              <a:rPr lang="en-US" b="1" dirty="0"/>
              <a:t>Table 10.1 Blood Tests  -continued-</a:t>
            </a:r>
            <a:endParaRPr lang="en-US" dirty="0"/>
          </a:p>
        </p:txBody>
      </p:sp>
      <p:sp>
        <p:nvSpPr>
          <p:cNvPr id="3" name="Content Placeholder 2">
            <a:extLst>
              <a:ext uri="{FF2B5EF4-FFF2-40B4-BE49-F238E27FC236}">
                <a16:creationId xmlns:a16="http://schemas.microsoft.com/office/drawing/2014/main" id="{87A9C525-D023-FB45-AFA1-A9D54684EAFC}"/>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sz="1600" dirty="0"/>
          </a:p>
          <a:p>
            <a:endParaRPr lang="en-US" sz="1600" dirty="0"/>
          </a:p>
          <a:p>
            <a:pPr algn="ctr"/>
            <a:r>
              <a:rPr lang="en-US" sz="1600" dirty="0"/>
              <a:t>Source: National Heart Lung and Blood Institute. “Types of Blood Tests.” </a:t>
            </a:r>
            <a:r>
              <a:rPr lang="en-US" sz="1600" dirty="0">
                <a:hlinkClick r:id="rId2"/>
              </a:rPr>
              <a:t>http://www.nhlbi.nih.gov/health/health-topics/topics/bdt/types.html</a:t>
            </a:r>
            <a:endParaRPr lang="en-US" sz="1600" dirty="0"/>
          </a:p>
        </p:txBody>
      </p:sp>
      <p:graphicFrame>
        <p:nvGraphicFramePr>
          <p:cNvPr id="4" name="Table 3" descr="Table showing commonly observed substances in a blood test and what each indicates continued. 2 of 2.">
            <a:extLst>
              <a:ext uri="{FF2B5EF4-FFF2-40B4-BE49-F238E27FC236}">
                <a16:creationId xmlns:a16="http://schemas.microsoft.com/office/drawing/2014/main" id="{F302E01A-50AB-7940-AFB0-4EA91FCFAE3E}"/>
              </a:ext>
            </a:extLst>
          </p:cNvPr>
          <p:cNvGraphicFramePr>
            <a:graphicFrameLocks noGrp="1"/>
          </p:cNvGraphicFramePr>
          <p:nvPr>
            <p:extLst>
              <p:ext uri="{D42A27DB-BD31-4B8C-83A1-F6EECF244321}">
                <p14:modId xmlns:p14="http://schemas.microsoft.com/office/powerpoint/2010/main" val="1158024720"/>
              </p:ext>
            </p:extLst>
          </p:nvPr>
        </p:nvGraphicFramePr>
        <p:xfrm>
          <a:off x="1218883" y="1676400"/>
          <a:ext cx="9750424" cy="3427730"/>
        </p:xfrm>
        <a:graphic>
          <a:graphicData uri="http://schemas.openxmlformats.org/drawingml/2006/table">
            <a:tbl>
              <a:tblPr firstRow="1" firstCol="1" bandRow="1">
                <a:tableStyleId>{5C22544A-7EE6-4342-B048-85BDC9FD1C3A}</a:tableStyleId>
              </a:tblPr>
              <a:tblGrid>
                <a:gridCol w="4875212">
                  <a:extLst>
                    <a:ext uri="{9D8B030D-6E8A-4147-A177-3AD203B41FA5}">
                      <a16:colId xmlns:a16="http://schemas.microsoft.com/office/drawing/2014/main" val="3749150465"/>
                    </a:ext>
                  </a:extLst>
                </a:gridCol>
                <a:gridCol w="4875212">
                  <a:extLst>
                    <a:ext uri="{9D8B030D-6E8A-4147-A177-3AD203B41FA5}">
                      <a16:colId xmlns:a16="http://schemas.microsoft.com/office/drawing/2014/main" val="496378374"/>
                    </a:ext>
                  </a:extLst>
                </a:gridCol>
              </a:tblGrid>
              <a:tr h="355600">
                <a:tc>
                  <a:txBody>
                    <a:bodyPr/>
                    <a:lstStyle/>
                    <a:p>
                      <a:pPr marL="0" marR="0" algn="ctr">
                        <a:spcBef>
                          <a:spcPts val="0"/>
                        </a:spcBef>
                        <a:spcAft>
                          <a:spcPts val="0"/>
                        </a:spcAft>
                      </a:pPr>
                      <a:r>
                        <a:rPr lang="en-US" sz="1600" dirty="0">
                          <a:effectLst/>
                        </a:rPr>
                        <a:t>Substance Measured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Indicates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03902339"/>
                  </a:ext>
                </a:extLst>
              </a:tr>
              <a:tr h="355600">
                <a:tc>
                  <a:txBody>
                    <a:bodyPr/>
                    <a:lstStyle/>
                    <a:p>
                      <a:pPr marL="0" marR="0" algn="ctr">
                        <a:spcBef>
                          <a:spcPts val="0"/>
                        </a:spcBef>
                        <a:spcAft>
                          <a:spcPts val="0"/>
                        </a:spcAft>
                      </a:pPr>
                      <a:r>
                        <a:rPr lang="en-US" sz="1600" dirty="0">
                          <a:effectLst/>
                        </a:rPr>
                        <a:t>Hemoglobin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Oxygen-carrying capacity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08515641"/>
                  </a:ext>
                </a:extLst>
              </a:tr>
              <a:tr h="355600">
                <a:tc>
                  <a:txBody>
                    <a:bodyPr/>
                    <a:lstStyle/>
                    <a:p>
                      <a:pPr marL="0" marR="0" algn="ctr">
                        <a:spcBef>
                          <a:spcPts val="0"/>
                        </a:spcBef>
                        <a:spcAft>
                          <a:spcPts val="0"/>
                        </a:spcAft>
                      </a:pPr>
                      <a:r>
                        <a:rPr lang="en-US" sz="1600">
                          <a:effectLst/>
                        </a:rPr>
                        <a:t>Iron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Anemia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30327679"/>
                  </a:ext>
                </a:extLst>
              </a:tr>
              <a:tr h="355600">
                <a:tc>
                  <a:txBody>
                    <a:bodyPr/>
                    <a:lstStyle/>
                    <a:p>
                      <a:pPr marL="0" marR="0" algn="ctr">
                        <a:spcBef>
                          <a:spcPts val="0"/>
                        </a:spcBef>
                        <a:spcAft>
                          <a:spcPts val="0"/>
                        </a:spcAft>
                      </a:pPr>
                      <a:r>
                        <a:rPr lang="en-US" sz="1600">
                          <a:effectLst/>
                        </a:rPr>
                        <a:t>Magnesium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Magnesium deficiency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236478564"/>
                  </a:ext>
                </a:extLst>
              </a:tr>
              <a:tr h="355600">
                <a:tc>
                  <a:txBody>
                    <a:bodyPr/>
                    <a:lstStyle/>
                    <a:p>
                      <a:pPr marL="0" marR="0" algn="ctr">
                        <a:spcBef>
                          <a:spcPts val="0"/>
                        </a:spcBef>
                        <a:spcAft>
                          <a:spcPts val="0"/>
                        </a:spcAft>
                      </a:pPr>
                      <a:r>
                        <a:rPr lang="en-US" sz="1600">
                          <a:effectLst/>
                        </a:rPr>
                        <a:t>Electrolytes (calcium, chloride, magnesium, potassium)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Many illnesses (kidney, metabolic, etc.)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408353986"/>
                  </a:ext>
                </a:extLst>
              </a:tr>
              <a:tr h="355600">
                <a:tc>
                  <a:txBody>
                    <a:bodyPr/>
                    <a:lstStyle/>
                    <a:p>
                      <a:pPr marL="0" marR="0" algn="ctr">
                        <a:spcBef>
                          <a:spcPts val="0"/>
                        </a:spcBef>
                        <a:spcAft>
                          <a:spcPts val="0"/>
                        </a:spcAft>
                      </a:pPr>
                      <a:r>
                        <a:rPr lang="en-US" sz="1600" dirty="0">
                          <a:effectLst/>
                        </a:rPr>
                        <a:t>Cholesterol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Cardiovascular disease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973307842"/>
                  </a:ext>
                </a:extLst>
              </a:tr>
              <a:tr h="355600">
                <a:tc>
                  <a:txBody>
                    <a:bodyPr/>
                    <a:lstStyle/>
                    <a:p>
                      <a:pPr marL="0" marR="0" algn="ctr">
                        <a:spcBef>
                          <a:spcPts val="0"/>
                        </a:spcBef>
                        <a:spcAft>
                          <a:spcPts val="0"/>
                        </a:spcAft>
                      </a:pPr>
                      <a:r>
                        <a:rPr lang="en-US" sz="1600">
                          <a:effectLst/>
                        </a:rPr>
                        <a:t>Triglycerides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Cardiovascular disease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00794245"/>
                  </a:ext>
                </a:extLst>
              </a:tr>
              <a:tr h="355600">
                <a:tc>
                  <a:txBody>
                    <a:bodyPr/>
                    <a:lstStyle/>
                    <a:p>
                      <a:pPr marL="0" marR="0" algn="ctr">
                        <a:spcBef>
                          <a:spcPts val="0"/>
                        </a:spcBef>
                        <a:spcAft>
                          <a:spcPts val="0"/>
                        </a:spcAft>
                      </a:pPr>
                      <a:r>
                        <a:rPr lang="en-US" sz="1600">
                          <a:effectLst/>
                        </a:rPr>
                        <a:t>Glucose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Diabetes risk</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02255891"/>
                  </a:ext>
                </a:extLst>
              </a:tr>
              <a:tr h="355600">
                <a:tc>
                  <a:txBody>
                    <a:bodyPr/>
                    <a:lstStyle/>
                    <a:p>
                      <a:pPr marL="0" marR="0" algn="ctr">
                        <a:spcBef>
                          <a:spcPts val="0"/>
                        </a:spcBef>
                        <a:spcAft>
                          <a:spcPts val="0"/>
                        </a:spcAft>
                      </a:pPr>
                      <a:r>
                        <a:rPr lang="en-US" sz="1600">
                          <a:effectLst/>
                        </a:rPr>
                        <a:t>Hormones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Many illnesses (diabetes, reproductive abnormalities)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54297763"/>
                  </a:ext>
                </a:extLst>
              </a:tr>
            </a:tbl>
          </a:graphicData>
        </a:graphic>
      </p:graphicFrame>
    </p:spTree>
    <p:extLst>
      <p:ext uri="{BB962C8B-B14F-4D97-AF65-F5344CB8AC3E}">
        <p14:creationId xmlns:p14="http://schemas.microsoft.com/office/powerpoint/2010/main" val="1761492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196AB-7B8E-D04D-899E-6287FBDB6EC9}"/>
              </a:ext>
            </a:extLst>
          </p:cNvPr>
          <p:cNvSpPr>
            <a:spLocks noGrp="1"/>
          </p:cNvSpPr>
          <p:nvPr>
            <p:ph type="title"/>
          </p:nvPr>
        </p:nvSpPr>
        <p:spPr/>
        <p:txBody>
          <a:bodyPr/>
          <a:lstStyle/>
          <a:p>
            <a:r>
              <a:rPr lang="en-US" b="1" dirty="0"/>
              <a:t>10.2 Metabolism Overview</a:t>
            </a:r>
            <a:endParaRPr lang="en-US" dirty="0"/>
          </a:p>
        </p:txBody>
      </p:sp>
      <p:sp>
        <p:nvSpPr>
          <p:cNvPr id="3" name="Content Placeholder 2">
            <a:extLst>
              <a:ext uri="{FF2B5EF4-FFF2-40B4-BE49-F238E27FC236}">
                <a16:creationId xmlns:a16="http://schemas.microsoft.com/office/drawing/2014/main" id="{F2E6B565-8800-164C-BAA4-876317F80459}"/>
              </a:ext>
            </a:extLst>
          </p:cNvPr>
          <p:cNvSpPr>
            <a:spLocks noGrp="1"/>
          </p:cNvSpPr>
          <p:nvPr>
            <p:ph idx="1"/>
          </p:nvPr>
        </p:nvSpPr>
        <p:spPr/>
        <p:txBody>
          <a:bodyPr/>
          <a:lstStyle/>
          <a:p>
            <a:r>
              <a:rPr lang="en-US" b="1" dirty="0"/>
              <a:t>Metabolism</a:t>
            </a:r>
            <a:r>
              <a:rPr lang="en-US" dirty="0"/>
              <a:t> is defined as the sum of all chemical reactions required to support cellular function and hence the life of an organism. It has 2 components:</a:t>
            </a:r>
          </a:p>
          <a:p>
            <a:pPr lvl="1"/>
            <a:r>
              <a:rPr lang="en-US" b="1" dirty="0"/>
              <a:t>Catabolism</a:t>
            </a:r>
            <a:r>
              <a:rPr lang="en-US" dirty="0"/>
              <a:t> includes to all metabolic processes involved in molecule breakdown.</a:t>
            </a:r>
          </a:p>
          <a:p>
            <a:pPr lvl="1"/>
            <a:r>
              <a:rPr lang="en-US" b="1" dirty="0"/>
              <a:t>Anabolism</a:t>
            </a:r>
            <a:r>
              <a:rPr lang="en-US" dirty="0"/>
              <a:t> includes all metabolic processes involved in building bigger molecules.</a:t>
            </a:r>
          </a:p>
          <a:p>
            <a:r>
              <a:rPr lang="en-US" dirty="0"/>
              <a:t>The overall goals of metabolism are energy transfer and matter transport.</a:t>
            </a:r>
          </a:p>
        </p:txBody>
      </p:sp>
    </p:spTree>
    <p:extLst>
      <p:ext uri="{BB962C8B-B14F-4D97-AF65-F5344CB8AC3E}">
        <p14:creationId xmlns:p14="http://schemas.microsoft.com/office/powerpoint/2010/main" val="78111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720C1-135C-5245-B0DF-E2862AA9DD28}"/>
              </a:ext>
            </a:extLst>
          </p:cNvPr>
          <p:cNvSpPr>
            <a:spLocks noGrp="1"/>
          </p:cNvSpPr>
          <p:nvPr>
            <p:ph type="title"/>
          </p:nvPr>
        </p:nvSpPr>
        <p:spPr/>
        <p:txBody>
          <a:bodyPr/>
          <a:lstStyle/>
          <a:p>
            <a:r>
              <a:rPr lang="en-US" b="1" dirty="0"/>
              <a:t>10.2 Metabolism Overview</a:t>
            </a:r>
            <a:endParaRPr lang="en-US" dirty="0"/>
          </a:p>
        </p:txBody>
      </p:sp>
      <p:sp>
        <p:nvSpPr>
          <p:cNvPr id="3" name="Content Placeholder 2">
            <a:extLst>
              <a:ext uri="{FF2B5EF4-FFF2-40B4-BE49-F238E27FC236}">
                <a16:creationId xmlns:a16="http://schemas.microsoft.com/office/drawing/2014/main" id="{A5249C80-1457-5948-8A38-F7AE744B5D89}"/>
              </a:ext>
            </a:extLst>
          </p:cNvPr>
          <p:cNvSpPr>
            <a:spLocks noGrp="1"/>
          </p:cNvSpPr>
          <p:nvPr>
            <p:ph idx="1"/>
          </p:nvPr>
        </p:nvSpPr>
        <p:spPr/>
        <p:txBody>
          <a:bodyPr>
            <a:normAutofit fontScale="92500"/>
          </a:bodyPr>
          <a:lstStyle/>
          <a:p>
            <a:r>
              <a:rPr lang="en-US" dirty="0"/>
              <a:t>A metabolic pathway is a series of enzymatic reactions that transforms the starting material (known as a substrate) into intermediates, which are the substrates for the next enzymatic reactions in the pathway, until, finally, an end-product is synthesized by the last enzymatic reaction in the pathway.</a:t>
            </a:r>
          </a:p>
          <a:p>
            <a:r>
              <a:rPr lang="en-US" dirty="0"/>
              <a:t>To ensure cellular efficiency, the metabolic pathways involved in catabolism and anabolism are regulated in concert by energy status, hormones, and substrate and end-product levels.</a:t>
            </a:r>
          </a:p>
          <a:p>
            <a:r>
              <a:rPr lang="en-US" dirty="0"/>
              <a:t>Cells requiring energy or building blocks take up the nutrients from the blood and process them in either catabolic or anabolic pathways.</a:t>
            </a:r>
          </a:p>
        </p:txBody>
      </p:sp>
    </p:spTree>
    <p:extLst>
      <p:ext uri="{BB962C8B-B14F-4D97-AF65-F5344CB8AC3E}">
        <p14:creationId xmlns:p14="http://schemas.microsoft.com/office/powerpoint/2010/main" val="311204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608012" y="1600200"/>
            <a:ext cx="10972800" cy="5029200"/>
          </a:xfrm>
        </p:spPr>
        <p:txBody>
          <a:bodyPr>
            <a:normAutofit/>
          </a:bodyPr>
          <a:lstStyle/>
          <a:p>
            <a:pPr marL="0" indent="0">
              <a:buNone/>
            </a:pPr>
            <a:r>
              <a:rPr lang="en-US" dirty="0"/>
              <a:t>After reading and studying this chapter, students should be able to:</a:t>
            </a:r>
          </a:p>
          <a:p>
            <a:pPr marL="514350" lvl="0" indent="-514350">
              <a:buFont typeface="+mj-lt"/>
              <a:buAutoNum type="arabicPeriod"/>
            </a:pPr>
            <a:r>
              <a:rPr lang="en-US" dirty="0"/>
              <a:t>List each component of blood and its major role.</a:t>
            </a:r>
          </a:p>
          <a:p>
            <a:pPr marL="514350" lvl="0" indent="-514350">
              <a:buFont typeface="+mj-lt"/>
              <a:buAutoNum type="arabicPeriod"/>
            </a:pPr>
            <a:r>
              <a:rPr lang="en-US" dirty="0"/>
              <a:t>Summarize how energy from the energy-yielding nutrients is obtained and used, and how and where it is stored in the body for later use.</a:t>
            </a:r>
          </a:p>
          <a:p>
            <a:pPr marL="514350" lvl="0" indent="-514350">
              <a:buFont typeface="+mj-lt"/>
              <a:buAutoNum type="arabicPeriod"/>
            </a:pPr>
            <a:r>
              <a:rPr lang="en-US" dirty="0"/>
              <a:t>Explain the role of energy in the process of building tissues and organs.</a:t>
            </a:r>
          </a:p>
          <a:p>
            <a:pPr marL="514350" lvl="0" indent="-514350">
              <a:buFont typeface="+mj-lt"/>
              <a:buAutoNum type="arabicPeriod"/>
            </a:pPr>
            <a:r>
              <a:rPr lang="en-US" dirty="0"/>
              <a:t>Summarize the role of the B vitamins in metabolism.</a:t>
            </a:r>
          </a:p>
          <a:p>
            <a:pPr marL="514350" lvl="0" indent="-514350">
              <a:buFont typeface="+mj-lt"/>
              <a:buAutoNum type="arabicPeriod"/>
            </a:pPr>
            <a:r>
              <a:rPr lang="en-US" dirty="0"/>
              <a:t>Explain how Vitamin K supports a life-saving function of blood.</a:t>
            </a:r>
          </a:p>
          <a:p>
            <a:endParaRPr lang="en-US" dirty="0"/>
          </a:p>
        </p:txBody>
      </p:sp>
    </p:spTree>
    <p:extLst>
      <p:ext uri="{BB962C8B-B14F-4D97-AF65-F5344CB8AC3E}">
        <p14:creationId xmlns:p14="http://schemas.microsoft.com/office/powerpoint/2010/main" val="72503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3495F-FB8B-AC48-BCD8-A3E768BEEC5B}"/>
              </a:ext>
            </a:extLst>
          </p:cNvPr>
          <p:cNvSpPr>
            <a:spLocks noGrp="1"/>
          </p:cNvSpPr>
          <p:nvPr>
            <p:ph type="title"/>
          </p:nvPr>
        </p:nvSpPr>
        <p:spPr/>
        <p:txBody>
          <a:bodyPr/>
          <a:lstStyle/>
          <a:p>
            <a:r>
              <a:rPr lang="en-US" b="1" dirty="0"/>
              <a:t>10.2 Metabolism Overview</a:t>
            </a:r>
            <a:endParaRPr lang="en-US" dirty="0"/>
          </a:p>
        </p:txBody>
      </p:sp>
      <p:sp>
        <p:nvSpPr>
          <p:cNvPr id="3" name="Content Placeholder 2">
            <a:extLst>
              <a:ext uri="{FF2B5EF4-FFF2-40B4-BE49-F238E27FC236}">
                <a16:creationId xmlns:a16="http://schemas.microsoft.com/office/drawing/2014/main" id="{8E10AAB9-AF72-B448-B692-0796FE0FE79D}"/>
              </a:ext>
            </a:extLst>
          </p:cNvPr>
          <p:cNvSpPr>
            <a:spLocks noGrp="1"/>
          </p:cNvSpPr>
          <p:nvPr>
            <p:ph idx="1"/>
          </p:nvPr>
        </p:nvSpPr>
        <p:spPr/>
        <p:txBody>
          <a:bodyPr>
            <a:normAutofit lnSpcReduction="10000"/>
          </a:bodyPr>
          <a:lstStyle/>
          <a:p>
            <a:endParaRPr lang="en-US" dirty="0"/>
          </a:p>
          <a:p>
            <a:endParaRPr lang="en-US" dirty="0"/>
          </a:p>
          <a:p>
            <a:endParaRPr lang="en-US" dirty="0"/>
          </a:p>
          <a:p>
            <a:endParaRPr lang="en-US" dirty="0"/>
          </a:p>
          <a:p>
            <a:endParaRPr lang="en-US" dirty="0"/>
          </a:p>
          <a:p>
            <a:endParaRPr lang="en-US" dirty="0"/>
          </a:p>
          <a:p>
            <a:r>
              <a:rPr lang="en-US" sz="2400" dirty="0"/>
              <a:t>Metabolism is categorized into metabolic pathways that breakdown the molecules that release energy (catabolism) and the molecules that consume energy by building bigger molecules (anabolism).</a:t>
            </a:r>
          </a:p>
        </p:txBody>
      </p:sp>
      <p:pic>
        <p:nvPicPr>
          <p:cNvPr id="4" name="Picture 3">
            <a:extLst>
              <a:ext uri="{FF2B5EF4-FFF2-40B4-BE49-F238E27FC236}">
                <a16:creationId xmlns:a16="http://schemas.microsoft.com/office/drawing/2014/main" id="{D844845F-9D37-2043-9182-4C495A556FE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275012" y="1600200"/>
            <a:ext cx="4673600" cy="2971800"/>
          </a:xfrm>
          <a:prstGeom prst="rect">
            <a:avLst/>
          </a:prstGeom>
        </p:spPr>
      </p:pic>
    </p:spTree>
    <p:extLst>
      <p:ext uri="{BB962C8B-B14F-4D97-AF65-F5344CB8AC3E}">
        <p14:creationId xmlns:p14="http://schemas.microsoft.com/office/powerpoint/2010/main" val="155002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54E2C-CBC1-854B-85BD-F1FF014D9337}"/>
              </a:ext>
            </a:extLst>
          </p:cNvPr>
          <p:cNvSpPr>
            <a:spLocks noGrp="1"/>
          </p:cNvSpPr>
          <p:nvPr>
            <p:ph type="title"/>
          </p:nvPr>
        </p:nvSpPr>
        <p:spPr/>
        <p:txBody>
          <a:bodyPr/>
          <a:lstStyle/>
          <a:p>
            <a:r>
              <a:rPr lang="en-US" b="1" dirty="0"/>
              <a:t>10.2 Metabolism Overview</a:t>
            </a:r>
            <a:endParaRPr lang="en-US" dirty="0"/>
          </a:p>
        </p:txBody>
      </p:sp>
      <p:sp>
        <p:nvSpPr>
          <p:cNvPr id="3" name="Content Placeholder 2">
            <a:extLst>
              <a:ext uri="{FF2B5EF4-FFF2-40B4-BE49-F238E27FC236}">
                <a16:creationId xmlns:a16="http://schemas.microsoft.com/office/drawing/2014/main" id="{A8AD265B-475D-914D-9B84-95C1743ED024}"/>
              </a:ext>
            </a:extLst>
          </p:cNvPr>
          <p:cNvSpPr>
            <a:spLocks noGrp="1"/>
          </p:cNvSpPr>
          <p:nvPr>
            <p:ph idx="1"/>
          </p:nvPr>
        </p:nvSpPr>
        <p:spPr/>
        <p:txBody>
          <a:bodyPr/>
          <a:lstStyle/>
          <a:p>
            <a:r>
              <a:rPr lang="en-US" b="1" dirty="0"/>
              <a:t>Energy metabolism</a:t>
            </a:r>
            <a:r>
              <a:rPr lang="en-US" dirty="0"/>
              <a:t> refers more specifically to the metabolic pathways that release or store energy.</a:t>
            </a:r>
          </a:p>
          <a:p>
            <a:r>
              <a:rPr lang="en-US" dirty="0"/>
              <a:t>Some of these are catabolic pathways, while others are anabolic pathways.</a:t>
            </a:r>
          </a:p>
          <a:p>
            <a:endParaRPr lang="en-US" dirty="0"/>
          </a:p>
        </p:txBody>
      </p:sp>
      <p:graphicFrame>
        <p:nvGraphicFramePr>
          <p:cNvPr id="4" name="Table 3" descr="A table listing the body's catabolic and anabolic pathways and their functions.">
            <a:extLst>
              <a:ext uri="{FF2B5EF4-FFF2-40B4-BE49-F238E27FC236}">
                <a16:creationId xmlns:a16="http://schemas.microsoft.com/office/drawing/2014/main" id="{63A7759F-915F-C84A-9FE2-FF1DDE0122FF}"/>
              </a:ext>
            </a:extLst>
          </p:cNvPr>
          <p:cNvGraphicFramePr>
            <a:graphicFrameLocks noGrp="1"/>
          </p:cNvGraphicFramePr>
          <p:nvPr>
            <p:extLst>
              <p:ext uri="{D42A27DB-BD31-4B8C-83A1-F6EECF244321}">
                <p14:modId xmlns:p14="http://schemas.microsoft.com/office/powerpoint/2010/main" val="215035395"/>
              </p:ext>
            </p:extLst>
          </p:nvPr>
        </p:nvGraphicFramePr>
        <p:xfrm>
          <a:off x="1219519" y="3581400"/>
          <a:ext cx="9750424" cy="2411730"/>
        </p:xfrm>
        <a:graphic>
          <a:graphicData uri="http://schemas.openxmlformats.org/drawingml/2006/table">
            <a:tbl>
              <a:tblPr firstRow="1" firstCol="1" bandRow="1">
                <a:tableStyleId>{5C22544A-7EE6-4342-B048-85BDC9FD1C3A}</a:tableStyleId>
              </a:tblPr>
              <a:tblGrid>
                <a:gridCol w="2437606">
                  <a:extLst>
                    <a:ext uri="{9D8B030D-6E8A-4147-A177-3AD203B41FA5}">
                      <a16:colId xmlns:a16="http://schemas.microsoft.com/office/drawing/2014/main" val="490920414"/>
                    </a:ext>
                  </a:extLst>
                </a:gridCol>
                <a:gridCol w="2437606">
                  <a:extLst>
                    <a:ext uri="{9D8B030D-6E8A-4147-A177-3AD203B41FA5}">
                      <a16:colId xmlns:a16="http://schemas.microsoft.com/office/drawing/2014/main" val="2242278984"/>
                    </a:ext>
                  </a:extLst>
                </a:gridCol>
                <a:gridCol w="2437606">
                  <a:extLst>
                    <a:ext uri="{9D8B030D-6E8A-4147-A177-3AD203B41FA5}">
                      <a16:colId xmlns:a16="http://schemas.microsoft.com/office/drawing/2014/main" val="3199599792"/>
                    </a:ext>
                  </a:extLst>
                </a:gridCol>
                <a:gridCol w="2437606">
                  <a:extLst>
                    <a:ext uri="{9D8B030D-6E8A-4147-A177-3AD203B41FA5}">
                      <a16:colId xmlns:a16="http://schemas.microsoft.com/office/drawing/2014/main" val="3517676353"/>
                    </a:ext>
                  </a:extLst>
                </a:gridCol>
              </a:tblGrid>
              <a:tr h="457200">
                <a:tc>
                  <a:txBody>
                    <a:bodyPr/>
                    <a:lstStyle/>
                    <a:p>
                      <a:pPr marL="0" marR="0" algn="ctr">
                        <a:spcBef>
                          <a:spcPts val="0"/>
                        </a:spcBef>
                        <a:spcAft>
                          <a:spcPts val="0"/>
                        </a:spcAft>
                      </a:pPr>
                      <a:r>
                        <a:rPr lang="en-US" sz="1600" dirty="0">
                          <a:solidFill>
                            <a:schemeClr val="tx1"/>
                          </a:solidFill>
                          <a:effectLst/>
                        </a:rPr>
                        <a:t>Catabolic Pathways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solidFill>
                            <a:schemeClr val="tx1"/>
                          </a:solidFill>
                          <a:effectLst/>
                        </a:rPr>
                        <a:t>Function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solidFill>
                            <a:schemeClr val="tx1"/>
                          </a:solidFill>
                          <a:effectLst/>
                        </a:rPr>
                        <a:t>Anabolic Pathways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solidFill>
                      <a:srgbClr val="92D050"/>
                    </a:solidFill>
                  </a:tcPr>
                </a:tc>
                <a:tc>
                  <a:txBody>
                    <a:bodyPr/>
                    <a:lstStyle/>
                    <a:p>
                      <a:pPr marL="0" marR="0" algn="ctr">
                        <a:spcBef>
                          <a:spcPts val="0"/>
                        </a:spcBef>
                        <a:spcAft>
                          <a:spcPts val="0"/>
                        </a:spcAft>
                      </a:pPr>
                      <a:r>
                        <a:rPr lang="en-US" sz="1600" dirty="0">
                          <a:solidFill>
                            <a:schemeClr val="tx1"/>
                          </a:solidFill>
                          <a:effectLst/>
                        </a:rPr>
                        <a:t>Function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10670873"/>
                  </a:ext>
                </a:extLst>
              </a:tr>
              <a:tr h="457200">
                <a:tc>
                  <a:txBody>
                    <a:bodyPr/>
                    <a:lstStyle/>
                    <a:p>
                      <a:pPr marL="0" marR="0" algn="ctr">
                        <a:spcBef>
                          <a:spcPts val="0"/>
                        </a:spcBef>
                        <a:spcAft>
                          <a:spcPts val="0"/>
                        </a:spcAft>
                      </a:pPr>
                      <a:r>
                        <a:rPr lang="en-US" sz="1600" dirty="0">
                          <a:solidFill>
                            <a:schemeClr val="tx1"/>
                          </a:solidFill>
                          <a:effectLst/>
                        </a:rPr>
                        <a:t>Glycolysis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solidFill>
                            <a:schemeClr val="tx1"/>
                          </a:solidFill>
                          <a:effectLst/>
                        </a:rPr>
                        <a:t>Glucose breakdown</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b="1" dirty="0">
                          <a:solidFill>
                            <a:schemeClr val="tx1"/>
                          </a:solidFill>
                          <a:effectLst/>
                        </a:rPr>
                        <a:t>Gluconeogenesis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solidFill>
                      <a:srgbClr val="92D050"/>
                    </a:solidFill>
                  </a:tcPr>
                </a:tc>
                <a:tc>
                  <a:txBody>
                    <a:bodyPr/>
                    <a:lstStyle/>
                    <a:p>
                      <a:pPr marL="0" marR="0" algn="ctr">
                        <a:spcBef>
                          <a:spcPts val="0"/>
                        </a:spcBef>
                        <a:spcAft>
                          <a:spcPts val="0"/>
                        </a:spcAft>
                      </a:pPr>
                      <a:r>
                        <a:rPr lang="en-US" sz="1600" dirty="0">
                          <a:solidFill>
                            <a:schemeClr val="tx1"/>
                          </a:solidFill>
                          <a:effectLst/>
                        </a:rPr>
                        <a:t>Synthesize glucose</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48038246"/>
                  </a:ext>
                </a:extLst>
              </a:tr>
              <a:tr h="457200">
                <a:tc>
                  <a:txBody>
                    <a:bodyPr/>
                    <a:lstStyle/>
                    <a:p>
                      <a:pPr marL="0" marR="0" algn="ctr">
                        <a:spcBef>
                          <a:spcPts val="0"/>
                        </a:spcBef>
                        <a:spcAft>
                          <a:spcPts val="0"/>
                        </a:spcAft>
                      </a:pPr>
                      <a:r>
                        <a:rPr lang="en-US" sz="1600">
                          <a:solidFill>
                            <a:schemeClr val="tx1"/>
                          </a:solidFill>
                          <a:effectLst/>
                        </a:rPr>
                        <a:t>Glycogenolysis</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solidFill>
                            <a:schemeClr val="tx1"/>
                          </a:solidFill>
                          <a:effectLst/>
                        </a:rPr>
                        <a:t>Glycogen breakdown</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b="1" dirty="0">
                          <a:solidFill>
                            <a:schemeClr val="tx1"/>
                          </a:solidFill>
                          <a:effectLst/>
                        </a:rPr>
                        <a:t>Glycogenesis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solidFill>
                      <a:srgbClr val="92D050"/>
                    </a:solidFill>
                  </a:tcPr>
                </a:tc>
                <a:tc>
                  <a:txBody>
                    <a:bodyPr/>
                    <a:lstStyle/>
                    <a:p>
                      <a:pPr marL="0" marR="0" algn="ctr">
                        <a:spcBef>
                          <a:spcPts val="0"/>
                        </a:spcBef>
                        <a:spcAft>
                          <a:spcPts val="0"/>
                        </a:spcAft>
                      </a:pPr>
                      <a:r>
                        <a:rPr lang="en-US" sz="1600" dirty="0">
                          <a:solidFill>
                            <a:schemeClr val="tx1"/>
                          </a:solidFill>
                          <a:effectLst/>
                        </a:rPr>
                        <a:t>Synthesize glycogen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88666253"/>
                  </a:ext>
                </a:extLst>
              </a:tr>
              <a:tr h="457200">
                <a:tc>
                  <a:txBody>
                    <a:bodyPr/>
                    <a:lstStyle/>
                    <a:p>
                      <a:pPr marL="0" marR="0" algn="ctr">
                        <a:spcBef>
                          <a:spcPts val="0"/>
                        </a:spcBef>
                        <a:spcAft>
                          <a:spcPts val="0"/>
                        </a:spcAft>
                      </a:pPr>
                      <a:r>
                        <a:rPr lang="en-US" sz="1600">
                          <a:solidFill>
                            <a:schemeClr val="tx1"/>
                          </a:solidFill>
                          <a:effectLst/>
                        </a:rPr>
                        <a:t>β-oxidation</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solidFill>
                            <a:schemeClr val="tx1"/>
                          </a:solidFill>
                          <a:effectLst/>
                        </a:rPr>
                        <a:t>Fatty-acid breakdown</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b="1" dirty="0">
                          <a:solidFill>
                            <a:schemeClr val="tx1"/>
                          </a:solidFill>
                          <a:effectLst/>
                        </a:rPr>
                        <a:t>Lipogenesis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solidFill>
                      <a:srgbClr val="92D050"/>
                    </a:solidFill>
                  </a:tcPr>
                </a:tc>
                <a:tc>
                  <a:txBody>
                    <a:bodyPr/>
                    <a:lstStyle/>
                    <a:p>
                      <a:pPr marL="0" marR="0" algn="ctr">
                        <a:spcBef>
                          <a:spcPts val="0"/>
                        </a:spcBef>
                        <a:spcAft>
                          <a:spcPts val="0"/>
                        </a:spcAft>
                      </a:pPr>
                      <a:r>
                        <a:rPr lang="en-US" sz="1600" dirty="0">
                          <a:solidFill>
                            <a:schemeClr val="tx1"/>
                          </a:solidFill>
                          <a:effectLst/>
                        </a:rPr>
                        <a:t>Synthesize triglycerides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94330935"/>
                  </a:ext>
                </a:extLst>
              </a:tr>
              <a:tr h="457200">
                <a:tc>
                  <a:txBody>
                    <a:bodyPr/>
                    <a:lstStyle/>
                    <a:p>
                      <a:pPr marL="0" marR="0" algn="ctr">
                        <a:spcBef>
                          <a:spcPts val="0"/>
                        </a:spcBef>
                        <a:spcAft>
                          <a:spcPts val="0"/>
                        </a:spcAft>
                      </a:pPr>
                      <a:r>
                        <a:rPr lang="en-US" sz="1600">
                          <a:solidFill>
                            <a:schemeClr val="tx1"/>
                          </a:solidFill>
                          <a:effectLst/>
                        </a:rPr>
                        <a:t>Proteolysis</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solidFill>
                            <a:schemeClr val="tx1"/>
                          </a:solidFill>
                          <a:effectLst/>
                        </a:rPr>
                        <a:t>Protein breakdown to amino acids</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b="1" dirty="0">
                          <a:solidFill>
                            <a:schemeClr val="tx1"/>
                          </a:solidFill>
                          <a:effectLst/>
                        </a:rPr>
                        <a:t>Amino-acid synthesis</a:t>
                      </a:r>
                      <a:endParaRPr lang="en-US" sz="16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solidFill>
                      <a:srgbClr val="92D050"/>
                    </a:solidFill>
                  </a:tcPr>
                </a:tc>
                <a:tc>
                  <a:txBody>
                    <a:bodyPr/>
                    <a:lstStyle/>
                    <a:p>
                      <a:pPr marL="0" marR="0" algn="ctr">
                        <a:spcBef>
                          <a:spcPts val="0"/>
                        </a:spcBef>
                        <a:spcAft>
                          <a:spcPts val="0"/>
                        </a:spcAft>
                      </a:pPr>
                      <a:r>
                        <a:rPr lang="en-US" sz="1600" dirty="0">
                          <a:solidFill>
                            <a:schemeClr val="tx1"/>
                          </a:solidFill>
                          <a:effectLst/>
                        </a:rPr>
                        <a:t>Synthesize amino acids</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0026024"/>
                  </a:ext>
                </a:extLst>
              </a:tr>
            </a:tbl>
          </a:graphicData>
        </a:graphic>
      </p:graphicFrame>
    </p:spTree>
    <p:extLst>
      <p:ext uri="{BB962C8B-B14F-4D97-AF65-F5344CB8AC3E}">
        <p14:creationId xmlns:p14="http://schemas.microsoft.com/office/powerpoint/2010/main" val="4211836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02389-264D-AD44-87DA-8CDA47555117}"/>
              </a:ext>
            </a:extLst>
          </p:cNvPr>
          <p:cNvSpPr>
            <a:spLocks noGrp="1"/>
          </p:cNvSpPr>
          <p:nvPr>
            <p:ph type="title"/>
          </p:nvPr>
        </p:nvSpPr>
        <p:spPr/>
        <p:txBody>
          <a:bodyPr/>
          <a:lstStyle/>
          <a:p>
            <a:r>
              <a:rPr lang="en-US" b="1" dirty="0"/>
              <a:t>10.2 Catabolism: The Breakdown</a:t>
            </a:r>
          </a:p>
        </p:txBody>
      </p:sp>
      <p:sp>
        <p:nvSpPr>
          <p:cNvPr id="3" name="Content Placeholder 2">
            <a:extLst>
              <a:ext uri="{FF2B5EF4-FFF2-40B4-BE49-F238E27FC236}">
                <a16:creationId xmlns:a16="http://schemas.microsoft.com/office/drawing/2014/main" id="{078588FB-6E04-324F-9D13-E8D7CB427D0D}"/>
              </a:ext>
            </a:extLst>
          </p:cNvPr>
          <p:cNvSpPr>
            <a:spLocks noGrp="1"/>
          </p:cNvSpPr>
          <p:nvPr>
            <p:ph idx="1"/>
          </p:nvPr>
        </p:nvSpPr>
        <p:spPr/>
        <p:txBody>
          <a:bodyPr/>
          <a:lstStyle/>
          <a:p>
            <a:r>
              <a:rPr lang="en-US" dirty="0"/>
              <a:t>Glucose is the preferred energy source by most tissues, but fatty acids and amino acids can also be catabolized to the cellular energy molecule, ATP.</a:t>
            </a:r>
          </a:p>
          <a:p>
            <a:r>
              <a:rPr lang="en-US" dirty="0"/>
              <a:t>The catabolism of nutrients to energy can be separated into three stages:</a:t>
            </a:r>
          </a:p>
          <a:p>
            <a:pPr lvl="1"/>
            <a:r>
              <a:rPr lang="en-US" b="1" dirty="0"/>
              <a:t>Stage 1.</a:t>
            </a:r>
            <a:r>
              <a:rPr lang="en-US" dirty="0"/>
              <a:t> Glycolysis for glucose, </a:t>
            </a:r>
            <a:r>
              <a:rPr lang="el-GR" dirty="0"/>
              <a:t>β-</a:t>
            </a:r>
            <a:r>
              <a:rPr lang="en-US" dirty="0"/>
              <a:t>oxidation for fatty acids, or amino-acid catabolism</a:t>
            </a:r>
          </a:p>
          <a:p>
            <a:pPr lvl="1"/>
            <a:r>
              <a:rPr lang="en-US" b="1" dirty="0"/>
              <a:t>Stage 2.</a:t>
            </a:r>
            <a:r>
              <a:rPr lang="en-US" dirty="0"/>
              <a:t>  Krebs cycle (or Citric Acid Cycle)</a:t>
            </a:r>
          </a:p>
          <a:p>
            <a:pPr lvl="1"/>
            <a:r>
              <a:rPr lang="en-US" b="1" dirty="0"/>
              <a:t>Stage 3.</a:t>
            </a:r>
            <a:r>
              <a:rPr lang="en-US" dirty="0"/>
              <a:t> Electron Transport Chain and ATP synthesis</a:t>
            </a:r>
          </a:p>
        </p:txBody>
      </p:sp>
    </p:spTree>
    <p:extLst>
      <p:ext uri="{BB962C8B-B14F-4D97-AF65-F5344CB8AC3E}">
        <p14:creationId xmlns:p14="http://schemas.microsoft.com/office/powerpoint/2010/main" val="22867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0303F-1D99-1B4F-88F4-70497000001B}"/>
              </a:ext>
            </a:extLst>
          </p:cNvPr>
          <p:cNvSpPr>
            <a:spLocks noGrp="1"/>
          </p:cNvSpPr>
          <p:nvPr>
            <p:ph type="title"/>
          </p:nvPr>
        </p:nvSpPr>
        <p:spPr/>
        <p:txBody>
          <a:bodyPr/>
          <a:lstStyle/>
          <a:p>
            <a:r>
              <a:rPr lang="en-US" b="1" dirty="0"/>
              <a:t>Video: Cellular Respiration Overview</a:t>
            </a:r>
            <a:endParaRPr lang="en-US" dirty="0"/>
          </a:p>
        </p:txBody>
      </p:sp>
      <p:sp>
        <p:nvSpPr>
          <p:cNvPr id="4" name="TextBox 3">
            <a:extLst>
              <a:ext uri="{FF2B5EF4-FFF2-40B4-BE49-F238E27FC236}">
                <a16:creationId xmlns:a16="http://schemas.microsoft.com/office/drawing/2014/main" id="{199B7BE8-E785-7245-8917-705D0C011B91}"/>
              </a:ext>
            </a:extLst>
          </p:cNvPr>
          <p:cNvSpPr txBox="1"/>
          <p:nvPr/>
        </p:nvSpPr>
        <p:spPr>
          <a:xfrm>
            <a:off x="2170112" y="5902909"/>
            <a:ext cx="7848599" cy="338554"/>
          </a:xfrm>
          <a:prstGeom prst="rect">
            <a:avLst/>
          </a:prstGeom>
          <a:noFill/>
        </p:spPr>
        <p:txBody>
          <a:bodyPr wrap="square" rtlCol="0">
            <a:spAutoFit/>
          </a:bodyPr>
          <a:lstStyle/>
          <a:p>
            <a:pPr algn="ctr"/>
            <a:r>
              <a:rPr lang="en-US" sz="1600" dirty="0"/>
              <a:t>Video Source: </a:t>
            </a:r>
            <a:r>
              <a:rPr lang="en-US" sz="1600" dirty="0">
                <a:hlinkClick r:id="rId3"/>
              </a:rPr>
              <a:t>https://youtu.be/eJ9Zjc-jdys</a:t>
            </a:r>
            <a:endParaRPr lang="en-US" sz="1600" dirty="0"/>
          </a:p>
        </p:txBody>
      </p:sp>
      <p:pic>
        <p:nvPicPr>
          <p:cNvPr id="5" name="Online Media 4" descr="A video overview of cellular respiration.">
            <a:hlinkClick r:id="" action="ppaction://media"/>
            <a:extLst>
              <a:ext uri="{FF2B5EF4-FFF2-40B4-BE49-F238E27FC236}">
                <a16:creationId xmlns:a16="http://schemas.microsoft.com/office/drawing/2014/main" id="{3DE7907A-18C3-FC4F-8867-6E9F1AF06C29}"/>
              </a:ext>
            </a:extLst>
          </p:cNvPr>
          <p:cNvPicPr>
            <a:picLocks noRot="1" noChangeAspect="1"/>
          </p:cNvPicPr>
          <p:nvPr>
            <a:videoFile r:link="rId1"/>
          </p:nvPr>
        </p:nvPicPr>
        <p:blipFill>
          <a:blip r:embed="rId4"/>
          <a:stretch>
            <a:fillRect/>
          </a:stretch>
        </p:blipFill>
        <p:spPr>
          <a:xfrm>
            <a:off x="2213268" y="1462752"/>
            <a:ext cx="7762285" cy="4385692"/>
          </a:xfrm>
          <a:prstGeom prst="rect">
            <a:avLst/>
          </a:prstGeom>
        </p:spPr>
      </p:pic>
    </p:spTree>
    <p:extLst>
      <p:ext uri="{BB962C8B-B14F-4D97-AF65-F5344CB8AC3E}">
        <p14:creationId xmlns:p14="http://schemas.microsoft.com/office/powerpoint/2010/main" val="116129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4B056-1FFC-F447-A7C7-D3C89E686093}"/>
              </a:ext>
            </a:extLst>
          </p:cNvPr>
          <p:cNvSpPr>
            <a:spLocks noGrp="1"/>
          </p:cNvSpPr>
          <p:nvPr>
            <p:ph type="title"/>
          </p:nvPr>
        </p:nvSpPr>
        <p:spPr/>
        <p:txBody>
          <a:bodyPr/>
          <a:lstStyle/>
          <a:p>
            <a:r>
              <a:rPr lang="en-US" b="1" dirty="0"/>
              <a:t>10.2 Anabolism: The Building</a:t>
            </a:r>
          </a:p>
        </p:txBody>
      </p:sp>
      <p:sp>
        <p:nvSpPr>
          <p:cNvPr id="3" name="Content Placeholder 2">
            <a:extLst>
              <a:ext uri="{FF2B5EF4-FFF2-40B4-BE49-F238E27FC236}">
                <a16:creationId xmlns:a16="http://schemas.microsoft.com/office/drawing/2014/main" id="{6CA68076-9553-324A-A843-4F5A9AE195AE}"/>
              </a:ext>
            </a:extLst>
          </p:cNvPr>
          <p:cNvSpPr>
            <a:spLocks noGrp="1"/>
          </p:cNvSpPr>
          <p:nvPr>
            <p:ph idx="1"/>
          </p:nvPr>
        </p:nvSpPr>
        <p:spPr/>
        <p:txBody>
          <a:bodyPr/>
          <a:lstStyle/>
          <a:p>
            <a:r>
              <a:rPr lang="en-US" dirty="0"/>
              <a:t>The energy released by catabolic pathways powers anabolic pathways in the building of macromolecules such as the proteins RNA and DNA, and even entire new cells and tissues.</a:t>
            </a:r>
          </a:p>
          <a:p>
            <a:r>
              <a:rPr lang="en-US" dirty="0"/>
              <a:t>Anabolic pathways are required to build new tissue, such as muscle, after prolonged exercise or the remodeling of bone tissue, a process involving both catabolic and anabolic pathways. </a:t>
            </a:r>
          </a:p>
          <a:p>
            <a:r>
              <a:rPr lang="en-US" dirty="0"/>
              <a:t>Anabolic pathways also build energy-storage molecules, such as glycogen and triglycerides.</a:t>
            </a:r>
          </a:p>
        </p:txBody>
      </p:sp>
    </p:spTree>
    <p:extLst>
      <p:ext uri="{BB962C8B-B14F-4D97-AF65-F5344CB8AC3E}">
        <p14:creationId xmlns:p14="http://schemas.microsoft.com/office/powerpoint/2010/main" val="2697548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EAB8E-D601-CA47-AA2E-FBF6A25390AF}"/>
              </a:ext>
            </a:extLst>
          </p:cNvPr>
          <p:cNvSpPr>
            <a:spLocks noGrp="1"/>
          </p:cNvSpPr>
          <p:nvPr>
            <p:ph type="title"/>
          </p:nvPr>
        </p:nvSpPr>
        <p:spPr/>
        <p:txBody>
          <a:bodyPr/>
          <a:lstStyle/>
          <a:p>
            <a:r>
              <a:rPr lang="en-US" b="1" dirty="0"/>
              <a:t>10.2 Anabolism: The Building</a:t>
            </a:r>
            <a:endParaRPr lang="en-US" dirty="0"/>
          </a:p>
        </p:txBody>
      </p:sp>
      <p:sp>
        <p:nvSpPr>
          <p:cNvPr id="3" name="Content Placeholder 2">
            <a:extLst>
              <a:ext uri="{FF2B5EF4-FFF2-40B4-BE49-F238E27FC236}">
                <a16:creationId xmlns:a16="http://schemas.microsoft.com/office/drawing/2014/main" id="{493EEA32-5313-1948-BA48-EC495D29DC5B}"/>
              </a:ext>
            </a:extLst>
          </p:cNvPr>
          <p:cNvSpPr>
            <a:spLocks noGrp="1"/>
          </p:cNvSpPr>
          <p:nvPr>
            <p:ph idx="1"/>
          </p:nvPr>
        </p:nvSpPr>
        <p:spPr/>
        <p:txBody>
          <a:bodyPr/>
          <a:lstStyle/>
          <a:p>
            <a:r>
              <a:rPr lang="en-US" dirty="0"/>
              <a:t>Anabolic pathways are regulated by their end-products, but even more so by the energy state of the cell.</a:t>
            </a:r>
          </a:p>
          <a:p>
            <a:r>
              <a:rPr lang="en-US" dirty="0"/>
              <a:t>When there is ample energy, bigger molecules, such as protein, RNA and DNA, will be built as needed. </a:t>
            </a:r>
          </a:p>
          <a:p>
            <a:r>
              <a:rPr lang="en-US" dirty="0"/>
              <a:t>Alternatively when energy is insufficient, proteins and other molecules will be destroyed and catabolized to release energy. </a:t>
            </a:r>
          </a:p>
          <a:p>
            <a:endParaRPr lang="en-US" dirty="0"/>
          </a:p>
        </p:txBody>
      </p:sp>
    </p:spTree>
    <p:extLst>
      <p:ext uri="{BB962C8B-B14F-4D97-AF65-F5344CB8AC3E}">
        <p14:creationId xmlns:p14="http://schemas.microsoft.com/office/powerpoint/2010/main" val="3346793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52D9D-ADC7-F448-BBC5-23A92A7E240C}"/>
              </a:ext>
            </a:extLst>
          </p:cNvPr>
          <p:cNvSpPr>
            <a:spLocks noGrp="1"/>
          </p:cNvSpPr>
          <p:nvPr>
            <p:ph type="title"/>
          </p:nvPr>
        </p:nvSpPr>
        <p:spPr/>
        <p:txBody>
          <a:bodyPr/>
          <a:lstStyle/>
          <a:p>
            <a:r>
              <a:rPr lang="en-US" b="1" dirty="0"/>
              <a:t>10.2 Energy Storage</a:t>
            </a:r>
          </a:p>
        </p:txBody>
      </p:sp>
      <p:sp>
        <p:nvSpPr>
          <p:cNvPr id="3" name="Content Placeholder 2">
            <a:extLst>
              <a:ext uri="{FF2B5EF4-FFF2-40B4-BE49-F238E27FC236}">
                <a16:creationId xmlns:a16="http://schemas.microsoft.com/office/drawing/2014/main" id="{AAA43DF6-2712-8447-A985-E14353799116}"/>
              </a:ext>
            </a:extLst>
          </p:cNvPr>
          <p:cNvSpPr>
            <a:spLocks noGrp="1"/>
          </p:cNvSpPr>
          <p:nvPr>
            <p:ph idx="1"/>
          </p:nvPr>
        </p:nvSpPr>
        <p:spPr/>
        <p:txBody>
          <a:bodyPr/>
          <a:lstStyle/>
          <a:p>
            <a:r>
              <a:rPr lang="en-US" dirty="0"/>
              <a:t>Glucose can be stored only in muscle and liver tissues in the form of </a:t>
            </a:r>
            <a:r>
              <a:rPr lang="en-US" b="1" dirty="0"/>
              <a:t>glycogen</a:t>
            </a:r>
            <a:r>
              <a:rPr lang="en-US" dirty="0"/>
              <a:t>.</a:t>
            </a:r>
          </a:p>
          <a:p>
            <a:r>
              <a:rPr lang="en-US" dirty="0"/>
              <a:t>Glycogen levels do not take long to reach their physiological limit and when this happens excess glucose will be converted to </a:t>
            </a:r>
            <a:r>
              <a:rPr lang="en-US" b="1" dirty="0"/>
              <a:t>triglycerides </a:t>
            </a:r>
            <a:r>
              <a:rPr lang="en-US" dirty="0"/>
              <a:t>(fat).</a:t>
            </a:r>
          </a:p>
          <a:p>
            <a:r>
              <a:rPr lang="en-US" dirty="0"/>
              <a:t>The newly made triglycerides are transported to fat-storing cells called </a:t>
            </a:r>
            <a:r>
              <a:rPr lang="en-US" b="1" dirty="0"/>
              <a:t>adipocytes</a:t>
            </a:r>
            <a:r>
              <a:rPr lang="en-US" dirty="0"/>
              <a:t>.</a:t>
            </a:r>
          </a:p>
          <a:p>
            <a:r>
              <a:rPr lang="en-US" dirty="0"/>
              <a:t>Fat is a better alternative to glycogen for energy storage as it is more compact (per unit of energy)</a:t>
            </a:r>
          </a:p>
        </p:txBody>
      </p:sp>
    </p:spTree>
    <p:extLst>
      <p:ext uri="{BB962C8B-B14F-4D97-AF65-F5344CB8AC3E}">
        <p14:creationId xmlns:p14="http://schemas.microsoft.com/office/powerpoint/2010/main" val="944956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8385E-D7A5-EC4C-B6FA-14B8D73CD9EB}"/>
              </a:ext>
            </a:extLst>
          </p:cNvPr>
          <p:cNvSpPr>
            <a:spLocks noGrp="1"/>
          </p:cNvSpPr>
          <p:nvPr>
            <p:ph type="title"/>
          </p:nvPr>
        </p:nvSpPr>
        <p:spPr/>
        <p:txBody>
          <a:bodyPr>
            <a:normAutofit/>
          </a:bodyPr>
          <a:lstStyle/>
          <a:p>
            <a:r>
              <a:rPr lang="en-US" b="1" dirty="0"/>
              <a:t>10.3 Vitamins Important for Metabolism and for Blood Function and Renewal</a:t>
            </a:r>
            <a:endParaRPr lang="en-US" dirty="0"/>
          </a:p>
        </p:txBody>
      </p:sp>
      <p:sp>
        <p:nvSpPr>
          <p:cNvPr id="3" name="Content Placeholder 2">
            <a:extLst>
              <a:ext uri="{FF2B5EF4-FFF2-40B4-BE49-F238E27FC236}">
                <a16:creationId xmlns:a16="http://schemas.microsoft.com/office/drawing/2014/main" id="{96A7747D-EE68-FA43-AEA6-A8C50012C150}"/>
              </a:ext>
            </a:extLst>
          </p:cNvPr>
          <p:cNvSpPr>
            <a:spLocks noGrp="1"/>
          </p:cNvSpPr>
          <p:nvPr>
            <p:ph idx="1"/>
          </p:nvPr>
        </p:nvSpPr>
        <p:spPr/>
        <p:txBody>
          <a:bodyPr>
            <a:normAutofit fontScale="92500" lnSpcReduction="20000"/>
          </a:bodyPr>
          <a:lstStyle/>
          <a:p>
            <a:r>
              <a:rPr lang="en-US" dirty="0"/>
              <a:t>While the macronutrients (carbohydrates, lipids, and proteins) and alcohol can be catabolized to release energy, vitamins and minerals play a different kind of role in energy metabolism; they are required as functional parts of enzymes involved in energy release and storage.</a:t>
            </a:r>
          </a:p>
          <a:p>
            <a:r>
              <a:rPr lang="en-US" dirty="0"/>
              <a:t>Vitamins and minerals that make up part of enzymes are referred to as </a:t>
            </a:r>
            <a:r>
              <a:rPr lang="en-US" b="1" dirty="0"/>
              <a:t>coenzymes</a:t>
            </a:r>
            <a:r>
              <a:rPr lang="en-US" dirty="0"/>
              <a:t> and </a:t>
            </a:r>
            <a:r>
              <a:rPr lang="en-US" b="1" dirty="0"/>
              <a:t>cofactors</a:t>
            </a:r>
            <a:r>
              <a:rPr lang="en-US" dirty="0"/>
              <a:t>, respectively. These are required by enzymes to catalyze reactions.</a:t>
            </a:r>
          </a:p>
          <a:p>
            <a:r>
              <a:rPr lang="en-US" dirty="0"/>
              <a:t>Many vitamins and minerals are also required for blood renewal and function.</a:t>
            </a:r>
          </a:p>
          <a:p>
            <a:r>
              <a:rPr lang="en-US" dirty="0"/>
              <a:t>In this section we will focus on the vitamins that take part in metabolism and blood function and renewal.</a:t>
            </a:r>
          </a:p>
        </p:txBody>
      </p:sp>
    </p:spTree>
    <p:extLst>
      <p:ext uri="{BB962C8B-B14F-4D97-AF65-F5344CB8AC3E}">
        <p14:creationId xmlns:p14="http://schemas.microsoft.com/office/powerpoint/2010/main" val="419518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4A927-6F31-5643-B5EE-59C1C63110AE}"/>
              </a:ext>
            </a:extLst>
          </p:cNvPr>
          <p:cNvSpPr>
            <a:spLocks noGrp="1"/>
          </p:cNvSpPr>
          <p:nvPr>
            <p:ph type="title"/>
          </p:nvPr>
        </p:nvSpPr>
        <p:spPr/>
        <p:txBody>
          <a:bodyPr/>
          <a:lstStyle/>
          <a:p>
            <a:r>
              <a:rPr lang="en-US" b="1" i="1" dirty="0"/>
              <a:t>Figure 10.3 Coenzymes &amp; Cofactors</a:t>
            </a:r>
            <a:endParaRPr lang="en-US" b="1" dirty="0"/>
          </a:p>
        </p:txBody>
      </p:sp>
      <p:sp>
        <p:nvSpPr>
          <p:cNvPr id="3" name="Content Placeholder 2">
            <a:extLst>
              <a:ext uri="{FF2B5EF4-FFF2-40B4-BE49-F238E27FC236}">
                <a16:creationId xmlns:a16="http://schemas.microsoft.com/office/drawing/2014/main" id="{D40C035C-8272-7D44-AB80-F897928146F1}"/>
              </a:ext>
            </a:extLst>
          </p:cNvPr>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r>
              <a:rPr lang="en-US" sz="2200" i="1" dirty="0"/>
              <a:t>Coenzymes and cofactors are the particular vitamin or mineral required for enzymes to catalyze a specific reaction</a:t>
            </a:r>
            <a:endParaRPr lang="en-US" sz="2200" dirty="0"/>
          </a:p>
        </p:txBody>
      </p:sp>
      <p:pic>
        <p:nvPicPr>
          <p:cNvPr id="4" name="Picture 3" descr="Image showing the interaction of the substrate of the substrate and enzyme's active. It also shows the location of a coenzyme at the active site.">
            <a:extLst>
              <a:ext uri="{FF2B5EF4-FFF2-40B4-BE49-F238E27FC236}">
                <a16:creationId xmlns:a16="http://schemas.microsoft.com/office/drawing/2014/main" id="{74457F11-81C3-1441-A43F-F17955CC3583}"/>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3503612" y="1447800"/>
            <a:ext cx="4343400" cy="3794509"/>
          </a:xfrm>
          <a:prstGeom prst="rect">
            <a:avLst/>
          </a:prstGeom>
        </p:spPr>
      </p:pic>
    </p:spTree>
    <p:extLst>
      <p:ext uri="{BB962C8B-B14F-4D97-AF65-F5344CB8AC3E}">
        <p14:creationId xmlns:p14="http://schemas.microsoft.com/office/powerpoint/2010/main" val="1609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14558-B4C5-8C43-8791-4C8C4EA83ACB}"/>
              </a:ext>
            </a:extLst>
          </p:cNvPr>
          <p:cNvSpPr>
            <a:spLocks noGrp="1"/>
          </p:cNvSpPr>
          <p:nvPr>
            <p:ph type="title"/>
          </p:nvPr>
        </p:nvSpPr>
        <p:spPr/>
        <p:txBody>
          <a:bodyPr>
            <a:normAutofit/>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F8D60D19-B39A-2C4E-AE71-CDFF49D8D529}"/>
              </a:ext>
            </a:extLst>
          </p:cNvPr>
          <p:cNvSpPr>
            <a:spLocks noGrp="1"/>
          </p:cNvSpPr>
          <p:nvPr>
            <p:ph idx="1"/>
          </p:nvPr>
        </p:nvSpPr>
        <p:spPr/>
        <p:txBody>
          <a:bodyPr/>
          <a:lstStyle/>
          <a:p>
            <a:r>
              <a:rPr lang="en-US" b="1" dirty="0"/>
              <a:t>Thiamine (B</a:t>
            </a:r>
            <a:r>
              <a:rPr lang="en-US" b="1" baseline="-25000" dirty="0"/>
              <a:t>1</a:t>
            </a:r>
            <a:r>
              <a:rPr lang="en-US" b="1" dirty="0"/>
              <a:t>)</a:t>
            </a:r>
          </a:p>
          <a:p>
            <a:pPr lvl="1"/>
            <a:r>
              <a:rPr lang="en-US" dirty="0"/>
              <a:t>Thiamine acts as a cofactor for enzymes that break down glucose for energy production.</a:t>
            </a:r>
          </a:p>
          <a:p>
            <a:pPr lvl="1"/>
            <a:r>
              <a:rPr lang="en-US" dirty="0"/>
              <a:t>Additionally, thiamine plays a role in the synthesis of ribose from glucose and is therefore required for RNA, DNA, and ATP synthesis.</a:t>
            </a:r>
          </a:p>
          <a:p>
            <a:pPr lvl="1"/>
            <a:r>
              <a:rPr lang="en-US" dirty="0"/>
              <a:t>Thiamine deficiency, also known as beriberi, can cause symptoms of fatigue, confusion, movement impairment, pain in the lower extremities, swelling, and heart failure.</a:t>
            </a:r>
          </a:p>
        </p:txBody>
      </p:sp>
    </p:spTree>
    <p:extLst>
      <p:ext uri="{BB962C8B-B14F-4D97-AF65-F5344CB8AC3E}">
        <p14:creationId xmlns:p14="http://schemas.microsoft.com/office/powerpoint/2010/main" val="155094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608012" y="1600200"/>
            <a:ext cx="10972800" cy="5029200"/>
          </a:xfrm>
        </p:spPr>
        <p:txBody>
          <a:bodyPr>
            <a:normAutofit/>
          </a:bodyPr>
          <a:lstStyle/>
          <a:p>
            <a:pPr marL="514350" lvl="0" indent="-514350">
              <a:buFont typeface="+mj-lt"/>
              <a:buAutoNum type="arabicPeriod" startAt="6"/>
            </a:pPr>
            <a:r>
              <a:rPr lang="en-US" dirty="0"/>
              <a:t>List the primary function of each of the minerals involved in metabolism.</a:t>
            </a:r>
          </a:p>
          <a:p>
            <a:pPr marL="514350" lvl="0" indent="-514350">
              <a:buFont typeface="+mj-lt"/>
              <a:buAutoNum type="arabicPeriod" startAt="6"/>
            </a:pPr>
            <a:r>
              <a:rPr lang="en-US" dirty="0"/>
              <a:t>Summarize the roles of minerals important in blood function and renewal. </a:t>
            </a:r>
          </a:p>
          <a:p>
            <a:pPr marL="514350" lvl="0" indent="-514350">
              <a:buFont typeface="+mj-lt"/>
              <a:buAutoNum type="arabicPeriod" startAt="6"/>
            </a:pPr>
            <a:r>
              <a:rPr lang="en-US" dirty="0"/>
              <a:t>Discuss why iron-deficiency anemia is the most prevalent nutritional deficiency worldwide, its impacts on human health, and possible solutions to combat it.</a:t>
            </a:r>
          </a:p>
          <a:p>
            <a:pPr marL="514350" lvl="0" indent="-514350">
              <a:buFont typeface="+mj-lt"/>
              <a:buAutoNum type="arabicPeriod" startAt="6"/>
            </a:pPr>
            <a:r>
              <a:rPr lang="en-US" dirty="0"/>
              <a:t>With regard to the functions of iron in metabolism and blood health, describe how low iron levels lead to the characteristic signs and symptoms of iron-deficiency anemia.</a:t>
            </a:r>
          </a:p>
          <a:p>
            <a:endParaRPr lang="en-US" dirty="0"/>
          </a:p>
        </p:txBody>
      </p:sp>
    </p:spTree>
    <p:extLst>
      <p:ext uri="{BB962C8B-B14F-4D97-AF65-F5344CB8AC3E}">
        <p14:creationId xmlns:p14="http://schemas.microsoft.com/office/powerpoint/2010/main" val="823213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B03E3-1252-F54B-92F0-94B2DA5AD6B3}"/>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21B0A5F8-8388-934E-AB78-D2CD0BDD3FF0}"/>
              </a:ext>
            </a:extLst>
          </p:cNvPr>
          <p:cNvSpPr>
            <a:spLocks noGrp="1"/>
          </p:cNvSpPr>
          <p:nvPr>
            <p:ph idx="1"/>
          </p:nvPr>
        </p:nvSpPr>
        <p:spPr/>
        <p:txBody>
          <a:bodyPr/>
          <a:lstStyle/>
          <a:p>
            <a:r>
              <a:rPr lang="en-US" b="1" dirty="0"/>
              <a:t>Riboflavin (B</a:t>
            </a:r>
            <a:r>
              <a:rPr lang="en-US" b="1" baseline="-25000" dirty="0"/>
              <a:t>2</a:t>
            </a:r>
            <a:r>
              <a:rPr lang="en-US" b="1" dirty="0"/>
              <a:t>)</a:t>
            </a:r>
          </a:p>
          <a:p>
            <a:pPr lvl="1"/>
            <a:r>
              <a:rPr lang="en-US" dirty="0"/>
              <a:t>Riboflavin is an essential component of flavoproteins, which are coenzymes involved in many metabolic pathways of carbohydrate, lipid, and protein metabolism.</a:t>
            </a:r>
          </a:p>
          <a:p>
            <a:pPr lvl="1"/>
            <a:r>
              <a:rPr lang="en-US" dirty="0"/>
              <a:t>Furthermore, the functions of other B-vitamin coenzymes, such as vitamin B</a:t>
            </a:r>
            <a:r>
              <a:rPr lang="en-US" baseline="-25000" dirty="0"/>
              <a:t>6</a:t>
            </a:r>
            <a:r>
              <a:rPr lang="en-US" dirty="0"/>
              <a:t> and folate, are dependent on the actions of flavoproteins.</a:t>
            </a:r>
          </a:p>
          <a:p>
            <a:pPr lvl="1"/>
            <a:r>
              <a:rPr lang="en-US" dirty="0"/>
              <a:t>Riboflavin deficiency, sometimes referred to as </a:t>
            </a:r>
            <a:r>
              <a:rPr lang="en-US" dirty="0" err="1"/>
              <a:t>ariboflavinosis</a:t>
            </a:r>
            <a:r>
              <a:rPr lang="en-US" dirty="0"/>
              <a:t>, is often accompanied by other dietary deficiencies (most notably protein) and can be common in people that suffer from alcoholism.</a:t>
            </a:r>
          </a:p>
        </p:txBody>
      </p:sp>
    </p:spTree>
    <p:extLst>
      <p:ext uri="{BB962C8B-B14F-4D97-AF65-F5344CB8AC3E}">
        <p14:creationId xmlns:p14="http://schemas.microsoft.com/office/powerpoint/2010/main" val="2918692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46A6-69B1-DD4A-8C41-81991EBBAD17}"/>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DB94698C-C94D-2C4D-905D-D4D1CACF7826}"/>
              </a:ext>
            </a:extLst>
          </p:cNvPr>
          <p:cNvSpPr>
            <a:spLocks noGrp="1"/>
          </p:cNvSpPr>
          <p:nvPr>
            <p:ph idx="1"/>
          </p:nvPr>
        </p:nvSpPr>
        <p:spPr/>
        <p:txBody>
          <a:bodyPr/>
          <a:lstStyle/>
          <a:p>
            <a:r>
              <a:rPr lang="en-US" b="1" dirty="0"/>
              <a:t>Niacin (B</a:t>
            </a:r>
            <a:r>
              <a:rPr lang="en-US" b="1" baseline="-25000" dirty="0"/>
              <a:t>3</a:t>
            </a:r>
            <a:r>
              <a:rPr lang="en-US" b="1" dirty="0"/>
              <a:t>)</a:t>
            </a:r>
          </a:p>
          <a:p>
            <a:pPr lvl="1"/>
            <a:r>
              <a:rPr lang="en-US" dirty="0"/>
              <a:t>Niacin is a component of the coenzymes NADH and NADPH, which are involved in the catabolism and/or anabolism of carbohydrates, lipids, and proteins.</a:t>
            </a:r>
          </a:p>
          <a:p>
            <a:pPr lvl="1"/>
            <a:r>
              <a:rPr lang="en-US" dirty="0"/>
              <a:t>NADPH is also required for the anabolic pathways of fatty-acid and cholesterol synthesis.</a:t>
            </a:r>
          </a:p>
          <a:p>
            <a:pPr lvl="1"/>
            <a:r>
              <a:rPr lang="en-US" dirty="0"/>
              <a:t>In contrast to other vitamins, niacin can be synthesized by humans from the amino acid tryptophan.</a:t>
            </a:r>
          </a:p>
          <a:p>
            <a:pPr lvl="1"/>
            <a:r>
              <a:rPr lang="en-US" dirty="0"/>
              <a:t>Niacin deficiency is commonly known as pellagra and is characterized by diarrhea, dermatitis, dementia, and sometimes death.</a:t>
            </a:r>
          </a:p>
        </p:txBody>
      </p:sp>
    </p:spTree>
    <p:extLst>
      <p:ext uri="{BB962C8B-B14F-4D97-AF65-F5344CB8AC3E}">
        <p14:creationId xmlns:p14="http://schemas.microsoft.com/office/powerpoint/2010/main" val="302052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3E5EB-1CDE-BF44-A1A3-6BB4242A137F}"/>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6B44A36D-A127-1149-9500-35FCFF3F40F9}"/>
              </a:ext>
            </a:extLst>
          </p:cNvPr>
          <p:cNvSpPr>
            <a:spLocks noGrp="1"/>
          </p:cNvSpPr>
          <p:nvPr>
            <p:ph idx="1"/>
          </p:nvPr>
        </p:nvSpPr>
        <p:spPr/>
        <p:txBody>
          <a:bodyPr/>
          <a:lstStyle/>
          <a:p>
            <a:r>
              <a:rPr lang="en-US" b="1" dirty="0"/>
              <a:t>Pantothenic Acid (B</a:t>
            </a:r>
            <a:r>
              <a:rPr lang="en-US" b="1" baseline="-25000" dirty="0"/>
              <a:t>5</a:t>
            </a:r>
            <a:r>
              <a:rPr lang="en-US" b="1" dirty="0"/>
              <a:t>)</a:t>
            </a:r>
          </a:p>
          <a:p>
            <a:pPr lvl="1"/>
            <a:r>
              <a:rPr lang="en-US" dirty="0"/>
              <a:t>Pantothenic acid forms coenzyme A (CoA), which is the carbon carrier of glucose, fatty acids, and amino acids into the Krebs cycle.</a:t>
            </a:r>
          </a:p>
          <a:p>
            <a:pPr lvl="1"/>
            <a:r>
              <a:rPr lang="en-US" dirty="0"/>
              <a:t>Coenzyme A is also involved in the synthesis of lipids, cholesterol, and acetylcholine.</a:t>
            </a:r>
          </a:p>
          <a:p>
            <a:pPr lvl="1"/>
            <a:r>
              <a:rPr lang="en-US" dirty="0"/>
              <a:t>Coenzyme A is also involved in the synthesis of lipids, cholesterol, and acetylcholine.</a:t>
            </a:r>
          </a:p>
          <a:p>
            <a:pPr lvl="1"/>
            <a:r>
              <a:rPr lang="en-US" dirty="0"/>
              <a:t>Although you may have seen pantothenic acid on many ingredients lists for skin and hair care products, there is no good scientific evidence that pantothenic acid improves human skin or hair.</a:t>
            </a:r>
          </a:p>
        </p:txBody>
      </p:sp>
    </p:spTree>
    <p:extLst>
      <p:ext uri="{BB962C8B-B14F-4D97-AF65-F5344CB8AC3E}">
        <p14:creationId xmlns:p14="http://schemas.microsoft.com/office/powerpoint/2010/main" val="2987903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2E06E-40AE-7045-A1D3-2E8148EC3E42}"/>
              </a:ext>
            </a:extLst>
          </p:cNvPr>
          <p:cNvSpPr>
            <a:spLocks noGrp="1"/>
          </p:cNvSpPr>
          <p:nvPr>
            <p:ph type="title"/>
          </p:nvPr>
        </p:nvSpPr>
        <p:spPr/>
        <p:txBody>
          <a:bodyPr/>
          <a:lstStyle/>
          <a:p>
            <a:r>
              <a:rPr lang="en-US" b="1" dirty="0"/>
              <a:t>Figure 10.4 Pantothenic Acid and the Krebs Cycle </a:t>
            </a:r>
          </a:p>
        </p:txBody>
      </p:sp>
      <p:sp>
        <p:nvSpPr>
          <p:cNvPr id="3" name="Content Placeholder 2">
            <a:extLst>
              <a:ext uri="{FF2B5EF4-FFF2-40B4-BE49-F238E27FC236}">
                <a16:creationId xmlns:a16="http://schemas.microsoft.com/office/drawing/2014/main" id="{3D3404FB-3BAD-7346-AA3E-14A0095B8144}"/>
              </a:ext>
            </a:extLst>
          </p:cNvPr>
          <p:cNvSpPr>
            <a:spLocks noGrp="1"/>
          </p:cNvSpPr>
          <p:nvPr>
            <p:ph idx="1"/>
          </p:nvPr>
        </p:nvSpPr>
        <p:spPr/>
        <p:txBody>
          <a:bodyPr>
            <a:normAutofit/>
          </a:bodyPr>
          <a:lstStyle/>
          <a:p>
            <a:endParaRPr lang="en-US" sz="2200" i="1" dirty="0"/>
          </a:p>
          <a:p>
            <a:endParaRPr lang="en-US" sz="2200" i="1" dirty="0"/>
          </a:p>
          <a:p>
            <a:endParaRPr lang="en-US" sz="2200" i="1" dirty="0"/>
          </a:p>
          <a:p>
            <a:endParaRPr lang="en-US" sz="2200" i="1" dirty="0"/>
          </a:p>
          <a:p>
            <a:endParaRPr lang="en-US" sz="2200" i="1" dirty="0"/>
          </a:p>
          <a:p>
            <a:endParaRPr lang="en-US" sz="2200" i="1" dirty="0"/>
          </a:p>
          <a:p>
            <a:endParaRPr lang="en-US" sz="2200" i="1" dirty="0"/>
          </a:p>
          <a:p>
            <a:r>
              <a:rPr lang="en-US" sz="2200" i="1" dirty="0"/>
              <a:t>Vitamin B</a:t>
            </a:r>
            <a:r>
              <a:rPr lang="en-US" sz="2200" i="1" baseline="-25000" dirty="0"/>
              <a:t>5</a:t>
            </a:r>
            <a:r>
              <a:rPr lang="en-US" sz="2200" i="1" dirty="0"/>
              <a:t> makes up coenzyme A, which carries the carbons of glucose, fatty acids, and amino acids into the Krebs (citric acid) cycle as Acetyl-CoA.</a:t>
            </a:r>
            <a:endParaRPr lang="en-US" sz="2200" dirty="0"/>
          </a:p>
        </p:txBody>
      </p:sp>
      <p:pic>
        <p:nvPicPr>
          <p:cNvPr id="4" name="Picture 3" descr="Diagram os the citric acid cycle. Also known as the Krebs cycle.">
            <a:extLst>
              <a:ext uri="{FF2B5EF4-FFF2-40B4-BE49-F238E27FC236}">
                <a16:creationId xmlns:a16="http://schemas.microsoft.com/office/drawing/2014/main" id="{F9B2F198-7227-EA46-9AAB-AFE942C330CA}"/>
              </a:ext>
            </a:extLst>
          </p:cNvPr>
          <p:cNvPicPr>
            <a:picLocks noChangeAspect="1"/>
          </p:cNvPicPr>
          <p:nvPr/>
        </p:nvPicPr>
        <p:blipFill>
          <a:blip r:embed="rId2"/>
          <a:stretch>
            <a:fillRect/>
          </a:stretch>
        </p:blipFill>
        <p:spPr>
          <a:xfrm>
            <a:off x="3427412" y="1447800"/>
            <a:ext cx="5148888" cy="3886200"/>
          </a:xfrm>
          <a:prstGeom prst="rect">
            <a:avLst/>
          </a:prstGeom>
        </p:spPr>
      </p:pic>
    </p:spTree>
    <p:extLst>
      <p:ext uri="{BB962C8B-B14F-4D97-AF65-F5344CB8AC3E}">
        <p14:creationId xmlns:p14="http://schemas.microsoft.com/office/powerpoint/2010/main" val="2489849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EDD5-3783-0643-A6C8-AE87F47D1635}"/>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400156AD-60DF-CF43-B8D2-3DDA73C5AE2B}"/>
              </a:ext>
            </a:extLst>
          </p:cNvPr>
          <p:cNvSpPr>
            <a:spLocks noGrp="1"/>
          </p:cNvSpPr>
          <p:nvPr>
            <p:ph idx="1"/>
          </p:nvPr>
        </p:nvSpPr>
        <p:spPr/>
        <p:txBody>
          <a:bodyPr/>
          <a:lstStyle/>
          <a:p>
            <a:r>
              <a:rPr lang="en-US" b="1" dirty="0" err="1"/>
              <a:t>Pyroxidine</a:t>
            </a:r>
            <a:r>
              <a:rPr lang="en-US" b="1" dirty="0"/>
              <a:t> (B</a:t>
            </a:r>
            <a:r>
              <a:rPr lang="en-US" b="1" baseline="-25000" dirty="0"/>
              <a:t>6</a:t>
            </a:r>
            <a:r>
              <a:rPr lang="en-US" b="1" dirty="0"/>
              <a:t>)</a:t>
            </a:r>
          </a:p>
          <a:p>
            <a:pPr lvl="1"/>
            <a:r>
              <a:rPr lang="en-US" dirty="0" err="1"/>
              <a:t>Pyroxidine</a:t>
            </a:r>
            <a:r>
              <a:rPr lang="en-US" dirty="0"/>
              <a:t> is the coenzyme involved in nitrogen transfer between amino acids and therefore plays a role in amino-acid synthesis and </a:t>
            </a:r>
            <a:r>
              <a:rPr lang="en-US" dirty="0" err="1"/>
              <a:t>catabo</a:t>
            </a:r>
            <a:endParaRPr lang="en-US" dirty="0"/>
          </a:p>
          <a:p>
            <a:pPr lvl="1"/>
            <a:r>
              <a:rPr lang="en-US" dirty="0"/>
              <a:t>It also functions to release glucose from glycogen in glycogenolysis and is required by enzymes for the synthesis of multiple neurotransmitters and hemoglobin.</a:t>
            </a:r>
          </a:p>
          <a:p>
            <a:pPr lvl="1"/>
            <a:r>
              <a:rPr lang="en-US" dirty="0"/>
              <a:t>Vitamin B</a:t>
            </a:r>
            <a:r>
              <a:rPr lang="en-US" baseline="-25000" dirty="0"/>
              <a:t>6</a:t>
            </a:r>
            <a:r>
              <a:rPr lang="en-US" dirty="0"/>
              <a:t> deficiency can cause anemia, as well as signs and symptoms of muscle weakness, dermatitis, mouth sores, fatigue, and confusion.</a:t>
            </a:r>
          </a:p>
        </p:txBody>
      </p:sp>
    </p:spTree>
    <p:extLst>
      <p:ext uri="{BB962C8B-B14F-4D97-AF65-F5344CB8AC3E}">
        <p14:creationId xmlns:p14="http://schemas.microsoft.com/office/powerpoint/2010/main" val="216179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6DEF3-E791-DF48-8BC9-E05D00BD3003}"/>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9CE4C30D-A7D6-8547-BC25-6436C8F1B4A5}"/>
              </a:ext>
            </a:extLst>
          </p:cNvPr>
          <p:cNvSpPr>
            <a:spLocks noGrp="1"/>
          </p:cNvSpPr>
          <p:nvPr>
            <p:ph idx="1"/>
          </p:nvPr>
        </p:nvSpPr>
        <p:spPr/>
        <p:txBody>
          <a:bodyPr/>
          <a:lstStyle/>
          <a:p>
            <a:r>
              <a:rPr lang="en-US" b="1" dirty="0"/>
              <a:t>Biotin</a:t>
            </a:r>
          </a:p>
          <a:p>
            <a:pPr lvl="1"/>
            <a:r>
              <a:rPr lang="en-US" dirty="0"/>
              <a:t>Biotin is required as a coenzyme in the citric acid cycle and in lipid metabolism.</a:t>
            </a:r>
          </a:p>
          <a:p>
            <a:pPr lvl="1"/>
            <a:r>
              <a:rPr lang="en-US" dirty="0"/>
              <a:t>It is also required as an enzyme in the synthesis of glucose and some nonessential amino acids.</a:t>
            </a:r>
          </a:p>
          <a:p>
            <a:pPr lvl="1"/>
            <a:r>
              <a:rPr lang="en-US" dirty="0"/>
              <a:t>Biotin deficiency is rare, but can be caused by eating large amounts of egg whites over an extended period of time because a protein in egg whites tightly binds to biotin making it unavailable for absorption. </a:t>
            </a:r>
            <a:endParaRPr lang="en-US" b="1" dirty="0"/>
          </a:p>
        </p:txBody>
      </p:sp>
    </p:spTree>
    <p:extLst>
      <p:ext uri="{BB962C8B-B14F-4D97-AF65-F5344CB8AC3E}">
        <p14:creationId xmlns:p14="http://schemas.microsoft.com/office/powerpoint/2010/main" val="240980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DD366-E9A1-FB4B-B2D4-A4A27D301908}"/>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1F526696-588B-AB49-9F6D-0500EBA616D2}"/>
              </a:ext>
            </a:extLst>
          </p:cNvPr>
          <p:cNvSpPr>
            <a:spLocks noGrp="1"/>
          </p:cNvSpPr>
          <p:nvPr>
            <p:ph idx="1"/>
          </p:nvPr>
        </p:nvSpPr>
        <p:spPr/>
        <p:txBody>
          <a:bodyPr/>
          <a:lstStyle/>
          <a:p>
            <a:r>
              <a:rPr lang="en-US" b="1" dirty="0"/>
              <a:t>Folate</a:t>
            </a:r>
          </a:p>
          <a:p>
            <a:pPr lvl="1"/>
            <a:r>
              <a:rPr lang="en-US" dirty="0"/>
              <a:t>Folate is a required coenzyme for the synthesis of the amino acid methionine, and for making RNA and DNA.</a:t>
            </a:r>
          </a:p>
          <a:p>
            <a:pPr lvl="1"/>
            <a:r>
              <a:rPr lang="en-US" dirty="0"/>
              <a:t>A consequence of folate deficiency is macrocytic (“big cell”) anemia characterized by larger and fewer red blood cells.</a:t>
            </a:r>
          </a:p>
          <a:p>
            <a:pPr lvl="1"/>
            <a:r>
              <a:rPr lang="en-US" dirty="0"/>
              <a:t>Folate is especially essential for the growth and specialization of cells of the central nervous system. </a:t>
            </a:r>
          </a:p>
          <a:p>
            <a:pPr lvl="1"/>
            <a:r>
              <a:rPr lang="en-US" dirty="0"/>
              <a:t>Children whose mothers were folate-deficient during pregnancy have a higher risk of neural-tube birth defects. </a:t>
            </a:r>
          </a:p>
        </p:txBody>
      </p:sp>
    </p:spTree>
    <p:extLst>
      <p:ext uri="{BB962C8B-B14F-4D97-AF65-F5344CB8AC3E}">
        <p14:creationId xmlns:p14="http://schemas.microsoft.com/office/powerpoint/2010/main" val="11186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911E2-893D-7A4F-8DA0-65E35ADB63D1}"/>
              </a:ext>
            </a:extLst>
          </p:cNvPr>
          <p:cNvSpPr>
            <a:spLocks noGrp="1"/>
          </p:cNvSpPr>
          <p:nvPr>
            <p:ph type="title"/>
          </p:nvPr>
        </p:nvSpPr>
        <p:spPr/>
        <p:txBody>
          <a:bodyPr/>
          <a:lstStyle/>
          <a:p>
            <a:r>
              <a:rPr lang="en-US" b="1" dirty="0"/>
              <a:t>Figure 10.5 Spina Bifida</a:t>
            </a:r>
          </a:p>
        </p:txBody>
      </p:sp>
      <p:sp>
        <p:nvSpPr>
          <p:cNvPr id="3" name="Content Placeholder 2">
            <a:extLst>
              <a:ext uri="{FF2B5EF4-FFF2-40B4-BE49-F238E27FC236}">
                <a16:creationId xmlns:a16="http://schemas.microsoft.com/office/drawing/2014/main" id="{EF9A508B-C1B0-D34B-8ADC-9FDA481C2AE4}"/>
              </a:ext>
            </a:extLst>
          </p:cNvPr>
          <p:cNvSpPr>
            <a:spLocks noGrp="1"/>
          </p:cNvSpPr>
          <p:nvPr>
            <p:ph idx="1"/>
          </p:nvPr>
        </p:nvSpPr>
        <p:spPr/>
        <p:txBody>
          <a:bodyPr>
            <a:normAutofit/>
          </a:bodyPr>
          <a:lstStyle/>
          <a:p>
            <a:endParaRPr lang="en-US" sz="2200" i="1" dirty="0"/>
          </a:p>
          <a:p>
            <a:endParaRPr lang="en-US" sz="2200" i="1" dirty="0"/>
          </a:p>
          <a:p>
            <a:endParaRPr lang="en-US" sz="2200" i="1" dirty="0"/>
          </a:p>
          <a:p>
            <a:endParaRPr lang="en-US" sz="2200" i="1" dirty="0"/>
          </a:p>
          <a:p>
            <a:endParaRPr lang="en-US" sz="2200" i="1" dirty="0"/>
          </a:p>
          <a:p>
            <a:endParaRPr lang="en-US" sz="2200" i="1" dirty="0"/>
          </a:p>
          <a:p>
            <a:endParaRPr lang="en-US" sz="2200" i="1" dirty="0"/>
          </a:p>
          <a:p>
            <a:r>
              <a:rPr lang="en-US" sz="2200" i="1" dirty="0"/>
              <a:t>Spina bifida is a neural-tube defect that can have severe health consequences.</a:t>
            </a:r>
            <a:endParaRPr lang="en-US" sz="2200" dirty="0"/>
          </a:p>
        </p:txBody>
      </p:sp>
      <p:pic>
        <p:nvPicPr>
          <p:cNvPr id="4" name="Picture 3">
            <a:extLst>
              <a:ext uri="{FF2B5EF4-FFF2-40B4-BE49-F238E27FC236}">
                <a16:creationId xmlns:a16="http://schemas.microsoft.com/office/drawing/2014/main" id="{2FC45CE8-132C-644B-BB62-0DA0E2CB8B4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208212" y="1905000"/>
            <a:ext cx="6936580" cy="3164550"/>
          </a:xfrm>
          <a:prstGeom prst="rect">
            <a:avLst/>
          </a:prstGeom>
        </p:spPr>
      </p:pic>
    </p:spTree>
    <p:extLst>
      <p:ext uri="{BB962C8B-B14F-4D97-AF65-F5344CB8AC3E}">
        <p14:creationId xmlns:p14="http://schemas.microsoft.com/office/powerpoint/2010/main" val="2408060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316E-0F44-6246-B25E-21C7508B9AE2}"/>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B1C97A8A-F824-B147-AA6C-BEA0BBAC6977}"/>
              </a:ext>
            </a:extLst>
          </p:cNvPr>
          <p:cNvSpPr>
            <a:spLocks noGrp="1"/>
          </p:cNvSpPr>
          <p:nvPr>
            <p:ph idx="1"/>
          </p:nvPr>
        </p:nvSpPr>
        <p:spPr/>
        <p:txBody>
          <a:bodyPr/>
          <a:lstStyle/>
          <a:p>
            <a:r>
              <a:rPr lang="en-US" b="1" dirty="0"/>
              <a:t>Cobalamin (B</a:t>
            </a:r>
            <a:r>
              <a:rPr lang="en-US" b="1" baseline="-25000" dirty="0"/>
              <a:t>12</a:t>
            </a:r>
            <a:r>
              <a:rPr lang="en-US" b="1" dirty="0"/>
              <a:t>)</a:t>
            </a:r>
          </a:p>
          <a:p>
            <a:pPr lvl="1"/>
            <a:r>
              <a:rPr lang="en-US" dirty="0"/>
              <a:t>Cobalamin contains cobalt, making it the only vitamin that contains a metal ion.</a:t>
            </a:r>
          </a:p>
          <a:p>
            <a:pPr lvl="1"/>
            <a:r>
              <a:rPr lang="en-US" dirty="0"/>
              <a:t>It is an essential part of coenzymes and is necessary for fat and protein catabolism, for folate coenzyme function, and for hemoglobin synthesis.</a:t>
            </a:r>
          </a:p>
          <a:p>
            <a:pPr lvl="1"/>
            <a:r>
              <a:rPr lang="en-US" dirty="0"/>
              <a:t>Cobalamin deficiency has similar consequences as folate deficiency; macrocytic anemia and an increased risk for neural-tube defects in babies born to deficient mothers.</a:t>
            </a:r>
          </a:p>
        </p:txBody>
      </p:sp>
    </p:spTree>
    <p:extLst>
      <p:ext uri="{BB962C8B-B14F-4D97-AF65-F5344CB8AC3E}">
        <p14:creationId xmlns:p14="http://schemas.microsoft.com/office/powerpoint/2010/main" val="3118051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CD8F2-4A13-A64D-8043-E5E9C87A6D5F}"/>
              </a:ext>
            </a:extLst>
          </p:cNvPr>
          <p:cNvSpPr>
            <a:spLocks noGrp="1"/>
          </p:cNvSpPr>
          <p:nvPr>
            <p:ph type="title"/>
          </p:nvPr>
        </p:nvSpPr>
        <p:spPr/>
        <p:txBody>
          <a:bodyPr/>
          <a:lstStyle/>
          <a:p>
            <a:r>
              <a:rPr lang="en-US" b="1" dirty="0"/>
              <a:t>10.3 Vitamins: Functions in Catabolic Pathways, Anabolic Pathways, and Blood</a:t>
            </a:r>
            <a:endParaRPr lang="en-US" dirty="0"/>
          </a:p>
        </p:txBody>
      </p:sp>
      <p:sp>
        <p:nvSpPr>
          <p:cNvPr id="3" name="Content Placeholder 2">
            <a:extLst>
              <a:ext uri="{FF2B5EF4-FFF2-40B4-BE49-F238E27FC236}">
                <a16:creationId xmlns:a16="http://schemas.microsoft.com/office/drawing/2014/main" id="{E7F01718-7BD9-F943-9AB2-978AF89F9AD4}"/>
              </a:ext>
            </a:extLst>
          </p:cNvPr>
          <p:cNvSpPr>
            <a:spLocks noGrp="1"/>
          </p:cNvSpPr>
          <p:nvPr>
            <p:ph idx="1"/>
          </p:nvPr>
        </p:nvSpPr>
        <p:spPr/>
        <p:txBody>
          <a:bodyPr>
            <a:normAutofit fontScale="92500" lnSpcReduction="10000"/>
          </a:bodyPr>
          <a:lstStyle/>
          <a:p>
            <a:r>
              <a:rPr lang="en-US" b="1" dirty="0"/>
              <a:t>Cobalamin (B</a:t>
            </a:r>
            <a:r>
              <a:rPr lang="en-US" b="1" baseline="-25000" dirty="0"/>
              <a:t>12</a:t>
            </a:r>
            <a:r>
              <a:rPr lang="en-US" b="1" dirty="0"/>
              <a:t>) -continued-</a:t>
            </a:r>
          </a:p>
          <a:p>
            <a:r>
              <a:rPr lang="en-US" dirty="0"/>
              <a:t>Cells in the stomach secrete a protein called intrinsic factor that is necessary for cobalamin absorption.</a:t>
            </a:r>
          </a:p>
          <a:p>
            <a:r>
              <a:rPr lang="en-US" dirty="0"/>
              <a:t>Impairment of intrinsic factor secretion can be caused by an autoimmune disease or by chronic inflammation of the stomach (such as that occurring in some people with </a:t>
            </a:r>
            <a:r>
              <a:rPr lang="en-US" i="1" dirty="0"/>
              <a:t>H. pylori</a:t>
            </a:r>
            <a:r>
              <a:rPr lang="en-US" dirty="0"/>
              <a:t> infection)</a:t>
            </a:r>
          </a:p>
          <a:p>
            <a:pPr lvl="1"/>
            <a:r>
              <a:rPr lang="en-US" dirty="0"/>
              <a:t>This can lead to the disease </a:t>
            </a:r>
            <a:r>
              <a:rPr lang="en-US" b="1" dirty="0"/>
              <a:t>pernicious anemia </a:t>
            </a:r>
            <a:r>
              <a:rPr lang="en-US" dirty="0"/>
              <a:t>(another type of macrocytic anemia)</a:t>
            </a:r>
          </a:p>
          <a:p>
            <a:r>
              <a:rPr lang="en-US" dirty="0"/>
              <a:t>Vitamin B</a:t>
            </a:r>
            <a:r>
              <a:rPr lang="en-US" baseline="-25000" dirty="0"/>
              <a:t>12</a:t>
            </a:r>
            <a:r>
              <a:rPr lang="en-US" dirty="0"/>
              <a:t> malabsorption is most common in the elderly, who may have impaired functioning of digestive organs, a normal consequence of aging.</a:t>
            </a:r>
          </a:p>
        </p:txBody>
      </p:sp>
    </p:spTree>
    <p:extLst>
      <p:ext uri="{BB962C8B-B14F-4D97-AF65-F5344CB8AC3E}">
        <p14:creationId xmlns:p14="http://schemas.microsoft.com/office/powerpoint/2010/main" val="159045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608012" y="1600200"/>
            <a:ext cx="10972800" cy="5029200"/>
          </a:xfrm>
        </p:spPr>
        <p:txBody>
          <a:bodyPr>
            <a:normAutofit fontScale="92500"/>
          </a:bodyPr>
          <a:lstStyle/>
          <a:p>
            <a:r>
              <a:rPr lang="en-US" dirty="0"/>
              <a:t>Iron has several vital functions in the body. </a:t>
            </a:r>
          </a:p>
          <a:p>
            <a:pPr lvl="1"/>
            <a:r>
              <a:rPr lang="en-US" dirty="0"/>
              <a:t>Primarily it is the oxygen carrier of the protein hemoglobin.</a:t>
            </a:r>
          </a:p>
          <a:p>
            <a:pPr lvl="1"/>
            <a:r>
              <a:rPr lang="en-US" dirty="0"/>
              <a:t>Additionally, it is required for energy production and enzymatic synthesis of RNA and DNA.</a:t>
            </a:r>
          </a:p>
          <a:p>
            <a:r>
              <a:rPr lang="en-US" dirty="0"/>
              <a:t>Iron deficiency is the number-one nutritional deficiency in the world</a:t>
            </a:r>
          </a:p>
          <a:p>
            <a:r>
              <a:rPr lang="en-US" dirty="0"/>
              <a:t>Dietary sources of iron include red meats, poultry, leafy green vegetables, prunes, raisins, egg yolks, lentils, oysters, clams, artichokes, and enriched cereal grains.</a:t>
            </a:r>
          </a:p>
          <a:p>
            <a:r>
              <a:rPr lang="en-US" dirty="0"/>
              <a:t>In this chapter, we will discuss the importance of blood and its vital role in support of metabolism and pull together what we have learned about macronutrient metabolism.</a:t>
            </a:r>
          </a:p>
        </p:txBody>
      </p:sp>
    </p:spTree>
    <p:extLst>
      <p:ext uri="{BB962C8B-B14F-4D97-AF65-F5344CB8AC3E}">
        <p14:creationId xmlns:p14="http://schemas.microsoft.com/office/powerpoint/2010/main" val="37605183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3D6A2-ADFC-F546-A7C2-5BAC9F4A4790}"/>
              </a:ext>
            </a:extLst>
          </p:cNvPr>
          <p:cNvSpPr>
            <a:spLocks noGrp="1"/>
          </p:cNvSpPr>
          <p:nvPr>
            <p:ph type="title"/>
          </p:nvPr>
        </p:nvSpPr>
        <p:spPr/>
        <p:txBody>
          <a:bodyPr>
            <a:normAutofit fontScale="90000"/>
          </a:bodyPr>
          <a:lstStyle/>
          <a:p>
            <a:r>
              <a:rPr lang="en-US" b="1" dirty="0"/>
              <a:t>Table 10.3 B-Vitamin Functions in Metabolism and Blood, and Deficiency Syndromes</a:t>
            </a:r>
          </a:p>
        </p:txBody>
      </p:sp>
      <p:graphicFrame>
        <p:nvGraphicFramePr>
          <p:cNvPr id="5" name="Content Placeholder 4" descr="Table showing a list of B vitamins, their functions, and the syngs and symptoms of a deficiency. 1 of 2.">
            <a:extLst>
              <a:ext uri="{FF2B5EF4-FFF2-40B4-BE49-F238E27FC236}">
                <a16:creationId xmlns:a16="http://schemas.microsoft.com/office/drawing/2014/main" id="{826CBE86-D721-1648-B30F-E77EBE750125}"/>
              </a:ext>
            </a:extLst>
          </p:cNvPr>
          <p:cNvGraphicFramePr>
            <a:graphicFrameLocks noGrp="1"/>
          </p:cNvGraphicFramePr>
          <p:nvPr>
            <p:ph idx="1"/>
            <p:extLst>
              <p:ext uri="{D42A27DB-BD31-4B8C-83A1-F6EECF244321}">
                <p14:modId xmlns:p14="http://schemas.microsoft.com/office/powerpoint/2010/main" val="2176262022"/>
              </p:ext>
            </p:extLst>
          </p:nvPr>
        </p:nvGraphicFramePr>
        <p:xfrm>
          <a:off x="1065212" y="1752600"/>
          <a:ext cx="9750426" cy="413385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027310985"/>
                    </a:ext>
                  </a:extLst>
                </a:gridCol>
                <a:gridCol w="3250142">
                  <a:extLst>
                    <a:ext uri="{9D8B030D-6E8A-4147-A177-3AD203B41FA5}">
                      <a16:colId xmlns:a16="http://schemas.microsoft.com/office/drawing/2014/main" val="5338591"/>
                    </a:ext>
                  </a:extLst>
                </a:gridCol>
                <a:gridCol w="3250142">
                  <a:extLst>
                    <a:ext uri="{9D8B030D-6E8A-4147-A177-3AD203B41FA5}">
                      <a16:colId xmlns:a16="http://schemas.microsoft.com/office/drawing/2014/main" val="1321522840"/>
                    </a:ext>
                  </a:extLst>
                </a:gridCol>
              </a:tblGrid>
              <a:tr h="262890">
                <a:tc>
                  <a:txBody>
                    <a:bodyPr/>
                    <a:lstStyle/>
                    <a:p>
                      <a:pPr marL="0" marR="0" algn="ctr">
                        <a:spcBef>
                          <a:spcPts val="0"/>
                        </a:spcBef>
                        <a:spcAft>
                          <a:spcPts val="0"/>
                        </a:spcAft>
                      </a:pPr>
                      <a:r>
                        <a:rPr lang="en-US" sz="1600" dirty="0">
                          <a:effectLst/>
                        </a:rPr>
                        <a:t>B Vitamin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Function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Deficiency: Signs and Symptoms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84143202"/>
                  </a:ext>
                </a:extLst>
              </a:tr>
              <a:tr h="430530">
                <a:tc>
                  <a:txBody>
                    <a:bodyPr/>
                    <a:lstStyle/>
                    <a:p>
                      <a:pPr marL="0" marR="0" algn="ctr">
                        <a:spcBef>
                          <a:spcPts val="0"/>
                        </a:spcBef>
                        <a:spcAft>
                          <a:spcPts val="0"/>
                        </a:spcAft>
                      </a:pPr>
                      <a:r>
                        <a:rPr lang="en-US" sz="1600">
                          <a:effectLst/>
                        </a:rPr>
                        <a:t>B</a:t>
                      </a:r>
                      <a:r>
                        <a:rPr lang="en-US" sz="1600" baseline="-25000">
                          <a:effectLst/>
                        </a:rPr>
                        <a:t>1 </a:t>
                      </a:r>
                      <a:r>
                        <a:rPr lang="en-US" sz="1600">
                          <a:effectLst/>
                        </a:rPr>
                        <a:t>(thiamine)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Coenzyme: assists in glucose metabolism, RNA, DNA, and ATP synthesis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Beriberi: fatigue, confusion, movement impairment, swelling, heart failure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88742980"/>
                  </a:ext>
                </a:extLst>
              </a:tr>
              <a:tr h="598170">
                <a:tc>
                  <a:txBody>
                    <a:bodyPr/>
                    <a:lstStyle/>
                    <a:p>
                      <a:pPr marL="0" marR="0" algn="ctr">
                        <a:spcBef>
                          <a:spcPts val="0"/>
                        </a:spcBef>
                        <a:spcAft>
                          <a:spcPts val="0"/>
                        </a:spcAft>
                      </a:pPr>
                      <a:r>
                        <a:rPr lang="en-US" sz="1600">
                          <a:effectLst/>
                        </a:rPr>
                        <a:t>B</a:t>
                      </a:r>
                      <a:r>
                        <a:rPr lang="en-US" sz="1600" baseline="-25000">
                          <a:effectLst/>
                        </a:rPr>
                        <a:t>2 </a:t>
                      </a:r>
                      <a:r>
                        <a:rPr lang="en-US" sz="1600">
                          <a:effectLst/>
                        </a:rPr>
                        <a:t>(riboflavin)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Coenzyme: assists in glucose, fat and carbohydrate metabolism, electron carrier, other B vitamins are dependent 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err="1">
                          <a:effectLst/>
                        </a:rPr>
                        <a:t>Ariboflavinosis</a:t>
                      </a:r>
                      <a:r>
                        <a:rPr lang="en-US" sz="1600" dirty="0">
                          <a:effectLst/>
                        </a:rPr>
                        <a:t>: dry scaly skin, mouth inflammation and sores, sore throat, itchy eyes, light sensitivity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49932432"/>
                  </a:ext>
                </a:extLst>
              </a:tr>
              <a:tr h="430530">
                <a:tc>
                  <a:txBody>
                    <a:bodyPr/>
                    <a:lstStyle/>
                    <a:p>
                      <a:pPr marL="0" marR="0" algn="ctr">
                        <a:spcBef>
                          <a:spcPts val="0"/>
                        </a:spcBef>
                        <a:spcAft>
                          <a:spcPts val="0"/>
                        </a:spcAft>
                      </a:pPr>
                      <a:r>
                        <a:rPr lang="en-US" sz="1600">
                          <a:effectLst/>
                        </a:rPr>
                        <a:t>B</a:t>
                      </a:r>
                      <a:r>
                        <a:rPr lang="en-US" sz="1600" baseline="-25000">
                          <a:effectLst/>
                        </a:rPr>
                        <a:t>3</a:t>
                      </a:r>
                      <a:r>
                        <a:rPr lang="en-US" sz="1600">
                          <a:effectLst/>
                        </a:rPr>
                        <a:t> (niacin)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Coenzyme: assists in glucose, fat, and protein metabolism, electron carrier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Pellagra: diarrhea, dermatitis, dementia, death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57602692"/>
                  </a:ext>
                </a:extLst>
              </a:tr>
              <a:tr h="430530">
                <a:tc>
                  <a:txBody>
                    <a:bodyPr/>
                    <a:lstStyle/>
                    <a:p>
                      <a:pPr marL="0" marR="0" algn="ctr">
                        <a:spcBef>
                          <a:spcPts val="0"/>
                        </a:spcBef>
                        <a:spcAft>
                          <a:spcPts val="0"/>
                        </a:spcAft>
                      </a:pPr>
                      <a:r>
                        <a:rPr lang="en-US" sz="1600">
                          <a:effectLst/>
                        </a:rPr>
                        <a:t>B</a:t>
                      </a:r>
                      <a:r>
                        <a:rPr lang="en-US" sz="1600" baseline="-25000">
                          <a:effectLst/>
                        </a:rPr>
                        <a:t>5 </a:t>
                      </a:r>
                      <a:r>
                        <a:rPr lang="en-US" sz="1600">
                          <a:effectLst/>
                        </a:rPr>
                        <a:t>(pantothenic acid)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Coenzyme: assists in glucose, fat, and protein metabolism, cholesterol and neurotransmitter synthesis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Muscle numbness and pain, fatigue, irritability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4473675"/>
                  </a:ext>
                </a:extLst>
              </a:tr>
            </a:tbl>
          </a:graphicData>
        </a:graphic>
      </p:graphicFrame>
    </p:spTree>
    <p:extLst>
      <p:ext uri="{BB962C8B-B14F-4D97-AF65-F5344CB8AC3E}">
        <p14:creationId xmlns:p14="http://schemas.microsoft.com/office/powerpoint/2010/main" val="179685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ADBB3-694E-1B49-B09D-D7CE15EB5926}"/>
              </a:ext>
            </a:extLst>
          </p:cNvPr>
          <p:cNvSpPr>
            <a:spLocks noGrp="1"/>
          </p:cNvSpPr>
          <p:nvPr>
            <p:ph type="title"/>
          </p:nvPr>
        </p:nvSpPr>
        <p:spPr/>
        <p:txBody>
          <a:bodyPr>
            <a:normAutofit fontScale="90000"/>
          </a:bodyPr>
          <a:lstStyle/>
          <a:p>
            <a:r>
              <a:rPr lang="en-US" b="1" dirty="0"/>
              <a:t>Table 10.3 B-Vitamin Functions in Metabolism and Blood, and Deficiency Syndromes </a:t>
            </a:r>
            <a:r>
              <a:rPr lang="en-US" sz="2200" b="1" dirty="0"/>
              <a:t>-continued-</a:t>
            </a:r>
            <a:endParaRPr lang="en-US" sz="2200" dirty="0"/>
          </a:p>
        </p:txBody>
      </p:sp>
      <p:graphicFrame>
        <p:nvGraphicFramePr>
          <p:cNvPr id="4" name="Content Placeholder 3" descr="Table showing a list of B vitamins, their functions, and the syngs and symptoms of a deficiency continued. 2 of 2.">
            <a:extLst>
              <a:ext uri="{FF2B5EF4-FFF2-40B4-BE49-F238E27FC236}">
                <a16:creationId xmlns:a16="http://schemas.microsoft.com/office/drawing/2014/main" id="{0F499AB3-E452-9749-909A-C8C59014E062}"/>
              </a:ext>
            </a:extLst>
          </p:cNvPr>
          <p:cNvGraphicFramePr>
            <a:graphicFrameLocks noGrp="1"/>
          </p:cNvGraphicFramePr>
          <p:nvPr>
            <p:ph idx="1"/>
            <p:extLst>
              <p:ext uri="{D42A27DB-BD31-4B8C-83A1-F6EECF244321}">
                <p14:modId xmlns:p14="http://schemas.microsoft.com/office/powerpoint/2010/main" val="2449866087"/>
              </p:ext>
            </p:extLst>
          </p:nvPr>
        </p:nvGraphicFramePr>
        <p:xfrm>
          <a:off x="1218883" y="1676400"/>
          <a:ext cx="9750426" cy="389001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559070717"/>
                    </a:ext>
                  </a:extLst>
                </a:gridCol>
                <a:gridCol w="3250142">
                  <a:extLst>
                    <a:ext uri="{9D8B030D-6E8A-4147-A177-3AD203B41FA5}">
                      <a16:colId xmlns:a16="http://schemas.microsoft.com/office/drawing/2014/main" val="1340897501"/>
                    </a:ext>
                  </a:extLst>
                </a:gridCol>
                <a:gridCol w="3250142">
                  <a:extLst>
                    <a:ext uri="{9D8B030D-6E8A-4147-A177-3AD203B41FA5}">
                      <a16:colId xmlns:a16="http://schemas.microsoft.com/office/drawing/2014/main" val="878102346"/>
                    </a:ext>
                  </a:extLst>
                </a:gridCol>
              </a:tblGrid>
              <a:tr h="262890">
                <a:tc>
                  <a:txBody>
                    <a:bodyPr/>
                    <a:lstStyle/>
                    <a:p>
                      <a:pPr marL="0" marR="0" algn="ctr">
                        <a:spcBef>
                          <a:spcPts val="0"/>
                        </a:spcBef>
                        <a:spcAft>
                          <a:spcPts val="0"/>
                        </a:spcAft>
                      </a:pPr>
                      <a:r>
                        <a:rPr lang="en-US" sz="1600" dirty="0">
                          <a:effectLst/>
                        </a:rPr>
                        <a:t>B Vitamin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Function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Deficiency: Signs and Symptoms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981257335"/>
                  </a:ext>
                </a:extLst>
              </a:tr>
              <a:tr h="598170">
                <a:tc>
                  <a:txBody>
                    <a:bodyPr/>
                    <a:lstStyle/>
                    <a:p>
                      <a:pPr marL="0" marR="0" algn="ctr">
                        <a:spcBef>
                          <a:spcPts val="0"/>
                        </a:spcBef>
                        <a:spcAft>
                          <a:spcPts val="0"/>
                        </a:spcAft>
                      </a:pPr>
                      <a:r>
                        <a:rPr lang="en-US" sz="1600" dirty="0">
                          <a:effectLst/>
                        </a:rPr>
                        <a:t>B</a:t>
                      </a:r>
                      <a:r>
                        <a:rPr lang="en-US" sz="1600" baseline="-25000" dirty="0">
                          <a:effectLst/>
                        </a:rPr>
                        <a:t>6 </a:t>
                      </a:r>
                      <a:r>
                        <a:rPr lang="en-US" sz="1600" dirty="0">
                          <a:effectLst/>
                        </a:rPr>
                        <a:t>(</a:t>
                      </a:r>
                      <a:r>
                        <a:rPr lang="en-US" sz="1600" dirty="0" err="1">
                          <a:effectLst/>
                        </a:rPr>
                        <a:t>pyroxidine</a:t>
                      </a:r>
                      <a:r>
                        <a:rPr lang="en-US" sz="1600" dirty="0">
                          <a:effectLst/>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Coenzyme; assists in amino-acid synthesis, glycogenolysis, neurotransmitter and hemoglobin synthesis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Muscle weakness, dermatitis, mouth sores, fatigue, confusion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547192876"/>
                  </a:ext>
                </a:extLst>
              </a:tr>
              <a:tr h="430530">
                <a:tc>
                  <a:txBody>
                    <a:bodyPr/>
                    <a:lstStyle/>
                    <a:p>
                      <a:pPr marL="0" marR="0" algn="ctr">
                        <a:spcBef>
                          <a:spcPts val="0"/>
                        </a:spcBef>
                        <a:spcAft>
                          <a:spcPts val="0"/>
                        </a:spcAft>
                      </a:pPr>
                      <a:r>
                        <a:rPr lang="en-US" sz="1600">
                          <a:effectLst/>
                        </a:rPr>
                        <a:t>Biotin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Coenzyme; assists in glucose, fat, and protein metabolism, amino-acid synthesis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Muscle weakness, dermatitis, fatigue, hair loss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217464658"/>
                  </a:ext>
                </a:extLst>
              </a:tr>
              <a:tr h="430530">
                <a:tc>
                  <a:txBody>
                    <a:bodyPr/>
                    <a:lstStyle/>
                    <a:p>
                      <a:pPr marL="0" marR="0" algn="ctr">
                        <a:spcBef>
                          <a:spcPts val="0"/>
                        </a:spcBef>
                        <a:spcAft>
                          <a:spcPts val="0"/>
                        </a:spcAft>
                      </a:pPr>
                      <a:r>
                        <a:rPr lang="en-US" sz="1600">
                          <a:effectLst/>
                        </a:rPr>
                        <a:t>Folate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Coenzyme; amino acid synthesis, RNA, DNA, and red blood cell synthesis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Diarrhea, mouth sores, confusion, anemia, neural-tube defects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58631843"/>
                  </a:ext>
                </a:extLst>
              </a:tr>
              <a:tr h="430530">
                <a:tc>
                  <a:txBody>
                    <a:bodyPr/>
                    <a:lstStyle/>
                    <a:p>
                      <a:pPr marL="0" marR="0" algn="ctr">
                        <a:spcBef>
                          <a:spcPts val="0"/>
                        </a:spcBef>
                        <a:spcAft>
                          <a:spcPts val="0"/>
                        </a:spcAft>
                      </a:pPr>
                      <a:r>
                        <a:rPr lang="en-US" sz="1600">
                          <a:effectLst/>
                        </a:rPr>
                        <a:t>B</a:t>
                      </a:r>
                      <a:r>
                        <a:rPr lang="en-US" sz="1600" baseline="-25000">
                          <a:effectLst/>
                        </a:rPr>
                        <a:t>12 </a:t>
                      </a:r>
                      <a:r>
                        <a:rPr lang="en-US" sz="1600">
                          <a:effectLst/>
                        </a:rPr>
                        <a:t>(cobalamin)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Coenzyme; fat and protein catabolism, folate function, red-blood-cell synthesis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Muscle weakness, sore tongue, anemia, nerve damage, neural-tube defects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85280032"/>
                  </a:ext>
                </a:extLst>
              </a:tr>
            </a:tbl>
          </a:graphicData>
        </a:graphic>
      </p:graphicFrame>
    </p:spTree>
    <p:extLst>
      <p:ext uri="{BB962C8B-B14F-4D97-AF65-F5344CB8AC3E}">
        <p14:creationId xmlns:p14="http://schemas.microsoft.com/office/powerpoint/2010/main" val="909646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D4E46-1E7C-944B-B320-6DF9481A0FE7}"/>
              </a:ext>
            </a:extLst>
          </p:cNvPr>
          <p:cNvSpPr>
            <a:spLocks noGrp="1"/>
          </p:cNvSpPr>
          <p:nvPr>
            <p:ph type="title"/>
          </p:nvPr>
        </p:nvSpPr>
        <p:spPr/>
        <p:txBody>
          <a:bodyPr>
            <a:normAutofit/>
          </a:bodyPr>
          <a:lstStyle/>
          <a:p>
            <a:r>
              <a:rPr lang="en-US" b="1" dirty="0"/>
              <a:t>10.3 Do B-Vitamin Supplements Provide an Energy Boost?</a:t>
            </a:r>
          </a:p>
        </p:txBody>
      </p:sp>
      <p:sp>
        <p:nvSpPr>
          <p:cNvPr id="3" name="Content Placeholder 2">
            <a:extLst>
              <a:ext uri="{FF2B5EF4-FFF2-40B4-BE49-F238E27FC236}">
                <a16:creationId xmlns:a16="http://schemas.microsoft.com/office/drawing/2014/main" id="{54738F12-7095-544B-890D-11302A499C8C}"/>
              </a:ext>
            </a:extLst>
          </p:cNvPr>
          <p:cNvSpPr>
            <a:spLocks noGrp="1"/>
          </p:cNvSpPr>
          <p:nvPr>
            <p:ph idx="1"/>
          </p:nvPr>
        </p:nvSpPr>
        <p:spPr/>
        <p:txBody>
          <a:bodyPr>
            <a:normAutofit lnSpcReduction="10000"/>
          </a:bodyPr>
          <a:lstStyle/>
          <a:p>
            <a:r>
              <a:rPr lang="en-US" dirty="0"/>
              <a:t>Although some marketers claim taking a vitamin that contains one-thousand times the daily value of certain B vitamins boosts energy and performance, this is a myth that is not backed by science.</a:t>
            </a:r>
          </a:p>
          <a:p>
            <a:r>
              <a:rPr lang="en-US" dirty="0"/>
              <a:t>The “feeling” of more energy from energy-boosting supplements stems from the high amount of added sugars, caffeine, and other herbal stimulants that accompany the high doses of B vitamins. </a:t>
            </a:r>
          </a:p>
          <a:p>
            <a:r>
              <a:rPr lang="en-US" dirty="0"/>
              <a:t>B vitamins are not stored in the body and all excess will be flushed down the toilet, along with the extra money spent on them.</a:t>
            </a:r>
          </a:p>
        </p:txBody>
      </p:sp>
    </p:spTree>
    <p:extLst>
      <p:ext uri="{BB962C8B-B14F-4D97-AF65-F5344CB8AC3E}">
        <p14:creationId xmlns:p14="http://schemas.microsoft.com/office/powerpoint/2010/main" val="775381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6DB43-D409-C94C-B5A8-61CED6E7E78E}"/>
              </a:ext>
            </a:extLst>
          </p:cNvPr>
          <p:cNvSpPr>
            <a:spLocks noGrp="1"/>
          </p:cNvSpPr>
          <p:nvPr>
            <p:ph type="title"/>
          </p:nvPr>
        </p:nvSpPr>
        <p:spPr/>
        <p:txBody>
          <a:bodyPr>
            <a:normAutofit/>
          </a:bodyPr>
          <a:lstStyle/>
          <a:p>
            <a:r>
              <a:rPr lang="en-US" b="1" dirty="0"/>
              <a:t>10.3 Dietary Reference Intakes and Sources of B Vitamins</a:t>
            </a:r>
          </a:p>
        </p:txBody>
      </p:sp>
      <p:sp>
        <p:nvSpPr>
          <p:cNvPr id="3" name="Content Placeholder 2">
            <a:extLst>
              <a:ext uri="{FF2B5EF4-FFF2-40B4-BE49-F238E27FC236}">
                <a16:creationId xmlns:a16="http://schemas.microsoft.com/office/drawing/2014/main" id="{3C338D40-6F37-5648-AE71-D9A61E3D3079}"/>
              </a:ext>
            </a:extLst>
          </p:cNvPr>
          <p:cNvSpPr>
            <a:spLocks noGrp="1"/>
          </p:cNvSpPr>
          <p:nvPr>
            <p:ph idx="1"/>
          </p:nvPr>
        </p:nvSpPr>
        <p:spPr/>
        <p:txBody>
          <a:bodyPr>
            <a:normAutofit fontScale="92500" lnSpcReduction="10000"/>
          </a:bodyPr>
          <a:lstStyle/>
          <a:p>
            <a:r>
              <a:rPr lang="en-US" dirty="0"/>
              <a:t>B vitamins are water-soluble and are not stored in significant amounts in the body. Therefore, they must be continuously obtained from the diet. </a:t>
            </a:r>
          </a:p>
          <a:p>
            <a:r>
              <a:rPr lang="en-US" dirty="0"/>
              <a:t>Fortunately, B vitamins are generally well-absorbed in the gut.</a:t>
            </a:r>
          </a:p>
          <a:p>
            <a:r>
              <a:rPr lang="en-US" dirty="0"/>
              <a:t>It should be noted that B vitamins are lost from foods during storage, processing, and cooking. </a:t>
            </a:r>
          </a:p>
          <a:p>
            <a:r>
              <a:rPr lang="en-US" dirty="0"/>
              <a:t>To maximize B vitamin uptake, fruits and vegetables should not be stored for long periods of time, should be eaten more as whole foods, and vegetables should be steamed rather than boiled. </a:t>
            </a:r>
          </a:p>
          <a:p>
            <a:r>
              <a:rPr lang="en-US" dirty="0"/>
              <a:t>Also, alcohol disrupts intestinal absorption of B vitamins.</a:t>
            </a:r>
          </a:p>
        </p:txBody>
      </p:sp>
    </p:spTree>
    <p:extLst>
      <p:ext uri="{BB962C8B-B14F-4D97-AF65-F5344CB8AC3E}">
        <p14:creationId xmlns:p14="http://schemas.microsoft.com/office/powerpoint/2010/main" val="292568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22ADE-E969-6744-BD81-61402951A922}"/>
              </a:ext>
            </a:extLst>
          </p:cNvPr>
          <p:cNvSpPr>
            <a:spLocks noGrp="1"/>
          </p:cNvSpPr>
          <p:nvPr>
            <p:ph type="title"/>
          </p:nvPr>
        </p:nvSpPr>
        <p:spPr/>
        <p:txBody>
          <a:bodyPr/>
          <a:lstStyle/>
          <a:p>
            <a:r>
              <a:rPr lang="en-US" b="1" dirty="0"/>
              <a:t>Table 10.4 Dietary Reference Intakes and Food Sources for B Vitamins</a:t>
            </a:r>
            <a:endParaRPr lang="en-US" sz="2400" dirty="0"/>
          </a:p>
        </p:txBody>
      </p:sp>
      <p:graphicFrame>
        <p:nvGraphicFramePr>
          <p:cNvPr id="4" name="Content Placeholder 3" descr="Table showing the Dietary Reference Intakes and Food Sources for B Vitamins. 1 of 2.">
            <a:extLst>
              <a:ext uri="{FF2B5EF4-FFF2-40B4-BE49-F238E27FC236}">
                <a16:creationId xmlns:a16="http://schemas.microsoft.com/office/drawing/2014/main" id="{2E132EEB-727F-904D-8D33-816AD7C9CB60}"/>
              </a:ext>
            </a:extLst>
          </p:cNvPr>
          <p:cNvGraphicFramePr>
            <a:graphicFrameLocks noGrp="1"/>
          </p:cNvGraphicFramePr>
          <p:nvPr>
            <p:ph idx="1"/>
            <p:extLst>
              <p:ext uri="{D42A27DB-BD31-4B8C-83A1-F6EECF244321}">
                <p14:modId xmlns:p14="http://schemas.microsoft.com/office/powerpoint/2010/main" val="1307827556"/>
              </p:ext>
            </p:extLst>
          </p:nvPr>
        </p:nvGraphicFramePr>
        <p:xfrm>
          <a:off x="1212813" y="1752600"/>
          <a:ext cx="9750426" cy="383667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1612095431"/>
                    </a:ext>
                  </a:extLst>
                </a:gridCol>
                <a:gridCol w="3250142">
                  <a:extLst>
                    <a:ext uri="{9D8B030D-6E8A-4147-A177-3AD203B41FA5}">
                      <a16:colId xmlns:a16="http://schemas.microsoft.com/office/drawing/2014/main" val="1910566048"/>
                    </a:ext>
                  </a:extLst>
                </a:gridCol>
                <a:gridCol w="3250142">
                  <a:extLst>
                    <a:ext uri="{9D8B030D-6E8A-4147-A177-3AD203B41FA5}">
                      <a16:colId xmlns:a16="http://schemas.microsoft.com/office/drawing/2014/main" val="2595324600"/>
                    </a:ext>
                  </a:extLst>
                </a:gridCol>
              </a:tblGrid>
              <a:tr h="262890">
                <a:tc>
                  <a:txBody>
                    <a:bodyPr/>
                    <a:lstStyle/>
                    <a:p>
                      <a:pPr marL="0" marR="0" algn="ctr">
                        <a:spcBef>
                          <a:spcPts val="0"/>
                        </a:spcBef>
                        <a:spcAft>
                          <a:spcPts val="0"/>
                        </a:spcAft>
                      </a:pPr>
                      <a:r>
                        <a:rPr lang="en-US" sz="1600" dirty="0">
                          <a:effectLst/>
                        </a:rPr>
                        <a:t>B Vitamin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RDA (mg/day)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Food Sources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46194115"/>
                  </a:ext>
                </a:extLst>
              </a:tr>
              <a:tr h="262890">
                <a:tc rowSpan="2">
                  <a:txBody>
                    <a:bodyPr/>
                    <a:lstStyle/>
                    <a:p>
                      <a:pPr marL="0" marR="0" algn="ctr">
                        <a:spcBef>
                          <a:spcPts val="0"/>
                        </a:spcBef>
                        <a:spcAft>
                          <a:spcPts val="0"/>
                        </a:spcAft>
                      </a:pPr>
                      <a:r>
                        <a:rPr lang="en-US" sz="1600" dirty="0">
                          <a:effectLst/>
                        </a:rPr>
                        <a:t>B</a:t>
                      </a:r>
                      <a:r>
                        <a:rPr lang="en-US" sz="1600" baseline="-25000" dirty="0">
                          <a:effectLst/>
                        </a:rPr>
                        <a:t>1</a:t>
                      </a:r>
                      <a:r>
                        <a:rPr lang="en-US" sz="1600" dirty="0">
                          <a:effectLst/>
                        </a:rPr>
                        <a:t> (thiamine)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1.2 (males)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a:effectLst/>
                        </a:rPr>
                        <a:t>Whole grains, enriched grains, orange juice, milk, peanuts, dried beans and seeds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38393314"/>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1.1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2960369623"/>
                  </a:ext>
                </a:extLst>
              </a:tr>
              <a:tr h="262890">
                <a:tc rowSpan="2">
                  <a:txBody>
                    <a:bodyPr/>
                    <a:lstStyle/>
                    <a:p>
                      <a:pPr marL="0" marR="0" algn="ctr">
                        <a:spcBef>
                          <a:spcPts val="0"/>
                        </a:spcBef>
                        <a:spcAft>
                          <a:spcPts val="0"/>
                        </a:spcAft>
                      </a:pPr>
                      <a:r>
                        <a:rPr lang="en-US" sz="1600">
                          <a:effectLst/>
                        </a:rPr>
                        <a:t>B</a:t>
                      </a:r>
                      <a:r>
                        <a:rPr lang="en-US" sz="1600" baseline="-25000">
                          <a:effectLst/>
                        </a:rPr>
                        <a:t>2</a:t>
                      </a:r>
                      <a:r>
                        <a:rPr lang="en-US" sz="1600">
                          <a:effectLst/>
                        </a:rPr>
                        <a:t> (riboflavin)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1.3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Milk, yogurt, fortified breakfast cereals, organ meats, mushrooms, eggs, clams, spinach</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290669785"/>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1.1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099567730"/>
                  </a:ext>
                </a:extLst>
              </a:tr>
              <a:tr h="262890">
                <a:tc rowSpan="2">
                  <a:txBody>
                    <a:bodyPr/>
                    <a:lstStyle/>
                    <a:p>
                      <a:pPr marL="0" marR="0" algn="ctr">
                        <a:spcBef>
                          <a:spcPts val="0"/>
                        </a:spcBef>
                        <a:spcAft>
                          <a:spcPts val="0"/>
                        </a:spcAft>
                      </a:pPr>
                      <a:r>
                        <a:rPr lang="en-US" sz="1600">
                          <a:effectLst/>
                        </a:rPr>
                        <a:t>B</a:t>
                      </a:r>
                      <a:r>
                        <a:rPr lang="en-US" sz="1600" baseline="-25000">
                          <a:effectLst/>
                        </a:rPr>
                        <a:t>3</a:t>
                      </a:r>
                      <a:r>
                        <a:rPr lang="en-US" sz="1600">
                          <a:effectLst/>
                        </a:rPr>
                        <a:t> (niacin)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16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Meat, poultry, fish, whole grains, fortified breakfast cereals, enriched grains, mushrooms, peanuts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97527375"/>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14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3104245566"/>
                  </a:ext>
                </a:extLst>
              </a:tr>
              <a:tr h="262890">
                <a:tc rowSpan="2">
                  <a:txBody>
                    <a:bodyPr/>
                    <a:lstStyle/>
                    <a:p>
                      <a:pPr marL="0" marR="0" algn="ctr">
                        <a:spcBef>
                          <a:spcPts val="0"/>
                        </a:spcBef>
                        <a:spcAft>
                          <a:spcPts val="0"/>
                        </a:spcAft>
                      </a:pPr>
                      <a:r>
                        <a:rPr lang="en-US" sz="1600" dirty="0">
                          <a:effectLst/>
                        </a:rPr>
                        <a:t>B</a:t>
                      </a:r>
                      <a:r>
                        <a:rPr lang="en-US" sz="1600" baseline="-25000" dirty="0">
                          <a:effectLst/>
                        </a:rPr>
                        <a:t>5 </a:t>
                      </a:r>
                      <a:r>
                        <a:rPr lang="en-US" sz="1600" dirty="0">
                          <a:effectLst/>
                        </a:rPr>
                        <a:t>(pantothenic acid)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5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Eggs, sunflower seeds, peanuts, meat, milk, vegetables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633385485"/>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5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063210533"/>
                  </a:ext>
                </a:extLst>
              </a:tr>
              <a:tr h="262890">
                <a:tc gridSpan="3">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600" dirty="0">
                          <a:effectLst/>
                        </a:rPr>
                        <a:t>* denotes Adequate Intake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pPr marL="0" marR="0" algn="ctr">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pPr marL="0" marR="0" algn="ctr">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110328591"/>
                  </a:ext>
                </a:extLst>
              </a:tr>
            </a:tbl>
          </a:graphicData>
        </a:graphic>
      </p:graphicFrame>
    </p:spTree>
    <p:extLst>
      <p:ext uri="{BB962C8B-B14F-4D97-AF65-F5344CB8AC3E}">
        <p14:creationId xmlns:p14="http://schemas.microsoft.com/office/powerpoint/2010/main" val="135864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B6F80-D2BB-FB49-96BD-1A719974AFDF}"/>
              </a:ext>
            </a:extLst>
          </p:cNvPr>
          <p:cNvSpPr>
            <a:spLocks noGrp="1"/>
          </p:cNvSpPr>
          <p:nvPr>
            <p:ph type="title"/>
          </p:nvPr>
        </p:nvSpPr>
        <p:spPr/>
        <p:txBody>
          <a:bodyPr/>
          <a:lstStyle/>
          <a:p>
            <a:r>
              <a:rPr lang="en-US" b="1" dirty="0"/>
              <a:t>Table 10.4 Dietary Reference Intakes and Food Sources for B Vitamins   </a:t>
            </a:r>
            <a:r>
              <a:rPr lang="en-US" sz="2400" b="1" dirty="0">
                <a:solidFill>
                  <a:srgbClr val="000000"/>
                </a:solidFill>
              </a:rPr>
              <a:t>-continued-</a:t>
            </a:r>
            <a:endParaRPr lang="en-US" b="1" dirty="0"/>
          </a:p>
        </p:txBody>
      </p:sp>
      <p:sp>
        <p:nvSpPr>
          <p:cNvPr id="3" name="Content Placeholder 2">
            <a:extLst>
              <a:ext uri="{FF2B5EF4-FFF2-40B4-BE49-F238E27FC236}">
                <a16:creationId xmlns:a16="http://schemas.microsoft.com/office/drawing/2014/main" id="{28810114-F260-C044-B18B-854B0CF73976}"/>
              </a:ext>
            </a:extLst>
          </p:cNvPr>
          <p:cNvSpPr>
            <a:spLocks noGrp="1"/>
          </p:cNvSpPr>
          <p:nvPr>
            <p:ph idx="1"/>
          </p:nvPr>
        </p:nvSpPr>
        <p:spPr>
          <a:xfrm>
            <a:off x="1218883" y="1600200"/>
            <a:ext cx="9751060" cy="49530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Institute of Medicine. </a:t>
            </a:r>
            <a:r>
              <a:rPr lang="en-US" sz="1600" i="1" dirty="0"/>
              <a:t>Dietary Reference Intakes for Thiamin, Riboflavin, Niacin, Vitamin B</a:t>
            </a:r>
            <a:r>
              <a:rPr lang="en-US" sz="1600" i="1" baseline="-25000" dirty="0"/>
              <a:t>6</a:t>
            </a:r>
            <a:r>
              <a:rPr lang="en-US" sz="1600" i="1" dirty="0"/>
              <a:t>, Folate, Vitamin B</a:t>
            </a:r>
            <a:r>
              <a:rPr lang="en-US" sz="1600" i="1" baseline="-25000" dirty="0"/>
              <a:t>12</a:t>
            </a:r>
            <a:r>
              <a:rPr lang="en-US" sz="1600" i="1" dirty="0"/>
              <a:t>, Pantothenic Acid, Biotin, and Choline.</a:t>
            </a:r>
            <a:r>
              <a:rPr lang="en-US" sz="1600" dirty="0"/>
              <a:t> </a:t>
            </a:r>
            <a:r>
              <a:rPr lang="en-US" sz="1600" dirty="0">
                <a:hlinkClick r:id="rId2"/>
              </a:rPr>
              <a:t>https://www.ncbi.nlm.nih.gov/books/NBK114310/</a:t>
            </a:r>
            <a:endParaRPr lang="en-US" sz="1600" dirty="0"/>
          </a:p>
        </p:txBody>
      </p:sp>
      <p:graphicFrame>
        <p:nvGraphicFramePr>
          <p:cNvPr id="4" name="Table 3" descr="Table showing the Dietary Reference Intakes and Food Sources for B Vitamins continued. 2 of 2.">
            <a:extLst>
              <a:ext uri="{FF2B5EF4-FFF2-40B4-BE49-F238E27FC236}">
                <a16:creationId xmlns:a16="http://schemas.microsoft.com/office/drawing/2014/main" id="{2BCC38B6-1A2D-EA42-9E8F-DD0AD6B4844D}"/>
              </a:ext>
            </a:extLst>
          </p:cNvPr>
          <p:cNvGraphicFramePr>
            <a:graphicFrameLocks noGrp="1"/>
          </p:cNvGraphicFramePr>
          <p:nvPr>
            <p:extLst>
              <p:ext uri="{D42A27DB-BD31-4B8C-83A1-F6EECF244321}">
                <p14:modId xmlns:p14="http://schemas.microsoft.com/office/powerpoint/2010/main" val="100187491"/>
              </p:ext>
            </p:extLst>
          </p:nvPr>
        </p:nvGraphicFramePr>
        <p:xfrm>
          <a:off x="1218883" y="1447800"/>
          <a:ext cx="9750426" cy="383667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465160205"/>
                    </a:ext>
                  </a:extLst>
                </a:gridCol>
                <a:gridCol w="3250142">
                  <a:extLst>
                    <a:ext uri="{9D8B030D-6E8A-4147-A177-3AD203B41FA5}">
                      <a16:colId xmlns:a16="http://schemas.microsoft.com/office/drawing/2014/main" val="3890808717"/>
                    </a:ext>
                  </a:extLst>
                </a:gridCol>
                <a:gridCol w="3250142">
                  <a:extLst>
                    <a:ext uri="{9D8B030D-6E8A-4147-A177-3AD203B41FA5}">
                      <a16:colId xmlns:a16="http://schemas.microsoft.com/office/drawing/2014/main" val="3758603489"/>
                    </a:ext>
                  </a:extLst>
                </a:gridCol>
              </a:tblGrid>
              <a:tr h="262890">
                <a:tc>
                  <a:txBody>
                    <a:bodyPr/>
                    <a:lstStyle/>
                    <a:p>
                      <a:pPr marL="0" marR="0" algn="ctr">
                        <a:spcBef>
                          <a:spcPts val="0"/>
                        </a:spcBef>
                        <a:spcAft>
                          <a:spcPts val="0"/>
                        </a:spcAft>
                      </a:pPr>
                      <a:r>
                        <a:rPr lang="en-US" sz="1600" dirty="0">
                          <a:effectLst/>
                        </a:rPr>
                        <a:t>B Vitamin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RDA (mg/day)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Food Sources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000771432"/>
                  </a:ext>
                </a:extLst>
              </a:tr>
              <a:tr h="262890">
                <a:tc rowSpan="2">
                  <a:txBody>
                    <a:bodyPr/>
                    <a:lstStyle/>
                    <a:p>
                      <a:pPr marL="0" marR="0" algn="ctr">
                        <a:spcBef>
                          <a:spcPts val="0"/>
                        </a:spcBef>
                        <a:spcAft>
                          <a:spcPts val="0"/>
                        </a:spcAft>
                      </a:pPr>
                      <a:r>
                        <a:rPr lang="en-US" sz="1600" dirty="0">
                          <a:effectLst/>
                        </a:rPr>
                        <a:t>B</a:t>
                      </a:r>
                      <a:r>
                        <a:rPr lang="en-US" sz="1600" baseline="-25000" dirty="0">
                          <a:effectLst/>
                        </a:rPr>
                        <a:t>6</a:t>
                      </a:r>
                      <a:r>
                        <a:rPr lang="en-US" sz="1600" dirty="0">
                          <a:effectLst/>
                        </a:rPr>
                        <a:t> (</a:t>
                      </a:r>
                      <a:r>
                        <a:rPr lang="en-US" sz="1600" dirty="0" err="1">
                          <a:effectLst/>
                        </a:rPr>
                        <a:t>pyroxidine</a:t>
                      </a:r>
                      <a:r>
                        <a:rPr lang="en-US" sz="1600" dirty="0">
                          <a:effectLst/>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1.3 (males)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a:effectLst/>
                        </a:rPr>
                        <a:t>Meats, whole grains, potatoes, fortified breakfast cereals, bananas, avocados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178071407"/>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1.3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2507461042"/>
                  </a:ext>
                </a:extLst>
              </a:tr>
              <a:tr h="262890">
                <a:tc rowSpan="2">
                  <a:txBody>
                    <a:bodyPr/>
                    <a:lstStyle/>
                    <a:p>
                      <a:pPr marL="0" marR="0" algn="ctr">
                        <a:spcBef>
                          <a:spcPts val="0"/>
                        </a:spcBef>
                        <a:spcAft>
                          <a:spcPts val="0"/>
                        </a:spcAft>
                      </a:pPr>
                      <a:r>
                        <a:rPr lang="en-US" sz="1600">
                          <a:effectLst/>
                        </a:rPr>
                        <a:t>Biotin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0.03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Egg yolks, peanuts, cheese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59949787"/>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0.03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52593793"/>
                  </a:ext>
                </a:extLst>
              </a:tr>
              <a:tr h="262890">
                <a:tc rowSpan="2">
                  <a:txBody>
                    <a:bodyPr/>
                    <a:lstStyle/>
                    <a:p>
                      <a:pPr marL="0" marR="0" algn="ctr">
                        <a:spcBef>
                          <a:spcPts val="0"/>
                        </a:spcBef>
                        <a:spcAft>
                          <a:spcPts val="0"/>
                        </a:spcAft>
                      </a:pPr>
                      <a:r>
                        <a:rPr lang="en-US" sz="1600" dirty="0">
                          <a:effectLst/>
                        </a:rPr>
                        <a:t>Folate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0.4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Green leafy vegetables, legumes, fortified breakfast cereals, orange juice, sunflower seeds, liver</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48391376"/>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0.4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402409105"/>
                  </a:ext>
                </a:extLst>
              </a:tr>
              <a:tr h="262890">
                <a:tc rowSpan="2">
                  <a:txBody>
                    <a:bodyPr/>
                    <a:lstStyle/>
                    <a:p>
                      <a:pPr marL="0" marR="0" algn="ctr">
                        <a:spcBef>
                          <a:spcPts val="0"/>
                        </a:spcBef>
                        <a:spcAft>
                          <a:spcPts val="0"/>
                        </a:spcAft>
                      </a:pPr>
                      <a:r>
                        <a:rPr lang="en-US" sz="1600">
                          <a:effectLst/>
                        </a:rPr>
                        <a:t>B</a:t>
                      </a:r>
                      <a:r>
                        <a:rPr lang="en-US" sz="1600" baseline="-25000">
                          <a:effectLst/>
                        </a:rPr>
                        <a:t>12 </a:t>
                      </a:r>
                      <a:r>
                        <a:rPr lang="en-US" sz="1600">
                          <a:effectLst/>
                        </a:rPr>
                        <a:t>(cobalamin)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0.0024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lgn="ctr">
                        <a:spcBef>
                          <a:spcPts val="0"/>
                        </a:spcBef>
                        <a:spcAft>
                          <a:spcPts val="0"/>
                        </a:spcAft>
                      </a:pPr>
                      <a:r>
                        <a:rPr lang="en-US" sz="1600" dirty="0">
                          <a:effectLst/>
                        </a:rPr>
                        <a:t>Animal derived foods, some soy milks, and fortified breakfast cereals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67308935"/>
                  </a:ext>
                </a:extLst>
              </a:tr>
              <a:tr h="262890">
                <a:tc vMerge="1">
                  <a:txBody>
                    <a:bodyPr/>
                    <a:lstStyle/>
                    <a:p>
                      <a:endParaRPr lang="en-US"/>
                    </a:p>
                  </a:txBody>
                  <a:tcPr/>
                </a:tc>
                <a:tc>
                  <a:txBody>
                    <a:bodyPr/>
                    <a:lstStyle/>
                    <a:p>
                      <a:pPr marL="0" marR="0" algn="ctr">
                        <a:spcBef>
                          <a:spcPts val="0"/>
                        </a:spcBef>
                        <a:spcAft>
                          <a:spcPts val="0"/>
                        </a:spcAft>
                      </a:pPr>
                      <a:r>
                        <a:rPr lang="en-US" sz="1600" dirty="0">
                          <a:effectLst/>
                        </a:rPr>
                        <a:t>0.0024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2468302302"/>
                  </a:ext>
                </a:extLst>
              </a:tr>
              <a:tr h="262890">
                <a:tc gridSpan="3">
                  <a:txBody>
                    <a:bodyPr/>
                    <a:lstStyle/>
                    <a:p>
                      <a:pPr marL="0" marR="0" algn="ctr">
                        <a:spcBef>
                          <a:spcPts val="0"/>
                        </a:spcBef>
                        <a:spcAft>
                          <a:spcPts val="0"/>
                        </a:spcAft>
                      </a:pPr>
                      <a:r>
                        <a:rPr lang="en-US" sz="1600" dirty="0">
                          <a:effectLst/>
                        </a:rPr>
                        <a:t>* denotes Adequate Intake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89036828"/>
                  </a:ext>
                </a:extLst>
              </a:tr>
            </a:tbl>
          </a:graphicData>
        </a:graphic>
      </p:graphicFrame>
    </p:spTree>
    <p:extLst>
      <p:ext uri="{BB962C8B-B14F-4D97-AF65-F5344CB8AC3E}">
        <p14:creationId xmlns:p14="http://schemas.microsoft.com/office/powerpoint/2010/main" val="69819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ED43D-1282-6942-8D7C-73E8BC3A676D}"/>
              </a:ext>
            </a:extLst>
          </p:cNvPr>
          <p:cNvSpPr>
            <a:spLocks noGrp="1"/>
          </p:cNvSpPr>
          <p:nvPr>
            <p:ph type="title"/>
          </p:nvPr>
        </p:nvSpPr>
        <p:spPr/>
        <p:txBody>
          <a:bodyPr/>
          <a:lstStyle/>
          <a:p>
            <a:r>
              <a:rPr lang="en-US" b="1" dirty="0"/>
              <a:t>Table 10.5 Dietary Sources of Folate</a:t>
            </a:r>
          </a:p>
        </p:txBody>
      </p:sp>
      <p:sp>
        <p:nvSpPr>
          <p:cNvPr id="3" name="Content Placeholder 2">
            <a:extLst>
              <a:ext uri="{FF2B5EF4-FFF2-40B4-BE49-F238E27FC236}">
                <a16:creationId xmlns:a16="http://schemas.microsoft.com/office/drawing/2014/main" id="{C920A0F5-CA45-E047-962A-4D8C0DD0935B}"/>
              </a:ext>
            </a:extLst>
          </p:cNvPr>
          <p:cNvSpPr>
            <a:spLocks noGrp="1"/>
          </p:cNvSpPr>
          <p:nvPr>
            <p:ph idx="1"/>
          </p:nvPr>
        </p:nvSpPr>
        <p:spPr>
          <a:xfrm>
            <a:off x="1218883" y="1600200"/>
            <a:ext cx="9751060" cy="49530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National Institutes of Health, Office of Dietary Supplements. “Dietary Supplement Fact Sheet: Folate.” </a:t>
            </a:r>
            <a:r>
              <a:rPr lang="en-US" sz="1600" dirty="0">
                <a:hlinkClick r:id="rId2"/>
              </a:rPr>
              <a:t>http://ods.od.nih.gov/factsheets/Folate-HealthProfessional/</a:t>
            </a:r>
            <a:endParaRPr lang="en-US" sz="1600" dirty="0"/>
          </a:p>
        </p:txBody>
      </p:sp>
      <p:graphicFrame>
        <p:nvGraphicFramePr>
          <p:cNvPr id="4" name="Table 3" descr="Table showing dietarty sources of folate.">
            <a:extLst>
              <a:ext uri="{FF2B5EF4-FFF2-40B4-BE49-F238E27FC236}">
                <a16:creationId xmlns:a16="http://schemas.microsoft.com/office/drawing/2014/main" id="{D3B19737-E133-6C4A-A0E4-CF1FFBA67A67}"/>
              </a:ext>
            </a:extLst>
          </p:cNvPr>
          <p:cNvGraphicFramePr>
            <a:graphicFrameLocks noGrp="1"/>
          </p:cNvGraphicFramePr>
          <p:nvPr>
            <p:extLst>
              <p:ext uri="{D42A27DB-BD31-4B8C-83A1-F6EECF244321}">
                <p14:modId xmlns:p14="http://schemas.microsoft.com/office/powerpoint/2010/main" val="2038773421"/>
              </p:ext>
            </p:extLst>
          </p:nvPr>
        </p:nvGraphicFramePr>
        <p:xfrm>
          <a:off x="1219517" y="1600200"/>
          <a:ext cx="9750426" cy="372999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948538946"/>
                    </a:ext>
                  </a:extLst>
                </a:gridCol>
                <a:gridCol w="3250142">
                  <a:extLst>
                    <a:ext uri="{9D8B030D-6E8A-4147-A177-3AD203B41FA5}">
                      <a16:colId xmlns:a16="http://schemas.microsoft.com/office/drawing/2014/main" val="3970180652"/>
                    </a:ext>
                  </a:extLst>
                </a:gridCol>
                <a:gridCol w="3250142">
                  <a:extLst>
                    <a:ext uri="{9D8B030D-6E8A-4147-A177-3AD203B41FA5}">
                      <a16:colId xmlns:a16="http://schemas.microsoft.com/office/drawing/2014/main" val="3692883178"/>
                    </a:ext>
                  </a:extLst>
                </a:gridCol>
              </a:tblGrid>
              <a:tr h="262890">
                <a:tc>
                  <a:txBody>
                    <a:bodyPr/>
                    <a:lstStyle/>
                    <a:p>
                      <a:pPr marL="0" marR="0" algn="ctr">
                        <a:spcBef>
                          <a:spcPts val="0"/>
                        </a:spcBef>
                        <a:spcAft>
                          <a:spcPts val="0"/>
                        </a:spcAft>
                      </a:pPr>
                      <a:r>
                        <a:rPr lang="en-US" sz="1600" dirty="0">
                          <a:effectLst/>
                        </a:rPr>
                        <a:t>Food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Micrograms per Serving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Percent Daily Value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83482734"/>
                  </a:ext>
                </a:extLst>
              </a:tr>
              <a:tr h="262890">
                <a:tc>
                  <a:txBody>
                    <a:bodyPr/>
                    <a:lstStyle/>
                    <a:p>
                      <a:pPr marL="0" marR="0" algn="ctr">
                        <a:spcBef>
                          <a:spcPts val="0"/>
                        </a:spcBef>
                        <a:spcAft>
                          <a:spcPts val="0"/>
                        </a:spcAft>
                      </a:pPr>
                      <a:r>
                        <a:rPr lang="en-US" sz="1600">
                          <a:effectLst/>
                        </a:rPr>
                        <a:t>Liver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185 (3 oz.)</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45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15291531"/>
                  </a:ext>
                </a:extLst>
              </a:tr>
              <a:tr h="262890">
                <a:tc>
                  <a:txBody>
                    <a:bodyPr/>
                    <a:lstStyle/>
                    <a:p>
                      <a:pPr marL="0" marR="0" algn="ctr">
                        <a:spcBef>
                          <a:spcPts val="0"/>
                        </a:spcBef>
                        <a:spcAft>
                          <a:spcPts val="0"/>
                        </a:spcAft>
                      </a:pPr>
                      <a:r>
                        <a:rPr lang="en-US" sz="1600">
                          <a:effectLst/>
                        </a:rPr>
                        <a:t>Calf liver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650 (3 oz.)</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29450459"/>
                  </a:ext>
                </a:extLst>
              </a:tr>
              <a:tr h="262890">
                <a:tc>
                  <a:txBody>
                    <a:bodyPr/>
                    <a:lstStyle/>
                    <a:p>
                      <a:pPr marL="0" marR="0" algn="ctr">
                        <a:spcBef>
                          <a:spcPts val="0"/>
                        </a:spcBef>
                        <a:spcAft>
                          <a:spcPts val="0"/>
                        </a:spcAft>
                      </a:pPr>
                      <a:r>
                        <a:rPr lang="en-US" sz="1600">
                          <a:effectLst/>
                        </a:rPr>
                        <a:t>Fortified breakfast cereals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400 (¾ 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08551849"/>
                  </a:ext>
                </a:extLst>
              </a:tr>
              <a:tr h="262890">
                <a:tc>
                  <a:txBody>
                    <a:bodyPr/>
                    <a:lstStyle/>
                    <a:p>
                      <a:pPr marL="0" marR="0" algn="ctr">
                        <a:spcBef>
                          <a:spcPts val="0"/>
                        </a:spcBef>
                        <a:spcAft>
                          <a:spcPts val="0"/>
                        </a:spcAft>
                      </a:pPr>
                      <a:r>
                        <a:rPr lang="en-US" sz="1600">
                          <a:effectLst/>
                        </a:rPr>
                        <a:t>Spinach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100 (½ c., boiled)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25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49934233"/>
                  </a:ext>
                </a:extLst>
              </a:tr>
              <a:tr h="262890">
                <a:tc>
                  <a:txBody>
                    <a:bodyPr/>
                    <a:lstStyle/>
                    <a:p>
                      <a:pPr marL="0" marR="0" algn="ctr">
                        <a:spcBef>
                          <a:spcPts val="0"/>
                        </a:spcBef>
                        <a:spcAft>
                          <a:spcPts val="0"/>
                        </a:spcAft>
                      </a:pPr>
                      <a:r>
                        <a:rPr lang="en-US" sz="1600">
                          <a:effectLst/>
                        </a:rPr>
                        <a:t>Northern beans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100 (½ c., boiled)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25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27384544"/>
                  </a:ext>
                </a:extLst>
              </a:tr>
              <a:tr h="262890">
                <a:tc>
                  <a:txBody>
                    <a:bodyPr/>
                    <a:lstStyle/>
                    <a:p>
                      <a:pPr marL="0" marR="0" algn="ctr">
                        <a:spcBef>
                          <a:spcPts val="0"/>
                        </a:spcBef>
                        <a:spcAft>
                          <a:spcPts val="0"/>
                        </a:spcAft>
                      </a:pPr>
                      <a:r>
                        <a:rPr lang="en-US" sz="1600">
                          <a:effectLst/>
                        </a:rPr>
                        <a:t>Asparagus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85 (4 spears, boiled)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20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595396160"/>
                  </a:ext>
                </a:extLst>
              </a:tr>
              <a:tr h="262890">
                <a:tc>
                  <a:txBody>
                    <a:bodyPr/>
                    <a:lstStyle/>
                    <a:p>
                      <a:pPr marL="0" marR="0" algn="ctr">
                        <a:spcBef>
                          <a:spcPts val="0"/>
                        </a:spcBef>
                        <a:spcAft>
                          <a:spcPts val="0"/>
                        </a:spcAft>
                      </a:pPr>
                      <a:r>
                        <a:rPr lang="en-US" sz="1600">
                          <a:effectLst/>
                        </a:rPr>
                        <a:t>Vegetarian baked beans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60 (1 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53016990"/>
                  </a:ext>
                </a:extLst>
              </a:tr>
              <a:tr h="262890">
                <a:tc>
                  <a:txBody>
                    <a:bodyPr/>
                    <a:lstStyle/>
                    <a:p>
                      <a:pPr marL="0" marR="0" algn="ctr">
                        <a:spcBef>
                          <a:spcPts val="0"/>
                        </a:spcBef>
                        <a:spcAft>
                          <a:spcPts val="0"/>
                        </a:spcAft>
                      </a:pPr>
                      <a:r>
                        <a:rPr lang="en-US" sz="1600">
                          <a:effectLst/>
                        </a:rPr>
                        <a:t>Broccoli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45 (2 spears)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554161101"/>
                  </a:ext>
                </a:extLst>
              </a:tr>
              <a:tr h="262890">
                <a:tc>
                  <a:txBody>
                    <a:bodyPr/>
                    <a:lstStyle/>
                    <a:p>
                      <a:pPr marL="0" marR="0" algn="ctr">
                        <a:spcBef>
                          <a:spcPts val="0"/>
                        </a:spcBef>
                        <a:spcAft>
                          <a:spcPts val="0"/>
                        </a:spcAft>
                      </a:pPr>
                      <a:r>
                        <a:rPr lang="en-US" sz="1600">
                          <a:effectLst/>
                        </a:rPr>
                        <a:t>Avocado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45 (½ 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72818162"/>
                  </a:ext>
                </a:extLst>
              </a:tr>
              <a:tr h="262890">
                <a:tc>
                  <a:txBody>
                    <a:bodyPr/>
                    <a:lstStyle/>
                    <a:p>
                      <a:pPr marL="0" marR="0" algn="ctr">
                        <a:spcBef>
                          <a:spcPts val="0"/>
                        </a:spcBef>
                        <a:spcAft>
                          <a:spcPts val="0"/>
                        </a:spcAft>
                      </a:pPr>
                      <a:r>
                        <a:rPr lang="en-US" sz="1600">
                          <a:effectLst/>
                        </a:rPr>
                        <a:t>Bread (enriched)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25 (1 slice)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61032665"/>
                  </a:ext>
                </a:extLst>
              </a:tr>
            </a:tbl>
          </a:graphicData>
        </a:graphic>
      </p:graphicFrame>
    </p:spTree>
    <p:extLst>
      <p:ext uri="{BB962C8B-B14F-4D97-AF65-F5344CB8AC3E}">
        <p14:creationId xmlns:p14="http://schemas.microsoft.com/office/powerpoint/2010/main" val="391891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DBB5-2ED7-0E4E-89B0-CBD8D042B79F}"/>
              </a:ext>
            </a:extLst>
          </p:cNvPr>
          <p:cNvSpPr>
            <a:spLocks noGrp="1"/>
          </p:cNvSpPr>
          <p:nvPr>
            <p:ph type="title"/>
          </p:nvPr>
        </p:nvSpPr>
        <p:spPr/>
        <p:txBody>
          <a:bodyPr/>
          <a:lstStyle/>
          <a:p>
            <a:r>
              <a:rPr lang="en-US" b="1" dirty="0"/>
              <a:t>Table 10.6 Dietary Sources of Vitamins B</a:t>
            </a:r>
            <a:r>
              <a:rPr lang="en-US" b="1" baseline="-25000" dirty="0"/>
              <a:t>12</a:t>
            </a:r>
            <a:endParaRPr lang="en-US" b="1" dirty="0"/>
          </a:p>
        </p:txBody>
      </p:sp>
      <p:sp>
        <p:nvSpPr>
          <p:cNvPr id="3" name="Content Placeholder 2">
            <a:extLst>
              <a:ext uri="{FF2B5EF4-FFF2-40B4-BE49-F238E27FC236}">
                <a16:creationId xmlns:a16="http://schemas.microsoft.com/office/drawing/2014/main" id="{3F604167-1A1B-7D40-99BE-91AA8F368933}"/>
              </a:ext>
            </a:extLst>
          </p:cNvPr>
          <p:cNvSpPr>
            <a:spLocks noGrp="1"/>
          </p:cNvSpPr>
          <p:nvPr>
            <p:ph idx="1"/>
          </p:nvPr>
        </p:nvSpPr>
        <p:spPr>
          <a:xfrm>
            <a:off x="1218883" y="1600200"/>
            <a:ext cx="9751060" cy="50292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National Institutes of Health, Office of Dietary Supplements. “Dietary Supplement Fact Sheet: Vitamin B</a:t>
            </a:r>
            <a:r>
              <a:rPr lang="en-US" sz="1600" baseline="-25000" dirty="0"/>
              <a:t>12</a:t>
            </a:r>
            <a:r>
              <a:rPr lang="en-US" sz="1600" dirty="0"/>
              <a:t>.” </a:t>
            </a:r>
            <a:r>
              <a:rPr lang="en-US" sz="1600" u="sng" dirty="0">
                <a:hlinkClick r:id="rId2"/>
              </a:rPr>
              <a:t>http://ods.od.nih.gov/factsheets/VitaminB12-HealthProfessional/</a:t>
            </a:r>
            <a:endParaRPr lang="en-US" sz="1600" dirty="0"/>
          </a:p>
        </p:txBody>
      </p:sp>
      <p:graphicFrame>
        <p:nvGraphicFramePr>
          <p:cNvPr id="4" name="Table 3" descr="Table showing Dietary Sources of Vitamins B 12">
            <a:extLst>
              <a:ext uri="{FF2B5EF4-FFF2-40B4-BE49-F238E27FC236}">
                <a16:creationId xmlns:a16="http://schemas.microsoft.com/office/drawing/2014/main" id="{3301C6D6-E349-AD41-A5D3-5FBABE235C82}"/>
              </a:ext>
            </a:extLst>
          </p:cNvPr>
          <p:cNvGraphicFramePr>
            <a:graphicFrameLocks noGrp="1"/>
          </p:cNvGraphicFramePr>
          <p:nvPr>
            <p:extLst>
              <p:ext uri="{D42A27DB-BD31-4B8C-83A1-F6EECF244321}">
                <p14:modId xmlns:p14="http://schemas.microsoft.com/office/powerpoint/2010/main" val="2087447431"/>
              </p:ext>
            </p:extLst>
          </p:nvPr>
        </p:nvGraphicFramePr>
        <p:xfrm>
          <a:off x="1218883" y="1600200"/>
          <a:ext cx="9750426" cy="401193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1211628215"/>
                    </a:ext>
                  </a:extLst>
                </a:gridCol>
                <a:gridCol w="3250142">
                  <a:extLst>
                    <a:ext uri="{9D8B030D-6E8A-4147-A177-3AD203B41FA5}">
                      <a16:colId xmlns:a16="http://schemas.microsoft.com/office/drawing/2014/main" val="387442251"/>
                    </a:ext>
                  </a:extLst>
                </a:gridCol>
                <a:gridCol w="3250142">
                  <a:extLst>
                    <a:ext uri="{9D8B030D-6E8A-4147-A177-3AD203B41FA5}">
                      <a16:colId xmlns:a16="http://schemas.microsoft.com/office/drawing/2014/main" val="2418427944"/>
                    </a:ext>
                  </a:extLst>
                </a:gridCol>
              </a:tblGrid>
              <a:tr h="262890">
                <a:tc>
                  <a:txBody>
                    <a:bodyPr/>
                    <a:lstStyle/>
                    <a:p>
                      <a:pPr marL="0" marR="0" algn="ctr">
                        <a:spcBef>
                          <a:spcPts val="0"/>
                        </a:spcBef>
                        <a:spcAft>
                          <a:spcPts val="0"/>
                        </a:spcAft>
                      </a:pPr>
                      <a:r>
                        <a:rPr lang="en-US" sz="1400" dirty="0">
                          <a:effectLst/>
                        </a:rPr>
                        <a:t>Food</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Micrograms per Serving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Percent Daily Value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846722789"/>
                  </a:ext>
                </a:extLst>
              </a:tr>
              <a:tr h="262890">
                <a:tc>
                  <a:txBody>
                    <a:bodyPr/>
                    <a:lstStyle/>
                    <a:p>
                      <a:pPr marL="0" marR="0" algn="ctr">
                        <a:spcBef>
                          <a:spcPts val="0"/>
                        </a:spcBef>
                        <a:spcAft>
                          <a:spcPts val="0"/>
                        </a:spcAft>
                      </a:pPr>
                      <a:r>
                        <a:rPr lang="en-US" sz="1400" dirty="0">
                          <a:effectLst/>
                        </a:rPr>
                        <a:t>Liver</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48 (1 slice)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800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458325906"/>
                  </a:ext>
                </a:extLst>
              </a:tr>
              <a:tr h="262890">
                <a:tc>
                  <a:txBody>
                    <a:bodyPr/>
                    <a:lstStyle/>
                    <a:p>
                      <a:pPr marL="0" marR="0" algn="ctr">
                        <a:spcBef>
                          <a:spcPts val="0"/>
                        </a:spcBef>
                        <a:spcAft>
                          <a:spcPts val="0"/>
                        </a:spcAft>
                      </a:pPr>
                      <a:r>
                        <a:rPr lang="en-US" sz="1400">
                          <a:effectLst/>
                        </a:rPr>
                        <a:t>Clams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34.2 (3 oz.)</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570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75211639"/>
                  </a:ext>
                </a:extLst>
              </a:tr>
              <a:tr h="262890">
                <a:tc>
                  <a:txBody>
                    <a:bodyPr/>
                    <a:lstStyle/>
                    <a:p>
                      <a:pPr marL="0" marR="0" algn="ctr">
                        <a:spcBef>
                          <a:spcPts val="0"/>
                        </a:spcBef>
                        <a:spcAft>
                          <a:spcPts val="0"/>
                        </a:spcAft>
                      </a:pPr>
                      <a:r>
                        <a:rPr lang="en-US" sz="1400">
                          <a:effectLst/>
                        </a:rPr>
                        <a:t>Organic calf liver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31 (3 oz.)</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520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82803734"/>
                  </a:ext>
                </a:extLst>
              </a:tr>
              <a:tr h="262890">
                <a:tc>
                  <a:txBody>
                    <a:bodyPr/>
                    <a:lstStyle/>
                    <a:p>
                      <a:pPr marL="0" marR="0" algn="ctr">
                        <a:spcBef>
                          <a:spcPts val="0"/>
                        </a:spcBef>
                        <a:spcAft>
                          <a:spcPts val="0"/>
                        </a:spcAft>
                      </a:pPr>
                      <a:r>
                        <a:rPr lang="en-US" sz="1400">
                          <a:effectLst/>
                        </a:rPr>
                        <a:t>Fortified breakfast cereals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6.0 (1 serving)</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100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181385353"/>
                  </a:ext>
                </a:extLst>
              </a:tr>
              <a:tr h="262890">
                <a:tc>
                  <a:txBody>
                    <a:bodyPr/>
                    <a:lstStyle/>
                    <a:p>
                      <a:pPr marL="0" marR="0" algn="ctr">
                        <a:spcBef>
                          <a:spcPts val="0"/>
                        </a:spcBef>
                        <a:spcAft>
                          <a:spcPts val="0"/>
                        </a:spcAft>
                      </a:pPr>
                      <a:r>
                        <a:rPr lang="en-US" sz="1400">
                          <a:effectLst/>
                        </a:rPr>
                        <a:t>Trout (wild)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5.4 (3 oz.)</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90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63958708"/>
                  </a:ext>
                </a:extLst>
              </a:tr>
              <a:tr h="262890">
                <a:tc>
                  <a:txBody>
                    <a:bodyPr/>
                    <a:lstStyle/>
                    <a:p>
                      <a:pPr marL="0" marR="0" algn="ctr">
                        <a:spcBef>
                          <a:spcPts val="0"/>
                        </a:spcBef>
                        <a:spcAft>
                          <a:spcPts val="0"/>
                        </a:spcAft>
                      </a:pPr>
                      <a:r>
                        <a:rPr lang="en-US" sz="1400">
                          <a:effectLst/>
                        </a:rPr>
                        <a:t>Trout (farmed)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3.5 (3 oz.)</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58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29304949"/>
                  </a:ext>
                </a:extLst>
              </a:tr>
              <a:tr h="262890">
                <a:tc>
                  <a:txBody>
                    <a:bodyPr/>
                    <a:lstStyle/>
                    <a:p>
                      <a:pPr marL="0" marR="0" algn="ctr">
                        <a:spcBef>
                          <a:spcPts val="0"/>
                        </a:spcBef>
                        <a:spcAft>
                          <a:spcPts val="0"/>
                        </a:spcAft>
                      </a:pPr>
                      <a:r>
                        <a:rPr lang="en-US" sz="1400">
                          <a:effectLst/>
                        </a:rPr>
                        <a:t>Salmon (sockeye)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4.8 (3 oz.)</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80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12890896"/>
                  </a:ext>
                </a:extLst>
              </a:tr>
              <a:tr h="262890">
                <a:tc>
                  <a:txBody>
                    <a:bodyPr/>
                    <a:lstStyle/>
                    <a:p>
                      <a:pPr marL="0" marR="0" algn="ctr">
                        <a:spcBef>
                          <a:spcPts val="0"/>
                        </a:spcBef>
                        <a:spcAft>
                          <a:spcPts val="0"/>
                        </a:spcAft>
                      </a:pPr>
                      <a:r>
                        <a:rPr lang="en-US" sz="1400">
                          <a:effectLst/>
                        </a:rPr>
                        <a:t>Cheeseburger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2.1</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35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581062266"/>
                  </a:ext>
                </a:extLst>
              </a:tr>
              <a:tr h="262890">
                <a:tc>
                  <a:txBody>
                    <a:bodyPr/>
                    <a:lstStyle/>
                    <a:p>
                      <a:pPr marL="0" marR="0" algn="ctr">
                        <a:spcBef>
                          <a:spcPts val="0"/>
                        </a:spcBef>
                        <a:spcAft>
                          <a:spcPts val="0"/>
                        </a:spcAft>
                      </a:pPr>
                      <a:r>
                        <a:rPr lang="en-US" sz="1400">
                          <a:effectLst/>
                        </a:rPr>
                        <a:t>Yogurt (plain)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1.4 (1 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23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311212543"/>
                  </a:ext>
                </a:extLst>
              </a:tr>
              <a:tr h="262890">
                <a:tc>
                  <a:txBody>
                    <a:bodyPr/>
                    <a:lstStyle/>
                    <a:p>
                      <a:pPr marL="0" marR="0" algn="ctr">
                        <a:spcBef>
                          <a:spcPts val="0"/>
                        </a:spcBef>
                        <a:spcAft>
                          <a:spcPts val="0"/>
                        </a:spcAft>
                      </a:pPr>
                      <a:r>
                        <a:rPr lang="en-US" sz="1400">
                          <a:effectLst/>
                        </a:rPr>
                        <a:t>Beef (top sirloin)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1.4 (3 oz.)</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23</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1991604"/>
                  </a:ext>
                </a:extLst>
              </a:tr>
              <a:tr h="262890">
                <a:tc>
                  <a:txBody>
                    <a:bodyPr/>
                    <a:lstStyle/>
                    <a:p>
                      <a:pPr marL="0" marR="0" algn="ctr">
                        <a:spcBef>
                          <a:spcPts val="0"/>
                        </a:spcBef>
                        <a:spcAft>
                          <a:spcPts val="0"/>
                        </a:spcAft>
                      </a:pPr>
                      <a:r>
                        <a:rPr lang="en-US" sz="1400">
                          <a:effectLst/>
                        </a:rPr>
                        <a:t>Milk</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0.9 (1 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15</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371289924"/>
                  </a:ext>
                </a:extLst>
              </a:tr>
              <a:tr h="262890">
                <a:tc>
                  <a:txBody>
                    <a:bodyPr/>
                    <a:lstStyle/>
                    <a:p>
                      <a:pPr marL="0" marR="0" algn="ctr">
                        <a:spcBef>
                          <a:spcPts val="0"/>
                        </a:spcBef>
                        <a:spcAft>
                          <a:spcPts val="0"/>
                        </a:spcAft>
                      </a:pPr>
                      <a:r>
                        <a:rPr lang="en-US" sz="1400">
                          <a:effectLst/>
                        </a:rPr>
                        <a:t>Egg</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a:effectLst/>
                        </a:rPr>
                        <a:t>0.6 (1 large)</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400" dirty="0">
                          <a:effectLst/>
                        </a:rPr>
                        <a:t>10</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381629901"/>
                  </a:ext>
                </a:extLst>
              </a:tr>
            </a:tbl>
          </a:graphicData>
        </a:graphic>
      </p:graphicFrame>
    </p:spTree>
    <p:extLst>
      <p:ext uri="{BB962C8B-B14F-4D97-AF65-F5344CB8AC3E}">
        <p14:creationId xmlns:p14="http://schemas.microsoft.com/office/powerpoint/2010/main" val="174642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CC6E3-750B-7843-94EC-CE5793A97B8F}"/>
              </a:ext>
            </a:extLst>
          </p:cNvPr>
          <p:cNvSpPr>
            <a:spLocks noGrp="1"/>
          </p:cNvSpPr>
          <p:nvPr>
            <p:ph type="title"/>
          </p:nvPr>
        </p:nvSpPr>
        <p:spPr/>
        <p:txBody>
          <a:bodyPr>
            <a:normAutofit/>
          </a:bodyPr>
          <a:lstStyle/>
          <a:p>
            <a:r>
              <a:rPr lang="en-US" b="1" dirty="0"/>
              <a:t>10.3 Vitamin K: Functions in Metabolism and Blood</a:t>
            </a:r>
          </a:p>
        </p:txBody>
      </p:sp>
      <p:sp>
        <p:nvSpPr>
          <p:cNvPr id="3" name="Content Placeholder 2">
            <a:extLst>
              <a:ext uri="{FF2B5EF4-FFF2-40B4-BE49-F238E27FC236}">
                <a16:creationId xmlns:a16="http://schemas.microsoft.com/office/drawing/2014/main" id="{8C252D31-6095-F048-9BBF-02E48D710BD5}"/>
              </a:ext>
            </a:extLst>
          </p:cNvPr>
          <p:cNvSpPr>
            <a:spLocks noGrp="1"/>
          </p:cNvSpPr>
          <p:nvPr>
            <p:ph idx="1"/>
          </p:nvPr>
        </p:nvSpPr>
        <p:spPr/>
        <p:txBody>
          <a:bodyPr>
            <a:normAutofit/>
          </a:bodyPr>
          <a:lstStyle/>
          <a:p>
            <a:r>
              <a:rPr lang="en-US" dirty="0"/>
              <a:t>Vitamin K is also critical for blood function, acting as a coenzyme for enzymes involved in blood clotting.</a:t>
            </a:r>
          </a:p>
          <a:p>
            <a:r>
              <a:rPr lang="en-US" dirty="0"/>
              <a:t>There is also emerging evidence that vitamin K may play a role in energy metabolism, but currently the exact functions of vitamin K-dependent enzymes in energy metabolism remain elusive.</a:t>
            </a:r>
          </a:p>
          <a:p>
            <a:r>
              <a:rPr lang="en-US" dirty="0"/>
              <a:t>A deficiency in vitamin K causes bleeding disorders.</a:t>
            </a:r>
          </a:p>
          <a:p>
            <a:pPr lvl="1"/>
            <a:r>
              <a:rPr lang="en-US" dirty="0"/>
              <a:t>It is relatively rare, but people who have liver or pancreatic disease, celiac disease, or malabsorption conditions are at higher risk for vitamin K deficiency. </a:t>
            </a:r>
          </a:p>
          <a:p>
            <a:endParaRPr lang="en-US" dirty="0"/>
          </a:p>
        </p:txBody>
      </p:sp>
    </p:spTree>
    <p:extLst>
      <p:ext uri="{BB962C8B-B14F-4D97-AF65-F5344CB8AC3E}">
        <p14:creationId xmlns:p14="http://schemas.microsoft.com/office/powerpoint/2010/main" val="94566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showing Dietary Reference Intakes and Sources of Vitamin K.">
            <a:extLst>
              <a:ext uri="{FF2B5EF4-FFF2-40B4-BE49-F238E27FC236}">
                <a16:creationId xmlns:a16="http://schemas.microsoft.com/office/drawing/2014/main" id="{D3994507-01D8-C54C-B4B9-95B8850D8DB5}"/>
              </a:ext>
            </a:extLst>
          </p:cNvPr>
          <p:cNvSpPr>
            <a:spLocks noGrp="1"/>
          </p:cNvSpPr>
          <p:nvPr>
            <p:ph type="title"/>
          </p:nvPr>
        </p:nvSpPr>
        <p:spPr/>
        <p:txBody>
          <a:bodyPr>
            <a:normAutofit/>
          </a:bodyPr>
          <a:lstStyle/>
          <a:p>
            <a:r>
              <a:rPr lang="en-US" b="1" dirty="0"/>
              <a:t>Table 10.7 Dietary Reference Intakes and Sources of Vitamin K</a:t>
            </a:r>
            <a:endParaRPr lang="en-US" dirty="0"/>
          </a:p>
        </p:txBody>
      </p:sp>
      <p:graphicFrame>
        <p:nvGraphicFramePr>
          <p:cNvPr id="4" name="Content Placeholder 3">
            <a:extLst>
              <a:ext uri="{FF2B5EF4-FFF2-40B4-BE49-F238E27FC236}">
                <a16:creationId xmlns:a16="http://schemas.microsoft.com/office/drawing/2014/main" id="{0E66CCF6-4876-C940-A9D0-639A39D64BED}"/>
              </a:ext>
            </a:extLst>
          </p:cNvPr>
          <p:cNvGraphicFramePr>
            <a:graphicFrameLocks noGrp="1"/>
          </p:cNvGraphicFramePr>
          <p:nvPr>
            <p:ph idx="1"/>
            <p:extLst>
              <p:ext uri="{D42A27DB-BD31-4B8C-83A1-F6EECF244321}">
                <p14:modId xmlns:p14="http://schemas.microsoft.com/office/powerpoint/2010/main" val="4243709917"/>
              </p:ext>
            </p:extLst>
          </p:nvPr>
        </p:nvGraphicFramePr>
        <p:xfrm>
          <a:off x="1219517" y="1600200"/>
          <a:ext cx="9750426" cy="372999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1376171490"/>
                    </a:ext>
                  </a:extLst>
                </a:gridCol>
                <a:gridCol w="3250142">
                  <a:extLst>
                    <a:ext uri="{9D8B030D-6E8A-4147-A177-3AD203B41FA5}">
                      <a16:colId xmlns:a16="http://schemas.microsoft.com/office/drawing/2014/main" val="3881435177"/>
                    </a:ext>
                  </a:extLst>
                </a:gridCol>
                <a:gridCol w="3250142">
                  <a:extLst>
                    <a:ext uri="{9D8B030D-6E8A-4147-A177-3AD203B41FA5}">
                      <a16:colId xmlns:a16="http://schemas.microsoft.com/office/drawing/2014/main" val="980864720"/>
                    </a:ext>
                  </a:extLst>
                </a:gridCol>
              </a:tblGrid>
              <a:tr h="262890">
                <a:tc>
                  <a:txBody>
                    <a:bodyPr/>
                    <a:lstStyle/>
                    <a:p>
                      <a:pPr marL="0" marR="0" algn="ctr">
                        <a:spcBef>
                          <a:spcPts val="0"/>
                        </a:spcBef>
                        <a:spcAft>
                          <a:spcPts val="0"/>
                        </a:spcAft>
                      </a:pPr>
                      <a:r>
                        <a:rPr lang="en-US" sz="1600" dirty="0">
                          <a:effectLst/>
                        </a:rPr>
                        <a:t>Food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Micrograms per Serving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Percent Daily Value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356112478"/>
                  </a:ext>
                </a:extLst>
              </a:tr>
              <a:tr h="262890">
                <a:tc>
                  <a:txBody>
                    <a:bodyPr/>
                    <a:lstStyle/>
                    <a:p>
                      <a:pPr marL="0" marR="0" algn="ctr">
                        <a:spcBef>
                          <a:spcPts val="0"/>
                        </a:spcBef>
                        <a:spcAft>
                          <a:spcPts val="0"/>
                        </a:spcAft>
                      </a:pPr>
                      <a:r>
                        <a:rPr lang="en-US" sz="1600" dirty="0">
                          <a:effectLst/>
                        </a:rPr>
                        <a:t>Broccoli (½ c.)</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160.0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133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40535090"/>
                  </a:ext>
                </a:extLst>
              </a:tr>
              <a:tr h="262890">
                <a:tc>
                  <a:txBody>
                    <a:bodyPr/>
                    <a:lstStyle/>
                    <a:p>
                      <a:pPr marL="0" marR="0" algn="ctr">
                        <a:spcBef>
                          <a:spcPts val="0"/>
                        </a:spcBef>
                        <a:spcAft>
                          <a:spcPts val="0"/>
                        </a:spcAft>
                      </a:pPr>
                      <a:r>
                        <a:rPr lang="en-US" sz="1600">
                          <a:effectLst/>
                        </a:rPr>
                        <a:t>Asparagus (4 spears)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34.0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28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346566370"/>
                  </a:ext>
                </a:extLst>
              </a:tr>
              <a:tr h="262890">
                <a:tc>
                  <a:txBody>
                    <a:bodyPr/>
                    <a:lstStyle/>
                    <a:p>
                      <a:pPr marL="0" marR="0" algn="ctr">
                        <a:spcBef>
                          <a:spcPts val="0"/>
                        </a:spcBef>
                        <a:spcAft>
                          <a:spcPts val="0"/>
                        </a:spcAft>
                      </a:pPr>
                      <a:r>
                        <a:rPr lang="en-US" sz="1600">
                          <a:effectLst/>
                        </a:rPr>
                        <a:t>Cabbage (½ 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56.0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47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627709990"/>
                  </a:ext>
                </a:extLst>
              </a:tr>
              <a:tr h="262890">
                <a:tc>
                  <a:txBody>
                    <a:bodyPr/>
                    <a:lstStyle/>
                    <a:p>
                      <a:pPr marL="0" marR="0" algn="ctr">
                        <a:spcBef>
                          <a:spcPts val="0"/>
                        </a:spcBef>
                        <a:spcAft>
                          <a:spcPts val="0"/>
                        </a:spcAft>
                      </a:pPr>
                      <a:r>
                        <a:rPr lang="en-US" sz="1600">
                          <a:effectLst/>
                        </a:rPr>
                        <a:t>Spinach (½ 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27.0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23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66901260"/>
                  </a:ext>
                </a:extLst>
              </a:tr>
              <a:tr h="262890">
                <a:tc>
                  <a:txBody>
                    <a:bodyPr/>
                    <a:lstStyle/>
                    <a:p>
                      <a:pPr marL="0" marR="0" algn="ctr">
                        <a:spcBef>
                          <a:spcPts val="0"/>
                        </a:spcBef>
                        <a:spcAft>
                          <a:spcPts val="0"/>
                        </a:spcAft>
                      </a:pPr>
                      <a:r>
                        <a:rPr lang="en-US" sz="1600">
                          <a:effectLst/>
                        </a:rPr>
                        <a:t>Green peas (½ 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13</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134360877"/>
                  </a:ext>
                </a:extLst>
              </a:tr>
              <a:tr h="262890">
                <a:tc>
                  <a:txBody>
                    <a:bodyPr/>
                    <a:lstStyle/>
                    <a:p>
                      <a:pPr marL="0" marR="0" algn="ctr">
                        <a:spcBef>
                          <a:spcPts val="0"/>
                        </a:spcBef>
                        <a:spcAft>
                          <a:spcPts val="0"/>
                        </a:spcAft>
                      </a:pPr>
                      <a:r>
                        <a:rPr lang="en-US" sz="1600">
                          <a:effectLst/>
                        </a:rPr>
                        <a:t>Cheese (1 oz.)</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8</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686420051"/>
                  </a:ext>
                </a:extLst>
              </a:tr>
              <a:tr h="262890">
                <a:tc>
                  <a:txBody>
                    <a:bodyPr/>
                    <a:lstStyle/>
                    <a:p>
                      <a:pPr marL="0" marR="0" algn="ctr">
                        <a:spcBef>
                          <a:spcPts val="0"/>
                        </a:spcBef>
                        <a:spcAft>
                          <a:spcPts val="0"/>
                        </a:spcAft>
                      </a:pPr>
                      <a:r>
                        <a:rPr lang="en-US" sz="1600">
                          <a:effectLst/>
                        </a:rPr>
                        <a:t>Ham (3 oz.)</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13.0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10602497"/>
                  </a:ext>
                </a:extLst>
              </a:tr>
              <a:tr h="262890">
                <a:tc>
                  <a:txBody>
                    <a:bodyPr/>
                    <a:lstStyle/>
                    <a:p>
                      <a:pPr marL="0" marR="0" algn="ctr">
                        <a:spcBef>
                          <a:spcPts val="0"/>
                        </a:spcBef>
                        <a:spcAft>
                          <a:spcPts val="0"/>
                        </a:spcAft>
                      </a:pPr>
                      <a:r>
                        <a:rPr lang="en-US" sz="1600">
                          <a:effectLst/>
                        </a:rPr>
                        <a:t>Ground beef (3 oz.)</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328261083"/>
                  </a:ext>
                </a:extLst>
              </a:tr>
              <a:tr h="262890">
                <a:tc>
                  <a:txBody>
                    <a:bodyPr/>
                    <a:lstStyle/>
                    <a:p>
                      <a:pPr marL="0" marR="0" algn="ctr">
                        <a:spcBef>
                          <a:spcPts val="0"/>
                        </a:spcBef>
                        <a:spcAft>
                          <a:spcPts val="0"/>
                        </a:spcAft>
                      </a:pPr>
                      <a:r>
                        <a:rPr lang="en-US" sz="1600">
                          <a:effectLst/>
                        </a:rPr>
                        <a:t>Bread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&lt;1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447397589"/>
                  </a:ext>
                </a:extLst>
              </a:tr>
              <a:tr h="262890">
                <a:tc>
                  <a:txBody>
                    <a:bodyPr/>
                    <a:lstStyle/>
                    <a:p>
                      <a:pPr marL="0" marR="0" algn="ctr">
                        <a:spcBef>
                          <a:spcPts val="0"/>
                        </a:spcBef>
                        <a:spcAft>
                          <a:spcPts val="0"/>
                        </a:spcAft>
                      </a:pPr>
                      <a:r>
                        <a:rPr lang="en-US" sz="1600">
                          <a:effectLst/>
                        </a:rPr>
                        <a:t>Orange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1.3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1</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196237852"/>
                  </a:ext>
                </a:extLst>
              </a:tr>
            </a:tbl>
          </a:graphicData>
        </a:graphic>
      </p:graphicFrame>
    </p:spTree>
    <p:extLst>
      <p:ext uri="{BB962C8B-B14F-4D97-AF65-F5344CB8AC3E}">
        <p14:creationId xmlns:p14="http://schemas.microsoft.com/office/powerpoint/2010/main" val="315099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BA12C8-0BAA-394D-8654-9DE598B4D16F}"/>
              </a:ext>
            </a:extLst>
          </p:cNvPr>
          <p:cNvSpPr>
            <a:spLocks noGrp="1"/>
          </p:cNvSpPr>
          <p:nvPr>
            <p:ph type="title"/>
          </p:nvPr>
        </p:nvSpPr>
        <p:spPr/>
        <p:txBody>
          <a:bodyPr/>
          <a:lstStyle/>
          <a:p>
            <a:r>
              <a:rPr lang="en-US" b="1" dirty="0"/>
              <a:t>Introduction</a:t>
            </a:r>
          </a:p>
        </p:txBody>
      </p:sp>
      <p:sp>
        <p:nvSpPr>
          <p:cNvPr id="5" name="Content Placeholder 4">
            <a:extLst>
              <a:ext uri="{FF2B5EF4-FFF2-40B4-BE49-F238E27FC236}">
                <a16:creationId xmlns:a16="http://schemas.microsoft.com/office/drawing/2014/main" id="{BD5A4779-952A-9C4E-8DE1-ACD8D7C9848D}"/>
              </a:ext>
            </a:extLst>
          </p:cNvPr>
          <p:cNvSpPr>
            <a:spLocks noGrp="1"/>
          </p:cNvSpPr>
          <p:nvPr>
            <p:ph sz="half" idx="1"/>
          </p:nvPr>
        </p:nvSpPr>
        <p:spPr/>
        <p:txBody>
          <a:bodyPr/>
          <a:lstStyle/>
          <a:p>
            <a:r>
              <a:rPr lang="en-US" dirty="0"/>
              <a:t>Unbeknownst to the American pioneers, the cookware also leaches iron, an essential mineral, into foods as they are cooked in cast-iron hardware.</a:t>
            </a:r>
          </a:p>
        </p:txBody>
      </p:sp>
      <p:sp>
        <p:nvSpPr>
          <p:cNvPr id="6" name="Content Placeholder 5">
            <a:extLst>
              <a:ext uri="{FF2B5EF4-FFF2-40B4-BE49-F238E27FC236}">
                <a16:creationId xmlns:a16="http://schemas.microsoft.com/office/drawing/2014/main" id="{B2198533-49A3-EF48-ACAE-011D0FC9ECBB}"/>
              </a:ext>
            </a:extLst>
          </p:cNvPr>
          <p:cNvSpPr>
            <a:spLocks noGrp="1"/>
          </p:cNvSpPr>
          <p:nvPr>
            <p:ph sz="half" idx="2"/>
          </p:nvPr>
        </p:nvSpPr>
        <p:spPr>
          <a:xfrm>
            <a:off x="6094412" y="1600200"/>
            <a:ext cx="2438925" cy="2531859"/>
          </a:xfrm>
        </p:spPr>
        <p:txBody>
          <a:bodyPr/>
          <a:lstStyle/>
          <a:p>
            <a:r>
              <a:rPr lang="en-US" dirty="0"/>
              <a:t> </a:t>
            </a:r>
          </a:p>
        </p:txBody>
      </p:sp>
      <p:sp>
        <p:nvSpPr>
          <p:cNvPr id="7" name="Rectangle 1">
            <a:extLst>
              <a:ext uri="{FF2B5EF4-FFF2-40B4-BE49-F238E27FC236}">
                <a16:creationId xmlns:a16="http://schemas.microsoft.com/office/drawing/2014/main" id="{193D482C-D5AF-6B41-9DF7-1590365F86C0}"/>
              </a:ext>
            </a:extLst>
          </p:cNvPr>
          <p:cNvSpPr>
            <a:spLocks noChangeArrowheads="1"/>
          </p:cNvSpPr>
          <p:nvPr/>
        </p:nvSpPr>
        <p:spPr bwMode="auto">
          <a:xfrm>
            <a:off x="5637212" y="4057419"/>
            <a:ext cx="6097314"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chemeClr val="tx1"/>
                </a:solidFill>
                <a:effectLst/>
                <a:latin typeface="Arial" panose="020B0604020202020204" pitchFamily="34" charset="0"/>
              </a:rPr>
              <a:t>  </a:t>
            </a:r>
            <a:endParaRPr kumimoji="0" lang="en-US" altLang="en-US" sz="28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err="1">
                <a:ln>
                  <a:noFill/>
                </a:ln>
                <a:solidFill>
                  <a:srgbClr val="333333"/>
                </a:solidFill>
                <a:effectLst/>
                <a:latin typeface="Constantia" panose="02030602050306030303" pitchFamily="18" charset="0"/>
              </a:rPr>
              <a:t>Mmm</a:t>
            </a:r>
            <a:r>
              <a:rPr kumimoji="0" lang="en-US" altLang="en-US" b="0" i="1" u="none" strike="noStrike" cap="none" normalizeH="0" baseline="0" dirty="0">
                <a:ln>
                  <a:noFill/>
                </a:ln>
                <a:solidFill>
                  <a:srgbClr val="333333"/>
                </a:solidFill>
                <a:effectLst/>
                <a:latin typeface="Constantia" panose="02030602050306030303" pitchFamily="18" charset="0"/>
              </a:rPr>
              <a:t>, cornbread cooked in a cast iron skillet—the smell and taste of cooking on the range. Can this also be an iron-friendly meal?</a:t>
            </a:r>
            <a:endParaRPr kumimoji="0" lang="en-US" altLang="en-US" b="0" i="0" u="none" strike="noStrike" cap="none" normalizeH="0" baseline="0" dirty="0">
              <a:ln>
                <a:noFill/>
              </a:ln>
              <a:solidFill>
                <a:schemeClr val="tx1"/>
              </a:solidFill>
              <a:effectLst/>
              <a:latin typeface="Constantia" panose="02030602050306030303"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a:ln>
                  <a:noFill/>
                </a:ln>
                <a:solidFill>
                  <a:srgbClr val="333333"/>
                </a:solidFill>
                <a:effectLst/>
                <a:latin typeface="Constantia" panose="02030602050306030303" pitchFamily="18" charset="0"/>
              </a:rPr>
              <a:t>© Shutterstock</a:t>
            </a:r>
            <a:endParaRPr kumimoji="0" lang="en-US" altLang="en-US" b="0" i="0" u="none" strike="noStrike" cap="none" normalizeH="0" baseline="0" dirty="0">
              <a:ln>
                <a:noFill/>
              </a:ln>
              <a:solidFill>
                <a:schemeClr val="tx1"/>
              </a:solidFill>
              <a:effectLst/>
              <a:latin typeface="Constantia" panose="02030602050306030303" pitchFamily="18" charset="0"/>
            </a:endParaRPr>
          </a:p>
        </p:txBody>
      </p:sp>
      <p:pic>
        <p:nvPicPr>
          <p:cNvPr id="1026" name="Picture 2">
            <a:extLst>
              <a:ext uri="{FF2B5EF4-FFF2-40B4-BE49-F238E27FC236}">
                <a16:creationId xmlns:a16="http://schemas.microsoft.com/office/drawing/2014/main" id="{5A29BD8D-A87C-E543-B3D1-86855ECF53EA}"/>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9056" y="1600200"/>
            <a:ext cx="3692294" cy="2468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19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6F58D-6AFB-C24D-B1E2-2C748D2AACE4}"/>
              </a:ext>
            </a:extLst>
          </p:cNvPr>
          <p:cNvSpPr>
            <a:spLocks noGrp="1"/>
          </p:cNvSpPr>
          <p:nvPr>
            <p:ph type="title"/>
          </p:nvPr>
        </p:nvSpPr>
        <p:spPr/>
        <p:txBody>
          <a:bodyPr>
            <a:normAutofit/>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771035C1-6368-6C46-ABF2-A13D528BC357}"/>
              </a:ext>
            </a:extLst>
          </p:cNvPr>
          <p:cNvSpPr>
            <a:spLocks noGrp="1"/>
          </p:cNvSpPr>
          <p:nvPr>
            <p:ph idx="1"/>
          </p:nvPr>
        </p:nvSpPr>
        <p:spPr/>
        <p:txBody>
          <a:bodyPr/>
          <a:lstStyle/>
          <a:p>
            <a:r>
              <a:rPr lang="en-US" b="1" dirty="0"/>
              <a:t>Magnesium</a:t>
            </a:r>
          </a:p>
          <a:p>
            <a:pPr lvl="1"/>
            <a:r>
              <a:rPr lang="en-US" dirty="0"/>
              <a:t>Magnesium is known to participate as a cofactor in hundreds of metabolic reactions.</a:t>
            </a:r>
          </a:p>
          <a:p>
            <a:pPr lvl="1"/>
            <a:r>
              <a:rPr lang="en-US" dirty="0"/>
              <a:t>It is involved in all reactions that synthesize or require ATP including carbohydrate, lipid, protein, RNA, and DNA synthesis.</a:t>
            </a:r>
          </a:p>
          <a:p>
            <a:pPr lvl="1"/>
            <a:r>
              <a:rPr lang="en-US" dirty="0"/>
              <a:t>Many Americans do not get the recommended intake of magnesium from their diets and some studies have link deficiency to increased risk for cardiovascular disease.</a:t>
            </a:r>
          </a:p>
        </p:txBody>
      </p:sp>
    </p:spTree>
    <p:extLst>
      <p:ext uri="{BB962C8B-B14F-4D97-AF65-F5344CB8AC3E}">
        <p14:creationId xmlns:p14="http://schemas.microsoft.com/office/powerpoint/2010/main" val="2663692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EE290-2829-4245-9A6D-CA551D0BC6A7}"/>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157ED88B-1682-0441-A4AB-151EC36F58A4}"/>
              </a:ext>
            </a:extLst>
          </p:cNvPr>
          <p:cNvSpPr>
            <a:spLocks noGrp="1"/>
          </p:cNvSpPr>
          <p:nvPr>
            <p:ph idx="1"/>
          </p:nvPr>
        </p:nvSpPr>
        <p:spPr/>
        <p:txBody>
          <a:bodyPr/>
          <a:lstStyle/>
          <a:p>
            <a:r>
              <a:rPr lang="en-US" b="1" dirty="0"/>
              <a:t>Iron</a:t>
            </a:r>
            <a:endParaRPr lang="en-US" dirty="0"/>
          </a:p>
          <a:p>
            <a:pPr lvl="1"/>
            <a:r>
              <a:rPr lang="en-US" dirty="0"/>
              <a:t>Iron is a key component of the heme (oxygen-carrying) portion of hemoglobin, as well as hundreds of metabolic enzymes.</a:t>
            </a:r>
          </a:p>
          <a:p>
            <a:pPr lvl="1"/>
            <a:r>
              <a:rPr lang="en-US" dirty="0"/>
              <a:t>Iron is also involved in numerous metabolic reactions that take place mainly in the liver and detoxify harmful substances. It is also required for DNA synthesis.</a:t>
            </a:r>
          </a:p>
          <a:p>
            <a:pPr lvl="1"/>
            <a:r>
              <a:rPr lang="en-US" dirty="0"/>
              <a:t>The great majority of iron used in the body is that recycled from the continuous breakdown of red blood cells.</a:t>
            </a:r>
          </a:p>
          <a:p>
            <a:pPr lvl="1"/>
            <a:r>
              <a:rPr lang="en-US" dirty="0"/>
              <a:t>If iron level is low hemoglobin is not synthesized in sufficient amounts and the oxygen-carrying capacity of red blood cells is reduced, resulting in anemia. </a:t>
            </a:r>
            <a:endParaRPr lang="en-US" b="1" dirty="0"/>
          </a:p>
        </p:txBody>
      </p:sp>
    </p:spTree>
    <p:extLst>
      <p:ext uri="{BB962C8B-B14F-4D97-AF65-F5344CB8AC3E}">
        <p14:creationId xmlns:p14="http://schemas.microsoft.com/office/powerpoint/2010/main" val="415420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03DB0-A7BE-C647-8CE4-252CB86B5058}"/>
              </a:ext>
            </a:extLst>
          </p:cNvPr>
          <p:cNvSpPr>
            <a:spLocks noGrp="1"/>
          </p:cNvSpPr>
          <p:nvPr>
            <p:ph type="title"/>
          </p:nvPr>
        </p:nvSpPr>
        <p:spPr/>
        <p:txBody>
          <a:bodyPr/>
          <a:lstStyle/>
          <a:p>
            <a:r>
              <a:rPr lang="en-US" b="1" dirty="0"/>
              <a:t>Figure 10.6 A Hemoglobin Molecule</a:t>
            </a:r>
          </a:p>
        </p:txBody>
      </p:sp>
      <p:sp>
        <p:nvSpPr>
          <p:cNvPr id="3" name="Content Placeholder 2">
            <a:extLst>
              <a:ext uri="{FF2B5EF4-FFF2-40B4-BE49-F238E27FC236}">
                <a16:creationId xmlns:a16="http://schemas.microsoft.com/office/drawing/2014/main" id="{F9770D9B-F7BF-0D46-9D2A-2D496F00C051}"/>
              </a:ext>
            </a:extLst>
          </p:cNvPr>
          <p:cNvSpPr>
            <a:spLocks noGrp="1"/>
          </p:cNvSpPr>
          <p:nvPr>
            <p:ph idx="1"/>
          </p:nvPr>
        </p:nvSpPr>
        <p:spPr/>
        <p:txBody>
          <a:bodyPr>
            <a:normAutofit/>
          </a:bodyPr>
          <a:lstStyle/>
          <a:p>
            <a:endParaRPr lang="en-US" sz="2200" i="1" dirty="0"/>
          </a:p>
          <a:p>
            <a:endParaRPr lang="en-US" sz="2200" i="1" dirty="0"/>
          </a:p>
          <a:p>
            <a:endParaRPr lang="en-US" sz="2200" i="1" dirty="0"/>
          </a:p>
          <a:p>
            <a:endParaRPr lang="en-US" sz="2200" i="1" dirty="0"/>
          </a:p>
          <a:p>
            <a:endParaRPr lang="en-US" sz="2200" i="1" dirty="0"/>
          </a:p>
          <a:p>
            <a:endParaRPr lang="en-US" sz="2200" i="1" dirty="0"/>
          </a:p>
          <a:p>
            <a:endParaRPr lang="en-US" sz="2200" i="1" dirty="0"/>
          </a:p>
          <a:p>
            <a:r>
              <a:rPr lang="en-US" sz="2200" i="1" dirty="0"/>
              <a:t>Hemoglobin is composed of four peptides. Each contains a heme group with iron in the center.</a:t>
            </a:r>
            <a:endParaRPr lang="en-US" sz="2200" dirty="0"/>
          </a:p>
        </p:txBody>
      </p:sp>
      <p:pic>
        <p:nvPicPr>
          <p:cNvPr id="4" name="Picture 3" descr="Image of a Hemoglobin molecule is composed of four peptides. Each contains a heme group with iron in the center.">
            <a:extLst>
              <a:ext uri="{FF2B5EF4-FFF2-40B4-BE49-F238E27FC236}">
                <a16:creationId xmlns:a16="http://schemas.microsoft.com/office/drawing/2014/main" id="{1874CF52-71CE-E644-9312-14CCE2EB48EF}"/>
              </a:ext>
            </a:extLst>
          </p:cNvPr>
          <p:cNvPicPr>
            <a:picLocks noChangeAspect="1"/>
          </p:cNvPicPr>
          <p:nvPr/>
        </p:nvPicPr>
        <p:blipFill>
          <a:blip r:embed="rId2"/>
          <a:stretch>
            <a:fillRect/>
          </a:stretch>
        </p:blipFill>
        <p:spPr>
          <a:xfrm>
            <a:off x="3275012" y="1603183"/>
            <a:ext cx="5410200" cy="3503593"/>
          </a:xfrm>
          <a:prstGeom prst="rect">
            <a:avLst/>
          </a:prstGeom>
        </p:spPr>
      </p:pic>
    </p:spTree>
    <p:extLst>
      <p:ext uri="{BB962C8B-B14F-4D97-AF65-F5344CB8AC3E}">
        <p14:creationId xmlns:p14="http://schemas.microsoft.com/office/powerpoint/2010/main" val="23546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4EF87-A9F8-E34E-9596-040B4DF7E93D}"/>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06AC326D-C79B-9C46-B3E2-E9E7FF0192D6}"/>
              </a:ext>
            </a:extLst>
          </p:cNvPr>
          <p:cNvSpPr>
            <a:spLocks noGrp="1"/>
          </p:cNvSpPr>
          <p:nvPr>
            <p:ph idx="1"/>
          </p:nvPr>
        </p:nvSpPr>
        <p:spPr/>
        <p:txBody>
          <a:bodyPr/>
          <a:lstStyle/>
          <a:p>
            <a:r>
              <a:rPr lang="en-US" b="1" dirty="0"/>
              <a:t>Iron   -continued-</a:t>
            </a:r>
          </a:p>
          <a:p>
            <a:pPr lvl="1"/>
            <a:r>
              <a:rPr lang="en-US" dirty="0"/>
              <a:t>The bioavailability of iron is highly dependent on dietary sources.</a:t>
            </a:r>
          </a:p>
          <a:p>
            <a:pPr lvl="1"/>
            <a:r>
              <a:rPr lang="en-US" dirty="0"/>
              <a:t>In animal-based foods about 60 percent of iron is bound to hemoglobin, and heme iron is more bioavailable than nonheme iron.</a:t>
            </a:r>
          </a:p>
          <a:p>
            <a:pPr lvl="1"/>
            <a:r>
              <a:rPr lang="en-US" dirty="0"/>
              <a:t>Nonheme iron is the only iron source in plant-based foods. </a:t>
            </a:r>
          </a:p>
          <a:p>
            <a:pPr lvl="1"/>
            <a:r>
              <a:rPr lang="en-US" dirty="0"/>
              <a:t>Some plants contain chemicals that inhibit iron absorption. Although, eating fruits and vegetables rich in vitamin C at the same time as iron-containing foods markedly increases iron absorption.</a:t>
            </a:r>
          </a:p>
        </p:txBody>
      </p:sp>
    </p:spTree>
    <p:extLst>
      <p:ext uri="{BB962C8B-B14F-4D97-AF65-F5344CB8AC3E}">
        <p14:creationId xmlns:p14="http://schemas.microsoft.com/office/powerpoint/2010/main" val="309009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85349-89BC-B644-A423-0F266B039B44}"/>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EBF6234B-C3E2-4944-8927-15EEACC5CA68}"/>
              </a:ext>
            </a:extLst>
          </p:cNvPr>
          <p:cNvSpPr>
            <a:spLocks noGrp="1"/>
          </p:cNvSpPr>
          <p:nvPr>
            <p:ph idx="1"/>
          </p:nvPr>
        </p:nvSpPr>
        <p:spPr/>
        <p:txBody>
          <a:bodyPr>
            <a:normAutofit lnSpcReduction="10000"/>
          </a:bodyPr>
          <a:lstStyle/>
          <a:p>
            <a:r>
              <a:rPr lang="en-US" b="1" dirty="0"/>
              <a:t>Zinc</a:t>
            </a:r>
          </a:p>
          <a:p>
            <a:pPr lvl="1"/>
            <a:r>
              <a:rPr lang="en-US" dirty="0"/>
              <a:t>Zinc is a cofactor for over two hundred enzymes in the human body and plays a direct role in RNA, DNA, and protein synthesis. </a:t>
            </a:r>
          </a:p>
          <a:p>
            <a:pPr lvl="1"/>
            <a:r>
              <a:rPr lang="en-US" dirty="0"/>
              <a:t>Zinc also is a cofactor for enzymes involved in energy metabolism.</a:t>
            </a:r>
          </a:p>
          <a:p>
            <a:pPr lvl="1"/>
            <a:r>
              <a:rPr lang="en-US" dirty="0"/>
              <a:t>In adults, severe zinc deficiency can cause hair loss, diarrhea, skin sores, loss of appetite, and weight loss. In infants and children it blunts growth.</a:t>
            </a:r>
          </a:p>
          <a:p>
            <a:pPr lvl="1"/>
            <a:r>
              <a:rPr lang="en-US" dirty="0"/>
              <a:t>It is estimated that half of the world’s population has a zinc-deficient diet.</a:t>
            </a:r>
          </a:p>
          <a:p>
            <a:pPr lvl="1"/>
            <a:r>
              <a:rPr lang="en-US" dirty="0"/>
              <a:t>Zinc is a required cofactor for an enzyme that synthesizes the heme portion of hemoglobin and severely deficient zinc diets can result in anemia.</a:t>
            </a:r>
          </a:p>
        </p:txBody>
      </p:sp>
    </p:spTree>
    <p:extLst>
      <p:ext uri="{BB962C8B-B14F-4D97-AF65-F5344CB8AC3E}">
        <p14:creationId xmlns:p14="http://schemas.microsoft.com/office/powerpoint/2010/main" val="236465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DC98D-CD4E-E847-85CB-4088E9A59C99}"/>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4011E215-9440-B542-AAB6-F47C0B44EE1D}"/>
              </a:ext>
            </a:extLst>
          </p:cNvPr>
          <p:cNvSpPr>
            <a:spLocks noGrp="1"/>
          </p:cNvSpPr>
          <p:nvPr>
            <p:ph idx="1"/>
          </p:nvPr>
        </p:nvSpPr>
        <p:spPr/>
        <p:txBody>
          <a:bodyPr/>
          <a:lstStyle/>
          <a:p>
            <a:r>
              <a:rPr lang="en-US" b="1" dirty="0"/>
              <a:t>Iodine</a:t>
            </a:r>
          </a:p>
          <a:p>
            <a:pPr lvl="1"/>
            <a:r>
              <a:rPr lang="en-US" dirty="0"/>
              <a:t>Iodine is essential for the synthesis of thyroid hormone, which regulates </a:t>
            </a:r>
            <a:r>
              <a:rPr lang="en-US" b="1" dirty="0"/>
              <a:t>basal metabolism</a:t>
            </a:r>
            <a:r>
              <a:rPr lang="en-US" dirty="0"/>
              <a:t>, growth, and development.</a:t>
            </a:r>
          </a:p>
          <a:p>
            <a:pPr lvl="1"/>
            <a:r>
              <a:rPr lang="en-US" dirty="0"/>
              <a:t>Low iodine levels and consequently hypothyroidism has many signs and symptoms including fatigue, sensitivity to cold, constipation, weight gain, depression, and dry, itchy skin and paleness.</a:t>
            </a:r>
          </a:p>
          <a:p>
            <a:pPr lvl="1"/>
            <a:r>
              <a:rPr lang="en-US" dirty="0"/>
              <a:t>Fetuses and infants with severe iodine deficiency develop a condition known as cretinism, in which physical and neurological impairment can be severe.</a:t>
            </a:r>
          </a:p>
        </p:txBody>
      </p:sp>
    </p:spTree>
    <p:extLst>
      <p:ext uri="{BB962C8B-B14F-4D97-AF65-F5344CB8AC3E}">
        <p14:creationId xmlns:p14="http://schemas.microsoft.com/office/powerpoint/2010/main" val="4077011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A037C-61DD-3040-B27D-D00ECF0E8E8A}"/>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819B9992-C764-4E48-AA99-49413EA75526}"/>
              </a:ext>
            </a:extLst>
          </p:cNvPr>
          <p:cNvSpPr>
            <a:spLocks noGrp="1"/>
          </p:cNvSpPr>
          <p:nvPr>
            <p:ph idx="1"/>
          </p:nvPr>
        </p:nvSpPr>
        <p:spPr/>
        <p:txBody>
          <a:bodyPr/>
          <a:lstStyle/>
          <a:p>
            <a:r>
              <a:rPr lang="en-US" b="1" dirty="0"/>
              <a:t>Selenium</a:t>
            </a:r>
          </a:p>
          <a:p>
            <a:pPr lvl="1"/>
            <a:r>
              <a:rPr lang="en-US" dirty="0"/>
              <a:t>Selenium is a cofactor of enzymes that release active thyroid hormone in cells and therefore low levels can cause similar signs and symptoms as iodine deficiency.</a:t>
            </a:r>
          </a:p>
          <a:p>
            <a:pPr lvl="1"/>
            <a:r>
              <a:rPr lang="en-US" dirty="0"/>
              <a:t>The other important function of selenium is as an antioxidant.</a:t>
            </a:r>
          </a:p>
          <a:p>
            <a:r>
              <a:rPr lang="en-US" b="1" dirty="0"/>
              <a:t>Manganese</a:t>
            </a:r>
          </a:p>
          <a:p>
            <a:pPr lvl="1"/>
            <a:r>
              <a:rPr lang="en-US" dirty="0"/>
              <a:t>Manganese is a cofactor for enzymes involved in glucose production (gluconeogenesis) and amino-acid catabolism in the liver. </a:t>
            </a:r>
          </a:p>
          <a:p>
            <a:pPr lvl="1"/>
            <a:r>
              <a:rPr lang="en-US" dirty="0"/>
              <a:t>Manganese deficiency is uncommon.</a:t>
            </a:r>
          </a:p>
        </p:txBody>
      </p:sp>
    </p:spTree>
    <p:extLst>
      <p:ext uri="{BB962C8B-B14F-4D97-AF65-F5344CB8AC3E}">
        <p14:creationId xmlns:p14="http://schemas.microsoft.com/office/powerpoint/2010/main" val="2567740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4239A-4AC1-D548-A461-17517D17AF7D}"/>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C9530E20-BC3F-664C-A8CE-8189090FCFE7}"/>
              </a:ext>
            </a:extLst>
          </p:cNvPr>
          <p:cNvSpPr>
            <a:spLocks noGrp="1"/>
          </p:cNvSpPr>
          <p:nvPr>
            <p:ph idx="1"/>
          </p:nvPr>
        </p:nvSpPr>
        <p:spPr/>
        <p:txBody>
          <a:bodyPr/>
          <a:lstStyle/>
          <a:p>
            <a:r>
              <a:rPr lang="en-US" b="1" dirty="0"/>
              <a:t>Copper</a:t>
            </a:r>
          </a:p>
          <a:p>
            <a:pPr lvl="1"/>
            <a:r>
              <a:rPr lang="en-US" dirty="0"/>
              <a:t>Copper, like iron, assists in electron transfer in the electron-transport chain. </a:t>
            </a:r>
          </a:p>
          <a:p>
            <a:pPr lvl="1"/>
            <a:r>
              <a:rPr lang="en-US" dirty="0"/>
              <a:t>Furthermore, copper is a cofactor of enzymes essential for iron absorption and transport. It also serves as an antioxidant.</a:t>
            </a:r>
          </a:p>
          <a:p>
            <a:pPr lvl="1"/>
            <a:r>
              <a:rPr lang="en-US" dirty="0"/>
              <a:t>Symptoms of mild to moderate copper deficiency are rare. More severe copper deficiency can cause anemia from the lack of iron mobilization in the body for red blood cell synthesis.</a:t>
            </a:r>
          </a:p>
        </p:txBody>
      </p:sp>
    </p:spTree>
    <p:extLst>
      <p:ext uri="{BB962C8B-B14F-4D97-AF65-F5344CB8AC3E}">
        <p14:creationId xmlns:p14="http://schemas.microsoft.com/office/powerpoint/2010/main" val="874802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871F7-B4A1-D44B-B731-520F13F79D5F}"/>
              </a:ext>
            </a:extLst>
          </p:cNvPr>
          <p:cNvSpPr>
            <a:spLocks noGrp="1"/>
          </p:cNvSpPr>
          <p:nvPr>
            <p:ph type="title"/>
          </p:nvPr>
        </p:nvSpPr>
        <p:spPr/>
        <p:txBody>
          <a:bodyPr/>
          <a:lstStyle/>
          <a:p>
            <a:r>
              <a:rPr lang="en-US" b="1" dirty="0"/>
              <a:t>10.4 Minerals Important for Metabolism and for Blood Function and Renewal</a:t>
            </a:r>
            <a:endParaRPr lang="en-US" dirty="0"/>
          </a:p>
        </p:txBody>
      </p:sp>
      <p:sp>
        <p:nvSpPr>
          <p:cNvPr id="3" name="Content Placeholder 2">
            <a:extLst>
              <a:ext uri="{FF2B5EF4-FFF2-40B4-BE49-F238E27FC236}">
                <a16:creationId xmlns:a16="http://schemas.microsoft.com/office/drawing/2014/main" id="{C3B7F7CC-4C80-364F-B936-7609C4AE90FE}"/>
              </a:ext>
            </a:extLst>
          </p:cNvPr>
          <p:cNvSpPr>
            <a:spLocks noGrp="1"/>
          </p:cNvSpPr>
          <p:nvPr>
            <p:ph idx="1"/>
          </p:nvPr>
        </p:nvSpPr>
        <p:spPr/>
        <p:txBody>
          <a:bodyPr/>
          <a:lstStyle/>
          <a:p>
            <a:r>
              <a:rPr lang="en-US" b="1" dirty="0"/>
              <a:t>Chromium</a:t>
            </a:r>
          </a:p>
          <a:p>
            <a:pPr lvl="1"/>
            <a:r>
              <a:rPr lang="en-US" dirty="0"/>
              <a:t>The functioning of chromium in the body is less understood than that of most other minerals.</a:t>
            </a:r>
          </a:p>
          <a:p>
            <a:pPr lvl="1"/>
            <a:r>
              <a:rPr lang="en-US" dirty="0"/>
              <a:t>It enhances the actions of insulin so plays a role in carbohydrate, fat, and protein metabolism.</a:t>
            </a:r>
          </a:p>
          <a:p>
            <a:pPr lvl="1"/>
            <a:r>
              <a:rPr lang="en-US" dirty="0"/>
              <a:t>Currently, the results of scientific studies evaluating the usefulness of chromium supplementation in preventing and treating Type 2 diabetes are largely inconclusive. </a:t>
            </a:r>
          </a:p>
        </p:txBody>
      </p:sp>
    </p:spTree>
    <p:extLst>
      <p:ext uri="{BB962C8B-B14F-4D97-AF65-F5344CB8AC3E}">
        <p14:creationId xmlns:p14="http://schemas.microsoft.com/office/powerpoint/2010/main" val="1802344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A36F2-0A0E-A64B-A44D-4A77109D7513}"/>
              </a:ext>
            </a:extLst>
          </p:cNvPr>
          <p:cNvSpPr>
            <a:spLocks noGrp="1"/>
          </p:cNvSpPr>
          <p:nvPr>
            <p:ph type="title"/>
          </p:nvPr>
        </p:nvSpPr>
        <p:spPr/>
        <p:txBody>
          <a:bodyPr/>
          <a:lstStyle/>
          <a:p>
            <a:r>
              <a:rPr lang="en-US" b="1" dirty="0"/>
              <a:t>Table 10.8 Mineral Functions in Metabolism and Blood and Deficiency Syndrome</a:t>
            </a:r>
          </a:p>
        </p:txBody>
      </p:sp>
      <p:graphicFrame>
        <p:nvGraphicFramePr>
          <p:cNvPr id="4" name="Content Placeholder 3" descr="Table listing minerals, their functions, and the signs and sumptoms of their deficiency. 1 of 2.">
            <a:extLst>
              <a:ext uri="{FF2B5EF4-FFF2-40B4-BE49-F238E27FC236}">
                <a16:creationId xmlns:a16="http://schemas.microsoft.com/office/drawing/2014/main" id="{9ECF8B4F-6FD0-1145-8518-0196A7FF5495}"/>
              </a:ext>
            </a:extLst>
          </p:cNvPr>
          <p:cNvGraphicFramePr>
            <a:graphicFrameLocks noGrp="1"/>
          </p:cNvGraphicFramePr>
          <p:nvPr>
            <p:ph idx="1"/>
            <p:extLst>
              <p:ext uri="{D42A27DB-BD31-4B8C-83A1-F6EECF244321}">
                <p14:modId xmlns:p14="http://schemas.microsoft.com/office/powerpoint/2010/main" val="2718461602"/>
              </p:ext>
            </p:extLst>
          </p:nvPr>
        </p:nvGraphicFramePr>
        <p:xfrm>
          <a:off x="1218883" y="1676400"/>
          <a:ext cx="9750426" cy="349758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211727864"/>
                    </a:ext>
                  </a:extLst>
                </a:gridCol>
                <a:gridCol w="3250142">
                  <a:extLst>
                    <a:ext uri="{9D8B030D-6E8A-4147-A177-3AD203B41FA5}">
                      <a16:colId xmlns:a16="http://schemas.microsoft.com/office/drawing/2014/main" val="2772815092"/>
                    </a:ext>
                  </a:extLst>
                </a:gridCol>
                <a:gridCol w="3250142">
                  <a:extLst>
                    <a:ext uri="{9D8B030D-6E8A-4147-A177-3AD203B41FA5}">
                      <a16:colId xmlns:a16="http://schemas.microsoft.com/office/drawing/2014/main" val="4138338258"/>
                    </a:ext>
                  </a:extLst>
                </a:gridCol>
              </a:tblGrid>
              <a:tr h="262890">
                <a:tc>
                  <a:txBody>
                    <a:bodyPr/>
                    <a:lstStyle/>
                    <a:p>
                      <a:pPr marL="0" marR="0" algn="ctr">
                        <a:spcBef>
                          <a:spcPts val="0"/>
                        </a:spcBef>
                        <a:spcAft>
                          <a:spcPts val="0"/>
                        </a:spcAft>
                      </a:pPr>
                      <a:r>
                        <a:rPr lang="en-US" sz="1600" dirty="0">
                          <a:effectLst/>
                        </a:rPr>
                        <a:t>Mineral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Function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Deficiency: Signs and Symptoms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578165690"/>
                  </a:ext>
                </a:extLst>
              </a:tr>
              <a:tr h="278130">
                <a:tc gridSpan="2">
                  <a:txBody>
                    <a:bodyPr/>
                    <a:lstStyle/>
                    <a:p>
                      <a:pPr marL="0" marR="0">
                        <a:spcBef>
                          <a:spcPts val="0"/>
                        </a:spcBef>
                        <a:spcAft>
                          <a:spcPts val="0"/>
                        </a:spcAft>
                      </a:pPr>
                      <a:r>
                        <a:rPr lang="en-US" sz="1600" dirty="0">
                          <a:effectLst/>
                        </a:rPr>
                        <a:t>Macro Mineral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a:txBody>
                    <a:bodyPr/>
                    <a:lstStyle/>
                    <a:p>
                      <a:endParaRPr lang="en-US" sz="1600" dirty="0">
                        <a:effectLst/>
                        <a:latin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058818625"/>
                  </a:ext>
                </a:extLst>
              </a:tr>
              <a:tr h="430530">
                <a:tc>
                  <a:txBody>
                    <a:bodyPr/>
                    <a:lstStyle/>
                    <a:p>
                      <a:pPr marL="0" marR="0" algn="ctr">
                        <a:spcBef>
                          <a:spcPts val="0"/>
                        </a:spcBef>
                        <a:spcAft>
                          <a:spcPts val="0"/>
                        </a:spcAft>
                      </a:pPr>
                      <a:r>
                        <a:rPr lang="en-US" sz="1600">
                          <a:effectLst/>
                        </a:rPr>
                        <a:t>Magnesium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ATP synthesis and utilization, carbohydrate, lipid, protein, RNA, and DNA synthesis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Tremor, muscle spasms, loss of appetite, nausea</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60460688"/>
                  </a:ext>
                </a:extLst>
              </a:tr>
              <a:tr h="278130">
                <a:tc gridSpan="2">
                  <a:txBody>
                    <a:bodyPr/>
                    <a:lstStyle/>
                    <a:p>
                      <a:pPr marL="0" marR="0">
                        <a:spcBef>
                          <a:spcPts val="0"/>
                        </a:spcBef>
                        <a:spcAft>
                          <a:spcPts val="0"/>
                        </a:spcAft>
                      </a:pPr>
                      <a:r>
                        <a:rPr lang="en-US" sz="1600" dirty="0">
                          <a:effectLst/>
                        </a:rPr>
                        <a:t>Trace Minerals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a:txBody>
                    <a:bodyPr/>
                    <a:lstStyle/>
                    <a:p>
                      <a:endParaRPr lang="en-US" sz="1600" dirty="0">
                        <a:effectLst/>
                        <a:latin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041587595"/>
                  </a:ext>
                </a:extLst>
              </a:tr>
              <a:tr h="430530">
                <a:tc>
                  <a:txBody>
                    <a:bodyPr/>
                    <a:lstStyle/>
                    <a:p>
                      <a:pPr marL="0" marR="0" algn="ctr">
                        <a:spcBef>
                          <a:spcPts val="0"/>
                        </a:spcBef>
                        <a:spcAft>
                          <a:spcPts val="0"/>
                        </a:spcAft>
                      </a:pPr>
                      <a:r>
                        <a:rPr lang="en-US" sz="1600">
                          <a:effectLst/>
                        </a:rPr>
                        <a:t>Iron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Assists in energy production, DNA synthesis required for red blood cell function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Anemia: fatigue, paleness, faster heart rate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62221545"/>
                  </a:ext>
                </a:extLst>
              </a:tr>
              <a:tr h="430530">
                <a:tc>
                  <a:txBody>
                    <a:bodyPr/>
                    <a:lstStyle/>
                    <a:p>
                      <a:pPr marL="0" marR="0" algn="ctr">
                        <a:spcBef>
                          <a:spcPts val="0"/>
                        </a:spcBef>
                        <a:spcAft>
                          <a:spcPts val="0"/>
                        </a:spcAft>
                      </a:pPr>
                      <a:r>
                        <a:rPr lang="en-US" sz="1600">
                          <a:effectLst/>
                        </a:rPr>
                        <a:t>Zinc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Assists in energy production, protein, RNA and DNA synthesis; required for hemoglobin synthesis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Growth retardation in children, hair loss, diarrhea, skin sores, loss of appetite, weight loss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91640075"/>
                  </a:ext>
                </a:extLst>
              </a:tr>
            </a:tbl>
          </a:graphicData>
        </a:graphic>
      </p:graphicFrame>
    </p:spTree>
    <p:extLst>
      <p:ext uri="{BB962C8B-B14F-4D97-AF65-F5344CB8AC3E}">
        <p14:creationId xmlns:p14="http://schemas.microsoft.com/office/powerpoint/2010/main" val="402378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1D198-B928-0245-A338-EAE6F9F7B323}"/>
              </a:ext>
            </a:extLst>
          </p:cNvPr>
          <p:cNvSpPr>
            <a:spLocks noGrp="1"/>
          </p:cNvSpPr>
          <p:nvPr>
            <p:ph type="title"/>
          </p:nvPr>
        </p:nvSpPr>
        <p:spPr/>
        <p:txBody>
          <a:bodyPr>
            <a:normAutofit/>
          </a:bodyPr>
          <a:lstStyle/>
          <a:p>
            <a:r>
              <a:rPr lang="en-US" b="1" dirty="0"/>
              <a:t>Video: How to Get Iron into Your Diet</a:t>
            </a:r>
          </a:p>
        </p:txBody>
      </p:sp>
      <p:pic>
        <p:nvPicPr>
          <p:cNvPr id="3" name="How to Get Iron in Your Diet" descr="A Video showing How to Get Iron into Your Diet.">
            <a:hlinkClick r:id="" action="ppaction://media"/>
            <a:extLst>
              <a:ext uri="{FF2B5EF4-FFF2-40B4-BE49-F238E27FC236}">
                <a16:creationId xmlns:a16="http://schemas.microsoft.com/office/drawing/2014/main" id="{B52DF946-2C91-2B47-87C1-B1CC8EA3C8F5}"/>
              </a:ext>
            </a:extLst>
          </p:cNvPr>
          <p:cNvPicPr>
            <a:picLocks noRot="1" noChangeAspect="1"/>
          </p:cNvPicPr>
          <p:nvPr>
            <a:videoFile r:link="rId1"/>
          </p:nvPr>
        </p:nvPicPr>
        <p:blipFill>
          <a:blip r:embed="rId3"/>
          <a:stretch>
            <a:fillRect/>
          </a:stretch>
        </p:blipFill>
        <p:spPr>
          <a:xfrm>
            <a:off x="1979612" y="1457326"/>
            <a:ext cx="8111065" cy="4562474"/>
          </a:xfrm>
          <a:prstGeom prst="rect">
            <a:avLst/>
          </a:prstGeom>
        </p:spPr>
      </p:pic>
      <p:sp>
        <p:nvSpPr>
          <p:cNvPr id="4" name="TextBox 3">
            <a:extLst>
              <a:ext uri="{FF2B5EF4-FFF2-40B4-BE49-F238E27FC236}">
                <a16:creationId xmlns:a16="http://schemas.microsoft.com/office/drawing/2014/main" id="{67DB3569-8040-454F-9376-3B3735B4B8F7}"/>
              </a:ext>
            </a:extLst>
          </p:cNvPr>
          <p:cNvSpPr txBox="1"/>
          <p:nvPr/>
        </p:nvSpPr>
        <p:spPr>
          <a:xfrm>
            <a:off x="3328783" y="6029326"/>
            <a:ext cx="5531258" cy="338554"/>
          </a:xfrm>
          <a:prstGeom prst="rect">
            <a:avLst/>
          </a:prstGeom>
          <a:noFill/>
        </p:spPr>
        <p:txBody>
          <a:bodyPr wrap="none" rtlCol="0">
            <a:spAutoFit/>
          </a:bodyPr>
          <a:lstStyle/>
          <a:p>
            <a:r>
              <a:rPr lang="en-US" sz="1600" dirty="0"/>
              <a:t>Video Source: </a:t>
            </a:r>
            <a:r>
              <a:rPr lang="en-US" sz="1600" dirty="0">
                <a:hlinkClick r:id="rId4"/>
              </a:rPr>
              <a:t>https://www.youtube.com/v/Fc7UMZKTWbA</a:t>
            </a:r>
            <a:endParaRPr lang="en-US" sz="1600" dirty="0"/>
          </a:p>
        </p:txBody>
      </p:sp>
    </p:spTree>
    <p:extLst>
      <p:ext uri="{BB962C8B-B14F-4D97-AF65-F5344CB8AC3E}">
        <p14:creationId xmlns:p14="http://schemas.microsoft.com/office/powerpoint/2010/main" val="2985235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569D0-FB7B-1347-B90D-93B4BFC0F39E}"/>
              </a:ext>
            </a:extLst>
          </p:cNvPr>
          <p:cNvSpPr>
            <a:spLocks noGrp="1"/>
          </p:cNvSpPr>
          <p:nvPr>
            <p:ph type="title"/>
          </p:nvPr>
        </p:nvSpPr>
        <p:spPr/>
        <p:txBody>
          <a:bodyPr>
            <a:normAutofit fontScale="90000"/>
          </a:bodyPr>
          <a:lstStyle/>
          <a:p>
            <a:r>
              <a:rPr lang="en-US" b="1" dirty="0"/>
              <a:t>Table 10.8 Mineral Functions in Metabolism and Blood and Deficiency Syndrome </a:t>
            </a:r>
            <a:r>
              <a:rPr lang="en-US" sz="2700" b="1" dirty="0"/>
              <a:t>–continued-</a:t>
            </a:r>
            <a:endParaRPr lang="en-US" sz="2700" dirty="0"/>
          </a:p>
        </p:txBody>
      </p:sp>
      <p:graphicFrame>
        <p:nvGraphicFramePr>
          <p:cNvPr id="4" name="Content Placeholder 3" descr="Table listing minerals, their functions, and the signs and sumptoms of their deficiency continued. 2 of 2.">
            <a:extLst>
              <a:ext uri="{FF2B5EF4-FFF2-40B4-BE49-F238E27FC236}">
                <a16:creationId xmlns:a16="http://schemas.microsoft.com/office/drawing/2014/main" id="{B9EA0F8C-DF17-1C44-A401-50DE3F5EC884}"/>
              </a:ext>
            </a:extLst>
          </p:cNvPr>
          <p:cNvGraphicFramePr>
            <a:graphicFrameLocks noGrp="1"/>
          </p:cNvGraphicFramePr>
          <p:nvPr>
            <p:ph idx="1"/>
            <p:extLst>
              <p:ext uri="{D42A27DB-BD31-4B8C-83A1-F6EECF244321}">
                <p14:modId xmlns:p14="http://schemas.microsoft.com/office/powerpoint/2010/main" val="2948089854"/>
              </p:ext>
            </p:extLst>
          </p:nvPr>
        </p:nvGraphicFramePr>
        <p:xfrm>
          <a:off x="1218883" y="1600200"/>
          <a:ext cx="9750426" cy="432435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727305461"/>
                    </a:ext>
                  </a:extLst>
                </a:gridCol>
                <a:gridCol w="3250142">
                  <a:extLst>
                    <a:ext uri="{9D8B030D-6E8A-4147-A177-3AD203B41FA5}">
                      <a16:colId xmlns:a16="http://schemas.microsoft.com/office/drawing/2014/main" val="2955074855"/>
                    </a:ext>
                  </a:extLst>
                </a:gridCol>
                <a:gridCol w="3250142">
                  <a:extLst>
                    <a:ext uri="{9D8B030D-6E8A-4147-A177-3AD203B41FA5}">
                      <a16:colId xmlns:a16="http://schemas.microsoft.com/office/drawing/2014/main" val="3471162432"/>
                    </a:ext>
                  </a:extLst>
                </a:gridCol>
              </a:tblGrid>
              <a:tr h="262890">
                <a:tc>
                  <a:txBody>
                    <a:bodyPr/>
                    <a:lstStyle/>
                    <a:p>
                      <a:pPr marL="0" marR="0" algn="ctr">
                        <a:spcBef>
                          <a:spcPts val="0"/>
                        </a:spcBef>
                        <a:spcAft>
                          <a:spcPts val="0"/>
                        </a:spcAft>
                      </a:pPr>
                      <a:r>
                        <a:rPr lang="en-US" sz="1600" dirty="0">
                          <a:effectLst/>
                        </a:rPr>
                        <a:t>Mineral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Function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Deficiency: Signs and Symptoms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56734364"/>
                  </a:ext>
                </a:extLst>
              </a:tr>
              <a:tr h="278130">
                <a:tc gridSpan="2">
                  <a:txBody>
                    <a:bodyPr/>
                    <a:lstStyle/>
                    <a:p>
                      <a:pPr marL="0" marR="0">
                        <a:spcBef>
                          <a:spcPts val="0"/>
                        </a:spcBef>
                        <a:spcAft>
                          <a:spcPts val="0"/>
                        </a:spcAft>
                      </a:pPr>
                      <a:r>
                        <a:rPr lang="en-US" sz="1600" dirty="0">
                          <a:effectLst/>
                        </a:rPr>
                        <a:t>Trace Minerals -continued-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a:txBody>
                    <a:bodyPr/>
                    <a:lstStyle/>
                    <a:p>
                      <a:endParaRPr lang="en-US" sz="1600" dirty="0">
                        <a:effectLst/>
                        <a:latin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69684632"/>
                  </a:ext>
                </a:extLst>
              </a:tr>
              <a:tr h="598170">
                <a:tc>
                  <a:txBody>
                    <a:bodyPr/>
                    <a:lstStyle/>
                    <a:p>
                      <a:pPr marL="0" marR="0" algn="ctr">
                        <a:spcBef>
                          <a:spcPts val="0"/>
                        </a:spcBef>
                        <a:spcAft>
                          <a:spcPts val="0"/>
                        </a:spcAft>
                      </a:pPr>
                      <a:r>
                        <a:rPr lang="en-US" sz="1600">
                          <a:effectLst/>
                        </a:rPr>
                        <a:t>Iodine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Making thyroid hormone, metabolism, growth and development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Goiter, cretinism, other signs and symptoms include fatigue, depression, weight gain, itchy skin, low heart-rate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670548075"/>
                  </a:ext>
                </a:extLst>
              </a:tr>
              <a:tr h="262890">
                <a:tc>
                  <a:txBody>
                    <a:bodyPr/>
                    <a:lstStyle/>
                    <a:p>
                      <a:pPr marL="0" marR="0" algn="ctr">
                        <a:spcBef>
                          <a:spcPts val="0"/>
                        </a:spcBef>
                        <a:spcAft>
                          <a:spcPts val="0"/>
                        </a:spcAft>
                      </a:pPr>
                      <a:r>
                        <a:rPr lang="en-US" sz="1600">
                          <a:effectLst/>
                        </a:rPr>
                        <a:t>Selenium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Essential for thyroid hormone activity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Fatigue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271801520"/>
                  </a:ext>
                </a:extLst>
              </a:tr>
              <a:tr h="262890">
                <a:tc>
                  <a:txBody>
                    <a:bodyPr/>
                    <a:lstStyle/>
                    <a:p>
                      <a:pPr marL="0" marR="0" algn="ctr">
                        <a:spcBef>
                          <a:spcPts val="0"/>
                        </a:spcBef>
                        <a:spcAft>
                          <a:spcPts val="0"/>
                        </a:spcAft>
                      </a:pPr>
                      <a:r>
                        <a:rPr lang="en-US" sz="1600">
                          <a:effectLst/>
                        </a:rPr>
                        <a:t>Copper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Assists in energy production, iron metabolism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Anemia: fatigue, paleness, faster heart rate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429051"/>
                  </a:ext>
                </a:extLst>
              </a:tr>
              <a:tr h="430530">
                <a:tc>
                  <a:txBody>
                    <a:bodyPr/>
                    <a:lstStyle/>
                    <a:p>
                      <a:pPr marL="0" marR="0" algn="ctr">
                        <a:spcBef>
                          <a:spcPts val="0"/>
                        </a:spcBef>
                        <a:spcAft>
                          <a:spcPts val="0"/>
                        </a:spcAft>
                      </a:pPr>
                      <a:r>
                        <a:rPr lang="en-US" sz="1600">
                          <a:effectLst/>
                        </a:rPr>
                        <a:t>Manganese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Glucose synthesis, amino-acid catabolism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Impaired growth, skeletal abnormalities, abnormal glucose metabolism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958914420"/>
                  </a:ext>
                </a:extLst>
              </a:tr>
              <a:tr h="430530">
                <a:tc>
                  <a:txBody>
                    <a:bodyPr/>
                    <a:lstStyle/>
                    <a:p>
                      <a:pPr marL="0" marR="0" algn="ctr">
                        <a:spcBef>
                          <a:spcPts val="0"/>
                        </a:spcBef>
                        <a:spcAft>
                          <a:spcPts val="0"/>
                        </a:spcAft>
                      </a:pPr>
                      <a:r>
                        <a:rPr lang="en-US" sz="1600">
                          <a:effectLst/>
                        </a:rPr>
                        <a:t>Chromium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Assists insulin in carbohydrate, lipid and protein metabolism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rPr>
                        <a:t>Abnormal glucose metabolism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2582958"/>
                  </a:ext>
                </a:extLst>
              </a:tr>
            </a:tbl>
          </a:graphicData>
        </a:graphic>
      </p:graphicFrame>
    </p:spTree>
    <p:extLst>
      <p:ext uri="{BB962C8B-B14F-4D97-AF65-F5344CB8AC3E}">
        <p14:creationId xmlns:p14="http://schemas.microsoft.com/office/powerpoint/2010/main" val="2923642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showinf Dietary Reference Intakes and Food Sources for Minerals Important for Metabolism. 1 of 2.">
            <a:extLst>
              <a:ext uri="{FF2B5EF4-FFF2-40B4-BE49-F238E27FC236}">
                <a16:creationId xmlns:a16="http://schemas.microsoft.com/office/drawing/2014/main" id="{655EA719-28F7-6548-B0B3-8AAF529FA52D}"/>
              </a:ext>
            </a:extLst>
          </p:cNvPr>
          <p:cNvSpPr>
            <a:spLocks noGrp="1"/>
          </p:cNvSpPr>
          <p:nvPr>
            <p:ph type="title"/>
          </p:nvPr>
        </p:nvSpPr>
        <p:spPr/>
        <p:txBody>
          <a:bodyPr>
            <a:normAutofit fontScale="90000"/>
          </a:bodyPr>
          <a:lstStyle/>
          <a:p>
            <a:r>
              <a:rPr lang="en-US" b="1" dirty="0"/>
              <a:t>Table 10.9 Dietary Reference Intakes and Food Sources for Minerals Important for Metabolism</a:t>
            </a:r>
          </a:p>
        </p:txBody>
      </p:sp>
      <p:graphicFrame>
        <p:nvGraphicFramePr>
          <p:cNvPr id="4" name="Content Placeholder 3">
            <a:extLst>
              <a:ext uri="{FF2B5EF4-FFF2-40B4-BE49-F238E27FC236}">
                <a16:creationId xmlns:a16="http://schemas.microsoft.com/office/drawing/2014/main" id="{090B693A-96A9-8B4B-A2C9-2B9B9D16A28E}"/>
              </a:ext>
            </a:extLst>
          </p:cNvPr>
          <p:cNvGraphicFramePr>
            <a:graphicFrameLocks noGrp="1"/>
          </p:cNvGraphicFramePr>
          <p:nvPr>
            <p:ph idx="1"/>
            <p:extLst>
              <p:ext uri="{D42A27DB-BD31-4B8C-83A1-F6EECF244321}">
                <p14:modId xmlns:p14="http://schemas.microsoft.com/office/powerpoint/2010/main" val="1008612905"/>
              </p:ext>
            </p:extLst>
          </p:nvPr>
        </p:nvGraphicFramePr>
        <p:xfrm>
          <a:off x="1219517" y="1600200"/>
          <a:ext cx="9750426" cy="442341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1136711486"/>
                    </a:ext>
                  </a:extLst>
                </a:gridCol>
                <a:gridCol w="3250142">
                  <a:extLst>
                    <a:ext uri="{9D8B030D-6E8A-4147-A177-3AD203B41FA5}">
                      <a16:colId xmlns:a16="http://schemas.microsoft.com/office/drawing/2014/main" val="4218604971"/>
                    </a:ext>
                  </a:extLst>
                </a:gridCol>
                <a:gridCol w="3250142">
                  <a:extLst>
                    <a:ext uri="{9D8B030D-6E8A-4147-A177-3AD203B41FA5}">
                      <a16:colId xmlns:a16="http://schemas.microsoft.com/office/drawing/2014/main" val="2241900318"/>
                    </a:ext>
                  </a:extLst>
                </a:gridCol>
              </a:tblGrid>
              <a:tr h="262890">
                <a:tc>
                  <a:txBody>
                    <a:bodyPr/>
                    <a:lstStyle/>
                    <a:p>
                      <a:pPr marL="0" marR="0" algn="ctr">
                        <a:spcBef>
                          <a:spcPts val="0"/>
                        </a:spcBef>
                        <a:spcAft>
                          <a:spcPts val="0"/>
                        </a:spcAft>
                      </a:pPr>
                      <a:r>
                        <a:rPr lang="en-US" sz="1800" dirty="0">
                          <a:effectLst/>
                        </a:rPr>
                        <a:t>Mineral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RDA (mg/day)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Food Sources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562122875"/>
                  </a:ext>
                </a:extLst>
              </a:tr>
              <a:tr h="262890">
                <a:tc gridSpan="3">
                  <a:txBody>
                    <a:bodyPr/>
                    <a:lstStyle/>
                    <a:p>
                      <a:pPr marL="0" marR="0">
                        <a:spcBef>
                          <a:spcPts val="0"/>
                        </a:spcBef>
                        <a:spcAft>
                          <a:spcPts val="0"/>
                        </a:spcAft>
                      </a:pPr>
                      <a:r>
                        <a:rPr lang="en-US" sz="1800" dirty="0">
                          <a:effectLst/>
                        </a:rPr>
                        <a:t>Macro Minerals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60366899"/>
                  </a:ext>
                </a:extLst>
              </a:tr>
              <a:tr h="262890">
                <a:tc rowSpan="2">
                  <a:txBody>
                    <a:bodyPr/>
                    <a:lstStyle/>
                    <a:p>
                      <a:pPr marL="0" marR="0">
                        <a:spcBef>
                          <a:spcPts val="0"/>
                        </a:spcBef>
                        <a:spcAft>
                          <a:spcPts val="0"/>
                        </a:spcAft>
                      </a:pPr>
                      <a:r>
                        <a:rPr lang="en-US" sz="1800">
                          <a:effectLst/>
                        </a:rPr>
                        <a:t>Magnesium</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800" dirty="0">
                          <a:effectLst/>
                        </a:rPr>
                        <a:t>420.000 (males)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800">
                          <a:effectLst/>
                        </a:rPr>
                        <a:t>Nuts, vegetables, coffee and tea, cocoa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325240869"/>
                  </a:ext>
                </a:extLst>
              </a:tr>
              <a:tr h="262890">
                <a:tc vMerge="1">
                  <a:txBody>
                    <a:bodyPr/>
                    <a:lstStyle/>
                    <a:p>
                      <a:endParaRPr lang="en-US"/>
                    </a:p>
                  </a:txBody>
                  <a:tcPr/>
                </a:tc>
                <a:tc>
                  <a:txBody>
                    <a:bodyPr/>
                    <a:lstStyle/>
                    <a:p>
                      <a:pPr marL="0" marR="0">
                        <a:spcBef>
                          <a:spcPts val="0"/>
                        </a:spcBef>
                        <a:spcAft>
                          <a:spcPts val="0"/>
                        </a:spcAft>
                      </a:pPr>
                      <a:r>
                        <a:rPr lang="en-US" sz="1800" dirty="0">
                          <a:effectLst/>
                        </a:rPr>
                        <a:t>320.000 (females)**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3534906276"/>
                  </a:ext>
                </a:extLst>
              </a:tr>
              <a:tr h="262890">
                <a:tc gridSpan="3">
                  <a:txBody>
                    <a:bodyPr/>
                    <a:lstStyle/>
                    <a:p>
                      <a:pPr marL="0" marR="0">
                        <a:spcBef>
                          <a:spcPts val="0"/>
                        </a:spcBef>
                        <a:spcAft>
                          <a:spcPts val="0"/>
                        </a:spcAft>
                      </a:pPr>
                      <a:r>
                        <a:rPr lang="en-US" sz="1800" dirty="0">
                          <a:effectLst/>
                        </a:rPr>
                        <a:t>Trace Minerals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22018682"/>
                  </a:ext>
                </a:extLst>
              </a:tr>
              <a:tr h="262890">
                <a:tc rowSpan="2">
                  <a:txBody>
                    <a:bodyPr/>
                    <a:lstStyle/>
                    <a:p>
                      <a:pPr marL="0" marR="0">
                        <a:spcBef>
                          <a:spcPts val="0"/>
                        </a:spcBef>
                        <a:spcAft>
                          <a:spcPts val="0"/>
                        </a:spcAft>
                      </a:pPr>
                      <a:r>
                        <a:rPr lang="en-US" sz="1800">
                          <a:effectLst/>
                        </a:rPr>
                        <a:t>Iron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800">
                          <a:effectLst/>
                        </a:rPr>
                        <a:t>8.000 (males)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800" dirty="0">
                          <a:effectLst/>
                        </a:rPr>
                        <a:t>Animal products, fortified breakfast cereals, beans, spinach, peas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817069250"/>
                  </a:ext>
                </a:extLst>
              </a:tr>
              <a:tr h="262890">
                <a:tc vMerge="1">
                  <a:txBody>
                    <a:bodyPr/>
                    <a:lstStyle/>
                    <a:p>
                      <a:endParaRPr lang="en-US"/>
                    </a:p>
                  </a:txBody>
                  <a:tcPr/>
                </a:tc>
                <a:tc>
                  <a:txBody>
                    <a:bodyPr/>
                    <a:lstStyle/>
                    <a:p>
                      <a:pPr marL="0" marR="0">
                        <a:spcBef>
                          <a:spcPts val="0"/>
                        </a:spcBef>
                        <a:spcAft>
                          <a:spcPts val="0"/>
                        </a:spcAft>
                      </a:pPr>
                      <a:r>
                        <a:rPr lang="en-US" sz="1800" dirty="0">
                          <a:effectLst/>
                        </a:rPr>
                        <a:t>18.000 (females)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220458628"/>
                  </a:ext>
                </a:extLst>
              </a:tr>
              <a:tr h="262890">
                <a:tc rowSpan="2">
                  <a:txBody>
                    <a:bodyPr/>
                    <a:lstStyle/>
                    <a:p>
                      <a:pPr marL="0" marR="0">
                        <a:spcBef>
                          <a:spcPts val="0"/>
                        </a:spcBef>
                        <a:spcAft>
                          <a:spcPts val="0"/>
                        </a:spcAft>
                      </a:pPr>
                      <a:r>
                        <a:rPr lang="en-US" sz="1800">
                          <a:effectLst/>
                        </a:rPr>
                        <a:t>Zinc</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800">
                          <a:effectLst/>
                        </a:rPr>
                        <a:t>11.000 (males)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800" dirty="0">
                          <a:effectLst/>
                        </a:rPr>
                        <a:t>Red meat, poultry, seafood, fortified breakfast cereals, beans, nuts, whole grains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98582822"/>
                  </a:ext>
                </a:extLst>
              </a:tr>
              <a:tr h="262890">
                <a:tc vMerge="1">
                  <a:txBody>
                    <a:bodyPr/>
                    <a:lstStyle/>
                    <a:p>
                      <a:endParaRPr lang="en-US"/>
                    </a:p>
                  </a:txBody>
                  <a:tcPr/>
                </a:tc>
                <a:tc>
                  <a:txBody>
                    <a:bodyPr/>
                    <a:lstStyle/>
                    <a:p>
                      <a:pPr marL="0" marR="0">
                        <a:spcBef>
                          <a:spcPts val="0"/>
                        </a:spcBef>
                        <a:spcAft>
                          <a:spcPts val="0"/>
                        </a:spcAft>
                      </a:pPr>
                      <a:r>
                        <a:rPr lang="en-US" sz="1800" dirty="0">
                          <a:effectLst/>
                        </a:rPr>
                        <a:t>8.000 (females)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3126317697"/>
                  </a:ext>
                </a:extLst>
              </a:tr>
              <a:tr h="262890">
                <a:tc>
                  <a:txBody>
                    <a:bodyPr/>
                    <a:lstStyle/>
                    <a:p>
                      <a:pPr marL="0" marR="0">
                        <a:spcBef>
                          <a:spcPts val="0"/>
                        </a:spcBef>
                        <a:spcAft>
                          <a:spcPts val="0"/>
                        </a:spcAft>
                      </a:pPr>
                      <a:r>
                        <a:rPr lang="en-US" sz="1800" dirty="0">
                          <a:effectLst/>
                        </a:rPr>
                        <a:t>Iodine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800" dirty="0">
                          <a:effectLst/>
                        </a:rPr>
                        <a:t>0.150 (males)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800" dirty="0">
                          <a:effectLst/>
                        </a:rPr>
                        <a:t>Seafood, dairy products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62673402"/>
                  </a:ext>
                </a:extLst>
              </a:tr>
              <a:tr h="262890">
                <a:tc gridSpan="3">
                  <a:txBody>
                    <a:bodyPr/>
                    <a:lstStyle/>
                    <a:p>
                      <a:pPr marL="0" marR="0" algn="ctr">
                        <a:spcBef>
                          <a:spcPts val="0"/>
                        </a:spcBef>
                        <a:spcAft>
                          <a:spcPts val="0"/>
                        </a:spcAft>
                      </a:pPr>
                      <a:r>
                        <a:rPr lang="en-US" sz="1800" dirty="0">
                          <a:effectLst/>
                        </a:rPr>
                        <a:t>**For ages 31–50 only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371241612"/>
                  </a:ext>
                </a:extLst>
              </a:tr>
            </a:tbl>
          </a:graphicData>
        </a:graphic>
      </p:graphicFrame>
    </p:spTree>
    <p:extLst>
      <p:ext uri="{BB962C8B-B14F-4D97-AF65-F5344CB8AC3E}">
        <p14:creationId xmlns:p14="http://schemas.microsoft.com/office/powerpoint/2010/main" val="418492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showinf Dietary Reference Intakes and Food Sources for Minerals Important for Metabolism. 1 of 2.">
            <a:extLst>
              <a:ext uri="{FF2B5EF4-FFF2-40B4-BE49-F238E27FC236}">
                <a16:creationId xmlns:a16="http://schemas.microsoft.com/office/drawing/2014/main" id="{94DAFAA6-78E6-B343-86BD-7265152A1459}"/>
              </a:ext>
            </a:extLst>
          </p:cNvPr>
          <p:cNvSpPr>
            <a:spLocks noGrp="1"/>
          </p:cNvSpPr>
          <p:nvPr>
            <p:ph type="title"/>
          </p:nvPr>
        </p:nvSpPr>
        <p:spPr/>
        <p:txBody>
          <a:bodyPr>
            <a:noAutofit/>
          </a:bodyPr>
          <a:lstStyle/>
          <a:p>
            <a:r>
              <a:rPr lang="en-US" sz="2800" b="1" dirty="0"/>
              <a:t>Table 10.9 Dietary Reference Intakes and Food Sources for Minerals Important for Metabolism -continued-</a:t>
            </a:r>
          </a:p>
        </p:txBody>
      </p:sp>
      <p:sp>
        <p:nvSpPr>
          <p:cNvPr id="3" name="Content Placeholder 2">
            <a:extLst>
              <a:ext uri="{FF2B5EF4-FFF2-40B4-BE49-F238E27FC236}">
                <a16:creationId xmlns:a16="http://schemas.microsoft.com/office/drawing/2014/main" id="{9F72D74D-68A8-074C-A64D-61C657F4ADFC}"/>
              </a:ext>
            </a:extLst>
          </p:cNvPr>
          <p:cNvSpPr>
            <a:spLocks noGrp="1"/>
          </p:cNvSpPr>
          <p:nvPr>
            <p:ph idx="1"/>
          </p:nvPr>
        </p:nvSpPr>
        <p:spPr>
          <a:xfrm>
            <a:off x="1218883" y="1600200"/>
            <a:ext cx="9751060" cy="5105400"/>
          </a:xfrm>
        </p:spPr>
        <p:txBody>
          <a:bodyPr>
            <a:norm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Institute of Medicine. </a:t>
            </a:r>
            <a:r>
              <a:rPr lang="en-US" sz="1600" i="1" dirty="0"/>
              <a:t>Dietary Reference Intakes for Vitamin A, Vitamin K, Arsenic, Boron, Chromium, Copper, Iodine, Iron, Manganese, Molybdenum, Nickel, Silicon, Vanadium, and Zinc. </a:t>
            </a:r>
            <a:r>
              <a:rPr lang="en-US" sz="1600" i="1" dirty="0">
                <a:hlinkClick r:id="rId2"/>
              </a:rPr>
              <a:t>https://www.ncbi.nlm.nih.gov/books/NBK222310/</a:t>
            </a:r>
            <a:endParaRPr lang="en-US" sz="1600" i="1" dirty="0"/>
          </a:p>
        </p:txBody>
      </p:sp>
      <p:graphicFrame>
        <p:nvGraphicFramePr>
          <p:cNvPr id="4" name="Table 3" descr="Table showinf Dietary Reference Intakes and Food Sources for Minerals Important for Metabolism continued. 2 of 2.">
            <a:extLst>
              <a:ext uri="{FF2B5EF4-FFF2-40B4-BE49-F238E27FC236}">
                <a16:creationId xmlns:a16="http://schemas.microsoft.com/office/drawing/2014/main" id="{0DC523B4-5F4E-694F-9BE3-86C73888EFC4}"/>
              </a:ext>
            </a:extLst>
          </p:cNvPr>
          <p:cNvGraphicFramePr>
            <a:graphicFrameLocks noGrp="1"/>
          </p:cNvGraphicFramePr>
          <p:nvPr>
            <p:extLst>
              <p:ext uri="{D42A27DB-BD31-4B8C-83A1-F6EECF244321}">
                <p14:modId xmlns:p14="http://schemas.microsoft.com/office/powerpoint/2010/main" val="1684122759"/>
              </p:ext>
            </p:extLst>
          </p:nvPr>
        </p:nvGraphicFramePr>
        <p:xfrm>
          <a:off x="1219517" y="1488141"/>
          <a:ext cx="9750426" cy="3878580"/>
        </p:xfrm>
        <a:graphic>
          <a:graphicData uri="http://schemas.openxmlformats.org/drawingml/2006/table">
            <a:tbl>
              <a:tblPr firstRow="1" firstCol="1" bandRow="1">
                <a:tableStyleId>{5C22544A-7EE6-4342-B048-85BDC9FD1C3A}</a:tableStyleId>
              </a:tblPr>
              <a:tblGrid>
                <a:gridCol w="3250142">
                  <a:extLst>
                    <a:ext uri="{9D8B030D-6E8A-4147-A177-3AD203B41FA5}">
                      <a16:colId xmlns:a16="http://schemas.microsoft.com/office/drawing/2014/main" val="3017892577"/>
                    </a:ext>
                  </a:extLst>
                </a:gridCol>
                <a:gridCol w="3250142">
                  <a:extLst>
                    <a:ext uri="{9D8B030D-6E8A-4147-A177-3AD203B41FA5}">
                      <a16:colId xmlns:a16="http://schemas.microsoft.com/office/drawing/2014/main" val="3418073096"/>
                    </a:ext>
                  </a:extLst>
                </a:gridCol>
                <a:gridCol w="3250142">
                  <a:extLst>
                    <a:ext uri="{9D8B030D-6E8A-4147-A177-3AD203B41FA5}">
                      <a16:colId xmlns:a16="http://schemas.microsoft.com/office/drawing/2014/main" val="981997088"/>
                    </a:ext>
                  </a:extLst>
                </a:gridCol>
              </a:tblGrid>
              <a:tr h="262890">
                <a:tc>
                  <a:txBody>
                    <a:bodyPr/>
                    <a:lstStyle/>
                    <a:p>
                      <a:pPr marL="0" marR="0" algn="ctr">
                        <a:spcBef>
                          <a:spcPts val="0"/>
                        </a:spcBef>
                        <a:spcAft>
                          <a:spcPts val="0"/>
                        </a:spcAft>
                      </a:pPr>
                      <a:r>
                        <a:rPr lang="en-US" sz="1600" dirty="0">
                          <a:effectLst/>
                        </a:rPr>
                        <a:t>Mineral</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tc>
                  <a:txBody>
                    <a:bodyPr/>
                    <a:lstStyle/>
                    <a:p>
                      <a:pPr marL="0" marR="0" algn="ctr">
                        <a:spcBef>
                          <a:spcPts val="0"/>
                        </a:spcBef>
                        <a:spcAft>
                          <a:spcPts val="0"/>
                        </a:spcAft>
                      </a:pPr>
                      <a:r>
                        <a:rPr lang="en-US" sz="1600">
                          <a:effectLst/>
                        </a:rPr>
                        <a:t>RDA (mg/day)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rPr>
                        <a:t>Food Sources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175906444"/>
                  </a:ext>
                </a:extLst>
              </a:tr>
              <a:tr h="262890">
                <a:tc gridSpan="3">
                  <a:txBody>
                    <a:bodyPr/>
                    <a:lstStyle/>
                    <a:p>
                      <a:pPr marL="0" marR="0">
                        <a:spcBef>
                          <a:spcPts val="0"/>
                        </a:spcBef>
                        <a:spcAft>
                          <a:spcPts val="0"/>
                        </a:spcAft>
                      </a:pPr>
                      <a:r>
                        <a:rPr lang="en-US" sz="1600" dirty="0">
                          <a:effectLst/>
                        </a:rPr>
                        <a:t>Trace Minerals      -continued-</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75421109"/>
                  </a:ext>
                </a:extLst>
              </a:tr>
              <a:tr h="262890">
                <a:tc rowSpan="2">
                  <a:txBody>
                    <a:bodyPr/>
                    <a:lstStyle/>
                    <a:p>
                      <a:pPr marL="0" marR="0">
                        <a:spcBef>
                          <a:spcPts val="0"/>
                        </a:spcBef>
                        <a:spcAft>
                          <a:spcPts val="0"/>
                        </a:spcAft>
                      </a:pPr>
                      <a:r>
                        <a:rPr lang="en-US" sz="1600">
                          <a:effectLst/>
                        </a:rPr>
                        <a:t>Selenium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600" dirty="0">
                          <a:effectLst/>
                        </a:rPr>
                        <a:t>0.055 (males)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600">
                          <a:effectLst/>
                        </a:rPr>
                        <a:t>Tuna, beef, chicken, nuts, dairy products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098876458"/>
                  </a:ext>
                </a:extLst>
              </a:tr>
              <a:tr h="262890">
                <a:tc vMerge="1">
                  <a:txBody>
                    <a:bodyPr/>
                    <a:lstStyle/>
                    <a:p>
                      <a:endParaRPr lang="en-US"/>
                    </a:p>
                  </a:txBody>
                  <a:tcPr/>
                </a:tc>
                <a:tc>
                  <a:txBody>
                    <a:bodyPr/>
                    <a:lstStyle/>
                    <a:p>
                      <a:pPr marL="0" marR="0">
                        <a:spcBef>
                          <a:spcPts val="0"/>
                        </a:spcBef>
                        <a:spcAft>
                          <a:spcPts val="0"/>
                        </a:spcAft>
                      </a:pPr>
                      <a:r>
                        <a:rPr lang="en-US" sz="1600" dirty="0">
                          <a:effectLst/>
                        </a:rPr>
                        <a:t>0.055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2342228888"/>
                  </a:ext>
                </a:extLst>
              </a:tr>
              <a:tr h="262890">
                <a:tc rowSpan="2">
                  <a:txBody>
                    <a:bodyPr/>
                    <a:lstStyle/>
                    <a:p>
                      <a:pPr marL="0" marR="0">
                        <a:spcBef>
                          <a:spcPts val="0"/>
                        </a:spcBef>
                        <a:spcAft>
                          <a:spcPts val="0"/>
                        </a:spcAft>
                      </a:pPr>
                      <a:r>
                        <a:rPr lang="en-US" sz="1600">
                          <a:effectLst/>
                        </a:rPr>
                        <a:t>Copper</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600" dirty="0">
                          <a:effectLst/>
                        </a:rPr>
                        <a:t>0.900 (males)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600">
                          <a:effectLst/>
                        </a:rPr>
                        <a:t>Whole grains, liver, legumes, seeds, cocoa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18356060"/>
                  </a:ext>
                </a:extLst>
              </a:tr>
              <a:tr h="262890">
                <a:tc vMerge="1">
                  <a:txBody>
                    <a:bodyPr/>
                    <a:lstStyle/>
                    <a:p>
                      <a:endParaRPr lang="en-US"/>
                    </a:p>
                  </a:txBody>
                  <a:tcPr/>
                </a:tc>
                <a:tc>
                  <a:txBody>
                    <a:bodyPr/>
                    <a:lstStyle/>
                    <a:p>
                      <a:pPr marL="0" marR="0">
                        <a:spcBef>
                          <a:spcPts val="0"/>
                        </a:spcBef>
                        <a:spcAft>
                          <a:spcPts val="0"/>
                        </a:spcAft>
                      </a:pPr>
                      <a:r>
                        <a:rPr lang="en-US" sz="1600" dirty="0">
                          <a:effectLst/>
                        </a:rPr>
                        <a:t>0.900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637927424"/>
                  </a:ext>
                </a:extLst>
              </a:tr>
              <a:tr h="262890">
                <a:tc rowSpan="2">
                  <a:txBody>
                    <a:bodyPr/>
                    <a:lstStyle/>
                    <a:p>
                      <a:pPr marL="0" marR="0">
                        <a:spcBef>
                          <a:spcPts val="0"/>
                        </a:spcBef>
                        <a:spcAft>
                          <a:spcPts val="0"/>
                        </a:spcAft>
                      </a:pPr>
                      <a:r>
                        <a:rPr lang="en-US" sz="1600">
                          <a:effectLst/>
                        </a:rPr>
                        <a:t>Manganese</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600" dirty="0">
                          <a:effectLst/>
                        </a:rPr>
                        <a:t>2.300 (males)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600">
                          <a:effectLst/>
                        </a:rPr>
                        <a:t>Whole grains, brown rice, spinach, nuts, tea</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615503212"/>
                  </a:ext>
                </a:extLst>
              </a:tr>
              <a:tr h="262890">
                <a:tc vMerge="1">
                  <a:txBody>
                    <a:bodyPr/>
                    <a:lstStyle/>
                    <a:p>
                      <a:endParaRPr lang="en-US"/>
                    </a:p>
                  </a:txBody>
                  <a:tcPr/>
                </a:tc>
                <a:tc>
                  <a:txBody>
                    <a:bodyPr/>
                    <a:lstStyle/>
                    <a:p>
                      <a:pPr marL="0" marR="0">
                        <a:spcBef>
                          <a:spcPts val="0"/>
                        </a:spcBef>
                        <a:spcAft>
                          <a:spcPts val="0"/>
                        </a:spcAft>
                      </a:pPr>
                      <a:r>
                        <a:rPr lang="en-US" sz="1600" dirty="0">
                          <a:effectLst/>
                        </a:rPr>
                        <a:t>1.800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1594881559"/>
                  </a:ext>
                </a:extLst>
              </a:tr>
              <a:tr h="262890">
                <a:tc rowSpan="2">
                  <a:txBody>
                    <a:bodyPr/>
                    <a:lstStyle/>
                    <a:p>
                      <a:pPr marL="0" marR="0">
                        <a:spcBef>
                          <a:spcPts val="0"/>
                        </a:spcBef>
                        <a:spcAft>
                          <a:spcPts val="0"/>
                        </a:spcAft>
                      </a:pPr>
                      <a:r>
                        <a:rPr lang="en-US" sz="1600" dirty="0">
                          <a:effectLst/>
                        </a:rPr>
                        <a:t>Chromium</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spcBef>
                          <a:spcPts val="0"/>
                        </a:spcBef>
                        <a:spcAft>
                          <a:spcPts val="0"/>
                        </a:spcAft>
                      </a:pPr>
                      <a:r>
                        <a:rPr lang="en-US" sz="1600">
                          <a:effectLst/>
                        </a:rPr>
                        <a:t>0.035 (males)</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rowSpan="2">
                  <a:txBody>
                    <a:bodyPr/>
                    <a:lstStyle/>
                    <a:p>
                      <a:pPr marL="0" marR="0">
                        <a:spcBef>
                          <a:spcPts val="0"/>
                        </a:spcBef>
                        <a:spcAft>
                          <a:spcPts val="0"/>
                        </a:spcAft>
                      </a:pPr>
                      <a:r>
                        <a:rPr lang="en-US" sz="1600" dirty="0">
                          <a:effectLst/>
                        </a:rPr>
                        <a:t>Egg yolks, whole grains, meats, organ meats, mushrooms, nuts, broccoli</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77874762"/>
                  </a:ext>
                </a:extLst>
              </a:tr>
              <a:tr h="262890">
                <a:tc vMerge="1">
                  <a:txBody>
                    <a:bodyPr/>
                    <a:lstStyle/>
                    <a:p>
                      <a:endParaRPr lang="en-US"/>
                    </a:p>
                  </a:txBody>
                  <a:tcPr/>
                </a:tc>
                <a:tc>
                  <a:txBody>
                    <a:bodyPr/>
                    <a:lstStyle/>
                    <a:p>
                      <a:pPr marL="0" marR="0">
                        <a:spcBef>
                          <a:spcPts val="0"/>
                        </a:spcBef>
                        <a:spcAft>
                          <a:spcPts val="0"/>
                        </a:spcAft>
                      </a:pPr>
                      <a:r>
                        <a:rPr lang="en-US" sz="1600" dirty="0">
                          <a:effectLst/>
                        </a:rPr>
                        <a:t>0.025 (females)*</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vMerge="1">
                  <a:txBody>
                    <a:bodyPr/>
                    <a:lstStyle/>
                    <a:p>
                      <a:endParaRPr lang="en-US"/>
                    </a:p>
                  </a:txBody>
                  <a:tcPr/>
                </a:tc>
                <a:extLst>
                  <a:ext uri="{0D108BD9-81ED-4DB2-BD59-A6C34878D82A}">
                    <a16:rowId xmlns:a16="http://schemas.microsoft.com/office/drawing/2014/main" val="3695756548"/>
                  </a:ext>
                </a:extLst>
              </a:tr>
              <a:tr h="262890">
                <a:tc gridSpan="3">
                  <a:txBody>
                    <a:bodyPr/>
                    <a:lstStyle/>
                    <a:p>
                      <a:pPr marL="0" marR="0" algn="ctr">
                        <a:spcBef>
                          <a:spcPts val="0"/>
                        </a:spcBef>
                        <a:spcAft>
                          <a:spcPts val="0"/>
                        </a:spcAft>
                      </a:pPr>
                      <a:r>
                        <a:rPr lang="en-US" sz="1600" dirty="0">
                          <a:effectLst/>
                        </a:rPr>
                        <a:t>*denotes Adequate Intake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98066602"/>
                  </a:ext>
                </a:extLst>
              </a:tr>
            </a:tbl>
          </a:graphicData>
        </a:graphic>
      </p:graphicFrame>
    </p:spTree>
    <p:extLst>
      <p:ext uri="{BB962C8B-B14F-4D97-AF65-F5344CB8AC3E}">
        <p14:creationId xmlns:p14="http://schemas.microsoft.com/office/powerpoint/2010/main" val="169165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81AEB-E187-CB42-A6BB-06BE51DE80F6}"/>
              </a:ext>
            </a:extLst>
          </p:cNvPr>
          <p:cNvSpPr>
            <a:spLocks noGrp="1"/>
          </p:cNvSpPr>
          <p:nvPr>
            <p:ph type="title"/>
          </p:nvPr>
        </p:nvSpPr>
        <p:spPr/>
        <p:txBody>
          <a:bodyPr/>
          <a:lstStyle/>
          <a:p>
            <a:r>
              <a:rPr lang="en-US" b="1" dirty="0"/>
              <a:t>10.4 Bioavailability</a:t>
            </a:r>
          </a:p>
        </p:txBody>
      </p:sp>
      <p:sp>
        <p:nvSpPr>
          <p:cNvPr id="3" name="Content Placeholder 2">
            <a:extLst>
              <a:ext uri="{FF2B5EF4-FFF2-40B4-BE49-F238E27FC236}">
                <a16:creationId xmlns:a16="http://schemas.microsoft.com/office/drawing/2014/main" id="{843243BB-7189-9B4E-AFC6-96866117632A}"/>
              </a:ext>
            </a:extLst>
          </p:cNvPr>
          <p:cNvSpPr>
            <a:spLocks noGrp="1"/>
          </p:cNvSpPr>
          <p:nvPr>
            <p:ph idx="1"/>
          </p:nvPr>
        </p:nvSpPr>
        <p:spPr/>
        <p:txBody>
          <a:bodyPr>
            <a:normAutofit fontScale="85000" lnSpcReduction="10000"/>
          </a:bodyPr>
          <a:lstStyle/>
          <a:p>
            <a:r>
              <a:rPr lang="en-US" dirty="0"/>
              <a:t>Minerals are not as efficiently absorbed as most vitamins and so the bioavailability of minerals can be very low.</a:t>
            </a:r>
          </a:p>
          <a:p>
            <a:r>
              <a:rPr lang="en-US" dirty="0"/>
              <a:t>Plant-based foods often contain factors that bind to minerals and inhibit their absorption.</a:t>
            </a:r>
          </a:p>
          <a:p>
            <a:r>
              <a:rPr lang="en-US" dirty="0"/>
              <a:t>In general, minerals are better absorbed from animal-based foods.</a:t>
            </a:r>
          </a:p>
          <a:p>
            <a:r>
              <a:rPr lang="en-US" dirty="0"/>
              <a:t>In most cases, if dietary intake of a particular mineral is increased, absorption will decrease.</a:t>
            </a:r>
          </a:p>
          <a:p>
            <a:r>
              <a:rPr lang="en-US" dirty="0"/>
              <a:t>As is the case with vitamins, certain gastrointestinal disorders and diseases, such as Crohn’s disease and kidney disease, as well as the aging process, impair mineral absorption, putting people with malabsorption conditions and the elderly at higher risk for mineral deficiencies.</a:t>
            </a:r>
          </a:p>
        </p:txBody>
      </p:sp>
    </p:spTree>
    <p:extLst>
      <p:ext uri="{BB962C8B-B14F-4D97-AF65-F5344CB8AC3E}">
        <p14:creationId xmlns:p14="http://schemas.microsoft.com/office/powerpoint/2010/main" val="162815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2141C-8ACF-1344-A9B1-29527672CE0B}"/>
              </a:ext>
            </a:extLst>
          </p:cNvPr>
          <p:cNvSpPr>
            <a:spLocks noGrp="1"/>
          </p:cNvSpPr>
          <p:nvPr>
            <p:ph type="title"/>
          </p:nvPr>
        </p:nvSpPr>
        <p:spPr/>
        <p:txBody>
          <a:bodyPr/>
          <a:lstStyle/>
          <a:p>
            <a:r>
              <a:rPr lang="en-US" b="1" dirty="0"/>
              <a:t>10.5 Iron-Deficiency Anemia</a:t>
            </a:r>
            <a:endParaRPr lang="en-US" dirty="0"/>
          </a:p>
        </p:txBody>
      </p:sp>
      <p:sp>
        <p:nvSpPr>
          <p:cNvPr id="3" name="Content Placeholder 2">
            <a:extLst>
              <a:ext uri="{FF2B5EF4-FFF2-40B4-BE49-F238E27FC236}">
                <a16:creationId xmlns:a16="http://schemas.microsoft.com/office/drawing/2014/main" id="{59D9709B-8378-5640-B4DC-D6B78176A423}"/>
              </a:ext>
            </a:extLst>
          </p:cNvPr>
          <p:cNvSpPr>
            <a:spLocks noGrp="1"/>
          </p:cNvSpPr>
          <p:nvPr>
            <p:ph idx="1"/>
          </p:nvPr>
        </p:nvSpPr>
        <p:spPr>
          <a:xfrm>
            <a:off x="1218883" y="1600200"/>
            <a:ext cx="9751060" cy="4495800"/>
          </a:xfrm>
        </p:spPr>
        <p:txBody>
          <a:bodyPr>
            <a:normAutofit fontScale="92500" lnSpcReduction="10000"/>
          </a:bodyPr>
          <a:lstStyle/>
          <a:p>
            <a:r>
              <a:rPr lang="en-US" b="1" dirty="0"/>
              <a:t>Iron-deficiency anemia</a:t>
            </a:r>
            <a:r>
              <a:rPr lang="en-US" dirty="0"/>
              <a:t> is a condition that develops from having insufficient iron levels in the body resulting in fewer and smaller red blood cells containing lower amounts of hemoglobin.</a:t>
            </a:r>
          </a:p>
          <a:p>
            <a:r>
              <a:rPr lang="en-US" dirty="0"/>
              <a:t>Signs &amp; symptoms of iron-deficiency anemia include fatigue, weakness, pale skin, shortness of breath, dizziness, swollen/sore tongue, and abnormal heart rate.</a:t>
            </a:r>
          </a:p>
          <a:p>
            <a:r>
              <a:rPr lang="en-US" dirty="0"/>
              <a:t>Anemia is most often treated with iron supplements and increasing the consumption of foods that are higher in iron.</a:t>
            </a:r>
          </a:p>
          <a:p>
            <a:r>
              <a:rPr lang="en-US" dirty="0"/>
              <a:t>Eating a dietary source of vitamin C at the same time as iron-containing foods improves absorption of nonheme iron in the gut.</a:t>
            </a:r>
          </a:p>
          <a:p>
            <a:endParaRPr lang="en-US" dirty="0"/>
          </a:p>
        </p:txBody>
      </p:sp>
    </p:spTree>
    <p:extLst>
      <p:ext uri="{BB962C8B-B14F-4D97-AF65-F5344CB8AC3E}">
        <p14:creationId xmlns:p14="http://schemas.microsoft.com/office/powerpoint/2010/main" val="599321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B8294-3247-D54B-8B1D-AC187CFB31DE}"/>
              </a:ext>
            </a:extLst>
          </p:cNvPr>
          <p:cNvSpPr>
            <a:spLocks noGrp="1"/>
          </p:cNvSpPr>
          <p:nvPr>
            <p:ph type="title"/>
          </p:nvPr>
        </p:nvSpPr>
        <p:spPr/>
        <p:txBody>
          <a:bodyPr/>
          <a:lstStyle/>
          <a:p>
            <a:r>
              <a:rPr lang="en-US" b="1" dirty="0"/>
              <a:t>Table 10.10 Dietary Sources of Iron</a:t>
            </a:r>
          </a:p>
        </p:txBody>
      </p:sp>
      <p:graphicFrame>
        <p:nvGraphicFramePr>
          <p:cNvPr id="4" name="Content Placeholder 3" descr="Table showing dietary sources of iron. 1 of 2.">
            <a:extLst>
              <a:ext uri="{FF2B5EF4-FFF2-40B4-BE49-F238E27FC236}">
                <a16:creationId xmlns:a16="http://schemas.microsoft.com/office/drawing/2014/main" id="{D6287F54-BDDA-3C4F-97E5-2FAD0ECDC553}"/>
              </a:ext>
            </a:extLst>
          </p:cNvPr>
          <p:cNvGraphicFramePr>
            <a:graphicFrameLocks noGrp="1"/>
          </p:cNvGraphicFramePr>
          <p:nvPr>
            <p:ph idx="1"/>
            <p:extLst>
              <p:ext uri="{D42A27DB-BD31-4B8C-83A1-F6EECF244321}">
                <p14:modId xmlns:p14="http://schemas.microsoft.com/office/powerpoint/2010/main" val="2096360074"/>
              </p:ext>
            </p:extLst>
          </p:nvPr>
        </p:nvGraphicFramePr>
        <p:xfrm>
          <a:off x="2417762" y="1676400"/>
          <a:ext cx="7353300" cy="4183972"/>
        </p:xfrm>
        <a:graphic>
          <a:graphicData uri="http://schemas.openxmlformats.org/drawingml/2006/table">
            <a:tbl>
              <a:tblPr firstRow="1" firstCol="1" bandRow="1">
                <a:tableStyleId>{5C22544A-7EE6-4342-B048-85BDC9FD1C3A}</a:tableStyleId>
              </a:tblPr>
              <a:tblGrid>
                <a:gridCol w="2451100">
                  <a:extLst>
                    <a:ext uri="{9D8B030D-6E8A-4147-A177-3AD203B41FA5}">
                      <a16:colId xmlns:a16="http://schemas.microsoft.com/office/drawing/2014/main" val="217096575"/>
                    </a:ext>
                  </a:extLst>
                </a:gridCol>
                <a:gridCol w="2451100">
                  <a:extLst>
                    <a:ext uri="{9D8B030D-6E8A-4147-A177-3AD203B41FA5}">
                      <a16:colId xmlns:a16="http://schemas.microsoft.com/office/drawing/2014/main" val="573902375"/>
                    </a:ext>
                  </a:extLst>
                </a:gridCol>
                <a:gridCol w="2451100">
                  <a:extLst>
                    <a:ext uri="{9D8B030D-6E8A-4147-A177-3AD203B41FA5}">
                      <a16:colId xmlns:a16="http://schemas.microsoft.com/office/drawing/2014/main" val="4049692105"/>
                    </a:ext>
                  </a:extLst>
                </a:gridCol>
              </a:tblGrid>
              <a:tr h="683374">
                <a:tc>
                  <a:txBody>
                    <a:bodyPr/>
                    <a:lstStyle/>
                    <a:p>
                      <a:pPr marL="0" marR="0" algn="ctr">
                        <a:spcBef>
                          <a:spcPts val="0"/>
                        </a:spcBef>
                        <a:spcAft>
                          <a:spcPts val="0"/>
                        </a:spcAft>
                      </a:pPr>
                      <a:r>
                        <a:rPr lang="en-US" sz="1800" dirty="0">
                          <a:effectLst/>
                        </a:rPr>
                        <a:t>Food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Milligrams per serving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Percent Daily 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74743407"/>
                  </a:ext>
                </a:extLst>
              </a:tr>
              <a:tr h="392232">
                <a:tc>
                  <a:txBody>
                    <a:bodyPr/>
                    <a:lstStyle/>
                    <a:p>
                      <a:pPr marL="0" marR="0" algn="ctr">
                        <a:spcBef>
                          <a:spcPts val="0"/>
                        </a:spcBef>
                        <a:spcAft>
                          <a:spcPts val="0"/>
                        </a:spcAft>
                      </a:pPr>
                      <a:r>
                        <a:rPr lang="en-US" sz="1800" dirty="0">
                          <a:effectLst/>
                        </a:rPr>
                        <a:t>Fortified breakfast cereals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18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100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78922786"/>
                  </a:ext>
                </a:extLst>
              </a:tr>
              <a:tr h="392232">
                <a:tc>
                  <a:txBody>
                    <a:bodyPr/>
                    <a:lstStyle/>
                    <a:p>
                      <a:pPr marL="0" marR="0" algn="ctr">
                        <a:spcBef>
                          <a:spcPts val="0"/>
                        </a:spcBef>
                        <a:spcAft>
                          <a:spcPts val="0"/>
                        </a:spcAft>
                      </a:pPr>
                      <a:r>
                        <a:rPr lang="en-US" sz="1800" dirty="0">
                          <a:effectLst/>
                        </a:rPr>
                        <a:t>Oysters (3 oz.)</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44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83772705"/>
                  </a:ext>
                </a:extLst>
              </a:tr>
              <a:tr h="392232">
                <a:tc>
                  <a:txBody>
                    <a:bodyPr/>
                    <a:lstStyle/>
                    <a:p>
                      <a:pPr marL="0" marR="0" algn="ctr">
                        <a:spcBef>
                          <a:spcPts val="0"/>
                        </a:spcBef>
                        <a:spcAft>
                          <a:spcPts val="0"/>
                        </a:spcAft>
                      </a:pPr>
                      <a:r>
                        <a:rPr lang="en-US" sz="1800" dirty="0">
                          <a:effectLst/>
                        </a:rPr>
                        <a:t>White beans (1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44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921459613"/>
                  </a:ext>
                </a:extLst>
              </a:tr>
              <a:tr h="392232">
                <a:tc>
                  <a:txBody>
                    <a:bodyPr/>
                    <a:lstStyle/>
                    <a:p>
                      <a:pPr marL="0" marR="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Chocolate, dark, 45%–69% cacao (3 oz.)</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39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74172222"/>
                  </a:ext>
                </a:extLst>
              </a:tr>
              <a:tr h="392232">
                <a:tc>
                  <a:txBody>
                    <a:bodyPr/>
                    <a:lstStyle/>
                    <a:p>
                      <a:pPr marL="0" marR="0" algn="ctr">
                        <a:spcBef>
                          <a:spcPts val="0"/>
                        </a:spcBef>
                        <a:spcAft>
                          <a:spcPts val="0"/>
                        </a:spcAft>
                      </a:pPr>
                      <a:r>
                        <a:rPr lang="en-US" sz="1800" dirty="0">
                          <a:effectLst/>
                        </a:rPr>
                        <a:t>Spinach, boiled &amp; drained (½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163742228"/>
                  </a:ext>
                </a:extLst>
              </a:tr>
              <a:tr h="392232">
                <a:tc>
                  <a:txBody>
                    <a:bodyPr/>
                    <a:lstStyle/>
                    <a:p>
                      <a:pPr marL="0" marR="0" algn="ctr">
                        <a:spcBef>
                          <a:spcPts val="0"/>
                        </a:spcBef>
                        <a:spcAft>
                          <a:spcPts val="0"/>
                        </a:spcAft>
                      </a:pPr>
                      <a:r>
                        <a:rPr lang="en-US" sz="1800" dirty="0">
                          <a:effectLst/>
                        </a:rPr>
                        <a:t>Tofu, Firm (½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17</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56674970"/>
                  </a:ext>
                </a:extLst>
              </a:tr>
              <a:tr h="392232">
                <a:tc>
                  <a:txBody>
                    <a:bodyPr/>
                    <a:lstStyle/>
                    <a:p>
                      <a:pPr marL="0" marR="0" algn="ctr">
                        <a:spcBef>
                          <a:spcPts val="0"/>
                        </a:spcBef>
                        <a:spcAft>
                          <a:spcPts val="0"/>
                        </a:spcAft>
                      </a:pPr>
                      <a:r>
                        <a:rPr lang="en-US" sz="1800" dirty="0">
                          <a:effectLst/>
                        </a:rPr>
                        <a:t>Chickpeas (½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lang="en-US" sz="1800" dirty="0">
                          <a:effectLst/>
                        </a:rPr>
                        <a:t>11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7858374"/>
                  </a:ext>
                </a:extLst>
              </a:tr>
            </a:tbl>
          </a:graphicData>
        </a:graphic>
      </p:graphicFrame>
    </p:spTree>
    <p:extLst>
      <p:ext uri="{BB962C8B-B14F-4D97-AF65-F5344CB8AC3E}">
        <p14:creationId xmlns:p14="http://schemas.microsoft.com/office/powerpoint/2010/main" val="66974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397C0-6089-1F41-A678-5765E411A728}"/>
              </a:ext>
            </a:extLst>
          </p:cNvPr>
          <p:cNvSpPr>
            <a:spLocks noGrp="1"/>
          </p:cNvSpPr>
          <p:nvPr>
            <p:ph type="title"/>
          </p:nvPr>
        </p:nvSpPr>
        <p:spPr/>
        <p:txBody>
          <a:bodyPr/>
          <a:lstStyle/>
          <a:p>
            <a:r>
              <a:rPr lang="en-US" b="1" dirty="0"/>
              <a:t>Table 10.10 Dietary Sources of Iron   </a:t>
            </a:r>
            <a:r>
              <a:rPr lang="en-US" sz="2200" b="1" dirty="0"/>
              <a:t>-continued-</a:t>
            </a:r>
            <a:endParaRPr lang="en-US" sz="2200" dirty="0"/>
          </a:p>
        </p:txBody>
      </p:sp>
      <p:sp>
        <p:nvSpPr>
          <p:cNvPr id="3" name="Content Placeholder 2">
            <a:extLst>
              <a:ext uri="{FF2B5EF4-FFF2-40B4-BE49-F238E27FC236}">
                <a16:creationId xmlns:a16="http://schemas.microsoft.com/office/drawing/2014/main" id="{F4C09F14-FE5A-974A-A4C2-DBEC0B7CD803}"/>
              </a:ext>
            </a:extLst>
          </p:cNvPr>
          <p:cNvSpPr>
            <a:spLocks noGrp="1"/>
          </p:cNvSpPr>
          <p:nvPr>
            <p:ph idx="1"/>
          </p:nvPr>
        </p:nvSpPr>
        <p:spPr>
          <a:xfrm>
            <a:off x="1218883" y="1600200"/>
            <a:ext cx="9751060" cy="4343400"/>
          </a:xfrm>
        </p:spPr>
        <p:txBody>
          <a:bodyPr>
            <a:normAutofit lnSpcReduction="10000"/>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pPr marL="0" indent="0">
              <a:buNone/>
            </a:pPr>
            <a:endParaRPr lang="en-US" sz="1600" dirty="0"/>
          </a:p>
          <a:p>
            <a:pPr marL="0" indent="0">
              <a:buNone/>
            </a:pPr>
            <a:endParaRPr lang="en-US" sz="1600" dirty="0"/>
          </a:p>
          <a:p>
            <a:r>
              <a:rPr lang="en-US" sz="1600" dirty="0"/>
              <a:t>Source: National Institutes of Health, Office of Dietary Supplements. “Dietary Supplement Fact Sheet: Iron.” </a:t>
            </a:r>
            <a:r>
              <a:rPr lang="en-US" sz="1600" dirty="0">
                <a:hlinkClick r:id="rId2"/>
              </a:rPr>
              <a:t>https://ods.od.nih.gov/factsheets/Iron-HealthProfessional/</a:t>
            </a:r>
            <a:endParaRPr lang="en-US" sz="1600" dirty="0"/>
          </a:p>
        </p:txBody>
      </p:sp>
      <p:graphicFrame>
        <p:nvGraphicFramePr>
          <p:cNvPr id="4" name="Table 3" descr="Table showing dietary sources of iron continued. 2 of 2.">
            <a:extLst>
              <a:ext uri="{FF2B5EF4-FFF2-40B4-BE49-F238E27FC236}">
                <a16:creationId xmlns:a16="http://schemas.microsoft.com/office/drawing/2014/main" id="{FAEBD494-C559-EF4D-B1E7-BD0B75463380}"/>
              </a:ext>
            </a:extLst>
          </p:cNvPr>
          <p:cNvGraphicFramePr>
            <a:graphicFrameLocks noGrp="1"/>
          </p:cNvGraphicFramePr>
          <p:nvPr>
            <p:extLst>
              <p:ext uri="{D42A27DB-BD31-4B8C-83A1-F6EECF244321}">
                <p14:modId xmlns:p14="http://schemas.microsoft.com/office/powerpoint/2010/main" val="4123000312"/>
              </p:ext>
            </p:extLst>
          </p:nvPr>
        </p:nvGraphicFramePr>
        <p:xfrm>
          <a:off x="2360612" y="1581921"/>
          <a:ext cx="7467600" cy="3694157"/>
        </p:xfrm>
        <a:graphic>
          <a:graphicData uri="http://schemas.openxmlformats.org/drawingml/2006/table">
            <a:tbl>
              <a:tblPr firstRow="1" firstCol="1" bandRow="1">
                <a:tableStyleId>{5C22544A-7EE6-4342-B048-85BDC9FD1C3A}</a:tableStyleId>
              </a:tblPr>
              <a:tblGrid>
                <a:gridCol w="2489200">
                  <a:extLst>
                    <a:ext uri="{9D8B030D-6E8A-4147-A177-3AD203B41FA5}">
                      <a16:colId xmlns:a16="http://schemas.microsoft.com/office/drawing/2014/main" val="2791259574"/>
                    </a:ext>
                  </a:extLst>
                </a:gridCol>
                <a:gridCol w="2489200">
                  <a:extLst>
                    <a:ext uri="{9D8B030D-6E8A-4147-A177-3AD203B41FA5}">
                      <a16:colId xmlns:a16="http://schemas.microsoft.com/office/drawing/2014/main" val="3983177403"/>
                    </a:ext>
                  </a:extLst>
                </a:gridCol>
                <a:gridCol w="2489200">
                  <a:extLst>
                    <a:ext uri="{9D8B030D-6E8A-4147-A177-3AD203B41FA5}">
                      <a16:colId xmlns:a16="http://schemas.microsoft.com/office/drawing/2014/main" val="1158113417"/>
                    </a:ext>
                  </a:extLst>
                </a:gridCol>
              </a:tblGrid>
              <a:tr h="686411">
                <a:tc>
                  <a:txBody>
                    <a:bodyPr/>
                    <a:lstStyle/>
                    <a:p>
                      <a:pPr marL="0" marR="0" algn="ctr">
                        <a:spcBef>
                          <a:spcPts val="0"/>
                        </a:spcBef>
                        <a:spcAft>
                          <a:spcPts val="0"/>
                        </a:spcAft>
                      </a:pPr>
                      <a:r>
                        <a:rPr lang="en-US" sz="1800" dirty="0">
                          <a:effectLst/>
                        </a:rPr>
                        <a:t>Food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a:effectLst/>
                        </a:rPr>
                        <a:t>Milligrams per serving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Percent Daily Value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828166203"/>
                  </a:ext>
                </a:extLst>
              </a:tr>
              <a:tr h="393976">
                <a:tc>
                  <a:txBody>
                    <a:bodyPr/>
                    <a:lstStyle/>
                    <a:p>
                      <a:pPr marL="0" marR="0" algn="ctr">
                        <a:spcBef>
                          <a:spcPts val="0"/>
                        </a:spcBef>
                        <a:spcAft>
                          <a:spcPts val="0"/>
                        </a:spcAft>
                      </a:pPr>
                      <a:r>
                        <a:rPr lang="en-US" sz="1800" dirty="0">
                          <a:effectLst/>
                        </a:rPr>
                        <a:t>Baked potato, flesh &amp; skin (medium)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83253420"/>
                  </a:ext>
                </a:extLst>
              </a:tr>
              <a:tr h="393976">
                <a:tc>
                  <a:txBody>
                    <a:bodyPr/>
                    <a:lstStyle/>
                    <a:p>
                      <a:pPr marL="0" marR="0" algn="ctr">
                        <a:spcBef>
                          <a:spcPts val="0"/>
                        </a:spcBef>
                        <a:spcAft>
                          <a:spcPts val="0"/>
                        </a:spcAft>
                      </a:pPr>
                      <a:r>
                        <a:rPr lang="en-US" sz="1800" dirty="0">
                          <a:effectLst/>
                        </a:rPr>
                        <a:t>Raisins (½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013859160"/>
                  </a:ext>
                </a:extLst>
              </a:tr>
              <a:tr h="393976">
                <a:tc>
                  <a:txBody>
                    <a:bodyPr/>
                    <a:lstStyle/>
                    <a:p>
                      <a:pPr marL="0" marR="0" algn="ctr">
                        <a:spcBef>
                          <a:spcPts val="0"/>
                        </a:spcBef>
                        <a:spcAft>
                          <a:spcPts val="0"/>
                        </a:spcAft>
                      </a:pPr>
                      <a:r>
                        <a:rPr lang="en-US" sz="1800">
                          <a:effectLst/>
                        </a:rPr>
                        <a:t>Roast beef (3 oz.)</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37382866"/>
                  </a:ext>
                </a:extLst>
              </a:tr>
              <a:tr h="393976">
                <a:tc>
                  <a:txBody>
                    <a:bodyPr/>
                    <a:lstStyle/>
                    <a:p>
                      <a:pPr marL="0" marR="0" algn="ctr">
                        <a:spcBef>
                          <a:spcPts val="0"/>
                        </a:spcBef>
                        <a:spcAft>
                          <a:spcPts val="0"/>
                        </a:spcAft>
                      </a:pPr>
                      <a:r>
                        <a:rPr lang="en-US" sz="1800">
                          <a:effectLst/>
                        </a:rPr>
                        <a:t>Green peas (½ c.)</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453291316"/>
                  </a:ext>
                </a:extLst>
              </a:tr>
              <a:tr h="393976">
                <a:tc>
                  <a:txBody>
                    <a:bodyPr/>
                    <a:lstStyle/>
                    <a:p>
                      <a:pPr marL="0" marR="0" algn="ctr">
                        <a:spcBef>
                          <a:spcPts val="0"/>
                        </a:spcBef>
                        <a:spcAft>
                          <a:spcPts val="0"/>
                        </a:spcAft>
                      </a:pPr>
                      <a:r>
                        <a:rPr lang="en-US" sz="1800" dirty="0">
                          <a:effectLst/>
                        </a:rPr>
                        <a:t>Broccoli (½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763744639"/>
                  </a:ext>
                </a:extLst>
              </a:tr>
              <a:tr h="393976">
                <a:tc>
                  <a:txBody>
                    <a:bodyPr/>
                    <a:lstStyle/>
                    <a:p>
                      <a:pPr marL="0" marR="0" algn="ctr">
                        <a:spcBef>
                          <a:spcPts val="0"/>
                        </a:spcBef>
                        <a:spcAft>
                          <a:spcPts val="0"/>
                        </a:spcAft>
                      </a:pPr>
                      <a:r>
                        <a:rPr lang="en-US" sz="1800" dirty="0">
                          <a:effectLst/>
                        </a:rPr>
                        <a:t>Egg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6</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01149408"/>
                  </a:ext>
                </a:extLst>
              </a:tr>
              <a:tr h="393976">
                <a:tc>
                  <a:txBody>
                    <a:bodyPr/>
                    <a:lstStyle/>
                    <a:p>
                      <a:pPr marL="0" marR="0" algn="ctr">
                        <a:spcBef>
                          <a:spcPts val="0"/>
                        </a:spcBef>
                        <a:spcAft>
                          <a:spcPts val="0"/>
                        </a:spcAft>
                      </a:pPr>
                      <a:r>
                        <a:rPr lang="en-US" sz="1800" dirty="0">
                          <a:effectLst/>
                        </a:rPr>
                        <a:t>Milk (1 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800" dirty="0">
                          <a:effectLst/>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761699745"/>
                  </a:ext>
                </a:extLst>
              </a:tr>
            </a:tbl>
          </a:graphicData>
        </a:graphic>
      </p:graphicFrame>
    </p:spTree>
    <p:extLst>
      <p:ext uri="{BB962C8B-B14F-4D97-AF65-F5344CB8AC3E}">
        <p14:creationId xmlns:p14="http://schemas.microsoft.com/office/powerpoint/2010/main" val="153921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showing Enhancers and Inhibitors of Iron Absorption.">
            <a:extLst>
              <a:ext uri="{FF2B5EF4-FFF2-40B4-BE49-F238E27FC236}">
                <a16:creationId xmlns:a16="http://schemas.microsoft.com/office/drawing/2014/main" id="{B7597B37-4D88-A844-9FAC-FB00ED2C8089}"/>
              </a:ext>
            </a:extLst>
          </p:cNvPr>
          <p:cNvSpPr>
            <a:spLocks noGrp="1"/>
          </p:cNvSpPr>
          <p:nvPr>
            <p:ph type="title"/>
          </p:nvPr>
        </p:nvSpPr>
        <p:spPr/>
        <p:txBody>
          <a:bodyPr>
            <a:normAutofit/>
          </a:bodyPr>
          <a:lstStyle/>
          <a:p>
            <a:r>
              <a:rPr lang="en-US" b="1" dirty="0"/>
              <a:t>Table 10.11 Enhancers and Inhibitors of Iron Absorption</a:t>
            </a:r>
          </a:p>
        </p:txBody>
      </p:sp>
      <p:graphicFrame>
        <p:nvGraphicFramePr>
          <p:cNvPr id="4" name="Content Placeholder 3">
            <a:extLst>
              <a:ext uri="{FF2B5EF4-FFF2-40B4-BE49-F238E27FC236}">
                <a16:creationId xmlns:a16="http://schemas.microsoft.com/office/drawing/2014/main" id="{91EEACE1-57CC-874A-883D-BEE54EDA91D1}"/>
              </a:ext>
            </a:extLst>
          </p:cNvPr>
          <p:cNvGraphicFramePr>
            <a:graphicFrameLocks noGrp="1"/>
          </p:cNvGraphicFramePr>
          <p:nvPr>
            <p:ph idx="1"/>
            <p:extLst>
              <p:ext uri="{D42A27DB-BD31-4B8C-83A1-F6EECF244321}">
                <p14:modId xmlns:p14="http://schemas.microsoft.com/office/powerpoint/2010/main" val="731020672"/>
              </p:ext>
            </p:extLst>
          </p:nvPr>
        </p:nvGraphicFramePr>
        <p:xfrm>
          <a:off x="1217295" y="1447800"/>
          <a:ext cx="9750424" cy="4069080"/>
        </p:xfrm>
        <a:graphic>
          <a:graphicData uri="http://schemas.openxmlformats.org/drawingml/2006/table">
            <a:tbl>
              <a:tblPr firstRow="1" firstCol="1" bandRow="1">
                <a:tableStyleId>{5C22544A-7EE6-4342-B048-85BDC9FD1C3A}</a:tableStyleId>
              </a:tblPr>
              <a:tblGrid>
                <a:gridCol w="4875212">
                  <a:extLst>
                    <a:ext uri="{9D8B030D-6E8A-4147-A177-3AD203B41FA5}">
                      <a16:colId xmlns:a16="http://schemas.microsoft.com/office/drawing/2014/main" val="2918139222"/>
                    </a:ext>
                  </a:extLst>
                </a:gridCol>
                <a:gridCol w="4875212">
                  <a:extLst>
                    <a:ext uri="{9D8B030D-6E8A-4147-A177-3AD203B41FA5}">
                      <a16:colId xmlns:a16="http://schemas.microsoft.com/office/drawing/2014/main" val="2349336285"/>
                    </a:ext>
                  </a:extLst>
                </a:gridCol>
              </a:tblGrid>
              <a:tr h="262890">
                <a:tc>
                  <a:txBody>
                    <a:bodyPr/>
                    <a:lstStyle/>
                    <a:p>
                      <a:pPr marL="0" marR="0" algn="ctr">
                        <a:spcBef>
                          <a:spcPts val="0"/>
                        </a:spcBef>
                        <a:spcAft>
                          <a:spcPts val="0"/>
                        </a:spcAft>
                      </a:pPr>
                      <a:r>
                        <a:rPr lang="en-US" sz="1600" dirty="0">
                          <a:effectLst/>
                          <a:latin typeface="Constantia" panose="02030602050306030303" pitchFamily="18" charset="0"/>
                        </a:rPr>
                        <a:t>Enhancers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Inhibitors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230311733"/>
                  </a:ext>
                </a:extLst>
              </a:tr>
              <a:tr h="262890">
                <a:tc>
                  <a:txBody>
                    <a:bodyPr/>
                    <a:lstStyle/>
                    <a:p>
                      <a:pPr marL="0" marR="0" algn="ctr">
                        <a:spcBef>
                          <a:spcPts val="0"/>
                        </a:spcBef>
                        <a:spcAft>
                          <a:spcPts val="0"/>
                        </a:spcAft>
                      </a:pPr>
                      <a:r>
                        <a:rPr lang="en-US" sz="1600" dirty="0">
                          <a:effectLst/>
                          <a:latin typeface="Constantia" panose="02030602050306030303" pitchFamily="18" charset="0"/>
                        </a:rPr>
                        <a:t>Meat</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latin typeface="Constantia" panose="02030602050306030303" pitchFamily="18" charset="0"/>
                        </a:rPr>
                        <a:t>Phosphate</a:t>
                      </a:r>
                      <a:endParaRPr lang="en-US" sz="160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669306321"/>
                  </a:ext>
                </a:extLst>
              </a:tr>
              <a:tr h="262890">
                <a:tc>
                  <a:txBody>
                    <a:bodyPr/>
                    <a:lstStyle/>
                    <a:p>
                      <a:pPr marL="0" marR="0" algn="ctr">
                        <a:spcBef>
                          <a:spcPts val="0"/>
                        </a:spcBef>
                        <a:spcAft>
                          <a:spcPts val="0"/>
                        </a:spcAft>
                      </a:pPr>
                      <a:r>
                        <a:rPr lang="en-US" sz="1600" dirty="0">
                          <a:effectLst/>
                          <a:latin typeface="Constantia" panose="02030602050306030303" pitchFamily="18" charset="0"/>
                        </a:rPr>
                        <a:t>Fish</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latin typeface="Constantia" panose="02030602050306030303" pitchFamily="18" charset="0"/>
                        </a:rPr>
                        <a:t>Calcium</a:t>
                      </a:r>
                      <a:endParaRPr lang="en-US" sz="160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975686807"/>
                  </a:ext>
                </a:extLst>
              </a:tr>
              <a:tr h="262890">
                <a:tc>
                  <a:txBody>
                    <a:bodyPr/>
                    <a:lstStyle/>
                    <a:p>
                      <a:pPr marL="0" marR="0" algn="ctr">
                        <a:spcBef>
                          <a:spcPts val="0"/>
                        </a:spcBef>
                        <a:spcAft>
                          <a:spcPts val="0"/>
                        </a:spcAft>
                      </a:pPr>
                      <a:r>
                        <a:rPr lang="en-US" sz="1600" dirty="0">
                          <a:effectLst/>
                          <a:latin typeface="Constantia" panose="02030602050306030303" pitchFamily="18" charset="0"/>
                        </a:rPr>
                        <a:t>Poultry</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a:effectLst/>
                          <a:latin typeface="Constantia" panose="02030602050306030303" pitchFamily="18" charset="0"/>
                        </a:rPr>
                        <a:t>Tea</a:t>
                      </a:r>
                      <a:endParaRPr lang="en-US" sz="160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031225488"/>
                  </a:ext>
                </a:extLst>
              </a:tr>
              <a:tr h="262890">
                <a:tc>
                  <a:txBody>
                    <a:bodyPr/>
                    <a:lstStyle/>
                    <a:p>
                      <a:pPr marL="0" marR="0" algn="ctr">
                        <a:spcBef>
                          <a:spcPts val="0"/>
                        </a:spcBef>
                        <a:spcAft>
                          <a:spcPts val="0"/>
                        </a:spcAft>
                      </a:pPr>
                      <a:r>
                        <a:rPr lang="en-US" sz="1600">
                          <a:effectLst/>
                          <a:latin typeface="Constantia" panose="02030602050306030303" pitchFamily="18" charset="0"/>
                        </a:rPr>
                        <a:t>Seafood</a:t>
                      </a:r>
                      <a:endParaRPr lang="en-US" sz="160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Coffee</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12345613"/>
                  </a:ext>
                </a:extLst>
              </a:tr>
              <a:tr h="262890">
                <a:tc>
                  <a:txBody>
                    <a:bodyPr/>
                    <a:lstStyle/>
                    <a:p>
                      <a:pPr marL="0" marR="0" algn="ctr">
                        <a:spcBef>
                          <a:spcPts val="0"/>
                        </a:spcBef>
                        <a:spcAft>
                          <a:spcPts val="0"/>
                        </a:spcAft>
                      </a:pPr>
                      <a:r>
                        <a:rPr lang="en-US" sz="1600">
                          <a:effectLst/>
                          <a:latin typeface="Constantia" panose="02030602050306030303" pitchFamily="18" charset="0"/>
                        </a:rPr>
                        <a:t>Stomach acid</a:t>
                      </a:r>
                      <a:endParaRPr lang="en-US" sz="160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Colas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264905458"/>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Soy protein</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1853007912"/>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High doses of minerals (antacids)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74056609"/>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Bran/fiber</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825902052"/>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Phytates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48966915"/>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Oxalates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96417057"/>
                  </a:ext>
                </a:extLst>
              </a:tr>
              <a:tr h="278130">
                <a:tc>
                  <a:txBody>
                    <a:bodyPr/>
                    <a:lstStyle/>
                    <a:p>
                      <a:endParaRPr lang="en-US" sz="1600">
                        <a:effectLst/>
                        <a:latin typeface="Constantia" panose="02030602050306030303" pitchFamily="18"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1600" dirty="0">
                          <a:effectLst/>
                          <a:latin typeface="Constantia" panose="02030602050306030303" pitchFamily="18" charset="0"/>
                        </a:rPr>
                        <a:t>Polyphenols</a:t>
                      </a:r>
                      <a:endParaRPr lang="en-US" sz="1600" dirty="0">
                        <a:effectLst/>
                        <a:latin typeface="Constantia" panose="02030602050306030303" pitchFamily="18"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441182215"/>
                  </a:ext>
                </a:extLst>
              </a:tr>
            </a:tbl>
          </a:graphicData>
        </a:graphic>
      </p:graphicFrame>
    </p:spTree>
    <p:extLst>
      <p:ext uri="{BB962C8B-B14F-4D97-AF65-F5344CB8AC3E}">
        <p14:creationId xmlns:p14="http://schemas.microsoft.com/office/powerpoint/2010/main" val="2591286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C385B-7712-DB44-8199-F1DDE11EAB83}"/>
              </a:ext>
            </a:extLst>
          </p:cNvPr>
          <p:cNvSpPr>
            <a:spLocks noGrp="1"/>
          </p:cNvSpPr>
          <p:nvPr>
            <p:ph type="title"/>
          </p:nvPr>
        </p:nvSpPr>
        <p:spPr/>
        <p:txBody>
          <a:bodyPr>
            <a:normAutofit/>
          </a:bodyPr>
          <a:lstStyle/>
          <a:p>
            <a:r>
              <a:rPr lang="en-US" b="1" dirty="0"/>
              <a:t>10.5 Iron Deficiency: A Worldwide Nutritional Health Problem</a:t>
            </a:r>
          </a:p>
        </p:txBody>
      </p:sp>
      <p:sp>
        <p:nvSpPr>
          <p:cNvPr id="3" name="Content Placeholder 2">
            <a:extLst>
              <a:ext uri="{FF2B5EF4-FFF2-40B4-BE49-F238E27FC236}">
                <a16:creationId xmlns:a16="http://schemas.microsoft.com/office/drawing/2014/main" id="{3DA00EFC-CDAE-A245-8D70-C6E3245AFA84}"/>
              </a:ext>
            </a:extLst>
          </p:cNvPr>
          <p:cNvSpPr>
            <a:spLocks noGrp="1"/>
          </p:cNvSpPr>
          <p:nvPr>
            <p:ph idx="1"/>
          </p:nvPr>
        </p:nvSpPr>
        <p:spPr/>
        <p:txBody>
          <a:bodyPr>
            <a:normAutofit fontScale="92500" lnSpcReduction="20000"/>
          </a:bodyPr>
          <a:lstStyle/>
          <a:p>
            <a:r>
              <a:rPr lang="en-US" dirty="0"/>
              <a:t>The Centers for Disease Control and Prevention reports that iron deficiency is the most common nutritional deficiency worldwide.</a:t>
            </a:r>
          </a:p>
          <a:p>
            <a:r>
              <a:rPr lang="en-US" dirty="0"/>
              <a:t>The World Health Organization estimates that 80 percent of people are iron deficient and 30 percent of the world population has iron-deficiency anemia.</a:t>
            </a:r>
          </a:p>
          <a:p>
            <a:r>
              <a:rPr lang="en-US" dirty="0"/>
              <a:t>he main causes of iron deficiency worldwide are parasitic worm infections in the gut causing excessive blood loss, and malaria, a parasitic disease causing the destruction of red blood cells.</a:t>
            </a:r>
          </a:p>
          <a:p>
            <a:r>
              <a:rPr lang="en-US" dirty="0"/>
              <a:t>In the developed world, iron deficiency is more the result of dietary insufficiency and/or excessive blood loss occurring during menstruation or child-birth.</a:t>
            </a:r>
          </a:p>
        </p:txBody>
      </p:sp>
    </p:spTree>
    <p:extLst>
      <p:ext uri="{BB962C8B-B14F-4D97-AF65-F5344CB8AC3E}">
        <p14:creationId xmlns:p14="http://schemas.microsoft.com/office/powerpoint/2010/main" val="205460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26506-7320-3C40-A75D-6D8E167DB263}"/>
              </a:ext>
            </a:extLst>
          </p:cNvPr>
          <p:cNvSpPr>
            <a:spLocks noGrp="1"/>
          </p:cNvSpPr>
          <p:nvPr>
            <p:ph type="title"/>
          </p:nvPr>
        </p:nvSpPr>
        <p:spPr/>
        <p:txBody>
          <a:bodyPr/>
          <a:lstStyle/>
          <a:p>
            <a:r>
              <a:rPr lang="en-US" b="1" dirty="0"/>
              <a:t>10.5 Iron Deficiency: At-Risk Populations</a:t>
            </a:r>
          </a:p>
        </p:txBody>
      </p:sp>
      <p:sp>
        <p:nvSpPr>
          <p:cNvPr id="3" name="Content Placeholder 2">
            <a:extLst>
              <a:ext uri="{FF2B5EF4-FFF2-40B4-BE49-F238E27FC236}">
                <a16:creationId xmlns:a16="http://schemas.microsoft.com/office/drawing/2014/main" id="{B1F49AB0-7D43-704B-AB8F-F660758A3F04}"/>
              </a:ext>
            </a:extLst>
          </p:cNvPr>
          <p:cNvSpPr>
            <a:spLocks noGrp="1"/>
          </p:cNvSpPr>
          <p:nvPr>
            <p:ph idx="1"/>
          </p:nvPr>
        </p:nvSpPr>
        <p:spPr>
          <a:xfrm>
            <a:off x="1218883" y="1600200"/>
            <a:ext cx="9751060" cy="4724400"/>
          </a:xfrm>
        </p:spPr>
        <p:txBody>
          <a:bodyPr>
            <a:normAutofit fontScale="92500"/>
          </a:bodyPr>
          <a:lstStyle/>
          <a:p>
            <a:r>
              <a:rPr lang="en-US" dirty="0"/>
              <a:t>Infants, children, adolescents, and women are the populations most at risk worldwide for iron-deficiency anemia by all causes.</a:t>
            </a:r>
          </a:p>
          <a:p>
            <a:r>
              <a:rPr lang="en-US" dirty="0"/>
              <a:t>Women who experience heavy menstrual bleeding or who are pregnant require more iron in the diet. </a:t>
            </a:r>
          </a:p>
          <a:p>
            <a:r>
              <a:rPr lang="en-US" dirty="0"/>
              <a:t>Both elderly men and women have a high incidence of anemia and the most common causes are dietary iron deficiency and chronic disease such as ulcer, inflammatory diseases, and cancer. </a:t>
            </a:r>
          </a:p>
          <a:p>
            <a:r>
              <a:rPr lang="en-US" dirty="0"/>
              <a:t>Additionally, those who have recently suffered from traumatic blood loss, frequently donate blood, or take excessive antacids for heartburn need more iron in the diet.</a:t>
            </a:r>
          </a:p>
        </p:txBody>
      </p:sp>
    </p:spTree>
    <p:extLst>
      <p:ext uri="{BB962C8B-B14F-4D97-AF65-F5344CB8AC3E}">
        <p14:creationId xmlns:p14="http://schemas.microsoft.com/office/powerpoint/2010/main" val="2096554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DCEB0-D842-7843-A6B4-07C4DF3796FB}"/>
              </a:ext>
            </a:extLst>
          </p:cNvPr>
          <p:cNvSpPr>
            <a:spLocks noGrp="1"/>
          </p:cNvSpPr>
          <p:nvPr>
            <p:ph type="title"/>
          </p:nvPr>
        </p:nvSpPr>
        <p:spPr>
          <a:xfrm>
            <a:off x="1218882" y="304800"/>
            <a:ext cx="9751060" cy="1295400"/>
          </a:xfrm>
        </p:spPr>
        <p:txBody>
          <a:bodyPr>
            <a:normAutofit/>
          </a:bodyPr>
          <a:lstStyle/>
          <a:p>
            <a:r>
              <a:rPr lang="en-US" b="1" dirty="0"/>
              <a:t>10.1 Blood’s Function in the Body and in Metabolism Support</a:t>
            </a:r>
            <a:endParaRPr lang="en-US" dirty="0"/>
          </a:p>
        </p:txBody>
      </p:sp>
      <p:sp>
        <p:nvSpPr>
          <p:cNvPr id="3" name="Content Placeholder 2">
            <a:extLst>
              <a:ext uri="{FF2B5EF4-FFF2-40B4-BE49-F238E27FC236}">
                <a16:creationId xmlns:a16="http://schemas.microsoft.com/office/drawing/2014/main" id="{86637D45-F32F-E048-BE77-A9AE67029314}"/>
              </a:ext>
            </a:extLst>
          </p:cNvPr>
          <p:cNvSpPr>
            <a:spLocks noGrp="1"/>
          </p:cNvSpPr>
          <p:nvPr>
            <p:ph idx="1"/>
          </p:nvPr>
        </p:nvSpPr>
        <p:spPr>
          <a:xfrm>
            <a:off x="1218882" y="1828800"/>
            <a:ext cx="9751060" cy="4572000"/>
          </a:xfrm>
        </p:spPr>
        <p:txBody>
          <a:bodyPr/>
          <a:lstStyle/>
          <a:p>
            <a:r>
              <a:rPr lang="en-US" dirty="0"/>
              <a:t>Blood is a connective tissue of the circulatory system, transporting absorbed nutrients to cells and waste products from cells.</a:t>
            </a:r>
          </a:p>
          <a:p>
            <a:r>
              <a:rPr lang="en-US" dirty="0"/>
              <a:t>Additionally, it transports molecules, such as hormones, allowing for communication between organs. </a:t>
            </a:r>
          </a:p>
          <a:p>
            <a:r>
              <a:rPr lang="en-US" dirty="0"/>
              <a:t>The volume of blood coursing throughout an adult human body is about 5 liters (1.3 gallons) and accounts for approximately 8 percent of human bodyweight.</a:t>
            </a:r>
          </a:p>
        </p:txBody>
      </p:sp>
    </p:spTree>
    <p:extLst>
      <p:ext uri="{BB962C8B-B14F-4D97-AF65-F5344CB8AC3E}">
        <p14:creationId xmlns:p14="http://schemas.microsoft.com/office/powerpoint/2010/main" val="2525139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F19C0-E9FF-6E45-AA6A-D359C43DE819}"/>
              </a:ext>
            </a:extLst>
          </p:cNvPr>
          <p:cNvSpPr>
            <a:spLocks noGrp="1"/>
          </p:cNvSpPr>
          <p:nvPr>
            <p:ph type="title"/>
          </p:nvPr>
        </p:nvSpPr>
        <p:spPr/>
        <p:txBody>
          <a:bodyPr>
            <a:normAutofit/>
          </a:bodyPr>
          <a:lstStyle/>
          <a:p>
            <a:r>
              <a:rPr lang="en-US" b="1" dirty="0"/>
              <a:t>Video: What is Iron Deficiency Anemia?</a:t>
            </a:r>
          </a:p>
        </p:txBody>
      </p:sp>
      <p:pic>
        <p:nvPicPr>
          <p:cNvPr id="3" name="What is Iron Deficiency Anemia?" descr="Video presenting an overview of iron deficiency anemia and describes the symptoms and treatments associated with the condition.">
            <a:hlinkClick r:id="" action="ppaction://media"/>
            <a:extLst>
              <a:ext uri="{FF2B5EF4-FFF2-40B4-BE49-F238E27FC236}">
                <a16:creationId xmlns:a16="http://schemas.microsoft.com/office/drawing/2014/main" id="{BDE52091-ADCD-F945-B093-F0DDCA2D42CF}"/>
              </a:ext>
            </a:extLst>
          </p:cNvPr>
          <p:cNvPicPr>
            <a:picLocks noRot="1" noChangeAspect="1"/>
          </p:cNvPicPr>
          <p:nvPr>
            <a:videoFile r:link="rId1"/>
          </p:nvPr>
        </p:nvPicPr>
        <p:blipFill>
          <a:blip r:embed="rId3"/>
          <a:stretch>
            <a:fillRect/>
          </a:stretch>
        </p:blipFill>
        <p:spPr>
          <a:xfrm>
            <a:off x="1960562" y="1447800"/>
            <a:ext cx="8267700" cy="4650581"/>
          </a:xfrm>
          <a:prstGeom prst="rect">
            <a:avLst/>
          </a:prstGeom>
        </p:spPr>
      </p:pic>
      <p:sp>
        <p:nvSpPr>
          <p:cNvPr id="4" name="TextBox 3">
            <a:extLst>
              <a:ext uri="{FF2B5EF4-FFF2-40B4-BE49-F238E27FC236}">
                <a16:creationId xmlns:a16="http://schemas.microsoft.com/office/drawing/2014/main" id="{B834624D-41CD-5F47-8FC3-EA05355D7D99}"/>
              </a:ext>
            </a:extLst>
          </p:cNvPr>
          <p:cNvSpPr txBox="1"/>
          <p:nvPr/>
        </p:nvSpPr>
        <p:spPr>
          <a:xfrm>
            <a:off x="3973895" y="6098381"/>
            <a:ext cx="4241033" cy="338554"/>
          </a:xfrm>
          <a:prstGeom prst="rect">
            <a:avLst/>
          </a:prstGeom>
          <a:noFill/>
        </p:spPr>
        <p:txBody>
          <a:bodyPr wrap="none" rtlCol="0">
            <a:spAutoFit/>
          </a:bodyPr>
          <a:lstStyle/>
          <a:p>
            <a:r>
              <a:rPr lang="en-US" sz="1600" dirty="0"/>
              <a:t>Video Source: </a:t>
            </a:r>
            <a:r>
              <a:rPr lang="en-US" sz="1600" dirty="0">
                <a:hlinkClick r:id="rId4"/>
              </a:rPr>
              <a:t>https://youtu.be/zESmqSo1kyU</a:t>
            </a:r>
            <a:endParaRPr lang="en-US" sz="1600" dirty="0"/>
          </a:p>
        </p:txBody>
      </p:sp>
    </p:spTree>
    <p:extLst>
      <p:ext uri="{BB962C8B-B14F-4D97-AF65-F5344CB8AC3E}">
        <p14:creationId xmlns:p14="http://schemas.microsoft.com/office/powerpoint/2010/main" val="3222970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6FBFF-6E4B-BC43-8C55-08BA1BE0F623}"/>
              </a:ext>
            </a:extLst>
          </p:cNvPr>
          <p:cNvSpPr>
            <a:spLocks noGrp="1"/>
          </p:cNvSpPr>
          <p:nvPr>
            <p:ph type="title"/>
          </p:nvPr>
        </p:nvSpPr>
        <p:spPr/>
        <p:txBody>
          <a:bodyPr/>
          <a:lstStyle/>
          <a:p>
            <a:r>
              <a:rPr lang="en-US" b="1" dirty="0"/>
              <a:t>10.5 Iron Toxicity</a:t>
            </a:r>
          </a:p>
        </p:txBody>
      </p:sp>
      <p:sp>
        <p:nvSpPr>
          <p:cNvPr id="3" name="Content Placeholder 2">
            <a:extLst>
              <a:ext uri="{FF2B5EF4-FFF2-40B4-BE49-F238E27FC236}">
                <a16:creationId xmlns:a16="http://schemas.microsoft.com/office/drawing/2014/main" id="{93083CBF-9787-B64E-83D1-6ECB1FE15FB4}"/>
              </a:ext>
            </a:extLst>
          </p:cNvPr>
          <p:cNvSpPr>
            <a:spLocks noGrp="1"/>
          </p:cNvSpPr>
          <p:nvPr>
            <p:ph idx="1"/>
          </p:nvPr>
        </p:nvSpPr>
        <p:spPr/>
        <p:txBody>
          <a:bodyPr/>
          <a:lstStyle/>
          <a:p>
            <a:r>
              <a:rPr lang="en-US" dirty="0"/>
              <a:t>The body excretes little iron and therefore the potential for accumulation in tissues and organs is considerable.</a:t>
            </a:r>
          </a:p>
          <a:p>
            <a:r>
              <a:rPr lang="en-US" dirty="0"/>
              <a:t>Iron accumulation in certain tissues and organs can cause a host of health problems in children and adults including extreme fatigue, arthritis, joint pain, and severe liver and heart toxicity.</a:t>
            </a:r>
          </a:p>
          <a:p>
            <a:r>
              <a:rPr lang="en-US" dirty="0"/>
              <a:t>In children, death has occurred from ingesting as little as 200 mg of iron and therefore it is critical to keep iron supplements out of children’s reach. </a:t>
            </a:r>
          </a:p>
        </p:txBody>
      </p:sp>
    </p:spTree>
    <p:extLst>
      <p:ext uri="{BB962C8B-B14F-4D97-AF65-F5344CB8AC3E}">
        <p14:creationId xmlns:p14="http://schemas.microsoft.com/office/powerpoint/2010/main" val="3573992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Table showing the Tolerable Upper Intake Levels of Iron.">
            <a:extLst>
              <a:ext uri="{FF2B5EF4-FFF2-40B4-BE49-F238E27FC236}">
                <a16:creationId xmlns:a16="http://schemas.microsoft.com/office/drawing/2014/main" id="{B127ED02-A321-8C48-9884-518646BAD2A5}"/>
              </a:ext>
            </a:extLst>
          </p:cNvPr>
          <p:cNvSpPr>
            <a:spLocks noGrp="1"/>
          </p:cNvSpPr>
          <p:nvPr>
            <p:ph type="title"/>
          </p:nvPr>
        </p:nvSpPr>
        <p:spPr/>
        <p:txBody>
          <a:bodyPr/>
          <a:lstStyle/>
          <a:p>
            <a:r>
              <a:rPr lang="en-US" b="1" dirty="0"/>
              <a:t>Table 10.12 Tolerable Upper Intake Levels of Iron</a:t>
            </a:r>
          </a:p>
        </p:txBody>
      </p:sp>
      <p:sp>
        <p:nvSpPr>
          <p:cNvPr id="3" name="Content Placeholder 2">
            <a:extLst>
              <a:ext uri="{FF2B5EF4-FFF2-40B4-BE49-F238E27FC236}">
                <a16:creationId xmlns:a16="http://schemas.microsoft.com/office/drawing/2014/main" id="{D7AF524F-FF27-3945-8523-B06C035C8D3C}"/>
              </a:ext>
            </a:extLst>
          </p:cNvPr>
          <p:cNvSpPr>
            <a:spLocks noGrp="1"/>
          </p:cNvSpPr>
          <p:nvPr>
            <p:ph idx="1"/>
          </p:nvPr>
        </p:nvSpPr>
        <p:spPr>
          <a:xfrm>
            <a:off x="1218883" y="1600200"/>
            <a:ext cx="9751060" cy="4114800"/>
          </a:xfrm>
        </p:spPr>
        <p:txBody>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Source: Institute of Medicine. </a:t>
            </a:r>
            <a:r>
              <a:rPr lang="en-US" sz="1600" i="1" dirty="0"/>
              <a:t>Dietary Reference Intakes for Vitamin A, Vitamin K, Arsenic, Boron, Chromium, Copper, Iodine, Iron, Manganese, Molybdenum, Nickel, Silicon, Vanadium, and Zinc. </a:t>
            </a:r>
            <a:r>
              <a:rPr lang="en-US" sz="1600" i="1" dirty="0">
                <a:hlinkClick r:id="rId2"/>
              </a:rPr>
              <a:t>https://www.ncbi.nlm.nih.gov/books/NBK222310/</a:t>
            </a:r>
            <a:endParaRPr lang="en-US" sz="1600" i="1" dirty="0"/>
          </a:p>
        </p:txBody>
      </p:sp>
      <p:graphicFrame>
        <p:nvGraphicFramePr>
          <p:cNvPr id="4" name="Table 3">
            <a:extLst>
              <a:ext uri="{FF2B5EF4-FFF2-40B4-BE49-F238E27FC236}">
                <a16:creationId xmlns:a16="http://schemas.microsoft.com/office/drawing/2014/main" id="{42AE4245-D24A-AE46-8290-E79CF6F2C811}"/>
              </a:ext>
            </a:extLst>
          </p:cNvPr>
          <p:cNvGraphicFramePr>
            <a:graphicFrameLocks noGrp="1"/>
          </p:cNvGraphicFramePr>
          <p:nvPr>
            <p:extLst>
              <p:ext uri="{D42A27DB-BD31-4B8C-83A1-F6EECF244321}">
                <p14:modId xmlns:p14="http://schemas.microsoft.com/office/powerpoint/2010/main" val="4108804763"/>
              </p:ext>
            </p:extLst>
          </p:nvPr>
        </p:nvGraphicFramePr>
        <p:xfrm>
          <a:off x="1222412" y="1905000"/>
          <a:ext cx="9750425" cy="2305050"/>
        </p:xfrm>
        <a:graphic>
          <a:graphicData uri="http://schemas.openxmlformats.org/drawingml/2006/table">
            <a:tbl>
              <a:tblPr firstRow="1" firstCol="1" bandRow="1">
                <a:tableStyleId>{5C22544A-7EE6-4342-B048-85BDC9FD1C3A}</a:tableStyleId>
              </a:tblPr>
              <a:tblGrid>
                <a:gridCol w="1950085">
                  <a:extLst>
                    <a:ext uri="{9D8B030D-6E8A-4147-A177-3AD203B41FA5}">
                      <a16:colId xmlns:a16="http://schemas.microsoft.com/office/drawing/2014/main" val="2610251545"/>
                    </a:ext>
                  </a:extLst>
                </a:gridCol>
                <a:gridCol w="1950085">
                  <a:extLst>
                    <a:ext uri="{9D8B030D-6E8A-4147-A177-3AD203B41FA5}">
                      <a16:colId xmlns:a16="http://schemas.microsoft.com/office/drawing/2014/main" val="1883236293"/>
                    </a:ext>
                  </a:extLst>
                </a:gridCol>
                <a:gridCol w="1950085">
                  <a:extLst>
                    <a:ext uri="{9D8B030D-6E8A-4147-A177-3AD203B41FA5}">
                      <a16:colId xmlns:a16="http://schemas.microsoft.com/office/drawing/2014/main" val="2483014996"/>
                    </a:ext>
                  </a:extLst>
                </a:gridCol>
                <a:gridCol w="1950085">
                  <a:extLst>
                    <a:ext uri="{9D8B030D-6E8A-4147-A177-3AD203B41FA5}">
                      <a16:colId xmlns:a16="http://schemas.microsoft.com/office/drawing/2014/main" val="2569823763"/>
                    </a:ext>
                  </a:extLst>
                </a:gridCol>
                <a:gridCol w="1950085">
                  <a:extLst>
                    <a:ext uri="{9D8B030D-6E8A-4147-A177-3AD203B41FA5}">
                      <a16:colId xmlns:a16="http://schemas.microsoft.com/office/drawing/2014/main" val="4253795203"/>
                    </a:ext>
                  </a:extLst>
                </a:gridCol>
              </a:tblGrid>
              <a:tr h="0">
                <a:tc>
                  <a:txBody>
                    <a:bodyPr/>
                    <a:lstStyle/>
                    <a:p>
                      <a:pPr marL="0" marR="0" algn="ctr">
                        <a:spcBef>
                          <a:spcPts val="0"/>
                        </a:spcBef>
                        <a:spcAft>
                          <a:spcPts val="0"/>
                        </a:spcAft>
                      </a:pPr>
                      <a:r>
                        <a:rPr lang="en-US" sz="2000" dirty="0">
                          <a:effectLst/>
                        </a:rPr>
                        <a:t>Age</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Males (mg/day)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Females (mg/day)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Pregnancy (mg/day)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Lactation (mg/day)</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2085056154"/>
                  </a:ext>
                </a:extLst>
              </a:tr>
              <a:tr h="0">
                <a:tc>
                  <a:txBody>
                    <a:bodyPr/>
                    <a:lstStyle/>
                    <a:p>
                      <a:pPr marL="0" marR="0" algn="ctr">
                        <a:spcBef>
                          <a:spcPts val="0"/>
                        </a:spcBef>
                        <a:spcAft>
                          <a:spcPts val="0"/>
                        </a:spcAft>
                      </a:pPr>
                      <a:r>
                        <a:rPr lang="en-US" sz="2000">
                          <a:effectLst/>
                        </a:rPr>
                        <a:t>7–12 months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40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N/A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N/A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73402920"/>
                  </a:ext>
                </a:extLst>
              </a:tr>
              <a:tr h="0">
                <a:tc>
                  <a:txBody>
                    <a:bodyPr/>
                    <a:lstStyle/>
                    <a:p>
                      <a:pPr marL="0" marR="0" algn="ctr">
                        <a:spcBef>
                          <a:spcPts val="0"/>
                        </a:spcBef>
                        <a:spcAft>
                          <a:spcPts val="0"/>
                        </a:spcAft>
                      </a:pPr>
                      <a:r>
                        <a:rPr lang="en-US" sz="2000">
                          <a:effectLst/>
                        </a:rPr>
                        <a:t>1–13 years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40</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40</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N/A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N/A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330679185"/>
                  </a:ext>
                </a:extLst>
              </a:tr>
              <a:tr h="0">
                <a:tc>
                  <a:txBody>
                    <a:bodyPr/>
                    <a:lstStyle/>
                    <a:p>
                      <a:pPr marL="0" marR="0" algn="ctr">
                        <a:spcBef>
                          <a:spcPts val="0"/>
                        </a:spcBef>
                        <a:spcAft>
                          <a:spcPts val="0"/>
                        </a:spcAft>
                      </a:pPr>
                      <a:r>
                        <a:rPr lang="en-US" sz="2000">
                          <a:effectLst/>
                        </a:rPr>
                        <a:t>14–18 years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45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455082757"/>
                  </a:ext>
                </a:extLst>
              </a:tr>
              <a:tr h="0">
                <a:tc>
                  <a:txBody>
                    <a:bodyPr/>
                    <a:lstStyle/>
                    <a:p>
                      <a:pPr marL="0" marR="0" algn="ctr">
                        <a:spcBef>
                          <a:spcPts val="0"/>
                        </a:spcBef>
                        <a:spcAft>
                          <a:spcPts val="0"/>
                        </a:spcAft>
                      </a:pPr>
                      <a:r>
                        <a:rPr lang="en-US" sz="2000">
                          <a:effectLst/>
                        </a:rPr>
                        <a:t>19+ years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a:effectLst/>
                        </a:rPr>
                        <a:t>45</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45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tc>
                  <a:txBody>
                    <a:bodyPr/>
                    <a:lstStyle/>
                    <a:p>
                      <a:pPr marL="0" marR="0" algn="ctr">
                        <a:spcBef>
                          <a:spcPts val="0"/>
                        </a:spcBef>
                        <a:spcAft>
                          <a:spcPts val="0"/>
                        </a:spcAft>
                      </a:pPr>
                      <a:r>
                        <a:rPr lang="en-US" sz="2000" dirty="0">
                          <a:effectLst/>
                        </a:rPr>
                        <a:t>45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nchor="ctr"/>
                </a:tc>
                <a:extLst>
                  <a:ext uri="{0D108BD9-81ED-4DB2-BD59-A6C34878D82A}">
                    <a16:rowId xmlns:a16="http://schemas.microsoft.com/office/drawing/2014/main" val="3754011790"/>
                  </a:ext>
                </a:extLst>
              </a:tr>
            </a:tbl>
          </a:graphicData>
        </a:graphic>
      </p:graphicFrame>
    </p:spTree>
    <p:extLst>
      <p:ext uri="{BB962C8B-B14F-4D97-AF65-F5344CB8AC3E}">
        <p14:creationId xmlns:p14="http://schemas.microsoft.com/office/powerpoint/2010/main" val="99167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BFEE6-B431-B84A-AB54-23DE8AAB2BC1}"/>
              </a:ext>
            </a:extLst>
          </p:cNvPr>
          <p:cNvSpPr>
            <a:spLocks noGrp="1"/>
          </p:cNvSpPr>
          <p:nvPr>
            <p:ph type="title"/>
          </p:nvPr>
        </p:nvSpPr>
        <p:spPr/>
        <p:txBody>
          <a:bodyPr/>
          <a:lstStyle/>
          <a:p>
            <a:r>
              <a:rPr lang="en-US" b="1" dirty="0"/>
              <a:t>10.5 Preventing Iron-Deficiency Anemia</a:t>
            </a:r>
          </a:p>
        </p:txBody>
      </p:sp>
      <p:sp>
        <p:nvSpPr>
          <p:cNvPr id="3" name="Content Placeholder 2">
            <a:extLst>
              <a:ext uri="{FF2B5EF4-FFF2-40B4-BE49-F238E27FC236}">
                <a16:creationId xmlns:a16="http://schemas.microsoft.com/office/drawing/2014/main" id="{D6D8DA47-0A72-604E-AC1E-6EFAC82ADBF8}"/>
              </a:ext>
            </a:extLst>
          </p:cNvPr>
          <p:cNvSpPr>
            <a:spLocks noGrp="1"/>
          </p:cNvSpPr>
          <p:nvPr>
            <p:ph idx="1"/>
          </p:nvPr>
        </p:nvSpPr>
        <p:spPr/>
        <p:txBody>
          <a:bodyPr>
            <a:normAutofit fontScale="92500" lnSpcReduction="20000"/>
          </a:bodyPr>
          <a:lstStyle/>
          <a:p>
            <a:r>
              <a:rPr lang="en-US" dirty="0"/>
              <a:t>In the U.S., screening of infants for iron-deficiency anemia in the health sector is a common practice, advocating the fortification of infant formulas and cereals with iron, and distributing them in supplemental food programs, such as that within Women, Infants, and Children (WIC).</a:t>
            </a:r>
          </a:p>
          <a:p>
            <a:r>
              <a:rPr lang="en-US" dirty="0"/>
              <a:t>Breastfeeding, iron supplementation, and delaying the introduction of cow’s milk for at least the first twelve months of life were also encouraged.</a:t>
            </a:r>
          </a:p>
          <a:p>
            <a:r>
              <a:rPr lang="en-US" dirty="0"/>
              <a:t>Provide a diet rich in sources of iron and vitamin C, limit cow’s milk consumption to less than twenty-four ounces per day, and a multivitamin containing iron.</a:t>
            </a:r>
          </a:p>
          <a:p>
            <a:r>
              <a:rPr lang="en-US" dirty="0"/>
              <a:t>In the Third World, iron-deficiency anemia remains a significant public-health challenge. </a:t>
            </a:r>
          </a:p>
        </p:txBody>
      </p:sp>
    </p:spTree>
    <p:extLst>
      <p:ext uri="{BB962C8B-B14F-4D97-AF65-F5344CB8AC3E}">
        <p14:creationId xmlns:p14="http://schemas.microsoft.com/office/powerpoint/2010/main" val="3708615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6E43A-A58E-C04B-959C-53C6FCE1FB77}"/>
              </a:ext>
            </a:extLst>
          </p:cNvPr>
          <p:cNvSpPr>
            <a:spLocks noGrp="1"/>
          </p:cNvSpPr>
          <p:nvPr>
            <p:ph type="title"/>
          </p:nvPr>
        </p:nvSpPr>
        <p:spPr/>
        <p:txBody>
          <a:bodyPr/>
          <a:lstStyle/>
          <a:p>
            <a:r>
              <a:rPr lang="en-US" b="1" dirty="0"/>
              <a:t>10.5 Preventing Iron-Deficiency Anemia</a:t>
            </a:r>
            <a:endParaRPr lang="en-US" dirty="0"/>
          </a:p>
        </p:txBody>
      </p:sp>
      <p:sp>
        <p:nvSpPr>
          <p:cNvPr id="3" name="Content Placeholder 2">
            <a:extLst>
              <a:ext uri="{FF2B5EF4-FFF2-40B4-BE49-F238E27FC236}">
                <a16:creationId xmlns:a16="http://schemas.microsoft.com/office/drawing/2014/main" id="{1984888C-92C3-0743-B8D8-69DBE4D993DB}"/>
              </a:ext>
            </a:extLst>
          </p:cNvPr>
          <p:cNvSpPr>
            <a:spLocks noGrp="1"/>
          </p:cNvSpPr>
          <p:nvPr>
            <p:ph idx="1"/>
          </p:nvPr>
        </p:nvSpPr>
        <p:spPr/>
        <p:txBody>
          <a:bodyPr>
            <a:normAutofit fontScale="92500" lnSpcReduction="10000"/>
          </a:bodyPr>
          <a:lstStyle/>
          <a:p>
            <a:r>
              <a:rPr lang="en-US" dirty="0"/>
              <a:t>The World Bank states five key interventions to combat anemia:</a:t>
            </a:r>
          </a:p>
          <a:p>
            <a:pPr lvl="1"/>
            <a:r>
              <a:rPr lang="en-US" dirty="0"/>
              <a:t>Provide at-risk groups with iron supplements.</a:t>
            </a:r>
          </a:p>
          <a:p>
            <a:pPr lvl="1"/>
            <a:r>
              <a:rPr lang="en-US" dirty="0"/>
              <a:t>Fortify staple foods with iron and other micronutrients whose deficiencies are linked with anemia.</a:t>
            </a:r>
          </a:p>
          <a:p>
            <a:pPr lvl="1"/>
            <a:r>
              <a:rPr lang="en-US" dirty="0"/>
              <a:t>Prevent the spread of malaria and treat the hundreds of millions with the disease.</a:t>
            </a:r>
          </a:p>
          <a:p>
            <a:pPr lvl="1"/>
            <a:r>
              <a:rPr lang="en-US" dirty="0"/>
              <a:t>Provide insecticide-treated bed netting to prevent parasitic infections.</a:t>
            </a:r>
          </a:p>
          <a:p>
            <a:pPr lvl="1"/>
            <a:r>
              <a:rPr lang="en-US" dirty="0"/>
              <a:t>Treat parasitic-worm infestations in high-risk populations.</a:t>
            </a:r>
          </a:p>
          <a:p>
            <a:r>
              <a:rPr lang="en-US" dirty="0"/>
              <a:t>Also, there is ongoing investigation as to whether supplying iron cookware to at-risk populations is effective in preventing and treating iron-deficiency anemia.</a:t>
            </a:r>
          </a:p>
        </p:txBody>
      </p:sp>
    </p:spTree>
    <p:extLst>
      <p:ext uri="{BB962C8B-B14F-4D97-AF65-F5344CB8AC3E}">
        <p14:creationId xmlns:p14="http://schemas.microsoft.com/office/powerpoint/2010/main" val="3110965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410E8-D1A4-D44B-A1F8-13459567A91B}"/>
              </a:ext>
            </a:extLst>
          </p:cNvPr>
          <p:cNvSpPr>
            <a:spLocks noGrp="1"/>
          </p:cNvSpPr>
          <p:nvPr>
            <p:ph type="title"/>
          </p:nvPr>
        </p:nvSpPr>
        <p:spPr/>
        <p:txBody>
          <a:bodyPr>
            <a:normAutofit/>
          </a:bodyPr>
          <a:lstStyle/>
          <a:p>
            <a:r>
              <a:rPr lang="en-US" b="1" dirty="0"/>
              <a:t>10.1 What Makes Up Blood and How Do These Substances Support Blood Function?</a:t>
            </a:r>
          </a:p>
        </p:txBody>
      </p:sp>
      <p:sp>
        <p:nvSpPr>
          <p:cNvPr id="3" name="Content Placeholder 2">
            <a:extLst>
              <a:ext uri="{FF2B5EF4-FFF2-40B4-BE49-F238E27FC236}">
                <a16:creationId xmlns:a16="http://schemas.microsoft.com/office/drawing/2014/main" id="{93F348E1-DDED-6E45-AA11-5AC76BB99F89}"/>
              </a:ext>
            </a:extLst>
          </p:cNvPr>
          <p:cNvSpPr>
            <a:spLocks noGrp="1"/>
          </p:cNvSpPr>
          <p:nvPr>
            <p:ph idx="1"/>
          </p:nvPr>
        </p:nvSpPr>
        <p:spPr/>
        <p:txBody>
          <a:bodyPr/>
          <a:lstStyle/>
          <a:p>
            <a:r>
              <a:rPr lang="en-US" dirty="0"/>
              <a:t>The liquid part of blood is called </a:t>
            </a:r>
            <a:r>
              <a:rPr lang="en-US" b="1" dirty="0"/>
              <a:t>plasma</a:t>
            </a:r>
            <a:r>
              <a:rPr lang="en-US" dirty="0"/>
              <a:t> and it is mostly water (95 percent), but also contains proteins, ions, glucose, lipids, vitamins, minerals, waste products, gases, enzymes, and hormones.</a:t>
            </a:r>
          </a:p>
          <a:p>
            <a:r>
              <a:rPr lang="en-US" dirty="0"/>
              <a:t>The protein </a:t>
            </a:r>
            <a:r>
              <a:rPr lang="en-US" b="1" dirty="0"/>
              <a:t>albumin</a:t>
            </a:r>
            <a:r>
              <a:rPr lang="en-US" dirty="0"/>
              <a:t> is found in high concentrations in the blood and maintain fluid balance between blood and tissues, as well as helping to maintain a constant blood </a:t>
            </a:r>
            <a:r>
              <a:rPr lang="en-US" dirty="0" err="1"/>
              <a:t>pH.</a:t>
            </a:r>
            <a:endParaRPr lang="en-US" dirty="0"/>
          </a:p>
          <a:p>
            <a:r>
              <a:rPr lang="en-US" dirty="0"/>
              <a:t>Furthermore the high water content of blood helps maintain body temperature, and the constant flow of blood distributes heat throughout the body.</a:t>
            </a:r>
          </a:p>
        </p:txBody>
      </p:sp>
    </p:spTree>
    <p:extLst>
      <p:ext uri="{BB962C8B-B14F-4D97-AF65-F5344CB8AC3E}">
        <p14:creationId xmlns:p14="http://schemas.microsoft.com/office/powerpoint/2010/main" val="210107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71EF8-035B-F444-865A-6CD2CAD66467}"/>
              </a:ext>
            </a:extLst>
          </p:cNvPr>
          <p:cNvSpPr>
            <a:spLocks noGrp="1"/>
          </p:cNvSpPr>
          <p:nvPr>
            <p:ph type="title"/>
          </p:nvPr>
        </p:nvSpPr>
        <p:spPr/>
        <p:txBody>
          <a:bodyPr/>
          <a:lstStyle/>
          <a:p>
            <a:r>
              <a:rPr lang="en-US" b="1" dirty="0"/>
              <a:t>10.1 What Makes Up Blood and How Do These Substances Support Blood Function?</a:t>
            </a:r>
            <a:endParaRPr lang="en-US" dirty="0"/>
          </a:p>
        </p:txBody>
      </p:sp>
      <p:sp>
        <p:nvSpPr>
          <p:cNvPr id="3" name="Content Placeholder 2">
            <a:extLst>
              <a:ext uri="{FF2B5EF4-FFF2-40B4-BE49-F238E27FC236}">
                <a16:creationId xmlns:a16="http://schemas.microsoft.com/office/drawing/2014/main" id="{AED30784-A526-1B46-AD55-B7C7A6355739}"/>
              </a:ext>
            </a:extLst>
          </p:cNvPr>
          <p:cNvSpPr>
            <a:spLocks noGrp="1"/>
          </p:cNvSpPr>
          <p:nvPr>
            <p:ph idx="1"/>
          </p:nvPr>
        </p:nvSpPr>
        <p:spPr/>
        <p:txBody>
          <a:bodyPr/>
          <a:lstStyle/>
          <a:p>
            <a:r>
              <a:rPr lang="en-US" dirty="0"/>
              <a:t>The cellular components of blood include red blood cells, white blood cells, and platelets.</a:t>
            </a:r>
          </a:p>
          <a:p>
            <a:pPr lvl="1"/>
            <a:r>
              <a:rPr lang="en-US" b="1" dirty="0"/>
              <a:t>Red blood cells </a:t>
            </a:r>
            <a:r>
              <a:rPr lang="en-US" dirty="0"/>
              <a:t>contain approximately 270 million hemoglobin proteins, which contain the mineral iron.</a:t>
            </a:r>
          </a:p>
          <a:p>
            <a:pPr lvl="1"/>
            <a:r>
              <a:rPr lang="en-US" b="1" dirty="0"/>
              <a:t>White blood cells</a:t>
            </a:r>
            <a:r>
              <a:rPr lang="en-US" dirty="0"/>
              <a:t>  circulate in blood and are part of the immune system. They survey the entire body looking for foreign invaders to destroy</a:t>
            </a:r>
          </a:p>
          <a:p>
            <a:pPr lvl="1"/>
            <a:r>
              <a:rPr lang="en-US" b="1" dirty="0"/>
              <a:t>Platelets</a:t>
            </a:r>
            <a:r>
              <a:rPr lang="en-US" dirty="0"/>
              <a:t> are fragments of cells that are always circulating in the blood and function on stopping blood loss from a damaged vessel.</a:t>
            </a:r>
          </a:p>
        </p:txBody>
      </p:sp>
    </p:spTree>
    <p:extLst>
      <p:ext uri="{BB962C8B-B14F-4D97-AF65-F5344CB8AC3E}">
        <p14:creationId xmlns:p14="http://schemas.microsoft.com/office/powerpoint/2010/main" val="120662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8942AA-0721-4324-BC2C-A3CB43F24E71}">
  <ds:schemaRefs>
    <ds:schemaRef ds:uri="http://schemas.microsoft.com/sharepoint/v3/contenttype/forms"/>
  </ds:schemaRefs>
</ds:datastoreItem>
</file>

<file path=customXml/itemProps2.xml><?xml version="1.0" encoding="utf-8"?>
<ds:datastoreItem xmlns:ds="http://schemas.openxmlformats.org/officeDocument/2006/customXml" ds:itemID="{CD8D8654-E0A1-462E-822D-56C7530A1755}"/>
</file>

<file path=customXml/itemProps3.xml><?xml version="1.0" encoding="utf-8"?>
<ds:datastoreItem xmlns:ds="http://schemas.openxmlformats.org/officeDocument/2006/customXml" ds:itemID="{5E700CCB-20BA-4760-AB9F-AC3B63ED32E0}">
  <ds:schemaRefs>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40262f94-9f35-4ac3-9a90-690165a166b7"/>
    <ds:schemaRef ds:uri="a4f35948-e619-41b3-aa29-22878b09cfd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5480</TotalTime>
  <Words>6425</Words>
  <Application>Microsoft Macintosh PowerPoint</Application>
  <PresentationFormat>Custom</PresentationFormat>
  <Paragraphs>780</Paragraphs>
  <Slides>74</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74</vt:i4>
      </vt:variant>
    </vt:vector>
  </HeadingPairs>
  <TitlesOfParts>
    <vt:vector size="78" baseType="lpstr">
      <vt:lpstr>Arial</vt:lpstr>
      <vt:lpstr>Calibri</vt:lpstr>
      <vt:lpstr>Constantia</vt:lpstr>
      <vt:lpstr>Cooking 16x9</vt:lpstr>
      <vt:lpstr>Nutrients Important for Metabolism and Blood Function</vt:lpstr>
      <vt:lpstr>Chapter Objectives:</vt:lpstr>
      <vt:lpstr>Chapter Objectives:</vt:lpstr>
      <vt:lpstr>Introduction</vt:lpstr>
      <vt:lpstr>Introduction</vt:lpstr>
      <vt:lpstr>Video: How to Get Iron into Your Diet</vt:lpstr>
      <vt:lpstr>10.1 Blood’s Function in the Body and in Metabolism Support</vt:lpstr>
      <vt:lpstr>10.1 What Makes Up Blood and How Do These Substances Support Blood Function?</vt:lpstr>
      <vt:lpstr>10.1 What Makes Up Blood and How Do These Substances Support Blood Function?</vt:lpstr>
      <vt:lpstr>Video: What Is Blood?</vt:lpstr>
      <vt:lpstr>10.1 What Makes Up Blood and How Do These Substances Support Blood Function?</vt:lpstr>
      <vt:lpstr>Figure 10.1 The Capillary Exchange: Nutrients In and Wastes Out</vt:lpstr>
      <vt:lpstr>10.1 What Makes Blood Healthy?</vt:lpstr>
      <vt:lpstr>10.1 What Can Blood Tests Tell You About Your Health?</vt:lpstr>
      <vt:lpstr>10.1 What Can Blood Tests Tell You About Your Health?</vt:lpstr>
      <vt:lpstr>Table 10.1 Blood Tests</vt:lpstr>
      <vt:lpstr>Table 10.1 Blood Tests  -continued-</vt:lpstr>
      <vt:lpstr>10.2 Metabolism Overview</vt:lpstr>
      <vt:lpstr>10.2 Metabolism Overview</vt:lpstr>
      <vt:lpstr>10.2 Metabolism Overview</vt:lpstr>
      <vt:lpstr>10.2 Metabolism Overview</vt:lpstr>
      <vt:lpstr>10.2 Catabolism: The Breakdown</vt:lpstr>
      <vt:lpstr>Video: Cellular Respiration Overview</vt:lpstr>
      <vt:lpstr>10.2 Anabolism: The Building</vt:lpstr>
      <vt:lpstr>10.2 Anabolism: The Building</vt:lpstr>
      <vt:lpstr>10.2 Energy Storage</vt:lpstr>
      <vt:lpstr>10.3 Vitamins Important for Metabolism and for Blood Function and Renewal</vt:lpstr>
      <vt:lpstr>Figure 10.3 Coenzymes &amp; Cofactors</vt:lpstr>
      <vt:lpstr>10.3 Vitamins: Functions in Catabolic Pathways, Anabolic Pathways, and Blood</vt:lpstr>
      <vt:lpstr>10.3 Vitamins: Functions in Catabolic Pathways, Anabolic Pathways, and Blood</vt:lpstr>
      <vt:lpstr>10.3 Vitamins: Functions in Catabolic Pathways, Anabolic Pathways, and Blood</vt:lpstr>
      <vt:lpstr>10.3 Vitamins: Functions in Catabolic Pathways, Anabolic Pathways, and Blood</vt:lpstr>
      <vt:lpstr>Figure 10.4 Pantothenic Acid and the Krebs Cycle </vt:lpstr>
      <vt:lpstr>10.3 Vitamins: Functions in Catabolic Pathways, Anabolic Pathways, and Blood</vt:lpstr>
      <vt:lpstr>10.3 Vitamins: Functions in Catabolic Pathways, Anabolic Pathways, and Blood</vt:lpstr>
      <vt:lpstr>10.3 Vitamins: Functions in Catabolic Pathways, Anabolic Pathways, and Blood</vt:lpstr>
      <vt:lpstr>Figure 10.5 Spina Bifida</vt:lpstr>
      <vt:lpstr>10.3 Vitamins: Functions in Catabolic Pathways, Anabolic Pathways, and Blood</vt:lpstr>
      <vt:lpstr>10.3 Vitamins: Functions in Catabolic Pathways, Anabolic Pathways, and Blood</vt:lpstr>
      <vt:lpstr>Table 10.3 B-Vitamin Functions in Metabolism and Blood, and Deficiency Syndromes</vt:lpstr>
      <vt:lpstr>Table 10.3 B-Vitamin Functions in Metabolism and Blood, and Deficiency Syndromes -continued-</vt:lpstr>
      <vt:lpstr>10.3 Do B-Vitamin Supplements Provide an Energy Boost?</vt:lpstr>
      <vt:lpstr>10.3 Dietary Reference Intakes and Sources of B Vitamins</vt:lpstr>
      <vt:lpstr>Table 10.4 Dietary Reference Intakes and Food Sources for B Vitamins</vt:lpstr>
      <vt:lpstr>Table 10.4 Dietary Reference Intakes and Food Sources for B Vitamins   -continued-</vt:lpstr>
      <vt:lpstr>Table 10.5 Dietary Sources of Folate</vt:lpstr>
      <vt:lpstr>Table 10.6 Dietary Sources of Vitamins B12</vt:lpstr>
      <vt:lpstr>10.3 Vitamin K: Functions in Metabolism and Blood</vt:lpstr>
      <vt:lpstr>Table 10.7 Dietary Reference Intakes and Sources of Vitamin K</vt:lpstr>
      <vt:lpstr>10.4 Minerals Important for Metabolism and for Blood Function and Renewal</vt:lpstr>
      <vt:lpstr>10.4 Minerals Important for Metabolism and for Blood Function and Renewal</vt:lpstr>
      <vt:lpstr>Figure 10.6 A Hemoglobin Molecule</vt:lpstr>
      <vt:lpstr>10.4 Minerals Important for Metabolism and for Blood Function and Renewal</vt:lpstr>
      <vt:lpstr>10.4 Minerals Important for Metabolism and for Blood Function and Renewal</vt:lpstr>
      <vt:lpstr>10.4 Minerals Important for Metabolism and for Blood Function and Renewal</vt:lpstr>
      <vt:lpstr>10.4 Minerals Important for Metabolism and for Blood Function and Renewal</vt:lpstr>
      <vt:lpstr>10.4 Minerals Important for Metabolism and for Blood Function and Renewal</vt:lpstr>
      <vt:lpstr>10.4 Minerals Important for Metabolism and for Blood Function and Renewal</vt:lpstr>
      <vt:lpstr>Table 10.8 Mineral Functions in Metabolism and Blood and Deficiency Syndrome</vt:lpstr>
      <vt:lpstr>Table 10.8 Mineral Functions in Metabolism and Blood and Deficiency Syndrome –continued-</vt:lpstr>
      <vt:lpstr>Table 10.9 Dietary Reference Intakes and Food Sources for Minerals Important for Metabolism</vt:lpstr>
      <vt:lpstr>Table 10.9 Dietary Reference Intakes and Food Sources for Minerals Important for Metabolism -continued-</vt:lpstr>
      <vt:lpstr>10.4 Bioavailability</vt:lpstr>
      <vt:lpstr>10.5 Iron-Deficiency Anemia</vt:lpstr>
      <vt:lpstr>Table 10.10 Dietary Sources of Iron</vt:lpstr>
      <vt:lpstr>Table 10.10 Dietary Sources of Iron   -continued-</vt:lpstr>
      <vt:lpstr>Table 10.11 Enhancers and Inhibitors of Iron Absorption</vt:lpstr>
      <vt:lpstr>10.5 Iron Deficiency: A Worldwide Nutritional Health Problem</vt:lpstr>
      <vt:lpstr>10.5 Iron Deficiency: At-Risk Populations</vt:lpstr>
      <vt:lpstr>Video: What is Iron Deficiency Anemia?</vt:lpstr>
      <vt:lpstr>10.5 Iron Toxicity</vt:lpstr>
      <vt:lpstr>Table 10.12 Tolerable Upper Intake Levels of Iron</vt:lpstr>
      <vt:lpstr>10.5 Preventing Iron-Deficiency Anemia</vt:lpstr>
      <vt:lpstr>10.5 Preventing Iron-Deficiency Anemia</vt:lpstr>
    </vt:vector>
  </TitlesOfParts>
  <Company>Georgia Highlands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You</dc:title>
  <dc:creator>Sharryse Henderson</dc:creator>
  <cp:lastModifiedBy>Jason Hitzeman</cp:lastModifiedBy>
  <cp:revision>294</cp:revision>
  <cp:lastPrinted>2019-01-27T14:34:55Z</cp:lastPrinted>
  <dcterms:created xsi:type="dcterms:W3CDTF">2018-01-08T00:02:35Z</dcterms:created>
  <dcterms:modified xsi:type="dcterms:W3CDTF">2021-11-28T00:45:41Z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0x010100F0D821C33D77374889306AEF42E3F77D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