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7" r:id="rId2"/>
    <p:sldId id="258" r:id="rId3"/>
    <p:sldId id="356" r:id="rId4"/>
    <p:sldId id="355" r:id="rId5"/>
    <p:sldId id="292" r:id="rId6"/>
    <p:sldId id="291" r:id="rId7"/>
    <p:sldId id="293" r:id="rId8"/>
    <p:sldId id="267" r:id="rId9"/>
    <p:sldId id="294" r:id="rId10"/>
    <p:sldId id="295" r:id="rId11"/>
    <p:sldId id="296" r:id="rId12"/>
    <p:sldId id="297" r:id="rId13"/>
    <p:sldId id="268" r:id="rId14"/>
    <p:sldId id="298" r:id="rId15"/>
    <p:sldId id="269" r:id="rId16"/>
    <p:sldId id="270" r:id="rId17"/>
    <p:sldId id="259" r:id="rId18"/>
    <p:sldId id="299" r:id="rId19"/>
    <p:sldId id="300" r:id="rId20"/>
    <p:sldId id="272" r:id="rId21"/>
    <p:sldId id="301" r:id="rId22"/>
    <p:sldId id="302" r:id="rId23"/>
    <p:sldId id="271" r:id="rId24"/>
    <p:sldId id="304" r:id="rId25"/>
    <p:sldId id="305"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1" r:id="rId50"/>
    <p:sldId id="330" r:id="rId51"/>
    <p:sldId id="332" r:id="rId52"/>
    <p:sldId id="334" r:id="rId53"/>
    <p:sldId id="333" r:id="rId54"/>
    <p:sldId id="335" r:id="rId55"/>
    <p:sldId id="341" r:id="rId56"/>
    <p:sldId id="337" r:id="rId57"/>
    <p:sldId id="357" r:id="rId58"/>
    <p:sldId id="358" r:id="rId59"/>
    <p:sldId id="342" r:id="rId60"/>
    <p:sldId id="343" r:id="rId61"/>
    <p:sldId id="344" r:id="rId62"/>
    <p:sldId id="346" r:id="rId63"/>
    <p:sldId id="345" r:id="rId64"/>
    <p:sldId id="347" r:id="rId65"/>
    <p:sldId id="348" r:id="rId66"/>
    <p:sldId id="349" r:id="rId67"/>
    <p:sldId id="352" r:id="rId68"/>
    <p:sldId id="353" r:id="rId69"/>
    <p:sldId id="354" r:id="rId70"/>
    <p:sldId id="350" r:id="rId71"/>
    <p:sldId id="351"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00"/>
    <p:restoredTop sz="95884"/>
  </p:normalViewPr>
  <p:slideViewPr>
    <p:cSldViewPr snapToGrid="0" snapToObjects="1">
      <p:cViewPr varScale="1">
        <p:scale>
          <a:sx n="84" d="100"/>
          <a:sy n="84" d="100"/>
        </p:scale>
        <p:origin x="200" y="7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79"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78"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4"/>
            <a:ext cx="1622755"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2" name="Title 1"/>
          <p:cNvSpPr>
            <a:spLocks noGrp="1"/>
          </p:cNvSpPr>
          <p:nvPr>
            <p:ph type="ctrTitle"/>
          </p:nvPr>
        </p:nvSpPr>
        <p:spPr>
          <a:xfrm>
            <a:off x="1828801" y="362396"/>
            <a:ext cx="9144000" cy="1676400"/>
          </a:xfrm>
        </p:spPr>
        <p:txBody>
          <a:bodyPr>
            <a:noAutofit/>
          </a:bodyPr>
          <a:lstStyle>
            <a:lvl1pPr>
              <a:lnSpc>
                <a:spcPct val="80000"/>
              </a:lnSpc>
              <a:defRPr sz="6000"/>
            </a:lvl1pPr>
          </a:lstStyle>
          <a:p>
            <a:r>
              <a:rPr lang="en-US"/>
              <a:t>Click to edit Master title style</a:t>
            </a:r>
            <a:endParaRPr/>
          </a:p>
        </p:txBody>
      </p:sp>
      <p:sp>
        <p:nvSpPr>
          <p:cNvPr id="3" name="Subtitle 2"/>
          <p:cNvSpPr>
            <a:spLocks noGrp="1"/>
          </p:cNvSpPr>
          <p:nvPr>
            <p:ph type="subTitle" idx="1"/>
          </p:nvPr>
        </p:nvSpPr>
        <p:spPr>
          <a:xfrm>
            <a:off x="1828801" y="2089595"/>
            <a:ext cx="9144000"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33972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635243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5642" y="233796"/>
            <a:ext cx="1063300"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grpSp>
        <p:nvGrpSpPr>
          <p:cNvPr id="15" name="bottom graphic"/>
          <p:cNvGrpSpPr/>
          <p:nvPr/>
        </p:nvGrpSpPr>
        <p:grpSpPr>
          <a:xfrm>
            <a:off x="1" y="5395518"/>
            <a:ext cx="12192000"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800"/>
            </a:p>
          </p:txBody>
        </p:sp>
      </p:grpSp>
      <p:sp>
        <p:nvSpPr>
          <p:cNvPr id="2" name="Vertical Title 1"/>
          <p:cNvSpPr>
            <a:spLocks noGrp="1"/>
          </p:cNvSpPr>
          <p:nvPr>
            <p:ph type="title" orient="vert"/>
          </p:nvPr>
        </p:nvSpPr>
        <p:spPr>
          <a:xfrm>
            <a:off x="9753600" y="1150515"/>
            <a:ext cx="1828800" cy="5021685"/>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9200" y="1150515"/>
            <a:ext cx="8229600" cy="5021685"/>
          </a:xfrm>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369855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16903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755"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grpSp>
        <p:nvGrpSpPr>
          <p:cNvPr id="19" name="bottom graphic"/>
          <p:cNvGrpSpPr/>
          <p:nvPr/>
        </p:nvGrpSpPr>
        <p:grpSpPr>
          <a:xfrm>
            <a:off x="1" y="5409217"/>
            <a:ext cx="12192000"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800"/>
            </a:p>
          </p:txBody>
        </p:sp>
      </p:grpSp>
      <p:sp>
        <p:nvSpPr>
          <p:cNvPr id="2" name="Title 1"/>
          <p:cNvSpPr>
            <a:spLocks noGrp="1"/>
          </p:cNvSpPr>
          <p:nvPr>
            <p:ph type="title"/>
          </p:nvPr>
        </p:nvSpPr>
        <p:spPr>
          <a:xfrm>
            <a:off x="1828801" y="1932519"/>
            <a:ext cx="9144000" cy="2105367"/>
          </a:xfrm>
        </p:spPr>
        <p:txBody>
          <a:bodyPr anchor="b">
            <a:normAutofit/>
          </a:bodyPr>
          <a:lstStyle>
            <a:lvl1pPr algn="l">
              <a:defRPr sz="6000" b="0" cap="none" baseline="0"/>
            </a:lvl1pPr>
          </a:lstStyle>
          <a:p>
            <a:r>
              <a:rPr lang="en-US"/>
              <a:t>Click to edit Master title style</a:t>
            </a:r>
            <a:endParaRPr/>
          </a:p>
        </p:txBody>
      </p:sp>
      <p:sp>
        <p:nvSpPr>
          <p:cNvPr id="3" name="Text Placeholder 2"/>
          <p:cNvSpPr>
            <a:spLocks noGrp="1"/>
          </p:cNvSpPr>
          <p:nvPr>
            <p:ph type="body" idx="1"/>
          </p:nvPr>
        </p:nvSpPr>
        <p:spPr>
          <a:xfrm>
            <a:off x="1828801" y="4084265"/>
            <a:ext cx="9144000"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11/27/21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85374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709" y="152400"/>
            <a:ext cx="9753600" cy="1295400"/>
          </a:xfrm>
        </p:spPr>
        <p:txBody>
          <a:bodyPr/>
          <a:lstStyle/>
          <a:p>
            <a:r>
              <a:rPr lang="en-US"/>
              <a:t>Click to edit Master title style</a:t>
            </a:r>
            <a:endParaRPr/>
          </a:p>
        </p:txBody>
      </p:sp>
      <p:sp>
        <p:nvSpPr>
          <p:cNvPr id="3" name="Content Placeholder 2"/>
          <p:cNvSpPr>
            <a:spLocks noGrp="1"/>
          </p:cNvSpPr>
          <p:nvPr>
            <p:ph sz="half" idx="1"/>
          </p:nvPr>
        </p:nvSpPr>
        <p:spPr>
          <a:xfrm>
            <a:off x="1141709" y="1600200"/>
            <a:ext cx="487680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095999" y="1600200"/>
            <a:ext cx="487680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11/27/21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2110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709" y="152400"/>
            <a:ext cx="9753600" cy="12954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41709" y="1524001"/>
            <a:ext cx="487680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1141709" y="2413001"/>
            <a:ext cx="487680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095999" y="1524001"/>
            <a:ext cx="487680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095999" y="2413001"/>
            <a:ext cx="487680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11/27/21</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1584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11/27/21</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935758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1" y="5409217"/>
            <a:ext cx="12192000"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800"/>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11/27/21</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6277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876800" y="1600200"/>
            <a:ext cx="6096001"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219200" y="1600202"/>
            <a:ext cx="34544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11/27/21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012749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9205" y="1600200"/>
            <a:ext cx="6705596"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8128000" y="1600200"/>
            <a:ext cx="2844800"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11/27/21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77324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1" y="5409217"/>
            <a:ext cx="12192000"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800"/>
            </a:p>
          </p:txBody>
        </p:sp>
      </p:grpSp>
      <p:grpSp>
        <p:nvGrpSpPr>
          <p:cNvPr id="7" name="squares"/>
          <p:cNvGrpSpPr/>
          <p:nvPr/>
        </p:nvGrpSpPr>
        <p:grpSpPr>
          <a:xfrm>
            <a:off x="1" y="800552"/>
            <a:ext cx="1063300"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grpSp>
      <p:sp>
        <p:nvSpPr>
          <p:cNvPr id="2" name="Title Placeholder 1"/>
          <p:cNvSpPr>
            <a:spLocks noGrp="1"/>
          </p:cNvSpPr>
          <p:nvPr>
            <p:ph type="title"/>
          </p:nvPr>
        </p:nvSpPr>
        <p:spPr>
          <a:xfrm>
            <a:off x="1219201" y="152400"/>
            <a:ext cx="9753600" cy="1295400"/>
          </a:xfrm>
          <a:prstGeom prst="rect">
            <a:avLst/>
          </a:prstGeom>
        </p:spPr>
        <p:txBody>
          <a:bodyPr vert="horz" lIns="121899" tIns="60949" rIns="121899" bIns="60949" rtlCol="0" anchor="b">
            <a:normAutofit/>
          </a:bodyPr>
          <a:lstStyle/>
          <a:p>
            <a:r>
              <a:rPr lang="en-US"/>
              <a:t>Click to edit Master title style</a:t>
            </a:r>
            <a:endParaRPr/>
          </a:p>
        </p:txBody>
      </p:sp>
      <p:sp>
        <p:nvSpPr>
          <p:cNvPr id="3" name="Text Placeholder 2"/>
          <p:cNvSpPr>
            <a:spLocks noGrp="1"/>
          </p:cNvSpPr>
          <p:nvPr>
            <p:ph type="body" idx="1"/>
          </p:nvPr>
        </p:nvSpPr>
        <p:spPr>
          <a:xfrm>
            <a:off x="1219201" y="1600200"/>
            <a:ext cx="9753600" cy="45720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219201" y="6448425"/>
            <a:ext cx="8290560"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50400" y="6448425"/>
            <a:ext cx="142240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11/27/21</a:t>
            </a:fld>
            <a:endParaRPr dirty="0"/>
          </a:p>
        </p:txBody>
      </p:sp>
      <p:sp>
        <p:nvSpPr>
          <p:cNvPr id="6" name="Slide Number Placeholder 5"/>
          <p:cNvSpPr>
            <a:spLocks noGrp="1"/>
          </p:cNvSpPr>
          <p:nvPr>
            <p:ph type="sldNum" sz="quarter" idx="4"/>
          </p:nvPr>
        </p:nvSpPr>
        <p:spPr>
          <a:xfrm>
            <a:off x="11074400" y="6448425"/>
            <a:ext cx="812800"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3974082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v/sdiJtDRJQEc" TargetMode="External"/><Relationship Id="rId2" Type="http://schemas.openxmlformats.org/officeDocument/2006/relationships/slideLayout" Target="../slideLayouts/slideLayout2.xml"/><Relationship Id="rId1" Type="http://schemas.openxmlformats.org/officeDocument/2006/relationships/video" Target="https://www.youtube.com/embed/sdiJtDRJQEc" TargetMode="Externa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ideo" Target="https://www.youtube.com/embed/PpHM4DfPZQU" TargetMode="External"/><Relationship Id="rId4" Type="http://schemas.openxmlformats.org/officeDocument/2006/relationships/hyperlink" Target="https://youtu.be/PpHM4DfPZQU"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ideo" Target="https://www.youtube.com/embed/QSztHxNwEHU" TargetMode="External"/><Relationship Id="rId4" Type="http://schemas.openxmlformats.org/officeDocument/2006/relationships/hyperlink" Target="http://www.youtube.com/v/QSztHxNwEHU"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www.webmd.com/community/healthy-weight-8/calorie-chart"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http://www.webmd.com/community/healthy-weight-8/calorie-chart"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hyperlink" Target="http://www.webmd.com/community/healthy-weight-8/calorie-chart"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tuYB8nMFxQA" TargetMode="External"/><Relationship Id="rId4" Type="http://schemas.openxmlformats.org/officeDocument/2006/relationships/hyperlink" Target="http://www.youtube.com/v/tuYB8nMFxQA"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2.xml"/><Relationship Id="rId1" Type="http://schemas.openxmlformats.org/officeDocument/2006/relationships/video" Target="https://www.youtube.com/embed/HR8ZsiuNLZ0" TargetMode="External"/><Relationship Id="rId4" Type="http://schemas.openxmlformats.org/officeDocument/2006/relationships/hyperlink" Target="https://youtu.be/HR8ZsiuNLZ0"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youtube.com/v/mve0mVu5y5A" TargetMode="External"/><Relationship Id="rId2" Type="http://schemas.openxmlformats.org/officeDocument/2006/relationships/slideLayout" Target="../slideLayouts/slideLayout4.xml"/><Relationship Id="rId1" Type="http://schemas.openxmlformats.org/officeDocument/2006/relationships/video" Target="https://www.youtube.com/embed/mve0mVu5y5A" TargetMode="External"/><Relationship Id="rId4" Type="http://schemas.openxmlformats.org/officeDocument/2006/relationships/image" Target="../media/image4.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youtu.be/gfntvRGwpvs" TargetMode="External"/><Relationship Id="rId2" Type="http://schemas.openxmlformats.org/officeDocument/2006/relationships/slideLayout" Target="../slideLayouts/slideLayout2.xml"/><Relationship Id="rId1" Type="http://schemas.openxmlformats.org/officeDocument/2006/relationships/video" Target="https://www.youtube.com/embed/gfntvRGwpvs" TargetMode="External"/><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9912" y="362396"/>
            <a:ext cx="10057288" cy="1676400"/>
          </a:xfrm>
        </p:spPr>
        <p:txBody>
          <a:bodyPr/>
          <a:lstStyle/>
          <a:p>
            <a:r>
              <a:rPr lang="en-US" sz="4800" dirty="0"/>
              <a:t>Nutrients Important for Fluid and Electrolyte Balance</a:t>
            </a:r>
          </a:p>
        </p:txBody>
      </p:sp>
      <p:sp>
        <p:nvSpPr>
          <p:cNvPr id="3" name="Subtitle 2"/>
          <p:cNvSpPr>
            <a:spLocks noGrp="1"/>
          </p:cNvSpPr>
          <p:nvPr>
            <p:ph type="subTitle" idx="1"/>
          </p:nvPr>
        </p:nvSpPr>
        <p:spPr/>
        <p:txBody>
          <a:bodyPr/>
          <a:lstStyle/>
          <a:p>
            <a:r>
              <a:rPr lang="en-US" dirty="0"/>
              <a:t>Chapter Seven</a:t>
            </a:r>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7.1 VIDEO - Osmosis</a:t>
            </a:r>
          </a:p>
        </p:txBody>
      </p:sp>
      <p:sp>
        <p:nvSpPr>
          <p:cNvPr id="5" name="TextBox 4"/>
          <p:cNvSpPr txBox="1"/>
          <p:nvPr/>
        </p:nvSpPr>
        <p:spPr>
          <a:xfrm>
            <a:off x="3505200" y="6019800"/>
            <a:ext cx="5867400" cy="338554"/>
          </a:xfrm>
          <a:prstGeom prst="rect">
            <a:avLst/>
          </a:prstGeom>
          <a:noFill/>
        </p:spPr>
        <p:txBody>
          <a:bodyPr wrap="square" rtlCol="0">
            <a:spAutoFit/>
          </a:bodyPr>
          <a:lstStyle/>
          <a:p>
            <a:pPr defTabSz="1218987"/>
            <a:r>
              <a:rPr lang="en-US" sz="1600" dirty="0">
                <a:solidFill>
                  <a:srgbClr val="000000"/>
                </a:solidFill>
                <a:latin typeface="Constantia"/>
              </a:rPr>
              <a:t>Video Source: </a:t>
            </a:r>
            <a:r>
              <a:rPr lang="en-US" sz="1600" dirty="0">
                <a:solidFill>
                  <a:srgbClr val="000000"/>
                </a:solidFill>
                <a:latin typeface="Constantia"/>
                <a:hlinkClick r:id="rId3"/>
              </a:rPr>
              <a:t>http://www.youtube.com/v/sdiJtDRJQEc</a:t>
            </a:r>
            <a:endParaRPr lang="en-US" sz="1600" dirty="0">
              <a:solidFill>
                <a:srgbClr val="000000"/>
              </a:solidFill>
              <a:latin typeface="Constantia"/>
            </a:endParaRPr>
          </a:p>
        </p:txBody>
      </p:sp>
      <p:pic>
        <p:nvPicPr>
          <p:cNvPr id="8" name="sdiJtDRJQEc" descr="Osmosis video"/>
          <p:cNvPicPr>
            <a:picLocks noGrp="1" noRot="1" noChangeAspect="1"/>
          </p:cNvPicPr>
          <p:nvPr>
            <p:ph idx="1"/>
            <a:videoFile r:link="rId1"/>
          </p:nvPr>
        </p:nvPicPr>
        <p:blipFill>
          <a:blip r:embed="rId4"/>
          <a:stretch>
            <a:fillRect/>
          </a:stretch>
        </p:blipFill>
        <p:spPr>
          <a:xfrm>
            <a:off x="2514601" y="1600200"/>
            <a:ext cx="7375585" cy="4343400"/>
          </a:xfrm>
          <a:prstGeom prst="rect">
            <a:avLst/>
          </a:prstGeom>
        </p:spPr>
      </p:pic>
    </p:spTree>
    <p:extLst>
      <p:ext uri="{BB962C8B-B14F-4D97-AF65-F5344CB8AC3E}">
        <p14:creationId xmlns:p14="http://schemas.microsoft.com/office/powerpoint/2010/main" val="691199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b="1" dirty="0"/>
              <a:t>Osmolality</a:t>
            </a:r>
          </a:p>
        </p:txBody>
      </p:sp>
      <p:pic>
        <p:nvPicPr>
          <p:cNvPr id="7" name="Content Placeholder 6" descr="Image demonstrating an isotonic environment where the cell is in balance, a hypotonic environment where water enters the cell, and a hypertonic environment where water leaves the cell."/>
          <p:cNvPicPr>
            <a:picLocks noGrp="1" noChangeAspect="1"/>
          </p:cNvPicPr>
          <p:nvPr>
            <p:ph idx="1"/>
          </p:nvPr>
        </p:nvPicPr>
        <p:blipFill>
          <a:blip r:embed="rId2"/>
          <a:stretch>
            <a:fillRect/>
          </a:stretch>
        </p:blipFill>
        <p:spPr>
          <a:xfrm>
            <a:off x="1683684" y="1600200"/>
            <a:ext cx="8824632" cy="45720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572001" y="6172201"/>
            <a:ext cx="2438611" cy="493819"/>
          </a:xfrm>
          <a:prstGeom prst="rect">
            <a:avLst/>
          </a:prstGeom>
        </p:spPr>
      </p:pic>
    </p:spTree>
    <p:extLst>
      <p:ext uri="{BB962C8B-B14F-4D97-AF65-F5344CB8AC3E}">
        <p14:creationId xmlns:p14="http://schemas.microsoft.com/office/powerpoint/2010/main" val="9475044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 Water’s Importance to Vitality</a:t>
            </a:r>
          </a:p>
        </p:txBody>
      </p:sp>
      <p:sp>
        <p:nvSpPr>
          <p:cNvPr id="6" name="TextBox 5"/>
          <p:cNvSpPr txBox="1"/>
          <p:nvPr/>
        </p:nvSpPr>
        <p:spPr>
          <a:xfrm>
            <a:off x="8534400" y="6096000"/>
            <a:ext cx="2438400" cy="369332"/>
          </a:xfrm>
          <a:prstGeom prst="rect">
            <a:avLst/>
          </a:prstGeom>
          <a:noFill/>
        </p:spPr>
        <p:txBody>
          <a:bodyPr wrap="square" rtlCol="0">
            <a:spAutoFit/>
          </a:bodyPr>
          <a:lstStyle/>
          <a:p>
            <a:pPr algn="ctr" defTabSz="1218987"/>
            <a:r>
              <a:rPr lang="en-US" dirty="0">
                <a:solidFill>
                  <a:srgbClr val="000000"/>
                </a:solidFill>
                <a:latin typeface="Constantia"/>
              </a:rPr>
              <a:t>© </a:t>
            </a:r>
            <a:r>
              <a:rPr lang="en-US" dirty="0" err="1">
                <a:solidFill>
                  <a:srgbClr val="000000"/>
                </a:solidFill>
                <a:latin typeface="Constantia"/>
              </a:rPr>
              <a:t>Shutterstock</a:t>
            </a:r>
            <a:endParaRPr lang="en-US" dirty="0">
              <a:solidFill>
                <a:srgbClr val="000000"/>
              </a:solidFill>
              <a:latin typeface="Constantia"/>
            </a:endParaRPr>
          </a:p>
        </p:txBody>
      </p:sp>
      <p:sp>
        <p:nvSpPr>
          <p:cNvPr id="3" name="Content Placeholder 2"/>
          <p:cNvSpPr>
            <a:spLocks noGrp="1"/>
          </p:cNvSpPr>
          <p:nvPr>
            <p:ph sz="half" idx="1"/>
          </p:nvPr>
        </p:nvSpPr>
        <p:spPr>
          <a:xfrm>
            <a:off x="838200" y="1611086"/>
            <a:ext cx="5791200" cy="4941332"/>
          </a:xfrm>
        </p:spPr>
        <p:txBody>
          <a:bodyPr>
            <a:normAutofit/>
          </a:bodyPr>
          <a:lstStyle/>
          <a:p>
            <a:r>
              <a:rPr lang="en-US" dirty="0"/>
              <a:t>Water is the foundation of all life—the surface of the earth is 70 percent water.</a:t>
            </a:r>
          </a:p>
          <a:p>
            <a:r>
              <a:rPr lang="en-US" dirty="0"/>
              <a:t>A human body is made up of mostly water. An adult consists of about 37 to 42 liters of water, or about eighty pounds. </a:t>
            </a:r>
          </a:p>
          <a:p>
            <a:r>
              <a:rPr lang="en-US" dirty="0"/>
              <a:t>Adult males typically are composed of about 60 percent water and females are about 55 percent water. </a:t>
            </a:r>
          </a:p>
          <a:p>
            <a:endParaRPr lang="en-US" dirty="0"/>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2"/>
          </p:nvPr>
        </p:nvPicPr>
        <p:blipFill>
          <a:blip r:embed="rId2"/>
          <a:stretch>
            <a:fillRect/>
          </a:stretch>
        </p:blipFill>
        <p:spPr>
          <a:xfrm>
            <a:off x="7543800" y="1491343"/>
            <a:ext cx="4103076" cy="4572000"/>
          </a:xfrm>
          <a:prstGeom prst="rect">
            <a:avLst/>
          </a:prstGeom>
        </p:spPr>
      </p:pic>
    </p:spTree>
    <p:extLst>
      <p:ext uri="{BB962C8B-B14F-4D97-AF65-F5344CB8AC3E}">
        <p14:creationId xmlns:p14="http://schemas.microsoft.com/office/powerpoint/2010/main" val="501924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 Water’s Importance to Vitality</a:t>
            </a:r>
          </a:p>
        </p:txBody>
      </p:sp>
      <p:sp>
        <p:nvSpPr>
          <p:cNvPr id="7" name="Content Placeholder 6"/>
          <p:cNvSpPr>
            <a:spLocks noGrp="1"/>
          </p:cNvSpPr>
          <p:nvPr>
            <p:ph idx="1"/>
          </p:nvPr>
        </p:nvSpPr>
        <p:spPr>
          <a:xfrm>
            <a:off x="762001" y="1600200"/>
            <a:ext cx="10209531" cy="4953000"/>
          </a:xfrm>
        </p:spPr>
        <p:txBody>
          <a:bodyPr>
            <a:normAutofit lnSpcReduction="10000"/>
          </a:bodyPr>
          <a:lstStyle/>
          <a:p>
            <a:r>
              <a:rPr lang="en-US" dirty="0"/>
              <a:t>Water has been termed the “universal solvent” because more substances dissolve in it than any other fluid. </a:t>
            </a:r>
          </a:p>
          <a:p>
            <a:r>
              <a:rPr lang="en-US" dirty="0"/>
              <a:t>Water is essential to form enzymes and serves as a medium for chemical reactions. </a:t>
            </a:r>
          </a:p>
          <a:p>
            <a:r>
              <a:rPr lang="en-US" dirty="0"/>
              <a:t>Water as a component of body fluids acts as a lubricant and shock absorber.</a:t>
            </a:r>
          </a:p>
          <a:p>
            <a:r>
              <a:rPr lang="en-US" dirty="0"/>
              <a:t>Water is good at storing heat (</a:t>
            </a:r>
            <a:r>
              <a:rPr lang="en-US" b="1" dirty="0"/>
              <a:t>heat capacity</a:t>
            </a:r>
            <a:r>
              <a:rPr lang="en-US" dirty="0"/>
              <a:t>) and buffers the body against extreme variations in temperature.</a:t>
            </a:r>
          </a:p>
          <a:p>
            <a:r>
              <a:rPr lang="en-US" dirty="0"/>
              <a:t>There are several mechanisms that move body water from place to place as a method of heat distribution and temperature equalization.</a:t>
            </a:r>
          </a:p>
        </p:txBody>
      </p:sp>
    </p:spTree>
    <p:extLst>
      <p:ext uri="{BB962C8B-B14F-4D97-AF65-F5344CB8AC3E}">
        <p14:creationId xmlns:p14="http://schemas.microsoft.com/office/powerpoint/2010/main" val="1659271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7.2 Water’s Importance to Vitality</a:t>
            </a:r>
          </a:p>
        </p:txBody>
      </p:sp>
      <p:pic>
        <p:nvPicPr>
          <p:cNvPr id="4" name="Content Placeholder 3">
            <a:extLst>
              <a:ext uri="{C183D7F6-B498-43B3-948B-1728B52AA6E4}">
                <adec:decorative xmlns:adec="http://schemas.microsoft.com/office/drawing/2017/decorative" val="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1" y="1524001"/>
            <a:ext cx="4887765" cy="4876799"/>
          </a:xfrm>
        </p:spPr>
      </p:pic>
      <p:sp>
        <p:nvSpPr>
          <p:cNvPr id="7" name="Content Placeholder 6"/>
          <p:cNvSpPr>
            <a:spLocks noGrp="1"/>
          </p:cNvSpPr>
          <p:nvPr>
            <p:ph sz="half" idx="2"/>
          </p:nvPr>
        </p:nvSpPr>
        <p:spPr>
          <a:xfrm>
            <a:off x="5410200" y="1524002"/>
            <a:ext cx="6400800" cy="5257799"/>
          </a:xfrm>
        </p:spPr>
        <p:txBody>
          <a:bodyPr>
            <a:normAutofit fontScale="85000" lnSpcReduction="20000"/>
          </a:bodyPr>
          <a:lstStyle/>
          <a:p>
            <a:r>
              <a:rPr lang="en-US" b="1" dirty="0"/>
              <a:t>Thermoregulation</a:t>
            </a:r>
            <a:r>
              <a:rPr lang="en-US" dirty="0"/>
              <a:t> is the ability of an organism to maintain body temperature despite changing environmental temperatures.</a:t>
            </a:r>
          </a:p>
          <a:p>
            <a:r>
              <a:rPr lang="en-US" dirty="0"/>
              <a:t>In response to cold sensors in the skin, a neural signal is sent to the hypothalamus, which then sends a signal to smooth muscle tissue surrounding blood vessels causing them to constrict and reduce blood flow. </a:t>
            </a:r>
          </a:p>
          <a:p>
            <a:r>
              <a:rPr lang="en-US" dirty="0"/>
              <a:t>The hypothalamus also sends signals to muscles to erect hairs and shiver and to endocrine glands like the thyroid to secrete hormones capable of ramping up metabolism. </a:t>
            </a:r>
          </a:p>
          <a:p>
            <a:r>
              <a:rPr lang="en-US" dirty="0"/>
              <a:t>These actions increase heat conservation and stimulate its production in the body in response to cooling temperatures.</a:t>
            </a:r>
          </a:p>
        </p:txBody>
      </p:sp>
    </p:spTree>
    <p:extLst>
      <p:ext uri="{BB962C8B-B14F-4D97-AF65-F5344CB8AC3E}">
        <p14:creationId xmlns:p14="http://schemas.microsoft.com/office/powerpoint/2010/main" val="961321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 Regulation of Water Balance</a:t>
            </a:r>
          </a:p>
        </p:txBody>
      </p:sp>
      <p:sp>
        <p:nvSpPr>
          <p:cNvPr id="4" name="Content Placeholder 3"/>
          <p:cNvSpPr>
            <a:spLocks noGrp="1"/>
          </p:cNvSpPr>
          <p:nvPr>
            <p:ph idx="1"/>
          </p:nvPr>
        </p:nvSpPr>
        <p:spPr>
          <a:xfrm>
            <a:off x="838200" y="1600200"/>
            <a:ext cx="10515600" cy="5029200"/>
          </a:xfrm>
        </p:spPr>
        <p:txBody>
          <a:bodyPr>
            <a:normAutofit fontScale="92500" lnSpcReduction="10000"/>
          </a:bodyPr>
          <a:lstStyle/>
          <a:p>
            <a:r>
              <a:rPr lang="en-US" dirty="0"/>
              <a:t>A homeostatic goal for a cell, tissue, organ, and entire organism is to balance water output with water input. The amount of water a person should consume everyday is variable and should be based on the climate a person lives in, as well as their age, physical activity level, and kidney function.</a:t>
            </a:r>
          </a:p>
          <a:p>
            <a:r>
              <a:rPr lang="en-US" dirty="0"/>
              <a:t>Thirst results from a complex interaction of hormones and neuronal responses that coordinate to achieve fluid balance and composition in the body. Thirst is triggered by either a decrease in blood volume or an increase in blood osmolality.</a:t>
            </a:r>
          </a:p>
          <a:p>
            <a:r>
              <a:rPr lang="en-US" dirty="0"/>
              <a:t>Other mechanisms by which body water balance is maintained are aimed at controlling the water volume of urine. The amount of water filtered from the blood and excreted as urine is dependent upon the amount of water in blood and the electrolyte composition of blood.</a:t>
            </a:r>
          </a:p>
        </p:txBody>
      </p:sp>
    </p:spTree>
    <p:extLst>
      <p:ext uri="{BB962C8B-B14F-4D97-AF65-F5344CB8AC3E}">
        <p14:creationId xmlns:p14="http://schemas.microsoft.com/office/powerpoint/2010/main" val="2935879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 Water Balance</a:t>
            </a:r>
          </a:p>
        </p:txBody>
      </p:sp>
      <p:sp>
        <p:nvSpPr>
          <p:cNvPr id="5" name="Content Placeholder 4"/>
          <p:cNvSpPr>
            <a:spLocks noGrp="1"/>
          </p:cNvSpPr>
          <p:nvPr>
            <p:ph sz="half" idx="2"/>
          </p:nvPr>
        </p:nvSpPr>
        <p:spPr>
          <a:xfrm>
            <a:off x="6400800" y="1447800"/>
            <a:ext cx="5486400" cy="5029200"/>
          </a:xfrm>
        </p:spPr>
        <p:txBody>
          <a:bodyPr>
            <a:normAutofit fontScale="85000" lnSpcReduction="20000"/>
          </a:bodyPr>
          <a:lstStyle/>
          <a:p>
            <a:r>
              <a:rPr lang="en-US" dirty="0"/>
              <a:t>Total water output per day averages 2.5 liters. </a:t>
            </a:r>
          </a:p>
          <a:p>
            <a:r>
              <a:rPr lang="en-US" dirty="0"/>
              <a:t>This must be balanced with water input. </a:t>
            </a:r>
          </a:p>
          <a:p>
            <a:r>
              <a:rPr lang="en-US" dirty="0"/>
              <a:t>Our tissues produce around 300 milliliters of water per day through metabolic processes. </a:t>
            </a:r>
          </a:p>
          <a:p>
            <a:r>
              <a:rPr lang="en-US" dirty="0"/>
              <a:t>The remainder of water output must be balanced by drinking fluids and eating solid foods. </a:t>
            </a:r>
          </a:p>
          <a:p>
            <a:r>
              <a:rPr lang="en-US" dirty="0"/>
              <a:t>The average fluid consumption per day is 1.5 liters, and water gained from solid foods approximates 700 milliliters.</a:t>
            </a:r>
          </a:p>
        </p:txBody>
      </p:sp>
      <p:pic>
        <p:nvPicPr>
          <p:cNvPr id="7" name="Content Placeholder 6">
            <a:extLst>
              <a:ext uri="{C183D7F6-B498-43B3-948B-1728B52AA6E4}">
                <adec:decorative xmlns:adec="http://schemas.microsoft.com/office/drawing/2017/decorative" val="1"/>
              </a:ext>
            </a:extLst>
          </p:cNvPr>
          <p:cNvPicPr>
            <a:picLocks noGrp="1" noChangeAspect="1"/>
          </p:cNvPicPr>
          <p:nvPr>
            <p:ph sz="half" idx="1"/>
          </p:nvPr>
        </p:nvPicPr>
        <p:blipFill>
          <a:blip r:embed="rId2"/>
          <a:stretch>
            <a:fillRect/>
          </a:stretch>
        </p:blipFill>
        <p:spPr>
          <a:xfrm>
            <a:off x="1447800" y="1421704"/>
            <a:ext cx="4343400" cy="5087472"/>
          </a:xfrm>
          <a:prstGeom prst="rect">
            <a:avLst/>
          </a:prstGeom>
        </p:spPr>
      </p:pic>
    </p:spTree>
    <p:extLst>
      <p:ext uri="{BB962C8B-B14F-4D97-AF65-F5344CB8AC3E}">
        <p14:creationId xmlns:p14="http://schemas.microsoft.com/office/powerpoint/2010/main" val="2802674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 Water Input – Dietary Sources of Water</a:t>
            </a:r>
          </a:p>
        </p:txBody>
      </p:sp>
      <p:graphicFrame>
        <p:nvGraphicFramePr>
          <p:cNvPr id="4" name="Content Placeholder 3"/>
          <p:cNvGraphicFramePr>
            <a:graphicFrameLocks noGrp="1"/>
          </p:cNvGraphicFramePr>
          <p:nvPr>
            <p:ph idx="1"/>
          </p:nvPr>
        </p:nvGraphicFramePr>
        <p:xfrm>
          <a:off x="609601" y="1600201"/>
          <a:ext cx="10896599" cy="4949001"/>
        </p:xfrm>
        <a:graphic>
          <a:graphicData uri="http://schemas.openxmlformats.org/drawingml/2006/table">
            <a:tbl>
              <a:tblPr firstRow="1" bandRow="1">
                <a:tableStyleId>{5C22544A-7EE6-4342-B048-85BDC9FD1C3A}</a:tableStyleId>
              </a:tblPr>
              <a:tblGrid>
                <a:gridCol w="1891769">
                  <a:extLst>
                    <a:ext uri="{9D8B030D-6E8A-4147-A177-3AD203B41FA5}">
                      <a16:colId xmlns:a16="http://schemas.microsoft.com/office/drawing/2014/main" val="3818053205"/>
                    </a:ext>
                  </a:extLst>
                </a:gridCol>
                <a:gridCol w="9004830">
                  <a:extLst>
                    <a:ext uri="{9D8B030D-6E8A-4147-A177-3AD203B41FA5}">
                      <a16:colId xmlns:a16="http://schemas.microsoft.com/office/drawing/2014/main" val="3986285241"/>
                    </a:ext>
                  </a:extLst>
                </a:gridCol>
              </a:tblGrid>
              <a:tr h="394491">
                <a:tc>
                  <a:txBody>
                    <a:bodyPr/>
                    <a:lstStyle/>
                    <a:p>
                      <a:pPr algn="ctr"/>
                      <a:r>
                        <a:rPr lang="en-US" sz="2000" dirty="0">
                          <a:solidFill>
                            <a:schemeClr val="tx1"/>
                          </a:solidFill>
                        </a:rPr>
                        <a:t>Percentage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tc>
                  <a:txBody>
                    <a:bodyPr/>
                    <a:lstStyle/>
                    <a:p>
                      <a:pPr algn="ctr"/>
                      <a:r>
                        <a:rPr lang="en-US" sz="2000" dirty="0">
                          <a:solidFill>
                            <a:schemeClr val="tx1"/>
                          </a:solidFill>
                        </a:rPr>
                        <a:t>Food Item</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3"/>
                    </a:solidFill>
                  </a:tcPr>
                </a:tc>
                <a:extLst>
                  <a:ext uri="{0D108BD9-81ED-4DB2-BD59-A6C34878D82A}">
                    <a16:rowId xmlns:a16="http://schemas.microsoft.com/office/drawing/2014/main" val="2373467155"/>
                  </a:ext>
                </a:extLst>
              </a:tr>
              <a:tr h="598358">
                <a:tc>
                  <a:txBody>
                    <a:bodyPr/>
                    <a:lstStyle/>
                    <a:p>
                      <a:r>
                        <a:rPr lang="en-US" sz="2000" dirty="0"/>
                        <a:t>90–99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r>
                        <a:rPr lang="en-US" sz="2000" dirty="0"/>
                        <a:t>Nonfat milk, cantaloupe, strawberries, watermelon, lettuce, cabbage, celery, spinach, squash</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extLst>
                  <a:ext uri="{0D108BD9-81ED-4DB2-BD59-A6C34878D82A}">
                    <a16:rowId xmlns:a16="http://schemas.microsoft.com/office/drawing/2014/main" val="3664824324"/>
                  </a:ext>
                </a:extLst>
              </a:tr>
              <a:tr h="394491">
                <a:tc>
                  <a:txBody>
                    <a:bodyPr/>
                    <a:lstStyle/>
                    <a:p>
                      <a:r>
                        <a:rPr lang="en-US" sz="2000" dirty="0"/>
                        <a:t>80–89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tc>
                  <a:txBody>
                    <a:bodyPr/>
                    <a:lstStyle/>
                    <a:p>
                      <a:r>
                        <a:rPr lang="en-US" sz="2000" dirty="0"/>
                        <a:t>Fruit juice, yogurt, apples, grapes, oranges, carrots, broccoli, pears, pineapple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extLst>
                  <a:ext uri="{0D108BD9-81ED-4DB2-BD59-A6C34878D82A}">
                    <a16:rowId xmlns:a16="http://schemas.microsoft.com/office/drawing/2014/main" val="3541490385"/>
                  </a:ext>
                </a:extLst>
              </a:tr>
              <a:tr h="394491">
                <a:tc>
                  <a:txBody>
                    <a:bodyPr/>
                    <a:lstStyle/>
                    <a:p>
                      <a:r>
                        <a:rPr lang="en-US" sz="2000" dirty="0"/>
                        <a:t>70–79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r>
                        <a:rPr lang="en-US" sz="2000" dirty="0"/>
                        <a:t>Bananas, avocados, cottage cheese, ricotta cheese, baked potato, shrimp</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extLst>
                  <a:ext uri="{0D108BD9-81ED-4DB2-BD59-A6C34878D82A}">
                    <a16:rowId xmlns:a16="http://schemas.microsoft.com/office/drawing/2014/main" val="3446677027"/>
                  </a:ext>
                </a:extLst>
              </a:tr>
              <a:tr h="394491">
                <a:tc>
                  <a:txBody>
                    <a:bodyPr/>
                    <a:lstStyle/>
                    <a:p>
                      <a:r>
                        <a:rPr lang="en-US" sz="2000" dirty="0"/>
                        <a:t>60–69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tc>
                  <a:txBody>
                    <a:bodyPr/>
                    <a:lstStyle/>
                    <a:p>
                      <a:r>
                        <a:rPr lang="en-US" sz="2000" dirty="0"/>
                        <a:t>Pasta, legumes, salmon, chicken breast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extLst>
                  <a:ext uri="{0D108BD9-81ED-4DB2-BD59-A6C34878D82A}">
                    <a16:rowId xmlns:a16="http://schemas.microsoft.com/office/drawing/2014/main" val="1624844046"/>
                  </a:ext>
                </a:extLst>
              </a:tr>
              <a:tr h="394491">
                <a:tc>
                  <a:txBody>
                    <a:bodyPr/>
                    <a:lstStyle/>
                    <a:p>
                      <a:r>
                        <a:rPr lang="en-US" sz="2000" dirty="0"/>
                        <a:t>50–59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r>
                        <a:rPr lang="en-US" sz="2000" dirty="0"/>
                        <a:t>Ground beef, hot dogs, steak, feta cheese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extLst>
                  <a:ext uri="{0D108BD9-81ED-4DB2-BD59-A6C34878D82A}">
                    <a16:rowId xmlns:a16="http://schemas.microsoft.com/office/drawing/2014/main" val="2650135808"/>
                  </a:ext>
                </a:extLst>
              </a:tr>
              <a:tr h="394491">
                <a:tc>
                  <a:txBody>
                    <a:bodyPr/>
                    <a:lstStyle/>
                    <a:p>
                      <a:r>
                        <a:rPr lang="en-US" sz="2000" dirty="0"/>
                        <a:t>40–49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tc>
                  <a:txBody>
                    <a:bodyPr/>
                    <a:lstStyle/>
                    <a:p>
                      <a:r>
                        <a:rPr lang="en-US" sz="2000" dirty="0"/>
                        <a:t>Pizza</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extLst>
                  <a:ext uri="{0D108BD9-81ED-4DB2-BD59-A6C34878D82A}">
                    <a16:rowId xmlns:a16="http://schemas.microsoft.com/office/drawing/2014/main" val="1221152426"/>
                  </a:ext>
                </a:extLst>
              </a:tr>
              <a:tr h="394491">
                <a:tc>
                  <a:txBody>
                    <a:bodyPr/>
                    <a:lstStyle/>
                    <a:p>
                      <a:r>
                        <a:rPr lang="en-US" sz="2000" dirty="0"/>
                        <a:t>30–39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r>
                        <a:rPr lang="en-US" sz="2000" dirty="0"/>
                        <a:t>Cheddar cheese, bagels, bread</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extLst>
                  <a:ext uri="{0D108BD9-81ED-4DB2-BD59-A6C34878D82A}">
                    <a16:rowId xmlns:a16="http://schemas.microsoft.com/office/drawing/2014/main" val="1878520005"/>
                  </a:ext>
                </a:extLst>
              </a:tr>
              <a:tr h="394491">
                <a:tc>
                  <a:txBody>
                    <a:bodyPr/>
                    <a:lstStyle/>
                    <a:p>
                      <a:r>
                        <a:rPr lang="en-US" sz="2000" dirty="0"/>
                        <a:t>20–29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tc>
                  <a:txBody>
                    <a:bodyPr/>
                    <a:lstStyle/>
                    <a:p>
                      <a:r>
                        <a:rPr lang="en-US" sz="2000" dirty="0"/>
                        <a:t>Pepperoni, cake, biscuits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extLst>
                  <a:ext uri="{0D108BD9-81ED-4DB2-BD59-A6C34878D82A}">
                    <a16:rowId xmlns:a16="http://schemas.microsoft.com/office/drawing/2014/main" val="1944664674"/>
                  </a:ext>
                </a:extLst>
              </a:tr>
              <a:tr h="394491">
                <a:tc>
                  <a:txBody>
                    <a:bodyPr/>
                    <a:lstStyle/>
                    <a:p>
                      <a:r>
                        <a:rPr lang="en-US" sz="2000" dirty="0"/>
                        <a:t>10–19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r>
                        <a:rPr lang="en-US" sz="2000" dirty="0"/>
                        <a:t>Butter, margarine, raisins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extLst>
                  <a:ext uri="{0D108BD9-81ED-4DB2-BD59-A6C34878D82A}">
                    <a16:rowId xmlns:a16="http://schemas.microsoft.com/office/drawing/2014/main" val="2481255804"/>
                  </a:ext>
                </a:extLst>
              </a:tr>
              <a:tr h="394491">
                <a:tc>
                  <a:txBody>
                    <a:bodyPr/>
                    <a:lstStyle/>
                    <a:p>
                      <a:r>
                        <a:rPr lang="en-US" sz="2000" dirty="0"/>
                        <a:t>1–9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tc>
                  <a:txBody>
                    <a:bodyPr/>
                    <a:lstStyle/>
                    <a:p>
                      <a:r>
                        <a:rPr lang="en-US" sz="2000" dirty="0"/>
                        <a:t>Walnuts, dry-roasted peanuts, crackers, cereals, pretzels, peanut butter</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FC000"/>
                    </a:solidFill>
                  </a:tcPr>
                </a:tc>
                <a:extLst>
                  <a:ext uri="{0D108BD9-81ED-4DB2-BD59-A6C34878D82A}">
                    <a16:rowId xmlns:a16="http://schemas.microsoft.com/office/drawing/2014/main" val="4026697292"/>
                  </a:ext>
                </a:extLst>
              </a:tr>
              <a:tr h="394491">
                <a:tc>
                  <a:txBody>
                    <a:bodyPr/>
                    <a:lstStyle/>
                    <a:p>
                      <a:r>
                        <a:rPr lang="en-US" sz="2000" dirty="0"/>
                        <a:t>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tc>
                  <a:txBody>
                    <a:bodyPr/>
                    <a:lstStyle/>
                    <a:p>
                      <a:r>
                        <a:rPr lang="en-US" sz="2000" dirty="0"/>
                        <a:t>Oils, sugars</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92D050"/>
                    </a:solidFill>
                  </a:tcPr>
                </a:tc>
                <a:extLst>
                  <a:ext uri="{0D108BD9-81ED-4DB2-BD59-A6C34878D82A}">
                    <a16:rowId xmlns:a16="http://schemas.microsoft.com/office/drawing/2014/main" val="281770636"/>
                  </a:ext>
                </a:extLst>
              </a:tr>
            </a:tbl>
          </a:graphicData>
        </a:graphic>
      </p:graphicFrame>
    </p:spTree>
    <p:extLst>
      <p:ext uri="{BB962C8B-B14F-4D97-AF65-F5344CB8AC3E}">
        <p14:creationId xmlns:p14="http://schemas.microsoft.com/office/powerpoint/2010/main" val="128308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 Ensuring Adequate Water Input</a:t>
            </a:r>
          </a:p>
        </p:txBody>
      </p:sp>
      <p:sp>
        <p:nvSpPr>
          <p:cNvPr id="3" name="Content Placeholder 2"/>
          <p:cNvSpPr>
            <a:spLocks noGrp="1"/>
          </p:cNvSpPr>
          <p:nvPr>
            <p:ph idx="1"/>
          </p:nvPr>
        </p:nvSpPr>
        <p:spPr>
          <a:xfrm>
            <a:off x="914400" y="1600200"/>
            <a:ext cx="10439400" cy="5029200"/>
          </a:xfrm>
        </p:spPr>
        <p:txBody>
          <a:bodyPr>
            <a:normAutofit fontScale="92500"/>
          </a:bodyPr>
          <a:lstStyle/>
          <a:p>
            <a:r>
              <a:rPr lang="en-US" dirty="0"/>
              <a:t>Thirst is an </a:t>
            </a:r>
            <a:r>
              <a:rPr lang="en-US" dirty="0" err="1"/>
              <a:t>osmoregulatory</a:t>
            </a:r>
            <a:r>
              <a:rPr lang="en-US" dirty="0"/>
              <a:t> mechanism to increase water input.</a:t>
            </a:r>
          </a:p>
          <a:p>
            <a:r>
              <a:rPr lang="en-US" dirty="0"/>
              <a:t>Thirst happens in the following sequence of physiological events:</a:t>
            </a:r>
          </a:p>
          <a:p>
            <a:pPr lvl="1">
              <a:buFont typeface="Wingdings" panose="05000000000000000000" pitchFamily="2" charset="2"/>
              <a:buChar char="Ø"/>
            </a:pPr>
            <a:r>
              <a:rPr lang="en-US" dirty="0"/>
              <a:t>Receptor proteins in the kidney, heart, and hypothalamus detect decreased fluid volume or increased sodium concentration in the blood.</a:t>
            </a:r>
          </a:p>
          <a:p>
            <a:pPr lvl="1">
              <a:buFont typeface="Wingdings" panose="05000000000000000000" pitchFamily="2" charset="2"/>
              <a:buChar char="Ø"/>
            </a:pPr>
            <a:r>
              <a:rPr lang="en-US" dirty="0"/>
              <a:t>Hormonal and neural messages are relayed to the brain’s thirst center in the hypothalamus.</a:t>
            </a:r>
          </a:p>
          <a:p>
            <a:pPr lvl="1">
              <a:buFont typeface="Wingdings" panose="05000000000000000000" pitchFamily="2" charset="2"/>
              <a:buChar char="Ø"/>
            </a:pPr>
            <a:r>
              <a:rPr lang="en-US" dirty="0"/>
              <a:t>The hypothalamus sends neural signals to higher sensory areas in the cortex of the brain, stimulating the conscious thought to drink.</a:t>
            </a:r>
          </a:p>
          <a:p>
            <a:pPr lvl="1">
              <a:buFont typeface="Wingdings" panose="05000000000000000000" pitchFamily="2" charset="2"/>
              <a:buChar char="Ø"/>
            </a:pPr>
            <a:r>
              <a:rPr lang="en-US" dirty="0"/>
              <a:t>Fluids are consumed.</a:t>
            </a:r>
          </a:p>
          <a:p>
            <a:pPr lvl="1">
              <a:buFont typeface="Wingdings" panose="05000000000000000000" pitchFamily="2" charset="2"/>
              <a:buChar char="Ø"/>
            </a:pPr>
            <a:r>
              <a:rPr lang="en-US" dirty="0"/>
              <a:t>Receptors in the mouth and stomach detect mechanical movements involved with fluid ingestion.</a:t>
            </a:r>
          </a:p>
          <a:p>
            <a:pPr lvl="1">
              <a:buFont typeface="Wingdings" panose="05000000000000000000" pitchFamily="2" charset="2"/>
              <a:buChar char="Ø"/>
            </a:pPr>
            <a:r>
              <a:rPr lang="en-US" dirty="0"/>
              <a:t>Neural signals are sent to the brain and the thirst mechanism is shut off.</a:t>
            </a:r>
          </a:p>
          <a:p>
            <a:pPr lvl="1"/>
            <a:endParaRPr lang="en-US" dirty="0"/>
          </a:p>
        </p:txBody>
      </p:sp>
    </p:spTree>
    <p:extLst>
      <p:ext uri="{BB962C8B-B14F-4D97-AF65-F5344CB8AC3E}">
        <p14:creationId xmlns:p14="http://schemas.microsoft.com/office/powerpoint/2010/main" val="8796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7.3 Water Output</a:t>
            </a:r>
          </a:p>
        </p:txBody>
      </p:sp>
      <p:sp>
        <p:nvSpPr>
          <p:cNvPr id="5" name="Content Placeholder 4"/>
          <p:cNvSpPr>
            <a:spLocks noGrp="1"/>
          </p:cNvSpPr>
          <p:nvPr>
            <p:ph sz="half" idx="2"/>
          </p:nvPr>
        </p:nvSpPr>
        <p:spPr>
          <a:xfrm>
            <a:off x="6019800" y="1447800"/>
            <a:ext cx="5867400" cy="5029200"/>
          </a:xfrm>
        </p:spPr>
        <p:txBody>
          <a:bodyPr>
            <a:normAutofit fontScale="85000" lnSpcReduction="10000"/>
          </a:bodyPr>
          <a:lstStyle/>
          <a:p>
            <a:r>
              <a:rPr lang="en-US" dirty="0"/>
              <a:t>Regulating urine output is a primary function of the kidneys, and involves communication with the brain and endocrine system.</a:t>
            </a:r>
          </a:p>
          <a:p>
            <a:r>
              <a:rPr lang="en-US" dirty="0"/>
              <a:t>There are two types of outputs. The first type is </a:t>
            </a:r>
            <a:r>
              <a:rPr lang="en-US" b="1" dirty="0"/>
              <a:t>insensible water loss</a:t>
            </a:r>
            <a:r>
              <a:rPr lang="en-US" dirty="0"/>
              <a:t>, meaning we are unaware of it. The body loses about 400 milliliters of its daily water output through exhalation. Another 500 milliliters is lost through our skin. </a:t>
            </a:r>
          </a:p>
          <a:p>
            <a:r>
              <a:rPr lang="en-US" dirty="0"/>
              <a:t>The second type of output is </a:t>
            </a:r>
            <a:r>
              <a:rPr lang="en-US" b="1" dirty="0"/>
              <a:t>sensible water loss</a:t>
            </a:r>
            <a:r>
              <a:rPr lang="en-US" dirty="0"/>
              <a:t>, meaning we are aware of it. Urine accounts for about 1,500 milliliters of water output, and feces account for roughly 100 milliliters of water output. </a:t>
            </a:r>
          </a:p>
        </p:txBody>
      </p:sp>
      <p:pic>
        <p:nvPicPr>
          <p:cNvPr id="4" name="Content Placeholder 3">
            <a:extLst>
              <a:ext uri="{C183D7F6-B498-43B3-948B-1728B52AA6E4}">
                <adec:decorative xmlns:adec="http://schemas.microsoft.com/office/drawing/2017/decorative" val="1"/>
              </a:ext>
            </a:extLst>
          </p:cNvPr>
          <p:cNvPicPr>
            <a:picLocks noGrp="1" noChangeAspect="1"/>
          </p:cNvPicPr>
          <p:nvPr>
            <p:ph sz="half" idx="1"/>
          </p:nvPr>
        </p:nvPicPr>
        <p:blipFill>
          <a:blip r:embed="rId2"/>
          <a:stretch>
            <a:fillRect/>
          </a:stretch>
        </p:blipFill>
        <p:spPr>
          <a:xfrm>
            <a:off x="609601" y="1981200"/>
            <a:ext cx="5163193" cy="3721434"/>
          </a:xfrm>
          <a:prstGeom prst="rect">
            <a:avLst/>
          </a:prstGeom>
        </p:spPr>
      </p:pic>
      <p:sp>
        <p:nvSpPr>
          <p:cNvPr id="6" name="TextBox 5"/>
          <p:cNvSpPr txBox="1"/>
          <p:nvPr/>
        </p:nvSpPr>
        <p:spPr>
          <a:xfrm>
            <a:off x="2362200" y="5867401"/>
            <a:ext cx="2438400" cy="307777"/>
          </a:xfrm>
          <a:prstGeom prst="rect">
            <a:avLst/>
          </a:prstGeom>
          <a:noFill/>
        </p:spPr>
        <p:txBody>
          <a:bodyPr wrap="square" rtlCol="0">
            <a:spAutoFit/>
          </a:bodyPr>
          <a:lstStyle/>
          <a:p>
            <a:pPr defTabSz="1218987"/>
            <a:r>
              <a:rPr lang="en-US" sz="1400" dirty="0">
                <a:solidFill>
                  <a:srgbClr val="000000"/>
                </a:solidFill>
                <a:latin typeface="Constantia"/>
              </a:rPr>
              <a:t>© Thinkstock</a:t>
            </a:r>
          </a:p>
        </p:txBody>
      </p:sp>
    </p:spTree>
    <p:extLst>
      <p:ext uri="{BB962C8B-B14F-4D97-AF65-F5344CB8AC3E}">
        <p14:creationId xmlns:p14="http://schemas.microsoft.com/office/powerpoint/2010/main" val="30491231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762000" y="1600200"/>
            <a:ext cx="10744200" cy="4953000"/>
          </a:xfrm>
        </p:spPr>
        <p:txBody>
          <a:bodyPr>
            <a:normAutofit fontScale="92500"/>
          </a:bodyPr>
          <a:lstStyle/>
          <a:p>
            <a:pPr marL="0" indent="0">
              <a:buNone/>
            </a:pPr>
            <a:r>
              <a:rPr lang="en-US" dirty="0"/>
              <a:t>After reading and studying this chapter, students should be able to:</a:t>
            </a:r>
          </a:p>
          <a:p>
            <a:pPr marL="514350" indent="-514350">
              <a:buFont typeface="+mj-lt"/>
              <a:buAutoNum type="arabicPeriod"/>
            </a:pPr>
            <a:r>
              <a:rPr lang="en-US" dirty="0"/>
              <a:t>Define osmosis.</a:t>
            </a:r>
          </a:p>
          <a:p>
            <a:pPr marL="514350" indent="-514350">
              <a:buFont typeface="+mj-lt"/>
              <a:buAutoNum type="arabicPeriod"/>
            </a:pPr>
            <a:r>
              <a:rPr lang="en-US" dirty="0"/>
              <a:t>Describe the four major functions of water in the human body.</a:t>
            </a:r>
          </a:p>
          <a:p>
            <a:pPr marL="514350" indent="-514350">
              <a:buFont typeface="+mj-lt"/>
              <a:buAutoNum type="arabicPeriod"/>
            </a:pPr>
            <a:r>
              <a:rPr lang="en-US" dirty="0"/>
              <a:t>Discuss the physiological events that trigger the thirst mechanism.</a:t>
            </a:r>
          </a:p>
          <a:p>
            <a:pPr marL="514350" indent="-514350">
              <a:buFont typeface="+mj-lt"/>
              <a:buAutoNum type="arabicPeriod"/>
            </a:pPr>
            <a:r>
              <a:rPr lang="en-US" dirty="0"/>
              <a:t>Describe two mechanisms by which the body controls urine output.</a:t>
            </a:r>
          </a:p>
          <a:p>
            <a:pPr marL="514350" indent="-514350">
              <a:buFont typeface="+mj-lt"/>
              <a:buAutoNum type="arabicPeriod"/>
            </a:pPr>
            <a:r>
              <a:rPr lang="en-US" dirty="0"/>
              <a:t>Explain the role of the electrolytes sodium, potassium, and chloride in fluid balance.</a:t>
            </a:r>
          </a:p>
          <a:p>
            <a:pPr marL="514350" indent="-514350">
              <a:buFont typeface="+mj-lt"/>
              <a:buAutoNum type="arabicPeriod"/>
            </a:pPr>
            <a:r>
              <a:rPr lang="en-US" dirty="0"/>
              <a:t>Summarize the following fluid and electrolyte imbalance disorders: dehydration, water intoxication, heat stroke, and hypertension.</a:t>
            </a:r>
          </a:p>
        </p:txBody>
      </p:sp>
    </p:spTree>
    <p:extLst>
      <p:ext uri="{BB962C8B-B14F-4D97-AF65-F5344CB8AC3E}">
        <p14:creationId xmlns:p14="http://schemas.microsoft.com/office/powerpoint/2010/main" val="725031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7.3 The Kidneys Detect Blood Volume</a:t>
            </a:r>
          </a:p>
        </p:txBody>
      </p:sp>
      <p:sp>
        <p:nvSpPr>
          <p:cNvPr id="10" name="Content Placeholder 9"/>
          <p:cNvSpPr>
            <a:spLocks noGrp="1"/>
          </p:cNvSpPr>
          <p:nvPr>
            <p:ph idx="1"/>
          </p:nvPr>
        </p:nvSpPr>
        <p:spPr>
          <a:xfrm>
            <a:off x="762000" y="1600200"/>
            <a:ext cx="10591800" cy="4724400"/>
          </a:xfrm>
        </p:spPr>
        <p:txBody>
          <a:bodyPr>
            <a:normAutofit/>
          </a:bodyPr>
          <a:lstStyle/>
          <a:p>
            <a:r>
              <a:rPr lang="en-US" dirty="0"/>
              <a:t>Kidneys have protein sensors that detect blood volume from the pressure, or stretch, in the blood vessels of the kidneys. </a:t>
            </a:r>
          </a:p>
          <a:p>
            <a:r>
              <a:rPr lang="en-US" dirty="0"/>
              <a:t>When blood volume is low, kidney cells detect decreased pressure and secrete the enzyme, renin. </a:t>
            </a:r>
          </a:p>
          <a:p>
            <a:r>
              <a:rPr lang="en-US" dirty="0"/>
              <a:t>Renin travels in the blood and cleaves another protein into the active hormone, angiotensin. </a:t>
            </a:r>
          </a:p>
          <a:p>
            <a:r>
              <a:rPr lang="en-US" dirty="0"/>
              <a:t>Angiotensin targets three different organs (the adrenal glands, the hypothalamus, and the muscle tissue surrounding the arteries) to rapidly restore blood volume and, consequently, pressure.</a:t>
            </a:r>
          </a:p>
        </p:txBody>
      </p:sp>
    </p:spTree>
    <p:extLst>
      <p:ext uri="{BB962C8B-B14F-4D97-AF65-F5344CB8AC3E}">
        <p14:creationId xmlns:p14="http://schemas.microsoft.com/office/powerpoint/2010/main" val="19320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10820400" cy="1295400"/>
          </a:xfrm>
        </p:spPr>
        <p:txBody>
          <a:bodyPr>
            <a:normAutofit/>
          </a:bodyPr>
          <a:lstStyle/>
          <a:p>
            <a:r>
              <a:rPr lang="en-US" b="1" dirty="0"/>
              <a:t>7.3 The Hypothalamus Detects Blood Osmolality</a:t>
            </a:r>
          </a:p>
        </p:txBody>
      </p:sp>
      <p:pic>
        <p:nvPicPr>
          <p:cNvPr id="7" name="Content Placeholder 6" descr="A flowchart demonstrating sodium and fluid balance. An increased sodium concentration in the E.C.F. stimulates osmoreceptors. These cause the release of A.D.H. and increased thirst leading to decreased urinary water loss and increased water gain through drinking. These actions dilute and increase the volume of the E.C.F which restores homeostasis and turns the system off."/>
          <p:cNvPicPr>
            <a:picLocks noGrp="1" noChangeAspect="1"/>
          </p:cNvPicPr>
          <p:nvPr>
            <p:ph sz="half" idx="2"/>
          </p:nvPr>
        </p:nvPicPr>
        <p:blipFill>
          <a:blip r:embed="rId2"/>
          <a:stretch>
            <a:fillRect/>
          </a:stretch>
        </p:blipFill>
        <p:spPr>
          <a:xfrm>
            <a:off x="1143000" y="1524000"/>
            <a:ext cx="10059314" cy="4522372"/>
          </a:xfrm>
          <a:prstGeom prst="rect">
            <a:avLst/>
          </a:prstGeom>
        </p:spPr>
      </p:pic>
      <p:sp>
        <p:nvSpPr>
          <p:cNvPr id="9" name="TextBox 8"/>
          <p:cNvSpPr txBox="1"/>
          <p:nvPr/>
        </p:nvSpPr>
        <p:spPr>
          <a:xfrm>
            <a:off x="3733800" y="6096000"/>
            <a:ext cx="7010400" cy="338554"/>
          </a:xfrm>
          <a:prstGeom prst="rect">
            <a:avLst/>
          </a:prstGeom>
          <a:noFill/>
        </p:spPr>
        <p:txBody>
          <a:bodyPr wrap="square" rtlCol="0">
            <a:spAutoFit/>
          </a:bodyPr>
          <a:lstStyle/>
          <a:p>
            <a:pPr defTabSz="1218987"/>
            <a:r>
              <a:rPr lang="en-US" sz="1600" dirty="0">
                <a:solidFill>
                  <a:srgbClr val="000000"/>
                </a:solidFill>
                <a:latin typeface="Constantia"/>
              </a:rPr>
              <a:t>Sodium and fluid balance are intertwined.</a:t>
            </a:r>
          </a:p>
        </p:txBody>
      </p:sp>
    </p:spTree>
    <p:extLst>
      <p:ext uri="{BB962C8B-B14F-4D97-AF65-F5344CB8AC3E}">
        <p14:creationId xmlns:p14="http://schemas.microsoft.com/office/powerpoint/2010/main" val="2459431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742929" cy="1295400"/>
          </a:xfrm>
        </p:spPr>
        <p:txBody>
          <a:bodyPr>
            <a:normAutofit/>
          </a:bodyPr>
          <a:lstStyle/>
          <a:p>
            <a:r>
              <a:rPr lang="en-US" b="1" dirty="0"/>
              <a:t>7.3 The Adrenal Glands Detect Blood Osmolality</a:t>
            </a:r>
          </a:p>
        </p:txBody>
      </p:sp>
      <p:sp>
        <p:nvSpPr>
          <p:cNvPr id="4" name="Content Placeholder 3"/>
          <p:cNvSpPr>
            <a:spLocks noGrp="1"/>
          </p:cNvSpPr>
          <p:nvPr>
            <p:ph idx="1"/>
          </p:nvPr>
        </p:nvSpPr>
        <p:spPr>
          <a:xfrm>
            <a:off x="609601" y="1600200"/>
            <a:ext cx="10820399" cy="4953000"/>
          </a:xfrm>
        </p:spPr>
        <p:txBody>
          <a:bodyPr>
            <a:normAutofit/>
          </a:bodyPr>
          <a:lstStyle/>
          <a:p>
            <a:r>
              <a:rPr lang="en-US" dirty="0"/>
              <a:t>Cells in the adrenal glands sense when sodium levels are low, and when potassium levels are high, in the blood. </a:t>
            </a:r>
          </a:p>
          <a:p>
            <a:r>
              <a:rPr lang="en-US" dirty="0"/>
              <a:t>In response to either stimulus, they release </a:t>
            </a:r>
            <a:r>
              <a:rPr lang="en-US" b="1" dirty="0"/>
              <a:t>aldosterone</a:t>
            </a:r>
            <a:r>
              <a:rPr lang="en-US" dirty="0"/>
              <a:t>. Therefore, aldosterone is released in response to angiotensin stimulation and is also controlled by blood electrolyte concentrations. </a:t>
            </a:r>
          </a:p>
          <a:p>
            <a:r>
              <a:rPr lang="en-US" dirty="0"/>
              <a:t>In either case, aldosterone communicates the same message, which is to increase sodium reabsorption and consequently water reabsorption. </a:t>
            </a:r>
          </a:p>
          <a:p>
            <a:r>
              <a:rPr lang="en-US" dirty="0"/>
              <a:t>In exchange, potassium is excreted.</a:t>
            </a:r>
          </a:p>
        </p:txBody>
      </p:sp>
    </p:spTree>
    <p:extLst>
      <p:ext uri="{BB962C8B-B14F-4D97-AF65-F5344CB8AC3E}">
        <p14:creationId xmlns:p14="http://schemas.microsoft.com/office/powerpoint/2010/main" val="4238097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Electrolytes Important for Fluid Balance</a:t>
            </a:r>
          </a:p>
        </p:txBody>
      </p:sp>
      <p:sp>
        <p:nvSpPr>
          <p:cNvPr id="6" name="Content Placeholder 5"/>
          <p:cNvSpPr>
            <a:spLocks noGrp="1"/>
          </p:cNvSpPr>
          <p:nvPr>
            <p:ph idx="1"/>
          </p:nvPr>
        </p:nvSpPr>
        <p:spPr>
          <a:xfrm>
            <a:off x="762000" y="1600200"/>
            <a:ext cx="10744200" cy="5029200"/>
          </a:xfrm>
        </p:spPr>
        <p:txBody>
          <a:bodyPr>
            <a:normAutofit fontScale="92500"/>
          </a:bodyPr>
          <a:lstStyle/>
          <a:p>
            <a:r>
              <a:rPr lang="en-US" dirty="0"/>
              <a:t>Cells are about 75 percent water and blood plasma is about 95 percent water. </a:t>
            </a:r>
          </a:p>
          <a:p>
            <a:r>
              <a:rPr lang="en-US" dirty="0"/>
              <a:t>The maintenance of the unequal volumes of water between fluid compartments is achieved by balancing the force of water against the force of all dissolved substances. </a:t>
            </a:r>
          </a:p>
          <a:p>
            <a:r>
              <a:rPr lang="en-US" b="1" dirty="0"/>
              <a:t>Concentration</a:t>
            </a:r>
            <a:r>
              <a:rPr lang="en-US" dirty="0"/>
              <a:t> means the amount of particles in a set volume of water.</a:t>
            </a:r>
          </a:p>
          <a:p>
            <a:r>
              <a:rPr lang="en-US" dirty="0"/>
              <a:t>The force driving the water movement through the selectively permeable membrane is the higher solute concentration on the one side. </a:t>
            </a:r>
          </a:p>
          <a:p>
            <a:r>
              <a:rPr lang="en-US" dirty="0"/>
              <a:t>Solutes at different concentrations on either side of a selectively permeable membrane exert a force, called </a:t>
            </a:r>
            <a:r>
              <a:rPr lang="en-US" b="1" dirty="0"/>
              <a:t>osmotic pressure</a:t>
            </a:r>
            <a:r>
              <a:rPr lang="en-US" dirty="0"/>
              <a:t>. </a:t>
            </a:r>
          </a:p>
        </p:txBody>
      </p:sp>
    </p:spTree>
    <p:extLst>
      <p:ext uri="{BB962C8B-B14F-4D97-AF65-F5344CB8AC3E}">
        <p14:creationId xmlns:p14="http://schemas.microsoft.com/office/powerpoint/2010/main" val="617726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Electrolytes Important for Fluid Balance</a:t>
            </a:r>
          </a:p>
        </p:txBody>
      </p:sp>
      <p:pic>
        <p:nvPicPr>
          <p:cNvPr id="3" name="Content Placeholder 2" descr="Imagine demonstrating the sodium potassium pump. Sodium is moved out of the cell at the same time potassium is moved into the cell. A.T.P. is broken down to A.D.P. to power the process."/>
          <p:cNvPicPr>
            <a:picLocks noGrp="1" noChangeAspect="1"/>
          </p:cNvPicPr>
          <p:nvPr>
            <p:ph sz="half" idx="1"/>
          </p:nvPr>
        </p:nvPicPr>
        <p:blipFill>
          <a:blip r:embed="rId2"/>
          <a:stretch>
            <a:fillRect/>
          </a:stretch>
        </p:blipFill>
        <p:spPr>
          <a:xfrm>
            <a:off x="381000" y="1981200"/>
            <a:ext cx="6560278" cy="3886200"/>
          </a:xfrm>
          <a:prstGeom prst="rect">
            <a:avLst/>
          </a:prstGeom>
        </p:spPr>
      </p:pic>
      <p:sp>
        <p:nvSpPr>
          <p:cNvPr id="9" name="Content Placeholder 8"/>
          <p:cNvSpPr>
            <a:spLocks noGrp="1"/>
          </p:cNvSpPr>
          <p:nvPr>
            <p:ph sz="half" idx="2"/>
          </p:nvPr>
        </p:nvSpPr>
        <p:spPr>
          <a:xfrm>
            <a:off x="7620000" y="2362200"/>
            <a:ext cx="4200663" cy="3684814"/>
          </a:xfrm>
        </p:spPr>
        <p:txBody>
          <a:bodyPr/>
          <a:lstStyle/>
          <a:p>
            <a:pPr marL="0" indent="0">
              <a:buNone/>
            </a:pPr>
            <a:r>
              <a:rPr lang="en-US" dirty="0"/>
              <a:t>The sodium-potassium pump is the primary mechanism for cells to maintain water balance between themselves and their surrounding environment.</a:t>
            </a:r>
          </a:p>
        </p:txBody>
      </p:sp>
    </p:spTree>
    <p:extLst>
      <p:ext uri="{BB962C8B-B14F-4D97-AF65-F5344CB8AC3E}">
        <p14:creationId xmlns:p14="http://schemas.microsoft.com/office/powerpoint/2010/main" val="3407009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Electrolytes Important for Fluid Balance</a:t>
            </a:r>
          </a:p>
        </p:txBody>
      </p:sp>
      <p:sp>
        <p:nvSpPr>
          <p:cNvPr id="6" name="Content Placeholder 5"/>
          <p:cNvSpPr>
            <a:spLocks noGrp="1"/>
          </p:cNvSpPr>
          <p:nvPr>
            <p:ph idx="1"/>
          </p:nvPr>
        </p:nvSpPr>
        <p:spPr>
          <a:xfrm>
            <a:off x="609600" y="1600200"/>
            <a:ext cx="11049000" cy="5029200"/>
          </a:xfrm>
        </p:spPr>
        <p:txBody>
          <a:bodyPr>
            <a:normAutofit lnSpcReduction="10000"/>
          </a:bodyPr>
          <a:lstStyle/>
          <a:p>
            <a:r>
              <a:rPr lang="en-US" dirty="0"/>
              <a:t>The maintenance of water volume between fluid compartments is achieved by keeping the concentration of all dissolved substances between the compartments the same.</a:t>
            </a:r>
          </a:p>
          <a:p>
            <a:r>
              <a:rPr lang="en-US" dirty="0"/>
              <a:t>Individual solutes are at different concentrations between fluid compartments, providing a mechanism by which to control water movement.</a:t>
            </a:r>
          </a:p>
          <a:p>
            <a:r>
              <a:rPr lang="en-US" dirty="0"/>
              <a:t>Sodium is the primary regulator of water balance and plays important roles in nerve transmission, muscle contraction, and nutrient absorption and reabsorption.</a:t>
            </a:r>
          </a:p>
          <a:p>
            <a:r>
              <a:rPr lang="en-US" dirty="0"/>
              <a:t>Most sodium in the typical American diet comes from processed and prepared foods.</a:t>
            </a:r>
          </a:p>
        </p:txBody>
      </p:sp>
    </p:spTree>
    <p:extLst>
      <p:ext uri="{BB962C8B-B14F-4D97-AF65-F5344CB8AC3E}">
        <p14:creationId xmlns:p14="http://schemas.microsoft.com/office/powerpoint/2010/main" val="2353206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Electrolytes Important for Fluid Balance</a:t>
            </a:r>
          </a:p>
        </p:txBody>
      </p:sp>
      <p:sp>
        <p:nvSpPr>
          <p:cNvPr id="6" name="Content Placeholder 5"/>
          <p:cNvSpPr>
            <a:spLocks noGrp="1"/>
          </p:cNvSpPr>
          <p:nvPr>
            <p:ph idx="1"/>
          </p:nvPr>
        </p:nvSpPr>
        <p:spPr>
          <a:xfrm>
            <a:off x="609600" y="1600200"/>
            <a:ext cx="11049000" cy="5029200"/>
          </a:xfrm>
        </p:spPr>
        <p:txBody>
          <a:bodyPr>
            <a:normAutofit lnSpcReduction="10000"/>
          </a:bodyPr>
          <a:lstStyle/>
          <a:p>
            <a:r>
              <a:rPr lang="en-US" dirty="0"/>
              <a:t>In athletes </a:t>
            </a:r>
            <a:r>
              <a:rPr lang="en-US" b="1" dirty="0"/>
              <a:t>hyponatremia</a:t>
            </a:r>
            <a:r>
              <a:rPr lang="en-US" dirty="0"/>
              <a:t>, or a low blood-sodium level, is not so much the result of excessive sodium loss in sweat, but rather drinking too much water. </a:t>
            </a:r>
          </a:p>
          <a:p>
            <a:r>
              <a:rPr lang="en-US" dirty="0"/>
              <a:t>The excess water dilutes the sodium concentration in blood. </a:t>
            </a:r>
          </a:p>
          <a:p>
            <a:r>
              <a:rPr lang="en-US" dirty="0"/>
              <a:t>Illnesses causing vomiting, sweating, and diarrhea may also cause hyponatremia. The symptoms of hyponatremia, also called water intoxication since it is often the root cause, include nausea, muscle cramps, confusion, dizziness, and in severe cases, coma and death.</a:t>
            </a:r>
          </a:p>
          <a:p>
            <a:r>
              <a:rPr lang="en-US" dirty="0"/>
              <a:t>Sports drinks are better at restoring fluid and blood-glucose levels than replacing electrolytes. During an endurance event you would be better off drinking water and eating an energy bar that contains sugars, proteins, and electrolytes. </a:t>
            </a:r>
          </a:p>
        </p:txBody>
      </p:sp>
    </p:spTree>
    <p:extLst>
      <p:ext uri="{BB962C8B-B14F-4D97-AF65-F5344CB8AC3E}">
        <p14:creationId xmlns:p14="http://schemas.microsoft.com/office/powerpoint/2010/main" val="1973133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Dietary Reference Intakes for Sodium</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374920216"/>
              </p:ext>
            </p:extLst>
          </p:nvPr>
        </p:nvGraphicFramePr>
        <p:xfrm>
          <a:off x="1010445" y="1752600"/>
          <a:ext cx="10171113" cy="4389120"/>
        </p:xfrm>
        <a:graphic>
          <a:graphicData uri="http://schemas.openxmlformats.org/drawingml/2006/table">
            <a:tbl>
              <a:tblPr firstRow="1">
                <a:tableStyleId>{0660B408-B3CF-4A94-85FC-2B1E0A45F4A2}</a:tableStyleId>
              </a:tblPr>
              <a:tblGrid>
                <a:gridCol w="3390371">
                  <a:extLst>
                    <a:ext uri="{9D8B030D-6E8A-4147-A177-3AD203B41FA5}">
                      <a16:colId xmlns:a16="http://schemas.microsoft.com/office/drawing/2014/main" val="3531263128"/>
                    </a:ext>
                  </a:extLst>
                </a:gridCol>
                <a:gridCol w="3390371">
                  <a:extLst>
                    <a:ext uri="{9D8B030D-6E8A-4147-A177-3AD203B41FA5}">
                      <a16:colId xmlns:a16="http://schemas.microsoft.com/office/drawing/2014/main" val="2591640441"/>
                    </a:ext>
                  </a:extLst>
                </a:gridCol>
                <a:gridCol w="3390371">
                  <a:extLst>
                    <a:ext uri="{9D8B030D-6E8A-4147-A177-3AD203B41FA5}">
                      <a16:colId xmlns:a16="http://schemas.microsoft.com/office/drawing/2014/main" val="1851607359"/>
                    </a:ext>
                  </a:extLst>
                </a:gridCol>
              </a:tblGrid>
              <a:tr h="0">
                <a:tc>
                  <a:txBody>
                    <a:bodyPr/>
                    <a:lstStyle/>
                    <a:p>
                      <a:r>
                        <a:rPr lang="en-US" dirty="0">
                          <a:solidFill>
                            <a:schemeClr val="tx1"/>
                          </a:solidFill>
                        </a:rPr>
                        <a:t>Age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r>
                        <a:rPr lang="en-US" dirty="0">
                          <a:solidFill>
                            <a:schemeClr val="tx1"/>
                          </a:solidFill>
                        </a:rPr>
                        <a:t>Adequate Intake (mg/day)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r>
                        <a:rPr lang="en-US" dirty="0">
                          <a:solidFill>
                            <a:schemeClr val="tx1"/>
                          </a:solidFill>
                        </a:rPr>
                        <a:t>Tolerable Upper Intake Level (mg/day)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93387056"/>
                  </a:ext>
                </a:extLst>
              </a:tr>
              <a:tr h="350520">
                <a:tc>
                  <a:txBody>
                    <a:bodyPr/>
                    <a:lstStyle/>
                    <a:p>
                      <a:r>
                        <a:rPr lang="en-US" dirty="0"/>
                        <a:t>Infants (0–6 months)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ND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656803827"/>
                  </a:ext>
                </a:extLst>
              </a:tr>
              <a:tr h="0">
                <a:tc>
                  <a:txBody>
                    <a:bodyPr/>
                    <a:lstStyle/>
                    <a:p>
                      <a:r>
                        <a:rPr lang="en-US" dirty="0"/>
                        <a:t>Infants (6–12 months)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370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ND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517536764"/>
                  </a:ext>
                </a:extLst>
              </a:tr>
              <a:tr h="0">
                <a:tc>
                  <a:txBody>
                    <a:bodyPr/>
                    <a:lstStyle/>
                    <a:p>
                      <a:r>
                        <a:rPr lang="en-US" dirty="0"/>
                        <a:t>Children (1–3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476175956"/>
                  </a:ext>
                </a:extLst>
              </a:tr>
              <a:tr h="0">
                <a:tc>
                  <a:txBody>
                    <a:bodyPr/>
                    <a:lstStyle/>
                    <a:p>
                      <a:r>
                        <a:rPr lang="en-US" dirty="0"/>
                        <a:t>Children (4–8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1,900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796217623"/>
                  </a:ext>
                </a:extLst>
              </a:tr>
              <a:tr h="0">
                <a:tc>
                  <a:txBody>
                    <a:bodyPr/>
                    <a:lstStyle/>
                    <a:p>
                      <a:r>
                        <a:rPr lang="en-US" dirty="0"/>
                        <a:t>Children (9–13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2,200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444305066"/>
                  </a:ext>
                </a:extLst>
              </a:tr>
              <a:tr h="0">
                <a:tc>
                  <a:txBody>
                    <a:bodyPr/>
                    <a:lstStyle/>
                    <a:p>
                      <a:r>
                        <a:rPr lang="en-US" dirty="0"/>
                        <a:t>Adolescents (14–18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2,300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608654710"/>
                  </a:ext>
                </a:extLst>
              </a:tr>
              <a:tr h="0">
                <a:tc>
                  <a:txBody>
                    <a:bodyPr/>
                    <a:lstStyle/>
                    <a:p>
                      <a:r>
                        <a:rPr lang="en-US" dirty="0"/>
                        <a:t>Adults (19–50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2,300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412059897"/>
                  </a:ext>
                </a:extLst>
              </a:tr>
              <a:tr h="0">
                <a:tc>
                  <a:txBody>
                    <a:bodyPr/>
                    <a:lstStyle/>
                    <a:p>
                      <a:r>
                        <a:rPr lang="en-US" dirty="0"/>
                        <a:t>Adults (50–70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2,300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352538536"/>
                  </a:ext>
                </a:extLst>
              </a:tr>
              <a:tr h="0">
                <a:tc>
                  <a:txBody>
                    <a:bodyPr/>
                    <a:lstStyle/>
                    <a:p>
                      <a:r>
                        <a:rPr lang="en-US" dirty="0"/>
                        <a:t>Adults (&gt; 70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2,300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094447267"/>
                  </a:ext>
                </a:extLst>
              </a:tr>
              <a:tr h="0">
                <a:tc gridSpan="3">
                  <a:txBody>
                    <a:bodyPr/>
                    <a:lstStyle/>
                    <a:p>
                      <a:pPr algn="ctr"/>
                      <a:r>
                        <a:rPr lang="en-US" dirty="0"/>
                        <a:t>ND = not determined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38163738"/>
                  </a:ext>
                </a:extLst>
              </a:tr>
            </a:tbl>
          </a:graphicData>
        </a:graphic>
      </p:graphicFrame>
    </p:spTree>
    <p:extLst>
      <p:ext uri="{BB962C8B-B14F-4D97-AF65-F5344CB8AC3E}">
        <p14:creationId xmlns:p14="http://schemas.microsoft.com/office/powerpoint/2010/main" val="964120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Sodium Contents of Selected Foods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04365187"/>
              </p:ext>
            </p:extLst>
          </p:nvPr>
        </p:nvGraphicFramePr>
        <p:xfrm>
          <a:off x="990600" y="1600200"/>
          <a:ext cx="9906000" cy="4754876"/>
        </p:xfrm>
        <a:graphic>
          <a:graphicData uri="http://schemas.openxmlformats.org/drawingml/2006/table">
            <a:tbl>
              <a:tblPr firstRow="1"/>
              <a:tblGrid>
                <a:gridCol w="4191000">
                  <a:extLst>
                    <a:ext uri="{9D8B030D-6E8A-4147-A177-3AD203B41FA5}">
                      <a16:colId xmlns:a16="http://schemas.microsoft.com/office/drawing/2014/main" val="563551735"/>
                    </a:ext>
                  </a:extLst>
                </a:gridCol>
                <a:gridCol w="2971800">
                  <a:extLst>
                    <a:ext uri="{9D8B030D-6E8A-4147-A177-3AD203B41FA5}">
                      <a16:colId xmlns:a16="http://schemas.microsoft.com/office/drawing/2014/main" val="577436194"/>
                    </a:ext>
                  </a:extLst>
                </a:gridCol>
                <a:gridCol w="2743200">
                  <a:extLst>
                    <a:ext uri="{9D8B030D-6E8A-4147-A177-3AD203B41FA5}">
                      <a16:colId xmlns:a16="http://schemas.microsoft.com/office/drawing/2014/main" val="1296216292"/>
                    </a:ext>
                  </a:extLst>
                </a:gridCol>
              </a:tblGrid>
              <a:tr h="410974">
                <a:tc>
                  <a:txBody>
                    <a:bodyPr/>
                    <a:lstStyle/>
                    <a:p>
                      <a:pPr algn="ctr"/>
                      <a:r>
                        <a:rPr lang="en-US" sz="2000" b="1" dirty="0"/>
                        <a:t>Food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Serving Size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Sodium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833555966"/>
                  </a:ext>
                </a:extLst>
              </a:tr>
              <a:tr h="410974">
                <a:tc>
                  <a:txBody>
                    <a:bodyPr/>
                    <a:lstStyle/>
                    <a:p>
                      <a:r>
                        <a:rPr lang="en-US" sz="2000" dirty="0"/>
                        <a:t>Breads, all types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1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95–210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406955325"/>
                  </a:ext>
                </a:extLst>
              </a:tr>
              <a:tr h="410974">
                <a:tc>
                  <a:txBody>
                    <a:bodyPr/>
                    <a:lstStyle/>
                    <a:p>
                      <a:r>
                        <a:rPr lang="en-US" sz="2000" dirty="0"/>
                        <a:t>Rice Chex cereal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1 ¼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932303443"/>
                  </a:ext>
                </a:extLst>
              </a:tr>
              <a:tr h="410974">
                <a:tc>
                  <a:txBody>
                    <a:bodyPr/>
                    <a:lstStyle/>
                    <a:p>
                      <a:r>
                        <a:rPr lang="en-US" sz="2000" dirty="0"/>
                        <a:t>Raisin Bran cereal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1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362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93773428"/>
                  </a:ext>
                </a:extLst>
              </a:tr>
              <a:tr h="410974">
                <a:tc>
                  <a:txBody>
                    <a:bodyPr/>
                    <a:lstStyle/>
                    <a:p>
                      <a:r>
                        <a:rPr lang="en-US" sz="2000" dirty="0"/>
                        <a:t>Granola bar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1 bar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83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107516725"/>
                  </a:ext>
                </a:extLst>
              </a:tr>
              <a:tr h="410974">
                <a:tc>
                  <a:txBody>
                    <a:bodyPr/>
                    <a:lstStyle/>
                    <a:p>
                      <a:r>
                        <a:rPr lang="en-US" sz="2000" dirty="0"/>
                        <a:t>Frozen pizza, plain, cheese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4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450–1200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671116417"/>
                  </a:ext>
                </a:extLst>
              </a:tr>
              <a:tr h="410974">
                <a:tc>
                  <a:txBody>
                    <a:bodyPr/>
                    <a:lstStyle/>
                    <a:p>
                      <a:r>
                        <a:rPr lang="en-US" sz="2000" dirty="0"/>
                        <a:t>Frozen vegetables, all types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½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2–160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856399108"/>
                  </a:ext>
                </a:extLst>
              </a:tr>
              <a:tr h="645136">
                <a:tc>
                  <a:txBody>
                    <a:bodyPr/>
                    <a:lstStyle/>
                    <a:p>
                      <a:r>
                        <a:rPr lang="en-US" sz="2000" dirty="0"/>
                        <a:t>Salad dressing, regular fat, all types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2 Tbsp.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110–505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724226326"/>
                  </a:ext>
                </a:extLst>
              </a:tr>
              <a:tr h="410974">
                <a:tc>
                  <a:txBody>
                    <a:bodyPr/>
                    <a:lstStyle/>
                    <a:p>
                      <a:r>
                        <a:rPr lang="en-US" sz="2000" dirty="0"/>
                        <a:t>Salsa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2 Tbsp.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150–240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073532357"/>
                  </a:ext>
                </a:extLst>
              </a:tr>
              <a:tr h="410974">
                <a:tc>
                  <a:txBody>
                    <a:bodyPr/>
                    <a:lstStyle/>
                    <a:p>
                      <a:r>
                        <a:rPr lang="en-US" sz="2000" dirty="0"/>
                        <a:t>Soup (tomato), reconstituted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8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sz="2000" dirty="0"/>
                        <a:t>700–1260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156918714"/>
                  </a:ext>
                </a:extLst>
              </a:tr>
              <a:tr h="410974">
                <a:tc>
                  <a:txBody>
                    <a:bodyPr/>
                    <a:lstStyle/>
                    <a:p>
                      <a:r>
                        <a:rPr lang="en-US" sz="2000" dirty="0"/>
                        <a:t>Tomato juice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8 oz. (~1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sz="2000" dirty="0"/>
                        <a:t>340–1040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507878723"/>
                  </a:ext>
                </a:extLst>
              </a:tr>
            </a:tbl>
          </a:graphicData>
        </a:graphic>
      </p:graphicFrame>
    </p:spTree>
    <p:extLst>
      <p:ext uri="{BB962C8B-B14F-4D97-AF65-F5344CB8AC3E}">
        <p14:creationId xmlns:p14="http://schemas.microsoft.com/office/powerpoint/2010/main" val="2432369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Sodium Contents of Selected Foods (cont.)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11060595"/>
              </p:ext>
            </p:extLst>
          </p:nvPr>
        </p:nvGraphicFramePr>
        <p:xfrm>
          <a:off x="990600" y="1600200"/>
          <a:ext cx="9906000" cy="4520714"/>
        </p:xfrm>
        <a:graphic>
          <a:graphicData uri="http://schemas.openxmlformats.org/drawingml/2006/table">
            <a:tbl>
              <a:tblPr firstRow="1"/>
              <a:tblGrid>
                <a:gridCol w="4191000">
                  <a:extLst>
                    <a:ext uri="{9D8B030D-6E8A-4147-A177-3AD203B41FA5}">
                      <a16:colId xmlns:a16="http://schemas.microsoft.com/office/drawing/2014/main" val="563551735"/>
                    </a:ext>
                  </a:extLst>
                </a:gridCol>
                <a:gridCol w="2971800">
                  <a:extLst>
                    <a:ext uri="{9D8B030D-6E8A-4147-A177-3AD203B41FA5}">
                      <a16:colId xmlns:a16="http://schemas.microsoft.com/office/drawing/2014/main" val="577436194"/>
                    </a:ext>
                  </a:extLst>
                </a:gridCol>
                <a:gridCol w="2743200">
                  <a:extLst>
                    <a:ext uri="{9D8B030D-6E8A-4147-A177-3AD203B41FA5}">
                      <a16:colId xmlns:a16="http://schemas.microsoft.com/office/drawing/2014/main" val="1296216292"/>
                    </a:ext>
                  </a:extLst>
                </a:gridCol>
              </a:tblGrid>
              <a:tr h="410974">
                <a:tc>
                  <a:txBody>
                    <a:bodyPr/>
                    <a:lstStyle/>
                    <a:p>
                      <a:pPr algn="ctr"/>
                      <a:r>
                        <a:rPr lang="en-US" sz="2000" b="1" dirty="0"/>
                        <a:t>Food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Serving Size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Sodium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833555966"/>
                  </a:ext>
                </a:extLst>
              </a:tr>
              <a:tr h="410974">
                <a:tc>
                  <a:txBody>
                    <a:bodyPr/>
                    <a:lstStyle/>
                    <a:p>
                      <a:r>
                        <a:rPr lang="en-US" dirty="0"/>
                        <a:t>Potato chips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 oz. (28.4 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120–180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907138608"/>
                  </a:ext>
                </a:extLst>
              </a:tr>
              <a:tr h="410974">
                <a:tc>
                  <a:txBody>
                    <a:bodyPr/>
                    <a:lstStyle/>
                    <a:p>
                      <a:r>
                        <a:rPr lang="en-US" dirty="0"/>
                        <a:t>Tortilla chips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oz. (28.4 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105–160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764516477"/>
                  </a:ext>
                </a:extLst>
              </a:tr>
              <a:tr h="410974">
                <a:tc>
                  <a:txBody>
                    <a:bodyPr/>
                    <a:lstStyle/>
                    <a:p>
                      <a:r>
                        <a:rPr lang="en-US" dirty="0"/>
                        <a:t>Pretzels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 oz. (28.4 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290–560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362655730"/>
                  </a:ext>
                </a:extLst>
              </a:tr>
              <a:tr h="410974">
                <a:tc>
                  <a:txBody>
                    <a:bodyPr/>
                    <a:lstStyle/>
                    <a:p>
                      <a:r>
                        <a:rPr lang="en-US" dirty="0"/>
                        <a:t>Potato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medium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82358138"/>
                  </a:ext>
                </a:extLst>
              </a:tr>
              <a:tr h="410974">
                <a:tc>
                  <a:txBody>
                    <a:bodyPr/>
                    <a:lstStyle/>
                    <a:p>
                      <a:r>
                        <a:rPr lang="en-US" dirty="0"/>
                        <a:t>Pork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3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06394027"/>
                  </a:ext>
                </a:extLst>
              </a:tr>
              <a:tr h="410974">
                <a:tc>
                  <a:txBody>
                    <a:bodyPr/>
                    <a:lstStyle/>
                    <a:p>
                      <a:r>
                        <a:rPr lang="en-US" dirty="0"/>
                        <a:t>Chicken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(½ breast)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751300486"/>
                  </a:ext>
                </a:extLst>
              </a:tr>
              <a:tr h="410974">
                <a:tc>
                  <a:txBody>
                    <a:bodyPr/>
                    <a:lstStyle/>
                    <a:p>
                      <a:r>
                        <a:rPr lang="en-US" dirty="0"/>
                        <a:t>Chicken fast food dinner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endParaRPr lang="en-US"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2243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46103726"/>
                  </a:ext>
                </a:extLst>
              </a:tr>
              <a:tr h="410974">
                <a:tc>
                  <a:txBody>
                    <a:bodyPr/>
                    <a:lstStyle/>
                    <a:p>
                      <a:r>
                        <a:rPr lang="en-US" dirty="0"/>
                        <a:t>Chicken noodle soup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1107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280752051"/>
                  </a:ext>
                </a:extLst>
              </a:tr>
              <a:tr h="410974">
                <a:tc>
                  <a:txBody>
                    <a:bodyPr/>
                    <a:lstStyle/>
                    <a:p>
                      <a:r>
                        <a:rPr lang="en-US" dirty="0"/>
                        <a:t>Ham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3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1114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826759940"/>
                  </a:ext>
                </a:extLst>
              </a:tr>
              <a:tr h="410974">
                <a:tc>
                  <a:txBody>
                    <a:bodyPr/>
                    <a:lstStyle/>
                    <a:p>
                      <a:r>
                        <a:rPr lang="en-US" dirty="0"/>
                        <a:t>Dill pickle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928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56258382"/>
                  </a:ext>
                </a:extLst>
              </a:tr>
            </a:tbl>
          </a:graphicData>
        </a:graphic>
      </p:graphicFrame>
    </p:spTree>
    <p:extLst>
      <p:ext uri="{BB962C8B-B14F-4D97-AF65-F5344CB8AC3E}">
        <p14:creationId xmlns:p14="http://schemas.microsoft.com/office/powerpoint/2010/main" val="3768053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762000" y="1752600"/>
            <a:ext cx="10744200" cy="4572000"/>
          </a:xfrm>
        </p:spPr>
        <p:txBody>
          <a:bodyPr>
            <a:normAutofit fontScale="92500" lnSpcReduction="10000"/>
          </a:bodyPr>
          <a:lstStyle/>
          <a:p>
            <a:pPr marL="514350" indent="-514350">
              <a:buFont typeface="+mj-lt"/>
              <a:buAutoNum type="arabicPeriod" startAt="7"/>
            </a:pPr>
            <a:r>
              <a:rPr lang="en-US" sz="3000" dirty="0"/>
              <a:t>Describe the DASH diet and state its benefits.</a:t>
            </a:r>
          </a:p>
          <a:p>
            <a:pPr marL="514350" indent="-514350">
              <a:buFont typeface="+mj-lt"/>
              <a:buAutoNum type="arabicPeriod" startAt="7"/>
            </a:pPr>
            <a:r>
              <a:rPr lang="en-US" sz="3000" dirty="0"/>
              <a:t>List sources of fluid intake.</a:t>
            </a:r>
          </a:p>
          <a:p>
            <a:pPr marL="514350" indent="-514350">
              <a:buFont typeface="+mj-lt"/>
              <a:buAutoNum type="arabicPeriod" startAt="7"/>
            </a:pPr>
            <a:r>
              <a:rPr lang="en-US" sz="3000" dirty="0"/>
              <a:t>Learn to examine beverage labels carefully and determine nutritional adequacy.</a:t>
            </a:r>
          </a:p>
          <a:p>
            <a:pPr marL="514350" indent="-514350">
              <a:buFont typeface="+mj-lt"/>
              <a:buAutoNum type="arabicPeriod" startAt="7"/>
            </a:pPr>
            <a:r>
              <a:rPr lang="en-US" sz="3000" dirty="0"/>
              <a:t>Describe the major shifts in beverage consumption in the United States and identify the potential related health problems.</a:t>
            </a:r>
          </a:p>
          <a:p>
            <a:pPr marL="514350" indent="-514350">
              <a:buFont typeface="+mj-lt"/>
              <a:buAutoNum type="arabicPeriod" startAt="7"/>
            </a:pPr>
            <a:r>
              <a:rPr lang="en-US" sz="3000" dirty="0"/>
              <a:t>Explain the impacts of excessive alcohol intake (both acutely and chronically) on health.</a:t>
            </a:r>
          </a:p>
          <a:p>
            <a:pPr marL="514350" indent="-514350">
              <a:buFont typeface="+mj-lt"/>
              <a:buAutoNum type="arabicPeriod" startAt="7"/>
            </a:pPr>
            <a:r>
              <a:rPr lang="en-US" sz="3000" dirty="0"/>
              <a:t>Discuss the scientific evidence about caffeine and human health.</a:t>
            </a:r>
          </a:p>
          <a:p>
            <a:pPr marL="0" indent="0">
              <a:buNone/>
            </a:pPr>
            <a:endParaRPr lang="en-US" dirty="0"/>
          </a:p>
        </p:txBody>
      </p:sp>
    </p:spTree>
    <p:extLst>
      <p:ext uri="{BB962C8B-B14F-4D97-AF65-F5344CB8AC3E}">
        <p14:creationId xmlns:p14="http://schemas.microsoft.com/office/powerpoint/2010/main" val="2554451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Sodium Contents of Selected Foods (cont.)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35856766"/>
              </p:ext>
            </p:extLst>
          </p:nvPr>
        </p:nvGraphicFramePr>
        <p:xfrm>
          <a:off x="990600" y="1600200"/>
          <a:ext cx="10134600" cy="4419600"/>
        </p:xfrm>
        <a:graphic>
          <a:graphicData uri="http://schemas.openxmlformats.org/drawingml/2006/table">
            <a:tbl>
              <a:tblPr firstRow="1"/>
              <a:tblGrid>
                <a:gridCol w="4287715">
                  <a:extLst>
                    <a:ext uri="{9D8B030D-6E8A-4147-A177-3AD203B41FA5}">
                      <a16:colId xmlns:a16="http://schemas.microsoft.com/office/drawing/2014/main" val="563551735"/>
                    </a:ext>
                  </a:extLst>
                </a:gridCol>
                <a:gridCol w="3040380">
                  <a:extLst>
                    <a:ext uri="{9D8B030D-6E8A-4147-A177-3AD203B41FA5}">
                      <a16:colId xmlns:a16="http://schemas.microsoft.com/office/drawing/2014/main" val="577436194"/>
                    </a:ext>
                  </a:extLst>
                </a:gridCol>
                <a:gridCol w="2806505">
                  <a:extLst>
                    <a:ext uri="{9D8B030D-6E8A-4147-A177-3AD203B41FA5}">
                      <a16:colId xmlns:a16="http://schemas.microsoft.com/office/drawing/2014/main" val="1296216292"/>
                    </a:ext>
                  </a:extLst>
                </a:gridCol>
              </a:tblGrid>
              <a:tr h="441960">
                <a:tc>
                  <a:txBody>
                    <a:bodyPr/>
                    <a:lstStyle/>
                    <a:p>
                      <a:pPr algn="ctr"/>
                      <a:r>
                        <a:rPr lang="en-US" sz="2000" b="1" dirty="0"/>
                        <a:t>Food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Serving Size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Sodium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833555966"/>
                  </a:ext>
                </a:extLst>
              </a:tr>
              <a:tr h="441960">
                <a:tc>
                  <a:txBody>
                    <a:bodyPr/>
                    <a:lstStyle/>
                    <a:p>
                      <a:r>
                        <a:rPr lang="en-US" dirty="0"/>
                        <a:t>Sweet pickle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a:t>128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010348905"/>
                  </a:ext>
                </a:extLst>
              </a:tr>
              <a:tr h="441960">
                <a:tc>
                  <a:txBody>
                    <a:bodyPr/>
                    <a:lstStyle/>
                    <a:p>
                      <a:r>
                        <a:rPr lang="en-US" dirty="0"/>
                        <a:t>Soy sauce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Tbsp.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1029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989279741"/>
                  </a:ext>
                </a:extLst>
              </a:tr>
              <a:tr h="441960">
                <a:tc>
                  <a:txBody>
                    <a:bodyPr/>
                    <a:lstStyle/>
                    <a:p>
                      <a:r>
                        <a:rPr lang="en-US" dirty="0"/>
                        <a:t>Corn on cob</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 ear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536213050"/>
                  </a:ext>
                </a:extLst>
              </a:tr>
              <a:tr h="441960">
                <a:tc>
                  <a:txBody>
                    <a:bodyPr/>
                    <a:lstStyle/>
                    <a:p>
                      <a:r>
                        <a:rPr lang="en-US" dirty="0"/>
                        <a:t>Canned corn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384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646435363"/>
                  </a:ext>
                </a:extLst>
              </a:tr>
              <a:tr h="441960">
                <a:tc>
                  <a:txBody>
                    <a:bodyPr/>
                    <a:lstStyle/>
                    <a:p>
                      <a:r>
                        <a:rPr lang="en-US"/>
                        <a:t>Baked beans, canned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a:t>856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0292760"/>
                  </a:ext>
                </a:extLst>
              </a:tr>
              <a:tr h="441960">
                <a:tc>
                  <a:txBody>
                    <a:bodyPr/>
                    <a:lstStyle/>
                    <a:p>
                      <a:r>
                        <a:rPr lang="en-US" dirty="0"/>
                        <a:t>Hot dog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639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574736358"/>
                  </a:ext>
                </a:extLst>
              </a:tr>
              <a:tr h="441960">
                <a:tc>
                  <a:txBody>
                    <a:bodyPr/>
                    <a:lstStyle/>
                    <a:p>
                      <a:r>
                        <a:rPr lang="en-US"/>
                        <a:t>Burger, fast-food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990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37912343"/>
                  </a:ext>
                </a:extLst>
              </a:tr>
              <a:tr h="441960">
                <a:tc>
                  <a:txBody>
                    <a:bodyPr/>
                    <a:lstStyle/>
                    <a:p>
                      <a:r>
                        <a:rPr lang="en-US" dirty="0"/>
                        <a:t>Catsup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Tbsp.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109284991"/>
                  </a:ext>
                </a:extLst>
              </a:tr>
              <a:tr h="441960">
                <a:tc>
                  <a:txBody>
                    <a:bodyPr/>
                    <a:lstStyle/>
                    <a:p>
                      <a:r>
                        <a:rPr lang="en-US"/>
                        <a:t>Steak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3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55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698503895"/>
                  </a:ext>
                </a:extLst>
              </a:tr>
            </a:tbl>
          </a:graphicData>
        </a:graphic>
      </p:graphicFrame>
    </p:spTree>
    <p:extLst>
      <p:ext uri="{BB962C8B-B14F-4D97-AF65-F5344CB8AC3E}">
        <p14:creationId xmlns:p14="http://schemas.microsoft.com/office/powerpoint/2010/main" val="1982401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Sodium Contents of Selected Foods (cont.)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358622470"/>
              </p:ext>
            </p:extLst>
          </p:nvPr>
        </p:nvGraphicFramePr>
        <p:xfrm>
          <a:off x="990600" y="1752601"/>
          <a:ext cx="10134600" cy="3505201"/>
        </p:xfrm>
        <a:graphic>
          <a:graphicData uri="http://schemas.openxmlformats.org/drawingml/2006/table">
            <a:tbl>
              <a:tblPr firstRow="1"/>
              <a:tblGrid>
                <a:gridCol w="4287715">
                  <a:extLst>
                    <a:ext uri="{9D8B030D-6E8A-4147-A177-3AD203B41FA5}">
                      <a16:colId xmlns:a16="http://schemas.microsoft.com/office/drawing/2014/main" val="563551735"/>
                    </a:ext>
                  </a:extLst>
                </a:gridCol>
                <a:gridCol w="3040380">
                  <a:extLst>
                    <a:ext uri="{9D8B030D-6E8A-4147-A177-3AD203B41FA5}">
                      <a16:colId xmlns:a16="http://schemas.microsoft.com/office/drawing/2014/main" val="577436194"/>
                    </a:ext>
                  </a:extLst>
                </a:gridCol>
                <a:gridCol w="2806505">
                  <a:extLst>
                    <a:ext uri="{9D8B030D-6E8A-4147-A177-3AD203B41FA5}">
                      <a16:colId xmlns:a16="http://schemas.microsoft.com/office/drawing/2014/main" val="1296216292"/>
                    </a:ext>
                  </a:extLst>
                </a:gridCol>
              </a:tblGrid>
              <a:tr h="500743">
                <a:tc>
                  <a:txBody>
                    <a:bodyPr/>
                    <a:lstStyle/>
                    <a:p>
                      <a:pPr algn="ctr"/>
                      <a:r>
                        <a:rPr lang="en-US" sz="2000" b="1" dirty="0"/>
                        <a:t>Food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Serving Size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Sodium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833555966"/>
                  </a:ext>
                </a:extLst>
              </a:tr>
              <a:tr h="500743">
                <a:tc>
                  <a:txBody>
                    <a:bodyPr/>
                    <a:lstStyle/>
                    <a:p>
                      <a:r>
                        <a:rPr lang="en-US" dirty="0"/>
                        <a:t>Canned tuna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3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384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548827119"/>
                  </a:ext>
                </a:extLst>
              </a:tr>
              <a:tr h="500743">
                <a:tc>
                  <a:txBody>
                    <a:bodyPr/>
                    <a:lstStyle/>
                    <a:p>
                      <a:r>
                        <a:rPr lang="en-US" dirty="0"/>
                        <a:t>Fresh tuna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3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899028864"/>
                  </a:ext>
                </a:extLst>
              </a:tr>
              <a:tr h="500743">
                <a:tc>
                  <a:txBody>
                    <a:bodyPr/>
                    <a:lstStyle/>
                    <a:p>
                      <a:r>
                        <a:rPr lang="en-US"/>
                        <a:t>Dry-roasted peanuts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1 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986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183985471"/>
                  </a:ext>
                </a:extLst>
              </a:tr>
              <a:tr h="500743">
                <a:tc>
                  <a:txBody>
                    <a:bodyPr/>
                    <a:lstStyle/>
                    <a:p>
                      <a:r>
                        <a:rPr lang="en-US" dirty="0"/>
                        <a:t>Cheddar cheese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478051678"/>
                  </a:ext>
                </a:extLst>
              </a:tr>
              <a:tr h="500743">
                <a:tc>
                  <a:txBody>
                    <a:bodyPr/>
                    <a:lstStyle/>
                    <a:p>
                      <a:r>
                        <a:rPr lang="en-US"/>
                        <a:t>American cheese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a:t>1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a:r>
                        <a:rPr lang="en-US" dirty="0"/>
                        <a:t>406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186176899"/>
                  </a:ext>
                </a:extLst>
              </a:tr>
              <a:tr h="500743">
                <a:tc>
                  <a:txBody>
                    <a:bodyPr/>
                    <a:lstStyle/>
                    <a:p>
                      <a:r>
                        <a:rPr lang="en-US" dirty="0"/>
                        <a:t>Tap water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8 oz.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ctr"/>
                      <a:r>
                        <a:rPr lang="en-US" dirty="0"/>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692995132"/>
                  </a:ext>
                </a:extLst>
              </a:tr>
            </a:tbl>
          </a:graphicData>
        </a:graphic>
      </p:graphicFrame>
    </p:spTree>
    <p:extLst>
      <p:ext uri="{BB962C8B-B14F-4D97-AF65-F5344CB8AC3E}">
        <p14:creationId xmlns:p14="http://schemas.microsoft.com/office/powerpoint/2010/main" val="2572445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Sodium on the Nutrition Facts Panel</a:t>
            </a:r>
          </a:p>
        </p:txBody>
      </p:sp>
      <p:pic>
        <p:nvPicPr>
          <p:cNvPr id="7" name="Content Placeholder 6" descr="An example of a food label showing sodium content listed in milligrams and the percentage of the daily value it represents."/>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676400" y="1433716"/>
            <a:ext cx="2743200" cy="4814685"/>
          </a:xfrm>
        </p:spPr>
      </p:pic>
      <p:pic>
        <p:nvPicPr>
          <p:cNvPr id="8" name="Content Placeholder 7" descr="Image representing dietary intake of sodium. 77% from processed and prepared foods, 12% from natural sources, 6% added while eating, and 5% added while cooking."/>
          <p:cNvPicPr>
            <a:picLocks noGrp="1" noChangeAspect="1"/>
          </p:cNvPicPr>
          <p:nvPr>
            <p:ph sz="half" idx="2"/>
          </p:nvPr>
        </p:nvPicPr>
        <p:blipFill>
          <a:blip r:embed="rId3"/>
          <a:stretch>
            <a:fillRect/>
          </a:stretch>
        </p:blipFill>
        <p:spPr>
          <a:xfrm>
            <a:off x="6248400" y="1676400"/>
            <a:ext cx="4875212" cy="4433192"/>
          </a:xfrm>
          <a:prstGeom prst="rect">
            <a:avLst/>
          </a:prstGeom>
        </p:spPr>
      </p:pic>
      <p:sp>
        <p:nvSpPr>
          <p:cNvPr id="9" name="TextBox 8"/>
          <p:cNvSpPr txBox="1"/>
          <p:nvPr/>
        </p:nvSpPr>
        <p:spPr>
          <a:xfrm>
            <a:off x="7467600" y="6172831"/>
            <a:ext cx="3505200" cy="338554"/>
          </a:xfrm>
          <a:prstGeom prst="rect">
            <a:avLst/>
          </a:prstGeom>
          <a:noFill/>
        </p:spPr>
        <p:txBody>
          <a:bodyPr wrap="square" rtlCol="0">
            <a:spAutoFit/>
          </a:bodyPr>
          <a:lstStyle/>
          <a:p>
            <a:pPr defTabSz="1218987"/>
            <a:r>
              <a:rPr lang="en-US" sz="1600" dirty="0">
                <a:solidFill>
                  <a:srgbClr val="000000"/>
                </a:solidFill>
                <a:latin typeface="Constantia"/>
              </a:rPr>
              <a:t>Dietary Sources of Sodium</a:t>
            </a:r>
          </a:p>
        </p:txBody>
      </p:sp>
      <p:sp>
        <p:nvSpPr>
          <p:cNvPr id="10" name="TextBox 9"/>
          <p:cNvSpPr txBox="1"/>
          <p:nvPr/>
        </p:nvSpPr>
        <p:spPr>
          <a:xfrm>
            <a:off x="762000" y="6202670"/>
            <a:ext cx="5486400" cy="584775"/>
          </a:xfrm>
          <a:prstGeom prst="rect">
            <a:avLst/>
          </a:prstGeom>
          <a:noFill/>
        </p:spPr>
        <p:txBody>
          <a:bodyPr wrap="square" rtlCol="0">
            <a:spAutoFit/>
          </a:bodyPr>
          <a:lstStyle/>
          <a:p>
            <a:pPr algn="ctr" defTabSz="1218987"/>
            <a:r>
              <a:rPr lang="en-US" sz="1600" dirty="0">
                <a:solidFill>
                  <a:srgbClr val="000000"/>
                </a:solidFill>
                <a:latin typeface="Constantia"/>
              </a:rPr>
              <a:t>Sodium levels in milligrams is a required listing on a Nutrition Facts label.</a:t>
            </a:r>
          </a:p>
        </p:txBody>
      </p:sp>
    </p:spTree>
    <p:extLst>
      <p:ext uri="{BB962C8B-B14F-4D97-AF65-F5344CB8AC3E}">
        <p14:creationId xmlns:p14="http://schemas.microsoft.com/office/powerpoint/2010/main" val="3735265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Food Packaging Claims Regarding Sodium</a:t>
            </a:r>
          </a:p>
        </p:txBody>
      </p:sp>
      <p:graphicFrame>
        <p:nvGraphicFramePr>
          <p:cNvPr id="4" name="Content Placeholder 3"/>
          <p:cNvGraphicFramePr>
            <a:graphicFrameLocks noGrp="1"/>
          </p:cNvGraphicFramePr>
          <p:nvPr>
            <p:ph idx="1"/>
          </p:nvPr>
        </p:nvGraphicFramePr>
        <p:xfrm>
          <a:off x="1066800" y="1600200"/>
          <a:ext cx="10668000" cy="4724400"/>
        </p:xfrm>
        <a:graphic>
          <a:graphicData uri="http://schemas.openxmlformats.org/drawingml/2006/table">
            <a:tbl>
              <a:tblPr firstRow="1"/>
              <a:tblGrid>
                <a:gridCol w="4637533">
                  <a:extLst>
                    <a:ext uri="{9D8B030D-6E8A-4147-A177-3AD203B41FA5}">
                      <a16:colId xmlns:a16="http://schemas.microsoft.com/office/drawing/2014/main" val="283737238"/>
                    </a:ext>
                  </a:extLst>
                </a:gridCol>
                <a:gridCol w="6030467">
                  <a:extLst>
                    <a:ext uri="{9D8B030D-6E8A-4147-A177-3AD203B41FA5}">
                      <a16:colId xmlns:a16="http://schemas.microsoft.com/office/drawing/2014/main" val="2080792159"/>
                    </a:ext>
                  </a:extLst>
                </a:gridCol>
              </a:tblGrid>
              <a:tr h="457200">
                <a:tc>
                  <a:txBody>
                    <a:bodyPr/>
                    <a:lstStyle/>
                    <a:p>
                      <a:pPr algn="ctr"/>
                      <a:r>
                        <a:rPr lang="en-US" sz="2000" b="1" dirty="0"/>
                        <a:t>Claim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000" b="1" dirty="0"/>
                        <a:t>Meaning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891296763"/>
                  </a:ext>
                </a:extLst>
              </a:tr>
              <a:tr h="609600">
                <a:tc>
                  <a:txBody>
                    <a:bodyPr/>
                    <a:lstStyle/>
                    <a:p>
                      <a:r>
                        <a:rPr lang="en-US" sz="2000" dirty="0"/>
                        <a:t>“Light in Sodium” or “Low in Sodium”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dirty="0"/>
                        <a:t>Sodium is reduced by at least 50 percent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852391805"/>
                  </a:ext>
                </a:extLst>
              </a:tr>
              <a:tr h="609600">
                <a:tc>
                  <a:txBody>
                    <a:bodyPr/>
                    <a:lstStyle/>
                    <a:p>
                      <a:r>
                        <a:rPr lang="en-US" sz="2000" dirty="0"/>
                        <a:t>“No Salt Added” or “Unsalted”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t>No salt added during preparation and processing*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82735926"/>
                  </a:ext>
                </a:extLst>
              </a:tr>
              <a:tr h="609600">
                <a:tc>
                  <a:txBody>
                    <a:bodyPr/>
                    <a:lstStyle/>
                    <a:p>
                      <a:r>
                        <a:rPr lang="en-US" sz="2000" dirty="0"/>
                        <a:t>“Lightly Salted”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dirty="0"/>
                        <a:t>50 percent less sodium than that added to similar food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356885334"/>
                  </a:ext>
                </a:extLst>
              </a:tr>
              <a:tr h="609600">
                <a:tc>
                  <a:txBody>
                    <a:bodyPr/>
                    <a:lstStyle/>
                    <a:p>
                      <a:r>
                        <a:rPr lang="en-US" sz="2000" dirty="0"/>
                        <a:t>“Sodium Free” or “Salt Free”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t>Contains less than 5 mg sodium per serving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15733381"/>
                  </a:ext>
                </a:extLst>
              </a:tr>
              <a:tr h="609600">
                <a:tc>
                  <a:txBody>
                    <a:bodyPr/>
                    <a:lstStyle/>
                    <a:p>
                      <a:r>
                        <a:rPr lang="en-US" sz="2000" dirty="0"/>
                        <a:t>“Very Low 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dirty="0"/>
                        <a:t>Contains less than 35 mg sodium per serving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437356070"/>
                  </a:ext>
                </a:extLst>
              </a:tr>
              <a:tr h="609600">
                <a:tc>
                  <a:txBody>
                    <a:bodyPr/>
                    <a:lstStyle/>
                    <a:p>
                      <a:r>
                        <a:rPr lang="en-US" sz="2000" dirty="0"/>
                        <a:t>“Low 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t>Contains less than 140 mg sodium per serving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53767046"/>
                  </a:ext>
                </a:extLst>
              </a:tr>
              <a:tr h="609600">
                <a:tc gridSpan="2">
                  <a:txBody>
                    <a:bodyPr/>
                    <a:lstStyle/>
                    <a:p>
                      <a:pPr algn="ctr"/>
                      <a:r>
                        <a:rPr lang="en-US" sz="1600" dirty="0"/>
                        <a:t>*</a:t>
                      </a:r>
                      <a:r>
                        <a:rPr lang="en-US" sz="1600" b="1" dirty="0"/>
                        <a:t>Must also declare on package “This is not a sodium-free food” if food is not sodium-free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hMerge="1">
                  <a:txBody>
                    <a:bodyPr/>
                    <a:lstStyle/>
                    <a:p>
                      <a:endParaRPr lang="en-US"/>
                    </a:p>
                  </a:txBody>
                  <a:tcPr/>
                </a:tc>
                <a:extLst>
                  <a:ext uri="{0D108BD9-81ED-4DB2-BD59-A6C34878D82A}">
                    <a16:rowId xmlns:a16="http://schemas.microsoft.com/office/drawing/2014/main" val="851383214"/>
                  </a:ext>
                </a:extLst>
              </a:tr>
            </a:tbl>
          </a:graphicData>
        </a:graphic>
      </p:graphicFrame>
    </p:spTree>
    <p:extLst>
      <p:ext uri="{BB962C8B-B14F-4D97-AF65-F5344CB8AC3E}">
        <p14:creationId xmlns:p14="http://schemas.microsoft.com/office/powerpoint/2010/main" val="3894311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7.4 Take control of your salt intake.</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43001" y="2330776"/>
            <a:ext cx="4875212" cy="3110849"/>
          </a:xfrm>
        </p:spPr>
      </p:pic>
      <p:sp>
        <p:nvSpPr>
          <p:cNvPr id="6" name="Content Placeholder 5"/>
          <p:cNvSpPr>
            <a:spLocks noGrp="1"/>
          </p:cNvSpPr>
          <p:nvPr>
            <p:ph sz="half" idx="2"/>
          </p:nvPr>
        </p:nvSpPr>
        <p:spPr>
          <a:xfrm>
            <a:off x="6705600" y="1752600"/>
            <a:ext cx="4572000" cy="4572000"/>
          </a:xfrm>
        </p:spPr>
        <p:txBody>
          <a:bodyPr>
            <a:normAutofit/>
          </a:bodyPr>
          <a:lstStyle/>
          <a:p>
            <a:pPr marL="0" indent="0">
              <a:buNone/>
            </a:pPr>
            <a:r>
              <a:rPr lang="en-US" dirty="0"/>
              <a:t>Take control of your salt intake and prepare your own foods. </a:t>
            </a:r>
          </a:p>
          <a:p>
            <a:pPr marL="0" indent="0">
              <a:buNone/>
            </a:pPr>
            <a:r>
              <a:rPr lang="en-US" dirty="0"/>
              <a:t>Not enough time? </a:t>
            </a:r>
          </a:p>
          <a:p>
            <a:pPr marL="0" indent="0">
              <a:buNone/>
            </a:pPr>
            <a:r>
              <a:rPr lang="en-US" dirty="0"/>
              <a:t>A packaged dinner from your grocer’s freezer rarely supplies you with leftovers, a timesaver for the next meal, but does supply a large amount of salt.</a:t>
            </a:r>
          </a:p>
        </p:txBody>
      </p:sp>
      <p:sp>
        <p:nvSpPr>
          <p:cNvPr id="7" name="TextBox 6"/>
          <p:cNvSpPr txBox="1"/>
          <p:nvPr/>
        </p:nvSpPr>
        <p:spPr>
          <a:xfrm>
            <a:off x="2667000" y="5562600"/>
            <a:ext cx="1524000" cy="338554"/>
          </a:xfrm>
          <a:prstGeom prst="rect">
            <a:avLst/>
          </a:prstGeom>
          <a:noFill/>
        </p:spPr>
        <p:txBody>
          <a:bodyPr wrap="square" rtlCol="0">
            <a:spAutoFit/>
          </a:bodyPr>
          <a:lstStyle/>
          <a:p>
            <a:pPr defTabSz="1218987"/>
            <a:r>
              <a:rPr lang="en-US" sz="1600" dirty="0">
                <a:solidFill>
                  <a:srgbClr val="000000"/>
                </a:solidFill>
                <a:latin typeface="Constantia"/>
              </a:rPr>
              <a:t>© </a:t>
            </a:r>
            <a:r>
              <a:rPr lang="en-US" sz="1600" dirty="0" err="1">
                <a:solidFill>
                  <a:srgbClr val="000000"/>
                </a:solidFill>
                <a:latin typeface="Constantia"/>
              </a:rPr>
              <a:t>Shutterstock</a:t>
            </a:r>
            <a:endParaRPr lang="en-US" sz="1600" dirty="0">
              <a:solidFill>
                <a:srgbClr val="000000"/>
              </a:solidFill>
              <a:latin typeface="Constantia"/>
            </a:endParaRPr>
          </a:p>
        </p:txBody>
      </p:sp>
    </p:spTree>
    <p:extLst>
      <p:ext uri="{BB962C8B-B14F-4D97-AF65-F5344CB8AC3E}">
        <p14:creationId xmlns:p14="http://schemas.microsoft.com/office/powerpoint/2010/main" val="31084044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Salt Substitutes</a:t>
            </a:r>
          </a:p>
        </p:txBody>
      </p:sp>
      <p:graphicFrame>
        <p:nvGraphicFramePr>
          <p:cNvPr id="5" name="Content Placeholder 4"/>
          <p:cNvGraphicFramePr>
            <a:graphicFrameLocks noGrp="1"/>
          </p:cNvGraphicFramePr>
          <p:nvPr>
            <p:ph idx="1"/>
          </p:nvPr>
        </p:nvGraphicFramePr>
        <p:xfrm>
          <a:off x="990600" y="1676400"/>
          <a:ext cx="10134600" cy="4572000"/>
        </p:xfrm>
        <a:graphic>
          <a:graphicData uri="http://schemas.openxmlformats.org/drawingml/2006/table">
            <a:tbl>
              <a:tblPr firstRow="1"/>
              <a:tblGrid>
                <a:gridCol w="4954693">
                  <a:extLst>
                    <a:ext uri="{9D8B030D-6E8A-4147-A177-3AD203B41FA5}">
                      <a16:colId xmlns:a16="http://schemas.microsoft.com/office/drawing/2014/main" val="2866969600"/>
                    </a:ext>
                  </a:extLst>
                </a:gridCol>
                <a:gridCol w="1576493">
                  <a:extLst>
                    <a:ext uri="{9D8B030D-6E8A-4147-A177-3AD203B41FA5}">
                      <a16:colId xmlns:a16="http://schemas.microsoft.com/office/drawing/2014/main" val="3293419580"/>
                    </a:ext>
                  </a:extLst>
                </a:gridCol>
                <a:gridCol w="1726636">
                  <a:extLst>
                    <a:ext uri="{9D8B030D-6E8A-4147-A177-3AD203B41FA5}">
                      <a16:colId xmlns:a16="http://schemas.microsoft.com/office/drawing/2014/main" val="3431091403"/>
                    </a:ext>
                  </a:extLst>
                </a:gridCol>
                <a:gridCol w="1876778">
                  <a:extLst>
                    <a:ext uri="{9D8B030D-6E8A-4147-A177-3AD203B41FA5}">
                      <a16:colId xmlns:a16="http://schemas.microsoft.com/office/drawing/2014/main" val="13487468"/>
                    </a:ext>
                  </a:extLst>
                </a:gridCol>
              </a:tblGrid>
              <a:tr h="0">
                <a:tc>
                  <a:txBody>
                    <a:bodyPr/>
                    <a:lstStyle/>
                    <a:p>
                      <a:pPr algn="ctr"/>
                      <a:r>
                        <a:rPr lang="en-US" b="1" dirty="0"/>
                        <a:t>Product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Serving Size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Sodium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Potassium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324990148"/>
                  </a:ext>
                </a:extLst>
              </a:tr>
              <a:tr h="548640">
                <a:tc>
                  <a:txBody>
                    <a:bodyPr/>
                    <a:lstStyle/>
                    <a:p>
                      <a:r>
                        <a:rPr lang="en-US" dirty="0"/>
                        <a:t>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2,300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475495712"/>
                  </a:ext>
                </a:extLst>
              </a:tr>
              <a:tr h="548640">
                <a:tc>
                  <a:txBody>
                    <a:bodyPr/>
                    <a:lstStyle/>
                    <a:p>
                      <a:r>
                        <a:rPr lang="en-US" dirty="0"/>
                        <a:t>Mrs. Dash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071460738"/>
                  </a:ext>
                </a:extLst>
              </a:tr>
              <a:tr h="548640">
                <a:tc>
                  <a:txBody>
                    <a:bodyPr/>
                    <a:lstStyle/>
                    <a:p>
                      <a:r>
                        <a:rPr lang="en-US" dirty="0"/>
                        <a:t>Spike (Salt-Free)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333137073"/>
                  </a:ext>
                </a:extLst>
              </a:tr>
              <a:tr h="548640">
                <a:tc>
                  <a:txBody>
                    <a:bodyPr/>
                    <a:lstStyle/>
                    <a:p>
                      <a:r>
                        <a:rPr lang="en-US" dirty="0"/>
                        <a:t>Veg-It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&lt;65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&lt;65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906138443"/>
                  </a:ext>
                </a:extLst>
              </a:tr>
              <a:tr h="548640">
                <a:tc>
                  <a:txBody>
                    <a:bodyPr/>
                    <a:lstStyle/>
                    <a:p>
                      <a:r>
                        <a:rPr lang="en-US" dirty="0"/>
                        <a:t>Adolph’s Sodium-Free Tenderizer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¼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420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7876548"/>
                  </a:ext>
                </a:extLst>
              </a:tr>
              <a:tr h="548640">
                <a:tc>
                  <a:txBody>
                    <a:bodyPr/>
                    <a:lstStyle/>
                    <a:p>
                      <a:r>
                        <a:rPr lang="en-US" dirty="0"/>
                        <a:t>Accent Low-Sodium Seasoning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600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802553238"/>
                  </a:ext>
                </a:extLst>
              </a:tr>
              <a:tr h="548640">
                <a:tc>
                  <a:txBody>
                    <a:bodyPr/>
                    <a:lstStyle/>
                    <a:p>
                      <a:r>
                        <a:rPr lang="en-US" dirty="0"/>
                        <a:t>Salt Sense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1,560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25894734"/>
                  </a:ext>
                </a:extLst>
              </a:tr>
            </a:tbl>
          </a:graphicData>
        </a:graphic>
      </p:graphicFrame>
    </p:spTree>
    <p:extLst>
      <p:ext uri="{BB962C8B-B14F-4D97-AF65-F5344CB8AC3E}">
        <p14:creationId xmlns:p14="http://schemas.microsoft.com/office/powerpoint/2010/main" val="18914549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Salt Substitutes</a:t>
            </a:r>
          </a:p>
        </p:txBody>
      </p:sp>
      <p:graphicFrame>
        <p:nvGraphicFramePr>
          <p:cNvPr id="5" name="Content Placeholder 4"/>
          <p:cNvGraphicFramePr>
            <a:graphicFrameLocks noGrp="1"/>
          </p:cNvGraphicFramePr>
          <p:nvPr>
            <p:ph idx="1"/>
          </p:nvPr>
        </p:nvGraphicFramePr>
        <p:xfrm>
          <a:off x="990600" y="1676400"/>
          <a:ext cx="10134600" cy="4572000"/>
        </p:xfrm>
        <a:graphic>
          <a:graphicData uri="http://schemas.openxmlformats.org/drawingml/2006/table">
            <a:tbl>
              <a:tblPr firstRow="1"/>
              <a:tblGrid>
                <a:gridCol w="4954693">
                  <a:extLst>
                    <a:ext uri="{9D8B030D-6E8A-4147-A177-3AD203B41FA5}">
                      <a16:colId xmlns:a16="http://schemas.microsoft.com/office/drawing/2014/main" val="2866969600"/>
                    </a:ext>
                  </a:extLst>
                </a:gridCol>
                <a:gridCol w="1576493">
                  <a:extLst>
                    <a:ext uri="{9D8B030D-6E8A-4147-A177-3AD203B41FA5}">
                      <a16:colId xmlns:a16="http://schemas.microsoft.com/office/drawing/2014/main" val="3293419580"/>
                    </a:ext>
                  </a:extLst>
                </a:gridCol>
                <a:gridCol w="1726636">
                  <a:extLst>
                    <a:ext uri="{9D8B030D-6E8A-4147-A177-3AD203B41FA5}">
                      <a16:colId xmlns:a16="http://schemas.microsoft.com/office/drawing/2014/main" val="3431091403"/>
                    </a:ext>
                  </a:extLst>
                </a:gridCol>
                <a:gridCol w="1876778">
                  <a:extLst>
                    <a:ext uri="{9D8B030D-6E8A-4147-A177-3AD203B41FA5}">
                      <a16:colId xmlns:a16="http://schemas.microsoft.com/office/drawing/2014/main" val="13487468"/>
                    </a:ext>
                  </a:extLst>
                </a:gridCol>
              </a:tblGrid>
              <a:tr h="0">
                <a:tc>
                  <a:txBody>
                    <a:bodyPr/>
                    <a:lstStyle/>
                    <a:p>
                      <a:pPr algn="ctr"/>
                      <a:r>
                        <a:rPr lang="en-US" b="1" dirty="0"/>
                        <a:t>Product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Serving Size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Sodium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Potassium (mg)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324990148"/>
                  </a:ext>
                </a:extLst>
              </a:tr>
              <a:tr h="548640">
                <a:tc>
                  <a:txBody>
                    <a:bodyPr/>
                    <a:lstStyle/>
                    <a:p>
                      <a:r>
                        <a:rPr lang="en-US" dirty="0" err="1"/>
                        <a:t>Pleasoning</a:t>
                      </a:r>
                      <a:r>
                        <a:rPr lang="en-US" dirty="0"/>
                        <a:t> Mini-Mini 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a:t>440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059734170"/>
                  </a:ext>
                </a:extLst>
              </a:tr>
              <a:tr h="548640">
                <a:tc>
                  <a:txBody>
                    <a:bodyPr/>
                    <a:lstStyle/>
                    <a:p>
                      <a:r>
                        <a:rPr lang="en-US" dirty="0"/>
                        <a:t>Morton Lite 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1,100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1,500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209927364"/>
                  </a:ext>
                </a:extLst>
              </a:tr>
              <a:tr h="548640">
                <a:tc>
                  <a:txBody>
                    <a:bodyPr/>
                    <a:lstStyle/>
                    <a:p>
                      <a:r>
                        <a:rPr lang="en-US" dirty="0"/>
                        <a:t>Estee Salt-It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3,520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854599081"/>
                  </a:ext>
                </a:extLst>
              </a:tr>
              <a:tr h="548640">
                <a:tc>
                  <a:txBody>
                    <a:bodyPr/>
                    <a:lstStyle/>
                    <a:p>
                      <a:r>
                        <a:rPr lang="en-US" dirty="0"/>
                        <a:t>Morton Nature’s Seasons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1,300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2,800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71827992"/>
                  </a:ext>
                </a:extLst>
              </a:tr>
              <a:tr h="548640">
                <a:tc>
                  <a:txBody>
                    <a:bodyPr/>
                    <a:lstStyle/>
                    <a:p>
                      <a:r>
                        <a:rPr lang="en-US"/>
                        <a:t>Morton Salt Substitute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2,730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594149901"/>
                  </a:ext>
                </a:extLst>
              </a:tr>
              <a:tr h="548640">
                <a:tc>
                  <a:txBody>
                    <a:bodyPr/>
                    <a:lstStyle/>
                    <a:p>
                      <a:r>
                        <a:rPr lang="en-US" dirty="0"/>
                        <a:t>No 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dirty="0"/>
                        <a:t>2,500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607326789"/>
                  </a:ext>
                </a:extLst>
              </a:tr>
              <a:tr h="548640">
                <a:tc>
                  <a:txBody>
                    <a:bodyPr/>
                    <a:lstStyle/>
                    <a:p>
                      <a:r>
                        <a:rPr lang="en-US"/>
                        <a:t>Nu-Salt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1 tsp.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dirty="0"/>
                        <a:t>529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87054398"/>
                  </a:ext>
                </a:extLst>
              </a:tr>
            </a:tbl>
          </a:graphicData>
        </a:graphic>
      </p:graphicFrame>
    </p:spTree>
    <p:extLst>
      <p:ext uri="{BB962C8B-B14F-4D97-AF65-F5344CB8AC3E}">
        <p14:creationId xmlns:p14="http://schemas.microsoft.com/office/powerpoint/2010/main" val="2204473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Salt Alternatives</a:t>
            </a:r>
          </a:p>
        </p:txBody>
      </p:sp>
      <p:graphicFrame>
        <p:nvGraphicFramePr>
          <p:cNvPr id="4" name="Content Placeholder 3"/>
          <p:cNvGraphicFramePr>
            <a:graphicFrameLocks noGrp="1"/>
          </p:cNvGraphicFramePr>
          <p:nvPr>
            <p:ph idx="1"/>
          </p:nvPr>
        </p:nvGraphicFramePr>
        <p:xfrm>
          <a:off x="1066800" y="1524000"/>
          <a:ext cx="10363200" cy="4610034"/>
        </p:xfrm>
        <a:graphic>
          <a:graphicData uri="http://schemas.openxmlformats.org/drawingml/2006/table">
            <a:tbl>
              <a:tblPr firstRow="1"/>
              <a:tblGrid>
                <a:gridCol w="2509841">
                  <a:extLst>
                    <a:ext uri="{9D8B030D-6E8A-4147-A177-3AD203B41FA5}">
                      <a16:colId xmlns:a16="http://schemas.microsoft.com/office/drawing/2014/main" val="2869729988"/>
                    </a:ext>
                  </a:extLst>
                </a:gridCol>
                <a:gridCol w="7853359">
                  <a:extLst>
                    <a:ext uri="{9D8B030D-6E8A-4147-A177-3AD203B41FA5}">
                      <a16:colId xmlns:a16="http://schemas.microsoft.com/office/drawing/2014/main" val="2698280754"/>
                    </a:ext>
                  </a:extLst>
                </a:gridCol>
              </a:tblGrid>
              <a:tr h="494019">
                <a:tc>
                  <a:txBody>
                    <a:bodyPr/>
                    <a:lstStyle/>
                    <a:p>
                      <a:pPr algn="ctr"/>
                      <a:r>
                        <a:rPr lang="en-US" sz="2400" b="1" dirty="0"/>
                        <a:t>Seasoning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Foods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324147"/>
                  </a:ext>
                </a:extLst>
              </a:tr>
              <a:tr h="494019">
                <a:tc>
                  <a:txBody>
                    <a:bodyPr/>
                    <a:lstStyle/>
                    <a:p>
                      <a:r>
                        <a:rPr lang="en-US" sz="1800" dirty="0"/>
                        <a:t>Allspice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a:t>Lean ground meats, stews, tomatoes, peaches, applesauce, cranberry sauce, gravies, lean meat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805832231"/>
                  </a:ext>
                </a:extLst>
              </a:tr>
              <a:tr h="494019">
                <a:tc>
                  <a:txBody>
                    <a:bodyPr/>
                    <a:lstStyle/>
                    <a:p>
                      <a:r>
                        <a:rPr lang="en-US" sz="1800" dirty="0"/>
                        <a:t>Almond extract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Puddings, fruits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75231151"/>
                  </a:ext>
                </a:extLst>
              </a:tr>
              <a:tr h="494019">
                <a:tc>
                  <a:txBody>
                    <a:bodyPr/>
                    <a:lstStyle/>
                    <a:p>
                      <a:r>
                        <a:rPr lang="en-US" sz="1800" dirty="0"/>
                        <a:t>Caraway seeds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t>Lean meats, stews, soups, salads, breads, cabbage, asparagus, noodles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71572453"/>
                  </a:ext>
                </a:extLst>
              </a:tr>
              <a:tr h="494019">
                <a:tc>
                  <a:txBody>
                    <a:bodyPr/>
                    <a:lstStyle/>
                    <a:p>
                      <a:r>
                        <a:rPr lang="en-US" sz="1800" dirty="0"/>
                        <a:t>Chives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fr-FR" sz="1800" dirty="0" err="1"/>
                        <a:t>Salads</a:t>
                      </a:r>
                      <a:r>
                        <a:rPr lang="fr-FR" sz="1800" dirty="0"/>
                        <a:t>, sauces, </a:t>
                      </a:r>
                      <a:r>
                        <a:rPr lang="fr-FR" sz="1800" dirty="0" err="1"/>
                        <a:t>soups</a:t>
                      </a:r>
                      <a:r>
                        <a:rPr lang="fr-FR" sz="1800" dirty="0"/>
                        <a:t>, </a:t>
                      </a:r>
                      <a:r>
                        <a:rPr lang="fr-FR" sz="1800" dirty="0" err="1"/>
                        <a:t>lean-meat</a:t>
                      </a:r>
                      <a:r>
                        <a:rPr lang="fr-FR" sz="1800" dirty="0"/>
                        <a:t> </a:t>
                      </a:r>
                      <a:r>
                        <a:rPr lang="fr-FR" sz="1800" dirty="0" err="1"/>
                        <a:t>dishes</a:t>
                      </a:r>
                      <a:r>
                        <a:rPr lang="fr-FR" sz="1800" dirty="0"/>
                        <a:t>, </a:t>
                      </a:r>
                      <a:r>
                        <a:rPr lang="fr-FR" sz="1800" dirty="0" err="1"/>
                        <a:t>vegetables</a:t>
                      </a:r>
                      <a:endParaRPr lang="fr-FR" sz="18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163475735"/>
                  </a:ext>
                </a:extLst>
              </a:tr>
              <a:tr h="494019">
                <a:tc>
                  <a:txBody>
                    <a:bodyPr/>
                    <a:lstStyle/>
                    <a:p>
                      <a:r>
                        <a:rPr lang="en-US" sz="1800"/>
                        <a:t>Cider vinegar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t>Salads, vegetables, sauces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64955420"/>
                  </a:ext>
                </a:extLst>
              </a:tr>
              <a:tr h="494019">
                <a:tc>
                  <a:txBody>
                    <a:bodyPr/>
                    <a:lstStyle/>
                    <a:p>
                      <a:r>
                        <a:rPr lang="en-US" sz="1800" dirty="0"/>
                        <a:t>Cinnamon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Fruits, breads, pie crusts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140470994"/>
                  </a:ext>
                </a:extLst>
              </a:tr>
              <a:tr h="494019">
                <a:tc>
                  <a:txBody>
                    <a:bodyPr/>
                    <a:lstStyle/>
                    <a:p>
                      <a:r>
                        <a:rPr lang="en-US" sz="1800"/>
                        <a:t>Curry powder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t>Lean meats (especially lamb), veal, chicken, fish, tomatoes, tomato soup, mayonnaise,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54651747"/>
                  </a:ext>
                </a:extLst>
              </a:tr>
              <a:tr h="494019">
                <a:tc>
                  <a:txBody>
                    <a:bodyPr/>
                    <a:lstStyle/>
                    <a:p>
                      <a:r>
                        <a:rPr lang="en-US" sz="1800" dirty="0"/>
                        <a:t>Dill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fish sauces, soups, tomatoes, cabbages, carrots, cauliflower, green beans, cucumbers, potatoes, salads, macaroni, lamb</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750023183"/>
                  </a:ext>
                </a:extLst>
              </a:tr>
            </a:tbl>
          </a:graphicData>
        </a:graphic>
      </p:graphicFrame>
    </p:spTree>
    <p:extLst>
      <p:ext uri="{BB962C8B-B14F-4D97-AF65-F5344CB8AC3E}">
        <p14:creationId xmlns:p14="http://schemas.microsoft.com/office/powerpoint/2010/main" val="22475421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Salt Alternatives</a:t>
            </a:r>
          </a:p>
        </p:txBody>
      </p:sp>
      <p:graphicFrame>
        <p:nvGraphicFramePr>
          <p:cNvPr id="4" name="Content Placeholder 3"/>
          <p:cNvGraphicFramePr>
            <a:graphicFrameLocks noGrp="1"/>
          </p:cNvGraphicFramePr>
          <p:nvPr>
            <p:ph idx="1"/>
          </p:nvPr>
        </p:nvGraphicFramePr>
        <p:xfrm>
          <a:off x="1066800" y="1524001"/>
          <a:ext cx="10363200" cy="5104053"/>
        </p:xfrm>
        <a:graphic>
          <a:graphicData uri="http://schemas.openxmlformats.org/drawingml/2006/table">
            <a:tbl>
              <a:tblPr firstRow="1"/>
              <a:tblGrid>
                <a:gridCol w="2509841">
                  <a:extLst>
                    <a:ext uri="{9D8B030D-6E8A-4147-A177-3AD203B41FA5}">
                      <a16:colId xmlns:a16="http://schemas.microsoft.com/office/drawing/2014/main" val="2869729988"/>
                    </a:ext>
                  </a:extLst>
                </a:gridCol>
                <a:gridCol w="7853359">
                  <a:extLst>
                    <a:ext uri="{9D8B030D-6E8A-4147-A177-3AD203B41FA5}">
                      <a16:colId xmlns:a16="http://schemas.microsoft.com/office/drawing/2014/main" val="2698280754"/>
                    </a:ext>
                  </a:extLst>
                </a:gridCol>
              </a:tblGrid>
              <a:tr h="494019">
                <a:tc>
                  <a:txBody>
                    <a:bodyPr/>
                    <a:lstStyle/>
                    <a:p>
                      <a:pPr algn="ctr"/>
                      <a:r>
                        <a:rPr lang="en-US" sz="2400" b="1" dirty="0"/>
                        <a:t>Seasoning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Foods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324147"/>
                  </a:ext>
                </a:extLst>
              </a:tr>
              <a:tr h="494019">
                <a:tc>
                  <a:txBody>
                    <a:bodyPr/>
                    <a:lstStyle/>
                    <a:p>
                      <a:r>
                        <a:rPr lang="en-US" sz="1800" dirty="0"/>
                        <a:t>Garlic (not garlic salt)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a:t>Lean meats, fish, soups, salads, vegetables, tomatoes, potatoes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805832231"/>
                  </a:ext>
                </a:extLst>
              </a:tr>
              <a:tr h="494019">
                <a:tc>
                  <a:txBody>
                    <a:bodyPr/>
                    <a:lstStyle/>
                    <a:p>
                      <a:r>
                        <a:rPr lang="en-US" sz="1800" dirty="0"/>
                        <a:t>Ginger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Chicken, fruits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910884971"/>
                  </a:ext>
                </a:extLst>
              </a:tr>
              <a:tr h="494019">
                <a:tc>
                  <a:txBody>
                    <a:bodyPr/>
                    <a:lstStyle/>
                    <a:p>
                      <a:r>
                        <a:rPr lang="en-US" sz="1800"/>
                        <a:t>Lemon juice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a:t>Lean meats, fish, poultry, salads, vegetables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393637561"/>
                  </a:ext>
                </a:extLst>
              </a:tr>
              <a:tr h="538930">
                <a:tc>
                  <a:txBody>
                    <a:bodyPr/>
                    <a:lstStyle/>
                    <a:p>
                      <a:r>
                        <a:rPr lang="en-US" sz="1800" dirty="0"/>
                        <a:t>Mace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Hot breads, apples, fruit salads, carrots, cauliflower, squash, potatoes, veal, lamb</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29944729"/>
                  </a:ext>
                </a:extLst>
              </a:tr>
              <a:tr h="538930">
                <a:tc>
                  <a:txBody>
                    <a:bodyPr/>
                    <a:lstStyle/>
                    <a:p>
                      <a:r>
                        <a:rPr lang="en-US" sz="1800"/>
                        <a:t>Mustard (dry)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t>lean ground meats, lean meats, chicken, fish, salads, asparagus, broccoli, Brussels sprouts, cabbage, mayonnaise, sauces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093561197"/>
                  </a:ext>
                </a:extLst>
              </a:tr>
              <a:tr h="538930">
                <a:tc>
                  <a:txBody>
                    <a:bodyPr/>
                    <a:lstStyle/>
                    <a:p>
                      <a:r>
                        <a:rPr lang="en-US" sz="1800" dirty="0"/>
                        <a:t>Nutmeg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Fruits, pie crust, lemonade, potatoes, chicken, fish, lean meatloaf, toast, veal, pudding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745803557"/>
                  </a:ext>
                </a:extLst>
              </a:tr>
              <a:tr h="494019">
                <a:tc>
                  <a:txBody>
                    <a:bodyPr/>
                    <a:lstStyle/>
                    <a:p>
                      <a:r>
                        <a:rPr lang="en-US" sz="1800"/>
                        <a:t>Onion powder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a:t>Lean meats, stews, vegetables, salads, soups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822269702"/>
                  </a:ext>
                </a:extLst>
              </a:tr>
              <a:tr h="494019">
                <a:tc>
                  <a:txBody>
                    <a:bodyPr/>
                    <a:lstStyle/>
                    <a:p>
                      <a:r>
                        <a:rPr lang="en-US" sz="1800" dirty="0"/>
                        <a:t>Paprika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t>Lean meats, fish, soups, salads, sauces, vegetables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651545431"/>
                  </a:ext>
                </a:extLst>
              </a:tr>
              <a:tr h="494019">
                <a:tc>
                  <a:txBody>
                    <a:bodyPr/>
                    <a:lstStyle/>
                    <a:p>
                      <a:r>
                        <a:rPr lang="en-US" sz="1800"/>
                        <a:t>Parsley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1800" dirty="0"/>
                        <a:t>Lean meats, fish, soups, salads, sauces, vegetables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4125446612"/>
                  </a:ext>
                </a:extLst>
              </a:tr>
            </a:tbl>
          </a:graphicData>
        </a:graphic>
      </p:graphicFrame>
    </p:spTree>
    <p:extLst>
      <p:ext uri="{BB962C8B-B14F-4D97-AF65-F5344CB8AC3E}">
        <p14:creationId xmlns:p14="http://schemas.microsoft.com/office/powerpoint/2010/main" val="1798118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Salt Alternatives</a:t>
            </a:r>
          </a:p>
        </p:txBody>
      </p:sp>
      <p:graphicFrame>
        <p:nvGraphicFramePr>
          <p:cNvPr id="4" name="Content Placeholder 3"/>
          <p:cNvGraphicFramePr>
            <a:graphicFrameLocks noGrp="1"/>
          </p:cNvGraphicFramePr>
          <p:nvPr>
            <p:ph idx="1"/>
          </p:nvPr>
        </p:nvGraphicFramePr>
        <p:xfrm>
          <a:off x="1066800" y="1524000"/>
          <a:ext cx="10363200" cy="4414476"/>
        </p:xfrm>
        <a:graphic>
          <a:graphicData uri="http://schemas.openxmlformats.org/drawingml/2006/table">
            <a:tbl>
              <a:tblPr firstRow="1"/>
              <a:tblGrid>
                <a:gridCol w="2509841">
                  <a:extLst>
                    <a:ext uri="{9D8B030D-6E8A-4147-A177-3AD203B41FA5}">
                      <a16:colId xmlns:a16="http://schemas.microsoft.com/office/drawing/2014/main" val="2869729988"/>
                    </a:ext>
                  </a:extLst>
                </a:gridCol>
                <a:gridCol w="7853359">
                  <a:extLst>
                    <a:ext uri="{9D8B030D-6E8A-4147-A177-3AD203B41FA5}">
                      <a16:colId xmlns:a16="http://schemas.microsoft.com/office/drawing/2014/main" val="2698280754"/>
                    </a:ext>
                  </a:extLst>
                </a:gridCol>
              </a:tblGrid>
              <a:tr h="494019">
                <a:tc>
                  <a:txBody>
                    <a:bodyPr/>
                    <a:lstStyle/>
                    <a:p>
                      <a:pPr algn="ctr"/>
                      <a:r>
                        <a:rPr lang="en-US" sz="2400" b="1" dirty="0"/>
                        <a:t>Seasoning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Foods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324147"/>
                  </a:ext>
                </a:extLst>
              </a:tr>
              <a:tr h="494019">
                <a:tc>
                  <a:txBody>
                    <a:bodyPr/>
                    <a:lstStyle/>
                    <a:p>
                      <a:r>
                        <a:rPr lang="en-US" sz="2000" dirty="0"/>
                        <a:t>Peppermint extract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a:t>Puddings, fruits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54588176"/>
                  </a:ext>
                </a:extLst>
              </a:tr>
              <a:tr h="494019">
                <a:tc>
                  <a:txBody>
                    <a:bodyPr/>
                    <a:lstStyle/>
                    <a:p>
                      <a:r>
                        <a:rPr lang="en-US" sz="2000" dirty="0"/>
                        <a:t>Pimiento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t>Salads, vegetables, casserole dishes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04018809"/>
                  </a:ext>
                </a:extLst>
              </a:tr>
              <a:tr h="494019">
                <a:tc>
                  <a:txBody>
                    <a:bodyPr/>
                    <a:lstStyle/>
                    <a:p>
                      <a:r>
                        <a:rPr lang="en-US" sz="2000"/>
                        <a:t>Rosemary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a:t>Chicken, veal, lean meatloaf, lean beef, lean pork, sauces, stuffings, potatoes, peas, lima beans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938892372"/>
                  </a:ext>
                </a:extLst>
              </a:tr>
              <a:tr h="494019">
                <a:tc>
                  <a:txBody>
                    <a:bodyPr/>
                    <a:lstStyle/>
                    <a:p>
                      <a:r>
                        <a:rPr lang="en-US" sz="2000" dirty="0"/>
                        <a:t>Sage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t>Lean meats, stews, biscuits, tomatoes, green beans, fish, lima beans, onions, lean pork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702216154"/>
                  </a:ext>
                </a:extLst>
              </a:tr>
              <a:tr h="494019">
                <a:tc>
                  <a:txBody>
                    <a:bodyPr/>
                    <a:lstStyle/>
                    <a:p>
                      <a:r>
                        <a:rPr lang="en-US" sz="2000"/>
                        <a:t>Savory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a:t>Salads, lean pork, lean ground meats, soups, green beans, squash, tomatoes, lima beans, peas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610651695"/>
                  </a:ext>
                </a:extLst>
              </a:tr>
              <a:tr h="494019">
                <a:tc>
                  <a:txBody>
                    <a:bodyPr/>
                    <a:lstStyle/>
                    <a:p>
                      <a:r>
                        <a:rPr lang="en-US" sz="2000" dirty="0"/>
                        <a:t>Thyme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t>Lean meats (especially veal and lean pork), sauces, soups, onions, peas, tomatoes, salads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3582675090"/>
                  </a:ext>
                </a:extLst>
              </a:tr>
              <a:tr h="494019">
                <a:tc>
                  <a:txBody>
                    <a:bodyPr/>
                    <a:lstStyle/>
                    <a:p>
                      <a:r>
                        <a:rPr lang="en-US" sz="2000"/>
                        <a:t>Turmeric</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sz="2000" dirty="0"/>
                        <a:t>Lean meats, fish, sauces, rice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654163282"/>
                  </a:ext>
                </a:extLst>
              </a:tr>
            </a:tbl>
          </a:graphicData>
        </a:graphic>
      </p:graphicFrame>
    </p:spTree>
    <p:extLst>
      <p:ext uri="{BB962C8B-B14F-4D97-AF65-F5344CB8AC3E}">
        <p14:creationId xmlns:p14="http://schemas.microsoft.com/office/powerpoint/2010/main" val="12619818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VIDEO – What Happens When You Get Heat Stroke</a:t>
            </a:r>
          </a:p>
        </p:txBody>
      </p:sp>
      <p:pic>
        <p:nvPicPr>
          <p:cNvPr id="6" name="PpHM4DfPZQU" descr="Waht happens when you get heat stroke video"/>
          <p:cNvPicPr>
            <a:picLocks noGrp="1" noRot="1" noChangeAspect="1"/>
          </p:cNvPicPr>
          <p:nvPr>
            <p:ph idx="1"/>
            <a:videoFile r:link="rId1"/>
          </p:nvPr>
        </p:nvPicPr>
        <p:blipFill>
          <a:blip r:embed="rId3"/>
          <a:stretch>
            <a:fillRect/>
          </a:stretch>
        </p:blipFill>
        <p:spPr>
          <a:xfrm>
            <a:off x="2286000" y="1447800"/>
            <a:ext cx="7696200" cy="4495800"/>
          </a:xfrm>
          <a:prstGeom prst="rect">
            <a:avLst/>
          </a:prstGeom>
        </p:spPr>
      </p:pic>
      <p:sp>
        <p:nvSpPr>
          <p:cNvPr id="5" name="TextBox 4"/>
          <p:cNvSpPr txBox="1"/>
          <p:nvPr/>
        </p:nvSpPr>
        <p:spPr>
          <a:xfrm>
            <a:off x="3505200" y="6019800"/>
            <a:ext cx="5867400" cy="338554"/>
          </a:xfrm>
          <a:prstGeom prst="rect">
            <a:avLst/>
          </a:prstGeom>
          <a:noFill/>
        </p:spPr>
        <p:txBody>
          <a:bodyPr wrap="square" rtlCol="0">
            <a:spAutoFit/>
          </a:bodyPr>
          <a:lstStyle/>
          <a:p>
            <a:pPr defTabSz="1218987"/>
            <a:r>
              <a:rPr lang="en-US" sz="1600" dirty="0">
                <a:solidFill>
                  <a:srgbClr val="000000"/>
                </a:solidFill>
                <a:latin typeface="Constantia"/>
              </a:rPr>
              <a:t>Video Source: </a:t>
            </a:r>
            <a:r>
              <a:rPr lang="en-US" sz="1600" dirty="0">
                <a:solidFill>
                  <a:srgbClr val="000000"/>
                </a:solidFill>
                <a:latin typeface="Constantia"/>
                <a:hlinkClick r:id="rId4"/>
              </a:rPr>
              <a:t>https://youtu.be/PpHM4DfPZQU</a:t>
            </a:r>
            <a:endParaRPr lang="en-US" sz="1600" dirty="0">
              <a:solidFill>
                <a:srgbClr val="000000"/>
              </a:solidFill>
              <a:latin typeface="Constantia"/>
            </a:endParaRPr>
          </a:p>
        </p:txBody>
      </p:sp>
    </p:spTree>
    <p:extLst>
      <p:ext uri="{BB962C8B-B14F-4D97-AF65-F5344CB8AC3E}">
        <p14:creationId xmlns:p14="http://schemas.microsoft.com/office/powerpoint/2010/main" val="3810644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Chloride</a:t>
            </a:r>
          </a:p>
        </p:txBody>
      </p:sp>
      <p:sp>
        <p:nvSpPr>
          <p:cNvPr id="3" name="Content Placeholder 2"/>
          <p:cNvSpPr>
            <a:spLocks noGrp="1"/>
          </p:cNvSpPr>
          <p:nvPr>
            <p:ph idx="1"/>
          </p:nvPr>
        </p:nvSpPr>
        <p:spPr>
          <a:xfrm>
            <a:off x="838200" y="1600200"/>
            <a:ext cx="10591800" cy="4572000"/>
          </a:xfrm>
        </p:spPr>
        <p:txBody>
          <a:bodyPr/>
          <a:lstStyle/>
          <a:p>
            <a:r>
              <a:rPr lang="en-US" dirty="0"/>
              <a:t>Chloride is the primary anion in extracellular fluid. </a:t>
            </a:r>
          </a:p>
          <a:p>
            <a:r>
              <a:rPr lang="en-US" dirty="0"/>
              <a:t>In addition to passively following sodium, chloride has its own protein channels that reside in cell membranes. </a:t>
            </a:r>
          </a:p>
          <a:p>
            <a:r>
              <a:rPr lang="en-US" dirty="0"/>
              <a:t>These protein channels are especially abundant in the gastrointestinal tract, pancreas, and lungs.</a:t>
            </a:r>
          </a:p>
          <a:p>
            <a:r>
              <a:rPr lang="en-US" dirty="0"/>
              <a:t>Their importance is exemplified in the signs and symptoms of the genetic disease, </a:t>
            </a:r>
            <a:r>
              <a:rPr lang="en-US" b="1" dirty="0"/>
              <a:t>cystic fibrosis</a:t>
            </a:r>
            <a:r>
              <a:rPr lang="en-US" dirty="0"/>
              <a:t>.</a:t>
            </a:r>
          </a:p>
          <a:p>
            <a:r>
              <a:rPr lang="en-US" dirty="0"/>
              <a:t>Chloride has several other functions in the body, most importantly in acid-base balance.</a:t>
            </a:r>
          </a:p>
        </p:txBody>
      </p:sp>
    </p:spTree>
    <p:extLst>
      <p:ext uri="{BB962C8B-B14F-4D97-AF65-F5344CB8AC3E}">
        <p14:creationId xmlns:p14="http://schemas.microsoft.com/office/powerpoint/2010/main" val="35805228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Cystic Fibrosis</a:t>
            </a:r>
          </a:p>
        </p:txBody>
      </p:sp>
      <p:sp>
        <p:nvSpPr>
          <p:cNvPr id="3" name="Content Placeholder 2"/>
          <p:cNvSpPr>
            <a:spLocks noGrp="1"/>
          </p:cNvSpPr>
          <p:nvPr>
            <p:ph idx="1"/>
          </p:nvPr>
        </p:nvSpPr>
        <p:spPr>
          <a:xfrm>
            <a:off x="838200" y="1600200"/>
            <a:ext cx="10591800" cy="5105400"/>
          </a:xfrm>
        </p:spPr>
        <p:txBody>
          <a:bodyPr>
            <a:normAutofit lnSpcReduction="10000"/>
          </a:bodyPr>
          <a:lstStyle/>
          <a:p>
            <a:r>
              <a:rPr lang="en-US" sz="3100" dirty="0"/>
              <a:t>Cystic fibrosis, or CF, is one of the most prevalent inherited diseases in people of European descent. </a:t>
            </a:r>
          </a:p>
          <a:p>
            <a:r>
              <a:rPr lang="en-US" sz="3100" dirty="0"/>
              <a:t>It is caused by a mutation in a protein that transports chloride ions out of the cell.</a:t>
            </a:r>
          </a:p>
          <a:p>
            <a:r>
              <a:rPr lang="en-US" sz="3100" dirty="0"/>
              <a:t>The following signs and symptoms of CF:</a:t>
            </a:r>
          </a:p>
          <a:p>
            <a:pPr lvl="1"/>
            <a:r>
              <a:rPr lang="en-US" b="1" dirty="0"/>
              <a:t>Salty skin</a:t>
            </a:r>
            <a:endParaRPr lang="en-US" dirty="0"/>
          </a:p>
          <a:p>
            <a:pPr lvl="1"/>
            <a:r>
              <a:rPr lang="en-US" b="1" dirty="0"/>
              <a:t>Poor digestion and growth</a:t>
            </a:r>
            <a:r>
              <a:rPr lang="en-US" dirty="0"/>
              <a:t> </a:t>
            </a:r>
          </a:p>
          <a:p>
            <a:pPr lvl="1"/>
            <a:r>
              <a:rPr lang="en-US" b="1" dirty="0"/>
              <a:t>Respiratory infection</a:t>
            </a:r>
            <a:r>
              <a:rPr lang="en-US" dirty="0"/>
              <a:t> </a:t>
            </a:r>
          </a:p>
          <a:p>
            <a:pPr lvl="1"/>
            <a:r>
              <a:rPr lang="en-US" b="1" dirty="0"/>
              <a:t>Liver damage</a:t>
            </a:r>
            <a:r>
              <a:rPr lang="en-US" dirty="0"/>
              <a:t> </a:t>
            </a:r>
          </a:p>
          <a:p>
            <a:pPr lvl="1"/>
            <a:r>
              <a:rPr lang="en-US" b="1" dirty="0"/>
              <a:t>Infertility</a:t>
            </a:r>
            <a:endParaRPr lang="en-US" dirty="0"/>
          </a:p>
        </p:txBody>
      </p:sp>
    </p:spTree>
    <p:extLst>
      <p:ext uri="{BB962C8B-B14F-4D97-AF65-F5344CB8AC3E}">
        <p14:creationId xmlns:p14="http://schemas.microsoft.com/office/powerpoint/2010/main" val="4007804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Adequate Intakes for Chloride</a:t>
            </a:r>
          </a:p>
        </p:txBody>
      </p:sp>
      <p:graphicFrame>
        <p:nvGraphicFramePr>
          <p:cNvPr id="5" name="Content Placeholder 4"/>
          <p:cNvGraphicFramePr>
            <a:graphicFrameLocks noGrp="1"/>
          </p:cNvGraphicFramePr>
          <p:nvPr>
            <p:ph idx="1"/>
          </p:nvPr>
        </p:nvGraphicFramePr>
        <p:xfrm>
          <a:off x="1295400" y="1752600"/>
          <a:ext cx="9750424" cy="4038600"/>
        </p:xfrm>
        <a:graphic>
          <a:graphicData uri="http://schemas.openxmlformats.org/drawingml/2006/table">
            <a:tbl>
              <a:tblPr firstRow="1"/>
              <a:tblGrid>
                <a:gridCol w="4875212">
                  <a:extLst>
                    <a:ext uri="{9D8B030D-6E8A-4147-A177-3AD203B41FA5}">
                      <a16:colId xmlns:a16="http://schemas.microsoft.com/office/drawing/2014/main" val="1936700606"/>
                    </a:ext>
                  </a:extLst>
                </a:gridCol>
                <a:gridCol w="4875212">
                  <a:extLst>
                    <a:ext uri="{9D8B030D-6E8A-4147-A177-3AD203B41FA5}">
                      <a16:colId xmlns:a16="http://schemas.microsoft.com/office/drawing/2014/main" val="3682965117"/>
                    </a:ext>
                  </a:extLst>
                </a:gridCol>
              </a:tblGrid>
              <a:tr h="403860">
                <a:tc>
                  <a:txBody>
                    <a:bodyPr/>
                    <a:lstStyle/>
                    <a:p>
                      <a:pPr algn="ctr"/>
                      <a:r>
                        <a:rPr lang="en-US" sz="2400" b="1" dirty="0"/>
                        <a:t>Age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g/day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377947925"/>
                  </a:ext>
                </a:extLst>
              </a:tr>
              <a:tr h="403860">
                <a:tc>
                  <a:txBody>
                    <a:bodyPr/>
                    <a:lstStyle/>
                    <a:p>
                      <a:r>
                        <a:rPr lang="en-US" sz="2400" dirty="0"/>
                        <a:t>Infants (0–6 months)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0.18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5512066"/>
                  </a:ext>
                </a:extLst>
              </a:tr>
              <a:tr h="403860">
                <a:tc>
                  <a:txBody>
                    <a:bodyPr/>
                    <a:lstStyle/>
                    <a:p>
                      <a:r>
                        <a:rPr lang="en-US" sz="2400" dirty="0"/>
                        <a:t>Infants (6–12 months)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0.57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859333168"/>
                  </a:ext>
                </a:extLst>
              </a:tr>
              <a:tr h="403860">
                <a:tc>
                  <a:txBody>
                    <a:bodyPr/>
                    <a:lstStyle/>
                    <a:p>
                      <a:r>
                        <a:rPr lang="en-US" sz="2400" dirty="0"/>
                        <a:t>Children (1–3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1.50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681840976"/>
                  </a:ext>
                </a:extLst>
              </a:tr>
              <a:tr h="403860">
                <a:tc>
                  <a:txBody>
                    <a:bodyPr/>
                    <a:lstStyle/>
                    <a:p>
                      <a:r>
                        <a:rPr lang="en-US" sz="2400" dirty="0"/>
                        <a:t>Children (4–8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1.90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905627118"/>
                  </a:ext>
                </a:extLst>
              </a:tr>
              <a:tr h="403860">
                <a:tc>
                  <a:txBody>
                    <a:bodyPr/>
                    <a:lstStyle/>
                    <a:p>
                      <a:r>
                        <a:rPr lang="en-US" sz="2400" dirty="0"/>
                        <a:t>Children (9–13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552702654"/>
                  </a:ext>
                </a:extLst>
              </a:tr>
              <a:tr h="403860">
                <a:tc>
                  <a:txBody>
                    <a:bodyPr/>
                    <a:lstStyle/>
                    <a:p>
                      <a:r>
                        <a:rPr lang="en-US" sz="2400" dirty="0"/>
                        <a:t>Adolescents (14–18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883481952"/>
                  </a:ext>
                </a:extLst>
              </a:tr>
              <a:tr h="403860">
                <a:tc>
                  <a:txBody>
                    <a:bodyPr/>
                    <a:lstStyle/>
                    <a:p>
                      <a:r>
                        <a:rPr lang="en-US" sz="2400" dirty="0"/>
                        <a:t>Adults (19–50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240973786"/>
                  </a:ext>
                </a:extLst>
              </a:tr>
              <a:tr h="403860">
                <a:tc>
                  <a:txBody>
                    <a:bodyPr/>
                    <a:lstStyle/>
                    <a:p>
                      <a:r>
                        <a:rPr lang="en-US" sz="2400" dirty="0"/>
                        <a:t>Adults (51–70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1591138128"/>
                  </a:ext>
                </a:extLst>
              </a:tr>
              <a:tr h="403860">
                <a:tc>
                  <a:txBody>
                    <a:bodyPr/>
                    <a:lstStyle/>
                    <a:p>
                      <a:r>
                        <a:rPr lang="en-US" sz="2400" dirty="0"/>
                        <a:t>Adults (&gt; 70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055160022"/>
                  </a:ext>
                </a:extLst>
              </a:tr>
            </a:tbl>
          </a:graphicData>
        </a:graphic>
      </p:graphicFrame>
    </p:spTree>
    <p:extLst>
      <p:ext uri="{BB962C8B-B14F-4D97-AF65-F5344CB8AC3E}">
        <p14:creationId xmlns:p14="http://schemas.microsoft.com/office/powerpoint/2010/main" val="3619397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Sources and Bioavailability of Chloride</a:t>
            </a:r>
          </a:p>
        </p:txBody>
      </p:sp>
      <p:sp>
        <p:nvSpPr>
          <p:cNvPr id="3" name="Content Placeholder 2"/>
          <p:cNvSpPr>
            <a:spLocks noGrp="1"/>
          </p:cNvSpPr>
          <p:nvPr>
            <p:ph idx="1"/>
          </p:nvPr>
        </p:nvSpPr>
        <p:spPr>
          <a:xfrm>
            <a:off x="762001" y="1600200"/>
            <a:ext cx="10896599" cy="5105400"/>
          </a:xfrm>
        </p:spPr>
        <p:txBody>
          <a:bodyPr>
            <a:normAutofit fontScale="92500" lnSpcReduction="10000"/>
          </a:bodyPr>
          <a:lstStyle/>
          <a:p>
            <a:r>
              <a:rPr lang="en-US" dirty="0"/>
              <a:t>Chloride has dietary sources other than table salt, namely as another form of salt—potassium chloride. </a:t>
            </a:r>
          </a:p>
          <a:p>
            <a:r>
              <a:rPr lang="en-US" dirty="0"/>
              <a:t>Dietary sources of chloride are: all foods containing sodium chloride, as well as tomatoes, lettuce, olives, celery, rye, whole-grain foods, and seafood. </a:t>
            </a:r>
          </a:p>
          <a:p>
            <a:r>
              <a:rPr lang="en-US" dirty="0"/>
              <a:t>Although many salt substitutes are sodium-free, they may still contain chloride.</a:t>
            </a:r>
          </a:p>
          <a:p>
            <a:r>
              <a:rPr lang="en-US" dirty="0"/>
              <a:t>Chloride follows the sodium ion into intestinal cells passively, making chloride absorption quite efficient. </a:t>
            </a:r>
          </a:p>
          <a:p>
            <a:r>
              <a:rPr lang="en-US" dirty="0"/>
              <a:t>When chloride exists as a potassium salt, it is also well absorbed. </a:t>
            </a:r>
          </a:p>
          <a:p>
            <a:r>
              <a:rPr lang="en-US" dirty="0"/>
              <a:t>Other mineral salts, such as magnesium chloride, are not absorbed as well, but bioavailability still remains high.</a:t>
            </a:r>
          </a:p>
        </p:txBody>
      </p:sp>
    </p:spTree>
    <p:extLst>
      <p:ext uri="{BB962C8B-B14F-4D97-AF65-F5344CB8AC3E}">
        <p14:creationId xmlns:p14="http://schemas.microsoft.com/office/powerpoint/2010/main" val="2784558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Potassium</a:t>
            </a:r>
          </a:p>
        </p:txBody>
      </p:sp>
      <p:sp>
        <p:nvSpPr>
          <p:cNvPr id="3" name="Content Placeholder 2"/>
          <p:cNvSpPr>
            <a:spLocks noGrp="1"/>
          </p:cNvSpPr>
          <p:nvPr>
            <p:ph idx="1"/>
          </p:nvPr>
        </p:nvSpPr>
        <p:spPr>
          <a:xfrm>
            <a:off x="838200" y="1600200"/>
            <a:ext cx="10591800" cy="4572000"/>
          </a:xfrm>
        </p:spPr>
        <p:txBody>
          <a:bodyPr/>
          <a:lstStyle/>
          <a:p>
            <a:r>
              <a:rPr lang="en-US" dirty="0"/>
              <a:t>Potassium is the most abundant positively charged ion inside of cells. </a:t>
            </a:r>
          </a:p>
          <a:p>
            <a:r>
              <a:rPr lang="en-US" dirty="0"/>
              <a:t>Ninety percent of potassium exists in intracellular fluid, with about 10 percent in extracellular fluid, and only 1 percent in blood plasma. </a:t>
            </a:r>
          </a:p>
          <a:p>
            <a:r>
              <a:rPr lang="en-US" dirty="0"/>
              <a:t>As with sodium, potassium levels in the blood are strictly regulated. </a:t>
            </a:r>
          </a:p>
          <a:p>
            <a:r>
              <a:rPr lang="en-US" dirty="0"/>
              <a:t>The hormone </a:t>
            </a:r>
            <a:r>
              <a:rPr lang="en-US" b="1" dirty="0"/>
              <a:t>aldosterone</a:t>
            </a:r>
            <a:r>
              <a:rPr lang="en-US" dirty="0"/>
              <a:t> is what primarily controls potassium levels, but other hormones (such as insulin) also play a role.</a:t>
            </a:r>
          </a:p>
        </p:txBody>
      </p:sp>
    </p:spTree>
    <p:extLst>
      <p:ext uri="{BB962C8B-B14F-4D97-AF65-F5344CB8AC3E}">
        <p14:creationId xmlns:p14="http://schemas.microsoft.com/office/powerpoint/2010/main" val="3714064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Potassium</a:t>
            </a:r>
          </a:p>
        </p:txBody>
      </p:sp>
      <p:sp>
        <p:nvSpPr>
          <p:cNvPr id="3" name="Content Placeholder 2"/>
          <p:cNvSpPr>
            <a:spLocks noGrp="1"/>
          </p:cNvSpPr>
          <p:nvPr>
            <p:ph idx="1"/>
          </p:nvPr>
        </p:nvSpPr>
        <p:spPr>
          <a:xfrm>
            <a:off x="838200" y="1600200"/>
            <a:ext cx="10591800" cy="4572000"/>
          </a:xfrm>
        </p:spPr>
        <p:txBody>
          <a:bodyPr/>
          <a:lstStyle/>
          <a:p>
            <a:r>
              <a:rPr lang="en-US" dirty="0"/>
              <a:t>When potassium levels in the blood increase, the adrenal glands release aldosterone. </a:t>
            </a:r>
          </a:p>
          <a:p>
            <a:r>
              <a:rPr lang="en-US" dirty="0"/>
              <a:t>The aldosterone acts on the collecting ducts of kidneys, where it stimulates an increase in the number of sodium-potassium pumps. </a:t>
            </a:r>
          </a:p>
          <a:p>
            <a:r>
              <a:rPr lang="en-US" dirty="0"/>
              <a:t>Sodium is then reabsorbed and more potassium is excreted.</a:t>
            </a:r>
          </a:p>
        </p:txBody>
      </p:sp>
    </p:spTree>
    <p:extLst>
      <p:ext uri="{BB962C8B-B14F-4D97-AF65-F5344CB8AC3E}">
        <p14:creationId xmlns:p14="http://schemas.microsoft.com/office/powerpoint/2010/main" val="736317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Other Functions of Potassium</a:t>
            </a:r>
          </a:p>
        </p:txBody>
      </p:sp>
      <p:sp>
        <p:nvSpPr>
          <p:cNvPr id="3" name="Content Placeholder 2"/>
          <p:cNvSpPr>
            <a:spLocks noGrp="1"/>
          </p:cNvSpPr>
          <p:nvPr>
            <p:ph idx="1"/>
          </p:nvPr>
        </p:nvSpPr>
        <p:spPr>
          <a:xfrm>
            <a:off x="838200" y="1600200"/>
            <a:ext cx="10591800" cy="5105400"/>
          </a:xfrm>
        </p:spPr>
        <p:txBody>
          <a:bodyPr>
            <a:normAutofit fontScale="92500" lnSpcReduction="10000"/>
          </a:bodyPr>
          <a:lstStyle/>
          <a:p>
            <a:r>
              <a:rPr lang="en-US" dirty="0"/>
              <a:t>Nerve impulse involves not only sodium, but also potassium. </a:t>
            </a:r>
          </a:p>
          <a:p>
            <a:r>
              <a:rPr lang="en-US" dirty="0"/>
              <a:t>A nerve impulse moves along a nerve via the movement of sodium ions into the cell. </a:t>
            </a:r>
          </a:p>
          <a:p>
            <a:r>
              <a:rPr lang="en-US" dirty="0"/>
              <a:t>To end the impulse, potassium ions rush out of the nerve cell, thereby decreasing the positive charge inside the nerve cell. </a:t>
            </a:r>
          </a:p>
          <a:p>
            <a:r>
              <a:rPr lang="en-US" dirty="0"/>
              <a:t>This diminishes the stimulus. </a:t>
            </a:r>
          </a:p>
          <a:p>
            <a:r>
              <a:rPr lang="en-US" dirty="0"/>
              <a:t>To restore the original concentrations of ions between the intracellular and extracellular fluid, the sodium-potassium pump transfers sodium ions out in exchange for potassium ions in. </a:t>
            </a:r>
          </a:p>
          <a:p>
            <a:r>
              <a:rPr lang="en-US" dirty="0"/>
              <a:t>On completion of the restored ion concentrations, a nerve cell is now ready to receive the next impulse.</a:t>
            </a:r>
          </a:p>
        </p:txBody>
      </p:sp>
    </p:spTree>
    <p:extLst>
      <p:ext uri="{BB962C8B-B14F-4D97-AF65-F5344CB8AC3E}">
        <p14:creationId xmlns:p14="http://schemas.microsoft.com/office/powerpoint/2010/main" val="396255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Other Functions of Potassium</a:t>
            </a:r>
          </a:p>
        </p:txBody>
      </p:sp>
      <p:sp>
        <p:nvSpPr>
          <p:cNvPr id="3" name="Content Placeholder 2"/>
          <p:cNvSpPr>
            <a:spLocks noGrp="1"/>
          </p:cNvSpPr>
          <p:nvPr>
            <p:ph idx="1"/>
          </p:nvPr>
        </p:nvSpPr>
        <p:spPr>
          <a:xfrm>
            <a:off x="838200" y="1524000"/>
            <a:ext cx="10591800" cy="5257800"/>
          </a:xfrm>
        </p:spPr>
        <p:txBody>
          <a:bodyPr>
            <a:normAutofit/>
          </a:bodyPr>
          <a:lstStyle/>
          <a:p>
            <a:r>
              <a:rPr lang="en-US" dirty="0"/>
              <a:t>Similarly, in muscle cells potassium is involved in restoring the normal membrane potential and ending the muscle contraction.</a:t>
            </a:r>
          </a:p>
          <a:p>
            <a:r>
              <a:rPr lang="en-US" dirty="0"/>
              <a:t> Potassium also is involved in protein synthesis, energy metabolism, and platelet function, and acts as a buffer in blood, playing a role in acid-base balance.</a:t>
            </a:r>
          </a:p>
          <a:p>
            <a:r>
              <a:rPr lang="en-US" dirty="0"/>
              <a:t>Imbalances in Potassium</a:t>
            </a:r>
          </a:p>
          <a:p>
            <a:pPr lvl="1"/>
            <a:r>
              <a:rPr lang="en-US" dirty="0"/>
              <a:t>Insufficient potassium levels in the body (</a:t>
            </a:r>
            <a:r>
              <a:rPr lang="en-US" b="1" dirty="0"/>
              <a:t>hypokalemia</a:t>
            </a:r>
            <a:r>
              <a:rPr lang="en-US" dirty="0"/>
              <a:t>) can be caused by a low dietary intake of potassium or by high sodium intakes, but more commonly it results from medications that increase water excretion, mainly diuretics. </a:t>
            </a:r>
          </a:p>
          <a:p>
            <a:pPr lvl="1"/>
            <a:r>
              <a:rPr lang="en-US" dirty="0"/>
              <a:t>High levels of potassium in the blood, or </a:t>
            </a:r>
            <a:r>
              <a:rPr lang="en-US" b="1" dirty="0"/>
              <a:t>hyperkalemia</a:t>
            </a:r>
            <a:r>
              <a:rPr lang="en-US" dirty="0"/>
              <a:t>, also affects the heart. It is a silent condition as it often displays no signs or symptoms. </a:t>
            </a:r>
          </a:p>
        </p:txBody>
      </p:sp>
    </p:spTree>
    <p:extLst>
      <p:ext uri="{BB962C8B-B14F-4D97-AF65-F5344CB8AC3E}">
        <p14:creationId xmlns:p14="http://schemas.microsoft.com/office/powerpoint/2010/main" val="400378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Needs and Dietary Sources of Potassium</a:t>
            </a:r>
          </a:p>
        </p:txBody>
      </p:sp>
      <p:graphicFrame>
        <p:nvGraphicFramePr>
          <p:cNvPr id="4" name="Content Placeholder 3"/>
          <p:cNvGraphicFramePr>
            <a:graphicFrameLocks noGrp="1"/>
          </p:cNvGraphicFramePr>
          <p:nvPr>
            <p:ph idx="1"/>
          </p:nvPr>
        </p:nvGraphicFramePr>
        <p:xfrm>
          <a:off x="2438400" y="1600200"/>
          <a:ext cx="7313612" cy="3124200"/>
        </p:xfrm>
        <a:graphic>
          <a:graphicData uri="http://schemas.openxmlformats.org/drawingml/2006/table">
            <a:tbl>
              <a:tblPr firstRow="1"/>
              <a:tblGrid>
                <a:gridCol w="3656806">
                  <a:extLst>
                    <a:ext uri="{9D8B030D-6E8A-4147-A177-3AD203B41FA5}">
                      <a16:colId xmlns:a16="http://schemas.microsoft.com/office/drawing/2014/main" val="3943479535"/>
                    </a:ext>
                  </a:extLst>
                </a:gridCol>
                <a:gridCol w="3656806">
                  <a:extLst>
                    <a:ext uri="{9D8B030D-6E8A-4147-A177-3AD203B41FA5}">
                      <a16:colId xmlns:a16="http://schemas.microsoft.com/office/drawing/2014/main" val="3072433448"/>
                    </a:ext>
                  </a:extLst>
                </a:gridCol>
              </a:tblGrid>
              <a:tr h="390525">
                <a:tc>
                  <a:txBody>
                    <a:bodyPr/>
                    <a:lstStyle/>
                    <a:p>
                      <a:pPr algn="ctr"/>
                      <a:r>
                        <a:rPr lang="en-US" sz="2400" b="1" dirty="0"/>
                        <a:t>Age Group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g/day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4279221921"/>
                  </a:ext>
                </a:extLst>
              </a:tr>
              <a:tr h="390525">
                <a:tc>
                  <a:txBody>
                    <a:bodyPr/>
                    <a:lstStyle/>
                    <a:p>
                      <a:r>
                        <a:rPr lang="en-US" sz="2400" dirty="0"/>
                        <a:t>Infants (0–6 months)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0.4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15664397"/>
                  </a:ext>
                </a:extLst>
              </a:tr>
              <a:tr h="390525">
                <a:tc>
                  <a:txBody>
                    <a:bodyPr/>
                    <a:lstStyle/>
                    <a:p>
                      <a:r>
                        <a:rPr lang="en-US" sz="2400" dirty="0"/>
                        <a:t>Infants (6–12 months)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98440972"/>
                  </a:ext>
                </a:extLst>
              </a:tr>
              <a:tr h="390525">
                <a:tc>
                  <a:txBody>
                    <a:bodyPr/>
                    <a:lstStyle/>
                    <a:p>
                      <a:r>
                        <a:rPr lang="en-US" sz="2400" dirty="0"/>
                        <a:t>Children (1–3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346197280"/>
                  </a:ext>
                </a:extLst>
              </a:tr>
              <a:tr h="390525">
                <a:tc>
                  <a:txBody>
                    <a:bodyPr/>
                    <a:lstStyle/>
                    <a:p>
                      <a:r>
                        <a:rPr lang="en-US" sz="2400" dirty="0"/>
                        <a:t>Children (4–8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555967690"/>
                  </a:ext>
                </a:extLst>
              </a:tr>
              <a:tr h="390525">
                <a:tc>
                  <a:txBody>
                    <a:bodyPr/>
                    <a:lstStyle/>
                    <a:p>
                      <a:r>
                        <a:rPr lang="en-US" sz="2400" dirty="0"/>
                        <a:t>Children (9–13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833241893"/>
                  </a:ext>
                </a:extLst>
              </a:tr>
              <a:tr h="390525">
                <a:tc>
                  <a:txBody>
                    <a:bodyPr/>
                    <a:lstStyle/>
                    <a:p>
                      <a:r>
                        <a:rPr lang="en-US" sz="2400" dirty="0"/>
                        <a:t>Adolescents (14–18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algn="r"/>
                      <a:r>
                        <a:rPr lang="en-US" sz="2400" dirty="0"/>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4036730471"/>
                  </a:ext>
                </a:extLst>
              </a:tr>
              <a:tr h="390525">
                <a:tc>
                  <a:txBody>
                    <a:bodyPr/>
                    <a:lstStyle/>
                    <a:p>
                      <a:r>
                        <a:rPr lang="en-US" sz="2400" dirty="0"/>
                        <a:t>Adults (&gt; 19 years)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918427697"/>
                  </a:ext>
                </a:extLst>
              </a:tr>
            </a:tbl>
          </a:graphicData>
        </a:graphic>
      </p:graphicFrame>
      <p:sp>
        <p:nvSpPr>
          <p:cNvPr id="6" name="Rectangle 5"/>
          <p:cNvSpPr/>
          <p:nvPr/>
        </p:nvSpPr>
        <p:spPr>
          <a:xfrm>
            <a:off x="838200" y="4800600"/>
            <a:ext cx="10972800" cy="830997"/>
          </a:xfrm>
          <a:prstGeom prst="rect">
            <a:avLst/>
          </a:prstGeom>
        </p:spPr>
        <p:txBody>
          <a:bodyPr wrap="square">
            <a:spAutoFit/>
          </a:bodyPr>
          <a:lstStyle/>
          <a:p>
            <a:pPr defTabSz="1218987"/>
            <a:r>
              <a:rPr lang="en-US" sz="2400" dirty="0">
                <a:solidFill>
                  <a:srgbClr val="000000"/>
                </a:solidFill>
                <a:latin typeface="Constantia"/>
              </a:rPr>
              <a:t>Institute of Medicine. Dietary Reference Intakes: Water, Potassium, Sodium, Chloride, and Sulfate. February 11, 2004. </a:t>
            </a:r>
          </a:p>
        </p:txBody>
      </p:sp>
    </p:spTree>
    <p:extLst>
      <p:ext uri="{BB962C8B-B14F-4D97-AF65-F5344CB8AC3E}">
        <p14:creationId xmlns:p14="http://schemas.microsoft.com/office/powerpoint/2010/main" val="2939578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VIDEO – High Potassium Food Sources</a:t>
            </a:r>
          </a:p>
        </p:txBody>
      </p:sp>
      <p:pic>
        <p:nvPicPr>
          <p:cNvPr id="4" name="QSztHxNwEHU" descr="High potassium food sources video"/>
          <p:cNvPicPr>
            <a:picLocks noGrp="1" noRot="1" noChangeAspect="1"/>
          </p:cNvPicPr>
          <p:nvPr>
            <p:ph idx="1"/>
            <a:videoFile r:link="rId1"/>
          </p:nvPr>
        </p:nvPicPr>
        <p:blipFill>
          <a:blip r:embed="rId3"/>
          <a:stretch>
            <a:fillRect/>
          </a:stretch>
        </p:blipFill>
        <p:spPr>
          <a:xfrm>
            <a:off x="2057400" y="1475015"/>
            <a:ext cx="8001000" cy="4500563"/>
          </a:xfrm>
          <a:prstGeom prst="rect">
            <a:avLst/>
          </a:prstGeom>
        </p:spPr>
      </p:pic>
      <p:sp>
        <p:nvSpPr>
          <p:cNvPr id="5" name="TextBox 4"/>
          <p:cNvSpPr txBox="1"/>
          <p:nvPr/>
        </p:nvSpPr>
        <p:spPr>
          <a:xfrm>
            <a:off x="1981200" y="6172200"/>
            <a:ext cx="8077200" cy="338554"/>
          </a:xfrm>
          <a:prstGeom prst="rect">
            <a:avLst/>
          </a:prstGeom>
          <a:noFill/>
        </p:spPr>
        <p:txBody>
          <a:bodyPr wrap="square" rtlCol="0">
            <a:spAutoFit/>
          </a:bodyPr>
          <a:lstStyle/>
          <a:p>
            <a:pPr algn="ctr" defTabSz="1218987"/>
            <a:r>
              <a:rPr lang="en-US" sz="1600" dirty="0">
                <a:solidFill>
                  <a:srgbClr val="000000"/>
                </a:solidFill>
                <a:latin typeface="Constantia"/>
              </a:rPr>
              <a:t>Video Source: </a:t>
            </a:r>
            <a:r>
              <a:rPr lang="en-US" sz="1600" dirty="0">
                <a:solidFill>
                  <a:srgbClr val="000000"/>
                </a:solidFill>
                <a:latin typeface="Constantia"/>
                <a:hlinkClick r:id="rId4"/>
              </a:rPr>
              <a:t>http://www.youtube.com/v/QSztHxNwEHU</a:t>
            </a:r>
            <a:endParaRPr lang="en-US" sz="1600" dirty="0">
              <a:solidFill>
                <a:srgbClr val="000000"/>
              </a:solidFill>
              <a:latin typeface="Constantia"/>
            </a:endParaRPr>
          </a:p>
        </p:txBody>
      </p:sp>
    </p:spTree>
    <p:extLst>
      <p:ext uri="{BB962C8B-B14F-4D97-AF65-F5344CB8AC3E}">
        <p14:creationId xmlns:p14="http://schemas.microsoft.com/office/powerpoint/2010/main" val="18441636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609600" y="1600200"/>
            <a:ext cx="10972800" cy="5029200"/>
          </a:xfrm>
        </p:spPr>
        <p:txBody>
          <a:bodyPr>
            <a:normAutofit/>
          </a:bodyPr>
          <a:lstStyle/>
          <a:p>
            <a:r>
              <a:rPr lang="en-US" dirty="0"/>
              <a:t>Maintaining the right level of water in your body is crucial to survival, as either too little or too much water in your body will result in less-than-optimal functioning. </a:t>
            </a:r>
          </a:p>
          <a:p>
            <a:r>
              <a:rPr lang="en-US" dirty="0"/>
              <a:t>One mechanism to help ensure the body maintains water balance is thirst. </a:t>
            </a:r>
          </a:p>
          <a:p>
            <a:r>
              <a:rPr lang="en-US" dirty="0"/>
              <a:t>Thirst is the result of your body’s physiology telling your brain to initiate the thought to take a drink. </a:t>
            </a:r>
          </a:p>
          <a:p>
            <a:r>
              <a:rPr lang="en-US" dirty="0"/>
              <a:t>Sensory proteins detect when your mouth is dry, your blood volume too low, or blood electrolyte concentrations too high and send signals to the brain stimulating the conscious feeling to drink.</a:t>
            </a:r>
          </a:p>
        </p:txBody>
      </p:sp>
    </p:spTree>
    <p:extLst>
      <p:ext uri="{BB962C8B-B14F-4D97-AF65-F5344CB8AC3E}">
        <p14:creationId xmlns:p14="http://schemas.microsoft.com/office/powerpoint/2010/main" val="35774612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85729" cy="1295400"/>
          </a:xfrm>
        </p:spPr>
        <p:txBody>
          <a:bodyPr/>
          <a:lstStyle/>
          <a:p>
            <a:r>
              <a:rPr lang="en-US" b="1" dirty="0"/>
              <a:t>7.4 Food Sources for Potassium</a:t>
            </a:r>
          </a:p>
        </p:txBody>
      </p:sp>
      <p:sp>
        <p:nvSpPr>
          <p:cNvPr id="3" name="Content Placeholder 2"/>
          <p:cNvSpPr>
            <a:spLocks noGrp="1"/>
          </p:cNvSpPr>
          <p:nvPr>
            <p:ph idx="1"/>
          </p:nvPr>
        </p:nvSpPr>
        <p:spPr>
          <a:xfrm>
            <a:off x="838200" y="1600200"/>
            <a:ext cx="10820400" cy="5105400"/>
          </a:xfrm>
        </p:spPr>
        <p:txBody>
          <a:bodyPr>
            <a:normAutofit fontScale="92500"/>
          </a:bodyPr>
          <a:lstStyle/>
          <a:p>
            <a:r>
              <a:rPr lang="en-US" dirty="0"/>
              <a:t>Fruits and vegetables that contain high amounts of potassium are spinach, lettuce, broccoli, peas, tomatoes, potatoes, bananas, apples and apricots. </a:t>
            </a:r>
          </a:p>
          <a:p>
            <a:r>
              <a:rPr lang="en-US" dirty="0"/>
              <a:t>Whole grains and seeds, certain fish (such as salmon, cod, and flounder), and meats are also high in potassium. </a:t>
            </a:r>
          </a:p>
          <a:p>
            <a:r>
              <a:rPr lang="en-US" dirty="0"/>
              <a:t>The Dietary Approaches to Stop Hypertension (DASH diet) emphasizes potassium-rich foods and will be discussed in greater detail in the next section.</a:t>
            </a:r>
          </a:p>
          <a:p>
            <a:r>
              <a:rPr lang="en-US" dirty="0"/>
              <a:t>Bioavailability</a:t>
            </a:r>
            <a:r>
              <a:rPr lang="en-US" b="1" dirty="0"/>
              <a:t> - </a:t>
            </a:r>
            <a:r>
              <a:rPr lang="en-US" dirty="0"/>
              <a:t>greater than 90 percent of dietary potassium is absorbed in the small intestine. Although highly bioavailable, potassium is a very soluble mineral and easily lost during cooking and processing of foods. Fresh and frozen foods are better sources of potassium than canned.</a:t>
            </a:r>
            <a:endParaRPr lang="en-US" b="1" dirty="0"/>
          </a:p>
          <a:p>
            <a:endParaRPr lang="en-US" dirty="0"/>
          </a:p>
        </p:txBody>
      </p:sp>
    </p:spTree>
    <p:extLst>
      <p:ext uri="{BB962C8B-B14F-4D97-AF65-F5344CB8AC3E}">
        <p14:creationId xmlns:p14="http://schemas.microsoft.com/office/powerpoint/2010/main" val="1167224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7.5 Consequences of Deficiency or Excess</a:t>
            </a:r>
            <a:endParaRPr lang="en-US" dirty="0"/>
          </a:p>
        </p:txBody>
      </p:sp>
      <p:sp>
        <p:nvSpPr>
          <p:cNvPr id="3" name="Content Placeholder 2"/>
          <p:cNvSpPr>
            <a:spLocks noGrp="1"/>
          </p:cNvSpPr>
          <p:nvPr>
            <p:ph idx="1"/>
          </p:nvPr>
        </p:nvSpPr>
        <p:spPr>
          <a:xfrm>
            <a:off x="1220471" y="1600200"/>
            <a:ext cx="9751060" cy="5105400"/>
          </a:xfrm>
        </p:spPr>
        <p:txBody>
          <a:bodyPr>
            <a:normAutofit fontScale="85000" lnSpcReduction="10000"/>
          </a:bodyPr>
          <a:lstStyle/>
          <a:p>
            <a:r>
              <a:rPr lang="en-US" b="1" dirty="0"/>
              <a:t>Dehydration</a:t>
            </a:r>
            <a:r>
              <a:rPr lang="en-US" dirty="0"/>
              <a:t> decreases blood volume. Dehydration is a primary cause of heat stroke.</a:t>
            </a:r>
          </a:p>
          <a:p>
            <a:r>
              <a:rPr lang="en-US" dirty="0"/>
              <a:t>Chronic dehydration is linked to higher incidences of some diseases.</a:t>
            </a:r>
          </a:p>
          <a:p>
            <a:r>
              <a:rPr lang="en-US" b="1" dirty="0"/>
              <a:t>Hypertension</a:t>
            </a:r>
            <a:r>
              <a:rPr lang="en-US" dirty="0"/>
              <a:t> is a risk factor for cardiovascular disease and reducing blood pressure has been found to decrease the risk of dying from a heart attack or stroke. Many large studies suggest that high sodium intake is linked to an increase in blood pressure.</a:t>
            </a:r>
          </a:p>
          <a:p>
            <a:r>
              <a:rPr lang="en-US" dirty="0"/>
              <a:t>The Dietary Approaches to Stop Hypertension (DASH)-Sodium trial concluded that sodium intake is effective in decreasing blood pressure.</a:t>
            </a:r>
          </a:p>
          <a:p>
            <a:r>
              <a:rPr lang="en-US" dirty="0"/>
              <a:t>About 10 to 20 percent of the population is considered to be salt-sensitive. Genetics, race, gender, body weight and physical activity level are determinants of salt sensitivity.</a:t>
            </a:r>
          </a:p>
          <a:p>
            <a:endParaRPr lang="en-US" dirty="0"/>
          </a:p>
        </p:txBody>
      </p:sp>
    </p:spTree>
    <p:extLst>
      <p:ext uri="{BB962C8B-B14F-4D97-AF65-F5344CB8AC3E}">
        <p14:creationId xmlns:p14="http://schemas.microsoft.com/office/powerpoint/2010/main" val="7990866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7.5 Heat Stroke</a:t>
            </a:r>
          </a:p>
        </p:txBody>
      </p:sp>
      <p:sp>
        <p:nvSpPr>
          <p:cNvPr id="3" name="Content Placeholder 2"/>
          <p:cNvSpPr>
            <a:spLocks noGrp="1"/>
          </p:cNvSpPr>
          <p:nvPr>
            <p:ph sz="half" idx="1"/>
          </p:nvPr>
        </p:nvSpPr>
        <p:spPr>
          <a:xfrm>
            <a:off x="685800" y="1752600"/>
            <a:ext cx="5715000" cy="4953000"/>
          </a:xfrm>
        </p:spPr>
        <p:txBody>
          <a:bodyPr>
            <a:normAutofit fontScale="77500" lnSpcReduction="20000"/>
          </a:bodyPr>
          <a:lstStyle/>
          <a:p>
            <a:r>
              <a:rPr lang="en-US" dirty="0"/>
              <a:t>Heat stroke is a life-threatening condition that occurs when the body temperature is greater than 105.1°F (40.6°C). </a:t>
            </a:r>
          </a:p>
          <a:p>
            <a:r>
              <a:rPr lang="en-US" dirty="0"/>
              <a:t>It is the result of the body being unable to sufficiently cool itself by thermoregulatory mechanisms. </a:t>
            </a:r>
          </a:p>
          <a:p>
            <a:r>
              <a:rPr lang="en-US" dirty="0"/>
              <a:t>Dehydration is a primary cause of heat stroke as there are not enough fluids in the body to maintain adequate sweat production, and cooling of the body is impaired. </a:t>
            </a:r>
          </a:p>
          <a:p>
            <a:r>
              <a:rPr lang="en-US" dirty="0"/>
              <a:t>Signs and symptoms are dry skin (absence of sweating), dizziness, trouble breathing, rapid pulse, confusion, agitation, seizures, coma, and possibly death. </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2"/>
          </p:nvPr>
        </p:nvPicPr>
        <p:blipFill>
          <a:blip r:embed="rId2"/>
          <a:stretch>
            <a:fillRect/>
          </a:stretch>
        </p:blipFill>
        <p:spPr>
          <a:xfrm>
            <a:off x="6781800" y="2261130"/>
            <a:ext cx="4189413" cy="2792942"/>
          </a:xfrm>
          <a:prstGeom prst="rect">
            <a:avLst/>
          </a:prstGeom>
        </p:spPr>
      </p:pic>
    </p:spTree>
    <p:extLst>
      <p:ext uri="{BB962C8B-B14F-4D97-AF65-F5344CB8AC3E}">
        <p14:creationId xmlns:p14="http://schemas.microsoft.com/office/powerpoint/2010/main" val="921591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7.5 Consequences of Deficiency or Excess</a:t>
            </a:r>
            <a:endParaRPr lang="en-US" dirty="0"/>
          </a:p>
        </p:txBody>
      </p:sp>
      <p:sp>
        <p:nvSpPr>
          <p:cNvPr id="3" name="Content Placeholder 2"/>
          <p:cNvSpPr>
            <a:spLocks noGrp="1"/>
          </p:cNvSpPr>
          <p:nvPr>
            <p:ph idx="1"/>
          </p:nvPr>
        </p:nvSpPr>
        <p:spPr>
          <a:xfrm>
            <a:off x="533400" y="1600200"/>
            <a:ext cx="9751060" cy="5105400"/>
          </a:xfrm>
        </p:spPr>
        <p:txBody>
          <a:bodyPr>
            <a:normAutofit fontScale="92500" lnSpcReduction="20000"/>
          </a:bodyPr>
          <a:lstStyle/>
          <a:p>
            <a:r>
              <a:rPr lang="en-US" b="1" dirty="0"/>
              <a:t>Blood pressure </a:t>
            </a:r>
            <a:r>
              <a:rPr lang="en-US" dirty="0"/>
              <a:t>is the force of moving blood against arterial walls. </a:t>
            </a:r>
          </a:p>
          <a:p>
            <a:r>
              <a:rPr lang="en-US" dirty="0"/>
              <a:t>It is reported as the systolic pressure over the diastolic pressure, which is the greatest and least pressure on an artery that occurs with each heart beat. </a:t>
            </a:r>
          </a:p>
          <a:p>
            <a:r>
              <a:rPr lang="en-US" dirty="0"/>
              <a:t>The force of blood against an artery is measured with a device called a </a:t>
            </a:r>
            <a:r>
              <a:rPr lang="en-US" b="1" dirty="0"/>
              <a:t>sphygmomanometer</a:t>
            </a:r>
            <a:r>
              <a:rPr lang="en-US" dirty="0"/>
              <a:t>. </a:t>
            </a:r>
          </a:p>
          <a:p>
            <a:r>
              <a:rPr lang="en-US" dirty="0"/>
              <a:t>The results are recorded in millimeters of mercury, or mmHg. </a:t>
            </a:r>
          </a:p>
          <a:p>
            <a:r>
              <a:rPr lang="en-US" dirty="0"/>
              <a:t>A desirable blood pressure ranges between 90/60 and 120/80 mmHg. </a:t>
            </a:r>
          </a:p>
          <a:p>
            <a:r>
              <a:rPr lang="en-US" dirty="0"/>
              <a:t>Hypertension is the scientific term for high blood pressure and defined as a sustained blood pressure of 140/90 mmHg or greater. </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031134" y="2895600"/>
            <a:ext cx="1880794" cy="2819400"/>
          </a:xfrm>
          <a:prstGeom prst="rect">
            <a:avLst/>
          </a:prstGeom>
        </p:spPr>
      </p:pic>
      <p:sp>
        <p:nvSpPr>
          <p:cNvPr id="5" name="Rectangle 4"/>
          <p:cNvSpPr/>
          <p:nvPr/>
        </p:nvSpPr>
        <p:spPr>
          <a:xfrm>
            <a:off x="10389796" y="5791200"/>
            <a:ext cx="1520544" cy="338554"/>
          </a:xfrm>
          <a:prstGeom prst="rect">
            <a:avLst/>
          </a:prstGeom>
        </p:spPr>
        <p:txBody>
          <a:bodyPr wrap="none">
            <a:spAutoFit/>
          </a:bodyPr>
          <a:lstStyle/>
          <a:p>
            <a:pPr defTabSz="1218987"/>
            <a:r>
              <a:rPr lang="en-US" sz="1600" dirty="0">
                <a:solidFill>
                  <a:srgbClr val="000000"/>
                </a:solidFill>
                <a:latin typeface="Constantia"/>
              </a:rPr>
              <a:t>© </a:t>
            </a:r>
            <a:r>
              <a:rPr lang="en-US" sz="1600" dirty="0" err="1">
                <a:solidFill>
                  <a:srgbClr val="000000"/>
                </a:solidFill>
                <a:latin typeface="Constantia"/>
              </a:rPr>
              <a:t>Shutterstock</a:t>
            </a:r>
            <a:endParaRPr lang="en-US" sz="1600" dirty="0">
              <a:solidFill>
                <a:srgbClr val="000000"/>
              </a:solidFill>
              <a:latin typeface="Constantia"/>
            </a:endParaRPr>
          </a:p>
        </p:txBody>
      </p:sp>
    </p:spTree>
    <p:extLst>
      <p:ext uri="{BB962C8B-B14F-4D97-AF65-F5344CB8AC3E}">
        <p14:creationId xmlns:p14="http://schemas.microsoft.com/office/powerpoint/2010/main" val="1676033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Water Concerns</a:t>
            </a:r>
            <a:endParaRPr lang="en-US" dirty="0"/>
          </a:p>
        </p:txBody>
      </p:sp>
      <p:pic>
        <p:nvPicPr>
          <p:cNvPr id="7" name="Content Placeholder 6">
            <a:extLst>
              <a:ext uri="{C183D7F6-B498-43B3-948B-1728B52AA6E4}">
                <adec:decorative xmlns:adec="http://schemas.microsoft.com/office/drawing/2017/decorative" val="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90600" y="1828800"/>
            <a:ext cx="3191888" cy="4572000"/>
          </a:xfrm>
        </p:spPr>
      </p:pic>
      <p:sp>
        <p:nvSpPr>
          <p:cNvPr id="6" name="Content Placeholder 5"/>
          <p:cNvSpPr>
            <a:spLocks noGrp="1"/>
          </p:cNvSpPr>
          <p:nvPr>
            <p:ph sz="half" idx="2"/>
          </p:nvPr>
        </p:nvSpPr>
        <p:spPr>
          <a:xfrm>
            <a:off x="4953000" y="1600200"/>
            <a:ext cx="6781800" cy="5181600"/>
          </a:xfrm>
        </p:spPr>
        <p:txBody>
          <a:bodyPr>
            <a:normAutofit fontScale="92500" lnSpcReduction="10000"/>
          </a:bodyPr>
          <a:lstStyle/>
          <a:p>
            <a:r>
              <a:rPr lang="en-US" dirty="0"/>
              <a:t>Most beverages marketed in the United States have a Nutrition Facts panel and ingredients list, but some, such as coffee (for home consumption), beer, and wine, do not. </a:t>
            </a:r>
          </a:p>
          <a:p>
            <a:r>
              <a:rPr lang="en-US" dirty="0"/>
              <a:t>As with foods, beverages that are nutrient-dense are the better choices, with the exception of plain water, which contains few to no other nutrients. </a:t>
            </a:r>
          </a:p>
          <a:p>
            <a:r>
              <a:rPr lang="en-US" dirty="0"/>
              <a:t>Beverages do not make you full; they satiate your thirst. </a:t>
            </a:r>
          </a:p>
          <a:p>
            <a:r>
              <a:rPr lang="en-US" dirty="0"/>
              <a:t>Therefore, the fewer calories in a beverage the better it is for avoiding weight gain. </a:t>
            </a:r>
          </a:p>
        </p:txBody>
      </p:sp>
    </p:spTree>
    <p:extLst>
      <p:ext uri="{BB962C8B-B14F-4D97-AF65-F5344CB8AC3E}">
        <p14:creationId xmlns:p14="http://schemas.microsoft.com/office/powerpoint/2010/main" val="40498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361929" cy="1295400"/>
          </a:xfrm>
        </p:spPr>
        <p:txBody>
          <a:bodyPr/>
          <a:lstStyle/>
          <a:p>
            <a:r>
              <a:rPr lang="en-US" b="1" dirty="0"/>
              <a:t>7.6 Beverage Consumption in the United States</a:t>
            </a:r>
          </a:p>
        </p:txBody>
      </p:sp>
      <p:sp>
        <p:nvSpPr>
          <p:cNvPr id="3" name="Content Placeholder 2"/>
          <p:cNvSpPr>
            <a:spLocks noGrp="1"/>
          </p:cNvSpPr>
          <p:nvPr>
            <p:ph idx="1"/>
          </p:nvPr>
        </p:nvSpPr>
        <p:spPr>
          <a:xfrm>
            <a:off x="533400" y="1600200"/>
            <a:ext cx="9144000" cy="5105400"/>
          </a:xfrm>
        </p:spPr>
        <p:txBody>
          <a:bodyPr>
            <a:normAutofit lnSpcReduction="10000"/>
          </a:bodyPr>
          <a:lstStyle/>
          <a:p>
            <a:r>
              <a:rPr lang="en-US" dirty="0"/>
              <a:t>Beverage consumption in the United States continues to decline.</a:t>
            </a:r>
          </a:p>
          <a:p>
            <a:r>
              <a:rPr lang="en-US" dirty="0"/>
              <a:t>According to the Beverage Marketing Corporation, in the United States in 2010 Americans consumed 29,325 millions of gallons of refreshment beverages including soft drinks, coffee, tea, sports drinks, energy drinks, fruit drinks, and bottled water.</a:t>
            </a:r>
          </a:p>
          <a:p>
            <a:r>
              <a:rPr lang="en-US" dirty="0"/>
              <a:t>In recent decades total caloric consumption has increased in the United States and is largely attributed to increased consumption of snacks and caloric beverages. People between the ages of nineteen and thirty-nine obtain 10 percent of their total energy intake from soft drinks.</a:t>
            </a:r>
          </a:p>
        </p:txBody>
      </p:sp>
      <p:sp>
        <p:nvSpPr>
          <p:cNvPr id="5" name="Rectangle 4"/>
          <p:cNvSpPr/>
          <p:nvPr/>
        </p:nvSpPr>
        <p:spPr>
          <a:xfrm>
            <a:off x="10122040" y="5791200"/>
            <a:ext cx="1520544" cy="338554"/>
          </a:xfrm>
          <a:prstGeom prst="rect">
            <a:avLst/>
          </a:prstGeom>
        </p:spPr>
        <p:txBody>
          <a:bodyPr wrap="none">
            <a:spAutoFit/>
          </a:bodyPr>
          <a:lstStyle/>
          <a:p>
            <a:pPr defTabSz="1218987"/>
            <a:r>
              <a:rPr lang="en-US" sz="1600" dirty="0">
                <a:solidFill>
                  <a:srgbClr val="000000"/>
                </a:solidFill>
                <a:latin typeface="Constantia"/>
              </a:rPr>
              <a:t>© </a:t>
            </a:r>
            <a:r>
              <a:rPr lang="en-US" sz="1600" dirty="0" err="1">
                <a:solidFill>
                  <a:srgbClr val="000000"/>
                </a:solidFill>
                <a:latin typeface="Constantia"/>
              </a:rPr>
              <a:t>Shutterstock</a:t>
            </a:r>
            <a:endParaRPr lang="en-US" sz="1600" dirty="0">
              <a:solidFill>
                <a:srgbClr val="000000"/>
              </a:solidFill>
              <a:latin typeface="Constantia"/>
            </a:endParaRP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753601" y="2557708"/>
            <a:ext cx="2257425" cy="3233492"/>
          </a:xfrm>
          <a:prstGeom prst="rect">
            <a:avLst/>
          </a:prstGeom>
        </p:spPr>
      </p:pic>
    </p:spTree>
    <p:extLst>
      <p:ext uri="{BB962C8B-B14F-4D97-AF65-F5344CB8AC3E}">
        <p14:creationId xmlns:p14="http://schemas.microsoft.com/office/powerpoint/2010/main" val="4275303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Calories in Various Beverages</a:t>
            </a:r>
            <a:endParaRPr lang="en-US" dirty="0"/>
          </a:p>
        </p:txBody>
      </p:sp>
      <p:graphicFrame>
        <p:nvGraphicFramePr>
          <p:cNvPr id="5" name="Content Placeholder 4"/>
          <p:cNvGraphicFramePr>
            <a:graphicFrameLocks noGrp="1"/>
          </p:cNvGraphicFramePr>
          <p:nvPr>
            <p:ph idx="1"/>
          </p:nvPr>
        </p:nvGraphicFramePr>
        <p:xfrm>
          <a:off x="1239066" y="1600199"/>
          <a:ext cx="9750426" cy="4023360"/>
        </p:xfrm>
        <a:graphic>
          <a:graphicData uri="http://schemas.openxmlformats.org/drawingml/2006/table">
            <a:tbl>
              <a:tblPr firstRow="1"/>
              <a:tblGrid>
                <a:gridCol w="4037012">
                  <a:extLst>
                    <a:ext uri="{9D8B030D-6E8A-4147-A177-3AD203B41FA5}">
                      <a16:colId xmlns:a16="http://schemas.microsoft.com/office/drawing/2014/main" val="231521441"/>
                    </a:ext>
                  </a:extLst>
                </a:gridCol>
                <a:gridCol w="3048000">
                  <a:extLst>
                    <a:ext uri="{9D8B030D-6E8A-4147-A177-3AD203B41FA5}">
                      <a16:colId xmlns:a16="http://schemas.microsoft.com/office/drawing/2014/main" val="1355239195"/>
                    </a:ext>
                  </a:extLst>
                </a:gridCol>
                <a:gridCol w="2665414">
                  <a:extLst>
                    <a:ext uri="{9D8B030D-6E8A-4147-A177-3AD203B41FA5}">
                      <a16:colId xmlns:a16="http://schemas.microsoft.com/office/drawing/2014/main" val="2177453801"/>
                    </a:ext>
                  </a:extLst>
                </a:gridCol>
              </a:tblGrid>
              <a:tr h="213360">
                <a:tc>
                  <a:txBody>
                    <a:bodyPr/>
                    <a:lstStyle/>
                    <a:p>
                      <a:pPr algn="ctr"/>
                      <a:r>
                        <a:rPr lang="en-US" sz="2400" b="1" dirty="0"/>
                        <a:t>Beverage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Serving Size (</a:t>
                      </a:r>
                      <a:r>
                        <a:rPr lang="en-US" sz="2400" b="1" dirty="0" err="1"/>
                        <a:t>oz</a:t>
                      </a:r>
                      <a:r>
                        <a:rPr lang="en-US" sz="2400" b="1" dirty="0"/>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Kilocalories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424542"/>
                  </a:ext>
                </a:extLst>
              </a:tr>
              <a:tr h="457200">
                <a:tc>
                  <a:txBody>
                    <a:bodyPr/>
                    <a:lstStyle/>
                    <a:p>
                      <a:r>
                        <a:rPr lang="en-US" sz="2400" dirty="0"/>
                        <a:t>Soda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t>124–189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01129046"/>
                  </a:ext>
                </a:extLst>
              </a:tr>
              <a:tr h="457200">
                <a:tc>
                  <a:txBody>
                    <a:bodyPr/>
                    <a:lstStyle/>
                    <a:p>
                      <a:r>
                        <a:rPr lang="en-US" sz="2400" dirty="0"/>
                        <a:t>Diet soda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447923065"/>
                  </a:ext>
                </a:extLst>
              </a:tr>
              <a:tr h="457200">
                <a:tc>
                  <a:txBody>
                    <a:bodyPr/>
                    <a:lstStyle/>
                    <a:p>
                      <a:r>
                        <a:rPr lang="en-US" sz="2400" dirty="0"/>
                        <a:t>Bottled sweet tea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129–143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422945052"/>
                  </a:ext>
                </a:extLst>
              </a:tr>
              <a:tr h="457200">
                <a:tc>
                  <a:txBody>
                    <a:bodyPr/>
                    <a:lstStyle/>
                    <a:p>
                      <a:r>
                        <a:rPr lang="en-US" sz="2400" dirty="0"/>
                        <a:t>Brewed tea (unsweetened)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307268567"/>
                  </a:ext>
                </a:extLst>
              </a:tr>
              <a:tr h="457200">
                <a:tc>
                  <a:txBody>
                    <a:bodyPr/>
                    <a:lstStyle/>
                    <a:p>
                      <a:r>
                        <a:rPr lang="en-US" sz="2400" dirty="0"/>
                        <a:t>Orange juice (unsweetened)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157–168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09078454"/>
                  </a:ext>
                </a:extLst>
              </a:tr>
              <a:tr h="457200">
                <a:tc>
                  <a:txBody>
                    <a:bodyPr/>
                    <a:lstStyle/>
                    <a:p>
                      <a:r>
                        <a:rPr lang="en-US" sz="2400" dirty="0"/>
                        <a:t>Apple juice (unsweetened)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169–175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591246529"/>
                  </a:ext>
                </a:extLst>
              </a:tr>
              <a:tr h="457200">
                <a:tc>
                  <a:txBody>
                    <a:bodyPr/>
                    <a:lstStyle/>
                    <a:p>
                      <a:r>
                        <a:rPr lang="en-US" sz="2400" dirty="0"/>
                        <a:t>Tomato/vegetable juice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t>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25590434"/>
                  </a:ext>
                </a:extLst>
              </a:tr>
              <a:tr h="457200">
                <a:tc>
                  <a:txBody>
                    <a:bodyPr/>
                    <a:lstStyle/>
                    <a:p>
                      <a:r>
                        <a:rPr lang="en-US" sz="2400" dirty="0"/>
                        <a:t>Cranberry juice cocktail</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t>205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4229323214"/>
                  </a:ext>
                </a:extLst>
              </a:tr>
            </a:tbl>
          </a:graphicData>
        </a:graphic>
      </p:graphicFrame>
      <p:sp>
        <p:nvSpPr>
          <p:cNvPr id="8" name="Rectangle 7"/>
          <p:cNvSpPr/>
          <p:nvPr/>
        </p:nvSpPr>
        <p:spPr>
          <a:xfrm>
            <a:off x="1239066" y="5934670"/>
            <a:ext cx="9906000" cy="923330"/>
          </a:xfrm>
          <a:prstGeom prst="rect">
            <a:avLst/>
          </a:prstGeom>
        </p:spPr>
        <p:txBody>
          <a:bodyPr wrap="square">
            <a:spAutoFit/>
          </a:bodyPr>
          <a:lstStyle/>
          <a:p>
            <a:pPr defTabSz="1218987"/>
            <a:r>
              <a:rPr lang="en-US" dirty="0">
                <a:solidFill>
                  <a:srgbClr val="000000"/>
                </a:solidFill>
                <a:latin typeface="Constantia"/>
              </a:rPr>
              <a:t>Source: WebMD.com. “Calories in Drinks and Popular Beverages.” Healthy Weight Neighborhood. © 2012 WebMD, LLC. All rights reserved. </a:t>
            </a:r>
          </a:p>
          <a:p>
            <a:pPr defTabSz="1218987"/>
            <a:r>
              <a:rPr lang="en-US" dirty="0">
                <a:solidFill>
                  <a:srgbClr val="000000"/>
                </a:solidFill>
                <a:latin typeface="Constantia"/>
                <a:hlinkClick r:id="rId2"/>
              </a:rPr>
              <a:t>http://www.webmd.com/community/healthy-weight-8/calorie-chart</a:t>
            </a:r>
            <a:r>
              <a:rPr lang="en-US" dirty="0">
                <a:solidFill>
                  <a:srgbClr val="000000"/>
                </a:solidFill>
                <a:latin typeface="Constantia"/>
              </a:rPr>
              <a:t>.</a:t>
            </a:r>
          </a:p>
        </p:txBody>
      </p:sp>
    </p:spTree>
    <p:extLst>
      <p:ext uri="{BB962C8B-B14F-4D97-AF65-F5344CB8AC3E}">
        <p14:creationId xmlns:p14="http://schemas.microsoft.com/office/powerpoint/2010/main" val="34760172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Calories in Various Beverages</a:t>
            </a:r>
            <a:endParaRPr lang="en-US" dirty="0"/>
          </a:p>
        </p:txBody>
      </p:sp>
      <p:graphicFrame>
        <p:nvGraphicFramePr>
          <p:cNvPr id="5" name="Content Placeholder 4"/>
          <p:cNvGraphicFramePr>
            <a:graphicFrameLocks noGrp="1"/>
          </p:cNvGraphicFramePr>
          <p:nvPr>
            <p:ph idx="1"/>
          </p:nvPr>
        </p:nvGraphicFramePr>
        <p:xfrm>
          <a:off x="1239066" y="1600199"/>
          <a:ext cx="9750426" cy="3566160"/>
        </p:xfrm>
        <a:graphic>
          <a:graphicData uri="http://schemas.openxmlformats.org/drawingml/2006/table">
            <a:tbl>
              <a:tblPr firstRow="1"/>
              <a:tblGrid>
                <a:gridCol w="4037012">
                  <a:extLst>
                    <a:ext uri="{9D8B030D-6E8A-4147-A177-3AD203B41FA5}">
                      <a16:colId xmlns:a16="http://schemas.microsoft.com/office/drawing/2014/main" val="231521441"/>
                    </a:ext>
                  </a:extLst>
                </a:gridCol>
                <a:gridCol w="3048000">
                  <a:extLst>
                    <a:ext uri="{9D8B030D-6E8A-4147-A177-3AD203B41FA5}">
                      <a16:colId xmlns:a16="http://schemas.microsoft.com/office/drawing/2014/main" val="1355239195"/>
                    </a:ext>
                  </a:extLst>
                </a:gridCol>
                <a:gridCol w="2665414">
                  <a:extLst>
                    <a:ext uri="{9D8B030D-6E8A-4147-A177-3AD203B41FA5}">
                      <a16:colId xmlns:a16="http://schemas.microsoft.com/office/drawing/2014/main" val="2177453801"/>
                    </a:ext>
                  </a:extLst>
                </a:gridCol>
              </a:tblGrid>
              <a:tr h="213360">
                <a:tc>
                  <a:txBody>
                    <a:bodyPr/>
                    <a:lstStyle/>
                    <a:p>
                      <a:pPr algn="ctr"/>
                      <a:r>
                        <a:rPr lang="en-US" sz="2400" b="1" dirty="0"/>
                        <a:t>Beverage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Serving Size (</a:t>
                      </a:r>
                      <a:r>
                        <a:rPr lang="en-US" sz="2400" b="1" dirty="0" err="1"/>
                        <a:t>oz</a:t>
                      </a:r>
                      <a:r>
                        <a:rPr lang="en-US" sz="2400" b="1" dirty="0"/>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Kilocalories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424542"/>
                  </a:ext>
                </a:extLst>
              </a:tr>
              <a:tr h="457200">
                <a:tc>
                  <a:txBody>
                    <a:bodyPr/>
                    <a:lstStyle/>
                    <a:p>
                      <a:r>
                        <a:rPr lang="en-US" sz="2400" dirty="0">
                          <a:solidFill>
                            <a:sysClr val="windowText" lastClr="000000"/>
                          </a:solidFill>
                        </a:rPr>
                        <a:t>Whole milk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solidFill>
                            <a:sysClr val="windowText" lastClr="000000"/>
                          </a:solidFill>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a:solidFill>
                            <a:sysClr val="windowText" lastClr="000000"/>
                          </a:solidFill>
                        </a:rPr>
                        <a:t>220</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01129046"/>
                  </a:ext>
                </a:extLst>
              </a:tr>
              <a:tr h="457200">
                <a:tc>
                  <a:txBody>
                    <a:bodyPr/>
                    <a:lstStyle/>
                    <a:p>
                      <a:r>
                        <a:rPr lang="en-US" sz="2400">
                          <a:solidFill>
                            <a:sysClr val="windowText" lastClr="000000"/>
                          </a:solidFill>
                        </a:rPr>
                        <a:t>Nonfat milk</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ysClr val="windowText" lastClr="000000"/>
                          </a:solidFill>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ysClr val="windowText" lastClr="000000"/>
                          </a:solidFill>
                        </a:rPr>
                        <a:t>125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447923065"/>
                  </a:ext>
                </a:extLst>
              </a:tr>
              <a:tr h="457200">
                <a:tc>
                  <a:txBody>
                    <a:bodyPr/>
                    <a:lstStyle/>
                    <a:p>
                      <a:r>
                        <a:rPr lang="en-US" sz="2400">
                          <a:solidFill>
                            <a:sysClr val="windowText" lastClr="000000"/>
                          </a:solidFill>
                        </a:rPr>
                        <a:t>Soy milk</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a:solidFill>
                            <a:sysClr val="windowText" lastClr="000000"/>
                          </a:solidFill>
                        </a:rPr>
                        <a:t>12.0</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ysClr val="windowText" lastClr="000000"/>
                          </a:solidFill>
                        </a:rPr>
                        <a:t>147–191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422945052"/>
                  </a:ext>
                </a:extLst>
              </a:tr>
              <a:tr h="457200">
                <a:tc>
                  <a:txBody>
                    <a:bodyPr/>
                    <a:lstStyle/>
                    <a:p>
                      <a:r>
                        <a:rPr lang="en-US" sz="2400">
                          <a:solidFill>
                            <a:sysClr val="windowText" lastClr="000000"/>
                          </a:solidFill>
                        </a:rPr>
                        <a:t>Coffee, black</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a:solidFill>
                            <a:sysClr val="windowText" lastClr="000000"/>
                          </a:solidFill>
                        </a:rPr>
                        <a:t>12.0</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ysClr val="windowText" lastClr="000000"/>
                          </a:solidFill>
                        </a:rPr>
                        <a:t>0–4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307268567"/>
                  </a:ext>
                </a:extLst>
              </a:tr>
              <a:tr h="457200">
                <a:tc>
                  <a:txBody>
                    <a:bodyPr/>
                    <a:lstStyle/>
                    <a:p>
                      <a:r>
                        <a:rPr lang="en-US" sz="2400">
                          <a:solidFill>
                            <a:sysClr val="windowText" lastClr="000000"/>
                          </a:solidFill>
                        </a:rPr>
                        <a:t>Coffee, with cream</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a:solidFill>
                            <a:sysClr val="windowText" lastClr="000000"/>
                          </a:solidFill>
                        </a:rPr>
                        <a:t>12.0</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ysClr val="windowText" lastClr="000000"/>
                          </a:solidFill>
                        </a:rPr>
                        <a:t>39–43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09078454"/>
                  </a:ext>
                </a:extLst>
              </a:tr>
              <a:tr h="457200">
                <a:tc>
                  <a:txBody>
                    <a:bodyPr/>
                    <a:lstStyle/>
                    <a:p>
                      <a:r>
                        <a:rPr lang="en-US" sz="2400">
                          <a:solidFill>
                            <a:sysClr val="windowText" lastClr="000000"/>
                          </a:solidFill>
                        </a:rPr>
                        <a:t>Caffe latte, whole milk</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a:solidFill>
                            <a:sysClr val="windowText" lastClr="000000"/>
                          </a:solidFill>
                        </a:rPr>
                        <a:t>12.0</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ysClr val="windowText" lastClr="000000"/>
                          </a:solidFill>
                        </a:rPr>
                        <a:t>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591246529"/>
                  </a:ext>
                </a:extLst>
              </a:tr>
              <a:tr h="457200">
                <a:tc>
                  <a:txBody>
                    <a:bodyPr/>
                    <a:lstStyle/>
                    <a:p>
                      <a:r>
                        <a:rPr lang="en-US" sz="2400">
                          <a:solidFill>
                            <a:sysClr val="windowText" lastClr="000000"/>
                          </a:solidFill>
                        </a:rPr>
                        <a:t>Caffe latte, nonfat milk</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a:solidFill>
                            <a:sysClr val="windowText" lastClr="000000"/>
                          </a:solidFill>
                        </a:rPr>
                        <a:t>12.0</a:t>
                      </a:r>
                      <a:endParaRPr lang="en-US" sz="2400" dirty="0">
                        <a:solidFill>
                          <a:sysClr val="windowText" lastClr="000000"/>
                        </a:solidFil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ysClr val="windowText" lastClr="000000"/>
                          </a:solidFill>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625590434"/>
                  </a:ext>
                </a:extLst>
              </a:tr>
            </a:tbl>
          </a:graphicData>
        </a:graphic>
      </p:graphicFrame>
      <p:sp>
        <p:nvSpPr>
          <p:cNvPr id="8" name="Rectangle 7"/>
          <p:cNvSpPr/>
          <p:nvPr/>
        </p:nvSpPr>
        <p:spPr>
          <a:xfrm>
            <a:off x="1239066" y="5934670"/>
            <a:ext cx="9906000" cy="923330"/>
          </a:xfrm>
          <a:prstGeom prst="rect">
            <a:avLst/>
          </a:prstGeom>
        </p:spPr>
        <p:txBody>
          <a:bodyPr wrap="square">
            <a:spAutoFit/>
          </a:bodyPr>
          <a:lstStyle/>
          <a:p>
            <a:pPr defTabSz="1218987"/>
            <a:r>
              <a:rPr lang="en-US" dirty="0">
                <a:solidFill>
                  <a:srgbClr val="000000"/>
                </a:solidFill>
                <a:latin typeface="Constantia"/>
              </a:rPr>
              <a:t>Source: WebMD.com. “Calories in Drinks and Popular Beverages.” Healthy Weight Neighborhood. © 2012 WebMD, LLC. All rights reserved. </a:t>
            </a:r>
          </a:p>
          <a:p>
            <a:pPr defTabSz="1218987"/>
            <a:r>
              <a:rPr lang="en-US" dirty="0">
                <a:solidFill>
                  <a:srgbClr val="000000"/>
                </a:solidFill>
                <a:latin typeface="Constantia"/>
                <a:hlinkClick r:id="rId2"/>
              </a:rPr>
              <a:t>http://www.webmd.com/community/healthy-weight-8/calorie-chart</a:t>
            </a:r>
            <a:r>
              <a:rPr lang="en-US" dirty="0">
                <a:solidFill>
                  <a:srgbClr val="000000"/>
                </a:solidFill>
                <a:latin typeface="Constantia"/>
              </a:rPr>
              <a:t>.</a:t>
            </a:r>
          </a:p>
        </p:txBody>
      </p:sp>
    </p:spTree>
    <p:extLst>
      <p:ext uri="{BB962C8B-B14F-4D97-AF65-F5344CB8AC3E}">
        <p14:creationId xmlns:p14="http://schemas.microsoft.com/office/powerpoint/2010/main" val="1788964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Calories in Various Beverages</a:t>
            </a:r>
            <a:endParaRPr lang="en-US" dirty="0"/>
          </a:p>
        </p:txBody>
      </p:sp>
      <p:graphicFrame>
        <p:nvGraphicFramePr>
          <p:cNvPr id="5" name="Content Placeholder 4"/>
          <p:cNvGraphicFramePr>
            <a:graphicFrameLocks noGrp="1"/>
          </p:cNvGraphicFramePr>
          <p:nvPr>
            <p:ph idx="1"/>
          </p:nvPr>
        </p:nvGraphicFramePr>
        <p:xfrm>
          <a:off x="1239066" y="1600199"/>
          <a:ext cx="9750426" cy="3108960"/>
        </p:xfrm>
        <a:graphic>
          <a:graphicData uri="http://schemas.openxmlformats.org/drawingml/2006/table">
            <a:tbl>
              <a:tblPr firstRow="1"/>
              <a:tblGrid>
                <a:gridCol w="4037012">
                  <a:extLst>
                    <a:ext uri="{9D8B030D-6E8A-4147-A177-3AD203B41FA5}">
                      <a16:colId xmlns:a16="http://schemas.microsoft.com/office/drawing/2014/main" val="231521441"/>
                    </a:ext>
                  </a:extLst>
                </a:gridCol>
                <a:gridCol w="3048000">
                  <a:extLst>
                    <a:ext uri="{9D8B030D-6E8A-4147-A177-3AD203B41FA5}">
                      <a16:colId xmlns:a16="http://schemas.microsoft.com/office/drawing/2014/main" val="1355239195"/>
                    </a:ext>
                  </a:extLst>
                </a:gridCol>
                <a:gridCol w="2665414">
                  <a:extLst>
                    <a:ext uri="{9D8B030D-6E8A-4147-A177-3AD203B41FA5}">
                      <a16:colId xmlns:a16="http://schemas.microsoft.com/office/drawing/2014/main" val="2177453801"/>
                    </a:ext>
                  </a:extLst>
                </a:gridCol>
              </a:tblGrid>
              <a:tr h="213360">
                <a:tc>
                  <a:txBody>
                    <a:bodyPr/>
                    <a:lstStyle/>
                    <a:p>
                      <a:pPr algn="ctr"/>
                      <a:r>
                        <a:rPr lang="en-US" sz="2400" b="1" dirty="0"/>
                        <a:t>Beverage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Serving Size (</a:t>
                      </a:r>
                      <a:r>
                        <a:rPr lang="en-US" sz="2400" b="1" dirty="0" err="1"/>
                        <a:t>oz</a:t>
                      </a:r>
                      <a:r>
                        <a:rPr lang="en-US" sz="2400" b="1" dirty="0"/>
                        <a: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t>Kilocalories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424542"/>
                  </a:ext>
                </a:extLst>
              </a:tr>
              <a:tr h="457200">
                <a:tc>
                  <a:txBody>
                    <a:bodyPr/>
                    <a:lstStyle/>
                    <a:p>
                      <a:r>
                        <a:rPr lang="en-US" sz="2400" dirty="0">
                          <a:solidFill>
                            <a:schemeClr val="tx1"/>
                          </a:solidFill>
                        </a:rPr>
                        <a:t>Sports drink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solidFill>
                            <a:schemeClr val="tx1"/>
                          </a:solidFill>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r"/>
                      <a:r>
                        <a:rPr lang="en-US" sz="2400" dirty="0">
                          <a:solidFill>
                            <a:schemeClr val="tx1"/>
                          </a:solidFill>
                        </a:rPr>
                        <a:t>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01129046"/>
                  </a:ext>
                </a:extLst>
              </a:tr>
              <a:tr h="457200">
                <a:tc>
                  <a:txBody>
                    <a:bodyPr/>
                    <a:lstStyle/>
                    <a:p>
                      <a:r>
                        <a:rPr lang="en-US" sz="2400" dirty="0">
                          <a:solidFill>
                            <a:schemeClr val="tx1"/>
                          </a:solidFill>
                        </a:rPr>
                        <a:t>Energy drink</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chemeClr val="tx1"/>
                          </a:solidFill>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chemeClr val="tx1"/>
                          </a:solidFill>
                        </a:rPr>
                        <a:t>160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447923065"/>
                  </a:ext>
                </a:extLst>
              </a:tr>
              <a:tr h="457200">
                <a:tc>
                  <a:txBody>
                    <a:bodyPr/>
                    <a:lstStyle/>
                    <a:p>
                      <a:r>
                        <a:rPr lang="en-US" sz="2400" dirty="0">
                          <a:solidFill>
                            <a:schemeClr val="tx1"/>
                          </a:solidFill>
                        </a:rPr>
                        <a:t>Beer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chemeClr val="tx1"/>
                          </a:solidFill>
                        </a:rPr>
                        <a:t>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chemeClr val="tx1"/>
                          </a:solidFill>
                        </a:rPr>
                        <a:t>153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422945052"/>
                  </a:ext>
                </a:extLst>
              </a:tr>
              <a:tr h="457200">
                <a:tc>
                  <a:txBody>
                    <a:bodyPr/>
                    <a:lstStyle/>
                    <a:p>
                      <a:r>
                        <a:rPr lang="en-US" sz="2400">
                          <a:solidFill>
                            <a:schemeClr val="tx1"/>
                          </a:solidFill>
                        </a:rPr>
                        <a:t>Red wine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chemeClr val="tx1"/>
                          </a:solidFill>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chemeClr val="tx1"/>
                          </a:solidFill>
                        </a:rPr>
                        <a:t>125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307268567"/>
                  </a:ext>
                </a:extLst>
              </a:tr>
              <a:tr h="457200">
                <a:tc>
                  <a:txBody>
                    <a:bodyPr/>
                    <a:lstStyle/>
                    <a:p>
                      <a:r>
                        <a:rPr lang="en-US" sz="2400">
                          <a:solidFill>
                            <a:schemeClr val="tx1"/>
                          </a:solidFill>
                        </a:rPr>
                        <a:t>White wine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chemeClr val="tx1"/>
                          </a:solidFill>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r"/>
                      <a:r>
                        <a:rPr lang="en-US" sz="2400" dirty="0">
                          <a:solidFill>
                            <a:schemeClr val="tx1"/>
                          </a:solidFill>
                        </a:rPr>
                        <a:t>122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09078454"/>
                  </a:ext>
                </a:extLst>
              </a:tr>
              <a:tr h="457200">
                <a:tc>
                  <a:txBody>
                    <a:bodyPr/>
                    <a:lstStyle/>
                    <a:p>
                      <a:r>
                        <a:rPr lang="en-US" sz="2400">
                          <a:solidFill>
                            <a:schemeClr val="tx1"/>
                          </a:solidFill>
                        </a:rPr>
                        <a:t>Hard liquor (80 proof)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a:solidFill>
                            <a:schemeClr val="tx1"/>
                          </a:solidFill>
                        </a:rPr>
                        <a:t>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r"/>
                      <a:r>
                        <a:rPr lang="en-US" sz="2400" dirty="0">
                          <a:solidFill>
                            <a:schemeClr val="tx1"/>
                          </a:solidFill>
                        </a:rPr>
                        <a:t>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591246529"/>
                  </a:ext>
                </a:extLst>
              </a:tr>
            </a:tbl>
          </a:graphicData>
        </a:graphic>
      </p:graphicFrame>
      <p:sp>
        <p:nvSpPr>
          <p:cNvPr id="8" name="Rectangle 7"/>
          <p:cNvSpPr/>
          <p:nvPr/>
        </p:nvSpPr>
        <p:spPr>
          <a:xfrm>
            <a:off x="1239066" y="5934670"/>
            <a:ext cx="9906000" cy="923330"/>
          </a:xfrm>
          <a:prstGeom prst="rect">
            <a:avLst/>
          </a:prstGeom>
        </p:spPr>
        <p:txBody>
          <a:bodyPr wrap="square">
            <a:spAutoFit/>
          </a:bodyPr>
          <a:lstStyle/>
          <a:p>
            <a:pPr defTabSz="1218987"/>
            <a:r>
              <a:rPr lang="en-US" dirty="0">
                <a:solidFill>
                  <a:srgbClr val="000000"/>
                </a:solidFill>
                <a:latin typeface="Constantia"/>
              </a:rPr>
              <a:t>Source: WebMD.com. “Calories in Drinks and Popular Beverages.” Healthy Weight Neighborhood. © 2012 WebMD, LLC. All rights reserved. </a:t>
            </a:r>
          </a:p>
          <a:p>
            <a:pPr defTabSz="1218987"/>
            <a:r>
              <a:rPr lang="en-US" dirty="0">
                <a:solidFill>
                  <a:srgbClr val="000000"/>
                </a:solidFill>
                <a:latin typeface="Constantia"/>
                <a:hlinkClick r:id="rId2"/>
              </a:rPr>
              <a:t>http://www.webmd.com/community/healthy-weight-8/calorie-chart</a:t>
            </a:r>
            <a:r>
              <a:rPr lang="en-US" dirty="0">
                <a:solidFill>
                  <a:srgbClr val="000000"/>
                </a:solidFill>
                <a:latin typeface="Constantia"/>
              </a:rPr>
              <a:t>.</a:t>
            </a:r>
          </a:p>
        </p:txBody>
      </p:sp>
    </p:spTree>
    <p:extLst>
      <p:ext uri="{BB962C8B-B14F-4D97-AF65-F5344CB8AC3E}">
        <p14:creationId xmlns:p14="http://schemas.microsoft.com/office/powerpoint/2010/main" val="5548411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Percentage of Daily Caloric Intake from Beverage Groups</a:t>
            </a:r>
          </a:p>
        </p:txBody>
      </p:sp>
      <p:pic>
        <p:nvPicPr>
          <p:cNvPr id="4" name="Picture 3" descr="Table showing the daily percentages of daily caloric intake from beverages."/>
          <p:cNvPicPr>
            <a:picLocks noChangeAspect="1"/>
          </p:cNvPicPr>
          <p:nvPr/>
        </p:nvPicPr>
        <p:blipFill>
          <a:blip r:embed="rId2"/>
          <a:stretch>
            <a:fillRect/>
          </a:stretch>
        </p:blipFill>
        <p:spPr>
          <a:xfrm>
            <a:off x="1143000" y="1676400"/>
            <a:ext cx="10782300" cy="4528566"/>
          </a:xfrm>
          <a:prstGeom prst="rect">
            <a:avLst/>
          </a:prstGeom>
        </p:spPr>
      </p:pic>
    </p:spTree>
    <p:extLst>
      <p:ext uri="{BB962C8B-B14F-4D97-AF65-F5344CB8AC3E}">
        <p14:creationId xmlns:p14="http://schemas.microsoft.com/office/powerpoint/2010/main" val="18579436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6" name="TextBox 5"/>
          <p:cNvSpPr txBox="1"/>
          <p:nvPr/>
        </p:nvSpPr>
        <p:spPr>
          <a:xfrm>
            <a:off x="7924800" y="6172200"/>
            <a:ext cx="2438400" cy="369332"/>
          </a:xfrm>
          <a:prstGeom prst="rect">
            <a:avLst/>
          </a:prstGeom>
          <a:noFill/>
        </p:spPr>
        <p:txBody>
          <a:bodyPr wrap="square" rtlCol="0">
            <a:spAutoFit/>
          </a:bodyPr>
          <a:lstStyle/>
          <a:p>
            <a:pPr algn="ctr" defTabSz="1218987"/>
            <a:r>
              <a:rPr lang="en-US" dirty="0">
                <a:solidFill>
                  <a:srgbClr val="000000"/>
                </a:solidFill>
                <a:latin typeface="Constantia"/>
              </a:rPr>
              <a:t>© </a:t>
            </a:r>
            <a:r>
              <a:rPr lang="en-US" dirty="0" err="1">
                <a:solidFill>
                  <a:srgbClr val="000000"/>
                </a:solidFill>
                <a:latin typeface="Constantia"/>
              </a:rPr>
              <a:t>Shutterstock</a:t>
            </a:r>
            <a:endParaRPr lang="en-US" dirty="0">
              <a:solidFill>
                <a:srgbClr val="000000"/>
              </a:solidFill>
              <a:latin typeface="Constantia"/>
            </a:endParaRPr>
          </a:p>
        </p:txBody>
      </p:sp>
      <p:sp>
        <p:nvSpPr>
          <p:cNvPr id="3" name="Content Placeholder 2"/>
          <p:cNvSpPr>
            <a:spLocks noGrp="1"/>
          </p:cNvSpPr>
          <p:nvPr>
            <p:ph sz="half" idx="1"/>
          </p:nvPr>
        </p:nvSpPr>
        <p:spPr>
          <a:xfrm>
            <a:off x="838200" y="1611086"/>
            <a:ext cx="5791200" cy="4941332"/>
          </a:xfrm>
        </p:spPr>
        <p:txBody>
          <a:bodyPr>
            <a:normAutofit fontScale="92500" lnSpcReduction="20000"/>
          </a:bodyPr>
          <a:lstStyle/>
          <a:p>
            <a:r>
              <a:rPr lang="en-US" dirty="0"/>
              <a:t>In the summer of 1965, the assistant football coach of the University of Florida Gators requested scientists affiliated with the university study why the withering heat of Florida caused so many heat-related illnesses in football players and provide a solution to increase athletic performance and recovery post-training or game. </a:t>
            </a:r>
          </a:p>
          <a:p>
            <a:r>
              <a:rPr lang="en-US" dirty="0"/>
              <a:t>Based on their research, the scientists concocted a drink for the football players containing water, carbohydrates, and electrolytes and called it “Gatorade.”</a:t>
            </a:r>
          </a:p>
        </p:txBody>
      </p:sp>
      <p:pic>
        <p:nvPicPr>
          <p:cNvPr id="9" name="Content Placeholder 8">
            <a:extLst>
              <a:ext uri="{C183D7F6-B498-43B3-948B-1728B52AA6E4}">
                <adec:decorative xmlns:adec="http://schemas.microsoft.com/office/drawing/2017/decorative" val="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016350" y="785188"/>
            <a:ext cx="3956450" cy="5387012"/>
          </a:xfrm>
        </p:spPr>
      </p:pic>
    </p:spTree>
    <p:extLst>
      <p:ext uri="{BB962C8B-B14F-4D97-AF65-F5344CB8AC3E}">
        <p14:creationId xmlns:p14="http://schemas.microsoft.com/office/powerpoint/2010/main" val="421034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Recommendations of the Beverage Panel</a:t>
            </a:r>
          </a:p>
        </p:txBody>
      </p:sp>
      <p:graphicFrame>
        <p:nvGraphicFramePr>
          <p:cNvPr id="5" name="Content Placeholder 4"/>
          <p:cNvGraphicFramePr>
            <a:graphicFrameLocks noGrp="1"/>
          </p:cNvGraphicFramePr>
          <p:nvPr>
            <p:ph idx="1"/>
          </p:nvPr>
        </p:nvGraphicFramePr>
        <p:xfrm>
          <a:off x="990600" y="1610991"/>
          <a:ext cx="10668000" cy="3840480"/>
        </p:xfrm>
        <a:graphic>
          <a:graphicData uri="http://schemas.openxmlformats.org/drawingml/2006/table">
            <a:tbl>
              <a:tblPr firstRow="1"/>
              <a:tblGrid>
                <a:gridCol w="6889750">
                  <a:extLst>
                    <a:ext uri="{9D8B030D-6E8A-4147-A177-3AD203B41FA5}">
                      <a16:colId xmlns:a16="http://schemas.microsoft.com/office/drawing/2014/main" val="231521441"/>
                    </a:ext>
                  </a:extLst>
                </a:gridCol>
                <a:gridCol w="3778250">
                  <a:extLst>
                    <a:ext uri="{9D8B030D-6E8A-4147-A177-3AD203B41FA5}">
                      <a16:colId xmlns:a16="http://schemas.microsoft.com/office/drawing/2014/main" val="3898307116"/>
                    </a:ext>
                  </a:extLst>
                </a:gridCol>
              </a:tblGrid>
              <a:tr h="213360">
                <a:tc>
                  <a:txBody>
                    <a:bodyPr/>
                    <a:lstStyle/>
                    <a:p>
                      <a:pPr algn="ctr"/>
                      <a:r>
                        <a:rPr lang="en-US" b="1" dirty="0"/>
                        <a:t>Beverage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b="1" dirty="0"/>
                        <a:t>Servings per day*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2277424542"/>
                  </a:ext>
                </a:extLst>
              </a:tr>
              <a:tr h="457200">
                <a:tc>
                  <a:txBody>
                    <a:bodyPr/>
                    <a:lstStyle/>
                    <a:p>
                      <a:r>
                        <a:rPr lang="en-US" dirty="0"/>
                        <a:t>Water</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dirty="0"/>
                        <a:t>≥ 4 (women), ≥ 6 (men)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101129046"/>
                  </a:ext>
                </a:extLst>
              </a:tr>
              <a:tr h="457200">
                <a:tc>
                  <a:txBody>
                    <a:bodyPr/>
                    <a:lstStyle/>
                    <a:p>
                      <a:r>
                        <a:rPr lang="en-US" dirty="0"/>
                        <a:t>Unsweetened coffee and tea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a:t>≤ 8 for tea, ≤ 4 for coffee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447923065"/>
                  </a:ext>
                </a:extLst>
              </a:tr>
              <a:tr h="457200">
                <a:tc>
                  <a:txBody>
                    <a:bodyPr/>
                    <a:lstStyle/>
                    <a:p>
                      <a:r>
                        <a:rPr lang="en-US" dirty="0"/>
                        <a:t>Nonfat and low-fat milk; fortified soy drinks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dirty="0"/>
                        <a:t>≤ 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422945052"/>
                  </a:ext>
                </a:extLst>
              </a:tr>
              <a:tr h="457200">
                <a:tc>
                  <a:txBody>
                    <a:bodyPr/>
                    <a:lstStyle/>
                    <a:p>
                      <a:r>
                        <a:rPr lang="en-US"/>
                        <a:t>Diet beverages with sugar substitutes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a:t>≤ 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2307268567"/>
                  </a:ext>
                </a:extLst>
              </a:tr>
              <a:tr h="457200">
                <a:tc>
                  <a:txBody>
                    <a:bodyPr/>
                    <a:lstStyle/>
                    <a:p>
                      <a:r>
                        <a:rPr lang="en-US"/>
                        <a:t>100 percent fruit juices, whole milk, sports drinks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a:t>≤ 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09078454"/>
                  </a:ext>
                </a:extLst>
              </a:tr>
              <a:tr h="457200">
                <a:tc>
                  <a:txBody>
                    <a:bodyPr/>
                    <a:lstStyle/>
                    <a:p>
                      <a:r>
                        <a:rPr lang="en-US"/>
                        <a:t>Calorie-rich beverages without nutrients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r>
                        <a:rPr lang="en-US"/>
                        <a:t>≤ 1, less if trying to lose weight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extLst>
                  <a:ext uri="{0D108BD9-81ED-4DB2-BD59-A6C34878D82A}">
                    <a16:rowId xmlns:a16="http://schemas.microsoft.com/office/drawing/2014/main" val="591246529"/>
                  </a:ext>
                </a:extLst>
              </a:tr>
              <a:tr h="457200">
                <a:tc gridSpan="2">
                  <a:txBody>
                    <a:bodyPr/>
                    <a:lstStyle/>
                    <a:p>
                      <a:r>
                        <a:rPr lang="en-US" dirty="0"/>
                        <a:t>*One serving is eight ounces.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hMerge="1">
                  <a:txBody>
                    <a:bodyPr/>
                    <a:lstStyle/>
                    <a:p>
                      <a:endParaRPr lang="en-US"/>
                    </a:p>
                  </a:txBody>
                  <a:tcPr/>
                </a:tc>
                <a:extLst>
                  <a:ext uri="{0D108BD9-81ED-4DB2-BD59-A6C34878D82A}">
                    <a16:rowId xmlns:a16="http://schemas.microsoft.com/office/drawing/2014/main" val="1625590434"/>
                  </a:ext>
                </a:extLst>
              </a:tr>
            </a:tbl>
          </a:graphicData>
        </a:graphic>
      </p:graphicFrame>
      <p:sp>
        <p:nvSpPr>
          <p:cNvPr id="4" name="Rectangle 3"/>
          <p:cNvSpPr/>
          <p:nvPr/>
        </p:nvSpPr>
        <p:spPr>
          <a:xfrm>
            <a:off x="762000" y="5715001"/>
            <a:ext cx="11125200" cy="584775"/>
          </a:xfrm>
          <a:prstGeom prst="rect">
            <a:avLst/>
          </a:prstGeom>
        </p:spPr>
        <p:txBody>
          <a:bodyPr wrap="square">
            <a:spAutoFit/>
          </a:bodyPr>
          <a:lstStyle/>
          <a:p>
            <a:pPr defTabSz="1218987"/>
            <a:r>
              <a:rPr lang="en-US" sz="1600" dirty="0">
                <a:solidFill>
                  <a:srgbClr val="000000"/>
                </a:solidFill>
                <a:latin typeface="Constantia"/>
              </a:rPr>
              <a:t>Source: WebMD.com. “Calories in Drinks and Popular Beverages.” Healthy Weight Neighborhood. © 2012 WebMD, LLC. All rights reserved.  http://www.webmd.com/community/healthy-weight-8/calorie-chart.</a:t>
            </a:r>
          </a:p>
        </p:txBody>
      </p:sp>
    </p:spTree>
    <p:extLst>
      <p:ext uri="{BB962C8B-B14F-4D97-AF65-F5344CB8AC3E}">
        <p14:creationId xmlns:p14="http://schemas.microsoft.com/office/powerpoint/2010/main" val="40041665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Sources of Drinking Water</a:t>
            </a:r>
            <a:endParaRPr lang="en-US" dirty="0"/>
          </a:p>
        </p:txBody>
      </p:sp>
      <p:sp>
        <p:nvSpPr>
          <p:cNvPr id="3" name="Content Placeholder 2"/>
          <p:cNvSpPr>
            <a:spLocks noGrp="1"/>
          </p:cNvSpPr>
          <p:nvPr>
            <p:ph idx="1"/>
          </p:nvPr>
        </p:nvSpPr>
        <p:spPr>
          <a:xfrm>
            <a:off x="685800" y="1600200"/>
            <a:ext cx="10820400" cy="5105400"/>
          </a:xfrm>
        </p:spPr>
        <p:txBody>
          <a:bodyPr>
            <a:normAutofit/>
          </a:bodyPr>
          <a:lstStyle/>
          <a:p>
            <a:r>
              <a:rPr lang="en-US" dirty="0"/>
              <a:t>Beverages do not make you full rather, they satiate your thirst. Therefore, the fewer calories in a beverage, the better it is for avoiding weight gain.</a:t>
            </a:r>
          </a:p>
          <a:p>
            <a:r>
              <a:rPr lang="en-US" dirty="0"/>
              <a:t>In all age groups the consumption of total beverages provides, on average, 21 percent of daily caloric intake. </a:t>
            </a:r>
          </a:p>
          <a:p>
            <a:r>
              <a:rPr lang="en-US" dirty="0"/>
              <a:t>This is 7 percent higher than the IOM acceptable caloric intake from beverages, and 11 percent higher than that recommended by The Beverage Panel.</a:t>
            </a:r>
          </a:p>
          <a:p>
            <a:r>
              <a:rPr lang="en-US" dirty="0"/>
              <a:t>In 1974, the US federal government enacted The Safe Drinking Water Act in order to help provide the American public with safe drinking water.</a:t>
            </a:r>
          </a:p>
        </p:txBody>
      </p:sp>
    </p:spTree>
    <p:extLst>
      <p:ext uri="{BB962C8B-B14F-4D97-AF65-F5344CB8AC3E}">
        <p14:creationId xmlns:p14="http://schemas.microsoft.com/office/powerpoint/2010/main" val="39160864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VIDEO - The Water Treatment Process</a:t>
            </a:r>
            <a:endParaRPr lang="en-US" dirty="0"/>
          </a:p>
        </p:txBody>
      </p:sp>
      <p:pic>
        <p:nvPicPr>
          <p:cNvPr id="5" name="tuYB8nMFxQA" descr="The water treatment process video"/>
          <p:cNvPicPr>
            <a:picLocks noGrp="1" noRot="1" noChangeAspect="1"/>
          </p:cNvPicPr>
          <p:nvPr>
            <p:ph idx="1"/>
            <a:videoFile r:link="rId1"/>
          </p:nvPr>
        </p:nvPicPr>
        <p:blipFill>
          <a:blip r:embed="rId3"/>
          <a:stretch>
            <a:fillRect/>
          </a:stretch>
        </p:blipFill>
        <p:spPr>
          <a:xfrm>
            <a:off x="1905000" y="1583870"/>
            <a:ext cx="7479696" cy="4207330"/>
          </a:xfrm>
          <a:prstGeom prst="rect">
            <a:avLst/>
          </a:prstGeom>
        </p:spPr>
      </p:pic>
      <p:sp>
        <p:nvSpPr>
          <p:cNvPr id="4" name="Rectangle 3"/>
          <p:cNvSpPr/>
          <p:nvPr/>
        </p:nvSpPr>
        <p:spPr>
          <a:xfrm>
            <a:off x="2994805" y="5877604"/>
            <a:ext cx="5317032" cy="338554"/>
          </a:xfrm>
          <a:prstGeom prst="rect">
            <a:avLst/>
          </a:prstGeom>
        </p:spPr>
        <p:txBody>
          <a:bodyPr wrap="none">
            <a:spAutoFit/>
          </a:bodyPr>
          <a:lstStyle/>
          <a:p>
            <a:pPr algn="ctr" defTabSz="1218987"/>
            <a:r>
              <a:rPr lang="en-US" sz="1600" dirty="0">
                <a:solidFill>
                  <a:srgbClr val="000000"/>
                </a:solidFill>
                <a:latin typeface="Constantia"/>
              </a:rPr>
              <a:t>Video Source: </a:t>
            </a:r>
            <a:r>
              <a:rPr lang="en-US" sz="1600" dirty="0">
                <a:solidFill>
                  <a:srgbClr val="000000"/>
                </a:solidFill>
                <a:latin typeface="Constantia"/>
                <a:hlinkClick r:id="rId4"/>
              </a:rPr>
              <a:t>http://www.youtube.com/v/tuYB8nMFxQA</a:t>
            </a:r>
            <a:endParaRPr lang="en-US" sz="1600" dirty="0">
              <a:solidFill>
                <a:srgbClr val="000000"/>
              </a:solidFill>
              <a:latin typeface="Constantia"/>
            </a:endParaRPr>
          </a:p>
        </p:txBody>
      </p:sp>
    </p:spTree>
    <p:extLst>
      <p:ext uri="{BB962C8B-B14F-4D97-AF65-F5344CB8AC3E}">
        <p14:creationId xmlns:p14="http://schemas.microsoft.com/office/powerpoint/2010/main" val="2012688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7.5 Sources of Drinking Water</a:t>
            </a:r>
            <a:endParaRPr lang="en-US" dirty="0"/>
          </a:p>
        </p:txBody>
      </p:sp>
      <p:sp>
        <p:nvSpPr>
          <p:cNvPr id="3" name="Content Placeholder 2"/>
          <p:cNvSpPr>
            <a:spLocks noGrp="1"/>
          </p:cNvSpPr>
          <p:nvPr>
            <p:ph idx="1"/>
          </p:nvPr>
        </p:nvSpPr>
        <p:spPr>
          <a:xfrm>
            <a:off x="953136" y="1600200"/>
            <a:ext cx="10629265" cy="5105400"/>
          </a:xfrm>
        </p:spPr>
        <p:txBody>
          <a:bodyPr>
            <a:normAutofit fontScale="92500"/>
          </a:bodyPr>
          <a:lstStyle/>
          <a:p>
            <a:r>
              <a:rPr lang="en-US" dirty="0"/>
              <a:t>In the decades immediately following the implementation of water chlorination and disinfection methods, water-borne illnesses, such as cholera and typhoid fever, essentially disappeared in the United States. </a:t>
            </a:r>
          </a:p>
          <a:p>
            <a:r>
              <a:rPr lang="en-US" dirty="0"/>
              <a:t>In fact, the treatment of drinking water is touted as one of the top public-health achievements of the last century.</a:t>
            </a:r>
          </a:p>
          <a:p>
            <a:r>
              <a:rPr lang="en-US" dirty="0"/>
              <a:t>There is some evidence from observational studies that consuming hard water is inversely associated with the incidence of some chronic diseases, including cardiovascular disease and some cancers.</a:t>
            </a:r>
          </a:p>
          <a:p>
            <a:r>
              <a:rPr lang="en-US" dirty="0"/>
              <a:t>Bottled water is not regulated by the EPA but by the FDA. The contaminant levels set by the EPA for tap water are not different for bottled water, but there is much less testing, monitoring, and oversight of bottled water in comparison to tap water.</a:t>
            </a:r>
          </a:p>
        </p:txBody>
      </p:sp>
    </p:spTree>
    <p:extLst>
      <p:ext uri="{BB962C8B-B14F-4D97-AF65-F5344CB8AC3E}">
        <p14:creationId xmlns:p14="http://schemas.microsoft.com/office/powerpoint/2010/main" val="4046640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Water Borne Illnesses</a:t>
            </a:r>
          </a:p>
        </p:txBody>
      </p:sp>
      <p:pic>
        <p:nvPicPr>
          <p:cNvPr id="4" name="Content Placeholder 3" descr="Chart showing the decline in water born illnesses from a high in the 1920s to a low in the 1960s"/>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1371600"/>
            <a:ext cx="7955280" cy="4419600"/>
          </a:xfrm>
        </p:spPr>
      </p:pic>
      <p:sp>
        <p:nvSpPr>
          <p:cNvPr id="5" name="Rectangle 4"/>
          <p:cNvSpPr/>
          <p:nvPr/>
        </p:nvSpPr>
        <p:spPr>
          <a:xfrm>
            <a:off x="1220471" y="5791201"/>
            <a:ext cx="9906000" cy="830997"/>
          </a:xfrm>
          <a:prstGeom prst="rect">
            <a:avLst/>
          </a:prstGeom>
        </p:spPr>
        <p:txBody>
          <a:bodyPr wrap="square">
            <a:spAutoFit/>
          </a:bodyPr>
          <a:lstStyle/>
          <a:p>
            <a:pPr defTabSz="1218987"/>
            <a:r>
              <a:rPr lang="en-US" sz="2400" dirty="0">
                <a:solidFill>
                  <a:srgbClr val="000000"/>
                </a:solidFill>
                <a:latin typeface="Constantia"/>
              </a:rPr>
              <a:t>Deadly water-borne illnesses decreased to almost nonexistent levels in the United States after the implementation of water disinfection methods.</a:t>
            </a:r>
          </a:p>
        </p:txBody>
      </p:sp>
    </p:spTree>
    <p:extLst>
      <p:ext uri="{BB962C8B-B14F-4D97-AF65-F5344CB8AC3E}">
        <p14:creationId xmlns:p14="http://schemas.microsoft.com/office/powerpoint/2010/main" val="2220593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7.6 VIDEO - Bottled Water versus Tap Water</a:t>
            </a:r>
          </a:p>
        </p:txBody>
      </p:sp>
      <p:pic>
        <p:nvPicPr>
          <p:cNvPr id="6" name="HR8ZsiuNLZ0" descr="Bottled water versus tap water video"/>
          <p:cNvPicPr>
            <a:picLocks noGrp="1" noRot="1" noChangeAspect="1"/>
          </p:cNvPicPr>
          <p:nvPr>
            <p:ph idx="1"/>
            <a:videoFile r:link="rId1"/>
          </p:nvPr>
        </p:nvPicPr>
        <p:blipFill>
          <a:blip r:embed="rId3"/>
          <a:stretch>
            <a:fillRect/>
          </a:stretch>
        </p:blipFill>
        <p:spPr>
          <a:xfrm>
            <a:off x="2057400" y="1496316"/>
            <a:ext cx="7696200" cy="4329113"/>
          </a:xfrm>
          <a:prstGeom prst="rect">
            <a:avLst/>
          </a:prstGeom>
        </p:spPr>
      </p:pic>
      <p:sp>
        <p:nvSpPr>
          <p:cNvPr id="7" name="Rectangle 6"/>
          <p:cNvSpPr/>
          <p:nvPr/>
        </p:nvSpPr>
        <p:spPr>
          <a:xfrm>
            <a:off x="3595888" y="5943600"/>
            <a:ext cx="4265077" cy="338554"/>
          </a:xfrm>
          <a:prstGeom prst="rect">
            <a:avLst/>
          </a:prstGeom>
        </p:spPr>
        <p:txBody>
          <a:bodyPr wrap="none">
            <a:spAutoFit/>
          </a:bodyPr>
          <a:lstStyle/>
          <a:p>
            <a:pPr algn="ctr" defTabSz="1218987"/>
            <a:r>
              <a:rPr lang="en-US" sz="1600" dirty="0">
                <a:solidFill>
                  <a:srgbClr val="000000"/>
                </a:solidFill>
                <a:latin typeface="Constantia"/>
              </a:rPr>
              <a:t>Video Source: </a:t>
            </a:r>
            <a:r>
              <a:rPr lang="en-US" sz="1600" dirty="0">
                <a:solidFill>
                  <a:srgbClr val="000000"/>
                </a:solidFill>
                <a:latin typeface="Constantia"/>
                <a:hlinkClick r:id="rId4"/>
              </a:rPr>
              <a:t>https://youtu.be/HR8ZsiuNLZ0</a:t>
            </a:r>
            <a:endParaRPr lang="en-US" sz="1600" dirty="0">
              <a:solidFill>
                <a:srgbClr val="000000"/>
              </a:solidFill>
              <a:latin typeface="Constantia"/>
            </a:endParaRPr>
          </a:p>
        </p:txBody>
      </p:sp>
    </p:spTree>
    <p:extLst>
      <p:ext uri="{BB962C8B-B14F-4D97-AF65-F5344CB8AC3E}">
        <p14:creationId xmlns:p14="http://schemas.microsoft.com/office/powerpoint/2010/main" val="3791152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7.7 Popular Beverage Choices</a:t>
            </a:r>
          </a:p>
        </p:txBody>
      </p:sp>
      <p:sp>
        <p:nvSpPr>
          <p:cNvPr id="3" name="Content Placeholder 2"/>
          <p:cNvSpPr>
            <a:spLocks noGrp="1"/>
          </p:cNvSpPr>
          <p:nvPr>
            <p:ph idx="1"/>
          </p:nvPr>
        </p:nvSpPr>
        <p:spPr>
          <a:xfrm>
            <a:off x="762000" y="1600200"/>
            <a:ext cx="10439400" cy="5029200"/>
          </a:xfrm>
        </p:spPr>
        <p:txBody>
          <a:bodyPr>
            <a:normAutofit fontScale="92500" lnSpcReduction="10000"/>
          </a:bodyPr>
          <a:lstStyle/>
          <a:p>
            <a:r>
              <a:rPr lang="en-US" b="1" dirty="0"/>
              <a:t>Alcohol</a:t>
            </a:r>
            <a:r>
              <a:rPr lang="en-US" dirty="0"/>
              <a:t> in excess is detrimental to health; in moderation, however, it is promoted as a benefit to the body and mind. The US Dietary Guidelines define moderate alcohol intake as no more than one drink per day for women and no more than two drinks per day for men.</a:t>
            </a:r>
          </a:p>
          <a:p>
            <a:r>
              <a:rPr lang="en-US" dirty="0"/>
              <a:t>Moderate intake of alcohol has been shown in multiple scientific studies to provide health benefits, including reducing the risks of heart disease, cardiovascular disease, metabolic syndrome, Type 2 diabetes, and gallstones.</a:t>
            </a:r>
          </a:p>
          <a:p>
            <a:r>
              <a:rPr lang="en-US" dirty="0"/>
              <a:t>More than 90 percent of ingested alcohol is metabolized in the liver. The remaining amount stays in the blood and is eventually excreted through the breath (which is how Breathalyzers work), urine, saliva, and sweat. The </a:t>
            </a:r>
            <a:r>
              <a:rPr lang="en-US" b="1" dirty="0"/>
              <a:t>blood alcohol concentration </a:t>
            </a:r>
            <a:r>
              <a:rPr lang="en-US" dirty="0"/>
              <a:t>(BAC) is measured in milligrams percent, comparing units of alcohol to units of blood.</a:t>
            </a:r>
          </a:p>
        </p:txBody>
      </p:sp>
    </p:spTree>
    <p:extLst>
      <p:ext uri="{BB962C8B-B14F-4D97-AF65-F5344CB8AC3E}">
        <p14:creationId xmlns:p14="http://schemas.microsoft.com/office/powerpoint/2010/main" val="3882486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969943" cy="1295400"/>
          </a:xfrm>
        </p:spPr>
        <p:txBody>
          <a:bodyPr/>
          <a:lstStyle/>
          <a:p>
            <a:r>
              <a:rPr lang="en-US" b="1" dirty="0"/>
              <a:t>7.7 Mental and Physical Effects of Different BAC Levels</a:t>
            </a:r>
          </a:p>
        </p:txBody>
      </p:sp>
      <p:graphicFrame>
        <p:nvGraphicFramePr>
          <p:cNvPr id="4" name="Content Placeholder 3"/>
          <p:cNvGraphicFramePr>
            <a:graphicFrameLocks noGrp="1"/>
          </p:cNvGraphicFramePr>
          <p:nvPr>
            <p:ph idx="1"/>
          </p:nvPr>
        </p:nvGraphicFramePr>
        <p:xfrm>
          <a:off x="990600" y="1752601"/>
          <a:ext cx="10439400" cy="4419601"/>
        </p:xfrm>
        <a:graphic>
          <a:graphicData uri="http://schemas.openxmlformats.org/drawingml/2006/table">
            <a:tbl>
              <a:tblPr firstRow="1"/>
              <a:tblGrid>
                <a:gridCol w="2283619">
                  <a:extLst>
                    <a:ext uri="{9D8B030D-6E8A-4147-A177-3AD203B41FA5}">
                      <a16:colId xmlns:a16="http://schemas.microsoft.com/office/drawing/2014/main" val="3283695212"/>
                    </a:ext>
                  </a:extLst>
                </a:gridCol>
                <a:gridCol w="8155781">
                  <a:extLst>
                    <a:ext uri="{9D8B030D-6E8A-4147-A177-3AD203B41FA5}">
                      <a16:colId xmlns:a16="http://schemas.microsoft.com/office/drawing/2014/main" val="1216116224"/>
                    </a:ext>
                  </a:extLst>
                </a:gridCol>
              </a:tblGrid>
              <a:tr h="409180">
                <a:tc>
                  <a:txBody>
                    <a:bodyPr/>
                    <a:lstStyle/>
                    <a:p>
                      <a:pPr algn="ctr"/>
                      <a:r>
                        <a:rPr lang="en-US" sz="2400" b="1" dirty="0">
                          <a:latin typeface="Arial" panose="020B0604020202020204" pitchFamily="34" charset="0"/>
                          <a:cs typeface="Arial" panose="020B0604020202020204" pitchFamily="34" charset="0"/>
                        </a:rPr>
                        <a:t>BAC Percent</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ctr"/>
                      <a:r>
                        <a:rPr lang="en-US" sz="2400" b="1" dirty="0">
                          <a:latin typeface="Arial" panose="020B0604020202020204" pitchFamily="34" charset="0"/>
                          <a:cs typeface="Arial" panose="020B0604020202020204" pitchFamily="34" charset="0"/>
                        </a:rPr>
                        <a:t>Typical Effects</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3529737815"/>
                  </a:ext>
                </a:extLst>
              </a:tr>
              <a:tr h="723037">
                <a:tc>
                  <a:txBody>
                    <a:bodyPr/>
                    <a:lstStyle/>
                    <a:p>
                      <a:r>
                        <a:rPr lang="en-US" sz="1800" dirty="0">
                          <a:latin typeface="Arial" panose="020B0604020202020204" pitchFamily="34" charset="0"/>
                          <a:cs typeface="Arial" panose="020B0604020202020204" pitchFamily="34" charset="0"/>
                        </a:rPr>
                        <a:t>0.02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a:latin typeface="Arial" panose="020B0604020202020204" pitchFamily="34" charset="0"/>
                          <a:cs typeface="Arial" panose="020B0604020202020204" pitchFamily="34" charset="0"/>
                        </a:rPr>
                        <a:t>Some loss of judgment, altered mood, relaxation, increased body warmth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2211731041"/>
                  </a:ext>
                </a:extLst>
              </a:tr>
              <a:tr h="920655">
                <a:tc>
                  <a:txBody>
                    <a:bodyPr/>
                    <a:lstStyle/>
                    <a:p>
                      <a:r>
                        <a:rPr lang="en-US" sz="1800" dirty="0">
                          <a:latin typeface="Arial" panose="020B0604020202020204" pitchFamily="34" charset="0"/>
                          <a:cs typeface="Arial" panose="020B0604020202020204" pitchFamily="34" charset="0"/>
                        </a:rPr>
                        <a:t>0.05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latin typeface="Arial" panose="020B0604020202020204" pitchFamily="34" charset="0"/>
                          <a:cs typeface="Arial" panose="020B0604020202020204" pitchFamily="34" charset="0"/>
                        </a:rPr>
                        <a:t>Exaggerated behavior, impaired judgment, may have some loss of muscle control (focusing eyes), usually good feeling, lowered alertness, release of inhibition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2186546022"/>
                  </a:ext>
                </a:extLst>
              </a:tr>
              <a:tr h="920655">
                <a:tc>
                  <a:txBody>
                    <a:bodyPr/>
                    <a:lstStyle/>
                    <a:p>
                      <a:r>
                        <a:rPr lang="en-US" sz="1800" dirty="0">
                          <a:latin typeface="Arial" panose="020B0604020202020204" pitchFamily="34" charset="0"/>
                          <a:cs typeface="Arial" panose="020B0604020202020204" pitchFamily="34" charset="0"/>
                        </a:rPr>
                        <a:t>0.08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a:latin typeface="Arial" panose="020B0604020202020204" pitchFamily="34" charset="0"/>
                          <a:cs typeface="Arial" panose="020B0604020202020204" pitchFamily="34" charset="0"/>
                        </a:rPr>
                        <a:t>Poor muscle coordination (balance, speech, vision, reaction time), difficulty detecting danger, and impaired judgment, self-control, reasoning, and memory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3146724341"/>
                  </a:ext>
                </a:extLst>
              </a:tr>
              <a:tr h="723037">
                <a:tc>
                  <a:txBody>
                    <a:bodyPr/>
                    <a:lstStyle/>
                    <a:p>
                      <a:r>
                        <a:rPr lang="en-US" sz="1800" dirty="0">
                          <a:latin typeface="Arial" panose="020B0604020202020204" pitchFamily="34" charset="0"/>
                          <a:cs typeface="Arial" panose="020B0604020202020204" pitchFamily="34" charset="0"/>
                        </a:rPr>
                        <a:t>0.10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1800" dirty="0">
                          <a:latin typeface="Arial" panose="020B0604020202020204" pitchFamily="34" charset="0"/>
                          <a:cs typeface="Arial" panose="020B0604020202020204" pitchFamily="34" charset="0"/>
                        </a:rPr>
                        <a:t>Clear deterioration of muscle control and reaction time, slurred speech, poor coordination, slowed thinking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extLst>
                  <a:ext uri="{0D108BD9-81ED-4DB2-BD59-A6C34878D82A}">
                    <a16:rowId xmlns:a16="http://schemas.microsoft.com/office/drawing/2014/main" val="820028477"/>
                  </a:ext>
                </a:extLst>
              </a:tr>
              <a:tr h="723037">
                <a:tc>
                  <a:txBody>
                    <a:bodyPr/>
                    <a:lstStyle/>
                    <a:p>
                      <a:r>
                        <a:rPr lang="en-US" sz="1800" dirty="0">
                          <a:latin typeface="Arial" panose="020B0604020202020204" pitchFamily="34" charset="0"/>
                          <a:cs typeface="Arial" panose="020B0604020202020204" pitchFamily="34" charset="0"/>
                        </a:rPr>
                        <a:t>0.15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1800" dirty="0">
                          <a:latin typeface="Arial" panose="020B0604020202020204" pitchFamily="34" charset="0"/>
                          <a:cs typeface="Arial" panose="020B0604020202020204" pitchFamily="34" charset="0"/>
                        </a:rPr>
                        <a:t>Far less muscle control than normal, major loss of balance, vomiting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18683713"/>
                  </a:ext>
                </a:extLst>
              </a:tr>
            </a:tbl>
          </a:graphicData>
        </a:graphic>
      </p:graphicFrame>
    </p:spTree>
    <p:extLst>
      <p:ext uri="{BB962C8B-B14F-4D97-AF65-F5344CB8AC3E}">
        <p14:creationId xmlns:p14="http://schemas.microsoft.com/office/powerpoint/2010/main" val="1450919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7.7 Factors Affecting Alcohol Metabolism</a:t>
            </a:r>
          </a:p>
        </p:txBody>
      </p:sp>
      <p:sp>
        <p:nvSpPr>
          <p:cNvPr id="3" name="Content Placeholder 2"/>
          <p:cNvSpPr>
            <a:spLocks noGrp="1"/>
          </p:cNvSpPr>
          <p:nvPr>
            <p:ph idx="1"/>
          </p:nvPr>
        </p:nvSpPr>
        <p:spPr>
          <a:xfrm>
            <a:off x="1066801" y="1600200"/>
            <a:ext cx="9904731" cy="5029200"/>
          </a:xfrm>
        </p:spPr>
        <p:txBody>
          <a:bodyPr>
            <a:normAutofit fontScale="92500" lnSpcReduction="20000"/>
          </a:bodyPr>
          <a:lstStyle/>
          <a:p>
            <a:r>
              <a:rPr lang="en-US" dirty="0"/>
              <a:t>In addition to the one drink per hour guideline, the rate at which an individual’s BAC rises is affected by the following factors:</a:t>
            </a:r>
          </a:p>
          <a:p>
            <a:pPr lvl="1"/>
            <a:r>
              <a:rPr lang="en-US" dirty="0"/>
              <a:t>Sex (A woman’s BAC will rise more quickly than a man’s.)</a:t>
            </a:r>
          </a:p>
          <a:p>
            <a:pPr lvl="1"/>
            <a:r>
              <a:rPr lang="en-US" dirty="0"/>
              <a:t>Weight (BAC will rise more slowly for heavier people.)</a:t>
            </a:r>
          </a:p>
          <a:p>
            <a:pPr lvl="1"/>
            <a:r>
              <a:rPr lang="en-US" dirty="0"/>
              <a:t>Genetics</a:t>
            </a:r>
          </a:p>
          <a:p>
            <a:pPr lvl="1"/>
            <a:r>
              <a:rPr lang="en-US" dirty="0"/>
              <a:t>Length of time as a heavy drinker</a:t>
            </a:r>
          </a:p>
          <a:p>
            <a:pPr lvl="1"/>
            <a:r>
              <a:rPr lang="en-US" dirty="0"/>
              <a:t>Type of alcohol consumed</a:t>
            </a:r>
          </a:p>
          <a:p>
            <a:pPr lvl="1"/>
            <a:r>
              <a:rPr lang="en-US" dirty="0"/>
              <a:t>Amount of alcohol consumed</a:t>
            </a:r>
          </a:p>
          <a:p>
            <a:pPr lvl="1"/>
            <a:r>
              <a:rPr lang="en-US" dirty="0"/>
              <a:t>Consumption rate</a:t>
            </a:r>
          </a:p>
          <a:p>
            <a:pPr lvl="1"/>
            <a:r>
              <a:rPr lang="en-US" dirty="0"/>
              <a:t>Consumption before or after a meal (food in the stomach slows absorption)</a:t>
            </a:r>
          </a:p>
          <a:p>
            <a:pPr lvl="1"/>
            <a:r>
              <a:rPr lang="en-US" dirty="0"/>
              <a:t>Mixture (carbonated mixers speed absorption)</a:t>
            </a:r>
          </a:p>
          <a:p>
            <a:pPr lvl="1"/>
            <a:r>
              <a:rPr lang="en-US" dirty="0"/>
              <a:t>Medications may increase the bioavailability of alcohol.</a:t>
            </a:r>
          </a:p>
          <a:p>
            <a:endParaRPr lang="en-US" dirty="0"/>
          </a:p>
        </p:txBody>
      </p:sp>
    </p:spTree>
    <p:extLst>
      <p:ext uri="{BB962C8B-B14F-4D97-AF65-F5344CB8AC3E}">
        <p14:creationId xmlns:p14="http://schemas.microsoft.com/office/powerpoint/2010/main" val="3732842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7.7 Effects of Alcohol Abuse on the Liver</a:t>
            </a:r>
            <a:endParaRPr lang="en-US" dirty="0"/>
          </a:p>
        </p:txBody>
      </p:sp>
      <p:sp>
        <p:nvSpPr>
          <p:cNvPr id="3" name="Content Placeholder 2"/>
          <p:cNvSpPr>
            <a:spLocks noGrp="1"/>
          </p:cNvSpPr>
          <p:nvPr>
            <p:ph idx="1"/>
          </p:nvPr>
        </p:nvSpPr>
        <p:spPr>
          <a:xfrm>
            <a:off x="762000" y="1600200"/>
            <a:ext cx="10896600" cy="4572000"/>
          </a:xfrm>
        </p:spPr>
        <p:txBody>
          <a:bodyPr>
            <a:normAutofit fontScale="92500" lnSpcReduction="20000"/>
          </a:bodyPr>
          <a:lstStyle/>
          <a:p>
            <a:r>
              <a:rPr lang="en-US" dirty="0"/>
              <a:t>The term </a:t>
            </a:r>
            <a:r>
              <a:rPr lang="en-US" b="1" dirty="0"/>
              <a:t>Alcoholic Liver Disease </a:t>
            </a:r>
            <a:r>
              <a:rPr lang="en-US" dirty="0"/>
              <a:t>(ALD) is used to describe liver problems linked to excessive alcohol intake.</a:t>
            </a:r>
          </a:p>
          <a:p>
            <a:r>
              <a:rPr lang="en-US" dirty="0"/>
              <a:t>The three most common forms of ALD are:</a:t>
            </a:r>
          </a:p>
          <a:p>
            <a:pPr lvl="1"/>
            <a:r>
              <a:rPr lang="en-US" b="1" dirty="0"/>
              <a:t>Fatty liver.</a:t>
            </a:r>
            <a:r>
              <a:rPr lang="en-US" dirty="0"/>
              <a:t> A rather benign disorder that develops after excessive alcohol consumption; however it can progress to more fatal diseases. Fatty liver is reversible if alcohol use is brought under control.</a:t>
            </a:r>
          </a:p>
          <a:p>
            <a:pPr lvl="1"/>
            <a:r>
              <a:rPr lang="en-US" b="1" dirty="0"/>
              <a:t>Alcoholic hepatitis.</a:t>
            </a:r>
            <a:r>
              <a:rPr lang="en-US" dirty="0"/>
              <a:t> The symptoms of this alcohol-induced liver inflammation are a swollen liver, abdominal pain, nausea, fever, jaundice, and vomiting. Although linked to alcohol use, even people who drink moderately can sometimes develop this condition, and not all alcohol abusers do. If a person stops drinking alcohol, the liver damage can be reversed. </a:t>
            </a:r>
          </a:p>
          <a:p>
            <a:pPr lvl="1"/>
            <a:r>
              <a:rPr lang="en-US" b="1" dirty="0"/>
              <a:t>Cirrhosis.</a:t>
            </a:r>
            <a:r>
              <a:rPr lang="en-US" dirty="0"/>
              <a:t> This serious and sometimes fatal form of ALD develops when liver cells die and form scar tissue, which blocks blood flow and causes wastes and toxins to build up in the system. Strictly speaking, cirrhosis cannot be cured. </a:t>
            </a:r>
          </a:p>
        </p:txBody>
      </p:sp>
    </p:spTree>
    <p:extLst>
      <p:ext uri="{BB962C8B-B14F-4D97-AF65-F5344CB8AC3E}">
        <p14:creationId xmlns:p14="http://schemas.microsoft.com/office/powerpoint/2010/main" val="3268094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VIDEO - Introduction</a:t>
            </a:r>
          </a:p>
        </p:txBody>
      </p:sp>
      <p:sp>
        <p:nvSpPr>
          <p:cNvPr id="6" name="TextBox 5"/>
          <p:cNvSpPr txBox="1"/>
          <p:nvPr/>
        </p:nvSpPr>
        <p:spPr>
          <a:xfrm>
            <a:off x="5867400" y="5791200"/>
            <a:ext cx="6248400" cy="338554"/>
          </a:xfrm>
          <a:prstGeom prst="rect">
            <a:avLst/>
          </a:prstGeom>
          <a:noFill/>
        </p:spPr>
        <p:txBody>
          <a:bodyPr wrap="square" rtlCol="0">
            <a:spAutoFit/>
          </a:bodyPr>
          <a:lstStyle/>
          <a:p>
            <a:pPr algn="ctr" defTabSz="1218987"/>
            <a:r>
              <a:rPr lang="en-US" sz="1600" dirty="0">
                <a:solidFill>
                  <a:srgbClr val="000000"/>
                </a:solidFill>
                <a:latin typeface="Constantia"/>
              </a:rPr>
              <a:t>Video Source: </a:t>
            </a:r>
            <a:r>
              <a:rPr lang="en-US" sz="1600" dirty="0">
                <a:solidFill>
                  <a:srgbClr val="000000"/>
                </a:solidFill>
                <a:latin typeface="Constantia"/>
                <a:hlinkClick r:id="rId3"/>
              </a:rPr>
              <a:t>http://www.youtube.com/v/mve0mVu5y5A</a:t>
            </a:r>
            <a:endParaRPr lang="en-US" sz="1600" dirty="0">
              <a:solidFill>
                <a:srgbClr val="000000"/>
              </a:solidFill>
              <a:latin typeface="Constantia"/>
            </a:endParaRPr>
          </a:p>
        </p:txBody>
      </p:sp>
      <p:sp>
        <p:nvSpPr>
          <p:cNvPr id="3" name="Content Placeholder 2"/>
          <p:cNvSpPr>
            <a:spLocks noGrp="1"/>
          </p:cNvSpPr>
          <p:nvPr>
            <p:ph sz="half" idx="1"/>
          </p:nvPr>
        </p:nvSpPr>
        <p:spPr>
          <a:xfrm>
            <a:off x="685800" y="1752600"/>
            <a:ext cx="4876800" cy="4256314"/>
          </a:xfrm>
        </p:spPr>
        <p:txBody>
          <a:bodyPr>
            <a:normAutofit lnSpcReduction="10000"/>
          </a:bodyPr>
          <a:lstStyle/>
          <a:p>
            <a:pPr marL="0" indent="0">
              <a:buNone/>
            </a:pPr>
            <a:r>
              <a:rPr lang="en-US" dirty="0"/>
              <a:t>In this chapter we will consider the importance of maintaining fluid and electrolyte balance in the human body, the functions of water and electrolytes in the body, the consequences of getting too much or too little of water and electrolytes, the best dietary sources of these nutrients, and healthier beverage choices. </a:t>
            </a:r>
          </a:p>
        </p:txBody>
      </p:sp>
      <p:pic>
        <p:nvPicPr>
          <p:cNvPr id="5" name="mve0mVu5y5A" descr="Effects of dehydration vided"/>
          <p:cNvPicPr>
            <a:picLocks noGrp="1" noRot="1" noChangeAspect="1"/>
          </p:cNvPicPr>
          <p:nvPr>
            <p:ph sz="half" idx="2"/>
            <a:videoFile r:link="rId1"/>
          </p:nvPr>
        </p:nvPicPr>
        <p:blipFill>
          <a:blip r:embed="rId4"/>
          <a:stretch>
            <a:fillRect/>
          </a:stretch>
        </p:blipFill>
        <p:spPr>
          <a:xfrm>
            <a:off x="5903307" y="1524000"/>
            <a:ext cx="5960534" cy="4191000"/>
          </a:xfrm>
          <a:prstGeom prst="rect">
            <a:avLst/>
          </a:prstGeom>
        </p:spPr>
      </p:pic>
    </p:spTree>
    <p:extLst>
      <p:ext uri="{BB962C8B-B14F-4D97-AF65-F5344CB8AC3E}">
        <p14:creationId xmlns:p14="http://schemas.microsoft.com/office/powerpoint/2010/main" val="26470782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7.7 Popular Beverage Choices</a:t>
            </a:r>
          </a:p>
        </p:txBody>
      </p:sp>
      <p:sp>
        <p:nvSpPr>
          <p:cNvPr id="3" name="Content Placeholder 2"/>
          <p:cNvSpPr>
            <a:spLocks noGrp="1"/>
          </p:cNvSpPr>
          <p:nvPr>
            <p:ph idx="1"/>
          </p:nvPr>
        </p:nvSpPr>
        <p:spPr>
          <a:xfrm>
            <a:off x="762000" y="1600200"/>
            <a:ext cx="10439400" cy="4953000"/>
          </a:xfrm>
        </p:spPr>
        <p:txBody>
          <a:bodyPr>
            <a:normAutofit fontScale="92500" lnSpcReduction="10000"/>
          </a:bodyPr>
          <a:lstStyle/>
          <a:p>
            <a:r>
              <a:rPr lang="en-US" dirty="0"/>
              <a:t>There is a good amount of scientific evidence supporting that higher consumption of </a:t>
            </a:r>
            <a:r>
              <a:rPr lang="en-US" b="1" dirty="0"/>
              <a:t>caffeine</a:t>
            </a:r>
            <a:r>
              <a:rPr lang="en-US" dirty="0"/>
              <a:t>, mostly in the form of coffee, substantially reduces the risk for developing Type 2 diabetes and Parkinson’s disease. </a:t>
            </a:r>
          </a:p>
          <a:p>
            <a:r>
              <a:rPr lang="en-US" dirty="0"/>
              <a:t>There is a lesser amount of evidence suggesting increased coffee consumption lowers the risk of heart attacks in both men and women and strokes in women. According to both the FDA and the American Medical Association, the moderate use of caffeine is “generally recognized as safe.”</a:t>
            </a:r>
          </a:p>
          <a:p>
            <a:r>
              <a:rPr lang="en-US" dirty="0"/>
              <a:t>For most physically active individuals, water is the best hydration source. For endurance athletes, there is increased need of glucose as well as fluid. The body needs healthy foods and beverages, not supplements, to regain electrolytes lost through sweat.</a:t>
            </a:r>
          </a:p>
        </p:txBody>
      </p:sp>
    </p:spTree>
    <p:extLst>
      <p:ext uri="{BB962C8B-B14F-4D97-AF65-F5344CB8AC3E}">
        <p14:creationId xmlns:p14="http://schemas.microsoft.com/office/powerpoint/2010/main" val="2541531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7.7 VIDEO - A Brain on Caffeine</a:t>
            </a:r>
          </a:p>
        </p:txBody>
      </p:sp>
      <p:sp>
        <p:nvSpPr>
          <p:cNvPr id="7" name="Rectangle 6"/>
          <p:cNvSpPr/>
          <p:nvPr/>
        </p:nvSpPr>
        <p:spPr>
          <a:xfrm>
            <a:off x="2057400" y="5867400"/>
            <a:ext cx="7924800" cy="338554"/>
          </a:xfrm>
          <a:prstGeom prst="rect">
            <a:avLst/>
          </a:prstGeom>
        </p:spPr>
        <p:txBody>
          <a:bodyPr wrap="square">
            <a:spAutoFit/>
          </a:bodyPr>
          <a:lstStyle/>
          <a:p>
            <a:pPr algn="ctr" defTabSz="1218987"/>
            <a:r>
              <a:rPr lang="en-US" sz="1600" dirty="0">
                <a:solidFill>
                  <a:srgbClr val="000000"/>
                </a:solidFill>
                <a:latin typeface="Constantia"/>
              </a:rPr>
              <a:t>Video Source: </a:t>
            </a:r>
            <a:r>
              <a:rPr lang="en-US" sz="1600" dirty="0">
                <a:solidFill>
                  <a:srgbClr val="000000"/>
                </a:solidFill>
                <a:latin typeface="Constantia"/>
                <a:hlinkClick r:id="rId3"/>
              </a:rPr>
              <a:t>https://youtu.be/gfntvRGwpvs</a:t>
            </a:r>
            <a:endParaRPr lang="en-US" sz="1600" dirty="0">
              <a:solidFill>
                <a:srgbClr val="000000"/>
              </a:solidFill>
              <a:latin typeface="Constantia"/>
            </a:endParaRPr>
          </a:p>
        </p:txBody>
      </p:sp>
      <p:pic>
        <p:nvPicPr>
          <p:cNvPr id="4" name="gfntvRGwpvs" descr="A brain on caffeine video"/>
          <p:cNvPicPr>
            <a:picLocks noGrp="1" noRot="1" noChangeAspect="1"/>
          </p:cNvPicPr>
          <p:nvPr>
            <p:ph idx="1"/>
            <a:videoFile r:link="rId1"/>
          </p:nvPr>
        </p:nvPicPr>
        <p:blipFill>
          <a:blip r:embed="rId4"/>
          <a:stretch>
            <a:fillRect/>
          </a:stretch>
        </p:blipFill>
        <p:spPr>
          <a:xfrm>
            <a:off x="2057400" y="1471613"/>
            <a:ext cx="7772400" cy="4371975"/>
          </a:xfrm>
          <a:prstGeom prst="rect">
            <a:avLst/>
          </a:prstGeom>
        </p:spPr>
      </p:pic>
    </p:spTree>
    <p:extLst>
      <p:ext uri="{BB962C8B-B14F-4D97-AF65-F5344CB8AC3E}">
        <p14:creationId xmlns:p14="http://schemas.microsoft.com/office/powerpoint/2010/main" val="2684194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09529" cy="1295400"/>
          </a:xfrm>
        </p:spPr>
        <p:txBody>
          <a:bodyPr/>
          <a:lstStyle/>
          <a:p>
            <a:r>
              <a:rPr lang="en-US" b="1" dirty="0"/>
              <a:t>7.1 Overview of Fluid and Electrolyte Balance</a:t>
            </a:r>
          </a:p>
        </p:txBody>
      </p:sp>
      <p:sp>
        <p:nvSpPr>
          <p:cNvPr id="3" name="Content Placeholder 2"/>
          <p:cNvSpPr>
            <a:spLocks noGrp="1"/>
          </p:cNvSpPr>
          <p:nvPr>
            <p:ph idx="1"/>
          </p:nvPr>
        </p:nvSpPr>
        <p:spPr>
          <a:xfrm>
            <a:off x="838200" y="1600200"/>
            <a:ext cx="10972800" cy="4953000"/>
          </a:xfrm>
        </p:spPr>
        <p:txBody>
          <a:bodyPr>
            <a:normAutofit fontScale="92500" lnSpcReduction="10000"/>
          </a:bodyPr>
          <a:lstStyle/>
          <a:p>
            <a:r>
              <a:rPr lang="en-US" dirty="0"/>
              <a:t>A human body is mostly water.</a:t>
            </a:r>
          </a:p>
          <a:p>
            <a:r>
              <a:rPr lang="en-US" dirty="0"/>
              <a:t>Movement of water is regulated by controlling the movement of electrolytes between fluid compartments.</a:t>
            </a:r>
          </a:p>
          <a:p>
            <a:r>
              <a:rPr lang="en-US" dirty="0"/>
              <a:t>While water makes up the largest percentage of body volume it is not pure water but a mixture of water, cells, proteins, glucose, lipoproteins, </a:t>
            </a:r>
            <a:r>
              <a:rPr lang="en-US" b="1" dirty="0"/>
              <a:t>electrolytes</a:t>
            </a:r>
            <a:r>
              <a:rPr lang="en-US" dirty="0"/>
              <a:t>, </a:t>
            </a:r>
            <a:r>
              <a:rPr lang="en-US" b="1" dirty="0"/>
              <a:t>cations</a:t>
            </a:r>
            <a:r>
              <a:rPr lang="en-US" dirty="0"/>
              <a:t>, </a:t>
            </a:r>
            <a:r>
              <a:rPr lang="en-US" b="1" dirty="0"/>
              <a:t>anions</a:t>
            </a:r>
            <a:r>
              <a:rPr lang="en-US" dirty="0"/>
              <a:t>, and other substances.</a:t>
            </a:r>
          </a:p>
          <a:p>
            <a:r>
              <a:rPr lang="en-US" dirty="0"/>
              <a:t>In the human body water and </a:t>
            </a:r>
            <a:r>
              <a:rPr lang="en-US" b="1" dirty="0"/>
              <a:t>solutes</a:t>
            </a:r>
            <a:r>
              <a:rPr lang="en-US" dirty="0"/>
              <a:t> are distributed into two compartments; inside cells, called </a:t>
            </a:r>
            <a:r>
              <a:rPr lang="en-US" b="1" dirty="0"/>
              <a:t>intracellular</a:t>
            </a:r>
            <a:r>
              <a:rPr lang="en-US" dirty="0"/>
              <a:t>, and outside cells, called </a:t>
            </a:r>
            <a:r>
              <a:rPr lang="en-US" b="1" dirty="0"/>
              <a:t>extracellular</a:t>
            </a:r>
            <a:r>
              <a:rPr lang="en-US" dirty="0"/>
              <a:t>.</a:t>
            </a:r>
          </a:p>
          <a:p>
            <a:r>
              <a:rPr lang="en-US" dirty="0"/>
              <a:t>One of the essential homeostatic functions, called </a:t>
            </a:r>
            <a:r>
              <a:rPr lang="en-US" b="1" dirty="0"/>
              <a:t>osmoregulation</a:t>
            </a:r>
            <a:r>
              <a:rPr lang="en-US" dirty="0"/>
              <a:t> of the body is to maintain fluid balance and the differences in composition between fluid compartments.</a:t>
            </a:r>
          </a:p>
        </p:txBody>
      </p:sp>
    </p:spTree>
    <p:extLst>
      <p:ext uri="{BB962C8B-B14F-4D97-AF65-F5344CB8AC3E}">
        <p14:creationId xmlns:p14="http://schemas.microsoft.com/office/powerpoint/2010/main" val="587922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0471" y="152400"/>
            <a:ext cx="10209529" cy="1295400"/>
          </a:xfrm>
        </p:spPr>
        <p:txBody>
          <a:bodyPr/>
          <a:lstStyle/>
          <a:p>
            <a:r>
              <a:rPr lang="en-US" b="1" dirty="0"/>
              <a:t>7.1 Overview of Fluid and Electrolyte Balance</a:t>
            </a:r>
          </a:p>
        </p:txBody>
      </p:sp>
      <p:sp>
        <p:nvSpPr>
          <p:cNvPr id="3" name="Content Placeholder 2"/>
          <p:cNvSpPr>
            <a:spLocks noGrp="1"/>
          </p:cNvSpPr>
          <p:nvPr>
            <p:ph idx="1"/>
          </p:nvPr>
        </p:nvSpPr>
        <p:spPr>
          <a:xfrm>
            <a:off x="838200" y="1600200"/>
            <a:ext cx="10972800" cy="4953000"/>
          </a:xfrm>
        </p:spPr>
        <p:txBody>
          <a:bodyPr>
            <a:normAutofit lnSpcReduction="10000"/>
          </a:bodyPr>
          <a:lstStyle/>
          <a:p>
            <a:r>
              <a:rPr lang="en-US" dirty="0"/>
              <a:t>The movement of water between fluid compartments happens by the process of </a:t>
            </a:r>
            <a:r>
              <a:rPr lang="en-US" b="1" dirty="0"/>
              <a:t>osmosis</a:t>
            </a:r>
            <a:r>
              <a:rPr lang="en-US" dirty="0"/>
              <a:t>.</a:t>
            </a:r>
          </a:p>
          <a:p>
            <a:r>
              <a:rPr lang="en-US" dirty="0"/>
              <a:t>Water is never transported actively; that is, it never takes special proteins and energy for water to move between compartments, it simply flows from an area of high concentration to an area where its concentration is lower.</a:t>
            </a:r>
          </a:p>
          <a:p>
            <a:r>
              <a:rPr lang="en-US" dirty="0"/>
              <a:t>Under normal circumstances, a cell maintains its water volume at a constant level, but the composition of solutes in a cell is in a continuous state of flux.</a:t>
            </a:r>
          </a:p>
          <a:p>
            <a:r>
              <a:rPr lang="en-US" dirty="0"/>
              <a:t>To maintain water balance a cell controls the movement of electrolytes to keep the total number of dissolved particles the same inside and outside.</a:t>
            </a:r>
          </a:p>
        </p:txBody>
      </p:sp>
    </p:spTree>
    <p:extLst>
      <p:ext uri="{BB962C8B-B14F-4D97-AF65-F5344CB8AC3E}">
        <p14:creationId xmlns:p14="http://schemas.microsoft.com/office/powerpoint/2010/main" val="1189799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D821C33D77374889306AEF42E3F77D" ma:contentTypeVersion="7" ma:contentTypeDescription="Create a new document." ma:contentTypeScope="" ma:versionID="72be366cff232dfece6902775b7875da">
  <xsd:schema xmlns:xsd="http://www.w3.org/2001/XMLSchema" xmlns:xs="http://www.w3.org/2001/XMLSchema" xmlns:p="http://schemas.microsoft.com/office/2006/metadata/properties" xmlns:ns2="fde54b8b-4b5e-495a-9838-89e8d703d9aa" targetNamespace="http://schemas.microsoft.com/office/2006/metadata/properties" ma:root="true" ma:fieldsID="941aee6532d60bb553fc8bd15f74bc67" ns2:_="">
    <xsd:import namespace="fde54b8b-4b5e-495a-9838-89e8d703d9a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54b8b-4b5e-495a-9838-89e8d703d9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4442388-81EF-4AF1-AE3F-6A23DD81204E}"/>
</file>

<file path=customXml/itemProps2.xml><?xml version="1.0" encoding="utf-8"?>
<ds:datastoreItem xmlns:ds="http://schemas.openxmlformats.org/officeDocument/2006/customXml" ds:itemID="{32DE392A-D7C6-4003-9CB7-4B7FE4C7D6F7}"/>
</file>

<file path=customXml/itemProps3.xml><?xml version="1.0" encoding="utf-8"?>
<ds:datastoreItem xmlns:ds="http://schemas.openxmlformats.org/officeDocument/2006/customXml" ds:itemID="{6CC1223D-9477-44A3-8F6E-3FB13953F4B5}"/>
</file>

<file path=docProps/app.xml><?xml version="1.0" encoding="utf-8"?>
<Properties xmlns="http://schemas.openxmlformats.org/officeDocument/2006/extended-properties" xmlns:vt="http://schemas.openxmlformats.org/officeDocument/2006/docPropsVTypes">
  <TotalTime>40</TotalTime>
  <Words>6080</Words>
  <Application>Microsoft Macintosh PowerPoint</Application>
  <PresentationFormat>Widescreen</PresentationFormat>
  <Paragraphs>714</Paragraphs>
  <Slides>71</Slides>
  <Notes>0</Notes>
  <HiddenSlides>0</HiddenSlides>
  <MMClips>7</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71</vt:i4>
      </vt:variant>
    </vt:vector>
  </HeadingPairs>
  <TitlesOfParts>
    <vt:vector size="75" baseType="lpstr">
      <vt:lpstr>Arial</vt:lpstr>
      <vt:lpstr>Constantia</vt:lpstr>
      <vt:lpstr>Wingdings</vt:lpstr>
      <vt:lpstr>Cooking 16x9</vt:lpstr>
      <vt:lpstr>Nutrients Important for Fluid and Electrolyte Balance</vt:lpstr>
      <vt:lpstr>Chapter Objectives:</vt:lpstr>
      <vt:lpstr>Chapter Objectives:</vt:lpstr>
      <vt:lpstr>VIDEO – What Happens When You Get Heat Stroke</vt:lpstr>
      <vt:lpstr>Introduction</vt:lpstr>
      <vt:lpstr>Introduction</vt:lpstr>
      <vt:lpstr>VIDEO - Introduction</vt:lpstr>
      <vt:lpstr>7.1 Overview of Fluid and Electrolyte Balance</vt:lpstr>
      <vt:lpstr>7.1 Overview of Fluid and Electrolyte Balance</vt:lpstr>
      <vt:lpstr>7.1 VIDEO - Osmosis</vt:lpstr>
      <vt:lpstr>Osmolality</vt:lpstr>
      <vt:lpstr>7.2 Water’s Importance to Vitality</vt:lpstr>
      <vt:lpstr>7.2 Water’s Importance to Vitality</vt:lpstr>
      <vt:lpstr>7.2 Water’s Importance to Vitality</vt:lpstr>
      <vt:lpstr>7.3 Regulation of Water Balance</vt:lpstr>
      <vt:lpstr>7.3 Water Balance</vt:lpstr>
      <vt:lpstr>7.3 Water Input – Dietary Sources of Water</vt:lpstr>
      <vt:lpstr>7.3 Ensuring Adequate Water Input</vt:lpstr>
      <vt:lpstr>7.3 Water Output</vt:lpstr>
      <vt:lpstr>7.3 The Kidneys Detect Blood Volume</vt:lpstr>
      <vt:lpstr>7.3 The Hypothalamus Detects Blood Osmolality</vt:lpstr>
      <vt:lpstr>7.3 The Adrenal Glands Detect Blood Osmolality</vt:lpstr>
      <vt:lpstr>7.4 Electrolytes Important for Fluid Balance</vt:lpstr>
      <vt:lpstr>7.4 Electrolytes Important for Fluid Balance</vt:lpstr>
      <vt:lpstr>7.4 Electrolytes Important for Fluid Balance</vt:lpstr>
      <vt:lpstr>7.4 Electrolytes Important for Fluid Balance</vt:lpstr>
      <vt:lpstr>7.4 Dietary Reference Intakes for Sodium</vt:lpstr>
      <vt:lpstr>7.4 Sodium Contents of Selected Foods</vt:lpstr>
      <vt:lpstr>7.4 Sodium Contents of Selected Foods (cont.)</vt:lpstr>
      <vt:lpstr>7.4 Sodium Contents of Selected Foods (cont.)</vt:lpstr>
      <vt:lpstr>7.4 Sodium Contents of Selected Foods (cont.)</vt:lpstr>
      <vt:lpstr>7.4 Sodium on the Nutrition Facts Panel</vt:lpstr>
      <vt:lpstr>7.4 Food Packaging Claims Regarding Sodium</vt:lpstr>
      <vt:lpstr>7.4 Take control of your salt intake.</vt:lpstr>
      <vt:lpstr>7.4 Salt Substitutes</vt:lpstr>
      <vt:lpstr>7.4 Salt Substitutes</vt:lpstr>
      <vt:lpstr>7.4 Salt Alternatives</vt:lpstr>
      <vt:lpstr>7.4 Salt Alternatives</vt:lpstr>
      <vt:lpstr>7.4 Salt Alternatives</vt:lpstr>
      <vt:lpstr>7.4 Chloride</vt:lpstr>
      <vt:lpstr>7.4 Cystic Fibrosis</vt:lpstr>
      <vt:lpstr>7.4 Adequate Intakes for Chloride</vt:lpstr>
      <vt:lpstr>7.4 Sources and Bioavailability of Chloride</vt:lpstr>
      <vt:lpstr>7.4 Potassium</vt:lpstr>
      <vt:lpstr>7.4 Potassium</vt:lpstr>
      <vt:lpstr>7.4 Other Functions of Potassium</vt:lpstr>
      <vt:lpstr>7.4 Other Functions of Potassium</vt:lpstr>
      <vt:lpstr>7.4 Needs and Dietary Sources of Potassium</vt:lpstr>
      <vt:lpstr>7.4 VIDEO – High Potassium Food Sources</vt:lpstr>
      <vt:lpstr>7.4 Food Sources for Potassium</vt:lpstr>
      <vt:lpstr>7.5 Consequences of Deficiency or Excess</vt:lpstr>
      <vt:lpstr>7.5 Heat Stroke</vt:lpstr>
      <vt:lpstr>7.5 Consequences of Deficiency or Excess</vt:lpstr>
      <vt:lpstr>7.6 Water Concerns</vt:lpstr>
      <vt:lpstr>7.6 Beverage Consumption in the United States</vt:lpstr>
      <vt:lpstr>7.6 Calories in Various Beverages</vt:lpstr>
      <vt:lpstr>7.6 Calories in Various Beverages</vt:lpstr>
      <vt:lpstr>7.6 Calories in Various Beverages</vt:lpstr>
      <vt:lpstr>7.6 Percentage of Daily Caloric Intake from Beverage Groups</vt:lpstr>
      <vt:lpstr>7.6 Recommendations of the Beverage Panel</vt:lpstr>
      <vt:lpstr>7.6 Sources of Drinking Water</vt:lpstr>
      <vt:lpstr>7.6 VIDEO - The Water Treatment Process</vt:lpstr>
      <vt:lpstr>7.5 Sources of Drinking Water</vt:lpstr>
      <vt:lpstr>7.6 Water Borne Illnesses</vt:lpstr>
      <vt:lpstr>7.6 VIDEO - Bottled Water versus Tap Water</vt:lpstr>
      <vt:lpstr>7.7 Popular Beverage Choices</vt:lpstr>
      <vt:lpstr>7.7 Mental and Physical Effects of Different BAC Levels</vt:lpstr>
      <vt:lpstr>7.7 Factors Affecting Alcohol Metabolism</vt:lpstr>
      <vt:lpstr>7.7 Effects of Alcohol Abuse on the Liver</vt:lpstr>
      <vt:lpstr>7.7 Popular Beverage Choices</vt:lpstr>
      <vt:lpstr>7.7 VIDEO - A Brain on Caffeine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Nutrients Important for Fluid and Electrolyte Balance</dc:title>
  <dc:creator>Jason Hitzeman</dc:creator>
  <cp:lastModifiedBy>Jason Hitzeman</cp:lastModifiedBy>
  <cp:revision>4</cp:revision>
  <dcterms:created xsi:type="dcterms:W3CDTF">2021-11-11T17:35:20Z</dcterms:created>
  <dcterms:modified xsi:type="dcterms:W3CDTF">2021-11-27T16:18:19Z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0x010100F0D821C33D77374889306AEF42E3F77D</vt:lpwstr>
  </property>
</Properties>
</file>