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130"/>
  </p:notesMasterIdLst>
  <p:handoutMasterIdLst>
    <p:handoutMasterId r:id="rId131"/>
  </p:handoutMasterIdLst>
  <p:sldIdLst>
    <p:sldId id="256" r:id="rId5"/>
    <p:sldId id="258" r:id="rId6"/>
    <p:sldId id="383" r:id="rId7"/>
    <p:sldId id="382"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 id="277" r:id="rId27"/>
    <p:sldId id="278" r:id="rId28"/>
    <p:sldId id="279" r:id="rId29"/>
    <p:sldId id="280" r:id="rId30"/>
    <p:sldId id="281" r:id="rId31"/>
    <p:sldId id="282" r:id="rId32"/>
    <p:sldId id="283" r:id="rId33"/>
    <p:sldId id="284" r:id="rId34"/>
    <p:sldId id="285" r:id="rId35"/>
    <p:sldId id="286" r:id="rId36"/>
    <p:sldId id="287" r:id="rId37"/>
    <p:sldId id="288" r:id="rId38"/>
    <p:sldId id="289" r:id="rId39"/>
    <p:sldId id="290" r:id="rId40"/>
    <p:sldId id="291" r:id="rId41"/>
    <p:sldId id="292" r:id="rId42"/>
    <p:sldId id="294" r:id="rId43"/>
    <p:sldId id="293" r:id="rId44"/>
    <p:sldId id="295" r:id="rId45"/>
    <p:sldId id="296" r:id="rId46"/>
    <p:sldId id="297" r:id="rId47"/>
    <p:sldId id="298" r:id="rId48"/>
    <p:sldId id="299" r:id="rId49"/>
    <p:sldId id="300" r:id="rId50"/>
    <p:sldId id="301" r:id="rId51"/>
    <p:sldId id="329" r:id="rId52"/>
    <p:sldId id="302" r:id="rId53"/>
    <p:sldId id="303" r:id="rId54"/>
    <p:sldId id="304" r:id="rId55"/>
    <p:sldId id="305" r:id="rId56"/>
    <p:sldId id="306" r:id="rId57"/>
    <p:sldId id="307" r:id="rId58"/>
    <p:sldId id="308" r:id="rId59"/>
    <p:sldId id="309" r:id="rId60"/>
    <p:sldId id="310" r:id="rId61"/>
    <p:sldId id="311" r:id="rId62"/>
    <p:sldId id="312" r:id="rId63"/>
    <p:sldId id="313" r:id="rId64"/>
    <p:sldId id="314" r:id="rId65"/>
    <p:sldId id="315" r:id="rId66"/>
    <p:sldId id="316" r:id="rId67"/>
    <p:sldId id="317" r:id="rId68"/>
    <p:sldId id="318" r:id="rId69"/>
    <p:sldId id="319" r:id="rId70"/>
    <p:sldId id="320" r:id="rId71"/>
    <p:sldId id="321" r:id="rId72"/>
    <p:sldId id="322" r:id="rId73"/>
    <p:sldId id="323" r:id="rId74"/>
    <p:sldId id="324" r:id="rId75"/>
    <p:sldId id="325" r:id="rId76"/>
    <p:sldId id="326" r:id="rId77"/>
    <p:sldId id="327" r:id="rId78"/>
    <p:sldId id="328" r:id="rId79"/>
    <p:sldId id="330" r:id="rId80"/>
    <p:sldId id="331" r:id="rId81"/>
    <p:sldId id="332" r:id="rId82"/>
    <p:sldId id="333" r:id="rId83"/>
    <p:sldId id="336" r:id="rId84"/>
    <p:sldId id="334" r:id="rId85"/>
    <p:sldId id="335" r:id="rId86"/>
    <p:sldId id="337" r:id="rId87"/>
    <p:sldId id="338" r:id="rId88"/>
    <p:sldId id="339" r:id="rId89"/>
    <p:sldId id="340" r:id="rId90"/>
    <p:sldId id="341" r:id="rId91"/>
    <p:sldId id="342" r:id="rId92"/>
    <p:sldId id="343" r:id="rId93"/>
    <p:sldId id="344" r:id="rId94"/>
    <p:sldId id="345" r:id="rId95"/>
    <p:sldId id="346" r:id="rId96"/>
    <p:sldId id="347" r:id="rId97"/>
    <p:sldId id="348" r:id="rId98"/>
    <p:sldId id="349" r:id="rId99"/>
    <p:sldId id="350" r:id="rId100"/>
    <p:sldId id="351" r:id="rId101"/>
    <p:sldId id="352" r:id="rId102"/>
    <p:sldId id="353" r:id="rId103"/>
    <p:sldId id="354" r:id="rId104"/>
    <p:sldId id="355" r:id="rId105"/>
    <p:sldId id="356" r:id="rId106"/>
    <p:sldId id="357" r:id="rId107"/>
    <p:sldId id="358" r:id="rId108"/>
    <p:sldId id="359" r:id="rId109"/>
    <p:sldId id="360" r:id="rId110"/>
    <p:sldId id="361" r:id="rId111"/>
    <p:sldId id="362" r:id="rId112"/>
    <p:sldId id="363" r:id="rId113"/>
    <p:sldId id="364" r:id="rId114"/>
    <p:sldId id="365" r:id="rId115"/>
    <p:sldId id="368" r:id="rId116"/>
    <p:sldId id="369" r:id="rId117"/>
    <p:sldId id="370" r:id="rId118"/>
    <p:sldId id="371" r:id="rId119"/>
    <p:sldId id="372" r:id="rId120"/>
    <p:sldId id="373" r:id="rId121"/>
    <p:sldId id="374" r:id="rId122"/>
    <p:sldId id="375" r:id="rId123"/>
    <p:sldId id="376" r:id="rId124"/>
    <p:sldId id="377" r:id="rId125"/>
    <p:sldId id="378" r:id="rId126"/>
    <p:sldId id="379" r:id="rId127"/>
    <p:sldId id="380" r:id="rId128"/>
    <p:sldId id="381" r:id="rId129"/>
  </p:sldIdLst>
  <p:sldSz cx="12188825" cy="6858000"/>
  <p:notesSz cx="6858000" cy="9144000"/>
  <p:defaultTextStyle>
    <a:defPPr>
      <a:defRPr lang="en-US"/>
    </a:defPPr>
    <a:lvl1pPr marL="0" algn="l" defTabSz="1218987" rtl="0" eaLnBrk="1" latinLnBrk="0" hangingPunct="1">
      <a:defRPr sz="2400" kern="1200">
        <a:solidFill>
          <a:schemeClr val="tx1"/>
        </a:solidFill>
        <a:latin typeface="+mn-lt"/>
        <a:ea typeface="+mn-ea"/>
        <a:cs typeface="+mn-cs"/>
      </a:defRPr>
    </a:lvl1pPr>
    <a:lvl2pPr marL="609493" algn="l" defTabSz="1218987" rtl="0" eaLnBrk="1" latinLnBrk="0" hangingPunct="1">
      <a:defRPr sz="2400" kern="1200">
        <a:solidFill>
          <a:schemeClr val="tx1"/>
        </a:solidFill>
        <a:latin typeface="+mn-lt"/>
        <a:ea typeface="+mn-ea"/>
        <a:cs typeface="+mn-cs"/>
      </a:defRPr>
    </a:lvl2pPr>
    <a:lvl3pPr marL="1218987" algn="l" defTabSz="1218987" rtl="0" eaLnBrk="1" latinLnBrk="0" hangingPunct="1">
      <a:defRPr sz="2400" kern="1200">
        <a:solidFill>
          <a:schemeClr val="tx1"/>
        </a:solidFill>
        <a:latin typeface="+mn-lt"/>
        <a:ea typeface="+mn-ea"/>
        <a:cs typeface="+mn-cs"/>
      </a:defRPr>
    </a:lvl3pPr>
    <a:lvl4pPr marL="1828480" algn="l" defTabSz="1218987" rtl="0" eaLnBrk="1" latinLnBrk="0" hangingPunct="1">
      <a:defRPr sz="2400" kern="1200">
        <a:solidFill>
          <a:schemeClr val="tx1"/>
        </a:solidFill>
        <a:latin typeface="+mn-lt"/>
        <a:ea typeface="+mn-ea"/>
        <a:cs typeface="+mn-cs"/>
      </a:defRPr>
    </a:lvl4pPr>
    <a:lvl5pPr marL="2437973" algn="l" defTabSz="1218987" rtl="0" eaLnBrk="1" latinLnBrk="0" hangingPunct="1">
      <a:defRPr sz="2400" kern="1200">
        <a:solidFill>
          <a:schemeClr val="tx1"/>
        </a:solidFill>
        <a:latin typeface="+mn-lt"/>
        <a:ea typeface="+mn-ea"/>
        <a:cs typeface="+mn-cs"/>
      </a:defRPr>
    </a:lvl5pPr>
    <a:lvl6pPr marL="3047467" algn="l" defTabSz="1218987" rtl="0" eaLnBrk="1" latinLnBrk="0" hangingPunct="1">
      <a:defRPr sz="2400" kern="1200">
        <a:solidFill>
          <a:schemeClr val="tx1"/>
        </a:solidFill>
        <a:latin typeface="+mn-lt"/>
        <a:ea typeface="+mn-ea"/>
        <a:cs typeface="+mn-cs"/>
      </a:defRPr>
    </a:lvl6pPr>
    <a:lvl7pPr marL="3656960" algn="l" defTabSz="1218987" rtl="0" eaLnBrk="1" latinLnBrk="0" hangingPunct="1">
      <a:defRPr sz="2400" kern="1200">
        <a:solidFill>
          <a:schemeClr val="tx1"/>
        </a:solidFill>
        <a:latin typeface="+mn-lt"/>
        <a:ea typeface="+mn-ea"/>
        <a:cs typeface="+mn-cs"/>
      </a:defRPr>
    </a:lvl7pPr>
    <a:lvl8pPr marL="4266453" algn="l" defTabSz="1218987" rtl="0" eaLnBrk="1" latinLnBrk="0" hangingPunct="1">
      <a:defRPr sz="2400" kern="1200">
        <a:solidFill>
          <a:schemeClr val="tx1"/>
        </a:solidFill>
        <a:latin typeface="+mn-lt"/>
        <a:ea typeface="+mn-ea"/>
        <a:cs typeface="+mn-cs"/>
      </a:defRPr>
    </a:lvl8pPr>
    <a:lvl9pPr marL="4875947" algn="l" defTabSz="1218987" rtl="0" eaLnBrk="1" latinLnBrk="0" hangingPunct="1">
      <a:defRPr sz="24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3" pos="3839">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7160" autoAdjust="0"/>
    <p:restoredTop sz="94492" autoAdjust="0"/>
  </p:normalViewPr>
  <p:slideViewPr>
    <p:cSldViewPr>
      <p:cViewPr varScale="1">
        <p:scale>
          <a:sx n="81" d="100"/>
          <a:sy n="81" d="100"/>
        </p:scale>
        <p:origin x="216" y="888"/>
      </p:cViewPr>
      <p:guideLst>
        <p:guide orient="horz" pos="2160"/>
        <p:guide pos="3839"/>
      </p:guideLst>
    </p:cSldViewPr>
  </p:slideViewPr>
  <p:notesTextViewPr>
    <p:cViewPr>
      <p:scale>
        <a:sx n="1" d="1"/>
        <a:sy n="1" d="1"/>
      </p:scale>
      <p:origin x="0" y="0"/>
    </p:cViewPr>
  </p:notesTextViewPr>
  <p:sorterViewPr>
    <p:cViewPr>
      <p:scale>
        <a:sx n="100" d="100"/>
        <a:sy n="100" d="100"/>
      </p:scale>
      <p:origin x="0" y="0"/>
    </p:cViewPr>
  </p:sorterViewPr>
  <p:notesViewPr>
    <p:cSldViewPr showGuides="1">
      <p:cViewPr varScale="1">
        <p:scale>
          <a:sx n="63" d="100"/>
          <a:sy n="63" d="100"/>
        </p:scale>
        <p:origin x="1986" y="10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17" Type="http://schemas.openxmlformats.org/officeDocument/2006/relationships/slide" Target="slides/slide113.xml"/><Relationship Id="rId21" Type="http://schemas.openxmlformats.org/officeDocument/2006/relationships/slide" Target="slides/slide17.xml"/><Relationship Id="rId42" Type="http://schemas.openxmlformats.org/officeDocument/2006/relationships/slide" Target="slides/slide38.xml"/><Relationship Id="rId63" Type="http://schemas.openxmlformats.org/officeDocument/2006/relationships/slide" Target="slides/slide59.xml"/><Relationship Id="rId84" Type="http://schemas.openxmlformats.org/officeDocument/2006/relationships/slide" Target="slides/slide80.xml"/><Relationship Id="rId16" Type="http://schemas.openxmlformats.org/officeDocument/2006/relationships/slide" Target="slides/slide12.xml"/><Relationship Id="rId107" Type="http://schemas.openxmlformats.org/officeDocument/2006/relationships/slide" Target="slides/slide103.xml"/><Relationship Id="rId11" Type="http://schemas.openxmlformats.org/officeDocument/2006/relationships/slide" Target="slides/slide7.xml"/><Relationship Id="rId32" Type="http://schemas.openxmlformats.org/officeDocument/2006/relationships/slide" Target="slides/slide28.xml"/><Relationship Id="rId37" Type="http://schemas.openxmlformats.org/officeDocument/2006/relationships/slide" Target="slides/slide33.xml"/><Relationship Id="rId53" Type="http://schemas.openxmlformats.org/officeDocument/2006/relationships/slide" Target="slides/slide49.xml"/><Relationship Id="rId58" Type="http://schemas.openxmlformats.org/officeDocument/2006/relationships/slide" Target="slides/slide54.xml"/><Relationship Id="rId74" Type="http://schemas.openxmlformats.org/officeDocument/2006/relationships/slide" Target="slides/slide70.xml"/><Relationship Id="rId79" Type="http://schemas.openxmlformats.org/officeDocument/2006/relationships/slide" Target="slides/slide75.xml"/><Relationship Id="rId102" Type="http://schemas.openxmlformats.org/officeDocument/2006/relationships/slide" Target="slides/slide98.xml"/><Relationship Id="rId123" Type="http://schemas.openxmlformats.org/officeDocument/2006/relationships/slide" Target="slides/slide119.xml"/><Relationship Id="rId128" Type="http://schemas.openxmlformats.org/officeDocument/2006/relationships/slide" Target="slides/slide124.xml"/><Relationship Id="rId5" Type="http://schemas.openxmlformats.org/officeDocument/2006/relationships/slide" Target="slides/slide1.xml"/><Relationship Id="rId90" Type="http://schemas.openxmlformats.org/officeDocument/2006/relationships/slide" Target="slides/slide86.xml"/><Relationship Id="rId95" Type="http://schemas.openxmlformats.org/officeDocument/2006/relationships/slide" Target="slides/slide91.xml"/><Relationship Id="rId22" Type="http://schemas.openxmlformats.org/officeDocument/2006/relationships/slide" Target="slides/slide18.xml"/><Relationship Id="rId27" Type="http://schemas.openxmlformats.org/officeDocument/2006/relationships/slide" Target="slides/slide23.xml"/><Relationship Id="rId43" Type="http://schemas.openxmlformats.org/officeDocument/2006/relationships/slide" Target="slides/slide39.xml"/><Relationship Id="rId48" Type="http://schemas.openxmlformats.org/officeDocument/2006/relationships/slide" Target="slides/slide44.xml"/><Relationship Id="rId64" Type="http://schemas.openxmlformats.org/officeDocument/2006/relationships/slide" Target="slides/slide60.xml"/><Relationship Id="rId69" Type="http://schemas.openxmlformats.org/officeDocument/2006/relationships/slide" Target="slides/slide65.xml"/><Relationship Id="rId113" Type="http://schemas.openxmlformats.org/officeDocument/2006/relationships/slide" Target="slides/slide109.xml"/><Relationship Id="rId118" Type="http://schemas.openxmlformats.org/officeDocument/2006/relationships/slide" Target="slides/slide114.xml"/><Relationship Id="rId134" Type="http://schemas.openxmlformats.org/officeDocument/2006/relationships/theme" Target="theme/theme1.xml"/><Relationship Id="rId80" Type="http://schemas.openxmlformats.org/officeDocument/2006/relationships/slide" Target="slides/slide76.xml"/><Relationship Id="rId85" Type="http://schemas.openxmlformats.org/officeDocument/2006/relationships/slide" Target="slides/slide81.xml"/><Relationship Id="rId12" Type="http://schemas.openxmlformats.org/officeDocument/2006/relationships/slide" Target="slides/slide8.xml"/><Relationship Id="rId17" Type="http://schemas.openxmlformats.org/officeDocument/2006/relationships/slide" Target="slides/slide13.xml"/><Relationship Id="rId33" Type="http://schemas.openxmlformats.org/officeDocument/2006/relationships/slide" Target="slides/slide29.xml"/><Relationship Id="rId38" Type="http://schemas.openxmlformats.org/officeDocument/2006/relationships/slide" Target="slides/slide34.xml"/><Relationship Id="rId59" Type="http://schemas.openxmlformats.org/officeDocument/2006/relationships/slide" Target="slides/slide55.xml"/><Relationship Id="rId103" Type="http://schemas.openxmlformats.org/officeDocument/2006/relationships/slide" Target="slides/slide99.xml"/><Relationship Id="rId108" Type="http://schemas.openxmlformats.org/officeDocument/2006/relationships/slide" Target="slides/slide104.xml"/><Relationship Id="rId124" Type="http://schemas.openxmlformats.org/officeDocument/2006/relationships/slide" Target="slides/slide120.xml"/><Relationship Id="rId129" Type="http://schemas.openxmlformats.org/officeDocument/2006/relationships/slide" Target="slides/slide125.xml"/><Relationship Id="rId54" Type="http://schemas.openxmlformats.org/officeDocument/2006/relationships/slide" Target="slides/slide50.xml"/><Relationship Id="rId70" Type="http://schemas.openxmlformats.org/officeDocument/2006/relationships/slide" Target="slides/slide66.xml"/><Relationship Id="rId75" Type="http://schemas.openxmlformats.org/officeDocument/2006/relationships/slide" Target="slides/slide71.xml"/><Relationship Id="rId91" Type="http://schemas.openxmlformats.org/officeDocument/2006/relationships/slide" Target="slides/slide87.xml"/><Relationship Id="rId96" Type="http://schemas.openxmlformats.org/officeDocument/2006/relationships/slide" Target="slides/slide92.xml"/><Relationship Id="rId1" Type="http://schemas.openxmlformats.org/officeDocument/2006/relationships/customXml" Target="../customXml/item1.xml"/><Relationship Id="rId6" Type="http://schemas.openxmlformats.org/officeDocument/2006/relationships/slide" Target="slides/slide2.xml"/><Relationship Id="rId23" Type="http://schemas.openxmlformats.org/officeDocument/2006/relationships/slide" Target="slides/slide19.xml"/><Relationship Id="rId28" Type="http://schemas.openxmlformats.org/officeDocument/2006/relationships/slide" Target="slides/slide24.xml"/><Relationship Id="rId49" Type="http://schemas.openxmlformats.org/officeDocument/2006/relationships/slide" Target="slides/slide45.xml"/><Relationship Id="rId114" Type="http://schemas.openxmlformats.org/officeDocument/2006/relationships/slide" Target="slides/slide110.xml"/><Relationship Id="rId119" Type="http://schemas.openxmlformats.org/officeDocument/2006/relationships/slide" Target="slides/slide115.xml"/><Relationship Id="rId44" Type="http://schemas.openxmlformats.org/officeDocument/2006/relationships/slide" Target="slides/slide40.xml"/><Relationship Id="rId60" Type="http://schemas.openxmlformats.org/officeDocument/2006/relationships/slide" Target="slides/slide56.xml"/><Relationship Id="rId65" Type="http://schemas.openxmlformats.org/officeDocument/2006/relationships/slide" Target="slides/slide61.xml"/><Relationship Id="rId81" Type="http://schemas.openxmlformats.org/officeDocument/2006/relationships/slide" Target="slides/slide77.xml"/><Relationship Id="rId86" Type="http://schemas.openxmlformats.org/officeDocument/2006/relationships/slide" Target="slides/slide82.xml"/><Relationship Id="rId130" Type="http://schemas.openxmlformats.org/officeDocument/2006/relationships/notesMaster" Target="notesMasters/notesMaster1.xml"/><Relationship Id="rId135" Type="http://schemas.openxmlformats.org/officeDocument/2006/relationships/tableStyles" Target="tableStyles.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109" Type="http://schemas.openxmlformats.org/officeDocument/2006/relationships/slide" Target="slides/slide10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6" Type="http://schemas.openxmlformats.org/officeDocument/2006/relationships/slide" Target="slides/slide72.xml"/><Relationship Id="rId97" Type="http://schemas.openxmlformats.org/officeDocument/2006/relationships/slide" Target="slides/slide93.xml"/><Relationship Id="rId104" Type="http://schemas.openxmlformats.org/officeDocument/2006/relationships/slide" Target="slides/slide100.xml"/><Relationship Id="rId120" Type="http://schemas.openxmlformats.org/officeDocument/2006/relationships/slide" Target="slides/slide116.xml"/><Relationship Id="rId125" Type="http://schemas.openxmlformats.org/officeDocument/2006/relationships/slide" Target="slides/slide121.xml"/><Relationship Id="rId7" Type="http://schemas.openxmlformats.org/officeDocument/2006/relationships/slide" Target="slides/slide3.xml"/><Relationship Id="rId71" Type="http://schemas.openxmlformats.org/officeDocument/2006/relationships/slide" Target="slides/slide67.xml"/><Relationship Id="rId92" Type="http://schemas.openxmlformats.org/officeDocument/2006/relationships/slide" Target="slides/slide88.xml"/><Relationship Id="rId2" Type="http://schemas.openxmlformats.org/officeDocument/2006/relationships/customXml" Target="../customXml/item2.xml"/><Relationship Id="rId29" Type="http://schemas.openxmlformats.org/officeDocument/2006/relationships/slide" Target="slides/slide25.xml"/><Relationship Id="rId24" Type="http://schemas.openxmlformats.org/officeDocument/2006/relationships/slide" Target="slides/slide20.xml"/><Relationship Id="rId40" Type="http://schemas.openxmlformats.org/officeDocument/2006/relationships/slide" Target="slides/slide36.xml"/><Relationship Id="rId45" Type="http://schemas.openxmlformats.org/officeDocument/2006/relationships/slide" Target="slides/slide41.xml"/><Relationship Id="rId66" Type="http://schemas.openxmlformats.org/officeDocument/2006/relationships/slide" Target="slides/slide62.xml"/><Relationship Id="rId87" Type="http://schemas.openxmlformats.org/officeDocument/2006/relationships/slide" Target="slides/slide83.xml"/><Relationship Id="rId110" Type="http://schemas.openxmlformats.org/officeDocument/2006/relationships/slide" Target="slides/slide106.xml"/><Relationship Id="rId115" Type="http://schemas.openxmlformats.org/officeDocument/2006/relationships/slide" Target="slides/slide111.xml"/><Relationship Id="rId131" Type="http://schemas.openxmlformats.org/officeDocument/2006/relationships/handoutMaster" Target="handoutMasters/handoutMaster1.xml"/><Relationship Id="rId61" Type="http://schemas.openxmlformats.org/officeDocument/2006/relationships/slide" Target="slides/slide57.xml"/><Relationship Id="rId82" Type="http://schemas.openxmlformats.org/officeDocument/2006/relationships/slide" Target="slides/slide78.xml"/><Relationship Id="rId19" Type="http://schemas.openxmlformats.org/officeDocument/2006/relationships/slide" Target="slides/slide15.xml"/><Relationship Id="rId14" Type="http://schemas.openxmlformats.org/officeDocument/2006/relationships/slide" Target="slides/slide10.xml"/><Relationship Id="rId30" Type="http://schemas.openxmlformats.org/officeDocument/2006/relationships/slide" Target="slides/slide26.xml"/><Relationship Id="rId35" Type="http://schemas.openxmlformats.org/officeDocument/2006/relationships/slide" Target="slides/slide31.xml"/><Relationship Id="rId56" Type="http://schemas.openxmlformats.org/officeDocument/2006/relationships/slide" Target="slides/slide52.xml"/><Relationship Id="rId77" Type="http://schemas.openxmlformats.org/officeDocument/2006/relationships/slide" Target="slides/slide73.xml"/><Relationship Id="rId100" Type="http://schemas.openxmlformats.org/officeDocument/2006/relationships/slide" Target="slides/slide96.xml"/><Relationship Id="rId105" Type="http://schemas.openxmlformats.org/officeDocument/2006/relationships/slide" Target="slides/slide101.xml"/><Relationship Id="rId126" Type="http://schemas.openxmlformats.org/officeDocument/2006/relationships/slide" Target="slides/slide122.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93" Type="http://schemas.openxmlformats.org/officeDocument/2006/relationships/slide" Target="slides/slide89.xml"/><Relationship Id="rId98" Type="http://schemas.openxmlformats.org/officeDocument/2006/relationships/slide" Target="slides/slide94.xml"/><Relationship Id="rId121" Type="http://schemas.openxmlformats.org/officeDocument/2006/relationships/slide" Target="slides/slide117.xml"/><Relationship Id="rId3" Type="http://schemas.openxmlformats.org/officeDocument/2006/relationships/customXml" Target="../customXml/item3.xml"/><Relationship Id="rId25" Type="http://schemas.openxmlformats.org/officeDocument/2006/relationships/slide" Target="slides/slide21.xml"/><Relationship Id="rId46" Type="http://schemas.openxmlformats.org/officeDocument/2006/relationships/slide" Target="slides/slide42.xml"/><Relationship Id="rId67" Type="http://schemas.openxmlformats.org/officeDocument/2006/relationships/slide" Target="slides/slide63.xml"/><Relationship Id="rId116" Type="http://schemas.openxmlformats.org/officeDocument/2006/relationships/slide" Target="slides/slide112.xml"/><Relationship Id="rId20" Type="http://schemas.openxmlformats.org/officeDocument/2006/relationships/slide" Target="slides/slide16.xml"/><Relationship Id="rId41" Type="http://schemas.openxmlformats.org/officeDocument/2006/relationships/slide" Target="slides/slide37.xml"/><Relationship Id="rId62" Type="http://schemas.openxmlformats.org/officeDocument/2006/relationships/slide" Target="slides/slide58.xml"/><Relationship Id="rId83" Type="http://schemas.openxmlformats.org/officeDocument/2006/relationships/slide" Target="slides/slide79.xml"/><Relationship Id="rId88" Type="http://schemas.openxmlformats.org/officeDocument/2006/relationships/slide" Target="slides/slide84.xml"/><Relationship Id="rId111" Type="http://schemas.openxmlformats.org/officeDocument/2006/relationships/slide" Target="slides/slide107.xml"/><Relationship Id="rId132" Type="http://schemas.openxmlformats.org/officeDocument/2006/relationships/presProps" Target="presProps.xml"/><Relationship Id="rId15" Type="http://schemas.openxmlformats.org/officeDocument/2006/relationships/slide" Target="slides/slide11.xml"/><Relationship Id="rId36" Type="http://schemas.openxmlformats.org/officeDocument/2006/relationships/slide" Target="slides/slide32.xml"/><Relationship Id="rId57" Type="http://schemas.openxmlformats.org/officeDocument/2006/relationships/slide" Target="slides/slide53.xml"/><Relationship Id="rId106" Type="http://schemas.openxmlformats.org/officeDocument/2006/relationships/slide" Target="slides/slide102.xml"/><Relationship Id="rId127" Type="http://schemas.openxmlformats.org/officeDocument/2006/relationships/slide" Target="slides/slide123.xml"/><Relationship Id="rId10" Type="http://schemas.openxmlformats.org/officeDocument/2006/relationships/slide" Target="slides/slide6.xml"/><Relationship Id="rId31" Type="http://schemas.openxmlformats.org/officeDocument/2006/relationships/slide" Target="slides/slide27.xml"/><Relationship Id="rId52" Type="http://schemas.openxmlformats.org/officeDocument/2006/relationships/slide" Target="slides/slide48.xml"/><Relationship Id="rId73" Type="http://schemas.openxmlformats.org/officeDocument/2006/relationships/slide" Target="slides/slide69.xml"/><Relationship Id="rId78" Type="http://schemas.openxmlformats.org/officeDocument/2006/relationships/slide" Target="slides/slide74.xml"/><Relationship Id="rId94" Type="http://schemas.openxmlformats.org/officeDocument/2006/relationships/slide" Target="slides/slide90.xml"/><Relationship Id="rId99" Type="http://schemas.openxmlformats.org/officeDocument/2006/relationships/slide" Target="slides/slide95.xml"/><Relationship Id="rId101" Type="http://schemas.openxmlformats.org/officeDocument/2006/relationships/slide" Target="slides/slide97.xml"/><Relationship Id="rId122" Type="http://schemas.openxmlformats.org/officeDocument/2006/relationships/slide" Target="slides/slide118.xml"/><Relationship Id="rId4" Type="http://schemas.openxmlformats.org/officeDocument/2006/relationships/slideMaster" Target="slideMasters/slideMaster1.xml"/><Relationship Id="rId9" Type="http://schemas.openxmlformats.org/officeDocument/2006/relationships/slide" Target="slides/slide5.xml"/><Relationship Id="rId26" Type="http://schemas.openxmlformats.org/officeDocument/2006/relationships/slide" Target="slides/slide22.xml"/><Relationship Id="rId47" Type="http://schemas.openxmlformats.org/officeDocument/2006/relationships/slide" Target="slides/slide43.xml"/><Relationship Id="rId68" Type="http://schemas.openxmlformats.org/officeDocument/2006/relationships/slide" Target="slides/slide64.xml"/><Relationship Id="rId89" Type="http://schemas.openxmlformats.org/officeDocument/2006/relationships/slide" Target="slides/slide85.xml"/><Relationship Id="rId112" Type="http://schemas.openxmlformats.org/officeDocument/2006/relationships/slide" Target="slides/slide108.xml"/><Relationship Id="rId133"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705E03B7-B591-4A2A-B695-014C5A39F13E}" type="datetimeFigureOut">
              <a:rPr lang="en-US"/>
              <a:t>11/11/21</a:t>
            </a:fld>
            <a:endParaRPr/>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A8E322BB-75AD-4A1E-9661-2724167329F0}" type="slidenum">
              <a:rPr/>
              <a:t>‹#›</a:t>
            </a:fld>
            <a:endParaRPr/>
          </a:p>
        </p:txBody>
      </p:sp>
    </p:spTree>
    <p:extLst>
      <p:ext uri="{BB962C8B-B14F-4D97-AF65-F5344CB8AC3E}">
        <p14:creationId xmlns:p14="http://schemas.microsoft.com/office/powerpoint/2010/main" val="25127057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7DFBD7B-E4FB-4AA8-9540-FD148073ACB3}" type="datetimeFigureOut">
              <a:rPr lang="en-US"/>
              <a:t>11/11/21</a:t>
            </a:fld>
            <a:endParaRPr/>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t>Click to edit Master text styles</a:t>
            </a:r>
          </a:p>
          <a:p>
            <a:pPr lvl="1"/>
            <a:r>
              <a:t>Second level</a:t>
            </a:r>
          </a:p>
          <a:p>
            <a:pPr lvl="2"/>
            <a:r>
              <a:t>Third level</a:t>
            </a:r>
          </a:p>
          <a:p>
            <a:pPr lvl="3"/>
            <a:r>
              <a:t>Fourth level</a:t>
            </a:r>
          </a:p>
          <a:p>
            <a:pPr lvl="4"/>
            <a:r>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045B7DE-1198-4F2F-B574-CA8CAE341642}" type="slidenum">
              <a:rPr/>
              <a:t>‹#›</a:t>
            </a:fld>
            <a:endParaRPr/>
          </a:p>
        </p:txBody>
      </p:sp>
    </p:spTree>
    <p:extLst>
      <p:ext uri="{BB962C8B-B14F-4D97-AF65-F5344CB8AC3E}">
        <p14:creationId xmlns:p14="http://schemas.microsoft.com/office/powerpoint/2010/main" val="1882312455"/>
      </p:ext>
    </p:extLst>
  </p:cSld>
  <p:clrMap bg1="lt1" tx1="dk1" bg2="lt2" tx2="dk2" accent1="accent1" accent2="accent2" accent3="accent3" accent4="accent4" accent5="accent5" accent6="accent6" hlink="hlink" folHlink="folHlink"/>
  <p:notesStyle>
    <a:lvl1pPr marL="0" algn="l" defTabSz="1218987" rtl="0" eaLnBrk="1" latinLnBrk="0" hangingPunct="1">
      <a:defRPr sz="1600" kern="1200">
        <a:solidFill>
          <a:schemeClr val="tx1"/>
        </a:solidFill>
        <a:latin typeface="+mn-lt"/>
        <a:ea typeface="+mn-ea"/>
        <a:cs typeface="+mn-cs"/>
      </a:defRPr>
    </a:lvl1pPr>
    <a:lvl2pPr marL="609493" algn="l" defTabSz="1218987" rtl="0" eaLnBrk="1" latinLnBrk="0" hangingPunct="1">
      <a:defRPr sz="1600" kern="1200">
        <a:solidFill>
          <a:schemeClr val="tx1"/>
        </a:solidFill>
        <a:latin typeface="+mn-lt"/>
        <a:ea typeface="+mn-ea"/>
        <a:cs typeface="+mn-cs"/>
      </a:defRPr>
    </a:lvl2pPr>
    <a:lvl3pPr marL="1218987" algn="l" defTabSz="1218987" rtl="0" eaLnBrk="1" latinLnBrk="0" hangingPunct="1">
      <a:defRPr sz="1600" kern="1200">
        <a:solidFill>
          <a:schemeClr val="tx1"/>
        </a:solidFill>
        <a:latin typeface="+mn-lt"/>
        <a:ea typeface="+mn-ea"/>
        <a:cs typeface="+mn-cs"/>
      </a:defRPr>
    </a:lvl3pPr>
    <a:lvl4pPr marL="1828480" algn="l" defTabSz="1218987" rtl="0" eaLnBrk="1" latinLnBrk="0" hangingPunct="1">
      <a:defRPr sz="1600" kern="1200">
        <a:solidFill>
          <a:schemeClr val="tx1"/>
        </a:solidFill>
        <a:latin typeface="+mn-lt"/>
        <a:ea typeface="+mn-ea"/>
        <a:cs typeface="+mn-cs"/>
      </a:defRPr>
    </a:lvl4pPr>
    <a:lvl5pPr marL="2437973" algn="l" defTabSz="1218987" rtl="0" eaLnBrk="1" latinLnBrk="0" hangingPunct="1">
      <a:defRPr sz="1600" kern="1200">
        <a:solidFill>
          <a:schemeClr val="tx1"/>
        </a:solidFill>
        <a:latin typeface="+mn-lt"/>
        <a:ea typeface="+mn-ea"/>
        <a:cs typeface="+mn-cs"/>
      </a:defRPr>
    </a:lvl5pPr>
    <a:lvl6pPr marL="3047467" algn="l" defTabSz="1218987" rtl="0" eaLnBrk="1" latinLnBrk="0" hangingPunct="1">
      <a:defRPr sz="1600" kern="1200">
        <a:solidFill>
          <a:schemeClr val="tx1"/>
        </a:solidFill>
        <a:latin typeface="+mn-lt"/>
        <a:ea typeface="+mn-ea"/>
        <a:cs typeface="+mn-cs"/>
      </a:defRPr>
    </a:lvl6pPr>
    <a:lvl7pPr marL="3656960" algn="l" defTabSz="1218987" rtl="0" eaLnBrk="1" latinLnBrk="0" hangingPunct="1">
      <a:defRPr sz="1600" kern="1200">
        <a:solidFill>
          <a:schemeClr val="tx1"/>
        </a:solidFill>
        <a:latin typeface="+mn-lt"/>
        <a:ea typeface="+mn-ea"/>
        <a:cs typeface="+mn-cs"/>
      </a:defRPr>
    </a:lvl7pPr>
    <a:lvl8pPr marL="4266453" algn="l" defTabSz="1218987" rtl="0" eaLnBrk="1" latinLnBrk="0" hangingPunct="1">
      <a:defRPr sz="1600" kern="1200">
        <a:solidFill>
          <a:schemeClr val="tx1"/>
        </a:solidFill>
        <a:latin typeface="+mn-lt"/>
        <a:ea typeface="+mn-ea"/>
        <a:cs typeface="+mn-cs"/>
      </a:defRPr>
    </a:lvl8pPr>
    <a:lvl9pPr marL="4875947" algn="l" defTabSz="1218987" rtl="0" eaLnBrk="1" latinLnBrk="0" hangingPunct="1">
      <a:defRPr sz="16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grpSp>
        <p:nvGrpSpPr>
          <p:cNvPr id="7" name="squares"/>
          <p:cNvGrpSpPr/>
          <p:nvPr/>
        </p:nvGrpSpPr>
        <p:grpSpPr>
          <a:xfrm>
            <a:off x="0" y="1135743"/>
            <a:ext cx="1622332" cy="799981"/>
            <a:chOff x="0" y="452558"/>
            <a:chExt cx="914400" cy="524182"/>
          </a:xfrm>
        </p:grpSpPr>
        <p:sp>
          <p:nvSpPr>
            <p:cNvPr id="8" name="Rounded Rectangle 7"/>
            <p:cNvSpPr/>
            <p:nvPr/>
          </p:nvSpPr>
          <p:spPr>
            <a:xfrm>
              <a:off x="591671" y="452558"/>
              <a:ext cx="322729" cy="524180"/>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9" name="Rounded Rectangle 8"/>
            <p:cNvSpPr/>
            <p:nvPr/>
          </p:nvSpPr>
          <p:spPr>
            <a:xfrm>
              <a:off x="215154" y="452558"/>
              <a:ext cx="322729" cy="524180"/>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0" name="Round Same Side Corner Rectangle 9"/>
            <p:cNvSpPr/>
            <p:nvPr/>
          </p:nvSpPr>
          <p:spPr>
            <a:xfrm rot="5400000">
              <a:off x="-181408" y="633966"/>
              <a:ext cx="524182" cy="161366"/>
            </a:xfrm>
            <a:prstGeom prst="round2SameRect">
              <a:avLst>
                <a:gd name="adj1" fmla="val 29167"/>
                <a:gd name="adj2" fmla="val 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grpSp>
      <p:sp>
        <p:nvSpPr>
          <p:cNvPr id="2" name="Title 1"/>
          <p:cNvSpPr>
            <a:spLocks noGrp="1"/>
          </p:cNvSpPr>
          <p:nvPr>
            <p:ph type="ctrTitle"/>
          </p:nvPr>
        </p:nvSpPr>
        <p:spPr>
          <a:xfrm>
            <a:off x="1828324" y="362396"/>
            <a:ext cx="9141619" cy="1676400"/>
          </a:xfrm>
        </p:spPr>
        <p:txBody>
          <a:bodyPr>
            <a:noAutofit/>
          </a:bodyPr>
          <a:lstStyle>
            <a:lvl1pPr>
              <a:lnSpc>
                <a:spcPct val="80000"/>
              </a:lnSpc>
              <a:defRPr sz="6000"/>
            </a:lvl1pPr>
          </a:lstStyle>
          <a:p>
            <a:r>
              <a:rPr lang="en-US"/>
              <a:t>Click to edit Master title style</a:t>
            </a:r>
            <a:endParaRPr/>
          </a:p>
        </p:txBody>
      </p:sp>
      <p:sp>
        <p:nvSpPr>
          <p:cNvPr id="3" name="Subtitle 2"/>
          <p:cNvSpPr>
            <a:spLocks noGrp="1"/>
          </p:cNvSpPr>
          <p:nvPr>
            <p:ph type="subTitle" idx="1"/>
          </p:nvPr>
        </p:nvSpPr>
        <p:spPr>
          <a:xfrm>
            <a:off x="1828324" y="2089595"/>
            <a:ext cx="9141619" cy="886344"/>
          </a:xfrm>
        </p:spPr>
        <p:txBody>
          <a:bodyPr>
            <a:normAutofit/>
          </a:bodyPr>
          <a:lstStyle>
            <a:lvl1pPr marL="0" indent="0" algn="l">
              <a:buNone/>
              <a:defRPr sz="2800">
                <a:solidFill>
                  <a:schemeClr val="accent1">
                    <a:lumMod val="75000"/>
                  </a:schemeClr>
                </a:solidFill>
              </a:defRPr>
            </a:lvl1pPr>
            <a:lvl2pPr marL="609493" indent="0" algn="ctr">
              <a:buNone/>
              <a:defRPr>
                <a:solidFill>
                  <a:schemeClr val="tx1">
                    <a:tint val="75000"/>
                  </a:schemeClr>
                </a:solidFill>
              </a:defRPr>
            </a:lvl2pPr>
            <a:lvl3pPr marL="1218987" indent="0" algn="ctr">
              <a:buNone/>
              <a:defRPr>
                <a:solidFill>
                  <a:schemeClr val="tx1">
                    <a:tint val="75000"/>
                  </a:schemeClr>
                </a:solidFill>
              </a:defRPr>
            </a:lvl3pPr>
            <a:lvl4pPr marL="1828480" indent="0" algn="ctr">
              <a:buNone/>
              <a:defRPr>
                <a:solidFill>
                  <a:schemeClr val="tx1">
                    <a:tint val="75000"/>
                  </a:schemeClr>
                </a:solidFill>
              </a:defRPr>
            </a:lvl4pPr>
            <a:lvl5pPr marL="2437973" indent="0" algn="ctr">
              <a:buNone/>
              <a:defRPr>
                <a:solidFill>
                  <a:schemeClr val="tx1">
                    <a:tint val="75000"/>
                  </a:schemeClr>
                </a:solidFill>
              </a:defRPr>
            </a:lvl5pPr>
            <a:lvl6pPr marL="3047467" indent="0" algn="ctr">
              <a:buNone/>
              <a:defRPr>
                <a:solidFill>
                  <a:schemeClr val="tx1">
                    <a:tint val="75000"/>
                  </a:schemeClr>
                </a:solidFill>
              </a:defRPr>
            </a:lvl6pPr>
            <a:lvl7pPr marL="3656960" indent="0" algn="ctr">
              <a:buNone/>
              <a:defRPr>
                <a:solidFill>
                  <a:schemeClr val="tx1">
                    <a:tint val="75000"/>
                  </a:schemeClr>
                </a:solidFill>
              </a:defRPr>
            </a:lvl7pPr>
            <a:lvl8pPr marL="4266453" indent="0" algn="ctr">
              <a:buNone/>
              <a:defRPr>
                <a:solidFill>
                  <a:schemeClr val="tx1">
                    <a:tint val="75000"/>
                  </a:schemeClr>
                </a:solidFill>
              </a:defRPr>
            </a:lvl8pPr>
            <a:lvl9pPr marL="4875947" indent="0" algn="ctr">
              <a:buNone/>
              <a:defRPr>
                <a:solidFill>
                  <a:schemeClr val="tx1">
                    <a:tint val="75000"/>
                  </a:schemeClr>
                </a:solidFill>
              </a:defRPr>
            </a:lvl9pPr>
          </a:lstStyle>
          <a:p>
            <a:r>
              <a:rPr lang="en-US"/>
              <a:t>Click to edit Master subtitle style</a:t>
            </a:r>
            <a:endParaRPr dirty="0"/>
          </a:p>
        </p:txBody>
      </p:sp>
      <p:sp>
        <p:nvSpPr>
          <p:cNvPr id="5" name="Footer Placeholder 4"/>
          <p:cNvSpPr>
            <a:spLocks noGrp="1"/>
          </p:cNvSpPr>
          <p:nvPr>
            <p:ph type="ftr" sz="quarter" idx="11"/>
          </p:nvPr>
        </p:nvSpPr>
        <p:spPr/>
        <p:txBody>
          <a:bodyPr/>
          <a:lstStyle/>
          <a:p>
            <a:r>
              <a:rPr lang="en-US" dirty="0"/>
              <a:t>Add a footer</a:t>
            </a:r>
          </a:p>
        </p:txBody>
      </p:sp>
      <p:sp>
        <p:nvSpPr>
          <p:cNvPr id="4" name="Date Placeholder 3"/>
          <p:cNvSpPr>
            <a:spLocks noGrp="1"/>
          </p:cNvSpPr>
          <p:nvPr>
            <p:ph type="dt" sz="half" idx="10"/>
          </p:nvPr>
        </p:nvSpPr>
        <p:spPr/>
        <p:txBody>
          <a:bodyPr/>
          <a:lstStyle/>
          <a:p>
            <a:fld id="{A7209051-6E81-43E8-9099-FF6A0C3DCFE8}" type="datetime1">
              <a:rPr lang="en-US"/>
              <a:t>11/11/21</a:t>
            </a:fld>
            <a:endParaRPr/>
          </a:p>
        </p:txBody>
      </p:sp>
      <p:sp>
        <p:nvSpPr>
          <p:cNvPr id="6" name="Slide Number Placeholder 5"/>
          <p:cNvSpPr>
            <a:spLocks noGrp="1"/>
          </p:cNvSpPr>
          <p:nvPr>
            <p:ph type="sldNum" sz="quarter" idx="12"/>
          </p:nvPr>
        </p:nvSpPr>
        <p:spPr/>
        <p:txBody>
          <a:bodyPr/>
          <a:lstStyle/>
          <a:p>
            <a:fld id="{34C99D79-8A4B-4031-B1E0-AF26F8EDF2BC}" type="slidenum">
              <a:rPr/>
              <a:t>‹#›</a:t>
            </a:fld>
            <a:endParaRPr/>
          </a:p>
        </p:txBody>
      </p:sp>
    </p:spTree>
    <p:extLst>
      <p:ext uri="{BB962C8B-B14F-4D97-AF65-F5344CB8AC3E}">
        <p14:creationId xmlns:p14="http://schemas.microsoft.com/office/powerpoint/2010/main" val="38875101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a:p>
        </p:txBody>
      </p:sp>
      <p:sp>
        <p:nvSpPr>
          <p:cNvPr id="3" name="Vertical Text Placeholder 2"/>
          <p:cNvSpPr>
            <a:spLocks noGrp="1"/>
          </p:cNvSpPr>
          <p:nvPr>
            <p:ph type="body" orient="vert" idx="1"/>
          </p:nvPr>
        </p:nvSpPr>
        <p:spPr/>
        <p:txBody>
          <a:bodyPr vert="eaVert"/>
          <a:lstStyle>
            <a:lvl5pPr>
              <a:defRPr/>
            </a:lvl5pPr>
            <a:lvl6pPr>
              <a:defRPr/>
            </a:lvl6pPr>
            <a:lvl7pPr>
              <a:defRPr/>
            </a:lvl7pPr>
            <a:lvl8pPr>
              <a:defRPr baseline="0"/>
            </a:lvl8pPr>
            <a:lvl9pPr>
              <a:defRPr baseline="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5" name="Footer Placeholder 4"/>
          <p:cNvSpPr>
            <a:spLocks noGrp="1"/>
          </p:cNvSpPr>
          <p:nvPr>
            <p:ph type="ftr" sz="quarter" idx="11"/>
          </p:nvPr>
        </p:nvSpPr>
        <p:spPr/>
        <p:txBody>
          <a:bodyPr/>
          <a:lstStyle/>
          <a:p>
            <a:r>
              <a:rPr lang="en-US" dirty="0"/>
              <a:t>Add a footer</a:t>
            </a:r>
          </a:p>
        </p:txBody>
      </p:sp>
      <p:sp>
        <p:nvSpPr>
          <p:cNvPr id="4" name="Date Placeholder 3"/>
          <p:cNvSpPr>
            <a:spLocks noGrp="1"/>
          </p:cNvSpPr>
          <p:nvPr>
            <p:ph type="dt" sz="half" idx="10"/>
          </p:nvPr>
        </p:nvSpPr>
        <p:spPr/>
        <p:txBody>
          <a:bodyPr/>
          <a:lstStyle/>
          <a:p>
            <a:fld id="{EDCEAB04-7709-4C1E-A61A-74684A0170FC}" type="datetime1">
              <a:rPr lang="en-US"/>
              <a:t>11/11/21</a:t>
            </a:fld>
            <a:endParaRPr/>
          </a:p>
        </p:txBody>
      </p:sp>
      <p:sp>
        <p:nvSpPr>
          <p:cNvPr id="6" name="Slide Number Placeholder 5"/>
          <p:cNvSpPr>
            <a:spLocks noGrp="1"/>
          </p:cNvSpPr>
          <p:nvPr>
            <p:ph type="sldNum" sz="quarter" idx="12"/>
          </p:nvPr>
        </p:nvSpPr>
        <p:spPr/>
        <p:txBody>
          <a:bodyPr/>
          <a:lstStyle/>
          <a:p>
            <a:fld id="{34C99D79-8A4B-4031-B1E0-AF26F8EDF2BC}" type="slidenum">
              <a:rPr/>
              <a:t>‹#›</a:t>
            </a:fld>
            <a:endParaRPr/>
          </a:p>
        </p:txBody>
      </p:sp>
    </p:spTree>
    <p:extLst>
      <p:ext uri="{BB962C8B-B14F-4D97-AF65-F5344CB8AC3E}">
        <p14:creationId xmlns:p14="http://schemas.microsoft.com/office/powerpoint/2010/main" val="26408258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grpSp>
        <p:nvGrpSpPr>
          <p:cNvPr id="7" name="squares"/>
          <p:cNvGrpSpPr/>
          <p:nvPr/>
        </p:nvGrpSpPr>
        <p:grpSpPr>
          <a:xfrm rot="5400000">
            <a:off x="9583007" y="233864"/>
            <a:ext cx="1063300" cy="524046"/>
            <a:chOff x="0" y="452558"/>
            <a:chExt cx="914400" cy="524182"/>
          </a:xfrm>
        </p:grpSpPr>
        <p:sp>
          <p:nvSpPr>
            <p:cNvPr id="8" name="Rounded Rectangle 7"/>
            <p:cNvSpPr/>
            <p:nvPr/>
          </p:nvSpPr>
          <p:spPr>
            <a:xfrm>
              <a:off x="591671" y="452558"/>
              <a:ext cx="322729" cy="524180"/>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9" name="Rounded Rectangle 8"/>
            <p:cNvSpPr/>
            <p:nvPr/>
          </p:nvSpPr>
          <p:spPr>
            <a:xfrm>
              <a:off x="215154" y="452558"/>
              <a:ext cx="322729" cy="524180"/>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0" name="Round Same Side Corner Rectangle 9"/>
            <p:cNvSpPr/>
            <p:nvPr/>
          </p:nvSpPr>
          <p:spPr>
            <a:xfrm rot="5400000">
              <a:off x="-181408" y="633966"/>
              <a:ext cx="524182" cy="161366"/>
            </a:xfrm>
            <a:prstGeom prst="round2SameRect">
              <a:avLst>
                <a:gd name="adj1" fmla="val 29167"/>
                <a:gd name="adj2" fmla="val 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grpSp>
      <p:grpSp>
        <p:nvGrpSpPr>
          <p:cNvPr id="15" name="bottom graphic"/>
          <p:cNvGrpSpPr/>
          <p:nvPr/>
        </p:nvGrpSpPr>
        <p:grpSpPr>
          <a:xfrm>
            <a:off x="0" y="5395517"/>
            <a:ext cx="12188825" cy="1462483"/>
            <a:chOff x="0" y="4046638"/>
            <a:chExt cx="9144000" cy="1096862"/>
          </a:xfrm>
        </p:grpSpPr>
        <p:sp>
          <p:nvSpPr>
            <p:cNvPr id="16" name="Freeform 15"/>
            <p:cNvSpPr/>
            <p:nvPr/>
          </p:nvSpPr>
          <p:spPr bwMode="ltGray">
            <a:xfrm rot="5400000">
              <a:off x="4119794" y="119293"/>
              <a:ext cx="904412" cy="9144000"/>
            </a:xfrm>
            <a:custGeom>
              <a:avLst/>
              <a:gdLst/>
              <a:ahLst/>
              <a:cxnLst/>
              <a:rect l="l" t="t" r="r" b="b"/>
              <a:pathLst>
                <a:path w="904412" h="9144000">
                  <a:moveTo>
                    <a:pt x="0" y="0"/>
                  </a:moveTo>
                  <a:lnTo>
                    <a:pt x="904412" y="0"/>
                  </a:lnTo>
                  <a:lnTo>
                    <a:pt x="904412" y="9144000"/>
                  </a:lnTo>
                  <a:lnTo>
                    <a:pt x="391235" y="9144000"/>
                  </a:lnTo>
                  <a:cubicBezTo>
                    <a:pt x="445385" y="6730684"/>
                    <a:pt x="250230" y="1995757"/>
                    <a:pt x="0" y="0"/>
                  </a:cubicBezTo>
                  <a:close/>
                </a:path>
              </a:pathLst>
            </a:custGeom>
            <a:solidFill>
              <a:schemeClr val="tx1">
                <a:alpha val="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7" name="Rectangle 72"/>
            <p:cNvSpPr/>
            <p:nvPr/>
          </p:nvSpPr>
          <p:spPr bwMode="ltGray">
            <a:xfrm rot="5400000">
              <a:off x="4023569" y="23069"/>
              <a:ext cx="1096862" cy="9144000"/>
            </a:xfrm>
            <a:custGeom>
              <a:avLst/>
              <a:gdLst/>
              <a:ahLst/>
              <a:cxnLst/>
              <a:rect l="l" t="t" r="r" b="b"/>
              <a:pathLst>
                <a:path w="1096862" h="9144000">
                  <a:moveTo>
                    <a:pt x="1096861" y="9136375"/>
                  </a:moveTo>
                  <a:lnTo>
                    <a:pt x="1096861" y="0"/>
                  </a:lnTo>
                  <a:lnTo>
                    <a:pt x="1096862" y="0"/>
                  </a:lnTo>
                  <a:lnTo>
                    <a:pt x="1096862" y="9136375"/>
                  </a:lnTo>
                  <a:close/>
                  <a:moveTo>
                    <a:pt x="0" y="0"/>
                  </a:moveTo>
                  <a:lnTo>
                    <a:pt x="142171" y="0"/>
                  </a:lnTo>
                  <a:cubicBezTo>
                    <a:pt x="214017" y="532804"/>
                    <a:pt x="281641" y="1260834"/>
                    <a:pt x="340913" y="2087809"/>
                  </a:cubicBezTo>
                  <a:cubicBezTo>
                    <a:pt x="492781" y="4358443"/>
                    <a:pt x="587048" y="7374964"/>
                    <a:pt x="547354" y="9144000"/>
                  </a:cubicBezTo>
                  <a:lnTo>
                    <a:pt x="452132" y="9144000"/>
                  </a:lnTo>
                  <a:cubicBezTo>
                    <a:pt x="484963" y="4670358"/>
                    <a:pt x="240277" y="2482661"/>
                    <a:pt x="0" y="0"/>
                  </a:cubicBezTo>
                  <a:close/>
                </a:path>
              </a:pathLst>
            </a:custGeom>
            <a:solidFill>
              <a:schemeClr val="tx1">
                <a:alpha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a:p>
          </p:txBody>
        </p:sp>
      </p:grpSp>
      <p:sp>
        <p:nvSpPr>
          <p:cNvPr id="2" name="Vertical Title 1"/>
          <p:cNvSpPr>
            <a:spLocks noGrp="1"/>
          </p:cNvSpPr>
          <p:nvPr>
            <p:ph type="title" orient="vert"/>
          </p:nvPr>
        </p:nvSpPr>
        <p:spPr>
          <a:xfrm>
            <a:off x="9751060" y="1150514"/>
            <a:ext cx="1828324" cy="5021685"/>
          </a:xfrm>
        </p:spPr>
        <p:txBody>
          <a:bodyPr vert="eaVert"/>
          <a:lstStyle/>
          <a:p>
            <a:r>
              <a:rPr lang="en-US"/>
              <a:t>Click to edit Master title style</a:t>
            </a:r>
            <a:endParaRPr/>
          </a:p>
        </p:txBody>
      </p:sp>
      <p:sp>
        <p:nvSpPr>
          <p:cNvPr id="3" name="Vertical Text Placeholder 2"/>
          <p:cNvSpPr>
            <a:spLocks noGrp="1"/>
          </p:cNvSpPr>
          <p:nvPr>
            <p:ph type="body" orient="vert" idx="1"/>
          </p:nvPr>
        </p:nvSpPr>
        <p:spPr>
          <a:xfrm>
            <a:off x="1218882" y="1150514"/>
            <a:ext cx="8227457" cy="5021685"/>
          </a:xfrm>
        </p:spPr>
        <p:txBody>
          <a:bodyPr vert="eaVert"/>
          <a:lstStyle>
            <a:lvl5pPr>
              <a:defRPr/>
            </a:lvl5pPr>
            <a:lvl6pPr>
              <a:defRPr/>
            </a:lvl6pPr>
            <a:lvl7pPr>
              <a:defRPr/>
            </a:lvl7pPr>
            <a:lvl8pPr>
              <a:defRPr baseline="0"/>
            </a:lvl8pPr>
            <a:lvl9pPr>
              <a:defRPr baseline="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5" name="Footer Placeholder 4"/>
          <p:cNvSpPr>
            <a:spLocks noGrp="1"/>
          </p:cNvSpPr>
          <p:nvPr>
            <p:ph type="ftr" sz="quarter" idx="11"/>
          </p:nvPr>
        </p:nvSpPr>
        <p:spPr/>
        <p:txBody>
          <a:bodyPr/>
          <a:lstStyle/>
          <a:p>
            <a:r>
              <a:rPr lang="en-US" dirty="0"/>
              <a:t>Add a footer</a:t>
            </a:r>
          </a:p>
        </p:txBody>
      </p:sp>
      <p:sp>
        <p:nvSpPr>
          <p:cNvPr id="4" name="Date Placeholder 3"/>
          <p:cNvSpPr>
            <a:spLocks noGrp="1"/>
          </p:cNvSpPr>
          <p:nvPr>
            <p:ph type="dt" sz="half" idx="10"/>
          </p:nvPr>
        </p:nvSpPr>
        <p:spPr/>
        <p:txBody>
          <a:bodyPr/>
          <a:lstStyle/>
          <a:p>
            <a:fld id="{0C79BD0D-E0B1-4CED-AC65-708AC79EB9CD}" type="datetime1">
              <a:rPr lang="en-US"/>
              <a:t>11/11/21</a:t>
            </a:fld>
            <a:endParaRPr/>
          </a:p>
        </p:txBody>
      </p:sp>
      <p:sp>
        <p:nvSpPr>
          <p:cNvPr id="6" name="Slide Number Placeholder 5"/>
          <p:cNvSpPr>
            <a:spLocks noGrp="1"/>
          </p:cNvSpPr>
          <p:nvPr>
            <p:ph type="sldNum" sz="quarter" idx="12"/>
          </p:nvPr>
        </p:nvSpPr>
        <p:spPr/>
        <p:txBody>
          <a:bodyPr/>
          <a:lstStyle/>
          <a:p>
            <a:fld id="{34C99D79-8A4B-4031-B1E0-AF26F8EDF2BC}" type="slidenum">
              <a:rPr/>
              <a:t>‹#›</a:t>
            </a:fld>
            <a:endParaRPr/>
          </a:p>
        </p:txBody>
      </p:sp>
    </p:spTree>
    <p:extLst>
      <p:ext uri="{BB962C8B-B14F-4D97-AF65-F5344CB8AC3E}">
        <p14:creationId xmlns:p14="http://schemas.microsoft.com/office/powerpoint/2010/main" val="816448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a:p>
        </p:txBody>
      </p:sp>
      <p:sp>
        <p:nvSpPr>
          <p:cNvPr id="3" name="Content Placeholder 2"/>
          <p:cNvSpPr>
            <a:spLocks noGrp="1"/>
          </p:cNvSpPr>
          <p:nvPr>
            <p:ph idx="1"/>
          </p:nvPr>
        </p:nvSpPr>
        <p:spPr/>
        <p:txBody>
          <a:bodyPr/>
          <a:lstStyle>
            <a:lvl5pPr>
              <a:defRPr/>
            </a:lvl5pPr>
            <a:lvl6pPr>
              <a:defRPr/>
            </a:lvl6pPr>
            <a:lvl7pPr>
              <a:defRPr/>
            </a:lvl7pPr>
            <a:lvl8pPr>
              <a:defRPr/>
            </a:lvl8pPr>
            <a:lvl9pPr>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5" name="Footer Placeholder 4"/>
          <p:cNvSpPr>
            <a:spLocks noGrp="1"/>
          </p:cNvSpPr>
          <p:nvPr>
            <p:ph type="ftr" sz="quarter" idx="11"/>
          </p:nvPr>
        </p:nvSpPr>
        <p:spPr/>
        <p:txBody>
          <a:bodyPr/>
          <a:lstStyle/>
          <a:p>
            <a:r>
              <a:rPr lang="en-US" dirty="0"/>
              <a:t>Add a footer</a:t>
            </a:r>
          </a:p>
        </p:txBody>
      </p:sp>
      <p:sp>
        <p:nvSpPr>
          <p:cNvPr id="4" name="Date Placeholder 3"/>
          <p:cNvSpPr>
            <a:spLocks noGrp="1"/>
          </p:cNvSpPr>
          <p:nvPr>
            <p:ph type="dt" sz="half" idx="10"/>
          </p:nvPr>
        </p:nvSpPr>
        <p:spPr/>
        <p:txBody>
          <a:bodyPr/>
          <a:lstStyle/>
          <a:p>
            <a:fld id="{0CC3EA6D-DF0B-4D4B-B359-5F1D1D0E30A4}" type="datetime1">
              <a:rPr lang="en-US"/>
              <a:t>11/11/21</a:t>
            </a:fld>
            <a:endParaRPr/>
          </a:p>
        </p:txBody>
      </p:sp>
      <p:sp>
        <p:nvSpPr>
          <p:cNvPr id="6" name="Slide Number Placeholder 5"/>
          <p:cNvSpPr>
            <a:spLocks noGrp="1"/>
          </p:cNvSpPr>
          <p:nvPr>
            <p:ph type="sldNum" sz="quarter" idx="12"/>
          </p:nvPr>
        </p:nvSpPr>
        <p:spPr/>
        <p:txBody>
          <a:bodyPr/>
          <a:lstStyle/>
          <a:p>
            <a:fld id="{34C99D79-8A4B-4031-B1E0-AF26F8EDF2BC}" type="slidenum">
              <a:rPr/>
              <a:t>‹#›</a:t>
            </a:fld>
            <a:endParaRPr/>
          </a:p>
        </p:txBody>
      </p:sp>
    </p:spTree>
    <p:extLst>
      <p:ext uri="{BB962C8B-B14F-4D97-AF65-F5344CB8AC3E}">
        <p14:creationId xmlns:p14="http://schemas.microsoft.com/office/powerpoint/2010/main" val="34351507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grpSp>
        <p:nvGrpSpPr>
          <p:cNvPr id="7" name="squares"/>
          <p:cNvGrpSpPr/>
          <p:nvPr/>
        </p:nvGrpSpPr>
        <p:grpSpPr>
          <a:xfrm>
            <a:off x="0" y="3124415"/>
            <a:ext cx="1622332" cy="805061"/>
            <a:chOff x="0" y="2343311"/>
            <a:chExt cx="1217066" cy="603796"/>
          </a:xfrm>
        </p:grpSpPr>
        <p:sp>
          <p:nvSpPr>
            <p:cNvPr id="8" name="Rounded Rectangle 7"/>
            <p:cNvSpPr/>
            <p:nvPr/>
          </p:nvSpPr>
          <p:spPr>
            <a:xfrm>
              <a:off x="787514" y="2347123"/>
              <a:ext cx="429552" cy="599984"/>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9" name="Rounded Rectangle 8"/>
            <p:cNvSpPr/>
            <p:nvPr/>
          </p:nvSpPr>
          <p:spPr>
            <a:xfrm>
              <a:off x="286370" y="2347123"/>
              <a:ext cx="429552" cy="599984"/>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0" name="Round Same Side Corner Rectangle 9"/>
            <p:cNvSpPr/>
            <p:nvPr/>
          </p:nvSpPr>
          <p:spPr>
            <a:xfrm rot="5400000">
              <a:off x="-192604" y="2535915"/>
              <a:ext cx="599986" cy="214778"/>
            </a:xfrm>
            <a:prstGeom prst="round2SameRect">
              <a:avLst>
                <a:gd name="adj1" fmla="val 29167"/>
                <a:gd name="adj2" fmla="val 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grpSp>
      <p:grpSp>
        <p:nvGrpSpPr>
          <p:cNvPr id="19" name="bottom graphic"/>
          <p:cNvGrpSpPr/>
          <p:nvPr/>
        </p:nvGrpSpPr>
        <p:grpSpPr>
          <a:xfrm>
            <a:off x="0" y="5409216"/>
            <a:ext cx="12188825" cy="1462483"/>
            <a:chOff x="0" y="4056912"/>
            <a:chExt cx="9144000" cy="1096862"/>
          </a:xfrm>
        </p:grpSpPr>
        <p:sp>
          <p:nvSpPr>
            <p:cNvPr id="20" name="Freeform 19"/>
            <p:cNvSpPr/>
            <p:nvPr/>
          </p:nvSpPr>
          <p:spPr bwMode="ltGray">
            <a:xfrm rot="5400000">
              <a:off x="4119794" y="119293"/>
              <a:ext cx="904412" cy="9144000"/>
            </a:xfrm>
            <a:custGeom>
              <a:avLst/>
              <a:gdLst/>
              <a:ahLst/>
              <a:cxnLst/>
              <a:rect l="l" t="t" r="r" b="b"/>
              <a:pathLst>
                <a:path w="904412" h="9144000">
                  <a:moveTo>
                    <a:pt x="0" y="0"/>
                  </a:moveTo>
                  <a:lnTo>
                    <a:pt x="904412" y="0"/>
                  </a:lnTo>
                  <a:lnTo>
                    <a:pt x="904412" y="9144000"/>
                  </a:lnTo>
                  <a:lnTo>
                    <a:pt x="391235" y="9144000"/>
                  </a:lnTo>
                  <a:cubicBezTo>
                    <a:pt x="445385" y="6730684"/>
                    <a:pt x="250230" y="1995757"/>
                    <a:pt x="0" y="0"/>
                  </a:cubicBezTo>
                  <a:close/>
                </a:path>
              </a:pathLst>
            </a:custGeom>
            <a:solidFill>
              <a:schemeClr val="tx1">
                <a:alpha val="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21" name="Rectangle 72"/>
            <p:cNvSpPr/>
            <p:nvPr/>
          </p:nvSpPr>
          <p:spPr bwMode="ltGray">
            <a:xfrm rot="5400000">
              <a:off x="4023569" y="33343"/>
              <a:ext cx="1096862" cy="9144000"/>
            </a:xfrm>
            <a:custGeom>
              <a:avLst/>
              <a:gdLst/>
              <a:ahLst/>
              <a:cxnLst/>
              <a:rect l="l" t="t" r="r" b="b"/>
              <a:pathLst>
                <a:path w="1096862" h="9144000">
                  <a:moveTo>
                    <a:pt x="1096861" y="9136375"/>
                  </a:moveTo>
                  <a:lnTo>
                    <a:pt x="1096861" y="0"/>
                  </a:lnTo>
                  <a:lnTo>
                    <a:pt x="1096862" y="0"/>
                  </a:lnTo>
                  <a:lnTo>
                    <a:pt x="1096862" y="9136375"/>
                  </a:lnTo>
                  <a:close/>
                  <a:moveTo>
                    <a:pt x="0" y="0"/>
                  </a:moveTo>
                  <a:lnTo>
                    <a:pt x="142171" y="0"/>
                  </a:lnTo>
                  <a:cubicBezTo>
                    <a:pt x="214017" y="532804"/>
                    <a:pt x="281641" y="1260834"/>
                    <a:pt x="340913" y="2087809"/>
                  </a:cubicBezTo>
                  <a:cubicBezTo>
                    <a:pt x="492781" y="4358443"/>
                    <a:pt x="587048" y="7374964"/>
                    <a:pt x="547354" y="9144000"/>
                  </a:cubicBezTo>
                  <a:lnTo>
                    <a:pt x="452132" y="9144000"/>
                  </a:lnTo>
                  <a:cubicBezTo>
                    <a:pt x="484963" y="4670358"/>
                    <a:pt x="240277" y="2482661"/>
                    <a:pt x="0" y="0"/>
                  </a:cubicBezTo>
                  <a:close/>
                </a:path>
              </a:pathLst>
            </a:custGeom>
            <a:solidFill>
              <a:schemeClr val="tx1">
                <a:alpha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a:p>
          </p:txBody>
        </p:sp>
      </p:grpSp>
      <p:sp>
        <p:nvSpPr>
          <p:cNvPr id="2" name="Title 1"/>
          <p:cNvSpPr>
            <a:spLocks noGrp="1"/>
          </p:cNvSpPr>
          <p:nvPr>
            <p:ph type="title"/>
          </p:nvPr>
        </p:nvSpPr>
        <p:spPr>
          <a:xfrm>
            <a:off x="1828324" y="1932518"/>
            <a:ext cx="9141619" cy="2105367"/>
          </a:xfrm>
        </p:spPr>
        <p:txBody>
          <a:bodyPr anchor="b">
            <a:normAutofit/>
          </a:bodyPr>
          <a:lstStyle>
            <a:lvl1pPr algn="l">
              <a:defRPr sz="6000" b="0" cap="none" baseline="0"/>
            </a:lvl1pPr>
          </a:lstStyle>
          <a:p>
            <a:r>
              <a:rPr lang="en-US"/>
              <a:t>Click to edit Master title style</a:t>
            </a:r>
            <a:endParaRPr/>
          </a:p>
        </p:txBody>
      </p:sp>
      <p:sp>
        <p:nvSpPr>
          <p:cNvPr id="3" name="Text Placeholder 2"/>
          <p:cNvSpPr>
            <a:spLocks noGrp="1"/>
          </p:cNvSpPr>
          <p:nvPr>
            <p:ph type="body" idx="1"/>
          </p:nvPr>
        </p:nvSpPr>
        <p:spPr>
          <a:xfrm>
            <a:off x="1828324" y="4084264"/>
            <a:ext cx="9141619" cy="933297"/>
          </a:xfrm>
        </p:spPr>
        <p:txBody>
          <a:bodyPr anchor="t">
            <a:normAutofit/>
          </a:bodyPr>
          <a:lstStyle>
            <a:lvl1pPr marL="0" indent="0">
              <a:buNone/>
              <a:defRPr sz="2800">
                <a:solidFill>
                  <a:schemeClr val="accent1">
                    <a:lumMod val="75000"/>
                  </a:schemeClr>
                </a:solidFill>
              </a:defRPr>
            </a:lvl1pPr>
            <a:lvl2pPr marL="609493" indent="0">
              <a:buNone/>
              <a:defRPr sz="2400">
                <a:solidFill>
                  <a:schemeClr val="tx1">
                    <a:tint val="75000"/>
                  </a:schemeClr>
                </a:solidFill>
              </a:defRPr>
            </a:lvl2pPr>
            <a:lvl3pPr marL="1218987" indent="0">
              <a:buNone/>
              <a:defRPr sz="2100">
                <a:solidFill>
                  <a:schemeClr val="tx1">
                    <a:tint val="75000"/>
                  </a:schemeClr>
                </a:solidFill>
              </a:defRPr>
            </a:lvl3pPr>
            <a:lvl4pPr marL="1828480" indent="0">
              <a:buNone/>
              <a:defRPr sz="1900">
                <a:solidFill>
                  <a:schemeClr val="tx1">
                    <a:tint val="75000"/>
                  </a:schemeClr>
                </a:solidFill>
              </a:defRPr>
            </a:lvl4pPr>
            <a:lvl5pPr marL="2437973" indent="0">
              <a:buNone/>
              <a:defRPr sz="1900">
                <a:solidFill>
                  <a:schemeClr val="tx1">
                    <a:tint val="75000"/>
                  </a:schemeClr>
                </a:solidFill>
              </a:defRPr>
            </a:lvl5pPr>
            <a:lvl6pPr marL="3047467" indent="0">
              <a:buNone/>
              <a:defRPr sz="1900">
                <a:solidFill>
                  <a:schemeClr val="tx1">
                    <a:tint val="75000"/>
                  </a:schemeClr>
                </a:solidFill>
              </a:defRPr>
            </a:lvl6pPr>
            <a:lvl7pPr marL="3656960" indent="0">
              <a:buNone/>
              <a:defRPr sz="1900">
                <a:solidFill>
                  <a:schemeClr val="tx1">
                    <a:tint val="75000"/>
                  </a:schemeClr>
                </a:solidFill>
              </a:defRPr>
            </a:lvl7pPr>
            <a:lvl8pPr marL="4266453" indent="0">
              <a:buNone/>
              <a:defRPr sz="1900">
                <a:solidFill>
                  <a:schemeClr val="tx1">
                    <a:tint val="75000"/>
                  </a:schemeClr>
                </a:solidFill>
              </a:defRPr>
            </a:lvl8pPr>
            <a:lvl9pPr marL="4875947" indent="0">
              <a:buNone/>
              <a:defRPr sz="1900">
                <a:solidFill>
                  <a:schemeClr val="tx1">
                    <a:tint val="75000"/>
                  </a:schemeClr>
                </a:solidFill>
              </a:defRPr>
            </a:lvl9pPr>
          </a:lstStyle>
          <a:p>
            <a:pPr lvl="0"/>
            <a:r>
              <a:rPr lang="en-US"/>
              <a:t>Edit Master text styles</a:t>
            </a:r>
          </a:p>
        </p:txBody>
      </p:sp>
      <p:sp>
        <p:nvSpPr>
          <p:cNvPr id="5" name="Footer Placeholder 4"/>
          <p:cNvSpPr>
            <a:spLocks noGrp="1"/>
          </p:cNvSpPr>
          <p:nvPr>
            <p:ph type="ftr" sz="quarter" idx="11"/>
          </p:nvPr>
        </p:nvSpPr>
        <p:spPr/>
        <p:txBody>
          <a:bodyPr/>
          <a:lstStyle/>
          <a:p>
            <a:r>
              <a:rPr lang="en-US" dirty="0"/>
              <a:t>Add a footer</a:t>
            </a:r>
          </a:p>
        </p:txBody>
      </p:sp>
      <p:sp>
        <p:nvSpPr>
          <p:cNvPr id="4" name="Date Placeholder 3"/>
          <p:cNvSpPr>
            <a:spLocks noGrp="1"/>
          </p:cNvSpPr>
          <p:nvPr>
            <p:ph type="dt" sz="half" idx="10"/>
          </p:nvPr>
        </p:nvSpPr>
        <p:spPr/>
        <p:txBody>
          <a:bodyPr/>
          <a:lstStyle/>
          <a:p>
            <a:fld id="{977EDB99-15BC-4479-BAC5-1E502E66917A}" type="datetime1">
              <a:rPr lang="en-US"/>
              <a:t>11/11/21</a:t>
            </a:fld>
            <a:endParaRPr/>
          </a:p>
        </p:txBody>
      </p:sp>
      <p:sp>
        <p:nvSpPr>
          <p:cNvPr id="6" name="Slide Number Placeholder 5"/>
          <p:cNvSpPr>
            <a:spLocks noGrp="1"/>
          </p:cNvSpPr>
          <p:nvPr>
            <p:ph type="sldNum" sz="quarter" idx="12"/>
          </p:nvPr>
        </p:nvSpPr>
        <p:spPr/>
        <p:txBody>
          <a:bodyPr/>
          <a:lstStyle/>
          <a:p>
            <a:fld id="{34C99D79-8A4B-4031-B1E0-AF26F8EDF2BC}" type="slidenum">
              <a:rPr/>
              <a:t>‹#›</a:t>
            </a:fld>
            <a:endParaRPr/>
          </a:p>
        </p:txBody>
      </p:sp>
    </p:spTree>
    <p:extLst>
      <p:ext uri="{BB962C8B-B14F-4D97-AF65-F5344CB8AC3E}">
        <p14:creationId xmlns:p14="http://schemas.microsoft.com/office/powerpoint/2010/main" val="14356934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1141412" y="152400"/>
            <a:ext cx="9751060" cy="1295400"/>
          </a:xfrm>
        </p:spPr>
        <p:txBody>
          <a:bodyPr/>
          <a:lstStyle/>
          <a:p>
            <a:r>
              <a:rPr lang="en-US"/>
              <a:t>Click to edit Master title style</a:t>
            </a:r>
            <a:endParaRPr/>
          </a:p>
        </p:txBody>
      </p:sp>
      <p:sp>
        <p:nvSpPr>
          <p:cNvPr id="3" name="Content Placeholder 2"/>
          <p:cNvSpPr>
            <a:spLocks noGrp="1"/>
          </p:cNvSpPr>
          <p:nvPr>
            <p:ph sz="half" idx="1"/>
          </p:nvPr>
        </p:nvSpPr>
        <p:spPr>
          <a:xfrm>
            <a:off x="1141412" y="1600200"/>
            <a:ext cx="4875530" cy="4572000"/>
          </a:xfrm>
        </p:spPr>
        <p:txBody>
          <a:bodyPr>
            <a:normAutofit/>
          </a:bodyPr>
          <a:lstStyle>
            <a:lvl1pPr>
              <a:defRPr sz="2800"/>
            </a:lvl1pPr>
            <a:lvl2pPr>
              <a:defRPr sz="2400"/>
            </a:lvl2pPr>
            <a:lvl3pPr>
              <a:defRPr sz="20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4" name="Content Placeholder 3"/>
          <p:cNvSpPr>
            <a:spLocks noGrp="1"/>
          </p:cNvSpPr>
          <p:nvPr>
            <p:ph sz="half" idx="2"/>
          </p:nvPr>
        </p:nvSpPr>
        <p:spPr>
          <a:xfrm>
            <a:off x="6094412" y="1600200"/>
            <a:ext cx="4875530" cy="4572000"/>
          </a:xfrm>
        </p:spPr>
        <p:txBody>
          <a:bodyPr>
            <a:normAutofit/>
          </a:bodyPr>
          <a:lstStyle>
            <a:lvl1pPr>
              <a:defRPr sz="2800"/>
            </a:lvl1pPr>
            <a:lvl2pPr>
              <a:defRPr sz="2400"/>
            </a:lvl2pPr>
            <a:lvl3pPr>
              <a:defRPr sz="20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6" name="Footer Placeholder 5"/>
          <p:cNvSpPr>
            <a:spLocks noGrp="1"/>
          </p:cNvSpPr>
          <p:nvPr>
            <p:ph type="ftr" sz="quarter" idx="11"/>
          </p:nvPr>
        </p:nvSpPr>
        <p:spPr/>
        <p:txBody>
          <a:bodyPr/>
          <a:lstStyle/>
          <a:p>
            <a:r>
              <a:rPr lang="en-US" dirty="0"/>
              <a:t>Add a footer</a:t>
            </a:r>
          </a:p>
        </p:txBody>
      </p:sp>
      <p:sp>
        <p:nvSpPr>
          <p:cNvPr id="5" name="Date Placeholder 4"/>
          <p:cNvSpPr>
            <a:spLocks noGrp="1"/>
          </p:cNvSpPr>
          <p:nvPr>
            <p:ph type="dt" sz="half" idx="10"/>
          </p:nvPr>
        </p:nvSpPr>
        <p:spPr/>
        <p:txBody>
          <a:bodyPr/>
          <a:lstStyle/>
          <a:p>
            <a:fld id="{4067C2A3-CD19-48AB-9F64-ECCF75182EDD}" type="datetime1">
              <a:rPr lang="en-US"/>
              <a:t>11/11/21</a:t>
            </a:fld>
            <a:endParaRPr/>
          </a:p>
        </p:txBody>
      </p:sp>
      <p:sp>
        <p:nvSpPr>
          <p:cNvPr id="7" name="Slide Number Placeholder 6"/>
          <p:cNvSpPr>
            <a:spLocks noGrp="1"/>
          </p:cNvSpPr>
          <p:nvPr>
            <p:ph type="sldNum" sz="quarter" idx="12"/>
          </p:nvPr>
        </p:nvSpPr>
        <p:spPr/>
        <p:txBody>
          <a:bodyPr/>
          <a:lstStyle/>
          <a:p>
            <a:fld id="{34C99D79-8A4B-4031-B1E0-AF26F8EDF2BC}" type="slidenum">
              <a:rPr/>
              <a:t>‹#›</a:t>
            </a:fld>
            <a:endParaRPr/>
          </a:p>
        </p:txBody>
      </p:sp>
    </p:spTree>
    <p:extLst>
      <p:ext uri="{BB962C8B-B14F-4D97-AF65-F5344CB8AC3E}">
        <p14:creationId xmlns:p14="http://schemas.microsoft.com/office/powerpoint/2010/main" val="12977962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141412" y="152400"/>
            <a:ext cx="9751060" cy="1295400"/>
          </a:xfrm>
        </p:spPr>
        <p:txBody>
          <a:bodyPr/>
          <a:lstStyle>
            <a:lvl1pPr>
              <a:defRPr/>
            </a:lvl1pPr>
          </a:lstStyle>
          <a:p>
            <a:r>
              <a:rPr lang="en-US"/>
              <a:t>Click to edit Master title style</a:t>
            </a:r>
            <a:endParaRPr/>
          </a:p>
        </p:txBody>
      </p:sp>
      <p:sp>
        <p:nvSpPr>
          <p:cNvPr id="3" name="Text Placeholder 2"/>
          <p:cNvSpPr>
            <a:spLocks noGrp="1"/>
          </p:cNvSpPr>
          <p:nvPr>
            <p:ph type="body" idx="1"/>
          </p:nvPr>
        </p:nvSpPr>
        <p:spPr>
          <a:xfrm>
            <a:off x="1141412" y="1524000"/>
            <a:ext cx="4875530" cy="816429"/>
          </a:xfrm>
        </p:spPr>
        <p:txBody>
          <a:bodyPr anchor="ctr">
            <a:normAutofit/>
          </a:bodyPr>
          <a:lstStyle>
            <a:lvl1pPr marL="0" indent="0">
              <a:buNone/>
              <a:defRPr sz="2800" b="0">
                <a:solidFill>
                  <a:schemeClr val="accent1">
                    <a:lumMod val="75000"/>
                  </a:schemeClr>
                </a:solidFill>
              </a:defRPr>
            </a:lvl1pPr>
            <a:lvl2pPr marL="609493" indent="0">
              <a:buNone/>
              <a:defRPr sz="2700" b="1"/>
            </a:lvl2pPr>
            <a:lvl3pPr marL="1218987" indent="0">
              <a:buNone/>
              <a:defRPr sz="2400" b="1"/>
            </a:lvl3pPr>
            <a:lvl4pPr marL="1828480" indent="0">
              <a:buNone/>
              <a:defRPr sz="2100" b="1"/>
            </a:lvl4pPr>
            <a:lvl5pPr marL="2437973" indent="0">
              <a:buNone/>
              <a:defRPr sz="2100" b="1"/>
            </a:lvl5pPr>
            <a:lvl6pPr marL="3047467" indent="0">
              <a:buNone/>
              <a:defRPr sz="2100" b="1"/>
            </a:lvl6pPr>
            <a:lvl7pPr marL="3656960" indent="0">
              <a:buNone/>
              <a:defRPr sz="2100" b="1"/>
            </a:lvl7pPr>
            <a:lvl8pPr marL="4266453" indent="0">
              <a:buNone/>
              <a:defRPr sz="2100" b="1"/>
            </a:lvl8pPr>
            <a:lvl9pPr marL="4875947" indent="0">
              <a:buNone/>
              <a:defRPr sz="2100" b="1"/>
            </a:lvl9pPr>
          </a:lstStyle>
          <a:p>
            <a:pPr lvl="0"/>
            <a:r>
              <a:rPr lang="en-US"/>
              <a:t>Edit Master text styles</a:t>
            </a:r>
          </a:p>
        </p:txBody>
      </p:sp>
      <p:sp>
        <p:nvSpPr>
          <p:cNvPr id="4" name="Content Placeholder 3"/>
          <p:cNvSpPr>
            <a:spLocks noGrp="1"/>
          </p:cNvSpPr>
          <p:nvPr>
            <p:ph sz="half" idx="2"/>
          </p:nvPr>
        </p:nvSpPr>
        <p:spPr>
          <a:xfrm>
            <a:off x="1141412" y="2413000"/>
            <a:ext cx="4875530" cy="3759199"/>
          </a:xfrm>
        </p:spPr>
        <p:txBody>
          <a:bodyPr>
            <a:normAutofit/>
          </a:bodyPr>
          <a:lstStyle>
            <a:lvl1pPr>
              <a:defRPr sz="2800"/>
            </a:lvl1pPr>
            <a:lvl2pPr>
              <a:defRPr sz="2400"/>
            </a:lvl2pPr>
            <a:lvl3pPr>
              <a:defRPr sz="2000"/>
            </a:lvl3pPr>
            <a:lvl4pPr>
              <a:defRPr sz="2000"/>
            </a:lvl4pPr>
            <a:lvl5pPr>
              <a:defRPr sz="2000"/>
            </a:lvl5pPr>
            <a:lvl6pPr>
              <a:defRPr sz="2000"/>
            </a:lvl6pPr>
            <a:lvl7pPr>
              <a:defRPr sz="2000"/>
            </a:lvl7pPr>
            <a:lvl8pPr>
              <a:defRPr sz="2000" baseline="0"/>
            </a:lvl8pPr>
            <a:lvl9pPr>
              <a:defRPr sz="2000" baseline="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5" name="Text Placeholder 4"/>
          <p:cNvSpPr>
            <a:spLocks noGrp="1"/>
          </p:cNvSpPr>
          <p:nvPr>
            <p:ph type="body" sz="quarter" idx="3"/>
          </p:nvPr>
        </p:nvSpPr>
        <p:spPr>
          <a:xfrm>
            <a:off x="6094412" y="1524000"/>
            <a:ext cx="4875530" cy="816429"/>
          </a:xfrm>
        </p:spPr>
        <p:txBody>
          <a:bodyPr anchor="ctr">
            <a:normAutofit/>
          </a:bodyPr>
          <a:lstStyle>
            <a:lvl1pPr marL="0" indent="0">
              <a:buNone/>
              <a:defRPr sz="2800" b="0">
                <a:solidFill>
                  <a:schemeClr val="accent1">
                    <a:lumMod val="75000"/>
                  </a:schemeClr>
                </a:solidFill>
              </a:defRPr>
            </a:lvl1pPr>
            <a:lvl2pPr marL="609493" indent="0">
              <a:buNone/>
              <a:defRPr sz="2700" b="1"/>
            </a:lvl2pPr>
            <a:lvl3pPr marL="1218987" indent="0">
              <a:buNone/>
              <a:defRPr sz="2400" b="1"/>
            </a:lvl3pPr>
            <a:lvl4pPr marL="1828480" indent="0">
              <a:buNone/>
              <a:defRPr sz="2100" b="1"/>
            </a:lvl4pPr>
            <a:lvl5pPr marL="2437973" indent="0">
              <a:buNone/>
              <a:defRPr sz="2100" b="1"/>
            </a:lvl5pPr>
            <a:lvl6pPr marL="3047467" indent="0">
              <a:buNone/>
              <a:defRPr sz="2100" b="1"/>
            </a:lvl6pPr>
            <a:lvl7pPr marL="3656960" indent="0">
              <a:buNone/>
              <a:defRPr sz="2100" b="1"/>
            </a:lvl7pPr>
            <a:lvl8pPr marL="4266453" indent="0">
              <a:buNone/>
              <a:defRPr sz="2100" b="1"/>
            </a:lvl8pPr>
            <a:lvl9pPr marL="4875947" indent="0">
              <a:buNone/>
              <a:defRPr sz="2100" b="1"/>
            </a:lvl9pPr>
          </a:lstStyle>
          <a:p>
            <a:pPr lvl="0"/>
            <a:r>
              <a:rPr lang="en-US"/>
              <a:t>Edit Master text styles</a:t>
            </a:r>
          </a:p>
        </p:txBody>
      </p:sp>
      <p:sp>
        <p:nvSpPr>
          <p:cNvPr id="6" name="Content Placeholder 5"/>
          <p:cNvSpPr>
            <a:spLocks noGrp="1"/>
          </p:cNvSpPr>
          <p:nvPr>
            <p:ph sz="quarter" idx="4"/>
          </p:nvPr>
        </p:nvSpPr>
        <p:spPr>
          <a:xfrm>
            <a:off x="6094412" y="2413000"/>
            <a:ext cx="4875530" cy="3759199"/>
          </a:xfrm>
        </p:spPr>
        <p:txBody>
          <a:bodyPr>
            <a:normAutofit/>
          </a:bodyPr>
          <a:lstStyle>
            <a:lvl1pPr>
              <a:defRPr sz="2800"/>
            </a:lvl1pPr>
            <a:lvl2pPr>
              <a:defRPr sz="2400"/>
            </a:lvl2pPr>
            <a:lvl3pPr>
              <a:defRPr sz="2000"/>
            </a:lvl3pPr>
            <a:lvl4pPr>
              <a:defRPr sz="2000"/>
            </a:lvl4pPr>
            <a:lvl5pPr>
              <a:defRPr sz="2000"/>
            </a:lvl5pPr>
            <a:lvl6pPr>
              <a:defRPr sz="2000"/>
            </a:lvl6pPr>
            <a:lvl7pPr>
              <a:defRPr sz="2000"/>
            </a:lvl7pPr>
            <a:lvl8pPr>
              <a:defRPr sz="2000" baseline="0"/>
            </a:lvl8pPr>
            <a:lvl9pPr>
              <a:defRPr sz="2000" baseline="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8" name="Footer Placeholder 7"/>
          <p:cNvSpPr>
            <a:spLocks noGrp="1"/>
          </p:cNvSpPr>
          <p:nvPr>
            <p:ph type="ftr" sz="quarter" idx="11"/>
          </p:nvPr>
        </p:nvSpPr>
        <p:spPr/>
        <p:txBody>
          <a:bodyPr/>
          <a:lstStyle/>
          <a:p>
            <a:r>
              <a:rPr lang="en-US" dirty="0"/>
              <a:t>Add a footer</a:t>
            </a:r>
          </a:p>
        </p:txBody>
      </p:sp>
      <p:sp>
        <p:nvSpPr>
          <p:cNvPr id="7" name="Date Placeholder 6"/>
          <p:cNvSpPr>
            <a:spLocks noGrp="1"/>
          </p:cNvSpPr>
          <p:nvPr>
            <p:ph type="dt" sz="half" idx="10"/>
          </p:nvPr>
        </p:nvSpPr>
        <p:spPr/>
        <p:txBody>
          <a:bodyPr/>
          <a:lstStyle/>
          <a:p>
            <a:fld id="{0363E8C1-7C87-4705-AB97-8CD17D208E3F}" type="datetime1">
              <a:rPr lang="en-US"/>
              <a:t>11/11/21</a:t>
            </a:fld>
            <a:endParaRPr/>
          </a:p>
        </p:txBody>
      </p:sp>
      <p:sp>
        <p:nvSpPr>
          <p:cNvPr id="9" name="Slide Number Placeholder 8"/>
          <p:cNvSpPr>
            <a:spLocks noGrp="1"/>
          </p:cNvSpPr>
          <p:nvPr>
            <p:ph type="sldNum" sz="quarter" idx="12"/>
          </p:nvPr>
        </p:nvSpPr>
        <p:spPr/>
        <p:txBody>
          <a:bodyPr/>
          <a:lstStyle/>
          <a:p>
            <a:fld id="{34C99D79-8A4B-4031-B1E0-AF26F8EDF2BC}" type="slidenum">
              <a:rPr/>
              <a:t>‹#›</a:t>
            </a:fld>
            <a:endParaRPr/>
          </a:p>
        </p:txBody>
      </p:sp>
    </p:spTree>
    <p:extLst>
      <p:ext uri="{BB962C8B-B14F-4D97-AF65-F5344CB8AC3E}">
        <p14:creationId xmlns:p14="http://schemas.microsoft.com/office/powerpoint/2010/main" val="4870399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a:p>
        </p:txBody>
      </p:sp>
      <p:sp>
        <p:nvSpPr>
          <p:cNvPr id="4" name="Footer Placeholder 3"/>
          <p:cNvSpPr>
            <a:spLocks noGrp="1"/>
          </p:cNvSpPr>
          <p:nvPr>
            <p:ph type="ftr" sz="quarter" idx="11"/>
          </p:nvPr>
        </p:nvSpPr>
        <p:spPr/>
        <p:txBody>
          <a:bodyPr/>
          <a:lstStyle/>
          <a:p>
            <a:r>
              <a:rPr lang="en-US" dirty="0"/>
              <a:t>Add a footer</a:t>
            </a:r>
          </a:p>
        </p:txBody>
      </p:sp>
      <p:sp>
        <p:nvSpPr>
          <p:cNvPr id="3" name="Date Placeholder 2"/>
          <p:cNvSpPr>
            <a:spLocks noGrp="1"/>
          </p:cNvSpPr>
          <p:nvPr>
            <p:ph type="dt" sz="half" idx="10"/>
          </p:nvPr>
        </p:nvSpPr>
        <p:spPr/>
        <p:txBody>
          <a:bodyPr/>
          <a:lstStyle/>
          <a:p>
            <a:fld id="{E20C624E-DF92-4841-B9B9-DD11AA239B85}" type="datetime1">
              <a:rPr lang="en-US"/>
              <a:t>11/11/21</a:t>
            </a:fld>
            <a:endParaRPr/>
          </a:p>
        </p:txBody>
      </p:sp>
      <p:sp>
        <p:nvSpPr>
          <p:cNvPr id="5" name="Slide Number Placeholder 4"/>
          <p:cNvSpPr>
            <a:spLocks noGrp="1"/>
          </p:cNvSpPr>
          <p:nvPr>
            <p:ph type="sldNum" sz="quarter" idx="12"/>
          </p:nvPr>
        </p:nvSpPr>
        <p:spPr/>
        <p:txBody>
          <a:bodyPr/>
          <a:lstStyle/>
          <a:p>
            <a:fld id="{34C99D79-8A4B-4031-B1E0-AF26F8EDF2BC}" type="slidenum">
              <a:rPr/>
              <a:t>‹#›</a:t>
            </a:fld>
            <a:endParaRPr/>
          </a:p>
        </p:txBody>
      </p:sp>
    </p:spTree>
    <p:extLst>
      <p:ext uri="{BB962C8B-B14F-4D97-AF65-F5344CB8AC3E}">
        <p14:creationId xmlns:p14="http://schemas.microsoft.com/office/powerpoint/2010/main" val="969031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grpSp>
        <p:nvGrpSpPr>
          <p:cNvPr id="8" name="bottom graphic"/>
          <p:cNvGrpSpPr/>
          <p:nvPr/>
        </p:nvGrpSpPr>
        <p:grpSpPr>
          <a:xfrm>
            <a:off x="0" y="5409216"/>
            <a:ext cx="12188825" cy="1462483"/>
            <a:chOff x="0" y="4056912"/>
            <a:chExt cx="9144000" cy="1096862"/>
          </a:xfrm>
        </p:grpSpPr>
        <p:sp>
          <p:nvSpPr>
            <p:cNvPr id="9" name="Freeform 8"/>
            <p:cNvSpPr/>
            <p:nvPr/>
          </p:nvSpPr>
          <p:spPr bwMode="ltGray">
            <a:xfrm rot="5400000">
              <a:off x="4119794" y="119293"/>
              <a:ext cx="904412" cy="9144000"/>
            </a:xfrm>
            <a:custGeom>
              <a:avLst/>
              <a:gdLst/>
              <a:ahLst/>
              <a:cxnLst/>
              <a:rect l="l" t="t" r="r" b="b"/>
              <a:pathLst>
                <a:path w="904412" h="9144000">
                  <a:moveTo>
                    <a:pt x="0" y="0"/>
                  </a:moveTo>
                  <a:lnTo>
                    <a:pt x="904412" y="0"/>
                  </a:lnTo>
                  <a:lnTo>
                    <a:pt x="904412" y="9144000"/>
                  </a:lnTo>
                  <a:lnTo>
                    <a:pt x="391235" y="9144000"/>
                  </a:lnTo>
                  <a:cubicBezTo>
                    <a:pt x="445385" y="6730684"/>
                    <a:pt x="250230" y="1995757"/>
                    <a:pt x="0" y="0"/>
                  </a:cubicBezTo>
                  <a:close/>
                </a:path>
              </a:pathLst>
            </a:custGeom>
            <a:solidFill>
              <a:schemeClr val="tx1">
                <a:alpha val="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0" name="Rectangle 72"/>
            <p:cNvSpPr/>
            <p:nvPr/>
          </p:nvSpPr>
          <p:spPr bwMode="ltGray">
            <a:xfrm rot="5400000">
              <a:off x="4023569" y="33343"/>
              <a:ext cx="1096862" cy="9144000"/>
            </a:xfrm>
            <a:custGeom>
              <a:avLst/>
              <a:gdLst/>
              <a:ahLst/>
              <a:cxnLst/>
              <a:rect l="l" t="t" r="r" b="b"/>
              <a:pathLst>
                <a:path w="1096862" h="9144000">
                  <a:moveTo>
                    <a:pt x="1096861" y="9136375"/>
                  </a:moveTo>
                  <a:lnTo>
                    <a:pt x="1096861" y="0"/>
                  </a:lnTo>
                  <a:lnTo>
                    <a:pt x="1096862" y="0"/>
                  </a:lnTo>
                  <a:lnTo>
                    <a:pt x="1096862" y="9136375"/>
                  </a:lnTo>
                  <a:close/>
                  <a:moveTo>
                    <a:pt x="0" y="0"/>
                  </a:moveTo>
                  <a:lnTo>
                    <a:pt x="142171" y="0"/>
                  </a:lnTo>
                  <a:cubicBezTo>
                    <a:pt x="214017" y="532804"/>
                    <a:pt x="281641" y="1260834"/>
                    <a:pt x="340913" y="2087809"/>
                  </a:cubicBezTo>
                  <a:cubicBezTo>
                    <a:pt x="492781" y="4358443"/>
                    <a:pt x="587048" y="7374964"/>
                    <a:pt x="547354" y="9144000"/>
                  </a:cubicBezTo>
                  <a:lnTo>
                    <a:pt x="452132" y="9144000"/>
                  </a:lnTo>
                  <a:cubicBezTo>
                    <a:pt x="484963" y="4670358"/>
                    <a:pt x="240277" y="2482661"/>
                    <a:pt x="0" y="0"/>
                  </a:cubicBezTo>
                  <a:close/>
                </a:path>
              </a:pathLst>
            </a:custGeom>
            <a:solidFill>
              <a:schemeClr val="tx1">
                <a:alpha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a:p>
          </p:txBody>
        </p:sp>
      </p:grpSp>
      <p:sp>
        <p:nvSpPr>
          <p:cNvPr id="3" name="Footer Placeholder 2"/>
          <p:cNvSpPr>
            <a:spLocks noGrp="1"/>
          </p:cNvSpPr>
          <p:nvPr>
            <p:ph type="ftr" sz="quarter" idx="11"/>
          </p:nvPr>
        </p:nvSpPr>
        <p:spPr/>
        <p:txBody>
          <a:bodyPr/>
          <a:lstStyle/>
          <a:p>
            <a:r>
              <a:rPr lang="en-US" dirty="0"/>
              <a:t>Add a footer</a:t>
            </a:r>
          </a:p>
        </p:txBody>
      </p:sp>
      <p:sp>
        <p:nvSpPr>
          <p:cNvPr id="2" name="Date Placeholder 1"/>
          <p:cNvSpPr>
            <a:spLocks noGrp="1"/>
          </p:cNvSpPr>
          <p:nvPr>
            <p:ph type="dt" sz="half" idx="10"/>
          </p:nvPr>
        </p:nvSpPr>
        <p:spPr/>
        <p:txBody>
          <a:bodyPr/>
          <a:lstStyle/>
          <a:p>
            <a:fld id="{FBDA3AE1-4360-4D5B-BDBC-656B872DD533}" type="datetime1">
              <a:rPr lang="en-US"/>
              <a:t>11/11/21</a:t>
            </a:fld>
            <a:endParaRPr/>
          </a:p>
        </p:txBody>
      </p:sp>
      <p:sp>
        <p:nvSpPr>
          <p:cNvPr id="4" name="Slide Number Placeholder 3"/>
          <p:cNvSpPr>
            <a:spLocks noGrp="1"/>
          </p:cNvSpPr>
          <p:nvPr>
            <p:ph type="sldNum" sz="quarter" idx="12"/>
          </p:nvPr>
        </p:nvSpPr>
        <p:spPr/>
        <p:txBody>
          <a:bodyPr/>
          <a:lstStyle/>
          <a:p>
            <a:fld id="{34C99D79-8A4B-4031-B1E0-AF26F8EDF2BC}" type="slidenum">
              <a:rPr/>
              <a:t>‹#›</a:t>
            </a:fld>
            <a:endParaRPr/>
          </a:p>
        </p:txBody>
      </p:sp>
    </p:spTree>
    <p:extLst>
      <p:ext uri="{BB962C8B-B14F-4D97-AF65-F5344CB8AC3E}">
        <p14:creationId xmlns:p14="http://schemas.microsoft.com/office/powerpoint/2010/main" val="22253955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normAutofit/>
          </a:bodyPr>
          <a:lstStyle>
            <a:lvl1pPr algn="l">
              <a:defRPr sz="3600" b="0"/>
            </a:lvl1pPr>
          </a:lstStyle>
          <a:p>
            <a:r>
              <a:rPr lang="en-US"/>
              <a:t>Click to edit Master title style</a:t>
            </a:r>
            <a:endParaRPr/>
          </a:p>
        </p:txBody>
      </p:sp>
      <p:sp>
        <p:nvSpPr>
          <p:cNvPr id="3" name="Content Placeholder 2"/>
          <p:cNvSpPr>
            <a:spLocks noGrp="1"/>
          </p:cNvSpPr>
          <p:nvPr>
            <p:ph idx="1"/>
          </p:nvPr>
        </p:nvSpPr>
        <p:spPr>
          <a:xfrm>
            <a:off x="4875530" y="1600200"/>
            <a:ext cx="6094413" cy="4572000"/>
          </a:xfrm>
        </p:spPr>
        <p:txBody>
          <a:bodyPr>
            <a:normAutofit/>
          </a:bodyPr>
          <a:lstStyle>
            <a:lvl1pPr>
              <a:defRPr sz="2800"/>
            </a:lvl1pPr>
            <a:lvl2pPr>
              <a:defRPr sz="2400"/>
            </a:lvl2pPr>
            <a:lvl3pPr>
              <a:defRPr sz="20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4" name="Text Placeholder 3"/>
          <p:cNvSpPr>
            <a:spLocks noGrp="1"/>
          </p:cNvSpPr>
          <p:nvPr>
            <p:ph type="body" sz="half" idx="2"/>
          </p:nvPr>
        </p:nvSpPr>
        <p:spPr>
          <a:xfrm>
            <a:off x="1218883" y="1600202"/>
            <a:ext cx="3453500" cy="4571999"/>
          </a:xfrm>
        </p:spPr>
        <p:txBody>
          <a:bodyPr>
            <a:normAutofit/>
          </a:bodyPr>
          <a:lstStyle>
            <a:lvl1pPr marL="0" indent="0">
              <a:buNone/>
              <a:defRPr sz="2800">
                <a:solidFill>
                  <a:schemeClr val="accent1">
                    <a:lumMod val="75000"/>
                  </a:schemeClr>
                </a:solidFill>
              </a:defRPr>
            </a:lvl1pPr>
            <a:lvl2pPr marL="609493" indent="0">
              <a:buNone/>
              <a:defRPr sz="1600"/>
            </a:lvl2pPr>
            <a:lvl3pPr marL="1218987" indent="0">
              <a:buNone/>
              <a:defRPr sz="1300"/>
            </a:lvl3pPr>
            <a:lvl4pPr marL="1828480" indent="0">
              <a:buNone/>
              <a:defRPr sz="1200"/>
            </a:lvl4pPr>
            <a:lvl5pPr marL="2437973" indent="0">
              <a:buNone/>
              <a:defRPr sz="1200"/>
            </a:lvl5pPr>
            <a:lvl6pPr marL="3047467" indent="0">
              <a:buNone/>
              <a:defRPr sz="1200"/>
            </a:lvl6pPr>
            <a:lvl7pPr marL="3656960" indent="0">
              <a:buNone/>
              <a:defRPr sz="1200"/>
            </a:lvl7pPr>
            <a:lvl8pPr marL="4266453" indent="0">
              <a:buNone/>
              <a:defRPr sz="1200"/>
            </a:lvl8pPr>
            <a:lvl9pPr marL="4875947" indent="0">
              <a:buNone/>
              <a:defRPr sz="1200"/>
            </a:lvl9pPr>
          </a:lstStyle>
          <a:p>
            <a:pPr lvl="0"/>
            <a:r>
              <a:rPr lang="en-US"/>
              <a:t>Edit Master text styles</a:t>
            </a:r>
          </a:p>
        </p:txBody>
      </p:sp>
      <p:sp>
        <p:nvSpPr>
          <p:cNvPr id="6" name="Footer Placeholder 5"/>
          <p:cNvSpPr>
            <a:spLocks noGrp="1"/>
          </p:cNvSpPr>
          <p:nvPr>
            <p:ph type="ftr" sz="quarter" idx="11"/>
          </p:nvPr>
        </p:nvSpPr>
        <p:spPr/>
        <p:txBody>
          <a:bodyPr/>
          <a:lstStyle/>
          <a:p>
            <a:r>
              <a:rPr lang="en-US" dirty="0"/>
              <a:t>Add a footer</a:t>
            </a:r>
          </a:p>
        </p:txBody>
      </p:sp>
      <p:sp>
        <p:nvSpPr>
          <p:cNvPr id="5" name="Date Placeholder 4"/>
          <p:cNvSpPr>
            <a:spLocks noGrp="1"/>
          </p:cNvSpPr>
          <p:nvPr>
            <p:ph type="dt" sz="half" idx="10"/>
          </p:nvPr>
        </p:nvSpPr>
        <p:spPr/>
        <p:txBody>
          <a:bodyPr/>
          <a:lstStyle/>
          <a:p>
            <a:fld id="{20990708-46A4-4851-883E-8DFB8939107E}" type="datetime1">
              <a:rPr lang="en-US"/>
              <a:t>11/11/21</a:t>
            </a:fld>
            <a:endParaRPr/>
          </a:p>
        </p:txBody>
      </p:sp>
      <p:sp>
        <p:nvSpPr>
          <p:cNvPr id="7" name="Slide Number Placeholder 6"/>
          <p:cNvSpPr>
            <a:spLocks noGrp="1"/>
          </p:cNvSpPr>
          <p:nvPr>
            <p:ph type="sldNum" sz="quarter" idx="12"/>
          </p:nvPr>
        </p:nvSpPr>
        <p:spPr/>
        <p:txBody>
          <a:bodyPr/>
          <a:lstStyle/>
          <a:p>
            <a:fld id="{34C99D79-8A4B-4031-B1E0-AF26F8EDF2BC}" type="slidenum">
              <a:rPr/>
              <a:t>‹#›</a:t>
            </a:fld>
            <a:endParaRPr/>
          </a:p>
        </p:txBody>
      </p:sp>
    </p:spTree>
    <p:extLst>
      <p:ext uri="{BB962C8B-B14F-4D97-AF65-F5344CB8AC3E}">
        <p14:creationId xmlns:p14="http://schemas.microsoft.com/office/powerpoint/2010/main" val="34839606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normAutofit/>
          </a:bodyPr>
          <a:lstStyle>
            <a:lvl1pPr algn="l">
              <a:defRPr sz="3600" b="0"/>
            </a:lvl1pPr>
          </a:lstStyle>
          <a:p>
            <a:r>
              <a:rPr lang="en-US"/>
              <a:t>Click to edit Master title style</a:t>
            </a:r>
            <a:endParaRPr/>
          </a:p>
        </p:txBody>
      </p:sp>
      <p:sp>
        <p:nvSpPr>
          <p:cNvPr id="3" name="Picture Placeholder 2" descr="An empty placeholder to add an image. Click on the placeholder and select the image that you wish to add"/>
          <p:cNvSpPr>
            <a:spLocks noGrp="1"/>
          </p:cNvSpPr>
          <p:nvPr>
            <p:ph type="pic" idx="1"/>
          </p:nvPr>
        </p:nvSpPr>
        <p:spPr>
          <a:xfrm>
            <a:off x="1218887" y="1600200"/>
            <a:ext cx="6703850" cy="3657600"/>
          </a:xfrm>
          <a:prstGeom prst="roundRect">
            <a:avLst>
              <a:gd name="adj" fmla="val 3098"/>
            </a:avLst>
          </a:prstGeom>
        </p:spPr>
        <p:txBody>
          <a:bodyPr>
            <a:normAutofit/>
          </a:bodyPr>
          <a:lstStyle>
            <a:lvl1pPr marL="0" indent="0">
              <a:buNone/>
              <a:defRPr sz="2700"/>
            </a:lvl1pPr>
            <a:lvl2pPr marL="609493" indent="0">
              <a:buNone/>
              <a:defRPr sz="3700"/>
            </a:lvl2pPr>
            <a:lvl3pPr marL="1218987" indent="0">
              <a:buNone/>
              <a:defRPr sz="3200"/>
            </a:lvl3pPr>
            <a:lvl4pPr marL="1828480" indent="0">
              <a:buNone/>
              <a:defRPr sz="2700"/>
            </a:lvl4pPr>
            <a:lvl5pPr marL="2437973" indent="0">
              <a:buNone/>
              <a:defRPr sz="2700"/>
            </a:lvl5pPr>
            <a:lvl6pPr marL="3047467" indent="0">
              <a:buNone/>
              <a:defRPr sz="2700"/>
            </a:lvl6pPr>
            <a:lvl7pPr marL="3656960" indent="0">
              <a:buNone/>
              <a:defRPr sz="2700"/>
            </a:lvl7pPr>
            <a:lvl8pPr marL="4266453" indent="0">
              <a:buNone/>
              <a:defRPr sz="2700"/>
            </a:lvl8pPr>
            <a:lvl9pPr marL="4875947" indent="0">
              <a:buNone/>
              <a:defRPr sz="2700"/>
            </a:lvl9pPr>
          </a:lstStyle>
          <a:p>
            <a:r>
              <a:rPr lang="en-US"/>
              <a:t>Click icon to add picture</a:t>
            </a:r>
            <a:endParaRPr/>
          </a:p>
        </p:txBody>
      </p:sp>
      <p:sp>
        <p:nvSpPr>
          <p:cNvPr id="4" name="Text Placeholder 3"/>
          <p:cNvSpPr>
            <a:spLocks noGrp="1"/>
          </p:cNvSpPr>
          <p:nvPr>
            <p:ph type="body" sz="half" idx="2"/>
          </p:nvPr>
        </p:nvSpPr>
        <p:spPr>
          <a:xfrm>
            <a:off x="8125883" y="1600200"/>
            <a:ext cx="2844059" cy="3759200"/>
          </a:xfrm>
        </p:spPr>
        <p:txBody>
          <a:bodyPr anchor="b">
            <a:normAutofit/>
          </a:bodyPr>
          <a:lstStyle>
            <a:lvl1pPr marL="0" indent="0">
              <a:buNone/>
              <a:defRPr sz="2800">
                <a:solidFill>
                  <a:schemeClr val="accent1">
                    <a:lumMod val="75000"/>
                  </a:schemeClr>
                </a:solidFill>
              </a:defRPr>
            </a:lvl1pPr>
            <a:lvl2pPr marL="609493" indent="0">
              <a:buNone/>
              <a:defRPr sz="1600"/>
            </a:lvl2pPr>
            <a:lvl3pPr marL="1218987" indent="0">
              <a:buNone/>
              <a:defRPr sz="1300"/>
            </a:lvl3pPr>
            <a:lvl4pPr marL="1828480" indent="0">
              <a:buNone/>
              <a:defRPr sz="1200"/>
            </a:lvl4pPr>
            <a:lvl5pPr marL="2437973" indent="0">
              <a:buNone/>
              <a:defRPr sz="1200"/>
            </a:lvl5pPr>
            <a:lvl6pPr marL="3047467" indent="0">
              <a:buNone/>
              <a:defRPr sz="1200"/>
            </a:lvl6pPr>
            <a:lvl7pPr marL="3656960" indent="0">
              <a:buNone/>
              <a:defRPr sz="1200"/>
            </a:lvl7pPr>
            <a:lvl8pPr marL="4266453" indent="0">
              <a:buNone/>
              <a:defRPr sz="1200"/>
            </a:lvl8pPr>
            <a:lvl9pPr marL="4875947" indent="0">
              <a:buNone/>
              <a:defRPr sz="1200"/>
            </a:lvl9pPr>
          </a:lstStyle>
          <a:p>
            <a:pPr lvl="0"/>
            <a:r>
              <a:rPr lang="en-US"/>
              <a:t>Edit Master text styles</a:t>
            </a:r>
          </a:p>
        </p:txBody>
      </p:sp>
      <p:sp>
        <p:nvSpPr>
          <p:cNvPr id="6" name="Footer Placeholder 5"/>
          <p:cNvSpPr>
            <a:spLocks noGrp="1"/>
          </p:cNvSpPr>
          <p:nvPr>
            <p:ph type="ftr" sz="quarter" idx="11"/>
          </p:nvPr>
        </p:nvSpPr>
        <p:spPr/>
        <p:txBody>
          <a:bodyPr/>
          <a:lstStyle/>
          <a:p>
            <a:r>
              <a:rPr lang="en-US" dirty="0"/>
              <a:t>Add a footer</a:t>
            </a:r>
          </a:p>
        </p:txBody>
      </p:sp>
      <p:sp>
        <p:nvSpPr>
          <p:cNvPr id="5" name="Date Placeholder 4"/>
          <p:cNvSpPr>
            <a:spLocks noGrp="1"/>
          </p:cNvSpPr>
          <p:nvPr>
            <p:ph type="dt" sz="half" idx="10"/>
          </p:nvPr>
        </p:nvSpPr>
        <p:spPr/>
        <p:txBody>
          <a:bodyPr/>
          <a:lstStyle/>
          <a:p>
            <a:fld id="{AE88EFFC-86AE-4294-A319-CAFC2651994B}" type="datetime1">
              <a:rPr lang="en-US"/>
              <a:t>11/11/21</a:t>
            </a:fld>
            <a:endParaRPr/>
          </a:p>
        </p:txBody>
      </p:sp>
      <p:sp>
        <p:nvSpPr>
          <p:cNvPr id="7" name="Slide Number Placeholder 6"/>
          <p:cNvSpPr>
            <a:spLocks noGrp="1"/>
          </p:cNvSpPr>
          <p:nvPr>
            <p:ph type="sldNum" sz="quarter" idx="12"/>
          </p:nvPr>
        </p:nvSpPr>
        <p:spPr/>
        <p:txBody>
          <a:bodyPr/>
          <a:lstStyle/>
          <a:p>
            <a:fld id="{34C99D79-8A4B-4031-B1E0-AF26F8EDF2BC}" type="slidenum">
              <a:rPr/>
              <a:t>‹#›</a:t>
            </a:fld>
            <a:endParaRPr/>
          </a:p>
        </p:txBody>
      </p:sp>
    </p:spTree>
    <p:extLst>
      <p:ext uri="{BB962C8B-B14F-4D97-AF65-F5344CB8AC3E}">
        <p14:creationId xmlns:p14="http://schemas.microsoft.com/office/powerpoint/2010/main" val="14429850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11" name="bottom graphic"/>
          <p:cNvGrpSpPr/>
          <p:nvPr/>
        </p:nvGrpSpPr>
        <p:grpSpPr>
          <a:xfrm>
            <a:off x="0" y="5409216"/>
            <a:ext cx="12188825" cy="1462483"/>
            <a:chOff x="0" y="4056912"/>
            <a:chExt cx="9144000" cy="1096862"/>
          </a:xfrm>
        </p:grpSpPr>
        <p:sp>
          <p:nvSpPr>
            <p:cNvPr id="21" name="Freeform 20"/>
            <p:cNvSpPr/>
            <p:nvPr/>
          </p:nvSpPr>
          <p:spPr bwMode="ltGray">
            <a:xfrm rot="5400000">
              <a:off x="4119794" y="119293"/>
              <a:ext cx="904412" cy="9144000"/>
            </a:xfrm>
            <a:custGeom>
              <a:avLst/>
              <a:gdLst/>
              <a:ahLst/>
              <a:cxnLst/>
              <a:rect l="l" t="t" r="r" b="b"/>
              <a:pathLst>
                <a:path w="904412" h="9144000">
                  <a:moveTo>
                    <a:pt x="0" y="0"/>
                  </a:moveTo>
                  <a:lnTo>
                    <a:pt x="904412" y="0"/>
                  </a:lnTo>
                  <a:lnTo>
                    <a:pt x="904412" y="9144000"/>
                  </a:lnTo>
                  <a:lnTo>
                    <a:pt x="391235" y="9144000"/>
                  </a:lnTo>
                  <a:cubicBezTo>
                    <a:pt x="445385" y="6730684"/>
                    <a:pt x="250230" y="1995757"/>
                    <a:pt x="0" y="0"/>
                  </a:cubicBezTo>
                  <a:close/>
                </a:path>
              </a:pathLst>
            </a:custGeom>
            <a:solidFill>
              <a:schemeClr val="tx1">
                <a:alpha val="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8" name="Rectangle 72"/>
            <p:cNvSpPr/>
            <p:nvPr/>
          </p:nvSpPr>
          <p:spPr bwMode="ltGray">
            <a:xfrm rot="5400000">
              <a:off x="4023569" y="33343"/>
              <a:ext cx="1096862" cy="9144000"/>
            </a:xfrm>
            <a:custGeom>
              <a:avLst/>
              <a:gdLst/>
              <a:ahLst/>
              <a:cxnLst/>
              <a:rect l="l" t="t" r="r" b="b"/>
              <a:pathLst>
                <a:path w="1096862" h="9144000">
                  <a:moveTo>
                    <a:pt x="1096861" y="9136375"/>
                  </a:moveTo>
                  <a:lnTo>
                    <a:pt x="1096861" y="0"/>
                  </a:lnTo>
                  <a:lnTo>
                    <a:pt x="1096862" y="0"/>
                  </a:lnTo>
                  <a:lnTo>
                    <a:pt x="1096862" y="9136375"/>
                  </a:lnTo>
                  <a:close/>
                  <a:moveTo>
                    <a:pt x="0" y="0"/>
                  </a:moveTo>
                  <a:lnTo>
                    <a:pt x="142171" y="0"/>
                  </a:lnTo>
                  <a:cubicBezTo>
                    <a:pt x="214017" y="532804"/>
                    <a:pt x="281641" y="1260834"/>
                    <a:pt x="340913" y="2087809"/>
                  </a:cubicBezTo>
                  <a:cubicBezTo>
                    <a:pt x="492781" y="4358443"/>
                    <a:pt x="587048" y="7374964"/>
                    <a:pt x="547354" y="9144000"/>
                  </a:cubicBezTo>
                  <a:lnTo>
                    <a:pt x="452132" y="9144000"/>
                  </a:lnTo>
                  <a:cubicBezTo>
                    <a:pt x="484963" y="4670358"/>
                    <a:pt x="240277" y="2482661"/>
                    <a:pt x="0" y="0"/>
                  </a:cubicBezTo>
                  <a:close/>
                </a:path>
              </a:pathLst>
            </a:custGeom>
            <a:solidFill>
              <a:schemeClr val="tx1">
                <a:alpha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a:p>
          </p:txBody>
        </p:sp>
      </p:grpSp>
      <p:grpSp>
        <p:nvGrpSpPr>
          <p:cNvPr id="7" name="squares"/>
          <p:cNvGrpSpPr/>
          <p:nvPr/>
        </p:nvGrpSpPr>
        <p:grpSpPr>
          <a:xfrm>
            <a:off x="1" y="800551"/>
            <a:ext cx="1063023" cy="524183"/>
            <a:chOff x="0" y="452558"/>
            <a:chExt cx="914400" cy="524182"/>
          </a:xfrm>
        </p:grpSpPr>
        <p:sp>
          <p:nvSpPr>
            <p:cNvPr id="8" name="Rounded Rectangle 7"/>
            <p:cNvSpPr/>
            <p:nvPr/>
          </p:nvSpPr>
          <p:spPr>
            <a:xfrm>
              <a:off x="591671" y="452558"/>
              <a:ext cx="322729" cy="524180"/>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9" name="Rounded Rectangle 8"/>
            <p:cNvSpPr/>
            <p:nvPr/>
          </p:nvSpPr>
          <p:spPr>
            <a:xfrm>
              <a:off x="215154" y="452558"/>
              <a:ext cx="322729" cy="524180"/>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0" name="Round Same Side Corner Rectangle 9"/>
            <p:cNvSpPr/>
            <p:nvPr/>
          </p:nvSpPr>
          <p:spPr>
            <a:xfrm rot="5400000">
              <a:off x="-181408" y="633966"/>
              <a:ext cx="524182" cy="161366"/>
            </a:xfrm>
            <a:prstGeom prst="round2SameRect">
              <a:avLst>
                <a:gd name="adj1" fmla="val 29167"/>
                <a:gd name="adj2" fmla="val 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grpSp>
      <p:sp>
        <p:nvSpPr>
          <p:cNvPr id="2" name="Title Placeholder 1"/>
          <p:cNvSpPr>
            <a:spLocks noGrp="1"/>
          </p:cNvSpPr>
          <p:nvPr>
            <p:ph type="title"/>
          </p:nvPr>
        </p:nvSpPr>
        <p:spPr>
          <a:xfrm>
            <a:off x="1218883" y="152400"/>
            <a:ext cx="9751060" cy="1295400"/>
          </a:xfrm>
          <a:prstGeom prst="rect">
            <a:avLst/>
          </a:prstGeom>
        </p:spPr>
        <p:txBody>
          <a:bodyPr vert="horz" lIns="121899" tIns="60949" rIns="121899" bIns="60949" rtlCol="0" anchor="b">
            <a:normAutofit/>
          </a:bodyPr>
          <a:lstStyle/>
          <a:p>
            <a:r>
              <a:rPr lang="en-US"/>
              <a:t>Click to edit Master title style</a:t>
            </a:r>
            <a:endParaRPr/>
          </a:p>
        </p:txBody>
      </p:sp>
      <p:sp>
        <p:nvSpPr>
          <p:cNvPr id="3" name="Text Placeholder 2"/>
          <p:cNvSpPr>
            <a:spLocks noGrp="1"/>
          </p:cNvSpPr>
          <p:nvPr>
            <p:ph type="body" idx="1"/>
          </p:nvPr>
        </p:nvSpPr>
        <p:spPr>
          <a:xfrm>
            <a:off x="1218883" y="1600200"/>
            <a:ext cx="9751060" cy="4572000"/>
          </a:xfrm>
          <a:prstGeom prst="rect">
            <a:avLst/>
          </a:prstGeom>
        </p:spPr>
        <p:txBody>
          <a:bodyPr vert="horz" lIns="121899" tIns="60949" rIns="121899" bIns="60949"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dirty="0"/>
          </a:p>
        </p:txBody>
      </p:sp>
      <p:sp>
        <p:nvSpPr>
          <p:cNvPr id="5" name="Footer Placeholder 4"/>
          <p:cNvSpPr>
            <a:spLocks noGrp="1"/>
          </p:cNvSpPr>
          <p:nvPr>
            <p:ph type="ftr" sz="quarter" idx="3"/>
          </p:nvPr>
        </p:nvSpPr>
        <p:spPr>
          <a:xfrm>
            <a:off x="1218883" y="6448425"/>
            <a:ext cx="8288401" cy="180976"/>
          </a:xfrm>
          <a:prstGeom prst="rect">
            <a:avLst/>
          </a:prstGeom>
        </p:spPr>
        <p:txBody>
          <a:bodyPr vert="horz" lIns="121899" tIns="60949" rIns="121899" bIns="60949" rtlCol="0" anchor="ctr"/>
          <a:lstStyle>
            <a:lvl1pPr algn="l">
              <a:defRPr sz="1200">
                <a:solidFill>
                  <a:schemeClr val="tx1"/>
                </a:solidFill>
              </a:defRPr>
            </a:lvl1pPr>
          </a:lstStyle>
          <a:p>
            <a:r>
              <a:rPr lang="en-US" dirty="0"/>
              <a:t>Add a footer</a:t>
            </a:r>
          </a:p>
        </p:txBody>
      </p:sp>
      <p:sp>
        <p:nvSpPr>
          <p:cNvPr id="4" name="Date Placeholder 3"/>
          <p:cNvSpPr>
            <a:spLocks noGrp="1"/>
          </p:cNvSpPr>
          <p:nvPr>
            <p:ph type="dt" sz="half" idx="2"/>
          </p:nvPr>
        </p:nvSpPr>
        <p:spPr>
          <a:xfrm>
            <a:off x="9547913" y="6448425"/>
            <a:ext cx="1422030" cy="180976"/>
          </a:xfrm>
          <a:prstGeom prst="rect">
            <a:avLst/>
          </a:prstGeom>
        </p:spPr>
        <p:txBody>
          <a:bodyPr vert="horz" lIns="121899" tIns="60949" rIns="121899" bIns="60949" rtlCol="0" anchor="ctr"/>
          <a:lstStyle>
            <a:lvl1pPr algn="r">
              <a:defRPr sz="1200">
                <a:solidFill>
                  <a:schemeClr val="tx1"/>
                </a:solidFill>
              </a:defRPr>
            </a:lvl1pPr>
          </a:lstStyle>
          <a:p>
            <a:fld id="{D29E8617-6EA8-4B97-A5E8-E18E98765EE2}" type="datetime1">
              <a:rPr lang="en-US"/>
              <a:pPr/>
              <a:t>11/11/21</a:t>
            </a:fld>
            <a:endParaRPr dirty="0"/>
          </a:p>
        </p:txBody>
      </p:sp>
      <p:sp>
        <p:nvSpPr>
          <p:cNvPr id="6" name="Slide Number Placeholder 5"/>
          <p:cNvSpPr>
            <a:spLocks noGrp="1"/>
          </p:cNvSpPr>
          <p:nvPr>
            <p:ph type="sldNum" sz="quarter" idx="4"/>
          </p:nvPr>
        </p:nvSpPr>
        <p:spPr>
          <a:xfrm>
            <a:off x="11071516" y="6448425"/>
            <a:ext cx="812588" cy="180976"/>
          </a:xfrm>
          <a:prstGeom prst="rect">
            <a:avLst/>
          </a:prstGeom>
        </p:spPr>
        <p:txBody>
          <a:bodyPr vert="horz" lIns="121899" tIns="60949" rIns="121899" bIns="60949" rtlCol="0" anchor="ctr"/>
          <a:lstStyle>
            <a:lvl1pPr algn="r">
              <a:defRPr sz="1200">
                <a:solidFill>
                  <a:schemeClr val="tx1"/>
                </a:solidFill>
              </a:defRPr>
            </a:lvl1pPr>
          </a:lstStyle>
          <a:p>
            <a:fld id="{34C99D79-8A4B-4031-B1E0-AF26F8EDF2BC}" type="slidenum">
              <a:rPr/>
              <a:pPr/>
              <a:t>‹#›</a:t>
            </a:fld>
            <a:endParaRPr/>
          </a:p>
        </p:txBody>
      </p:sp>
    </p:spTree>
    <p:extLst>
      <p:ext uri="{BB962C8B-B14F-4D97-AF65-F5344CB8AC3E}">
        <p14:creationId xmlns:p14="http://schemas.microsoft.com/office/powerpoint/2010/main" val="178268266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ftr="0" dt="0"/>
  <p:txStyles>
    <p:titleStyle>
      <a:lvl1pPr algn="l" defTabSz="1218987" rtl="0" eaLnBrk="1" latinLnBrk="0" hangingPunct="1">
        <a:spcBef>
          <a:spcPct val="0"/>
        </a:spcBef>
        <a:buNone/>
        <a:defRPr sz="3600" kern="1200">
          <a:solidFill>
            <a:schemeClr val="tx1"/>
          </a:solidFill>
          <a:latin typeface="+mj-lt"/>
          <a:ea typeface="+mj-ea"/>
          <a:cs typeface="+mj-cs"/>
        </a:defRPr>
      </a:lvl1pPr>
    </p:titleStyle>
    <p:bodyStyle>
      <a:lvl1pPr marL="304747" indent="-304747" algn="l" defTabSz="1218987" rtl="0" eaLnBrk="1" latinLnBrk="0" hangingPunct="1">
        <a:lnSpc>
          <a:spcPct val="90000"/>
        </a:lnSpc>
        <a:spcBef>
          <a:spcPts val="1800"/>
        </a:spcBef>
        <a:buClr>
          <a:schemeClr val="accent1">
            <a:lumMod val="75000"/>
          </a:schemeClr>
        </a:buClr>
        <a:buFont typeface="Arial" pitchFamily="34" charset="0"/>
        <a:buChar char="•"/>
        <a:defRPr sz="2800" kern="1200">
          <a:solidFill>
            <a:schemeClr val="tx1"/>
          </a:solidFill>
          <a:latin typeface="+mn-lt"/>
          <a:ea typeface="+mn-ea"/>
          <a:cs typeface="+mn-cs"/>
        </a:defRPr>
      </a:lvl1pPr>
      <a:lvl2pPr marL="755772" indent="-304747" algn="l" defTabSz="1218987" rtl="0" eaLnBrk="1" latinLnBrk="0" hangingPunct="1">
        <a:lnSpc>
          <a:spcPct val="90000"/>
        </a:lnSpc>
        <a:spcBef>
          <a:spcPts val="1200"/>
        </a:spcBef>
        <a:buClr>
          <a:schemeClr val="accent1">
            <a:lumMod val="75000"/>
          </a:schemeClr>
        </a:buClr>
        <a:buFont typeface="Arial" pitchFamily="34" charset="0"/>
        <a:buChar char="–"/>
        <a:defRPr sz="2400" kern="1200">
          <a:solidFill>
            <a:schemeClr val="tx1"/>
          </a:solidFill>
          <a:latin typeface="+mn-lt"/>
          <a:ea typeface="+mn-ea"/>
          <a:cs typeface="+mn-cs"/>
        </a:defRPr>
      </a:lvl2pPr>
      <a:lvl3pPr marL="1206797" indent="-304747" algn="l" defTabSz="1218987" rtl="0" eaLnBrk="1" latinLnBrk="0" hangingPunct="1">
        <a:lnSpc>
          <a:spcPct val="90000"/>
        </a:lnSpc>
        <a:spcBef>
          <a:spcPts val="800"/>
        </a:spcBef>
        <a:buClr>
          <a:schemeClr val="accent1">
            <a:lumMod val="75000"/>
          </a:schemeClr>
        </a:buClr>
        <a:buFont typeface="Arial" pitchFamily="34" charset="0"/>
        <a:buChar char="•"/>
        <a:defRPr sz="2000" kern="1200">
          <a:solidFill>
            <a:schemeClr val="tx1"/>
          </a:solidFill>
          <a:latin typeface="+mn-lt"/>
          <a:ea typeface="+mn-ea"/>
          <a:cs typeface="+mn-cs"/>
        </a:defRPr>
      </a:lvl3pPr>
      <a:lvl4pPr marL="1657822" indent="-304747" algn="l" defTabSz="1218987" rtl="0" eaLnBrk="1" latinLnBrk="0" hangingPunct="1">
        <a:lnSpc>
          <a:spcPct val="90000"/>
        </a:lnSpc>
        <a:spcBef>
          <a:spcPts val="800"/>
        </a:spcBef>
        <a:buClr>
          <a:schemeClr val="accent1">
            <a:lumMod val="75000"/>
          </a:schemeClr>
        </a:buClr>
        <a:buFont typeface="Arial" pitchFamily="34" charset="0"/>
        <a:buChar char="•"/>
        <a:defRPr sz="2000" kern="1200">
          <a:solidFill>
            <a:schemeClr val="tx1"/>
          </a:solidFill>
          <a:latin typeface="+mn-lt"/>
          <a:ea typeface="+mn-ea"/>
          <a:cs typeface="+mn-cs"/>
        </a:defRPr>
      </a:lvl4pPr>
      <a:lvl5pPr marL="2108847" indent="-304747" algn="l" defTabSz="1218987" rtl="0" eaLnBrk="1" latinLnBrk="0" hangingPunct="1">
        <a:lnSpc>
          <a:spcPct val="90000"/>
        </a:lnSpc>
        <a:spcBef>
          <a:spcPts val="800"/>
        </a:spcBef>
        <a:buClr>
          <a:schemeClr val="accent1">
            <a:lumMod val="75000"/>
          </a:schemeClr>
        </a:buClr>
        <a:buFont typeface="Arial" pitchFamily="34" charset="0"/>
        <a:buChar char="•"/>
        <a:defRPr sz="2000" kern="1200">
          <a:solidFill>
            <a:schemeClr val="tx1"/>
          </a:solidFill>
          <a:latin typeface="+mn-lt"/>
          <a:ea typeface="+mn-ea"/>
          <a:cs typeface="+mn-cs"/>
        </a:defRPr>
      </a:lvl5pPr>
      <a:lvl6pPr marL="2559872" indent="-304747" algn="l" defTabSz="1218987" rtl="0" eaLnBrk="1" latinLnBrk="0" hangingPunct="1">
        <a:lnSpc>
          <a:spcPct val="90000"/>
        </a:lnSpc>
        <a:spcBef>
          <a:spcPts val="800"/>
        </a:spcBef>
        <a:buClr>
          <a:schemeClr val="accent1"/>
        </a:buClr>
        <a:buFont typeface="Arial" pitchFamily="34" charset="0"/>
        <a:buChar char="•"/>
        <a:defRPr sz="2000" kern="1200" baseline="0">
          <a:solidFill>
            <a:schemeClr val="tx1"/>
          </a:solidFill>
          <a:latin typeface="+mn-lt"/>
          <a:ea typeface="+mn-ea"/>
          <a:cs typeface="+mn-cs"/>
        </a:defRPr>
      </a:lvl6pPr>
      <a:lvl7pPr marL="3010897" indent="-304747" algn="l" defTabSz="1218987" rtl="0" eaLnBrk="1" latinLnBrk="0" hangingPunct="1">
        <a:lnSpc>
          <a:spcPct val="90000"/>
        </a:lnSpc>
        <a:spcBef>
          <a:spcPts val="800"/>
        </a:spcBef>
        <a:buClr>
          <a:schemeClr val="accent1"/>
        </a:buClr>
        <a:buFont typeface="Arial" pitchFamily="34" charset="0"/>
        <a:buChar char="•"/>
        <a:defRPr sz="2000" kern="1200" baseline="0">
          <a:solidFill>
            <a:schemeClr val="tx1"/>
          </a:solidFill>
          <a:latin typeface="+mn-lt"/>
          <a:ea typeface="+mn-ea"/>
          <a:cs typeface="+mn-cs"/>
        </a:defRPr>
      </a:lvl7pPr>
      <a:lvl8pPr marL="3461922" indent="-304747" algn="l" defTabSz="1218987" rtl="0" eaLnBrk="1" latinLnBrk="0" hangingPunct="1">
        <a:lnSpc>
          <a:spcPct val="90000"/>
        </a:lnSpc>
        <a:spcBef>
          <a:spcPts val="800"/>
        </a:spcBef>
        <a:buClr>
          <a:schemeClr val="accent1"/>
        </a:buClr>
        <a:buFont typeface="Arial" pitchFamily="34" charset="0"/>
        <a:buChar char="•"/>
        <a:defRPr sz="2000" kern="1200" baseline="0">
          <a:solidFill>
            <a:schemeClr val="tx1"/>
          </a:solidFill>
          <a:latin typeface="+mn-lt"/>
          <a:ea typeface="+mn-ea"/>
          <a:cs typeface="+mn-cs"/>
        </a:defRPr>
      </a:lvl8pPr>
      <a:lvl9pPr marL="3912947" indent="-304747" algn="l" defTabSz="1218987" rtl="0" eaLnBrk="1" latinLnBrk="0" hangingPunct="1">
        <a:lnSpc>
          <a:spcPct val="90000"/>
        </a:lnSpc>
        <a:spcBef>
          <a:spcPts val="800"/>
        </a:spcBef>
        <a:buClr>
          <a:schemeClr val="accent1"/>
        </a:buClr>
        <a:buFont typeface="Arial" pitchFamily="34" charset="0"/>
        <a:buChar char="•"/>
        <a:defRPr sz="2000" kern="1200" baseline="0">
          <a:solidFill>
            <a:schemeClr val="tx1"/>
          </a:solidFill>
          <a:latin typeface="+mn-lt"/>
          <a:ea typeface="+mn-ea"/>
          <a:cs typeface="+mn-cs"/>
        </a:defRPr>
      </a:lvl9pPr>
    </p:bodyStyle>
    <p:otherStyle>
      <a:defPPr>
        <a:defRPr/>
      </a:defPPr>
      <a:lvl1pPr marL="0" algn="l" defTabSz="1218987" rtl="0" eaLnBrk="1" latinLnBrk="0" hangingPunct="1">
        <a:defRPr sz="2400" kern="1200">
          <a:solidFill>
            <a:schemeClr val="tx1"/>
          </a:solidFill>
          <a:latin typeface="+mn-lt"/>
          <a:ea typeface="+mn-ea"/>
          <a:cs typeface="+mn-cs"/>
        </a:defRPr>
      </a:lvl1pPr>
      <a:lvl2pPr marL="609493" algn="l" defTabSz="1218987" rtl="0" eaLnBrk="1" latinLnBrk="0" hangingPunct="1">
        <a:defRPr sz="2400" kern="1200">
          <a:solidFill>
            <a:schemeClr val="tx1"/>
          </a:solidFill>
          <a:latin typeface="+mn-lt"/>
          <a:ea typeface="+mn-ea"/>
          <a:cs typeface="+mn-cs"/>
        </a:defRPr>
      </a:lvl2pPr>
      <a:lvl3pPr marL="1218987" algn="l" defTabSz="1218987" rtl="0" eaLnBrk="1" latinLnBrk="0" hangingPunct="1">
        <a:defRPr sz="2400" kern="1200">
          <a:solidFill>
            <a:schemeClr val="tx1"/>
          </a:solidFill>
          <a:latin typeface="+mn-lt"/>
          <a:ea typeface="+mn-ea"/>
          <a:cs typeface="+mn-cs"/>
        </a:defRPr>
      </a:lvl3pPr>
      <a:lvl4pPr marL="1828480" algn="l" defTabSz="1218987" rtl="0" eaLnBrk="1" latinLnBrk="0" hangingPunct="1">
        <a:defRPr sz="2400" kern="1200">
          <a:solidFill>
            <a:schemeClr val="tx1"/>
          </a:solidFill>
          <a:latin typeface="+mn-lt"/>
          <a:ea typeface="+mn-ea"/>
          <a:cs typeface="+mn-cs"/>
        </a:defRPr>
      </a:lvl4pPr>
      <a:lvl5pPr marL="2437973" algn="l" defTabSz="1218987" rtl="0" eaLnBrk="1" latinLnBrk="0" hangingPunct="1">
        <a:defRPr sz="2400" kern="1200">
          <a:solidFill>
            <a:schemeClr val="tx1"/>
          </a:solidFill>
          <a:latin typeface="+mn-lt"/>
          <a:ea typeface="+mn-ea"/>
          <a:cs typeface="+mn-cs"/>
        </a:defRPr>
      </a:lvl5pPr>
      <a:lvl6pPr marL="3047467" algn="l" defTabSz="1218987" rtl="0" eaLnBrk="1" latinLnBrk="0" hangingPunct="1">
        <a:defRPr sz="2400" kern="1200">
          <a:solidFill>
            <a:schemeClr val="tx1"/>
          </a:solidFill>
          <a:latin typeface="+mn-lt"/>
          <a:ea typeface="+mn-ea"/>
          <a:cs typeface="+mn-cs"/>
        </a:defRPr>
      </a:lvl6pPr>
      <a:lvl7pPr marL="3656960" algn="l" defTabSz="1218987" rtl="0" eaLnBrk="1" latinLnBrk="0" hangingPunct="1">
        <a:defRPr sz="2400" kern="1200">
          <a:solidFill>
            <a:schemeClr val="tx1"/>
          </a:solidFill>
          <a:latin typeface="+mn-lt"/>
          <a:ea typeface="+mn-ea"/>
          <a:cs typeface="+mn-cs"/>
        </a:defRPr>
      </a:lvl7pPr>
      <a:lvl8pPr marL="4266453" algn="l" defTabSz="1218987" rtl="0" eaLnBrk="1" latinLnBrk="0" hangingPunct="1">
        <a:defRPr sz="2400" kern="1200">
          <a:solidFill>
            <a:schemeClr val="tx1"/>
          </a:solidFill>
          <a:latin typeface="+mn-lt"/>
          <a:ea typeface="+mn-ea"/>
          <a:cs typeface="+mn-cs"/>
        </a:defRPr>
      </a:lvl8pPr>
      <a:lvl9pPr marL="4875947" algn="l" defTabSz="1218987" rtl="0" eaLnBrk="1" latinLnBrk="0" hangingPunct="1">
        <a:defRPr sz="24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39"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4.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7.xml.rels><?xml version="1.0" encoding="UTF-8" standalone="yes"?>
<Relationships xmlns="http://schemas.openxmlformats.org/package/2006/relationships"><Relationship Id="rId2" Type="http://schemas.openxmlformats.org/officeDocument/2006/relationships/image" Target="../media/image25.jpg"/><Relationship Id="rId1" Type="http://schemas.openxmlformats.org/officeDocument/2006/relationships/slideLayout" Target="../slideLayouts/slideLayout4.xml"/></Relationships>
</file>

<file path=ppt/slides/_rels/slide1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4.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1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slideLayout" Target="../slideLayouts/slideLayout2.xml"/><Relationship Id="rId1" Type="http://schemas.openxmlformats.org/officeDocument/2006/relationships/video" Target="https://www.youtube.com/embed/D3fOXt4MrOM" TargetMode="External"/><Relationship Id="rId4" Type="http://schemas.openxmlformats.org/officeDocument/2006/relationships/hyperlink" Target="http://www.youtube.com/v/D3fOXt4MrOM" TargetMode="Externa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hyperlink" Target="http://www.sumanasinc.com/webcontent/animations/content/proteinstructure.html" TargetMode="Externa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4.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slideLayout" Target="../slideLayouts/slideLayout2.xml"/><Relationship Id="rId1" Type="http://schemas.openxmlformats.org/officeDocument/2006/relationships/video" Target="https://www.youtube.com/embed/0kFmbrRJq4w" TargetMode="External"/><Relationship Id="rId4" Type="http://schemas.openxmlformats.org/officeDocument/2006/relationships/hyperlink" Target="http://www.youtube.com/v/0kFmbrRJq4w" TargetMode="Externa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slideLayout" Target="../slideLayouts/slideLayout2.xml"/><Relationship Id="rId1" Type="http://schemas.openxmlformats.org/officeDocument/2006/relationships/video" Target="https://www.youtube.com/embed/rlH1ym916Fo" TargetMode="External"/><Relationship Id="rId4" Type="http://schemas.openxmlformats.org/officeDocument/2006/relationships/hyperlink" Target="https://youtu.be/rlH1ym916Fo" TargetMode="Externa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4.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4.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3" Type="http://schemas.openxmlformats.org/officeDocument/2006/relationships/hyperlink" Target="http://www.youtube.com/v/Ys_V6FcYD5I" TargetMode="External"/><Relationship Id="rId2" Type="http://schemas.openxmlformats.org/officeDocument/2006/relationships/slideLayout" Target="../slideLayouts/slideLayout2.xml"/><Relationship Id="rId1" Type="http://schemas.openxmlformats.org/officeDocument/2006/relationships/video" Target="https://www.youtube.com/embed/Ys_V6FcYD5I" TargetMode="External"/><Relationship Id="rId4" Type="http://schemas.openxmlformats.org/officeDocument/2006/relationships/image" Target="../media/image19.jpe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2" Type="http://schemas.openxmlformats.org/officeDocument/2006/relationships/image" Target="../media/image20.jpg"/><Relationship Id="rId1" Type="http://schemas.openxmlformats.org/officeDocument/2006/relationships/slideLayout" Target="../slideLayouts/slideLayout4.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4.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828324" y="362396"/>
            <a:ext cx="9676288" cy="1676400"/>
          </a:xfrm>
        </p:spPr>
        <p:txBody>
          <a:bodyPr/>
          <a:lstStyle/>
          <a:p>
            <a:r>
              <a:rPr lang="en-US" sz="5400" dirty="0"/>
              <a:t>Proteins</a:t>
            </a:r>
          </a:p>
        </p:txBody>
      </p:sp>
      <p:sp>
        <p:nvSpPr>
          <p:cNvPr id="3" name="Subtitle 2"/>
          <p:cNvSpPr>
            <a:spLocks noGrp="1"/>
          </p:cNvSpPr>
          <p:nvPr>
            <p:ph type="subTitle" idx="1"/>
          </p:nvPr>
        </p:nvSpPr>
        <p:spPr/>
        <p:txBody>
          <a:bodyPr/>
          <a:lstStyle/>
          <a:p>
            <a:r>
              <a:rPr lang="en-US" dirty="0"/>
              <a:t>Chapter Six</a:t>
            </a:r>
          </a:p>
        </p:txBody>
      </p:sp>
    </p:spTree>
    <p:extLst>
      <p:ext uri="{BB962C8B-B14F-4D97-AF65-F5344CB8AC3E}">
        <p14:creationId xmlns:p14="http://schemas.microsoft.com/office/powerpoint/2010/main" val="280183505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Defining Protein</a:t>
            </a:r>
          </a:p>
        </p:txBody>
      </p:sp>
      <p:sp>
        <p:nvSpPr>
          <p:cNvPr id="3" name="Content Placeholder 2"/>
          <p:cNvSpPr>
            <a:spLocks noGrp="1"/>
          </p:cNvSpPr>
          <p:nvPr>
            <p:ph idx="1"/>
          </p:nvPr>
        </p:nvSpPr>
        <p:spPr>
          <a:xfrm>
            <a:off x="608012" y="1600200"/>
            <a:ext cx="10896600" cy="4876800"/>
          </a:xfrm>
        </p:spPr>
        <p:txBody>
          <a:bodyPr>
            <a:normAutofit/>
          </a:bodyPr>
          <a:lstStyle/>
          <a:p>
            <a:r>
              <a:rPr lang="en-US" sz="3000" dirty="0"/>
              <a:t>In each amino acid the elements are arranged into a specific conformation around a carbon center. </a:t>
            </a:r>
          </a:p>
          <a:p>
            <a:r>
              <a:rPr lang="en-US" sz="3000" dirty="0"/>
              <a:t>Each amino acid consists of a central carbon atom connected to a side chain, a hydrogen, a nitrogen-containing </a:t>
            </a:r>
            <a:r>
              <a:rPr lang="en-US" sz="3000" b="1" i="1" dirty="0"/>
              <a:t>amino</a:t>
            </a:r>
            <a:r>
              <a:rPr lang="en-US" sz="3000" b="1" dirty="0"/>
              <a:t> group</a:t>
            </a:r>
            <a:r>
              <a:rPr lang="en-US" sz="3000" dirty="0"/>
              <a:t>, a </a:t>
            </a:r>
            <a:r>
              <a:rPr lang="en-US" sz="3000" b="1" dirty="0"/>
              <a:t>carboxylic </a:t>
            </a:r>
            <a:r>
              <a:rPr lang="en-US" sz="3000" b="1" i="1" dirty="0"/>
              <a:t>acid</a:t>
            </a:r>
            <a:r>
              <a:rPr lang="en-US" sz="3000" b="1" dirty="0"/>
              <a:t> group</a:t>
            </a:r>
            <a:r>
              <a:rPr lang="en-US" sz="3000" dirty="0"/>
              <a:t>—hence the name “amino acid.” </a:t>
            </a:r>
          </a:p>
          <a:p>
            <a:r>
              <a:rPr lang="en-US" sz="3000" dirty="0"/>
              <a:t>Amino acids differ from each other by which specific side chain is bonded to the carbon center. This is sometimes referred to as the </a:t>
            </a:r>
            <a:r>
              <a:rPr lang="en-US" sz="3000" b="1" dirty="0"/>
              <a:t>remainder group </a:t>
            </a:r>
            <a:r>
              <a:rPr lang="en-US" sz="3000" dirty="0"/>
              <a:t>(aka R-group).</a:t>
            </a:r>
          </a:p>
        </p:txBody>
      </p:sp>
    </p:spTree>
    <p:extLst>
      <p:ext uri="{BB962C8B-B14F-4D97-AF65-F5344CB8AC3E}">
        <p14:creationId xmlns:p14="http://schemas.microsoft.com/office/powerpoint/2010/main" val="90092049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Dietary Sources of Protein</a:t>
            </a:r>
          </a:p>
        </p:txBody>
      </p:sp>
      <p:graphicFrame>
        <p:nvGraphicFramePr>
          <p:cNvPr id="4" name="Content Placeholder 3" descr="A continuation of the table on the previous slide howing dietary sources of protein include specific food names, protein content, saturated fat content, cholesteral content, and calories."/>
          <p:cNvGraphicFramePr>
            <a:graphicFrameLocks noGrp="1"/>
          </p:cNvGraphicFramePr>
          <p:nvPr>
            <p:ph idx="1"/>
            <p:extLst>
              <p:ext uri="{D42A27DB-BD31-4B8C-83A1-F6EECF244321}">
                <p14:modId xmlns:p14="http://schemas.microsoft.com/office/powerpoint/2010/main" val="3326192262"/>
              </p:ext>
            </p:extLst>
          </p:nvPr>
        </p:nvGraphicFramePr>
        <p:xfrm>
          <a:off x="760410" y="1432560"/>
          <a:ext cx="10744200" cy="5196843"/>
        </p:xfrm>
        <a:graphic>
          <a:graphicData uri="http://schemas.openxmlformats.org/drawingml/2006/table">
            <a:tbl>
              <a:tblPr firstRow="1">
                <a:tableStyleId>{5940675A-B579-460E-94D1-54222C63F5DA}</a:tableStyleId>
              </a:tblPr>
              <a:tblGrid>
                <a:gridCol w="3810002">
                  <a:extLst>
                    <a:ext uri="{9D8B030D-6E8A-4147-A177-3AD203B41FA5}">
                      <a16:colId xmlns:a16="http://schemas.microsoft.com/office/drawing/2014/main" val="1213454763"/>
                    </a:ext>
                  </a:extLst>
                </a:gridCol>
                <a:gridCol w="2057400">
                  <a:extLst>
                    <a:ext uri="{9D8B030D-6E8A-4147-A177-3AD203B41FA5}">
                      <a16:colId xmlns:a16="http://schemas.microsoft.com/office/drawing/2014/main" val="3432490035"/>
                    </a:ext>
                  </a:extLst>
                </a:gridCol>
                <a:gridCol w="1905000">
                  <a:extLst>
                    <a:ext uri="{9D8B030D-6E8A-4147-A177-3AD203B41FA5}">
                      <a16:colId xmlns:a16="http://schemas.microsoft.com/office/drawing/2014/main" val="355403090"/>
                    </a:ext>
                  </a:extLst>
                </a:gridCol>
                <a:gridCol w="1752600">
                  <a:extLst>
                    <a:ext uri="{9D8B030D-6E8A-4147-A177-3AD203B41FA5}">
                      <a16:colId xmlns:a16="http://schemas.microsoft.com/office/drawing/2014/main" val="62611638"/>
                    </a:ext>
                  </a:extLst>
                </a:gridCol>
                <a:gridCol w="1219198">
                  <a:extLst>
                    <a:ext uri="{9D8B030D-6E8A-4147-A177-3AD203B41FA5}">
                      <a16:colId xmlns:a16="http://schemas.microsoft.com/office/drawing/2014/main" val="2331810375"/>
                    </a:ext>
                  </a:extLst>
                </a:gridCol>
              </a:tblGrid>
              <a:tr h="582823">
                <a:tc>
                  <a:txBody>
                    <a:bodyPr/>
                    <a:lstStyle/>
                    <a:p>
                      <a:pPr algn="ctr"/>
                      <a:r>
                        <a:rPr lang="en-US" sz="1600" b="1" dirty="0"/>
                        <a:t>Food</a:t>
                      </a:r>
                    </a:p>
                  </a:txBody>
                  <a:tcPr marL="0" marR="0" marT="0" marB="0" anchor="ctr">
                    <a:solidFill>
                      <a:srgbClr val="92D050"/>
                    </a:solidFill>
                  </a:tcPr>
                </a:tc>
                <a:tc>
                  <a:txBody>
                    <a:bodyPr/>
                    <a:lstStyle/>
                    <a:p>
                      <a:pPr algn="ctr"/>
                      <a:r>
                        <a:rPr lang="en-US" sz="1600" b="1" dirty="0"/>
                        <a:t>Protein Content (g)</a:t>
                      </a:r>
                    </a:p>
                  </a:txBody>
                  <a:tcPr marL="0" marR="0" marT="0" marB="0" anchor="ctr">
                    <a:solidFill>
                      <a:srgbClr val="92D050"/>
                    </a:solidFill>
                  </a:tcPr>
                </a:tc>
                <a:tc>
                  <a:txBody>
                    <a:bodyPr/>
                    <a:lstStyle/>
                    <a:p>
                      <a:pPr algn="ctr"/>
                      <a:r>
                        <a:rPr lang="en-US" sz="1600" b="1" dirty="0"/>
                        <a:t>Saturated Fat (g)</a:t>
                      </a:r>
                    </a:p>
                  </a:txBody>
                  <a:tcPr marL="0" marR="0" marT="0" marB="0" anchor="ctr">
                    <a:solidFill>
                      <a:srgbClr val="92D050"/>
                    </a:solidFill>
                  </a:tcPr>
                </a:tc>
                <a:tc>
                  <a:txBody>
                    <a:bodyPr/>
                    <a:lstStyle/>
                    <a:p>
                      <a:pPr algn="ctr"/>
                      <a:r>
                        <a:rPr lang="en-US" sz="1600" b="1" dirty="0"/>
                        <a:t>Cholesterol (mg)</a:t>
                      </a:r>
                    </a:p>
                  </a:txBody>
                  <a:tcPr marL="0" marR="0" marT="0" marB="0" anchor="ctr">
                    <a:solidFill>
                      <a:srgbClr val="92D050"/>
                    </a:solidFill>
                  </a:tcPr>
                </a:tc>
                <a:tc>
                  <a:txBody>
                    <a:bodyPr/>
                    <a:lstStyle/>
                    <a:p>
                      <a:pPr algn="ctr"/>
                      <a:r>
                        <a:rPr lang="en-US" sz="1600" b="1" dirty="0"/>
                        <a:t>Calories</a:t>
                      </a:r>
                    </a:p>
                  </a:txBody>
                  <a:tcPr marL="0" marR="0" marT="0" marB="0" anchor="ctr">
                    <a:solidFill>
                      <a:srgbClr val="92D050"/>
                    </a:solidFill>
                  </a:tcPr>
                </a:tc>
                <a:extLst>
                  <a:ext uri="{0D108BD9-81ED-4DB2-BD59-A6C34878D82A}">
                    <a16:rowId xmlns:a16="http://schemas.microsoft.com/office/drawing/2014/main" val="1384395428"/>
                  </a:ext>
                </a:extLst>
              </a:tr>
              <a:tr h="461402">
                <a:tc>
                  <a:txBody>
                    <a:bodyPr/>
                    <a:lstStyle/>
                    <a:p>
                      <a:r>
                        <a:rPr lang="en-US" sz="1600" dirty="0"/>
                        <a:t>Salmon 3 oz.</a:t>
                      </a:r>
                    </a:p>
                  </a:txBody>
                  <a:tcPr marL="0" marR="0" marT="0" marB="0" anchor="ctr">
                    <a:solidFill>
                      <a:schemeClr val="accent3"/>
                    </a:solidFill>
                  </a:tcPr>
                </a:tc>
                <a:tc>
                  <a:txBody>
                    <a:bodyPr/>
                    <a:lstStyle/>
                    <a:p>
                      <a:pPr algn="r"/>
                      <a:r>
                        <a:rPr lang="en-US" sz="1600" dirty="0"/>
                        <a:t>18.8</a:t>
                      </a:r>
                    </a:p>
                  </a:txBody>
                  <a:tcPr marL="0" marR="0" marT="0" marB="0" anchor="ctr">
                    <a:solidFill>
                      <a:schemeClr val="accent3"/>
                    </a:solidFill>
                  </a:tcPr>
                </a:tc>
                <a:tc>
                  <a:txBody>
                    <a:bodyPr/>
                    <a:lstStyle/>
                    <a:p>
                      <a:pPr algn="r"/>
                      <a:r>
                        <a:rPr lang="en-US" sz="1600" dirty="0"/>
                        <a:t>2.1</a:t>
                      </a:r>
                    </a:p>
                  </a:txBody>
                  <a:tcPr marL="0" marR="0" marT="0" marB="0" anchor="ctr">
                    <a:solidFill>
                      <a:schemeClr val="accent3"/>
                    </a:solidFill>
                  </a:tcPr>
                </a:tc>
                <a:tc>
                  <a:txBody>
                    <a:bodyPr/>
                    <a:lstStyle/>
                    <a:p>
                      <a:pPr algn="r"/>
                      <a:r>
                        <a:rPr lang="en-US" sz="1600" dirty="0"/>
                        <a:t>54</a:t>
                      </a:r>
                    </a:p>
                  </a:txBody>
                  <a:tcPr marL="0" marR="0" marT="0" marB="0" anchor="ctr">
                    <a:solidFill>
                      <a:schemeClr val="accent3"/>
                    </a:solidFill>
                  </a:tcPr>
                </a:tc>
                <a:tc>
                  <a:txBody>
                    <a:bodyPr/>
                    <a:lstStyle/>
                    <a:p>
                      <a:pPr algn="r"/>
                      <a:r>
                        <a:rPr lang="en-US" sz="1600" dirty="0"/>
                        <a:t>175</a:t>
                      </a:r>
                    </a:p>
                  </a:txBody>
                  <a:tcPr marL="0" marR="0" marT="0" marB="0" anchor="ctr">
                    <a:solidFill>
                      <a:schemeClr val="accent3"/>
                    </a:solidFill>
                  </a:tcPr>
                </a:tc>
                <a:extLst>
                  <a:ext uri="{0D108BD9-81ED-4DB2-BD59-A6C34878D82A}">
                    <a16:rowId xmlns:a16="http://schemas.microsoft.com/office/drawing/2014/main" val="2337300499"/>
                  </a:ext>
                </a:extLst>
              </a:tr>
              <a:tr h="461402">
                <a:tc>
                  <a:txBody>
                    <a:bodyPr/>
                    <a:lstStyle/>
                    <a:p>
                      <a:r>
                        <a:rPr lang="en-US" sz="1600" dirty="0"/>
                        <a:t>Tilapia 3 oz.</a:t>
                      </a:r>
                    </a:p>
                  </a:txBody>
                  <a:tcPr marL="0" marR="0" marT="0" marB="0" anchor="ctr">
                    <a:solidFill>
                      <a:srgbClr val="FFC000"/>
                    </a:solidFill>
                  </a:tcPr>
                </a:tc>
                <a:tc>
                  <a:txBody>
                    <a:bodyPr/>
                    <a:lstStyle/>
                    <a:p>
                      <a:pPr algn="r"/>
                      <a:r>
                        <a:rPr lang="en-US" sz="1600" dirty="0"/>
                        <a:t>22.2</a:t>
                      </a:r>
                    </a:p>
                  </a:txBody>
                  <a:tcPr marL="0" marR="0" marT="0" marB="0" anchor="ctr">
                    <a:solidFill>
                      <a:srgbClr val="FFC000"/>
                    </a:solidFill>
                  </a:tcPr>
                </a:tc>
                <a:tc>
                  <a:txBody>
                    <a:bodyPr/>
                    <a:lstStyle/>
                    <a:p>
                      <a:pPr algn="r"/>
                      <a:r>
                        <a:rPr lang="en-US" sz="1600" dirty="0"/>
                        <a:t>0.8</a:t>
                      </a:r>
                    </a:p>
                  </a:txBody>
                  <a:tcPr marL="0" marR="0" marT="0" marB="0" anchor="ctr">
                    <a:solidFill>
                      <a:srgbClr val="FFC000"/>
                    </a:solidFill>
                  </a:tcPr>
                </a:tc>
                <a:tc>
                  <a:txBody>
                    <a:bodyPr/>
                    <a:lstStyle/>
                    <a:p>
                      <a:pPr algn="r"/>
                      <a:r>
                        <a:rPr lang="en-US" sz="1600" dirty="0"/>
                        <a:t>48</a:t>
                      </a:r>
                    </a:p>
                  </a:txBody>
                  <a:tcPr marL="0" marR="0" marT="0" marB="0" anchor="ctr">
                    <a:solidFill>
                      <a:srgbClr val="FFC000"/>
                    </a:solidFill>
                  </a:tcPr>
                </a:tc>
                <a:tc>
                  <a:txBody>
                    <a:bodyPr/>
                    <a:lstStyle/>
                    <a:p>
                      <a:pPr algn="r"/>
                      <a:r>
                        <a:rPr lang="en-US" sz="1600" dirty="0"/>
                        <a:t>109</a:t>
                      </a:r>
                    </a:p>
                  </a:txBody>
                  <a:tcPr marL="0" marR="0" marT="0" marB="0" anchor="ctr">
                    <a:solidFill>
                      <a:srgbClr val="FFC000"/>
                    </a:solidFill>
                  </a:tcPr>
                </a:tc>
                <a:extLst>
                  <a:ext uri="{0D108BD9-81ED-4DB2-BD59-A6C34878D82A}">
                    <a16:rowId xmlns:a16="http://schemas.microsoft.com/office/drawing/2014/main" val="3592154976"/>
                  </a:ext>
                </a:extLst>
              </a:tr>
              <a:tr h="461402">
                <a:tc>
                  <a:txBody>
                    <a:bodyPr/>
                    <a:lstStyle/>
                    <a:p>
                      <a:r>
                        <a:rPr lang="en-US" sz="1600" dirty="0"/>
                        <a:t>Halibut 3 oz.</a:t>
                      </a:r>
                    </a:p>
                  </a:txBody>
                  <a:tcPr marL="0" marR="0" marT="0" marB="0" anchor="ctr">
                    <a:solidFill>
                      <a:schemeClr val="accent3"/>
                    </a:solidFill>
                  </a:tcPr>
                </a:tc>
                <a:tc>
                  <a:txBody>
                    <a:bodyPr/>
                    <a:lstStyle/>
                    <a:p>
                      <a:pPr algn="r"/>
                      <a:r>
                        <a:rPr lang="en-US" sz="1600" dirty="0"/>
                        <a:t>22.7</a:t>
                      </a:r>
                    </a:p>
                  </a:txBody>
                  <a:tcPr marL="0" marR="0" marT="0" marB="0" anchor="ctr">
                    <a:solidFill>
                      <a:schemeClr val="accent3"/>
                    </a:solidFill>
                  </a:tcPr>
                </a:tc>
                <a:tc>
                  <a:txBody>
                    <a:bodyPr/>
                    <a:lstStyle/>
                    <a:p>
                      <a:pPr algn="r"/>
                      <a:r>
                        <a:rPr lang="en-US" sz="1600" dirty="0"/>
                        <a:t>0.4</a:t>
                      </a:r>
                    </a:p>
                  </a:txBody>
                  <a:tcPr marL="0" marR="0" marT="0" marB="0" anchor="ctr">
                    <a:solidFill>
                      <a:schemeClr val="accent3"/>
                    </a:solidFill>
                  </a:tcPr>
                </a:tc>
                <a:tc>
                  <a:txBody>
                    <a:bodyPr/>
                    <a:lstStyle/>
                    <a:p>
                      <a:pPr algn="r"/>
                      <a:r>
                        <a:rPr lang="en-US" sz="1600" dirty="0"/>
                        <a:t>35</a:t>
                      </a:r>
                    </a:p>
                  </a:txBody>
                  <a:tcPr marL="0" marR="0" marT="0" marB="0" anchor="ctr">
                    <a:solidFill>
                      <a:schemeClr val="accent3"/>
                    </a:solidFill>
                  </a:tcPr>
                </a:tc>
                <a:tc>
                  <a:txBody>
                    <a:bodyPr/>
                    <a:lstStyle/>
                    <a:p>
                      <a:pPr algn="r"/>
                      <a:r>
                        <a:rPr lang="en-US" sz="1600" dirty="0"/>
                        <a:t>119</a:t>
                      </a:r>
                    </a:p>
                  </a:txBody>
                  <a:tcPr marL="0" marR="0" marT="0" marB="0" anchor="ctr">
                    <a:solidFill>
                      <a:schemeClr val="accent3"/>
                    </a:solidFill>
                  </a:tcPr>
                </a:tc>
                <a:extLst>
                  <a:ext uri="{0D108BD9-81ED-4DB2-BD59-A6C34878D82A}">
                    <a16:rowId xmlns:a16="http://schemas.microsoft.com/office/drawing/2014/main" val="2157605275"/>
                  </a:ext>
                </a:extLst>
              </a:tr>
              <a:tr h="461402">
                <a:tc>
                  <a:txBody>
                    <a:bodyPr/>
                    <a:lstStyle/>
                    <a:p>
                      <a:r>
                        <a:rPr lang="en-US" sz="1600" dirty="0"/>
                        <a:t>Shrimp 3 oz.</a:t>
                      </a:r>
                    </a:p>
                  </a:txBody>
                  <a:tcPr marL="0" marR="0" marT="0" marB="0" anchor="ctr">
                    <a:solidFill>
                      <a:srgbClr val="FFC000"/>
                    </a:solidFill>
                  </a:tcPr>
                </a:tc>
                <a:tc>
                  <a:txBody>
                    <a:bodyPr/>
                    <a:lstStyle/>
                    <a:p>
                      <a:pPr algn="r"/>
                      <a:r>
                        <a:rPr lang="en-US" sz="1600" dirty="0"/>
                        <a:t>17.8</a:t>
                      </a:r>
                    </a:p>
                  </a:txBody>
                  <a:tcPr marL="0" marR="0" marT="0" marB="0" anchor="ctr">
                    <a:solidFill>
                      <a:srgbClr val="FFC000"/>
                    </a:solidFill>
                  </a:tcPr>
                </a:tc>
                <a:tc>
                  <a:txBody>
                    <a:bodyPr/>
                    <a:lstStyle/>
                    <a:p>
                      <a:pPr algn="r"/>
                      <a:r>
                        <a:rPr lang="en-US" sz="1600" dirty="0"/>
                        <a:t>0.2</a:t>
                      </a:r>
                    </a:p>
                  </a:txBody>
                  <a:tcPr marL="0" marR="0" marT="0" marB="0" anchor="ctr">
                    <a:solidFill>
                      <a:srgbClr val="FFC000"/>
                    </a:solidFill>
                  </a:tcPr>
                </a:tc>
                <a:tc>
                  <a:txBody>
                    <a:bodyPr/>
                    <a:lstStyle/>
                    <a:p>
                      <a:pPr algn="r"/>
                      <a:r>
                        <a:rPr lang="en-US" sz="1600" dirty="0"/>
                        <a:t>166</a:t>
                      </a:r>
                    </a:p>
                  </a:txBody>
                  <a:tcPr marL="0" marR="0" marT="0" marB="0" anchor="ctr">
                    <a:solidFill>
                      <a:srgbClr val="FFC000"/>
                    </a:solidFill>
                  </a:tcPr>
                </a:tc>
                <a:tc>
                  <a:txBody>
                    <a:bodyPr/>
                    <a:lstStyle/>
                    <a:p>
                      <a:pPr algn="r"/>
                      <a:r>
                        <a:rPr lang="en-US" sz="1600" dirty="0"/>
                        <a:t>84</a:t>
                      </a:r>
                    </a:p>
                  </a:txBody>
                  <a:tcPr marL="0" marR="0" marT="0" marB="0" anchor="ctr">
                    <a:solidFill>
                      <a:srgbClr val="FFC000"/>
                    </a:solidFill>
                  </a:tcPr>
                </a:tc>
                <a:extLst>
                  <a:ext uri="{0D108BD9-81ED-4DB2-BD59-A6C34878D82A}">
                    <a16:rowId xmlns:a16="http://schemas.microsoft.com/office/drawing/2014/main" val="539933417"/>
                  </a:ext>
                </a:extLst>
              </a:tr>
              <a:tr h="461402">
                <a:tc>
                  <a:txBody>
                    <a:bodyPr/>
                    <a:lstStyle/>
                    <a:p>
                      <a:r>
                        <a:rPr lang="en-US" sz="1600" dirty="0"/>
                        <a:t>Shrimp (breaded, fried, 6–8 pcs.)</a:t>
                      </a:r>
                    </a:p>
                  </a:txBody>
                  <a:tcPr marL="0" marR="0" marT="0" marB="0" anchor="ctr">
                    <a:solidFill>
                      <a:schemeClr val="accent3"/>
                    </a:solidFill>
                  </a:tcPr>
                </a:tc>
                <a:tc>
                  <a:txBody>
                    <a:bodyPr/>
                    <a:lstStyle/>
                    <a:p>
                      <a:pPr algn="r"/>
                      <a:r>
                        <a:rPr lang="en-US" sz="1600" dirty="0"/>
                        <a:t>18.9</a:t>
                      </a:r>
                    </a:p>
                  </a:txBody>
                  <a:tcPr marL="0" marR="0" marT="0" marB="0" anchor="ctr">
                    <a:solidFill>
                      <a:schemeClr val="accent3"/>
                    </a:solidFill>
                  </a:tcPr>
                </a:tc>
                <a:tc>
                  <a:txBody>
                    <a:bodyPr/>
                    <a:lstStyle/>
                    <a:p>
                      <a:pPr algn="r"/>
                      <a:r>
                        <a:rPr lang="en-US" sz="1600" dirty="0"/>
                        <a:t>5.4</a:t>
                      </a:r>
                    </a:p>
                  </a:txBody>
                  <a:tcPr marL="0" marR="0" marT="0" marB="0" anchor="ctr">
                    <a:solidFill>
                      <a:schemeClr val="accent3"/>
                    </a:solidFill>
                  </a:tcPr>
                </a:tc>
                <a:tc>
                  <a:txBody>
                    <a:bodyPr/>
                    <a:lstStyle/>
                    <a:p>
                      <a:pPr algn="r"/>
                      <a:r>
                        <a:rPr lang="en-US" sz="1600" dirty="0"/>
                        <a:t>200</a:t>
                      </a:r>
                    </a:p>
                  </a:txBody>
                  <a:tcPr marL="0" marR="0" marT="0" marB="0" anchor="ctr">
                    <a:solidFill>
                      <a:schemeClr val="accent3"/>
                    </a:solidFill>
                  </a:tcPr>
                </a:tc>
                <a:tc>
                  <a:txBody>
                    <a:bodyPr/>
                    <a:lstStyle/>
                    <a:p>
                      <a:pPr algn="r"/>
                      <a:r>
                        <a:rPr lang="en-US" sz="1600" dirty="0"/>
                        <a:t>454</a:t>
                      </a:r>
                    </a:p>
                  </a:txBody>
                  <a:tcPr marL="0" marR="0" marT="0" marB="0" anchor="ctr">
                    <a:solidFill>
                      <a:schemeClr val="accent3"/>
                    </a:solidFill>
                  </a:tcPr>
                </a:tc>
                <a:extLst>
                  <a:ext uri="{0D108BD9-81ED-4DB2-BD59-A6C34878D82A}">
                    <a16:rowId xmlns:a16="http://schemas.microsoft.com/office/drawing/2014/main" val="4046690567"/>
                  </a:ext>
                </a:extLst>
              </a:tr>
              <a:tr h="461402">
                <a:tc>
                  <a:txBody>
                    <a:bodyPr/>
                    <a:lstStyle/>
                    <a:p>
                      <a:r>
                        <a:rPr lang="en-US" sz="1600"/>
                        <a:t>Tuna 3 oz. (canned)</a:t>
                      </a:r>
                    </a:p>
                  </a:txBody>
                  <a:tcPr marL="0" marR="0" marT="0" marB="0" anchor="ctr">
                    <a:solidFill>
                      <a:srgbClr val="FFC000"/>
                    </a:solidFill>
                  </a:tcPr>
                </a:tc>
                <a:tc>
                  <a:txBody>
                    <a:bodyPr/>
                    <a:lstStyle/>
                    <a:p>
                      <a:pPr algn="r"/>
                      <a:r>
                        <a:rPr lang="en-US" sz="1600" dirty="0"/>
                        <a:t>21.7</a:t>
                      </a:r>
                    </a:p>
                  </a:txBody>
                  <a:tcPr marL="0" marR="0" marT="0" marB="0" anchor="ctr">
                    <a:solidFill>
                      <a:srgbClr val="FFC000"/>
                    </a:solidFill>
                  </a:tcPr>
                </a:tc>
                <a:tc>
                  <a:txBody>
                    <a:bodyPr/>
                    <a:lstStyle/>
                    <a:p>
                      <a:pPr algn="r"/>
                      <a:r>
                        <a:rPr lang="en-US" sz="1600" dirty="0"/>
                        <a:t>0.2</a:t>
                      </a:r>
                    </a:p>
                  </a:txBody>
                  <a:tcPr marL="0" marR="0" marT="0" marB="0" anchor="ctr">
                    <a:solidFill>
                      <a:srgbClr val="FFC000"/>
                    </a:solidFill>
                  </a:tcPr>
                </a:tc>
                <a:tc>
                  <a:txBody>
                    <a:bodyPr/>
                    <a:lstStyle/>
                    <a:p>
                      <a:pPr algn="r"/>
                      <a:r>
                        <a:rPr lang="en-US" sz="1600" dirty="0"/>
                        <a:t>26</a:t>
                      </a:r>
                    </a:p>
                  </a:txBody>
                  <a:tcPr marL="0" marR="0" marT="0" marB="0" anchor="ctr">
                    <a:solidFill>
                      <a:srgbClr val="FFC000"/>
                    </a:solidFill>
                  </a:tcPr>
                </a:tc>
                <a:tc>
                  <a:txBody>
                    <a:bodyPr/>
                    <a:lstStyle/>
                    <a:p>
                      <a:pPr algn="r"/>
                      <a:r>
                        <a:rPr lang="en-US" sz="1600" dirty="0"/>
                        <a:t>99</a:t>
                      </a:r>
                    </a:p>
                  </a:txBody>
                  <a:tcPr marL="0" marR="0" marT="0" marB="0" anchor="ctr">
                    <a:solidFill>
                      <a:srgbClr val="FFC000"/>
                    </a:solidFill>
                  </a:tcPr>
                </a:tc>
                <a:extLst>
                  <a:ext uri="{0D108BD9-81ED-4DB2-BD59-A6C34878D82A}">
                    <a16:rowId xmlns:a16="http://schemas.microsoft.com/office/drawing/2014/main" val="3757338674"/>
                  </a:ext>
                </a:extLst>
              </a:tr>
              <a:tr h="461402">
                <a:tc>
                  <a:txBody>
                    <a:bodyPr/>
                    <a:lstStyle/>
                    <a:p>
                      <a:r>
                        <a:rPr lang="en-US" sz="1600" dirty="0"/>
                        <a:t>Soybeans 1 c. (boiled)</a:t>
                      </a:r>
                    </a:p>
                  </a:txBody>
                  <a:tcPr marL="0" marR="0" marT="0" marB="0" anchor="ctr">
                    <a:solidFill>
                      <a:schemeClr val="accent3"/>
                    </a:solidFill>
                  </a:tcPr>
                </a:tc>
                <a:tc>
                  <a:txBody>
                    <a:bodyPr/>
                    <a:lstStyle/>
                    <a:p>
                      <a:pPr algn="r"/>
                      <a:r>
                        <a:rPr lang="en-US" sz="1600" dirty="0"/>
                        <a:t>29.0</a:t>
                      </a:r>
                    </a:p>
                  </a:txBody>
                  <a:tcPr marL="0" marR="0" marT="0" marB="0" anchor="ctr">
                    <a:solidFill>
                      <a:schemeClr val="accent3"/>
                    </a:solidFill>
                  </a:tcPr>
                </a:tc>
                <a:tc>
                  <a:txBody>
                    <a:bodyPr/>
                    <a:lstStyle/>
                    <a:p>
                      <a:pPr algn="r"/>
                      <a:r>
                        <a:rPr lang="en-US" sz="1600" dirty="0"/>
                        <a:t>2.2</a:t>
                      </a:r>
                    </a:p>
                  </a:txBody>
                  <a:tcPr marL="0" marR="0" marT="0" marB="0" anchor="ctr">
                    <a:solidFill>
                      <a:schemeClr val="accent3"/>
                    </a:solidFill>
                  </a:tcPr>
                </a:tc>
                <a:tc>
                  <a:txBody>
                    <a:bodyPr/>
                    <a:lstStyle/>
                    <a:p>
                      <a:pPr algn="r"/>
                      <a:r>
                        <a:rPr lang="en-US" sz="1600" dirty="0"/>
                        <a:t>0</a:t>
                      </a:r>
                    </a:p>
                  </a:txBody>
                  <a:tcPr marL="0" marR="0" marT="0" marB="0" anchor="ctr">
                    <a:solidFill>
                      <a:schemeClr val="accent3"/>
                    </a:solidFill>
                  </a:tcPr>
                </a:tc>
                <a:tc>
                  <a:txBody>
                    <a:bodyPr/>
                    <a:lstStyle/>
                    <a:p>
                      <a:pPr algn="r"/>
                      <a:r>
                        <a:rPr lang="en-US" sz="1600" dirty="0"/>
                        <a:t>298</a:t>
                      </a:r>
                    </a:p>
                  </a:txBody>
                  <a:tcPr marL="0" marR="0" marT="0" marB="0" anchor="ctr">
                    <a:solidFill>
                      <a:schemeClr val="accent3"/>
                    </a:solidFill>
                  </a:tcPr>
                </a:tc>
                <a:extLst>
                  <a:ext uri="{0D108BD9-81ED-4DB2-BD59-A6C34878D82A}">
                    <a16:rowId xmlns:a16="http://schemas.microsoft.com/office/drawing/2014/main" val="2234854570"/>
                  </a:ext>
                </a:extLst>
              </a:tr>
              <a:tr h="461402">
                <a:tc>
                  <a:txBody>
                    <a:bodyPr/>
                    <a:lstStyle/>
                    <a:p>
                      <a:r>
                        <a:rPr lang="en-US" sz="1600" dirty="0"/>
                        <a:t>Lentils 1 c. (boiled)</a:t>
                      </a:r>
                    </a:p>
                  </a:txBody>
                  <a:tcPr marL="0" marR="0" marT="0" marB="0" anchor="ctr">
                    <a:solidFill>
                      <a:srgbClr val="FFC000"/>
                    </a:solidFill>
                  </a:tcPr>
                </a:tc>
                <a:tc>
                  <a:txBody>
                    <a:bodyPr/>
                    <a:lstStyle/>
                    <a:p>
                      <a:pPr algn="r"/>
                      <a:r>
                        <a:rPr lang="en-US" sz="1600" dirty="0"/>
                        <a:t>17.9</a:t>
                      </a:r>
                    </a:p>
                  </a:txBody>
                  <a:tcPr marL="0" marR="0" marT="0" marB="0" anchor="ctr">
                    <a:solidFill>
                      <a:srgbClr val="FFC000"/>
                    </a:solidFill>
                  </a:tcPr>
                </a:tc>
                <a:tc>
                  <a:txBody>
                    <a:bodyPr/>
                    <a:lstStyle/>
                    <a:p>
                      <a:pPr algn="r"/>
                      <a:r>
                        <a:rPr lang="en-US" sz="1600" dirty="0"/>
                        <a:t>0.1</a:t>
                      </a:r>
                    </a:p>
                  </a:txBody>
                  <a:tcPr marL="0" marR="0" marT="0" marB="0" anchor="ctr">
                    <a:solidFill>
                      <a:srgbClr val="FFC000"/>
                    </a:solidFill>
                  </a:tcPr>
                </a:tc>
                <a:tc>
                  <a:txBody>
                    <a:bodyPr/>
                    <a:lstStyle/>
                    <a:p>
                      <a:pPr algn="r"/>
                      <a:r>
                        <a:rPr lang="en-US" sz="1600" dirty="0"/>
                        <a:t>0</a:t>
                      </a:r>
                    </a:p>
                  </a:txBody>
                  <a:tcPr marL="0" marR="0" marT="0" marB="0" anchor="ctr">
                    <a:solidFill>
                      <a:srgbClr val="FFC000"/>
                    </a:solidFill>
                  </a:tcPr>
                </a:tc>
                <a:tc>
                  <a:txBody>
                    <a:bodyPr/>
                    <a:lstStyle/>
                    <a:p>
                      <a:pPr algn="r"/>
                      <a:r>
                        <a:rPr lang="en-US" sz="1600" dirty="0"/>
                        <a:t>226</a:t>
                      </a:r>
                    </a:p>
                  </a:txBody>
                  <a:tcPr marL="0" marR="0" marT="0" marB="0" anchor="ctr">
                    <a:solidFill>
                      <a:srgbClr val="FFC000"/>
                    </a:solidFill>
                  </a:tcPr>
                </a:tc>
                <a:extLst>
                  <a:ext uri="{0D108BD9-81ED-4DB2-BD59-A6C34878D82A}">
                    <a16:rowId xmlns:a16="http://schemas.microsoft.com/office/drawing/2014/main" val="1218867159"/>
                  </a:ext>
                </a:extLst>
              </a:tr>
              <a:tr h="461402">
                <a:tc>
                  <a:txBody>
                    <a:bodyPr/>
                    <a:lstStyle/>
                    <a:p>
                      <a:r>
                        <a:rPr lang="en-US" sz="1600" dirty="0"/>
                        <a:t>Kidney beans 1 c. (canned)</a:t>
                      </a:r>
                    </a:p>
                  </a:txBody>
                  <a:tcPr marL="0" marR="0" marT="0" marB="0" anchor="ctr">
                    <a:solidFill>
                      <a:schemeClr val="accent3"/>
                    </a:solidFill>
                  </a:tcPr>
                </a:tc>
                <a:tc>
                  <a:txBody>
                    <a:bodyPr/>
                    <a:lstStyle/>
                    <a:p>
                      <a:pPr algn="r"/>
                      <a:r>
                        <a:rPr lang="en-US" sz="1600" dirty="0"/>
                        <a:t>13.5</a:t>
                      </a:r>
                    </a:p>
                  </a:txBody>
                  <a:tcPr marL="0" marR="0" marT="0" marB="0" anchor="ctr">
                    <a:solidFill>
                      <a:schemeClr val="accent3"/>
                    </a:solidFill>
                  </a:tcPr>
                </a:tc>
                <a:tc>
                  <a:txBody>
                    <a:bodyPr/>
                    <a:lstStyle/>
                    <a:p>
                      <a:pPr algn="r"/>
                      <a:r>
                        <a:rPr lang="en-US" sz="1600" dirty="0"/>
                        <a:t>0.2</a:t>
                      </a:r>
                    </a:p>
                  </a:txBody>
                  <a:tcPr marL="0" marR="0" marT="0" marB="0" anchor="ctr">
                    <a:solidFill>
                      <a:schemeClr val="accent3"/>
                    </a:solidFill>
                  </a:tcPr>
                </a:tc>
                <a:tc>
                  <a:txBody>
                    <a:bodyPr/>
                    <a:lstStyle/>
                    <a:p>
                      <a:pPr algn="r"/>
                      <a:r>
                        <a:rPr lang="en-US" sz="1600" dirty="0"/>
                        <a:t>0</a:t>
                      </a:r>
                    </a:p>
                  </a:txBody>
                  <a:tcPr marL="0" marR="0" marT="0" marB="0" anchor="ctr">
                    <a:solidFill>
                      <a:schemeClr val="accent3"/>
                    </a:solidFill>
                  </a:tcPr>
                </a:tc>
                <a:tc>
                  <a:txBody>
                    <a:bodyPr/>
                    <a:lstStyle/>
                    <a:p>
                      <a:pPr algn="r"/>
                      <a:r>
                        <a:rPr lang="en-US" sz="1600" dirty="0"/>
                        <a:t>215</a:t>
                      </a:r>
                    </a:p>
                  </a:txBody>
                  <a:tcPr marL="0" marR="0" marT="0" marB="0" anchor="ctr">
                    <a:solidFill>
                      <a:schemeClr val="accent3"/>
                    </a:solidFill>
                  </a:tcPr>
                </a:tc>
                <a:extLst>
                  <a:ext uri="{0D108BD9-81ED-4DB2-BD59-A6C34878D82A}">
                    <a16:rowId xmlns:a16="http://schemas.microsoft.com/office/drawing/2014/main" val="2150925687"/>
                  </a:ext>
                </a:extLst>
              </a:tr>
              <a:tr h="461402">
                <a:tc>
                  <a:txBody>
                    <a:bodyPr/>
                    <a:lstStyle/>
                    <a:p>
                      <a:r>
                        <a:rPr lang="en-US" sz="1600" dirty="0"/>
                        <a:t>Sunflower seeds 1 c.</a:t>
                      </a:r>
                    </a:p>
                  </a:txBody>
                  <a:tcPr marL="0" marR="0" marT="0" marB="0" anchor="ctr">
                    <a:solidFill>
                      <a:srgbClr val="FFC000"/>
                    </a:solidFill>
                  </a:tcPr>
                </a:tc>
                <a:tc>
                  <a:txBody>
                    <a:bodyPr/>
                    <a:lstStyle/>
                    <a:p>
                      <a:pPr algn="r"/>
                      <a:r>
                        <a:rPr lang="en-US" sz="1600" dirty="0"/>
                        <a:t>9.6</a:t>
                      </a:r>
                    </a:p>
                  </a:txBody>
                  <a:tcPr marL="0" marR="0" marT="0" marB="0" anchor="ctr">
                    <a:solidFill>
                      <a:srgbClr val="FFC000"/>
                    </a:solidFill>
                  </a:tcPr>
                </a:tc>
                <a:tc>
                  <a:txBody>
                    <a:bodyPr/>
                    <a:lstStyle/>
                    <a:p>
                      <a:pPr algn="r"/>
                      <a:r>
                        <a:rPr lang="en-US" sz="1600" dirty="0"/>
                        <a:t>2.0</a:t>
                      </a:r>
                    </a:p>
                  </a:txBody>
                  <a:tcPr marL="0" marR="0" marT="0" marB="0" anchor="ctr">
                    <a:solidFill>
                      <a:srgbClr val="FFC000"/>
                    </a:solidFill>
                  </a:tcPr>
                </a:tc>
                <a:tc>
                  <a:txBody>
                    <a:bodyPr/>
                    <a:lstStyle/>
                    <a:p>
                      <a:pPr algn="r"/>
                      <a:r>
                        <a:rPr lang="en-US" sz="1600" dirty="0"/>
                        <a:t>0</a:t>
                      </a:r>
                    </a:p>
                  </a:txBody>
                  <a:tcPr marL="0" marR="0" marT="0" marB="0" anchor="ctr">
                    <a:solidFill>
                      <a:srgbClr val="FFC000"/>
                    </a:solidFill>
                  </a:tcPr>
                </a:tc>
                <a:tc>
                  <a:txBody>
                    <a:bodyPr/>
                    <a:lstStyle/>
                    <a:p>
                      <a:pPr algn="r"/>
                      <a:r>
                        <a:rPr lang="en-US" sz="1600" dirty="0"/>
                        <a:t>269</a:t>
                      </a:r>
                    </a:p>
                  </a:txBody>
                  <a:tcPr marL="0" marR="0" marT="0" marB="0" anchor="ctr">
                    <a:solidFill>
                      <a:srgbClr val="FFC000"/>
                    </a:solidFill>
                  </a:tcPr>
                </a:tc>
                <a:extLst>
                  <a:ext uri="{0D108BD9-81ED-4DB2-BD59-A6C34878D82A}">
                    <a16:rowId xmlns:a16="http://schemas.microsoft.com/office/drawing/2014/main" val="1858570313"/>
                  </a:ext>
                </a:extLst>
              </a:tr>
            </a:tbl>
          </a:graphicData>
        </a:graphic>
      </p:graphicFrame>
    </p:spTree>
    <p:extLst>
      <p:ext uri="{BB962C8B-B14F-4D97-AF65-F5344CB8AC3E}">
        <p14:creationId xmlns:p14="http://schemas.microsoft.com/office/powerpoint/2010/main" val="386038285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Protein Quality</a:t>
            </a:r>
          </a:p>
        </p:txBody>
      </p:sp>
      <p:sp>
        <p:nvSpPr>
          <p:cNvPr id="3" name="Content Placeholder 2"/>
          <p:cNvSpPr>
            <a:spLocks noGrp="1"/>
          </p:cNvSpPr>
          <p:nvPr>
            <p:ph idx="1"/>
          </p:nvPr>
        </p:nvSpPr>
        <p:spPr>
          <a:xfrm>
            <a:off x="684212" y="1600200"/>
            <a:ext cx="10972800" cy="5105400"/>
          </a:xfrm>
        </p:spPr>
        <p:txBody>
          <a:bodyPr>
            <a:normAutofit/>
          </a:bodyPr>
          <a:lstStyle/>
          <a:p>
            <a:r>
              <a:rPr lang="en-US" dirty="0"/>
              <a:t>While protein is contained in a wide variety of foods, it differs in quality. </a:t>
            </a:r>
          </a:p>
          <a:p>
            <a:r>
              <a:rPr lang="en-US" dirty="0"/>
              <a:t>High-quality protein contains all the essential amino acids in the proportions needed by the human body. </a:t>
            </a:r>
          </a:p>
          <a:p>
            <a:r>
              <a:rPr lang="en-US" dirty="0"/>
              <a:t>The amino acid profile of different foods is therefore one component of protein quality. </a:t>
            </a:r>
          </a:p>
          <a:p>
            <a:r>
              <a:rPr lang="en-US" dirty="0"/>
              <a:t>Foods that contain some of the essential amino acids are called </a:t>
            </a:r>
            <a:r>
              <a:rPr lang="en-US" b="1" dirty="0"/>
              <a:t>incomplete protein sources</a:t>
            </a:r>
            <a:r>
              <a:rPr lang="en-US" dirty="0"/>
              <a:t>, while those that contain all nine essential amino acids are called </a:t>
            </a:r>
            <a:r>
              <a:rPr lang="en-US" b="1" dirty="0"/>
              <a:t>complete protein sources</a:t>
            </a:r>
            <a:r>
              <a:rPr lang="en-US" dirty="0"/>
              <a:t>, or high-quality protein sources. </a:t>
            </a:r>
          </a:p>
        </p:txBody>
      </p:sp>
    </p:spTree>
    <p:extLst>
      <p:ext uri="{BB962C8B-B14F-4D97-AF65-F5344CB8AC3E}">
        <p14:creationId xmlns:p14="http://schemas.microsoft.com/office/powerpoint/2010/main" val="360979088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Protein Quality</a:t>
            </a:r>
          </a:p>
        </p:txBody>
      </p:sp>
      <p:sp>
        <p:nvSpPr>
          <p:cNvPr id="3" name="Content Placeholder 2"/>
          <p:cNvSpPr>
            <a:spLocks noGrp="1"/>
          </p:cNvSpPr>
          <p:nvPr>
            <p:ph sz="half" idx="1"/>
          </p:nvPr>
        </p:nvSpPr>
        <p:spPr>
          <a:xfrm>
            <a:off x="684212" y="1752600"/>
            <a:ext cx="4724400" cy="4800600"/>
          </a:xfrm>
        </p:spPr>
        <p:txBody>
          <a:bodyPr>
            <a:normAutofit lnSpcReduction="10000"/>
          </a:bodyPr>
          <a:lstStyle/>
          <a:p>
            <a:r>
              <a:rPr lang="en-US" dirty="0"/>
              <a:t>Foods that are complete protein sources include animal foods such as milk, cheese, eggs, fish, poultry, and meat, and a few plant foods, such as soy and quinoa.</a:t>
            </a:r>
          </a:p>
          <a:p>
            <a:r>
              <a:rPr lang="en-US" dirty="0"/>
              <a:t>The only animal-based protein that is not complete is gelatin, which consists of the protein, collagen.</a:t>
            </a:r>
          </a:p>
        </p:txBody>
      </p:sp>
      <p:pic>
        <p:nvPicPr>
          <p:cNvPr id="5" name="Content Placeholder 4">
            <a:extLst>
              <a:ext uri="{C183D7F6-B498-43B3-948B-1728B52AA6E4}">
                <adec:decorative xmlns:adec="http://schemas.microsoft.com/office/drawing/2017/decorative" val="1"/>
              </a:ext>
            </a:extLst>
          </p:cNvPr>
          <p:cNvPicPr>
            <a:picLocks noGrp="1" noChangeAspect="1"/>
          </p:cNvPicPr>
          <p:nvPr>
            <p:ph sz="half" idx="2"/>
          </p:nvPr>
        </p:nvPicPr>
        <p:blipFill>
          <a:blip r:embed="rId2" cstate="print">
            <a:extLst>
              <a:ext uri="{28A0092B-C50C-407E-A947-70E740481C1C}">
                <a14:useLocalDpi xmlns:a14="http://schemas.microsoft.com/office/drawing/2010/main" val="0"/>
              </a:ext>
            </a:extLst>
          </a:blip>
          <a:stretch>
            <a:fillRect/>
          </a:stretch>
        </p:blipFill>
        <p:spPr>
          <a:xfrm>
            <a:off x="5510166" y="1295400"/>
            <a:ext cx="6299245" cy="5400690"/>
          </a:xfrm>
        </p:spPr>
      </p:pic>
    </p:spTree>
    <p:extLst>
      <p:ext uri="{BB962C8B-B14F-4D97-AF65-F5344CB8AC3E}">
        <p14:creationId xmlns:p14="http://schemas.microsoft.com/office/powerpoint/2010/main" val="282007006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Protein Quality</a:t>
            </a:r>
          </a:p>
        </p:txBody>
      </p:sp>
      <p:sp>
        <p:nvSpPr>
          <p:cNvPr id="3" name="Content Placeholder 2"/>
          <p:cNvSpPr>
            <a:spLocks noGrp="1"/>
          </p:cNvSpPr>
          <p:nvPr>
            <p:ph idx="1"/>
          </p:nvPr>
        </p:nvSpPr>
        <p:spPr>
          <a:xfrm>
            <a:off x="684212" y="1600200"/>
            <a:ext cx="10972800" cy="5105400"/>
          </a:xfrm>
        </p:spPr>
        <p:txBody>
          <a:bodyPr>
            <a:normAutofit/>
          </a:bodyPr>
          <a:lstStyle/>
          <a:p>
            <a:r>
              <a:rPr lang="en-US" dirty="0"/>
              <a:t>Most plant-based foods are deficient in at least one essential amino acid and therefore are incomplete protein sources. </a:t>
            </a:r>
          </a:p>
          <a:p>
            <a:r>
              <a:rPr lang="en-US" dirty="0"/>
              <a:t>For example, grains are usually deficient in the amino acid lysine, and legumes do not contain methionine or tryptophan. </a:t>
            </a:r>
          </a:p>
          <a:p>
            <a:r>
              <a:rPr lang="en-US" dirty="0"/>
              <a:t>Because grains and legumes are not deficient in the same amino acids they can complement each other in a diet. </a:t>
            </a:r>
          </a:p>
          <a:p>
            <a:r>
              <a:rPr lang="en-US" dirty="0"/>
              <a:t>Incomplete protein foods are called </a:t>
            </a:r>
            <a:r>
              <a:rPr lang="en-US" b="1" dirty="0"/>
              <a:t>complementary foods </a:t>
            </a:r>
            <a:r>
              <a:rPr lang="en-US" dirty="0"/>
              <a:t>because when consumed in tandem they contain all nine essential amino acids at adequate levels. </a:t>
            </a:r>
          </a:p>
        </p:txBody>
      </p:sp>
    </p:spTree>
    <p:extLst>
      <p:ext uri="{BB962C8B-B14F-4D97-AF65-F5344CB8AC3E}">
        <p14:creationId xmlns:p14="http://schemas.microsoft.com/office/powerpoint/2010/main" val="190245931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Complementing Protein Sources</a:t>
            </a:r>
          </a:p>
        </p:txBody>
      </p:sp>
      <p:graphicFrame>
        <p:nvGraphicFramePr>
          <p:cNvPr id="5" name="Content Placeholder 4" descr="Table showing the combination of incomplete protein sources to assure all amino acids are consumed."/>
          <p:cNvGraphicFramePr>
            <a:graphicFrameLocks noGrp="1"/>
          </p:cNvGraphicFramePr>
          <p:nvPr>
            <p:ph idx="1"/>
            <p:extLst>
              <p:ext uri="{D42A27DB-BD31-4B8C-83A1-F6EECF244321}">
                <p14:modId xmlns:p14="http://schemas.microsoft.com/office/powerpoint/2010/main" val="942067269"/>
              </p:ext>
            </p:extLst>
          </p:nvPr>
        </p:nvGraphicFramePr>
        <p:xfrm>
          <a:off x="608011" y="1981200"/>
          <a:ext cx="10896601" cy="3962400"/>
        </p:xfrm>
        <a:graphic>
          <a:graphicData uri="http://schemas.openxmlformats.org/drawingml/2006/table">
            <a:tbl>
              <a:tblPr firstRow="1">
                <a:tableStyleId>{5940675A-B579-460E-94D1-54222C63F5DA}</a:tableStyleId>
              </a:tblPr>
              <a:tblGrid>
                <a:gridCol w="2133601">
                  <a:extLst>
                    <a:ext uri="{9D8B030D-6E8A-4147-A177-3AD203B41FA5}">
                      <a16:colId xmlns:a16="http://schemas.microsoft.com/office/drawing/2014/main" val="2565499850"/>
                    </a:ext>
                  </a:extLst>
                </a:gridCol>
                <a:gridCol w="2971800">
                  <a:extLst>
                    <a:ext uri="{9D8B030D-6E8A-4147-A177-3AD203B41FA5}">
                      <a16:colId xmlns:a16="http://schemas.microsoft.com/office/drawing/2014/main" val="1690129416"/>
                    </a:ext>
                  </a:extLst>
                </a:gridCol>
                <a:gridCol w="2971800">
                  <a:extLst>
                    <a:ext uri="{9D8B030D-6E8A-4147-A177-3AD203B41FA5}">
                      <a16:colId xmlns:a16="http://schemas.microsoft.com/office/drawing/2014/main" val="1643200722"/>
                    </a:ext>
                  </a:extLst>
                </a:gridCol>
                <a:gridCol w="2819400">
                  <a:extLst>
                    <a:ext uri="{9D8B030D-6E8A-4147-A177-3AD203B41FA5}">
                      <a16:colId xmlns:a16="http://schemas.microsoft.com/office/drawing/2014/main" val="2709025883"/>
                    </a:ext>
                  </a:extLst>
                </a:gridCol>
              </a:tblGrid>
              <a:tr h="990600">
                <a:tc>
                  <a:txBody>
                    <a:bodyPr/>
                    <a:lstStyle/>
                    <a:p>
                      <a:pPr algn="ctr"/>
                      <a:r>
                        <a:rPr lang="en-US" b="1" dirty="0"/>
                        <a:t>Foods</a:t>
                      </a:r>
                    </a:p>
                  </a:txBody>
                  <a:tcPr marL="0" marR="0" marT="0" marB="0" anchor="ctr">
                    <a:solidFill>
                      <a:schemeClr val="accent3"/>
                    </a:solidFill>
                  </a:tcPr>
                </a:tc>
                <a:tc>
                  <a:txBody>
                    <a:bodyPr/>
                    <a:lstStyle/>
                    <a:p>
                      <a:pPr algn="ctr"/>
                      <a:r>
                        <a:rPr lang="en-US" b="1" dirty="0"/>
                        <a:t>Lacking Amino Acids</a:t>
                      </a:r>
                    </a:p>
                  </a:txBody>
                  <a:tcPr marL="0" marR="0" marT="0" marB="0" anchor="ctr">
                    <a:solidFill>
                      <a:schemeClr val="accent3"/>
                    </a:solidFill>
                  </a:tcPr>
                </a:tc>
                <a:tc>
                  <a:txBody>
                    <a:bodyPr/>
                    <a:lstStyle/>
                    <a:p>
                      <a:pPr algn="ctr"/>
                      <a:r>
                        <a:rPr lang="en-US" b="1" dirty="0"/>
                        <a:t>Complementary Food</a:t>
                      </a:r>
                    </a:p>
                  </a:txBody>
                  <a:tcPr marL="0" marR="0" marT="0" marB="0" anchor="ctr">
                    <a:solidFill>
                      <a:schemeClr val="accent3"/>
                    </a:solidFill>
                  </a:tcPr>
                </a:tc>
                <a:tc>
                  <a:txBody>
                    <a:bodyPr/>
                    <a:lstStyle/>
                    <a:p>
                      <a:pPr algn="ctr"/>
                      <a:r>
                        <a:rPr lang="en-US" b="1" dirty="0"/>
                        <a:t>Complementary Menu</a:t>
                      </a:r>
                    </a:p>
                  </a:txBody>
                  <a:tcPr marL="0" marR="0" marT="0" marB="0" anchor="ctr">
                    <a:solidFill>
                      <a:schemeClr val="accent3"/>
                    </a:solidFill>
                  </a:tcPr>
                </a:tc>
                <a:extLst>
                  <a:ext uri="{0D108BD9-81ED-4DB2-BD59-A6C34878D82A}">
                    <a16:rowId xmlns:a16="http://schemas.microsoft.com/office/drawing/2014/main" val="3681176703"/>
                  </a:ext>
                </a:extLst>
              </a:tr>
              <a:tr h="990600">
                <a:tc>
                  <a:txBody>
                    <a:bodyPr/>
                    <a:lstStyle/>
                    <a:p>
                      <a:r>
                        <a:rPr lang="en-US" dirty="0"/>
                        <a:t>Legumes</a:t>
                      </a:r>
                    </a:p>
                  </a:txBody>
                  <a:tcPr marL="0" marR="0" marT="0" marB="0" anchor="ctr">
                    <a:solidFill>
                      <a:schemeClr val="accent1"/>
                    </a:solidFill>
                  </a:tcPr>
                </a:tc>
                <a:tc>
                  <a:txBody>
                    <a:bodyPr/>
                    <a:lstStyle/>
                    <a:p>
                      <a:r>
                        <a:rPr lang="en-US" dirty="0"/>
                        <a:t>Methionine, tryptophan</a:t>
                      </a:r>
                    </a:p>
                  </a:txBody>
                  <a:tcPr marL="0" marR="0" marT="0" marB="0" anchor="ctr">
                    <a:solidFill>
                      <a:schemeClr val="accent1"/>
                    </a:solidFill>
                  </a:tcPr>
                </a:tc>
                <a:tc>
                  <a:txBody>
                    <a:bodyPr/>
                    <a:lstStyle/>
                    <a:p>
                      <a:r>
                        <a:rPr lang="en-US" dirty="0"/>
                        <a:t>Grains, nuts, and seeds</a:t>
                      </a:r>
                    </a:p>
                  </a:txBody>
                  <a:tcPr marL="0" marR="0" marT="0" marB="0" anchor="ctr">
                    <a:solidFill>
                      <a:schemeClr val="accent1"/>
                    </a:solidFill>
                  </a:tcPr>
                </a:tc>
                <a:tc>
                  <a:txBody>
                    <a:bodyPr/>
                    <a:lstStyle/>
                    <a:p>
                      <a:r>
                        <a:rPr lang="en-US" dirty="0"/>
                        <a:t>Hummus and whole-wheat pita</a:t>
                      </a:r>
                    </a:p>
                  </a:txBody>
                  <a:tcPr marL="0" marR="0" marT="0" marB="0" anchor="ctr">
                    <a:solidFill>
                      <a:schemeClr val="accent1"/>
                    </a:solidFill>
                  </a:tcPr>
                </a:tc>
                <a:extLst>
                  <a:ext uri="{0D108BD9-81ED-4DB2-BD59-A6C34878D82A}">
                    <a16:rowId xmlns:a16="http://schemas.microsoft.com/office/drawing/2014/main" val="2177430591"/>
                  </a:ext>
                </a:extLst>
              </a:tr>
              <a:tr h="990600">
                <a:tc>
                  <a:txBody>
                    <a:bodyPr/>
                    <a:lstStyle/>
                    <a:p>
                      <a:r>
                        <a:rPr lang="en-US" dirty="0"/>
                        <a:t>Grains</a:t>
                      </a:r>
                    </a:p>
                  </a:txBody>
                  <a:tcPr marL="0" marR="0" marT="0" marB="0" anchor="ctr">
                    <a:solidFill>
                      <a:srgbClr val="FFC000"/>
                    </a:solidFill>
                  </a:tcPr>
                </a:tc>
                <a:tc>
                  <a:txBody>
                    <a:bodyPr/>
                    <a:lstStyle/>
                    <a:p>
                      <a:r>
                        <a:rPr lang="en-US" dirty="0"/>
                        <a:t>Lysine, isoleucine, threonine</a:t>
                      </a:r>
                    </a:p>
                  </a:txBody>
                  <a:tcPr marL="0" marR="0" marT="0" marB="0" anchor="ctr">
                    <a:solidFill>
                      <a:srgbClr val="FFC000"/>
                    </a:solidFill>
                  </a:tcPr>
                </a:tc>
                <a:tc>
                  <a:txBody>
                    <a:bodyPr/>
                    <a:lstStyle/>
                    <a:p>
                      <a:r>
                        <a:rPr lang="en-US" dirty="0"/>
                        <a:t>Legumes</a:t>
                      </a:r>
                    </a:p>
                  </a:txBody>
                  <a:tcPr marL="0" marR="0" marT="0" marB="0" anchor="ctr">
                    <a:solidFill>
                      <a:srgbClr val="FFC000"/>
                    </a:solidFill>
                  </a:tcPr>
                </a:tc>
                <a:tc>
                  <a:txBody>
                    <a:bodyPr/>
                    <a:lstStyle/>
                    <a:p>
                      <a:r>
                        <a:rPr lang="en-US" dirty="0"/>
                        <a:t>Cornbread and kidney bean chili</a:t>
                      </a:r>
                    </a:p>
                  </a:txBody>
                  <a:tcPr marL="0" marR="0" marT="0" marB="0" anchor="ctr">
                    <a:solidFill>
                      <a:srgbClr val="FFC000"/>
                    </a:solidFill>
                  </a:tcPr>
                </a:tc>
                <a:extLst>
                  <a:ext uri="{0D108BD9-81ED-4DB2-BD59-A6C34878D82A}">
                    <a16:rowId xmlns:a16="http://schemas.microsoft.com/office/drawing/2014/main" val="3090009713"/>
                  </a:ext>
                </a:extLst>
              </a:tr>
              <a:tr h="990600">
                <a:tc>
                  <a:txBody>
                    <a:bodyPr/>
                    <a:lstStyle/>
                    <a:p>
                      <a:r>
                        <a:rPr lang="en-US" dirty="0"/>
                        <a:t>Nuts and seeds</a:t>
                      </a:r>
                    </a:p>
                  </a:txBody>
                  <a:tcPr marL="0" marR="0" marT="0" marB="0" anchor="ctr">
                    <a:solidFill>
                      <a:schemeClr val="accent1"/>
                    </a:solidFill>
                  </a:tcPr>
                </a:tc>
                <a:tc>
                  <a:txBody>
                    <a:bodyPr/>
                    <a:lstStyle/>
                    <a:p>
                      <a:r>
                        <a:rPr lang="en-US" dirty="0"/>
                        <a:t>Lysine, isoleucine</a:t>
                      </a:r>
                    </a:p>
                  </a:txBody>
                  <a:tcPr marL="0" marR="0" marT="0" marB="0" anchor="ctr">
                    <a:solidFill>
                      <a:schemeClr val="accent1"/>
                    </a:solidFill>
                  </a:tcPr>
                </a:tc>
                <a:tc>
                  <a:txBody>
                    <a:bodyPr/>
                    <a:lstStyle/>
                    <a:p>
                      <a:r>
                        <a:rPr lang="en-US" dirty="0"/>
                        <a:t>Legumes</a:t>
                      </a:r>
                    </a:p>
                  </a:txBody>
                  <a:tcPr marL="0" marR="0" marT="0" marB="0" anchor="ctr">
                    <a:solidFill>
                      <a:schemeClr val="accent1"/>
                    </a:solidFill>
                  </a:tcPr>
                </a:tc>
                <a:tc>
                  <a:txBody>
                    <a:bodyPr/>
                    <a:lstStyle/>
                    <a:p>
                      <a:r>
                        <a:rPr lang="en-US" dirty="0"/>
                        <a:t>Stir-fried tofu with cashews</a:t>
                      </a:r>
                    </a:p>
                  </a:txBody>
                  <a:tcPr marL="0" marR="0" marT="0" marB="0" anchor="ctr">
                    <a:solidFill>
                      <a:schemeClr val="accent1"/>
                    </a:solidFill>
                  </a:tcPr>
                </a:tc>
                <a:extLst>
                  <a:ext uri="{0D108BD9-81ED-4DB2-BD59-A6C34878D82A}">
                    <a16:rowId xmlns:a16="http://schemas.microsoft.com/office/drawing/2014/main" val="1557281017"/>
                  </a:ext>
                </a:extLst>
              </a:tr>
            </a:tbl>
          </a:graphicData>
        </a:graphic>
      </p:graphicFrame>
    </p:spTree>
    <p:extLst>
      <p:ext uri="{BB962C8B-B14F-4D97-AF65-F5344CB8AC3E}">
        <p14:creationId xmlns:p14="http://schemas.microsoft.com/office/powerpoint/2010/main" val="387875195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Digestibility of Proteins</a:t>
            </a:r>
          </a:p>
        </p:txBody>
      </p:sp>
      <p:sp>
        <p:nvSpPr>
          <p:cNvPr id="3" name="Content Placeholder 2"/>
          <p:cNvSpPr>
            <a:spLocks noGrp="1"/>
          </p:cNvSpPr>
          <p:nvPr>
            <p:ph idx="1"/>
          </p:nvPr>
        </p:nvSpPr>
        <p:spPr>
          <a:xfrm>
            <a:off x="455612" y="1752600"/>
            <a:ext cx="10972800" cy="4419600"/>
          </a:xfrm>
        </p:spPr>
        <p:txBody>
          <a:bodyPr/>
          <a:lstStyle/>
          <a:p>
            <a:r>
              <a:rPr lang="en-US" dirty="0"/>
              <a:t>The second component of protein quality is digestibility, as not all protein sources are equally digested. </a:t>
            </a:r>
          </a:p>
          <a:p>
            <a:r>
              <a:rPr lang="en-US" dirty="0"/>
              <a:t>In general, animal-based proteins are completely broken down during the process of digestion, whereas plant-based proteins are not. </a:t>
            </a:r>
          </a:p>
          <a:p>
            <a:r>
              <a:rPr lang="en-US" dirty="0"/>
              <a:t>This is because some proteins are contained in the plant’s fibrous cell walls and these pass through the digestive tract unabsorbed by the body.</a:t>
            </a:r>
          </a:p>
        </p:txBody>
      </p:sp>
    </p:spTree>
    <p:extLst>
      <p:ext uri="{BB962C8B-B14F-4D97-AF65-F5344CB8AC3E}">
        <p14:creationId xmlns:p14="http://schemas.microsoft.com/office/powerpoint/2010/main" val="217297985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18882" y="152400"/>
            <a:ext cx="10819129" cy="1295400"/>
          </a:xfrm>
        </p:spPr>
        <p:txBody>
          <a:bodyPr/>
          <a:lstStyle/>
          <a:p>
            <a:r>
              <a:rPr lang="en-US" b="1" dirty="0"/>
              <a:t>Protein Digestibility Corrected Amino Acid Score</a:t>
            </a:r>
          </a:p>
        </p:txBody>
      </p:sp>
      <p:sp>
        <p:nvSpPr>
          <p:cNvPr id="3" name="Content Placeholder 2"/>
          <p:cNvSpPr>
            <a:spLocks noGrp="1"/>
          </p:cNvSpPr>
          <p:nvPr>
            <p:ph idx="1"/>
          </p:nvPr>
        </p:nvSpPr>
        <p:spPr>
          <a:xfrm>
            <a:off x="608012" y="1600200"/>
            <a:ext cx="11125200" cy="5029200"/>
          </a:xfrm>
        </p:spPr>
        <p:txBody>
          <a:bodyPr/>
          <a:lstStyle/>
          <a:p>
            <a:r>
              <a:rPr lang="en-US" dirty="0"/>
              <a:t>The PDCAAS is a method adopted by the US Food and Drug Administration (FDA) to determine a food’s protein quality. </a:t>
            </a:r>
          </a:p>
          <a:p>
            <a:r>
              <a:rPr lang="en-US" dirty="0"/>
              <a:t>It is calculated using a formula that incorporates the total amount of amino acids in the food and the amount of protein in the food that is actually digested by humans. </a:t>
            </a:r>
          </a:p>
          <a:p>
            <a:r>
              <a:rPr lang="en-US" dirty="0"/>
              <a:t>The food’s protein quality is then ranked against the foods highest in protein quality. </a:t>
            </a:r>
          </a:p>
          <a:p>
            <a:r>
              <a:rPr lang="en-US" dirty="0"/>
              <a:t>Milk protein, egg whites, whey, and soy all have a ranking of one, the highest ranking.</a:t>
            </a:r>
          </a:p>
        </p:txBody>
      </p:sp>
    </p:spTree>
    <p:extLst>
      <p:ext uri="{BB962C8B-B14F-4D97-AF65-F5344CB8AC3E}">
        <p14:creationId xmlns:p14="http://schemas.microsoft.com/office/powerpoint/2010/main" val="19572206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Protein Quality</a:t>
            </a:r>
          </a:p>
        </p:txBody>
      </p:sp>
      <p:graphicFrame>
        <p:nvGraphicFramePr>
          <p:cNvPr id="9" name="Content Placeholder 8" descr="Table showing the Protein Digestibility Corrected Amino Acid Score for various foods. This score indicates the nutritional quality of the protein."/>
          <p:cNvGraphicFramePr>
            <a:graphicFrameLocks noGrp="1"/>
          </p:cNvGraphicFramePr>
          <p:nvPr>
            <p:ph sz="half" idx="1"/>
            <p:extLst>
              <p:ext uri="{D42A27DB-BD31-4B8C-83A1-F6EECF244321}">
                <p14:modId xmlns:p14="http://schemas.microsoft.com/office/powerpoint/2010/main" val="1306395102"/>
              </p:ext>
            </p:extLst>
          </p:nvPr>
        </p:nvGraphicFramePr>
        <p:xfrm>
          <a:off x="684212" y="1600196"/>
          <a:ext cx="5105400" cy="4419604"/>
        </p:xfrm>
        <a:graphic>
          <a:graphicData uri="http://schemas.openxmlformats.org/drawingml/2006/table">
            <a:tbl>
              <a:tblPr firstRow="1">
                <a:tableStyleId>{5940675A-B579-460E-94D1-54222C63F5DA}</a:tableStyleId>
              </a:tblPr>
              <a:tblGrid>
                <a:gridCol w="2552700">
                  <a:extLst>
                    <a:ext uri="{9D8B030D-6E8A-4147-A177-3AD203B41FA5}">
                      <a16:colId xmlns:a16="http://schemas.microsoft.com/office/drawing/2014/main" val="3298383375"/>
                    </a:ext>
                  </a:extLst>
                </a:gridCol>
                <a:gridCol w="2552700">
                  <a:extLst>
                    <a:ext uri="{9D8B030D-6E8A-4147-A177-3AD203B41FA5}">
                      <a16:colId xmlns:a16="http://schemas.microsoft.com/office/drawing/2014/main" val="816980055"/>
                    </a:ext>
                  </a:extLst>
                </a:gridCol>
              </a:tblGrid>
              <a:tr h="631372">
                <a:tc>
                  <a:txBody>
                    <a:bodyPr/>
                    <a:lstStyle/>
                    <a:p>
                      <a:pPr algn="ctr"/>
                      <a:r>
                        <a:rPr lang="en-US" sz="2400" b="1" dirty="0"/>
                        <a:t>Food</a:t>
                      </a:r>
                    </a:p>
                  </a:txBody>
                  <a:tcPr marL="0" marR="0" marT="0" marB="0" anchor="ctr">
                    <a:solidFill>
                      <a:schemeClr val="accent3"/>
                    </a:solidFill>
                  </a:tcPr>
                </a:tc>
                <a:tc>
                  <a:txBody>
                    <a:bodyPr/>
                    <a:lstStyle/>
                    <a:p>
                      <a:pPr algn="ctr"/>
                      <a:r>
                        <a:rPr lang="en-US" sz="2400" b="1" dirty="0"/>
                        <a:t>PDCAAS*</a:t>
                      </a:r>
                    </a:p>
                  </a:txBody>
                  <a:tcPr marL="0" marR="0" marT="0" marB="0" anchor="ctr">
                    <a:solidFill>
                      <a:schemeClr val="accent3"/>
                    </a:solidFill>
                  </a:tcPr>
                </a:tc>
                <a:extLst>
                  <a:ext uri="{0D108BD9-81ED-4DB2-BD59-A6C34878D82A}">
                    <a16:rowId xmlns:a16="http://schemas.microsoft.com/office/drawing/2014/main" val="1071006562"/>
                  </a:ext>
                </a:extLst>
              </a:tr>
              <a:tr h="631372">
                <a:tc>
                  <a:txBody>
                    <a:bodyPr/>
                    <a:lstStyle/>
                    <a:p>
                      <a:r>
                        <a:rPr lang="en-US" sz="2400" dirty="0"/>
                        <a:t>Milk protein</a:t>
                      </a:r>
                    </a:p>
                  </a:txBody>
                  <a:tcPr marL="0" marR="0" marT="0" marB="0" anchor="ctr">
                    <a:solidFill>
                      <a:schemeClr val="accent1"/>
                    </a:solidFill>
                  </a:tcPr>
                </a:tc>
                <a:tc>
                  <a:txBody>
                    <a:bodyPr/>
                    <a:lstStyle/>
                    <a:p>
                      <a:pPr algn="r"/>
                      <a:r>
                        <a:rPr lang="en-US" sz="2400" dirty="0"/>
                        <a:t>1.00</a:t>
                      </a:r>
                    </a:p>
                  </a:txBody>
                  <a:tcPr marL="0" marR="0" marT="0" marB="0" anchor="ctr">
                    <a:solidFill>
                      <a:schemeClr val="accent1"/>
                    </a:solidFill>
                  </a:tcPr>
                </a:tc>
                <a:extLst>
                  <a:ext uri="{0D108BD9-81ED-4DB2-BD59-A6C34878D82A}">
                    <a16:rowId xmlns:a16="http://schemas.microsoft.com/office/drawing/2014/main" val="1094205834"/>
                  </a:ext>
                </a:extLst>
              </a:tr>
              <a:tr h="631372">
                <a:tc>
                  <a:txBody>
                    <a:bodyPr/>
                    <a:lstStyle/>
                    <a:p>
                      <a:r>
                        <a:rPr lang="en-US" sz="2400" dirty="0"/>
                        <a:t>Egg white</a:t>
                      </a:r>
                    </a:p>
                  </a:txBody>
                  <a:tcPr marL="0" marR="0" marT="0" marB="0" anchor="ctr">
                    <a:solidFill>
                      <a:srgbClr val="FFC000"/>
                    </a:solidFill>
                  </a:tcPr>
                </a:tc>
                <a:tc>
                  <a:txBody>
                    <a:bodyPr/>
                    <a:lstStyle/>
                    <a:p>
                      <a:pPr algn="r"/>
                      <a:r>
                        <a:rPr lang="en-US" sz="2400" dirty="0"/>
                        <a:t>1.00</a:t>
                      </a:r>
                    </a:p>
                  </a:txBody>
                  <a:tcPr marL="0" marR="0" marT="0" marB="0" anchor="ctr">
                    <a:solidFill>
                      <a:srgbClr val="FFC000"/>
                    </a:solidFill>
                  </a:tcPr>
                </a:tc>
                <a:extLst>
                  <a:ext uri="{0D108BD9-81ED-4DB2-BD59-A6C34878D82A}">
                    <a16:rowId xmlns:a16="http://schemas.microsoft.com/office/drawing/2014/main" val="2353135215"/>
                  </a:ext>
                </a:extLst>
              </a:tr>
              <a:tr h="631372">
                <a:tc>
                  <a:txBody>
                    <a:bodyPr/>
                    <a:lstStyle/>
                    <a:p>
                      <a:r>
                        <a:rPr lang="en-US" sz="2400" dirty="0"/>
                        <a:t>Whey</a:t>
                      </a:r>
                    </a:p>
                  </a:txBody>
                  <a:tcPr marL="0" marR="0" marT="0" marB="0" anchor="ctr">
                    <a:solidFill>
                      <a:schemeClr val="accent1"/>
                    </a:solidFill>
                  </a:tcPr>
                </a:tc>
                <a:tc>
                  <a:txBody>
                    <a:bodyPr/>
                    <a:lstStyle/>
                    <a:p>
                      <a:pPr algn="r"/>
                      <a:r>
                        <a:rPr lang="en-US" sz="2400" dirty="0"/>
                        <a:t>1.00</a:t>
                      </a:r>
                    </a:p>
                  </a:txBody>
                  <a:tcPr marL="0" marR="0" marT="0" marB="0" anchor="ctr">
                    <a:solidFill>
                      <a:schemeClr val="accent1"/>
                    </a:solidFill>
                  </a:tcPr>
                </a:tc>
                <a:extLst>
                  <a:ext uri="{0D108BD9-81ED-4DB2-BD59-A6C34878D82A}">
                    <a16:rowId xmlns:a16="http://schemas.microsoft.com/office/drawing/2014/main" val="4055625773"/>
                  </a:ext>
                </a:extLst>
              </a:tr>
              <a:tr h="631372">
                <a:tc>
                  <a:txBody>
                    <a:bodyPr/>
                    <a:lstStyle/>
                    <a:p>
                      <a:r>
                        <a:rPr lang="en-US" sz="2400" dirty="0"/>
                        <a:t>Soy protein</a:t>
                      </a:r>
                    </a:p>
                  </a:txBody>
                  <a:tcPr marL="0" marR="0" marT="0" marB="0" anchor="ctr">
                    <a:solidFill>
                      <a:srgbClr val="FFC000"/>
                    </a:solidFill>
                  </a:tcPr>
                </a:tc>
                <a:tc>
                  <a:txBody>
                    <a:bodyPr/>
                    <a:lstStyle/>
                    <a:p>
                      <a:pPr algn="r"/>
                      <a:r>
                        <a:rPr lang="en-US" sz="2400" dirty="0"/>
                        <a:t>1.00</a:t>
                      </a:r>
                    </a:p>
                  </a:txBody>
                  <a:tcPr marL="0" marR="0" marT="0" marB="0" anchor="ctr">
                    <a:solidFill>
                      <a:srgbClr val="FFC000"/>
                    </a:solidFill>
                  </a:tcPr>
                </a:tc>
                <a:extLst>
                  <a:ext uri="{0D108BD9-81ED-4DB2-BD59-A6C34878D82A}">
                    <a16:rowId xmlns:a16="http://schemas.microsoft.com/office/drawing/2014/main" val="349912428"/>
                  </a:ext>
                </a:extLst>
              </a:tr>
              <a:tr h="631372">
                <a:tc>
                  <a:txBody>
                    <a:bodyPr/>
                    <a:lstStyle/>
                    <a:p>
                      <a:r>
                        <a:rPr lang="en-US" sz="2400" dirty="0"/>
                        <a:t>Beef</a:t>
                      </a:r>
                    </a:p>
                  </a:txBody>
                  <a:tcPr marL="0" marR="0" marT="0" marB="0" anchor="ctr">
                    <a:solidFill>
                      <a:schemeClr val="accent1"/>
                    </a:solidFill>
                  </a:tcPr>
                </a:tc>
                <a:tc>
                  <a:txBody>
                    <a:bodyPr/>
                    <a:lstStyle/>
                    <a:p>
                      <a:pPr algn="r"/>
                      <a:r>
                        <a:rPr lang="en-US" sz="2400" dirty="0"/>
                        <a:t>0.92</a:t>
                      </a:r>
                    </a:p>
                  </a:txBody>
                  <a:tcPr marL="0" marR="0" marT="0" marB="0" anchor="ctr">
                    <a:solidFill>
                      <a:schemeClr val="accent1"/>
                    </a:solidFill>
                  </a:tcPr>
                </a:tc>
                <a:extLst>
                  <a:ext uri="{0D108BD9-81ED-4DB2-BD59-A6C34878D82A}">
                    <a16:rowId xmlns:a16="http://schemas.microsoft.com/office/drawing/2014/main" val="246381686"/>
                  </a:ext>
                </a:extLst>
              </a:tr>
              <a:tr h="631372">
                <a:tc>
                  <a:txBody>
                    <a:bodyPr/>
                    <a:lstStyle/>
                    <a:p>
                      <a:r>
                        <a:rPr lang="en-US" sz="2400" dirty="0"/>
                        <a:t>Soybeans</a:t>
                      </a:r>
                    </a:p>
                  </a:txBody>
                  <a:tcPr marL="0" marR="0" marT="0" marB="0" anchor="ctr">
                    <a:solidFill>
                      <a:srgbClr val="FFC000"/>
                    </a:solidFill>
                  </a:tcPr>
                </a:tc>
                <a:tc>
                  <a:txBody>
                    <a:bodyPr/>
                    <a:lstStyle/>
                    <a:p>
                      <a:pPr algn="r"/>
                      <a:r>
                        <a:rPr lang="en-US" sz="2400" dirty="0"/>
                        <a:t>0.91</a:t>
                      </a:r>
                    </a:p>
                  </a:txBody>
                  <a:tcPr marL="0" marR="0" marT="0" marB="0" anchor="ctr">
                    <a:solidFill>
                      <a:srgbClr val="FFC000"/>
                    </a:solidFill>
                  </a:tcPr>
                </a:tc>
                <a:extLst>
                  <a:ext uri="{0D108BD9-81ED-4DB2-BD59-A6C34878D82A}">
                    <a16:rowId xmlns:a16="http://schemas.microsoft.com/office/drawing/2014/main" val="829773866"/>
                  </a:ext>
                </a:extLst>
              </a:tr>
            </a:tbl>
          </a:graphicData>
        </a:graphic>
      </p:graphicFrame>
      <p:graphicFrame>
        <p:nvGraphicFramePr>
          <p:cNvPr id="10" name="Content Placeholder 9" descr="A second table showing the Protein Digestibility Corrected Amino Acid Score for various foods. This score indicates the nutritional quality of the protein."/>
          <p:cNvGraphicFramePr>
            <a:graphicFrameLocks noGrp="1"/>
          </p:cNvGraphicFramePr>
          <p:nvPr>
            <p:ph sz="half" idx="2"/>
            <p:extLst>
              <p:ext uri="{D42A27DB-BD31-4B8C-83A1-F6EECF244321}">
                <p14:modId xmlns:p14="http://schemas.microsoft.com/office/powerpoint/2010/main" val="1500454624"/>
              </p:ext>
            </p:extLst>
          </p:nvPr>
        </p:nvGraphicFramePr>
        <p:xfrm>
          <a:off x="6323011" y="1600192"/>
          <a:ext cx="5410200" cy="4467232"/>
        </p:xfrm>
        <a:graphic>
          <a:graphicData uri="http://schemas.openxmlformats.org/drawingml/2006/table">
            <a:tbl>
              <a:tblPr firstRow="1">
                <a:tableStyleId>{5940675A-B579-460E-94D1-54222C63F5DA}</a:tableStyleId>
              </a:tblPr>
              <a:tblGrid>
                <a:gridCol w="2705100">
                  <a:extLst>
                    <a:ext uri="{9D8B030D-6E8A-4147-A177-3AD203B41FA5}">
                      <a16:colId xmlns:a16="http://schemas.microsoft.com/office/drawing/2014/main" val="3787722721"/>
                    </a:ext>
                  </a:extLst>
                </a:gridCol>
                <a:gridCol w="2705100">
                  <a:extLst>
                    <a:ext uri="{9D8B030D-6E8A-4147-A177-3AD203B41FA5}">
                      <a16:colId xmlns:a16="http://schemas.microsoft.com/office/drawing/2014/main" val="4294228071"/>
                    </a:ext>
                  </a:extLst>
                </a:gridCol>
              </a:tblGrid>
              <a:tr h="638176">
                <a:tc>
                  <a:txBody>
                    <a:bodyPr/>
                    <a:lstStyle/>
                    <a:p>
                      <a:pPr algn="ctr"/>
                      <a:r>
                        <a:rPr lang="en-US" sz="2400" b="1" dirty="0"/>
                        <a:t>Food</a:t>
                      </a:r>
                    </a:p>
                  </a:txBody>
                  <a:tcPr marL="0" marR="0" marT="0" marB="0" anchor="ctr">
                    <a:solidFill>
                      <a:schemeClr val="accent3"/>
                    </a:solidFill>
                  </a:tcPr>
                </a:tc>
                <a:tc>
                  <a:txBody>
                    <a:bodyPr/>
                    <a:lstStyle/>
                    <a:p>
                      <a:pPr algn="ctr"/>
                      <a:r>
                        <a:rPr lang="en-US" sz="2400" b="1" dirty="0"/>
                        <a:t>PDCAAS*</a:t>
                      </a:r>
                    </a:p>
                  </a:txBody>
                  <a:tcPr marL="0" marR="0" marT="0" marB="0" anchor="ctr">
                    <a:solidFill>
                      <a:schemeClr val="accent3"/>
                    </a:solidFill>
                  </a:tcPr>
                </a:tc>
                <a:extLst>
                  <a:ext uri="{0D108BD9-81ED-4DB2-BD59-A6C34878D82A}">
                    <a16:rowId xmlns:a16="http://schemas.microsoft.com/office/drawing/2014/main" val="1249866006"/>
                  </a:ext>
                </a:extLst>
              </a:tr>
              <a:tr h="638176">
                <a:tc>
                  <a:txBody>
                    <a:bodyPr/>
                    <a:lstStyle/>
                    <a:p>
                      <a:r>
                        <a:rPr lang="en-US" sz="2400" dirty="0"/>
                        <a:t>Chickpeas</a:t>
                      </a:r>
                    </a:p>
                  </a:txBody>
                  <a:tcPr marL="0" marR="0" marT="0" marB="0" anchor="ctr">
                    <a:solidFill>
                      <a:srgbClr val="92D050"/>
                    </a:solidFill>
                  </a:tcPr>
                </a:tc>
                <a:tc>
                  <a:txBody>
                    <a:bodyPr/>
                    <a:lstStyle/>
                    <a:p>
                      <a:pPr algn="r"/>
                      <a:r>
                        <a:rPr lang="en-US" sz="2400" dirty="0"/>
                        <a:t>0.78</a:t>
                      </a:r>
                    </a:p>
                  </a:txBody>
                  <a:tcPr marL="0" marR="0" marT="0" marB="0" anchor="ctr">
                    <a:solidFill>
                      <a:srgbClr val="92D050"/>
                    </a:solidFill>
                  </a:tcPr>
                </a:tc>
                <a:extLst>
                  <a:ext uri="{0D108BD9-81ED-4DB2-BD59-A6C34878D82A}">
                    <a16:rowId xmlns:a16="http://schemas.microsoft.com/office/drawing/2014/main" val="3161729020"/>
                  </a:ext>
                </a:extLst>
              </a:tr>
              <a:tr h="638176">
                <a:tc>
                  <a:txBody>
                    <a:bodyPr/>
                    <a:lstStyle/>
                    <a:p>
                      <a:r>
                        <a:rPr lang="en-US" sz="2400" dirty="0"/>
                        <a:t>Fruits</a:t>
                      </a:r>
                    </a:p>
                  </a:txBody>
                  <a:tcPr marL="0" marR="0" marT="0" marB="0" anchor="ctr">
                    <a:solidFill>
                      <a:srgbClr val="FFC000"/>
                    </a:solidFill>
                  </a:tcPr>
                </a:tc>
                <a:tc>
                  <a:txBody>
                    <a:bodyPr/>
                    <a:lstStyle/>
                    <a:p>
                      <a:pPr algn="r"/>
                      <a:r>
                        <a:rPr lang="en-US" sz="2400" dirty="0"/>
                        <a:t>0.76</a:t>
                      </a:r>
                    </a:p>
                  </a:txBody>
                  <a:tcPr marL="0" marR="0" marT="0" marB="0" anchor="ctr">
                    <a:solidFill>
                      <a:srgbClr val="FFC000"/>
                    </a:solidFill>
                  </a:tcPr>
                </a:tc>
                <a:extLst>
                  <a:ext uri="{0D108BD9-81ED-4DB2-BD59-A6C34878D82A}">
                    <a16:rowId xmlns:a16="http://schemas.microsoft.com/office/drawing/2014/main" val="2067117065"/>
                  </a:ext>
                </a:extLst>
              </a:tr>
              <a:tr h="638176">
                <a:tc>
                  <a:txBody>
                    <a:bodyPr/>
                    <a:lstStyle/>
                    <a:p>
                      <a:r>
                        <a:rPr lang="en-US" sz="2400" dirty="0"/>
                        <a:t>Vegetables</a:t>
                      </a:r>
                    </a:p>
                  </a:txBody>
                  <a:tcPr marL="0" marR="0" marT="0" marB="0" anchor="ctr">
                    <a:solidFill>
                      <a:srgbClr val="92D050"/>
                    </a:solidFill>
                  </a:tcPr>
                </a:tc>
                <a:tc>
                  <a:txBody>
                    <a:bodyPr/>
                    <a:lstStyle/>
                    <a:p>
                      <a:pPr algn="r"/>
                      <a:r>
                        <a:rPr lang="en-US" sz="2400" dirty="0"/>
                        <a:t>0.73</a:t>
                      </a:r>
                    </a:p>
                  </a:txBody>
                  <a:tcPr marL="0" marR="0" marT="0" marB="0" anchor="ctr">
                    <a:solidFill>
                      <a:srgbClr val="92D050"/>
                    </a:solidFill>
                  </a:tcPr>
                </a:tc>
                <a:extLst>
                  <a:ext uri="{0D108BD9-81ED-4DB2-BD59-A6C34878D82A}">
                    <a16:rowId xmlns:a16="http://schemas.microsoft.com/office/drawing/2014/main" val="3942864939"/>
                  </a:ext>
                </a:extLst>
              </a:tr>
              <a:tr h="638176">
                <a:tc>
                  <a:txBody>
                    <a:bodyPr/>
                    <a:lstStyle/>
                    <a:p>
                      <a:r>
                        <a:rPr lang="en-US" sz="2400" dirty="0"/>
                        <a:t>Legumes</a:t>
                      </a:r>
                    </a:p>
                  </a:txBody>
                  <a:tcPr marL="0" marR="0" marT="0" marB="0" anchor="ctr">
                    <a:solidFill>
                      <a:srgbClr val="FFC000"/>
                    </a:solidFill>
                  </a:tcPr>
                </a:tc>
                <a:tc>
                  <a:txBody>
                    <a:bodyPr/>
                    <a:lstStyle/>
                    <a:p>
                      <a:pPr algn="r"/>
                      <a:r>
                        <a:rPr lang="en-US" sz="2400" dirty="0"/>
                        <a:t>0.70</a:t>
                      </a:r>
                    </a:p>
                  </a:txBody>
                  <a:tcPr marL="0" marR="0" marT="0" marB="0" anchor="ctr">
                    <a:solidFill>
                      <a:srgbClr val="FFC000"/>
                    </a:solidFill>
                  </a:tcPr>
                </a:tc>
                <a:extLst>
                  <a:ext uri="{0D108BD9-81ED-4DB2-BD59-A6C34878D82A}">
                    <a16:rowId xmlns:a16="http://schemas.microsoft.com/office/drawing/2014/main" val="1211125592"/>
                  </a:ext>
                </a:extLst>
              </a:tr>
              <a:tr h="638176">
                <a:tc>
                  <a:txBody>
                    <a:bodyPr/>
                    <a:lstStyle/>
                    <a:p>
                      <a:r>
                        <a:rPr lang="en-US" sz="2400" dirty="0"/>
                        <a:t>Cereals</a:t>
                      </a:r>
                    </a:p>
                  </a:txBody>
                  <a:tcPr marL="0" marR="0" marT="0" marB="0" anchor="ctr">
                    <a:solidFill>
                      <a:srgbClr val="92D050"/>
                    </a:solidFill>
                  </a:tcPr>
                </a:tc>
                <a:tc>
                  <a:txBody>
                    <a:bodyPr/>
                    <a:lstStyle/>
                    <a:p>
                      <a:pPr algn="r"/>
                      <a:r>
                        <a:rPr lang="en-US" sz="2400" dirty="0"/>
                        <a:t>0.59</a:t>
                      </a:r>
                    </a:p>
                  </a:txBody>
                  <a:tcPr marL="0" marR="0" marT="0" marB="0" anchor="ctr">
                    <a:solidFill>
                      <a:srgbClr val="92D050"/>
                    </a:solidFill>
                  </a:tcPr>
                </a:tc>
                <a:extLst>
                  <a:ext uri="{0D108BD9-81ED-4DB2-BD59-A6C34878D82A}">
                    <a16:rowId xmlns:a16="http://schemas.microsoft.com/office/drawing/2014/main" val="3398620145"/>
                  </a:ext>
                </a:extLst>
              </a:tr>
              <a:tr h="638176">
                <a:tc>
                  <a:txBody>
                    <a:bodyPr/>
                    <a:lstStyle/>
                    <a:p>
                      <a:r>
                        <a:rPr lang="en-US" sz="2400" dirty="0"/>
                        <a:t>Whole wheat</a:t>
                      </a:r>
                    </a:p>
                  </a:txBody>
                  <a:tcPr marL="0" marR="0" marT="0" marB="0" anchor="ctr">
                    <a:solidFill>
                      <a:srgbClr val="FFC000"/>
                    </a:solidFill>
                  </a:tcPr>
                </a:tc>
                <a:tc>
                  <a:txBody>
                    <a:bodyPr/>
                    <a:lstStyle/>
                    <a:p>
                      <a:pPr algn="r"/>
                      <a:r>
                        <a:rPr lang="en-US" sz="2400" dirty="0"/>
                        <a:t>0.42</a:t>
                      </a:r>
                    </a:p>
                  </a:txBody>
                  <a:tcPr marL="0" marR="0" marT="0" marB="0" anchor="ctr">
                    <a:solidFill>
                      <a:srgbClr val="FFC000"/>
                    </a:solidFill>
                  </a:tcPr>
                </a:tc>
                <a:extLst>
                  <a:ext uri="{0D108BD9-81ED-4DB2-BD59-A6C34878D82A}">
                    <a16:rowId xmlns:a16="http://schemas.microsoft.com/office/drawing/2014/main" val="37223404"/>
                  </a:ext>
                </a:extLst>
              </a:tr>
            </a:tbl>
          </a:graphicData>
        </a:graphic>
      </p:graphicFrame>
      <p:sp>
        <p:nvSpPr>
          <p:cNvPr id="11" name="TextBox 10"/>
          <p:cNvSpPr txBox="1"/>
          <p:nvPr/>
        </p:nvSpPr>
        <p:spPr>
          <a:xfrm>
            <a:off x="3311842" y="6219816"/>
            <a:ext cx="5410200" cy="400110"/>
          </a:xfrm>
          <a:prstGeom prst="rect">
            <a:avLst/>
          </a:prstGeom>
          <a:solidFill>
            <a:schemeClr val="accent3"/>
          </a:solidFill>
        </p:spPr>
        <p:txBody>
          <a:bodyPr wrap="square" rtlCol="0">
            <a:spAutoFit/>
          </a:bodyPr>
          <a:lstStyle/>
          <a:p>
            <a:pPr algn="ctr"/>
            <a:r>
              <a:rPr lang="en-US" sz="2000" dirty="0"/>
              <a:t>*1 is the highest rank, 0 is the lowest</a:t>
            </a:r>
          </a:p>
        </p:txBody>
      </p:sp>
    </p:spTree>
    <p:extLst>
      <p:ext uri="{BB962C8B-B14F-4D97-AF65-F5344CB8AC3E}">
        <p14:creationId xmlns:p14="http://schemas.microsoft.com/office/powerpoint/2010/main" val="72681058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18882" y="152400"/>
            <a:ext cx="10819129" cy="1295400"/>
          </a:xfrm>
        </p:spPr>
        <p:txBody>
          <a:bodyPr/>
          <a:lstStyle/>
          <a:p>
            <a:r>
              <a:rPr lang="en-US" b="1" dirty="0"/>
              <a:t>Protein Needs: Special Considerations</a:t>
            </a:r>
          </a:p>
        </p:txBody>
      </p:sp>
      <p:sp>
        <p:nvSpPr>
          <p:cNvPr id="3" name="Content Placeholder 2"/>
          <p:cNvSpPr>
            <a:spLocks noGrp="1"/>
          </p:cNvSpPr>
          <p:nvPr>
            <p:ph idx="1"/>
          </p:nvPr>
        </p:nvSpPr>
        <p:spPr>
          <a:xfrm>
            <a:off x="608012" y="1600200"/>
            <a:ext cx="11125200" cy="5029200"/>
          </a:xfrm>
        </p:spPr>
        <p:txBody>
          <a:bodyPr/>
          <a:lstStyle/>
          <a:p>
            <a:r>
              <a:rPr lang="en-US" dirty="0"/>
              <a:t>Some groups may need to examine how to meet their protein needs more closely than others. </a:t>
            </a:r>
          </a:p>
          <a:p>
            <a:r>
              <a:rPr lang="en-US" dirty="0"/>
              <a:t>We will take a closer look at the special protein considerations for vegetarians, the elderly, and athletes.</a:t>
            </a:r>
          </a:p>
        </p:txBody>
      </p:sp>
    </p:spTree>
    <p:extLst>
      <p:ext uri="{BB962C8B-B14F-4D97-AF65-F5344CB8AC3E}">
        <p14:creationId xmlns:p14="http://schemas.microsoft.com/office/powerpoint/2010/main" val="92076701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18882" y="152400"/>
            <a:ext cx="10819129" cy="1295400"/>
          </a:xfrm>
        </p:spPr>
        <p:txBody>
          <a:bodyPr/>
          <a:lstStyle/>
          <a:p>
            <a:r>
              <a:rPr lang="en-US" b="1" dirty="0"/>
              <a:t>Vegans and Vegetarians</a:t>
            </a:r>
          </a:p>
        </p:txBody>
      </p:sp>
      <p:sp>
        <p:nvSpPr>
          <p:cNvPr id="3" name="Content Placeholder 2"/>
          <p:cNvSpPr>
            <a:spLocks noGrp="1"/>
          </p:cNvSpPr>
          <p:nvPr>
            <p:ph idx="1"/>
          </p:nvPr>
        </p:nvSpPr>
        <p:spPr>
          <a:xfrm>
            <a:off x="608012" y="1600200"/>
            <a:ext cx="11125200" cy="5029200"/>
          </a:xfrm>
        </p:spPr>
        <p:txBody>
          <a:bodyPr/>
          <a:lstStyle/>
          <a:p>
            <a:r>
              <a:rPr lang="en-US" dirty="0"/>
              <a:t>People who follow variations of the vegetarian diet and consume eggs and/or dairy products can easily meet their protein requirements by consuming adequate amounts of these foods. </a:t>
            </a:r>
          </a:p>
          <a:p>
            <a:r>
              <a:rPr lang="en-US" dirty="0"/>
              <a:t>Vegetarians and vegans can also attain their recommended protein intakes if they give a little more attention to high-quality plant-based protein sources. </a:t>
            </a:r>
          </a:p>
          <a:p>
            <a:r>
              <a:rPr lang="en-US" dirty="0"/>
              <a:t>However, when following a vegetarian diet, the amino acid lysine can be challenging to acquire. </a:t>
            </a:r>
          </a:p>
          <a:p>
            <a:r>
              <a:rPr lang="en-US" dirty="0"/>
              <a:t>Grains, nuts, and seeds are lysine-poor foods, but tofu, soy, quinoa, and pistachios are all good sources of lysine. </a:t>
            </a:r>
          </a:p>
        </p:txBody>
      </p:sp>
    </p:spTree>
    <p:extLst>
      <p:ext uri="{BB962C8B-B14F-4D97-AF65-F5344CB8AC3E}">
        <p14:creationId xmlns:p14="http://schemas.microsoft.com/office/powerpoint/2010/main" val="74809231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Amino Acid Structure</a:t>
            </a:r>
          </a:p>
        </p:txBody>
      </p:sp>
      <p:pic>
        <p:nvPicPr>
          <p:cNvPr id="4" name="Content Placeholder 3" descr="An image showing a visual representation of the four emebents of the amino acid. The alpha carbon and R group are in the center with the amino group on the left side and the carboxylic acid group on the right side."/>
          <p:cNvPicPr>
            <a:picLocks noGrp="1" noChangeAspect="1"/>
          </p:cNvPicPr>
          <p:nvPr>
            <p:ph idx="1"/>
          </p:nvPr>
        </p:nvPicPr>
        <p:blipFill>
          <a:blip r:embed="rId2"/>
          <a:stretch>
            <a:fillRect/>
          </a:stretch>
        </p:blipFill>
        <p:spPr>
          <a:xfrm>
            <a:off x="1979612" y="1905000"/>
            <a:ext cx="7946301" cy="3062050"/>
          </a:xfrm>
          <a:prstGeom prst="rect">
            <a:avLst/>
          </a:prstGeom>
        </p:spPr>
      </p:pic>
      <p:sp>
        <p:nvSpPr>
          <p:cNvPr id="5" name="Rectangle 4"/>
          <p:cNvSpPr/>
          <p:nvPr/>
        </p:nvSpPr>
        <p:spPr>
          <a:xfrm>
            <a:off x="2600755" y="5257800"/>
            <a:ext cx="7161213" cy="1200329"/>
          </a:xfrm>
          <a:prstGeom prst="rect">
            <a:avLst/>
          </a:prstGeom>
        </p:spPr>
        <p:txBody>
          <a:bodyPr wrap="square">
            <a:spAutoFit/>
          </a:bodyPr>
          <a:lstStyle/>
          <a:p>
            <a:r>
              <a:rPr lang="en-US" dirty="0"/>
              <a:t>Amino acids contain four elements. The arrangement of elements around the carbon center is the same for all amino acids. Only the side chain (R) differs.</a:t>
            </a:r>
          </a:p>
        </p:txBody>
      </p:sp>
    </p:spTree>
    <p:extLst>
      <p:ext uri="{BB962C8B-B14F-4D97-AF65-F5344CB8AC3E}">
        <p14:creationId xmlns:p14="http://schemas.microsoft.com/office/powerpoint/2010/main" val="95332039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18882" y="152400"/>
            <a:ext cx="10819129" cy="1295400"/>
          </a:xfrm>
        </p:spPr>
        <p:txBody>
          <a:bodyPr/>
          <a:lstStyle/>
          <a:p>
            <a:r>
              <a:rPr lang="en-US" b="1" dirty="0"/>
              <a:t>Vegans and Vegetarians</a:t>
            </a:r>
          </a:p>
        </p:txBody>
      </p:sp>
      <p:sp>
        <p:nvSpPr>
          <p:cNvPr id="3" name="Content Placeholder 2"/>
          <p:cNvSpPr>
            <a:spLocks noGrp="1"/>
          </p:cNvSpPr>
          <p:nvPr>
            <p:ph idx="1"/>
          </p:nvPr>
        </p:nvSpPr>
        <p:spPr>
          <a:xfrm>
            <a:off x="608012" y="1600200"/>
            <a:ext cx="11125200" cy="5029200"/>
          </a:xfrm>
        </p:spPr>
        <p:txBody>
          <a:bodyPr/>
          <a:lstStyle/>
          <a:p>
            <a:r>
              <a:rPr lang="en-US" dirty="0"/>
              <a:t>Following a vegetarian diet and getting the recommended protein intake is also made a little more difficult because the digestibility of plant-based protein sources is lower than the digestibility of animal-based protein.</a:t>
            </a:r>
          </a:p>
          <a:p>
            <a:r>
              <a:rPr lang="en-US" dirty="0"/>
              <a:t>To begin planning a more plant-based diet, start by finding out which types of food you want to eat and in what amounts you should eat them to ensure that you get the protein you need. </a:t>
            </a:r>
          </a:p>
          <a:p>
            <a:r>
              <a:rPr lang="en-US" dirty="0"/>
              <a:t>The Dietary Guidelines Advisory Committee (DGAC) has analyzed how three different, plant-based dietary patterns can meet the recommended dietary guidelines for all nutrients.</a:t>
            </a:r>
          </a:p>
        </p:txBody>
      </p:sp>
    </p:spTree>
    <p:extLst>
      <p:ext uri="{BB962C8B-B14F-4D97-AF65-F5344CB8AC3E}">
        <p14:creationId xmlns:p14="http://schemas.microsoft.com/office/powerpoint/2010/main" val="360938704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18882" y="152400"/>
            <a:ext cx="10819129" cy="1295400"/>
          </a:xfrm>
        </p:spPr>
        <p:txBody>
          <a:bodyPr/>
          <a:lstStyle/>
          <a:p>
            <a:r>
              <a:rPr lang="en-US" b="1" dirty="0"/>
              <a:t>Vegans and Vegetarians</a:t>
            </a:r>
          </a:p>
        </p:txBody>
      </p:sp>
      <p:sp>
        <p:nvSpPr>
          <p:cNvPr id="3" name="Content Placeholder 2"/>
          <p:cNvSpPr>
            <a:spLocks noGrp="1"/>
          </p:cNvSpPr>
          <p:nvPr>
            <p:ph idx="1"/>
          </p:nvPr>
        </p:nvSpPr>
        <p:spPr>
          <a:xfrm>
            <a:off x="608012" y="1600200"/>
            <a:ext cx="11125200" cy="5029200"/>
          </a:xfrm>
        </p:spPr>
        <p:txBody>
          <a:bodyPr>
            <a:normAutofit/>
          </a:bodyPr>
          <a:lstStyle/>
          <a:p>
            <a:r>
              <a:rPr lang="en-US" dirty="0"/>
              <a:t>The diets are defined in the following manner:</a:t>
            </a:r>
          </a:p>
          <a:p>
            <a:pPr lvl="1"/>
            <a:r>
              <a:rPr lang="en-US" b="1" dirty="0"/>
              <a:t>Plant-based.</a:t>
            </a:r>
            <a:r>
              <a:rPr lang="en-US" dirty="0"/>
              <a:t> Fifty percent of protein is obtained from plant foods.</a:t>
            </a:r>
          </a:p>
          <a:p>
            <a:pPr lvl="1"/>
            <a:r>
              <a:rPr lang="en-US" b="1" dirty="0"/>
              <a:t>Lacto-</a:t>
            </a:r>
            <a:r>
              <a:rPr lang="en-US" b="1" dirty="0" err="1"/>
              <a:t>ovo</a:t>
            </a:r>
            <a:r>
              <a:rPr lang="en-US" b="1" dirty="0"/>
              <a:t> vegetarian.</a:t>
            </a:r>
            <a:r>
              <a:rPr lang="en-US" dirty="0"/>
              <a:t> All animal products except eggs and dairy are eliminated.</a:t>
            </a:r>
          </a:p>
          <a:p>
            <a:pPr lvl="1"/>
            <a:r>
              <a:rPr lang="en-US" b="1" dirty="0"/>
              <a:t>Vegan.</a:t>
            </a:r>
            <a:r>
              <a:rPr lang="en-US" dirty="0"/>
              <a:t> All animal products are eliminated.</a:t>
            </a:r>
          </a:p>
          <a:p>
            <a:r>
              <a:rPr lang="en-US" dirty="0"/>
              <a:t>These diets are analyzed and compared to the more common dietary pattern of Americans, which is referred to as the USDA Base Diet.</a:t>
            </a:r>
          </a:p>
          <a:p>
            <a:r>
              <a:rPr lang="en-US" dirty="0"/>
              <a:t>If you choose to follow a lacto-</a:t>
            </a:r>
            <a:r>
              <a:rPr lang="en-US" dirty="0" err="1"/>
              <a:t>ovo</a:t>
            </a:r>
            <a:r>
              <a:rPr lang="en-US" dirty="0"/>
              <a:t> vegetarian diet, the meats, poultry, and fish can be replaced by consuming a higher percentage of soy products, nuts, seeds, dry beans, and peas. </a:t>
            </a:r>
          </a:p>
        </p:txBody>
      </p:sp>
    </p:spTree>
    <p:extLst>
      <p:ext uri="{BB962C8B-B14F-4D97-AF65-F5344CB8AC3E}">
        <p14:creationId xmlns:p14="http://schemas.microsoft.com/office/powerpoint/2010/main" val="139172576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18882" y="152400"/>
            <a:ext cx="10819129" cy="1295400"/>
          </a:xfrm>
        </p:spPr>
        <p:txBody>
          <a:bodyPr/>
          <a:lstStyle/>
          <a:p>
            <a:r>
              <a:rPr lang="en-US" b="1" dirty="0"/>
              <a:t>Milk Group for Vegans and Vegetarians</a:t>
            </a:r>
          </a:p>
        </p:txBody>
      </p:sp>
      <p:sp>
        <p:nvSpPr>
          <p:cNvPr id="3" name="Content Placeholder 2"/>
          <p:cNvSpPr>
            <a:spLocks noGrp="1"/>
          </p:cNvSpPr>
          <p:nvPr>
            <p:ph idx="1"/>
          </p:nvPr>
        </p:nvSpPr>
        <p:spPr>
          <a:xfrm>
            <a:off x="531812" y="1600200"/>
            <a:ext cx="10972799" cy="5029200"/>
          </a:xfrm>
        </p:spPr>
        <p:txBody>
          <a:bodyPr>
            <a:normAutofit lnSpcReduction="10000"/>
          </a:bodyPr>
          <a:lstStyle/>
          <a:p>
            <a:r>
              <a:rPr lang="en-US" dirty="0"/>
              <a:t>From these analyses the DGAC concluded that the plant-based, lacto-</a:t>
            </a:r>
            <a:r>
              <a:rPr lang="en-US" dirty="0" err="1"/>
              <a:t>ovo</a:t>
            </a:r>
            <a:r>
              <a:rPr lang="en-US" dirty="0"/>
              <a:t> vegetarian, and vegan diets do not significantly affect nutrient adequacy. </a:t>
            </a:r>
          </a:p>
          <a:p>
            <a:r>
              <a:rPr lang="en-US" dirty="0"/>
              <a:t>Additionally, the DGAC states that people who choose to obtain proteins solely from plants should include foods fortified with vitamins B</a:t>
            </a:r>
            <a:r>
              <a:rPr lang="en-US" baseline="-25000" dirty="0"/>
              <a:t>12</a:t>
            </a:r>
            <a:r>
              <a:rPr lang="en-US" dirty="0"/>
              <a:t>, D, and calcium. </a:t>
            </a:r>
          </a:p>
          <a:p>
            <a:r>
              <a:rPr lang="en-US" dirty="0"/>
              <a:t>Other nutrients of concern may be omega-3 fatty acids and choline. </a:t>
            </a:r>
          </a:p>
          <a:p>
            <a:r>
              <a:rPr lang="en-US" dirty="0"/>
              <a:t>Two large observational studies with thousands of participants demonstrated that in comparison to regular meat-eaters, people who followed a vegetarian diet had a significantly decreased risk of dying from heart disease or cancer.</a:t>
            </a:r>
          </a:p>
        </p:txBody>
      </p:sp>
    </p:spTree>
    <p:extLst>
      <p:ext uri="{BB962C8B-B14F-4D97-AF65-F5344CB8AC3E}">
        <p14:creationId xmlns:p14="http://schemas.microsoft.com/office/powerpoint/2010/main" val="240833393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18882" y="152400"/>
            <a:ext cx="10819129" cy="1295400"/>
          </a:xfrm>
        </p:spPr>
        <p:txBody>
          <a:bodyPr/>
          <a:lstStyle/>
          <a:p>
            <a:r>
              <a:rPr lang="en-US" b="1" dirty="0"/>
              <a:t>The Elderly</a:t>
            </a:r>
          </a:p>
        </p:txBody>
      </p:sp>
      <p:sp>
        <p:nvSpPr>
          <p:cNvPr id="3" name="Content Placeholder 2"/>
          <p:cNvSpPr>
            <a:spLocks noGrp="1"/>
          </p:cNvSpPr>
          <p:nvPr>
            <p:ph idx="1"/>
          </p:nvPr>
        </p:nvSpPr>
        <p:spPr>
          <a:xfrm>
            <a:off x="531812" y="1600200"/>
            <a:ext cx="10972799" cy="5029200"/>
          </a:xfrm>
        </p:spPr>
        <p:txBody>
          <a:bodyPr>
            <a:normAutofit/>
          </a:bodyPr>
          <a:lstStyle/>
          <a:p>
            <a:r>
              <a:rPr lang="en-US" dirty="0"/>
              <a:t>As we age, muscle mass gradually declines. This is a process referred to as </a:t>
            </a:r>
            <a:r>
              <a:rPr lang="en-US" dirty="0" err="1"/>
              <a:t>sarcopenia</a:t>
            </a:r>
            <a:r>
              <a:rPr lang="en-US" dirty="0"/>
              <a:t>. </a:t>
            </a:r>
          </a:p>
          <a:p>
            <a:r>
              <a:rPr lang="en-US" dirty="0"/>
              <a:t>A person is </a:t>
            </a:r>
            <a:r>
              <a:rPr lang="en-US" dirty="0" err="1"/>
              <a:t>sarcopenic</a:t>
            </a:r>
            <a:r>
              <a:rPr lang="en-US" dirty="0"/>
              <a:t> when their amount of muscle tissue is significantly lower than the average value for a healthy person of the same age. </a:t>
            </a:r>
          </a:p>
          <a:p>
            <a:r>
              <a:rPr lang="en-US" dirty="0"/>
              <a:t>A significantly lower muscle mass is associated with weakness, movement disorders, and a generally poor quality of life. </a:t>
            </a:r>
          </a:p>
          <a:p>
            <a:r>
              <a:rPr lang="en-US" dirty="0"/>
              <a:t>It is estimated that about half the US population of men and women above the age of eighty are </a:t>
            </a:r>
            <a:r>
              <a:rPr lang="en-US" dirty="0" err="1"/>
              <a:t>sarcopenic</a:t>
            </a:r>
            <a:r>
              <a:rPr lang="en-US" dirty="0"/>
              <a:t>. </a:t>
            </a:r>
          </a:p>
        </p:txBody>
      </p:sp>
    </p:spTree>
    <p:extLst>
      <p:ext uri="{BB962C8B-B14F-4D97-AF65-F5344CB8AC3E}">
        <p14:creationId xmlns:p14="http://schemas.microsoft.com/office/powerpoint/2010/main" val="297457499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18882" y="152400"/>
            <a:ext cx="10819129" cy="1295400"/>
          </a:xfrm>
        </p:spPr>
        <p:txBody>
          <a:bodyPr/>
          <a:lstStyle/>
          <a:p>
            <a:r>
              <a:rPr lang="en-US" b="1" dirty="0"/>
              <a:t>The Elderly</a:t>
            </a:r>
          </a:p>
        </p:txBody>
      </p:sp>
      <p:sp>
        <p:nvSpPr>
          <p:cNvPr id="3" name="Content Placeholder 2"/>
          <p:cNvSpPr>
            <a:spLocks noGrp="1"/>
          </p:cNvSpPr>
          <p:nvPr>
            <p:ph idx="1"/>
          </p:nvPr>
        </p:nvSpPr>
        <p:spPr>
          <a:xfrm>
            <a:off x="531812" y="1600200"/>
            <a:ext cx="10972799" cy="5029200"/>
          </a:xfrm>
        </p:spPr>
        <p:txBody>
          <a:bodyPr>
            <a:normAutofit/>
          </a:bodyPr>
          <a:lstStyle/>
          <a:p>
            <a:r>
              <a:rPr lang="en-US" dirty="0"/>
              <a:t>A review published in the September 2010 issue of </a:t>
            </a:r>
            <a:r>
              <a:rPr lang="en-US" i="1" dirty="0"/>
              <a:t>Clinical Intervention in Aging</a:t>
            </a:r>
            <a:r>
              <a:rPr lang="en-US" dirty="0"/>
              <a:t> demonstrates that higher intakes (1.2 to 1.5 grams per kilogram of weight per day) of high-quality protein may prevent aging adults from becoming </a:t>
            </a:r>
            <a:r>
              <a:rPr lang="en-US" dirty="0" err="1"/>
              <a:t>sarcopenic</a:t>
            </a:r>
            <a:r>
              <a:rPr lang="en-US" dirty="0"/>
              <a:t>.</a:t>
            </a:r>
          </a:p>
          <a:p>
            <a:r>
              <a:rPr lang="en-US" dirty="0"/>
              <a:t>Currently, the RDA for protein for elderly persons is the same as that for the rest of the adult population, but several clinical trials are ongoing and are focused on determining the amount of protein in the diet that prevents the significant loss of muscle mass specifically in older adults.</a:t>
            </a:r>
          </a:p>
        </p:txBody>
      </p:sp>
    </p:spTree>
    <p:extLst>
      <p:ext uri="{BB962C8B-B14F-4D97-AF65-F5344CB8AC3E}">
        <p14:creationId xmlns:p14="http://schemas.microsoft.com/office/powerpoint/2010/main" val="55541917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18882" y="152400"/>
            <a:ext cx="10819129" cy="1295400"/>
          </a:xfrm>
        </p:spPr>
        <p:txBody>
          <a:bodyPr/>
          <a:lstStyle/>
          <a:p>
            <a:r>
              <a:rPr lang="en-US" b="1" dirty="0"/>
              <a:t>Athletes</a:t>
            </a:r>
          </a:p>
        </p:txBody>
      </p:sp>
      <p:sp>
        <p:nvSpPr>
          <p:cNvPr id="3" name="Content Placeholder 2"/>
          <p:cNvSpPr>
            <a:spLocks noGrp="1"/>
          </p:cNvSpPr>
          <p:nvPr>
            <p:ph idx="1"/>
          </p:nvPr>
        </p:nvSpPr>
        <p:spPr>
          <a:xfrm>
            <a:off x="531812" y="1600200"/>
            <a:ext cx="10972799" cy="5029200"/>
          </a:xfrm>
        </p:spPr>
        <p:txBody>
          <a:bodyPr>
            <a:normAutofit lnSpcReduction="10000"/>
          </a:bodyPr>
          <a:lstStyle/>
          <a:p>
            <a:r>
              <a:rPr lang="en-US" dirty="0"/>
              <a:t>Muscle tissue is rich in protein composition and has a very high turnover rate. </a:t>
            </a:r>
          </a:p>
          <a:p>
            <a:r>
              <a:rPr lang="en-US" dirty="0"/>
              <a:t>During exercise, especially when it is performed for longer than two to three hours, muscle tissue is broken down and some of the amino acids are catabolized to fuel muscle contraction. </a:t>
            </a:r>
          </a:p>
          <a:p>
            <a:r>
              <a:rPr lang="en-US" dirty="0"/>
              <a:t>To avert excessive borrowing of amino acids from muscle tissue to synthesize energy during prolonged exercise, protein needs to be obtained from the diet. </a:t>
            </a:r>
          </a:p>
          <a:p>
            <a:r>
              <a:rPr lang="en-US" dirty="0"/>
              <a:t>Intense exercise, such as strength training, stresses muscle tissue so that afterward, the body adapts by building bigger, stronger, and healthier muscle tissue. </a:t>
            </a:r>
          </a:p>
        </p:txBody>
      </p:sp>
    </p:spTree>
    <p:extLst>
      <p:ext uri="{BB962C8B-B14F-4D97-AF65-F5344CB8AC3E}">
        <p14:creationId xmlns:p14="http://schemas.microsoft.com/office/powerpoint/2010/main" val="13814973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18882" y="152400"/>
            <a:ext cx="10819129" cy="1295400"/>
          </a:xfrm>
        </p:spPr>
        <p:txBody>
          <a:bodyPr/>
          <a:lstStyle/>
          <a:p>
            <a:r>
              <a:rPr lang="en-US" b="1" dirty="0"/>
              <a:t>Athletes</a:t>
            </a:r>
          </a:p>
        </p:txBody>
      </p:sp>
      <p:sp>
        <p:nvSpPr>
          <p:cNvPr id="3" name="Content Placeholder 2"/>
          <p:cNvSpPr>
            <a:spLocks noGrp="1"/>
          </p:cNvSpPr>
          <p:nvPr>
            <p:ph idx="1"/>
          </p:nvPr>
        </p:nvSpPr>
        <p:spPr>
          <a:xfrm>
            <a:off x="531812" y="1600200"/>
            <a:ext cx="10972799" cy="5029200"/>
          </a:xfrm>
        </p:spPr>
        <p:txBody>
          <a:bodyPr>
            <a:normAutofit fontScale="92500"/>
          </a:bodyPr>
          <a:lstStyle/>
          <a:p>
            <a:r>
              <a:rPr lang="en-US" dirty="0"/>
              <a:t>The body requires protein </a:t>
            </a:r>
            <a:r>
              <a:rPr lang="en-US" dirty="0" err="1"/>
              <a:t>postexercise</a:t>
            </a:r>
            <a:r>
              <a:rPr lang="en-US" dirty="0"/>
              <a:t> to accomplish this. The IOM does not set different RDAs for protein intakes for athletes, but the AND, the American College of Sports Medicine, and Dietitians of Canada have the following position statements:</a:t>
            </a:r>
          </a:p>
          <a:p>
            <a:pPr lvl="1"/>
            <a:r>
              <a:rPr lang="en-US" dirty="0"/>
              <a:t>“Nitrogen balance studies suggest that dietary protein intake necessary to support nitrogen balance in endurance athletes ranges from 1.2 to 1.4 grams per kilogram of body weight per day.”</a:t>
            </a:r>
          </a:p>
          <a:p>
            <a:pPr lvl="1"/>
            <a:r>
              <a:rPr lang="en-US" dirty="0"/>
              <a:t>“Recommended protein intakes for strength-trained athletes range from approximately 1.2 to 1.7grams per kilogram of weight per day.”</a:t>
            </a:r>
          </a:p>
          <a:p>
            <a:r>
              <a:rPr lang="en-US" dirty="0"/>
              <a:t>There is general scientific agreement that endurance and strength athletes should consume protein from high-quality sources, such as dairy, eggs, lean meats, or soy; however eating an excessive amount of protein at one time does not further stimulate muscle-protein synthesis. </a:t>
            </a:r>
          </a:p>
        </p:txBody>
      </p:sp>
    </p:spTree>
    <p:extLst>
      <p:ext uri="{BB962C8B-B14F-4D97-AF65-F5344CB8AC3E}">
        <p14:creationId xmlns:p14="http://schemas.microsoft.com/office/powerpoint/2010/main" val="41802255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Athletes</a:t>
            </a:r>
          </a:p>
        </p:txBody>
      </p:sp>
      <p:sp>
        <p:nvSpPr>
          <p:cNvPr id="3" name="Content Placeholder 2"/>
          <p:cNvSpPr>
            <a:spLocks noGrp="1"/>
          </p:cNvSpPr>
          <p:nvPr>
            <p:ph sz="half" idx="1"/>
          </p:nvPr>
        </p:nvSpPr>
        <p:spPr>
          <a:xfrm>
            <a:off x="608012" y="1600200"/>
            <a:ext cx="6172200" cy="5105400"/>
          </a:xfrm>
        </p:spPr>
        <p:txBody>
          <a:bodyPr>
            <a:normAutofit/>
          </a:bodyPr>
          <a:lstStyle/>
          <a:p>
            <a:r>
              <a:rPr lang="en-US" dirty="0"/>
              <a:t>Nutrition experts also recommend that athletes consume some protein within one hour after exercise to enhance muscle tissue repair during the recovery phase, but some carbohydrates and water should be consumed as well. </a:t>
            </a:r>
          </a:p>
          <a:p>
            <a:r>
              <a:rPr lang="en-US" dirty="0"/>
              <a:t>The recommended ratio from nutrition experts for exercise-recovery foods is 4 grams of carbohydrates to 1 gram of protein.</a:t>
            </a:r>
          </a:p>
        </p:txBody>
      </p:sp>
      <p:pic>
        <p:nvPicPr>
          <p:cNvPr id="5" name="Content Placeholder 4">
            <a:extLst>
              <a:ext uri="{C183D7F6-B498-43B3-948B-1728B52AA6E4}">
                <adec:decorative xmlns:adec="http://schemas.microsoft.com/office/drawing/2017/decorative" val="1"/>
              </a:ext>
            </a:extLst>
          </p:cNvPr>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7542212" y="1219199"/>
            <a:ext cx="3581400" cy="5369415"/>
          </a:xfrm>
        </p:spPr>
      </p:pic>
    </p:spTree>
    <p:extLst>
      <p:ext uri="{BB962C8B-B14F-4D97-AF65-F5344CB8AC3E}">
        <p14:creationId xmlns:p14="http://schemas.microsoft.com/office/powerpoint/2010/main" val="207704365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Snacks for Exercise Recovery</a:t>
            </a:r>
          </a:p>
        </p:txBody>
      </p:sp>
      <p:graphicFrame>
        <p:nvGraphicFramePr>
          <p:cNvPr id="7" name="Content Placeholder 6" descr="Table indicating the protein content, carbohydrate content, and calories of wholegrain cereal with non-fat milk, medium banana with non-fat milk, and a power bar."/>
          <p:cNvGraphicFramePr>
            <a:graphicFrameLocks noGrp="1"/>
          </p:cNvGraphicFramePr>
          <p:nvPr>
            <p:ph idx="1"/>
            <p:extLst>
              <p:ext uri="{D42A27DB-BD31-4B8C-83A1-F6EECF244321}">
                <p14:modId xmlns:p14="http://schemas.microsoft.com/office/powerpoint/2010/main" val="4172444181"/>
              </p:ext>
            </p:extLst>
          </p:nvPr>
        </p:nvGraphicFramePr>
        <p:xfrm>
          <a:off x="760731" y="2362200"/>
          <a:ext cx="10209212" cy="2819400"/>
        </p:xfrm>
        <a:graphic>
          <a:graphicData uri="http://schemas.openxmlformats.org/drawingml/2006/table">
            <a:tbl>
              <a:tblPr firstRow="1">
                <a:tableStyleId>{5940675A-B579-460E-94D1-54222C63F5DA}</a:tableStyleId>
              </a:tblPr>
              <a:tblGrid>
                <a:gridCol w="3429000">
                  <a:extLst>
                    <a:ext uri="{9D8B030D-6E8A-4147-A177-3AD203B41FA5}">
                      <a16:colId xmlns:a16="http://schemas.microsoft.com/office/drawing/2014/main" val="1995149470"/>
                    </a:ext>
                  </a:extLst>
                </a:gridCol>
                <a:gridCol w="1981200">
                  <a:extLst>
                    <a:ext uri="{9D8B030D-6E8A-4147-A177-3AD203B41FA5}">
                      <a16:colId xmlns:a16="http://schemas.microsoft.com/office/drawing/2014/main" val="473671705"/>
                    </a:ext>
                  </a:extLst>
                </a:gridCol>
                <a:gridCol w="2819400">
                  <a:extLst>
                    <a:ext uri="{9D8B030D-6E8A-4147-A177-3AD203B41FA5}">
                      <a16:colId xmlns:a16="http://schemas.microsoft.com/office/drawing/2014/main" val="4238029834"/>
                    </a:ext>
                  </a:extLst>
                </a:gridCol>
                <a:gridCol w="1979612">
                  <a:extLst>
                    <a:ext uri="{9D8B030D-6E8A-4147-A177-3AD203B41FA5}">
                      <a16:colId xmlns:a16="http://schemas.microsoft.com/office/drawing/2014/main" val="291551365"/>
                    </a:ext>
                  </a:extLst>
                </a:gridCol>
              </a:tblGrid>
              <a:tr h="609600">
                <a:tc>
                  <a:txBody>
                    <a:bodyPr/>
                    <a:lstStyle/>
                    <a:p>
                      <a:pPr algn="ctr"/>
                      <a:r>
                        <a:rPr lang="en-US" b="1" dirty="0"/>
                        <a:t>Foods</a:t>
                      </a:r>
                    </a:p>
                  </a:txBody>
                  <a:tcPr marL="0" marR="0" marT="0" marB="0" anchor="ctr">
                    <a:solidFill>
                      <a:schemeClr val="accent2"/>
                    </a:solidFill>
                  </a:tcPr>
                </a:tc>
                <a:tc>
                  <a:txBody>
                    <a:bodyPr/>
                    <a:lstStyle/>
                    <a:p>
                      <a:pPr algn="ctr"/>
                      <a:r>
                        <a:rPr lang="en-US" b="1" dirty="0"/>
                        <a:t>Protein (g)</a:t>
                      </a:r>
                    </a:p>
                  </a:txBody>
                  <a:tcPr marL="0" marR="0" marT="0" marB="0" anchor="ctr">
                    <a:solidFill>
                      <a:schemeClr val="accent2"/>
                    </a:solidFill>
                  </a:tcPr>
                </a:tc>
                <a:tc>
                  <a:txBody>
                    <a:bodyPr/>
                    <a:lstStyle/>
                    <a:p>
                      <a:pPr algn="ctr"/>
                      <a:r>
                        <a:rPr lang="en-US" b="1" dirty="0"/>
                        <a:t>Carbohydrates (g)</a:t>
                      </a:r>
                    </a:p>
                  </a:txBody>
                  <a:tcPr marL="0" marR="0" marT="0" marB="0" anchor="ctr">
                    <a:solidFill>
                      <a:schemeClr val="accent2"/>
                    </a:solidFill>
                  </a:tcPr>
                </a:tc>
                <a:tc>
                  <a:txBody>
                    <a:bodyPr/>
                    <a:lstStyle/>
                    <a:p>
                      <a:pPr algn="ctr"/>
                      <a:r>
                        <a:rPr lang="en-US" b="1" dirty="0"/>
                        <a:t>Calories</a:t>
                      </a:r>
                    </a:p>
                  </a:txBody>
                  <a:tcPr marL="0" marR="0" marT="0" marB="0" anchor="ctr">
                    <a:solidFill>
                      <a:schemeClr val="accent2"/>
                    </a:solidFill>
                  </a:tcPr>
                </a:tc>
                <a:extLst>
                  <a:ext uri="{0D108BD9-81ED-4DB2-BD59-A6C34878D82A}">
                    <a16:rowId xmlns:a16="http://schemas.microsoft.com/office/drawing/2014/main" val="2482685052"/>
                  </a:ext>
                </a:extLst>
              </a:tr>
              <a:tr h="762000">
                <a:tc>
                  <a:txBody>
                    <a:bodyPr/>
                    <a:lstStyle/>
                    <a:p>
                      <a:pPr algn="l"/>
                      <a:r>
                        <a:rPr lang="en-US" dirty="0"/>
                        <a:t>Whole grain cereal with nonfat milk</a:t>
                      </a:r>
                    </a:p>
                  </a:txBody>
                  <a:tcPr marL="0" marR="0" marT="0" marB="0" anchor="ctr">
                    <a:solidFill>
                      <a:srgbClr val="92D050"/>
                    </a:solidFill>
                  </a:tcPr>
                </a:tc>
                <a:tc>
                  <a:txBody>
                    <a:bodyPr/>
                    <a:lstStyle/>
                    <a:p>
                      <a:pPr algn="r"/>
                      <a:r>
                        <a:rPr lang="en-US" dirty="0"/>
                        <a:t>14</a:t>
                      </a:r>
                    </a:p>
                  </a:txBody>
                  <a:tcPr marL="0" marR="0" marT="0" marB="0" anchor="ctr">
                    <a:solidFill>
                      <a:srgbClr val="92D050"/>
                    </a:solidFill>
                  </a:tcPr>
                </a:tc>
                <a:tc>
                  <a:txBody>
                    <a:bodyPr/>
                    <a:lstStyle/>
                    <a:p>
                      <a:pPr algn="r"/>
                      <a:r>
                        <a:rPr lang="en-US" dirty="0"/>
                        <a:t>53</a:t>
                      </a:r>
                    </a:p>
                  </a:txBody>
                  <a:tcPr marL="0" marR="0" marT="0" marB="0" anchor="ctr">
                    <a:solidFill>
                      <a:srgbClr val="92D050"/>
                    </a:solidFill>
                  </a:tcPr>
                </a:tc>
                <a:tc>
                  <a:txBody>
                    <a:bodyPr/>
                    <a:lstStyle/>
                    <a:p>
                      <a:pPr algn="r"/>
                      <a:r>
                        <a:rPr lang="en-US" dirty="0"/>
                        <a:t>260</a:t>
                      </a:r>
                    </a:p>
                  </a:txBody>
                  <a:tcPr marL="0" marR="0" marT="0" marB="0" anchor="ctr">
                    <a:solidFill>
                      <a:srgbClr val="92D050"/>
                    </a:solidFill>
                  </a:tcPr>
                </a:tc>
                <a:extLst>
                  <a:ext uri="{0D108BD9-81ED-4DB2-BD59-A6C34878D82A}">
                    <a16:rowId xmlns:a16="http://schemas.microsoft.com/office/drawing/2014/main" val="862481177"/>
                  </a:ext>
                </a:extLst>
              </a:tr>
              <a:tr h="838200">
                <a:tc>
                  <a:txBody>
                    <a:bodyPr/>
                    <a:lstStyle/>
                    <a:p>
                      <a:pPr algn="l"/>
                      <a:r>
                        <a:rPr lang="en-US" dirty="0"/>
                        <a:t>Medium banana with nonfat milk</a:t>
                      </a:r>
                    </a:p>
                  </a:txBody>
                  <a:tcPr marL="0" marR="0" marT="0" marB="0" anchor="ctr">
                    <a:solidFill>
                      <a:srgbClr val="FFC000"/>
                    </a:solidFill>
                  </a:tcPr>
                </a:tc>
                <a:tc>
                  <a:txBody>
                    <a:bodyPr/>
                    <a:lstStyle/>
                    <a:p>
                      <a:pPr algn="r"/>
                      <a:r>
                        <a:rPr lang="en-US" dirty="0"/>
                        <a:t>10</a:t>
                      </a:r>
                    </a:p>
                  </a:txBody>
                  <a:tcPr marL="0" marR="0" marT="0" marB="0" anchor="ctr">
                    <a:solidFill>
                      <a:srgbClr val="FFC000"/>
                    </a:solidFill>
                  </a:tcPr>
                </a:tc>
                <a:tc>
                  <a:txBody>
                    <a:bodyPr/>
                    <a:lstStyle/>
                    <a:p>
                      <a:pPr algn="r"/>
                      <a:r>
                        <a:rPr lang="en-US" dirty="0"/>
                        <a:t>39</a:t>
                      </a:r>
                    </a:p>
                  </a:txBody>
                  <a:tcPr marL="0" marR="0" marT="0" marB="0" anchor="ctr">
                    <a:solidFill>
                      <a:srgbClr val="FFC000"/>
                    </a:solidFill>
                  </a:tcPr>
                </a:tc>
                <a:tc>
                  <a:txBody>
                    <a:bodyPr/>
                    <a:lstStyle/>
                    <a:p>
                      <a:pPr algn="r"/>
                      <a:r>
                        <a:rPr lang="en-US" dirty="0"/>
                        <a:t>191</a:t>
                      </a:r>
                    </a:p>
                  </a:txBody>
                  <a:tcPr marL="0" marR="0" marT="0" marB="0" anchor="ctr">
                    <a:solidFill>
                      <a:srgbClr val="FFC000"/>
                    </a:solidFill>
                  </a:tcPr>
                </a:tc>
                <a:extLst>
                  <a:ext uri="{0D108BD9-81ED-4DB2-BD59-A6C34878D82A}">
                    <a16:rowId xmlns:a16="http://schemas.microsoft.com/office/drawing/2014/main" val="2465024080"/>
                  </a:ext>
                </a:extLst>
              </a:tr>
              <a:tr h="609600">
                <a:tc>
                  <a:txBody>
                    <a:bodyPr/>
                    <a:lstStyle/>
                    <a:p>
                      <a:pPr algn="l"/>
                      <a:r>
                        <a:rPr lang="en-US" dirty="0"/>
                        <a:t>Power bar</a:t>
                      </a:r>
                    </a:p>
                  </a:txBody>
                  <a:tcPr marL="0" marR="0" marT="0" marB="0" anchor="ctr">
                    <a:solidFill>
                      <a:srgbClr val="92D050"/>
                    </a:solidFill>
                  </a:tcPr>
                </a:tc>
                <a:tc>
                  <a:txBody>
                    <a:bodyPr/>
                    <a:lstStyle/>
                    <a:p>
                      <a:pPr algn="r"/>
                      <a:r>
                        <a:rPr lang="en-US" dirty="0"/>
                        <a:t>10</a:t>
                      </a:r>
                    </a:p>
                  </a:txBody>
                  <a:tcPr marL="0" marR="0" marT="0" marB="0" anchor="ctr">
                    <a:solidFill>
                      <a:srgbClr val="92D050"/>
                    </a:solidFill>
                  </a:tcPr>
                </a:tc>
                <a:tc>
                  <a:txBody>
                    <a:bodyPr/>
                    <a:lstStyle/>
                    <a:p>
                      <a:pPr algn="r"/>
                      <a:r>
                        <a:rPr lang="en-US" dirty="0"/>
                        <a:t>43</a:t>
                      </a:r>
                    </a:p>
                  </a:txBody>
                  <a:tcPr marL="0" marR="0" marT="0" marB="0" anchor="ctr">
                    <a:solidFill>
                      <a:srgbClr val="92D050"/>
                    </a:solidFill>
                  </a:tcPr>
                </a:tc>
                <a:tc>
                  <a:txBody>
                    <a:bodyPr/>
                    <a:lstStyle/>
                    <a:p>
                      <a:pPr algn="r"/>
                      <a:r>
                        <a:rPr lang="en-US" dirty="0"/>
                        <a:t>250</a:t>
                      </a:r>
                    </a:p>
                  </a:txBody>
                  <a:tcPr marL="0" marR="0" marT="0" marB="0" anchor="ctr">
                    <a:solidFill>
                      <a:srgbClr val="92D050"/>
                    </a:solidFill>
                  </a:tcPr>
                </a:tc>
                <a:extLst>
                  <a:ext uri="{0D108BD9-81ED-4DB2-BD59-A6C34878D82A}">
                    <a16:rowId xmlns:a16="http://schemas.microsoft.com/office/drawing/2014/main" val="541045801"/>
                  </a:ext>
                </a:extLst>
              </a:tr>
            </a:tbl>
          </a:graphicData>
        </a:graphic>
      </p:graphicFrame>
    </p:spTree>
    <p:extLst>
      <p:ext uri="{BB962C8B-B14F-4D97-AF65-F5344CB8AC3E}">
        <p14:creationId xmlns:p14="http://schemas.microsoft.com/office/powerpoint/2010/main" val="141953819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Protein Supplements</a:t>
            </a:r>
          </a:p>
        </p:txBody>
      </p:sp>
      <p:sp>
        <p:nvSpPr>
          <p:cNvPr id="3" name="Content Placeholder 2"/>
          <p:cNvSpPr>
            <a:spLocks noGrp="1"/>
          </p:cNvSpPr>
          <p:nvPr>
            <p:ph idx="1"/>
          </p:nvPr>
        </p:nvSpPr>
        <p:spPr>
          <a:xfrm>
            <a:off x="760412" y="1600200"/>
            <a:ext cx="10744200" cy="5257800"/>
          </a:xfrm>
        </p:spPr>
        <p:txBody>
          <a:bodyPr>
            <a:normAutofit/>
          </a:bodyPr>
          <a:lstStyle/>
          <a:p>
            <a:r>
              <a:rPr lang="en-US" dirty="0"/>
              <a:t>Protein supplements include powders made from compounds such as whey or soy and amino acids that either come as a powder or in capsules. </a:t>
            </a:r>
          </a:p>
          <a:p>
            <a:r>
              <a:rPr lang="en-US" dirty="0"/>
              <a:t>We have noted that the protein requirements for most people, even those that are active, is not high. Is taking protein supplements ever justified, then? </a:t>
            </a:r>
          </a:p>
          <a:p>
            <a:r>
              <a:rPr lang="en-US" dirty="0"/>
              <a:t>Neither protein nor amino acid supplements have been scientifically proven to improve exercise performance or increase strength. </a:t>
            </a:r>
          </a:p>
          <a:p>
            <a:r>
              <a:rPr lang="en-US" dirty="0"/>
              <a:t>In addition, the average American already consumes more protein than is required. </a:t>
            </a:r>
          </a:p>
        </p:txBody>
      </p:sp>
    </p:spTree>
    <p:extLst>
      <p:ext uri="{BB962C8B-B14F-4D97-AF65-F5344CB8AC3E}">
        <p14:creationId xmlns:p14="http://schemas.microsoft.com/office/powerpoint/2010/main" val="82001584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It’s All in the Side Chain</a:t>
            </a:r>
          </a:p>
        </p:txBody>
      </p:sp>
      <p:sp>
        <p:nvSpPr>
          <p:cNvPr id="3" name="Content Placeholder 2"/>
          <p:cNvSpPr>
            <a:spLocks noGrp="1"/>
          </p:cNvSpPr>
          <p:nvPr>
            <p:ph idx="1"/>
          </p:nvPr>
        </p:nvSpPr>
        <p:spPr>
          <a:xfrm>
            <a:off x="455612" y="1600200"/>
            <a:ext cx="10514331" cy="4572000"/>
          </a:xfrm>
        </p:spPr>
        <p:txBody>
          <a:bodyPr>
            <a:normAutofit/>
          </a:bodyPr>
          <a:lstStyle/>
          <a:p>
            <a:r>
              <a:rPr lang="en-US" sz="3000" dirty="0"/>
              <a:t>The side chain of an amino acid, sometimes called the “R” group, can be as simple as one hydrogen bonded to the carbon center, or as complex as a six-carbon ring bonded to the carbon center. </a:t>
            </a:r>
          </a:p>
          <a:p>
            <a:r>
              <a:rPr lang="en-US" sz="3000" dirty="0"/>
              <a:t>Although each side chain of the twenty amino acids is unique, there are some chemical likenesses among them. </a:t>
            </a:r>
          </a:p>
          <a:p>
            <a:r>
              <a:rPr lang="en-US" sz="3000" dirty="0"/>
              <a:t>Therefore, they can be classified into four different groups. </a:t>
            </a:r>
          </a:p>
          <a:p>
            <a:r>
              <a:rPr lang="en-US" sz="3000" dirty="0"/>
              <a:t>These are nonpolar, polar, acidic, and basic.</a:t>
            </a:r>
          </a:p>
        </p:txBody>
      </p:sp>
    </p:spTree>
    <p:extLst>
      <p:ext uri="{BB962C8B-B14F-4D97-AF65-F5344CB8AC3E}">
        <p14:creationId xmlns:p14="http://schemas.microsoft.com/office/powerpoint/2010/main" val="349645156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Protein Supplements</a:t>
            </a:r>
          </a:p>
        </p:txBody>
      </p:sp>
      <p:sp>
        <p:nvSpPr>
          <p:cNvPr id="3" name="Content Placeholder 2"/>
          <p:cNvSpPr>
            <a:spLocks noGrp="1"/>
          </p:cNvSpPr>
          <p:nvPr>
            <p:ph idx="1"/>
          </p:nvPr>
        </p:nvSpPr>
        <p:spPr>
          <a:xfrm>
            <a:off x="760412" y="1600200"/>
            <a:ext cx="10744200" cy="5257800"/>
          </a:xfrm>
        </p:spPr>
        <p:txBody>
          <a:bodyPr>
            <a:normAutofit lnSpcReduction="10000"/>
          </a:bodyPr>
          <a:lstStyle/>
          <a:p>
            <a:r>
              <a:rPr lang="en-US" dirty="0"/>
              <a:t>Despite these facts, many highly physically active individuals use protein or amino acid supplements.</a:t>
            </a:r>
          </a:p>
          <a:p>
            <a:r>
              <a:rPr lang="en-US" dirty="0"/>
              <a:t>According to the American College of Sports Medicine, and Dietitians of Canada, “the current evidence indicates that protein and amino acid supplements are no more or no less effective than food when energy is adequate for gaining lean body mass.”</a:t>
            </a:r>
          </a:p>
          <a:p>
            <a:r>
              <a:rPr lang="en-US" dirty="0"/>
              <a:t>Branched-chain amino acids, such as leucine, are often touted as a way to build muscle tissue and enhance athletic performance. </a:t>
            </a:r>
          </a:p>
          <a:p>
            <a:r>
              <a:rPr lang="en-US" dirty="0"/>
              <a:t>Despite these marketing claims, a review in the June 2005 issue of </a:t>
            </a:r>
            <a:r>
              <a:rPr lang="en-US" i="1" dirty="0"/>
              <a:t>The Journal of Nutrition</a:t>
            </a:r>
            <a:r>
              <a:rPr lang="en-US" dirty="0"/>
              <a:t> shows that most studies that evaluated a variety of exercise types failed to show any performance-enhancing effects of taking branched-chain amino acids.</a:t>
            </a:r>
          </a:p>
        </p:txBody>
      </p:sp>
    </p:spTree>
    <p:extLst>
      <p:ext uri="{BB962C8B-B14F-4D97-AF65-F5344CB8AC3E}">
        <p14:creationId xmlns:p14="http://schemas.microsoft.com/office/powerpoint/2010/main" val="402409525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Protein Supplements</a:t>
            </a:r>
          </a:p>
        </p:txBody>
      </p:sp>
      <p:sp>
        <p:nvSpPr>
          <p:cNvPr id="3" name="Content Placeholder 2"/>
          <p:cNvSpPr>
            <a:spLocks noGrp="1"/>
          </p:cNvSpPr>
          <p:nvPr>
            <p:ph idx="1"/>
          </p:nvPr>
        </p:nvSpPr>
        <p:spPr>
          <a:xfrm>
            <a:off x="760412" y="1600200"/>
            <a:ext cx="10744200" cy="5257800"/>
          </a:xfrm>
        </p:spPr>
        <p:txBody>
          <a:bodyPr>
            <a:normAutofit lnSpcReduction="10000"/>
          </a:bodyPr>
          <a:lstStyle/>
          <a:p>
            <a:r>
              <a:rPr lang="en-US" dirty="0"/>
              <a:t>Moreover, the author of this review claims that high-quality protein foods are a better and cheaper source for branched-chain amino acids and says that a chicken breast (100 grams) contains the equivalent of seven times the amount of branched-chain amino acids as one supplement tablet. </a:t>
            </a:r>
          </a:p>
          <a:p>
            <a:r>
              <a:rPr lang="en-US" dirty="0"/>
              <a:t>This means if you are interested in enhancing exercise performance or building muscle, you do not need to support the $20 billion supplement industry.</a:t>
            </a:r>
          </a:p>
          <a:p>
            <a:r>
              <a:rPr lang="en-US" dirty="0"/>
              <a:t>Although the evidence for protein and amino acid supplements impacting athletic performance is lacking, there is some scientific evidence that supports consuming high-quality dairy proteins, such as casein and whey, and soy proteins positively influences muscle recovery in response to hard training. </a:t>
            </a:r>
          </a:p>
        </p:txBody>
      </p:sp>
    </p:spTree>
    <p:extLst>
      <p:ext uri="{BB962C8B-B14F-4D97-AF65-F5344CB8AC3E}">
        <p14:creationId xmlns:p14="http://schemas.microsoft.com/office/powerpoint/2010/main" val="152870135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Proteins in a Nutshell</a:t>
            </a:r>
          </a:p>
        </p:txBody>
      </p:sp>
      <p:sp>
        <p:nvSpPr>
          <p:cNvPr id="3" name="Content Placeholder 2"/>
          <p:cNvSpPr>
            <a:spLocks noGrp="1"/>
          </p:cNvSpPr>
          <p:nvPr>
            <p:ph idx="1"/>
          </p:nvPr>
        </p:nvSpPr>
        <p:spPr>
          <a:xfrm>
            <a:off x="760412" y="1600200"/>
            <a:ext cx="10744200" cy="5257800"/>
          </a:xfrm>
        </p:spPr>
        <p:txBody>
          <a:bodyPr>
            <a:normAutofit/>
          </a:bodyPr>
          <a:lstStyle/>
          <a:p>
            <a:r>
              <a:rPr lang="en-US" dirty="0"/>
              <a:t>Proteins are long chains of amino acids folded into precise structures that determine their functions, which are in the tens of thousands. </a:t>
            </a:r>
          </a:p>
          <a:p>
            <a:r>
              <a:rPr lang="en-US" dirty="0"/>
              <a:t>They are the primary construction materials of the body serving as building blocks for bone, skin, hair, muscle, hormones, and antibodies. </a:t>
            </a:r>
          </a:p>
          <a:p>
            <a:r>
              <a:rPr lang="en-US" dirty="0"/>
              <a:t>Without them we cannot breakdown or build macromolecules, grow, or heal from a wound. </a:t>
            </a:r>
          </a:p>
          <a:p>
            <a:r>
              <a:rPr lang="en-US" dirty="0"/>
              <a:t>Eat proteins in moderation, at least 10 percent of the calories you take in and not more than 35 percent. Too little protein impairs bodily functions and too much can lead to chronic disease. </a:t>
            </a:r>
          </a:p>
        </p:txBody>
      </p:sp>
    </p:spTree>
    <p:extLst>
      <p:ext uri="{BB962C8B-B14F-4D97-AF65-F5344CB8AC3E}">
        <p14:creationId xmlns:p14="http://schemas.microsoft.com/office/powerpoint/2010/main" val="321131524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Proteins in a Nutshell</a:t>
            </a:r>
          </a:p>
        </p:txBody>
      </p:sp>
      <p:sp>
        <p:nvSpPr>
          <p:cNvPr id="3" name="Content Placeholder 2"/>
          <p:cNvSpPr>
            <a:spLocks noGrp="1"/>
          </p:cNvSpPr>
          <p:nvPr>
            <p:ph idx="1"/>
          </p:nvPr>
        </p:nvSpPr>
        <p:spPr>
          <a:xfrm>
            <a:off x="760412" y="1600200"/>
            <a:ext cx="10744200" cy="5257800"/>
          </a:xfrm>
        </p:spPr>
        <p:txBody>
          <a:bodyPr>
            <a:normAutofit lnSpcReduction="10000"/>
          </a:bodyPr>
          <a:lstStyle/>
          <a:p>
            <a:r>
              <a:rPr lang="en-US" dirty="0"/>
              <a:t>More complete sources are in animal-based foods, but choose those low in saturated fat and cholesterol. </a:t>
            </a:r>
          </a:p>
          <a:p>
            <a:r>
              <a:rPr lang="en-US" dirty="0"/>
              <a:t>Some plant-based foods are also complete protein sources and don’t add much to your saturated fat or cholesterol intake. </a:t>
            </a:r>
          </a:p>
          <a:p>
            <a:r>
              <a:rPr lang="en-US" dirty="0"/>
              <a:t>Incomplete protein sources can easily be combined in the daily diet and provide all of the essential amino acids at adequate levels. </a:t>
            </a:r>
          </a:p>
          <a:p>
            <a:r>
              <a:rPr lang="en-US" dirty="0"/>
              <a:t>Growing children and the elderly need to ensure they get enough protein in their diet to help build and maintain muscle strength. </a:t>
            </a:r>
          </a:p>
          <a:p>
            <a:r>
              <a:rPr lang="en-US" dirty="0"/>
              <a:t>Even if you’re a hardcore athlete, get your proteins from nutrient-dense foods as you need more than just protein to power up for an event. Nuts are one nutrient-dense food with a whole lot of protein. </a:t>
            </a:r>
          </a:p>
        </p:txBody>
      </p:sp>
    </p:spTree>
    <p:extLst>
      <p:ext uri="{BB962C8B-B14F-4D97-AF65-F5344CB8AC3E}">
        <p14:creationId xmlns:p14="http://schemas.microsoft.com/office/powerpoint/2010/main" val="292507141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Proteins in a Nutshell</a:t>
            </a:r>
          </a:p>
        </p:txBody>
      </p:sp>
      <p:sp>
        <p:nvSpPr>
          <p:cNvPr id="3" name="Content Placeholder 2"/>
          <p:cNvSpPr>
            <a:spLocks noGrp="1"/>
          </p:cNvSpPr>
          <p:nvPr>
            <p:ph idx="1"/>
          </p:nvPr>
        </p:nvSpPr>
        <p:spPr>
          <a:xfrm>
            <a:off x="760412" y="1600200"/>
            <a:ext cx="10744200" cy="5257800"/>
          </a:xfrm>
        </p:spPr>
        <p:txBody>
          <a:bodyPr>
            <a:normAutofit/>
          </a:bodyPr>
          <a:lstStyle/>
          <a:p>
            <a:r>
              <a:rPr lang="en-US" dirty="0"/>
              <a:t>One ounce of pistachios, which is about fifty nuts, has the same amount of protein as an egg and contains a lot of vitamins, minerals, healthy polyunsaturated fats, and antioxidants. </a:t>
            </a:r>
          </a:p>
          <a:p>
            <a:r>
              <a:rPr lang="en-US" dirty="0"/>
              <a:t>Moreover, the FDA says that eating one ounce of nuts per day can lower your risk for heart disease. </a:t>
            </a:r>
          </a:p>
          <a:p>
            <a:r>
              <a:rPr lang="en-US" dirty="0"/>
              <a:t>Can you be a hardcore athlete and a vegetarian? Many Olympians are vegetarians: figure skater Charlene Wong, sprinter Leroy Burrell, hurdler Edwin Moses, and Carl Lewis, who won ten medals (nine of them gold) in track and field. </a:t>
            </a:r>
          </a:p>
        </p:txBody>
      </p:sp>
      <p:pic>
        <p:nvPicPr>
          <p:cNvPr id="4" name="Picture 3">
            <a:extLst>
              <a:ext uri="{C183D7F6-B498-43B3-948B-1728B52AA6E4}">
                <adec:decorative xmlns:adec="http://schemas.microsoft.com/office/drawing/2017/decorative" val="1"/>
              </a:ext>
            </a:extLst>
          </p:cNvPr>
          <p:cNvPicPr>
            <a:picLocks noChangeAspect="1"/>
          </p:cNvPicPr>
          <p:nvPr/>
        </p:nvPicPr>
        <p:blipFill>
          <a:blip r:embed="rId2"/>
          <a:stretch>
            <a:fillRect/>
          </a:stretch>
        </p:blipFill>
        <p:spPr>
          <a:xfrm>
            <a:off x="9524999" y="5334000"/>
            <a:ext cx="1979613" cy="1319742"/>
          </a:xfrm>
          <a:prstGeom prst="rect">
            <a:avLst/>
          </a:prstGeom>
        </p:spPr>
      </p:pic>
    </p:spTree>
    <p:extLst>
      <p:ext uri="{BB962C8B-B14F-4D97-AF65-F5344CB8AC3E}">
        <p14:creationId xmlns:p14="http://schemas.microsoft.com/office/powerpoint/2010/main" val="250119679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Proteins in a Nutshell</a:t>
            </a:r>
          </a:p>
        </p:txBody>
      </p:sp>
      <p:sp>
        <p:nvSpPr>
          <p:cNvPr id="3" name="Content Placeholder 2"/>
          <p:cNvSpPr>
            <a:spLocks noGrp="1"/>
          </p:cNvSpPr>
          <p:nvPr>
            <p:ph idx="1"/>
          </p:nvPr>
        </p:nvSpPr>
        <p:spPr>
          <a:xfrm>
            <a:off x="760412" y="1600200"/>
            <a:ext cx="10744200" cy="5257800"/>
          </a:xfrm>
        </p:spPr>
        <p:txBody>
          <a:bodyPr>
            <a:normAutofit/>
          </a:bodyPr>
          <a:lstStyle/>
          <a:p>
            <a:r>
              <a:rPr lang="en-US" dirty="0"/>
              <a:t>The analysis of vegetarian diets by the DGAC did not find that they were inadequate in any nutrients, but did state that people who obtain proteins solely from plants should make sure they consume foods with vitamin B</a:t>
            </a:r>
            <a:r>
              <a:rPr lang="en-US" baseline="-25000" dirty="0"/>
              <a:t>12</a:t>
            </a:r>
            <a:r>
              <a:rPr lang="en-US" dirty="0"/>
              <a:t>, vitamin D, calcium, omega-3 fatty acids, and choline. </a:t>
            </a:r>
          </a:p>
          <a:p>
            <a:r>
              <a:rPr lang="en-US" dirty="0"/>
              <a:t>Iron and zinc may also be of concern especially for female athletes. Being a vegetarian athlete requires that you pay more attention to what you eat, however this is also a true statement for all athletes.</a:t>
            </a:r>
          </a:p>
        </p:txBody>
      </p:sp>
    </p:spTree>
    <p:extLst>
      <p:ext uri="{BB962C8B-B14F-4D97-AF65-F5344CB8AC3E}">
        <p14:creationId xmlns:p14="http://schemas.microsoft.com/office/powerpoint/2010/main" val="243149600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It’s All in the Side Chain</a:t>
            </a:r>
          </a:p>
        </p:txBody>
      </p:sp>
      <p:sp>
        <p:nvSpPr>
          <p:cNvPr id="3" name="Content Placeholder 2"/>
          <p:cNvSpPr>
            <a:spLocks noGrp="1"/>
          </p:cNvSpPr>
          <p:nvPr>
            <p:ph idx="1"/>
          </p:nvPr>
        </p:nvSpPr>
        <p:spPr>
          <a:xfrm>
            <a:off x="684212" y="1600200"/>
            <a:ext cx="10285731" cy="4648200"/>
          </a:xfrm>
        </p:spPr>
        <p:txBody>
          <a:bodyPr>
            <a:normAutofit/>
          </a:bodyPr>
          <a:lstStyle/>
          <a:p>
            <a:r>
              <a:rPr lang="en-US" sz="3000" b="1" dirty="0"/>
              <a:t>Nonpolar amino acids. </a:t>
            </a:r>
            <a:r>
              <a:rPr lang="en-US" sz="3000" dirty="0"/>
              <a:t>The side chains of these amino acids are long carbon chains or carbon rings, making them bulky. They are hydrophobic, meaning they repel water.</a:t>
            </a:r>
          </a:p>
          <a:p>
            <a:r>
              <a:rPr lang="en-US" sz="3000" b="1" dirty="0"/>
              <a:t>Polar amino acids. </a:t>
            </a:r>
            <a:r>
              <a:rPr lang="en-US" sz="3000" dirty="0"/>
              <a:t>The side chains of polar amino acids make them hydrophilic, meaning they are water-soluble.</a:t>
            </a:r>
          </a:p>
          <a:p>
            <a:r>
              <a:rPr lang="en-US" sz="3000" b="1" dirty="0"/>
              <a:t>Acidic amino acids. </a:t>
            </a:r>
            <a:r>
              <a:rPr lang="en-US" sz="3000" dirty="0"/>
              <a:t>The side chains are negatively charged, hydrophilic amino acids.</a:t>
            </a:r>
          </a:p>
          <a:p>
            <a:r>
              <a:rPr lang="en-US" sz="3000" b="1" dirty="0"/>
              <a:t>Basic amino acids. </a:t>
            </a:r>
            <a:r>
              <a:rPr lang="en-US" sz="3000" dirty="0"/>
              <a:t>The side chains are positively charged, hydrophilic amino acids.</a:t>
            </a:r>
          </a:p>
        </p:txBody>
      </p:sp>
    </p:spTree>
    <p:extLst>
      <p:ext uri="{BB962C8B-B14F-4D97-AF65-F5344CB8AC3E}">
        <p14:creationId xmlns:p14="http://schemas.microsoft.com/office/powerpoint/2010/main" val="156245633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It’s All in the Side Chain</a:t>
            </a:r>
          </a:p>
        </p:txBody>
      </p:sp>
      <p:pic>
        <p:nvPicPr>
          <p:cNvPr id="4" name="Content Placeholder 3" descr="A table describing the 4 groups of amino acid side chains, including non-polar, polar, acidic, and basic. It also contains the group's characteristics, amino acid names, and an example of the chemical structure."/>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598612" y="1600200"/>
            <a:ext cx="8686800" cy="4963404"/>
          </a:xfrm>
        </p:spPr>
      </p:pic>
    </p:spTree>
    <p:extLst>
      <p:ext uri="{BB962C8B-B14F-4D97-AF65-F5344CB8AC3E}">
        <p14:creationId xmlns:p14="http://schemas.microsoft.com/office/powerpoint/2010/main" val="34490302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Essential and Nonessential Amino Acids</a:t>
            </a:r>
          </a:p>
        </p:txBody>
      </p:sp>
      <p:sp>
        <p:nvSpPr>
          <p:cNvPr id="3" name="Content Placeholder 2"/>
          <p:cNvSpPr>
            <a:spLocks noGrp="1"/>
          </p:cNvSpPr>
          <p:nvPr>
            <p:ph idx="1"/>
          </p:nvPr>
        </p:nvSpPr>
        <p:spPr>
          <a:xfrm>
            <a:off x="760412" y="1600200"/>
            <a:ext cx="10744200" cy="4572000"/>
          </a:xfrm>
        </p:spPr>
        <p:txBody>
          <a:bodyPr>
            <a:noAutofit/>
          </a:bodyPr>
          <a:lstStyle/>
          <a:p>
            <a:r>
              <a:rPr lang="en-US" sz="3000" dirty="0"/>
              <a:t>Amino acids are further classified based on nutritional aspects. </a:t>
            </a:r>
          </a:p>
          <a:p>
            <a:r>
              <a:rPr lang="en-US" sz="3000" dirty="0"/>
              <a:t>There are twenty different amino acids, and we require all of them to make the many different proteins found throughout the body. </a:t>
            </a:r>
          </a:p>
          <a:p>
            <a:r>
              <a:rPr lang="en-US" sz="3000" dirty="0"/>
              <a:t>Eleven of these are called </a:t>
            </a:r>
            <a:r>
              <a:rPr lang="en-US" sz="3000" b="1" dirty="0"/>
              <a:t>nonessential amino acids </a:t>
            </a:r>
            <a:r>
              <a:rPr lang="en-US" sz="3000" dirty="0"/>
              <a:t>because the body can synthesize them. </a:t>
            </a:r>
          </a:p>
          <a:p>
            <a:r>
              <a:rPr lang="en-US" sz="3000" dirty="0"/>
              <a:t>However, nine of the amino acids are called </a:t>
            </a:r>
            <a:r>
              <a:rPr lang="en-US" sz="3000" b="1" dirty="0"/>
              <a:t>essential amino acids </a:t>
            </a:r>
            <a:r>
              <a:rPr lang="en-US" sz="3000" dirty="0"/>
              <a:t>because we cannot synthesize them either at all or in sufficient amounts. These must be obtained from the diet. </a:t>
            </a:r>
          </a:p>
        </p:txBody>
      </p:sp>
    </p:spTree>
    <p:extLst>
      <p:ext uri="{BB962C8B-B14F-4D97-AF65-F5344CB8AC3E}">
        <p14:creationId xmlns:p14="http://schemas.microsoft.com/office/powerpoint/2010/main" val="39319901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Essential and Nonessential Amino Acids</a:t>
            </a:r>
          </a:p>
        </p:txBody>
      </p:sp>
      <p:sp>
        <p:nvSpPr>
          <p:cNvPr id="3" name="Content Placeholder 2"/>
          <p:cNvSpPr>
            <a:spLocks noGrp="1"/>
          </p:cNvSpPr>
          <p:nvPr>
            <p:ph idx="1"/>
          </p:nvPr>
        </p:nvSpPr>
        <p:spPr>
          <a:xfrm>
            <a:off x="531812" y="1600200"/>
            <a:ext cx="10438131" cy="4572000"/>
          </a:xfrm>
        </p:spPr>
        <p:txBody>
          <a:bodyPr>
            <a:normAutofit/>
          </a:bodyPr>
          <a:lstStyle/>
          <a:p>
            <a:r>
              <a:rPr lang="en-US" sz="3000" dirty="0"/>
              <a:t>Sometimes during infancy, growth, and in diseased states the body cannot synthesize enough of some of the nonessential amino acids and more of them are required in the diet. </a:t>
            </a:r>
          </a:p>
          <a:p>
            <a:r>
              <a:rPr lang="en-US" sz="3000" dirty="0"/>
              <a:t>These types of amino acids are called </a:t>
            </a:r>
            <a:r>
              <a:rPr lang="en-US" sz="3000" b="1" dirty="0"/>
              <a:t>conditionally essential amino acids</a:t>
            </a:r>
            <a:r>
              <a:rPr lang="en-US" sz="3000" dirty="0"/>
              <a:t>. </a:t>
            </a:r>
          </a:p>
          <a:p>
            <a:r>
              <a:rPr lang="en-US" sz="3000" dirty="0"/>
              <a:t>The nutritional value of a protein is dependent on what amino acids it contains and in what quantities.</a:t>
            </a:r>
          </a:p>
        </p:txBody>
      </p:sp>
    </p:spTree>
    <p:extLst>
      <p:ext uri="{BB962C8B-B14F-4D97-AF65-F5344CB8AC3E}">
        <p14:creationId xmlns:p14="http://schemas.microsoft.com/office/powerpoint/2010/main" val="21489032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Essential </a:t>
            </a:r>
            <a:r>
              <a:rPr lang="en-US" b="1"/>
              <a:t>and Non-essential </a:t>
            </a:r>
            <a:r>
              <a:rPr lang="en-US" b="1" dirty="0"/>
              <a:t>Amino Acids</a:t>
            </a:r>
          </a:p>
        </p:txBody>
      </p:sp>
      <p:graphicFrame>
        <p:nvGraphicFramePr>
          <p:cNvPr id="4" name="Content Placeholder 3" descr="A table listing the essential and non-essential amino acids. It also indicated which non-essential amino acids are conditionally essential."/>
          <p:cNvGraphicFramePr>
            <a:graphicFrameLocks noGrp="1"/>
          </p:cNvGraphicFramePr>
          <p:nvPr>
            <p:ph idx="1"/>
            <p:extLst>
              <p:ext uri="{D42A27DB-BD31-4B8C-83A1-F6EECF244321}">
                <p14:modId xmlns:p14="http://schemas.microsoft.com/office/powerpoint/2010/main" val="3104525543"/>
              </p:ext>
            </p:extLst>
          </p:nvPr>
        </p:nvGraphicFramePr>
        <p:xfrm>
          <a:off x="1406707" y="1798320"/>
          <a:ext cx="9375412" cy="4953000"/>
        </p:xfrm>
        <a:graphic>
          <a:graphicData uri="http://schemas.openxmlformats.org/drawingml/2006/table">
            <a:tbl>
              <a:tblPr firstRow="1">
                <a:tableStyleId>{5940675A-B579-460E-94D1-54222C63F5DA}</a:tableStyleId>
              </a:tblPr>
              <a:tblGrid>
                <a:gridCol w="4687706">
                  <a:extLst>
                    <a:ext uri="{9D8B030D-6E8A-4147-A177-3AD203B41FA5}">
                      <a16:colId xmlns:a16="http://schemas.microsoft.com/office/drawing/2014/main" val="2751029391"/>
                    </a:ext>
                  </a:extLst>
                </a:gridCol>
                <a:gridCol w="4687706">
                  <a:extLst>
                    <a:ext uri="{9D8B030D-6E8A-4147-A177-3AD203B41FA5}">
                      <a16:colId xmlns:a16="http://schemas.microsoft.com/office/drawing/2014/main" val="3471326321"/>
                    </a:ext>
                  </a:extLst>
                </a:gridCol>
              </a:tblGrid>
              <a:tr h="381000">
                <a:tc>
                  <a:txBody>
                    <a:bodyPr/>
                    <a:lstStyle/>
                    <a:p>
                      <a:pPr algn="ctr"/>
                      <a:r>
                        <a:rPr lang="en-US" sz="2300" b="1" dirty="0"/>
                        <a:t>Essential</a:t>
                      </a:r>
                    </a:p>
                  </a:txBody>
                  <a:tcPr marL="0" marR="0" marT="0" marB="0" anchor="ctr">
                    <a:solidFill>
                      <a:schemeClr val="accent3"/>
                    </a:solidFill>
                  </a:tcPr>
                </a:tc>
                <a:tc>
                  <a:txBody>
                    <a:bodyPr/>
                    <a:lstStyle/>
                    <a:p>
                      <a:pPr algn="ctr"/>
                      <a:r>
                        <a:rPr lang="en-US" sz="2300" b="1" dirty="0"/>
                        <a:t>Nonessential</a:t>
                      </a:r>
                    </a:p>
                  </a:txBody>
                  <a:tcPr marL="0" marR="0" marT="0" marB="0" anchor="ctr">
                    <a:solidFill>
                      <a:schemeClr val="accent3"/>
                    </a:solidFill>
                  </a:tcPr>
                </a:tc>
                <a:extLst>
                  <a:ext uri="{0D108BD9-81ED-4DB2-BD59-A6C34878D82A}">
                    <a16:rowId xmlns:a16="http://schemas.microsoft.com/office/drawing/2014/main" val="2584969017"/>
                  </a:ext>
                </a:extLst>
              </a:tr>
              <a:tr h="381000">
                <a:tc>
                  <a:txBody>
                    <a:bodyPr/>
                    <a:lstStyle/>
                    <a:p>
                      <a:r>
                        <a:rPr lang="en-US" sz="2300" dirty="0"/>
                        <a:t>Histidine</a:t>
                      </a:r>
                    </a:p>
                  </a:txBody>
                  <a:tcPr marL="0" marR="0" marT="0" marB="0" anchor="ctr">
                    <a:solidFill>
                      <a:srgbClr val="92D050"/>
                    </a:solidFill>
                  </a:tcPr>
                </a:tc>
                <a:tc>
                  <a:txBody>
                    <a:bodyPr/>
                    <a:lstStyle/>
                    <a:p>
                      <a:r>
                        <a:rPr lang="en-US" sz="2300" dirty="0"/>
                        <a:t>Alanine</a:t>
                      </a:r>
                    </a:p>
                  </a:txBody>
                  <a:tcPr marL="0" marR="0" marT="0" marB="0" anchor="ctr">
                    <a:solidFill>
                      <a:srgbClr val="92D050"/>
                    </a:solidFill>
                  </a:tcPr>
                </a:tc>
                <a:extLst>
                  <a:ext uri="{0D108BD9-81ED-4DB2-BD59-A6C34878D82A}">
                    <a16:rowId xmlns:a16="http://schemas.microsoft.com/office/drawing/2014/main" val="3136574244"/>
                  </a:ext>
                </a:extLst>
              </a:tr>
              <a:tr h="381000">
                <a:tc>
                  <a:txBody>
                    <a:bodyPr/>
                    <a:lstStyle/>
                    <a:p>
                      <a:r>
                        <a:rPr lang="en-US" sz="2300" dirty="0"/>
                        <a:t>Isoleucine</a:t>
                      </a:r>
                    </a:p>
                  </a:txBody>
                  <a:tcPr marL="0" marR="0" marT="0" marB="0" anchor="ctr">
                    <a:solidFill>
                      <a:srgbClr val="FFC000"/>
                    </a:solidFill>
                  </a:tcPr>
                </a:tc>
                <a:tc>
                  <a:txBody>
                    <a:bodyPr/>
                    <a:lstStyle/>
                    <a:p>
                      <a:r>
                        <a:rPr lang="en-US" sz="2300" dirty="0"/>
                        <a:t>Arginine*</a:t>
                      </a:r>
                    </a:p>
                  </a:txBody>
                  <a:tcPr marL="0" marR="0" marT="0" marB="0" anchor="ctr">
                    <a:solidFill>
                      <a:srgbClr val="FFC000"/>
                    </a:solidFill>
                  </a:tcPr>
                </a:tc>
                <a:extLst>
                  <a:ext uri="{0D108BD9-81ED-4DB2-BD59-A6C34878D82A}">
                    <a16:rowId xmlns:a16="http://schemas.microsoft.com/office/drawing/2014/main" val="2710575391"/>
                  </a:ext>
                </a:extLst>
              </a:tr>
              <a:tr h="381000">
                <a:tc>
                  <a:txBody>
                    <a:bodyPr/>
                    <a:lstStyle/>
                    <a:p>
                      <a:r>
                        <a:rPr lang="en-US" sz="2300" dirty="0"/>
                        <a:t>Leucine</a:t>
                      </a:r>
                    </a:p>
                  </a:txBody>
                  <a:tcPr marL="0" marR="0" marT="0" marB="0" anchor="ctr">
                    <a:solidFill>
                      <a:srgbClr val="92D050"/>
                    </a:solidFill>
                  </a:tcPr>
                </a:tc>
                <a:tc>
                  <a:txBody>
                    <a:bodyPr/>
                    <a:lstStyle/>
                    <a:p>
                      <a:r>
                        <a:rPr lang="en-US" sz="2300" dirty="0"/>
                        <a:t>Asparagine</a:t>
                      </a:r>
                    </a:p>
                  </a:txBody>
                  <a:tcPr marL="0" marR="0" marT="0" marB="0" anchor="ctr">
                    <a:solidFill>
                      <a:srgbClr val="92D050"/>
                    </a:solidFill>
                  </a:tcPr>
                </a:tc>
                <a:extLst>
                  <a:ext uri="{0D108BD9-81ED-4DB2-BD59-A6C34878D82A}">
                    <a16:rowId xmlns:a16="http://schemas.microsoft.com/office/drawing/2014/main" val="514802696"/>
                  </a:ext>
                </a:extLst>
              </a:tr>
              <a:tr h="381000">
                <a:tc>
                  <a:txBody>
                    <a:bodyPr/>
                    <a:lstStyle/>
                    <a:p>
                      <a:r>
                        <a:rPr lang="en-US" sz="2300" dirty="0"/>
                        <a:t>Lysine</a:t>
                      </a:r>
                    </a:p>
                  </a:txBody>
                  <a:tcPr marL="0" marR="0" marT="0" marB="0" anchor="ctr">
                    <a:solidFill>
                      <a:srgbClr val="FFC000"/>
                    </a:solidFill>
                  </a:tcPr>
                </a:tc>
                <a:tc>
                  <a:txBody>
                    <a:bodyPr/>
                    <a:lstStyle/>
                    <a:p>
                      <a:r>
                        <a:rPr lang="en-US" sz="2300" dirty="0"/>
                        <a:t>Aspartic acid</a:t>
                      </a:r>
                    </a:p>
                  </a:txBody>
                  <a:tcPr marL="0" marR="0" marT="0" marB="0" anchor="ctr">
                    <a:solidFill>
                      <a:srgbClr val="FFC000"/>
                    </a:solidFill>
                  </a:tcPr>
                </a:tc>
                <a:extLst>
                  <a:ext uri="{0D108BD9-81ED-4DB2-BD59-A6C34878D82A}">
                    <a16:rowId xmlns:a16="http://schemas.microsoft.com/office/drawing/2014/main" val="3573201712"/>
                  </a:ext>
                </a:extLst>
              </a:tr>
              <a:tr h="381000">
                <a:tc>
                  <a:txBody>
                    <a:bodyPr/>
                    <a:lstStyle/>
                    <a:p>
                      <a:r>
                        <a:rPr lang="en-US" sz="2300" dirty="0"/>
                        <a:t>Methionine</a:t>
                      </a:r>
                    </a:p>
                  </a:txBody>
                  <a:tcPr marL="0" marR="0" marT="0" marB="0" anchor="ctr">
                    <a:solidFill>
                      <a:srgbClr val="92D050"/>
                    </a:solidFill>
                  </a:tcPr>
                </a:tc>
                <a:tc>
                  <a:txBody>
                    <a:bodyPr/>
                    <a:lstStyle/>
                    <a:p>
                      <a:r>
                        <a:rPr lang="en-US" sz="2300" dirty="0"/>
                        <a:t>Cysteine*</a:t>
                      </a:r>
                    </a:p>
                  </a:txBody>
                  <a:tcPr marL="0" marR="0" marT="0" marB="0" anchor="ctr">
                    <a:solidFill>
                      <a:srgbClr val="92D050"/>
                    </a:solidFill>
                  </a:tcPr>
                </a:tc>
                <a:extLst>
                  <a:ext uri="{0D108BD9-81ED-4DB2-BD59-A6C34878D82A}">
                    <a16:rowId xmlns:a16="http://schemas.microsoft.com/office/drawing/2014/main" val="303518007"/>
                  </a:ext>
                </a:extLst>
              </a:tr>
              <a:tr h="381000">
                <a:tc>
                  <a:txBody>
                    <a:bodyPr/>
                    <a:lstStyle/>
                    <a:p>
                      <a:r>
                        <a:rPr lang="en-US" sz="2300" dirty="0"/>
                        <a:t>Phenylalanine</a:t>
                      </a:r>
                    </a:p>
                  </a:txBody>
                  <a:tcPr marL="0" marR="0" marT="0" marB="0" anchor="ctr">
                    <a:solidFill>
                      <a:srgbClr val="FFC000"/>
                    </a:solidFill>
                  </a:tcPr>
                </a:tc>
                <a:tc>
                  <a:txBody>
                    <a:bodyPr/>
                    <a:lstStyle/>
                    <a:p>
                      <a:r>
                        <a:rPr lang="en-US" sz="2300" dirty="0"/>
                        <a:t>Glutamic acid</a:t>
                      </a:r>
                    </a:p>
                  </a:txBody>
                  <a:tcPr marL="0" marR="0" marT="0" marB="0" anchor="ctr">
                    <a:solidFill>
                      <a:srgbClr val="FFC000"/>
                    </a:solidFill>
                  </a:tcPr>
                </a:tc>
                <a:extLst>
                  <a:ext uri="{0D108BD9-81ED-4DB2-BD59-A6C34878D82A}">
                    <a16:rowId xmlns:a16="http://schemas.microsoft.com/office/drawing/2014/main" val="1180574442"/>
                  </a:ext>
                </a:extLst>
              </a:tr>
              <a:tr h="381000">
                <a:tc>
                  <a:txBody>
                    <a:bodyPr/>
                    <a:lstStyle/>
                    <a:p>
                      <a:r>
                        <a:rPr lang="en-US" sz="2300" dirty="0"/>
                        <a:t>Threonine</a:t>
                      </a:r>
                    </a:p>
                  </a:txBody>
                  <a:tcPr marL="0" marR="0" marT="0" marB="0" anchor="ctr">
                    <a:solidFill>
                      <a:srgbClr val="92D050"/>
                    </a:solidFill>
                  </a:tcPr>
                </a:tc>
                <a:tc>
                  <a:txBody>
                    <a:bodyPr/>
                    <a:lstStyle/>
                    <a:p>
                      <a:r>
                        <a:rPr lang="en-US" sz="2300" dirty="0"/>
                        <a:t>Glutamine*</a:t>
                      </a:r>
                    </a:p>
                  </a:txBody>
                  <a:tcPr marL="0" marR="0" marT="0" marB="0" anchor="ctr">
                    <a:solidFill>
                      <a:srgbClr val="92D050"/>
                    </a:solidFill>
                  </a:tcPr>
                </a:tc>
                <a:extLst>
                  <a:ext uri="{0D108BD9-81ED-4DB2-BD59-A6C34878D82A}">
                    <a16:rowId xmlns:a16="http://schemas.microsoft.com/office/drawing/2014/main" val="2502683965"/>
                  </a:ext>
                </a:extLst>
              </a:tr>
              <a:tr h="381000">
                <a:tc>
                  <a:txBody>
                    <a:bodyPr/>
                    <a:lstStyle/>
                    <a:p>
                      <a:r>
                        <a:rPr lang="en-US" sz="2300" dirty="0"/>
                        <a:t>Tryptophan</a:t>
                      </a:r>
                    </a:p>
                  </a:txBody>
                  <a:tcPr marL="0" marR="0" marT="0" marB="0" anchor="ctr">
                    <a:solidFill>
                      <a:srgbClr val="FFC000"/>
                    </a:solidFill>
                  </a:tcPr>
                </a:tc>
                <a:tc>
                  <a:txBody>
                    <a:bodyPr/>
                    <a:lstStyle/>
                    <a:p>
                      <a:r>
                        <a:rPr lang="en-US" sz="2300" dirty="0"/>
                        <a:t>Glycine*</a:t>
                      </a:r>
                    </a:p>
                  </a:txBody>
                  <a:tcPr marL="0" marR="0" marT="0" marB="0" anchor="ctr">
                    <a:solidFill>
                      <a:srgbClr val="FFC000"/>
                    </a:solidFill>
                  </a:tcPr>
                </a:tc>
                <a:extLst>
                  <a:ext uri="{0D108BD9-81ED-4DB2-BD59-A6C34878D82A}">
                    <a16:rowId xmlns:a16="http://schemas.microsoft.com/office/drawing/2014/main" val="1082950512"/>
                  </a:ext>
                </a:extLst>
              </a:tr>
              <a:tr h="381000">
                <a:tc>
                  <a:txBody>
                    <a:bodyPr/>
                    <a:lstStyle/>
                    <a:p>
                      <a:r>
                        <a:rPr lang="en-US" sz="2300" dirty="0"/>
                        <a:t>Valine</a:t>
                      </a:r>
                    </a:p>
                  </a:txBody>
                  <a:tcPr marL="0" marR="0" marT="0" marB="0" anchor="ctr">
                    <a:solidFill>
                      <a:srgbClr val="92D050"/>
                    </a:solidFill>
                  </a:tcPr>
                </a:tc>
                <a:tc>
                  <a:txBody>
                    <a:bodyPr/>
                    <a:lstStyle/>
                    <a:p>
                      <a:r>
                        <a:rPr lang="en-US" sz="2300" dirty="0" err="1"/>
                        <a:t>Proline</a:t>
                      </a:r>
                      <a:r>
                        <a:rPr lang="en-US" sz="2300" dirty="0"/>
                        <a:t>*</a:t>
                      </a:r>
                    </a:p>
                  </a:txBody>
                  <a:tcPr marL="0" marR="0" marT="0" marB="0" anchor="ctr">
                    <a:solidFill>
                      <a:srgbClr val="92D050"/>
                    </a:solidFill>
                  </a:tcPr>
                </a:tc>
                <a:extLst>
                  <a:ext uri="{0D108BD9-81ED-4DB2-BD59-A6C34878D82A}">
                    <a16:rowId xmlns:a16="http://schemas.microsoft.com/office/drawing/2014/main" val="1215592740"/>
                  </a:ext>
                </a:extLst>
              </a:tr>
              <a:tr h="381000">
                <a:tc>
                  <a:txBody>
                    <a:bodyPr/>
                    <a:lstStyle/>
                    <a:p>
                      <a:endParaRPr lang="en-US" sz="2300" dirty="0"/>
                    </a:p>
                  </a:txBody>
                  <a:tcPr marL="0" marR="0" marT="0" marB="0" anchor="ctr">
                    <a:solidFill>
                      <a:srgbClr val="FFC000"/>
                    </a:solidFill>
                  </a:tcPr>
                </a:tc>
                <a:tc>
                  <a:txBody>
                    <a:bodyPr/>
                    <a:lstStyle/>
                    <a:p>
                      <a:r>
                        <a:rPr lang="en-US" sz="2300" dirty="0"/>
                        <a:t>Serine</a:t>
                      </a:r>
                    </a:p>
                  </a:txBody>
                  <a:tcPr marL="0" marR="0" marT="0" marB="0" anchor="ctr">
                    <a:solidFill>
                      <a:srgbClr val="FFC000"/>
                    </a:solidFill>
                  </a:tcPr>
                </a:tc>
                <a:extLst>
                  <a:ext uri="{0D108BD9-81ED-4DB2-BD59-A6C34878D82A}">
                    <a16:rowId xmlns:a16="http://schemas.microsoft.com/office/drawing/2014/main" val="429099817"/>
                  </a:ext>
                </a:extLst>
              </a:tr>
              <a:tr h="381000">
                <a:tc>
                  <a:txBody>
                    <a:bodyPr/>
                    <a:lstStyle/>
                    <a:p>
                      <a:endParaRPr lang="en-US" sz="2300" dirty="0"/>
                    </a:p>
                  </a:txBody>
                  <a:tcPr marL="0" marR="0" marT="0" marB="0" anchor="ctr">
                    <a:solidFill>
                      <a:srgbClr val="92D050"/>
                    </a:solidFill>
                  </a:tcPr>
                </a:tc>
                <a:tc>
                  <a:txBody>
                    <a:bodyPr/>
                    <a:lstStyle/>
                    <a:p>
                      <a:r>
                        <a:rPr lang="en-US" sz="2300" dirty="0"/>
                        <a:t>Tyrosine*</a:t>
                      </a:r>
                    </a:p>
                  </a:txBody>
                  <a:tcPr marL="0" marR="0" marT="0" marB="0" anchor="ctr">
                    <a:solidFill>
                      <a:srgbClr val="92D050"/>
                    </a:solidFill>
                  </a:tcPr>
                </a:tc>
                <a:extLst>
                  <a:ext uri="{0D108BD9-81ED-4DB2-BD59-A6C34878D82A}">
                    <a16:rowId xmlns:a16="http://schemas.microsoft.com/office/drawing/2014/main" val="3007677144"/>
                  </a:ext>
                </a:extLst>
              </a:tr>
              <a:tr h="381000">
                <a:tc gridSpan="2">
                  <a:txBody>
                    <a:bodyPr/>
                    <a:lstStyle/>
                    <a:p>
                      <a:pPr algn="ctr"/>
                      <a:r>
                        <a:rPr lang="en-US" sz="2300" b="1" dirty="0"/>
                        <a:t>*Conditionally essential</a:t>
                      </a:r>
                    </a:p>
                  </a:txBody>
                  <a:tcPr marL="0" marR="0" marT="0" marB="0" anchor="ctr">
                    <a:solidFill>
                      <a:schemeClr val="accent3"/>
                    </a:solidFill>
                  </a:tcPr>
                </a:tc>
                <a:tc hMerge="1">
                  <a:txBody>
                    <a:bodyPr/>
                    <a:lstStyle/>
                    <a:p>
                      <a:endParaRPr lang="en-US"/>
                    </a:p>
                  </a:txBody>
                  <a:tcPr/>
                </a:tc>
                <a:extLst>
                  <a:ext uri="{0D108BD9-81ED-4DB2-BD59-A6C34878D82A}">
                    <a16:rowId xmlns:a16="http://schemas.microsoft.com/office/drawing/2014/main" val="2274984965"/>
                  </a:ext>
                </a:extLst>
              </a:tr>
            </a:tbl>
          </a:graphicData>
        </a:graphic>
      </p:graphicFrame>
    </p:spTree>
    <p:extLst>
      <p:ext uri="{BB962C8B-B14F-4D97-AF65-F5344CB8AC3E}">
        <p14:creationId xmlns:p14="http://schemas.microsoft.com/office/powerpoint/2010/main" val="145831696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Many Different Types of Proteins</a:t>
            </a:r>
          </a:p>
        </p:txBody>
      </p:sp>
      <p:sp>
        <p:nvSpPr>
          <p:cNvPr id="3" name="Content Placeholder 2"/>
          <p:cNvSpPr>
            <a:spLocks noGrp="1"/>
          </p:cNvSpPr>
          <p:nvPr>
            <p:ph idx="1"/>
          </p:nvPr>
        </p:nvSpPr>
        <p:spPr>
          <a:xfrm>
            <a:off x="531812" y="1600200"/>
            <a:ext cx="10438131" cy="5029200"/>
          </a:xfrm>
        </p:spPr>
        <p:txBody>
          <a:bodyPr>
            <a:normAutofit lnSpcReduction="10000"/>
          </a:bodyPr>
          <a:lstStyle/>
          <a:p>
            <a:r>
              <a:rPr lang="en-US" dirty="0"/>
              <a:t>As discussed, there are over one hundred thousand different proteins in the human body. </a:t>
            </a:r>
          </a:p>
          <a:p>
            <a:r>
              <a:rPr lang="en-US" dirty="0"/>
              <a:t>Different proteins are produced because there are twenty types of naturally occurring amino acids that are combined in unique sequences. Additionally, proteins come in many different sizes. </a:t>
            </a:r>
          </a:p>
          <a:p>
            <a:r>
              <a:rPr lang="en-US" dirty="0"/>
              <a:t>The hormone insulin, which regulates blood glucose, is composed of only fifty-one amino acids; whereas collagen, a protein that acts like glue between cells, consists of more than one thousand amino acids. </a:t>
            </a:r>
          </a:p>
          <a:p>
            <a:r>
              <a:rPr lang="en-US" dirty="0" err="1"/>
              <a:t>Titin</a:t>
            </a:r>
            <a:r>
              <a:rPr lang="en-US" dirty="0"/>
              <a:t> is the largest known protein. It accounts for the elasticity of muscles, and consists of more than twenty-five thousand amino acids!</a:t>
            </a:r>
          </a:p>
        </p:txBody>
      </p:sp>
    </p:spTree>
    <p:extLst>
      <p:ext uri="{BB962C8B-B14F-4D97-AF65-F5344CB8AC3E}">
        <p14:creationId xmlns:p14="http://schemas.microsoft.com/office/powerpoint/2010/main" val="334806578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Many Different Types of Proteins</a:t>
            </a:r>
          </a:p>
        </p:txBody>
      </p:sp>
      <p:sp>
        <p:nvSpPr>
          <p:cNvPr id="3" name="Content Placeholder 2"/>
          <p:cNvSpPr>
            <a:spLocks noGrp="1"/>
          </p:cNvSpPr>
          <p:nvPr>
            <p:ph idx="1"/>
          </p:nvPr>
        </p:nvSpPr>
        <p:spPr>
          <a:xfrm>
            <a:off x="608012" y="1600200"/>
            <a:ext cx="10361931" cy="5029200"/>
          </a:xfrm>
        </p:spPr>
        <p:txBody>
          <a:bodyPr>
            <a:normAutofit/>
          </a:bodyPr>
          <a:lstStyle/>
          <a:p>
            <a:r>
              <a:rPr lang="en-US" dirty="0"/>
              <a:t>The abundant variations of proteins are due to the unending number of amino acid sequences that can be formed. </a:t>
            </a:r>
          </a:p>
          <a:p>
            <a:r>
              <a:rPr lang="en-US" dirty="0"/>
              <a:t>To compare how so many different proteins can be designed from only twenty amino acids, think about music. </a:t>
            </a:r>
          </a:p>
          <a:p>
            <a:r>
              <a:rPr lang="en-US" dirty="0"/>
              <a:t>All of the music that exists in the world has been derived from a basic set of seven notes C, D, E, F, G, A, B and variations thereof. </a:t>
            </a:r>
          </a:p>
          <a:p>
            <a:r>
              <a:rPr lang="en-US" dirty="0"/>
              <a:t>As a result, there is a vast array of music and songs all composed of specific sequences from these basic musical notes.</a:t>
            </a:r>
          </a:p>
        </p:txBody>
      </p:sp>
    </p:spTree>
    <p:extLst>
      <p:ext uri="{BB962C8B-B14F-4D97-AF65-F5344CB8AC3E}">
        <p14:creationId xmlns:p14="http://schemas.microsoft.com/office/powerpoint/2010/main" val="327115271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Chapter Objectives:</a:t>
            </a:r>
          </a:p>
        </p:txBody>
      </p:sp>
      <p:sp>
        <p:nvSpPr>
          <p:cNvPr id="3" name="Content Placeholder 2"/>
          <p:cNvSpPr>
            <a:spLocks noGrp="1"/>
          </p:cNvSpPr>
          <p:nvPr>
            <p:ph idx="1"/>
          </p:nvPr>
        </p:nvSpPr>
        <p:spPr>
          <a:xfrm>
            <a:off x="608013" y="1676400"/>
            <a:ext cx="10972800" cy="4800600"/>
          </a:xfrm>
        </p:spPr>
        <p:txBody>
          <a:bodyPr>
            <a:normAutofit/>
          </a:bodyPr>
          <a:lstStyle/>
          <a:p>
            <a:pPr marL="0" indent="0">
              <a:buNone/>
            </a:pPr>
            <a:r>
              <a:rPr lang="en-US" dirty="0"/>
              <a:t>After reading and studying this chapter, students should be able to:</a:t>
            </a:r>
          </a:p>
          <a:p>
            <a:pPr marL="514350" lvl="0" indent="-514350">
              <a:buFont typeface="+mj-lt"/>
              <a:buAutoNum type="arabicPeriod"/>
            </a:pPr>
            <a:r>
              <a:rPr lang="en-US" dirty="0"/>
              <a:t>Categorize the different types of amino acids.</a:t>
            </a:r>
          </a:p>
          <a:p>
            <a:pPr marL="514350" lvl="0" indent="-514350">
              <a:buFont typeface="+mj-lt"/>
              <a:buAutoNum type="arabicPeriod"/>
            </a:pPr>
            <a:r>
              <a:rPr lang="en-US" dirty="0"/>
              <a:t>Describe how protein differs in structure from carbohydrates and lipids.</a:t>
            </a:r>
          </a:p>
          <a:p>
            <a:pPr marL="514350" lvl="0" indent="-514350">
              <a:buFont typeface="+mj-lt"/>
              <a:buAutoNum type="arabicPeriod"/>
            </a:pPr>
            <a:r>
              <a:rPr lang="en-US" dirty="0"/>
              <a:t>Explain the process of denaturation and its consequences. Give an example.</a:t>
            </a:r>
          </a:p>
          <a:p>
            <a:pPr marL="514350" lvl="0" indent="-514350">
              <a:buFont typeface="+mj-lt"/>
              <a:buAutoNum type="arabicPeriod"/>
            </a:pPr>
            <a:r>
              <a:rPr lang="en-US" dirty="0"/>
              <a:t>Discuss how proteins are digested and absorbed by our bodies.</a:t>
            </a:r>
          </a:p>
          <a:p>
            <a:pPr marL="514350" lvl="0" indent="-514350">
              <a:buFont typeface="+mj-lt"/>
              <a:buAutoNum type="arabicPeriod"/>
            </a:pPr>
            <a:r>
              <a:rPr lang="en-US" dirty="0"/>
              <a:t>List protein’s functions in the body.</a:t>
            </a:r>
          </a:p>
          <a:p>
            <a:pPr marL="0" indent="0">
              <a:buNone/>
            </a:pPr>
            <a:endParaRPr lang="en-US" dirty="0"/>
          </a:p>
        </p:txBody>
      </p:sp>
    </p:spTree>
    <p:extLst>
      <p:ext uri="{BB962C8B-B14F-4D97-AF65-F5344CB8AC3E}">
        <p14:creationId xmlns:p14="http://schemas.microsoft.com/office/powerpoint/2010/main" val="72503108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Many Different Types of Proteins</a:t>
            </a:r>
          </a:p>
        </p:txBody>
      </p:sp>
      <p:sp>
        <p:nvSpPr>
          <p:cNvPr id="3" name="Content Placeholder 2"/>
          <p:cNvSpPr>
            <a:spLocks noGrp="1"/>
          </p:cNvSpPr>
          <p:nvPr>
            <p:ph idx="1"/>
          </p:nvPr>
        </p:nvSpPr>
        <p:spPr>
          <a:xfrm>
            <a:off x="608012" y="1828800"/>
            <a:ext cx="11049000" cy="4800600"/>
          </a:xfrm>
        </p:spPr>
        <p:txBody>
          <a:bodyPr>
            <a:normAutofit/>
          </a:bodyPr>
          <a:lstStyle/>
          <a:p>
            <a:r>
              <a:rPr lang="en-US" sz="3000" dirty="0"/>
              <a:t>Similarly, the twenty amino acids can be linked together in an extraordinary number of sequences, much more than are possible for the seven musical notes to create songs. </a:t>
            </a:r>
          </a:p>
          <a:p>
            <a:r>
              <a:rPr lang="en-US" sz="3000" dirty="0"/>
              <a:t>As a result, there are enormous variations and potential amino acid sequences that can be created. </a:t>
            </a:r>
          </a:p>
          <a:p>
            <a:r>
              <a:rPr lang="en-US" sz="3000" dirty="0"/>
              <a:t>For example, if an amino acid sequence for a protein is 104 amino acids long the possible combinations of amino acid sequences is equal to 20</a:t>
            </a:r>
            <a:r>
              <a:rPr lang="en-US" sz="3000" baseline="30000" dirty="0"/>
              <a:t>104</a:t>
            </a:r>
            <a:r>
              <a:rPr lang="en-US" sz="3000" dirty="0"/>
              <a:t>, which is 2 followed by 135 zeros!</a:t>
            </a:r>
          </a:p>
        </p:txBody>
      </p:sp>
    </p:spTree>
    <p:extLst>
      <p:ext uri="{BB962C8B-B14F-4D97-AF65-F5344CB8AC3E}">
        <p14:creationId xmlns:p14="http://schemas.microsoft.com/office/powerpoint/2010/main" val="151157121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Building Proteins with Amino Acids</a:t>
            </a:r>
          </a:p>
        </p:txBody>
      </p:sp>
      <p:sp>
        <p:nvSpPr>
          <p:cNvPr id="3" name="Content Placeholder 2"/>
          <p:cNvSpPr>
            <a:spLocks noGrp="1"/>
          </p:cNvSpPr>
          <p:nvPr>
            <p:ph sz="half" idx="1"/>
          </p:nvPr>
        </p:nvSpPr>
        <p:spPr>
          <a:xfrm>
            <a:off x="760412" y="2209800"/>
            <a:ext cx="4724400" cy="3669759"/>
          </a:xfrm>
        </p:spPr>
        <p:txBody>
          <a:bodyPr>
            <a:normAutofit/>
          </a:bodyPr>
          <a:lstStyle/>
          <a:p>
            <a:pPr marL="0" indent="0">
              <a:buNone/>
            </a:pPr>
            <a:r>
              <a:rPr lang="en-US" dirty="0"/>
              <a:t>The building of a protein consists of a complex series of chemical reactions that can be summarized into three basic steps: </a:t>
            </a:r>
          </a:p>
          <a:p>
            <a:pPr marL="0" indent="0">
              <a:buNone/>
            </a:pPr>
            <a:r>
              <a:rPr lang="en-US" b="1" dirty="0"/>
              <a:t>transcription, translation, and protein folding</a:t>
            </a:r>
            <a:r>
              <a:rPr lang="en-US" dirty="0"/>
              <a:t>.</a:t>
            </a:r>
          </a:p>
        </p:txBody>
      </p:sp>
      <p:pic>
        <p:nvPicPr>
          <p:cNvPr id="5" name="Content Placeholder 4" descr="A diagram summarizing the process of transcription (DNA to RNA), translation (RNA to protein), and protein folding."/>
          <p:cNvPicPr>
            <a:picLocks noGrp="1" noChangeAspect="1"/>
          </p:cNvPicPr>
          <p:nvPr>
            <p:ph sz="half" idx="2"/>
          </p:nvPr>
        </p:nvPicPr>
        <p:blipFill>
          <a:blip r:embed="rId2" cstate="print">
            <a:extLst>
              <a:ext uri="{28A0092B-C50C-407E-A947-70E740481C1C}">
                <a14:useLocalDpi xmlns:a14="http://schemas.microsoft.com/office/drawing/2010/main" val="0"/>
              </a:ext>
            </a:extLst>
          </a:blip>
          <a:stretch>
            <a:fillRect/>
          </a:stretch>
        </p:blipFill>
        <p:spPr>
          <a:xfrm>
            <a:off x="6704012" y="1447800"/>
            <a:ext cx="3886200" cy="5165387"/>
          </a:xfrm>
        </p:spPr>
      </p:pic>
    </p:spTree>
    <p:extLst>
      <p:ext uri="{BB962C8B-B14F-4D97-AF65-F5344CB8AC3E}">
        <p14:creationId xmlns:p14="http://schemas.microsoft.com/office/powerpoint/2010/main" val="170550496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STEP ONE:  Transcription</a:t>
            </a:r>
          </a:p>
        </p:txBody>
      </p:sp>
      <p:sp>
        <p:nvSpPr>
          <p:cNvPr id="3" name="Content Placeholder 2"/>
          <p:cNvSpPr>
            <a:spLocks noGrp="1"/>
          </p:cNvSpPr>
          <p:nvPr>
            <p:ph idx="1"/>
          </p:nvPr>
        </p:nvSpPr>
        <p:spPr>
          <a:xfrm>
            <a:off x="531812" y="1600200"/>
            <a:ext cx="11125200" cy="5105400"/>
          </a:xfrm>
        </p:spPr>
        <p:txBody>
          <a:bodyPr>
            <a:normAutofit/>
          </a:bodyPr>
          <a:lstStyle/>
          <a:p>
            <a:r>
              <a:rPr lang="en-US" dirty="0"/>
              <a:t>The first step in constructing a protein is the transcription (copying) of the genetic information in double-stranded deoxyribonucleic acid (DNA) into the single-stranded, messenger macromolecule ribonucleic acid (RNA). </a:t>
            </a:r>
          </a:p>
          <a:p>
            <a:r>
              <a:rPr lang="en-US" dirty="0"/>
              <a:t>RNA is chemically similar to DNA, but has two differences; one is that its backbone uses the sugar ribose and not deoxyribose; and two, it contains the nucleotide base uracil, and not thymidine.</a:t>
            </a:r>
          </a:p>
          <a:p>
            <a:r>
              <a:rPr lang="en-US" dirty="0"/>
              <a:t>The RNA that is transcribed from a given piece of DNA contains the same information as that DNA, but it is now in a form that can be read by the cellular protein manufacturer known as the ribosome. </a:t>
            </a:r>
          </a:p>
        </p:txBody>
      </p:sp>
    </p:spTree>
    <p:extLst>
      <p:ext uri="{BB962C8B-B14F-4D97-AF65-F5344CB8AC3E}">
        <p14:creationId xmlns:p14="http://schemas.microsoft.com/office/powerpoint/2010/main" val="408369151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STEP TWO:  Translation</a:t>
            </a:r>
          </a:p>
        </p:txBody>
      </p:sp>
      <p:sp>
        <p:nvSpPr>
          <p:cNvPr id="3" name="Content Placeholder 2"/>
          <p:cNvSpPr>
            <a:spLocks noGrp="1"/>
          </p:cNvSpPr>
          <p:nvPr>
            <p:ph idx="1"/>
          </p:nvPr>
        </p:nvSpPr>
        <p:spPr>
          <a:xfrm>
            <a:off x="608012" y="1752600"/>
            <a:ext cx="11049000" cy="4953000"/>
          </a:xfrm>
        </p:spPr>
        <p:txBody>
          <a:bodyPr>
            <a:normAutofit/>
          </a:bodyPr>
          <a:lstStyle/>
          <a:p>
            <a:r>
              <a:rPr lang="en-US" sz="3200" dirty="0"/>
              <a:t>Next, the RNA instructs the cells to gather all the necessary amino acids and add them to the growing protein chain in a very specific order. </a:t>
            </a:r>
          </a:p>
          <a:p>
            <a:r>
              <a:rPr lang="en-US" sz="3200" dirty="0"/>
              <a:t>This process is referred to as translation.</a:t>
            </a:r>
          </a:p>
          <a:p>
            <a:r>
              <a:rPr lang="en-US" sz="3200" dirty="0"/>
              <a:t> The decoding of genetic information to synthesize a protein is the central foundation of modern biology.</a:t>
            </a:r>
          </a:p>
          <a:p>
            <a:r>
              <a:rPr lang="en-US" sz="3200" dirty="0"/>
              <a:t>During translation each amino acid is connected to the next amino acid by a special chemical bond called a </a:t>
            </a:r>
            <a:r>
              <a:rPr lang="en-US" sz="3200" b="1" u="sng" dirty="0"/>
              <a:t>peptide bond</a:t>
            </a:r>
            <a:r>
              <a:rPr lang="en-US" sz="3200" dirty="0"/>
              <a:t>.</a:t>
            </a:r>
          </a:p>
        </p:txBody>
      </p:sp>
    </p:spTree>
    <p:extLst>
      <p:ext uri="{BB962C8B-B14F-4D97-AF65-F5344CB8AC3E}">
        <p14:creationId xmlns:p14="http://schemas.microsoft.com/office/powerpoint/2010/main" val="647552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STEP TWO:  Translation</a:t>
            </a:r>
          </a:p>
        </p:txBody>
      </p:sp>
      <p:pic>
        <p:nvPicPr>
          <p:cNvPr id="4" name="Content Placeholder 3" descr="Chemical depiction of two amino acids with the carboxylic acid group of one next to the amino group of the other. We also see those two amino acids bonded together by a peptide bond."/>
          <p:cNvPicPr>
            <a:picLocks noGrp="1" noChangeAspect="1"/>
          </p:cNvPicPr>
          <p:nvPr>
            <p:ph idx="1"/>
          </p:nvPr>
        </p:nvPicPr>
        <p:blipFill rotWithShape="1">
          <a:blip r:embed="rId2">
            <a:extLst>
              <a:ext uri="{28A0092B-C50C-407E-A947-70E740481C1C}">
                <a14:useLocalDpi xmlns:a14="http://schemas.microsoft.com/office/drawing/2010/main" val="0"/>
              </a:ext>
            </a:extLst>
          </a:blip>
          <a:srcRect r="51983"/>
          <a:stretch/>
        </p:blipFill>
        <p:spPr>
          <a:xfrm>
            <a:off x="3808412" y="1600200"/>
            <a:ext cx="4724400" cy="4191000"/>
          </a:xfrm>
        </p:spPr>
      </p:pic>
    </p:spTree>
    <p:extLst>
      <p:ext uri="{BB962C8B-B14F-4D97-AF65-F5344CB8AC3E}">
        <p14:creationId xmlns:p14="http://schemas.microsoft.com/office/powerpoint/2010/main" val="224042160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STEP THREE:  Protein Folding</a:t>
            </a:r>
          </a:p>
        </p:txBody>
      </p:sp>
      <p:sp>
        <p:nvSpPr>
          <p:cNvPr id="3" name="Content Placeholder 2"/>
          <p:cNvSpPr>
            <a:spLocks noGrp="1"/>
          </p:cNvSpPr>
          <p:nvPr>
            <p:ph idx="1"/>
          </p:nvPr>
        </p:nvSpPr>
        <p:spPr>
          <a:xfrm>
            <a:off x="608012" y="1600200"/>
            <a:ext cx="10896600" cy="5029200"/>
          </a:xfrm>
        </p:spPr>
        <p:txBody>
          <a:bodyPr/>
          <a:lstStyle/>
          <a:p>
            <a:r>
              <a:rPr lang="en-US" dirty="0"/>
              <a:t>The third step in protein production involves folding it into its correct shape. </a:t>
            </a:r>
          </a:p>
          <a:p>
            <a:r>
              <a:rPr lang="en-US" dirty="0"/>
              <a:t>Specific amino acid sequences contain all the information necessary to spontaneously fold into a particular shape.</a:t>
            </a:r>
          </a:p>
          <a:p>
            <a:r>
              <a:rPr lang="en-US" dirty="0"/>
              <a:t> A change in the amino acid sequence will cause a change in protein shape. </a:t>
            </a:r>
          </a:p>
          <a:p>
            <a:r>
              <a:rPr lang="en-US" dirty="0"/>
              <a:t>Each protein in the human body differs in its amino acid sequence and consequently, its shape. </a:t>
            </a:r>
          </a:p>
          <a:p>
            <a:r>
              <a:rPr lang="en-US" dirty="0"/>
              <a:t>A protein made with an incorrectly placed amino acid may not function properly and this can sometimes cause disease.</a:t>
            </a:r>
          </a:p>
        </p:txBody>
      </p:sp>
    </p:spTree>
    <p:extLst>
      <p:ext uri="{BB962C8B-B14F-4D97-AF65-F5344CB8AC3E}">
        <p14:creationId xmlns:p14="http://schemas.microsoft.com/office/powerpoint/2010/main" val="114035302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STEP THREE:  Protein Folding</a:t>
            </a:r>
          </a:p>
        </p:txBody>
      </p:sp>
      <p:pic>
        <p:nvPicPr>
          <p:cNvPr id="4" name="Content Placeholder 3">
            <a:extLst>
              <a:ext uri="{C183D7F6-B498-43B3-948B-1728B52AA6E4}">
                <adec:decorative xmlns:adec="http://schemas.microsoft.com/office/drawing/2017/decorative" val="1"/>
              </a:ext>
            </a:extLst>
          </p:cNvPr>
          <p:cNvPicPr>
            <a:picLocks noGrp="1" noChangeAspect="1"/>
          </p:cNvPicPr>
          <p:nvPr>
            <p:ph idx="1"/>
          </p:nvPr>
        </p:nvPicPr>
        <p:blipFill rotWithShape="1">
          <a:blip r:embed="rId2">
            <a:extLst>
              <a:ext uri="{28A0092B-C50C-407E-A947-70E740481C1C}">
                <a14:useLocalDpi xmlns:a14="http://schemas.microsoft.com/office/drawing/2010/main" val="0"/>
              </a:ext>
            </a:extLst>
          </a:blip>
          <a:srcRect l="48017"/>
          <a:stretch/>
        </p:blipFill>
        <p:spPr>
          <a:xfrm>
            <a:off x="3537090" y="1447800"/>
            <a:ext cx="5114646" cy="4191000"/>
          </a:xfrm>
        </p:spPr>
      </p:pic>
    </p:spTree>
    <p:extLst>
      <p:ext uri="{BB962C8B-B14F-4D97-AF65-F5344CB8AC3E}">
        <p14:creationId xmlns:p14="http://schemas.microsoft.com/office/powerpoint/2010/main" val="196876456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Protein Organization</a:t>
            </a:r>
          </a:p>
        </p:txBody>
      </p:sp>
      <p:sp>
        <p:nvSpPr>
          <p:cNvPr id="3" name="Content Placeholder 2"/>
          <p:cNvSpPr>
            <a:spLocks noGrp="1"/>
          </p:cNvSpPr>
          <p:nvPr>
            <p:ph idx="1"/>
          </p:nvPr>
        </p:nvSpPr>
        <p:spPr>
          <a:xfrm>
            <a:off x="684212" y="1600200"/>
            <a:ext cx="11049000" cy="4953000"/>
          </a:xfrm>
        </p:spPr>
        <p:txBody>
          <a:bodyPr>
            <a:normAutofit/>
          </a:bodyPr>
          <a:lstStyle/>
          <a:p>
            <a:r>
              <a:rPr lang="en-US" dirty="0"/>
              <a:t>Protein’s structure enables it to perform a variety of functions. </a:t>
            </a:r>
          </a:p>
          <a:p>
            <a:r>
              <a:rPr lang="en-US" dirty="0"/>
              <a:t>Proteins are similar to carbohydrates and lipids in that they are polymers of simple repeating units; however, proteins are much more structurally complex. </a:t>
            </a:r>
          </a:p>
          <a:p>
            <a:r>
              <a:rPr lang="en-US" dirty="0"/>
              <a:t>In contrast to carbohydrates, which have identical repeating units, proteins are made up of amino acids that are different from one another. </a:t>
            </a:r>
          </a:p>
          <a:p>
            <a:r>
              <a:rPr lang="en-US" dirty="0"/>
              <a:t>A protein is organized into four different structural levels:   </a:t>
            </a:r>
            <a:r>
              <a:rPr lang="en-US" b="1" dirty="0"/>
              <a:t>primary, secondary, tertiary, and quaternary</a:t>
            </a:r>
            <a:r>
              <a:rPr lang="en-US" dirty="0"/>
              <a:t>.</a:t>
            </a:r>
            <a:endParaRPr lang="en-US" b="1" dirty="0"/>
          </a:p>
        </p:txBody>
      </p:sp>
    </p:spTree>
    <p:extLst>
      <p:ext uri="{BB962C8B-B14F-4D97-AF65-F5344CB8AC3E}">
        <p14:creationId xmlns:p14="http://schemas.microsoft.com/office/powerpoint/2010/main" val="218738306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Protein Organization</a:t>
            </a:r>
          </a:p>
        </p:txBody>
      </p:sp>
      <p:pic>
        <p:nvPicPr>
          <p:cNvPr id="4" name="Content Placeholder 3" descr="The image shows examples of primary and secondary protein structures."/>
          <p:cNvPicPr>
            <a:picLocks noGrp="1" noChangeAspect="1"/>
          </p:cNvPicPr>
          <p:nvPr>
            <p:ph idx="1"/>
          </p:nvPr>
        </p:nvPicPr>
        <p:blipFill rotWithShape="1">
          <a:blip r:embed="rId2"/>
          <a:srcRect b="58333"/>
          <a:stretch/>
        </p:blipFill>
        <p:spPr>
          <a:xfrm>
            <a:off x="1446871" y="1828800"/>
            <a:ext cx="9295083" cy="4715099"/>
          </a:xfrm>
          <a:prstGeom prst="rect">
            <a:avLst/>
          </a:prstGeom>
        </p:spPr>
      </p:pic>
    </p:spTree>
    <p:extLst>
      <p:ext uri="{BB962C8B-B14F-4D97-AF65-F5344CB8AC3E}">
        <p14:creationId xmlns:p14="http://schemas.microsoft.com/office/powerpoint/2010/main" val="272480205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Protein Organization</a:t>
            </a:r>
          </a:p>
        </p:txBody>
      </p:sp>
      <p:pic>
        <p:nvPicPr>
          <p:cNvPr id="4" name="Content Placeholder 3" descr="Image shows examples of tertiary and quaternary protein structures."/>
          <p:cNvPicPr>
            <a:picLocks noGrp="1" noChangeAspect="1"/>
          </p:cNvPicPr>
          <p:nvPr>
            <p:ph idx="1"/>
          </p:nvPr>
        </p:nvPicPr>
        <p:blipFill rotWithShape="1">
          <a:blip r:embed="rId2"/>
          <a:srcRect t="40000" b="-1"/>
          <a:stretch/>
        </p:blipFill>
        <p:spPr>
          <a:xfrm>
            <a:off x="2474913" y="1447800"/>
            <a:ext cx="7239000" cy="5287843"/>
          </a:xfrm>
          <a:prstGeom prst="rect">
            <a:avLst/>
          </a:prstGeom>
        </p:spPr>
      </p:pic>
    </p:spTree>
    <p:extLst>
      <p:ext uri="{BB962C8B-B14F-4D97-AF65-F5344CB8AC3E}">
        <p14:creationId xmlns:p14="http://schemas.microsoft.com/office/powerpoint/2010/main" val="282505834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Chapter Objectives:</a:t>
            </a:r>
          </a:p>
        </p:txBody>
      </p:sp>
      <p:sp>
        <p:nvSpPr>
          <p:cNvPr id="3" name="Content Placeholder 2"/>
          <p:cNvSpPr>
            <a:spLocks noGrp="1"/>
          </p:cNvSpPr>
          <p:nvPr>
            <p:ph idx="1"/>
          </p:nvPr>
        </p:nvSpPr>
        <p:spPr>
          <a:xfrm>
            <a:off x="760411" y="1676400"/>
            <a:ext cx="10820401" cy="4800600"/>
          </a:xfrm>
        </p:spPr>
        <p:txBody>
          <a:bodyPr>
            <a:normAutofit/>
          </a:bodyPr>
          <a:lstStyle/>
          <a:p>
            <a:pPr marL="514350" lvl="0" indent="-514350">
              <a:buFont typeface="+mj-lt"/>
              <a:buAutoNum type="arabicPeriod" startAt="6"/>
            </a:pPr>
            <a:r>
              <a:rPr lang="en-US" dirty="0"/>
              <a:t>Identify the potential health risks associated with abnormal protein levels in the diet.</a:t>
            </a:r>
          </a:p>
          <a:p>
            <a:pPr marL="514350" lvl="0" indent="-514350">
              <a:buFont typeface="+mj-lt"/>
              <a:buAutoNum type="arabicPeriod" startAt="6"/>
            </a:pPr>
            <a:r>
              <a:rPr lang="en-US" dirty="0"/>
              <a:t>Calculate your Recommended Dietary Allowance for protein.</a:t>
            </a:r>
          </a:p>
          <a:p>
            <a:pPr marL="514350" lvl="0" indent="-514350">
              <a:buFont typeface="+mj-lt"/>
              <a:buAutoNum type="arabicPeriod" startAt="6"/>
            </a:pPr>
            <a:r>
              <a:rPr lang="en-US" dirty="0"/>
              <a:t>Plan a one-day diet for each of the following: vegetarian, lacto-</a:t>
            </a:r>
            <a:r>
              <a:rPr lang="en-US" dirty="0" err="1"/>
              <a:t>ovo</a:t>
            </a:r>
            <a:r>
              <a:rPr lang="en-US" dirty="0"/>
              <a:t> vegetarian, and vegan. For each, calculate nutrient intake, then assess for adequacy, balance, and variety.</a:t>
            </a:r>
          </a:p>
          <a:p>
            <a:pPr marL="514350" indent="-514350">
              <a:buFont typeface="+mj-lt"/>
              <a:buAutoNum type="arabicPeriod" startAt="6"/>
            </a:pPr>
            <a:r>
              <a:rPr lang="en-US" dirty="0"/>
              <a:t>Decide whether to take protein or amino acid supplements based on nutrition science studies.</a:t>
            </a:r>
          </a:p>
        </p:txBody>
      </p:sp>
    </p:spTree>
    <p:extLst>
      <p:ext uri="{BB962C8B-B14F-4D97-AF65-F5344CB8AC3E}">
        <p14:creationId xmlns:p14="http://schemas.microsoft.com/office/powerpoint/2010/main" val="188131353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Protein Structure and Nutritional Value</a:t>
            </a:r>
          </a:p>
        </p:txBody>
      </p:sp>
      <p:sp>
        <p:nvSpPr>
          <p:cNvPr id="3" name="Content Placeholder 2"/>
          <p:cNvSpPr>
            <a:spLocks noGrp="1"/>
          </p:cNvSpPr>
          <p:nvPr>
            <p:ph idx="1"/>
          </p:nvPr>
        </p:nvSpPr>
        <p:spPr>
          <a:xfrm>
            <a:off x="760412" y="1600200"/>
            <a:ext cx="10744200" cy="4876800"/>
          </a:xfrm>
        </p:spPr>
        <p:txBody>
          <a:bodyPr>
            <a:normAutofit/>
          </a:bodyPr>
          <a:lstStyle/>
          <a:p>
            <a:r>
              <a:rPr lang="en-US" sz="3200" dirty="0"/>
              <a:t>A protein’s structure also influences its nutritional quality. </a:t>
            </a:r>
          </a:p>
          <a:p>
            <a:r>
              <a:rPr lang="en-US" sz="3200" dirty="0"/>
              <a:t>Large fibrous protein structures are more difficult to digest than smaller proteins and some, such as keratin, are indigestible. </a:t>
            </a:r>
          </a:p>
          <a:p>
            <a:r>
              <a:rPr lang="en-US" sz="3200" dirty="0"/>
              <a:t>Because digestion of some fibrous proteins is incomplete, not all of the amino acids are absorbed and available for the body to utilize, thereby decreasing their nutritional value.</a:t>
            </a:r>
          </a:p>
        </p:txBody>
      </p:sp>
    </p:spTree>
    <p:extLst>
      <p:ext uri="{BB962C8B-B14F-4D97-AF65-F5344CB8AC3E}">
        <p14:creationId xmlns:p14="http://schemas.microsoft.com/office/powerpoint/2010/main" val="36186712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6.1 VIDEO - From DNA to Protein</a:t>
            </a:r>
          </a:p>
        </p:txBody>
      </p:sp>
      <p:pic>
        <p:nvPicPr>
          <p:cNvPr id="4" name="D3fOXt4MrOM" descr="Embedded video of the real-life progression from DNA to a protein."/>
          <p:cNvPicPr>
            <a:picLocks noGrp="1" noRot="1" noChangeAspect="1"/>
          </p:cNvPicPr>
          <p:nvPr>
            <p:ph idx="1"/>
            <a:videoFile r:link="rId1"/>
          </p:nvPr>
        </p:nvPicPr>
        <p:blipFill>
          <a:blip r:embed="rId3"/>
          <a:stretch>
            <a:fillRect/>
          </a:stretch>
        </p:blipFill>
        <p:spPr>
          <a:xfrm>
            <a:off x="2208212" y="1447800"/>
            <a:ext cx="8043332" cy="4524374"/>
          </a:xfrm>
          <a:prstGeom prst="rect">
            <a:avLst/>
          </a:prstGeom>
        </p:spPr>
      </p:pic>
      <p:sp>
        <p:nvSpPr>
          <p:cNvPr id="5" name="TextBox 4" descr="Link directly to YouTube of the same video as above."/>
          <p:cNvSpPr txBox="1"/>
          <p:nvPr/>
        </p:nvSpPr>
        <p:spPr>
          <a:xfrm>
            <a:off x="2200139" y="5996493"/>
            <a:ext cx="8043332" cy="338554"/>
          </a:xfrm>
          <a:prstGeom prst="rect">
            <a:avLst/>
          </a:prstGeom>
          <a:noFill/>
        </p:spPr>
        <p:txBody>
          <a:bodyPr wrap="square" rtlCol="0">
            <a:spAutoFit/>
          </a:bodyPr>
          <a:lstStyle/>
          <a:p>
            <a:pPr algn="ctr"/>
            <a:r>
              <a:rPr lang="en-US" sz="1600" dirty="0"/>
              <a:t>Video Source: </a:t>
            </a:r>
            <a:r>
              <a:rPr lang="en-US" sz="1600" dirty="0">
                <a:hlinkClick r:id="rId4"/>
              </a:rPr>
              <a:t>http://www.youtube.com/v/D3fOXt4MrOM</a:t>
            </a:r>
            <a:endParaRPr lang="en-US" sz="1600" dirty="0"/>
          </a:p>
        </p:txBody>
      </p:sp>
    </p:spTree>
    <p:extLst>
      <p:ext uri="{BB962C8B-B14F-4D97-AF65-F5344CB8AC3E}">
        <p14:creationId xmlns:p14="http://schemas.microsoft.com/office/powerpoint/2010/main" val="96943510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dirty="0"/>
              <a:t>6.2 The Role of Proteins in Foods</a:t>
            </a:r>
            <a:endParaRPr lang="en-US" dirty="0"/>
          </a:p>
        </p:txBody>
      </p:sp>
      <p:sp>
        <p:nvSpPr>
          <p:cNvPr id="3" name="Content Placeholder 2"/>
          <p:cNvSpPr>
            <a:spLocks noGrp="1"/>
          </p:cNvSpPr>
          <p:nvPr>
            <p:ph idx="1"/>
          </p:nvPr>
        </p:nvSpPr>
        <p:spPr>
          <a:xfrm>
            <a:off x="684212" y="1600200"/>
            <a:ext cx="10820400" cy="4572000"/>
          </a:xfrm>
        </p:spPr>
        <p:txBody>
          <a:bodyPr>
            <a:normAutofit/>
          </a:bodyPr>
          <a:lstStyle/>
          <a:p>
            <a:r>
              <a:rPr lang="en-US" sz="3200" dirty="0"/>
              <a:t>In addition to having many vital functions within the body, proteins perform different roles in our foods by adding certain functional qualities to them. </a:t>
            </a:r>
          </a:p>
          <a:p>
            <a:r>
              <a:rPr lang="en-US" sz="3200" dirty="0"/>
              <a:t>Protein provides food with structure and texture and Yogurt is another good example of proteins providing texture. </a:t>
            </a:r>
          </a:p>
          <a:p>
            <a:r>
              <a:rPr lang="en-US" sz="3200" dirty="0"/>
              <a:t>Cooked proteins add some color to foods as the amino group binds with carbohydrates and produces a brown pigment. </a:t>
            </a:r>
          </a:p>
        </p:txBody>
      </p:sp>
    </p:spTree>
    <p:extLst>
      <p:ext uri="{BB962C8B-B14F-4D97-AF65-F5344CB8AC3E}">
        <p14:creationId xmlns:p14="http://schemas.microsoft.com/office/powerpoint/2010/main" val="396251683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dirty="0"/>
              <a:t>Protein Denaturation: Unraveling the Fold</a:t>
            </a:r>
            <a:endParaRPr lang="en-US" dirty="0"/>
          </a:p>
        </p:txBody>
      </p:sp>
      <p:sp>
        <p:nvSpPr>
          <p:cNvPr id="3" name="Content Placeholder 2"/>
          <p:cNvSpPr>
            <a:spLocks noGrp="1"/>
          </p:cNvSpPr>
          <p:nvPr>
            <p:ph idx="1"/>
          </p:nvPr>
        </p:nvSpPr>
        <p:spPr>
          <a:xfrm>
            <a:off x="760412" y="1600200"/>
            <a:ext cx="10896600" cy="4953000"/>
          </a:xfrm>
        </p:spPr>
        <p:txBody>
          <a:bodyPr>
            <a:normAutofit/>
          </a:bodyPr>
          <a:lstStyle/>
          <a:p>
            <a:r>
              <a:rPr lang="en-US" sz="3000" b="1" u="sng" dirty="0"/>
              <a:t>Denaturation</a:t>
            </a:r>
            <a:r>
              <a:rPr lang="en-US" sz="3000" dirty="0"/>
              <a:t> refers to the physical changes that take place in a protein exposed to abnormal conditions in the environment. </a:t>
            </a:r>
          </a:p>
          <a:p>
            <a:r>
              <a:rPr lang="en-US" sz="3000" dirty="0"/>
              <a:t>Heat, acid, high salt concentrations, alcohol, and mechanical agitation can cause proteins to denature. </a:t>
            </a:r>
          </a:p>
          <a:p>
            <a:r>
              <a:rPr lang="en-US" sz="3000" dirty="0"/>
              <a:t>When a protein denatures, its complicated folded structure unravels, and it becomes just a long strand of amino acids again. </a:t>
            </a:r>
          </a:p>
          <a:p>
            <a:r>
              <a:rPr lang="en-US" sz="3000" dirty="0"/>
              <a:t>Because proteins’ function is dependent on their shape, denatured proteins are no longer functional.</a:t>
            </a:r>
          </a:p>
        </p:txBody>
      </p:sp>
    </p:spTree>
    <p:extLst>
      <p:ext uri="{BB962C8B-B14F-4D97-AF65-F5344CB8AC3E}">
        <p14:creationId xmlns:p14="http://schemas.microsoft.com/office/powerpoint/2010/main" val="40083057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dirty="0"/>
              <a:t>Protein Denaturation: Unraveling the Fold</a:t>
            </a:r>
            <a:endParaRPr lang="en-US" dirty="0"/>
          </a:p>
        </p:txBody>
      </p:sp>
      <p:pic>
        <p:nvPicPr>
          <p:cNvPr id="4" name="Content Placeholder 3" descr="Image showing a normal protein being unwound by denaturation resulting in a loss of biological activity. It can then be rewound through renaturation and regain its biological activity."/>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863549" y="1676400"/>
            <a:ext cx="8461727" cy="4148137"/>
          </a:xfrm>
        </p:spPr>
      </p:pic>
    </p:spTree>
    <p:extLst>
      <p:ext uri="{BB962C8B-B14F-4D97-AF65-F5344CB8AC3E}">
        <p14:creationId xmlns:p14="http://schemas.microsoft.com/office/powerpoint/2010/main" val="407789264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Animation: Denaturation</a:t>
            </a:r>
          </a:p>
        </p:txBody>
      </p:sp>
      <p:sp>
        <p:nvSpPr>
          <p:cNvPr id="3" name="Content Placeholder 2"/>
          <p:cNvSpPr>
            <a:spLocks noGrp="1"/>
          </p:cNvSpPr>
          <p:nvPr>
            <p:ph idx="1"/>
          </p:nvPr>
        </p:nvSpPr>
        <p:spPr>
          <a:xfrm>
            <a:off x="2360612" y="2895600"/>
            <a:ext cx="6858000" cy="3657600"/>
          </a:xfrm>
        </p:spPr>
        <p:txBody>
          <a:bodyPr/>
          <a:lstStyle/>
          <a:p>
            <a:pPr marL="0" indent="0">
              <a:buNone/>
            </a:pPr>
            <a:r>
              <a:rPr lang="en-US" dirty="0">
                <a:solidFill>
                  <a:schemeClr val="tx1">
                    <a:lumMod val="95000"/>
                    <a:lumOff val="5000"/>
                  </a:schemeClr>
                </a:solidFill>
                <a:hlinkClick r:id="rId2"/>
              </a:rPr>
              <a:t>http://www.sumanasinc.com/webcontent/animations/content/proteinstructure.html</a:t>
            </a:r>
            <a:endParaRPr lang="en-US" dirty="0">
              <a:solidFill>
                <a:schemeClr val="tx1">
                  <a:lumMod val="95000"/>
                  <a:lumOff val="5000"/>
                </a:schemeClr>
              </a:solidFill>
            </a:endParaRPr>
          </a:p>
          <a:p>
            <a:pPr marL="0" indent="0">
              <a:buNone/>
            </a:pPr>
            <a:endParaRPr lang="en-US" dirty="0">
              <a:solidFill>
                <a:schemeClr val="tx1">
                  <a:lumMod val="95000"/>
                  <a:lumOff val="5000"/>
                </a:schemeClr>
              </a:solidFill>
            </a:endParaRPr>
          </a:p>
          <a:p>
            <a:pPr marL="0" indent="0" algn="ctr">
              <a:buNone/>
            </a:pPr>
            <a:r>
              <a:rPr lang="en-US" dirty="0"/>
              <a:t>View this animation of egg proteins denaturing.</a:t>
            </a:r>
            <a:endParaRPr lang="en-US" dirty="0">
              <a:solidFill>
                <a:schemeClr val="tx1">
                  <a:lumMod val="95000"/>
                  <a:lumOff val="5000"/>
                </a:schemeClr>
              </a:solidFill>
            </a:endParaRPr>
          </a:p>
        </p:txBody>
      </p:sp>
    </p:spTree>
    <p:extLst>
      <p:ext uri="{BB962C8B-B14F-4D97-AF65-F5344CB8AC3E}">
        <p14:creationId xmlns:p14="http://schemas.microsoft.com/office/powerpoint/2010/main" val="3343909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6.3 Protein Digestion and Absorption</a:t>
            </a:r>
          </a:p>
        </p:txBody>
      </p:sp>
      <p:sp>
        <p:nvSpPr>
          <p:cNvPr id="3" name="Content Placeholder 2"/>
          <p:cNvSpPr>
            <a:spLocks noGrp="1"/>
          </p:cNvSpPr>
          <p:nvPr>
            <p:ph sz="half" idx="1"/>
          </p:nvPr>
        </p:nvSpPr>
        <p:spPr>
          <a:xfrm>
            <a:off x="760412" y="1524000"/>
            <a:ext cx="6326188" cy="5029200"/>
          </a:xfrm>
        </p:spPr>
        <p:txBody>
          <a:bodyPr>
            <a:normAutofit fontScale="92500"/>
          </a:bodyPr>
          <a:lstStyle/>
          <a:p>
            <a:r>
              <a:rPr lang="en-US" dirty="0"/>
              <a:t>When you eat food the body’s digestive system breaks down the protein into the individual amino acids, which are absorbed and used by cells to build other proteins and a few other macromolecules, such as DNA.</a:t>
            </a:r>
          </a:p>
          <a:p>
            <a:r>
              <a:rPr lang="en-US" dirty="0"/>
              <a:t>Eggs are a good dietary source of protein and will be used as our example to describe the path of proteins in the processes of digestion and absorption. One egg, whether raw, hard-boiled, scrambled, or fried, supplies about six grams of protein.</a:t>
            </a:r>
          </a:p>
        </p:txBody>
      </p:sp>
      <p:pic>
        <p:nvPicPr>
          <p:cNvPr id="5" name="Content Placeholder 4">
            <a:extLst>
              <a:ext uri="{C183D7F6-B498-43B3-948B-1728B52AA6E4}">
                <adec:decorative xmlns:adec="http://schemas.microsoft.com/office/drawing/2017/decorative" val="1"/>
              </a:ext>
            </a:extLst>
          </p:cNvPr>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7112574" y="2209800"/>
            <a:ext cx="4875212" cy="3250141"/>
          </a:xfrm>
        </p:spPr>
      </p:pic>
    </p:spTree>
    <p:extLst>
      <p:ext uri="{BB962C8B-B14F-4D97-AF65-F5344CB8AC3E}">
        <p14:creationId xmlns:p14="http://schemas.microsoft.com/office/powerpoint/2010/main" val="272193398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From Mouth to Stomach</a:t>
            </a:r>
          </a:p>
        </p:txBody>
      </p:sp>
      <p:sp>
        <p:nvSpPr>
          <p:cNvPr id="3" name="Content Placeholder 2"/>
          <p:cNvSpPr>
            <a:spLocks noGrp="1"/>
          </p:cNvSpPr>
          <p:nvPr>
            <p:ph idx="1"/>
          </p:nvPr>
        </p:nvSpPr>
        <p:spPr>
          <a:xfrm>
            <a:off x="684212" y="1600200"/>
            <a:ext cx="10744200" cy="4876800"/>
          </a:xfrm>
        </p:spPr>
        <p:txBody>
          <a:bodyPr>
            <a:normAutofit/>
          </a:bodyPr>
          <a:lstStyle/>
          <a:p>
            <a:r>
              <a:rPr lang="en-US" sz="3000" dirty="0"/>
              <a:t>Unless you are eating it raw, the first step in egg digestion (or any other protein food) involves chewing. </a:t>
            </a:r>
          </a:p>
          <a:p>
            <a:r>
              <a:rPr lang="en-US" sz="3000" dirty="0"/>
              <a:t>The teeth begin the mechanical breakdown of the large egg pieces into smaller pieces that can be swallowed. </a:t>
            </a:r>
          </a:p>
          <a:p>
            <a:r>
              <a:rPr lang="en-US" sz="3000" dirty="0"/>
              <a:t>The salivary glands provide some saliva to aid swallowing and the passage of the partially mashed egg through the esophagus. </a:t>
            </a:r>
          </a:p>
          <a:p>
            <a:r>
              <a:rPr lang="en-US" sz="3000" dirty="0"/>
              <a:t>The mashed egg pieces enter the stomach through the esophageal sphincter.</a:t>
            </a:r>
          </a:p>
        </p:txBody>
      </p:sp>
    </p:spTree>
    <p:extLst>
      <p:ext uri="{BB962C8B-B14F-4D97-AF65-F5344CB8AC3E}">
        <p14:creationId xmlns:p14="http://schemas.microsoft.com/office/powerpoint/2010/main" val="235493611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From Mouth to Stomach</a:t>
            </a:r>
          </a:p>
        </p:txBody>
      </p:sp>
      <p:sp>
        <p:nvSpPr>
          <p:cNvPr id="3" name="Content Placeholder 2"/>
          <p:cNvSpPr>
            <a:spLocks noGrp="1"/>
          </p:cNvSpPr>
          <p:nvPr>
            <p:ph idx="1"/>
          </p:nvPr>
        </p:nvSpPr>
        <p:spPr>
          <a:xfrm>
            <a:off x="608012" y="1600200"/>
            <a:ext cx="10972800" cy="4876800"/>
          </a:xfrm>
        </p:spPr>
        <p:txBody>
          <a:bodyPr>
            <a:normAutofit/>
          </a:bodyPr>
          <a:lstStyle/>
          <a:p>
            <a:r>
              <a:rPr lang="en-US" sz="3000" dirty="0"/>
              <a:t>The stomach releases gastric juices containing </a:t>
            </a:r>
            <a:r>
              <a:rPr lang="en-US" sz="3000" b="1" u="sng" dirty="0"/>
              <a:t>hydrochloric acid</a:t>
            </a:r>
            <a:r>
              <a:rPr lang="en-US" sz="3000" dirty="0"/>
              <a:t> and the enzyme, </a:t>
            </a:r>
            <a:r>
              <a:rPr lang="en-US" sz="3000" b="1" u="sng" dirty="0"/>
              <a:t>pepsin</a:t>
            </a:r>
            <a:r>
              <a:rPr lang="en-US" sz="3000" dirty="0"/>
              <a:t>, which initiate the breakdown of the protein. </a:t>
            </a:r>
          </a:p>
          <a:p>
            <a:r>
              <a:rPr lang="en-US" sz="3000" dirty="0"/>
              <a:t>The acidity of the stomach facilitates the unfolding of the proteins that still retain part of their three-dimensional structure after cooking and helps break down the protein aggregates formed during cooking. </a:t>
            </a:r>
          </a:p>
          <a:p>
            <a:r>
              <a:rPr lang="en-US" sz="3000" dirty="0"/>
              <a:t>Pepsin, which is secreted by the cells that line the stomach, dismantles the protein chains into smaller and smaller fragments. </a:t>
            </a:r>
          </a:p>
        </p:txBody>
      </p:sp>
    </p:spTree>
    <p:extLst>
      <p:ext uri="{BB962C8B-B14F-4D97-AF65-F5344CB8AC3E}">
        <p14:creationId xmlns:p14="http://schemas.microsoft.com/office/powerpoint/2010/main" val="325793052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From Mouth to Stomach</a:t>
            </a:r>
          </a:p>
        </p:txBody>
      </p:sp>
      <p:sp>
        <p:nvSpPr>
          <p:cNvPr id="3" name="Content Placeholder 2"/>
          <p:cNvSpPr>
            <a:spLocks noGrp="1"/>
          </p:cNvSpPr>
          <p:nvPr>
            <p:ph idx="1"/>
          </p:nvPr>
        </p:nvSpPr>
        <p:spPr>
          <a:xfrm>
            <a:off x="608012" y="1447800"/>
            <a:ext cx="11048999" cy="5105400"/>
          </a:xfrm>
        </p:spPr>
        <p:txBody>
          <a:bodyPr>
            <a:noAutofit/>
          </a:bodyPr>
          <a:lstStyle/>
          <a:p>
            <a:r>
              <a:rPr lang="en-US" sz="3000" dirty="0"/>
              <a:t>Egg proteins are large globular molecules and their chemical breakdown requires time and mixing. </a:t>
            </a:r>
          </a:p>
          <a:p>
            <a:r>
              <a:rPr lang="en-US" sz="3000" dirty="0"/>
              <a:t>The powerful mechanical stomach contractions churn the partially digested protein into a more uniform mixture called </a:t>
            </a:r>
            <a:r>
              <a:rPr lang="en-US" sz="3000" b="1" u="sng" dirty="0" err="1"/>
              <a:t>chyme</a:t>
            </a:r>
            <a:r>
              <a:rPr lang="en-US" sz="3000" dirty="0"/>
              <a:t>.</a:t>
            </a:r>
          </a:p>
          <a:p>
            <a:r>
              <a:rPr lang="en-US" sz="3000" dirty="0"/>
              <a:t>Protein digestion in the stomach takes a longer time than carbohydrate digestion, but a shorter time than fat digestion. </a:t>
            </a:r>
          </a:p>
          <a:p>
            <a:r>
              <a:rPr lang="en-US" sz="3000" dirty="0"/>
              <a:t>Eating a high-protein meal increases the amount of time required to sufficiently break down the meal in the stomach. Food remains in the stomach longer, making you feel full longer.</a:t>
            </a:r>
          </a:p>
        </p:txBody>
      </p:sp>
    </p:spTree>
    <p:extLst>
      <p:ext uri="{BB962C8B-B14F-4D97-AF65-F5344CB8AC3E}">
        <p14:creationId xmlns:p14="http://schemas.microsoft.com/office/powerpoint/2010/main" val="224408331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Introduction</a:t>
            </a:r>
          </a:p>
        </p:txBody>
      </p:sp>
      <p:sp>
        <p:nvSpPr>
          <p:cNvPr id="3" name="Content Placeholder 2"/>
          <p:cNvSpPr>
            <a:spLocks noGrp="1"/>
          </p:cNvSpPr>
          <p:nvPr>
            <p:ph idx="1"/>
          </p:nvPr>
        </p:nvSpPr>
        <p:spPr>
          <a:xfrm>
            <a:off x="608012" y="1600200"/>
            <a:ext cx="10972800" cy="4800600"/>
          </a:xfrm>
        </p:spPr>
        <p:txBody>
          <a:bodyPr>
            <a:normAutofit/>
          </a:bodyPr>
          <a:lstStyle/>
          <a:p>
            <a:r>
              <a:rPr lang="en-US" dirty="0"/>
              <a:t>Protein is a vital constituent of all organs in the body and is required to synthesize hormones, enzymes, and a variety of molecules. </a:t>
            </a:r>
          </a:p>
          <a:p>
            <a:r>
              <a:rPr lang="en-US" dirty="0"/>
              <a:t>It is no wonder that so many people are preoccupied with optimizing their dietary protein intake. </a:t>
            </a:r>
          </a:p>
          <a:p>
            <a:r>
              <a:rPr lang="en-US" dirty="0"/>
              <a:t>Dieters, athletes, physically active people, and vegetarians may worry that they lack protein in their diet, and that they need to consume more from protein bars, shakes, or supplements to perform better and optimize health. </a:t>
            </a:r>
          </a:p>
          <a:p>
            <a:r>
              <a:rPr lang="en-US" dirty="0"/>
              <a:t>This chapter will help address these concerns.</a:t>
            </a:r>
          </a:p>
        </p:txBody>
      </p:sp>
    </p:spTree>
    <p:extLst>
      <p:ext uri="{BB962C8B-B14F-4D97-AF65-F5344CB8AC3E}">
        <p14:creationId xmlns:p14="http://schemas.microsoft.com/office/powerpoint/2010/main" val="275393191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From Mouth to Stomach</a:t>
            </a:r>
          </a:p>
        </p:txBody>
      </p:sp>
      <p:pic>
        <p:nvPicPr>
          <p:cNvPr id="4" name="Content Placeholder 3" descr="Visual depiction of chemical and mechanical digestion taking place in the stomach. Shows the combination of stomach acid and pepsin into gastric juice. Also shows peristalsis occuring in the stomach."/>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420305" y="1884662"/>
            <a:ext cx="9523731" cy="3830338"/>
          </a:xfrm>
        </p:spPr>
      </p:pic>
    </p:spTree>
    <p:extLst>
      <p:ext uri="{BB962C8B-B14F-4D97-AF65-F5344CB8AC3E}">
        <p14:creationId xmlns:p14="http://schemas.microsoft.com/office/powerpoint/2010/main" val="343977869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From Stomach to Small Intestine</a:t>
            </a:r>
          </a:p>
        </p:txBody>
      </p:sp>
      <p:sp>
        <p:nvSpPr>
          <p:cNvPr id="3" name="Content Placeholder 2"/>
          <p:cNvSpPr>
            <a:spLocks noGrp="1"/>
          </p:cNvSpPr>
          <p:nvPr>
            <p:ph idx="1"/>
          </p:nvPr>
        </p:nvSpPr>
        <p:spPr>
          <a:xfrm>
            <a:off x="608012" y="1600200"/>
            <a:ext cx="10972800" cy="5105400"/>
          </a:xfrm>
        </p:spPr>
        <p:txBody>
          <a:bodyPr>
            <a:normAutofit/>
          </a:bodyPr>
          <a:lstStyle/>
          <a:p>
            <a:r>
              <a:rPr lang="en-US" sz="3000" dirty="0"/>
              <a:t>The stomach empties the </a:t>
            </a:r>
            <a:r>
              <a:rPr lang="en-US" sz="3000" dirty="0" err="1"/>
              <a:t>chyme</a:t>
            </a:r>
            <a:r>
              <a:rPr lang="en-US" sz="3000" dirty="0"/>
              <a:t> containing the broken down egg pieces into the small intestine, where the majority of protein digestion occurs. </a:t>
            </a:r>
          </a:p>
          <a:p>
            <a:r>
              <a:rPr lang="en-US" sz="3000" dirty="0"/>
              <a:t>The pancreas secretes digestive juice that contains more enzymes that further break down the protein fragments. </a:t>
            </a:r>
          </a:p>
          <a:p>
            <a:r>
              <a:rPr lang="en-US" sz="3000" dirty="0"/>
              <a:t>The two major pancreatic enzymes that digest proteins are chymotrypsin and trypsin. </a:t>
            </a:r>
          </a:p>
          <a:p>
            <a:r>
              <a:rPr lang="en-US" sz="3000" dirty="0"/>
              <a:t>The cells that line the small intestine release additional enzymes that finally break apart the smaller protein fragments into the individual amino acids. </a:t>
            </a:r>
          </a:p>
        </p:txBody>
      </p:sp>
    </p:spTree>
    <p:extLst>
      <p:ext uri="{BB962C8B-B14F-4D97-AF65-F5344CB8AC3E}">
        <p14:creationId xmlns:p14="http://schemas.microsoft.com/office/powerpoint/2010/main" val="395568469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From Stomach to Small Intestine</a:t>
            </a:r>
          </a:p>
        </p:txBody>
      </p:sp>
      <p:sp>
        <p:nvSpPr>
          <p:cNvPr id="3" name="Content Placeholder 2"/>
          <p:cNvSpPr>
            <a:spLocks noGrp="1"/>
          </p:cNvSpPr>
          <p:nvPr>
            <p:ph idx="1"/>
          </p:nvPr>
        </p:nvSpPr>
        <p:spPr>
          <a:xfrm>
            <a:off x="608012" y="1600200"/>
            <a:ext cx="10972800" cy="5105400"/>
          </a:xfrm>
        </p:spPr>
        <p:txBody>
          <a:bodyPr>
            <a:normAutofit/>
          </a:bodyPr>
          <a:lstStyle/>
          <a:p>
            <a:r>
              <a:rPr lang="en-US" sz="3000" dirty="0"/>
              <a:t>The muscle contractions of the small intestine mix and propel the digested proteins to the absorption sites. </a:t>
            </a:r>
          </a:p>
          <a:p>
            <a:r>
              <a:rPr lang="en-US" sz="3000" dirty="0"/>
              <a:t>In the lower parts of the small intestine, the amino acids are transported from the intestinal lumen through the intestinal cells to the blood. </a:t>
            </a:r>
          </a:p>
          <a:p>
            <a:r>
              <a:rPr lang="en-US" sz="3000" dirty="0"/>
              <a:t>This movement of individual amino acids requires special transport proteins and the cellular energy molecule, adenosine triphosphate (ATP).</a:t>
            </a:r>
          </a:p>
          <a:p>
            <a:r>
              <a:rPr lang="en-US" sz="3000" dirty="0"/>
              <a:t>Once the amino acids are in the blood, they are transported to the liver.</a:t>
            </a:r>
          </a:p>
        </p:txBody>
      </p:sp>
    </p:spTree>
    <p:extLst>
      <p:ext uri="{BB962C8B-B14F-4D97-AF65-F5344CB8AC3E}">
        <p14:creationId xmlns:p14="http://schemas.microsoft.com/office/powerpoint/2010/main" val="402255613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From Stomach to Small Intestine</a:t>
            </a:r>
          </a:p>
        </p:txBody>
      </p:sp>
      <p:sp>
        <p:nvSpPr>
          <p:cNvPr id="3" name="Content Placeholder 2"/>
          <p:cNvSpPr>
            <a:spLocks noGrp="1"/>
          </p:cNvSpPr>
          <p:nvPr>
            <p:ph idx="1"/>
          </p:nvPr>
        </p:nvSpPr>
        <p:spPr>
          <a:xfrm>
            <a:off x="684212" y="1600200"/>
            <a:ext cx="10820400" cy="5105400"/>
          </a:xfrm>
        </p:spPr>
        <p:txBody>
          <a:bodyPr>
            <a:normAutofit/>
          </a:bodyPr>
          <a:lstStyle/>
          <a:p>
            <a:r>
              <a:rPr lang="en-US" sz="3000" dirty="0"/>
              <a:t>As with other macronutrients, the liver is the checkpoint for amino acid distribution and any further breakdown of amino acids, which is very minimal. </a:t>
            </a:r>
          </a:p>
          <a:p>
            <a:r>
              <a:rPr lang="en-US" sz="3000" dirty="0"/>
              <a:t>Recall that amino acids contain nitrogen, so further catabolism of amino acids releases nitrogen-containing ammonia. </a:t>
            </a:r>
          </a:p>
          <a:p>
            <a:r>
              <a:rPr lang="en-US" sz="3000" dirty="0"/>
              <a:t>Because ammonia is toxic, the liver transforms it into urea, which is then transported to the kidney and excreted in the urine. </a:t>
            </a:r>
          </a:p>
          <a:p>
            <a:r>
              <a:rPr lang="en-US" sz="3000" dirty="0"/>
              <a:t>Urea is a molecule that contains two nitrogen atoms and is highly soluble in water. </a:t>
            </a:r>
          </a:p>
        </p:txBody>
      </p:sp>
    </p:spTree>
    <p:extLst>
      <p:ext uri="{BB962C8B-B14F-4D97-AF65-F5344CB8AC3E}">
        <p14:creationId xmlns:p14="http://schemas.microsoft.com/office/powerpoint/2010/main" val="238003802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Amino Acids Are Recycled</a:t>
            </a:r>
          </a:p>
        </p:txBody>
      </p:sp>
      <p:sp>
        <p:nvSpPr>
          <p:cNvPr id="3" name="Content Placeholder 2"/>
          <p:cNvSpPr>
            <a:spLocks noGrp="1"/>
          </p:cNvSpPr>
          <p:nvPr>
            <p:ph idx="1"/>
          </p:nvPr>
        </p:nvSpPr>
        <p:spPr>
          <a:xfrm>
            <a:off x="836612" y="1600200"/>
            <a:ext cx="10820400" cy="5105400"/>
          </a:xfrm>
        </p:spPr>
        <p:txBody>
          <a:bodyPr>
            <a:normAutofit lnSpcReduction="10000"/>
          </a:bodyPr>
          <a:lstStyle/>
          <a:p>
            <a:r>
              <a:rPr lang="en-US" dirty="0"/>
              <a:t>Just as some plastics can be recycled to make new products, amino acids are recycled to make new proteins. </a:t>
            </a:r>
          </a:p>
          <a:p>
            <a:r>
              <a:rPr lang="en-US" dirty="0"/>
              <a:t>All cells in the body continually break down proteins and build new ones, a process referred to as </a:t>
            </a:r>
            <a:r>
              <a:rPr lang="en-US" b="1" u="sng" dirty="0"/>
              <a:t>protein turnover</a:t>
            </a:r>
            <a:r>
              <a:rPr lang="en-US" dirty="0"/>
              <a:t>. </a:t>
            </a:r>
          </a:p>
          <a:p>
            <a:r>
              <a:rPr lang="en-US" dirty="0"/>
              <a:t>Every day over 250 grams of protein in your body are dismantled and 250 grams of new protein are built. </a:t>
            </a:r>
          </a:p>
          <a:p>
            <a:r>
              <a:rPr lang="en-US" dirty="0"/>
              <a:t>To form these new proteins, amino acids from food and those from protein destruction are placed into a “pool.” </a:t>
            </a:r>
          </a:p>
          <a:p>
            <a:r>
              <a:rPr lang="en-US" dirty="0"/>
              <a:t>Though it is not a literal pool, when an amino acid is required to build another protein it can be acquired from the additional amino acids that exist within the body.</a:t>
            </a:r>
          </a:p>
        </p:txBody>
      </p:sp>
    </p:spTree>
    <p:extLst>
      <p:ext uri="{BB962C8B-B14F-4D97-AF65-F5344CB8AC3E}">
        <p14:creationId xmlns:p14="http://schemas.microsoft.com/office/powerpoint/2010/main" val="306850606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Amino Acids Are Recycled</a:t>
            </a:r>
          </a:p>
        </p:txBody>
      </p:sp>
      <p:sp>
        <p:nvSpPr>
          <p:cNvPr id="3" name="Content Placeholder 2"/>
          <p:cNvSpPr>
            <a:spLocks noGrp="1"/>
          </p:cNvSpPr>
          <p:nvPr>
            <p:ph idx="1"/>
          </p:nvPr>
        </p:nvSpPr>
        <p:spPr>
          <a:xfrm>
            <a:off x="836612" y="1600200"/>
            <a:ext cx="10820400" cy="5105400"/>
          </a:xfrm>
        </p:spPr>
        <p:txBody>
          <a:bodyPr>
            <a:normAutofit/>
          </a:bodyPr>
          <a:lstStyle/>
          <a:p>
            <a:r>
              <a:rPr lang="en-US" dirty="0"/>
              <a:t>Amino acids are used not only to build proteins, but also to build other biological molecules containing nitrogen, such as DNA and RNA, and to some extent to produce energy. </a:t>
            </a:r>
          </a:p>
          <a:p>
            <a:r>
              <a:rPr lang="en-US" dirty="0"/>
              <a:t>It is critical to maintain amino acid levels within this cellular pool by consuming high-quality proteins in the diet, or the amino acids needed for building new proteins will be obtained by increasing protein destruction from other tissues within the body, especially muscle. </a:t>
            </a:r>
          </a:p>
          <a:p>
            <a:r>
              <a:rPr lang="en-US" dirty="0"/>
              <a:t>Thus, the body does not store protein as it does with carbohydrates (as glycogen in the muscles and liver) and lipids (as triglycerides in adipose tissue).</a:t>
            </a:r>
          </a:p>
        </p:txBody>
      </p:sp>
    </p:spTree>
    <p:extLst>
      <p:ext uri="{BB962C8B-B14F-4D97-AF65-F5344CB8AC3E}">
        <p14:creationId xmlns:p14="http://schemas.microsoft.com/office/powerpoint/2010/main" val="180036115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Amino Acid Pool</a:t>
            </a:r>
          </a:p>
        </p:txBody>
      </p:sp>
      <p:pic>
        <p:nvPicPr>
          <p:cNvPr id="4" name="Content Placeholder 3" descr="Digram illustrating how amino acids in the amino acid pool come from dietary amino acids and from the destruction of body proteins. The ctabolism of the amino acid pool results in the formation of urea and carbon dioxide."/>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903412" y="1676400"/>
            <a:ext cx="8686800" cy="4153004"/>
          </a:xfrm>
        </p:spPr>
      </p:pic>
    </p:spTree>
    <p:extLst>
      <p:ext uri="{BB962C8B-B14F-4D97-AF65-F5344CB8AC3E}">
        <p14:creationId xmlns:p14="http://schemas.microsoft.com/office/powerpoint/2010/main" val="131446468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6.4 Protein’s Functions in the Body</a:t>
            </a:r>
          </a:p>
        </p:txBody>
      </p:sp>
      <p:sp>
        <p:nvSpPr>
          <p:cNvPr id="3" name="Content Placeholder 2"/>
          <p:cNvSpPr>
            <a:spLocks noGrp="1"/>
          </p:cNvSpPr>
          <p:nvPr>
            <p:ph sz="half" idx="1"/>
          </p:nvPr>
        </p:nvSpPr>
        <p:spPr>
          <a:xfrm>
            <a:off x="608012" y="1981463"/>
            <a:ext cx="4875530" cy="4114800"/>
          </a:xfrm>
        </p:spPr>
        <p:txBody>
          <a:bodyPr>
            <a:normAutofit/>
          </a:bodyPr>
          <a:lstStyle/>
          <a:p>
            <a:pPr marL="0" indent="0">
              <a:buNone/>
            </a:pPr>
            <a:r>
              <a:rPr lang="en-US" sz="3000" dirty="0"/>
              <a:t>Proteins are the “workhorses” of the body and participate in many bodily functions. </a:t>
            </a:r>
          </a:p>
          <a:p>
            <a:pPr marL="0" indent="0">
              <a:buNone/>
            </a:pPr>
            <a:r>
              <a:rPr lang="en-US" sz="3000" dirty="0"/>
              <a:t>As you may recall, proteins come in all sizes and shapes and each is specifically structured for its particular function.</a:t>
            </a:r>
          </a:p>
        </p:txBody>
      </p:sp>
      <p:pic>
        <p:nvPicPr>
          <p:cNvPr id="6" name="Content Placeholder 5">
            <a:extLst>
              <a:ext uri="{C183D7F6-B498-43B3-948B-1728B52AA6E4}">
                <adec:decorative xmlns:adec="http://schemas.microsoft.com/office/drawing/2017/decorative" val="1"/>
              </a:ext>
            </a:extLst>
          </p:cNvPr>
          <p:cNvPicPr>
            <a:picLocks noGrp="1" noChangeAspect="1"/>
          </p:cNvPicPr>
          <p:nvPr>
            <p:ph sz="half" idx="2"/>
          </p:nvPr>
        </p:nvPicPr>
        <p:blipFill>
          <a:blip r:embed="rId2" cstate="print">
            <a:extLst>
              <a:ext uri="{28A0092B-C50C-407E-A947-70E740481C1C}">
                <a14:useLocalDpi xmlns:a14="http://schemas.microsoft.com/office/drawing/2010/main" val="0"/>
              </a:ext>
            </a:extLst>
          </a:blip>
          <a:stretch>
            <a:fillRect/>
          </a:stretch>
        </p:blipFill>
        <p:spPr>
          <a:xfrm>
            <a:off x="5637212" y="1410511"/>
            <a:ext cx="6437042" cy="5219416"/>
          </a:xfrm>
        </p:spPr>
      </p:pic>
    </p:spTree>
    <p:extLst>
      <p:ext uri="{BB962C8B-B14F-4D97-AF65-F5344CB8AC3E}">
        <p14:creationId xmlns:p14="http://schemas.microsoft.com/office/powerpoint/2010/main" val="45952669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Protein’s Functions in the Body</a:t>
            </a:r>
          </a:p>
        </p:txBody>
      </p:sp>
      <p:sp>
        <p:nvSpPr>
          <p:cNvPr id="7" name="Content Placeholder 6"/>
          <p:cNvSpPr>
            <a:spLocks noGrp="1"/>
          </p:cNvSpPr>
          <p:nvPr>
            <p:ph idx="1"/>
          </p:nvPr>
        </p:nvSpPr>
        <p:spPr>
          <a:xfrm>
            <a:off x="1218883" y="1752600"/>
            <a:ext cx="9751060" cy="4572000"/>
          </a:xfrm>
        </p:spPr>
        <p:txBody>
          <a:bodyPr>
            <a:normAutofit lnSpcReduction="10000"/>
          </a:bodyPr>
          <a:lstStyle/>
          <a:p>
            <a:r>
              <a:rPr lang="en-US" dirty="0"/>
              <a:t>Structure and Motion</a:t>
            </a:r>
          </a:p>
          <a:p>
            <a:r>
              <a:rPr lang="en-US" dirty="0"/>
              <a:t>Enzymes</a:t>
            </a:r>
          </a:p>
          <a:p>
            <a:r>
              <a:rPr lang="en-US" dirty="0"/>
              <a:t>Hormones</a:t>
            </a:r>
          </a:p>
          <a:p>
            <a:r>
              <a:rPr lang="en-US" dirty="0"/>
              <a:t>Fluid and Acid-Base Balance</a:t>
            </a:r>
          </a:p>
          <a:p>
            <a:r>
              <a:rPr lang="en-US" dirty="0"/>
              <a:t>Transport</a:t>
            </a:r>
          </a:p>
          <a:p>
            <a:r>
              <a:rPr lang="en-US" dirty="0"/>
              <a:t>Protection</a:t>
            </a:r>
          </a:p>
          <a:p>
            <a:r>
              <a:rPr lang="en-US" dirty="0"/>
              <a:t>Wound healing and Tissue Regeneration</a:t>
            </a:r>
          </a:p>
          <a:p>
            <a:r>
              <a:rPr lang="en-US" dirty="0"/>
              <a:t>Energy production</a:t>
            </a:r>
          </a:p>
          <a:p>
            <a:endParaRPr lang="en-US" dirty="0"/>
          </a:p>
        </p:txBody>
      </p:sp>
    </p:spTree>
    <p:extLst>
      <p:ext uri="{BB962C8B-B14F-4D97-AF65-F5344CB8AC3E}">
        <p14:creationId xmlns:p14="http://schemas.microsoft.com/office/powerpoint/2010/main" val="92513606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Proteins for Structure and Motion</a:t>
            </a:r>
          </a:p>
        </p:txBody>
      </p:sp>
      <p:sp>
        <p:nvSpPr>
          <p:cNvPr id="3" name="Content Placeholder 2"/>
          <p:cNvSpPr>
            <a:spLocks noGrp="1"/>
          </p:cNvSpPr>
          <p:nvPr>
            <p:ph idx="1"/>
          </p:nvPr>
        </p:nvSpPr>
        <p:spPr>
          <a:xfrm>
            <a:off x="684212" y="1752600"/>
            <a:ext cx="9410065" cy="4572000"/>
          </a:xfrm>
        </p:spPr>
        <p:txBody>
          <a:bodyPr/>
          <a:lstStyle/>
          <a:p>
            <a:r>
              <a:rPr lang="en-US" dirty="0"/>
              <a:t>More than one hundred different structural proteins have been discovered in the human body, but the most abundant by far is collagen, which makes up about 6 percent of total body weight. </a:t>
            </a:r>
          </a:p>
          <a:p>
            <a:r>
              <a:rPr lang="en-US" dirty="0"/>
              <a:t>Collagen makes up 30 percent of bone tissue and comprises large amounts of tendons, ligaments, cartilage, skin, and muscle. </a:t>
            </a:r>
          </a:p>
          <a:p>
            <a:r>
              <a:rPr lang="en-US" b="1" u="sng" dirty="0"/>
              <a:t>Collagen</a:t>
            </a:r>
            <a:r>
              <a:rPr lang="en-US" dirty="0"/>
              <a:t> is a strong, fibrous protein made up of mostly glycine and </a:t>
            </a:r>
            <a:r>
              <a:rPr lang="en-US" dirty="0" err="1"/>
              <a:t>proline</a:t>
            </a:r>
            <a:r>
              <a:rPr lang="en-US" dirty="0"/>
              <a:t> amino acids. </a:t>
            </a:r>
          </a:p>
        </p:txBody>
      </p:sp>
      <p:pic>
        <p:nvPicPr>
          <p:cNvPr id="4" name="Picture 3">
            <a:extLst>
              <a:ext uri="{C183D7F6-B498-43B3-948B-1728B52AA6E4}">
                <adec:decorative xmlns:adec="http://schemas.microsoft.com/office/drawing/2017/decorative" val="1"/>
              </a:ext>
            </a:extLst>
          </p:cNvPr>
          <p:cNvPicPr>
            <a:picLocks noChangeAspect="1"/>
          </p:cNvPicPr>
          <p:nvPr/>
        </p:nvPicPr>
        <p:blipFill>
          <a:blip r:embed="rId2"/>
          <a:stretch>
            <a:fillRect/>
          </a:stretch>
        </p:blipFill>
        <p:spPr>
          <a:xfrm>
            <a:off x="9946869" y="0"/>
            <a:ext cx="2241956" cy="6858000"/>
          </a:xfrm>
          <a:prstGeom prst="rect">
            <a:avLst/>
          </a:prstGeom>
        </p:spPr>
      </p:pic>
    </p:spTree>
    <p:extLst>
      <p:ext uri="{BB962C8B-B14F-4D97-AF65-F5344CB8AC3E}">
        <p14:creationId xmlns:p14="http://schemas.microsoft.com/office/powerpoint/2010/main" val="379142001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Introduction</a:t>
            </a:r>
          </a:p>
        </p:txBody>
      </p:sp>
      <p:sp>
        <p:nvSpPr>
          <p:cNvPr id="3" name="Content Placeholder 2"/>
          <p:cNvSpPr>
            <a:spLocks noGrp="1"/>
          </p:cNvSpPr>
          <p:nvPr>
            <p:ph idx="1"/>
          </p:nvPr>
        </p:nvSpPr>
        <p:spPr>
          <a:xfrm>
            <a:off x="379412" y="1600200"/>
            <a:ext cx="11049000" cy="4800600"/>
          </a:xfrm>
        </p:spPr>
        <p:txBody>
          <a:bodyPr>
            <a:normAutofit/>
          </a:bodyPr>
          <a:lstStyle/>
          <a:p>
            <a:r>
              <a:rPr lang="en-US" dirty="0"/>
              <a:t>There are different types of vegetarians, but a common theme is that vegetarians do not eat meat. Four common forms of vegetarianism are:</a:t>
            </a:r>
          </a:p>
          <a:p>
            <a:pPr lvl="1"/>
            <a:r>
              <a:rPr lang="en-US" sz="2600" b="1" dirty="0"/>
              <a:t>Lacto-</a:t>
            </a:r>
            <a:r>
              <a:rPr lang="en-US" sz="2600" b="1" dirty="0" err="1"/>
              <a:t>ovo</a:t>
            </a:r>
            <a:r>
              <a:rPr lang="en-US" sz="2600" b="1" dirty="0"/>
              <a:t> vegetarian.</a:t>
            </a:r>
            <a:r>
              <a:rPr lang="en-US" sz="2600" dirty="0"/>
              <a:t> This is the most common form. This type of vegetarian eats eggs and dairy.</a:t>
            </a:r>
          </a:p>
          <a:p>
            <a:pPr lvl="1"/>
            <a:r>
              <a:rPr lang="en-US" sz="2600" b="1" dirty="0"/>
              <a:t>Lacto-vegetarian.</a:t>
            </a:r>
            <a:r>
              <a:rPr lang="en-US" sz="2600" dirty="0"/>
              <a:t> This type of vegetarian eats dairy products but not eggs.</a:t>
            </a:r>
          </a:p>
          <a:p>
            <a:pPr lvl="1"/>
            <a:r>
              <a:rPr lang="en-US" sz="2600" b="1" dirty="0" err="1"/>
              <a:t>Ovo</a:t>
            </a:r>
            <a:r>
              <a:rPr lang="en-US" sz="2600" b="1" dirty="0"/>
              <a:t>-vegetarian.</a:t>
            </a:r>
            <a:r>
              <a:rPr lang="en-US" sz="2600" dirty="0"/>
              <a:t> This type of vegetarian eats eggs but not dairy products.</a:t>
            </a:r>
          </a:p>
          <a:p>
            <a:pPr lvl="1"/>
            <a:r>
              <a:rPr lang="en-US" sz="2600" b="1" dirty="0"/>
              <a:t>Vegan.</a:t>
            </a:r>
            <a:r>
              <a:rPr lang="en-US" sz="2600" dirty="0"/>
              <a:t> This type of vegetarian does not eat dairy, eggs, or any type of animal product or by-product.</a:t>
            </a:r>
          </a:p>
          <a:p>
            <a:endParaRPr lang="en-US" dirty="0"/>
          </a:p>
        </p:txBody>
      </p:sp>
    </p:spTree>
    <p:extLst>
      <p:ext uri="{BB962C8B-B14F-4D97-AF65-F5344CB8AC3E}">
        <p14:creationId xmlns:p14="http://schemas.microsoft.com/office/powerpoint/2010/main" val="233154336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Protein for Structure and Motion</a:t>
            </a:r>
          </a:p>
        </p:txBody>
      </p:sp>
      <p:sp>
        <p:nvSpPr>
          <p:cNvPr id="3" name="Content Placeholder 2"/>
          <p:cNvSpPr>
            <a:spLocks noGrp="1"/>
          </p:cNvSpPr>
          <p:nvPr>
            <p:ph idx="1"/>
          </p:nvPr>
        </p:nvSpPr>
        <p:spPr>
          <a:xfrm>
            <a:off x="684212" y="1676400"/>
            <a:ext cx="11277600" cy="4800600"/>
          </a:xfrm>
        </p:spPr>
        <p:txBody>
          <a:bodyPr>
            <a:normAutofit/>
          </a:bodyPr>
          <a:lstStyle/>
          <a:p>
            <a:r>
              <a:rPr lang="en-US" sz="3200" dirty="0"/>
              <a:t>Within its quaternary structure three protein strands twist around each other like a rope and then these collagen ropes overlap with others. </a:t>
            </a:r>
          </a:p>
          <a:p>
            <a:r>
              <a:rPr lang="en-US" sz="3200" dirty="0"/>
              <a:t>This highly ordered structure is even stronger than steel fibers of the same size. </a:t>
            </a:r>
          </a:p>
          <a:p>
            <a:r>
              <a:rPr lang="en-US" sz="3200" dirty="0"/>
              <a:t>Collagen makes bones strong, but flexible. </a:t>
            </a:r>
          </a:p>
          <a:p>
            <a:r>
              <a:rPr lang="en-US" sz="3200" dirty="0"/>
              <a:t>Collagen fibers in the skin’s dermis provide it with structure, and the accompanying elastin protein fibrils make it flexible. </a:t>
            </a:r>
          </a:p>
        </p:txBody>
      </p:sp>
    </p:spTree>
    <p:extLst>
      <p:ext uri="{BB962C8B-B14F-4D97-AF65-F5344CB8AC3E}">
        <p14:creationId xmlns:p14="http://schemas.microsoft.com/office/powerpoint/2010/main" val="340243867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Protein for Structure and Motion</a:t>
            </a:r>
          </a:p>
        </p:txBody>
      </p:sp>
      <p:sp>
        <p:nvSpPr>
          <p:cNvPr id="3" name="Content Placeholder 2"/>
          <p:cNvSpPr>
            <a:spLocks noGrp="1"/>
          </p:cNvSpPr>
          <p:nvPr>
            <p:ph idx="1"/>
          </p:nvPr>
        </p:nvSpPr>
        <p:spPr>
          <a:xfrm>
            <a:off x="684212" y="1676400"/>
            <a:ext cx="11277600" cy="4800600"/>
          </a:xfrm>
        </p:spPr>
        <p:txBody>
          <a:bodyPr>
            <a:normAutofit/>
          </a:bodyPr>
          <a:lstStyle/>
          <a:p>
            <a:r>
              <a:rPr lang="en-US" sz="3200" dirty="0"/>
              <a:t>Pinch the skin on your hand and then let go; the collagen and elastin proteins in skin allow it to go back to its original shape. </a:t>
            </a:r>
          </a:p>
          <a:p>
            <a:r>
              <a:rPr lang="en-US" sz="3200" dirty="0"/>
              <a:t>Smooth-muscle cells that secrete collagen and elastin proteins surround blood vessels, providing the vessels with structure and the ability to stretch back after blood is pumped through them. </a:t>
            </a:r>
          </a:p>
          <a:p>
            <a:r>
              <a:rPr lang="en-US" sz="3200" dirty="0"/>
              <a:t>Another strong, fibrous protein is keratin, which is what skin, hair, and nails are made of.</a:t>
            </a:r>
          </a:p>
        </p:txBody>
      </p:sp>
    </p:spTree>
    <p:extLst>
      <p:ext uri="{BB962C8B-B14F-4D97-AF65-F5344CB8AC3E}">
        <p14:creationId xmlns:p14="http://schemas.microsoft.com/office/powerpoint/2010/main" val="189295599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Protein for Structure and Motion</a:t>
            </a:r>
          </a:p>
        </p:txBody>
      </p:sp>
      <p:sp>
        <p:nvSpPr>
          <p:cNvPr id="3" name="Content Placeholder 2"/>
          <p:cNvSpPr>
            <a:spLocks noGrp="1"/>
          </p:cNvSpPr>
          <p:nvPr>
            <p:ph idx="1"/>
          </p:nvPr>
        </p:nvSpPr>
        <p:spPr>
          <a:xfrm>
            <a:off x="684212" y="1475362"/>
            <a:ext cx="11277600" cy="5029200"/>
          </a:xfrm>
        </p:spPr>
        <p:txBody>
          <a:bodyPr>
            <a:normAutofit/>
          </a:bodyPr>
          <a:lstStyle/>
          <a:p>
            <a:r>
              <a:rPr lang="en-US" dirty="0"/>
              <a:t>The closely packed collagen fibrils in tendons and ligaments allow for synchronous mechanical movements of bones and muscle and the ability of these tissues to spring back after a movement is complete. </a:t>
            </a:r>
          </a:p>
          <a:p>
            <a:r>
              <a:rPr lang="en-US" dirty="0"/>
              <a:t>Move your fingers and watch the synchrony of your knuckle movements. In order to move, muscles must contract. </a:t>
            </a:r>
          </a:p>
          <a:p>
            <a:r>
              <a:rPr lang="en-US" dirty="0"/>
              <a:t>The contractile parts of muscles are the proteins </a:t>
            </a:r>
            <a:r>
              <a:rPr lang="en-US" b="1" u="sng" dirty="0"/>
              <a:t>actin</a:t>
            </a:r>
            <a:r>
              <a:rPr lang="en-US" dirty="0"/>
              <a:t> and </a:t>
            </a:r>
            <a:r>
              <a:rPr lang="en-US" b="1" u="sng" dirty="0"/>
              <a:t>myosin</a:t>
            </a:r>
            <a:r>
              <a:rPr lang="en-US" dirty="0"/>
              <a:t>. </a:t>
            </a:r>
          </a:p>
          <a:p>
            <a:r>
              <a:rPr lang="en-US" dirty="0"/>
              <a:t>When these proteins are stimulated by a nerve impulse they slide across each other, causing a shortening of the muscle cell. </a:t>
            </a:r>
          </a:p>
          <a:p>
            <a:r>
              <a:rPr lang="en-US" dirty="0"/>
              <a:t>Upon stimulation, multiple muscle cells shorten at the same time, resulting in muscle contraction.</a:t>
            </a:r>
          </a:p>
        </p:txBody>
      </p:sp>
    </p:spTree>
    <p:extLst>
      <p:ext uri="{BB962C8B-B14F-4D97-AF65-F5344CB8AC3E}">
        <p14:creationId xmlns:p14="http://schemas.microsoft.com/office/powerpoint/2010/main" val="378868973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6.4 VIDEO - Muscle Contraction and Proteins</a:t>
            </a:r>
          </a:p>
        </p:txBody>
      </p:sp>
      <p:pic>
        <p:nvPicPr>
          <p:cNvPr id="4" name="0kFmbrRJq4w" descr="Embedded video demonstrating the role of proteins in muscle contraction via the sliding filament mechanism."/>
          <p:cNvPicPr>
            <a:picLocks noGrp="1" noRot="1" noChangeAspect="1"/>
          </p:cNvPicPr>
          <p:nvPr>
            <p:ph idx="1"/>
            <a:videoFile r:link="rId1"/>
          </p:nvPr>
        </p:nvPicPr>
        <p:blipFill>
          <a:blip r:embed="rId3"/>
          <a:stretch>
            <a:fillRect/>
          </a:stretch>
        </p:blipFill>
        <p:spPr>
          <a:xfrm>
            <a:off x="2436812" y="1447800"/>
            <a:ext cx="8077200" cy="4543425"/>
          </a:xfrm>
          <a:prstGeom prst="rect">
            <a:avLst/>
          </a:prstGeom>
        </p:spPr>
      </p:pic>
      <p:sp>
        <p:nvSpPr>
          <p:cNvPr id="5" name="TextBox 4" descr="Link directly to YouTube of the same video as above."/>
          <p:cNvSpPr txBox="1"/>
          <p:nvPr/>
        </p:nvSpPr>
        <p:spPr>
          <a:xfrm>
            <a:off x="2513012" y="6096000"/>
            <a:ext cx="7924800" cy="338554"/>
          </a:xfrm>
          <a:prstGeom prst="rect">
            <a:avLst/>
          </a:prstGeom>
          <a:noFill/>
        </p:spPr>
        <p:txBody>
          <a:bodyPr wrap="square" rtlCol="0">
            <a:spAutoFit/>
          </a:bodyPr>
          <a:lstStyle/>
          <a:p>
            <a:pPr algn="ctr"/>
            <a:r>
              <a:rPr lang="en-US" sz="1600" dirty="0"/>
              <a:t>Video Source: </a:t>
            </a:r>
            <a:r>
              <a:rPr lang="en-US" sz="1600" dirty="0">
                <a:hlinkClick r:id="rId4"/>
              </a:rPr>
              <a:t>http://www.youtube.com/v/0kFmbrRJq4w</a:t>
            </a:r>
            <a:endParaRPr lang="en-US" sz="1600" dirty="0"/>
          </a:p>
        </p:txBody>
      </p:sp>
    </p:spTree>
    <p:extLst>
      <p:ext uri="{BB962C8B-B14F-4D97-AF65-F5344CB8AC3E}">
        <p14:creationId xmlns:p14="http://schemas.microsoft.com/office/powerpoint/2010/main" val="250704220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Proteins as Enzymes</a:t>
            </a:r>
          </a:p>
        </p:txBody>
      </p:sp>
      <p:sp>
        <p:nvSpPr>
          <p:cNvPr id="3" name="Content Placeholder 2"/>
          <p:cNvSpPr>
            <a:spLocks noGrp="1"/>
          </p:cNvSpPr>
          <p:nvPr>
            <p:ph idx="1"/>
          </p:nvPr>
        </p:nvSpPr>
        <p:spPr>
          <a:xfrm>
            <a:off x="531812" y="1600200"/>
            <a:ext cx="10972800" cy="4876800"/>
          </a:xfrm>
        </p:spPr>
        <p:txBody>
          <a:bodyPr>
            <a:normAutofit/>
          </a:bodyPr>
          <a:lstStyle/>
          <a:p>
            <a:r>
              <a:rPr lang="en-US" sz="3000" dirty="0"/>
              <a:t>Although proteins are found in the greatest amounts in connective tissues such as bone, their most extraordinary function is as enzymes. </a:t>
            </a:r>
          </a:p>
          <a:p>
            <a:r>
              <a:rPr lang="en-US" sz="3000" b="1" u="sng" dirty="0"/>
              <a:t>Enzymes</a:t>
            </a:r>
            <a:r>
              <a:rPr lang="en-US" sz="3000" dirty="0"/>
              <a:t> are proteins that conduct specific chemical reactions. </a:t>
            </a:r>
          </a:p>
          <a:p>
            <a:r>
              <a:rPr lang="en-US" sz="3000" dirty="0"/>
              <a:t>An enzyme’s job is to provide a site for a chemical reaction and to lower the amount of energy and time it takes for that chemical reaction to happen (this is known as “catalysis”). </a:t>
            </a:r>
          </a:p>
          <a:p>
            <a:r>
              <a:rPr lang="en-US" sz="3000" dirty="0"/>
              <a:t>On average, more than one hundred chemical reactions occur in cells every single second and most of them require enzymes. </a:t>
            </a:r>
          </a:p>
        </p:txBody>
      </p:sp>
    </p:spTree>
    <p:extLst>
      <p:ext uri="{BB962C8B-B14F-4D97-AF65-F5344CB8AC3E}">
        <p14:creationId xmlns:p14="http://schemas.microsoft.com/office/powerpoint/2010/main" val="384159149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Proteins as Enzymes</a:t>
            </a:r>
          </a:p>
        </p:txBody>
      </p:sp>
      <p:sp>
        <p:nvSpPr>
          <p:cNvPr id="3" name="Content Placeholder 2"/>
          <p:cNvSpPr>
            <a:spLocks noGrp="1"/>
          </p:cNvSpPr>
          <p:nvPr>
            <p:ph idx="1"/>
          </p:nvPr>
        </p:nvSpPr>
        <p:spPr>
          <a:xfrm>
            <a:off x="760412" y="1676400"/>
            <a:ext cx="10400665" cy="4800600"/>
          </a:xfrm>
        </p:spPr>
        <p:txBody>
          <a:bodyPr>
            <a:normAutofit/>
          </a:bodyPr>
          <a:lstStyle/>
          <a:p>
            <a:r>
              <a:rPr lang="en-US" sz="3000" dirty="0"/>
              <a:t>The liver alone contains over one thousand enzyme systems. </a:t>
            </a:r>
          </a:p>
          <a:p>
            <a:r>
              <a:rPr lang="en-US" sz="3000" dirty="0"/>
              <a:t>Enzymes are specific and will use only particular substrates that fit into their active site, similar to the way a lock can be opened only with a specific key. </a:t>
            </a:r>
          </a:p>
          <a:p>
            <a:r>
              <a:rPr lang="en-US" sz="3000" dirty="0"/>
              <a:t>Nearly every chemical reaction requires a specific enzyme. </a:t>
            </a:r>
          </a:p>
          <a:p>
            <a:r>
              <a:rPr lang="en-US" sz="3000" dirty="0"/>
              <a:t>All bodily functions, including the breakdown of nutrients in the stomach and small intestine, the transformation of nutrients into molecules a cell can use, and building all macromolecules, including protein itself, involve enzymes.</a:t>
            </a:r>
          </a:p>
        </p:txBody>
      </p:sp>
    </p:spTree>
    <p:extLst>
      <p:ext uri="{BB962C8B-B14F-4D97-AF65-F5344CB8AC3E}">
        <p14:creationId xmlns:p14="http://schemas.microsoft.com/office/powerpoint/2010/main" val="12155630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Proteins as Enzymes</a:t>
            </a:r>
          </a:p>
        </p:txBody>
      </p:sp>
      <p:pic>
        <p:nvPicPr>
          <p:cNvPr id="4" name="Content Placeholder 3" descr="Diagram showing how an enzyme works to convert 2 substrates into 1 product."/>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299970" y="1905000"/>
            <a:ext cx="7588885" cy="3524250"/>
          </a:xfrm>
        </p:spPr>
      </p:pic>
    </p:spTree>
    <p:extLst>
      <p:ext uri="{BB962C8B-B14F-4D97-AF65-F5344CB8AC3E}">
        <p14:creationId xmlns:p14="http://schemas.microsoft.com/office/powerpoint/2010/main" val="47922268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6.4 VIDEO - Proteins as Enzymes</a:t>
            </a:r>
          </a:p>
        </p:txBody>
      </p:sp>
      <p:pic>
        <p:nvPicPr>
          <p:cNvPr id="10" name="rlH1ym916Fo" descr="Embedded video showing how enzymes work."/>
          <p:cNvPicPr>
            <a:picLocks noGrp="1" noRot="1" noChangeAspect="1"/>
          </p:cNvPicPr>
          <p:nvPr>
            <p:ph idx="1"/>
            <a:videoFile r:link="rId1"/>
          </p:nvPr>
        </p:nvPicPr>
        <p:blipFill>
          <a:blip r:embed="rId3"/>
          <a:stretch>
            <a:fillRect/>
          </a:stretch>
        </p:blipFill>
        <p:spPr>
          <a:xfrm>
            <a:off x="2246948" y="1476983"/>
            <a:ext cx="7694929" cy="4328398"/>
          </a:xfrm>
          <a:prstGeom prst="rect">
            <a:avLst/>
          </a:prstGeom>
        </p:spPr>
      </p:pic>
      <p:sp>
        <p:nvSpPr>
          <p:cNvPr id="11" name="TextBox 10" descr="Link directly to YouTube of the same video as above."/>
          <p:cNvSpPr txBox="1"/>
          <p:nvPr/>
        </p:nvSpPr>
        <p:spPr>
          <a:xfrm>
            <a:off x="2246949" y="5834564"/>
            <a:ext cx="7694928" cy="338554"/>
          </a:xfrm>
          <a:prstGeom prst="rect">
            <a:avLst/>
          </a:prstGeom>
          <a:noFill/>
        </p:spPr>
        <p:txBody>
          <a:bodyPr wrap="square" rtlCol="0">
            <a:spAutoFit/>
          </a:bodyPr>
          <a:lstStyle/>
          <a:p>
            <a:pPr algn="ctr"/>
            <a:r>
              <a:rPr lang="en-US" sz="1600" dirty="0"/>
              <a:t>Video Source: </a:t>
            </a:r>
            <a:r>
              <a:rPr lang="en-US" sz="1600" dirty="0">
                <a:hlinkClick r:id="rId4"/>
              </a:rPr>
              <a:t>https://youtu.be/rlH1ym916Fo</a:t>
            </a:r>
            <a:endParaRPr lang="en-US" sz="1600" dirty="0"/>
          </a:p>
        </p:txBody>
      </p:sp>
    </p:spTree>
    <p:extLst>
      <p:ext uri="{BB962C8B-B14F-4D97-AF65-F5344CB8AC3E}">
        <p14:creationId xmlns:p14="http://schemas.microsoft.com/office/powerpoint/2010/main" val="214013476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0"/>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fill="hold" display="0">
                  <p:stCondLst>
                    <p:cond delay="indefinite"/>
                  </p:stCondLst>
                </p:cTn>
                <p:tgtEl>
                  <p:spTgt spid="10"/>
                </p:tgtEl>
              </p:cMediaNode>
            </p:video>
            <p:seq concurrent="1" nextAc="seek">
              <p:cTn id="8" restart="whenNotActive" fill="hold" evtFilter="cancelBubble" nodeType="interactiveSeq">
                <p:stCondLst>
                  <p:cond evt="onClick" delay="0">
                    <p:tgtEl>
                      <p:spTgt spid="10"/>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10"/>
                                        </p:tgtEl>
                                      </p:cBhvr>
                                    </p:cmd>
                                  </p:childTnLst>
                                </p:cTn>
                              </p:par>
                            </p:childTnLst>
                          </p:cTn>
                        </p:par>
                      </p:childTnLst>
                    </p:cTn>
                  </p:par>
                </p:childTnLst>
              </p:cTn>
              <p:nextCondLst>
                <p:cond evt="onClick" delay="0">
                  <p:tgtEl>
                    <p:spTgt spid="10"/>
                  </p:tgtEl>
                </p:cond>
              </p:nextCondLst>
            </p:seq>
          </p:childTnLst>
        </p:cTn>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Proteins as Hormones</a:t>
            </a:r>
          </a:p>
        </p:txBody>
      </p:sp>
      <p:sp>
        <p:nvSpPr>
          <p:cNvPr id="3" name="Content Placeholder 2"/>
          <p:cNvSpPr>
            <a:spLocks noGrp="1"/>
          </p:cNvSpPr>
          <p:nvPr>
            <p:ph idx="1"/>
          </p:nvPr>
        </p:nvSpPr>
        <p:spPr>
          <a:xfrm>
            <a:off x="760412" y="1600200"/>
            <a:ext cx="10667999" cy="4953000"/>
          </a:xfrm>
        </p:spPr>
        <p:txBody>
          <a:bodyPr>
            <a:normAutofit/>
          </a:bodyPr>
          <a:lstStyle/>
          <a:p>
            <a:r>
              <a:rPr lang="en-US" sz="3200" dirty="0"/>
              <a:t>Proteins are responsible for hormone synthesis. </a:t>
            </a:r>
          </a:p>
          <a:p>
            <a:r>
              <a:rPr lang="en-US" sz="3200" dirty="0"/>
              <a:t>Recall hormones are the chemical messages produced by the endocrine glands. </a:t>
            </a:r>
          </a:p>
          <a:p>
            <a:r>
              <a:rPr lang="en-US" sz="3200" dirty="0"/>
              <a:t>When an endocrine gland is stimulated, it releases a hormone. </a:t>
            </a:r>
          </a:p>
          <a:p>
            <a:r>
              <a:rPr lang="en-US" sz="3200" dirty="0"/>
              <a:t>The hormone is then transported in the blood to its target cell, where it communicates a message to initiate a specific reaction or cellular process. </a:t>
            </a:r>
          </a:p>
        </p:txBody>
      </p:sp>
    </p:spTree>
    <p:extLst>
      <p:ext uri="{BB962C8B-B14F-4D97-AF65-F5344CB8AC3E}">
        <p14:creationId xmlns:p14="http://schemas.microsoft.com/office/powerpoint/2010/main" val="131055715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Proteins as Hormones</a:t>
            </a:r>
          </a:p>
        </p:txBody>
      </p:sp>
      <p:sp>
        <p:nvSpPr>
          <p:cNvPr id="3" name="Content Placeholder 2"/>
          <p:cNvSpPr>
            <a:spLocks noGrp="1"/>
          </p:cNvSpPr>
          <p:nvPr>
            <p:ph idx="1"/>
          </p:nvPr>
        </p:nvSpPr>
        <p:spPr>
          <a:xfrm>
            <a:off x="684212" y="1600200"/>
            <a:ext cx="10744199" cy="4953000"/>
          </a:xfrm>
        </p:spPr>
        <p:txBody>
          <a:bodyPr>
            <a:normAutofit/>
          </a:bodyPr>
          <a:lstStyle/>
          <a:p>
            <a:r>
              <a:rPr lang="en-US" sz="3200" dirty="0"/>
              <a:t>For instance, after you eat a meal, your blood glucose levels rise. </a:t>
            </a:r>
          </a:p>
          <a:p>
            <a:r>
              <a:rPr lang="en-US" sz="3200" dirty="0"/>
              <a:t>In response to the increased blood glucose, the pancreas releases the hormone insulin. </a:t>
            </a:r>
          </a:p>
          <a:p>
            <a:r>
              <a:rPr lang="en-US" sz="3200" dirty="0"/>
              <a:t>A major function of hormones is to turn enzymes on and off, so some proteins can even regulate the actions of other proteins. </a:t>
            </a:r>
          </a:p>
          <a:p>
            <a:r>
              <a:rPr lang="en-US" sz="3200" dirty="0"/>
              <a:t>While not all hormones are made from proteins, many of them are.</a:t>
            </a:r>
          </a:p>
        </p:txBody>
      </p:sp>
    </p:spTree>
    <p:extLst>
      <p:ext uri="{BB962C8B-B14F-4D97-AF65-F5344CB8AC3E}">
        <p14:creationId xmlns:p14="http://schemas.microsoft.com/office/powerpoint/2010/main" val="103826722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Introduction</a:t>
            </a:r>
          </a:p>
        </p:txBody>
      </p:sp>
      <p:sp>
        <p:nvSpPr>
          <p:cNvPr id="3" name="Content Placeholder 2"/>
          <p:cNvSpPr>
            <a:spLocks noGrp="1"/>
          </p:cNvSpPr>
          <p:nvPr>
            <p:ph idx="1"/>
          </p:nvPr>
        </p:nvSpPr>
        <p:spPr>
          <a:xfrm>
            <a:off x="608012" y="1600200"/>
            <a:ext cx="11049000" cy="4800600"/>
          </a:xfrm>
        </p:spPr>
        <p:txBody>
          <a:bodyPr>
            <a:normAutofit lnSpcReduction="10000"/>
          </a:bodyPr>
          <a:lstStyle/>
          <a:p>
            <a:r>
              <a:rPr lang="en-US" dirty="0"/>
              <a:t>People choose a vegetarian diet for various reasons, including religious doctrines, health concerns, ecological and animal welfare concerns, or simply because they dislike the taste of meat. </a:t>
            </a:r>
          </a:p>
          <a:p>
            <a:r>
              <a:rPr lang="en-US" dirty="0"/>
              <a:t>Vegetarianism has been practiced for centuries.</a:t>
            </a:r>
          </a:p>
          <a:p>
            <a:r>
              <a:rPr lang="en-US" dirty="0"/>
              <a:t>During the 1990s, scientific evidence accumulated that supported that diets consisting of too much red meat were linked to chronic disease. </a:t>
            </a:r>
          </a:p>
          <a:p>
            <a:r>
              <a:rPr lang="en-US" dirty="0"/>
              <a:t>This prompted many health organizations, such as the Academy of Nutrition and Dietetics (AND) and the American Heart Association (AHA), to issue statements endorsing the health benefits of vegetarian diets.</a:t>
            </a:r>
          </a:p>
        </p:txBody>
      </p:sp>
    </p:spTree>
    <p:extLst>
      <p:ext uri="{BB962C8B-B14F-4D97-AF65-F5344CB8AC3E}">
        <p14:creationId xmlns:p14="http://schemas.microsoft.com/office/powerpoint/2010/main" val="212882423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Proteins for Fluid Balance</a:t>
            </a:r>
          </a:p>
        </p:txBody>
      </p:sp>
      <p:sp>
        <p:nvSpPr>
          <p:cNvPr id="3" name="Content Placeholder 2"/>
          <p:cNvSpPr>
            <a:spLocks noGrp="1"/>
          </p:cNvSpPr>
          <p:nvPr>
            <p:ph idx="1"/>
          </p:nvPr>
        </p:nvSpPr>
        <p:spPr>
          <a:xfrm>
            <a:off x="608012" y="1600200"/>
            <a:ext cx="10361931" cy="5029200"/>
          </a:xfrm>
        </p:spPr>
        <p:txBody>
          <a:bodyPr>
            <a:normAutofit/>
          </a:bodyPr>
          <a:lstStyle/>
          <a:p>
            <a:r>
              <a:rPr lang="en-US" sz="3200" dirty="0"/>
              <a:t>Proper protein intake enables the basic biological processes of the body to maintain the status quo in a changing environment. </a:t>
            </a:r>
          </a:p>
          <a:p>
            <a:r>
              <a:rPr lang="en-US" sz="3200" dirty="0"/>
              <a:t>Fluid balance refers to maintaining the distribution of water in the body. </a:t>
            </a:r>
          </a:p>
          <a:p>
            <a:r>
              <a:rPr lang="en-US" sz="3200" dirty="0"/>
              <a:t>If too much water in the blood suddenly moves into a tissue, the results are swelling and, potentially, cell death. Water always flows from an area of high concentration to one of a low concentration.</a:t>
            </a:r>
          </a:p>
        </p:txBody>
      </p:sp>
    </p:spTree>
    <p:extLst>
      <p:ext uri="{BB962C8B-B14F-4D97-AF65-F5344CB8AC3E}">
        <p14:creationId xmlns:p14="http://schemas.microsoft.com/office/powerpoint/2010/main" val="73626156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Proteins for Fluid Balance</a:t>
            </a:r>
          </a:p>
        </p:txBody>
      </p:sp>
      <p:sp>
        <p:nvSpPr>
          <p:cNvPr id="3" name="Content Placeholder 2"/>
          <p:cNvSpPr>
            <a:spLocks noGrp="1"/>
          </p:cNvSpPr>
          <p:nvPr>
            <p:ph idx="1"/>
          </p:nvPr>
        </p:nvSpPr>
        <p:spPr>
          <a:xfrm>
            <a:off x="608012" y="1600200"/>
            <a:ext cx="10361931" cy="5029200"/>
          </a:xfrm>
        </p:spPr>
        <p:txBody>
          <a:bodyPr>
            <a:normAutofit/>
          </a:bodyPr>
          <a:lstStyle/>
          <a:p>
            <a:r>
              <a:rPr lang="en-US" sz="3200" dirty="0"/>
              <a:t>As a result, water moves toward areas that have higher concentrations of other solutes, such as proteins and glucose. </a:t>
            </a:r>
          </a:p>
          <a:p>
            <a:r>
              <a:rPr lang="en-US" sz="3200" dirty="0"/>
              <a:t>To keep the water evenly distributed between blood and cells, proteins continuously circulate at high concentrations in the blood. </a:t>
            </a:r>
          </a:p>
          <a:p>
            <a:r>
              <a:rPr lang="en-US" sz="3200" dirty="0"/>
              <a:t>The most abundant protein in blood is the butterfly-shaped protein known as </a:t>
            </a:r>
            <a:r>
              <a:rPr lang="en-US" sz="3200" b="1" u="sng" dirty="0"/>
              <a:t>albumin</a:t>
            </a:r>
            <a:r>
              <a:rPr lang="en-US" sz="3200" dirty="0"/>
              <a:t>. </a:t>
            </a:r>
          </a:p>
        </p:txBody>
      </p:sp>
    </p:spTree>
    <p:extLst>
      <p:ext uri="{BB962C8B-B14F-4D97-AF65-F5344CB8AC3E}">
        <p14:creationId xmlns:p14="http://schemas.microsoft.com/office/powerpoint/2010/main" val="324752601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Proteins for Fluid Balance</a:t>
            </a:r>
          </a:p>
        </p:txBody>
      </p:sp>
      <p:sp>
        <p:nvSpPr>
          <p:cNvPr id="3" name="Content Placeholder 2"/>
          <p:cNvSpPr>
            <a:spLocks noGrp="1"/>
          </p:cNvSpPr>
          <p:nvPr>
            <p:ph sz="half" idx="1"/>
          </p:nvPr>
        </p:nvSpPr>
        <p:spPr>
          <a:xfrm>
            <a:off x="684212" y="1624519"/>
            <a:ext cx="4875530" cy="4572000"/>
          </a:xfrm>
        </p:spPr>
        <p:txBody>
          <a:bodyPr>
            <a:normAutofit fontScale="92500"/>
          </a:bodyPr>
          <a:lstStyle/>
          <a:p>
            <a:r>
              <a:rPr lang="en-US" sz="3200" dirty="0"/>
              <a:t>Albumin’s presence in the blood makes the protein concentration in the blood similar to that in cells. </a:t>
            </a:r>
          </a:p>
          <a:p>
            <a:r>
              <a:rPr lang="en-US" sz="3200" dirty="0"/>
              <a:t>Therefore, fluid exchange between the blood and cells is not in the extreme, but rather is minimized to preserve the status quo.</a:t>
            </a:r>
          </a:p>
        </p:txBody>
      </p:sp>
      <p:pic>
        <p:nvPicPr>
          <p:cNvPr id="5" name="Content Placeholder 4">
            <a:extLst>
              <a:ext uri="{C183D7F6-B498-43B3-948B-1728B52AA6E4}">
                <adec:decorative xmlns:adec="http://schemas.microsoft.com/office/drawing/2017/decorative" val="1"/>
              </a:ext>
            </a:extLst>
          </p:cNvPr>
          <p:cNvPicPr>
            <a:picLocks noGrp="1" noChangeAspect="1"/>
          </p:cNvPicPr>
          <p:nvPr>
            <p:ph sz="half" idx="2"/>
          </p:nvPr>
        </p:nvPicPr>
        <p:blipFill>
          <a:blip r:embed="rId2"/>
          <a:stretch>
            <a:fillRect/>
          </a:stretch>
        </p:blipFill>
        <p:spPr>
          <a:xfrm>
            <a:off x="6323012" y="1905000"/>
            <a:ext cx="5296120" cy="3657600"/>
          </a:xfrm>
          <a:prstGeom prst="rect">
            <a:avLst/>
          </a:prstGeom>
        </p:spPr>
      </p:pic>
    </p:spTree>
    <p:extLst>
      <p:ext uri="{BB962C8B-B14F-4D97-AF65-F5344CB8AC3E}">
        <p14:creationId xmlns:p14="http://schemas.microsoft.com/office/powerpoint/2010/main" val="350215437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Proteins for Acid-Base Balance</a:t>
            </a:r>
          </a:p>
        </p:txBody>
      </p:sp>
      <p:sp>
        <p:nvSpPr>
          <p:cNvPr id="6" name="Content Placeholder 5"/>
          <p:cNvSpPr>
            <a:spLocks noGrp="1"/>
          </p:cNvSpPr>
          <p:nvPr>
            <p:ph idx="1"/>
          </p:nvPr>
        </p:nvSpPr>
        <p:spPr>
          <a:xfrm>
            <a:off x="989012" y="1600200"/>
            <a:ext cx="10591800" cy="5105400"/>
          </a:xfrm>
        </p:spPr>
        <p:txBody>
          <a:bodyPr>
            <a:normAutofit/>
          </a:bodyPr>
          <a:lstStyle/>
          <a:p>
            <a:r>
              <a:rPr lang="en-US" dirty="0"/>
              <a:t>Protein is also essential in maintaining proper pH balance (the measure of how acidic or basic a substance is) in the blood. </a:t>
            </a:r>
          </a:p>
          <a:p>
            <a:r>
              <a:rPr lang="en-US" dirty="0"/>
              <a:t>Blood pH is maintained between 7.35 and 7.45, which is slightly basic. </a:t>
            </a:r>
          </a:p>
          <a:p>
            <a:r>
              <a:rPr lang="en-US" dirty="0"/>
              <a:t>Even a slight change in blood pH can affect body functions. </a:t>
            </a:r>
          </a:p>
          <a:p>
            <a:r>
              <a:rPr lang="en-US" dirty="0"/>
              <a:t>Recall that acidic conditions can cause protein denaturation, which stops proteins from functioning. </a:t>
            </a:r>
          </a:p>
          <a:p>
            <a:r>
              <a:rPr lang="en-US" dirty="0"/>
              <a:t>The body has several systems that hold the blood pH within the normal range to prevent this from happening. </a:t>
            </a:r>
          </a:p>
        </p:txBody>
      </p:sp>
    </p:spTree>
    <p:extLst>
      <p:ext uri="{BB962C8B-B14F-4D97-AF65-F5344CB8AC3E}">
        <p14:creationId xmlns:p14="http://schemas.microsoft.com/office/powerpoint/2010/main" val="420919979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Proteins for Acid-Base Balance</a:t>
            </a:r>
          </a:p>
        </p:txBody>
      </p:sp>
      <p:sp>
        <p:nvSpPr>
          <p:cNvPr id="6" name="Content Placeholder 5"/>
          <p:cNvSpPr>
            <a:spLocks noGrp="1"/>
          </p:cNvSpPr>
          <p:nvPr>
            <p:ph idx="1"/>
          </p:nvPr>
        </p:nvSpPr>
        <p:spPr>
          <a:xfrm>
            <a:off x="989012" y="1600200"/>
            <a:ext cx="10591800" cy="5105400"/>
          </a:xfrm>
        </p:spPr>
        <p:txBody>
          <a:bodyPr>
            <a:normAutofit/>
          </a:bodyPr>
          <a:lstStyle/>
          <a:p>
            <a:r>
              <a:rPr lang="en-US" dirty="0"/>
              <a:t>One of these is the circulating albumin. </a:t>
            </a:r>
          </a:p>
          <a:p>
            <a:r>
              <a:rPr lang="en-US" dirty="0"/>
              <a:t>Albumin is slightly acidic, and because it is negatively charged it balances the many positively charged molecules, such as hydrogen protons (H</a:t>
            </a:r>
            <a:r>
              <a:rPr lang="en-US" baseline="30000" dirty="0"/>
              <a:t>+</a:t>
            </a:r>
            <a:r>
              <a:rPr lang="en-US" dirty="0"/>
              <a:t>), calcium, potassium, and magnesium which are also circulating in the blood. </a:t>
            </a:r>
          </a:p>
          <a:p>
            <a:r>
              <a:rPr lang="en-US" dirty="0"/>
              <a:t>Albumin acts as a buffer against abrupt changes in the concentrations of these molecules, thereby balancing blood pH and maintaining the status quo.</a:t>
            </a:r>
          </a:p>
          <a:p>
            <a:r>
              <a:rPr lang="en-US" dirty="0"/>
              <a:t>The protein hemoglobin also participates in acid-base balance by binding hydrogen protons.</a:t>
            </a:r>
          </a:p>
        </p:txBody>
      </p:sp>
    </p:spTree>
    <p:extLst>
      <p:ext uri="{BB962C8B-B14F-4D97-AF65-F5344CB8AC3E}">
        <p14:creationId xmlns:p14="http://schemas.microsoft.com/office/powerpoint/2010/main" val="400120858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Proteins for Transport</a:t>
            </a:r>
          </a:p>
        </p:txBody>
      </p:sp>
      <p:sp>
        <p:nvSpPr>
          <p:cNvPr id="3" name="Content Placeholder 2"/>
          <p:cNvSpPr>
            <a:spLocks noGrp="1"/>
          </p:cNvSpPr>
          <p:nvPr>
            <p:ph idx="1"/>
          </p:nvPr>
        </p:nvSpPr>
        <p:spPr>
          <a:xfrm>
            <a:off x="760412" y="1600200"/>
            <a:ext cx="10591800" cy="5029200"/>
          </a:xfrm>
        </p:spPr>
        <p:txBody>
          <a:bodyPr>
            <a:normAutofit/>
          </a:bodyPr>
          <a:lstStyle/>
          <a:p>
            <a:r>
              <a:rPr lang="en-US" dirty="0"/>
              <a:t>Albumin and hemoglobin also play a role in molecular transport. </a:t>
            </a:r>
          </a:p>
          <a:p>
            <a:r>
              <a:rPr lang="en-US" dirty="0"/>
              <a:t>Albumin chemically binds to hormones, fatty acids, some vitamins, essential minerals, and drugs, and transports them throughout the circulatory system. </a:t>
            </a:r>
          </a:p>
          <a:p>
            <a:r>
              <a:rPr lang="en-US" dirty="0"/>
              <a:t>Each red blood cell contains millions of hemoglobin molecules that bind oxygen in the lungs and transport it to all the tissues in the body. </a:t>
            </a:r>
          </a:p>
          <a:p>
            <a:r>
              <a:rPr lang="en-US" dirty="0"/>
              <a:t>A cell’s plasma membrane is usually not permeable to large polar molecules, so to get the required nutrients and molecules into the cell many transport proteins exist in the cell membrane.</a:t>
            </a:r>
          </a:p>
        </p:txBody>
      </p:sp>
    </p:spTree>
    <p:extLst>
      <p:ext uri="{BB962C8B-B14F-4D97-AF65-F5344CB8AC3E}">
        <p14:creationId xmlns:p14="http://schemas.microsoft.com/office/powerpoint/2010/main" val="296431548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Proteins for Transport</a:t>
            </a:r>
            <a:endParaRPr lang="en-US" dirty="0"/>
          </a:p>
        </p:txBody>
      </p:sp>
      <p:sp>
        <p:nvSpPr>
          <p:cNvPr id="3" name="Content Placeholder 2"/>
          <p:cNvSpPr>
            <a:spLocks noGrp="1"/>
          </p:cNvSpPr>
          <p:nvPr>
            <p:ph sz="half" idx="1"/>
          </p:nvPr>
        </p:nvSpPr>
        <p:spPr>
          <a:xfrm>
            <a:off x="684212" y="1981200"/>
            <a:ext cx="4876800" cy="4191000"/>
          </a:xfrm>
        </p:spPr>
        <p:txBody>
          <a:bodyPr>
            <a:normAutofit/>
          </a:bodyPr>
          <a:lstStyle/>
          <a:p>
            <a:r>
              <a:rPr lang="en-US" sz="3000" dirty="0"/>
              <a:t>Some of these proteins are channels that allow particular molecules to move in and out of cells. </a:t>
            </a:r>
          </a:p>
          <a:p>
            <a:r>
              <a:rPr lang="en-US" sz="3000" dirty="0"/>
              <a:t>Others act as one-way taxis and require energy to function.</a:t>
            </a:r>
          </a:p>
        </p:txBody>
      </p:sp>
      <p:pic>
        <p:nvPicPr>
          <p:cNvPr id="5" name="Content Placeholder 4" descr="Image showing examples of active and passive transport across the cell membrane. Shows an example of a channel protein and carrier proteins."/>
          <p:cNvPicPr>
            <a:picLocks noGrp="1" noChangeAspect="1"/>
          </p:cNvPicPr>
          <p:nvPr>
            <p:ph sz="half" idx="2"/>
          </p:nvPr>
        </p:nvPicPr>
        <p:blipFill>
          <a:blip r:embed="rId2"/>
          <a:stretch>
            <a:fillRect/>
          </a:stretch>
        </p:blipFill>
        <p:spPr>
          <a:xfrm>
            <a:off x="5561012" y="2080826"/>
            <a:ext cx="6294265" cy="3176974"/>
          </a:xfrm>
          <a:prstGeom prst="rect">
            <a:avLst/>
          </a:prstGeom>
        </p:spPr>
      </p:pic>
    </p:spTree>
    <p:extLst>
      <p:ext uri="{BB962C8B-B14F-4D97-AF65-F5344CB8AC3E}">
        <p14:creationId xmlns:p14="http://schemas.microsoft.com/office/powerpoint/2010/main" val="185629723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Proteins for Protection</a:t>
            </a:r>
          </a:p>
        </p:txBody>
      </p:sp>
      <p:sp>
        <p:nvSpPr>
          <p:cNvPr id="3" name="Content Placeholder 2"/>
          <p:cNvSpPr>
            <a:spLocks noGrp="1"/>
          </p:cNvSpPr>
          <p:nvPr>
            <p:ph idx="1"/>
          </p:nvPr>
        </p:nvSpPr>
        <p:spPr>
          <a:xfrm>
            <a:off x="989012" y="1600200"/>
            <a:ext cx="10439400" cy="4572000"/>
          </a:xfrm>
        </p:spPr>
        <p:txBody>
          <a:bodyPr>
            <a:normAutofit/>
          </a:bodyPr>
          <a:lstStyle/>
          <a:p>
            <a:r>
              <a:rPr lang="en-US" sz="3000" dirty="0"/>
              <a:t>Earlier we discussed that the strong collagen fibers in skin provide it with structure and support. </a:t>
            </a:r>
          </a:p>
          <a:p>
            <a:r>
              <a:rPr lang="en-US" sz="3000" dirty="0"/>
              <a:t>The skin’s dense network of collagen fibers also serves as a barricade against harmful substances. </a:t>
            </a:r>
          </a:p>
          <a:p>
            <a:r>
              <a:rPr lang="en-US" sz="3000" dirty="0"/>
              <a:t>The immune system’s attack and destroy functions are dependent on enzymes and antibodies, which are also proteins. </a:t>
            </a:r>
          </a:p>
          <a:p>
            <a:r>
              <a:rPr lang="en-US" sz="3000" dirty="0"/>
              <a:t>An enzyme called </a:t>
            </a:r>
            <a:r>
              <a:rPr lang="en-US" sz="3000" b="1" u="sng" dirty="0"/>
              <a:t>lysozyme</a:t>
            </a:r>
            <a:r>
              <a:rPr lang="en-US" sz="3000" dirty="0"/>
              <a:t> is secreted in the saliva and attacks the walls of bacteria, causing them to rupture. </a:t>
            </a:r>
          </a:p>
        </p:txBody>
      </p:sp>
    </p:spTree>
    <p:extLst>
      <p:ext uri="{BB962C8B-B14F-4D97-AF65-F5344CB8AC3E}">
        <p14:creationId xmlns:p14="http://schemas.microsoft.com/office/powerpoint/2010/main" val="268384626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Proteins for Protection</a:t>
            </a:r>
          </a:p>
        </p:txBody>
      </p:sp>
      <p:sp>
        <p:nvSpPr>
          <p:cNvPr id="3" name="Content Placeholder 2"/>
          <p:cNvSpPr>
            <a:spLocks noGrp="1"/>
          </p:cNvSpPr>
          <p:nvPr>
            <p:ph idx="1"/>
          </p:nvPr>
        </p:nvSpPr>
        <p:spPr>
          <a:xfrm>
            <a:off x="551653" y="1676400"/>
            <a:ext cx="11105359" cy="4724400"/>
          </a:xfrm>
        </p:spPr>
        <p:txBody>
          <a:bodyPr>
            <a:normAutofit/>
          </a:bodyPr>
          <a:lstStyle/>
          <a:p>
            <a:r>
              <a:rPr lang="en-US" sz="3200" dirty="0"/>
              <a:t>Certain proteins circulating in the blood can be directed to build a molecular knife that stabs the cellular membranes of foreign invaders. </a:t>
            </a:r>
          </a:p>
          <a:p>
            <a:r>
              <a:rPr lang="en-US" sz="3200" dirty="0"/>
              <a:t>The </a:t>
            </a:r>
            <a:r>
              <a:rPr lang="en-US" sz="3200" b="1" u="sng" dirty="0"/>
              <a:t>antibodies</a:t>
            </a:r>
            <a:r>
              <a:rPr lang="en-US" sz="3200" dirty="0"/>
              <a:t> secreted by the white blood cells survey the entire circulatory system looking for harmful bacteria and viruses to surround and destroy.</a:t>
            </a:r>
          </a:p>
          <a:p>
            <a:r>
              <a:rPr lang="en-US" sz="3200" dirty="0"/>
              <a:t>Antibodies also trigger other factors in the immune system to seek and destroy unwanted intruders.</a:t>
            </a:r>
            <a:endParaRPr lang="en-US" sz="3000" dirty="0"/>
          </a:p>
        </p:txBody>
      </p:sp>
    </p:spTree>
    <p:extLst>
      <p:ext uri="{BB962C8B-B14F-4D97-AF65-F5344CB8AC3E}">
        <p14:creationId xmlns:p14="http://schemas.microsoft.com/office/powerpoint/2010/main" val="25009439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6.4 VIDEO - Proteins for Protection</a:t>
            </a:r>
          </a:p>
        </p:txBody>
      </p:sp>
      <p:sp>
        <p:nvSpPr>
          <p:cNvPr id="11" name="TextBox 10" descr="Link directly to YouTube of the same video as above."/>
          <p:cNvSpPr txBox="1"/>
          <p:nvPr/>
        </p:nvSpPr>
        <p:spPr>
          <a:xfrm>
            <a:off x="2360612" y="5863715"/>
            <a:ext cx="7337863" cy="338554"/>
          </a:xfrm>
          <a:prstGeom prst="rect">
            <a:avLst/>
          </a:prstGeom>
          <a:noFill/>
        </p:spPr>
        <p:txBody>
          <a:bodyPr wrap="square" rtlCol="0">
            <a:spAutoFit/>
          </a:bodyPr>
          <a:lstStyle/>
          <a:p>
            <a:pPr algn="ctr"/>
            <a:r>
              <a:rPr lang="en-US" sz="1600" dirty="0"/>
              <a:t>Video Source: </a:t>
            </a:r>
            <a:r>
              <a:rPr lang="en-US" sz="1600" dirty="0">
                <a:hlinkClick r:id="rId3"/>
              </a:rPr>
              <a:t>http://www.youtube.com/v/Ys_V6FcYD5I</a:t>
            </a:r>
            <a:endParaRPr lang="en-US" sz="1600" dirty="0"/>
          </a:p>
        </p:txBody>
      </p:sp>
      <p:pic>
        <p:nvPicPr>
          <p:cNvPr id="4" name="Ys_V6FcYD5I" descr="Embedded video showing how protein function in iummunity as antibodies."/>
          <p:cNvPicPr>
            <a:picLocks noGrp="1" noRot="1" noChangeAspect="1"/>
          </p:cNvPicPr>
          <p:nvPr>
            <p:ph idx="1"/>
            <a:videoFile r:link="rId1"/>
          </p:nvPr>
        </p:nvPicPr>
        <p:blipFill>
          <a:blip r:embed="rId4"/>
          <a:stretch>
            <a:fillRect/>
          </a:stretch>
        </p:blipFill>
        <p:spPr>
          <a:xfrm>
            <a:off x="2360612" y="1676400"/>
            <a:ext cx="7337864" cy="4127549"/>
          </a:xfrm>
          <a:prstGeom prst="rect">
            <a:avLst/>
          </a:prstGeom>
        </p:spPr>
      </p:pic>
    </p:spTree>
    <p:extLst>
      <p:ext uri="{BB962C8B-B14F-4D97-AF65-F5344CB8AC3E}">
        <p14:creationId xmlns:p14="http://schemas.microsoft.com/office/powerpoint/2010/main" val="296739294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Introduction</a:t>
            </a:r>
          </a:p>
        </p:txBody>
      </p:sp>
      <p:sp>
        <p:nvSpPr>
          <p:cNvPr id="3" name="Content Placeholder 2"/>
          <p:cNvSpPr>
            <a:spLocks noGrp="1"/>
          </p:cNvSpPr>
          <p:nvPr>
            <p:ph idx="1"/>
          </p:nvPr>
        </p:nvSpPr>
        <p:spPr>
          <a:xfrm>
            <a:off x="455612" y="1600200"/>
            <a:ext cx="11430000" cy="4800600"/>
          </a:xfrm>
        </p:spPr>
        <p:txBody>
          <a:bodyPr>
            <a:noAutofit/>
          </a:bodyPr>
          <a:lstStyle/>
          <a:p>
            <a:r>
              <a:rPr lang="en-US" dirty="0"/>
              <a:t>The US federal government was unable to ignore the health benefits of plant-based diets any longer, and consequently released the </a:t>
            </a:r>
            <a:r>
              <a:rPr lang="en-US" i="1" dirty="0"/>
              <a:t>2010 Dietary Guidelines</a:t>
            </a:r>
            <a:r>
              <a:rPr lang="en-US" dirty="0"/>
              <a:t> in which Americans were challenged to eat a more plant-based diet. </a:t>
            </a:r>
          </a:p>
          <a:p>
            <a:r>
              <a:rPr lang="en-US" dirty="0"/>
              <a:t>Moreover, the </a:t>
            </a:r>
            <a:r>
              <a:rPr lang="en-US" i="1" dirty="0"/>
              <a:t>Dietary Guidelines</a:t>
            </a:r>
            <a:r>
              <a:rPr lang="en-US" dirty="0"/>
              <a:t> advisory committee stated, “In prospective studies of adults, compared to non-vegetarian eating patterns, vegetarian-style eating patterns have been associated with improved health outcomes—lower levels of obesity, a reduced risk of cardiovascular disease, and lower total mortality.”</a:t>
            </a:r>
          </a:p>
          <a:p>
            <a:r>
              <a:rPr lang="en-US" dirty="0"/>
              <a:t>Whether you choose to consume protein from animal- or plant-derived products, an important factor to consider is the entire nutrient package of the food.</a:t>
            </a:r>
          </a:p>
        </p:txBody>
      </p:sp>
    </p:spTree>
    <p:extLst>
      <p:ext uri="{BB962C8B-B14F-4D97-AF65-F5344CB8AC3E}">
        <p14:creationId xmlns:p14="http://schemas.microsoft.com/office/powerpoint/2010/main" val="168939760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dirty="0"/>
              <a:t>Proteins for Wound Healing and Tissue Regeneration</a:t>
            </a:r>
          </a:p>
        </p:txBody>
      </p:sp>
      <p:sp>
        <p:nvSpPr>
          <p:cNvPr id="3" name="Content Placeholder 2"/>
          <p:cNvSpPr>
            <a:spLocks noGrp="1"/>
          </p:cNvSpPr>
          <p:nvPr>
            <p:ph idx="1"/>
          </p:nvPr>
        </p:nvSpPr>
        <p:spPr>
          <a:xfrm>
            <a:off x="608012" y="1752600"/>
            <a:ext cx="11049000" cy="4953000"/>
          </a:xfrm>
        </p:spPr>
        <p:txBody>
          <a:bodyPr>
            <a:normAutofit/>
          </a:bodyPr>
          <a:lstStyle/>
          <a:p>
            <a:r>
              <a:rPr lang="en-US" dirty="0"/>
              <a:t>Proteins are involved in all aspects of wound healing, a process that takes place in three phases: inflammatory, proliferative, and remodeling. </a:t>
            </a:r>
          </a:p>
          <a:p>
            <a:r>
              <a:rPr lang="en-US" dirty="0"/>
              <a:t>For example, if you were sewing and pricked your finger with a needle, your flesh would turn red and become inflamed. Within a few seconds bleeding would stop. </a:t>
            </a:r>
          </a:p>
          <a:p>
            <a:r>
              <a:rPr lang="en-US" dirty="0"/>
              <a:t>The healing process begins with proteins such as bradykinin, which dilate blood vessels at the site of injury. </a:t>
            </a:r>
          </a:p>
          <a:p>
            <a:r>
              <a:rPr lang="en-US" dirty="0"/>
              <a:t>An additional protein called fibrin helps to secure platelets that form a clot to stop the bleeding.</a:t>
            </a:r>
          </a:p>
        </p:txBody>
      </p:sp>
    </p:spTree>
    <p:extLst>
      <p:ext uri="{BB962C8B-B14F-4D97-AF65-F5344CB8AC3E}">
        <p14:creationId xmlns:p14="http://schemas.microsoft.com/office/powerpoint/2010/main" val="130528669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dirty="0"/>
              <a:t>Proteins for Wound Healing and Tissue Regeneration</a:t>
            </a:r>
          </a:p>
        </p:txBody>
      </p:sp>
      <p:sp>
        <p:nvSpPr>
          <p:cNvPr id="3" name="Content Placeholder 2"/>
          <p:cNvSpPr>
            <a:spLocks noGrp="1"/>
          </p:cNvSpPr>
          <p:nvPr>
            <p:ph idx="1"/>
          </p:nvPr>
        </p:nvSpPr>
        <p:spPr>
          <a:xfrm>
            <a:off x="760412" y="1752600"/>
            <a:ext cx="10896600" cy="4953000"/>
          </a:xfrm>
        </p:spPr>
        <p:txBody>
          <a:bodyPr>
            <a:normAutofit/>
          </a:bodyPr>
          <a:lstStyle/>
          <a:p>
            <a:r>
              <a:rPr lang="en-US" sz="3000" dirty="0"/>
              <a:t>Next, in the proliferative phase, cells move in and mend the injured tissue by installing newly made collagen fibers. </a:t>
            </a:r>
          </a:p>
          <a:p>
            <a:r>
              <a:rPr lang="en-US" sz="3000" dirty="0"/>
              <a:t>The collagen fibers help pull the wound edges together. In the remodeling phase, more collagen is deposited, forming a scar.</a:t>
            </a:r>
          </a:p>
          <a:p>
            <a:r>
              <a:rPr lang="en-US" sz="3000" dirty="0"/>
              <a:t> Scar tissue is only about 80 percent as functional as normal uninjured tissue. </a:t>
            </a:r>
          </a:p>
          <a:p>
            <a:r>
              <a:rPr lang="en-US" sz="3000" dirty="0"/>
              <a:t>If a diet is insufficient in protein, the process of wound healing is markedly slowed.</a:t>
            </a:r>
          </a:p>
        </p:txBody>
      </p:sp>
    </p:spTree>
    <p:extLst>
      <p:ext uri="{BB962C8B-B14F-4D97-AF65-F5344CB8AC3E}">
        <p14:creationId xmlns:p14="http://schemas.microsoft.com/office/powerpoint/2010/main" val="372920159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dirty="0"/>
              <a:t>Proteins for Wound Healing and Tissue Regeneration</a:t>
            </a:r>
          </a:p>
        </p:txBody>
      </p:sp>
      <p:sp>
        <p:nvSpPr>
          <p:cNvPr id="3" name="Content Placeholder 2"/>
          <p:cNvSpPr>
            <a:spLocks noGrp="1"/>
          </p:cNvSpPr>
          <p:nvPr>
            <p:ph idx="1"/>
          </p:nvPr>
        </p:nvSpPr>
        <p:spPr>
          <a:xfrm>
            <a:off x="608012" y="1752600"/>
            <a:ext cx="11049000" cy="4953000"/>
          </a:xfrm>
        </p:spPr>
        <p:txBody>
          <a:bodyPr>
            <a:normAutofit/>
          </a:bodyPr>
          <a:lstStyle/>
          <a:p>
            <a:r>
              <a:rPr lang="en-US" dirty="0"/>
              <a:t>While wound healing takes place only after an injury is sustained, a different process called tissue regeneration is ongoing in the body. </a:t>
            </a:r>
          </a:p>
          <a:p>
            <a:r>
              <a:rPr lang="en-US" dirty="0"/>
              <a:t>The main difference between wound healing and tissue regeneration is in the process of regenerating an exact structural and functional copy of the lost tissue. </a:t>
            </a:r>
          </a:p>
          <a:p>
            <a:r>
              <a:rPr lang="en-US" dirty="0"/>
              <a:t>Thus, old, dying tissue is not replaced with scar tissue but with brand new, fully functional tissue. </a:t>
            </a:r>
          </a:p>
          <a:p>
            <a:r>
              <a:rPr lang="en-US" dirty="0"/>
              <a:t>Some cells (such as skin, hair, nails, and intestinal cells) have a very high rate of regeneration, while others, (such as heart-muscle cells and nerve cells) do not regenerate at any appreciable levels. </a:t>
            </a:r>
          </a:p>
        </p:txBody>
      </p:sp>
    </p:spTree>
    <p:extLst>
      <p:ext uri="{BB962C8B-B14F-4D97-AF65-F5344CB8AC3E}">
        <p14:creationId xmlns:p14="http://schemas.microsoft.com/office/powerpoint/2010/main" val="257637237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dirty="0"/>
              <a:t>Proteins for Wound Healing and Tissue Regeneration</a:t>
            </a:r>
          </a:p>
        </p:txBody>
      </p:sp>
      <p:sp>
        <p:nvSpPr>
          <p:cNvPr id="3" name="Content Placeholder 2"/>
          <p:cNvSpPr>
            <a:spLocks noGrp="1"/>
          </p:cNvSpPr>
          <p:nvPr>
            <p:ph idx="1"/>
          </p:nvPr>
        </p:nvSpPr>
        <p:spPr>
          <a:xfrm>
            <a:off x="608012" y="1752600"/>
            <a:ext cx="11049000" cy="4953000"/>
          </a:xfrm>
        </p:spPr>
        <p:txBody>
          <a:bodyPr>
            <a:normAutofit/>
          </a:bodyPr>
          <a:lstStyle/>
          <a:p>
            <a:r>
              <a:rPr lang="en-US" dirty="0"/>
              <a:t>Tissue regeneration is the creation of new cells (cell division), which requires many different proteins including enzymes that synthesize RNA and proteins, transport proteins, hormones, and collagen. </a:t>
            </a:r>
          </a:p>
          <a:p>
            <a:r>
              <a:rPr lang="en-US" dirty="0"/>
              <a:t>In a hair follicle, cells divide and a hair grows in length. </a:t>
            </a:r>
          </a:p>
          <a:p>
            <a:r>
              <a:rPr lang="en-US" dirty="0"/>
              <a:t>Hair growth averages 1 centimeter per month and fingernails about 1 centimeter every one hundred days. The cells lining the intestine regenerate every three to five days.</a:t>
            </a:r>
          </a:p>
          <a:p>
            <a:r>
              <a:rPr lang="en-US" dirty="0"/>
              <a:t>Protein-inadequate diets impair tissue regeneration, causing many health problems including impairment of nutrient digestion and absorption and, most visibly, hair and nail growth.</a:t>
            </a:r>
          </a:p>
        </p:txBody>
      </p:sp>
    </p:spTree>
    <p:extLst>
      <p:ext uri="{BB962C8B-B14F-4D97-AF65-F5344CB8AC3E}">
        <p14:creationId xmlns:p14="http://schemas.microsoft.com/office/powerpoint/2010/main" val="345655851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Proteins for Energy Production</a:t>
            </a:r>
          </a:p>
        </p:txBody>
      </p:sp>
      <p:sp>
        <p:nvSpPr>
          <p:cNvPr id="3" name="Content Placeholder 2"/>
          <p:cNvSpPr>
            <a:spLocks noGrp="1"/>
          </p:cNvSpPr>
          <p:nvPr>
            <p:ph idx="1"/>
          </p:nvPr>
        </p:nvSpPr>
        <p:spPr>
          <a:xfrm>
            <a:off x="684212" y="1600200"/>
            <a:ext cx="10820400" cy="5029200"/>
          </a:xfrm>
        </p:spPr>
        <p:txBody>
          <a:bodyPr>
            <a:normAutofit/>
          </a:bodyPr>
          <a:lstStyle/>
          <a:p>
            <a:r>
              <a:rPr lang="en-US" sz="3000" dirty="0"/>
              <a:t>Some of the amino acids in proteins can be disassembled and used to make energy. </a:t>
            </a:r>
          </a:p>
          <a:p>
            <a:r>
              <a:rPr lang="en-US" sz="3000" dirty="0"/>
              <a:t>Only about 10 percent of dietary proteins are catabolized each day to make cellular energy. </a:t>
            </a:r>
          </a:p>
          <a:p>
            <a:r>
              <a:rPr lang="en-US" sz="3000" dirty="0"/>
              <a:t>The liver is able to break down amino acids to the carbon skeleton, which can then be fed into the citric acid cycle. </a:t>
            </a:r>
          </a:p>
          <a:p>
            <a:r>
              <a:rPr lang="en-US" sz="3000" dirty="0"/>
              <a:t>This is similar to the way that glucose is used to make ATP. </a:t>
            </a:r>
          </a:p>
        </p:txBody>
      </p:sp>
    </p:spTree>
    <p:extLst>
      <p:ext uri="{BB962C8B-B14F-4D97-AF65-F5344CB8AC3E}">
        <p14:creationId xmlns:p14="http://schemas.microsoft.com/office/powerpoint/2010/main" val="67036816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Proteins for Energy Production</a:t>
            </a:r>
          </a:p>
        </p:txBody>
      </p:sp>
      <p:sp>
        <p:nvSpPr>
          <p:cNvPr id="3" name="Content Placeholder 2"/>
          <p:cNvSpPr>
            <a:spLocks noGrp="1"/>
          </p:cNvSpPr>
          <p:nvPr>
            <p:ph idx="1"/>
          </p:nvPr>
        </p:nvSpPr>
        <p:spPr>
          <a:xfrm>
            <a:off x="684212" y="1676400"/>
            <a:ext cx="10820400" cy="4953000"/>
          </a:xfrm>
        </p:spPr>
        <p:txBody>
          <a:bodyPr>
            <a:normAutofit/>
          </a:bodyPr>
          <a:lstStyle/>
          <a:p>
            <a:r>
              <a:rPr lang="en-US" sz="3000" dirty="0"/>
              <a:t>If a person’s diet does not contain enough carbohydrates and fats their body will use more amino acids to make energy, which compromises the synthesis of new proteins and destroys muscle proteins. </a:t>
            </a:r>
          </a:p>
          <a:p>
            <a:r>
              <a:rPr lang="en-US" sz="3000" dirty="0"/>
              <a:t>Alternatively, if a person’s diet contains more protein than the body needs, the extra amino acids will be broken down and transformed into fat.</a:t>
            </a:r>
          </a:p>
        </p:txBody>
      </p:sp>
    </p:spTree>
    <p:extLst>
      <p:ext uri="{BB962C8B-B14F-4D97-AF65-F5344CB8AC3E}">
        <p14:creationId xmlns:p14="http://schemas.microsoft.com/office/powerpoint/2010/main" val="283684054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6.5 Disease Involving Proteins</a:t>
            </a:r>
          </a:p>
        </p:txBody>
      </p:sp>
      <p:sp>
        <p:nvSpPr>
          <p:cNvPr id="3" name="Content Placeholder 2"/>
          <p:cNvSpPr>
            <a:spLocks noGrp="1"/>
          </p:cNvSpPr>
          <p:nvPr>
            <p:ph idx="1"/>
          </p:nvPr>
        </p:nvSpPr>
        <p:spPr>
          <a:xfrm>
            <a:off x="608012" y="1600200"/>
            <a:ext cx="11125200" cy="4953000"/>
          </a:xfrm>
        </p:spPr>
        <p:txBody>
          <a:bodyPr>
            <a:noAutofit/>
          </a:bodyPr>
          <a:lstStyle/>
          <a:p>
            <a:r>
              <a:rPr lang="en-US" sz="3000" dirty="0"/>
              <a:t>A healthy diet incorporates all nutrients in moderation. </a:t>
            </a:r>
          </a:p>
          <a:p>
            <a:r>
              <a:rPr lang="en-US" sz="3000" dirty="0"/>
              <a:t>Low protein intake has several health consequences, and a severe lack of protein in the diet eventually causes death. </a:t>
            </a:r>
          </a:p>
          <a:p>
            <a:r>
              <a:rPr lang="en-US" sz="3000" dirty="0"/>
              <a:t>Although severe protein deficiency is rare in the developed world, it is a leading cause of death in children in many poor, underdeveloped countries. </a:t>
            </a:r>
          </a:p>
          <a:p>
            <a:r>
              <a:rPr lang="en-US" sz="3000" dirty="0"/>
              <a:t>There are two main syndromes associated with protein deficiencies: Kwashiorkor and Marasmus.</a:t>
            </a:r>
          </a:p>
        </p:txBody>
      </p:sp>
    </p:spTree>
    <p:extLst>
      <p:ext uri="{BB962C8B-B14F-4D97-AF65-F5344CB8AC3E}">
        <p14:creationId xmlns:p14="http://schemas.microsoft.com/office/powerpoint/2010/main" val="285587312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Kwashiorkor</a:t>
            </a:r>
          </a:p>
        </p:txBody>
      </p:sp>
      <p:sp>
        <p:nvSpPr>
          <p:cNvPr id="3" name="Content Placeholder 2"/>
          <p:cNvSpPr>
            <a:spLocks noGrp="1"/>
          </p:cNvSpPr>
          <p:nvPr>
            <p:ph idx="1"/>
          </p:nvPr>
        </p:nvSpPr>
        <p:spPr>
          <a:xfrm>
            <a:off x="608012" y="1600200"/>
            <a:ext cx="11125200" cy="4953000"/>
          </a:xfrm>
        </p:spPr>
        <p:txBody>
          <a:bodyPr>
            <a:noAutofit/>
          </a:bodyPr>
          <a:lstStyle/>
          <a:p>
            <a:r>
              <a:rPr lang="en-US" sz="3200" dirty="0"/>
              <a:t>Kwashiorkor affects millions of children worldwide. </a:t>
            </a:r>
          </a:p>
          <a:p>
            <a:r>
              <a:rPr lang="en-US" sz="3200" dirty="0"/>
              <a:t>When it was first described in 1935, more than 90 percent of children with Kwashiorkor died. </a:t>
            </a:r>
          </a:p>
          <a:p>
            <a:r>
              <a:rPr lang="en-US" sz="3200" dirty="0"/>
              <a:t>Although the associated mortality is slightly lower now, most children still die after the initiation of treatment. </a:t>
            </a:r>
          </a:p>
          <a:p>
            <a:r>
              <a:rPr lang="en-US" sz="3200" dirty="0"/>
              <a:t>The name Kwashiorkor comes from a language in Ghana and means, “rejected one.” </a:t>
            </a:r>
          </a:p>
        </p:txBody>
      </p:sp>
    </p:spTree>
    <p:extLst>
      <p:ext uri="{BB962C8B-B14F-4D97-AF65-F5344CB8AC3E}">
        <p14:creationId xmlns:p14="http://schemas.microsoft.com/office/powerpoint/2010/main" val="89826666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Kwashiorkor</a:t>
            </a:r>
          </a:p>
        </p:txBody>
      </p:sp>
      <p:sp>
        <p:nvSpPr>
          <p:cNvPr id="3" name="Content Placeholder 2"/>
          <p:cNvSpPr>
            <a:spLocks noGrp="1"/>
          </p:cNvSpPr>
          <p:nvPr>
            <p:ph idx="1"/>
          </p:nvPr>
        </p:nvSpPr>
        <p:spPr>
          <a:xfrm>
            <a:off x="608012" y="1600200"/>
            <a:ext cx="11125200" cy="4953000"/>
          </a:xfrm>
        </p:spPr>
        <p:txBody>
          <a:bodyPr>
            <a:noAutofit/>
          </a:bodyPr>
          <a:lstStyle/>
          <a:p>
            <a:r>
              <a:rPr lang="en-US" sz="3000" dirty="0"/>
              <a:t>The syndrome was named because it occurred most commonly in children who had recently been weaned from the breast, usually because another child had just been born. </a:t>
            </a:r>
          </a:p>
          <a:p>
            <a:r>
              <a:rPr lang="en-US" sz="3000" dirty="0"/>
              <a:t>Subsequently the child was fed watery porridge made from low-protein grains, which accounts for the low protein intake. </a:t>
            </a:r>
          </a:p>
          <a:p>
            <a:r>
              <a:rPr lang="en-US" sz="3000" dirty="0"/>
              <a:t>Kwashiorkor is characterized by swelling (edema) of the feet and abdomen, poor skin health, growth retardation, low muscle mass, and liver malfunction.</a:t>
            </a:r>
          </a:p>
          <a:p>
            <a:r>
              <a:rPr lang="en-US" sz="3200" dirty="0"/>
              <a:t>Recall that one of protein’s functional roles in the body is fluid balance.</a:t>
            </a:r>
            <a:r>
              <a:rPr lang="en-US" sz="3000" dirty="0"/>
              <a:t> </a:t>
            </a:r>
          </a:p>
        </p:txBody>
      </p:sp>
    </p:spTree>
    <p:extLst>
      <p:ext uri="{BB962C8B-B14F-4D97-AF65-F5344CB8AC3E}">
        <p14:creationId xmlns:p14="http://schemas.microsoft.com/office/powerpoint/2010/main" val="129171631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Kwashiorkor</a:t>
            </a:r>
          </a:p>
        </p:txBody>
      </p:sp>
      <p:sp>
        <p:nvSpPr>
          <p:cNvPr id="3" name="Content Placeholder 2"/>
          <p:cNvSpPr>
            <a:spLocks noGrp="1"/>
          </p:cNvSpPr>
          <p:nvPr>
            <p:ph idx="1"/>
          </p:nvPr>
        </p:nvSpPr>
        <p:spPr>
          <a:xfrm>
            <a:off x="531813" y="1676400"/>
            <a:ext cx="11125200" cy="4729264"/>
          </a:xfrm>
        </p:spPr>
        <p:txBody>
          <a:bodyPr>
            <a:noAutofit/>
          </a:bodyPr>
          <a:lstStyle/>
          <a:p>
            <a:r>
              <a:rPr lang="en-US" sz="3000" dirty="0"/>
              <a:t>Diets extremely low in protein do not provide enough amino acids for the synthesis of albumin. </a:t>
            </a:r>
          </a:p>
          <a:p>
            <a:r>
              <a:rPr lang="en-US" sz="3000" dirty="0"/>
              <a:t>One of the functions of albumin is to hold water in the blood vessels, so having lower concentrations of blood albumin results in water moving out of the blood vessels and into tissues, causing swelling. </a:t>
            </a:r>
          </a:p>
          <a:p>
            <a:r>
              <a:rPr lang="en-US" sz="3000" dirty="0"/>
              <a:t>The primary symptoms of Kwashiorkor include not only swelling, but also diarrhea, fatigue, peeling skin, and irritability.</a:t>
            </a:r>
          </a:p>
        </p:txBody>
      </p:sp>
    </p:spTree>
    <p:extLst>
      <p:ext uri="{BB962C8B-B14F-4D97-AF65-F5344CB8AC3E}">
        <p14:creationId xmlns:p14="http://schemas.microsoft.com/office/powerpoint/2010/main" val="66722652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6.1 Defining Protein</a:t>
            </a:r>
          </a:p>
        </p:txBody>
      </p:sp>
      <p:sp>
        <p:nvSpPr>
          <p:cNvPr id="3" name="Content Placeholder 2"/>
          <p:cNvSpPr>
            <a:spLocks noGrp="1"/>
          </p:cNvSpPr>
          <p:nvPr>
            <p:ph idx="1"/>
          </p:nvPr>
        </p:nvSpPr>
        <p:spPr>
          <a:xfrm>
            <a:off x="760412" y="1600200"/>
            <a:ext cx="10744200" cy="4800600"/>
          </a:xfrm>
        </p:spPr>
        <p:txBody>
          <a:bodyPr>
            <a:normAutofit lnSpcReduction="10000"/>
          </a:bodyPr>
          <a:lstStyle/>
          <a:p>
            <a:r>
              <a:rPr lang="en-US" dirty="0"/>
              <a:t>Protein makes up approximately 20 percent of the human body and is present in every single cell. </a:t>
            </a:r>
          </a:p>
          <a:p>
            <a:r>
              <a:rPr lang="en-US" dirty="0"/>
              <a:t>The word protein is a Greek word, meaning “of utmost importance.” </a:t>
            </a:r>
          </a:p>
          <a:p>
            <a:r>
              <a:rPr lang="en-US" dirty="0"/>
              <a:t>Proteins are called the workhorses of life as they provide the body with structure and perform a vast array of functions. </a:t>
            </a:r>
          </a:p>
          <a:p>
            <a:r>
              <a:rPr lang="en-US" dirty="0"/>
              <a:t>Protein is necessary for proper immune system function, digestion, and hair and nail growth, and is involved in numerous other body functions. </a:t>
            </a:r>
          </a:p>
          <a:p>
            <a:r>
              <a:rPr lang="en-US" dirty="0"/>
              <a:t>In fact, it is estimated that more than one hundred thousand different proteins exist within the human body.</a:t>
            </a:r>
          </a:p>
        </p:txBody>
      </p:sp>
    </p:spTree>
    <p:extLst>
      <p:ext uri="{BB962C8B-B14F-4D97-AF65-F5344CB8AC3E}">
        <p14:creationId xmlns:p14="http://schemas.microsoft.com/office/powerpoint/2010/main" val="189746492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Kwashiorkor</a:t>
            </a:r>
          </a:p>
        </p:txBody>
      </p:sp>
      <p:sp>
        <p:nvSpPr>
          <p:cNvPr id="4" name="Content Placeholder 3"/>
          <p:cNvSpPr>
            <a:spLocks noGrp="1"/>
          </p:cNvSpPr>
          <p:nvPr>
            <p:ph sz="half" idx="1"/>
          </p:nvPr>
        </p:nvSpPr>
        <p:spPr>
          <a:xfrm>
            <a:off x="1141412" y="1981200"/>
            <a:ext cx="4875530" cy="4191000"/>
          </a:xfrm>
        </p:spPr>
        <p:txBody>
          <a:bodyPr>
            <a:normAutofit/>
          </a:bodyPr>
          <a:lstStyle/>
          <a:p>
            <a:pPr marL="0" indent="0">
              <a:buNone/>
            </a:pPr>
            <a:r>
              <a:rPr lang="en-US" sz="3000" dirty="0"/>
              <a:t>Severe protein deficiency in addition to other micronutrient deficiencies, such as folate (vitamin B</a:t>
            </a:r>
            <a:r>
              <a:rPr lang="en-US" sz="3000" baseline="-25000" dirty="0"/>
              <a:t>9</a:t>
            </a:r>
            <a:r>
              <a:rPr lang="en-US" sz="3000" dirty="0"/>
              <a:t>), iodine, iron, and vitamin C all contribute to the many health manifestations of this syndrome.</a:t>
            </a:r>
          </a:p>
        </p:txBody>
      </p:sp>
      <p:pic>
        <p:nvPicPr>
          <p:cNvPr id="6" name="Content Placeholder 5" descr="Picture of children with abdominal bloating seen with Kwashiorkor"/>
          <p:cNvPicPr>
            <a:picLocks noGrp="1" noChangeAspect="1"/>
          </p:cNvPicPr>
          <p:nvPr>
            <p:ph sz="half" idx="2"/>
          </p:nvPr>
        </p:nvPicPr>
        <p:blipFill rotWithShape="1">
          <a:blip r:embed="rId2">
            <a:extLst>
              <a:ext uri="{28A0092B-C50C-407E-A947-70E740481C1C}">
                <a14:useLocalDpi xmlns:a14="http://schemas.microsoft.com/office/drawing/2010/main" val="0"/>
              </a:ext>
            </a:extLst>
          </a:blip>
          <a:srcRect l="20005" r="19980"/>
          <a:stretch/>
        </p:blipFill>
        <p:spPr>
          <a:xfrm>
            <a:off x="7389812" y="838200"/>
            <a:ext cx="4419600" cy="5708647"/>
          </a:xfrm>
        </p:spPr>
      </p:pic>
    </p:spTree>
    <p:extLst>
      <p:ext uri="{BB962C8B-B14F-4D97-AF65-F5344CB8AC3E}">
        <p14:creationId xmlns:p14="http://schemas.microsoft.com/office/powerpoint/2010/main" val="410644065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Marasmus</a:t>
            </a:r>
          </a:p>
        </p:txBody>
      </p:sp>
      <p:sp>
        <p:nvSpPr>
          <p:cNvPr id="3" name="Content Placeholder 2"/>
          <p:cNvSpPr>
            <a:spLocks noGrp="1"/>
          </p:cNvSpPr>
          <p:nvPr>
            <p:ph idx="1"/>
          </p:nvPr>
        </p:nvSpPr>
        <p:spPr>
          <a:xfrm>
            <a:off x="608012" y="1600200"/>
            <a:ext cx="11125200" cy="4953000"/>
          </a:xfrm>
        </p:spPr>
        <p:txBody>
          <a:bodyPr>
            <a:noAutofit/>
          </a:bodyPr>
          <a:lstStyle/>
          <a:p>
            <a:r>
              <a:rPr lang="en-US" sz="3200" dirty="0"/>
              <a:t>Children and adults with marasmus neither have enough protein in their diets nor do they take in enough calories. </a:t>
            </a:r>
          </a:p>
          <a:p>
            <a:r>
              <a:rPr lang="en-US" sz="3200" dirty="0"/>
              <a:t>Marasmus affects mostly children below the age of one in poor countries. </a:t>
            </a:r>
          </a:p>
          <a:p>
            <a:r>
              <a:rPr lang="en-US" sz="3200" dirty="0"/>
              <a:t>Body weights of children with Marasmus may be up to 80 percent less than that of a normal child of the same age. </a:t>
            </a:r>
          </a:p>
          <a:p>
            <a:r>
              <a:rPr lang="en-US" sz="3200" dirty="0"/>
              <a:t>Marasmus is a Greek word, meaning “starvation.” </a:t>
            </a:r>
          </a:p>
        </p:txBody>
      </p:sp>
    </p:spTree>
    <p:extLst>
      <p:ext uri="{BB962C8B-B14F-4D97-AF65-F5344CB8AC3E}">
        <p14:creationId xmlns:p14="http://schemas.microsoft.com/office/powerpoint/2010/main" val="312292235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Marasmus</a:t>
            </a:r>
          </a:p>
        </p:txBody>
      </p:sp>
      <p:sp>
        <p:nvSpPr>
          <p:cNvPr id="3" name="Content Placeholder 2"/>
          <p:cNvSpPr>
            <a:spLocks noGrp="1"/>
          </p:cNvSpPr>
          <p:nvPr>
            <p:ph sz="half" idx="1"/>
          </p:nvPr>
        </p:nvSpPr>
        <p:spPr>
          <a:xfrm>
            <a:off x="303212" y="1600200"/>
            <a:ext cx="6248400" cy="4572000"/>
          </a:xfrm>
        </p:spPr>
        <p:txBody>
          <a:bodyPr>
            <a:noAutofit/>
          </a:bodyPr>
          <a:lstStyle/>
          <a:p>
            <a:r>
              <a:rPr lang="en-US" sz="3200" dirty="0"/>
              <a:t>The syndrome affects more than fifty million children under age five worldwide.</a:t>
            </a:r>
          </a:p>
          <a:p>
            <a:r>
              <a:rPr lang="en-US" sz="3200" dirty="0"/>
              <a:t> It is characterized by an extreme emaciated appearance, poor skin health, and growth retardation. </a:t>
            </a:r>
          </a:p>
          <a:p>
            <a:r>
              <a:rPr lang="en-US" sz="3200" dirty="0"/>
              <a:t>The symptoms are acute fatigue, hunger, and diarrhea.</a:t>
            </a:r>
          </a:p>
        </p:txBody>
      </p:sp>
      <p:pic>
        <p:nvPicPr>
          <p:cNvPr id="8" name="Content Placeholder 7" descr="Picture of an emaciated child suffering from Marasmus"/>
          <p:cNvPicPr>
            <a:picLocks noGrp="1" noChangeAspect="1"/>
          </p:cNvPicPr>
          <p:nvPr>
            <p:ph sz="half" idx="2"/>
          </p:nvPr>
        </p:nvPicPr>
        <p:blipFill rotWithShape="1">
          <a:blip r:embed="rId2"/>
          <a:srcRect r="51571"/>
          <a:stretch/>
        </p:blipFill>
        <p:spPr>
          <a:xfrm>
            <a:off x="7694612" y="533400"/>
            <a:ext cx="3810000" cy="6103286"/>
          </a:xfrm>
          <a:prstGeom prst="rect">
            <a:avLst/>
          </a:prstGeom>
        </p:spPr>
      </p:pic>
    </p:spTree>
    <p:extLst>
      <p:ext uri="{BB962C8B-B14F-4D97-AF65-F5344CB8AC3E}">
        <p14:creationId xmlns:p14="http://schemas.microsoft.com/office/powerpoint/2010/main" val="55341185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err="1"/>
              <a:t>Marasmic</a:t>
            </a:r>
            <a:r>
              <a:rPr lang="en-US" b="1" dirty="0"/>
              <a:t> Kwashiorkor</a:t>
            </a:r>
          </a:p>
        </p:txBody>
      </p:sp>
      <p:sp>
        <p:nvSpPr>
          <p:cNvPr id="3" name="Content Placeholder 2"/>
          <p:cNvSpPr>
            <a:spLocks noGrp="1"/>
          </p:cNvSpPr>
          <p:nvPr>
            <p:ph idx="1"/>
          </p:nvPr>
        </p:nvSpPr>
        <p:spPr>
          <a:xfrm>
            <a:off x="608012" y="1600200"/>
            <a:ext cx="11125200" cy="4953000"/>
          </a:xfrm>
        </p:spPr>
        <p:txBody>
          <a:bodyPr>
            <a:noAutofit/>
          </a:bodyPr>
          <a:lstStyle/>
          <a:p>
            <a:r>
              <a:rPr lang="en-US" sz="3000" dirty="0"/>
              <a:t>Kwashiorkor and marasmus often coexist as a combined syndrome termed </a:t>
            </a:r>
            <a:r>
              <a:rPr lang="en-US" sz="3000" b="1" dirty="0" err="1"/>
              <a:t>marasmic</a:t>
            </a:r>
            <a:r>
              <a:rPr lang="en-US" sz="3000" b="1" dirty="0"/>
              <a:t> kwashiorkor</a:t>
            </a:r>
            <a:r>
              <a:rPr lang="en-US" sz="3000" dirty="0"/>
              <a:t>. </a:t>
            </a:r>
          </a:p>
          <a:p>
            <a:r>
              <a:rPr lang="en-US" sz="3000" dirty="0"/>
              <a:t>Children with the combined syndrome have variable amounts of edema and the characterizations and symptoms of marasmus. </a:t>
            </a:r>
          </a:p>
          <a:p>
            <a:r>
              <a:rPr lang="en-US" sz="3000" dirty="0"/>
              <a:t>Although organ system function is compromised by undernutrition, the ultimate cause of death is usually infection. </a:t>
            </a:r>
          </a:p>
          <a:p>
            <a:r>
              <a:rPr lang="en-US" sz="3000" dirty="0"/>
              <a:t>Undernutrition is intricately linked with suppression of the immune system at multiple levels, so undernourished children commonly die from severe diarrhea and/or pneumonia resulting from bacterial or viral infection.</a:t>
            </a:r>
          </a:p>
        </p:txBody>
      </p:sp>
    </p:spTree>
    <p:extLst>
      <p:ext uri="{BB962C8B-B14F-4D97-AF65-F5344CB8AC3E}">
        <p14:creationId xmlns:p14="http://schemas.microsoft.com/office/powerpoint/2010/main" val="427810348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err="1"/>
              <a:t>Marasmic</a:t>
            </a:r>
            <a:r>
              <a:rPr lang="en-US" b="1" dirty="0"/>
              <a:t> Kwashiorkor</a:t>
            </a:r>
          </a:p>
        </p:txBody>
      </p:sp>
      <p:sp>
        <p:nvSpPr>
          <p:cNvPr id="3" name="Content Placeholder 2"/>
          <p:cNvSpPr>
            <a:spLocks noGrp="1"/>
          </p:cNvSpPr>
          <p:nvPr>
            <p:ph idx="1"/>
          </p:nvPr>
        </p:nvSpPr>
        <p:spPr>
          <a:xfrm>
            <a:off x="608012" y="1600200"/>
            <a:ext cx="11125200" cy="4953000"/>
          </a:xfrm>
        </p:spPr>
        <p:txBody>
          <a:bodyPr>
            <a:noAutofit/>
          </a:bodyPr>
          <a:lstStyle/>
          <a:p>
            <a:r>
              <a:rPr lang="en-US" sz="3000" dirty="0"/>
              <a:t>The United Nations Children’s Fund (UNICEF), the most prominent agency with the mission of changing the world to improve children’s lives, reports that undernutrition causes at least one-third of deaths of young children. </a:t>
            </a:r>
          </a:p>
          <a:p>
            <a:r>
              <a:rPr lang="en-US" sz="3000" dirty="0"/>
              <a:t>As of 2008, the prevalence of children under age five who were underweight was 26 percent. </a:t>
            </a:r>
          </a:p>
          <a:p>
            <a:r>
              <a:rPr lang="en-US" sz="3000" dirty="0"/>
              <a:t>The percentage of underweight children has declined less than 5 percent in the last eighteen years despite the Millennium Development Goal of halving the proportion of people who suffer from hunger by the year 2015.</a:t>
            </a:r>
          </a:p>
        </p:txBody>
      </p:sp>
    </p:spTree>
    <p:extLst>
      <p:ext uri="{BB962C8B-B14F-4D97-AF65-F5344CB8AC3E}">
        <p14:creationId xmlns:p14="http://schemas.microsoft.com/office/powerpoint/2010/main" val="65006164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b="1" dirty="0"/>
              <a:t>Worldwide Causes of Death for Children Under the Age of Five</a:t>
            </a:r>
          </a:p>
        </p:txBody>
      </p:sp>
      <p:pic>
        <p:nvPicPr>
          <p:cNvPr id="4" name="Content Placeholder 3" descr="Pie chart showing the causes of death for children under the age of 5. More than one-third of child deaths can be attributed to undernutrition."/>
          <p:cNvPicPr>
            <a:picLocks noGrp="1" noChangeAspect="1"/>
          </p:cNvPicPr>
          <p:nvPr>
            <p:ph idx="1"/>
          </p:nvPr>
        </p:nvPicPr>
        <p:blipFill>
          <a:blip r:embed="rId2"/>
          <a:stretch>
            <a:fillRect/>
          </a:stretch>
        </p:blipFill>
        <p:spPr>
          <a:xfrm>
            <a:off x="3427413" y="1447800"/>
            <a:ext cx="5565245" cy="5257800"/>
          </a:xfrm>
          <a:prstGeom prst="rect">
            <a:avLst/>
          </a:prstGeom>
        </p:spPr>
      </p:pic>
    </p:spTree>
    <p:extLst>
      <p:ext uri="{BB962C8B-B14F-4D97-AF65-F5344CB8AC3E}">
        <p14:creationId xmlns:p14="http://schemas.microsoft.com/office/powerpoint/2010/main" val="400434624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dirty="0"/>
              <a:t>Health Consequences of Too Much Protein</a:t>
            </a:r>
            <a:endParaRPr lang="en-US" dirty="0"/>
          </a:p>
        </p:txBody>
      </p:sp>
      <p:sp>
        <p:nvSpPr>
          <p:cNvPr id="3" name="Content Placeholder 2"/>
          <p:cNvSpPr>
            <a:spLocks noGrp="1"/>
          </p:cNvSpPr>
          <p:nvPr>
            <p:ph idx="1"/>
          </p:nvPr>
        </p:nvSpPr>
        <p:spPr>
          <a:xfrm>
            <a:off x="608012" y="1600200"/>
            <a:ext cx="11201400" cy="5257800"/>
          </a:xfrm>
        </p:spPr>
        <p:txBody>
          <a:bodyPr>
            <a:noAutofit/>
          </a:bodyPr>
          <a:lstStyle/>
          <a:p>
            <a:r>
              <a:rPr lang="en-US" dirty="0"/>
              <a:t>An explicit definition of a high-protein diet has not yet been developed by the Food and Nutrition Board of the Institute of Medicine (IOM), but typically diets high in protein are considered as those that derive more than 30 percent of calories from protein. </a:t>
            </a:r>
          </a:p>
          <a:p>
            <a:r>
              <a:rPr lang="en-US" dirty="0"/>
              <a:t>Many people follow high-protein diets because marketers tout protein’s ability to stimulate weight loss. </a:t>
            </a:r>
          </a:p>
          <a:p>
            <a:r>
              <a:rPr lang="en-US" dirty="0"/>
              <a:t>It is true that following high-protein diets increases weight loss in some people. </a:t>
            </a:r>
          </a:p>
          <a:p>
            <a:r>
              <a:rPr lang="en-US" dirty="0"/>
              <a:t>However the number of individuals that remain on this type of diet is low and many people who try the diet and stop regain the weight they had lost. </a:t>
            </a:r>
          </a:p>
        </p:txBody>
      </p:sp>
    </p:spTree>
    <p:extLst>
      <p:ext uri="{BB962C8B-B14F-4D97-AF65-F5344CB8AC3E}">
        <p14:creationId xmlns:p14="http://schemas.microsoft.com/office/powerpoint/2010/main" val="268270075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dirty="0"/>
              <a:t>Health Consequences of Too Much Protein</a:t>
            </a:r>
            <a:endParaRPr lang="en-US" dirty="0"/>
          </a:p>
        </p:txBody>
      </p:sp>
      <p:sp>
        <p:nvSpPr>
          <p:cNvPr id="3" name="Content Placeholder 2"/>
          <p:cNvSpPr>
            <a:spLocks noGrp="1"/>
          </p:cNvSpPr>
          <p:nvPr>
            <p:ph idx="1"/>
          </p:nvPr>
        </p:nvSpPr>
        <p:spPr>
          <a:xfrm>
            <a:off x="608012" y="1600200"/>
            <a:ext cx="11201400" cy="5257800"/>
          </a:xfrm>
        </p:spPr>
        <p:txBody>
          <a:bodyPr>
            <a:noAutofit/>
          </a:bodyPr>
          <a:lstStyle/>
          <a:p>
            <a:r>
              <a:rPr lang="en-US" dirty="0"/>
              <a:t>Additionally, there is a scientific hypothesis that there may be health consequences of remaining on high-protein diets for the long-term, but clinical trials are ongoing or scheduled to examine this hypothesis further. </a:t>
            </a:r>
          </a:p>
          <a:p>
            <a:r>
              <a:rPr lang="en-US" dirty="0"/>
              <a:t>As the high-protein diet trend arose so did the intensely debated issue of whether there are any health consequences of eating too much protein. </a:t>
            </a:r>
          </a:p>
          <a:p>
            <a:r>
              <a:rPr lang="en-US" dirty="0"/>
              <a:t>Observational studies conducted in the general population suggest diets high in animal protein, specifically those in which the primary protein source is red meat, are linked to a higher risk for kidney stones, kidney disease, liver malfunction, colorectal cancer, and osteoporosis.</a:t>
            </a:r>
          </a:p>
        </p:txBody>
      </p:sp>
    </p:spTree>
    <p:extLst>
      <p:ext uri="{BB962C8B-B14F-4D97-AF65-F5344CB8AC3E}">
        <p14:creationId xmlns:p14="http://schemas.microsoft.com/office/powerpoint/2010/main" val="94957370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dirty="0"/>
              <a:t>Health Consequences of Too Much Protein</a:t>
            </a:r>
            <a:endParaRPr lang="en-US" dirty="0"/>
          </a:p>
        </p:txBody>
      </p:sp>
      <p:sp>
        <p:nvSpPr>
          <p:cNvPr id="3" name="Content Placeholder 2"/>
          <p:cNvSpPr>
            <a:spLocks noGrp="1"/>
          </p:cNvSpPr>
          <p:nvPr>
            <p:ph idx="1"/>
          </p:nvPr>
        </p:nvSpPr>
        <p:spPr>
          <a:xfrm>
            <a:off x="608012" y="1600200"/>
            <a:ext cx="10896600" cy="5257800"/>
          </a:xfrm>
        </p:spPr>
        <p:txBody>
          <a:bodyPr>
            <a:noAutofit/>
          </a:bodyPr>
          <a:lstStyle/>
          <a:p>
            <a:r>
              <a:rPr lang="en-US" sz="3200" dirty="0"/>
              <a:t>The long-term health consequences of high-protein diets have not been adequately studied.</a:t>
            </a:r>
          </a:p>
          <a:p>
            <a:r>
              <a:rPr lang="en-US" sz="3000" dirty="0"/>
              <a:t>As with any nutrient, protein must be eaten in proper amounts. Moderation and variety are key strategies to achieving a healthy diet and need to be considered when optimizing protein intake. </a:t>
            </a:r>
          </a:p>
          <a:p>
            <a:r>
              <a:rPr lang="en-US" sz="3000" dirty="0"/>
              <a:t>While the scientific community continues its debate about the particulars regarding the health consequences of too much protein in the diet, you may be wondering just how much protein you should consume to be healthy. </a:t>
            </a:r>
          </a:p>
        </p:txBody>
      </p:sp>
    </p:spTree>
    <p:extLst>
      <p:ext uri="{BB962C8B-B14F-4D97-AF65-F5344CB8AC3E}">
        <p14:creationId xmlns:p14="http://schemas.microsoft.com/office/powerpoint/2010/main" val="314431173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6.6 Proteins, Diet, and Personal Choices</a:t>
            </a:r>
            <a:endParaRPr lang="en-US" dirty="0"/>
          </a:p>
        </p:txBody>
      </p:sp>
      <p:sp>
        <p:nvSpPr>
          <p:cNvPr id="4" name="Content Placeholder 3"/>
          <p:cNvSpPr>
            <a:spLocks noGrp="1"/>
          </p:cNvSpPr>
          <p:nvPr>
            <p:ph idx="1"/>
          </p:nvPr>
        </p:nvSpPr>
        <p:spPr>
          <a:xfrm>
            <a:off x="608012" y="1676400"/>
            <a:ext cx="10820400" cy="4495800"/>
          </a:xfrm>
        </p:spPr>
        <p:txBody>
          <a:bodyPr/>
          <a:lstStyle/>
          <a:p>
            <a:r>
              <a:rPr lang="en-US" sz="3000" dirty="0"/>
              <a:t>We have discussed what proteins are, how they are made, how they are digested and absorbed, the many functions of proteins in the body, and the consequences of having too little or too much protein in the diet.</a:t>
            </a:r>
          </a:p>
          <a:p>
            <a:r>
              <a:rPr lang="en-US" sz="3000" dirty="0"/>
              <a:t>How Much Protein Does a Person Need in Their Diet?</a:t>
            </a:r>
          </a:p>
          <a:p>
            <a:r>
              <a:rPr lang="en-US" sz="3000" dirty="0"/>
              <a:t>The recommendations set by the IOM for the Recommended Daily Allowance (RDA) and AMDR for protein for different age groups are listed in the following table.</a:t>
            </a:r>
          </a:p>
          <a:p>
            <a:endParaRPr lang="en-US" dirty="0"/>
          </a:p>
          <a:p>
            <a:endParaRPr lang="en-US" dirty="0"/>
          </a:p>
        </p:txBody>
      </p:sp>
    </p:spTree>
    <p:extLst>
      <p:ext uri="{BB962C8B-B14F-4D97-AF65-F5344CB8AC3E}">
        <p14:creationId xmlns:p14="http://schemas.microsoft.com/office/powerpoint/2010/main" val="314668457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Defining Protein</a:t>
            </a:r>
          </a:p>
        </p:txBody>
      </p:sp>
      <p:sp>
        <p:nvSpPr>
          <p:cNvPr id="3" name="Content Placeholder 2"/>
          <p:cNvSpPr>
            <a:spLocks noGrp="1"/>
          </p:cNvSpPr>
          <p:nvPr>
            <p:ph idx="1"/>
          </p:nvPr>
        </p:nvSpPr>
        <p:spPr>
          <a:xfrm>
            <a:off x="760412" y="1752600"/>
            <a:ext cx="10820400" cy="4800600"/>
          </a:xfrm>
        </p:spPr>
        <p:txBody>
          <a:bodyPr>
            <a:normAutofit/>
          </a:bodyPr>
          <a:lstStyle/>
          <a:p>
            <a:r>
              <a:rPr lang="en-US" sz="3000" dirty="0"/>
              <a:t>What Is Protein?  </a:t>
            </a:r>
            <a:r>
              <a:rPr lang="en-US" sz="3000" b="1" dirty="0"/>
              <a:t>Proteins</a:t>
            </a:r>
            <a:r>
              <a:rPr lang="en-US" sz="3000" dirty="0"/>
              <a:t>, simply put, are macromolecules composed of amino acids. </a:t>
            </a:r>
          </a:p>
          <a:p>
            <a:r>
              <a:rPr lang="en-US" sz="3000" b="1" dirty="0"/>
              <a:t>Amino acids </a:t>
            </a:r>
            <a:r>
              <a:rPr lang="en-US" sz="3000" dirty="0"/>
              <a:t>are commonly called protein’s building blocks. </a:t>
            </a:r>
          </a:p>
          <a:p>
            <a:r>
              <a:rPr lang="en-US" sz="3000" dirty="0"/>
              <a:t>Proteins are crucial for the nourishment, renewal, and continuance of life. </a:t>
            </a:r>
          </a:p>
          <a:p>
            <a:r>
              <a:rPr lang="en-US" sz="3000" dirty="0"/>
              <a:t>Proteins contain the elements carbon, hydrogen, and oxygen just as carbohydrates and lipids do, but proteins are the only macronutrient that contains </a:t>
            </a:r>
            <a:r>
              <a:rPr lang="en-US" sz="3000" b="1" dirty="0"/>
              <a:t>nitrogen</a:t>
            </a:r>
            <a:r>
              <a:rPr lang="en-US" sz="3000" dirty="0"/>
              <a:t>.</a:t>
            </a:r>
          </a:p>
        </p:txBody>
      </p:sp>
    </p:spTree>
    <p:extLst>
      <p:ext uri="{BB962C8B-B14F-4D97-AF65-F5344CB8AC3E}">
        <p14:creationId xmlns:p14="http://schemas.microsoft.com/office/powerpoint/2010/main" val="204192690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Recommended Daily Allowance (RDA) and AMDR for Protein</a:t>
            </a:r>
          </a:p>
        </p:txBody>
      </p:sp>
      <p:graphicFrame>
        <p:nvGraphicFramePr>
          <p:cNvPr id="4" name="Content Placeholder 3" descr="Table showing the recommended daily allowances and the acceptable macronutrient distribution ranges for protein for age groups ranging from infant to adult."/>
          <p:cNvGraphicFramePr>
            <a:graphicFrameLocks noGrp="1"/>
          </p:cNvGraphicFramePr>
          <p:nvPr>
            <p:ph idx="1"/>
            <p:extLst>
              <p:ext uri="{D42A27DB-BD31-4B8C-83A1-F6EECF244321}">
                <p14:modId xmlns:p14="http://schemas.microsoft.com/office/powerpoint/2010/main" val="2794285854"/>
              </p:ext>
            </p:extLst>
          </p:nvPr>
        </p:nvGraphicFramePr>
        <p:xfrm>
          <a:off x="608013" y="1677780"/>
          <a:ext cx="11125200" cy="4799220"/>
        </p:xfrm>
        <a:graphic>
          <a:graphicData uri="http://schemas.openxmlformats.org/drawingml/2006/table">
            <a:tbl>
              <a:tblPr firstRow="1">
                <a:tableStyleId>{616DA210-FB5B-4158-B5E0-FEB733F419BA}</a:tableStyleId>
              </a:tblPr>
              <a:tblGrid>
                <a:gridCol w="3708400">
                  <a:extLst>
                    <a:ext uri="{9D8B030D-6E8A-4147-A177-3AD203B41FA5}">
                      <a16:colId xmlns:a16="http://schemas.microsoft.com/office/drawing/2014/main" val="3727532353"/>
                    </a:ext>
                  </a:extLst>
                </a:gridCol>
                <a:gridCol w="3708400">
                  <a:extLst>
                    <a:ext uri="{9D8B030D-6E8A-4147-A177-3AD203B41FA5}">
                      <a16:colId xmlns:a16="http://schemas.microsoft.com/office/drawing/2014/main" val="3892113884"/>
                    </a:ext>
                  </a:extLst>
                </a:gridCol>
                <a:gridCol w="3708400">
                  <a:extLst>
                    <a:ext uri="{9D8B030D-6E8A-4147-A177-3AD203B41FA5}">
                      <a16:colId xmlns:a16="http://schemas.microsoft.com/office/drawing/2014/main" val="2443526473"/>
                    </a:ext>
                  </a:extLst>
                </a:gridCol>
              </a:tblGrid>
              <a:tr h="443346">
                <a:tc>
                  <a:txBody>
                    <a:bodyPr/>
                    <a:lstStyle/>
                    <a:p>
                      <a:pPr algn="ctr"/>
                      <a:r>
                        <a:rPr lang="en-US" sz="2400" b="1" dirty="0"/>
                        <a:t>Age Group</a:t>
                      </a:r>
                    </a:p>
                  </a:txBody>
                  <a:tcPr marL="0" marR="0" marT="0" marB="0" anchor="ctr">
                    <a:solidFill>
                      <a:schemeClr val="accent3"/>
                    </a:solidFill>
                  </a:tcPr>
                </a:tc>
                <a:tc>
                  <a:txBody>
                    <a:bodyPr/>
                    <a:lstStyle/>
                    <a:p>
                      <a:pPr algn="ctr"/>
                      <a:r>
                        <a:rPr lang="en-US" sz="2400" b="1" dirty="0"/>
                        <a:t>RDA (g/day)</a:t>
                      </a:r>
                    </a:p>
                  </a:txBody>
                  <a:tcPr marL="0" marR="0" marT="0" marB="0" anchor="ctr">
                    <a:solidFill>
                      <a:schemeClr val="accent3"/>
                    </a:solidFill>
                  </a:tcPr>
                </a:tc>
                <a:tc>
                  <a:txBody>
                    <a:bodyPr/>
                    <a:lstStyle/>
                    <a:p>
                      <a:pPr algn="ctr"/>
                      <a:r>
                        <a:rPr lang="en-US" sz="2400" b="1" dirty="0"/>
                        <a:t>AMDR (% calories)</a:t>
                      </a:r>
                    </a:p>
                  </a:txBody>
                  <a:tcPr marL="0" marR="0" marT="0" marB="0" anchor="ctr">
                    <a:solidFill>
                      <a:schemeClr val="accent3"/>
                    </a:solidFill>
                  </a:tcPr>
                </a:tc>
                <a:extLst>
                  <a:ext uri="{0D108BD9-81ED-4DB2-BD59-A6C34878D82A}">
                    <a16:rowId xmlns:a16="http://schemas.microsoft.com/office/drawing/2014/main" val="679440430"/>
                  </a:ext>
                </a:extLst>
              </a:tr>
              <a:tr h="443346">
                <a:tc>
                  <a:txBody>
                    <a:bodyPr/>
                    <a:lstStyle/>
                    <a:p>
                      <a:r>
                        <a:rPr lang="en-US" sz="2400" dirty="0"/>
                        <a:t>Infants (0–6 </a:t>
                      </a:r>
                      <a:r>
                        <a:rPr lang="en-US" sz="2400" dirty="0" err="1"/>
                        <a:t>mo</a:t>
                      </a:r>
                      <a:r>
                        <a:rPr lang="en-US" sz="2400" dirty="0"/>
                        <a:t>)</a:t>
                      </a:r>
                    </a:p>
                  </a:txBody>
                  <a:tcPr marL="0" marR="0" marT="0" marB="0" anchor="ctr">
                    <a:solidFill>
                      <a:schemeClr val="accent2"/>
                    </a:solidFill>
                  </a:tcPr>
                </a:tc>
                <a:tc>
                  <a:txBody>
                    <a:bodyPr/>
                    <a:lstStyle/>
                    <a:p>
                      <a:pPr algn="r"/>
                      <a:r>
                        <a:rPr lang="en-US" sz="2400" dirty="0"/>
                        <a:t>9.1*</a:t>
                      </a:r>
                    </a:p>
                  </a:txBody>
                  <a:tcPr marL="0" marR="0" marT="0" marB="0" anchor="ctr">
                    <a:solidFill>
                      <a:schemeClr val="accent2"/>
                    </a:solidFill>
                  </a:tcPr>
                </a:tc>
                <a:tc>
                  <a:txBody>
                    <a:bodyPr/>
                    <a:lstStyle/>
                    <a:p>
                      <a:pPr algn="r"/>
                      <a:r>
                        <a:rPr lang="en-US" sz="2400" dirty="0"/>
                        <a:t>Not determined</a:t>
                      </a:r>
                    </a:p>
                  </a:txBody>
                  <a:tcPr marL="0" marR="0" marT="0" marB="0" anchor="ctr">
                    <a:solidFill>
                      <a:schemeClr val="accent2"/>
                    </a:solidFill>
                  </a:tcPr>
                </a:tc>
                <a:extLst>
                  <a:ext uri="{0D108BD9-81ED-4DB2-BD59-A6C34878D82A}">
                    <a16:rowId xmlns:a16="http://schemas.microsoft.com/office/drawing/2014/main" val="2794469506"/>
                  </a:ext>
                </a:extLst>
              </a:tr>
              <a:tr h="443346">
                <a:tc>
                  <a:txBody>
                    <a:bodyPr/>
                    <a:lstStyle/>
                    <a:p>
                      <a:r>
                        <a:rPr lang="en-US" sz="2400" dirty="0"/>
                        <a:t>Infants (7–12 </a:t>
                      </a:r>
                      <a:r>
                        <a:rPr lang="en-US" sz="2400" dirty="0" err="1"/>
                        <a:t>mo</a:t>
                      </a:r>
                      <a:r>
                        <a:rPr lang="en-US" sz="2400" dirty="0"/>
                        <a:t>)</a:t>
                      </a:r>
                    </a:p>
                  </a:txBody>
                  <a:tcPr marL="0" marR="0" marT="0" marB="0" anchor="ctr">
                    <a:solidFill>
                      <a:schemeClr val="accent6">
                        <a:lumMod val="60000"/>
                        <a:lumOff val="40000"/>
                      </a:schemeClr>
                    </a:solidFill>
                  </a:tcPr>
                </a:tc>
                <a:tc>
                  <a:txBody>
                    <a:bodyPr/>
                    <a:lstStyle/>
                    <a:p>
                      <a:pPr algn="r"/>
                      <a:r>
                        <a:rPr lang="en-US" sz="2400" dirty="0"/>
                        <a:t>11.0</a:t>
                      </a:r>
                    </a:p>
                  </a:txBody>
                  <a:tcPr marL="0" marR="0" marT="0" marB="0" anchor="ctr">
                    <a:solidFill>
                      <a:schemeClr val="accent6">
                        <a:lumMod val="60000"/>
                        <a:lumOff val="40000"/>
                      </a:schemeClr>
                    </a:solidFill>
                  </a:tcPr>
                </a:tc>
                <a:tc>
                  <a:txBody>
                    <a:bodyPr/>
                    <a:lstStyle/>
                    <a:p>
                      <a:pPr algn="r"/>
                      <a:r>
                        <a:rPr lang="en-US" sz="2400" dirty="0"/>
                        <a:t>Not determined</a:t>
                      </a:r>
                    </a:p>
                  </a:txBody>
                  <a:tcPr marL="0" marR="0" marT="0" marB="0" anchor="ctr">
                    <a:solidFill>
                      <a:schemeClr val="accent6">
                        <a:lumMod val="60000"/>
                        <a:lumOff val="40000"/>
                      </a:schemeClr>
                    </a:solidFill>
                  </a:tcPr>
                </a:tc>
                <a:extLst>
                  <a:ext uri="{0D108BD9-81ED-4DB2-BD59-A6C34878D82A}">
                    <a16:rowId xmlns:a16="http://schemas.microsoft.com/office/drawing/2014/main" val="2141433285"/>
                  </a:ext>
                </a:extLst>
              </a:tr>
              <a:tr h="443346">
                <a:tc>
                  <a:txBody>
                    <a:bodyPr/>
                    <a:lstStyle/>
                    <a:p>
                      <a:r>
                        <a:rPr lang="en-US" sz="2400" dirty="0"/>
                        <a:t>Children (1–3)</a:t>
                      </a:r>
                    </a:p>
                  </a:txBody>
                  <a:tcPr marL="0" marR="0" marT="0" marB="0" anchor="ctr">
                    <a:solidFill>
                      <a:schemeClr val="accent2"/>
                    </a:solidFill>
                  </a:tcPr>
                </a:tc>
                <a:tc>
                  <a:txBody>
                    <a:bodyPr/>
                    <a:lstStyle/>
                    <a:p>
                      <a:pPr algn="r"/>
                      <a:r>
                        <a:rPr lang="en-US" sz="2400" dirty="0"/>
                        <a:t>13.0</a:t>
                      </a:r>
                    </a:p>
                  </a:txBody>
                  <a:tcPr marL="0" marR="0" marT="0" marB="0" anchor="ctr">
                    <a:solidFill>
                      <a:schemeClr val="accent2"/>
                    </a:solidFill>
                  </a:tcPr>
                </a:tc>
                <a:tc>
                  <a:txBody>
                    <a:bodyPr/>
                    <a:lstStyle/>
                    <a:p>
                      <a:pPr algn="r"/>
                      <a:r>
                        <a:rPr lang="en-US" sz="2400" dirty="0"/>
                        <a:t>5–20</a:t>
                      </a:r>
                    </a:p>
                  </a:txBody>
                  <a:tcPr marL="0" marR="0" marT="0" marB="0" anchor="ctr">
                    <a:solidFill>
                      <a:schemeClr val="accent2"/>
                    </a:solidFill>
                  </a:tcPr>
                </a:tc>
                <a:extLst>
                  <a:ext uri="{0D108BD9-81ED-4DB2-BD59-A6C34878D82A}">
                    <a16:rowId xmlns:a16="http://schemas.microsoft.com/office/drawing/2014/main" val="2963923395"/>
                  </a:ext>
                </a:extLst>
              </a:tr>
              <a:tr h="443346">
                <a:tc>
                  <a:txBody>
                    <a:bodyPr/>
                    <a:lstStyle/>
                    <a:p>
                      <a:r>
                        <a:rPr lang="en-US" sz="2400" dirty="0"/>
                        <a:t>Children (4–8)</a:t>
                      </a:r>
                    </a:p>
                  </a:txBody>
                  <a:tcPr marL="0" marR="0" marT="0" marB="0" anchor="ctr">
                    <a:solidFill>
                      <a:schemeClr val="accent6">
                        <a:lumMod val="60000"/>
                        <a:lumOff val="40000"/>
                      </a:schemeClr>
                    </a:solidFill>
                  </a:tcPr>
                </a:tc>
                <a:tc>
                  <a:txBody>
                    <a:bodyPr/>
                    <a:lstStyle/>
                    <a:p>
                      <a:pPr algn="r"/>
                      <a:r>
                        <a:rPr lang="en-US" sz="2400" dirty="0"/>
                        <a:t>19.0</a:t>
                      </a:r>
                    </a:p>
                  </a:txBody>
                  <a:tcPr marL="0" marR="0" marT="0" marB="0" anchor="ctr">
                    <a:solidFill>
                      <a:schemeClr val="accent6">
                        <a:lumMod val="60000"/>
                        <a:lumOff val="40000"/>
                      </a:schemeClr>
                    </a:solidFill>
                  </a:tcPr>
                </a:tc>
                <a:tc>
                  <a:txBody>
                    <a:bodyPr/>
                    <a:lstStyle/>
                    <a:p>
                      <a:pPr algn="r"/>
                      <a:r>
                        <a:rPr lang="en-US" sz="2400" dirty="0"/>
                        <a:t>10–30</a:t>
                      </a:r>
                    </a:p>
                  </a:txBody>
                  <a:tcPr marL="0" marR="0" marT="0" marB="0" anchor="ctr">
                    <a:solidFill>
                      <a:schemeClr val="accent6">
                        <a:lumMod val="60000"/>
                        <a:lumOff val="40000"/>
                      </a:schemeClr>
                    </a:solidFill>
                  </a:tcPr>
                </a:tc>
                <a:extLst>
                  <a:ext uri="{0D108BD9-81ED-4DB2-BD59-A6C34878D82A}">
                    <a16:rowId xmlns:a16="http://schemas.microsoft.com/office/drawing/2014/main" val="4128820947"/>
                  </a:ext>
                </a:extLst>
              </a:tr>
              <a:tr h="443346">
                <a:tc>
                  <a:txBody>
                    <a:bodyPr/>
                    <a:lstStyle/>
                    <a:p>
                      <a:r>
                        <a:rPr lang="en-US" sz="2400" dirty="0"/>
                        <a:t>Children (9–13)</a:t>
                      </a:r>
                    </a:p>
                  </a:txBody>
                  <a:tcPr marL="0" marR="0" marT="0" marB="0" anchor="ctr">
                    <a:solidFill>
                      <a:schemeClr val="accent2"/>
                    </a:solidFill>
                  </a:tcPr>
                </a:tc>
                <a:tc>
                  <a:txBody>
                    <a:bodyPr/>
                    <a:lstStyle/>
                    <a:p>
                      <a:pPr algn="r"/>
                      <a:r>
                        <a:rPr lang="en-US" sz="2400" dirty="0"/>
                        <a:t>34.0</a:t>
                      </a:r>
                    </a:p>
                  </a:txBody>
                  <a:tcPr marL="0" marR="0" marT="0" marB="0" anchor="ctr">
                    <a:solidFill>
                      <a:schemeClr val="accent2"/>
                    </a:solidFill>
                  </a:tcPr>
                </a:tc>
                <a:tc>
                  <a:txBody>
                    <a:bodyPr/>
                    <a:lstStyle/>
                    <a:p>
                      <a:pPr algn="r"/>
                      <a:r>
                        <a:rPr lang="en-US" sz="2400" dirty="0"/>
                        <a:t>10–30</a:t>
                      </a:r>
                    </a:p>
                  </a:txBody>
                  <a:tcPr marL="0" marR="0" marT="0" marB="0" anchor="ctr">
                    <a:solidFill>
                      <a:schemeClr val="accent2"/>
                    </a:solidFill>
                  </a:tcPr>
                </a:tc>
                <a:extLst>
                  <a:ext uri="{0D108BD9-81ED-4DB2-BD59-A6C34878D82A}">
                    <a16:rowId xmlns:a16="http://schemas.microsoft.com/office/drawing/2014/main" val="1083762449"/>
                  </a:ext>
                </a:extLst>
              </a:tr>
              <a:tr h="443346">
                <a:tc>
                  <a:txBody>
                    <a:bodyPr/>
                    <a:lstStyle/>
                    <a:p>
                      <a:r>
                        <a:rPr lang="en-US" sz="2400" dirty="0"/>
                        <a:t>Males (14–18)</a:t>
                      </a:r>
                    </a:p>
                  </a:txBody>
                  <a:tcPr marL="0" marR="0" marT="0" marB="0" anchor="ctr">
                    <a:solidFill>
                      <a:schemeClr val="accent6">
                        <a:lumMod val="60000"/>
                        <a:lumOff val="40000"/>
                      </a:schemeClr>
                    </a:solidFill>
                  </a:tcPr>
                </a:tc>
                <a:tc>
                  <a:txBody>
                    <a:bodyPr/>
                    <a:lstStyle/>
                    <a:p>
                      <a:pPr algn="r"/>
                      <a:r>
                        <a:rPr lang="en-US" sz="2400" dirty="0"/>
                        <a:t>52.0</a:t>
                      </a:r>
                    </a:p>
                  </a:txBody>
                  <a:tcPr marL="0" marR="0" marT="0" marB="0" anchor="ctr">
                    <a:solidFill>
                      <a:schemeClr val="accent6">
                        <a:lumMod val="60000"/>
                        <a:lumOff val="40000"/>
                      </a:schemeClr>
                    </a:solidFill>
                  </a:tcPr>
                </a:tc>
                <a:tc>
                  <a:txBody>
                    <a:bodyPr/>
                    <a:lstStyle/>
                    <a:p>
                      <a:pPr algn="r"/>
                      <a:r>
                        <a:rPr lang="en-US" sz="2400" dirty="0"/>
                        <a:t>10–30</a:t>
                      </a:r>
                    </a:p>
                  </a:txBody>
                  <a:tcPr marL="0" marR="0" marT="0" marB="0" anchor="ctr">
                    <a:solidFill>
                      <a:schemeClr val="accent6">
                        <a:lumMod val="60000"/>
                        <a:lumOff val="40000"/>
                      </a:schemeClr>
                    </a:solidFill>
                  </a:tcPr>
                </a:tc>
                <a:extLst>
                  <a:ext uri="{0D108BD9-81ED-4DB2-BD59-A6C34878D82A}">
                    <a16:rowId xmlns:a16="http://schemas.microsoft.com/office/drawing/2014/main" val="1099773052"/>
                  </a:ext>
                </a:extLst>
              </a:tr>
              <a:tr h="443346">
                <a:tc>
                  <a:txBody>
                    <a:bodyPr/>
                    <a:lstStyle/>
                    <a:p>
                      <a:r>
                        <a:rPr lang="en-US" sz="2400" dirty="0"/>
                        <a:t>Females (14–18)</a:t>
                      </a:r>
                    </a:p>
                  </a:txBody>
                  <a:tcPr marL="0" marR="0" marT="0" marB="0" anchor="ctr">
                    <a:solidFill>
                      <a:schemeClr val="accent2"/>
                    </a:solidFill>
                  </a:tcPr>
                </a:tc>
                <a:tc>
                  <a:txBody>
                    <a:bodyPr/>
                    <a:lstStyle/>
                    <a:p>
                      <a:pPr algn="r"/>
                      <a:r>
                        <a:rPr lang="en-US" sz="2400" dirty="0"/>
                        <a:t>46.0</a:t>
                      </a:r>
                    </a:p>
                  </a:txBody>
                  <a:tcPr marL="0" marR="0" marT="0" marB="0" anchor="ctr">
                    <a:solidFill>
                      <a:schemeClr val="accent2"/>
                    </a:solidFill>
                  </a:tcPr>
                </a:tc>
                <a:tc>
                  <a:txBody>
                    <a:bodyPr/>
                    <a:lstStyle/>
                    <a:p>
                      <a:pPr algn="r"/>
                      <a:r>
                        <a:rPr lang="en-US" sz="2400" dirty="0"/>
                        <a:t>10–30</a:t>
                      </a:r>
                    </a:p>
                  </a:txBody>
                  <a:tcPr marL="0" marR="0" marT="0" marB="0" anchor="ctr">
                    <a:solidFill>
                      <a:schemeClr val="accent2"/>
                    </a:solidFill>
                  </a:tcPr>
                </a:tc>
                <a:extLst>
                  <a:ext uri="{0D108BD9-81ED-4DB2-BD59-A6C34878D82A}">
                    <a16:rowId xmlns:a16="http://schemas.microsoft.com/office/drawing/2014/main" val="1843622422"/>
                  </a:ext>
                </a:extLst>
              </a:tr>
              <a:tr h="443346">
                <a:tc>
                  <a:txBody>
                    <a:bodyPr/>
                    <a:lstStyle/>
                    <a:p>
                      <a:r>
                        <a:rPr lang="en-US" sz="2400" dirty="0"/>
                        <a:t>Adult Males (19+)</a:t>
                      </a:r>
                    </a:p>
                  </a:txBody>
                  <a:tcPr marL="0" marR="0" marT="0" marB="0" anchor="ctr">
                    <a:solidFill>
                      <a:schemeClr val="accent6">
                        <a:lumMod val="60000"/>
                        <a:lumOff val="40000"/>
                      </a:schemeClr>
                    </a:solidFill>
                  </a:tcPr>
                </a:tc>
                <a:tc>
                  <a:txBody>
                    <a:bodyPr/>
                    <a:lstStyle/>
                    <a:p>
                      <a:pPr algn="r"/>
                      <a:r>
                        <a:rPr lang="en-US" sz="2400" dirty="0"/>
                        <a:t>56.0</a:t>
                      </a:r>
                    </a:p>
                  </a:txBody>
                  <a:tcPr marL="0" marR="0" marT="0" marB="0" anchor="ctr">
                    <a:solidFill>
                      <a:schemeClr val="accent6">
                        <a:lumMod val="60000"/>
                        <a:lumOff val="40000"/>
                      </a:schemeClr>
                    </a:solidFill>
                  </a:tcPr>
                </a:tc>
                <a:tc>
                  <a:txBody>
                    <a:bodyPr/>
                    <a:lstStyle/>
                    <a:p>
                      <a:pPr algn="r"/>
                      <a:r>
                        <a:rPr lang="en-US" sz="2400" dirty="0"/>
                        <a:t>10–35</a:t>
                      </a:r>
                    </a:p>
                  </a:txBody>
                  <a:tcPr marL="0" marR="0" marT="0" marB="0" anchor="ctr">
                    <a:solidFill>
                      <a:schemeClr val="accent6">
                        <a:lumMod val="60000"/>
                        <a:lumOff val="40000"/>
                      </a:schemeClr>
                    </a:solidFill>
                  </a:tcPr>
                </a:tc>
                <a:extLst>
                  <a:ext uri="{0D108BD9-81ED-4DB2-BD59-A6C34878D82A}">
                    <a16:rowId xmlns:a16="http://schemas.microsoft.com/office/drawing/2014/main" val="116228142"/>
                  </a:ext>
                </a:extLst>
              </a:tr>
              <a:tr h="443346">
                <a:tc>
                  <a:txBody>
                    <a:bodyPr/>
                    <a:lstStyle/>
                    <a:p>
                      <a:r>
                        <a:rPr lang="en-US" sz="2400" dirty="0"/>
                        <a:t>Adult Females (19+)</a:t>
                      </a:r>
                    </a:p>
                  </a:txBody>
                  <a:tcPr marL="0" marR="0" marT="0" marB="0" anchor="ctr">
                    <a:solidFill>
                      <a:schemeClr val="accent2"/>
                    </a:solidFill>
                  </a:tcPr>
                </a:tc>
                <a:tc>
                  <a:txBody>
                    <a:bodyPr/>
                    <a:lstStyle/>
                    <a:p>
                      <a:pPr algn="r"/>
                      <a:r>
                        <a:rPr lang="en-US" sz="2400" dirty="0"/>
                        <a:t>46.0</a:t>
                      </a:r>
                    </a:p>
                  </a:txBody>
                  <a:tcPr marL="0" marR="0" marT="0" marB="0" anchor="ctr">
                    <a:solidFill>
                      <a:schemeClr val="accent2"/>
                    </a:solidFill>
                  </a:tcPr>
                </a:tc>
                <a:tc>
                  <a:txBody>
                    <a:bodyPr/>
                    <a:lstStyle/>
                    <a:p>
                      <a:pPr algn="r"/>
                      <a:r>
                        <a:rPr lang="en-US" sz="2400" dirty="0"/>
                        <a:t>10–35</a:t>
                      </a:r>
                    </a:p>
                  </a:txBody>
                  <a:tcPr marL="0" marR="0" marT="0" marB="0" anchor="ctr">
                    <a:solidFill>
                      <a:schemeClr val="accent2"/>
                    </a:solidFill>
                  </a:tcPr>
                </a:tc>
                <a:extLst>
                  <a:ext uri="{0D108BD9-81ED-4DB2-BD59-A6C34878D82A}">
                    <a16:rowId xmlns:a16="http://schemas.microsoft.com/office/drawing/2014/main" val="3340484670"/>
                  </a:ext>
                </a:extLst>
              </a:tr>
              <a:tr h="213359">
                <a:tc gridSpan="3">
                  <a:txBody>
                    <a:bodyPr/>
                    <a:lstStyle/>
                    <a:p>
                      <a:pPr algn="ctr"/>
                      <a:r>
                        <a:rPr lang="en-US" sz="2400" dirty="0"/>
                        <a:t>* Denotes Adequate Intake</a:t>
                      </a:r>
                    </a:p>
                  </a:txBody>
                  <a:tcPr marL="0" marR="0" marT="0" marB="0" anchor="ctr">
                    <a:solidFill>
                      <a:schemeClr val="accent6">
                        <a:lumMod val="60000"/>
                        <a:lumOff val="40000"/>
                      </a:schemeClr>
                    </a:solidFill>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594992525"/>
                  </a:ext>
                </a:extLst>
              </a:tr>
            </a:tbl>
          </a:graphicData>
        </a:graphic>
      </p:graphicFrame>
    </p:spTree>
    <p:extLst>
      <p:ext uri="{BB962C8B-B14F-4D97-AF65-F5344CB8AC3E}">
        <p14:creationId xmlns:p14="http://schemas.microsoft.com/office/powerpoint/2010/main" val="351258308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Calculating Protein Needs</a:t>
            </a:r>
          </a:p>
        </p:txBody>
      </p:sp>
      <p:sp>
        <p:nvSpPr>
          <p:cNvPr id="3" name="Content Placeholder 2"/>
          <p:cNvSpPr>
            <a:spLocks noGrp="1"/>
          </p:cNvSpPr>
          <p:nvPr>
            <p:ph idx="1"/>
          </p:nvPr>
        </p:nvSpPr>
        <p:spPr>
          <a:xfrm>
            <a:off x="608012" y="1600200"/>
            <a:ext cx="11201400" cy="4953000"/>
          </a:xfrm>
        </p:spPr>
        <p:txBody>
          <a:bodyPr>
            <a:noAutofit/>
          </a:bodyPr>
          <a:lstStyle/>
          <a:p>
            <a:r>
              <a:rPr lang="en-US" dirty="0"/>
              <a:t>The appropriate amount of protein in a person’s diet is that which maintains a balance between what is taken in and what is used. </a:t>
            </a:r>
          </a:p>
          <a:p>
            <a:r>
              <a:rPr lang="en-US" dirty="0"/>
              <a:t>The RDAs for protein were determined by assessing </a:t>
            </a:r>
            <a:r>
              <a:rPr lang="en-US" b="1" dirty="0"/>
              <a:t>nitrogen balance</a:t>
            </a:r>
            <a:r>
              <a:rPr lang="en-US" dirty="0"/>
              <a:t>. Nitrogen is one of the four basic elements contained in all amino acids. </a:t>
            </a:r>
          </a:p>
          <a:p>
            <a:r>
              <a:rPr lang="en-US" dirty="0"/>
              <a:t>When proteins are broken down and amino acids are catabolized, nitrogen is released. </a:t>
            </a:r>
          </a:p>
          <a:p>
            <a:r>
              <a:rPr lang="en-US" dirty="0"/>
              <a:t>Remember that when the liver breaks down amino acids, it produces ammonia, which is rapidly converted to nontoxic, nitrogen-containing urea, which is then transported to the kidneys for excretion.</a:t>
            </a:r>
          </a:p>
        </p:txBody>
      </p:sp>
    </p:spTree>
    <p:extLst>
      <p:ext uri="{BB962C8B-B14F-4D97-AF65-F5344CB8AC3E}">
        <p14:creationId xmlns:p14="http://schemas.microsoft.com/office/powerpoint/2010/main" val="3610240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Calculating Protein Needs</a:t>
            </a:r>
          </a:p>
        </p:txBody>
      </p:sp>
      <p:sp>
        <p:nvSpPr>
          <p:cNvPr id="3" name="Content Placeholder 2"/>
          <p:cNvSpPr>
            <a:spLocks noGrp="1"/>
          </p:cNvSpPr>
          <p:nvPr>
            <p:ph idx="1"/>
          </p:nvPr>
        </p:nvSpPr>
        <p:spPr>
          <a:xfrm>
            <a:off x="608012" y="1600200"/>
            <a:ext cx="11201400" cy="4953000"/>
          </a:xfrm>
        </p:spPr>
        <p:txBody>
          <a:bodyPr>
            <a:noAutofit/>
          </a:bodyPr>
          <a:lstStyle/>
          <a:p>
            <a:r>
              <a:rPr lang="en-US" dirty="0"/>
              <a:t>Most nitrogen is lost as urea in the urine, but urea is also excreted in the feces. </a:t>
            </a:r>
          </a:p>
          <a:p>
            <a:r>
              <a:rPr lang="en-US" dirty="0"/>
              <a:t>Proteins are also lost in sweat and as hair and nails grow. </a:t>
            </a:r>
          </a:p>
          <a:p>
            <a:r>
              <a:rPr lang="en-US" dirty="0"/>
              <a:t>The RDA, therefore, is the amount of protein a person should consume in their diet to balance the amount of protein used up and lost from the body. </a:t>
            </a:r>
          </a:p>
          <a:p>
            <a:r>
              <a:rPr lang="en-US" dirty="0"/>
              <a:t>For healthy adults, this amount of protein was determined to be 0.8 grams of protein per kilogram of body weight. </a:t>
            </a:r>
          </a:p>
          <a:p>
            <a:r>
              <a:rPr lang="en-US" dirty="0"/>
              <a:t>You can calculate your exact recommended protein intake per day based on your weight by using the following equation:</a:t>
            </a:r>
          </a:p>
        </p:txBody>
      </p:sp>
    </p:spTree>
    <p:extLst>
      <p:ext uri="{BB962C8B-B14F-4D97-AF65-F5344CB8AC3E}">
        <p14:creationId xmlns:p14="http://schemas.microsoft.com/office/powerpoint/2010/main" val="396722154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Calculating Protein Needs</a:t>
            </a:r>
          </a:p>
        </p:txBody>
      </p:sp>
      <p:sp>
        <p:nvSpPr>
          <p:cNvPr id="3" name="Content Placeholder 2"/>
          <p:cNvSpPr>
            <a:spLocks noGrp="1"/>
          </p:cNvSpPr>
          <p:nvPr>
            <p:ph idx="1"/>
          </p:nvPr>
        </p:nvSpPr>
        <p:spPr>
          <a:xfrm>
            <a:off x="608012" y="1600200"/>
            <a:ext cx="10515600" cy="4953000"/>
          </a:xfrm>
        </p:spPr>
        <p:txBody>
          <a:bodyPr>
            <a:noAutofit/>
          </a:bodyPr>
          <a:lstStyle/>
          <a:p>
            <a:pPr marL="0" indent="0">
              <a:buNone/>
            </a:pPr>
            <a:endParaRPr lang="en-US" dirty="0"/>
          </a:p>
          <a:p>
            <a:pPr marL="0" indent="0">
              <a:buNone/>
            </a:pPr>
            <a:endParaRPr lang="en-US" dirty="0"/>
          </a:p>
          <a:p>
            <a:pPr marL="0" indent="0" algn="ctr">
              <a:buNone/>
            </a:pPr>
            <a:r>
              <a:rPr lang="en-US" sz="3200" b="1" dirty="0"/>
              <a:t>(Weight in lbs. ÷ 2.2 kg/</a:t>
            </a:r>
            <a:r>
              <a:rPr lang="en-US" sz="3200" b="1" dirty="0" err="1"/>
              <a:t>lb</a:t>
            </a:r>
            <a:r>
              <a:rPr lang="en-US" sz="3200" b="1" dirty="0"/>
              <a:t>) × 0.8 g/kg</a:t>
            </a:r>
          </a:p>
          <a:p>
            <a:pPr marL="0" indent="0" algn="ctr">
              <a:buNone/>
            </a:pPr>
            <a:endParaRPr lang="en-US" sz="3200" b="1" dirty="0"/>
          </a:p>
          <a:p>
            <a:pPr marL="0" indent="0" algn="ctr">
              <a:buNone/>
            </a:pPr>
            <a:endParaRPr lang="en-US" sz="3200" b="1" dirty="0"/>
          </a:p>
          <a:p>
            <a:pPr marL="0" indent="0" algn="ctr">
              <a:buNone/>
            </a:pPr>
            <a:r>
              <a:rPr lang="en-US" sz="3200" dirty="0"/>
              <a:t>Note that if a person is overweight, the amount of dietary protein recommended can be overestimated.</a:t>
            </a:r>
            <a:endParaRPr lang="en-US" sz="3200" b="1" dirty="0"/>
          </a:p>
        </p:txBody>
      </p:sp>
    </p:spTree>
    <p:extLst>
      <p:ext uri="{BB962C8B-B14F-4D97-AF65-F5344CB8AC3E}">
        <p14:creationId xmlns:p14="http://schemas.microsoft.com/office/powerpoint/2010/main" val="176927768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Calculating Protein Needs</a:t>
            </a:r>
          </a:p>
        </p:txBody>
      </p:sp>
      <p:sp>
        <p:nvSpPr>
          <p:cNvPr id="3" name="Content Placeholder 2"/>
          <p:cNvSpPr>
            <a:spLocks noGrp="1"/>
          </p:cNvSpPr>
          <p:nvPr>
            <p:ph idx="1"/>
          </p:nvPr>
        </p:nvSpPr>
        <p:spPr>
          <a:xfrm>
            <a:off x="608012" y="1600200"/>
            <a:ext cx="10896600" cy="4953000"/>
          </a:xfrm>
        </p:spPr>
        <p:txBody>
          <a:bodyPr>
            <a:noAutofit/>
          </a:bodyPr>
          <a:lstStyle/>
          <a:p>
            <a:r>
              <a:rPr lang="en-US" dirty="0"/>
              <a:t>The IOM used data from multiple studies that determined nitrogen balance in people of different age groups to calculate the RDA for protein. </a:t>
            </a:r>
          </a:p>
          <a:p>
            <a:r>
              <a:rPr lang="en-US" dirty="0"/>
              <a:t>A person is said to be in nitrogen balance when the nitrogen input equals the amount of nitrogen used and excreted. </a:t>
            </a:r>
          </a:p>
          <a:p>
            <a:r>
              <a:rPr lang="en-US" dirty="0"/>
              <a:t>A person is in negative nitrogen balance when the amount of excreted nitrogen is greater than that consumed, meaning that the body is breaking down more protein to meet its demands. </a:t>
            </a:r>
          </a:p>
          <a:p>
            <a:r>
              <a:rPr lang="en-US" dirty="0"/>
              <a:t>This state of imbalance can occur in people who have certain diseases, such as cancer or muscular dystrophy.</a:t>
            </a:r>
            <a:endParaRPr lang="en-US" b="1" dirty="0"/>
          </a:p>
        </p:txBody>
      </p:sp>
    </p:spTree>
    <p:extLst>
      <p:ext uri="{BB962C8B-B14F-4D97-AF65-F5344CB8AC3E}">
        <p14:creationId xmlns:p14="http://schemas.microsoft.com/office/powerpoint/2010/main" val="303691593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Calculating Protein Needs</a:t>
            </a:r>
          </a:p>
        </p:txBody>
      </p:sp>
      <p:sp>
        <p:nvSpPr>
          <p:cNvPr id="3" name="Content Placeholder 2"/>
          <p:cNvSpPr>
            <a:spLocks noGrp="1"/>
          </p:cNvSpPr>
          <p:nvPr>
            <p:ph idx="1"/>
          </p:nvPr>
        </p:nvSpPr>
        <p:spPr>
          <a:xfrm>
            <a:off x="608012" y="1600200"/>
            <a:ext cx="10896600" cy="4953000"/>
          </a:xfrm>
        </p:spPr>
        <p:txBody>
          <a:bodyPr>
            <a:noAutofit/>
          </a:bodyPr>
          <a:lstStyle/>
          <a:p>
            <a:r>
              <a:rPr lang="en-US" dirty="0"/>
              <a:t>Someone who has a low-protein diet may also be in negative nitrogen balance as they are taking in less protein than what they actually need. </a:t>
            </a:r>
          </a:p>
          <a:p>
            <a:r>
              <a:rPr lang="en-US" dirty="0"/>
              <a:t>Positive nitrogen balance occurs when a person excretes less nitrogen than what is taken in by the diet, such as during child growth or pregnancy. </a:t>
            </a:r>
          </a:p>
          <a:p>
            <a:r>
              <a:rPr lang="en-US" dirty="0"/>
              <a:t>At these times the body requires more protein to build new tissues, so more of what gets consumed gets used up and less nitrogen is excreted.</a:t>
            </a:r>
          </a:p>
          <a:p>
            <a:r>
              <a:rPr lang="en-US" dirty="0"/>
              <a:t>A person healing from a severe wound may also be in positive nitrogen balance because protein is being used up to repair tissues.</a:t>
            </a:r>
            <a:endParaRPr lang="en-US" b="1" dirty="0"/>
          </a:p>
        </p:txBody>
      </p:sp>
    </p:spTree>
    <p:extLst>
      <p:ext uri="{BB962C8B-B14F-4D97-AF65-F5344CB8AC3E}">
        <p14:creationId xmlns:p14="http://schemas.microsoft.com/office/powerpoint/2010/main" val="369791756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Nitrogen Balance</a:t>
            </a:r>
          </a:p>
        </p:txBody>
      </p:sp>
      <p:pic>
        <p:nvPicPr>
          <p:cNvPr id="4" name="Content Placeholder 3" descr="Diagram describing the relationship between protein usage and nitrogen balance in the body."/>
          <p:cNvPicPr>
            <a:picLocks noGrp="1" noChangeAspect="1"/>
          </p:cNvPicPr>
          <p:nvPr>
            <p:ph idx="1"/>
          </p:nvPr>
        </p:nvPicPr>
        <p:blipFill>
          <a:blip r:embed="rId2"/>
          <a:stretch>
            <a:fillRect/>
          </a:stretch>
        </p:blipFill>
        <p:spPr>
          <a:xfrm>
            <a:off x="3389313" y="1452664"/>
            <a:ext cx="5410199" cy="5175916"/>
          </a:xfrm>
          <a:prstGeom prst="rect">
            <a:avLst/>
          </a:prstGeom>
        </p:spPr>
      </p:pic>
    </p:spTree>
    <p:extLst>
      <p:ext uri="{BB962C8B-B14F-4D97-AF65-F5344CB8AC3E}">
        <p14:creationId xmlns:p14="http://schemas.microsoft.com/office/powerpoint/2010/main" val="87708878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Dietary Sources of Protein</a:t>
            </a:r>
          </a:p>
        </p:txBody>
      </p:sp>
      <p:sp>
        <p:nvSpPr>
          <p:cNvPr id="3" name="Content Placeholder 2"/>
          <p:cNvSpPr>
            <a:spLocks noGrp="1"/>
          </p:cNvSpPr>
          <p:nvPr>
            <p:ph idx="1"/>
          </p:nvPr>
        </p:nvSpPr>
        <p:spPr>
          <a:xfrm>
            <a:off x="760412" y="1600200"/>
            <a:ext cx="10820400" cy="5029200"/>
          </a:xfrm>
        </p:spPr>
        <p:txBody>
          <a:bodyPr>
            <a:normAutofit/>
          </a:bodyPr>
          <a:lstStyle/>
          <a:p>
            <a:r>
              <a:rPr lang="en-US" dirty="0"/>
              <a:t>The protein food group consists of foods made from meat, seafood, poultry, eggs, soy, beans, peas, and seeds. </a:t>
            </a:r>
          </a:p>
          <a:p>
            <a:r>
              <a:rPr lang="en-US" dirty="0"/>
              <a:t>According to the Harvard School of Public Health, “animal protein and vegetable protein probably have the same effects on health. It’s the protein package that’s likely to make a difference.</a:t>
            </a:r>
          </a:p>
          <a:p>
            <a:r>
              <a:rPr lang="en-US" dirty="0"/>
              <a:t>Simply put, different protein sources differ in their additional components, so it is necessary to pay attention to the whole nutrient “package.” </a:t>
            </a:r>
          </a:p>
          <a:p>
            <a:r>
              <a:rPr lang="en-US" dirty="0"/>
              <a:t>Protein-rich animal-based foods commonly have high amounts of B vitamins, vitamin E, iron, magnesium, and zinc.</a:t>
            </a:r>
          </a:p>
        </p:txBody>
      </p:sp>
    </p:spTree>
    <p:extLst>
      <p:ext uri="{BB962C8B-B14F-4D97-AF65-F5344CB8AC3E}">
        <p14:creationId xmlns:p14="http://schemas.microsoft.com/office/powerpoint/2010/main" val="275706531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Dietary Sources of Protein</a:t>
            </a:r>
          </a:p>
        </p:txBody>
      </p:sp>
      <p:sp>
        <p:nvSpPr>
          <p:cNvPr id="3" name="Content Placeholder 2"/>
          <p:cNvSpPr>
            <a:spLocks noGrp="1"/>
          </p:cNvSpPr>
          <p:nvPr>
            <p:ph idx="1"/>
          </p:nvPr>
        </p:nvSpPr>
        <p:spPr>
          <a:xfrm>
            <a:off x="760412" y="1600200"/>
            <a:ext cx="10820400" cy="5029200"/>
          </a:xfrm>
        </p:spPr>
        <p:txBody>
          <a:bodyPr>
            <a:normAutofit lnSpcReduction="10000"/>
          </a:bodyPr>
          <a:lstStyle/>
          <a:p>
            <a:r>
              <a:rPr lang="en-US" dirty="0"/>
              <a:t>Seafood often contains healthy fats, and plant sources of protein contain a high amount of fiber. </a:t>
            </a:r>
          </a:p>
          <a:p>
            <a:r>
              <a:rPr lang="en-US" dirty="0"/>
              <a:t>Some animal-based protein-rich foods have an unhealthy amount of saturated fat and cholesterol. </a:t>
            </a:r>
          </a:p>
          <a:p>
            <a:r>
              <a:rPr lang="en-US" dirty="0"/>
              <a:t>When choosing your dietary sources of protein, take note of the other nutrients and also the non-nutrients, such as cholesterol, dyes, and preservatives, in order to make good selections that will benefit your health. </a:t>
            </a:r>
          </a:p>
          <a:p>
            <a:r>
              <a:rPr lang="en-US" dirty="0"/>
              <a:t>For instance, a hamburger patty made from 80 percent lean meat contains 22 grams of protein, 5.7 grams of saturated fat, and 77 milligrams of cholesterol.</a:t>
            </a:r>
          </a:p>
        </p:txBody>
      </p:sp>
    </p:spTree>
    <p:extLst>
      <p:ext uri="{BB962C8B-B14F-4D97-AF65-F5344CB8AC3E}">
        <p14:creationId xmlns:p14="http://schemas.microsoft.com/office/powerpoint/2010/main" val="36263622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Dietary Sources of Protein</a:t>
            </a:r>
          </a:p>
        </p:txBody>
      </p:sp>
      <p:graphicFrame>
        <p:nvGraphicFramePr>
          <p:cNvPr id="4" name="Content Placeholder 3" descr="Table showing dietary sources of protein include specific food names, protein content, saturated fat content, cholesteral content, and calories."/>
          <p:cNvGraphicFramePr>
            <a:graphicFrameLocks noGrp="1"/>
          </p:cNvGraphicFramePr>
          <p:nvPr>
            <p:ph idx="1"/>
            <p:extLst>
              <p:ext uri="{D42A27DB-BD31-4B8C-83A1-F6EECF244321}">
                <p14:modId xmlns:p14="http://schemas.microsoft.com/office/powerpoint/2010/main" val="1239308048"/>
              </p:ext>
            </p:extLst>
          </p:nvPr>
        </p:nvGraphicFramePr>
        <p:xfrm>
          <a:off x="760410" y="1432560"/>
          <a:ext cx="10744200" cy="4663440"/>
        </p:xfrm>
        <a:graphic>
          <a:graphicData uri="http://schemas.openxmlformats.org/drawingml/2006/table">
            <a:tbl>
              <a:tblPr firstRow="1">
                <a:tableStyleId>{5940675A-B579-460E-94D1-54222C63F5DA}</a:tableStyleId>
              </a:tblPr>
              <a:tblGrid>
                <a:gridCol w="3886202">
                  <a:extLst>
                    <a:ext uri="{9D8B030D-6E8A-4147-A177-3AD203B41FA5}">
                      <a16:colId xmlns:a16="http://schemas.microsoft.com/office/drawing/2014/main" val="1213454763"/>
                    </a:ext>
                  </a:extLst>
                </a:gridCol>
                <a:gridCol w="1905000">
                  <a:extLst>
                    <a:ext uri="{9D8B030D-6E8A-4147-A177-3AD203B41FA5}">
                      <a16:colId xmlns:a16="http://schemas.microsoft.com/office/drawing/2014/main" val="3432490035"/>
                    </a:ext>
                  </a:extLst>
                </a:gridCol>
                <a:gridCol w="1752600">
                  <a:extLst>
                    <a:ext uri="{9D8B030D-6E8A-4147-A177-3AD203B41FA5}">
                      <a16:colId xmlns:a16="http://schemas.microsoft.com/office/drawing/2014/main" val="355403090"/>
                    </a:ext>
                  </a:extLst>
                </a:gridCol>
                <a:gridCol w="1676400">
                  <a:extLst>
                    <a:ext uri="{9D8B030D-6E8A-4147-A177-3AD203B41FA5}">
                      <a16:colId xmlns:a16="http://schemas.microsoft.com/office/drawing/2014/main" val="62611638"/>
                    </a:ext>
                  </a:extLst>
                </a:gridCol>
                <a:gridCol w="1523998">
                  <a:extLst>
                    <a:ext uri="{9D8B030D-6E8A-4147-A177-3AD203B41FA5}">
                      <a16:colId xmlns:a16="http://schemas.microsoft.com/office/drawing/2014/main" val="2331810375"/>
                    </a:ext>
                  </a:extLst>
                </a:gridCol>
              </a:tblGrid>
              <a:tr h="459327">
                <a:tc>
                  <a:txBody>
                    <a:bodyPr/>
                    <a:lstStyle/>
                    <a:p>
                      <a:pPr algn="ctr"/>
                      <a:r>
                        <a:rPr lang="en-US" sz="1600" b="1" dirty="0"/>
                        <a:t>Food</a:t>
                      </a:r>
                    </a:p>
                  </a:txBody>
                  <a:tcPr marL="0" marR="0" marT="0" marB="0" anchor="ctr">
                    <a:solidFill>
                      <a:schemeClr val="accent1"/>
                    </a:solidFill>
                  </a:tcPr>
                </a:tc>
                <a:tc>
                  <a:txBody>
                    <a:bodyPr/>
                    <a:lstStyle/>
                    <a:p>
                      <a:pPr algn="ctr"/>
                      <a:r>
                        <a:rPr lang="en-US" sz="1600" b="1" dirty="0"/>
                        <a:t>Protein Content (g)</a:t>
                      </a:r>
                    </a:p>
                  </a:txBody>
                  <a:tcPr marL="0" marR="0" marT="0" marB="0" anchor="ctr">
                    <a:solidFill>
                      <a:schemeClr val="accent1"/>
                    </a:solidFill>
                  </a:tcPr>
                </a:tc>
                <a:tc>
                  <a:txBody>
                    <a:bodyPr/>
                    <a:lstStyle/>
                    <a:p>
                      <a:pPr algn="ctr"/>
                      <a:r>
                        <a:rPr lang="en-US" sz="1600" b="1" dirty="0"/>
                        <a:t>Saturated Fat (g)</a:t>
                      </a:r>
                    </a:p>
                  </a:txBody>
                  <a:tcPr marL="0" marR="0" marT="0" marB="0" anchor="ctr">
                    <a:solidFill>
                      <a:schemeClr val="accent1"/>
                    </a:solidFill>
                  </a:tcPr>
                </a:tc>
                <a:tc>
                  <a:txBody>
                    <a:bodyPr/>
                    <a:lstStyle/>
                    <a:p>
                      <a:pPr algn="ctr"/>
                      <a:r>
                        <a:rPr lang="en-US" sz="1600" b="1" dirty="0"/>
                        <a:t>Cholesterol (mg)</a:t>
                      </a:r>
                    </a:p>
                  </a:txBody>
                  <a:tcPr marL="0" marR="0" marT="0" marB="0" anchor="ctr">
                    <a:solidFill>
                      <a:schemeClr val="accent1"/>
                    </a:solidFill>
                  </a:tcPr>
                </a:tc>
                <a:tc>
                  <a:txBody>
                    <a:bodyPr/>
                    <a:lstStyle/>
                    <a:p>
                      <a:pPr algn="ctr"/>
                      <a:r>
                        <a:rPr lang="en-US" sz="1600" b="1" dirty="0"/>
                        <a:t>Calories</a:t>
                      </a:r>
                    </a:p>
                  </a:txBody>
                  <a:tcPr marL="0" marR="0" marT="0" marB="0" anchor="ctr">
                    <a:solidFill>
                      <a:schemeClr val="accent1"/>
                    </a:solidFill>
                  </a:tcPr>
                </a:tc>
                <a:extLst>
                  <a:ext uri="{0D108BD9-81ED-4DB2-BD59-A6C34878D82A}">
                    <a16:rowId xmlns:a16="http://schemas.microsoft.com/office/drawing/2014/main" val="1190372969"/>
                  </a:ext>
                </a:extLst>
              </a:tr>
              <a:tr h="579081">
                <a:tc>
                  <a:txBody>
                    <a:bodyPr/>
                    <a:lstStyle/>
                    <a:p>
                      <a:r>
                        <a:rPr lang="en-US" sz="1600" dirty="0"/>
                        <a:t>Hamburger patty 3 oz. (80% lean)</a:t>
                      </a:r>
                    </a:p>
                  </a:txBody>
                  <a:tcPr marL="0" marR="0" marT="0" marB="0" anchor="ctr">
                    <a:solidFill>
                      <a:schemeClr val="accent3"/>
                    </a:solidFill>
                  </a:tcPr>
                </a:tc>
                <a:tc>
                  <a:txBody>
                    <a:bodyPr/>
                    <a:lstStyle/>
                    <a:p>
                      <a:pPr algn="r"/>
                      <a:r>
                        <a:rPr lang="en-US" sz="1600" dirty="0"/>
                        <a:t>22.0</a:t>
                      </a:r>
                    </a:p>
                  </a:txBody>
                  <a:tcPr marL="0" marR="0" marT="0" marB="0" anchor="ctr">
                    <a:solidFill>
                      <a:schemeClr val="accent3"/>
                    </a:solidFill>
                  </a:tcPr>
                </a:tc>
                <a:tc>
                  <a:txBody>
                    <a:bodyPr/>
                    <a:lstStyle/>
                    <a:p>
                      <a:pPr algn="r"/>
                      <a:r>
                        <a:rPr lang="en-US" sz="1600" dirty="0"/>
                        <a:t>5.7</a:t>
                      </a:r>
                    </a:p>
                  </a:txBody>
                  <a:tcPr marL="0" marR="0" marT="0" marB="0" anchor="ctr">
                    <a:solidFill>
                      <a:schemeClr val="accent3"/>
                    </a:solidFill>
                  </a:tcPr>
                </a:tc>
                <a:tc>
                  <a:txBody>
                    <a:bodyPr/>
                    <a:lstStyle/>
                    <a:p>
                      <a:pPr algn="r"/>
                      <a:r>
                        <a:rPr lang="en-US" sz="1600" dirty="0"/>
                        <a:t>77</a:t>
                      </a:r>
                    </a:p>
                  </a:txBody>
                  <a:tcPr marL="0" marR="0" marT="0" marB="0" anchor="ctr">
                    <a:solidFill>
                      <a:schemeClr val="accent3"/>
                    </a:solidFill>
                  </a:tcPr>
                </a:tc>
                <a:tc>
                  <a:txBody>
                    <a:bodyPr/>
                    <a:lstStyle/>
                    <a:p>
                      <a:pPr algn="r"/>
                      <a:r>
                        <a:rPr lang="en-US" sz="1600" dirty="0"/>
                        <a:t>230</a:t>
                      </a:r>
                    </a:p>
                  </a:txBody>
                  <a:tcPr marL="0" marR="0" marT="0" marB="0" anchor="ctr">
                    <a:solidFill>
                      <a:schemeClr val="accent3"/>
                    </a:solidFill>
                  </a:tcPr>
                </a:tc>
                <a:extLst>
                  <a:ext uri="{0D108BD9-81ED-4DB2-BD59-A6C34878D82A}">
                    <a16:rowId xmlns:a16="http://schemas.microsoft.com/office/drawing/2014/main" val="4015863983"/>
                  </a:ext>
                </a:extLst>
              </a:tr>
              <a:tr h="550671">
                <a:tc>
                  <a:txBody>
                    <a:bodyPr/>
                    <a:lstStyle/>
                    <a:p>
                      <a:r>
                        <a:rPr lang="en-US" sz="1600" dirty="0"/>
                        <a:t>Hamburger patty 3 oz. (95% lean)</a:t>
                      </a:r>
                    </a:p>
                  </a:txBody>
                  <a:tcPr marL="0" marR="0" marT="0" marB="0" anchor="ctr">
                    <a:solidFill>
                      <a:srgbClr val="FFC000"/>
                    </a:solidFill>
                  </a:tcPr>
                </a:tc>
                <a:tc>
                  <a:txBody>
                    <a:bodyPr/>
                    <a:lstStyle/>
                    <a:p>
                      <a:pPr algn="r"/>
                      <a:r>
                        <a:rPr lang="en-US" sz="1600" dirty="0"/>
                        <a:t>22.0</a:t>
                      </a:r>
                    </a:p>
                  </a:txBody>
                  <a:tcPr marL="0" marR="0" marT="0" marB="0" anchor="ctr">
                    <a:solidFill>
                      <a:srgbClr val="FFC000"/>
                    </a:solidFill>
                  </a:tcPr>
                </a:tc>
                <a:tc>
                  <a:txBody>
                    <a:bodyPr/>
                    <a:lstStyle/>
                    <a:p>
                      <a:pPr algn="r"/>
                      <a:r>
                        <a:rPr lang="en-US" sz="1600" dirty="0"/>
                        <a:t>2.3</a:t>
                      </a:r>
                    </a:p>
                  </a:txBody>
                  <a:tcPr marL="0" marR="0" marT="0" marB="0" anchor="ctr">
                    <a:solidFill>
                      <a:srgbClr val="FFC000"/>
                    </a:solidFill>
                  </a:tcPr>
                </a:tc>
                <a:tc>
                  <a:txBody>
                    <a:bodyPr/>
                    <a:lstStyle/>
                    <a:p>
                      <a:pPr algn="r"/>
                      <a:r>
                        <a:rPr lang="en-US" sz="1600" dirty="0"/>
                        <a:t>60</a:t>
                      </a:r>
                    </a:p>
                  </a:txBody>
                  <a:tcPr marL="0" marR="0" marT="0" marB="0" anchor="ctr">
                    <a:solidFill>
                      <a:srgbClr val="FFC000"/>
                    </a:solidFill>
                  </a:tcPr>
                </a:tc>
                <a:tc>
                  <a:txBody>
                    <a:bodyPr/>
                    <a:lstStyle/>
                    <a:p>
                      <a:pPr algn="r"/>
                      <a:r>
                        <a:rPr lang="en-US" sz="1600" dirty="0"/>
                        <a:t>139</a:t>
                      </a:r>
                    </a:p>
                  </a:txBody>
                  <a:tcPr marL="0" marR="0" marT="0" marB="0" anchor="ctr">
                    <a:solidFill>
                      <a:srgbClr val="FFC000"/>
                    </a:solidFill>
                  </a:tcPr>
                </a:tc>
                <a:extLst>
                  <a:ext uri="{0D108BD9-81ED-4DB2-BD59-A6C34878D82A}">
                    <a16:rowId xmlns:a16="http://schemas.microsoft.com/office/drawing/2014/main" val="56434353"/>
                  </a:ext>
                </a:extLst>
              </a:tr>
              <a:tr h="459327">
                <a:tc>
                  <a:txBody>
                    <a:bodyPr/>
                    <a:lstStyle/>
                    <a:p>
                      <a:r>
                        <a:rPr lang="en-US" sz="1600" dirty="0"/>
                        <a:t>Top sirloin 3 oz.</a:t>
                      </a:r>
                    </a:p>
                  </a:txBody>
                  <a:tcPr marL="0" marR="0" marT="0" marB="0" anchor="ctr">
                    <a:solidFill>
                      <a:schemeClr val="accent3"/>
                    </a:solidFill>
                  </a:tcPr>
                </a:tc>
                <a:tc>
                  <a:txBody>
                    <a:bodyPr/>
                    <a:lstStyle/>
                    <a:p>
                      <a:pPr algn="r"/>
                      <a:r>
                        <a:rPr lang="en-US" sz="1600" dirty="0"/>
                        <a:t>25.8</a:t>
                      </a:r>
                    </a:p>
                  </a:txBody>
                  <a:tcPr marL="0" marR="0" marT="0" marB="0" anchor="ctr">
                    <a:solidFill>
                      <a:schemeClr val="accent3"/>
                    </a:solidFill>
                  </a:tcPr>
                </a:tc>
                <a:tc>
                  <a:txBody>
                    <a:bodyPr/>
                    <a:lstStyle/>
                    <a:p>
                      <a:pPr algn="r"/>
                      <a:r>
                        <a:rPr lang="en-US" sz="1600" dirty="0"/>
                        <a:t>2.0</a:t>
                      </a:r>
                    </a:p>
                  </a:txBody>
                  <a:tcPr marL="0" marR="0" marT="0" marB="0" anchor="ctr">
                    <a:solidFill>
                      <a:schemeClr val="accent3"/>
                    </a:solidFill>
                  </a:tcPr>
                </a:tc>
                <a:tc>
                  <a:txBody>
                    <a:bodyPr/>
                    <a:lstStyle/>
                    <a:p>
                      <a:pPr algn="r"/>
                      <a:r>
                        <a:rPr lang="en-US" sz="1600" dirty="0"/>
                        <a:t>76</a:t>
                      </a:r>
                    </a:p>
                  </a:txBody>
                  <a:tcPr marL="0" marR="0" marT="0" marB="0" anchor="ctr">
                    <a:solidFill>
                      <a:schemeClr val="accent3"/>
                    </a:solidFill>
                  </a:tcPr>
                </a:tc>
                <a:tc>
                  <a:txBody>
                    <a:bodyPr/>
                    <a:lstStyle/>
                    <a:p>
                      <a:pPr algn="r"/>
                      <a:r>
                        <a:rPr lang="en-US" sz="1600" dirty="0"/>
                        <a:t>158</a:t>
                      </a:r>
                    </a:p>
                  </a:txBody>
                  <a:tcPr marL="0" marR="0" marT="0" marB="0" anchor="ctr">
                    <a:solidFill>
                      <a:schemeClr val="accent3"/>
                    </a:solidFill>
                  </a:tcPr>
                </a:tc>
                <a:extLst>
                  <a:ext uri="{0D108BD9-81ED-4DB2-BD59-A6C34878D82A}">
                    <a16:rowId xmlns:a16="http://schemas.microsoft.com/office/drawing/2014/main" val="2015452537"/>
                  </a:ext>
                </a:extLst>
              </a:tr>
              <a:tr h="551119">
                <a:tc>
                  <a:txBody>
                    <a:bodyPr/>
                    <a:lstStyle/>
                    <a:p>
                      <a:r>
                        <a:rPr lang="en-US" sz="1600" dirty="0"/>
                        <a:t>Beef chuck 3 oz. (lean, trimmed)</a:t>
                      </a:r>
                    </a:p>
                  </a:txBody>
                  <a:tcPr marL="0" marR="0" marT="0" marB="0" anchor="ctr">
                    <a:solidFill>
                      <a:srgbClr val="FFC000"/>
                    </a:solidFill>
                  </a:tcPr>
                </a:tc>
                <a:tc>
                  <a:txBody>
                    <a:bodyPr/>
                    <a:lstStyle/>
                    <a:p>
                      <a:pPr algn="r"/>
                      <a:r>
                        <a:rPr lang="en-US" sz="1600" dirty="0"/>
                        <a:t>22.2</a:t>
                      </a:r>
                    </a:p>
                  </a:txBody>
                  <a:tcPr marL="0" marR="0" marT="0" marB="0" anchor="ctr">
                    <a:solidFill>
                      <a:srgbClr val="FFC000"/>
                    </a:solidFill>
                  </a:tcPr>
                </a:tc>
                <a:tc>
                  <a:txBody>
                    <a:bodyPr/>
                    <a:lstStyle/>
                    <a:p>
                      <a:pPr algn="r"/>
                      <a:r>
                        <a:rPr lang="en-US" sz="1600" dirty="0"/>
                        <a:t>1.8</a:t>
                      </a:r>
                    </a:p>
                  </a:txBody>
                  <a:tcPr marL="0" marR="0" marT="0" marB="0" anchor="ctr">
                    <a:solidFill>
                      <a:srgbClr val="FFC000"/>
                    </a:solidFill>
                  </a:tcPr>
                </a:tc>
                <a:tc>
                  <a:txBody>
                    <a:bodyPr/>
                    <a:lstStyle/>
                    <a:p>
                      <a:pPr algn="r"/>
                      <a:r>
                        <a:rPr lang="en-US" sz="1600" dirty="0"/>
                        <a:t>51</a:t>
                      </a:r>
                    </a:p>
                  </a:txBody>
                  <a:tcPr marL="0" marR="0" marT="0" marB="0" anchor="ctr">
                    <a:solidFill>
                      <a:srgbClr val="FFC000"/>
                    </a:solidFill>
                  </a:tcPr>
                </a:tc>
                <a:tc>
                  <a:txBody>
                    <a:bodyPr/>
                    <a:lstStyle/>
                    <a:p>
                      <a:pPr algn="r"/>
                      <a:r>
                        <a:rPr lang="en-US" sz="1600" dirty="0"/>
                        <a:t>135</a:t>
                      </a:r>
                    </a:p>
                  </a:txBody>
                  <a:tcPr marL="0" marR="0" marT="0" marB="0" anchor="ctr">
                    <a:solidFill>
                      <a:srgbClr val="FFC000"/>
                    </a:solidFill>
                  </a:tcPr>
                </a:tc>
                <a:extLst>
                  <a:ext uri="{0D108BD9-81ED-4DB2-BD59-A6C34878D82A}">
                    <a16:rowId xmlns:a16="http://schemas.microsoft.com/office/drawing/2014/main" val="2726777475"/>
                  </a:ext>
                </a:extLst>
              </a:tr>
              <a:tr h="550671">
                <a:tc>
                  <a:txBody>
                    <a:bodyPr/>
                    <a:lstStyle/>
                    <a:p>
                      <a:r>
                        <a:rPr lang="en-US" sz="1600" dirty="0"/>
                        <a:t>Pork loin 3 oz.</a:t>
                      </a:r>
                    </a:p>
                  </a:txBody>
                  <a:tcPr marL="0" marR="0" marT="0" marB="0" anchor="ctr">
                    <a:solidFill>
                      <a:schemeClr val="accent3"/>
                    </a:solidFill>
                  </a:tcPr>
                </a:tc>
                <a:tc>
                  <a:txBody>
                    <a:bodyPr/>
                    <a:lstStyle/>
                    <a:p>
                      <a:pPr algn="r"/>
                      <a:r>
                        <a:rPr lang="en-US" sz="1600" dirty="0"/>
                        <a:t>24.3</a:t>
                      </a:r>
                    </a:p>
                  </a:txBody>
                  <a:tcPr marL="0" marR="0" marT="0" marB="0" anchor="ctr">
                    <a:solidFill>
                      <a:schemeClr val="accent3"/>
                    </a:solidFill>
                  </a:tcPr>
                </a:tc>
                <a:tc>
                  <a:txBody>
                    <a:bodyPr/>
                    <a:lstStyle/>
                    <a:p>
                      <a:pPr algn="r"/>
                      <a:r>
                        <a:rPr lang="en-US" sz="1600" dirty="0"/>
                        <a:t>3.0</a:t>
                      </a:r>
                    </a:p>
                  </a:txBody>
                  <a:tcPr marL="0" marR="0" marT="0" marB="0" anchor="ctr">
                    <a:solidFill>
                      <a:schemeClr val="accent3"/>
                    </a:solidFill>
                  </a:tcPr>
                </a:tc>
                <a:tc>
                  <a:txBody>
                    <a:bodyPr/>
                    <a:lstStyle/>
                    <a:p>
                      <a:pPr algn="r"/>
                      <a:r>
                        <a:rPr lang="en-US" sz="1600" dirty="0"/>
                        <a:t>69</a:t>
                      </a:r>
                    </a:p>
                  </a:txBody>
                  <a:tcPr marL="0" marR="0" marT="0" marB="0" anchor="ctr">
                    <a:solidFill>
                      <a:schemeClr val="accent3"/>
                    </a:solidFill>
                  </a:tcPr>
                </a:tc>
                <a:tc>
                  <a:txBody>
                    <a:bodyPr/>
                    <a:lstStyle/>
                    <a:p>
                      <a:pPr algn="r"/>
                      <a:r>
                        <a:rPr lang="en-US" sz="1600" dirty="0"/>
                        <a:t>178</a:t>
                      </a:r>
                    </a:p>
                  </a:txBody>
                  <a:tcPr marL="0" marR="0" marT="0" marB="0" anchor="ctr">
                    <a:solidFill>
                      <a:schemeClr val="accent3"/>
                    </a:solidFill>
                  </a:tcPr>
                </a:tc>
                <a:extLst>
                  <a:ext uri="{0D108BD9-81ED-4DB2-BD59-A6C34878D82A}">
                    <a16:rowId xmlns:a16="http://schemas.microsoft.com/office/drawing/2014/main" val="3979833419"/>
                  </a:ext>
                </a:extLst>
              </a:tr>
              <a:tr h="538667">
                <a:tc>
                  <a:txBody>
                    <a:bodyPr/>
                    <a:lstStyle/>
                    <a:p>
                      <a:r>
                        <a:rPr lang="en-US" sz="1600" dirty="0"/>
                        <a:t>Pork ribs (country style, 1 piece)</a:t>
                      </a:r>
                    </a:p>
                  </a:txBody>
                  <a:tcPr marL="0" marR="0" marT="0" marB="0" anchor="ctr">
                    <a:solidFill>
                      <a:srgbClr val="FFC000"/>
                    </a:solidFill>
                  </a:tcPr>
                </a:tc>
                <a:tc>
                  <a:txBody>
                    <a:bodyPr/>
                    <a:lstStyle/>
                    <a:p>
                      <a:pPr algn="r"/>
                      <a:r>
                        <a:rPr lang="en-US" sz="1600" dirty="0"/>
                        <a:t>56.4</a:t>
                      </a:r>
                    </a:p>
                  </a:txBody>
                  <a:tcPr marL="0" marR="0" marT="0" marB="0" anchor="ctr">
                    <a:solidFill>
                      <a:srgbClr val="FFC000"/>
                    </a:solidFill>
                  </a:tcPr>
                </a:tc>
                <a:tc>
                  <a:txBody>
                    <a:bodyPr/>
                    <a:lstStyle/>
                    <a:p>
                      <a:pPr algn="r"/>
                      <a:r>
                        <a:rPr lang="en-US" sz="1600" dirty="0"/>
                        <a:t>22.2</a:t>
                      </a:r>
                    </a:p>
                  </a:txBody>
                  <a:tcPr marL="0" marR="0" marT="0" marB="0" anchor="ctr">
                    <a:solidFill>
                      <a:srgbClr val="FFC000"/>
                    </a:solidFill>
                  </a:tcPr>
                </a:tc>
                <a:tc>
                  <a:txBody>
                    <a:bodyPr/>
                    <a:lstStyle/>
                    <a:p>
                      <a:pPr algn="r"/>
                      <a:r>
                        <a:rPr lang="en-US" sz="1600" dirty="0"/>
                        <a:t>222</a:t>
                      </a:r>
                    </a:p>
                  </a:txBody>
                  <a:tcPr marL="0" marR="0" marT="0" marB="0" anchor="ctr">
                    <a:solidFill>
                      <a:srgbClr val="FFC000"/>
                    </a:solidFill>
                  </a:tcPr>
                </a:tc>
                <a:tc>
                  <a:txBody>
                    <a:bodyPr/>
                    <a:lstStyle/>
                    <a:p>
                      <a:pPr algn="r"/>
                      <a:r>
                        <a:rPr lang="en-US" sz="1600" dirty="0"/>
                        <a:t>790</a:t>
                      </a:r>
                    </a:p>
                  </a:txBody>
                  <a:tcPr marL="0" marR="0" marT="0" marB="0" anchor="ctr">
                    <a:solidFill>
                      <a:srgbClr val="FFC000"/>
                    </a:solidFill>
                  </a:tcPr>
                </a:tc>
                <a:extLst>
                  <a:ext uri="{0D108BD9-81ED-4DB2-BD59-A6C34878D82A}">
                    <a16:rowId xmlns:a16="http://schemas.microsoft.com/office/drawing/2014/main" val="3386709042"/>
                  </a:ext>
                </a:extLst>
              </a:tr>
              <a:tr h="479014">
                <a:tc>
                  <a:txBody>
                    <a:bodyPr/>
                    <a:lstStyle/>
                    <a:p>
                      <a:r>
                        <a:rPr lang="en-US" sz="1600" dirty="0"/>
                        <a:t>Chicken breast (roasted, 1 c.)</a:t>
                      </a:r>
                    </a:p>
                  </a:txBody>
                  <a:tcPr marL="0" marR="0" marT="0" marB="0" anchor="ctr">
                    <a:solidFill>
                      <a:schemeClr val="accent3"/>
                    </a:solidFill>
                  </a:tcPr>
                </a:tc>
                <a:tc>
                  <a:txBody>
                    <a:bodyPr/>
                    <a:lstStyle/>
                    <a:p>
                      <a:pPr algn="r"/>
                      <a:r>
                        <a:rPr lang="en-US" sz="1600" dirty="0"/>
                        <a:t>43.4</a:t>
                      </a:r>
                    </a:p>
                  </a:txBody>
                  <a:tcPr marL="0" marR="0" marT="0" marB="0" anchor="ctr">
                    <a:solidFill>
                      <a:schemeClr val="accent3"/>
                    </a:solidFill>
                  </a:tcPr>
                </a:tc>
                <a:tc>
                  <a:txBody>
                    <a:bodyPr/>
                    <a:lstStyle/>
                    <a:p>
                      <a:pPr algn="r"/>
                      <a:r>
                        <a:rPr lang="en-US" sz="1600" dirty="0"/>
                        <a:t>1.4</a:t>
                      </a:r>
                    </a:p>
                  </a:txBody>
                  <a:tcPr marL="0" marR="0" marT="0" marB="0" anchor="ctr">
                    <a:solidFill>
                      <a:schemeClr val="accent3"/>
                    </a:solidFill>
                  </a:tcPr>
                </a:tc>
                <a:tc>
                  <a:txBody>
                    <a:bodyPr/>
                    <a:lstStyle/>
                    <a:p>
                      <a:pPr algn="r"/>
                      <a:r>
                        <a:rPr lang="en-US" sz="1600" dirty="0"/>
                        <a:t>119</a:t>
                      </a:r>
                    </a:p>
                  </a:txBody>
                  <a:tcPr marL="0" marR="0" marT="0" marB="0" anchor="ctr">
                    <a:solidFill>
                      <a:schemeClr val="accent3"/>
                    </a:solidFill>
                  </a:tcPr>
                </a:tc>
                <a:tc>
                  <a:txBody>
                    <a:bodyPr/>
                    <a:lstStyle/>
                    <a:p>
                      <a:pPr algn="r"/>
                      <a:r>
                        <a:rPr lang="en-US" sz="1600" dirty="0"/>
                        <a:t>231</a:t>
                      </a:r>
                    </a:p>
                  </a:txBody>
                  <a:tcPr marL="0" marR="0" marT="0" marB="0" anchor="ctr">
                    <a:solidFill>
                      <a:schemeClr val="accent3"/>
                    </a:solidFill>
                  </a:tcPr>
                </a:tc>
                <a:extLst>
                  <a:ext uri="{0D108BD9-81ED-4DB2-BD59-A6C34878D82A}">
                    <a16:rowId xmlns:a16="http://schemas.microsoft.com/office/drawing/2014/main" val="198997553"/>
                  </a:ext>
                </a:extLst>
              </a:tr>
              <a:tr h="495563">
                <a:tc>
                  <a:txBody>
                    <a:bodyPr/>
                    <a:lstStyle/>
                    <a:p>
                      <a:r>
                        <a:rPr lang="en-US" sz="1600" dirty="0"/>
                        <a:t>Chicken thigh (roasted, 1 thigh)</a:t>
                      </a:r>
                    </a:p>
                  </a:txBody>
                  <a:tcPr marL="0" marR="0" marT="0" marB="0" anchor="ctr">
                    <a:solidFill>
                      <a:srgbClr val="FFC000"/>
                    </a:solidFill>
                  </a:tcPr>
                </a:tc>
                <a:tc>
                  <a:txBody>
                    <a:bodyPr/>
                    <a:lstStyle/>
                    <a:p>
                      <a:pPr algn="r"/>
                      <a:r>
                        <a:rPr lang="en-US" sz="1600" dirty="0"/>
                        <a:t>13.5</a:t>
                      </a:r>
                    </a:p>
                  </a:txBody>
                  <a:tcPr marL="0" marR="0" marT="0" marB="0" anchor="ctr">
                    <a:solidFill>
                      <a:srgbClr val="FFC000"/>
                    </a:solidFill>
                  </a:tcPr>
                </a:tc>
                <a:tc>
                  <a:txBody>
                    <a:bodyPr/>
                    <a:lstStyle/>
                    <a:p>
                      <a:pPr algn="r"/>
                      <a:r>
                        <a:rPr lang="en-US" sz="1600" dirty="0"/>
                        <a:t>1.6</a:t>
                      </a:r>
                    </a:p>
                  </a:txBody>
                  <a:tcPr marL="0" marR="0" marT="0" marB="0" anchor="ctr">
                    <a:solidFill>
                      <a:srgbClr val="FFC000"/>
                    </a:solidFill>
                  </a:tcPr>
                </a:tc>
                <a:tc>
                  <a:txBody>
                    <a:bodyPr/>
                    <a:lstStyle/>
                    <a:p>
                      <a:pPr algn="r"/>
                      <a:r>
                        <a:rPr lang="en-US" sz="1600" dirty="0"/>
                        <a:t>49</a:t>
                      </a:r>
                    </a:p>
                  </a:txBody>
                  <a:tcPr marL="0" marR="0" marT="0" marB="0" anchor="ctr">
                    <a:solidFill>
                      <a:srgbClr val="FFC000"/>
                    </a:solidFill>
                  </a:tcPr>
                </a:tc>
                <a:tc>
                  <a:txBody>
                    <a:bodyPr/>
                    <a:lstStyle/>
                    <a:p>
                      <a:pPr algn="r"/>
                      <a:r>
                        <a:rPr lang="en-US" sz="1600" dirty="0"/>
                        <a:t>109</a:t>
                      </a:r>
                    </a:p>
                  </a:txBody>
                  <a:tcPr marL="0" marR="0" marT="0" marB="0" anchor="ctr">
                    <a:solidFill>
                      <a:srgbClr val="FFC000"/>
                    </a:solidFill>
                  </a:tcPr>
                </a:tc>
                <a:extLst>
                  <a:ext uri="{0D108BD9-81ED-4DB2-BD59-A6C34878D82A}">
                    <a16:rowId xmlns:a16="http://schemas.microsoft.com/office/drawing/2014/main" val="2089936103"/>
                  </a:ext>
                </a:extLst>
              </a:tr>
            </a:tbl>
          </a:graphicData>
        </a:graphic>
      </p:graphicFrame>
    </p:spTree>
    <p:extLst>
      <p:ext uri="{BB962C8B-B14F-4D97-AF65-F5344CB8AC3E}">
        <p14:creationId xmlns:p14="http://schemas.microsoft.com/office/powerpoint/2010/main" val="408464166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theme/theme1.xml><?xml version="1.0" encoding="utf-8"?>
<a:theme xmlns:a="http://schemas.openxmlformats.org/drawingml/2006/main" name="Cooking 16x9">
  <a:themeElements>
    <a:clrScheme name="Cooking_16x9">
      <a:dk1>
        <a:srgbClr val="000000"/>
      </a:dk1>
      <a:lt1>
        <a:sysClr val="window" lastClr="FFFFFF"/>
      </a:lt1>
      <a:dk2>
        <a:srgbClr val="7F7F7F"/>
      </a:dk2>
      <a:lt2>
        <a:srgbClr val="E6E6E6"/>
      </a:lt2>
      <a:accent1>
        <a:srgbClr val="89C01C"/>
      </a:accent1>
      <a:accent2>
        <a:srgbClr val="FCB22C"/>
      </a:accent2>
      <a:accent3>
        <a:srgbClr val="FE750E"/>
      </a:accent3>
      <a:accent4>
        <a:srgbClr val="F23610"/>
      </a:accent4>
      <a:accent5>
        <a:srgbClr val="7C283A"/>
      </a:accent5>
      <a:accent6>
        <a:srgbClr val="3E7520"/>
      </a:accent6>
      <a:hlink>
        <a:srgbClr val="89C01C"/>
      </a:hlink>
      <a:folHlink>
        <a:srgbClr val="A6A6A6"/>
      </a:folHlink>
    </a:clrScheme>
    <a:fontScheme name="Constantia">
      <a:majorFont>
        <a:latin typeface="Constantia"/>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onstantia"/>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1Subtle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gradFill rotWithShape="1">
          <a:gsLst>
            <a:gs pos="0">
              <a:schemeClr val="phClr">
                <a:tint val="50000"/>
                <a:satMod val="180000"/>
              </a:schemeClr>
            </a:gs>
            <a:gs pos="100000">
              <a:schemeClr val="phClr">
                <a:shade val="45000"/>
                <a:satMod val="120000"/>
              </a:schemeClr>
            </a:gs>
          </a:gsLst>
          <a:path path="circle">
            <a:fillToRect r="100000" b="100000"/>
          </a:path>
        </a:gradFill>
        <a:gradFill rotWithShape="1">
          <a:gsLst>
            <a:gs pos="0">
              <a:schemeClr val="phClr">
                <a:tint val="50000"/>
                <a:satMod val="180000"/>
              </a:schemeClr>
            </a:gs>
            <a:gs pos="100000">
              <a:schemeClr val="phClr">
                <a:shade val="45000"/>
                <a:satMod val="120000"/>
              </a:schemeClr>
            </a:gs>
          </a:gsLst>
          <a:path path="circle">
            <a:fillToRect l="180000" t="50000" b="50000"/>
          </a:path>
        </a:gradFill>
      </a:bgFillStyleLst>
    </a:fmtScheme>
  </a:themeElements>
  <a:objectDefaults/>
  <a:extraClrSchemeLst/>
  <a:extLst>
    <a:ext uri="{05A4C25C-085E-4340-85A3-A5531E510DB2}">
      <thm15:themeFamily xmlns:thm15="http://schemas.microsoft.com/office/thememl/2012/main" name="Fresh food presentation (widescreen).potx" id="{63DD3034-9CB5-4B6F-BCA0-530A5E267AB2}" vid="{9783A5E3-1DF2-4F3C-8902-0C2EB8A188D6}"/>
    </a:ext>
  </a:extLst>
</a:theme>
</file>

<file path=ppt/theme/theme2.xml><?xml version="1.0" encoding="utf-8"?>
<a:theme xmlns:a="http://schemas.openxmlformats.org/drawingml/2006/main" name="Office Theme">
  <a:themeElements>
    <a:clrScheme name="Cooking_16x9">
      <a:dk1>
        <a:srgbClr val="000000"/>
      </a:dk1>
      <a:lt1>
        <a:sysClr val="window" lastClr="FFFFFF"/>
      </a:lt1>
      <a:dk2>
        <a:srgbClr val="7F7F7F"/>
      </a:dk2>
      <a:lt2>
        <a:srgbClr val="E6E6E6"/>
      </a:lt2>
      <a:accent1>
        <a:srgbClr val="89C01C"/>
      </a:accent1>
      <a:accent2>
        <a:srgbClr val="FCB22C"/>
      </a:accent2>
      <a:accent3>
        <a:srgbClr val="FE750E"/>
      </a:accent3>
      <a:accent4>
        <a:srgbClr val="F23610"/>
      </a:accent4>
      <a:accent5>
        <a:srgbClr val="7C283A"/>
      </a:accent5>
      <a:accent6>
        <a:srgbClr val="3E7520"/>
      </a:accent6>
      <a:hlink>
        <a:srgbClr val="89C01C"/>
      </a:hlink>
      <a:folHlink>
        <a:srgbClr val="A6A6A6"/>
      </a:folHlink>
    </a:clrScheme>
    <a:fontScheme name="Constantia">
      <a:majorFont>
        <a:latin typeface="Constantia"/>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onstantia"/>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1Subtle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gradFill rotWithShape="1">
          <a:gsLst>
            <a:gs pos="0">
              <a:schemeClr val="phClr">
                <a:tint val="50000"/>
                <a:satMod val="180000"/>
              </a:schemeClr>
            </a:gs>
            <a:gs pos="100000">
              <a:schemeClr val="phClr">
                <a:shade val="45000"/>
                <a:satMod val="120000"/>
              </a:schemeClr>
            </a:gs>
          </a:gsLst>
          <a:path path="circle">
            <a:fillToRect r="100000" b="100000"/>
          </a:path>
        </a:gradFill>
        <a:gradFill rotWithShape="1">
          <a:gsLst>
            <a:gs pos="0">
              <a:schemeClr val="phClr">
                <a:tint val="50000"/>
                <a:satMod val="180000"/>
              </a:schemeClr>
            </a:gs>
            <a:gs pos="100000">
              <a:schemeClr val="phClr">
                <a:shade val="45000"/>
                <a:satMod val="120000"/>
              </a:schemeClr>
            </a:gs>
          </a:gsLst>
          <a:path path="circle">
            <a:fillToRect l="180000" t="50000" b="50000"/>
          </a:path>
        </a:gradFill>
      </a:bgFillStyleLst>
    </a:fmtScheme>
  </a:themeElements>
  <a:objectDefaults/>
  <a:extraClrSchemeLst/>
</a:theme>
</file>

<file path=ppt/theme/theme3.xml><?xml version="1.0" encoding="utf-8"?>
<a:theme xmlns:a="http://schemas.openxmlformats.org/drawingml/2006/main" name="Office Theme">
  <a:themeElements>
    <a:clrScheme name="Cooking_16x9">
      <a:dk1>
        <a:srgbClr val="000000"/>
      </a:dk1>
      <a:lt1>
        <a:sysClr val="window" lastClr="FFFFFF"/>
      </a:lt1>
      <a:dk2>
        <a:srgbClr val="7F7F7F"/>
      </a:dk2>
      <a:lt2>
        <a:srgbClr val="E6E6E6"/>
      </a:lt2>
      <a:accent1>
        <a:srgbClr val="89C01C"/>
      </a:accent1>
      <a:accent2>
        <a:srgbClr val="FCB22C"/>
      </a:accent2>
      <a:accent3>
        <a:srgbClr val="FE750E"/>
      </a:accent3>
      <a:accent4>
        <a:srgbClr val="F23610"/>
      </a:accent4>
      <a:accent5>
        <a:srgbClr val="7C283A"/>
      </a:accent5>
      <a:accent6>
        <a:srgbClr val="3E7520"/>
      </a:accent6>
      <a:hlink>
        <a:srgbClr val="89C01C"/>
      </a:hlink>
      <a:folHlink>
        <a:srgbClr val="A6A6A6"/>
      </a:folHlink>
    </a:clrScheme>
    <a:fontScheme name="Constantia">
      <a:majorFont>
        <a:latin typeface="Constantia"/>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onstantia"/>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1Subtle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gradFill rotWithShape="1">
          <a:gsLst>
            <a:gs pos="0">
              <a:schemeClr val="phClr">
                <a:tint val="50000"/>
                <a:satMod val="180000"/>
              </a:schemeClr>
            </a:gs>
            <a:gs pos="100000">
              <a:schemeClr val="phClr">
                <a:shade val="45000"/>
                <a:satMod val="120000"/>
              </a:schemeClr>
            </a:gs>
          </a:gsLst>
          <a:path path="circle">
            <a:fillToRect r="100000" b="100000"/>
          </a:path>
        </a:gradFill>
        <a:gradFill rotWithShape="1">
          <a:gsLst>
            <a:gs pos="0">
              <a:schemeClr val="phClr">
                <a:tint val="50000"/>
                <a:satMod val="180000"/>
              </a:schemeClr>
            </a:gs>
            <a:gs pos="100000">
              <a:schemeClr val="phClr">
                <a:shade val="45000"/>
                <a:satMod val="120000"/>
              </a:schemeClr>
            </a:gs>
          </a:gsLst>
          <a:path path="circle">
            <a:fillToRect l="180000" t="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F0D821C33D77374889306AEF42E3F77D" ma:contentTypeVersion="7" ma:contentTypeDescription="Create a new document." ma:contentTypeScope="" ma:versionID="72be366cff232dfece6902775b7875da">
  <xsd:schema xmlns:xsd="http://www.w3.org/2001/XMLSchema" xmlns:xs="http://www.w3.org/2001/XMLSchema" xmlns:p="http://schemas.microsoft.com/office/2006/metadata/properties" xmlns:ns2="fde54b8b-4b5e-495a-9838-89e8d703d9aa" targetNamespace="http://schemas.microsoft.com/office/2006/metadata/properties" ma:root="true" ma:fieldsID="941aee6532d60bb553fc8bd15f74bc67" ns2:_="">
    <xsd:import namespace="fde54b8b-4b5e-495a-9838-89e8d703d9aa"/>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DateTaken" minOccurs="0"/>
                <xsd:element ref="ns2:MediaServiceAutoTags" minOccurs="0"/>
                <xsd:element ref="ns2: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fde54b8b-4b5e-495a-9838-89e8d703d9aa"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Tags" ma:internalName="MediaServiceAutoTags" ma:readOnly="true">
      <xsd:simpleType>
        <xsd:restriction base="dms:Text"/>
      </xsd:simpleType>
    </xsd:element>
    <xsd:element name="MediaLengthInSeconds" ma:index="14" nillable="true" ma:displayName="MediaLengthInSeconds" ma:hidden="true" ma:internalName="MediaLengthInSeconds" ma:readOnly="true">
      <xsd:simpleType>
        <xsd:restriction base="dms:Unknow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7BC4038C-86B6-49D0-85F9-C054A3D5D19C}"/>
</file>

<file path=customXml/itemProps2.xml><?xml version="1.0" encoding="utf-8"?>
<ds:datastoreItem xmlns:ds="http://schemas.openxmlformats.org/officeDocument/2006/customXml" ds:itemID="{308942AA-0721-4324-BC2C-A3CB43F24E71}">
  <ds:schemaRefs>
    <ds:schemaRef ds:uri="http://schemas.microsoft.com/sharepoint/v3/contenttype/forms"/>
  </ds:schemaRefs>
</ds:datastoreItem>
</file>

<file path=customXml/itemProps3.xml><?xml version="1.0" encoding="utf-8"?>
<ds:datastoreItem xmlns:ds="http://schemas.openxmlformats.org/officeDocument/2006/customXml" ds:itemID="{5E700CCB-20BA-4760-AB9F-AC3B63ED32E0}">
  <ds:schemaRefs>
    <ds:schemaRef ds:uri="http://purl.org/dc/dcmitype/"/>
    <ds:schemaRef ds:uri="http://schemas.openxmlformats.org/package/2006/metadata/core-properties"/>
    <ds:schemaRef ds:uri="http://purl.org/dc/terms/"/>
    <ds:schemaRef ds:uri="a4f35948-e619-41b3-aa29-22878b09cfd2"/>
    <ds:schemaRef ds:uri="40262f94-9f35-4ac3-9a90-690165a166b7"/>
    <ds:schemaRef ds:uri="http://schemas.microsoft.com/office/2006/documentManagement/types"/>
    <ds:schemaRef ds:uri="http://www.w3.org/XML/1998/namespace"/>
    <ds:schemaRef ds:uri="http://schemas.microsoft.com/office/2006/metadata/properties"/>
    <ds:schemaRef ds:uri="http://schemas.microsoft.com/office/infopath/2007/PartnerControls"/>
    <ds:schemaRef ds:uri="http://purl.org/dc/elements/1.1/"/>
  </ds:schemaRefs>
</ds:datastoreItem>
</file>

<file path=docProps/app.xml><?xml version="1.0" encoding="utf-8"?>
<Properties xmlns="http://schemas.openxmlformats.org/officeDocument/2006/extended-properties" xmlns:vt="http://schemas.openxmlformats.org/officeDocument/2006/docPropsVTypes">
  <Template>Fresh food presentation (widescreen)</Template>
  <TotalTime>5043</TotalTime>
  <Words>9349</Words>
  <Application>Microsoft Macintosh PowerPoint</Application>
  <PresentationFormat>Custom</PresentationFormat>
  <Paragraphs>718</Paragraphs>
  <Slides>125</Slides>
  <Notes>0</Notes>
  <HiddenSlides>0</HiddenSlides>
  <MMClips>4</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125</vt:i4>
      </vt:variant>
    </vt:vector>
  </HeadingPairs>
  <TitlesOfParts>
    <vt:vector size="128" baseType="lpstr">
      <vt:lpstr>Arial</vt:lpstr>
      <vt:lpstr>Constantia</vt:lpstr>
      <vt:lpstr>Cooking 16x9</vt:lpstr>
      <vt:lpstr>Proteins</vt:lpstr>
      <vt:lpstr>Chapter Objectives:</vt:lpstr>
      <vt:lpstr>Chapter Objectives:</vt:lpstr>
      <vt:lpstr>Introduction</vt:lpstr>
      <vt:lpstr>Introduction</vt:lpstr>
      <vt:lpstr>Introduction</vt:lpstr>
      <vt:lpstr>Introduction</vt:lpstr>
      <vt:lpstr>6.1 Defining Protein</vt:lpstr>
      <vt:lpstr>Defining Protein</vt:lpstr>
      <vt:lpstr>Defining Protein</vt:lpstr>
      <vt:lpstr>Amino Acid Structure</vt:lpstr>
      <vt:lpstr>It’s All in the Side Chain</vt:lpstr>
      <vt:lpstr>It’s All in the Side Chain</vt:lpstr>
      <vt:lpstr>It’s All in the Side Chain</vt:lpstr>
      <vt:lpstr>Essential and Nonessential Amino Acids</vt:lpstr>
      <vt:lpstr>Essential and Nonessential Amino Acids</vt:lpstr>
      <vt:lpstr>Essential and Non-essential Amino Acids</vt:lpstr>
      <vt:lpstr>Many Different Types of Proteins</vt:lpstr>
      <vt:lpstr>Many Different Types of Proteins</vt:lpstr>
      <vt:lpstr>Many Different Types of Proteins</vt:lpstr>
      <vt:lpstr>Building Proteins with Amino Acids</vt:lpstr>
      <vt:lpstr>STEP ONE:  Transcription</vt:lpstr>
      <vt:lpstr>STEP TWO:  Translation</vt:lpstr>
      <vt:lpstr>STEP TWO:  Translation</vt:lpstr>
      <vt:lpstr>STEP THREE:  Protein Folding</vt:lpstr>
      <vt:lpstr>STEP THREE:  Protein Folding</vt:lpstr>
      <vt:lpstr>Protein Organization</vt:lpstr>
      <vt:lpstr>Protein Organization</vt:lpstr>
      <vt:lpstr>Protein Organization</vt:lpstr>
      <vt:lpstr>Protein Structure and Nutritional Value</vt:lpstr>
      <vt:lpstr>6.1 VIDEO - From DNA to Protein</vt:lpstr>
      <vt:lpstr>6.2 The Role of Proteins in Foods</vt:lpstr>
      <vt:lpstr>Protein Denaturation: Unraveling the Fold</vt:lpstr>
      <vt:lpstr>Protein Denaturation: Unraveling the Fold</vt:lpstr>
      <vt:lpstr>Animation: Denaturation</vt:lpstr>
      <vt:lpstr>6.3 Protein Digestion and Absorption</vt:lpstr>
      <vt:lpstr>From Mouth to Stomach</vt:lpstr>
      <vt:lpstr>From Mouth to Stomach</vt:lpstr>
      <vt:lpstr>From Mouth to Stomach</vt:lpstr>
      <vt:lpstr>From Mouth to Stomach</vt:lpstr>
      <vt:lpstr>From Stomach to Small Intestine</vt:lpstr>
      <vt:lpstr>From Stomach to Small Intestine</vt:lpstr>
      <vt:lpstr>From Stomach to Small Intestine</vt:lpstr>
      <vt:lpstr>Amino Acids Are Recycled</vt:lpstr>
      <vt:lpstr>Amino Acids Are Recycled</vt:lpstr>
      <vt:lpstr>Amino Acid Pool</vt:lpstr>
      <vt:lpstr>6.4 Protein’s Functions in the Body</vt:lpstr>
      <vt:lpstr>Protein’s Functions in the Body</vt:lpstr>
      <vt:lpstr>Proteins for Structure and Motion</vt:lpstr>
      <vt:lpstr>Protein for Structure and Motion</vt:lpstr>
      <vt:lpstr>Protein for Structure and Motion</vt:lpstr>
      <vt:lpstr>Protein for Structure and Motion</vt:lpstr>
      <vt:lpstr>6.4 VIDEO - Muscle Contraction and Proteins</vt:lpstr>
      <vt:lpstr>Proteins as Enzymes</vt:lpstr>
      <vt:lpstr>Proteins as Enzymes</vt:lpstr>
      <vt:lpstr>Proteins as Enzymes</vt:lpstr>
      <vt:lpstr>6.4 VIDEO - Proteins as Enzymes</vt:lpstr>
      <vt:lpstr>Proteins as Hormones</vt:lpstr>
      <vt:lpstr>Proteins as Hormones</vt:lpstr>
      <vt:lpstr>Proteins for Fluid Balance</vt:lpstr>
      <vt:lpstr>Proteins for Fluid Balance</vt:lpstr>
      <vt:lpstr>Proteins for Fluid Balance</vt:lpstr>
      <vt:lpstr>Proteins for Acid-Base Balance</vt:lpstr>
      <vt:lpstr>Proteins for Acid-Base Balance</vt:lpstr>
      <vt:lpstr>Proteins for Transport</vt:lpstr>
      <vt:lpstr>Proteins for Transport</vt:lpstr>
      <vt:lpstr>Proteins for Protection</vt:lpstr>
      <vt:lpstr>Proteins for Protection</vt:lpstr>
      <vt:lpstr>6.4 VIDEO - Proteins for Protection</vt:lpstr>
      <vt:lpstr>Proteins for Wound Healing and Tissue Regeneration</vt:lpstr>
      <vt:lpstr>Proteins for Wound Healing and Tissue Regeneration</vt:lpstr>
      <vt:lpstr>Proteins for Wound Healing and Tissue Regeneration</vt:lpstr>
      <vt:lpstr>Proteins for Wound Healing and Tissue Regeneration</vt:lpstr>
      <vt:lpstr>Proteins for Energy Production</vt:lpstr>
      <vt:lpstr>Proteins for Energy Production</vt:lpstr>
      <vt:lpstr>6.5 Disease Involving Proteins</vt:lpstr>
      <vt:lpstr>Kwashiorkor</vt:lpstr>
      <vt:lpstr>Kwashiorkor</vt:lpstr>
      <vt:lpstr>Kwashiorkor</vt:lpstr>
      <vt:lpstr>Kwashiorkor</vt:lpstr>
      <vt:lpstr>Marasmus</vt:lpstr>
      <vt:lpstr>Marasmus</vt:lpstr>
      <vt:lpstr>Marasmic Kwashiorkor</vt:lpstr>
      <vt:lpstr>Marasmic Kwashiorkor</vt:lpstr>
      <vt:lpstr>Worldwide Causes of Death for Children Under the Age of Five</vt:lpstr>
      <vt:lpstr>Health Consequences of Too Much Protein</vt:lpstr>
      <vt:lpstr>Health Consequences of Too Much Protein</vt:lpstr>
      <vt:lpstr>Health Consequences of Too Much Protein</vt:lpstr>
      <vt:lpstr>6.6 Proteins, Diet, and Personal Choices</vt:lpstr>
      <vt:lpstr>Recommended Daily Allowance (RDA) and AMDR for Protein</vt:lpstr>
      <vt:lpstr>Calculating Protein Needs</vt:lpstr>
      <vt:lpstr>Calculating Protein Needs</vt:lpstr>
      <vt:lpstr>Calculating Protein Needs</vt:lpstr>
      <vt:lpstr>Calculating Protein Needs</vt:lpstr>
      <vt:lpstr>Calculating Protein Needs</vt:lpstr>
      <vt:lpstr>Nitrogen Balance</vt:lpstr>
      <vt:lpstr>Dietary Sources of Protein</vt:lpstr>
      <vt:lpstr>Dietary Sources of Protein</vt:lpstr>
      <vt:lpstr>Dietary Sources of Protein</vt:lpstr>
      <vt:lpstr>Dietary Sources of Protein</vt:lpstr>
      <vt:lpstr>Protein Quality</vt:lpstr>
      <vt:lpstr>Protein Quality</vt:lpstr>
      <vt:lpstr>Protein Quality</vt:lpstr>
      <vt:lpstr>Complementing Protein Sources</vt:lpstr>
      <vt:lpstr>Digestibility of Proteins</vt:lpstr>
      <vt:lpstr>Protein Digestibility Corrected Amino Acid Score</vt:lpstr>
      <vt:lpstr>Protein Quality</vt:lpstr>
      <vt:lpstr>Protein Needs: Special Considerations</vt:lpstr>
      <vt:lpstr>Vegans and Vegetarians</vt:lpstr>
      <vt:lpstr>Vegans and Vegetarians</vt:lpstr>
      <vt:lpstr>Vegans and Vegetarians</vt:lpstr>
      <vt:lpstr>Milk Group for Vegans and Vegetarians</vt:lpstr>
      <vt:lpstr>The Elderly</vt:lpstr>
      <vt:lpstr>The Elderly</vt:lpstr>
      <vt:lpstr>Athletes</vt:lpstr>
      <vt:lpstr>Athletes</vt:lpstr>
      <vt:lpstr>Athletes</vt:lpstr>
      <vt:lpstr>Snacks for Exercise Recovery</vt:lpstr>
      <vt:lpstr>Protein Supplements</vt:lpstr>
      <vt:lpstr>Protein Supplements</vt:lpstr>
      <vt:lpstr>Protein Supplements</vt:lpstr>
      <vt:lpstr>Proteins in a Nutshell</vt:lpstr>
      <vt:lpstr>Proteins in a Nutshell</vt:lpstr>
      <vt:lpstr>Proteins in a Nutshell</vt:lpstr>
      <vt:lpstr>Proteins in a Nutshell</vt:lpstr>
    </vt:vector>
  </TitlesOfParts>
  <Company>Georgia Highlands College</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Nutrition and You</dc:title>
  <dc:creator>Sharryse Henderson</dc:creator>
  <cp:lastModifiedBy>Jason Hitzeman</cp:lastModifiedBy>
  <cp:revision>227</cp:revision>
  <dcterms:created xsi:type="dcterms:W3CDTF">2018-01-08T00:02:35Z</dcterms:created>
  <dcterms:modified xsi:type="dcterms:W3CDTF">2021-11-11T18:03:06Z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nternalTags">
    <vt:lpwstr/>
  </property>
  <property fmtid="{D5CDD505-2E9C-101B-9397-08002B2CF9AE}" pid="3" name="ContentTypeId">
    <vt:lpwstr>0x010100F0D821C33D77374889306AEF42E3F77D</vt:lpwstr>
  </property>
  <property fmtid="{D5CDD505-2E9C-101B-9397-08002B2CF9AE}" pid="4" name="FeatureTags">
    <vt:lpwstr/>
  </property>
  <property fmtid="{D5CDD505-2E9C-101B-9397-08002B2CF9AE}" pid="5" name="LocalizationTags">
    <vt:lpwstr/>
  </property>
  <property fmtid="{D5CDD505-2E9C-101B-9397-08002B2CF9AE}" pid="6" name="CampaignTags">
    <vt:lpwstr/>
  </property>
  <property fmtid="{D5CDD505-2E9C-101B-9397-08002B2CF9AE}" pid="7" name="ScenarioTags">
    <vt:lpwstr/>
  </property>
</Properties>
</file>