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304" r:id="rId3"/>
    <p:sldId id="305" r:id="rId4"/>
    <p:sldId id="307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assandra.apache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assandra.apache.org/_/cassandra-basics.html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bitnami.com/stack/cassandra/virtual-machine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Introduction to Apache Cassandra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A3CD8-6D86-23B6-3EA6-F542EE4A6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Cassandra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F4885-377E-94B2-3568-1AFE5E6317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7" y="908093"/>
            <a:ext cx="4536406" cy="5221539"/>
          </a:xfrm>
        </p:spPr>
        <p:txBody>
          <a:bodyPr/>
          <a:lstStyle/>
          <a:p>
            <a:r>
              <a:rPr lang="en-US" sz="1800" dirty="0"/>
              <a:t>First, run the below command to get your Cassandra credentials</a:t>
            </a:r>
            <a:endParaRPr lang="en-US" sz="1400" dirty="0"/>
          </a:p>
          <a:p>
            <a:pPr marL="457200" lvl="1" indent="0">
              <a:buNone/>
            </a:pPr>
            <a:r>
              <a:rPr lang="en-US" sz="1600" b="1" dirty="0">
                <a:highlight>
                  <a:srgbClr val="00FFFF"/>
                </a:highlight>
              </a:rPr>
              <a:t>sudo cat /home/</a:t>
            </a:r>
            <a:r>
              <a:rPr lang="en-US" sz="1600" b="1" dirty="0" err="1">
                <a:highlight>
                  <a:srgbClr val="00FFFF"/>
                </a:highlight>
              </a:rPr>
              <a:t>bitnami</a:t>
            </a:r>
            <a:r>
              <a:rPr lang="en-US" sz="1600" b="1" dirty="0">
                <a:highlight>
                  <a:srgbClr val="00FFFF"/>
                </a:highlight>
              </a:rPr>
              <a:t>/</a:t>
            </a:r>
            <a:r>
              <a:rPr lang="en-US" sz="1600" b="1" dirty="0" err="1">
                <a:highlight>
                  <a:srgbClr val="00FFFF"/>
                </a:highlight>
              </a:rPr>
              <a:t>bitnami_credentials</a:t>
            </a:r>
            <a:endParaRPr lang="en-US" sz="1600" b="1" dirty="0">
              <a:highlight>
                <a:srgbClr val="00FFFF"/>
              </a:highlight>
            </a:endParaRPr>
          </a:p>
          <a:p>
            <a:pPr lvl="1"/>
            <a:r>
              <a:rPr lang="en-US" sz="1600" dirty="0"/>
              <a:t>The password is randomly generated so you have to run the command instead of using mine</a:t>
            </a:r>
          </a:p>
          <a:p>
            <a:r>
              <a:rPr lang="en-US" sz="2000" dirty="0"/>
              <a:t>To start the Cassandra shell</a:t>
            </a:r>
          </a:p>
          <a:p>
            <a:pPr marL="457200" lvl="1" indent="0">
              <a:buNone/>
            </a:pPr>
            <a:r>
              <a:rPr lang="en-US" sz="1600" b="1" dirty="0" err="1">
                <a:highlight>
                  <a:srgbClr val="00FFFF"/>
                </a:highlight>
              </a:rPr>
              <a:t>cqlsh</a:t>
            </a:r>
            <a:r>
              <a:rPr lang="en-US" sz="1600" b="1" dirty="0">
                <a:highlight>
                  <a:srgbClr val="00FFFF"/>
                </a:highlight>
              </a:rPr>
              <a:t> -u </a:t>
            </a:r>
            <a:r>
              <a:rPr lang="en-US" sz="1600" b="1" dirty="0" err="1">
                <a:highlight>
                  <a:srgbClr val="00FFFF"/>
                </a:highlight>
              </a:rPr>
              <a:t>cassandra</a:t>
            </a:r>
            <a:endParaRPr lang="en-US" sz="1600" b="1" dirty="0">
              <a:highlight>
                <a:srgbClr val="00FFFF"/>
              </a:highlight>
            </a:endParaRPr>
          </a:p>
          <a:p>
            <a:r>
              <a:rPr lang="en-US" sz="2000" dirty="0"/>
              <a:t>And enter the password your system provided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DAF584-1178-E6C2-71D9-BBDAD99F9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805" y="1292262"/>
            <a:ext cx="6267984" cy="152801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0E7012-C137-4B00-402E-AD42E2673490}"/>
              </a:ext>
            </a:extLst>
          </p:cNvPr>
          <p:cNvSpPr/>
          <p:nvPr/>
        </p:nvSpPr>
        <p:spPr>
          <a:xfrm>
            <a:off x="7050505" y="1304294"/>
            <a:ext cx="2821406" cy="2537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6FA8C0-FC77-A827-6DC0-D416150D394B}"/>
              </a:ext>
            </a:extLst>
          </p:cNvPr>
          <p:cNvSpPr/>
          <p:nvPr/>
        </p:nvSpPr>
        <p:spPr>
          <a:xfrm>
            <a:off x="5924016" y="1768642"/>
            <a:ext cx="5187147" cy="3609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63A33F-897B-9EC8-F5C7-2091E4B21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805" y="3429000"/>
            <a:ext cx="5725324" cy="104789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695B3E3-B580-56D8-7255-56468EBD6A2A}"/>
              </a:ext>
            </a:extLst>
          </p:cNvPr>
          <p:cNvSpPr/>
          <p:nvPr/>
        </p:nvSpPr>
        <p:spPr>
          <a:xfrm>
            <a:off x="5924017" y="3336418"/>
            <a:ext cx="2943258" cy="323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00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0D976-759C-F529-2D3E-B13E970CA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34A95-C513-A67E-857C-36793B32E4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431380" cy="5221539"/>
          </a:xfrm>
        </p:spPr>
        <p:txBody>
          <a:bodyPr/>
          <a:lstStyle/>
          <a:p>
            <a:r>
              <a:rPr lang="en-US" dirty="0"/>
              <a:t>Follow the instruction to set up Cassandra</a:t>
            </a:r>
          </a:p>
          <a:p>
            <a:r>
              <a:rPr lang="en-US" dirty="0"/>
              <a:t>In the Cassandra shell, run the below command</a:t>
            </a:r>
          </a:p>
          <a:p>
            <a:pPr marL="457200" lvl="1" indent="0">
              <a:buNone/>
            </a:pPr>
            <a:r>
              <a:rPr lang="en-US" b="1" dirty="0">
                <a:highlight>
                  <a:srgbClr val="00FFFF"/>
                </a:highlight>
              </a:rPr>
              <a:t>describe </a:t>
            </a:r>
            <a:r>
              <a:rPr lang="en-US" b="1" dirty="0" err="1">
                <a:highlight>
                  <a:srgbClr val="00FFFF"/>
                </a:highlight>
              </a:rPr>
              <a:t>keyspaces</a:t>
            </a:r>
            <a:endParaRPr lang="en-US" b="1" dirty="0">
              <a:highlight>
                <a:srgbClr val="00FFFF"/>
              </a:highlight>
            </a:endParaRPr>
          </a:p>
          <a:p>
            <a:r>
              <a:rPr lang="en-US" dirty="0"/>
              <a:t>Take a screenshot of the result and submit it</a:t>
            </a:r>
          </a:p>
          <a:p>
            <a:pPr lvl="1"/>
            <a:r>
              <a:rPr lang="en-US" dirty="0"/>
              <a:t>Should be similar to mine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D93FE4-6AC7-8C8E-A99D-410E3BE78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359" y="2451913"/>
            <a:ext cx="5715798" cy="106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09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30F2E-86CF-83B2-88F2-D83A51CA4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 the VM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FD865-1185-90A2-A4C7-CD497B048F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6641933" cy="5221539"/>
          </a:xfrm>
        </p:spPr>
        <p:txBody>
          <a:bodyPr/>
          <a:lstStyle/>
          <a:p>
            <a:r>
              <a:rPr lang="en-US" dirty="0"/>
              <a:t>You can do Machine </a:t>
            </a:r>
            <a:r>
              <a:rPr lang="en-US" dirty="0">
                <a:sym typeface="Wingdings" panose="05000000000000000000" pitchFamily="2" charset="2"/>
              </a:rPr>
              <a:t> Stop  Save State</a:t>
            </a:r>
          </a:p>
          <a:p>
            <a:r>
              <a:rPr lang="en-US" dirty="0">
                <a:sym typeface="Wingdings" panose="05000000000000000000" pitchFamily="2" charset="2"/>
              </a:rPr>
              <a:t>Similar to the Hadoop VM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03CCA-2E55-9623-3FFA-D396B7984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512" y="908093"/>
            <a:ext cx="4039164" cy="502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6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F23C3-B21E-41FF-9717-06495AD20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394872"/>
            <a:ext cx="10515600" cy="666991"/>
          </a:xfrm>
        </p:spPr>
        <p:txBody>
          <a:bodyPr/>
          <a:lstStyle/>
          <a:p>
            <a:r>
              <a:rPr lang="en-US" dirty="0"/>
              <a:t>Apache Cassandra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68834-319B-B504-68C8-ED7B143662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1287379"/>
            <a:ext cx="6545680" cy="4842253"/>
          </a:xfrm>
        </p:spPr>
        <p:txBody>
          <a:bodyPr/>
          <a:lstStyle/>
          <a:p>
            <a:r>
              <a:rPr lang="en-US" dirty="0"/>
              <a:t>An open-source NoSQL distributed database with</a:t>
            </a:r>
          </a:p>
          <a:p>
            <a:pPr lvl="1"/>
            <a:r>
              <a:rPr lang="en-US" dirty="0"/>
              <a:t>Linear horizontal scalability</a:t>
            </a:r>
          </a:p>
          <a:p>
            <a:pPr lvl="1"/>
            <a:r>
              <a:rPr lang="en-US" dirty="0"/>
              <a:t>No single points of failures</a:t>
            </a:r>
          </a:p>
          <a:p>
            <a:pPr lvl="1"/>
            <a:r>
              <a:rPr lang="en-US" dirty="0"/>
              <a:t>Multi-master database replication</a:t>
            </a:r>
          </a:p>
          <a:p>
            <a:pPr lvl="1"/>
            <a:r>
              <a:rPr lang="en-US" dirty="0"/>
              <a:t>Partitioned wide column data model</a:t>
            </a:r>
          </a:p>
          <a:p>
            <a:pPr lvl="1"/>
            <a:r>
              <a:rPr lang="en-US" dirty="0"/>
              <a:t>Flexible schema</a:t>
            </a:r>
          </a:p>
          <a:p>
            <a:pPr lvl="1"/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56D457F-A4E7-4B61-0F20-9B2D1B75F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212" y="1607938"/>
            <a:ext cx="2806866" cy="188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3E2ED5-B70E-CF15-120D-D5B510421296}"/>
              </a:ext>
            </a:extLst>
          </p:cNvPr>
          <p:cNvSpPr txBox="1"/>
          <p:nvPr/>
        </p:nvSpPr>
        <p:spPr>
          <a:xfrm>
            <a:off x="8692315" y="3523054"/>
            <a:ext cx="31086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https://cassandra.apache.org/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8180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2668B-F262-DE0E-500D-C5424F42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0CA99-4F63-B267-5C87-780B509323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040354" cy="5221539"/>
          </a:xfrm>
        </p:spPr>
        <p:txBody>
          <a:bodyPr/>
          <a:lstStyle/>
          <a:p>
            <a:r>
              <a:rPr lang="en-US" sz="2000" b="1" dirty="0" err="1"/>
              <a:t>Keyspace</a:t>
            </a:r>
            <a:r>
              <a:rPr lang="en-US" sz="2000" dirty="0"/>
              <a:t>: a data container similar to a database in relational DBMS</a:t>
            </a:r>
          </a:p>
          <a:p>
            <a:pPr lvl="1"/>
            <a:r>
              <a:rPr lang="en-US" sz="1800" dirty="0"/>
              <a:t>Contains tables and defines how they are replicated</a:t>
            </a:r>
          </a:p>
          <a:p>
            <a:r>
              <a:rPr lang="en-US" sz="2000" b="1" dirty="0"/>
              <a:t>Table</a:t>
            </a:r>
            <a:r>
              <a:rPr lang="en-US" sz="2000" dirty="0"/>
              <a:t>: defines the structure of a data collection. Equivalent to table in relational DBMS</a:t>
            </a:r>
          </a:p>
          <a:p>
            <a:pPr lvl="1"/>
            <a:r>
              <a:rPr lang="en-US" sz="1800" dirty="0"/>
              <a:t>Stored in multiple partitions</a:t>
            </a:r>
          </a:p>
          <a:p>
            <a:r>
              <a:rPr lang="en-US" sz="2000" b="1" dirty="0"/>
              <a:t>Partition</a:t>
            </a:r>
            <a:r>
              <a:rPr lang="en-US" sz="2000" dirty="0"/>
              <a:t>: defines the storage locations (clusters) of data</a:t>
            </a:r>
          </a:p>
          <a:p>
            <a:pPr lvl="1"/>
            <a:r>
              <a:rPr lang="en-US" sz="1800" dirty="0"/>
              <a:t>Is hashed from the primary keys</a:t>
            </a:r>
          </a:p>
          <a:p>
            <a:r>
              <a:rPr lang="en-US" sz="2000" b="1" dirty="0"/>
              <a:t>Column</a:t>
            </a:r>
            <a:r>
              <a:rPr lang="en-US" sz="2000" dirty="0"/>
              <a:t>: a feature in a table or collection</a:t>
            </a:r>
          </a:p>
          <a:p>
            <a:pPr lvl="1"/>
            <a:r>
              <a:rPr lang="en-US" sz="1800" dirty="0"/>
              <a:t>New column can be added to tables with zero down times</a:t>
            </a:r>
          </a:p>
          <a:p>
            <a:r>
              <a:rPr lang="en-US" sz="2000" b="1" dirty="0"/>
              <a:t>Row</a:t>
            </a:r>
            <a:r>
              <a:rPr lang="en-US" sz="2000" dirty="0"/>
              <a:t>: a data instance, contains a collection of values across defined columns</a:t>
            </a:r>
          </a:p>
          <a:p>
            <a:r>
              <a:rPr lang="en-US" sz="2000" b="1" dirty="0"/>
              <a:t>Primary key</a:t>
            </a:r>
            <a:r>
              <a:rPr lang="en-US" sz="2000" dirty="0"/>
              <a:t>: A column or group of column of which values uniquely define the rows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6DCFE7-1C84-1530-A099-51687C14F032}"/>
              </a:ext>
            </a:extLst>
          </p:cNvPr>
          <p:cNvSpPr/>
          <p:nvPr/>
        </p:nvSpPr>
        <p:spPr>
          <a:xfrm>
            <a:off x="6876047" y="715879"/>
            <a:ext cx="5035216" cy="52758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Keyspace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25A06E-3782-E6CE-9BF0-7E4B50B0B2E3}"/>
              </a:ext>
            </a:extLst>
          </p:cNvPr>
          <p:cNvSpPr/>
          <p:nvPr/>
        </p:nvSpPr>
        <p:spPr>
          <a:xfrm>
            <a:off x="7028447" y="1281364"/>
            <a:ext cx="2999874" cy="45178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Table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145383-D796-47F0-6688-4F24D869779F}"/>
              </a:ext>
            </a:extLst>
          </p:cNvPr>
          <p:cNvSpPr/>
          <p:nvPr/>
        </p:nvSpPr>
        <p:spPr>
          <a:xfrm>
            <a:off x="7191876" y="1852863"/>
            <a:ext cx="2673016" cy="215967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Partition 1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8803BD9A-0378-5296-EEB8-880B1943F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65143"/>
              </p:ext>
            </p:extLst>
          </p:nvPr>
        </p:nvGraphicFramePr>
        <p:xfrm>
          <a:off x="7293308" y="2458071"/>
          <a:ext cx="2446256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1973396337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52B00D2-EF88-2F81-A0B5-BAD11C328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707818"/>
              </p:ext>
            </p:extLst>
          </p:nvPr>
        </p:nvGraphicFramePr>
        <p:xfrm>
          <a:off x="7305256" y="3187260"/>
          <a:ext cx="2446256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1973396337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0FFA5277-9908-5D2C-8641-E976E94E7C38}"/>
              </a:ext>
            </a:extLst>
          </p:cNvPr>
          <p:cNvSpPr/>
          <p:nvPr/>
        </p:nvSpPr>
        <p:spPr>
          <a:xfrm>
            <a:off x="7191876" y="4184987"/>
            <a:ext cx="2673016" cy="144579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Partition 2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415927F2-AA4E-35FA-711E-D2E597174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85102"/>
              </p:ext>
            </p:extLst>
          </p:nvPr>
        </p:nvGraphicFramePr>
        <p:xfrm>
          <a:off x="7293308" y="4790195"/>
          <a:ext cx="1834692" cy="6632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1564">
                  <a:extLst>
                    <a:ext uri="{9D8B030D-6E8A-4147-A177-3AD203B41FA5}">
                      <a16:colId xmlns:a16="http://schemas.microsoft.com/office/drawing/2014/main" val="3189313451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3818076283"/>
                    </a:ext>
                  </a:extLst>
                </a:gridCol>
                <a:gridCol w="611564">
                  <a:extLst>
                    <a:ext uri="{9D8B030D-6E8A-4147-A177-3AD203B41FA5}">
                      <a16:colId xmlns:a16="http://schemas.microsoft.com/office/drawing/2014/main" val="2588900353"/>
                    </a:ext>
                  </a:extLst>
                </a:gridCol>
              </a:tblGrid>
              <a:tr h="663204">
                <a:tc>
                  <a:txBody>
                    <a:bodyPr/>
                    <a:lstStyle/>
                    <a:p>
                      <a:r>
                        <a:rPr lang="en-US" b="1" dirty="0"/>
                        <a:t>Key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70357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D452ACE-B8DA-08FB-252C-C45CC49AEB5C}"/>
              </a:ext>
            </a:extLst>
          </p:cNvPr>
          <p:cNvSpPr/>
          <p:nvPr/>
        </p:nvSpPr>
        <p:spPr>
          <a:xfrm>
            <a:off x="10151645" y="1281364"/>
            <a:ext cx="1621255" cy="45178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Table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458F39-C696-977F-AF60-8C65B00AE052}"/>
              </a:ext>
            </a:extLst>
          </p:cNvPr>
          <p:cNvSpPr txBox="1"/>
          <p:nvPr/>
        </p:nvSpPr>
        <p:spPr>
          <a:xfrm>
            <a:off x="10742500" y="3091120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9457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58E57-48CB-1AE7-DC5F-B4A61A684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readings about Cassandra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CE3A6-A3D4-B0E6-D032-09DE8440C82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short introduction with more details on Cassandra basics</a:t>
            </a:r>
          </a:p>
          <a:p>
            <a:pPr lvl="1"/>
            <a:r>
              <a:rPr lang="en-US" dirty="0">
                <a:hlinkClick r:id="rId2"/>
              </a:rPr>
              <a:t>https://cassandra.apache.org/_/cassandra-basics.html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0601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9C403-9141-E1A7-F0D2-8E003C0F3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Cassandra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D6B77-0802-66C2-9B75-725DE0EB34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270333" cy="5221539"/>
          </a:xfrm>
        </p:spPr>
        <p:txBody>
          <a:bodyPr/>
          <a:lstStyle/>
          <a:p>
            <a:r>
              <a:rPr lang="en-US" dirty="0"/>
              <a:t>We can use a VirtualBox installation to avoid complicated setting up steps</a:t>
            </a:r>
          </a:p>
          <a:p>
            <a:r>
              <a:rPr lang="en-US" dirty="0"/>
              <a:t>First, download the image from</a:t>
            </a:r>
          </a:p>
          <a:p>
            <a:pPr lvl="1"/>
            <a:r>
              <a:rPr lang="en-US" dirty="0">
                <a:hlinkClick r:id="rId2"/>
              </a:rPr>
              <a:t>https://bitnami.com/stack/cassandra/virtual-machine</a:t>
            </a:r>
            <a:r>
              <a:rPr lang="en-US" dirty="0"/>
              <a:t> </a:t>
            </a:r>
          </a:p>
          <a:p>
            <a:r>
              <a:rPr lang="en-US" dirty="0"/>
              <a:t>You may need to create a free account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3A6750-DBEF-5F0F-C1FB-DA9467BE6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984" y="338092"/>
            <a:ext cx="4813053" cy="565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044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24824-DC76-73AB-873F-3F8DD30E7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the VM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01035C-F356-AA68-DF3F-AC089759571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Similar to the Hadoop VM, next, we import the appliance in VirtualBox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9F06AA-8DE4-7BDD-E5CF-3236F6B5B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13" y="1844661"/>
            <a:ext cx="2703592" cy="19821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91432B-B3B0-DDF4-FEB9-9A449284A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000" y="1838645"/>
            <a:ext cx="4191004" cy="24058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C2A907-74C7-5C71-E142-C0B192333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700" y="1844661"/>
            <a:ext cx="4081157" cy="270255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A5C5CD-190D-A3D3-5729-D9EC06D02F4B}"/>
              </a:ext>
            </a:extLst>
          </p:cNvPr>
          <p:cNvSpPr/>
          <p:nvPr/>
        </p:nvSpPr>
        <p:spPr>
          <a:xfrm>
            <a:off x="7381374" y="2598821"/>
            <a:ext cx="239630" cy="3007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6E0F9-1B14-5827-37ED-5D4951474274}"/>
              </a:ext>
            </a:extLst>
          </p:cNvPr>
          <p:cNvSpPr/>
          <p:nvPr/>
        </p:nvSpPr>
        <p:spPr>
          <a:xfrm>
            <a:off x="10939295" y="4309310"/>
            <a:ext cx="519280" cy="3007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1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B6F76-0E8D-430A-3D04-2CE0F0DFC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VM Settings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1E706-2FD0-95B6-5D57-C8A940C944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There may be a bug that does not allow you changing the VM setting before importing, so just import with the default settings first, then change those later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Finally start the VM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2B6D02-C2DF-D05B-7A7B-17348E6DA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38" y="2381863"/>
            <a:ext cx="3299857" cy="22211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501030-A7E2-3BD6-1D00-CF3E089E6D8B}"/>
              </a:ext>
            </a:extLst>
          </p:cNvPr>
          <p:cNvSpPr txBox="1"/>
          <p:nvPr/>
        </p:nvSpPr>
        <p:spPr>
          <a:xfrm>
            <a:off x="990164" y="4628839"/>
            <a:ext cx="165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Default settings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A380A9-A9AC-F127-E978-4CDE55F3A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321" y="2369831"/>
            <a:ext cx="4008318" cy="26163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890AE6-FF25-AC7E-F3AE-5D0E9FECF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866" y="2369831"/>
            <a:ext cx="4020896" cy="222637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72D2975-F632-22B1-56D4-9BEF0BCEC895}"/>
              </a:ext>
            </a:extLst>
          </p:cNvPr>
          <p:cNvSpPr/>
          <p:nvPr/>
        </p:nvSpPr>
        <p:spPr>
          <a:xfrm>
            <a:off x="2589924" y="4336762"/>
            <a:ext cx="519280" cy="3007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C0107A-3D33-CBCE-686D-C2B45021E8D6}"/>
              </a:ext>
            </a:extLst>
          </p:cNvPr>
          <p:cNvSpPr/>
          <p:nvPr/>
        </p:nvSpPr>
        <p:spPr>
          <a:xfrm>
            <a:off x="6150142" y="2552078"/>
            <a:ext cx="366991" cy="3007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768DDD-298A-C49D-C2F3-86E84F5C26E2}"/>
              </a:ext>
            </a:extLst>
          </p:cNvPr>
          <p:cNvSpPr/>
          <p:nvPr/>
        </p:nvSpPr>
        <p:spPr>
          <a:xfrm>
            <a:off x="5624234" y="3119567"/>
            <a:ext cx="366991" cy="2071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04BB44-0BB2-550A-8683-EFA67DEAEE3C}"/>
              </a:ext>
            </a:extLst>
          </p:cNvPr>
          <p:cNvSpPr/>
          <p:nvPr/>
        </p:nvSpPr>
        <p:spPr>
          <a:xfrm>
            <a:off x="10228318" y="2749286"/>
            <a:ext cx="366991" cy="2071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260AE3-8DDD-2683-0722-FB043D4EA34D}"/>
              </a:ext>
            </a:extLst>
          </p:cNvPr>
          <p:cNvSpPr txBox="1"/>
          <p:nvPr/>
        </p:nvSpPr>
        <p:spPr>
          <a:xfrm>
            <a:off x="4799232" y="5006729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Changing RAM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29AAB8-6956-F2D8-993C-F6C8A739FD7D}"/>
              </a:ext>
            </a:extLst>
          </p:cNvPr>
          <p:cNvSpPr txBox="1"/>
          <p:nvPr/>
        </p:nvSpPr>
        <p:spPr>
          <a:xfrm>
            <a:off x="9630189" y="5006729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Changing CPUs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9F766A-37F3-68B3-2737-D524084543B8}"/>
              </a:ext>
            </a:extLst>
          </p:cNvPr>
          <p:cNvSpPr/>
          <p:nvPr/>
        </p:nvSpPr>
        <p:spPr>
          <a:xfrm>
            <a:off x="10905192" y="4383575"/>
            <a:ext cx="366991" cy="2071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722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D1D02-15DD-BC85-9468-CE018C8CD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 for the VM to boot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39DC5-6C0A-3565-AC71-5A54C83232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It will take a few minutes</a:t>
            </a:r>
          </a:p>
          <a:p>
            <a:r>
              <a:rPr lang="en-US" sz="2400" dirty="0"/>
              <a:t>The VM screen can go blank</a:t>
            </a:r>
          </a:p>
          <a:p>
            <a:r>
              <a:rPr lang="en-US" sz="2400" dirty="0"/>
              <a:t>Note your VirtualBox escape key in case you enter the VM and not able to use your mouse. Mine (and probably yours too) is the </a:t>
            </a:r>
            <a:r>
              <a:rPr lang="en-US" sz="2400" b="1" dirty="0"/>
              <a:t>Right Ctrl </a:t>
            </a:r>
            <a:r>
              <a:rPr lang="en-US" sz="2400" dirty="0"/>
              <a:t>key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1E8BEA-ED78-EABB-5885-077D8694F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520" y="2690205"/>
            <a:ext cx="4157656" cy="34932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54716FA-3C8E-4C56-2EB0-ED96EA829887}"/>
              </a:ext>
            </a:extLst>
          </p:cNvPr>
          <p:cNvSpPr/>
          <p:nvPr/>
        </p:nvSpPr>
        <p:spPr>
          <a:xfrm>
            <a:off x="7931400" y="5991251"/>
            <a:ext cx="424776" cy="2460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57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F421E-853B-D81A-0A51-E32665CD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Logging 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E6454-6687-BFAA-F8D7-177C4890A7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6118559" cy="5221539"/>
          </a:xfrm>
        </p:spPr>
        <p:txBody>
          <a:bodyPr/>
          <a:lstStyle/>
          <a:p>
            <a:r>
              <a:rPr lang="en-US" dirty="0"/>
              <a:t>After a few minutes, you should see the log in screen</a:t>
            </a:r>
          </a:p>
          <a:p>
            <a:r>
              <a:rPr lang="en-US" dirty="0"/>
              <a:t>Use the credential provided by the VM</a:t>
            </a:r>
          </a:p>
          <a:p>
            <a:pPr lvl="1"/>
            <a:r>
              <a:rPr lang="en-US" dirty="0"/>
              <a:t>Most likely, it is user </a:t>
            </a:r>
            <a:r>
              <a:rPr lang="en-US" b="1" dirty="0" err="1"/>
              <a:t>bitnami</a:t>
            </a:r>
            <a:r>
              <a:rPr lang="en-US" dirty="0"/>
              <a:t>, password </a:t>
            </a:r>
            <a:r>
              <a:rPr lang="en-US" b="1" dirty="0" err="1"/>
              <a:t>bitnami</a:t>
            </a:r>
            <a:endParaRPr lang="en-US" b="1" dirty="0"/>
          </a:p>
          <a:p>
            <a:r>
              <a:rPr lang="en-US" dirty="0"/>
              <a:t>You will be asked to change the password right after this</a:t>
            </a:r>
          </a:p>
          <a:p>
            <a:r>
              <a:rPr lang="en-US" dirty="0"/>
              <a:t>Remember, use the escape key to move control back to your OS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1540D2-A480-4F3C-B32B-0B68D597D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957" y="459358"/>
            <a:ext cx="4613833" cy="38698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3D35C0-5B54-11E7-E080-5E4534BE5A46}"/>
              </a:ext>
            </a:extLst>
          </p:cNvPr>
          <p:cNvSpPr/>
          <p:nvPr/>
        </p:nvSpPr>
        <p:spPr>
          <a:xfrm>
            <a:off x="7233569" y="2171700"/>
            <a:ext cx="3715168" cy="3489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E0AFBD-3391-7138-FB73-3A6EB3D60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957" y="4538085"/>
            <a:ext cx="4613833" cy="129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36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6199</TotalTime>
  <Words>503</Words>
  <Application>Microsoft Office PowerPoint</Application>
  <PresentationFormat>Widescreen</PresentationFormat>
  <Paragraphs>87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Avenir 55 Roman</vt:lpstr>
      <vt:lpstr>Avenir 65 Medium</vt:lpstr>
      <vt:lpstr>Avenir 95 Black</vt:lpstr>
      <vt:lpstr>Calibri</vt:lpstr>
      <vt:lpstr>Office Theme</vt:lpstr>
      <vt:lpstr>Introduction to Apache Cassandra</vt:lpstr>
      <vt:lpstr>Apache Cassandra</vt:lpstr>
      <vt:lpstr>Data model</vt:lpstr>
      <vt:lpstr>More readings about Cassandra </vt:lpstr>
      <vt:lpstr>Cassandra Installation</vt:lpstr>
      <vt:lpstr>Import the VM</vt:lpstr>
      <vt:lpstr>VM Settings</vt:lpstr>
      <vt:lpstr>Wait for the VM to boot up</vt:lpstr>
      <vt:lpstr>Logging in</vt:lpstr>
      <vt:lpstr>Testing Cassandra</vt:lpstr>
      <vt:lpstr>Assignment</vt:lpstr>
      <vt:lpstr>Stop the VM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218</cp:revision>
  <dcterms:created xsi:type="dcterms:W3CDTF">2019-08-07T15:31:06Z</dcterms:created>
  <dcterms:modified xsi:type="dcterms:W3CDTF">2023-04-11T15:19:30Z</dcterms:modified>
</cp:coreProperties>
</file>