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64" r:id="rId3"/>
    <p:sldId id="265" r:id="rId4"/>
    <p:sldId id="276" r:id="rId5"/>
    <p:sldId id="277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7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80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86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212913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7" Type="http://schemas.openxmlformats.org/officeDocument/2006/relationships/image" Target="../media/image20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0.png"/><Relationship Id="rId4" Type="http://schemas.openxmlformats.org/officeDocument/2006/relationships/image" Target="../media/image17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1699" y="2986104"/>
            <a:ext cx="5341358" cy="885791"/>
          </a:xfrm>
        </p:spPr>
        <p:txBody>
          <a:bodyPr/>
          <a:lstStyle/>
          <a:p>
            <a:r>
              <a:rPr lang="en-US" dirty="0"/>
              <a:t>Classification with </a:t>
            </a:r>
            <a:r>
              <a:rPr lang="en-US" dirty="0" err="1"/>
              <a:t>PySpark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DFD8BFD-752F-4D42-88DE-437912D58540}"/>
              </a:ext>
            </a:extLst>
          </p:cNvPr>
          <p:cNvCxnSpPr>
            <a:cxnSpLocks/>
            <a:endCxn id="49" idx="0"/>
          </p:cNvCxnSpPr>
          <p:nvPr/>
        </p:nvCxnSpPr>
        <p:spPr>
          <a:xfrm>
            <a:off x="9079983" y="2239372"/>
            <a:ext cx="0" cy="26095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33B03F5-1E49-4F11-9C20-0FFE39410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109131"/>
            <a:ext cx="5362574" cy="666991"/>
          </a:xfrm>
        </p:spPr>
        <p:txBody>
          <a:bodyPr/>
          <a:lstStyle/>
          <a:p>
            <a:r>
              <a:rPr lang="en-US" sz="2400" dirty="0"/>
              <a:t>Model Tuning with Validation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C5A6E5-1D35-4FA2-BA44-EBF1B9773C1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776123"/>
            <a:ext cx="4728526" cy="5353510"/>
          </a:xfrm>
        </p:spPr>
        <p:txBody>
          <a:bodyPr/>
          <a:lstStyle/>
          <a:p>
            <a:r>
              <a:rPr lang="en-US" sz="2400" dirty="0"/>
              <a:t>In general, the process is to train the same models with different hyperparameters with training data</a:t>
            </a:r>
          </a:p>
          <a:p>
            <a:r>
              <a:rPr lang="en-US" sz="2400" dirty="0"/>
              <a:t>Trained models are then scored in validation data</a:t>
            </a:r>
          </a:p>
          <a:p>
            <a:r>
              <a:rPr lang="en-US" sz="2400" dirty="0"/>
              <a:t>The model with the highest validation score is considered the best model and evaluated with testing data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88E6EAE9-EFE7-4A5E-AC21-DC41CCCE86E5}"/>
              </a:ext>
            </a:extLst>
          </p:cNvPr>
          <p:cNvGraphicFramePr>
            <a:graphicFrameLocks noGrp="1"/>
          </p:cNvGraphicFramePr>
          <p:nvPr/>
        </p:nvGraphicFramePr>
        <p:xfrm>
          <a:off x="6228834" y="109131"/>
          <a:ext cx="570229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2298">
                  <a:extLst>
                    <a:ext uri="{9D8B030D-6E8A-4147-A177-3AD203B41FA5}">
                      <a16:colId xmlns:a16="http://schemas.microsoft.com/office/drawing/2014/main" val="1260136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All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18179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54EA084-A04B-4D5B-9859-B4F2983497B0}"/>
              </a:ext>
            </a:extLst>
          </p:cNvPr>
          <p:cNvGraphicFramePr>
            <a:graphicFrameLocks noGrp="1"/>
          </p:cNvGraphicFramePr>
          <p:nvPr/>
        </p:nvGraphicFramePr>
        <p:xfrm>
          <a:off x="6228834" y="1000906"/>
          <a:ext cx="570229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1532">
                  <a:extLst>
                    <a:ext uri="{9D8B030D-6E8A-4147-A177-3AD203B41FA5}">
                      <a16:colId xmlns:a16="http://schemas.microsoft.com/office/drawing/2014/main" val="1260136486"/>
                    </a:ext>
                  </a:extLst>
                </a:gridCol>
                <a:gridCol w="1900766">
                  <a:extLst>
                    <a:ext uri="{9D8B030D-6E8A-4147-A177-3AD203B41FA5}">
                      <a16:colId xmlns:a16="http://schemas.microsoft.com/office/drawing/2014/main" val="24835042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Training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Testing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18179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762CEC1-F70D-4DD7-868A-6B4D34D00F18}"/>
              </a:ext>
            </a:extLst>
          </p:cNvPr>
          <p:cNvGraphicFramePr>
            <a:graphicFrameLocks noGrp="1"/>
          </p:cNvGraphicFramePr>
          <p:nvPr/>
        </p:nvGraphicFramePr>
        <p:xfrm>
          <a:off x="6226716" y="1889956"/>
          <a:ext cx="380153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0766">
                  <a:extLst>
                    <a:ext uri="{9D8B030D-6E8A-4147-A177-3AD203B41FA5}">
                      <a16:colId xmlns:a16="http://schemas.microsoft.com/office/drawing/2014/main" val="1260136486"/>
                    </a:ext>
                  </a:extLst>
                </a:gridCol>
                <a:gridCol w="1900766">
                  <a:extLst>
                    <a:ext uri="{9D8B030D-6E8A-4147-A177-3AD203B41FA5}">
                      <a16:colId xmlns:a16="http://schemas.microsoft.com/office/drawing/2014/main" val="2869493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Training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Validation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181797"/>
                  </a:ext>
                </a:extLst>
              </a:tr>
            </a:tbl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D02766C-7247-4BD1-A2BA-EE5018C8DCE8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>
            <a:off x="9079983" y="479971"/>
            <a:ext cx="0" cy="5209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3686C03-68A1-4145-A0D5-19575EBC05D4}"/>
              </a:ext>
            </a:extLst>
          </p:cNvPr>
          <p:cNvSpPr txBox="1"/>
          <p:nvPr/>
        </p:nvSpPr>
        <p:spPr>
          <a:xfrm>
            <a:off x="9079983" y="553378"/>
            <a:ext cx="14103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Train/Test Split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6360C8C-2077-4BAA-ABE0-E05CA3AFF4B1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8127482" y="1285302"/>
            <a:ext cx="0" cy="6046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AF3D16B-F82B-4575-AFAE-139CA57A841D}"/>
              </a:ext>
            </a:extLst>
          </p:cNvPr>
          <p:cNvSpPr txBox="1"/>
          <p:nvPr/>
        </p:nvSpPr>
        <p:spPr>
          <a:xfrm>
            <a:off x="8127482" y="1446185"/>
            <a:ext cx="1911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Train/Validation Split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1308BFE-6A75-4077-9B5B-AE5044E4630F}"/>
              </a:ext>
            </a:extLst>
          </p:cNvPr>
          <p:cNvCxnSpPr>
            <a:cxnSpLocks/>
          </p:cNvCxnSpPr>
          <p:nvPr/>
        </p:nvCxnSpPr>
        <p:spPr>
          <a:xfrm>
            <a:off x="7174984" y="2239372"/>
            <a:ext cx="0" cy="9610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E9A37EB-8E31-4C37-9CB3-B41BF21D32BD}"/>
              </a:ext>
            </a:extLst>
          </p:cNvPr>
          <p:cNvSpPr txBox="1"/>
          <p:nvPr/>
        </p:nvSpPr>
        <p:spPr>
          <a:xfrm>
            <a:off x="5767707" y="2475603"/>
            <a:ext cx="1790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Model training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AB4029-A993-4BD8-B6E6-9BCD9FED1BFB}"/>
              </a:ext>
            </a:extLst>
          </p:cNvPr>
          <p:cNvSpPr/>
          <p:nvPr/>
        </p:nvSpPr>
        <p:spPr>
          <a:xfrm>
            <a:off x="7005122" y="3310432"/>
            <a:ext cx="342900" cy="20955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32400AC-45B1-477C-A7CF-162F42064BE5}"/>
              </a:ext>
            </a:extLst>
          </p:cNvPr>
          <p:cNvSpPr/>
          <p:nvPr/>
        </p:nvSpPr>
        <p:spPr>
          <a:xfrm>
            <a:off x="6662222" y="3724770"/>
            <a:ext cx="342900" cy="2095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60F1AD-D45F-4B77-BDE5-EB8A617F727D}"/>
              </a:ext>
            </a:extLst>
          </p:cNvPr>
          <p:cNvSpPr/>
          <p:nvPr/>
        </p:nvSpPr>
        <p:spPr>
          <a:xfrm>
            <a:off x="7005122" y="4522505"/>
            <a:ext cx="342900" cy="20955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A1B193-74D4-4287-9AFC-16041FA524CD}"/>
              </a:ext>
            </a:extLst>
          </p:cNvPr>
          <p:cNvSpPr/>
          <p:nvPr/>
        </p:nvSpPr>
        <p:spPr>
          <a:xfrm>
            <a:off x="6662222" y="4936547"/>
            <a:ext cx="342900" cy="2095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F67385-C33F-4E70-87DC-A25C90E98244}"/>
              </a:ext>
            </a:extLst>
          </p:cNvPr>
          <p:cNvSpPr/>
          <p:nvPr/>
        </p:nvSpPr>
        <p:spPr>
          <a:xfrm>
            <a:off x="7348022" y="3718742"/>
            <a:ext cx="342900" cy="2095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9C95765-B70E-4770-B310-8B2F93E3BD53}"/>
              </a:ext>
            </a:extLst>
          </p:cNvPr>
          <p:cNvSpPr/>
          <p:nvPr/>
        </p:nvSpPr>
        <p:spPr>
          <a:xfrm>
            <a:off x="7348023" y="4936547"/>
            <a:ext cx="342900" cy="20955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9EE65F4-4DB7-472F-9478-5CAEC62EC6F9}"/>
              </a:ext>
            </a:extLst>
          </p:cNvPr>
          <p:cNvSpPr/>
          <p:nvPr/>
        </p:nvSpPr>
        <p:spPr>
          <a:xfrm>
            <a:off x="7686159" y="5350589"/>
            <a:ext cx="342900" cy="2095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1018353-9EA8-4225-ADFE-ADAF44DA9D40}"/>
              </a:ext>
            </a:extLst>
          </p:cNvPr>
          <p:cNvSpPr/>
          <p:nvPr/>
        </p:nvSpPr>
        <p:spPr>
          <a:xfrm>
            <a:off x="7005123" y="5352231"/>
            <a:ext cx="342900" cy="2095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24F4021-8461-45B4-8C94-A7E4060151A6}"/>
              </a:ext>
            </a:extLst>
          </p:cNvPr>
          <p:cNvCxnSpPr>
            <a:stCxn id="13" idx="2"/>
            <a:endCxn id="14" idx="0"/>
          </p:cNvCxnSpPr>
          <p:nvPr/>
        </p:nvCxnSpPr>
        <p:spPr>
          <a:xfrm flipH="1">
            <a:off x="6833672" y="3519982"/>
            <a:ext cx="342900" cy="2047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9287C0F-5ED2-40BB-86D5-7F9E0E8D6D45}"/>
              </a:ext>
            </a:extLst>
          </p:cNvPr>
          <p:cNvCxnSpPr>
            <a:cxnSpLocks/>
            <a:stCxn id="13" idx="2"/>
            <a:endCxn id="17" idx="0"/>
          </p:cNvCxnSpPr>
          <p:nvPr/>
        </p:nvCxnSpPr>
        <p:spPr>
          <a:xfrm>
            <a:off x="7176572" y="3519982"/>
            <a:ext cx="342900" cy="1987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8E20DF7-211A-4033-A37C-5703875B07E5}"/>
              </a:ext>
            </a:extLst>
          </p:cNvPr>
          <p:cNvCxnSpPr>
            <a:cxnSpLocks/>
            <a:stCxn id="15" idx="2"/>
            <a:endCxn id="18" idx="0"/>
          </p:cNvCxnSpPr>
          <p:nvPr/>
        </p:nvCxnSpPr>
        <p:spPr>
          <a:xfrm>
            <a:off x="7176572" y="4732055"/>
            <a:ext cx="342901" cy="204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676FC0C-330F-4299-875D-0549E337A95E}"/>
              </a:ext>
            </a:extLst>
          </p:cNvPr>
          <p:cNvCxnSpPr>
            <a:cxnSpLocks/>
            <a:stCxn id="15" idx="2"/>
            <a:endCxn id="16" idx="0"/>
          </p:cNvCxnSpPr>
          <p:nvPr/>
        </p:nvCxnSpPr>
        <p:spPr>
          <a:xfrm flipH="1">
            <a:off x="6833672" y="4732055"/>
            <a:ext cx="342900" cy="204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8A0B72A-28B2-4A63-9A57-2068F096BDC6}"/>
              </a:ext>
            </a:extLst>
          </p:cNvPr>
          <p:cNvCxnSpPr>
            <a:cxnSpLocks/>
            <a:stCxn id="18" idx="2"/>
            <a:endCxn id="20" idx="0"/>
          </p:cNvCxnSpPr>
          <p:nvPr/>
        </p:nvCxnSpPr>
        <p:spPr>
          <a:xfrm flipH="1">
            <a:off x="7176573" y="5146097"/>
            <a:ext cx="342900" cy="2061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A2EE366-35DC-4FB3-B5CF-63D6391FC7EC}"/>
              </a:ext>
            </a:extLst>
          </p:cNvPr>
          <p:cNvCxnSpPr>
            <a:cxnSpLocks/>
            <a:stCxn id="18" idx="2"/>
            <a:endCxn id="19" idx="0"/>
          </p:cNvCxnSpPr>
          <p:nvPr/>
        </p:nvCxnSpPr>
        <p:spPr>
          <a:xfrm>
            <a:off x="7519473" y="5146097"/>
            <a:ext cx="338136" cy="204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33E1517-4D9C-4AAA-A4A8-3D96615CACE9}"/>
              </a:ext>
            </a:extLst>
          </p:cNvPr>
          <p:cNvSpPr txBox="1"/>
          <p:nvPr/>
        </p:nvSpPr>
        <p:spPr>
          <a:xfrm>
            <a:off x="6729691" y="3944918"/>
            <a:ext cx="890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Model 1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E7A47F0-9AFF-4FA0-AF76-37B547397945}"/>
              </a:ext>
            </a:extLst>
          </p:cNvPr>
          <p:cNvSpPr txBox="1"/>
          <p:nvPr/>
        </p:nvSpPr>
        <p:spPr>
          <a:xfrm>
            <a:off x="6743463" y="5567038"/>
            <a:ext cx="890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Model 2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3418FA-1E63-4771-8176-5864CD37E644}"/>
              </a:ext>
            </a:extLst>
          </p:cNvPr>
          <p:cNvSpPr txBox="1"/>
          <p:nvPr/>
        </p:nvSpPr>
        <p:spPr>
          <a:xfrm>
            <a:off x="6763309" y="5729456"/>
            <a:ext cx="890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…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5EE15B0-CC32-4455-A7D7-D05B6384B4FC}"/>
              </a:ext>
            </a:extLst>
          </p:cNvPr>
          <p:cNvCxnSpPr>
            <a:cxnSpLocks/>
            <a:endCxn id="39" idx="0"/>
          </p:cNvCxnSpPr>
          <p:nvPr/>
        </p:nvCxnSpPr>
        <p:spPr>
          <a:xfrm>
            <a:off x="9079983" y="2239372"/>
            <a:ext cx="0" cy="12308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2BA0001-C1B8-4F9E-90E1-9002D1E4A247}"/>
              </a:ext>
            </a:extLst>
          </p:cNvPr>
          <p:cNvCxnSpPr>
            <a:cxnSpLocks/>
            <a:endCxn id="39" idx="1"/>
          </p:cNvCxnSpPr>
          <p:nvPr/>
        </p:nvCxnSpPr>
        <p:spPr>
          <a:xfrm>
            <a:off x="7785931" y="3639512"/>
            <a:ext cx="84875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67D2E4EA-FD17-42B6-9C23-9DFCCFDC55FD}"/>
              </a:ext>
            </a:extLst>
          </p:cNvPr>
          <p:cNvCxnSpPr>
            <a:cxnSpLocks/>
            <a:endCxn id="49" idx="1"/>
          </p:cNvCxnSpPr>
          <p:nvPr/>
        </p:nvCxnSpPr>
        <p:spPr>
          <a:xfrm>
            <a:off x="7785931" y="5018228"/>
            <a:ext cx="84875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8500866F-0A5D-4B8F-9861-38135A698492}"/>
              </a:ext>
            </a:extLst>
          </p:cNvPr>
          <p:cNvCxnSpPr>
            <a:cxnSpLocks/>
          </p:cNvCxnSpPr>
          <p:nvPr/>
        </p:nvCxnSpPr>
        <p:spPr>
          <a:xfrm>
            <a:off x="9079983" y="2127250"/>
            <a:ext cx="0" cy="38385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167F2003-6C24-466B-91E0-5F8F93432E63}"/>
              </a:ext>
            </a:extLst>
          </p:cNvPr>
          <p:cNvSpPr txBox="1"/>
          <p:nvPr/>
        </p:nvSpPr>
        <p:spPr>
          <a:xfrm>
            <a:off x="8634690" y="4848951"/>
            <a:ext cx="89058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Score 2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C1AE186-D75C-4AF3-A0AB-B8463F352ABD}"/>
              </a:ext>
            </a:extLst>
          </p:cNvPr>
          <p:cNvSpPr txBox="1"/>
          <p:nvPr/>
        </p:nvSpPr>
        <p:spPr>
          <a:xfrm>
            <a:off x="8634690" y="5747356"/>
            <a:ext cx="890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…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7D44B61-F7A2-4722-A3A0-83BA59CB08F6}"/>
              </a:ext>
            </a:extLst>
          </p:cNvPr>
          <p:cNvSpPr txBox="1"/>
          <p:nvPr/>
        </p:nvSpPr>
        <p:spPr>
          <a:xfrm>
            <a:off x="8634690" y="3470235"/>
            <a:ext cx="89058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Score 1 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D22F342A-D063-41D1-8236-93DD51812DEC}"/>
              </a:ext>
            </a:extLst>
          </p:cNvPr>
          <p:cNvCxnSpPr>
            <a:cxnSpLocks/>
            <a:stCxn id="49" idx="3"/>
            <a:endCxn id="60" idx="1"/>
          </p:cNvCxnSpPr>
          <p:nvPr/>
        </p:nvCxnSpPr>
        <p:spPr>
          <a:xfrm>
            <a:off x="9525276" y="5018228"/>
            <a:ext cx="9728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A9F7E840-CD5C-4540-AE57-0BCC07F4527D}"/>
              </a:ext>
            </a:extLst>
          </p:cNvPr>
          <p:cNvSpPr txBox="1"/>
          <p:nvPr/>
        </p:nvSpPr>
        <p:spPr>
          <a:xfrm>
            <a:off x="10498079" y="4725840"/>
            <a:ext cx="108041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Final Evaluation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FC02B53-743F-4B76-8A83-ABA3AEF349D2}"/>
              </a:ext>
            </a:extLst>
          </p:cNvPr>
          <p:cNvCxnSpPr>
            <a:cxnSpLocks/>
            <a:endCxn id="60" idx="0"/>
          </p:cNvCxnSpPr>
          <p:nvPr/>
        </p:nvCxnSpPr>
        <p:spPr>
          <a:xfrm>
            <a:off x="11026942" y="1382333"/>
            <a:ext cx="11343" cy="33435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F888F7FA-5780-4353-93F8-44AC6485A628}"/>
              </a:ext>
            </a:extLst>
          </p:cNvPr>
          <p:cNvSpPr/>
          <p:nvPr/>
        </p:nvSpPr>
        <p:spPr>
          <a:xfrm>
            <a:off x="5428692" y="1750613"/>
            <a:ext cx="4728526" cy="450413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dirty="0">
                <a:solidFill>
                  <a:schemeClr val="tx1"/>
                </a:solidFill>
              </a:rPr>
              <a:t>Model Tuning</a:t>
            </a:r>
          </a:p>
        </p:txBody>
      </p:sp>
    </p:spTree>
    <p:extLst>
      <p:ext uri="{BB962C8B-B14F-4D97-AF65-F5344CB8AC3E}">
        <p14:creationId xmlns:p14="http://schemas.microsoft.com/office/powerpoint/2010/main" val="648401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57862-28A2-4926-82C1-1AD6B28D9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75" y="116710"/>
            <a:ext cx="10515600" cy="666991"/>
          </a:xfrm>
        </p:spPr>
        <p:txBody>
          <a:bodyPr/>
          <a:lstStyle/>
          <a:p>
            <a:r>
              <a:rPr lang="en-US" dirty="0"/>
              <a:t>K-Fold Cross-Validation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437D8AA-6A37-4DD4-9FA9-EFB511EC3F72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176213" y="926502"/>
                <a:ext cx="3914775" cy="5221539"/>
              </a:xfrm>
            </p:spPr>
            <p:txBody>
              <a:bodyPr/>
              <a:lstStyle/>
              <a:p>
                <a:r>
                  <a:rPr lang="en-US" sz="2000" dirty="0"/>
                  <a:t>A single train/validation split could be too random which leads to unreliable comparisons and tuning</a:t>
                </a:r>
              </a:p>
              <a:p>
                <a:r>
                  <a:rPr lang="en-US" sz="2000" dirty="0"/>
                  <a:t>A more reliable way is to use </a:t>
                </a:r>
                <a:r>
                  <a:rPr lang="en-US" sz="2000" b="1" dirty="0"/>
                  <a:t>k-fold cross-validation</a:t>
                </a:r>
              </a:p>
              <a:p>
                <a:pPr lvl="1"/>
                <a:r>
                  <a:rPr lang="en-US" sz="1800" dirty="0"/>
                  <a:t>In short, a dataset is randomly split into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1800" dirty="0"/>
                  <a:t> subsets</a:t>
                </a:r>
              </a:p>
              <a:p>
                <a:pPr lvl="1"/>
                <a:r>
                  <a:rPr lang="en-US" sz="1800" dirty="0"/>
                  <a:t>The tuning process is performed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1800" dirty="0"/>
                  <a:t> times, each with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sz="1800" dirty="0"/>
                  <a:t> subsets for training and one subset for validating</a:t>
                </a:r>
              </a:p>
              <a:p>
                <a:pPr lvl="1"/>
                <a:r>
                  <a:rPr lang="en-US" sz="1800" dirty="0"/>
                  <a:t>Each validation round results in one performance value. The overall performance is averaged over all validation rounds </a:t>
                </a:r>
              </a:p>
              <a:p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437D8AA-6A37-4DD4-9FA9-EFB511EC3F7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176213" y="926502"/>
                <a:ext cx="3914775" cy="5221539"/>
              </a:xfrm>
              <a:blipFill>
                <a:blip r:embed="rId2"/>
                <a:stretch>
                  <a:fillRect l="-1402" t="-1284" r="-10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8E04DFD-E615-4D16-8AC5-A20D589370FC}"/>
              </a:ext>
            </a:extLst>
          </p:cNvPr>
          <p:cNvGraphicFramePr>
            <a:graphicFrameLocks noGrp="1"/>
          </p:cNvGraphicFramePr>
          <p:nvPr/>
        </p:nvGraphicFramePr>
        <p:xfrm>
          <a:off x="5702691" y="2257574"/>
          <a:ext cx="974725" cy="148336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18846209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6380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331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098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1960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FDB5BF3-2A8D-42EB-B69F-C200C62BDD99}"/>
              </a:ext>
            </a:extLst>
          </p:cNvPr>
          <p:cNvGraphicFramePr>
            <a:graphicFrameLocks noGrp="1"/>
          </p:cNvGraphicFramePr>
          <p:nvPr/>
        </p:nvGraphicFramePr>
        <p:xfrm>
          <a:off x="4239016" y="2257574"/>
          <a:ext cx="974725" cy="148336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1884620971"/>
                    </a:ext>
                  </a:extLst>
                </a:gridCol>
              </a:tblGrid>
              <a:tr h="148336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All</a:t>
                      </a:r>
                    </a:p>
                    <a:p>
                      <a:pPr algn="ctr"/>
                      <a:r>
                        <a:rPr lang="en-US" dirty="0"/>
                        <a:t>Data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06380565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8E1617F-446A-4C9D-B37A-73189DFF3A1C}"/>
              </a:ext>
            </a:extLst>
          </p:cNvPr>
          <p:cNvGraphicFramePr>
            <a:graphicFrameLocks noGrp="1"/>
          </p:cNvGraphicFramePr>
          <p:nvPr/>
        </p:nvGraphicFramePr>
        <p:xfrm>
          <a:off x="7166366" y="204591"/>
          <a:ext cx="974725" cy="111252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37123101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172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70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68543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80879D8-5767-4027-B5AC-75E97D5E06AB}"/>
              </a:ext>
            </a:extLst>
          </p:cNvPr>
          <p:cNvGraphicFramePr>
            <a:graphicFrameLocks noGrp="1"/>
          </p:cNvGraphicFramePr>
          <p:nvPr/>
        </p:nvGraphicFramePr>
        <p:xfrm>
          <a:off x="8380803" y="575431"/>
          <a:ext cx="974725" cy="37084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2133945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439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F7095A7-D397-4DBE-BAB6-354E67D48770}"/>
              </a:ext>
            </a:extLst>
          </p:cNvPr>
          <p:cNvGraphicFramePr>
            <a:graphicFrameLocks noGrp="1"/>
          </p:cNvGraphicFramePr>
          <p:nvPr/>
        </p:nvGraphicFramePr>
        <p:xfrm>
          <a:off x="7166366" y="1701314"/>
          <a:ext cx="974725" cy="111252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37123101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172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70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685434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63A3FF2-596A-48C6-AFE0-076F39D1DB89}"/>
              </a:ext>
            </a:extLst>
          </p:cNvPr>
          <p:cNvGraphicFramePr>
            <a:graphicFrameLocks noGrp="1"/>
          </p:cNvGraphicFramePr>
          <p:nvPr/>
        </p:nvGraphicFramePr>
        <p:xfrm>
          <a:off x="8380803" y="2072154"/>
          <a:ext cx="974725" cy="37084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2133945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439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A7B33F0-48AA-40DC-A593-9DDA88DAF3C3}"/>
              </a:ext>
            </a:extLst>
          </p:cNvPr>
          <p:cNvGraphicFramePr>
            <a:graphicFrameLocks noGrp="1"/>
          </p:cNvGraphicFramePr>
          <p:nvPr/>
        </p:nvGraphicFramePr>
        <p:xfrm>
          <a:off x="7166366" y="3198037"/>
          <a:ext cx="974725" cy="111252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37123101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172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70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685434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AFB8C60-C01A-49F8-B01C-5C628D509CF2}"/>
              </a:ext>
            </a:extLst>
          </p:cNvPr>
          <p:cNvGraphicFramePr>
            <a:graphicFrameLocks noGrp="1"/>
          </p:cNvGraphicFramePr>
          <p:nvPr/>
        </p:nvGraphicFramePr>
        <p:xfrm>
          <a:off x="8380803" y="3568877"/>
          <a:ext cx="974725" cy="37084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2133945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439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2B59751-3ECD-4317-B0D8-A3632DA4F7D1}"/>
              </a:ext>
            </a:extLst>
          </p:cNvPr>
          <p:cNvGraphicFramePr>
            <a:graphicFrameLocks noGrp="1"/>
          </p:cNvGraphicFramePr>
          <p:nvPr/>
        </p:nvGraphicFramePr>
        <p:xfrm>
          <a:off x="7166366" y="4694760"/>
          <a:ext cx="974725" cy="111252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37123101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172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70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685434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CA868527-0917-41BD-83C9-B6CBAD55B65E}"/>
              </a:ext>
            </a:extLst>
          </p:cNvPr>
          <p:cNvGraphicFramePr>
            <a:graphicFrameLocks noGrp="1"/>
          </p:cNvGraphicFramePr>
          <p:nvPr/>
        </p:nvGraphicFramePr>
        <p:xfrm>
          <a:off x="8380803" y="5065600"/>
          <a:ext cx="974725" cy="37084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2133945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4398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3778FE2-8F58-4A26-90C6-786CC09D7BAC}"/>
              </a:ext>
            </a:extLst>
          </p:cNvPr>
          <p:cNvSpPr txBox="1"/>
          <p:nvPr/>
        </p:nvSpPr>
        <p:spPr>
          <a:xfrm>
            <a:off x="5702690" y="3754297"/>
            <a:ext cx="9747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Random split into 4 subsets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1DB4D8B-9EBC-4027-85B5-2BF986FA9A77}"/>
              </a:ext>
            </a:extLst>
          </p:cNvPr>
          <p:cNvSpPr txBox="1"/>
          <p:nvPr/>
        </p:nvSpPr>
        <p:spPr>
          <a:xfrm>
            <a:off x="7166365" y="5807280"/>
            <a:ext cx="974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Training</a:t>
            </a:r>
          </a:p>
          <a:p>
            <a:r>
              <a:rPr lang="en-US" sz="1400" dirty="0"/>
              <a:t>Data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A1B01CE-D37A-47E5-B7B6-F7BCB7B87D43}"/>
              </a:ext>
            </a:extLst>
          </p:cNvPr>
          <p:cNvSpPr txBox="1"/>
          <p:nvPr/>
        </p:nvSpPr>
        <p:spPr>
          <a:xfrm>
            <a:off x="8380803" y="5810232"/>
            <a:ext cx="974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Validation</a:t>
            </a:r>
          </a:p>
          <a:p>
            <a:r>
              <a:rPr lang="en-US" sz="1400" dirty="0"/>
              <a:t>Data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F04D9AA-54A8-4F3C-91B3-345F6FB5831F}"/>
              </a:ext>
            </a:extLst>
          </p:cNvPr>
          <p:cNvSpPr/>
          <p:nvPr/>
        </p:nvSpPr>
        <p:spPr>
          <a:xfrm>
            <a:off x="5367728" y="2807152"/>
            <a:ext cx="212725" cy="38420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4CB6B7A-95C9-4FD8-9FCD-C71B45466A17}"/>
              </a:ext>
            </a:extLst>
          </p:cNvPr>
          <p:cNvSpPr/>
          <p:nvPr/>
        </p:nvSpPr>
        <p:spPr>
          <a:xfrm>
            <a:off x="6826643" y="2807152"/>
            <a:ext cx="212725" cy="38420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AB0B1C3-31BC-4EC3-A379-8E95DA0FDE0A}"/>
                  </a:ext>
                </a:extLst>
              </p:cNvPr>
              <p:cNvSpPr txBox="1"/>
              <p:nvPr/>
            </p:nvSpPr>
            <p:spPr>
              <a:xfrm>
                <a:off x="9842292" y="622351"/>
                <a:ext cx="931473" cy="27699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dirty="0" smtClean="0">
                          <a:latin typeface="Cambria Math" panose="02040503050406030204" pitchFamily="18" charset="0"/>
                        </a:rPr>
                        <m:t>𝐴𝑐𝑐𝑢𝑟𝑎𝑐</m:t>
                      </m:r>
                      <m:sSub>
                        <m:sSubPr>
                          <m:ctrlPr>
                            <a:rPr lang="en-US" sz="12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120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AB0B1C3-31BC-4EC3-A379-8E95DA0FDE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2292" y="622351"/>
                <a:ext cx="931473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310C638-DB02-4141-A9D3-76019FA20B6B}"/>
                  </a:ext>
                </a:extLst>
              </p:cNvPr>
              <p:cNvSpPr txBox="1"/>
              <p:nvPr/>
            </p:nvSpPr>
            <p:spPr>
              <a:xfrm>
                <a:off x="9842293" y="2119074"/>
                <a:ext cx="931473" cy="27699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dirty="0" smtClean="0">
                          <a:latin typeface="Cambria Math" panose="02040503050406030204" pitchFamily="18" charset="0"/>
                        </a:rPr>
                        <m:t>𝐴𝑐𝑐𝑢𝑟𝑎𝑐</m:t>
                      </m:r>
                      <m:sSub>
                        <m:sSubPr>
                          <m:ctrlPr>
                            <a:rPr lang="en-US" sz="12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12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310C638-DB02-4141-A9D3-76019FA20B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2293" y="2119074"/>
                <a:ext cx="931473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B4EE792-985B-4FE8-8B46-BD9C998B0A81}"/>
                  </a:ext>
                </a:extLst>
              </p:cNvPr>
              <p:cNvSpPr txBox="1"/>
              <p:nvPr/>
            </p:nvSpPr>
            <p:spPr>
              <a:xfrm>
                <a:off x="9842291" y="3615797"/>
                <a:ext cx="931473" cy="27699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dirty="0" smtClean="0">
                          <a:latin typeface="Cambria Math" panose="02040503050406030204" pitchFamily="18" charset="0"/>
                        </a:rPr>
                        <m:t>𝐴𝑐𝑐𝑢𝑟𝑎𝑐</m:t>
                      </m:r>
                      <m:sSub>
                        <m:sSubPr>
                          <m:ctrlPr>
                            <a:rPr lang="en-US" sz="12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1200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B4EE792-985B-4FE8-8B46-BD9C998B0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2291" y="3615797"/>
                <a:ext cx="931473" cy="2769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23E0630-3D14-444E-99A7-D51247F9EB80}"/>
                  </a:ext>
                </a:extLst>
              </p:cNvPr>
              <p:cNvSpPr txBox="1"/>
              <p:nvPr/>
            </p:nvSpPr>
            <p:spPr>
              <a:xfrm>
                <a:off x="9842293" y="5112520"/>
                <a:ext cx="931473" cy="27699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dirty="0" smtClean="0">
                          <a:latin typeface="Cambria Math" panose="02040503050406030204" pitchFamily="18" charset="0"/>
                        </a:rPr>
                        <m:t>𝐴𝑐𝑐𝑢𝑟𝑎𝑐</m:t>
                      </m:r>
                      <m:sSub>
                        <m:sSubPr>
                          <m:ctrlPr>
                            <a:rPr lang="en-US" sz="12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1200" b="0" i="1" dirty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23E0630-3D14-444E-99A7-D51247F9E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2293" y="5112520"/>
                <a:ext cx="931473" cy="27699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3C21F3F-D568-4D6E-8711-4A4238A876C8}"/>
                  </a:ext>
                </a:extLst>
              </p:cNvPr>
              <p:cNvSpPr txBox="1"/>
              <p:nvPr/>
            </p:nvSpPr>
            <p:spPr>
              <a:xfrm>
                <a:off x="11260531" y="2860753"/>
                <a:ext cx="814710" cy="27699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i="1" dirty="0" smtClean="0">
                        <a:latin typeface="Cambria Math" panose="02040503050406030204" pitchFamily="18" charset="0"/>
                      </a:rPr>
                      <m:t>𝐴𝑐𝑐𝑢𝑟𝑎𝑐</m:t>
                    </m:r>
                  </m:oMath>
                </a14:m>
                <a:r>
                  <a:rPr lang="en-US" sz="1200" dirty="0"/>
                  <a:t>y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3C21F3F-D568-4D6E-8711-4A4238A876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60531" y="2860753"/>
                <a:ext cx="814710" cy="276999"/>
              </a:xfrm>
              <a:prstGeom prst="rect">
                <a:avLst/>
              </a:prstGeom>
              <a:blipFill>
                <a:blip r:embed="rId7"/>
                <a:stretch>
                  <a:fillRect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>
            <a:extLst>
              <a:ext uri="{FF2B5EF4-FFF2-40B4-BE49-F238E27FC236}">
                <a16:creationId xmlns:a16="http://schemas.microsoft.com/office/drawing/2014/main" id="{A331E5EB-09D4-417B-B276-C391DE15D2F6}"/>
              </a:ext>
            </a:extLst>
          </p:cNvPr>
          <p:cNvSpPr txBox="1"/>
          <p:nvPr/>
        </p:nvSpPr>
        <p:spPr>
          <a:xfrm>
            <a:off x="9799039" y="5810232"/>
            <a:ext cx="974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Validation</a:t>
            </a:r>
          </a:p>
          <a:p>
            <a:r>
              <a:rPr lang="en-US" sz="1400" dirty="0"/>
              <a:t>Accuracy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014F9A1-3EDE-4DFA-9BAB-B75726CDF20F}"/>
              </a:ext>
            </a:extLst>
          </p:cNvPr>
          <p:cNvSpPr txBox="1"/>
          <p:nvPr/>
        </p:nvSpPr>
        <p:spPr>
          <a:xfrm>
            <a:off x="11026674" y="1758764"/>
            <a:ext cx="974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Averaging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A18932F-20A3-44E3-AA75-68CF97EA1960}"/>
              </a:ext>
            </a:extLst>
          </p:cNvPr>
          <p:cNvCxnSpPr>
            <a:cxnSpLocks/>
            <a:stCxn id="11" idx="3"/>
            <a:endCxn id="23" idx="1"/>
          </p:cNvCxnSpPr>
          <p:nvPr/>
        </p:nvCxnSpPr>
        <p:spPr>
          <a:xfrm>
            <a:off x="9355528" y="760851"/>
            <a:ext cx="4867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701B1FE-85C3-4238-8A75-5A11A5CDAF79}"/>
              </a:ext>
            </a:extLst>
          </p:cNvPr>
          <p:cNvCxnSpPr>
            <a:cxnSpLocks/>
            <a:stCxn id="13" idx="3"/>
            <a:endCxn id="24" idx="1"/>
          </p:cNvCxnSpPr>
          <p:nvPr/>
        </p:nvCxnSpPr>
        <p:spPr>
          <a:xfrm>
            <a:off x="9355528" y="2257574"/>
            <a:ext cx="48676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A8324FB-A0EB-4143-89FE-4555B3A57399}"/>
              </a:ext>
            </a:extLst>
          </p:cNvPr>
          <p:cNvCxnSpPr>
            <a:cxnSpLocks/>
            <a:stCxn id="15" idx="3"/>
            <a:endCxn id="25" idx="1"/>
          </p:cNvCxnSpPr>
          <p:nvPr/>
        </p:nvCxnSpPr>
        <p:spPr>
          <a:xfrm>
            <a:off x="9355528" y="3754297"/>
            <a:ext cx="4867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81A6936F-40A9-40BB-AE1D-F5FC0F2C1633}"/>
              </a:ext>
            </a:extLst>
          </p:cNvPr>
          <p:cNvCxnSpPr>
            <a:cxnSpLocks/>
            <a:stCxn id="17" idx="3"/>
            <a:endCxn id="26" idx="1"/>
          </p:cNvCxnSpPr>
          <p:nvPr/>
        </p:nvCxnSpPr>
        <p:spPr>
          <a:xfrm>
            <a:off x="9355528" y="5251020"/>
            <a:ext cx="48676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0410EFD-C8F3-4CB3-917E-EEEE6A27C91C}"/>
              </a:ext>
            </a:extLst>
          </p:cNvPr>
          <p:cNvCxnSpPr>
            <a:cxnSpLocks/>
            <a:stCxn id="23" idx="3"/>
            <a:endCxn id="27" idx="1"/>
          </p:cNvCxnSpPr>
          <p:nvPr/>
        </p:nvCxnSpPr>
        <p:spPr>
          <a:xfrm>
            <a:off x="10773765" y="760851"/>
            <a:ext cx="486766" cy="22384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C682D825-189F-42A9-A3EE-6B2D08173758}"/>
              </a:ext>
            </a:extLst>
          </p:cNvPr>
          <p:cNvCxnSpPr>
            <a:cxnSpLocks/>
            <a:stCxn id="24" idx="3"/>
            <a:endCxn id="27" idx="1"/>
          </p:cNvCxnSpPr>
          <p:nvPr/>
        </p:nvCxnSpPr>
        <p:spPr>
          <a:xfrm>
            <a:off x="10773766" y="2257574"/>
            <a:ext cx="486765" cy="7416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A4104CB-6649-4878-9612-726E675AC5C6}"/>
              </a:ext>
            </a:extLst>
          </p:cNvPr>
          <p:cNvCxnSpPr>
            <a:cxnSpLocks/>
            <a:stCxn id="25" idx="3"/>
            <a:endCxn id="27" idx="1"/>
          </p:cNvCxnSpPr>
          <p:nvPr/>
        </p:nvCxnSpPr>
        <p:spPr>
          <a:xfrm flipV="1">
            <a:off x="10773764" y="2999253"/>
            <a:ext cx="486767" cy="7550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279F816A-4133-41D2-8C93-1303DF6FA60F}"/>
              </a:ext>
            </a:extLst>
          </p:cNvPr>
          <p:cNvCxnSpPr>
            <a:cxnSpLocks/>
            <a:stCxn id="26" idx="3"/>
            <a:endCxn id="27" idx="1"/>
          </p:cNvCxnSpPr>
          <p:nvPr/>
        </p:nvCxnSpPr>
        <p:spPr>
          <a:xfrm flipV="1">
            <a:off x="10773766" y="2999253"/>
            <a:ext cx="486765" cy="22517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FACBBA3B-B85E-43C6-ADE4-D437EA8C3B85}"/>
              </a:ext>
            </a:extLst>
          </p:cNvPr>
          <p:cNvSpPr txBox="1"/>
          <p:nvPr/>
        </p:nvSpPr>
        <p:spPr>
          <a:xfrm>
            <a:off x="11217275" y="5810232"/>
            <a:ext cx="974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4-Fold</a:t>
            </a:r>
          </a:p>
          <a:p>
            <a:r>
              <a:rPr lang="en-US" sz="1400" dirty="0"/>
              <a:t>Accuracy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F31144-5773-4138-86DB-1E63B820934D}"/>
              </a:ext>
            </a:extLst>
          </p:cNvPr>
          <p:cNvSpPr txBox="1"/>
          <p:nvPr/>
        </p:nvSpPr>
        <p:spPr>
          <a:xfrm>
            <a:off x="8953539" y="73188"/>
            <a:ext cx="1290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Model training and validation</a:t>
            </a:r>
          </a:p>
        </p:txBody>
      </p:sp>
    </p:spTree>
    <p:extLst>
      <p:ext uri="{BB962C8B-B14F-4D97-AF65-F5344CB8AC3E}">
        <p14:creationId xmlns:p14="http://schemas.microsoft.com/office/powerpoint/2010/main" val="3055516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B0992-01C9-43FC-B996-4BF400AAB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Grid 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68FEE-32DA-4663-A2BC-C214E5B2E39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4765675" cy="5221539"/>
          </a:xfrm>
        </p:spPr>
        <p:txBody>
          <a:bodyPr/>
          <a:lstStyle/>
          <a:p>
            <a:r>
              <a:rPr lang="en-US" sz="2400" dirty="0"/>
              <a:t>Usually, a model has more than one hyperparameter that needs tuning. In a grid search, each hyperparameter is provided with a list of values</a:t>
            </a:r>
          </a:p>
          <a:p>
            <a:r>
              <a:rPr lang="en-US" sz="2400" dirty="0"/>
              <a:t>Each set of hyperparameter values then form a model to be tested and validated</a:t>
            </a:r>
          </a:p>
          <a:p>
            <a:r>
              <a:rPr lang="en-US" sz="2400" dirty="0"/>
              <a:t>The hyperparameter set that yields the highest validation score is considered the best one and is selected to apply on testing data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8D0B964-B598-4811-9A83-2D2F6514EABA}"/>
              </a:ext>
            </a:extLst>
          </p:cNvPr>
          <p:cNvGraphicFramePr>
            <a:graphicFrameLocks noGrp="1"/>
          </p:cNvGraphicFramePr>
          <p:nvPr/>
        </p:nvGraphicFramePr>
        <p:xfrm>
          <a:off x="6149977" y="2849572"/>
          <a:ext cx="2047875" cy="741680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1501775">
                  <a:extLst>
                    <a:ext uri="{9D8B030D-6E8A-4147-A177-3AD203B41FA5}">
                      <a16:colId xmlns:a16="http://schemas.microsoft.com/office/drawing/2014/main" val="1701468711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055834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Depth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9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5, 7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18431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5B43CB3-6B50-4CBB-B409-AB3E550FDB12}"/>
              </a:ext>
            </a:extLst>
          </p:cNvPr>
          <p:cNvGraphicFramePr>
            <a:graphicFrameLocks noGrp="1"/>
          </p:cNvGraphicFramePr>
          <p:nvPr/>
        </p:nvGraphicFramePr>
        <p:xfrm>
          <a:off x="8950327" y="1357322"/>
          <a:ext cx="2047875" cy="741680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1501775">
                  <a:extLst>
                    <a:ext uri="{9D8B030D-6E8A-4147-A177-3AD203B41FA5}">
                      <a16:colId xmlns:a16="http://schemas.microsoft.com/office/drawing/2014/main" val="1701468711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055834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Depth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9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184310"/>
                  </a:ext>
                </a:extLst>
              </a:tr>
            </a:tbl>
          </a:graphicData>
        </a:graphic>
      </p:graphicFrame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273C12CA-C2B5-4288-94EA-770672C7F22E}"/>
              </a:ext>
            </a:extLst>
          </p:cNvPr>
          <p:cNvGraphicFramePr>
            <a:graphicFrameLocks noGrp="1"/>
          </p:cNvGraphicFramePr>
          <p:nvPr/>
        </p:nvGraphicFramePr>
        <p:xfrm>
          <a:off x="8950326" y="2356504"/>
          <a:ext cx="2047875" cy="741680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1501775">
                  <a:extLst>
                    <a:ext uri="{9D8B030D-6E8A-4147-A177-3AD203B41FA5}">
                      <a16:colId xmlns:a16="http://schemas.microsoft.com/office/drawing/2014/main" val="1701468711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055834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Depth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9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184310"/>
                  </a:ext>
                </a:extLst>
              </a:tr>
            </a:tbl>
          </a:graphicData>
        </a:graphic>
      </p:graphicFrame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A468C527-0640-4961-8396-1C3AB57C9106}"/>
              </a:ext>
            </a:extLst>
          </p:cNvPr>
          <p:cNvGraphicFramePr>
            <a:graphicFrameLocks noGrp="1"/>
          </p:cNvGraphicFramePr>
          <p:nvPr/>
        </p:nvGraphicFramePr>
        <p:xfrm>
          <a:off x="8950325" y="3361728"/>
          <a:ext cx="2047875" cy="741680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1501775">
                  <a:extLst>
                    <a:ext uri="{9D8B030D-6E8A-4147-A177-3AD203B41FA5}">
                      <a16:colId xmlns:a16="http://schemas.microsoft.com/office/drawing/2014/main" val="1701468711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055834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Depth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9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184310"/>
                  </a:ext>
                </a:extLst>
              </a:tr>
            </a:tbl>
          </a:graphicData>
        </a:graphic>
      </p:graphicFrame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F7265304-8CFD-4809-92B9-31C4ED28D62F}"/>
              </a:ext>
            </a:extLst>
          </p:cNvPr>
          <p:cNvGraphicFramePr>
            <a:graphicFrameLocks noGrp="1"/>
          </p:cNvGraphicFramePr>
          <p:nvPr/>
        </p:nvGraphicFramePr>
        <p:xfrm>
          <a:off x="8950324" y="4365682"/>
          <a:ext cx="2047875" cy="741680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1501775">
                  <a:extLst>
                    <a:ext uri="{9D8B030D-6E8A-4147-A177-3AD203B41FA5}">
                      <a16:colId xmlns:a16="http://schemas.microsoft.com/office/drawing/2014/main" val="1701468711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055834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Depth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9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18431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CAEDBA7-E058-4B94-A0F0-44A5346671C8}"/>
              </a:ext>
            </a:extLst>
          </p:cNvPr>
          <p:cNvSpPr txBox="1"/>
          <p:nvPr/>
        </p:nvSpPr>
        <p:spPr>
          <a:xfrm>
            <a:off x="6149977" y="3613534"/>
            <a:ext cx="1790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Hyperparameter</a:t>
            </a:r>
          </a:p>
          <a:p>
            <a:r>
              <a:rPr lang="en-US" sz="1600" dirty="0"/>
              <a:t>Grid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946F81-4504-42FA-8393-B970B3D7EC1C}"/>
              </a:ext>
            </a:extLst>
          </p:cNvPr>
          <p:cNvSpPr txBox="1"/>
          <p:nvPr/>
        </p:nvSpPr>
        <p:spPr>
          <a:xfrm>
            <a:off x="8950327" y="5131724"/>
            <a:ext cx="1790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Model to validate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D7BD2FF7-C3B6-478C-873D-FCA929046C38}"/>
              </a:ext>
            </a:extLst>
          </p:cNvPr>
          <p:cNvSpPr/>
          <p:nvPr/>
        </p:nvSpPr>
        <p:spPr>
          <a:xfrm>
            <a:off x="8467726" y="3028310"/>
            <a:ext cx="212725" cy="38420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278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EBE425-25AF-416F-98F0-ED4A10E39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 dirty="0"/>
              <a:t>Random Forest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F7E36DE-9482-412B-B0B7-FA05FCB19BDF}"/>
              </a:ext>
            </a:extLst>
          </p:cNvPr>
          <p:cNvSpPr txBox="1">
            <a:spLocks/>
          </p:cNvSpPr>
          <p:nvPr/>
        </p:nvSpPr>
        <p:spPr>
          <a:xfrm>
            <a:off x="609600" y="1295401"/>
            <a:ext cx="5640805" cy="451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You may have guessed from the name; a Random Forest is an </a:t>
            </a:r>
            <a:r>
              <a:rPr lang="en-US" sz="2400" b="1" dirty="0"/>
              <a:t>ensemble model </a:t>
            </a:r>
            <a:r>
              <a:rPr lang="en-US" sz="2400" dirty="0"/>
              <a:t>that consists of multiple decision trees</a:t>
            </a:r>
          </a:p>
          <a:p>
            <a:pPr lvl="1"/>
            <a:r>
              <a:rPr lang="en-US" sz="2000" dirty="0"/>
              <a:t>Each tree is fit/trained using a random subset of the data (in terms of both instances and features)</a:t>
            </a:r>
          </a:p>
          <a:p>
            <a:pPr lvl="1"/>
            <a:r>
              <a:rPr lang="en-US" sz="2000" dirty="0"/>
              <a:t>When make predictions, each tree generates its own predicted values. The final decision is “voted” among the trees – the value with more tree predicted wins</a:t>
            </a:r>
          </a:p>
          <a:p>
            <a:r>
              <a:rPr lang="en-US" sz="2400" dirty="0"/>
              <a:t>The use of multiple trees </a:t>
            </a:r>
          </a:p>
          <a:p>
            <a:pPr lvl="1"/>
            <a:r>
              <a:rPr lang="en-US" sz="2000" dirty="0"/>
              <a:t>Stabilizes the model</a:t>
            </a:r>
          </a:p>
          <a:p>
            <a:pPr lvl="1"/>
            <a:r>
              <a:rPr lang="en-US" sz="2000" dirty="0"/>
              <a:t>Mitigates overfitting</a:t>
            </a:r>
          </a:p>
          <a:p>
            <a:pPr lvl="1"/>
            <a:r>
              <a:rPr lang="en-US" sz="2000" dirty="0"/>
              <a:t>Improve performances in general</a:t>
            </a:r>
          </a:p>
        </p:txBody>
      </p:sp>
      <p:pic>
        <p:nvPicPr>
          <p:cNvPr id="2" name="Picture 1" descr="Logistic Regression vs Random Forest Classifier - YouTube">
            <a:extLst>
              <a:ext uri="{FF2B5EF4-FFF2-40B4-BE49-F238E27FC236}">
                <a16:creationId xmlns:a16="http://schemas.microsoft.com/office/drawing/2014/main" id="{232B2CA4-B177-BAB2-D004-885A5B7514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5" r="13832"/>
          <a:stretch/>
        </p:blipFill>
        <p:spPr bwMode="auto">
          <a:xfrm>
            <a:off x="6725920" y="1567662"/>
            <a:ext cx="4978401" cy="3722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205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35C04-F0A7-4FE3-9CF1-5F0903A6F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8356034-8C67-4777-ADCD-AD3AB78599DC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172173" y="914398"/>
                <a:ext cx="5324737" cy="5221539"/>
              </a:xfrm>
            </p:spPr>
            <p:txBody>
              <a:bodyPr/>
              <a:lstStyle/>
              <a:p>
                <a:r>
                  <a:rPr lang="en-US" sz="2000" dirty="0"/>
                  <a:t>Assign/predict </a:t>
                </a:r>
                <a:r>
                  <a:rPr lang="en-US" sz="2000" b="1" dirty="0"/>
                  <a:t>categories of each instance </a:t>
                </a:r>
                <a:r>
                  <a:rPr lang="en-US" sz="2000" dirty="0"/>
                  <a:t>in data based on their given attributes</a:t>
                </a:r>
              </a:p>
              <a:p>
                <a:r>
                  <a:rPr lang="en-US" sz="2000" dirty="0"/>
                  <a:t>Example: credit rating</a:t>
                </a:r>
              </a:p>
              <a:p>
                <a:pPr lvl="1"/>
                <a:r>
                  <a:rPr lang="en-US" sz="1800" dirty="0"/>
                  <a:t>Based on account information, determine if a customer will default (“bad” category) or not (“good” category) in the near future</a:t>
                </a:r>
              </a:p>
              <a:p>
                <a:pPr lvl="2"/>
                <a:r>
                  <a:rPr lang="en-US" sz="1600" dirty="0"/>
                  <a:t>Account information may be number of accounts, balance, average account age, past-due accounts, etc.</a:t>
                </a:r>
              </a:p>
              <a:p>
                <a:pPr lvl="2"/>
                <a:r>
                  <a:rPr lang="en-US" sz="1600" dirty="0"/>
                  <a:t>Roughly speaking, your credit score computed by companies like Equifax is actually the chance of you belonging to the “good” category (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×1000</m:t>
                    </m:r>
                  </m:oMath>
                </a14:m>
                <a:r>
                  <a:rPr lang="en-US" sz="1600" dirty="0"/>
                  <a:t>)</a:t>
                </a:r>
              </a:p>
              <a:p>
                <a:pPr lvl="1"/>
                <a:r>
                  <a:rPr lang="en-US" sz="1600" dirty="0"/>
                  <a:t>Diagnosing medical conditions (positive/negative), etc.</a:t>
                </a:r>
              </a:p>
              <a:p>
                <a:r>
                  <a:rPr lang="en-US" sz="2000" dirty="0"/>
                  <a:t>To train a classification model, the training data </a:t>
                </a:r>
                <a:r>
                  <a:rPr lang="en-US" sz="2000" b="1" dirty="0"/>
                  <a:t>must include both the features and the labels</a:t>
                </a:r>
              </a:p>
              <a:p>
                <a:pPr lvl="1"/>
                <a:r>
                  <a:rPr lang="en-US" sz="1600" dirty="0"/>
                  <a:t>A trained model can then be used to predict data without labels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8356034-8C67-4777-ADCD-AD3AB78599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172173" y="914398"/>
                <a:ext cx="5324737" cy="5221539"/>
              </a:xfrm>
              <a:blipFill>
                <a:blip r:embed="rId2"/>
                <a:stretch>
                  <a:fillRect l="-1030" t="-1167" r="-1716" b="-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3D05762-45C8-4CF7-A52D-50E512EAA597}"/>
              </a:ext>
            </a:extLst>
          </p:cNvPr>
          <p:cNvGraphicFramePr>
            <a:graphicFrameLocks noGrp="1"/>
          </p:cNvGraphicFramePr>
          <p:nvPr/>
        </p:nvGraphicFramePr>
        <p:xfrm>
          <a:off x="5496910" y="487290"/>
          <a:ext cx="515077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743330414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315540010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2984437135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1847807242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4277968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Enc_SSN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NoOfAcc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3MnPstDue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6MnPstDue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8257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Ad9asgvjabl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914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CLvb0das9b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227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MCdfasd924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075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Mx9ta9fgak4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371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Ro04ik2lv90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29074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E1953CB-B365-4371-9746-ECA3F7121BFA}"/>
              </a:ext>
            </a:extLst>
          </p:cNvPr>
          <p:cNvGraphicFramePr>
            <a:graphicFrameLocks noGrp="1"/>
          </p:cNvGraphicFramePr>
          <p:nvPr/>
        </p:nvGraphicFramePr>
        <p:xfrm>
          <a:off x="11124345" y="487290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Class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Bad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E73426E4-18DF-42F5-A972-6761B817D2D9}"/>
              </a:ext>
            </a:extLst>
          </p:cNvPr>
          <p:cNvSpPr/>
          <p:nvPr/>
        </p:nvSpPr>
        <p:spPr>
          <a:xfrm>
            <a:off x="10804032" y="1389340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882D6321-ADDD-40A6-B5BD-E9E398D9F02C}"/>
              </a:ext>
            </a:extLst>
          </p:cNvPr>
          <p:cNvSpPr/>
          <p:nvPr/>
        </p:nvSpPr>
        <p:spPr>
          <a:xfrm rot="5400000">
            <a:off x="9450441" y="1013987"/>
            <a:ext cx="327134" cy="391615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E015D6-721B-4C87-9FAD-3FF62B874760}"/>
              </a:ext>
            </a:extLst>
          </p:cNvPr>
          <p:cNvSpPr txBox="1"/>
          <p:nvPr/>
        </p:nvSpPr>
        <p:spPr>
          <a:xfrm>
            <a:off x="7909791" y="3227114"/>
            <a:ext cx="3408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Must provide both to train models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14126AD-9285-42B2-A2C7-8E41BF205A89}"/>
              </a:ext>
            </a:extLst>
          </p:cNvPr>
          <p:cNvGraphicFramePr>
            <a:graphicFrameLocks noGrp="1"/>
          </p:cNvGraphicFramePr>
          <p:nvPr/>
        </p:nvGraphicFramePr>
        <p:xfrm>
          <a:off x="5496910" y="3941663"/>
          <a:ext cx="5150770" cy="11125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3868212953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324594643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2297402252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2290169818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2250981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Enc_SSN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NoOfAcc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3MnPstDue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6MnPstDue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849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Ad9asgvjabl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455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CLvb0das9b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7813183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6A85A89-9C78-47FB-B7A5-37DFD4820022}"/>
              </a:ext>
            </a:extLst>
          </p:cNvPr>
          <p:cNvGraphicFramePr>
            <a:graphicFrameLocks noGrp="1"/>
          </p:cNvGraphicFramePr>
          <p:nvPr/>
        </p:nvGraphicFramePr>
        <p:xfrm>
          <a:off x="11124345" y="3941663"/>
          <a:ext cx="895482" cy="1112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808470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Predict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599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806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Bad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738183"/>
                  </a:ext>
                </a:extLst>
              </a:tr>
            </a:tbl>
          </a:graphicData>
        </a:graphic>
      </p:graphicFrame>
      <p:sp>
        <p:nvSpPr>
          <p:cNvPr id="11" name="Arrow: Right 10">
            <a:extLst>
              <a:ext uri="{FF2B5EF4-FFF2-40B4-BE49-F238E27FC236}">
                <a16:creationId xmlns:a16="http://schemas.microsoft.com/office/drawing/2014/main" id="{6F61344B-0A32-4C78-B2F8-157B0FC23745}"/>
              </a:ext>
            </a:extLst>
          </p:cNvPr>
          <p:cNvSpPr/>
          <p:nvPr/>
        </p:nvSpPr>
        <p:spPr>
          <a:xfrm>
            <a:off x="10804031" y="4287453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583FC88D-7E78-4FA7-8BB7-174CD6F87F4F}"/>
              </a:ext>
            </a:extLst>
          </p:cNvPr>
          <p:cNvSpPr/>
          <p:nvPr/>
        </p:nvSpPr>
        <p:spPr>
          <a:xfrm rot="5400000">
            <a:off x="8311135" y="3319600"/>
            <a:ext cx="327134" cy="391615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E55923-3073-4448-A01F-3FC4756E783E}"/>
              </a:ext>
            </a:extLst>
          </p:cNvPr>
          <p:cNvSpPr txBox="1"/>
          <p:nvPr/>
        </p:nvSpPr>
        <p:spPr>
          <a:xfrm>
            <a:off x="6301510" y="5473753"/>
            <a:ext cx="434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Only needs feature data to make predictions</a:t>
            </a:r>
          </a:p>
        </p:txBody>
      </p:sp>
    </p:spTree>
    <p:extLst>
      <p:ext uri="{BB962C8B-B14F-4D97-AF65-F5344CB8AC3E}">
        <p14:creationId xmlns:p14="http://schemas.microsoft.com/office/powerpoint/2010/main" val="186023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1" grpId="0" animBg="1"/>
      <p:bldP spid="12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0422F-E79C-E64E-307A-60589EBCC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Evaluate a Classification Model - Accuracy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723045-FDD3-9820-B61B-569DCB2E75E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Accuracy is a common measurement used to evaluate classification models</a:t>
            </a:r>
          </a:p>
          <a:p>
            <a:r>
              <a:rPr lang="en-US" dirty="0"/>
              <a:t>Represents the rate of data which are predicted correctly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0DCEED7-D28F-5627-EC93-05B9EE06F2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018119"/>
              </p:ext>
            </p:extLst>
          </p:nvPr>
        </p:nvGraphicFramePr>
        <p:xfrm>
          <a:off x="1532691" y="2674797"/>
          <a:ext cx="1318794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794">
                  <a:extLst>
                    <a:ext uri="{9D8B030D-6E8A-4147-A177-3AD203B41FA5}">
                      <a16:colId xmlns:a16="http://schemas.microsoft.com/office/drawing/2014/main" val="38344262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True class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9275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625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907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822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4773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167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437771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B8DA6CB-3BFF-B7AD-C488-7479CC32C7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109089"/>
              </p:ext>
            </p:extLst>
          </p:nvPr>
        </p:nvGraphicFramePr>
        <p:xfrm>
          <a:off x="3477797" y="2674797"/>
          <a:ext cx="1318794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794">
                  <a:extLst>
                    <a:ext uri="{9D8B030D-6E8A-4147-A177-3AD203B41FA5}">
                      <a16:colId xmlns:a16="http://schemas.microsoft.com/office/drawing/2014/main" val="38344262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Prediction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9275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625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907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822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4773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167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437771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EFB6CE7-EE96-C178-B97B-B635CFF3E08A}"/>
                  </a:ext>
                </a:extLst>
              </p:cNvPr>
              <p:cNvSpPr txBox="1"/>
              <p:nvPr/>
            </p:nvSpPr>
            <p:spPr>
              <a:xfrm>
                <a:off x="6190248" y="3666884"/>
                <a:ext cx="3675173" cy="6117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𝑎𝑐𝑐𝑢𝑟𝑎𝑐𝑦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=0.6666=66.66%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EFB6CE7-EE96-C178-B97B-B635CFF3E0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0248" y="3666884"/>
                <a:ext cx="3675173" cy="61170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Arrow: Right 6">
            <a:extLst>
              <a:ext uri="{FF2B5EF4-FFF2-40B4-BE49-F238E27FC236}">
                <a16:creationId xmlns:a16="http://schemas.microsoft.com/office/drawing/2014/main" id="{2AF098E9-3BC4-6CC9-A199-254EA7ABF01E}"/>
              </a:ext>
            </a:extLst>
          </p:cNvPr>
          <p:cNvSpPr/>
          <p:nvPr/>
        </p:nvSpPr>
        <p:spPr>
          <a:xfrm>
            <a:off x="5300914" y="3711050"/>
            <a:ext cx="385010" cy="52337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104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A1EE882-29F1-4B60-9711-3B3707C89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 dirty="0"/>
              <a:t>Decision Tree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A04E466-E9BD-4C42-9722-DD9641204FBF}"/>
              </a:ext>
            </a:extLst>
          </p:cNvPr>
          <p:cNvSpPr txBox="1">
            <a:spLocks/>
          </p:cNvSpPr>
          <p:nvPr/>
        </p:nvSpPr>
        <p:spPr>
          <a:xfrm>
            <a:off x="609601" y="1295401"/>
            <a:ext cx="3769452" cy="451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Has a flowchart/tree-like representation</a:t>
            </a:r>
          </a:p>
          <a:p>
            <a:pPr lvl="1"/>
            <a:r>
              <a:rPr lang="en-US" sz="2000" dirty="0"/>
              <a:t>Each node represents a test on columns of data</a:t>
            </a:r>
          </a:p>
          <a:p>
            <a:pPr lvl="1"/>
            <a:r>
              <a:rPr lang="en-US" sz="2000" dirty="0"/>
              <a:t>Each branch represents an outcome of the node’s test</a:t>
            </a:r>
          </a:p>
          <a:p>
            <a:pPr lvl="1"/>
            <a:r>
              <a:rPr lang="en-US" sz="2000" dirty="0"/>
              <a:t>Terminal/leaf nodes decide the predicted labels of the instances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D1899D-F569-4ABE-A78B-230747721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053" y="1295401"/>
            <a:ext cx="7638747" cy="388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692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FFCF643-9DE3-42C4-8E90-F6BAA9FE0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 dirty="0"/>
              <a:t>Applying a Tree to Test Data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6F3AD8-0A99-4D86-9FBF-930044AD8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806" y="1117599"/>
            <a:ext cx="7097920" cy="43446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17FD5A-2481-4B88-A461-EED489A90EF5}"/>
              </a:ext>
            </a:extLst>
          </p:cNvPr>
          <p:cNvSpPr txBox="1"/>
          <p:nvPr/>
        </p:nvSpPr>
        <p:spPr>
          <a:xfrm>
            <a:off x="2551274" y="1395710"/>
            <a:ext cx="2749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Start from the Root Node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B591935-AAFD-43C4-A698-D5A7AF915D7E}"/>
              </a:ext>
            </a:extLst>
          </p:cNvPr>
          <p:cNvCxnSpPr>
            <a:stCxn id="6" idx="2"/>
          </p:cNvCxnSpPr>
          <p:nvPr/>
        </p:nvCxnSpPr>
        <p:spPr bwMode="auto">
          <a:xfrm>
            <a:off x="3926010" y="1765042"/>
            <a:ext cx="0" cy="49998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DBA0B78-270B-4F59-A471-14513E24505A}"/>
              </a:ext>
            </a:extLst>
          </p:cNvPr>
          <p:cNvCxnSpPr/>
          <p:nvPr/>
        </p:nvCxnSpPr>
        <p:spPr bwMode="auto">
          <a:xfrm flipV="1">
            <a:off x="4337108" y="2332139"/>
            <a:ext cx="2382474" cy="192947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E0C1B6F-663A-4491-9ED1-E806C26B689E}"/>
              </a:ext>
            </a:extLst>
          </p:cNvPr>
          <p:cNvCxnSpPr/>
          <p:nvPr/>
        </p:nvCxnSpPr>
        <p:spPr bwMode="auto">
          <a:xfrm flipV="1">
            <a:off x="5300745" y="2390862"/>
            <a:ext cx="2350015" cy="939568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592EF2A-63E9-4DF6-88F2-F11CB69CA035}"/>
              </a:ext>
            </a:extLst>
          </p:cNvPr>
          <p:cNvCxnSpPr/>
          <p:nvPr/>
        </p:nvCxnSpPr>
        <p:spPr bwMode="auto">
          <a:xfrm flipV="1">
            <a:off x="6023295" y="2390862"/>
            <a:ext cx="3179428" cy="1942054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79533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4B96A-56D7-4A6D-A2DF-B15B94FD7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Structures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7A6C7-C5B4-49C5-9B28-7B9955210BC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0919" y="818230"/>
            <a:ext cx="10355263" cy="5221539"/>
          </a:xfrm>
        </p:spPr>
        <p:txBody>
          <a:bodyPr/>
          <a:lstStyle/>
          <a:p>
            <a:r>
              <a:rPr lang="en-US" dirty="0"/>
              <a:t>Decision trees are not unique in a training dataset – there are multiple tree structures that can be learned</a:t>
            </a:r>
          </a:p>
          <a:p>
            <a:r>
              <a:rPr lang="en-US" dirty="0"/>
              <a:t>Example: the Breast Cancer data</a:t>
            </a:r>
          </a:p>
          <a:p>
            <a:pPr lvl="1"/>
            <a:r>
              <a:rPr lang="en-US" dirty="0"/>
              <a:t>Input features include Clump Thickness, Uniformity of Cell Size, Uniformity of Cell Shape, Marginal Adhesion, Single Epithelial Cell Size, Bare Nuclei, Bland Chromatin, Normal Nucleoli, Mitoses</a:t>
            </a:r>
          </a:p>
          <a:p>
            <a:pPr lvl="1"/>
            <a:r>
              <a:rPr lang="en-US" dirty="0"/>
              <a:t>Target: binary target, whether the clump is malignant (1) or benign (0)</a:t>
            </a:r>
          </a:p>
          <a:p>
            <a:r>
              <a:rPr lang="en-US" dirty="0"/>
              <a:t>We can build different decision trees on this data to predict if a clump is malignant (1) or benign(0)</a:t>
            </a:r>
          </a:p>
          <a:p>
            <a:r>
              <a:rPr lang="en-US" dirty="0"/>
              <a:t>Examples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203199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B3021C0-174E-45B7-8C41-D315A89C7E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116C2-2A35-4C2F-9AC8-16065DA0C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Different Decision Trees on the Data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149B0235-616A-4B2B-869C-962C109AE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190" y="496262"/>
            <a:ext cx="3970426" cy="386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524D881A-FA96-4440-93EB-3F188D4A7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226" y="-58465"/>
            <a:ext cx="3970426" cy="386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CA7F50A1-098E-45DA-8CF9-C25C87A57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573" y="3152065"/>
            <a:ext cx="3970426" cy="386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97667281-F831-4806-A9C5-D70610234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46" y="429242"/>
            <a:ext cx="3970426" cy="386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34C18FE-EC29-4F0C-8F49-D2C1FF6A1A6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04036" y="4762896"/>
            <a:ext cx="6172700" cy="1852406"/>
          </a:xfrm>
        </p:spPr>
        <p:txBody>
          <a:bodyPr/>
          <a:lstStyle/>
          <a:p>
            <a:r>
              <a:rPr lang="en-US" sz="2400" dirty="0"/>
              <a:t>Which tree to use?</a:t>
            </a:r>
          </a:p>
          <a:p>
            <a:r>
              <a:rPr lang="en-US" sz="2400" dirty="0"/>
              <a:t>How to choose a best tree for this data?</a:t>
            </a:r>
          </a:p>
        </p:txBody>
      </p:sp>
    </p:spTree>
    <p:extLst>
      <p:ext uri="{BB962C8B-B14F-4D97-AF65-F5344CB8AC3E}">
        <p14:creationId xmlns:p14="http://schemas.microsoft.com/office/powerpoint/2010/main" val="3673243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AF567-D6DB-4695-B542-70AC8A47F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Hyperparameters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07A8E-54A5-443F-9B97-0B25F2DA86B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9163" y="947738"/>
            <a:ext cx="5589170" cy="5221539"/>
          </a:xfrm>
        </p:spPr>
        <p:txBody>
          <a:bodyPr/>
          <a:lstStyle/>
          <a:p>
            <a:r>
              <a:rPr lang="en-US" sz="2400" dirty="0"/>
              <a:t>Are “metadata” of a model</a:t>
            </a:r>
          </a:p>
          <a:p>
            <a:pPr lvl="1"/>
            <a:r>
              <a:rPr lang="en-US" sz="2000" dirty="0"/>
              <a:t>For example: decision tree</a:t>
            </a:r>
          </a:p>
          <a:p>
            <a:pPr lvl="2"/>
            <a:r>
              <a:rPr lang="en-US" sz="1800" dirty="0"/>
              <a:t>Max depth: maximum depth (number of branches from the root node to the furthest leaf node) a tree can form</a:t>
            </a:r>
          </a:p>
          <a:p>
            <a:pPr lvl="2"/>
            <a:r>
              <a:rPr lang="en-US" sz="1800" dirty="0"/>
              <a:t>Minimum samples at split: minimum number of instances at a node for it to be eligible to form a split (have branches)</a:t>
            </a:r>
          </a:p>
          <a:p>
            <a:r>
              <a:rPr lang="en-US" sz="2400" b="1" dirty="0"/>
              <a:t>Cannot</a:t>
            </a:r>
            <a:r>
              <a:rPr lang="en-US" sz="2400" dirty="0"/>
              <a:t> be learned from data</a:t>
            </a:r>
          </a:p>
          <a:p>
            <a:r>
              <a:rPr lang="en-US" sz="2400" b="1" dirty="0"/>
              <a:t>Heavily</a:t>
            </a:r>
            <a:r>
              <a:rPr lang="en-US" sz="2400" dirty="0"/>
              <a:t> effect a model’s performance. Wrong selection of hyperparameters may lead to </a:t>
            </a:r>
            <a:r>
              <a:rPr lang="en-US" sz="2400" b="1" dirty="0"/>
              <a:t>unusable</a:t>
            </a:r>
            <a:r>
              <a:rPr lang="en-US" sz="2400" dirty="0"/>
              <a:t> models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B53BF6A-DD95-4309-AEE2-2C60A090B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113" y="0"/>
            <a:ext cx="3458912" cy="336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002D917-4E2F-4609-97F3-5E37A51EF78C}"/>
              </a:ext>
            </a:extLst>
          </p:cNvPr>
          <p:cNvCxnSpPr/>
          <p:nvPr/>
        </p:nvCxnSpPr>
        <p:spPr>
          <a:xfrm>
            <a:off x="9439275" y="442626"/>
            <a:ext cx="476250" cy="50511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A25D9F5-3DD6-4266-9D7C-1EC7770F91C1}"/>
              </a:ext>
            </a:extLst>
          </p:cNvPr>
          <p:cNvCxnSpPr>
            <a:cxnSpLocks/>
          </p:cNvCxnSpPr>
          <p:nvPr/>
        </p:nvCxnSpPr>
        <p:spPr>
          <a:xfrm>
            <a:off x="10001250" y="1085850"/>
            <a:ext cx="257175" cy="5143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22C5BEB-3B2A-4A7A-979A-635604A89810}"/>
              </a:ext>
            </a:extLst>
          </p:cNvPr>
          <p:cNvCxnSpPr>
            <a:cxnSpLocks/>
          </p:cNvCxnSpPr>
          <p:nvPr/>
        </p:nvCxnSpPr>
        <p:spPr>
          <a:xfrm>
            <a:off x="10325100" y="1766888"/>
            <a:ext cx="242888" cy="5143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872F6A3-A513-42D1-80B8-04A000EF66D3}"/>
              </a:ext>
            </a:extLst>
          </p:cNvPr>
          <p:cNvCxnSpPr>
            <a:cxnSpLocks/>
          </p:cNvCxnSpPr>
          <p:nvPr/>
        </p:nvCxnSpPr>
        <p:spPr>
          <a:xfrm>
            <a:off x="10639425" y="2424113"/>
            <a:ext cx="247650" cy="52863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11ECDA7-4711-4400-BE1B-EE20E02C7FB4}"/>
              </a:ext>
            </a:extLst>
          </p:cNvPr>
          <p:cNvSpPr txBox="1"/>
          <p:nvPr/>
        </p:nvSpPr>
        <p:spPr>
          <a:xfrm>
            <a:off x="8826019" y="-51768"/>
            <a:ext cx="1159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Root node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14628E-1EA9-43AD-82B8-795338B3C522}"/>
              </a:ext>
            </a:extLst>
          </p:cNvPr>
          <p:cNvSpPr txBox="1"/>
          <p:nvPr/>
        </p:nvSpPr>
        <p:spPr>
          <a:xfrm>
            <a:off x="10639425" y="3059668"/>
            <a:ext cx="1416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Furthest Leaf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AC5D9A-1DE1-4325-8E27-07A1482CFDEE}"/>
              </a:ext>
            </a:extLst>
          </p:cNvPr>
          <p:cNvSpPr txBox="1"/>
          <p:nvPr/>
        </p:nvSpPr>
        <p:spPr>
          <a:xfrm>
            <a:off x="10902279" y="1084648"/>
            <a:ext cx="1100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Depth = 4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5E248E0-3A6E-4F84-A0A5-26D8926CE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5711" y="3843136"/>
            <a:ext cx="2503168" cy="241496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B44345C-F4DF-4E1D-8562-D69620B3D0AB}"/>
              </a:ext>
            </a:extLst>
          </p:cNvPr>
          <p:cNvSpPr txBox="1"/>
          <p:nvPr/>
        </p:nvSpPr>
        <p:spPr>
          <a:xfrm>
            <a:off x="7951558" y="3978169"/>
            <a:ext cx="20894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Wrong selections of hyperparameters lead to an oversimplified tree with poorer performance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FC23AEE-D87D-4740-9490-9B2D6552E7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6710"/>
          <a:stretch/>
        </p:blipFill>
        <p:spPr>
          <a:xfrm>
            <a:off x="10446544" y="4005982"/>
            <a:ext cx="1638990" cy="5781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ECB1D30-DAC4-421D-971D-98DA8ECB4C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8477" y="2629137"/>
            <a:ext cx="2578335" cy="37318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FC8FDDC-6B2B-47DD-B8A9-1DADA0D09C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3595" b="-1050"/>
          <a:stretch/>
        </p:blipFill>
        <p:spPr>
          <a:xfrm>
            <a:off x="9635491" y="4558438"/>
            <a:ext cx="2503168" cy="35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597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FE42-1FC6-4B55-862C-E4EA70982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Tuning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3541-FEBA-445E-9A07-F65941A3042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734675" cy="5221539"/>
          </a:xfrm>
        </p:spPr>
        <p:txBody>
          <a:bodyPr/>
          <a:lstStyle/>
          <a:p>
            <a:r>
              <a:rPr lang="en-US" sz="2000" dirty="0"/>
              <a:t>The overall idea is to </a:t>
            </a:r>
            <a:r>
              <a:rPr lang="en-US" sz="2000" b="1" dirty="0"/>
              <a:t>train the same model </a:t>
            </a:r>
            <a:r>
              <a:rPr lang="en-US" sz="2000" dirty="0"/>
              <a:t>with </a:t>
            </a:r>
            <a:r>
              <a:rPr lang="en-US" sz="2000" b="1" dirty="0"/>
              <a:t>different values of hyperparameters</a:t>
            </a:r>
            <a:r>
              <a:rPr lang="en-US" sz="2000" dirty="0"/>
              <a:t> and pick one with the </a:t>
            </a:r>
            <a:r>
              <a:rPr lang="en-US" sz="2000" b="1" dirty="0"/>
              <a:t>best</a:t>
            </a:r>
            <a:r>
              <a:rPr lang="en-US" sz="2000" dirty="0"/>
              <a:t> performance</a:t>
            </a:r>
          </a:p>
          <a:p>
            <a:r>
              <a:rPr lang="en-US" sz="2000" dirty="0"/>
              <a:t>Due to the overfitting problem, tuning models using training performances is not ideal</a:t>
            </a:r>
          </a:p>
          <a:p>
            <a:pPr lvl="1"/>
            <a:r>
              <a:rPr lang="en-US" sz="1800" dirty="0"/>
              <a:t>Training performances are not enough to indicate if a model is overfitting or not</a:t>
            </a:r>
          </a:p>
          <a:p>
            <a:pPr lvl="1"/>
            <a:r>
              <a:rPr lang="en-US" sz="1800" dirty="0"/>
              <a:t>Testing data still represents totally new data for final evaluations and should not be used before a model is finalized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1800" dirty="0">
                <a:sym typeface="Wingdings" panose="05000000000000000000" pitchFamily="2" charset="2"/>
              </a:rPr>
              <a:t>Further split training data into </a:t>
            </a:r>
            <a:r>
              <a:rPr lang="en-US" sz="1800" b="1" dirty="0">
                <a:sym typeface="Wingdings" panose="05000000000000000000" pitchFamily="2" charset="2"/>
              </a:rPr>
              <a:t>validation</a:t>
            </a:r>
            <a:r>
              <a:rPr lang="en-US" sz="1800" dirty="0">
                <a:sym typeface="Wingdings" panose="05000000000000000000" pitchFamily="2" charset="2"/>
              </a:rPr>
              <a:t> data for tuning models’ hyperparameters</a:t>
            </a:r>
          </a:p>
          <a:p>
            <a:pPr lvl="1">
              <a:buFont typeface="Wingdings" panose="05000000000000000000" pitchFamily="2" charset="2"/>
              <a:buChar char="à"/>
            </a:pPr>
            <a:endParaRPr lang="en-US" sz="1800" dirty="0"/>
          </a:p>
        </p:txBody>
      </p:sp>
      <p:graphicFrame>
        <p:nvGraphicFramePr>
          <p:cNvPr id="52" name="Table 5">
            <a:extLst>
              <a:ext uri="{FF2B5EF4-FFF2-40B4-BE49-F238E27FC236}">
                <a16:creationId xmlns:a16="http://schemas.microsoft.com/office/drawing/2014/main" id="{BD032C3B-5879-42CE-AFCA-9842E1879429}"/>
              </a:ext>
            </a:extLst>
          </p:cNvPr>
          <p:cNvGraphicFramePr>
            <a:graphicFrameLocks noGrp="1"/>
          </p:cNvGraphicFramePr>
          <p:nvPr/>
        </p:nvGraphicFramePr>
        <p:xfrm>
          <a:off x="3371335" y="3351188"/>
          <a:ext cx="570229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2298">
                  <a:extLst>
                    <a:ext uri="{9D8B030D-6E8A-4147-A177-3AD203B41FA5}">
                      <a16:colId xmlns:a16="http://schemas.microsoft.com/office/drawing/2014/main" val="1260136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All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181797"/>
                  </a:ext>
                </a:extLst>
              </a:tr>
            </a:tbl>
          </a:graphicData>
        </a:graphic>
      </p:graphicFrame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5536897C-4104-4EC9-A6BB-889262279C6E}"/>
              </a:ext>
            </a:extLst>
          </p:cNvPr>
          <p:cNvGraphicFramePr>
            <a:graphicFrameLocks noGrp="1"/>
          </p:cNvGraphicFramePr>
          <p:nvPr/>
        </p:nvGraphicFramePr>
        <p:xfrm>
          <a:off x="3371335" y="4242963"/>
          <a:ext cx="570229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1532">
                  <a:extLst>
                    <a:ext uri="{9D8B030D-6E8A-4147-A177-3AD203B41FA5}">
                      <a16:colId xmlns:a16="http://schemas.microsoft.com/office/drawing/2014/main" val="1260136486"/>
                    </a:ext>
                  </a:extLst>
                </a:gridCol>
                <a:gridCol w="1900766">
                  <a:extLst>
                    <a:ext uri="{9D8B030D-6E8A-4147-A177-3AD203B41FA5}">
                      <a16:colId xmlns:a16="http://schemas.microsoft.com/office/drawing/2014/main" val="24835042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Training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Testing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181797"/>
                  </a:ext>
                </a:extLst>
              </a:tr>
            </a:tbl>
          </a:graphicData>
        </a:graphic>
      </p:graphicFrame>
      <p:graphicFrame>
        <p:nvGraphicFramePr>
          <p:cNvPr id="54" name="Table 53">
            <a:extLst>
              <a:ext uri="{FF2B5EF4-FFF2-40B4-BE49-F238E27FC236}">
                <a16:creationId xmlns:a16="http://schemas.microsoft.com/office/drawing/2014/main" id="{C306A9F4-971F-4D22-A8B9-2F8B85D9513E}"/>
              </a:ext>
            </a:extLst>
          </p:cNvPr>
          <p:cNvGraphicFramePr>
            <a:graphicFrameLocks noGrp="1"/>
          </p:cNvGraphicFramePr>
          <p:nvPr/>
        </p:nvGraphicFramePr>
        <p:xfrm>
          <a:off x="3369217" y="5132013"/>
          <a:ext cx="380153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0766">
                  <a:extLst>
                    <a:ext uri="{9D8B030D-6E8A-4147-A177-3AD203B41FA5}">
                      <a16:colId xmlns:a16="http://schemas.microsoft.com/office/drawing/2014/main" val="1260136486"/>
                    </a:ext>
                  </a:extLst>
                </a:gridCol>
                <a:gridCol w="1900766">
                  <a:extLst>
                    <a:ext uri="{9D8B030D-6E8A-4147-A177-3AD203B41FA5}">
                      <a16:colId xmlns:a16="http://schemas.microsoft.com/office/drawing/2014/main" val="2869493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Training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Validation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181797"/>
                  </a:ext>
                </a:extLst>
              </a:tr>
            </a:tbl>
          </a:graphicData>
        </a:graphic>
      </p:graphicFrame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B5C5D99D-DB48-42D0-8C41-81E4B1368BC4}"/>
              </a:ext>
            </a:extLst>
          </p:cNvPr>
          <p:cNvCxnSpPr>
            <a:cxnSpLocks/>
            <a:stCxn id="52" idx="2"/>
            <a:endCxn id="53" idx="0"/>
          </p:cNvCxnSpPr>
          <p:nvPr/>
        </p:nvCxnSpPr>
        <p:spPr>
          <a:xfrm>
            <a:off x="6222484" y="3722028"/>
            <a:ext cx="0" cy="5209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79238333-F011-4A5F-BF49-33411D7AAC3A}"/>
              </a:ext>
            </a:extLst>
          </p:cNvPr>
          <p:cNvSpPr txBox="1"/>
          <p:nvPr/>
        </p:nvSpPr>
        <p:spPr>
          <a:xfrm>
            <a:off x="6222484" y="3795435"/>
            <a:ext cx="14103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Train/Test Split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6D1D7C9D-EF78-4DA3-8852-D7343A90E066}"/>
              </a:ext>
            </a:extLst>
          </p:cNvPr>
          <p:cNvCxnSpPr>
            <a:cxnSpLocks/>
            <a:endCxn id="54" idx="0"/>
          </p:cNvCxnSpPr>
          <p:nvPr/>
        </p:nvCxnSpPr>
        <p:spPr>
          <a:xfrm>
            <a:off x="5269983" y="4527359"/>
            <a:ext cx="0" cy="6046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BF36FDA3-1397-4B32-ACEA-8BDC9B2EEADF}"/>
              </a:ext>
            </a:extLst>
          </p:cNvPr>
          <p:cNvSpPr txBox="1"/>
          <p:nvPr/>
        </p:nvSpPr>
        <p:spPr>
          <a:xfrm>
            <a:off x="5269983" y="4688242"/>
            <a:ext cx="1911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Train/Validation Split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A1CD0FF-CABA-40EC-A829-86ACF42A304D}"/>
              </a:ext>
            </a:extLst>
          </p:cNvPr>
          <p:cNvSpPr txBox="1"/>
          <p:nvPr/>
        </p:nvSpPr>
        <p:spPr>
          <a:xfrm>
            <a:off x="3187700" y="5555175"/>
            <a:ext cx="200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 training models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74A13C7-9739-47FF-8FC7-186AD8717F8C}"/>
              </a:ext>
            </a:extLst>
          </p:cNvPr>
          <p:cNvSpPr txBox="1"/>
          <p:nvPr/>
        </p:nvSpPr>
        <p:spPr>
          <a:xfrm>
            <a:off x="5269983" y="5557504"/>
            <a:ext cx="1885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 tuning models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5EC21E-AD32-4DAA-86EB-ED5544B95531}"/>
              </a:ext>
            </a:extLst>
          </p:cNvPr>
          <p:cNvSpPr txBox="1"/>
          <p:nvPr/>
        </p:nvSpPr>
        <p:spPr>
          <a:xfrm>
            <a:off x="9098514" y="4237777"/>
            <a:ext cx="306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 </a:t>
            </a:r>
            <a:r>
              <a:rPr lang="en-US" b="1" dirty="0"/>
              <a:t>final</a:t>
            </a:r>
            <a:r>
              <a:rPr lang="en-US" dirty="0"/>
              <a:t> evaluations of models</a:t>
            </a:r>
          </a:p>
        </p:txBody>
      </p:sp>
    </p:spTree>
    <p:extLst>
      <p:ext uri="{BB962C8B-B14F-4D97-AF65-F5344CB8AC3E}">
        <p14:creationId xmlns:p14="http://schemas.microsoft.com/office/powerpoint/2010/main" val="2673461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</TotalTime>
  <Words>1061</Words>
  <Application>Microsoft Office PowerPoint</Application>
  <PresentationFormat>Widescreen</PresentationFormat>
  <Paragraphs>228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Avenir 55 Roman</vt:lpstr>
      <vt:lpstr>Avenir 65 Medium</vt:lpstr>
      <vt:lpstr>Avenir 95 Black</vt:lpstr>
      <vt:lpstr>Calibri</vt:lpstr>
      <vt:lpstr>Cambria Math</vt:lpstr>
      <vt:lpstr>Palatino Linotype</vt:lpstr>
      <vt:lpstr>Wingdings</vt:lpstr>
      <vt:lpstr>Office Theme</vt:lpstr>
      <vt:lpstr>Classification with PySpark</vt:lpstr>
      <vt:lpstr>Classification</vt:lpstr>
      <vt:lpstr>Evaluate a Classification Model - Accuracy</vt:lpstr>
      <vt:lpstr>Decision Tree</vt:lpstr>
      <vt:lpstr>Applying a Tree to Test Data</vt:lpstr>
      <vt:lpstr>Decision Tree Structures </vt:lpstr>
      <vt:lpstr>Different Decision Trees on the Data</vt:lpstr>
      <vt:lpstr>Hyperparameters</vt:lpstr>
      <vt:lpstr>Model Tuning</vt:lpstr>
      <vt:lpstr>Model Tuning with Validation Data</vt:lpstr>
      <vt:lpstr>K-Fold Cross-Validation</vt:lpstr>
      <vt:lpstr>Grid Search</vt:lpstr>
      <vt:lpstr>Random Forest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181</cp:revision>
  <dcterms:created xsi:type="dcterms:W3CDTF">2019-08-07T15:31:06Z</dcterms:created>
  <dcterms:modified xsi:type="dcterms:W3CDTF">2023-02-28T23:15:36Z</dcterms:modified>
</cp:coreProperties>
</file>