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94" r:id="rId3"/>
    <p:sldId id="295" r:id="rId4"/>
    <p:sldId id="296" r:id="rId5"/>
    <p:sldId id="301" r:id="rId6"/>
    <p:sldId id="297" r:id="rId7"/>
    <p:sldId id="303" r:id="rId8"/>
    <p:sldId id="304" r:id="rId9"/>
    <p:sldId id="305" r:id="rId10"/>
    <p:sldId id="306" r:id="rId11"/>
    <p:sldId id="298" r:id="rId12"/>
    <p:sldId id="299" r:id="rId13"/>
    <p:sldId id="300" r:id="rId14"/>
    <p:sldId id="30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59" d="100"/>
          <a:sy n="159" d="100"/>
        </p:scale>
        <p:origin x="1062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ongodb.com/docs/manual/tutorial/getting-started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ongodb.com/manual/core/document/" TargetMode="External"/><Relationship Id="rId2" Type="http://schemas.openxmlformats.org/officeDocument/2006/relationships/hyperlink" Target="https://docs.mongodb.com/manual/introduction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549" y="2703443"/>
            <a:ext cx="4660900" cy="960173"/>
          </a:xfrm>
        </p:spPr>
        <p:txBody>
          <a:bodyPr/>
          <a:lstStyle/>
          <a:p>
            <a:r>
              <a:rPr lang="en-US" dirty="0"/>
              <a:t>CRUD and Query </a:t>
            </a:r>
            <a:br>
              <a:rPr lang="en-US" dirty="0"/>
            </a:br>
            <a:r>
              <a:rPr lang="en-US" dirty="0"/>
              <a:t>in MongoDB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96E55-D842-0515-8D7B-D042320FF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Delete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143565-69AF-F636-99BC-D14707745CF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the drop() function</a:t>
            </a:r>
          </a:p>
          <a:p>
            <a:pPr marL="0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	db.&lt;collection&gt;.drop({&lt;field&gt;: &lt;criteria&gt;})</a:t>
            </a:r>
          </a:p>
          <a:p>
            <a:r>
              <a:rPr lang="en-US" dirty="0"/>
              <a:t>Example</a:t>
            </a:r>
          </a:p>
          <a:p>
            <a:pPr marL="0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	</a:t>
            </a: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db.people.drop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({"PID":"1234534"})</a:t>
            </a:r>
          </a:p>
        </p:txBody>
      </p:sp>
    </p:spTree>
    <p:extLst>
      <p:ext uri="{BB962C8B-B14F-4D97-AF65-F5344CB8AC3E}">
        <p14:creationId xmlns:p14="http://schemas.microsoft.com/office/powerpoint/2010/main" val="665974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DCB7D-484D-AB81-A037-796198151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Aggregation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20C3393-692C-AFA3-5E72-317BBD3C66FA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6" y="908093"/>
                <a:ext cx="4951496" cy="5221539"/>
              </a:xfrm>
            </p:spPr>
            <p:txBody>
              <a:bodyPr/>
              <a:lstStyle/>
              <a:p>
                <a:r>
                  <a:rPr lang="en-US" dirty="0"/>
                  <a:t>Aggregating operations like sum, average, min, max, etc. are done with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𝑎𝑔𝑔𝑟𝑒𝑔𝑎𝑡𝑒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Important operators: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$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𝑚𝑎𝑡𝑐h</m:t>
                    </m:r>
                  </m:oMath>
                </a14:m>
                <a:r>
                  <a:rPr lang="en-US" dirty="0"/>
                  <a:t>: specifies the filter (similar to a WHERE statement)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$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𝑔𝑟𝑜𝑢𝑝</m:t>
                    </m:r>
                  </m:oMath>
                </a14:m>
                <a:r>
                  <a:rPr lang="en-US" dirty="0"/>
                  <a:t>: specifies the groupings (similar to a GROUP BY statement)</a:t>
                </a:r>
              </a:p>
              <a:p>
                <a:pPr lvl="2"/>
                <a:r>
                  <a:rPr lang="en-US" dirty="0"/>
                  <a:t>Aggregating functions: $sum, $</a:t>
                </a:r>
                <a:r>
                  <a:rPr lang="en-US" dirty="0" err="1"/>
                  <a:t>avg</a:t>
                </a:r>
                <a:r>
                  <a:rPr lang="en-US" dirty="0"/>
                  <a:t>, $min, $max, etc.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$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𝑝𝑟𝑜𝑗𝑒𝑐𝑡</m:t>
                    </m:r>
                  </m:oMath>
                </a14:m>
                <a:r>
                  <a:rPr lang="en-US" dirty="0"/>
                  <a:t>: specifies which fields to be shown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20C3393-692C-AFA3-5E72-317BBD3C66F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6" y="908093"/>
                <a:ext cx="4951496" cy="5221539"/>
              </a:xfrm>
              <a:blipFill>
                <a:blip r:embed="rId2"/>
                <a:stretch>
                  <a:fillRect l="-2214" t="-1984" r="-2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9640AECC-1628-602F-8A7B-DCE9996C9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4922" y="1986990"/>
            <a:ext cx="6416793" cy="2661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524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E9E8-EF46-E23D-A15E-3F785C6C4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Embedded Documents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760CD-4079-D91D-D180-5212FCB66AE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5011654" cy="5221539"/>
          </a:xfrm>
        </p:spPr>
        <p:txBody>
          <a:bodyPr/>
          <a:lstStyle/>
          <a:p>
            <a:r>
              <a:rPr lang="en-US" sz="2800" dirty="0"/>
              <a:t>A field in a document may contain an embedded document</a:t>
            </a:r>
          </a:p>
          <a:p>
            <a:pPr lvl="1"/>
            <a:r>
              <a:rPr lang="en-US" sz="2000" dirty="0"/>
              <a:t>Usually used when we have a one-to-one or one-to-many relationship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A683B0-07D8-4686-B85D-3A151B6B2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33" y="908093"/>
            <a:ext cx="48006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827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13775-FFA7-ACD6-7DEB-AA36E05A6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Joining in MongoDB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5431364-69F9-F041-E3C4-10DFCB3EB303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6" y="908093"/>
                <a:ext cx="4795086" cy="5221539"/>
              </a:xfrm>
            </p:spPr>
            <p:txBody>
              <a:bodyPr/>
              <a:lstStyle/>
              <a:p>
                <a:r>
                  <a:rPr lang="en-US" sz="2000" dirty="0"/>
                  <a:t>You can still “join” data from multiple collections in MongoDB</a:t>
                </a:r>
              </a:p>
              <a:p>
                <a:r>
                  <a:rPr lang="en-US" sz="2000" dirty="0"/>
                  <a:t>There are multiple ways to do this, but a “SQL-friendly” way is to use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$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𝑙𝑜𝑜𝑘𝑢𝑝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/>
                  <a:t>operator in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𝑎𝑔𝑔𝑟𝑒𝑔𝑎𝑡𝑖𝑜𝑛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()</m:t>
                    </m:r>
                  </m:oMath>
                </a14:m>
                <a:endParaRPr lang="en-US" sz="2000" dirty="0"/>
              </a:p>
              <a:p>
                <a:r>
                  <a:rPr lang="en-US" sz="2000" dirty="0"/>
                  <a:t>Information for $lookup: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𝑓𝑟𝑜𝑚</m:t>
                    </m:r>
                  </m:oMath>
                </a14:m>
                <a:r>
                  <a:rPr lang="en-US" sz="2000" dirty="0"/>
                  <a:t>: the collection to look for the foreign document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𝑙𝑜𝑐𝑎𝑙𝐹𝑖𝑒𝑙𝑑</m:t>
                    </m:r>
                  </m:oMath>
                </a14:m>
                <a:r>
                  <a:rPr lang="en-US" sz="2000" dirty="0"/>
                  <a:t>: the “join key” in the current collection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𝑓𝑜𝑟𝑒𝑖𝑔𝑛𝐹𝑖𝑒𝑙𝑑</m:t>
                    </m:r>
                  </m:oMath>
                </a14:m>
                <a:r>
                  <a:rPr lang="en-US" sz="2000" dirty="0"/>
                  <a:t>: the “join key” in the foreign collection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𝑎𝑠</m:t>
                    </m:r>
                  </m:oMath>
                </a14:m>
                <a:r>
                  <a:rPr lang="en-US" sz="2000" dirty="0"/>
                  <a:t>: the alias for the queried embedded document</a:t>
                </a:r>
              </a:p>
              <a:p>
                <a:endParaRPr lang="en-US" sz="20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5431364-69F9-F041-E3C4-10DFCB3EB30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6" y="908093"/>
                <a:ext cx="4795086" cy="5221539"/>
              </a:xfrm>
              <a:blipFill>
                <a:blip r:embed="rId2"/>
                <a:stretch>
                  <a:fillRect l="-1144" t="-12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3BDC8EC8-55C0-22CC-BE58-24DCF71BA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4823" y="1096920"/>
            <a:ext cx="6068683" cy="453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321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88120-ACC2-1EA7-AF09-8F5565224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Readings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FC1AE-8375-B16E-7690-18A57901520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https://www.mongodb.com/docs/manual/tutorial/getting-started/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264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2A1C-7CD9-27EA-4E34-0F53FCAD7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MongoDB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851992-1235-C396-0E64-07B533A174E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Is a </a:t>
            </a:r>
            <a:r>
              <a:rPr lang="en-US" b="1" dirty="0"/>
              <a:t>document</a:t>
            </a:r>
            <a:r>
              <a:rPr lang="en-US" dirty="0"/>
              <a:t> database </a:t>
            </a:r>
          </a:p>
          <a:p>
            <a:pPr lvl="1"/>
            <a:r>
              <a:rPr lang="en-US" dirty="0"/>
              <a:t>Data is stored in </a:t>
            </a:r>
            <a:r>
              <a:rPr lang="en-US" b="1" dirty="0"/>
              <a:t>Collections</a:t>
            </a:r>
            <a:r>
              <a:rPr lang="en-US" dirty="0"/>
              <a:t> that are similar to SQL table in RDB</a:t>
            </a:r>
          </a:p>
          <a:p>
            <a:pPr lvl="1"/>
            <a:r>
              <a:rPr lang="en-US" dirty="0"/>
              <a:t>A collection has many </a:t>
            </a:r>
            <a:r>
              <a:rPr lang="en-US" b="1" dirty="0"/>
              <a:t>documents</a:t>
            </a:r>
            <a:r>
              <a:rPr lang="en-US" dirty="0"/>
              <a:t> that are equivalent to records in RDB</a:t>
            </a:r>
          </a:p>
          <a:p>
            <a:pPr lvl="1"/>
            <a:r>
              <a:rPr lang="en-US" dirty="0"/>
              <a:t>A </a:t>
            </a:r>
            <a:r>
              <a:rPr lang="en-US" b="1" dirty="0"/>
              <a:t>key/value</a:t>
            </a:r>
            <a:r>
              <a:rPr lang="en-US" dirty="0"/>
              <a:t> pair is similar to a value in a column of a record in RDB</a:t>
            </a:r>
          </a:p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CC56B3-77AB-E520-747D-4B86BE0055F9}"/>
              </a:ext>
            </a:extLst>
          </p:cNvPr>
          <p:cNvSpPr/>
          <p:nvPr/>
        </p:nvSpPr>
        <p:spPr>
          <a:xfrm>
            <a:off x="2040486" y="2734405"/>
            <a:ext cx="1473867" cy="7154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nsolas" panose="020B0609020204030204" pitchFamily="49" charset="0"/>
              </a:rPr>
              <a:t>Relational</a:t>
            </a:r>
          </a:p>
          <a:p>
            <a:pPr algn="ctr"/>
            <a:r>
              <a:rPr lang="en-US" dirty="0">
                <a:latin typeface="Consolas" panose="020B0609020204030204" pitchFamily="49" charset="0"/>
              </a:rPr>
              <a:t>Database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6871CF4-CBB9-7D4E-2A02-6AEADE4839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834015"/>
              </p:ext>
            </p:extLst>
          </p:nvPr>
        </p:nvGraphicFramePr>
        <p:xfrm>
          <a:off x="343031" y="3970025"/>
          <a:ext cx="2434389" cy="107909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811463">
                  <a:extLst>
                    <a:ext uri="{9D8B030D-6E8A-4147-A177-3AD203B41FA5}">
                      <a16:colId xmlns:a16="http://schemas.microsoft.com/office/drawing/2014/main" val="1164095604"/>
                    </a:ext>
                  </a:extLst>
                </a:gridCol>
                <a:gridCol w="811463">
                  <a:extLst>
                    <a:ext uri="{9D8B030D-6E8A-4147-A177-3AD203B41FA5}">
                      <a16:colId xmlns:a16="http://schemas.microsoft.com/office/drawing/2014/main" val="2702742654"/>
                    </a:ext>
                  </a:extLst>
                </a:gridCol>
                <a:gridCol w="811463">
                  <a:extLst>
                    <a:ext uri="{9D8B030D-6E8A-4147-A177-3AD203B41FA5}">
                      <a16:colId xmlns:a16="http://schemas.microsoft.com/office/drawing/2014/main" val="1508021835"/>
                    </a:ext>
                  </a:extLst>
                </a:gridCol>
              </a:tblGrid>
              <a:tr h="269773">
                <a:tc>
                  <a:txBody>
                    <a:bodyPr/>
                    <a:lstStyle/>
                    <a:p>
                      <a:r>
                        <a:rPr lang="en-US" sz="1300" dirty="0"/>
                        <a:t>id</a:t>
                      </a:r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Name</a:t>
                      </a:r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r>
                        <a:rPr lang="en-US" sz="1300" dirty="0" err="1"/>
                        <a:t>netid</a:t>
                      </a:r>
                      <a:endParaRPr lang="en-US" sz="1300" dirty="0"/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2823934178"/>
                  </a:ext>
                </a:extLst>
              </a:tr>
              <a:tr h="269773"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01342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Alice Smith</a:t>
                      </a:r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Asmith14</a:t>
                      </a:r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2460823256"/>
                  </a:ext>
                </a:extLst>
              </a:tr>
              <a:tr h="269773"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012502</a:t>
                      </a:r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Bob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Willams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bwilli21</a:t>
                      </a:r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1781395705"/>
                  </a:ext>
                </a:extLst>
              </a:tr>
              <a:tr h="269773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49478357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178AEEE-12AE-2147-9FED-3FE3397759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851425"/>
              </p:ext>
            </p:extLst>
          </p:nvPr>
        </p:nvGraphicFramePr>
        <p:xfrm>
          <a:off x="3149146" y="3970025"/>
          <a:ext cx="1719630" cy="10790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3926">
                  <a:extLst>
                    <a:ext uri="{9D8B030D-6E8A-4147-A177-3AD203B41FA5}">
                      <a16:colId xmlns:a16="http://schemas.microsoft.com/office/drawing/2014/main" val="308574945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1164095604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2702742654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1508021835"/>
                    </a:ext>
                  </a:extLst>
                </a:gridCol>
                <a:gridCol w="343926">
                  <a:extLst>
                    <a:ext uri="{9D8B030D-6E8A-4147-A177-3AD203B41FA5}">
                      <a16:colId xmlns:a16="http://schemas.microsoft.com/office/drawing/2014/main" val="4117353157"/>
                    </a:ext>
                  </a:extLst>
                </a:gridCol>
              </a:tblGrid>
              <a:tr h="269773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2823934178"/>
                  </a:ext>
                </a:extLst>
              </a:tr>
              <a:tr h="269773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2460823256"/>
                  </a:ext>
                </a:extLst>
              </a:tr>
              <a:tr h="269773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1781395705"/>
                  </a:ext>
                </a:extLst>
              </a:tr>
              <a:tr h="269773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66519" marR="66519" marT="33260" marB="33260"/>
                </a:tc>
                <a:extLst>
                  <a:ext uri="{0D108BD9-81ED-4DB2-BD59-A6C34878D82A}">
                    <a16:rowId xmlns:a16="http://schemas.microsoft.com/office/drawing/2014/main" val="494783570"/>
                  </a:ext>
                </a:extLst>
              </a:tr>
            </a:tbl>
          </a:graphicData>
        </a:graphic>
      </p:graphicFrame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0538C663-BAF3-76F0-78DA-5CA9D42EA6A5}"/>
              </a:ext>
            </a:extLst>
          </p:cNvPr>
          <p:cNvCxnSpPr>
            <a:cxnSpLocks/>
            <a:stCxn id="6" idx="2"/>
            <a:endCxn id="9" idx="0"/>
          </p:cNvCxnSpPr>
          <p:nvPr/>
        </p:nvCxnSpPr>
        <p:spPr>
          <a:xfrm rot="5400000">
            <a:off x="1908724" y="3101328"/>
            <a:ext cx="520199" cy="121719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08AE6FDC-BDE9-D370-6BD8-F3A16384B255}"/>
              </a:ext>
            </a:extLst>
          </p:cNvPr>
          <p:cNvCxnSpPr>
            <a:cxnSpLocks/>
            <a:stCxn id="6" idx="2"/>
            <a:endCxn id="10" idx="0"/>
          </p:cNvCxnSpPr>
          <p:nvPr/>
        </p:nvCxnSpPr>
        <p:spPr>
          <a:xfrm rot="16200000" flipH="1">
            <a:off x="3133091" y="3094154"/>
            <a:ext cx="520199" cy="123154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8D801ECB-97DD-1260-A4A5-149D4CEEDB4E}"/>
              </a:ext>
            </a:extLst>
          </p:cNvPr>
          <p:cNvSpPr/>
          <p:nvPr/>
        </p:nvSpPr>
        <p:spPr>
          <a:xfrm>
            <a:off x="8070788" y="2734405"/>
            <a:ext cx="1335504" cy="7154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nsolas" panose="020B0609020204030204" pitchFamily="49" charset="0"/>
              </a:rPr>
              <a:t>MongoDB</a:t>
            </a:r>
          </a:p>
          <a:p>
            <a:pPr algn="ctr"/>
            <a:r>
              <a:rPr lang="en-US" dirty="0">
                <a:latin typeface="Consolas" panose="020B0609020204030204" pitchFamily="49" charset="0"/>
              </a:rPr>
              <a:t>Database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CCEE2B-AF8E-26F1-414E-35289E2CCA50}"/>
              </a:ext>
            </a:extLst>
          </p:cNvPr>
          <p:cNvSpPr txBox="1"/>
          <p:nvPr/>
        </p:nvSpPr>
        <p:spPr>
          <a:xfrm>
            <a:off x="6259977" y="3964914"/>
            <a:ext cx="2262158" cy="2123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Consolas" panose="020B0609020204030204" pitchFamily="49" charset="0"/>
              </a:rPr>
              <a:t>students</a:t>
            </a:r>
            <a:r>
              <a:rPr lang="en-US" sz="1100" dirty="0">
                <a:latin typeface="Consolas" panose="020B0609020204030204" pitchFamily="49" charset="0"/>
              </a:rPr>
              <a:t> {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{ 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“id”: 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01342</a:t>
            </a:r>
            <a:r>
              <a:rPr lang="en-US" sz="1100" dirty="0">
                <a:latin typeface="Consolas" panose="020B0609020204030204" pitchFamily="49" charset="0"/>
              </a:rPr>
              <a:t>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“name”: “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Alice Smith</a:t>
            </a:r>
            <a:r>
              <a:rPr lang="en-US" sz="1100" dirty="0">
                <a:latin typeface="Consolas" panose="020B0609020204030204" pitchFamily="49" charset="0"/>
              </a:rPr>
              <a:t>”,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“</a:t>
            </a:r>
            <a:r>
              <a:rPr lang="en-US" sz="1100" dirty="0" err="1">
                <a:latin typeface="Consolas" panose="020B0609020204030204" pitchFamily="49" charset="0"/>
              </a:rPr>
              <a:t>netid</a:t>
            </a:r>
            <a:r>
              <a:rPr lang="en-US" sz="1100" dirty="0">
                <a:latin typeface="Consolas" panose="020B0609020204030204" pitchFamily="49" charset="0"/>
              </a:rPr>
              <a:t>”: “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asmith14</a:t>
            </a:r>
            <a:r>
              <a:rPr lang="en-US" sz="1100" dirty="0">
                <a:latin typeface="Consolas" panose="020B0609020204030204" pitchFamily="49" charset="0"/>
              </a:rPr>
              <a:t>”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},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{ 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“id”: 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12502</a:t>
            </a:r>
            <a:r>
              <a:rPr lang="en-US" sz="1100" dirty="0">
                <a:latin typeface="Consolas" panose="020B0609020204030204" pitchFamily="49" charset="0"/>
              </a:rPr>
              <a:t>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“name”: “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Bob William</a:t>
            </a:r>
            <a:r>
              <a:rPr lang="en-US" sz="1100" dirty="0">
                <a:latin typeface="Consolas" panose="020B0609020204030204" pitchFamily="49" charset="0"/>
              </a:rPr>
              <a:t>”,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“</a:t>
            </a:r>
            <a:r>
              <a:rPr lang="en-US" sz="1100" dirty="0" err="1">
                <a:latin typeface="Consolas" panose="020B0609020204030204" pitchFamily="49" charset="0"/>
              </a:rPr>
              <a:t>netid</a:t>
            </a:r>
            <a:r>
              <a:rPr lang="en-US" sz="1100" dirty="0">
                <a:latin typeface="Consolas" panose="020B0609020204030204" pitchFamily="49" charset="0"/>
              </a:rPr>
              <a:t>”: “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bwilli21</a:t>
            </a:r>
            <a:r>
              <a:rPr lang="en-US" sz="1100" dirty="0">
                <a:latin typeface="Consolas" panose="020B0609020204030204" pitchFamily="49" charset="0"/>
              </a:rPr>
              <a:t>”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}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25CA68-02A5-22C4-44F0-A0FFCBFA3EC6}"/>
              </a:ext>
            </a:extLst>
          </p:cNvPr>
          <p:cNvSpPr txBox="1"/>
          <p:nvPr/>
        </p:nvSpPr>
        <p:spPr>
          <a:xfrm>
            <a:off x="8975103" y="3964914"/>
            <a:ext cx="1877437" cy="2123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Consolas" panose="020B0609020204030204" pitchFamily="49" charset="0"/>
              </a:rPr>
              <a:t>Collection 2</a:t>
            </a:r>
            <a:r>
              <a:rPr lang="en-US" sz="1100" dirty="0">
                <a:latin typeface="Consolas" panose="020B0609020204030204" pitchFamily="49" charset="0"/>
              </a:rPr>
              <a:t> {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{ 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field 1: 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value 1</a:t>
            </a:r>
            <a:r>
              <a:rPr lang="en-US" sz="1100" dirty="0">
                <a:latin typeface="Consolas" panose="020B0609020204030204" pitchFamily="49" charset="0"/>
              </a:rPr>
              <a:t>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field 2: 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value 2</a:t>
            </a:r>
            <a:r>
              <a:rPr lang="en-US" sz="1100" dirty="0">
                <a:latin typeface="Consolas" panose="020B0609020204030204" pitchFamily="49" charset="0"/>
              </a:rPr>
              <a:t>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…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},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{ 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field 1: 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value 1</a:t>
            </a:r>
            <a:r>
              <a:rPr lang="en-US" sz="1100" dirty="0">
                <a:latin typeface="Consolas" panose="020B0609020204030204" pitchFamily="49" charset="0"/>
              </a:rPr>
              <a:t>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field 2: 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Consolas" panose="020B0609020204030204" pitchFamily="49" charset="0"/>
              </a:rPr>
              <a:t>value 2</a:t>
            </a:r>
            <a:r>
              <a:rPr lang="en-US" sz="1100" dirty="0">
                <a:latin typeface="Consolas" panose="020B0609020204030204" pitchFamily="49" charset="0"/>
              </a:rPr>
              <a:t>,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…    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     }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}</a:t>
            </a:r>
          </a:p>
        </p:txBody>
      </p: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C63EF93B-3756-DBC7-DE7B-F040F9E4BB4F}"/>
              </a:ext>
            </a:extLst>
          </p:cNvPr>
          <p:cNvCxnSpPr>
            <a:cxnSpLocks/>
            <a:stCxn id="16" idx="2"/>
            <a:endCxn id="17" idx="0"/>
          </p:cNvCxnSpPr>
          <p:nvPr/>
        </p:nvCxnSpPr>
        <p:spPr>
          <a:xfrm rot="5400000">
            <a:off x="7807254" y="3033628"/>
            <a:ext cx="515088" cy="134748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42FCD249-C751-BD4E-B9AF-016CC53EB8A1}"/>
              </a:ext>
            </a:extLst>
          </p:cNvPr>
          <p:cNvCxnSpPr>
            <a:cxnSpLocks/>
            <a:stCxn id="16" idx="2"/>
            <a:endCxn id="18" idx="0"/>
          </p:cNvCxnSpPr>
          <p:nvPr/>
        </p:nvCxnSpPr>
        <p:spPr>
          <a:xfrm rot="16200000" flipH="1">
            <a:off x="9068637" y="3119729"/>
            <a:ext cx="515088" cy="117528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8234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A1B70-4778-3F35-32A6-99E5E3B83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MongoDB Document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94720-CFBB-AFCF-DF37-A161547658A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Refer to one “record” in relational database</a:t>
            </a:r>
          </a:p>
          <a:p>
            <a:r>
              <a:rPr lang="en-US" dirty="0"/>
              <a:t>Stored as a set of </a:t>
            </a:r>
            <a:r>
              <a:rPr lang="en-US" b="1" dirty="0"/>
              <a:t>field : value</a:t>
            </a:r>
            <a:r>
              <a:rPr lang="en-US" dirty="0"/>
              <a:t> pairs (like </a:t>
            </a:r>
            <a:r>
              <a:rPr lang="en-US" b="1" dirty="0"/>
              <a:t>key : value</a:t>
            </a:r>
            <a:r>
              <a:rPr lang="en-US" dirty="0"/>
              <a:t> in dictionaries)</a:t>
            </a:r>
          </a:p>
          <a:p>
            <a:r>
              <a:rPr lang="en-US" dirty="0"/>
              <a:t>A document example is as below. It has four fields: name, age, status, and groups.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457200" lvl="1" indent="0">
              <a:buNone/>
            </a:pPr>
            <a:endParaRPr lang="en-US" sz="1800" dirty="0"/>
          </a:p>
          <a:p>
            <a:pPr marL="457200" lvl="1" indent="0">
              <a:buNone/>
            </a:pPr>
            <a:r>
              <a:rPr lang="en-US" sz="1800" i="1" dirty="0"/>
              <a:t>			retrieved from </a:t>
            </a:r>
            <a:r>
              <a:rPr lang="en-US" sz="1800" i="1" dirty="0">
                <a:hlinkClick r:id="rId2"/>
              </a:rPr>
              <a:t>https://docs.mongodb.com/manual/introduction/</a:t>
            </a:r>
            <a:endParaRPr lang="en-US" sz="1800" i="1" dirty="0"/>
          </a:p>
          <a:p>
            <a:r>
              <a:rPr lang="en-US" dirty="0"/>
              <a:t>More information in </a:t>
            </a:r>
            <a:r>
              <a:rPr lang="en-US" dirty="0">
                <a:hlinkClick r:id="rId3"/>
              </a:rPr>
              <a:t>https://docs.mongodb.com/manual/core/document/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255A14-3730-A8E0-C405-25DC196D8E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3269" y="3256103"/>
            <a:ext cx="5745462" cy="174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819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F47FB-84A6-CC65-FBD9-BB4993ADD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MongoDB Collection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154DC2-B7E8-E96C-5326-89528E1034E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5362575" cy="5221539"/>
          </a:xfrm>
        </p:spPr>
        <p:txBody>
          <a:bodyPr/>
          <a:lstStyle/>
          <a:p>
            <a:r>
              <a:rPr lang="en-US" dirty="0"/>
              <a:t>Somewhat similar to a RDBMS table</a:t>
            </a:r>
          </a:p>
          <a:p>
            <a:pPr lvl="1"/>
            <a:r>
              <a:rPr lang="en-US" dirty="0"/>
              <a:t>Stores documents (potentially of the same types)</a:t>
            </a:r>
          </a:p>
          <a:p>
            <a:pPr lvl="1"/>
            <a:r>
              <a:rPr lang="en-US" dirty="0"/>
              <a:t>Unlike a table, MongoDB collections do not have fix schema (meaning a fixed set of columns). </a:t>
            </a:r>
          </a:p>
          <a:p>
            <a:pPr lvl="2"/>
            <a:r>
              <a:rPr lang="en-US" dirty="0"/>
              <a:t>Records in the same collections may have totally different fields (though not exactly recommended)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1CD9C1-2B24-FBDE-745A-8C08E060D4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273" y="234990"/>
            <a:ext cx="5838825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95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DAC8A-1859-6CB1-6304-022085881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Interacting with MongoDB Database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4336F-0532-B0D7-988F-24FFCB17723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Switch database with 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use &lt;database name&gt;</a:t>
            </a:r>
          </a:p>
          <a:p>
            <a:r>
              <a:rPr lang="en-US" dirty="0">
                <a:latin typeface="+mn-lt"/>
              </a:rPr>
              <a:t>Most data operations are done with the syntax</a:t>
            </a:r>
          </a:p>
          <a:p>
            <a:pPr marL="457200" lvl="1" indent="0">
              <a:buNone/>
            </a:pPr>
            <a:r>
              <a:rPr lang="en-US" sz="2800" dirty="0">
                <a:highlight>
                  <a:srgbClr val="00FFFF"/>
                </a:highlight>
                <a:latin typeface="Consolas" panose="020B0609020204030204" pitchFamily="49" charset="0"/>
              </a:rPr>
              <a:t>db.&lt;collection&gt;.&lt;function&gt;()</a:t>
            </a:r>
          </a:p>
          <a:p>
            <a:pPr lvl="1"/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&lt;collection&gt;</a:t>
            </a:r>
            <a:r>
              <a:rPr lang="en-US" dirty="0">
                <a:latin typeface="+mn-lt"/>
              </a:rPr>
              <a:t> is the name of the collection</a:t>
            </a:r>
          </a:p>
          <a:p>
            <a:pPr lvl="1"/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&lt;function&gt;</a:t>
            </a:r>
            <a:r>
              <a:rPr lang="en-US" dirty="0">
                <a:latin typeface="+mn-lt"/>
              </a:rPr>
              <a:t> is the function that perform the operation</a:t>
            </a:r>
          </a:p>
          <a:p>
            <a:r>
              <a:rPr lang="en-US" dirty="0">
                <a:latin typeface="+mn-lt"/>
              </a:rPr>
              <a:t>Example: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use test	</a:t>
            </a:r>
            <a:endParaRPr lang="en-US" dirty="0">
              <a:latin typeface="Consolas" panose="020B0609020204030204" pitchFamily="49" charset="0"/>
            </a:endParaRPr>
          </a:p>
          <a:p>
            <a:pPr marL="457200" lvl="1" indent="0">
              <a:buNone/>
            </a:pPr>
            <a:r>
              <a:rPr lang="en-US" dirty="0" err="1">
                <a:highlight>
                  <a:srgbClr val="00FFFF"/>
                </a:highlight>
                <a:latin typeface="Consolas" panose="020B0609020204030204" pitchFamily="49" charset="0"/>
              </a:rPr>
              <a:t>db.test.insert</a:t>
            </a:r>
            <a:r>
              <a:rPr lang="en-US" dirty="0">
                <a:highlight>
                  <a:srgbClr val="00FFFF"/>
                </a:highlight>
                <a:latin typeface="Consolas" panose="020B0609020204030204" pitchFamily="49" charset="0"/>
              </a:rPr>
              <a:t>({“id”:1,”name”:”test 1”})</a:t>
            </a:r>
          </a:p>
          <a:p>
            <a:pPr lvl="1"/>
            <a:endParaRPr lang="en-US" dirty="0">
              <a:latin typeface="+mn-lt"/>
            </a:endParaRPr>
          </a:p>
          <a:p>
            <a:pPr lvl="2"/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8564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3056B-CF7A-957D-BACA-7A70C972A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CRUD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393D4-EF0B-BD39-F4DC-9660124343C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CRUD stands for Create – Read – Update – Delete, the four basics operations on data of any database system</a:t>
            </a:r>
          </a:p>
          <a:p>
            <a:r>
              <a:rPr lang="en-US" dirty="0"/>
              <a:t>I will compare to SQL statements for them. Detail explanations come in next slides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86D06D8-9E44-7452-BD1F-73BD692C573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9447542"/>
              </p:ext>
            </p:extLst>
          </p:nvPr>
        </p:nvGraphicFramePr>
        <p:xfrm>
          <a:off x="336885" y="2815547"/>
          <a:ext cx="11724774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9094">
                  <a:extLst>
                    <a:ext uri="{9D8B030D-6E8A-4147-A177-3AD203B41FA5}">
                      <a16:colId xmlns:a16="http://schemas.microsoft.com/office/drawing/2014/main" val="2820507983"/>
                    </a:ext>
                  </a:extLst>
                </a:gridCol>
                <a:gridCol w="4932947">
                  <a:extLst>
                    <a:ext uri="{9D8B030D-6E8A-4147-A177-3AD203B41FA5}">
                      <a16:colId xmlns:a16="http://schemas.microsoft.com/office/drawing/2014/main" val="502114043"/>
                    </a:ext>
                  </a:extLst>
                </a:gridCol>
                <a:gridCol w="5612733">
                  <a:extLst>
                    <a:ext uri="{9D8B030D-6E8A-4147-A177-3AD203B41FA5}">
                      <a16:colId xmlns:a16="http://schemas.microsoft.com/office/drawing/2014/main" val="24288624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RDBMS SQL Statement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MongoDB Equivalent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3107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Create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CREATE TABLE test (id</a:t>
                      </a:r>
                      <a:r>
                        <a:rPr lang="en-US" baseline="0" dirty="0">
                          <a:latin typeface="Consolas" panose="020B0609020204030204" pitchFamily="49" charset="0"/>
                        </a:rPr>
                        <a:t> INT, name VARCHAR(20));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onsolas" panose="020B0609020204030204" pitchFamily="49" charset="0"/>
                        </a:rPr>
                        <a:t>db.createCollection</a:t>
                      </a:r>
                      <a:r>
                        <a:rPr lang="en-US" dirty="0">
                          <a:latin typeface="Consolas" panose="020B0609020204030204" pitchFamily="49" charset="0"/>
                        </a:rPr>
                        <a:t>(“test”)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1074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Create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INSERT INTO test VALUES (1,”test 1”);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onsolas" panose="020B0609020204030204" pitchFamily="49" charset="0"/>
                        </a:rPr>
                        <a:t>db.test.insert</a:t>
                      </a:r>
                      <a:r>
                        <a:rPr lang="en-US" dirty="0">
                          <a:latin typeface="Consolas" panose="020B0609020204030204" pitchFamily="49" charset="0"/>
                        </a:rPr>
                        <a:t>({“id”:1,”name”:”test 1”})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142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SELECT * FROM test;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onsolas" panose="020B0609020204030204" pitchFamily="49" charset="0"/>
                        </a:rPr>
                        <a:t>db.test.find</a:t>
                      </a:r>
                      <a:r>
                        <a:rPr lang="en-US" dirty="0"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0673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Read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onsolas" panose="020B0609020204030204" pitchFamily="49" charset="0"/>
                        </a:rPr>
                        <a:t>SELECT * FROM test WHERE id=1;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>
                          <a:latin typeface="Consolas" panose="020B0609020204030204" pitchFamily="49" charset="0"/>
                        </a:rPr>
                        <a:t>db.test.find</a:t>
                      </a:r>
                      <a:r>
                        <a:rPr lang="en-US" dirty="0">
                          <a:latin typeface="Consolas" panose="020B0609020204030204" pitchFamily="49" charset="0"/>
                        </a:rPr>
                        <a:t>({“id”:1})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4894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Update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UPDATE test SET name = “test 2” WHERE</a:t>
                      </a:r>
                      <a:r>
                        <a:rPr lang="en-US" baseline="0" dirty="0">
                          <a:latin typeface="Consolas" panose="020B0609020204030204" pitchFamily="49" charset="0"/>
                        </a:rPr>
                        <a:t> id=1;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onsolas" panose="020B0609020204030204" pitchFamily="49" charset="0"/>
                        </a:rPr>
                        <a:t>db.test.update</a:t>
                      </a:r>
                      <a:r>
                        <a:rPr lang="en-US" dirty="0">
                          <a:latin typeface="Consolas" panose="020B0609020204030204" pitchFamily="49" charset="0"/>
                        </a:rPr>
                        <a:t>({“id”:"1234534”}, {$set: {“</a:t>
                      </a:r>
                      <a:r>
                        <a:rPr lang="en-US" dirty="0" err="1">
                          <a:latin typeface="Consolas" panose="020B0609020204030204" pitchFamily="49" charset="0"/>
                        </a:rPr>
                        <a:t>name":”test</a:t>
                      </a:r>
                      <a:r>
                        <a:rPr lang="en-US" baseline="0" dirty="0">
                          <a:latin typeface="Consolas" panose="020B0609020204030204" pitchFamily="49" charset="0"/>
                        </a:rPr>
                        <a:t> 2</a:t>
                      </a:r>
                      <a:r>
                        <a:rPr lang="en-US" dirty="0">
                          <a:latin typeface="Consolas" panose="020B0609020204030204" pitchFamily="49" charset="0"/>
                        </a:rPr>
                        <a:t>”}} , {multi: true});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45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Delete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DELETE FROM test WHERE id=1;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onsolas" panose="020B0609020204030204" pitchFamily="49" charset="0"/>
                        </a:rPr>
                        <a:t>db.test.drop</a:t>
                      </a:r>
                      <a:r>
                        <a:rPr lang="en-US" dirty="0">
                          <a:latin typeface="Consolas" panose="020B0609020204030204" pitchFamily="49" charset="0"/>
                        </a:rPr>
                        <a:t>({“id”:1})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38766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4023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ABAFA-E0B9-1836-AED3-38FD78C07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12117"/>
            <a:ext cx="10515600" cy="666991"/>
          </a:xfrm>
        </p:spPr>
        <p:txBody>
          <a:bodyPr/>
          <a:lstStyle/>
          <a:p>
            <a:r>
              <a:rPr lang="en-US" dirty="0"/>
              <a:t>Insert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706EFD-F58F-639C-C588-D1026C51744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600903"/>
            <a:ext cx="10355263" cy="5221539"/>
          </a:xfrm>
        </p:spPr>
        <p:txBody>
          <a:bodyPr/>
          <a:lstStyle/>
          <a:p>
            <a:r>
              <a:rPr lang="en-US" sz="2400" dirty="0"/>
              <a:t>Insert </a:t>
            </a:r>
            <a:r>
              <a:rPr lang="en-US" sz="2400" b="1" dirty="0"/>
              <a:t>one</a:t>
            </a:r>
            <a:r>
              <a:rPr lang="en-US" sz="2400" dirty="0"/>
              <a:t> document:</a:t>
            </a:r>
          </a:p>
          <a:p>
            <a:pPr marL="457200" lvl="1" indent="0">
              <a:buNone/>
            </a:pP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db.&lt;collection&gt;.</a:t>
            </a:r>
            <a:r>
              <a:rPr lang="en-US" sz="1800" dirty="0" err="1">
                <a:highlight>
                  <a:srgbClr val="00FFFF"/>
                </a:highlight>
                <a:latin typeface="Consolas" panose="020B0609020204030204" pitchFamily="49" charset="0"/>
              </a:rPr>
              <a:t>insertOne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({["&lt;field&gt;":&lt;value&gt;]})</a:t>
            </a:r>
          </a:p>
          <a:p>
            <a:pPr lvl="1"/>
            <a:r>
              <a:rPr lang="en-US" sz="2000" dirty="0"/>
              <a:t>&lt;field&gt; is the name of the field</a:t>
            </a:r>
          </a:p>
          <a:p>
            <a:pPr lvl="1"/>
            <a:r>
              <a:rPr lang="en-US" sz="2000" dirty="0"/>
              <a:t>&lt;value&gt; is the value of the field, string values must be inside quotes</a:t>
            </a:r>
          </a:p>
          <a:p>
            <a:pPr lvl="1"/>
            <a:r>
              <a:rPr lang="en-US" sz="2000" dirty="0"/>
              <a:t>Can have multiple &lt;field&gt;:&lt;value&gt; separated by commas </a:t>
            </a:r>
            <a:r>
              <a:rPr lang="en-US" sz="2000" b="1" dirty="0"/>
              <a:t>,</a:t>
            </a:r>
          </a:p>
          <a:p>
            <a:pPr lvl="1"/>
            <a:r>
              <a:rPr lang="en-US" sz="2000" dirty="0"/>
              <a:t>Example</a:t>
            </a:r>
          </a:p>
          <a:p>
            <a:pPr marL="457200" lvl="1" indent="0">
              <a:buNone/>
            </a:pPr>
            <a:r>
              <a:rPr lang="en-US" sz="18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db.people.insertOne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({"PID":"000101", "</a:t>
            </a:r>
            <a:r>
              <a:rPr lang="en-US" sz="1800" dirty="0" err="1">
                <a:highlight>
                  <a:srgbClr val="00FFFF"/>
                </a:highlight>
                <a:latin typeface="Consolas" panose="020B0609020204030204" pitchFamily="49" charset="0"/>
              </a:rPr>
              <a:t>first_name":"Alice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", "last_name":"Smith", "age": 30})</a:t>
            </a:r>
          </a:p>
          <a:p>
            <a:r>
              <a:rPr lang="en-US" sz="2400" dirty="0">
                <a:latin typeface="+mn-lt"/>
              </a:rPr>
              <a:t>Insert </a:t>
            </a:r>
            <a:r>
              <a:rPr lang="en-US" sz="2400" b="1" dirty="0">
                <a:latin typeface="+mn-lt"/>
              </a:rPr>
              <a:t>multiple</a:t>
            </a:r>
            <a:r>
              <a:rPr lang="en-US" sz="2400" dirty="0">
                <a:latin typeface="+mn-lt"/>
              </a:rPr>
              <a:t> documents:</a:t>
            </a:r>
          </a:p>
          <a:p>
            <a:pPr lvl="1"/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db.&lt;collection&gt;.</a:t>
            </a:r>
            <a:r>
              <a:rPr lang="en-US" sz="1800" dirty="0" err="1">
                <a:highlight>
                  <a:srgbClr val="00FFFF"/>
                </a:highlight>
                <a:latin typeface="Consolas" panose="020B0609020204030204" pitchFamily="49" charset="0"/>
              </a:rPr>
              <a:t>insertMany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highlight>
                  <a:srgbClr val="00FFFF"/>
                </a:highlight>
                <a:latin typeface="Consolas" panose="020B0609020204030204" pitchFamily="49" charset="0"/>
              </a:rPr>
              <a:t>[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{["&lt;field&gt;":&lt;value&gt;]}</a:t>
            </a:r>
            <a:r>
              <a:rPr lang="en-US" sz="1800" b="1" dirty="0">
                <a:highlight>
                  <a:srgbClr val="00FFFF"/>
                </a:highlight>
                <a:latin typeface="Consolas" panose="020B0609020204030204" pitchFamily="49" charset="0"/>
              </a:rPr>
              <a:t>]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)</a:t>
            </a:r>
          </a:p>
          <a:p>
            <a:pPr lvl="1"/>
            <a:r>
              <a:rPr lang="en-US" sz="2000" dirty="0">
                <a:latin typeface="+mn-lt"/>
              </a:rPr>
              <a:t>Similar to </a:t>
            </a:r>
            <a:r>
              <a:rPr lang="en-US" sz="2000" dirty="0" err="1">
                <a:latin typeface="+mn-lt"/>
              </a:rPr>
              <a:t>insertOne</a:t>
            </a:r>
            <a:r>
              <a:rPr lang="en-US" sz="2000" dirty="0">
                <a:latin typeface="+mn-lt"/>
              </a:rPr>
              <a:t>(), however can have multiple documents separated by commas ,</a:t>
            </a:r>
          </a:p>
          <a:p>
            <a:pPr lvl="1"/>
            <a:r>
              <a:rPr lang="en-US" sz="2000" dirty="0">
                <a:latin typeface="+mn-lt"/>
              </a:rPr>
              <a:t>All documents are placed in a single </a:t>
            </a:r>
            <a:r>
              <a:rPr lang="en-US" sz="2000" b="1" dirty="0">
                <a:latin typeface="+mn-lt"/>
              </a:rPr>
              <a:t>[ ]</a:t>
            </a:r>
          </a:p>
          <a:p>
            <a:pPr lvl="1"/>
            <a:r>
              <a:rPr lang="en-US" sz="2000" dirty="0">
                <a:latin typeface="+mn-lt"/>
              </a:rPr>
              <a:t>Example</a:t>
            </a:r>
          </a:p>
          <a:p>
            <a:pPr marL="457200" lvl="1" indent="0">
              <a:buNone/>
            </a:pPr>
            <a:r>
              <a:rPr lang="en-US" sz="18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db.people.insertMany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([</a:t>
            </a:r>
          </a:p>
          <a:p>
            <a:pPr marL="457200" lvl="1" indent="0">
              <a:buNone/>
            </a:pP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	{"PID":"000234","first_name":"Carol","last_name":"Brown", "age": 25},</a:t>
            </a:r>
          </a:p>
          <a:p>
            <a:pPr marL="457200" lvl="1" indent="0">
              <a:buNone/>
            </a:pP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	{"PID":"000236","first_name":"Daniel","last_name":"Davis", "age": 35}</a:t>
            </a:r>
          </a:p>
          <a:p>
            <a:pPr marL="457200" lvl="1" indent="0">
              <a:buNone/>
            </a:pP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])</a:t>
            </a:r>
          </a:p>
          <a:p>
            <a:pPr marL="457200" lvl="1" indent="0">
              <a:buNone/>
            </a:pPr>
            <a:endParaRPr lang="en-US" sz="2000" b="1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232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1B2B9-3F52-70D0-1DFE-C40D93BB0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Query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2A492-E97B-C856-3FF0-F2023B4930D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General syntax: 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db.&lt;collection&gt;.find({&lt;field&gt;:&lt;criteria&gt;})</a:t>
            </a:r>
          </a:p>
          <a:p>
            <a:r>
              <a:rPr lang="en-US" sz="1800" dirty="0"/>
              <a:t>Examples:</a:t>
            </a:r>
          </a:p>
          <a:p>
            <a:pPr lvl="1"/>
            <a:r>
              <a:rPr lang="en-US" sz="1600" dirty="0"/>
              <a:t>Get everything: 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db.people.find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()</a:t>
            </a:r>
          </a:p>
          <a:p>
            <a:pPr lvl="1"/>
            <a:r>
              <a:rPr lang="en-US" sz="1600" dirty="0"/>
              <a:t>Find people with age = 36: 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db.people.find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("age": 36)</a:t>
            </a:r>
          </a:p>
          <a:p>
            <a:pPr lvl="1"/>
            <a:r>
              <a:rPr lang="en-US" sz="1600" dirty="0"/>
              <a:t>Find people with first name similar to “</a:t>
            </a:r>
            <a:r>
              <a:rPr lang="en-US" sz="1600" dirty="0" err="1"/>
              <a:t>Emm</a:t>
            </a:r>
            <a:r>
              <a:rPr lang="en-US" sz="1600" dirty="0"/>
              <a:t>”: 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db.people.find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("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first_name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": /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Emm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/)</a:t>
            </a:r>
          </a:p>
          <a:p>
            <a:r>
              <a:rPr lang="en-US" sz="1800" dirty="0"/>
              <a:t>For comparison, the criteria has the form 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{&lt;operator&gt;: &lt;value&gt;}</a:t>
            </a:r>
          </a:p>
          <a:p>
            <a:pPr lvl="1"/>
            <a:r>
              <a:rPr lang="en-US" sz="1600" dirty="0"/>
              <a:t>Operators: 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$eq </a:t>
            </a:r>
            <a:r>
              <a:rPr lang="en-US" sz="1600" dirty="0"/>
              <a:t>(=), 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$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gt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/>
              <a:t>(&gt;), 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$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gte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/>
              <a:t>(&gt;=), 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$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lt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/>
              <a:t>(&lt;), 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$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lte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/>
              <a:t>(&lt;=)</a:t>
            </a:r>
          </a:p>
          <a:p>
            <a:r>
              <a:rPr lang="en-US" sz="1800" dirty="0"/>
              <a:t>Examples:</a:t>
            </a:r>
          </a:p>
          <a:p>
            <a:pPr lvl="1"/>
            <a:r>
              <a:rPr lang="en-US" sz="1600" dirty="0"/>
              <a:t>Find people older than 36: 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db.people.find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({"age": {$gte:30}})</a:t>
            </a:r>
          </a:p>
          <a:p>
            <a:r>
              <a:rPr lang="en-US" sz="1800" dirty="0"/>
              <a:t>Multiple 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&lt;field&gt;: &lt;criteria&gt;</a:t>
            </a:r>
            <a:r>
              <a:rPr lang="en-US" sz="1800" dirty="0"/>
              <a:t> can be put into a single 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find() </a:t>
            </a:r>
            <a:r>
              <a:rPr lang="en-US" sz="1800" dirty="0"/>
              <a:t>which creates an </a:t>
            </a:r>
            <a:r>
              <a:rPr lang="en-US" sz="1800" dirty="0">
                <a:highlight>
                  <a:srgbClr val="00FFFF"/>
                </a:highlight>
                <a:latin typeface="Consolas" panose="020B0609020204030204" pitchFamily="49" charset="0"/>
              </a:rPr>
              <a:t>AND</a:t>
            </a:r>
            <a:r>
              <a:rPr lang="en-US" sz="1800" dirty="0"/>
              <a:t> operator. The search criteria must be in the same {}</a:t>
            </a:r>
          </a:p>
          <a:p>
            <a:pPr lvl="1"/>
            <a:r>
              <a:rPr lang="en-US" sz="1600" dirty="0"/>
              <a:t>Find people whose first name has “</a:t>
            </a:r>
            <a:r>
              <a:rPr lang="en-US" sz="1600" dirty="0" err="1"/>
              <a:t>Emm</a:t>
            </a:r>
            <a:r>
              <a:rPr lang="en-US" sz="1600" dirty="0"/>
              <a:t>” and older than 23</a:t>
            </a:r>
          </a:p>
          <a:p>
            <a:pPr lvl="1"/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db.people.find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({"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first_name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": /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Emm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/, "age": {$gt:23}})</a:t>
            </a:r>
          </a:p>
          <a:p>
            <a:r>
              <a:rPr lang="en-US" sz="2000" dirty="0"/>
              <a:t>Select field to show in result: </a:t>
            </a:r>
          </a:p>
          <a:p>
            <a:pPr marL="457200" lvl="1" indent="0">
              <a:buNone/>
            </a:pP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db.&lt;collection&gt;.find({&lt;field&gt;:&lt;criteria&gt;}, {&lt;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field_to_show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&gt;:1, &lt;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field_to_hide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&gt;:0})</a:t>
            </a:r>
          </a:p>
          <a:p>
            <a:pPr lvl="1"/>
            <a:r>
              <a:rPr lang="en-US" sz="1600" dirty="0"/>
              <a:t>Find people whose first name has “</a:t>
            </a:r>
            <a:r>
              <a:rPr lang="en-US" sz="1600" dirty="0" err="1"/>
              <a:t>Emm</a:t>
            </a:r>
            <a:r>
              <a:rPr lang="en-US" sz="1600" dirty="0"/>
              <a:t>” and only show their first and last name: 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db.people.find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({"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first_name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":/</a:t>
            </a:r>
            <a:r>
              <a:rPr lang="en-US" sz="1600" dirty="0" err="1">
                <a:highlight>
                  <a:srgbClr val="00FFFF"/>
                </a:highlight>
                <a:latin typeface="Consolas" panose="020B0609020204030204" pitchFamily="49" charset="0"/>
              </a:rPr>
              <a:t>Emm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/}, {"first_name":1, "last_name":1, _id:0})</a:t>
            </a:r>
          </a:p>
        </p:txBody>
      </p:sp>
    </p:spTree>
    <p:extLst>
      <p:ext uri="{BB962C8B-B14F-4D97-AF65-F5344CB8AC3E}">
        <p14:creationId xmlns:p14="http://schemas.microsoft.com/office/powerpoint/2010/main" val="4001824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BF655-49EF-E19E-D80C-51D955B77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C9BC19-02BD-9B97-3C1B-037E3BF36FA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Use the update() function. Since we need to find before update, the first argument is similar to find()</a:t>
            </a:r>
          </a:p>
          <a:p>
            <a:pPr marL="457200" lvl="1" indent="0">
              <a:buNone/>
            </a:pP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db.&lt;collection&gt;.update({&lt;field&gt;:&lt;criteria&gt;}, {$set:{&lt;field&gt;:&lt;</a:t>
            </a: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new_value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&gt;}}</a:t>
            </a:r>
          </a:p>
          <a:p>
            <a:r>
              <a:rPr lang="en-US" sz="2400" dirty="0"/>
              <a:t>New fields can be added directly in the $set operator</a:t>
            </a:r>
          </a:p>
          <a:p>
            <a:r>
              <a:rPr lang="en-US" sz="2400" dirty="0"/>
              <a:t>Examples:</a:t>
            </a:r>
          </a:p>
          <a:p>
            <a:pPr marL="457200" lvl="1" indent="0">
              <a:buNone/>
            </a:pP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db.people.update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({"PID":"000101"},{$set:{"last_name":"Jones","age":35,"email":"alice@mail.com"}})</a:t>
            </a:r>
          </a:p>
          <a:p>
            <a:r>
              <a:rPr lang="en-US" sz="2400" dirty="0"/>
              <a:t>To remove an existing field, use $unset: </a:t>
            </a:r>
          </a:p>
          <a:p>
            <a:pPr marL="0" indent="0">
              <a:buNone/>
            </a:pP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{$unset: {&lt;</a:t>
            </a:r>
            <a:r>
              <a:rPr lang="en-US" sz="2400" dirty="0" err="1">
                <a:highlight>
                  <a:srgbClr val="00FFFF"/>
                </a:highlight>
                <a:latin typeface="Consolas" panose="020B0609020204030204" pitchFamily="49" charset="0"/>
              </a:rPr>
              <a:t>field_to_remove</a:t>
            </a: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&gt;:1}} </a:t>
            </a:r>
            <a:endParaRPr lang="en-US" sz="2400" dirty="0"/>
          </a:p>
          <a:p>
            <a:pPr marL="457200" lvl="1" indent="0">
              <a:buNone/>
            </a:pPr>
            <a:r>
              <a:rPr lang="en-US" sz="2000" dirty="0" err="1">
                <a:highlight>
                  <a:srgbClr val="00FFFF"/>
                </a:highlight>
                <a:latin typeface="Consolas" panose="020B0609020204030204" pitchFamily="49" charset="0"/>
              </a:rPr>
              <a:t>db.people.update</a:t>
            </a:r>
            <a:r>
              <a:rPr lang="en-US" sz="2000" dirty="0">
                <a:highlight>
                  <a:srgbClr val="00FFFF"/>
                </a:highlight>
                <a:latin typeface="Consolas" panose="020B0609020204030204" pitchFamily="49" charset="0"/>
              </a:rPr>
              <a:t>({"PID":"1234534"}, {$unset: {"phone.number":1}} , {multi: true})</a:t>
            </a:r>
          </a:p>
          <a:p>
            <a:endParaRPr lang="en-US" sz="2400" dirty="0">
              <a:highlight>
                <a:srgbClr val="00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170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5865</TotalTime>
  <Words>1350</Words>
  <Application>Microsoft Office PowerPoint</Application>
  <PresentationFormat>Widescreen</PresentationFormat>
  <Paragraphs>160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Avenir 55 Roman</vt:lpstr>
      <vt:lpstr>Avenir 65 Medium</vt:lpstr>
      <vt:lpstr>Avenir 95 Black</vt:lpstr>
      <vt:lpstr>Calibri</vt:lpstr>
      <vt:lpstr>Cambria Math</vt:lpstr>
      <vt:lpstr>Consolas</vt:lpstr>
      <vt:lpstr>Office Theme</vt:lpstr>
      <vt:lpstr>CRUD and Query  in MongoDB</vt:lpstr>
      <vt:lpstr>MongoDB</vt:lpstr>
      <vt:lpstr>MongoDB Document</vt:lpstr>
      <vt:lpstr>MongoDB Collection</vt:lpstr>
      <vt:lpstr>Interacting with MongoDB Database</vt:lpstr>
      <vt:lpstr>CRUD Operations</vt:lpstr>
      <vt:lpstr>Insert Data</vt:lpstr>
      <vt:lpstr>Query data</vt:lpstr>
      <vt:lpstr>Update</vt:lpstr>
      <vt:lpstr>Delete data</vt:lpstr>
      <vt:lpstr>Aggregation</vt:lpstr>
      <vt:lpstr>Embedded Documents</vt:lpstr>
      <vt:lpstr>Joining in MongoDB</vt:lpstr>
      <vt:lpstr>More Readings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181</cp:revision>
  <dcterms:created xsi:type="dcterms:W3CDTF">2019-08-07T15:31:06Z</dcterms:created>
  <dcterms:modified xsi:type="dcterms:W3CDTF">2023-03-28T16:48:56Z</dcterms:modified>
</cp:coreProperties>
</file>