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87" r:id="rId3"/>
    <p:sldId id="265" r:id="rId4"/>
    <p:sldId id="266" r:id="rId5"/>
    <p:sldId id="285" r:id="rId6"/>
    <p:sldId id="288" r:id="rId7"/>
    <p:sldId id="289" r:id="rId8"/>
    <p:sldId id="279" r:id="rId9"/>
    <p:sldId id="290" r:id="rId10"/>
    <p:sldId id="29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ggle.com/datasets" TargetMode="External"/><Relationship Id="rId2" Type="http://schemas.openxmlformats.org/officeDocument/2006/relationships/hyperlink" Target="https://archive-beta.ics.uci.edu/datasets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Regression in </a:t>
            </a:r>
            <a:br>
              <a:rPr lang="en-US" dirty="0"/>
            </a:br>
            <a:r>
              <a:rPr lang="en-US" dirty="0"/>
              <a:t>Data Analytics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9E08B-6686-CCED-B344-8426218E9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653A7-CAA9-BB29-C567-5EE5F16EABB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Make sure the data you downloaded is CSV with comma separator</a:t>
            </a:r>
          </a:p>
          <a:p>
            <a:pPr lvl="1"/>
            <a:r>
              <a:rPr lang="en-US" sz="2000" dirty="0"/>
              <a:t>You can do this by just opening the file in any text editor</a:t>
            </a:r>
          </a:p>
          <a:p>
            <a:r>
              <a:rPr lang="en-US" sz="2400" dirty="0"/>
              <a:t>Switching between classification and regression are fairly simple in </a:t>
            </a:r>
            <a:r>
              <a:rPr lang="en-US" sz="2400" dirty="0" err="1"/>
              <a:t>PySpark</a:t>
            </a:r>
            <a:r>
              <a:rPr lang="en-US" sz="2400" dirty="0"/>
              <a:t>, you just need to</a:t>
            </a:r>
          </a:p>
          <a:p>
            <a:pPr lvl="1"/>
            <a:r>
              <a:rPr lang="en-US" sz="2000" dirty="0"/>
              <a:t>Import and use the correct model class (Regressor or Classifier)</a:t>
            </a:r>
          </a:p>
          <a:p>
            <a:pPr lvl="1"/>
            <a:r>
              <a:rPr lang="en-US" sz="2000" dirty="0"/>
              <a:t>Use the correct metric for tuning (accuracy for classification, MSE or R2 for regression)</a:t>
            </a:r>
          </a:p>
          <a:p>
            <a:r>
              <a:rPr lang="en-US" sz="2400" dirty="0"/>
              <a:t>Certain models may take a long time to run. You can</a:t>
            </a:r>
          </a:p>
          <a:p>
            <a:pPr lvl="1"/>
            <a:r>
              <a:rPr lang="en-US" sz="2000" dirty="0"/>
              <a:t>Drop some values from a grid parameter</a:t>
            </a:r>
          </a:p>
          <a:p>
            <a:pPr lvl="1"/>
            <a:r>
              <a:rPr lang="en-US" sz="2000" dirty="0"/>
              <a:t>Reduce the CV fold number</a:t>
            </a:r>
          </a:p>
          <a:p>
            <a:r>
              <a:rPr lang="en-US" sz="2400" dirty="0"/>
              <a:t>I will not grade by your models’ performance, so don’t worry if you see low accuracy or low R2. </a:t>
            </a:r>
          </a:p>
          <a:p>
            <a:pPr lvl="1"/>
            <a:r>
              <a:rPr lang="en-US" sz="2000" dirty="0"/>
              <a:t>Those depend largely on the data. </a:t>
            </a:r>
          </a:p>
          <a:p>
            <a:pPr lvl="1"/>
            <a:r>
              <a:rPr lang="en-US" sz="2000" dirty="0"/>
              <a:t>As long as the analysis is correct, you will get full credit.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756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81FB-3E61-4D96-A645-919B86BE8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79C017-45E6-4CB5-863E-55DA021D5922}"/>
              </a:ext>
            </a:extLst>
          </p:cNvPr>
          <p:cNvSpPr txBox="1">
            <a:spLocks/>
          </p:cNvSpPr>
          <p:nvPr/>
        </p:nvSpPr>
        <p:spPr>
          <a:xfrm>
            <a:off x="172173" y="914398"/>
            <a:ext cx="5244859" cy="52215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Fairly similar to classification, however, the target to predict is of numeric types</a:t>
            </a:r>
          </a:p>
          <a:p>
            <a:r>
              <a:rPr lang="en-US" sz="2000" dirty="0"/>
              <a:t>Example: </a:t>
            </a:r>
          </a:p>
          <a:p>
            <a:pPr lvl="1"/>
            <a:r>
              <a:rPr lang="en-US" sz="1600" dirty="0"/>
              <a:t>Predict monthly product sales based on product types, categories, advertising spends, etc.</a:t>
            </a:r>
          </a:p>
          <a:p>
            <a:pPr lvl="1"/>
            <a:r>
              <a:rPr lang="en-US" sz="1600" dirty="0"/>
              <a:t>Predict first year GPA based on students’ majors and high school grades in different classes</a:t>
            </a:r>
          </a:p>
          <a:p>
            <a:pPr lvl="1"/>
            <a:r>
              <a:rPr lang="en-US" sz="1600" dirty="0"/>
              <a:t>Predict wildfire area based on location and weather</a:t>
            </a:r>
          </a:p>
          <a:p>
            <a:pPr lvl="1"/>
            <a:r>
              <a:rPr lang="en-US" sz="1600" dirty="0"/>
              <a:t>Etc.</a:t>
            </a:r>
          </a:p>
          <a:p>
            <a:r>
              <a:rPr lang="en-US" sz="1800" dirty="0"/>
              <a:t>Similar to classification, to train a regression model, the training data </a:t>
            </a:r>
            <a:r>
              <a:rPr lang="en-US" sz="1800" b="1" dirty="0"/>
              <a:t>must include both the features and the labels</a:t>
            </a:r>
          </a:p>
          <a:p>
            <a:pPr lvl="1"/>
            <a:r>
              <a:rPr lang="en-US" sz="1800" dirty="0"/>
              <a:t>This is referred to as </a:t>
            </a:r>
            <a:r>
              <a:rPr lang="en-US" sz="1800" b="1" dirty="0"/>
              <a:t>Supervised Learning </a:t>
            </a:r>
            <a:r>
              <a:rPr lang="en-US" sz="1800" dirty="0"/>
              <a:t>– a branch of machine learning in which </a:t>
            </a:r>
            <a:r>
              <a:rPr lang="en-US" sz="1800" b="1" dirty="0"/>
              <a:t>models need both features and labels to learn</a:t>
            </a:r>
          </a:p>
          <a:p>
            <a:endParaRPr lang="en-US" sz="2000" dirty="0"/>
          </a:p>
          <a:p>
            <a:pPr lvl="1"/>
            <a:endParaRPr lang="en-US" sz="160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D641038-CE86-4BA3-B5D9-376AA3EDA17D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231648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StudentID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HSMath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HSEnglish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HSScience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95E620-2DFA-44B6-9EB9-D770E3E41E88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231648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94792ECC-5074-4E28-B24F-1E4803FA8677}"/>
              </a:ext>
            </a:extLst>
          </p:cNvPr>
          <p:cNvSpPr/>
          <p:nvPr/>
        </p:nvSpPr>
        <p:spPr>
          <a:xfrm>
            <a:off x="10804032" y="321853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664D0-4436-4FA9-94F1-1DE570159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Models in this Module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36873-4C48-4B2B-981E-24A033B5EE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“Models” refer to the algorithms that we will be using to solve an analytical task</a:t>
            </a:r>
          </a:p>
          <a:p>
            <a:pPr lvl="1"/>
            <a:r>
              <a:rPr lang="en-US" dirty="0"/>
              <a:t>Regression models are algorithms that are designed for the regression task. They are trained to map input feature data to output numerical targets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6B32B5-3AF2-4B67-852D-0BEE68550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09222"/>
              </p:ext>
            </p:extLst>
          </p:nvPr>
        </p:nvGraphicFramePr>
        <p:xfrm>
          <a:off x="1302293" y="2719119"/>
          <a:ext cx="5150770" cy="37084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3975198307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514854191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1343776220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07396635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2291336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001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638770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3003028-C130-4989-A8AD-8E1045136DEC}"/>
              </a:ext>
            </a:extLst>
          </p:cNvPr>
          <p:cNvSpPr txBox="1"/>
          <p:nvPr/>
        </p:nvSpPr>
        <p:spPr>
          <a:xfrm>
            <a:off x="8364329" y="2720627"/>
            <a:ext cx="75047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3.2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29669-1C93-446E-B05F-E37EC2E784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667773"/>
              </p:ext>
            </p:extLst>
          </p:nvPr>
        </p:nvGraphicFramePr>
        <p:xfrm>
          <a:off x="1302293" y="3777197"/>
          <a:ext cx="5150770" cy="37084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585310840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2710605059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777285347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68439548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3469935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7463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A8E90E5-F43A-4ACD-BB93-42EB9F21C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372526"/>
              </p:ext>
            </p:extLst>
          </p:nvPr>
        </p:nvGraphicFramePr>
        <p:xfrm>
          <a:off x="1302293" y="3248158"/>
          <a:ext cx="5150770" cy="37084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3776233393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735337607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173868224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53707137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943184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374799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66D5C07-0F4B-4B3D-B80C-F249CD4AA7DC}"/>
              </a:ext>
            </a:extLst>
          </p:cNvPr>
          <p:cNvSpPr txBox="1"/>
          <p:nvPr/>
        </p:nvSpPr>
        <p:spPr>
          <a:xfrm>
            <a:off x="8364329" y="3777197"/>
            <a:ext cx="75047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2.9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8D284C-83A4-49A6-A0CD-8A365E548E0B}"/>
              </a:ext>
            </a:extLst>
          </p:cNvPr>
          <p:cNvSpPr txBox="1"/>
          <p:nvPr/>
        </p:nvSpPr>
        <p:spPr>
          <a:xfrm>
            <a:off x="8364329" y="3249666"/>
            <a:ext cx="75047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3.7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9D1F2A-FBE4-49BF-8804-70B86BDDBFF7}"/>
              </a:ext>
            </a:extLst>
          </p:cNvPr>
          <p:cNvSpPr txBox="1"/>
          <p:nvPr/>
        </p:nvSpPr>
        <p:spPr>
          <a:xfrm>
            <a:off x="6917156" y="2719119"/>
            <a:ext cx="983079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Model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78FB07-ED2C-4396-945B-BC5ADB5F047F}"/>
              </a:ext>
            </a:extLst>
          </p:cNvPr>
          <p:cNvSpPr txBox="1"/>
          <p:nvPr/>
        </p:nvSpPr>
        <p:spPr>
          <a:xfrm>
            <a:off x="6917157" y="3250648"/>
            <a:ext cx="983079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Model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06A49A-0EA9-4517-A307-D0024E58BC86}"/>
              </a:ext>
            </a:extLst>
          </p:cNvPr>
          <p:cNvSpPr txBox="1"/>
          <p:nvPr/>
        </p:nvSpPr>
        <p:spPr>
          <a:xfrm>
            <a:off x="6917156" y="3779207"/>
            <a:ext cx="983079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Model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9F87E94-46C0-4E24-AC5A-9979E2C37EE1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6453063" y="2904539"/>
            <a:ext cx="464093" cy="42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F5309CE-0B43-485A-9B6D-B4E79136800D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7900236" y="2905293"/>
            <a:ext cx="464093" cy="3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D965649-351D-44F8-997E-EB4FA13C3DAD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6453063" y="3433578"/>
            <a:ext cx="464094" cy="1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66A746A-F9FF-49B5-B924-CB81B7BD8F75}"/>
              </a:ext>
            </a:extLst>
          </p:cNvPr>
          <p:cNvCxnSpPr>
            <a:cxnSpLocks/>
            <a:stCxn id="17" idx="3"/>
            <a:endCxn id="15" idx="1"/>
          </p:cNvCxnSpPr>
          <p:nvPr/>
        </p:nvCxnSpPr>
        <p:spPr>
          <a:xfrm flipV="1">
            <a:off x="7900236" y="3434332"/>
            <a:ext cx="464093" cy="9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3DB314B-2D38-443B-A76C-5F6C585C02C6}"/>
              </a:ext>
            </a:extLst>
          </p:cNvPr>
          <p:cNvCxnSpPr>
            <a:cxnSpLocks/>
            <a:stCxn id="11" idx="3"/>
            <a:endCxn id="18" idx="1"/>
          </p:cNvCxnSpPr>
          <p:nvPr/>
        </p:nvCxnSpPr>
        <p:spPr>
          <a:xfrm>
            <a:off x="6453063" y="3962617"/>
            <a:ext cx="464093" cy="1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A77F13A-CC80-411F-B68C-6FDA4FA2B079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7900236" y="3961863"/>
            <a:ext cx="464093" cy="20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36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B37A9-8961-4649-9A3D-637428688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Model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57967B-5C8A-49C7-AE7B-36B73F33D07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Given the input data has features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dirty="0"/>
                  <a:t> and the target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, linear regression models try to estimate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using the below equation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is called the intercept</a:t>
                </a:r>
              </a:p>
              <a:p>
                <a:pPr lvl="1"/>
                <a:r>
                  <a:rPr lang="en-US" dirty="0"/>
                  <a:t>Other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dirty="0"/>
                  <a:t>’s are called coefficients</a:t>
                </a:r>
              </a:p>
              <a:p>
                <a:r>
                  <a:rPr lang="en-US" dirty="0"/>
                  <a:t>This equation is linear in terms of the input features, hence the name linear regression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57967B-5C8A-49C7-AE7B-36B73F33D0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 r="-1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47DDF18-F9CA-FEDE-1B21-D60615AD2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66905"/>
              </p:ext>
            </p:extLst>
          </p:nvPr>
        </p:nvGraphicFramePr>
        <p:xfrm>
          <a:off x="2597300" y="398887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StudentID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HSMath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HSEnglish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HSScience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D87DF5-A7AF-445F-2CD5-FC80DF911C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66935"/>
              </p:ext>
            </p:extLst>
          </p:nvPr>
        </p:nvGraphicFramePr>
        <p:xfrm>
          <a:off x="8224735" y="398887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CB2DF06C-6809-DC45-7457-8E99EA866A19}"/>
              </a:ext>
            </a:extLst>
          </p:cNvPr>
          <p:cNvSpPr/>
          <p:nvPr/>
        </p:nvSpPr>
        <p:spPr>
          <a:xfrm>
            <a:off x="7904422" y="489092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1B01AAF-1A3D-E614-7B7B-3372B087A33E}"/>
                  </a:ext>
                </a:extLst>
              </p:cNvPr>
              <p:cNvSpPr txBox="1"/>
              <p:nvPr/>
            </p:nvSpPr>
            <p:spPr>
              <a:xfrm>
                <a:off x="1433261" y="3755676"/>
                <a:ext cx="61030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1B01AAF-1A3D-E614-7B7B-3372B087A3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3261" y="3755676"/>
                <a:ext cx="6103018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D3F4DA-3B47-246F-B570-FA8CB57F0D94}"/>
                  </a:ext>
                </a:extLst>
              </p:cNvPr>
              <p:cNvSpPr txBox="1"/>
              <p:nvPr/>
            </p:nvSpPr>
            <p:spPr>
              <a:xfrm>
                <a:off x="2278389" y="3755676"/>
                <a:ext cx="61030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D3F4DA-3B47-246F-B570-FA8CB57F0D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389" y="3755676"/>
                <a:ext cx="610301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3BA558D-E2C3-37C0-A8FF-F1F5B1D7D72F}"/>
                  </a:ext>
                </a:extLst>
              </p:cNvPr>
              <p:cNvSpPr txBox="1"/>
              <p:nvPr/>
            </p:nvSpPr>
            <p:spPr>
              <a:xfrm>
                <a:off x="3297136" y="3755676"/>
                <a:ext cx="61030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3BA558D-E2C3-37C0-A8FF-F1F5B1D7D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7136" y="3755676"/>
                <a:ext cx="6103018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E06AFF-2653-8448-A55F-B58CD49E3FEF}"/>
                  </a:ext>
                </a:extLst>
              </p:cNvPr>
              <p:cNvSpPr txBox="1"/>
              <p:nvPr/>
            </p:nvSpPr>
            <p:spPr>
              <a:xfrm>
                <a:off x="4423109" y="3755676"/>
                <a:ext cx="61030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E06AFF-2653-8448-A55F-B58CD49E3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3109" y="3755676"/>
                <a:ext cx="6103018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377D18-00AA-0EDF-A4B1-4960461D8B27}"/>
                  </a:ext>
                </a:extLst>
              </p:cNvPr>
              <p:cNvSpPr txBox="1"/>
              <p:nvPr/>
            </p:nvSpPr>
            <p:spPr>
              <a:xfrm>
                <a:off x="5911056" y="3755676"/>
                <a:ext cx="61030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377D18-00AA-0EDF-A4B1-4960461D8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056" y="3755676"/>
                <a:ext cx="6103018" cy="369332"/>
              </a:xfrm>
              <a:prstGeom prst="rect">
                <a:avLst/>
              </a:prstGeom>
              <a:blipFill>
                <a:blip r:embed="rId7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715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E8C18-047C-42B2-AECC-76EE9996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0E14C-0474-449B-8D5D-45AE7CD646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476249" cy="5221539"/>
          </a:xfrm>
        </p:spPr>
        <p:txBody>
          <a:bodyPr/>
          <a:lstStyle/>
          <a:p>
            <a:r>
              <a:rPr lang="en-US" dirty="0"/>
              <a:t>Return to the student GPA, we can train a linear regression in this data</a:t>
            </a:r>
          </a:p>
          <a:p>
            <a:r>
              <a:rPr lang="en-US" dirty="0"/>
              <a:t>The equation may look like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Then, we can “plug” the actual numbers from each student into the equation to obtain their predicted FYGPA</a:t>
            </a:r>
          </a:p>
          <a:p>
            <a:pPr marL="0" indent="0">
              <a:buNone/>
            </a:pP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30647D9-8370-4624-93E1-12D41F729F42}"/>
                  </a:ext>
                </a:extLst>
              </p:cNvPr>
              <p:cNvSpPr txBox="1"/>
              <p:nvPr/>
            </p:nvSpPr>
            <p:spPr>
              <a:xfrm>
                <a:off x="1330333" y="3400445"/>
                <a:ext cx="63093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=1+0.4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𝑀𝑎𝑡h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+0.25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𝐸𝑛𝑔𝑙𝑖𝑠h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+0.2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𝑆𝑐𝑖𝑒𝑛𝑐𝑒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30647D9-8370-4624-93E1-12D41F729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0333" y="3400445"/>
                <a:ext cx="6309355" cy="461665"/>
              </a:xfrm>
              <a:prstGeom prst="rect">
                <a:avLst/>
              </a:prstGeom>
              <a:blipFill>
                <a:blip r:embed="rId2"/>
                <a:stretch>
                  <a:fillRect t="-394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43B6F06C-824A-43A3-A52E-116F213C9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779199"/>
              </p:ext>
            </p:extLst>
          </p:nvPr>
        </p:nvGraphicFramePr>
        <p:xfrm>
          <a:off x="5358547" y="908093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StudentID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HSMath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HSEnglish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HSScience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EC3246A-36B3-47AB-AF51-4494863812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198000"/>
              </p:ext>
            </p:extLst>
          </p:nvPr>
        </p:nvGraphicFramePr>
        <p:xfrm>
          <a:off x="10985982" y="908093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id="{A9DBB595-288C-4109-91AB-512CFC8A148D}"/>
              </a:ext>
            </a:extLst>
          </p:cNvPr>
          <p:cNvSpPr/>
          <p:nvPr/>
        </p:nvSpPr>
        <p:spPr>
          <a:xfrm>
            <a:off x="10665669" y="1810143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9A4C7CF-592D-4D0F-BBF1-61E4C89CA2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804682"/>
              </p:ext>
            </p:extLst>
          </p:nvPr>
        </p:nvGraphicFramePr>
        <p:xfrm>
          <a:off x="10985982" y="3592188"/>
          <a:ext cx="895482" cy="2372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Prd</a:t>
                      </a:r>
                      <a:r>
                        <a:rPr lang="en-US" sz="1400" dirty="0"/>
                        <a:t>. 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15" name="Arrow: Bent-Up 14">
            <a:extLst>
              <a:ext uri="{FF2B5EF4-FFF2-40B4-BE49-F238E27FC236}">
                <a16:creationId xmlns:a16="http://schemas.microsoft.com/office/drawing/2014/main" id="{6902CC32-2EA7-47D3-B740-4AA27DAEB905}"/>
              </a:ext>
            </a:extLst>
          </p:cNvPr>
          <p:cNvSpPr/>
          <p:nvPr/>
        </p:nvSpPr>
        <p:spPr>
          <a:xfrm rot="5400000">
            <a:off x="9802729" y="3968177"/>
            <a:ext cx="1053972" cy="999830"/>
          </a:xfrm>
          <a:prstGeom prst="bentUpArrow">
            <a:avLst>
              <a:gd name="adj1" fmla="val 17780"/>
              <a:gd name="adj2" fmla="val 16276"/>
              <a:gd name="adj3" fmla="val 11162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01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71A58-0A7A-4B7D-B2FF-571ED112A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Squared 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09066-580F-4C7A-B5B8-36187C9E74A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4470233" cy="5221539"/>
              </a:xfrm>
            </p:spPr>
            <p:txBody>
              <a:bodyPr/>
              <a:lstStyle/>
              <a:p>
                <a:r>
                  <a:rPr lang="en-US" sz="2000" dirty="0"/>
                  <a:t>The most common evaluation measurement for regression is Mean Squared Error (MSE)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𝑡𝑟𝑢𝑒</m:t>
                                  </m:r>
                                  <m:r>
                                    <m:rPr>
                                      <m:lit/>
                                    </m:r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_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𝑣𝑎𝑙𝑢𝑒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𝑝𝑟𝑒𝑑</m:t>
                                  </m:r>
                                  <m:r>
                                    <m:rPr>
                                      <m:lit/>
                                    </m:r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_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𝑣𝑎𝑙𝑢𝑒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800" dirty="0"/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800" dirty="0"/>
                  <a:t>: number of instances</a:t>
                </a:r>
                <a:endParaRPr lang="en-US" sz="2000" dirty="0"/>
              </a:p>
              <a:p>
                <a:r>
                  <a:rPr lang="en-US" sz="2000" dirty="0"/>
                  <a:t>MSE represents the squared distances between the true values and the predicted values made by the model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09066-580F-4C7A-B5B8-36187C9E74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4470233" cy="5221539"/>
              </a:xfrm>
              <a:blipFill>
                <a:blip r:embed="rId2"/>
                <a:stretch>
                  <a:fillRect l="-1226" t="-12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8A6F99-08C6-464C-92CD-27437C076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807487"/>
              </p:ext>
            </p:extLst>
          </p:nvPr>
        </p:nvGraphicFramePr>
        <p:xfrm>
          <a:off x="5095743" y="120396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2952122-3AD7-489F-B3F4-9FFE5682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124632"/>
              </p:ext>
            </p:extLst>
          </p:nvPr>
        </p:nvGraphicFramePr>
        <p:xfrm>
          <a:off x="6609932" y="1199775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P. 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663372-9D7E-40F0-BC5F-C63C4C6DA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970461"/>
              </p:ext>
            </p:extLst>
          </p:nvPr>
        </p:nvGraphicFramePr>
        <p:xfrm>
          <a:off x="8124121" y="120396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Error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-0.3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-0.1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8" name="Minus Sign 7">
            <a:extLst>
              <a:ext uri="{FF2B5EF4-FFF2-40B4-BE49-F238E27FC236}">
                <a16:creationId xmlns:a16="http://schemas.microsoft.com/office/drawing/2014/main" id="{6F71A115-53C2-449F-82A7-C79DD0453707}"/>
              </a:ext>
            </a:extLst>
          </p:cNvPr>
          <p:cNvSpPr/>
          <p:nvPr/>
        </p:nvSpPr>
        <p:spPr>
          <a:xfrm>
            <a:off x="6153191" y="2169494"/>
            <a:ext cx="294774" cy="2466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quals 8">
            <a:extLst>
              <a:ext uri="{FF2B5EF4-FFF2-40B4-BE49-F238E27FC236}">
                <a16:creationId xmlns:a16="http://schemas.microsoft.com/office/drawing/2014/main" id="{43EC442E-2AA7-4A09-9680-2EE34768CA71}"/>
              </a:ext>
            </a:extLst>
          </p:cNvPr>
          <p:cNvSpPr/>
          <p:nvPr/>
        </p:nvSpPr>
        <p:spPr>
          <a:xfrm>
            <a:off x="7667380" y="2188971"/>
            <a:ext cx="294774" cy="2466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EB25E16-BC76-4217-9B7A-AF71AA330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4167"/>
              </p:ext>
            </p:extLst>
          </p:nvPr>
        </p:nvGraphicFramePr>
        <p:xfrm>
          <a:off x="9638310" y="1199775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Sq. Error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11" name="Arrow: Right 10">
            <a:extLst>
              <a:ext uri="{FF2B5EF4-FFF2-40B4-BE49-F238E27FC236}">
                <a16:creationId xmlns:a16="http://schemas.microsoft.com/office/drawing/2014/main" id="{4FFA147E-1E22-4C7D-AD84-F7A9983A2BF7}"/>
              </a:ext>
            </a:extLst>
          </p:cNvPr>
          <p:cNvSpPr/>
          <p:nvPr/>
        </p:nvSpPr>
        <p:spPr>
          <a:xfrm>
            <a:off x="9232704" y="2188971"/>
            <a:ext cx="192505" cy="2466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FDD289F-674D-46F2-8DAA-872B7A4FC7B7}"/>
              </a:ext>
            </a:extLst>
          </p:cNvPr>
          <p:cNvSpPr/>
          <p:nvPr/>
        </p:nvSpPr>
        <p:spPr>
          <a:xfrm>
            <a:off x="10746893" y="2169494"/>
            <a:ext cx="192505" cy="2466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0AA451-29F6-4481-BFE2-61778637525E}"/>
              </a:ext>
            </a:extLst>
          </p:cNvPr>
          <p:cNvSpPr txBox="1"/>
          <p:nvPr/>
        </p:nvSpPr>
        <p:spPr>
          <a:xfrm>
            <a:off x="11014409" y="2108152"/>
            <a:ext cx="713657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0.038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547685-D280-4637-916E-C006C1811A13}"/>
              </a:ext>
            </a:extLst>
          </p:cNvPr>
          <p:cNvSpPr txBox="1"/>
          <p:nvPr/>
        </p:nvSpPr>
        <p:spPr>
          <a:xfrm>
            <a:off x="11002064" y="2540487"/>
            <a:ext cx="618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MSE</a:t>
            </a:r>
          </a:p>
        </p:txBody>
      </p:sp>
    </p:spTree>
    <p:extLst>
      <p:ext uri="{BB962C8B-B14F-4D97-AF65-F5344CB8AC3E}">
        <p14:creationId xmlns:p14="http://schemas.microsoft.com/office/powerpoint/2010/main" val="421429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234AC-B2C1-4FB6-99CA-0A88E29F7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R-Squared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F541A42-C9B0-45C2-99E4-6F491388F4F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MSE is dependent on the target values (or they are scaled with the target values) and can be hard to interpret</a:t>
                </a:r>
              </a:p>
              <a:p>
                <a:r>
                  <a:rPr lang="en-US" dirty="0"/>
                  <a:t>Another measurement that has fixed range for regression models is R-Squared (or R2 /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)</a:t>
                </a:r>
              </a:p>
              <a:p>
                <a:pPr lvl="1"/>
                <a:r>
                  <a:rPr lang="en-US" dirty="0"/>
                  <a:t>R2 is capped at 1 – represent a perfect prediction (0 errors)</a:t>
                </a:r>
              </a:p>
              <a:p>
                <a:pPr lvl="1"/>
                <a:r>
                  <a:rPr lang="en-US" dirty="0"/>
                  <a:t>R2 is interpreted as the percentage of variation in the target that our model can explain</a:t>
                </a:r>
              </a:p>
              <a:p>
                <a:pPr lvl="2"/>
                <a:r>
                  <a:rPr lang="en-US" dirty="0"/>
                  <a:t>For example, a model for predicting GPA with an R2 of 0.9 can be interpreted as “the model can explain 90% of the variation in the GPA” </a:t>
                </a:r>
              </a:p>
              <a:p>
                <a:pPr lvl="1"/>
                <a:r>
                  <a:rPr lang="en-US" dirty="0"/>
                  <a:t>In general, R2 is positive. However, you may sometimes see very bad models that result in negative R2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F541A42-C9B0-45C2-99E4-6F491388F4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 r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10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5172C-CFAE-4DA3-A70B-ADADCE77B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Boosting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18B90-0251-4998-A338-088CD05312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7" y="908093"/>
            <a:ext cx="5520364" cy="5221539"/>
          </a:xfrm>
        </p:spPr>
        <p:txBody>
          <a:bodyPr/>
          <a:lstStyle/>
          <a:p>
            <a:r>
              <a:rPr lang="en-US" sz="2400" dirty="0"/>
              <a:t>An ensemble of tree models similar to Random Forest</a:t>
            </a:r>
          </a:p>
          <a:p>
            <a:r>
              <a:rPr lang="en-US" sz="2400" dirty="0"/>
              <a:t>Unlike random forest, the trees are not added to the ensemble randomly but rather with an objective of minimizing the training errors</a:t>
            </a:r>
          </a:p>
          <a:p>
            <a:r>
              <a:rPr lang="en-US" sz="2400" dirty="0"/>
              <a:t>Is trained iteratively, starting from an empty ensemble</a:t>
            </a:r>
          </a:p>
          <a:p>
            <a:pPr lvl="1"/>
            <a:r>
              <a:rPr lang="en-US" sz="2000" dirty="0"/>
              <a:t>Fit </a:t>
            </a:r>
            <a:r>
              <a:rPr lang="en-US" sz="2000" b="1" i="1" dirty="0"/>
              <a:t>many </a:t>
            </a:r>
            <a:r>
              <a:rPr lang="en-US" sz="2000" dirty="0"/>
              <a:t>trees on the training data</a:t>
            </a:r>
          </a:p>
          <a:p>
            <a:pPr lvl="1"/>
            <a:r>
              <a:rPr lang="en-US" sz="2000" dirty="0"/>
              <a:t>Select the one with the best performance to add to the ensemble</a:t>
            </a:r>
          </a:p>
          <a:p>
            <a:pPr lvl="1"/>
            <a:r>
              <a:rPr lang="en-US" sz="2000" dirty="0"/>
              <a:t>Repeat until having the desirable number of trees</a:t>
            </a:r>
          </a:p>
          <a:p>
            <a:r>
              <a:rPr lang="en-US" sz="2400" dirty="0"/>
              <a:t>Hyperparameters: </a:t>
            </a:r>
            <a:r>
              <a:rPr lang="en-US" sz="2400" b="1" dirty="0" err="1"/>
              <a:t>maxDepth</a:t>
            </a:r>
            <a:r>
              <a:rPr lang="en-US" sz="2400" dirty="0"/>
              <a:t> and </a:t>
            </a:r>
            <a:r>
              <a:rPr lang="en-US" sz="2400" b="1" dirty="0" err="1"/>
              <a:t>minInstancesPerNode</a:t>
            </a:r>
            <a:endParaRPr lang="en-US" sz="2400" b="1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2E0C2E5-B214-F39C-9B6B-BAED3CAF82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700689"/>
              </p:ext>
            </p:extLst>
          </p:nvPr>
        </p:nvGraphicFramePr>
        <p:xfrm>
          <a:off x="6340594" y="911880"/>
          <a:ext cx="1415048" cy="98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762">
                  <a:extLst>
                    <a:ext uri="{9D8B030D-6E8A-4147-A177-3AD203B41FA5}">
                      <a16:colId xmlns:a16="http://schemas.microsoft.com/office/drawing/2014/main" val="3534875130"/>
                    </a:ext>
                  </a:extLst>
                </a:gridCol>
                <a:gridCol w="353762">
                  <a:extLst>
                    <a:ext uri="{9D8B030D-6E8A-4147-A177-3AD203B41FA5}">
                      <a16:colId xmlns:a16="http://schemas.microsoft.com/office/drawing/2014/main" val="1548194767"/>
                    </a:ext>
                  </a:extLst>
                </a:gridCol>
                <a:gridCol w="353762">
                  <a:extLst>
                    <a:ext uri="{9D8B030D-6E8A-4147-A177-3AD203B41FA5}">
                      <a16:colId xmlns:a16="http://schemas.microsoft.com/office/drawing/2014/main" val="3722658578"/>
                    </a:ext>
                  </a:extLst>
                </a:gridCol>
                <a:gridCol w="353762">
                  <a:extLst>
                    <a:ext uri="{9D8B030D-6E8A-4147-A177-3AD203B41FA5}">
                      <a16:colId xmlns:a16="http://schemas.microsoft.com/office/drawing/2014/main" val="1248437061"/>
                    </a:ext>
                  </a:extLst>
                </a:gridCol>
              </a:tblGrid>
              <a:tr h="197764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x3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y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027012"/>
                  </a:ext>
                </a:extLst>
              </a:tr>
              <a:tr h="197764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825408"/>
                  </a:ext>
                </a:extLst>
              </a:tr>
              <a:tr h="197764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43217"/>
                  </a:ext>
                </a:extLst>
              </a:tr>
              <a:tr h="197764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311532"/>
                  </a:ext>
                </a:extLst>
              </a:tr>
              <a:tr h="197764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102953"/>
                  </a:ext>
                </a:extLst>
              </a:tr>
            </a:tbl>
          </a:graphicData>
        </a:graphic>
      </p:graphicFrame>
      <p:sp>
        <p:nvSpPr>
          <p:cNvPr id="7" name="Arrow: Right 6">
            <a:extLst>
              <a:ext uri="{FF2B5EF4-FFF2-40B4-BE49-F238E27FC236}">
                <a16:creationId xmlns:a16="http://schemas.microsoft.com/office/drawing/2014/main" id="{3E889899-0111-E81F-9D29-ED1C8C68F083}"/>
              </a:ext>
            </a:extLst>
          </p:cNvPr>
          <p:cNvSpPr/>
          <p:nvPr/>
        </p:nvSpPr>
        <p:spPr>
          <a:xfrm>
            <a:off x="8007596" y="1298184"/>
            <a:ext cx="264694" cy="21656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EDA3790-F8DA-FFEB-D923-100C63B21D70}"/>
              </a:ext>
            </a:extLst>
          </p:cNvPr>
          <p:cNvSpPr/>
          <p:nvPr/>
        </p:nvSpPr>
        <p:spPr>
          <a:xfrm>
            <a:off x="8524953" y="1010101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ECA3E9F-B934-C4FB-042A-ECE29E503FCD}"/>
              </a:ext>
            </a:extLst>
          </p:cNvPr>
          <p:cNvSpPr/>
          <p:nvPr/>
        </p:nvSpPr>
        <p:spPr>
          <a:xfrm>
            <a:off x="9314358" y="917063"/>
            <a:ext cx="324852" cy="606659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A42903EA-099B-E9D6-6288-BAEA8F9F3996}"/>
              </a:ext>
            </a:extLst>
          </p:cNvPr>
          <p:cNvSpPr/>
          <p:nvPr/>
        </p:nvSpPr>
        <p:spPr>
          <a:xfrm>
            <a:off x="8871865" y="706771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0BB705D5-A2CD-0A69-B6E3-BD9CE15F66BA}"/>
              </a:ext>
            </a:extLst>
          </p:cNvPr>
          <p:cNvSpPr/>
          <p:nvPr/>
        </p:nvSpPr>
        <p:spPr>
          <a:xfrm>
            <a:off x="8927677" y="1504689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D9177031-C04F-C0E6-520C-6CA0443615D6}"/>
              </a:ext>
            </a:extLst>
          </p:cNvPr>
          <p:cNvSpPr/>
          <p:nvPr/>
        </p:nvSpPr>
        <p:spPr>
          <a:xfrm>
            <a:off x="9902653" y="1281213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782D79E-2B84-F6D1-AE60-26973266215D}"/>
              </a:ext>
            </a:extLst>
          </p:cNvPr>
          <p:cNvSpPr/>
          <p:nvPr/>
        </p:nvSpPr>
        <p:spPr>
          <a:xfrm>
            <a:off x="9446080" y="1775465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CFFB37FE-B668-FC99-F9FD-6B4CA788F902}"/>
              </a:ext>
            </a:extLst>
          </p:cNvPr>
          <p:cNvSpPr/>
          <p:nvPr/>
        </p:nvSpPr>
        <p:spPr>
          <a:xfrm>
            <a:off x="9762995" y="482691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01227B44-C12D-066C-B125-238F8F8D94CA}"/>
              </a:ext>
            </a:extLst>
          </p:cNvPr>
          <p:cNvSpPr/>
          <p:nvPr/>
        </p:nvSpPr>
        <p:spPr>
          <a:xfrm>
            <a:off x="11366482" y="1103138"/>
            <a:ext cx="324852" cy="606659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14D2A1AA-686B-ABFF-5B59-0FCFBE633E3A}"/>
              </a:ext>
            </a:extLst>
          </p:cNvPr>
          <p:cNvSpPr/>
          <p:nvPr/>
        </p:nvSpPr>
        <p:spPr>
          <a:xfrm>
            <a:off x="10277616" y="710052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B3FAAED-C1E1-B8DB-33B4-CD1D42C4DF3E}"/>
              </a:ext>
            </a:extLst>
          </p:cNvPr>
          <p:cNvSpPr/>
          <p:nvPr/>
        </p:nvSpPr>
        <p:spPr>
          <a:xfrm>
            <a:off x="10852128" y="1298184"/>
            <a:ext cx="264694" cy="21656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08C20A15-E1FC-D3F2-7082-FC93ADAFADC1}"/>
              </a:ext>
            </a:extLst>
          </p:cNvPr>
          <p:cNvSpPr/>
          <p:nvPr/>
        </p:nvSpPr>
        <p:spPr>
          <a:xfrm rot="5400000">
            <a:off x="9476159" y="2707453"/>
            <a:ext cx="264694" cy="42039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17BB4DB8-E86D-D392-2523-D51AE0FEE78D}"/>
              </a:ext>
            </a:extLst>
          </p:cNvPr>
          <p:cNvSpPr/>
          <p:nvPr/>
        </p:nvSpPr>
        <p:spPr>
          <a:xfrm>
            <a:off x="8524953" y="3513662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B6716F6-D7AF-845C-9BE8-61D778069B7B}"/>
              </a:ext>
            </a:extLst>
          </p:cNvPr>
          <p:cNvSpPr/>
          <p:nvPr/>
        </p:nvSpPr>
        <p:spPr>
          <a:xfrm>
            <a:off x="9314358" y="3420624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E9A28BAF-B185-5EBD-ACBD-9F0B00C8AB95}"/>
              </a:ext>
            </a:extLst>
          </p:cNvPr>
          <p:cNvSpPr/>
          <p:nvPr/>
        </p:nvSpPr>
        <p:spPr>
          <a:xfrm>
            <a:off x="8871865" y="3210332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ED7320C-D3DE-D0CC-ABC9-2554298ACF2A}"/>
              </a:ext>
            </a:extLst>
          </p:cNvPr>
          <p:cNvSpPr/>
          <p:nvPr/>
        </p:nvSpPr>
        <p:spPr>
          <a:xfrm>
            <a:off x="9034291" y="4035658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E7B129C-613C-10F8-A89D-B1FF43C78F36}"/>
              </a:ext>
            </a:extLst>
          </p:cNvPr>
          <p:cNvSpPr/>
          <p:nvPr/>
        </p:nvSpPr>
        <p:spPr>
          <a:xfrm>
            <a:off x="10065079" y="3732329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C4AE62D3-6E65-8126-7E8A-770F72C6F50C}"/>
              </a:ext>
            </a:extLst>
          </p:cNvPr>
          <p:cNvSpPr/>
          <p:nvPr/>
        </p:nvSpPr>
        <p:spPr>
          <a:xfrm>
            <a:off x="9701039" y="3934547"/>
            <a:ext cx="324852" cy="606659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AC4F855A-8841-2BCF-30FE-5FE44D248D9C}"/>
              </a:ext>
            </a:extLst>
          </p:cNvPr>
          <p:cNvSpPr/>
          <p:nvPr/>
        </p:nvSpPr>
        <p:spPr>
          <a:xfrm>
            <a:off x="9762995" y="3125670"/>
            <a:ext cx="324852" cy="60665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ACAC2108-91A3-CEA1-3C94-9A1F49404877}"/>
              </a:ext>
            </a:extLst>
          </p:cNvPr>
          <p:cNvSpPr/>
          <p:nvPr/>
        </p:nvSpPr>
        <p:spPr>
          <a:xfrm>
            <a:off x="11257919" y="3531702"/>
            <a:ext cx="324852" cy="606659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B5D8A1E-27E7-13FE-C5CE-DEE90B300A49}"/>
              </a:ext>
            </a:extLst>
          </p:cNvPr>
          <p:cNvSpPr/>
          <p:nvPr/>
        </p:nvSpPr>
        <p:spPr>
          <a:xfrm>
            <a:off x="10852128" y="3726748"/>
            <a:ext cx="264694" cy="21656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455B7859-D26C-B902-60A5-F29D7961E512}"/>
              </a:ext>
            </a:extLst>
          </p:cNvPr>
          <p:cNvSpPr/>
          <p:nvPr/>
        </p:nvSpPr>
        <p:spPr>
          <a:xfrm>
            <a:off x="11610114" y="3531701"/>
            <a:ext cx="324852" cy="606659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4DD2D6E-483A-494F-DBF4-8D6161D10AB7}"/>
              </a:ext>
            </a:extLst>
          </p:cNvPr>
          <p:cNvSpPr/>
          <p:nvPr/>
        </p:nvSpPr>
        <p:spPr>
          <a:xfrm rot="5400000">
            <a:off x="9476159" y="4869049"/>
            <a:ext cx="264694" cy="42039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5633C9-7FB1-19F6-D353-6480362923A6}"/>
              </a:ext>
            </a:extLst>
          </p:cNvPr>
          <p:cNvSpPr txBox="1"/>
          <p:nvPr/>
        </p:nvSpPr>
        <p:spPr>
          <a:xfrm>
            <a:off x="9387302" y="535567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  <a:endParaRPr lang="en-US" b="1" dirty="0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F8E3BC26-1EC2-D776-4924-47B036940976}"/>
              </a:ext>
            </a:extLst>
          </p:cNvPr>
          <p:cNvSpPr/>
          <p:nvPr/>
        </p:nvSpPr>
        <p:spPr>
          <a:xfrm>
            <a:off x="11257919" y="4775917"/>
            <a:ext cx="324852" cy="606659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F0988A3B-9C93-871B-6141-91FB0ED4CD60}"/>
              </a:ext>
            </a:extLst>
          </p:cNvPr>
          <p:cNvSpPr/>
          <p:nvPr/>
        </p:nvSpPr>
        <p:spPr>
          <a:xfrm>
            <a:off x="10852128" y="5770614"/>
            <a:ext cx="264694" cy="21656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3EA47309-99F6-1425-1E8E-C7924BC8B296}"/>
              </a:ext>
            </a:extLst>
          </p:cNvPr>
          <p:cNvSpPr/>
          <p:nvPr/>
        </p:nvSpPr>
        <p:spPr>
          <a:xfrm>
            <a:off x="11610114" y="4775916"/>
            <a:ext cx="324852" cy="606659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7C6D30A-6A22-417D-67D8-C516A8EB628E}"/>
              </a:ext>
            </a:extLst>
          </p:cNvPr>
          <p:cNvSpPr/>
          <p:nvPr/>
        </p:nvSpPr>
        <p:spPr>
          <a:xfrm>
            <a:off x="11123926" y="5467284"/>
            <a:ext cx="324852" cy="60665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B8E6B6FF-D9E2-19E4-6250-FBA91DEC1D16}"/>
              </a:ext>
            </a:extLst>
          </p:cNvPr>
          <p:cNvSpPr/>
          <p:nvPr/>
        </p:nvSpPr>
        <p:spPr>
          <a:xfrm>
            <a:off x="11478297" y="5467284"/>
            <a:ext cx="324852" cy="606659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4C13719-1A0F-86BB-198B-D5CC30EF2386}"/>
              </a:ext>
            </a:extLst>
          </p:cNvPr>
          <p:cNvSpPr txBox="1"/>
          <p:nvPr/>
        </p:nvSpPr>
        <p:spPr>
          <a:xfrm>
            <a:off x="6775499" y="1939180"/>
            <a:ext cx="533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Data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F31F39-F5F1-677D-5C76-78D2F88BD912}"/>
              </a:ext>
            </a:extLst>
          </p:cNvPr>
          <p:cNvSpPr txBox="1"/>
          <p:nvPr/>
        </p:nvSpPr>
        <p:spPr>
          <a:xfrm>
            <a:off x="10554438" y="448442"/>
            <a:ext cx="15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Fitting and selecting best tree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41CD99-CB06-D8B0-E112-8BD44746D82A}"/>
              </a:ext>
            </a:extLst>
          </p:cNvPr>
          <p:cNvSpPr txBox="1"/>
          <p:nvPr/>
        </p:nvSpPr>
        <p:spPr>
          <a:xfrm>
            <a:off x="10554438" y="2974153"/>
            <a:ext cx="15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Fitting and selecting best tree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2C541C-791A-7F98-7D5B-00829ECA7368}"/>
              </a:ext>
            </a:extLst>
          </p:cNvPr>
          <p:cNvSpPr txBox="1"/>
          <p:nvPr/>
        </p:nvSpPr>
        <p:spPr>
          <a:xfrm>
            <a:off x="10602468" y="4495045"/>
            <a:ext cx="1547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Final ensemble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924DB02-E8CB-8C54-F0D0-2CBCADFA8DCD}"/>
              </a:ext>
            </a:extLst>
          </p:cNvPr>
          <p:cNvSpPr txBox="1"/>
          <p:nvPr/>
        </p:nvSpPr>
        <p:spPr>
          <a:xfrm>
            <a:off x="7718576" y="971662"/>
            <a:ext cx="945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Iteration 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913EDB-CAA7-1EAB-E21C-9BCED2096532}"/>
              </a:ext>
            </a:extLst>
          </p:cNvPr>
          <p:cNvSpPr txBox="1"/>
          <p:nvPr/>
        </p:nvSpPr>
        <p:spPr>
          <a:xfrm>
            <a:off x="8455047" y="2733992"/>
            <a:ext cx="945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Iteration 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975F36-E6E0-4BC6-2F90-B3A6323DEE75}"/>
              </a:ext>
            </a:extLst>
          </p:cNvPr>
          <p:cNvSpPr txBox="1"/>
          <p:nvPr/>
        </p:nvSpPr>
        <p:spPr>
          <a:xfrm>
            <a:off x="8455046" y="4860984"/>
            <a:ext cx="945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Iteration n</a:t>
            </a:r>
          </a:p>
        </p:txBody>
      </p:sp>
    </p:spTree>
    <p:extLst>
      <p:ext uri="{BB962C8B-B14F-4D97-AF65-F5344CB8AC3E}">
        <p14:creationId xmlns:p14="http://schemas.microsoft.com/office/powerpoint/2010/main" val="1456987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09057-C688-4263-723B-DFFB64FBF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Project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B6168-6B5D-FD88-D080-0D9B61A1790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Task summary: pick a dataset and analyze it </a:t>
            </a:r>
            <a:r>
              <a:rPr lang="en-US" sz="1800" b="1" dirty="0"/>
              <a:t>either as a classification or a regression</a:t>
            </a:r>
            <a:r>
              <a:rPr lang="en-US" sz="1800" dirty="0"/>
              <a:t> problem in </a:t>
            </a:r>
            <a:r>
              <a:rPr lang="en-US" sz="1800" b="1" dirty="0"/>
              <a:t>Hadoop + </a:t>
            </a:r>
            <a:r>
              <a:rPr lang="en-US" sz="1800" b="1" dirty="0" err="1"/>
              <a:t>PySpark</a:t>
            </a:r>
            <a:r>
              <a:rPr lang="en-US" sz="1800" b="1" dirty="0"/>
              <a:t> + Zeppelin</a:t>
            </a:r>
          </a:p>
          <a:p>
            <a:r>
              <a:rPr lang="en-US" sz="1800" dirty="0"/>
              <a:t>Dataset requirements:</a:t>
            </a:r>
          </a:p>
          <a:p>
            <a:pPr lvl="1"/>
            <a:r>
              <a:rPr lang="en-US" sz="1600" dirty="0"/>
              <a:t>Must have at least 800 rows and 8 columns</a:t>
            </a:r>
          </a:p>
          <a:p>
            <a:pPr lvl="1"/>
            <a:r>
              <a:rPr lang="en-US" sz="1600" dirty="0"/>
              <a:t>Beside the target, must have both string columns and numeric columns</a:t>
            </a:r>
          </a:p>
          <a:p>
            <a:pPr lvl="1"/>
            <a:r>
              <a:rPr lang="en-US" sz="1600" dirty="0"/>
              <a:t>Common sites to get data:</a:t>
            </a:r>
          </a:p>
          <a:p>
            <a:pPr lvl="2"/>
            <a:r>
              <a:rPr lang="en-US" sz="1400" dirty="0">
                <a:hlinkClick r:id="rId2"/>
              </a:rPr>
              <a:t>https://archive-beta.ics.uci.edu/datasets</a:t>
            </a:r>
            <a:r>
              <a:rPr lang="en-US" sz="1400" dirty="0"/>
              <a:t> </a:t>
            </a:r>
          </a:p>
          <a:p>
            <a:pPr lvl="2"/>
            <a:r>
              <a:rPr lang="en-US" sz="1400" dirty="0">
                <a:hlinkClick r:id="rId3"/>
              </a:rPr>
              <a:t>https://www.kaggle.com/datasets</a:t>
            </a:r>
            <a:r>
              <a:rPr lang="en-US" sz="1400" dirty="0"/>
              <a:t> </a:t>
            </a:r>
          </a:p>
          <a:p>
            <a:pPr lvl="2"/>
            <a:r>
              <a:rPr lang="en-US" sz="1400" dirty="0"/>
              <a:t>Any other sites are also okay as long as the data satisfies the requirement</a:t>
            </a:r>
          </a:p>
          <a:p>
            <a:r>
              <a:rPr lang="en-US" sz="1800" dirty="0"/>
              <a:t>What to do in terms of analyze</a:t>
            </a:r>
          </a:p>
          <a:p>
            <a:pPr lvl="1"/>
            <a:r>
              <a:rPr lang="en-US" sz="1600" dirty="0"/>
              <a:t>Load the data</a:t>
            </a:r>
          </a:p>
          <a:p>
            <a:pPr lvl="1"/>
            <a:r>
              <a:rPr lang="en-US" sz="1600" dirty="0"/>
              <a:t>Process the data to fix any issues – you can use the template</a:t>
            </a:r>
          </a:p>
          <a:p>
            <a:pPr lvl="1"/>
            <a:r>
              <a:rPr lang="en-US" sz="1600" dirty="0"/>
              <a:t>Model the data using Decision Tree, Random Forest, and Gradient Boosting</a:t>
            </a:r>
          </a:p>
          <a:p>
            <a:pPr lvl="2"/>
            <a:r>
              <a:rPr lang="en-US" sz="1400" dirty="0"/>
              <a:t>As we only discuss tree and forest for classification, and gradient boosting for regression, you need to do your own research on tree and forest for regression and gradient boosting for classification</a:t>
            </a:r>
          </a:p>
          <a:p>
            <a:pPr lvl="2"/>
            <a:r>
              <a:rPr lang="en-US" sz="1400" dirty="0"/>
              <a:t>The models should be tuned</a:t>
            </a:r>
          </a:p>
          <a:p>
            <a:pPr lvl="1"/>
            <a:r>
              <a:rPr lang="en-US" sz="1800" dirty="0"/>
              <a:t>Compare the results from the three models</a:t>
            </a:r>
          </a:p>
          <a:p>
            <a:r>
              <a:rPr lang="en-US" sz="2000" dirty="0"/>
              <a:t>Submission: your Zeppelin notebook with all codes and output populated</a:t>
            </a:r>
          </a:p>
        </p:txBody>
      </p:sp>
    </p:spTree>
    <p:extLst>
      <p:ext uri="{BB962C8B-B14F-4D97-AF65-F5344CB8AC3E}">
        <p14:creationId xmlns:p14="http://schemas.microsoft.com/office/powerpoint/2010/main" val="72144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5482</TotalTime>
  <Words>1043</Words>
  <Application>Microsoft Office PowerPoint</Application>
  <PresentationFormat>Widescreen</PresentationFormat>
  <Paragraphs>257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Avenir 55 Roman</vt:lpstr>
      <vt:lpstr>Avenir 65 Medium</vt:lpstr>
      <vt:lpstr>Avenir 95 Black</vt:lpstr>
      <vt:lpstr>Calibri</vt:lpstr>
      <vt:lpstr>Cambria Math</vt:lpstr>
      <vt:lpstr>Office Theme</vt:lpstr>
      <vt:lpstr>Regression in  Data Analytics </vt:lpstr>
      <vt:lpstr>Regression</vt:lpstr>
      <vt:lpstr>Regression Models in this Module</vt:lpstr>
      <vt:lpstr>Linear Regression Model</vt:lpstr>
      <vt:lpstr>Linear Regression Example</vt:lpstr>
      <vt:lpstr>Mean Squared Error</vt:lpstr>
      <vt:lpstr>R-Squared</vt:lpstr>
      <vt:lpstr>Gradient Boosting Model</vt:lpstr>
      <vt:lpstr>Individual Project 1</vt:lpstr>
      <vt:lpstr>Tips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161</cp:revision>
  <dcterms:created xsi:type="dcterms:W3CDTF">2019-08-07T15:31:06Z</dcterms:created>
  <dcterms:modified xsi:type="dcterms:W3CDTF">2023-03-15T14:27:12Z</dcterms:modified>
</cp:coreProperties>
</file>