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305" r:id="rId3"/>
    <p:sldId id="314" r:id="rId4"/>
    <p:sldId id="315" r:id="rId5"/>
    <p:sldId id="317" r:id="rId6"/>
    <p:sldId id="319" r:id="rId7"/>
    <p:sldId id="320" r:id="rId8"/>
    <p:sldId id="316" r:id="rId9"/>
    <p:sldId id="31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7AC7"/>
    <a:srgbClr val="65E537"/>
    <a:srgbClr val="B8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08" autoAdjust="0"/>
    <p:restoredTop sz="89376" autoAdjust="0"/>
  </p:normalViewPr>
  <p:slideViewPr>
    <p:cSldViewPr snapToGrid="0" snapToObjects="1">
      <p:cViewPr varScale="1">
        <p:scale>
          <a:sx n="111" d="100"/>
          <a:sy n="111" d="100"/>
        </p:scale>
        <p:origin x="110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109131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cassandra.apache.org/doc/latest/cassandra/data_modeling/data_modeling_conceptual.html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3549" y="2703443"/>
            <a:ext cx="4660900" cy="960173"/>
          </a:xfrm>
        </p:spPr>
        <p:txBody>
          <a:bodyPr/>
          <a:lstStyle/>
          <a:p>
            <a:r>
              <a:rPr lang="en-US" dirty="0"/>
              <a:t>Queries in Cassandra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2668B-F262-DE0E-500D-C5424F420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F0CA99-4F63-B267-5C87-780B5093230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6040354" cy="5221539"/>
          </a:xfrm>
        </p:spPr>
        <p:txBody>
          <a:bodyPr/>
          <a:lstStyle/>
          <a:p>
            <a:r>
              <a:rPr lang="en-US" sz="2000" b="1" dirty="0" err="1"/>
              <a:t>Keyspace</a:t>
            </a:r>
            <a:r>
              <a:rPr lang="en-US" sz="2000" dirty="0"/>
              <a:t>: a data container similar to a database in relational DBMS</a:t>
            </a:r>
          </a:p>
          <a:p>
            <a:pPr lvl="1"/>
            <a:r>
              <a:rPr lang="en-US" sz="1800" dirty="0"/>
              <a:t>Contains tables and defines how they are replicated</a:t>
            </a:r>
          </a:p>
          <a:p>
            <a:r>
              <a:rPr lang="en-US" sz="2000" b="1" dirty="0"/>
              <a:t>Table</a:t>
            </a:r>
            <a:r>
              <a:rPr lang="en-US" sz="2000" dirty="0"/>
              <a:t>: defines the structure of a data collection. Equivalent to table in relational DBMS</a:t>
            </a:r>
          </a:p>
          <a:p>
            <a:pPr lvl="1"/>
            <a:r>
              <a:rPr lang="en-US" sz="1800" dirty="0"/>
              <a:t>Stored in multiple partitions</a:t>
            </a:r>
          </a:p>
          <a:p>
            <a:r>
              <a:rPr lang="en-US" sz="2000" b="1" dirty="0"/>
              <a:t>Partition</a:t>
            </a:r>
            <a:r>
              <a:rPr lang="en-US" sz="2000" dirty="0"/>
              <a:t>: defines the storage locations (clusters) of data</a:t>
            </a:r>
          </a:p>
          <a:p>
            <a:pPr lvl="1"/>
            <a:r>
              <a:rPr lang="en-US" sz="1800" dirty="0"/>
              <a:t>Is hashed from the primary keys</a:t>
            </a:r>
          </a:p>
          <a:p>
            <a:r>
              <a:rPr lang="en-US" sz="2000" b="1" dirty="0"/>
              <a:t>Column</a:t>
            </a:r>
            <a:r>
              <a:rPr lang="en-US" sz="2000" dirty="0"/>
              <a:t>: a feature in a table or collection</a:t>
            </a:r>
          </a:p>
          <a:p>
            <a:pPr lvl="1"/>
            <a:r>
              <a:rPr lang="en-US" sz="1800" dirty="0"/>
              <a:t>New column can be added to tables with zero down times</a:t>
            </a:r>
          </a:p>
          <a:p>
            <a:r>
              <a:rPr lang="en-US" sz="2000" b="1" dirty="0"/>
              <a:t>Row</a:t>
            </a:r>
            <a:r>
              <a:rPr lang="en-US" sz="2000" dirty="0"/>
              <a:t>: a data instance, contains a collection of values across defined columns</a:t>
            </a:r>
          </a:p>
          <a:p>
            <a:r>
              <a:rPr lang="en-US" sz="2000" b="1" dirty="0"/>
              <a:t>Primary key</a:t>
            </a:r>
            <a:r>
              <a:rPr lang="en-US" sz="2000" dirty="0"/>
              <a:t>: A column or group of column of which values uniquely define the rows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B6DCFE7-1C84-1530-A099-51687C14F032}"/>
              </a:ext>
            </a:extLst>
          </p:cNvPr>
          <p:cNvSpPr/>
          <p:nvPr/>
        </p:nvSpPr>
        <p:spPr>
          <a:xfrm>
            <a:off x="6876047" y="715879"/>
            <a:ext cx="5035216" cy="527584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</a:rPr>
              <a:t>Keyspace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225A06E-3782-E6CE-9BF0-7E4B50B0B2E3}"/>
              </a:ext>
            </a:extLst>
          </p:cNvPr>
          <p:cNvSpPr/>
          <p:nvPr/>
        </p:nvSpPr>
        <p:spPr>
          <a:xfrm>
            <a:off x="7028447" y="1281364"/>
            <a:ext cx="2999874" cy="451785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Table 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145383-D796-47F0-6688-4F24D869779F}"/>
              </a:ext>
            </a:extLst>
          </p:cNvPr>
          <p:cNvSpPr/>
          <p:nvPr/>
        </p:nvSpPr>
        <p:spPr>
          <a:xfrm>
            <a:off x="7191876" y="1852863"/>
            <a:ext cx="2673016" cy="215967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Partition 1</a:t>
            </a:r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8803BD9A-0378-5296-EEB8-880B1943FA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765143"/>
              </p:ext>
            </p:extLst>
          </p:nvPr>
        </p:nvGraphicFramePr>
        <p:xfrm>
          <a:off x="7293308" y="2458071"/>
          <a:ext cx="2446256" cy="66320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11564">
                  <a:extLst>
                    <a:ext uri="{9D8B030D-6E8A-4147-A177-3AD203B41FA5}">
                      <a16:colId xmlns:a16="http://schemas.microsoft.com/office/drawing/2014/main" val="3189313451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3818076283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2588900353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1973396337"/>
                    </a:ext>
                  </a:extLst>
                </a:gridCol>
              </a:tblGrid>
              <a:tr h="663204">
                <a:tc>
                  <a:txBody>
                    <a:bodyPr/>
                    <a:lstStyle/>
                    <a:p>
                      <a:r>
                        <a:rPr lang="en-US" b="1" dirty="0"/>
                        <a:t>Key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35703579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52B00D2-EF88-2F81-A0B5-BAD11C328D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707818"/>
              </p:ext>
            </p:extLst>
          </p:nvPr>
        </p:nvGraphicFramePr>
        <p:xfrm>
          <a:off x="7305256" y="3187260"/>
          <a:ext cx="2446256" cy="66320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11564">
                  <a:extLst>
                    <a:ext uri="{9D8B030D-6E8A-4147-A177-3AD203B41FA5}">
                      <a16:colId xmlns:a16="http://schemas.microsoft.com/office/drawing/2014/main" val="3189313451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3818076283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2588900353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1973396337"/>
                    </a:ext>
                  </a:extLst>
                </a:gridCol>
              </a:tblGrid>
              <a:tr h="663204">
                <a:tc>
                  <a:txBody>
                    <a:bodyPr/>
                    <a:lstStyle/>
                    <a:p>
                      <a:r>
                        <a:rPr lang="en-US" b="1" dirty="0"/>
                        <a:t>Key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35703579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0FFA5277-9908-5D2C-8641-E976E94E7C38}"/>
              </a:ext>
            </a:extLst>
          </p:cNvPr>
          <p:cNvSpPr/>
          <p:nvPr/>
        </p:nvSpPr>
        <p:spPr>
          <a:xfrm>
            <a:off x="7191876" y="4184987"/>
            <a:ext cx="2673016" cy="144579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Partition 2</a:t>
            </a:r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10" name="Table 7">
            <a:extLst>
              <a:ext uri="{FF2B5EF4-FFF2-40B4-BE49-F238E27FC236}">
                <a16:creationId xmlns:a16="http://schemas.microsoft.com/office/drawing/2014/main" id="{415927F2-AA4E-35FA-711E-D2E5971747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085102"/>
              </p:ext>
            </p:extLst>
          </p:nvPr>
        </p:nvGraphicFramePr>
        <p:xfrm>
          <a:off x="7293308" y="4790195"/>
          <a:ext cx="1834692" cy="66320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11564">
                  <a:extLst>
                    <a:ext uri="{9D8B030D-6E8A-4147-A177-3AD203B41FA5}">
                      <a16:colId xmlns:a16="http://schemas.microsoft.com/office/drawing/2014/main" val="3189313451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3818076283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2588900353"/>
                    </a:ext>
                  </a:extLst>
                </a:gridCol>
              </a:tblGrid>
              <a:tr h="663204">
                <a:tc>
                  <a:txBody>
                    <a:bodyPr/>
                    <a:lstStyle/>
                    <a:p>
                      <a:r>
                        <a:rPr lang="en-US" b="1" dirty="0"/>
                        <a:t>Key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3570357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D452ACE-B8DA-08FB-252C-C45CC49AEB5C}"/>
              </a:ext>
            </a:extLst>
          </p:cNvPr>
          <p:cNvSpPr/>
          <p:nvPr/>
        </p:nvSpPr>
        <p:spPr>
          <a:xfrm>
            <a:off x="10151645" y="1281364"/>
            <a:ext cx="1621255" cy="451785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Table 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458F39-C696-977F-AF60-8C65B00AE052}"/>
              </a:ext>
            </a:extLst>
          </p:cNvPr>
          <p:cNvSpPr txBox="1"/>
          <p:nvPr/>
        </p:nvSpPr>
        <p:spPr>
          <a:xfrm>
            <a:off x="10742500" y="3091120"/>
            <a:ext cx="4395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94577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6FF8A-EA5B-9E6C-7453-3B57A6DA45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RDBMS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FA7814-6D41-B02B-6C6E-698D8E44EE6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000" dirty="0"/>
              <a:t>Organizing a database to manage students’ registration and grades</a:t>
            </a:r>
          </a:p>
          <a:p>
            <a:pPr lvl="1"/>
            <a:r>
              <a:rPr lang="en-US" sz="1800" dirty="0"/>
              <a:t>Students register for sections of courses</a:t>
            </a:r>
          </a:p>
          <a:p>
            <a:pPr lvl="1"/>
            <a:r>
              <a:rPr lang="en-US" sz="1800" dirty="0"/>
              <a:t>Students receive a grade for the studied sections </a:t>
            </a:r>
          </a:p>
          <a:p>
            <a:pPr lvl="1"/>
            <a:r>
              <a:rPr lang="en-US" sz="1800" dirty="0"/>
              <a:t>Notations: bolded - primary key; italic - foreign key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This design is </a:t>
            </a:r>
            <a:r>
              <a:rPr lang="en-US" sz="2000" b="1" dirty="0"/>
              <a:t>not</a:t>
            </a:r>
            <a:r>
              <a:rPr lang="en-US" sz="2000" dirty="0"/>
              <a:t> preferrable in Cassandra because</a:t>
            </a:r>
          </a:p>
          <a:p>
            <a:pPr lvl="1"/>
            <a:r>
              <a:rPr lang="en-US" sz="1800" dirty="0"/>
              <a:t>For performance purpose, Cassandra </a:t>
            </a:r>
            <a:r>
              <a:rPr lang="en-US" sz="1800" b="1" dirty="0"/>
              <a:t>does</a:t>
            </a:r>
            <a:r>
              <a:rPr lang="en-US" sz="1800" dirty="0"/>
              <a:t> </a:t>
            </a:r>
            <a:r>
              <a:rPr lang="en-US" sz="1800" b="1" dirty="0"/>
              <a:t>not perform joins</a:t>
            </a:r>
            <a:r>
              <a:rPr lang="en-US" sz="1800" dirty="0"/>
              <a:t>. We want to maintain a </a:t>
            </a:r>
            <a:r>
              <a:rPr lang="en-US" sz="1800" b="1" dirty="0"/>
              <a:t>denormalized</a:t>
            </a:r>
            <a:r>
              <a:rPr lang="en-US" sz="1800" dirty="0"/>
              <a:t> table instead. Joining should be done from the application side and should occur very rarely.</a:t>
            </a:r>
          </a:p>
          <a:p>
            <a:pPr lvl="1"/>
            <a:r>
              <a:rPr lang="en-US" sz="1800" dirty="0"/>
              <a:t>Cassandra </a:t>
            </a:r>
            <a:r>
              <a:rPr lang="en-US" sz="1800" b="1" dirty="0"/>
              <a:t>does not maintain referential integrity</a:t>
            </a:r>
            <a:r>
              <a:rPr lang="en-US" sz="1800" dirty="0"/>
              <a:t>. We can have columns referring each other, but Cassandra itself does not check nor do cascade deleting</a:t>
            </a:r>
          </a:p>
          <a:p>
            <a:pPr lvl="1"/>
            <a:r>
              <a:rPr lang="en-US" sz="1800" dirty="0"/>
              <a:t>Cassandra databases should follow a </a:t>
            </a:r>
            <a:r>
              <a:rPr lang="en-US" sz="1800" b="1" dirty="0"/>
              <a:t>query-first design</a:t>
            </a:r>
            <a:r>
              <a:rPr lang="en-US" sz="1800" dirty="0"/>
              <a:t>. We start from the queries that our application will perform, then organize the data around that.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B8322B8-58C2-C630-3F4C-069FDC2453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9250704"/>
              </p:ext>
            </p:extLst>
          </p:nvPr>
        </p:nvGraphicFramePr>
        <p:xfrm>
          <a:off x="733425" y="2235835"/>
          <a:ext cx="1733729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3729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Student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student_id</a:t>
                      </a:r>
                      <a:endParaRPr lang="en-US" b="1" dirty="0"/>
                    </a:p>
                    <a:p>
                      <a:r>
                        <a:rPr lang="en-US" dirty="0" err="1"/>
                        <a:t>last_name</a:t>
                      </a:r>
                      <a:endParaRPr lang="en-US" dirty="0"/>
                    </a:p>
                    <a:p>
                      <a:r>
                        <a:rPr lang="en-US" dirty="0" err="1"/>
                        <a:t>first_name</a:t>
                      </a:r>
                      <a:endParaRPr lang="en-US" dirty="0"/>
                    </a:p>
                    <a:p>
                      <a:r>
                        <a:rPr lang="en-US" dirty="0"/>
                        <a:t>address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502E855-D8DA-6158-3449-E926D995FF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7913762"/>
              </p:ext>
            </p:extLst>
          </p:nvPr>
        </p:nvGraphicFramePr>
        <p:xfrm>
          <a:off x="9646531" y="2234231"/>
          <a:ext cx="2071035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035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Course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course_id</a:t>
                      </a:r>
                      <a:endParaRPr lang="en-US" b="1" dirty="0"/>
                    </a:p>
                    <a:p>
                      <a:r>
                        <a:rPr lang="en-US" dirty="0" err="1"/>
                        <a:t>course_name</a:t>
                      </a:r>
                      <a:endParaRPr lang="en-US" dirty="0"/>
                    </a:p>
                    <a:p>
                      <a:r>
                        <a:rPr lang="en-US" dirty="0" err="1"/>
                        <a:t>course_description</a:t>
                      </a:r>
                      <a:endParaRPr lang="en-US" dirty="0"/>
                    </a:p>
                    <a:p>
                      <a:r>
                        <a:rPr lang="en-US" dirty="0"/>
                        <a:t>department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DC834F7-8381-8F87-7EE4-F2373D73580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155068"/>
              </p:ext>
            </p:extLst>
          </p:nvPr>
        </p:nvGraphicFramePr>
        <p:xfrm>
          <a:off x="6675496" y="2235835"/>
          <a:ext cx="1733729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3729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Section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section_id</a:t>
                      </a:r>
                      <a:endParaRPr lang="en-US" b="1" dirty="0"/>
                    </a:p>
                    <a:p>
                      <a:r>
                        <a:rPr lang="en-US" i="1" dirty="0" err="1"/>
                        <a:t>course_id</a:t>
                      </a:r>
                      <a:endParaRPr lang="en-US" i="1" dirty="0"/>
                    </a:p>
                    <a:p>
                      <a:r>
                        <a:rPr lang="en-US" dirty="0"/>
                        <a:t>semester</a:t>
                      </a:r>
                    </a:p>
                    <a:p>
                      <a:r>
                        <a:rPr lang="en-US" dirty="0"/>
                        <a:t>year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92ED6A7-2F8B-150A-6AC0-55E0775CADD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8928522"/>
              </p:ext>
            </p:extLst>
          </p:nvPr>
        </p:nvGraphicFramePr>
        <p:xfrm>
          <a:off x="3704460" y="2235835"/>
          <a:ext cx="1733729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3729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Registration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i="1" dirty="0" err="1"/>
                        <a:t>student_id</a:t>
                      </a:r>
                      <a:endParaRPr lang="en-US" b="1" i="1" dirty="0"/>
                    </a:p>
                    <a:p>
                      <a:r>
                        <a:rPr lang="en-US" b="1" i="1" dirty="0" err="1"/>
                        <a:t>section_id</a:t>
                      </a:r>
                      <a:endParaRPr lang="en-US" b="1" i="1" dirty="0"/>
                    </a:p>
                    <a:p>
                      <a:r>
                        <a:rPr lang="en-US" dirty="0"/>
                        <a:t>ongoing</a:t>
                      </a:r>
                    </a:p>
                    <a:p>
                      <a:r>
                        <a:rPr lang="en-US" dirty="0"/>
                        <a:t>grade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E2FC006-AA3A-7801-2424-3BDF92F49787}"/>
              </a:ext>
            </a:extLst>
          </p:cNvPr>
          <p:cNvCxnSpPr>
            <a:cxnSpLocks/>
            <a:stCxn id="4" idx="3"/>
            <a:endCxn id="7" idx="1"/>
          </p:cNvCxnSpPr>
          <p:nvPr/>
        </p:nvCxnSpPr>
        <p:spPr>
          <a:xfrm>
            <a:off x="2467154" y="3015615"/>
            <a:ext cx="123730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77F9FF3-6DB6-C7D4-AEA4-EB264DA1D086}"/>
              </a:ext>
            </a:extLst>
          </p:cNvPr>
          <p:cNvCxnSpPr>
            <a:cxnSpLocks/>
            <a:stCxn id="7" idx="3"/>
            <a:endCxn id="6" idx="1"/>
          </p:cNvCxnSpPr>
          <p:nvPr/>
        </p:nvCxnSpPr>
        <p:spPr>
          <a:xfrm>
            <a:off x="5438189" y="3015615"/>
            <a:ext cx="123730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4A81D71-CC09-22CD-70F2-3FCB0A79DE67}"/>
              </a:ext>
            </a:extLst>
          </p:cNvPr>
          <p:cNvCxnSpPr>
            <a:cxnSpLocks/>
            <a:stCxn id="6" idx="3"/>
            <a:endCxn id="5" idx="1"/>
          </p:cNvCxnSpPr>
          <p:nvPr/>
        </p:nvCxnSpPr>
        <p:spPr>
          <a:xfrm flipV="1">
            <a:off x="8409225" y="3014011"/>
            <a:ext cx="1237306" cy="16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EEA77DE8-3BA3-D858-DF89-8A0B33224EDB}"/>
              </a:ext>
            </a:extLst>
          </p:cNvPr>
          <p:cNvSpPr txBox="1"/>
          <p:nvPr/>
        </p:nvSpPr>
        <p:spPr>
          <a:xfrm>
            <a:off x="2457040" y="301401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9DBB102-B13F-7814-0406-78C04685A7CB}"/>
              </a:ext>
            </a:extLst>
          </p:cNvPr>
          <p:cNvSpPr txBox="1"/>
          <p:nvPr/>
        </p:nvSpPr>
        <p:spPr>
          <a:xfrm>
            <a:off x="3392661" y="3014011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A8267A6-56F0-2982-DE48-0DED044440B7}"/>
              </a:ext>
            </a:extLst>
          </p:cNvPr>
          <p:cNvSpPr txBox="1"/>
          <p:nvPr/>
        </p:nvSpPr>
        <p:spPr>
          <a:xfrm>
            <a:off x="5438189" y="3010959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87B6A30-8451-07D6-6294-C92805741B9E}"/>
              </a:ext>
            </a:extLst>
          </p:cNvPr>
          <p:cNvSpPr txBox="1"/>
          <p:nvPr/>
        </p:nvSpPr>
        <p:spPr>
          <a:xfrm>
            <a:off x="6368754" y="301095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D1DE57D-A233-7803-3A49-3BDFCBE692E0}"/>
              </a:ext>
            </a:extLst>
          </p:cNvPr>
          <p:cNvSpPr txBox="1"/>
          <p:nvPr/>
        </p:nvSpPr>
        <p:spPr>
          <a:xfrm>
            <a:off x="8414281" y="3015615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2685935-01FC-EDDA-F94D-20F9BCCFD4F2}"/>
              </a:ext>
            </a:extLst>
          </p:cNvPr>
          <p:cNvSpPr txBox="1"/>
          <p:nvPr/>
        </p:nvSpPr>
        <p:spPr>
          <a:xfrm>
            <a:off x="9344846" y="301561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59483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A4347-9B05-AEC5-89B3-A8B4956EA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Defining queries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310AD6-62A4-822B-15C3-B3E9C786276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10551" y="908093"/>
            <a:ext cx="5566327" cy="5221539"/>
          </a:xfrm>
        </p:spPr>
        <p:txBody>
          <a:bodyPr/>
          <a:lstStyle/>
          <a:p>
            <a:r>
              <a:rPr lang="en-US" sz="1800" dirty="0"/>
              <a:t>With the same problem of a database for students and courses, we want to think from a perspective of a more specific application </a:t>
            </a:r>
          </a:p>
          <a:p>
            <a:r>
              <a:rPr lang="en-US" sz="1800" dirty="0"/>
              <a:t>For example, a grade application can be used by students, instructors, or administrators to manage grades </a:t>
            </a:r>
          </a:p>
          <a:p>
            <a:pPr lvl="1"/>
            <a:r>
              <a:rPr lang="en-US" sz="1400" dirty="0"/>
              <a:t>Students can see their info, sections/courses they took as well as grades from those</a:t>
            </a:r>
          </a:p>
          <a:p>
            <a:pPr lvl="1"/>
            <a:r>
              <a:rPr lang="en-US" sz="1400" dirty="0"/>
              <a:t>Instructors can see their info, sections/courses they taught, and grades in those</a:t>
            </a:r>
          </a:p>
          <a:p>
            <a:pPr lvl="1"/>
            <a:r>
              <a:rPr lang="en-US" sz="1400" dirty="0"/>
              <a:t>Administrators can query sections/courses by year and semester, then view grades for each one </a:t>
            </a:r>
          </a:p>
          <a:p>
            <a:r>
              <a:rPr lang="en-US" sz="1800" dirty="0"/>
              <a:t>This application has possible queries:</a:t>
            </a:r>
          </a:p>
          <a:p>
            <a:pPr lvl="1"/>
            <a:r>
              <a:rPr lang="en-US" sz="1600" b="1" dirty="0"/>
              <a:t>Q1</a:t>
            </a:r>
            <a:r>
              <a:rPr lang="en-US" sz="1600" dirty="0"/>
              <a:t>. Find students by id</a:t>
            </a:r>
          </a:p>
          <a:p>
            <a:pPr lvl="1"/>
            <a:r>
              <a:rPr lang="en-US" sz="1600" b="1" dirty="0"/>
              <a:t>Q2</a:t>
            </a:r>
            <a:r>
              <a:rPr lang="en-US" sz="1600" dirty="0"/>
              <a:t>. Find grades in courses/sections by student id</a:t>
            </a:r>
          </a:p>
          <a:p>
            <a:pPr lvl="1"/>
            <a:r>
              <a:rPr lang="en-US" sz="1600" b="1" dirty="0"/>
              <a:t>Q3</a:t>
            </a:r>
            <a:r>
              <a:rPr lang="en-US" sz="1600" dirty="0"/>
              <a:t>. Find instructors by id</a:t>
            </a:r>
          </a:p>
          <a:p>
            <a:pPr lvl="1"/>
            <a:r>
              <a:rPr lang="en-US" sz="1600" b="1" dirty="0"/>
              <a:t>Q4</a:t>
            </a:r>
            <a:r>
              <a:rPr lang="en-US" sz="1600" dirty="0"/>
              <a:t>. Find section/course by instructor id</a:t>
            </a:r>
          </a:p>
          <a:p>
            <a:pPr lvl="1"/>
            <a:r>
              <a:rPr lang="en-US" sz="1600" b="1" dirty="0"/>
              <a:t>Q5</a:t>
            </a:r>
            <a:r>
              <a:rPr lang="en-US" sz="1600" dirty="0"/>
              <a:t>. Find grades by section/course</a:t>
            </a:r>
          </a:p>
          <a:p>
            <a:pPr lvl="1"/>
            <a:r>
              <a:rPr lang="en-US" sz="1600" b="1" dirty="0"/>
              <a:t>Q6</a:t>
            </a:r>
            <a:r>
              <a:rPr lang="en-US" sz="1600" dirty="0"/>
              <a:t>. Find section/courses by year and semester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19AC7F87-F232-A1EF-E693-2B1A9FCA4DE0}"/>
              </a:ext>
            </a:extLst>
          </p:cNvPr>
          <p:cNvSpPr/>
          <p:nvPr/>
        </p:nvSpPr>
        <p:spPr>
          <a:xfrm>
            <a:off x="6670023" y="1052986"/>
            <a:ext cx="1368157" cy="106592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View student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676B9A30-46BE-067B-94F5-A5C9539BCD71}"/>
              </a:ext>
            </a:extLst>
          </p:cNvPr>
          <p:cNvSpPr/>
          <p:nvPr/>
        </p:nvSpPr>
        <p:spPr>
          <a:xfrm>
            <a:off x="8722259" y="1052986"/>
            <a:ext cx="1368157" cy="106592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View grades of student</a:t>
            </a:r>
          </a:p>
        </p:txBody>
      </p: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2A3A6CC9-3340-DC72-05DA-9CB3E72DE9C8}"/>
              </a:ext>
            </a:extLst>
          </p:cNvPr>
          <p:cNvCxnSpPr>
            <a:cxnSpLocks/>
            <a:stCxn id="92" idx="3"/>
            <a:endCxn id="93" idx="1"/>
          </p:cNvCxnSpPr>
          <p:nvPr/>
        </p:nvCxnSpPr>
        <p:spPr>
          <a:xfrm>
            <a:off x="8038180" y="1585949"/>
            <a:ext cx="684079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Rectangle 94">
            <a:extLst>
              <a:ext uri="{FF2B5EF4-FFF2-40B4-BE49-F238E27FC236}">
                <a16:creationId xmlns:a16="http://schemas.microsoft.com/office/drawing/2014/main" id="{B5427635-0DB2-92D5-65AC-9324356DC04E}"/>
              </a:ext>
            </a:extLst>
          </p:cNvPr>
          <p:cNvSpPr/>
          <p:nvPr/>
        </p:nvSpPr>
        <p:spPr>
          <a:xfrm>
            <a:off x="6670023" y="2651875"/>
            <a:ext cx="1368157" cy="106592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View instructor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31698E2D-9836-D95F-525B-A197336AC1DB}"/>
              </a:ext>
            </a:extLst>
          </p:cNvPr>
          <p:cNvSpPr/>
          <p:nvPr/>
        </p:nvSpPr>
        <p:spPr>
          <a:xfrm>
            <a:off x="8722259" y="2651875"/>
            <a:ext cx="1368157" cy="106592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View sections by instructor</a:t>
            </a: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24162A67-9BFE-749D-DDEF-F59B8475FFB5}"/>
              </a:ext>
            </a:extLst>
          </p:cNvPr>
          <p:cNvCxnSpPr>
            <a:cxnSpLocks/>
            <a:stCxn id="95" idx="3"/>
            <a:endCxn id="96" idx="1"/>
          </p:cNvCxnSpPr>
          <p:nvPr/>
        </p:nvCxnSpPr>
        <p:spPr>
          <a:xfrm>
            <a:off x="8038180" y="3184838"/>
            <a:ext cx="684079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Rectangle 97">
            <a:extLst>
              <a:ext uri="{FF2B5EF4-FFF2-40B4-BE49-F238E27FC236}">
                <a16:creationId xmlns:a16="http://schemas.microsoft.com/office/drawing/2014/main" id="{CC89DED1-3C29-5F6B-A22F-22FF7BFA989C}"/>
              </a:ext>
            </a:extLst>
          </p:cNvPr>
          <p:cNvSpPr/>
          <p:nvPr/>
        </p:nvSpPr>
        <p:spPr>
          <a:xfrm>
            <a:off x="10774495" y="2651875"/>
            <a:ext cx="1368157" cy="106592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View grades in sections</a:t>
            </a:r>
          </a:p>
        </p:txBody>
      </p: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E53F2DD9-FBA8-60ED-3D03-39F75B7B04F6}"/>
              </a:ext>
            </a:extLst>
          </p:cNvPr>
          <p:cNvCxnSpPr>
            <a:cxnSpLocks/>
            <a:stCxn id="96" idx="3"/>
            <a:endCxn id="98" idx="1"/>
          </p:cNvCxnSpPr>
          <p:nvPr/>
        </p:nvCxnSpPr>
        <p:spPr>
          <a:xfrm>
            <a:off x="10090416" y="3184838"/>
            <a:ext cx="684079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Rectangle 99">
            <a:extLst>
              <a:ext uri="{FF2B5EF4-FFF2-40B4-BE49-F238E27FC236}">
                <a16:creationId xmlns:a16="http://schemas.microsoft.com/office/drawing/2014/main" id="{4EC809AC-878C-DC41-1647-32AB23D33854}"/>
              </a:ext>
            </a:extLst>
          </p:cNvPr>
          <p:cNvSpPr/>
          <p:nvPr/>
        </p:nvSpPr>
        <p:spPr>
          <a:xfrm>
            <a:off x="8722259" y="4250763"/>
            <a:ext cx="1368157" cy="106592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View sections by year and semester</a:t>
            </a:r>
          </a:p>
        </p:txBody>
      </p:sp>
      <p:cxnSp>
        <p:nvCxnSpPr>
          <p:cNvPr id="101" name="Connector: Elbow 100">
            <a:extLst>
              <a:ext uri="{FF2B5EF4-FFF2-40B4-BE49-F238E27FC236}">
                <a16:creationId xmlns:a16="http://schemas.microsoft.com/office/drawing/2014/main" id="{F450D5EF-EBCF-F3A6-3D0A-239D65F5EF58}"/>
              </a:ext>
            </a:extLst>
          </p:cNvPr>
          <p:cNvCxnSpPr>
            <a:cxnSpLocks/>
            <a:stCxn id="100" idx="3"/>
            <a:endCxn id="98" idx="1"/>
          </p:cNvCxnSpPr>
          <p:nvPr/>
        </p:nvCxnSpPr>
        <p:spPr>
          <a:xfrm flipV="1">
            <a:off x="10090416" y="3184838"/>
            <a:ext cx="684079" cy="1598888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DC42CADC-021E-C166-587B-B6734868BC24}"/>
              </a:ext>
            </a:extLst>
          </p:cNvPr>
          <p:cNvCxnSpPr>
            <a:cxnSpLocks/>
          </p:cNvCxnSpPr>
          <p:nvPr/>
        </p:nvCxnSpPr>
        <p:spPr>
          <a:xfrm>
            <a:off x="6022527" y="1585949"/>
            <a:ext cx="647496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B49A972D-11B6-2AF2-D32D-B2284FE4F4A6}"/>
              </a:ext>
            </a:extLst>
          </p:cNvPr>
          <p:cNvCxnSpPr>
            <a:cxnSpLocks/>
          </p:cNvCxnSpPr>
          <p:nvPr/>
        </p:nvCxnSpPr>
        <p:spPr>
          <a:xfrm>
            <a:off x="6022527" y="3184838"/>
            <a:ext cx="647496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87204E6A-5D4D-2FCD-8F02-04CE9AE76404}"/>
              </a:ext>
            </a:extLst>
          </p:cNvPr>
          <p:cNvSpPr txBox="1"/>
          <p:nvPr/>
        </p:nvSpPr>
        <p:spPr>
          <a:xfrm>
            <a:off x="6067198" y="1221440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Q1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E6B8CAD6-0520-831F-094C-7CAC628733FA}"/>
              </a:ext>
            </a:extLst>
          </p:cNvPr>
          <p:cNvSpPr txBox="1"/>
          <p:nvPr/>
        </p:nvSpPr>
        <p:spPr>
          <a:xfrm>
            <a:off x="8147348" y="1216617"/>
            <a:ext cx="460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Q2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07BDD966-7C49-F3A5-E397-7BAD6ED07B9D}"/>
              </a:ext>
            </a:extLst>
          </p:cNvPr>
          <p:cNvSpPr txBox="1"/>
          <p:nvPr/>
        </p:nvSpPr>
        <p:spPr>
          <a:xfrm>
            <a:off x="6067198" y="2815506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Q3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4003E33B-8602-CB7D-9883-18C3A3793285}"/>
              </a:ext>
            </a:extLst>
          </p:cNvPr>
          <p:cNvSpPr txBox="1"/>
          <p:nvPr/>
        </p:nvSpPr>
        <p:spPr>
          <a:xfrm>
            <a:off x="8150554" y="2815505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Q4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A7572695-60C3-679D-A2B1-2F544DCC34F5}"/>
              </a:ext>
            </a:extLst>
          </p:cNvPr>
          <p:cNvSpPr txBox="1"/>
          <p:nvPr/>
        </p:nvSpPr>
        <p:spPr>
          <a:xfrm>
            <a:off x="8153973" y="4414394"/>
            <a:ext cx="460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Q6</a:t>
            </a:r>
          </a:p>
        </p:txBody>
      </p: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833D11A7-192B-6795-2D10-0AB8F40BA2DC}"/>
              </a:ext>
            </a:extLst>
          </p:cNvPr>
          <p:cNvCxnSpPr>
            <a:cxnSpLocks/>
          </p:cNvCxnSpPr>
          <p:nvPr/>
        </p:nvCxnSpPr>
        <p:spPr>
          <a:xfrm>
            <a:off x="8053791" y="4783726"/>
            <a:ext cx="647496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>
            <a:extLst>
              <a:ext uri="{FF2B5EF4-FFF2-40B4-BE49-F238E27FC236}">
                <a16:creationId xmlns:a16="http://schemas.microsoft.com/office/drawing/2014/main" id="{A1DAFF30-5C3C-90E3-6C28-E03EF52FED74}"/>
              </a:ext>
            </a:extLst>
          </p:cNvPr>
          <p:cNvSpPr txBox="1"/>
          <p:nvPr/>
        </p:nvSpPr>
        <p:spPr>
          <a:xfrm>
            <a:off x="10196150" y="2815506"/>
            <a:ext cx="460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Q5</a:t>
            </a:r>
          </a:p>
        </p:txBody>
      </p:sp>
    </p:spTree>
    <p:extLst>
      <p:ext uri="{BB962C8B-B14F-4D97-AF65-F5344CB8AC3E}">
        <p14:creationId xmlns:p14="http://schemas.microsoft.com/office/powerpoint/2010/main" val="3390661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52F03-F3EE-C8DE-417B-96C9BB9CB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Design – Students and Their Grades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E469DA-9630-667C-8686-89CAAB5FBE7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3464" y="908093"/>
            <a:ext cx="8289985" cy="5221539"/>
          </a:xfrm>
        </p:spPr>
        <p:txBody>
          <a:bodyPr/>
          <a:lstStyle/>
          <a:p>
            <a:r>
              <a:rPr lang="en-US" sz="2000" dirty="0"/>
              <a:t>In general, we will build one table for each query</a:t>
            </a:r>
          </a:p>
          <a:p>
            <a:r>
              <a:rPr lang="en-US" sz="2000" dirty="0"/>
              <a:t>A table has a primary key with two components</a:t>
            </a:r>
          </a:p>
          <a:p>
            <a:pPr lvl="1"/>
            <a:r>
              <a:rPr lang="en-US" sz="1800" dirty="0"/>
              <a:t>Partition key: decides where the rows are stored. Denoted by </a:t>
            </a:r>
            <a:r>
              <a:rPr lang="en-US" sz="1800" b="1" dirty="0"/>
              <a:t>K</a:t>
            </a:r>
          </a:p>
          <a:p>
            <a:pPr lvl="1"/>
            <a:r>
              <a:rPr lang="en-US" sz="1800" dirty="0"/>
              <a:t>Clustering key: for sorting data. This should be selected to optimize your query. Denoted by </a:t>
            </a:r>
            <a:r>
              <a:rPr lang="en-US" sz="1800" b="1" dirty="0"/>
              <a:t>C</a:t>
            </a:r>
            <a:r>
              <a:rPr lang="en-US" sz="1800" dirty="0"/>
              <a:t> and up/down arrow as sorting order</a:t>
            </a:r>
          </a:p>
          <a:p>
            <a:r>
              <a:rPr lang="en-US" sz="2000" dirty="0"/>
              <a:t>Example:</a:t>
            </a:r>
          </a:p>
          <a:p>
            <a:pPr lvl="1"/>
            <a:r>
              <a:rPr lang="en-US" sz="1800" dirty="0"/>
              <a:t>We only need to query students by their ID. So, the student table only has </a:t>
            </a:r>
            <a:r>
              <a:rPr lang="en-US" sz="1800" b="1" dirty="0" err="1"/>
              <a:t>student_id</a:t>
            </a:r>
            <a:r>
              <a:rPr lang="en-US" sz="1800" dirty="0"/>
              <a:t> as partition key and primary key</a:t>
            </a:r>
          </a:p>
          <a:p>
            <a:pPr lvl="1"/>
            <a:r>
              <a:rPr lang="en-US" sz="1800" dirty="0"/>
              <a:t>From a student, we need to query their grades. So, we create a </a:t>
            </a:r>
            <a:r>
              <a:rPr lang="en-US" sz="1800" dirty="0" err="1"/>
              <a:t>grades_of_student</a:t>
            </a:r>
            <a:r>
              <a:rPr lang="en-US" sz="1800" dirty="0"/>
              <a:t> table with</a:t>
            </a:r>
          </a:p>
          <a:p>
            <a:pPr lvl="2"/>
            <a:r>
              <a:rPr lang="en-US" sz="1600" b="1" dirty="0"/>
              <a:t>(</a:t>
            </a:r>
            <a:r>
              <a:rPr lang="en-US" sz="1600" b="1" dirty="0" err="1"/>
              <a:t>student_id</a:t>
            </a:r>
            <a:r>
              <a:rPr lang="en-US" sz="1600" b="1" dirty="0"/>
              <a:t>, </a:t>
            </a:r>
            <a:r>
              <a:rPr lang="en-US" sz="1600" b="1" dirty="0" err="1"/>
              <a:t>section_id</a:t>
            </a:r>
            <a:r>
              <a:rPr lang="en-US" sz="1600" b="1" dirty="0"/>
              <a:t>) </a:t>
            </a:r>
            <a:r>
              <a:rPr lang="en-US" sz="1600" dirty="0"/>
              <a:t>is the primary key, the combination uniquely defines any row in this table</a:t>
            </a:r>
          </a:p>
          <a:p>
            <a:pPr lvl="2"/>
            <a:r>
              <a:rPr lang="en-US" sz="1600" b="1" dirty="0" err="1"/>
              <a:t>student_id</a:t>
            </a:r>
            <a:r>
              <a:rPr lang="en-US" sz="1600" dirty="0"/>
              <a:t> is the partition key – data from same students will be in the same physical location</a:t>
            </a:r>
          </a:p>
          <a:p>
            <a:pPr lvl="2"/>
            <a:r>
              <a:rPr lang="en-US" sz="1600" b="1" dirty="0" err="1"/>
              <a:t>section_id</a:t>
            </a:r>
            <a:r>
              <a:rPr lang="en-US" sz="1600" dirty="0"/>
              <a:t> is the clustering key and is ordered to quickly retrieve list of sections for each student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3B037DA2-A32E-3052-28AB-CD1B9AFFCC6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9827907"/>
              </p:ext>
            </p:extLst>
          </p:nvPr>
        </p:nvGraphicFramePr>
        <p:xfrm>
          <a:off x="9378577" y="468063"/>
          <a:ext cx="1870448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0448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student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student_id</a:t>
                      </a:r>
                      <a:r>
                        <a:rPr lang="en-US" b="1" dirty="0"/>
                        <a:t>          K</a:t>
                      </a:r>
                    </a:p>
                    <a:p>
                      <a:r>
                        <a:rPr lang="en-US" dirty="0" err="1"/>
                        <a:t>last_name</a:t>
                      </a:r>
                      <a:endParaRPr lang="en-US" dirty="0"/>
                    </a:p>
                    <a:p>
                      <a:r>
                        <a:rPr lang="en-US" dirty="0" err="1"/>
                        <a:t>first_name</a:t>
                      </a:r>
                      <a:endParaRPr lang="en-US" dirty="0"/>
                    </a:p>
                    <a:p>
                      <a:r>
                        <a:rPr lang="en-US" dirty="0"/>
                        <a:t>email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FA16DE6-A0DC-0F17-8775-7331670B08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5701248"/>
              </p:ext>
            </p:extLst>
          </p:nvPr>
        </p:nvGraphicFramePr>
        <p:xfrm>
          <a:off x="9375970" y="3046503"/>
          <a:ext cx="1873055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055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/>
                        <a:t>grades_of_student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student_id</a:t>
                      </a:r>
                      <a:r>
                        <a:rPr lang="en-US" b="1" dirty="0"/>
                        <a:t>          K</a:t>
                      </a:r>
                    </a:p>
                    <a:p>
                      <a:r>
                        <a:rPr lang="en-US" b="1" dirty="0" err="1"/>
                        <a:t>section_id</a:t>
                      </a:r>
                      <a:r>
                        <a:rPr lang="en-US" b="1" dirty="0"/>
                        <a:t>       C↑</a:t>
                      </a:r>
                    </a:p>
                    <a:p>
                      <a:r>
                        <a:rPr lang="en-US" dirty="0"/>
                        <a:t>course</a:t>
                      </a:r>
                    </a:p>
                    <a:p>
                      <a:r>
                        <a:rPr lang="en-US" dirty="0"/>
                        <a:t>year</a:t>
                      </a:r>
                    </a:p>
                    <a:p>
                      <a:r>
                        <a:rPr lang="en-US" dirty="0"/>
                        <a:t>semester</a:t>
                      </a:r>
                    </a:p>
                    <a:p>
                      <a:r>
                        <a:rPr lang="en-US" dirty="0"/>
                        <a:t>grade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A5A41FE-0FA8-5E10-3D38-3E5F5EA788CE}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>
          <a:xfrm flipH="1">
            <a:off x="10312497" y="2027623"/>
            <a:ext cx="1304" cy="101888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4633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89F9B-7500-0B8E-C7D4-EFF6E34D3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Design – Instructors and Their Sections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83D1C3-C5E2-4540-D34F-95A2AEDA12A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2710651"/>
          </a:xfrm>
        </p:spPr>
        <p:txBody>
          <a:bodyPr/>
          <a:lstStyle/>
          <a:p>
            <a:r>
              <a:rPr lang="en-US" sz="2000" dirty="0"/>
              <a:t>Instructor table is single-entity and only has </a:t>
            </a:r>
            <a:r>
              <a:rPr lang="en-US" sz="2000" b="1" dirty="0" err="1"/>
              <a:t>instructor_id</a:t>
            </a:r>
            <a:r>
              <a:rPr lang="en-US" sz="2000" dirty="0"/>
              <a:t> as primary/partition key</a:t>
            </a:r>
          </a:p>
          <a:p>
            <a:r>
              <a:rPr lang="en-US" sz="2000" dirty="0" err="1"/>
              <a:t>sections_of_instructor</a:t>
            </a:r>
            <a:r>
              <a:rPr lang="en-US" sz="2000" dirty="0"/>
              <a:t> is for querying sections using </a:t>
            </a:r>
            <a:r>
              <a:rPr lang="en-US" sz="2000" dirty="0" err="1"/>
              <a:t>instructor_id</a:t>
            </a:r>
            <a:endParaRPr lang="en-US" sz="2000" dirty="0"/>
          </a:p>
          <a:p>
            <a:pPr lvl="1"/>
            <a:r>
              <a:rPr lang="en-US" sz="1600" b="1" dirty="0" err="1"/>
              <a:t>instructor_id</a:t>
            </a:r>
            <a:r>
              <a:rPr lang="en-US" sz="1600" dirty="0"/>
              <a:t> is its partition key</a:t>
            </a:r>
          </a:p>
          <a:p>
            <a:pPr lvl="1"/>
            <a:r>
              <a:rPr lang="en-US" sz="1600" b="1" dirty="0" err="1"/>
              <a:t>section_id</a:t>
            </a:r>
            <a:r>
              <a:rPr lang="en-US" sz="1600" dirty="0"/>
              <a:t> clustering key</a:t>
            </a:r>
          </a:p>
          <a:p>
            <a:pPr lvl="1"/>
            <a:r>
              <a:rPr lang="en-US" sz="1600" dirty="0"/>
              <a:t>Only </a:t>
            </a:r>
            <a:r>
              <a:rPr lang="en-US" sz="1600" dirty="0" err="1"/>
              <a:t>section_id</a:t>
            </a:r>
            <a:r>
              <a:rPr lang="en-US" sz="1600" dirty="0"/>
              <a:t> is needed to uniquely define rows, but we want to partition this table by </a:t>
            </a:r>
            <a:r>
              <a:rPr lang="en-US" sz="1600" dirty="0" err="1"/>
              <a:t>instructor_id</a:t>
            </a:r>
            <a:r>
              <a:rPr lang="en-US" sz="1600" dirty="0"/>
              <a:t> for querying optimization, so (</a:t>
            </a:r>
            <a:r>
              <a:rPr lang="en-US" sz="1600" dirty="0" err="1"/>
              <a:t>instructor_id</a:t>
            </a:r>
            <a:r>
              <a:rPr lang="en-US" sz="1600" dirty="0"/>
              <a:t>, </a:t>
            </a:r>
            <a:r>
              <a:rPr lang="en-US" sz="1600" dirty="0" err="1"/>
              <a:t>section_id</a:t>
            </a:r>
            <a:r>
              <a:rPr lang="en-US" sz="1600" dirty="0"/>
              <a:t>) will be the primary key</a:t>
            </a:r>
          </a:p>
          <a:p>
            <a:r>
              <a:rPr lang="en-US" sz="2000" dirty="0" err="1"/>
              <a:t>grades_in_section</a:t>
            </a:r>
            <a:r>
              <a:rPr lang="en-US" sz="2000" dirty="0"/>
              <a:t> is for querying grades from a </a:t>
            </a:r>
            <a:r>
              <a:rPr lang="en-US" sz="2000" dirty="0" err="1"/>
              <a:t>section_id</a:t>
            </a:r>
            <a:endParaRPr lang="en-US" sz="2000" dirty="0"/>
          </a:p>
          <a:p>
            <a:pPr lvl="1"/>
            <a:r>
              <a:rPr lang="en-US" sz="1600" b="1" dirty="0" err="1"/>
              <a:t>section_id</a:t>
            </a:r>
            <a:r>
              <a:rPr lang="en-US" sz="1600" dirty="0"/>
              <a:t> is the partition key</a:t>
            </a:r>
          </a:p>
          <a:p>
            <a:pPr lvl="1"/>
            <a:r>
              <a:rPr lang="en-US" sz="1600" b="1" dirty="0"/>
              <a:t>(</a:t>
            </a:r>
            <a:r>
              <a:rPr lang="en-US" sz="1600" b="1" dirty="0" err="1"/>
              <a:t>section_id</a:t>
            </a:r>
            <a:r>
              <a:rPr lang="en-US" sz="1600" b="1" dirty="0"/>
              <a:t>, </a:t>
            </a:r>
            <a:r>
              <a:rPr lang="en-US" sz="1600" b="1" dirty="0" err="1"/>
              <a:t>student_id</a:t>
            </a:r>
            <a:r>
              <a:rPr lang="en-US" sz="1600" b="1" dirty="0"/>
              <a:t>)</a:t>
            </a:r>
            <a:r>
              <a:rPr lang="en-US" sz="1600" dirty="0"/>
              <a:t> is the primary key, this combination uniquely define rows in this table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D18894-9913-6966-39DC-65CD98132F4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2936915"/>
              </p:ext>
            </p:extLst>
          </p:nvPr>
        </p:nvGraphicFramePr>
        <p:xfrm>
          <a:off x="3049331" y="3893064"/>
          <a:ext cx="1870448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0448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instructor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instructor_id</a:t>
                      </a:r>
                      <a:r>
                        <a:rPr lang="en-US" b="1" dirty="0"/>
                        <a:t>      K</a:t>
                      </a:r>
                    </a:p>
                    <a:p>
                      <a:r>
                        <a:rPr lang="en-US" dirty="0" err="1"/>
                        <a:t>last_name</a:t>
                      </a:r>
                      <a:endParaRPr lang="en-US" dirty="0"/>
                    </a:p>
                    <a:p>
                      <a:r>
                        <a:rPr lang="en-US" dirty="0" err="1"/>
                        <a:t>first_name</a:t>
                      </a:r>
                      <a:endParaRPr lang="en-US" dirty="0"/>
                    </a:p>
                    <a:p>
                      <a:r>
                        <a:rPr lang="en-US" dirty="0"/>
                        <a:t>email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06B0CD0-57EE-3FBB-CA9C-D2AD80C7456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359300"/>
              </p:ext>
            </p:extLst>
          </p:nvPr>
        </p:nvGraphicFramePr>
        <p:xfrm>
          <a:off x="5553985" y="3893064"/>
          <a:ext cx="1873055" cy="1833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055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/>
                        <a:t>sections_of_instructor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instructor_id</a:t>
                      </a:r>
                      <a:r>
                        <a:rPr lang="en-US" b="1" dirty="0"/>
                        <a:t>      K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/>
                        <a:t>section_id</a:t>
                      </a:r>
                      <a:r>
                        <a:rPr lang="en-US" b="1" dirty="0"/>
                        <a:t>       C↑</a:t>
                      </a:r>
                    </a:p>
                    <a:p>
                      <a:r>
                        <a:rPr lang="en-US" dirty="0"/>
                        <a:t>course</a:t>
                      </a:r>
                    </a:p>
                    <a:p>
                      <a:r>
                        <a:rPr lang="en-US" dirty="0"/>
                        <a:t>year</a:t>
                      </a:r>
                    </a:p>
                    <a:p>
                      <a:r>
                        <a:rPr lang="en-US" dirty="0"/>
                        <a:t>semester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976FD4C-7BF6-54EE-D6CA-8E8D01DCAD7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854132"/>
              </p:ext>
            </p:extLst>
          </p:nvPr>
        </p:nvGraphicFramePr>
        <p:xfrm>
          <a:off x="8066417" y="3893064"/>
          <a:ext cx="1873055" cy="1285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055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/>
                        <a:t>grades_in_section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section_id</a:t>
                      </a:r>
                      <a:r>
                        <a:rPr lang="en-US" b="1" dirty="0"/>
                        <a:t>           K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/>
                        <a:t>student_id</a:t>
                      </a:r>
                      <a:r>
                        <a:rPr lang="en-US" b="1" dirty="0"/>
                        <a:t>      C↑</a:t>
                      </a:r>
                    </a:p>
                    <a:p>
                      <a:r>
                        <a:rPr lang="en-US" dirty="0"/>
                        <a:t>grade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6ADC012A-A7B5-8861-AE48-B1A7D33FABC8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>
            <a:off x="4919779" y="4672844"/>
            <a:ext cx="634206" cy="137160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4ED93B77-8657-92E2-E39D-54BD1008FFD6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 flipV="1">
            <a:off x="7427040" y="4535684"/>
            <a:ext cx="639377" cy="274320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0973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9C53A-A29C-3632-B180-1028AF790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design – Sections and Grades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939AF4-6787-C6FE-FA9F-0724F3675F7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4"/>
            <a:ext cx="10355263" cy="3474126"/>
          </a:xfrm>
        </p:spPr>
        <p:txBody>
          <a:bodyPr/>
          <a:lstStyle/>
          <a:p>
            <a:r>
              <a:rPr lang="en-US" sz="2400" dirty="0"/>
              <a:t>Section is queried by course and time, so the key column selection depends on your priority of the query, for example, I prioritize course</a:t>
            </a:r>
          </a:p>
          <a:p>
            <a:pPr lvl="1"/>
            <a:r>
              <a:rPr lang="en-US" sz="2000" b="1" dirty="0"/>
              <a:t>course</a:t>
            </a:r>
            <a:r>
              <a:rPr lang="en-US" sz="2000" dirty="0"/>
              <a:t>: partition key</a:t>
            </a:r>
          </a:p>
          <a:p>
            <a:pPr lvl="1"/>
            <a:r>
              <a:rPr lang="en-US" sz="2000" b="1" dirty="0"/>
              <a:t>year</a:t>
            </a:r>
            <a:r>
              <a:rPr lang="en-US" sz="2000" dirty="0"/>
              <a:t> and </a:t>
            </a:r>
            <a:r>
              <a:rPr lang="en-US" sz="2000" b="1" dirty="0"/>
              <a:t>semester</a:t>
            </a:r>
            <a:r>
              <a:rPr lang="en-US" sz="2000" dirty="0"/>
              <a:t> are clustering keys and is ordered to show newest first</a:t>
            </a:r>
          </a:p>
          <a:p>
            <a:pPr lvl="1"/>
            <a:r>
              <a:rPr lang="en-US" sz="2000" b="1" dirty="0" err="1"/>
              <a:t>section_id</a:t>
            </a:r>
            <a:r>
              <a:rPr lang="en-US" sz="2000" dirty="0"/>
              <a:t> is sorted last because it is the least important in terms of querying order</a:t>
            </a:r>
          </a:p>
          <a:p>
            <a:pPr lvl="1"/>
            <a:r>
              <a:rPr lang="en-US" sz="2000" dirty="0"/>
              <a:t>All four columns form the primary key</a:t>
            </a:r>
          </a:p>
          <a:p>
            <a:r>
              <a:rPr lang="en-US" sz="2400" dirty="0" err="1"/>
              <a:t>Grades_in_section</a:t>
            </a:r>
            <a:r>
              <a:rPr lang="en-US" sz="2400" dirty="0"/>
              <a:t> is for querying grades from </a:t>
            </a:r>
            <a:r>
              <a:rPr lang="en-US" sz="2400" dirty="0" err="1"/>
              <a:t>section_id</a:t>
            </a:r>
            <a:endParaRPr lang="en-US" sz="2400" dirty="0"/>
          </a:p>
          <a:p>
            <a:pPr lvl="1"/>
            <a:r>
              <a:rPr lang="en-US" sz="2000" b="1" dirty="0" err="1"/>
              <a:t>section_id</a:t>
            </a:r>
            <a:r>
              <a:rPr lang="en-US" sz="2000" dirty="0"/>
              <a:t> is the partition key</a:t>
            </a:r>
          </a:p>
          <a:p>
            <a:pPr lvl="1"/>
            <a:r>
              <a:rPr lang="en-US" sz="2000" b="1" dirty="0" err="1"/>
              <a:t>student_id</a:t>
            </a:r>
            <a:r>
              <a:rPr lang="en-US" sz="2000" dirty="0"/>
              <a:t> is clustering key and sorted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AA04E3C-E131-EA61-9B98-E375521071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1682857"/>
              </p:ext>
            </p:extLst>
          </p:nvPr>
        </p:nvGraphicFramePr>
        <p:xfrm>
          <a:off x="4111102" y="4514192"/>
          <a:ext cx="1873055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055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section_by_time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course                 K</a:t>
                      </a:r>
                    </a:p>
                    <a:p>
                      <a:r>
                        <a:rPr lang="en-US" b="1" dirty="0"/>
                        <a:t>year                  C↓</a:t>
                      </a:r>
                    </a:p>
                    <a:p>
                      <a:r>
                        <a:rPr lang="en-US" b="1" dirty="0"/>
                        <a:t>semester         C↓</a:t>
                      </a:r>
                    </a:p>
                    <a:p>
                      <a:r>
                        <a:rPr lang="en-US" b="1" dirty="0" err="1"/>
                        <a:t>section_id</a:t>
                      </a:r>
                      <a:r>
                        <a:rPr lang="en-US" b="1" dirty="0"/>
                        <a:t>       C↑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E391E5-C915-4C65-300F-6CB00404C95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1345660"/>
              </p:ext>
            </p:extLst>
          </p:nvPr>
        </p:nvGraphicFramePr>
        <p:xfrm>
          <a:off x="6618363" y="4531338"/>
          <a:ext cx="1873055" cy="1285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055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/>
                        <a:t>grades_in_section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section_id</a:t>
                      </a:r>
                      <a:r>
                        <a:rPr lang="en-US" b="1" dirty="0"/>
                        <a:t>          K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/>
                        <a:t>student_id</a:t>
                      </a:r>
                      <a:r>
                        <a:rPr lang="en-US" b="1" dirty="0"/>
                        <a:t>      C↑</a:t>
                      </a:r>
                    </a:p>
                    <a:p>
                      <a:r>
                        <a:rPr lang="en-US" dirty="0"/>
                        <a:t>grade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37CBD463-E387-CE56-AD2F-D325311BF8C5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5984157" y="5173958"/>
            <a:ext cx="634206" cy="120014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849EA4B-D35D-E40A-0DF4-99E4D9081D61}"/>
              </a:ext>
            </a:extLst>
          </p:cNvPr>
          <p:cNvCxnSpPr>
            <a:cxnSpLocks/>
          </p:cNvCxnSpPr>
          <p:nvPr/>
        </p:nvCxnSpPr>
        <p:spPr>
          <a:xfrm>
            <a:off x="3476896" y="5293972"/>
            <a:ext cx="647496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872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5BCE4-2BF8-A9A7-3EDA-A5116E27B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Schema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2E09BE-7AFA-3EA9-4E81-99E095BBAD6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93298" y="592168"/>
            <a:ext cx="4231890" cy="5221539"/>
          </a:xfrm>
        </p:spPr>
        <p:txBody>
          <a:bodyPr/>
          <a:lstStyle/>
          <a:p>
            <a:r>
              <a:rPr lang="en-US" sz="2000" dirty="0"/>
              <a:t>Putting all together, the database is as on the right side</a:t>
            </a:r>
          </a:p>
          <a:p>
            <a:r>
              <a:rPr lang="en-US" sz="2000" dirty="0"/>
              <a:t>Remember, Cassandra is a query-centric database that aims to maximize querying performance</a:t>
            </a:r>
            <a:endParaRPr lang="en-US" sz="1800" dirty="0"/>
          </a:p>
          <a:p>
            <a:pPr lvl="1"/>
            <a:r>
              <a:rPr lang="en-US" sz="1800" b="1" dirty="0"/>
              <a:t>There may be a lot of duplicated tables</a:t>
            </a:r>
            <a:r>
              <a:rPr lang="en-US" sz="1800" dirty="0"/>
              <a:t>, however, sorted in different orders for different queries</a:t>
            </a:r>
          </a:p>
          <a:p>
            <a:pPr lvl="2"/>
            <a:r>
              <a:rPr lang="en-US" sz="1800" dirty="0"/>
              <a:t>Example: information about courses and sections are duplicated four times in four tables to serve different queries</a:t>
            </a:r>
          </a:p>
          <a:p>
            <a:pPr lvl="1"/>
            <a:r>
              <a:rPr lang="en-US" sz="1800" dirty="0"/>
              <a:t>Course is a valid entity, but we don’t need direct access to it in this application, so it is not included</a:t>
            </a:r>
          </a:p>
        </p:txBody>
      </p:sp>
      <p:graphicFrame>
        <p:nvGraphicFramePr>
          <p:cNvPr id="48" name="Table 4">
            <a:extLst>
              <a:ext uri="{FF2B5EF4-FFF2-40B4-BE49-F238E27FC236}">
                <a16:creationId xmlns:a16="http://schemas.microsoft.com/office/drawing/2014/main" id="{6200927F-91E1-7A75-8B80-FF9F2D820F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7411574"/>
              </p:ext>
            </p:extLst>
          </p:nvPr>
        </p:nvGraphicFramePr>
        <p:xfrm>
          <a:off x="5289927" y="70390"/>
          <a:ext cx="1870448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0448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student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student_id</a:t>
                      </a:r>
                      <a:r>
                        <a:rPr lang="en-US" b="1" dirty="0"/>
                        <a:t>          K</a:t>
                      </a:r>
                    </a:p>
                    <a:p>
                      <a:r>
                        <a:rPr lang="en-US" dirty="0" err="1"/>
                        <a:t>last_name</a:t>
                      </a:r>
                      <a:endParaRPr lang="en-US" dirty="0"/>
                    </a:p>
                    <a:p>
                      <a:r>
                        <a:rPr lang="en-US" dirty="0" err="1"/>
                        <a:t>first_name</a:t>
                      </a:r>
                      <a:endParaRPr lang="en-US" dirty="0"/>
                    </a:p>
                    <a:p>
                      <a:r>
                        <a:rPr lang="en-US" dirty="0"/>
                        <a:t>email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graphicFrame>
        <p:nvGraphicFramePr>
          <p:cNvPr id="52" name="Table 51">
            <a:extLst>
              <a:ext uri="{FF2B5EF4-FFF2-40B4-BE49-F238E27FC236}">
                <a16:creationId xmlns:a16="http://schemas.microsoft.com/office/drawing/2014/main" id="{57D20D85-D561-DF42-646D-63A92A3B2F0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1309726"/>
              </p:ext>
            </p:extLst>
          </p:nvPr>
        </p:nvGraphicFramePr>
        <p:xfrm>
          <a:off x="7807871" y="35884"/>
          <a:ext cx="1873055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055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/>
                        <a:t>grade_of_student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student_id</a:t>
                      </a:r>
                      <a:r>
                        <a:rPr lang="en-US" b="1" dirty="0"/>
                        <a:t>          K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/>
                        <a:t>section_id</a:t>
                      </a:r>
                      <a:r>
                        <a:rPr lang="en-US" b="1" dirty="0"/>
                        <a:t>       C↑</a:t>
                      </a:r>
                    </a:p>
                    <a:p>
                      <a:r>
                        <a:rPr lang="en-US" dirty="0"/>
                        <a:t>course</a:t>
                      </a:r>
                    </a:p>
                    <a:p>
                      <a:r>
                        <a:rPr lang="en-US" dirty="0"/>
                        <a:t>year</a:t>
                      </a:r>
                    </a:p>
                    <a:p>
                      <a:r>
                        <a:rPr lang="en-US" dirty="0"/>
                        <a:t>semester</a:t>
                      </a:r>
                    </a:p>
                    <a:p>
                      <a:r>
                        <a:rPr lang="en-US" dirty="0"/>
                        <a:t>grade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graphicFrame>
        <p:nvGraphicFramePr>
          <p:cNvPr id="63" name="Table 4">
            <a:extLst>
              <a:ext uri="{FF2B5EF4-FFF2-40B4-BE49-F238E27FC236}">
                <a16:creationId xmlns:a16="http://schemas.microsoft.com/office/drawing/2014/main" id="{0BA956FC-15EC-33DC-9D84-A32A3AE2A44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3478676"/>
              </p:ext>
            </p:extLst>
          </p:nvPr>
        </p:nvGraphicFramePr>
        <p:xfrm>
          <a:off x="5289927" y="2474139"/>
          <a:ext cx="1870448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0448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instructor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instructor_id</a:t>
                      </a:r>
                      <a:r>
                        <a:rPr lang="en-US" b="1" dirty="0"/>
                        <a:t>      K</a:t>
                      </a:r>
                    </a:p>
                    <a:p>
                      <a:r>
                        <a:rPr lang="en-US" dirty="0" err="1"/>
                        <a:t>last_name</a:t>
                      </a:r>
                      <a:endParaRPr lang="en-US" dirty="0"/>
                    </a:p>
                    <a:p>
                      <a:r>
                        <a:rPr lang="en-US" dirty="0" err="1"/>
                        <a:t>first_name</a:t>
                      </a:r>
                      <a:endParaRPr lang="en-US" dirty="0"/>
                    </a:p>
                    <a:p>
                      <a:r>
                        <a:rPr lang="en-US" dirty="0"/>
                        <a:t>email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graphicFrame>
        <p:nvGraphicFramePr>
          <p:cNvPr id="64" name="Table 63">
            <a:extLst>
              <a:ext uri="{FF2B5EF4-FFF2-40B4-BE49-F238E27FC236}">
                <a16:creationId xmlns:a16="http://schemas.microsoft.com/office/drawing/2014/main" id="{44253343-A8A2-81E4-F69C-AB9FD0B81E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4893899"/>
              </p:ext>
            </p:extLst>
          </p:nvPr>
        </p:nvGraphicFramePr>
        <p:xfrm>
          <a:off x="7794581" y="2491427"/>
          <a:ext cx="1873055" cy="1833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055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/>
                        <a:t>sections_of_instructor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instructor_id</a:t>
                      </a:r>
                      <a:r>
                        <a:rPr lang="en-US" b="1" dirty="0"/>
                        <a:t>      K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/>
                        <a:t>section_id</a:t>
                      </a:r>
                      <a:r>
                        <a:rPr lang="en-US" b="1" dirty="0"/>
                        <a:t>       C↑</a:t>
                      </a:r>
                    </a:p>
                    <a:p>
                      <a:r>
                        <a:rPr lang="en-US" dirty="0"/>
                        <a:t>course</a:t>
                      </a:r>
                    </a:p>
                    <a:p>
                      <a:r>
                        <a:rPr lang="en-US" dirty="0"/>
                        <a:t>year</a:t>
                      </a:r>
                    </a:p>
                    <a:p>
                      <a:r>
                        <a:rPr lang="en-US" dirty="0"/>
                        <a:t>semester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49187E3A-BFBA-147C-67AC-833995F3C11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5163864"/>
              </p:ext>
            </p:extLst>
          </p:nvPr>
        </p:nvGraphicFramePr>
        <p:xfrm>
          <a:off x="7794581" y="4733778"/>
          <a:ext cx="1873055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055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section_by_time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course                 K</a:t>
                      </a:r>
                    </a:p>
                    <a:p>
                      <a:r>
                        <a:rPr lang="en-US" b="1" dirty="0"/>
                        <a:t>year                  C↓</a:t>
                      </a:r>
                    </a:p>
                    <a:p>
                      <a:r>
                        <a:rPr lang="en-US" b="1" dirty="0"/>
                        <a:t>semester         C↓</a:t>
                      </a:r>
                    </a:p>
                    <a:p>
                      <a:r>
                        <a:rPr lang="en-US" b="1" dirty="0" err="1"/>
                        <a:t>section_id</a:t>
                      </a:r>
                      <a:r>
                        <a:rPr lang="en-US" b="1" dirty="0"/>
                        <a:t>       C↑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94EC2D5C-051C-87A3-A4D0-662A921A21B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5606239"/>
              </p:ext>
            </p:extLst>
          </p:nvPr>
        </p:nvGraphicFramePr>
        <p:xfrm>
          <a:off x="10301842" y="3773658"/>
          <a:ext cx="1873055" cy="1285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055">
                  <a:extLst>
                    <a:ext uri="{9D8B030D-6E8A-4147-A177-3AD203B41FA5}">
                      <a16:colId xmlns:a16="http://schemas.microsoft.com/office/drawing/2014/main" val="1043958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/>
                        <a:t>grades_in_section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39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section_id</a:t>
                      </a:r>
                      <a:r>
                        <a:rPr lang="en-US" b="1" dirty="0"/>
                        <a:t>          K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/>
                        <a:t>student_id</a:t>
                      </a:r>
                      <a:r>
                        <a:rPr lang="en-US" b="1" dirty="0"/>
                        <a:t>      C↑</a:t>
                      </a:r>
                    </a:p>
                    <a:p>
                      <a:r>
                        <a:rPr lang="en-US" dirty="0"/>
                        <a:t>grade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055733"/>
                  </a:ext>
                </a:extLst>
              </a:tr>
            </a:tbl>
          </a:graphicData>
        </a:graphic>
      </p:graphicFrame>
      <p:cxnSp>
        <p:nvCxnSpPr>
          <p:cNvPr id="80" name="Connector: Elbow 79">
            <a:extLst>
              <a:ext uri="{FF2B5EF4-FFF2-40B4-BE49-F238E27FC236}">
                <a16:creationId xmlns:a16="http://schemas.microsoft.com/office/drawing/2014/main" id="{CDE3C7C3-2961-32F9-157C-FE55C0C647DB}"/>
              </a:ext>
            </a:extLst>
          </p:cNvPr>
          <p:cNvCxnSpPr>
            <a:cxnSpLocks/>
            <a:endCxn id="52" idx="1"/>
          </p:cNvCxnSpPr>
          <p:nvPr/>
        </p:nvCxnSpPr>
        <p:spPr>
          <a:xfrm>
            <a:off x="7160375" y="815664"/>
            <a:ext cx="647496" cy="274320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or: Elbow 82">
            <a:extLst>
              <a:ext uri="{FF2B5EF4-FFF2-40B4-BE49-F238E27FC236}">
                <a16:creationId xmlns:a16="http://schemas.microsoft.com/office/drawing/2014/main" id="{E0D95230-9A3B-3418-B5BC-78F226A9FF49}"/>
              </a:ext>
            </a:extLst>
          </p:cNvPr>
          <p:cNvCxnSpPr>
            <a:cxnSpLocks/>
            <a:stCxn id="63" idx="3"/>
            <a:endCxn id="64" idx="1"/>
          </p:cNvCxnSpPr>
          <p:nvPr/>
        </p:nvCxnSpPr>
        <p:spPr>
          <a:xfrm>
            <a:off x="7160375" y="3253919"/>
            <a:ext cx="634206" cy="154448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or: Elbow 85">
            <a:extLst>
              <a:ext uri="{FF2B5EF4-FFF2-40B4-BE49-F238E27FC236}">
                <a16:creationId xmlns:a16="http://schemas.microsoft.com/office/drawing/2014/main" id="{66E3CA0B-D9CB-93BC-0F7B-50293A1F5348}"/>
              </a:ext>
            </a:extLst>
          </p:cNvPr>
          <p:cNvCxnSpPr>
            <a:cxnSpLocks/>
            <a:stCxn id="64" idx="3"/>
            <a:endCxn id="70" idx="1"/>
          </p:cNvCxnSpPr>
          <p:nvPr/>
        </p:nvCxnSpPr>
        <p:spPr>
          <a:xfrm>
            <a:off x="9667636" y="3408367"/>
            <a:ext cx="634206" cy="1007911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or: Elbow 88">
            <a:extLst>
              <a:ext uri="{FF2B5EF4-FFF2-40B4-BE49-F238E27FC236}">
                <a16:creationId xmlns:a16="http://schemas.microsoft.com/office/drawing/2014/main" id="{37FF38FD-C05C-9509-5479-E9A5B9BD2895}"/>
              </a:ext>
            </a:extLst>
          </p:cNvPr>
          <p:cNvCxnSpPr>
            <a:cxnSpLocks/>
            <a:stCxn id="69" idx="3"/>
            <a:endCxn id="70" idx="1"/>
          </p:cNvCxnSpPr>
          <p:nvPr/>
        </p:nvCxnSpPr>
        <p:spPr>
          <a:xfrm flipV="1">
            <a:off x="9667636" y="4416278"/>
            <a:ext cx="634206" cy="1097280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C3B26BB4-065B-55D9-6C45-674F5AFE21D5}"/>
              </a:ext>
            </a:extLst>
          </p:cNvPr>
          <p:cNvCxnSpPr>
            <a:cxnSpLocks/>
          </p:cNvCxnSpPr>
          <p:nvPr/>
        </p:nvCxnSpPr>
        <p:spPr>
          <a:xfrm>
            <a:off x="4642431" y="841401"/>
            <a:ext cx="647496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6DD96479-945F-D4A7-6DB9-EEC518402A72}"/>
              </a:ext>
            </a:extLst>
          </p:cNvPr>
          <p:cNvCxnSpPr>
            <a:cxnSpLocks/>
          </p:cNvCxnSpPr>
          <p:nvPr/>
        </p:nvCxnSpPr>
        <p:spPr>
          <a:xfrm>
            <a:off x="4642431" y="3253919"/>
            <a:ext cx="647496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06B99E2A-CCA2-7F88-9715-199B880BA4AA}"/>
              </a:ext>
            </a:extLst>
          </p:cNvPr>
          <p:cNvSpPr txBox="1"/>
          <p:nvPr/>
        </p:nvSpPr>
        <p:spPr>
          <a:xfrm>
            <a:off x="4725635" y="456474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Q1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523C93E-7E76-0410-986B-CD5CC43E853E}"/>
              </a:ext>
            </a:extLst>
          </p:cNvPr>
          <p:cNvSpPr txBox="1"/>
          <p:nvPr/>
        </p:nvSpPr>
        <p:spPr>
          <a:xfrm>
            <a:off x="7228407" y="456474"/>
            <a:ext cx="460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Q2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1A2AE2D-7E4F-ABC7-8F11-CE3516582792}"/>
              </a:ext>
            </a:extLst>
          </p:cNvPr>
          <p:cNvSpPr txBox="1"/>
          <p:nvPr/>
        </p:nvSpPr>
        <p:spPr>
          <a:xfrm>
            <a:off x="4715508" y="2884587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Q3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BE9163B9-00F7-83FA-72EB-D8510A22302B}"/>
              </a:ext>
            </a:extLst>
          </p:cNvPr>
          <p:cNvSpPr txBox="1"/>
          <p:nvPr/>
        </p:nvSpPr>
        <p:spPr>
          <a:xfrm>
            <a:off x="7248890" y="2884587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Q4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C03DB5F-6F8F-5129-7567-10AFB3B63BC7}"/>
              </a:ext>
            </a:extLst>
          </p:cNvPr>
          <p:cNvSpPr txBox="1"/>
          <p:nvPr/>
        </p:nvSpPr>
        <p:spPr>
          <a:xfrm>
            <a:off x="7228407" y="5144226"/>
            <a:ext cx="460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Q6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716F7798-4501-0494-F663-0216E4652231}"/>
              </a:ext>
            </a:extLst>
          </p:cNvPr>
          <p:cNvSpPr txBox="1"/>
          <p:nvPr/>
        </p:nvSpPr>
        <p:spPr>
          <a:xfrm>
            <a:off x="9448086" y="4332814"/>
            <a:ext cx="4656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Q5</a:t>
            </a:r>
          </a:p>
        </p:txBody>
      </p: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F0966718-C1AB-F809-4271-BEF75681C698}"/>
              </a:ext>
            </a:extLst>
          </p:cNvPr>
          <p:cNvCxnSpPr>
            <a:cxnSpLocks/>
          </p:cNvCxnSpPr>
          <p:nvPr/>
        </p:nvCxnSpPr>
        <p:spPr>
          <a:xfrm>
            <a:off x="7160375" y="5513558"/>
            <a:ext cx="647496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8645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ED7169-1138-0106-14F2-2B2F767F8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Reading assignment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8EB60-2F17-0C4D-3647-6EF37147C5F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To understand the database design approach for Cassandra, please read the following sections in </a:t>
            </a:r>
            <a:r>
              <a:rPr lang="en-US" dirty="0">
                <a:hlinkClick r:id="rId2"/>
              </a:rPr>
              <a:t>https://cassandra.apache.org/doc/latest/cassandra/data_modeling/data_modeling_conceptual.html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Conceptual data modeling</a:t>
            </a:r>
          </a:p>
          <a:p>
            <a:pPr lvl="1"/>
            <a:r>
              <a:rPr lang="en-US" dirty="0"/>
              <a:t>RDBMS design</a:t>
            </a:r>
          </a:p>
          <a:p>
            <a:pPr lvl="1"/>
            <a:r>
              <a:rPr lang="en-US" dirty="0"/>
              <a:t>Defining application queries</a:t>
            </a:r>
          </a:p>
          <a:p>
            <a:pPr lvl="1"/>
            <a:r>
              <a:rPr lang="en-US" dirty="0"/>
              <a:t>Logical data modeling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5E9D24-2C41-9292-E2DF-9B8B330D42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2163"/>
          <a:stretch/>
        </p:blipFill>
        <p:spPr>
          <a:xfrm>
            <a:off x="8355974" y="2404837"/>
            <a:ext cx="2970509" cy="372479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C629175-E499-870C-B329-5777249DEF0F}"/>
              </a:ext>
            </a:extLst>
          </p:cNvPr>
          <p:cNvSpPr/>
          <p:nvPr/>
        </p:nvSpPr>
        <p:spPr>
          <a:xfrm>
            <a:off x="8936966" y="2976113"/>
            <a:ext cx="2312059" cy="196682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585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6508</TotalTime>
  <Words>1245</Words>
  <Application>Microsoft Office PowerPoint</Application>
  <PresentationFormat>Widescreen</PresentationFormat>
  <Paragraphs>209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Avenir 55 Roman</vt:lpstr>
      <vt:lpstr>Avenir 65 Medium</vt:lpstr>
      <vt:lpstr>Avenir 95 Black</vt:lpstr>
      <vt:lpstr>Calibri</vt:lpstr>
      <vt:lpstr>Office Theme</vt:lpstr>
      <vt:lpstr>Queries in Cassandra</vt:lpstr>
      <vt:lpstr>Data model</vt:lpstr>
      <vt:lpstr>Example RDBMS Design</vt:lpstr>
      <vt:lpstr>Defining queries</vt:lpstr>
      <vt:lpstr>Table Design – Students and Their Grades</vt:lpstr>
      <vt:lpstr>Table Design – Instructors and Their Sections</vt:lpstr>
      <vt:lpstr>Table design – Sections and Grades</vt:lpstr>
      <vt:lpstr>Schema design</vt:lpstr>
      <vt:lpstr>Reading assignment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248</cp:revision>
  <dcterms:created xsi:type="dcterms:W3CDTF">2019-08-07T15:31:06Z</dcterms:created>
  <dcterms:modified xsi:type="dcterms:W3CDTF">2023-04-19T18:41:10Z</dcterms:modified>
</cp:coreProperties>
</file>