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282" r:id="rId4"/>
    <p:sldId id="263" r:id="rId5"/>
    <p:sldId id="286" r:id="rId6"/>
    <p:sldId id="285" r:id="rId7"/>
    <p:sldId id="287" r:id="rId8"/>
    <p:sldId id="288" r:id="rId9"/>
    <p:sldId id="289" r:id="rId10"/>
    <p:sldId id="283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300" r:id="rId21"/>
    <p:sldId id="301" r:id="rId22"/>
    <p:sldId id="299" r:id="rId23"/>
    <p:sldId id="25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3" y="269005"/>
            <a:ext cx="10660289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hadoop.apache.org/docs/r3.3.4/hadoop-mapreduce-client/hadoop-mapreduce-client-core/MapReduceTutorial.html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MapReduce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1D92B-7CA8-E827-135F-12D00F30E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the MapReduce Job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C3F125-4343-7F22-E30C-9787AAF10BEF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02556" y="1110953"/>
                <a:ext cx="5294061" cy="5018679"/>
              </a:xfrm>
            </p:spPr>
            <p:txBody>
              <a:bodyPr/>
              <a:lstStyle/>
              <a:p>
                <a:r>
                  <a:rPr lang="en-US" sz="1800" dirty="0"/>
                  <a:t>Verify that you have WordCount.java created with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latin typeface="Cambria Math" panose="02040503050406030204" pitchFamily="18" charset="0"/>
                      </a:rPr>
                      <m:t>𝒍</m:t>
                    </m:r>
                    <m:r>
                      <a:rPr lang="en-US" sz="1800" b="1" i="1" dirty="0"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endParaRPr lang="en-US" sz="1800" b="1" dirty="0"/>
              </a:p>
              <a:p>
                <a:r>
                  <a:rPr lang="en-US" sz="1800" dirty="0"/>
                  <a:t>Enter the following commands to set environment variables</a:t>
                </a:r>
                <a:endParaRPr lang="en-US" sz="1800" b="1" dirty="0"/>
              </a:p>
              <a:p>
                <a:pPr lvl="1"/>
                <a:r>
                  <a:rPr lang="en-US" sz="1400" dirty="0"/>
                  <a:t>export JAVA_HOME=/</a:t>
                </a:r>
                <a:r>
                  <a:rPr lang="en-US" sz="1400" dirty="0" err="1"/>
                  <a:t>usr</a:t>
                </a:r>
                <a:r>
                  <a:rPr lang="en-US" sz="1400" dirty="0"/>
                  <a:t>/java/default</a:t>
                </a:r>
              </a:p>
              <a:p>
                <a:pPr lvl="1"/>
                <a:r>
                  <a:rPr lang="en-US" sz="1400" dirty="0"/>
                  <a:t>export PATH=${JAVA_HOME}/bin:${PATH}</a:t>
                </a:r>
              </a:p>
              <a:p>
                <a:pPr lvl="1"/>
                <a:r>
                  <a:rPr lang="en-US" sz="1400" dirty="0"/>
                  <a:t>export HADOOP_CLASSPATH=${JAVA_HOME}/lib/tools.jar</a:t>
                </a:r>
              </a:p>
              <a:p>
                <a:r>
                  <a:rPr lang="en-US" sz="1800" dirty="0"/>
                  <a:t>Compile the java file and create a jar file</a:t>
                </a:r>
              </a:p>
              <a:p>
                <a:pPr lvl="1"/>
                <a:r>
                  <a:rPr lang="en-US" sz="1400" dirty="0" err="1"/>
                  <a:t>hadoop</a:t>
                </a:r>
                <a:r>
                  <a:rPr lang="en-US" sz="1400" dirty="0"/>
                  <a:t> </a:t>
                </a:r>
                <a:r>
                  <a:rPr lang="en-US" sz="1400" dirty="0" err="1"/>
                  <a:t>com.sun.tools.javac.Main</a:t>
                </a:r>
                <a:r>
                  <a:rPr lang="en-US" sz="1400" dirty="0"/>
                  <a:t> WordCount.java</a:t>
                </a:r>
              </a:p>
              <a:p>
                <a:pPr lvl="1"/>
                <a:r>
                  <a:rPr lang="en-US" sz="1400" dirty="0"/>
                  <a:t>jar </a:t>
                </a:r>
                <a:r>
                  <a:rPr lang="en-US" sz="1400" dirty="0" err="1"/>
                  <a:t>cf</a:t>
                </a:r>
                <a:r>
                  <a:rPr lang="en-US" sz="1400" dirty="0"/>
                  <a:t> wc.jar </a:t>
                </a:r>
                <a:r>
                  <a:rPr lang="en-US" sz="1400" dirty="0" err="1"/>
                  <a:t>WordCount</a:t>
                </a:r>
                <a:r>
                  <a:rPr lang="en-US" sz="1400" dirty="0"/>
                  <a:t>*.class</a:t>
                </a:r>
              </a:p>
              <a:p>
                <a:r>
                  <a:rPr lang="en-US" sz="1800" dirty="0"/>
                  <a:t>Run </a:t>
                </a:r>
                <a:r>
                  <a:rPr lang="en-US" sz="1800" b="1" i="1" dirty="0"/>
                  <a:t>ls</a:t>
                </a:r>
                <a:r>
                  <a:rPr lang="en-US" sz="1800" dirty="0"/>
                  <a:t> again and notice new class and jar files have been generated</a:t>
                </a:r>
              </a:p>
              <a:p>
                <a:r>
                  <a:rPr lang="en-US" sz="1800" dirty="0"/>
                  <a:t>Verify the contents of file01 and file02 on HDFS</a:t>
                </a:r>
              </a:p>
              <a:p>
                <a:pPr lvl="1"/>
                <a:r>
                  <a:rPr lang="en-US" sz="1400" dirty="0" err="1"/>
                  <a:t>hadoop</a:t>
                </a:r>
                <a:r>
                  <a:rPr lang="en-US" sz="1400" dirty="0"/>
                  <a:t> fs -cat /</a:t>
                </a:r>
                <a:r>
                  <a:rPr lang="en-US" sz="1400" dirty="0" err="1"/>
                  <a:t>tmp</a:t>
                </a:r>
                <a:r>
                  <a:rPr lang="en-US" sz="1400" dirty="0"/>
                  <a:t>/wordcount/input/file01</a:t>
                </a:r>
                <a:endParaRPr lang="en-US" sz="1200" dirty="0"/>
              </a:p>
              <a:p>
                <a:pPr lvl="1"/>
                <a:r>
                  <a:rPr lang="en-US" sz="1400" dirty="0" err="1"/>
                  <a:t>hadoop</a:t>
                </a:r>
                <a:r>
                  <a:rPr lang="en-US" sz="1400" dirty="0"/>
                  <a:t> fs -cat /</a:t>
                </a:r>
                <a:r>
                  <a:rPr lang="en-US" sz="1400" dirty="0" err="1"/>
                  <a:t>tmp</a:t>
                </a:r>
                <a:r>
                  <a:rPr lang="en-US" sz="1400" dirty="0"/>
                  <a:t>/wordcount/input/file02</a:t>
                </a:r>
              </a:p>
              <a:p>
                <a:r>
                  <a:rPr lang="en-US" sz="1800" dirty="0"/>
                  <a:t>Run the MapReduce job and notice the job started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C3F125-4343-7F22-E30C-9787AAF10BE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02556" y="1110953"/>
                <a:ext cx="5294061" cy="5018679"/>
              </a:xfrm>
              <a:blipFill>
                <a:blip r:embed="rId2"/>
                <a:stretch>
                  <a:fillRect l="-691" t="-1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ED805EC-F0AA-96D9-2A90-22E38639D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77" y="1233960"/>
            <a:ext cx="2774478" cy="317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66BA48-A6E2-0F14-7F93-581CD6E29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302" y="1665211"/>
            <a:ext cx="6265938" cy="748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F565C6-7F72-68F3-E4D0-38B621695F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42"/>
          <a:stretch/>
        </p:blipFill>
        <p:spPr>
          <a:xfrm>
            <a:off x="5746252" y="2679202"/>
            <a:ext cx="5954788" cy="43454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EB2D196-4E2F-CC4E-416A-D54B80800F1E}"/>
              </a:ext>
            </a:extLst>
          </p:cNvPr>
          <p:cNvSpPr/>
          <p:nvPr/>
        </p:nvSpPr>
        <p:spPr>
          <a:xfrm>
            <a:off x="5696617" y="1392678"/>
            <a:ext cx="1102891" cy="1503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78F3B9-47F6-02E3-9903-999119D08333}"/>
              </a:ext>
            </a:extLst>
          </p:cNvPr>
          <p:cNvSpPr/>
          <p:nvPr/>
        </p:nvSpPr>
        <p:spPr>
          <a:xfrm>
            <a:off x="5696617" y="2821275"/>
            <a:ext cx="5843334" cy="2924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582F646-9315-7CA3-E363-964C1F6B15A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1"/>
          <a:stretch/>
        </p:blipFill>
        <p:spPr>
          <a:xfrm>
            <a:off x="5759286" y="3474184"/>
            <a:ext cx="5782585" cy="13518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EAE435D-AB53-3209-DF3F-79FE8971F959}"/>
              </a:ext>
            </a:extLst>
          </p:cNvPr>
          <p:cNvSpPr/>
          <p:nvPr/>
        </p:nvSpPr>
        <p:spPr>
          <a:xfrm>
            <a:off x="5696617" y="3617683"/>
            <a:ext cx="629903" cy="4345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B84271-01C1-0814-45E2-66B9DBAF6144}"/>
              </a:ext>
            </a:extLst>
          </p:cNvPr>
          <p:cNvSpPr/>
          <p:nvPr/>
        </p:nvSpPr>
        <p:spPr>
          <a:xfrm>
            <a:off x="5696617" y="4218761"/>
            <a:ext cx="629903" cy="4345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D9D350-DFAB-1FD3-AD80-5626C8312835}"/>
              </a:ext>
            </a:extLst>
          </p:cNvPr>
          <p:cNvSpPr txBox="1"/>
          <p:nvPr/>
        </p:nvSpPr>
        <p:spPr>
          <a:xfrm>
            <a:off x="402556" y="5546861"/>
            <a:ext cx="77648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400" dirty="0" err="1"/>
              <a:t>hadoop</a:t>
            </a:r>
            <a:r>
              <a:rPr lang="en-US" sz="1400" dirty="0"/>
              <a:t> jar wc.jar </a:t>
            </a:r>
            <a:r>
              <a:rPr lang="en-US" sz="1400" dirty="0" err="1"/>
              <a:t>WordCount</a:t>
            </a:r>
            <a:r>
              <a:rPr lang="en-US" sz="1400" dirty="0"/>
              <a:t> /</a:t>
            </a:r>
            <a:r>
              <a:rPr lang="en-US" sz="1400" dirty="0" err="1"/>
              <a:t>tmp</a:t>
            </a:r>
            <a:r>
              <a:rPr lang="en-US" sz="1400" dirty="0"/>
              <a:t>/wordcount/input/ /</a:t>
            </a:r>
            <a:r>
              <a:rPr lang="en-US" sz="1400" dirty="0" err="1"/>
              <a:t>tmp</a:t>
            </a:r>
            <a:r>
              <a:rPr lang="en-US" sz="1400" dirty="0"/>
              <a:t>/wordcount/output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362C7FC-09B0-0462-0BFC-95910468F3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0679" y="5884960"/>
            <a:ext cx="9227842" cy="97304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C6594B15-1DE7-2867-0A26-3B557F7D92D5}"/>
              </a:ext>
            </a:extLst>
          </p:cNvPr>
          <p:cNvSpPr/>
          <p:nvPr/>
        </p:nvSpPr>
        <p:spPr>
          <a:xfrm>
            <a:off x="4063843" y="5878523"/>
            <a:ext cx="5188441" cy="1974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 animBg="1"/>
      <p:bldP spid="20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E0342-174C-A881-AA34-15B938872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Count MapReduce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EBC01-43F8-1842-C830-A1407F1872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7002880" cy="5018679"/>
          </a:xfrm>
        </p:spPr>
        <p:txBody>
          <a:bodyPr/>
          <a:lstStyle/>
          <a:p>
            <a:r>
              <a:rPr lang="en-US" dirty="0"/>
              <a:t>There will be a lot of outputs in the terminal and the process will take a few minutes</a:t>
            </a:r>
          </a:p>
          <a:p>
            <a:r>
              <a:rPr lang="en-US" dirty="0"/>
              <a:t>When the job finishes, check the result with</a:t>
            </a:r>
          </a:p>
          <a:p>
            <a:pPr lvl="1"/>
            <a:r>
              <a:rPr lang="en-US" sz="2000" dirty="0" err="1"/>
              <a:t>hadoop</a:t>
            </a:r>
            <a:r>
              <a:rPr lang="en-US" sz="2000" dirty="0"/>
              <a:t> fs -cat /</a:t>
            </a:r>
            <a:r>
              <a:rPr lang="en-US" sz="2000" dirty="0" err="1"/>
              <a:t>tmp</a:t>
            </a:r>
            <a:r>
              <a:rPr lang="en-US" sz="2000" dirty="0"/>
              <a:t>/wordcount/output/part-r-00000</a:t>
            </a:r>
          </a:p>
          <a:p>
            <a:pPr lvl="1"/>
            <a:r>
              <a:rPr lang="en-US" sz="2000" dirty="0"/>
              <a:t>Each term in the two files and its frequency will be showed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642F11-71CE-F23A-3438-376B830444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870143" y="3553967"/>
            <a:ext cx="6451713" cy="201890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678C0C5-7AC2-5577-54D0-AAAF8DC2A88B}"/>
              </a:ext>
            </a:extLst>
          </p:cNvPr>
          <p:cNvSpPr/>
          <p:nvPr/>
        </p:nvSpPr>
        <p:spPr>
          <a:xfrm>
            <a:off x="5354053" y="4819744"/>
            <a:ext cx="3663615" cy="1974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59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EA6DE-9675-A539-C987-7C71C645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MapReduce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E04A6-D74A-E0DF-3010-C20B68166B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the SSH shell:</a:t>
            </a:r>
          </a:p>
          <a:p>
            <a:pPr lvl="1"/>
            <a:r>
              <a:rPr lang="en-US" dirty="0"/>
              <a:t>cd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hdp</a:t>
            </a:r>
            <a:r>
              <a:rPr lang="en-US" dirty="0"/>
              <a:t>/current/</a:t>
            </a:r>
            <a:r>
              <a:rPr lang="en-US" dirty="0" err="1"/>
              <a:t>hadoop</a:t>
            </a:r>
            <a:r>
              <a:rPr lang="en-US" dirty="0"/>
              <a:t>-</a:t>
            </a:r>
            <a:r>
              <a:rPr lang="en-US" dirty="0" err="1"/>
              <a:t>mapreduce</a:t>
            </a:r>
            <a:r>
              <a:rPr lang="en-US" dirty="0"/>
              <a:t>-client</a:t>
            </a:r>
          </a:p>
          <a:p>
            <a:pPr lvl="1"/>
            <a:r>
              <a:rPr lang="en-US" dirty="0"/>
              <a:t>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4262AD-20E7-9830-585A-138710B15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513" y="2090320"/>
            <a:ext cx="6276108" cy="466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92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A884-4BB0-2E5C-54C5-3CCD9A430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the Estimation of Pi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E91B61-2120-94A4-259A-8C9AD2524D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the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hdp</a:t>
            </a:r>
            <a:r>
              <a:rPr lang="en-US" dirty="0"/>
              <a:t>/current/</a:t>
            </a:r>
            <a:r>
              <a:rPr lang="en-US" dirty="0" err="1"/>
              <a:t>hadoop</a:t>
            </a:r>
            <a:r>
              <a:rPr lang="en-US" dirty="0"/>
              <a:t>-</a:t>
            </a:r>
            <a:r>
              <a:rPr lang="en-US" dirty="0" err="1"/>
              <a:t>mapreduce</a:t>
            </a:r>
            <a:r>
              <a:rPr lang="en-US" dirty="0"/>
              <a:t>-client folder, execute</a:t>
            </a:r>
          </a:p>
          <a:p>
            <a:pPr lvl="1"/>
            <a:r>
              <a:rPr lang="en-US" dirty="0"/>
              <a:t>yarn jar hadoop-mapreduce-examples-3.1.1.3.0.1.0-187.jar pi 16 100000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AE1C4-77D0-73EF-8A3B-4C6294FEF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708" y="2016635"/>
            <a:ext cx="8308584" cy="479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43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4AF68-2A99-867E-6EB2-13EB374E1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Monitor MapReduce Running Jobs</a:t>
            </a:r>
            <a:br>
              <a:rPr lang="en-US" sz="32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0DCAE-C36F-5040-CB0A-D7DFD80A8D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your browser, go to 127.0.0.1:8088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DC3C3-7813-9025-29A8-713BC7E68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21" y="1941143"/>
            <a:ext cx="11848291" cy="307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93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0538C-3314-2035-676E-34C972DE6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Notes of Cluster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8D004C-10FA-3C80-CB2F-6C8BCD8A2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68" y="1707543"/>
            <a:ext cx="12138270" cy="291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56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158CE-E79A-BFB2-7619-B43655AA6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A Particular Job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3BB9-67E6-ADE2-A674-C7D2C8ED2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02" y="1003149"/>
            <a:ext cx="10784595" cy="518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10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72DA5-2A49-3B43-47B8-16D71871B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MapReduce Job Details</a:t>
            </a:r>
          </a:p>
        </p:txBody>
      </p:sp>
      <p:pic>
        <p:nvPicPr>
          <p:cNvPr id="4" name="Content Placeholder 3" descr="Sample MapReduce Application Instance">
            <a:extLst>
              <a:ext uri="{FF2B5EF4-FFF2-40B4-BE49-F238E27FC236}">
                <a16:creationId xmlns:a16="http://schemas.microsoft.com/office/drawing/2014/main" id="{E7A74584-3215-C24E-0B48-F73A1D183AF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765968" y="3818103"/>
            <a:ext cx="10660063" cy="178209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6F7B55-8156-563F-D98F-911180CF8925}"/>
              </a:ext>
            </a:extLst>
          </p:cNvPr>
          <p:cNvSpPr txBox="1">
            <a:spLocks/>
          </p:cNvSpPr>
          <p:nvPr/>
        </p:nvSpPr>
        <p:spPr>
          <a:xfrm>
            <a:off x="733425" y="1110953"/>
            <a:ext cx="10660288" cy="50186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</a:t>
            </a:r>
            <a:r>
              <a:rPr lang="en-US" dirty="0" err="1"/>
              <a:t>url</a:t>
            </a:r>
            <a:r>
              <a:rPr lang="en-US" dirty="0"/>
              <a:t> linked by </a:t>
            </a:r>
            <a:r>
              <a:rPr lang="en-US" dirty="0" err="1"/>
              <a:t>ApplicationMaster</a:t>
            </a:r>
            <a:r>
              <a:rPr lang="en-US" dirty="0"/>
              <a:t> is not correct</a:t>
            </a:r>
          </a:p>
          <a:p>
            <a:r>
              <a:rPr lang="en-US" dirty="0"/>
              <a:t>Simply edit </a:t>
            </a:r>
            <a:r>
              <a:rPr lang="en-US" i="1" dirty="0"/>
              <a:t>sandbox-hdp.hortonworks.com</a:t>
            </a:r>
            <a:r>
              <a:rPr lang="en-US" dirty="0"/>
              <a:t> to </a:t>
            </a:r>
            <a:r>
              <a:rPr lang="en-US" i="1" dirty="0"/>
              <a:t>127.0.0.1 </a:t>
            </a:r>
            <a:r>
              <a:rPr lang="en-US" dirty="0"/>
              <a:t>in the address bar of your browser </a:t>
            </a:r>
          </a:p>
          <a:p>
            <a:pPr lvl="1"/>
            <a:r>
              <a:rPr lang="en-US" dirty="0"/>
              <a:t>Do not change anything in the </a:t>
            </a:r>
            <a:r>
              <a:rPr lang="en-US" i="1" dirty="0"/>
              <a:t>proxy/</a:t>
            </a:r>
            <a:r>
              <a:rPr lang="en-US" i="1" dirty="0" err="1"/>
              <a:t>application_id</a:t>
            </a:r>
            <a:endParaRPr lang="en-US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48C2CC-DB41-8BE0-1680-535C8010F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935641"/>
            <a:ext cx="7154273" cy="4572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0367F0-12BC-8AAF-CA3E-4D6D3B66371E}"/>
              </a:ext>
            </a:extLst>
          </p:cNvPr>
          <p:cNvSpPr/>
          <p:nvPr/>
        </p:nvSpPr>
        <p:spPr>
          <a:xfrm>
            <a:off x="1082842" y="2935641"/>
            <a:ext cx="2273969" cy="282806"/>
          </a:xfrm>
          <a:prstGeom prst="rect">
            <a:avLst/>
          </a:prstGeom>
          <a:noFill/>
          <a:ln w="19050">
            <a:solidFill>
              <a:srgbClr val="B85C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07CA22-1598-10ED-CE64-1667166D40CC}"/>
              </a:ext>
            </a:extLst>
          </p:cNvPr>
          <p:cNvCxnSpPr/>
          <p:nvPr/>
        </p:nvCxnSpPr>
        <p:spPr>
          <a:xfrm>
            <a:off x="2183732" y="3218447"/>
            <a:ext cx="60157" cy="6497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62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6A501-46EE-F2AA-9439-FC0CC3E35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04FA9-FC06-9584-71CA-8B723F0C26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your browser, go to 127.0.0.1:19888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B22687-C0A3-0DF9-E7A4-DA0FDF315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1436"/>
            <a:ext cx="12192000" cy="319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55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DD456-1E42-FC77-B0FE-1652180A2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MapReduce Example - </a:t>
            </a:r>
            <a:r>
              <a:rPr lang="en-US" dirty="0" err="1"/>
              <a:t>terasort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9AF63-7216-4317-4429-E476FDAB60B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Create a folder “</a:t>
            </a:r>
            <a:r>
              <a:rPr lang="en-US" b="1" dirty="0" err="1"/>
              <a:t>terasort</a:t>
            </a:r>
            <a:r>
              <a:rPr lang="en-US" dirty="0"/>
              <a:t>” in the home directory on HDFS</a:t>
            </a:r>
          </a:p>
        </p:txBody>
      </p:sp>
      <p:pic>
        <p:nvPicPr>
          <p:cNvPr id="4" name="Picture 3" descr="Run Another MapReduce Example - terasort">
            <a:extLst>
              <a:ext uri="{FF2B5EF4-FFF2-40B4-BE49-F238E27FC236}">
                <a16:creationId xmlns:a16="http://schemas.microsoft.com/office/drawing/2014/main" id="{4B827011-D0EC-5513-A015-9363B6A5C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382" y="1893384"/>
            <a:ext cx="7010369" cy="345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89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5D65-CBF5-3557-5A46-853D3A958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Hadoop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3D18-80AE-7112-0B93-AF5B4D12F1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5264317" cy="5018679"/>
          </a:xfrm>
        </p:spPr>
        <p:txBody>
          <a:bodyPr/>
          <a:lstStyle/>
          <a:p>
            <a:r>
              <a:rPr lang="en-US" sz="2400" dirty="0"/>
              <a:t>Distributed Storage</a:t>
            </a:r>
          </a:p>
          <a:p>
            <a:pPr lvl="1"/>
            <a:r>
              <a:rPr lang="en-US" sz="2000" dirty="0"/>
              <a:t>Hadoop Distributed File System (HDFS)</a:t>
            </a:r>
          </a:p>
          <a:p>
            <a:pPr lvl="1"/>
            <a:r>
              <a:rPr lang="en-US" sz="2000" dirty="0"/>
              <a:t>Data is split into blocks then stored in different nodes with their own resources</a:t>
            </a:r>
          </a:p>
          <a:p>
            <a:pPr lvl="1"/>
            <a:r>
              <a:rPr lang="en-US" sz="2000" dirty="0"/>
              <a:t>Master nodes keep metadata</a:t>
            </a:r>
          </a:p>
          <a:p>
            <a:r>
              <a:rPr lang="en-US" sz="2400" dirty="0"/>
              <a:t>Cluster Resource Management</a:t>
            </a:r>
          </a:p>
          <a:p>
            <a:pPr lvl="1"/>
            <a:r>
              <a:rPr lang="en-US" sz="2000" dirty="0"/>
              <a:t>Yet Another Resource Negotiator (YARN)</a:t>
            </a:r>
          </a:p>
          <a:p>
            <a:pPr lvl="1"/>
            <a:r>
              <a:rPr lang="en-US" sz="2000" dirty="0"/>
              <a:t>Coordinate nodes for data processing</a:t>
            </a:r>
          </a:p>
          <a:p>
            <a:r>
              <a:rPr lang="en-US" sz="2400" b="1" dirty="0"/>
              <a:t>Processing Framework</a:t>
            </a:r>
          </a:p>
          <a:p>
            <a:pPr lvl="1"/>
            <a:r>
              <a:rPr lang="en-US" sz="2000" b="1" dirty="0"/>
              <a:t>MapReduce, Spark</a:t>
            </a:r>
          </a:p>
          <a:p>
            <a:pPr lvl="1"/>
            <a:r>
              <a:rPr lang="en-US" sz="2000" b="1" dirty="0"/>
              <a:t>Process and analyze data</a:t>
            </a:r>
          </a:p>
          <a:p>
            <a:r>
              <a:rPr lang="en-US" sz="2400" dirty="0"/>
              <a:t>API</a:t>
            </a:r>
          </a:p>
          <a:p>
            <a:pPr lvl="1"/>
            <a:r>
              <a:rPr lang="en-US" sz="2000" dirty="0"/>
              <a:t>Various applications</a:t>
            </a:r>
          </a:p>
        </p:txBody>
      </p:sp>
      <p:pic>
        <p:nvPicPr>
          <p:cNvPr id="1026" name="Picture 2" descr="A Hadoop cluster divided into functional layers.">
            <a:extLst>
              <a:ext uri="{FF2B5EF4-FFF2-40B4-BE49-F238E27FC236}">
                <a16:creationId xmlns:a16="http://schemas.microsoft.com/office/drawing/2014/main" id="{89244CBA-A282-84C8-0E0B-94348CBD5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43" y="1907365"/>
            <a:ext cx="5533219" cy="304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A6DA48-FCFB-E6AA-14CA-ADBB932D2126}"/>
              </a:ext>
            </a:extLst>
          </p:cNvPr>
          <p:cNvSpPr/>
          <p:nvPr/>
        </p:nvSpPr>
        <p:spPr>
          <a:xfrm>
            <a:off x="6264831" y="2779293"/>
            <a:ext cx="5666874" cy="8783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1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A5F0C-0E08-85A9-1200-44F69DEE7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Generate Input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CD496-A721-0687-72B6-23169CC22AE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In SSH, execute</a:t>
            </a:r>
          </a:p>
          <a:p>
            <a:pPr lvl="1"/>
            <a:r>
              <a:rPr lang="en-US" sz="2000" dirty="0"/>
              <a:t>yarn jar hadoop-mapreduce-examples-3.1.1.3.0.1.0-187.jar </a:t>
            </a:r>
            <a:r>
              <a:rPr lang="en-US" sz="2000" dirty="0" err="1"/>
              <a:t>teragen</a:t>
            </a:r>
            <a:r>
              <a:rPr lang="en-US" sz="2000" dirty="0"/>
              <a:t> 10000 </a:t>
            </a:r>
            <a:r>
              <a:rPr lang="en-US" sz="2000" dirty="0" err="1"/>
              <a:t>terasort</a:t>
            </a:r>
            <a:r>
              <a:rPr lang="en-US" sz="2000" dirty="0"/>
              <a:t>/input</a:t>
            </a:r>
          </a:p>
          <a:p>
            <a:pPr lvl="1"/>
            <a:r>
              <a:rPr lang="en-US" sz="2000" dirty="0"/>
              <a:t>This generates 10000 random binary numbers for sorting </a:t>
            </a:r>
          </a:p>
          <a:p>
            <a:pPr lvl="2"/>
            <a:r>
              <a:rPr lang="en-US" sz="1800" dirty="0"/>
              <a:t>The generated random numbers will be put under </a:t>
            </a:r>
            <a:r>
              <a:rPr lang="en-US" sz="1800" dirty="0" err="1"/>
              <a:t>terasort</a:t>
            </a:r>
            <a:r>
              <a:rPr lang="en-US" sz="1800" dirty="0"/>
              <a:t>/input directory</a:t>
            </a:r>
          </a:p>
          <a:p>
            <a:pPr lvl="1"/>
            <a:endParaRPr lang="en-US" dirty="0"/>
          </a:p>
        </p:txBody>
      </p:sp>
      <p:pic>
        <p:nvPicPr>
          <p:cNvPr id="4" name="Picture 3" descr="Run a MapReduce job o generate 10000 random binary numbers for sorting">
            <a:extLst>
              <a:ext uri="{FF2B5EF4-FFF2-40B4-BE49-F238E27FC236}">
                <a16:creationId xmlns:a16="http://schemas.microsoft.com/office/drawing/2014/main" id="{7C84EEAD-FAEA-50F5-9A0E-4124755BA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87" y="3493586"/>
            <a:ext cx="4926046" cy="1694218"/>
          </a:xfrm>
          <a:prstGeom prst="rect">
            <a:avLst/>
          </a:prstGeom>
        </p:spPr>
      </p:pic>
      <p:pic>
        <p:nvPicPr>
          <p:cNvPr id="5" name="Picture 4" descr="Run a MapReduce job o generate 10000 random binary numbers for sorting">
            <a:extLst>
              <a:ext uri="{FF2B5EF4-FFF2-40B4-BE49-F238E27FC236}">
                <a16:creationId xmlns:a16="http://schemas.microsoft.com/office/drawing/2014/main" id="{8D789ECF-4127-F8DD-2E7D-96B414AA4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734" y="3469930"/>
            <a:ext cx="4898256" cy="218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4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78092-7844-F6FF-1184-C16EC6E01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Execute the Job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DF307-3584-1DCA-0543-5E5B445F1DD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yarn jar hadoop-mapreduce-examples-3.1.1.3.0.1.0-187.jar </a:t>
            </a:r>
            <a:r>
              <a:rPr lang="en-US" sz="1800" dirty="0" err="1"/>
              <a:t>terasort</a:t>
            </a:r>
            <a:r>
              <a:rPr lang="en-US" sz="1800" dirty="0"/>
              <a:t> </a:t>
            </a:r>
            <a:r>
              <a:rPr lang="en-US" sz="1800" dirty="0" err="1"/>
              <a:t>terasort</a:t>
            </a:r>
            <a:r>
              <a:rPr lang="en-US" sz="1800" dirty="0"/>
              <a:t>/input </a:t>
            </a:r>
            <a:r>
              <a:rPr lang="en-US" sz="1800" dirty="0" err="1"/>
              <a:t>terasort</a:t>
            </a:r>
            <a:r>
              <a:rPr lang="en-US" sz="1800" dirty="0"/>
              <a:t>/output</a:t>
            </a:r>
          </a:p>
          <a:p>
            <a:r>
              <a:rPr lang="en-US" sz="1600" dirty="0"/>
              <a:t>The result will be put in output folder </a:t>
            </a:r>
            <a:r>
              <a:rPr lang="en-US" sz="1600" dirty="0" err="1"/>
              <a:t>terasort</a:t>
            </a:r>
            <a:r>
              <a:rPr lang="en-US" sz="1600" dirty="0"/>
              <a:t>/output</a:t>
            </a:r>
          </a:p>
          <a:p>
            <a:pPr lvl="1"/>
            <a:r>
              <a:rPr lang="en-US" sz="1400" b="1" dirty="0"/>
              <a:t>The output directory must not exist before you execute this command</a:t>
            </a:r>
          </a:p>
          <a:p>
            <a:pPr lvl="1"/>
            <a:r>
              <a:rPr lang="en-US" sz="1400" dirty="0"/>
              <a:t>A new directory output will be automatically created under </a:t>
            </a:r>
            <a:r>
              <a:rPr lang="en-US" sz="1400" dirty="0" err="1"/>
              <a:t>terasort</a:t>
            </a:r>
            <a:r>
              <a:rPr lang="en-US" sz="1400" dirty="0"/>
              <a:t> to store the sorted results</a:t>
            </a:r>
          </a:p>
        </p:txBody>
      </p:sp>
      <p:pic>
        <p:nvPicPr>
          <p:cNvPr id="4" name="Picture 3" descr="Result of terasort">
            <a:extLst>
              <a:ext uri="{FF2B5EF4-FFF2-40B4-BE49-F238E27FC236}">
                <a16:creationId xmlns:a16="http://schemas.microsoft.com/office/drawing/2014/main" id="{2EEFDDA3-3520-552C-8148-3CACFE92E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606" y="2621554"/>
            <a:ext cx="5538788" cy="294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0822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36C17-27DB-BD8D-E99B-8E3C79DFA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Important URLs for VirtualBox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F4FAB-3227-EA30-0002-40B4DF19CB2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127.0.0.1:8080  - Hadoop Server Dashboard</a:t>
            </a:r>
          </a:p>
          <a:p>
            <a:r>
              <a:rPr lang="en-US" dirty="0"/>
              <a:t>127.0.0.1:4200 – SSH to Hadoop Server</a:t>
            </a:r>
          </a:p>
          <a:p>
            <a:r>
              <a:rPr lang="en-US" dirty="0"/>
              <a:t>127.0.0.1:8088 – Monitor Jobs and Cluster Status</a:t>
            </a:r>
          </a:p>
          <a:p>
            <a:r>
              <a:rPr lang="en-US" dirty="0"/>
              <a:t>127.0.0.1:19888 – MapReduce Job History UI</a:t>
            </a:r>
          </a:p>
          <a:p>
            <a:r>
              <a:rPr lang="en-US" dirty="0"/>
              <a:t>127.0.0.1:19888/logs – MapReduce Job History logs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89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2B585-5307-74DA-F509-6F2F504F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2FE18-32F8-7503-BAA4-9DBE7C6FDA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https://hadoop.apache.org/docs/r3.3.4/hadoop-mapreduce-client/hadoop-mapreduce-client-core/MapReduceTutorial.html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70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6A16A-1661-6CEF-B0D1-AA6635596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MapReduce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F3EDB-3295-716A-D911-8F6A34597E2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 framework for 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Processing vast amounts of data (multi-terabyte data-sets) 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In parallel on large clusters (thousands of nodes) 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Commodity hardware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Reliable, fault-tolerant manner</a:t>
            </a:r>
          </a:p>
        </p:txBody>
      </p:sp>
    </p:spTree>
    <p:extLst>
      <p:ext uri="{BB962C8B-B14F-4D97-AF65-F5344CB8AC3E}">
        <p14:creationId xmlns:p14="http://schemas.microsoft.com/office/powerpoint/2010/main" val="73151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23E6E-1A89-BD7D-E632-7894FBC17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MapReduce Overall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86943-29D2-A039-6CEA-C182EED412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4524375" cy="5018679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Verdana" panose="020B0604030504040204" pitchFamily="34" charset="0"/>
              </a:rPr>
              <a:t>A MapReduce process</a:t>
            </a:r>
            <a:endParaRPr lang="en-US" sz="2400" i="1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</a:rPr>
              <a:t>Splits the input dataset into independent chunks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</a:rPr>
              <a:t>Processes input chunks with the </a:t>
            </a:r>
            <a:r>
              <a:rPr lang="en-US" sz="2000" b="1" i="1" dirty="0">
                <a:latin typeface="Verdana" panose="020B0604030504040204" pitchFamily="34" charset="0"/>
              </a:rPr>
              <a:t>mappers</a:t>
            </a:r>
            <a:r>
              <a:rPr lang="en-US" sz="2000" i="1" dirty="0">
                <a:latin typeface="Verdana" panose="020B0604030504040204" pitchFamily="34" charset="0"/>
              </a:rPr>
              <a:t> </a:t>
            </a:r>
            <a:r>
              <a:rPr lang="en-US" sz="2000" dirty="0">
                <a:latin typeface="Verdana" panose="020B0604030504040204" pitchFamily="34" charset="0"/>
              </a:rPr>
              <a:t>in a completely parallel manner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</a:rPr>
              <a:t>Sorts the outputs of the mappers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</a:rPr>
              <a:t>Feeds to sorted output to the </a:t>
            </a:r>
            <a:r>
              <a:rPr lang="en-US" sz="2000" b="1" i="1" dirty="0">
                <a:latin typeface="Verdana" panose="020B0604030504040204" pitchFamily="34" charset="0"/>
              </a:rPr>
              <a:t>reducers</a:t>
            </a:r>
            <a:endParaRPr lang="en-US" sz="2000" b="1" dirty="0"/>
          </a:p>
          <a:p>
            <a:endParaRPr lang="en-US" sz="2400" dirty="0"/>
          </a:p>
        </p:txBody>
      </p:sp>
      <p:pic>
        <p:nvPicPr>
          <p:cNvPr id="1028" name="Picture 4" descr="MapReduce-based big data classification model using feature subset  selection and hyperparameter tuned deep belief network | Scientific Reports">
            <a:extLst>
              <a:ext uri="{FF2B5EF4-FFF2-40B4-BE49-F238E27FC236}">
                <a16:creationId xmlns:a16="http://schemas.microsoft.com/office/drawing/2014/main" id="{0D65D0CF-0B65-C975-73D7-04ABA2FF15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1"/>
          <a:stretch/>
        </p:blipFill>
        <p:spPr bwMode="auto">
          <a:xfrm>
            <a:off x="7054323" y="1483144"/>
            <a:ext cx="4987032" cy="308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9B93D81-9379-549D-B7A0-3A87307006DA}"/>
              </a:ext>
            </a:extLst>
          </p:cNvPr>
          <p:cNvSpPr/>
          <p:nvPr/>
        </p:nvSpPr>
        <p:spPr>
          <a:xfrm>
            <a:off x="5534177" y="2667004"/>
            <a:ext cx="1058779" cy="666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4097F50-A65A-4EDE-FF08-D012AFF048CA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6592956" y="3000500"/>
            <a:ext cx="451185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2190B6A-57B9-2369-D7D7-FEA8FA6DAC0A}"/>
              </a:ext>
            </a:extLst>
          </p:cNvPr>
          <p:cNvSpPr txBox="1"/>
          <p:nvPr/>
        </p:nvSpPr>
        <p:spPr>
          <a:xfrm>
            <a:off x="7176837" y="4656221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728174-AA77-993E-1471-98E81B37E63B}"/>
              </a:ext>
            </a:extLst>
          </p:cNvPr>
          <p:cNvSpPr txBox="1"/>
          <p:nvPr/>
        </p:nvSpPr>
        <p:spPr>
          <a:xfrm>
            <a:off x="8676775" y="4656221"/>
            <a:ext cx="53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Sort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A78F94-2398-136E-7794-FA0E4C6A5D1A}"/>
              </a:ext>
            </a:extLst>
          </p:cNvPr>
          <p:cNvSpPr txBox="1"/>
          <p:nvPr/>
        </p:nvSpPr>
        <p:spPr>
          <a:xfrm>
            <a:off x="10188743" y="4656221"/>
            <a:ext cx="810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Reduce</a:t>
            </a:r>
          </a:p>
        </p:txBody>
      </p:sp>
    </p:spTree>
    <p:extLst>
      <p:ext uri="{BB962C8B-B14F-4D97-AF65-F5344CB8AC3E}">
        <p14:creationId xmlns:p14="http://schemas.microsoft.com/office/powerpoint/2010/main" val="71440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7BBE1-3D2D-0AFA-6244-B9A36935B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Key-Value Pairs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521F689-ED00-8EE6-2BF8-45ABAA1B60B1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1110953"/>
                <a:ext cx="10516101" cy="5018679"/>
              </a:xfrm>
            </p:spPr>
            <p:txBody>
              <a:bodyPr/>
              <a:lstStyle/>
              <a:p>
                <a:r>
                  <a:rPr lang="en-US" dirty="0"/>
                  <a:t>MapReduce operates exclusively 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&gt; </m:t>
                    </m:r>
                  </m:oMath>
                </a14:m>
                <a:r>
                  <a:rPr lang="en-US" dirty="0"/>
                  <a:t>pairs</a:t>
                </a:r>
              </a:p>
              <a:p>
                <a:pPr lvl="1"/>
                <a:r>
                  <a:rPr lang="en-US" dirty="0"/>
                  <a:t>The input to any MapReduce jobs is a set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Any intermediate processes like shuffling or sorting have inputs and outputs as sets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The output of any MapReduce Jobs is also a set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/>
                  <a:t> pairs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521F689-ED00-8EE6-2BF8-45ABAA1B60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1110953"/>
                <a:ext cx="10516101" cy="5018679"/>
              </a:xfrm>
              <a:blipFill>
                <a:blip r:embed="rId2"/>
                <a:stretch>
                  <a:fillRect l="-1043" t="-1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B60D896-D422-1AF0-C6BC-82FD0B74D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739" y="3722560"/>
            <a:ext cx="5584521" cy="16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4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D3AF-3E60-A44C-C330-8DC36B0A2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Word Counting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D446C0-05B2-EE35-CEB8-C259030A589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4" y="952076"/>
                <a:ext cx="5362575" cy="5340440"/>
              </a:xfrm>
            </p:spPr>
            <p:txBody>
              <a:bodyPr/>
              <a:lstStyle/>
              <a:p>
                <a:r>
                  <a:rPr lang="en-US" sz="2400" dirty="0"/>
                  <a:t>Input: a data set of documents</a:t>
                </a:r>
              </a:p>
              <a:p>
                <a:r>
                  <a:rPr lang="en-US" sz="2400" dirty="0"/>
                  <a:t>Output: frequencies of every term in the input documents</a:t>
                </a:r>
              </a:p>
              <a:p>
                <a:r>
                  <a:rPr lang="en-US" sz="2400" dirty="0"/>
                  <a:t>Procedure:</a:t>
                </a:r>
              </a:p>
              <a:p>
                <a:pPr marL="971550" lvl="1" indent="-514350">
                  <a:buClr>
                    <a:schemeClr val="tx1"/>
                  </a:buClr>
                  <a:buFont typeface="+mj-lt"/>
                  <a:buAutoNum type="arabicPeriod"/>
                </a:pPr>
                <a:r>
                  <a:rPr lang="en-US" sz="2000" dirty="0"/>
                  <a:t>Splits input documents into chunks (e.g., lines, sentences, etc.)</a:t>
                </a:r>
              </a:p>
              <a:p>
                <a:pPr marL="971550" lvl="1" indent="-514350">
                  <a:buClr>
                    <a:schemeClr val="tx1"/>
                  </a:buClr>
                  <a:buFont typeface="+mj-lt"/>
                  <a:buAutoNum type="arabicPeriod"/>
                </a:pPr>
                <a:r>
                  <a:rPr lang="en-US" sz="2000" dirty="0"/>
                  <a:t>Maps each terms in a chunk to a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000" dirty="0"/>
                  <a:t> pair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𝑡𝑒𝑟𝑚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,1&gt;</m:t>
                    </m:r>
                  </m:oMath>
                </a14:m>
                <a:endParaRPr lang="en-US" sz="2000" b="0" dirty="0"/>
              </a:p>
              <a:p>
                <a:pPr marL="971550" lvl="1" indent="-514350">
                  <a:buClr>
                    <a:schemeClr val="tx1"/>
                  </a:buClr>
                  <a:buFont typeface="+mj-lt"/>
                  <a:buAutoNum type="arabicPeriod"/>
                </a:pPr>
                <a:r>
                  <a:rPr lang="en-US" sz="2000" dirty="0"/>
                  <a:t>Shuffles/sorts the pairs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𝑡𝑒𝑟𝑚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,1&gt;</m:t>
                    </m:r>
                  </m:oMath>
                </a14:m>
                <a:r>
                  <a:rPr lang="en-US" sz="2000" dirty="0"/>
                  <a:t> so that pairs from the same term are in the same shuffled outputs</a:t>
                </a:r>
              </a:p>
              <a:p>
                <a:pPr marL="971550" lvl="1" indent="-514350">
                  <a:buClr>
                    <a:schemeClr val="tx1"/>
                  </a:buClr>
                  <a:buFont typeface="+mj-lt"/>
                  <a:buAutoNum type="arabicPeriod"/>
                </a:pPr>
                <a:r>
                  <a:rPr lang="en-US" sz="2000" dirty="0"/>
                  <a:t>Reduces each shuffled outputs by keeping the terms and summing all values of 1’s to obtain new values</a:t>
                </a:r>
              </a:p>
              <a:p>
                <a:pPr marL="971550" lvl="1" indent="-514350">
                  <a:buClr>
                    <a:schemeClr val="tx1"/>
                  </a:buClr>
                  <a:buFont typeface="+mj-lt"/>
                  <a:buAutoNum type="arabicPeriod"/>
                </a:pPr>
                <a:r>
                  <a:rPr lang="en-US" sz="2000" dirty="0"/>
                  <a:t>Merges the reduced outputs to obtain the final output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D446C0-05B2-EE35-CEB8-C259030A58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4" y="952076"/>
                <a:ext cx="5362575" cy="5340440"/>
              </a:xfrm>
              <a:blipFill>
                <a:blip r:embed="rId2"/>
                <a:stretch>
                  <a:fillRect l="-1477" t="-1598" r="-909" b="-7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 descr="Challenge 11: Inverted Index">
            <a:extLst>
              <a:ext uri="{FF2B5EF4-FFF2-40B4-BE49-F238E27FC236}">
                <a16:creationId xmlns:a16="http://schemas.microsoft.com/office/drawing/2014/main" id="{586FB268-F6CF-9776-78D2-83E06F1B1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479" y="2334127"/>
            <a:ext cx="6189521" cy="256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04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D1B15-73C0-6B20-BF13-27CA27DF1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Pseudocode for Word Counting MapReduce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CD3181-9ABD-D3B9-5F2C-E85A35D9CDD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26121" y="1110951"/>
                <a:ext cx="4801100" cy="501867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/>
                  <a:t>class</a:t>
                </a:r>
                <a:r>
                  <a:rPr lang="en-US" dirty="0"/>
                  <a:t> </a:t>
                </a:r>
                <a:r>
                  <a:rPr lang="en-US" i="1" dirty="0"/>
                  <a:t>Mapper</a:t>
                </a:r>
              </a:p>
              <a:p>
                <a:pPr marL="0" indent="0">
                  <a:buNone/>
                </a:pPr>
                <a:r>
                  <a:rPr lang="en-US" dirty="0"/>
                  <a:t>   </a:t>
                </a:r>
                <a:r>
                  <a:rPr lang="en-US" b="1" dirty="0"/>
                  <a:t>method</a:t>
                </a:r>
                <a:r>
                  <a:rPr lang="en-US" dirty="0"/>
                  <a:t> </a:t>
                </a:r>
                <a:r>
                  <a:rPr lang="en-US" i="1" dirty="0"/>
                  <a:t>Map</a:t>
                </a:r>
                <a:r>
                  <a:rPr lang="en-US" dirty="0"/>
                  <a:t>(document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:r>
                  <a:rPr lang="en-US" dirty="0"/>
                  <a:t>      </a:t>
                </a:r>
                <a:r>
                  <a:rPr lang="en-US" b="1" dirty="0"/>
                  <a:t>for</a:t>
                </a:r>
                <a:r>
                  <a:rPr lang="en-US" dirty="0"/>
                  <a:t> </a:t>
                </a:r>
                <a:r>
                  <a:rPr lang="en-US" b="1" dirty="0"/>
                  <a:t>all</a:t>
                </a:r>
                <a:r>
                  <a:rPr lang="en-US" dirty="0"/>
                  <a:t> term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in</a:t>
                </a:r>
                <a:r>
                  <a:rPr lang="en-US" dirty="0"/>
                  <a:t> document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      </a:t>
                </a:r>
                <a:r>
                  <a:rPr lang="en-US" i="1" dirty="0"/>
                  <a:t>Emit</a:t>
                </a:r>
                <a:r>
                  <a:rPr lang="en-US" dirty="0"/>
                  <a:t>(term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, count 1)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CD3181-9ABD-D3B9-5F2C-E85A35D9CDD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26121" y="1110951"/>
                <a:ext cx="4801100" cy="5018679"/>
              </a:xfrm>
              <a:blipFill>
                <a:blip r:embed="rId2"/>
                <a:stretch>
                  <a:fillRect l="-2668" t="-1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241785F-841F-83C2-710A-82433E43A8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04975" y="1110952"/>
                <a:ext cx="6563225" cy="501867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800" b="0" i="0" kern="1200">
                    <a:solidFill>
                      <a:schemeClr val="tx1"/>
                    </a:solidFill>
                    <a:latin typeface="Avenir 65 Medium" panose="02000503020000020003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b="1" dirty="0"/>
                  <a:t>class</a:t>
                </a:r>
                <a:r>
                  <a:rPr lang="en-US" dirty="0"/>
                  <a:t> </a:t>
                </a:r>
                <a:r>
                  <a:rPr lang="en-US" i="1" dirty="0"/>
                  <a:t>Reducer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   </a:t>
                </a:r>
                <a:r>
                  <a:rPr lang="en-US" b="1" dirty="0"/>
                  <a:t>method</a:t>
                </a:r>
                <a:r>
                  <a:rPr lang="en-US" dirty="0"/>
                  <a:t> </a:t>
                </a:r>
                <a:r>
                  <a:rPr lang="en-US" i="1" dirty="0"/>
                  <a:t>Reduce</a:t>
                </a:r>
                <a:r>
                  <a:rPr lang="en-US" dirty="0"/>
                  <a:t>(term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, counts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𝑠𝑢𝑚</m:t>
                    </m:r>
                  </m:oMath>
                </a14:m>
                <a:r>
                  <a:rPr lang="en-US" dirty="0"/>
                  <a:t>  </a:t>
                </a:r>
                <a:r>
                  <a:rPr lang="en-US" dirty="0">
                    <a:sym typeface="Wingdings" panose="05000000000000000000" pitchFamily="2" charset="2"/>
                  </a:rPr>
                  <a:t> 0</a:t>
                </a:r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r>
                  <a:rPr lang="en-US" b="1" dirty="0"/>
                  <a:t>   for</a:t>
                </a:r>
                <a:r>
                  <a:rPr lang="en-US" dirty="0"/>
                  <a:t> </a:t>
                </a:r>
                <a:r>
                  <a:rPr lang="en-US" b="1" dirty="0"/>
                  <a:t>all</a:t>
                </a:r>
                <a:r>
                  <a:rPr lang="en-US" dirty="0"/>
                  <a:t> count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in </a:t>
                </a:r>
                <a:r>
                  <a:rPr lang="en-US" dirty="0"/>
                  <a:t>counts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</m:oMath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𝑠𝑢𝑚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sym typeface="Wingdings" panose="05000000000000000000" pitchFamily="2" charset="2"/>
                  </a:rPr>
                  <a:t>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𝑠𝑢𝑚</m:t>
                    </m:r>
                    <m:r>
                      <a:rPr lang="en-US" b="0" i="0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+</m:t>
                    </m:r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c</m:t>
                    </m:r>
                  </m:oMath>
                </a14:m>
                <a:r>
                  <a:rPr lang="en-US" dirty="0"/>
                  <a:t>  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i="1" dirty="0"/>
                  <a:t>      Emit</a:t>
                </a:r>
                <a:r>
                  <a:rPr lang="en-US" dirty="0"/>
                  <a:t>(term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, count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𝑠𝑢𝑚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241785F-841F-83C2-710A-82433E43A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4975" y="1110952"/>
                <a:ext cx="6563225" cy="5018679"/>
              </a:xfrm>
              <a:prstGeom prst="rect">
                <a:avLst/>
              </a:prstGeom>
              <a:blipFill>
                <a:blip r:embed="rId3"/>
                <a:stretch>
                  <a:fillRect l="-1950" t="-1942" r="-1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3046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757D0-2388-3E00-DB32-68762FEBC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Count Hands-on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9D83-54EB-929C-E1ED-6BB30A37DE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110953"/>
            <a:ext cx="4982311" cy="5018679"/>
          </a:xfrm>
        </p:spPr>
        <p:txBody>
          <a:bodyPr/>
          <a:lstStyle/>
          <a:p>
            <a:r>
              <a:rPr lang="en-US" dirty="0"/>
              <a:t>Cluster set up:</a:t>
            </a:r>
          </a:p>
          <a:p>
            <a:pPr lvl="1"/>
            <a:r>
              <a:rPr lang="en-US" dirty="0"/>
              <a:t>Make sure HDFS, YARN, and MapReduce have started</a:t>
            </a:r>
          </a:p>
          <a:p>
            <a:pPr lvl="2"/>
            <a:r>
              <a:rPr lang="en-US" dirty="0"/>
              <a:t>Select ACTIONS </a:t>
            </a:r>
            <a:r>
              <a:rPr lang="en-US" dirty="0">
                <a:sym typeface="Wingdings" panose="05000000000000000000" pitchFamily="2" charset="2"/>
              </a:rPr>
              <a:t> Start if the service is not running</a:t>
            </a:r>
          </a:p>
          <a:p>
            <a:pPr lvl="2"/>
            <a:endParaRPr lang="en-US" dirty="0">
              <a:sym typeface="Wingdings" panose="05000000000000000000" pitchFamily="2" charset="2"/>
            </a:endParaRPr>
          </a:p>
          <a:p>
            <a:pPr lvl="2"/>
            <a:endParaRPr lang="en-US" dirty="0">
              <a:sym typeface="Wingdings" panose="05000000000000000000" pitchFamily="2" charset="2"/>
            </a:endParaRPr>
          </a:p>
          <a:p>
            <a:pPr lvl="2"/>
            <a:endParaRPr lang="en-US" dirty="0">
              <a:sym typeface="Wingdings" panose="05000000000000000000" pitchFamily="2" charset="2"/>
            </a:endParaRPr>
          </a:p>
          <a:p>
            <a:pPr lvl="2"/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In HDFS View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Go to </a:t>
            </a:r>
            <a:r>
              <a:rPr lang="en-US" b="1" dirty="0" err="1">
                <a:sym typeface="Wingdings" panose="05000000000000000000" pitchFamily="2" charset="2"/>
              </a:rPr>
              <a:t>tmp</a:t>
            </a:r>
            <a:r>
              <a:rPr lang="en-US" dirty="0">
                <a:sym typeface="Wingdings" panose="05000000000000000000" pitchFamily="2" charset="2"/>
              </a:rPr>
              <a:t> folder</a:t>
            </a:r>
          </a:p>
          <a:p>
            <a:pPr lvl="2"/>
            <a:r>
              <a:rPr lang="en-US" dirty="0"/>
              <a:t>Create a folder </a:t>
            </a:r>
            <a:r>
              <a:rPr lang="en-US" b="1" dirty="0"/>
              <a:t>wordcount</a:t>
            </a:r>
          </a:p>
          <a:p>
            <a:pPr lvl="2"/>
            <a:r>
              <a:rPr lang="en-US" dirty="0"/>
              <a:t>Create a folder </a:t>
            </a:r>
            <a:r>
              <a:rPr lang="en-US" b="1" dirty="0"/>
              <a:t>input</a:t>
            </a:r>
          </a:p>
          <a:p>
            <a:pPr lvl="2"/>
            <a:r>
              <a:rPr lang="en-US" dirty="0"/>
              <a:t>Upload </a:t>
            </a:r>
            <a:r>
              <a:rPr lang="en-US" b="1" dirty="0"/>
              <a:t>file01</a:t>
            </a:r>
            <a:r>
              <a:rPr lang="en-US" dirty="0"/>
              <a:t> and </a:t>
            </a:r>
            <a:r>
              <a:rPr lang="en-US" b="1" dirty="0"/>
              <a:t>file02</a:t>
            </a:r>
            <a:r>
              <a:rPr lang="en-US" dirty="0"/>
              <a:t> to the </a:t>
            </a:r>
            <a:r>
              <a:rPr lang="en-US" b="1" dirty="0"/>
              <a:t>input</a:t>
            </a:r>
            <a:r>
              <a:rPr lang="en-US" dirty="0"/>
              <a:t> folder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F53E41-C7A7-A3F7-81DD-E0934F4E0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797" y="515795"/>
            <a:ext cx="3285671" cy="1280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016F5E-1C6D-BC33-B42B-266460CD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797" y="1951330"/>
            <a:ext cx="4982311" cy="1255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D40CC4-1F53-4FBD-CEBB-B81C82AE4B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82"/>
          <a:stretch/>
        </p:blipFill>
        <p:spPr>
          <a:xfrm>
            <a:off x="8686776" y="517358"/>
            <a:ext cx="2771799" cy="127922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F489F46-6818-F8AC-9B17-3D17C7B80B33}"/>
              </a:ext>
            </a:extLst>
          </p:cNvPr>
          <p:cNvSpPr/>
          <p:nvPr/>
        </p:nvSpPr>
        <p:spPr>
          <a:xfrm>
            <a:off x="7243756" y="1546094"/>
            <a:ext cx="1396712" cy="210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64FEA5-89EE-37F8-077C-C99C2A6DB4EF}"/>
              </a:ext>
            </a:extLst>
          </p:cNvPr>
          <p:cNvSpPr/>
          <p:nvPr/>
        </p:nvSpPr>
        <p:spPr>
          <a:xfrm>
            <a:off x="10585516" y="1536275"/>
            <a:ext cx="761019" cy="210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112DB7-12AC-740F-7261-51942882F099}"/>
              </a:ext>
            </a:extLst>
          </p:cNvPr>
          <p:cNvSpPr/>
          <p:nvPr/>
        </p:nvSpPr>
        <p:spPr>
          <a:xfrm>
            <a:off x="7249782" y="2940601"/>
            <a:ext cx="3087326" cy="210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548380-E3F8-6C74-C491-15F79200EB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20"/>
          <a:stretch/>
        </p:blipFill>
        <p:spPr>
          <a:xfrm>
            <a:off x="10521860" y="2223501"/>
            <a:ext cx="1649350" cy="9829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2A563CB-2004-2833-7F49-A3E9008353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233062" y="3975426"/>
            <a:ext cx="5454689" cy="215420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07EDA6C-B415-862F-4556-1DC0ECCD2FD3}"/>
              </a:ext>
            </a:extLst>
          </p:cNvPr>
          <p:cNvSpPr/>
          <p:nvPr/>
        </p:nvSpPr>
        <p:spPr>
          <a:xfrm>
            <a:off x="6937562" y="4543437"/>
            <a:ext cx="1352196" cy="210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94B21A-7BC7-A78E-9E64-DD5EEDD8C7FB}"/>
              </a:ext>
            </a:extLst>
          </p:cNvPr>
          <p:cNvSpPr/>
          <p:nvPr/>
        </p:nvSpPr>
        <p:spPr>
          <a:xfrm>
            <a:off x="6302895" y="5544588"/>
            <a:ext cx="753625" cy="5313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5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67EFB-4DBC-822E-730B-D387E8BC5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the MapReduce Code to the Cluster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043071C-52D2-A1B0-41F9-78A101099C0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80667" y="1141996"/>
                <a:ext cx="5915334" cy="3623500"/>
              </a:xfrm>
            </p:spPr>
            <p:txBody>
              <a:bodyPr/>
              <a:lstStyle/>
              <a:p>
                <a:r>
                  <a:rPr lang="en-US" sz="1600" dirty="0"/>
                  <a:t>Log in to localhost:4200 as </a:t>
                </a:r>
                <a:r>
                  <a:rPr lang="en-US" sz="1600" b="1" dirty="0" err="1"/>
                  <a:t>maria_dev</a:t>
                </a:r>
                <a:r>
                  <a:rPr lang="en-US" sz="1600" b="1" dirty="0"/>
                  <a:t> </a:t>
                </a:r>
                <a:r>
                  <a:rPr lang="en-US" sz="1600" dirty="0"/>
                  <a:t>/ </a:t>
                </a:r>
                <a:r>
                  <a:rPr lang="en-US" sz="1600" b="1" dirty="0" err="1"/>
                  <a:t>maria_dev</a:t>
                </a:r>
                <a:endParaRPr lang="en-US" sz="1600" b="1" dirty="0"/>
              </a:p>
              <a:p>
                <a:r>
                  <a:rPr lang="en-US" sz="1600" dirty="0"/>
                  <a:t>Create a wordcount folder with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𝒎𝒌𝒅𝒊𝒓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𝒘𝒐𝒓𝒅𝒄𝒐𝒖𝒏𝒕</m:t>
                    </m:r>
                  </m:oMath>
                </a14:m>
                <a:endParaRPr lang="en-US" sz="1600" b="1" dirty="0"/>
              </a:p>
              <a:p>
                <a:r>
                  <a:rPr lang="en-US" sz="1600" dirty="0"/>
                  <a:t>Move into the folder with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𝒄𝒅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𝒘𝒐𝒓𝒅𝒄𝒐𝒖𝒏𝒕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en-US" sz="1400" dirty="0"/>
                  <a:t>Notice you have been moved to wordcount folder</a:t>
                </a:r>
              </a:p>
              <a:p>
                <a:r>
                  <a:rPr lang="en-US" sz="1600" dirty="0"/>
                  <a:t>Create a new text file WordCount.java with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𝒗𝒊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𝑾𝒐𝒓𝒅𝑪𝒐𝒖𝒏𝒕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𝒋𝒂𝒗𝒂</m:t>
                    </m:r>
                  </m:oMath>
                </a14:m>
                <a:endParaRPr lang="en-US" sz="1600" b="1" dirty="0"/>
              </a:p>
              <a:p>
                <a:pPr lvl="1"/>
                <a:r>
                  <a:rPr lang="en-US" sz="1400" dirty="0"/>
                  <a:t>Your terminal will change into the vi interface</a:t>
                </a:r>
              </a:p>
              <a:p>
                <a:pPr lvl="1"/>
                <a:r>
                  <a:rPr lang="en-US" sz="1400" dirty="0"/>
                  <a:t>Type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𝒊</m:t>
                    </m:r>
                  </m:oMath>
                </a14:m>
                <a:r>
                  <a:rPr lang="en-US" sz="1200" b="1" dirty="0"/>
                  <a:t> </a:t>
                </a:r>
                <a:r>
                  <a:rPr lang="en-US" sz="1200" dirty="0"/>
                  <a:t>to change to INSERT mode</a:t>
                </a:r>
              </a:p>
              <a:p>
                <a:pPr lvl="1"/>
                <a:r>
                  <a:rPr lang="en-US" sz="1200" dirty="0"/>
                  <a:t>Copy the contents of WordCount.java on D2L and paste it into the new file with </a:t>
                </a:r>
                <a:r>
                  <a:rPr lang="en-US" sz="1200" b="1" dirty="0"/>
                  <a:t>Shift + Ctrl + V</a:t>
                </a:r>
              </a:p>
              <a:p>
                <a:pPr lvl="1"/>
                <a:r>
                  <a:rPr lang="en-US" sz="1200" dirty="0"/>
                  <a:t>Notice the redundant character at the end, delete it</a:t>
                </a:r>
              </a:p>
              <a:p>
                <a:pPr lvl="1"/>
                <a:r>
                  <a:rPr lang="en-US" sz="1200" dirty="0"/>
                  <a:t>Press ESC on keyboard to exit from INSERT mode</a:t>
                </a:r>
              </a:p>
              <a:p>
                <a:pPr lvl="1"/>
                <a:r>
                  <a:rPr lang="en-US" sz="1200" dirty="0"/>
                  <a:t>Type </a:t>
                </a:r>
                <a:r>
                  <a:rPr lang="en-US" sz="1200" b="1" dirty="0"/>
                  <a:t>:</a:t>
                </a:r>
                <a:r>
                  <a:rPr lang="en-US" sz="1200" b="1" dirty="0" err="1"/>
                  <a:t>wq</a:t>
                </a:r>
                <a:r>
                  <a:rPr lang="en-US" sz="1200" dirty="0"/>
                  <a:t> then press ENTER on keyboard to save the file and exit from vi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043071C-52D2-A1B0-41F9-78A101099C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80667" y="1141996"/>
                <a:ext cx="5915334" cy="3623500"/>
              </a:xfrm>
              <a:blipFill>
                <a:blip r:embed="rId2"/>
                <a:stretch>
                  <a:fillRect l="-412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6CAC7E6C-B036-204B-9D2A-D2AFD5D243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903"/>
          <a:stretch/>
        </p:blipFill>
        <p:spPr>
          <a:xfrm>
            <a:off x="7447547" y="808324"/>
            <a:ext cx="4011028" cy="7953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AD0EE4-B5F6-248C-C447-B0B9082ABB41}"/>
              </a:ext>
            </a:extLst>
          </p:cNvPr>
          <p:cNvSpPr/>
          <p:nvPr/>
        </p:nvSpPr>
        <p:spPr>
          <a:xfrm>
            <a:off x="9083842" y="1424872"/>
            <a:ext cx="757989" cy="1503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D8E314-9BE6-8A69-D097-0B0B0DD8E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029"/>
          <a:stretch/>
        </p:blipFill>
        <p:spPr>
          <a:xfrm>
            <a:off x="6288533" y="2059134"/>
            <a:ext cx="2554514" cy="17544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BC20E0-4817-93B4-C9FC-7265FDB2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598" y="2953746"/>
            <a:ext cx="2442736" cy="17544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FF0DE32-505C-7CE9-3F4F-79BC942497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6309" y="4971497"/>
            <a:ext cx="4973053" cy="160194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E6FDD8C-DFEB-90EE-EC74-17FED67D7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777" y="5146454"/>
            <a:ext cx="4973054" cy="161749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CE73BC8-4F46-C577-A705-A718D4F5FF55}"/>
              </a:ext>
            </a:extLst>
          </p:cNvPr>
          <p:cNvCxnSpPr/>
          <p:nvPr/>
        </p:nvCxnSpPr>
        <p:spPr>
          <a:xfrm flipH="1">
            <a:off x="8494295" y="1702468"/>
            <a:ext cx="589547" cy="2466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33B3820-AE3D-45E0-6569-A40B5DD86835}"/>
              </a:ext>
            </a:extLst>
          </p:cNvPr>
          <p:cNvSpPr txBox="1"/>
          <p:nvPr/>
        </p:nvSpPr>
        <p:spPr>
          <a:xfrm>
            <a:off x="8858796" y="1732614"/>
            <a:ext cx="1931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Change into Vi interface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9C56C74-79FF-E44E-28FE-D3FECCC5150A}"/>
              </a:ext>
            </a:extLst>
          </p:cNvPr>
          <p:cNvCxnSpPr>
            <a:cxnSpLocks/>
          </p:cNvCxnSpPr>
          <p:nvPr/>
        </p:nvCxnSpPr>
        <p:spPr>
          <a:xfrm>
            <a:off x="8965989" y="2794577"/>
            <a:ext cx="589547" cy="2466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D52C27-DDB5-A4F4-7CC3-38A03CFCC3DA}"/>
                  </a:ext>
                </a:extLst>
              </p:cNvPr>
              <p:cNvSpPr txBox="1"/>
              <p:nvPr/>
            </p:nvSpPr>
            <p:spPr>
              <a:xfrm>
                <a:off x="9230682" y="2579153"/>
                <a:ext cx="263225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Change into INSERT mode (type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𝒊</m:t>
                    </m:r>
                  </m:oMath>
                </a14:m>
                <a:r>
                  <a:rPr lang="en-US" sz="1400" dirty="0"/>
                  <a:t>)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D52C27-DDB5-A4F4-7CC3-38A03CFCC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0682" y="2579153"/>
                <a:ext cx="2632259" cy="307777"/>
              </a:xfrm>
              <a:prstGeom prst="rect">
                <a:avLst/>
              </a:prstGeom>
              <a:blipFill>
                <a:blip r:embed="rId8"/>
                <a:stretch>
                  <a:fillRect l="-694" t="-3922" r="-694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BD4A9EFF-06C5-8B34-90FD-7ACB8CA3380A}"/>
              </a:ext>
            </a:extLst>
          </p:cNvPr>
          <p:cNvSpPr/>
          <p:nvPr/>
        </p:nvSpPr>
        <p:spPr>
          <a:xfrm>
            <a:off x="9580630" y="4397542"/>
            <a:ext cx="1175602" cy="2985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7C1A790-7F58-6BC6-5D62-C2F5A840356F}"/>
              </a:ext>
            </a:extLst>
          </p:cNvPr>
          <p:cNvCxnSpPr>
            <a:cxnSpLocks/>
          </p:cNvCxnSpPr>
          <p:nvPr/>
        </p:nvCxnSpPr>
        <p:spPr>
          <a:xfrm flipH="1">
            <a:off x="8727935" y="4594981"/>
            <a:ext cx="589547" cy="2466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8A31B3B-47A3-5B34-DED7-7E16C347DBED}"/>
              </a:ext>
            </a:extLst>
          </p:cNvPr>
          <p:cNvSpPr txBox="1"/>
          <p:nvPr/>
        </p:nvSpPr>
        <p:spPr>
          <a:xfrm>
            <a:off x="7192097" y="4426676"/>
            <a:ext cx="1955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Paste content of D2L file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07C006-A252-9D45-0CC0-0AEEDCFBC22F}"/>
              </a:ext>
            </a:extLst>
          </p:cNvPr>
          <p:cNvSpPr/>
          <p:nvPr/>
        </p:nvSpPr>
        <p:spPr>
          <a:xfrm>
            <a:off x="10629900" y="6274848"/>
            <a:ext cx="228600" cy="2222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BF1DB5A-BD2B-7AB2-CAC4-BB16F5DDBD4C}"/>
              </a:ext>
            </a:extLst>
          </p:cNvPr>
          <p:cNvCxnSpPr>
            <a:cxnSpLocks/>
          </p:cNvCxnSpPr>
          <p:nvPr/>
        </p:nvCxnSpPr>
        <p:spPr>
          <a:xfrm flipH="1">
            <a:off x="6018796" y="5649384"/>
            <a:ext cx="589547" cy="2466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996A570-7433-0996-0890-BFE5EFB8841F}"/>
              </a:ext>
            </a:extLst>
          </p:cNvPr>
          <p:cNvSpPr txBox="1"/>
          <p:nvPr/>
        </p:nvSpPr>
        <p:spPr>
          <a:xfrm>
            <a:off x="5699390" y="5131190"/>
            <a:ext cx="114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ESC then :</a:t>
            </a:r>
            <a:r>
              <a:rPr lang="en-US" sz="1400" dirty="0" err="1"/>
              <a:t>wq</a:t>
            </a:r>
            <a:r>
              <a:rPr lang="en-US" sz="1400" dirty="0"/>
              <a:t> then ENTER</a:t>
            </a:r>
          </a:p>
        </p:txBody>
      </p:sp>
    </p:spTree>
    <p:extLst>
      <p:ext uri="{BB962C8B-B14F-4D97-AF65-F5344CB8AC3E}">
        <p14:creationId xmlns:p14="http://schemas.microsoft.com/office/powerpoint/2010/main" val="228020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9" grpId="0"/>
      <p:bldP spid="20" grpId="0" animBg="1"/>
      <p:bldP spid="22" grpId="0"/>
      <p:bldP spid="23" grpId="0" animBg="1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</TotalTime>
  <Words>1065</Words>
  <Application>Microsoft Office PowerPoint</Application>
  <PresentationFormat>Widescreen</PresentationFormat>
  <Paragraphs>142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Avenir 55 Roman</vt:lpstr>
      <vt:lpstr>Avenir 65 Medium</vt:lpstr>
      <vt:lpstr>Avenir 95 Black</vt:lpstr>
      <vt:lpstr>Calibri</vt:lpstr>
      <vt:lpstr>Cambria Math</vt:lpstr>
      <vt:lpstr>Verdana</vt:lpstr>
      <vt:lpstr>Office Theme</vt:lpstr>
      <vt:lpstr>MapReduce</vt:lpstr>
      <vt:lpstr>Hadoop Architecture</vt:lpstr>
      <vt:lpstr>Introduction to MapReduce</vt:lpstr>
      <vt:lpstr>MapReduce Overall</vt:lpstr>
      <vt:lpstr>Key-Value Pairs</vt:lpstr>
      <vt:lpstr>Example – Word Counting</vt:lpstr>
      <vt:lpstr>Pseudocode for Word Counting MapReduce</vt:lpstr>
      <vt:lpstr>Word Count Hands-on</vt:lpstr>
      <vt:lpstr>Transfer the MapReduce Code to the Cluster</vt:lpstr>
      <vt:lpstr>Run the MapReduce Job</vt:lpstr>
      <vt:lpstr>Word Count MapReduce Results</vt:lpstr>
      <vt:lpstr>Other MapReduce Examples</vt:lpstr>
      <vt:lpstr>Run the Estimation of Pi Example</vt:lpstr>
      <vt:lpstr>Monitor MapReduce Running Jobs </vt:lpstr>
      <vt:lpstr>Monitor Notes of Cluster</vt:lpstr>
      <vt:lpstr>Monitor A Particular Job</vt:lpstr>
      <vt:lpstr>MapReduce Job Details</vt:lpstr>
      <vt:lpstr>Job History</vt:lpstr>
      <vt:lpstr>Another MapReduce Example - terasort</vt:lpstr>
      <vt:lpstr>Generate Input Data</vt:lpstr>
      <vt:lpstr>Execute the Job</vt:lpstr>
      <vt:lpstr>Some Important URLs for VirtualBox</vt:lpstr>
      <vt:lpstr>Extra Reading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217</cp:revision>
  <dcterms:created xsi:type="dcterms:W3CDTF">2019-08-07T15:31:06Z</dcterms:created>
  <dcterms:modified xsi:type="dcterms:W3CDTF">2023-02-08T03:47:37Z</dcterms:modified>
</cp:coreProperties>
</file>