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97" r:id="rId3"/>
    <p:sldId id="303" r:id="rId4"/>
    <p:sldId id="308" r:id="rId5"/>
    <p:sldId id="304" r:id="rId6"/>
    <p:sldId id="309" r:id="rId7"/>
    <p:sldId id="305" r:id="rId8"/>
    <p:sldId id="306" r:id="rId9"/>
    <p:sldId id="307" r:id="rId10"/>
    <p:sldId id="314" r:id="rId11"/>
    <p:sldId id="299" r:id="rId12"/>
    <p:sldId id="310" r:id="rId13"/>
    <p:sldId id="311" r:id="rId14"/>
    <p:sldId id="312" r:id="rId15"/>
    <p:sldId id="315" r:id="rId16"/>
    <p:sldId id="313" r:id="rId17"/>
    <p:sldId id="30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7AC7"/>
    <a:srgbClr val="65E537"/>
    <a:srgbClr val="B85C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108" autoAdjust="0"/>
    <p:restoredTop sz="89376" autoAdjust="0"/>
  </p:normalViewPr>
  <p:slideViewPr>
    <p:cSldViewPr snapToGrid="0" snapToObjects="1">
      <p:cViewPr varScale="1">
        <p:scale>
          <a:sx n="159" d="100"/>
          <a:sy n="159" d="100"/>
        </p:scale>
        <p:origin x="1062" y="13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D78D4-8830-4043-9064-E6BE46C06313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2FDDA2-D307-7D41-8A9B-9D02DEE48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089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2FDDA2-D307-7D41-8A9B-9D02DEE488B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935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C5C32C3-0E38-EF40-8753-699E473F02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27BE0D8-E95C-3C4B-A373-FA77AFB95C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13549" y="2703443"/>
            <a:ext cx="4660900" cy="677395"/>
          </a:xfrm>
          <a:prstGeom prst="rect">
            <a:avLst/>
          </a:prstGeom>
        </p:spPr>
        <p:txBody>
          <a:bodyPr/>
          <a:lstStyle>
            <a:lvl1pPr algn="ctr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1DA1688-B217-4843-B0D0-29E1D20281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13549" y="3546735"/>
            <a:ext cx="4660900" cy="512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4356227-D7D4-F943-AFB2-F20F8B4240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8817" y="1983144"/>
            <a:ext cx="2853911" cy="289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093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2D5093F-A64D-6A42-8920-D62D4FA40C4E}"/>
              </a:ext>
            </a:extLst>
          </p:cNvPr>
          <p:cNvGrpSpPr/>
          <p:nvPr userDrawn="1"/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A42E0DC-41C4-5D4E-9365-D4101A18F8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1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FC13913-2F32-2343-B64C-251CB51EA2C7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EDDACB2-B58B-F64A-B55E-70FEB45037B1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4A6396A-6CC8-EE41-8B23-9407CDA8FD3F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24DCAAE-06D4-1C42-A8CE-0E38F73143D0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2F89AB1-B31C-E448-B85A-7845F94BB1BB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rgbClr val="FFC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5F5AD75-B71E-D94B-A05C-66D485089C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70916" y="1320514"/>
              <a:ext cx="650162" cy="433441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7CDAB06-B996-2747-B5EA-CA07085E5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70916" y="5143800"/>
              <a:ext cx="650162" cy="433441"/>
            </a:xfrm>
            <a:prstGeom prst="rect">
              <a:avLst/>
            </a:prstGeom>
          </p:spPr>
        </p:pic>
      </p:grp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4E663CB2-1E13-F842-839B-5A8CD0A85A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456981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33246C5-2D29-F946-B2F7-3B9C84905703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4CE2E98-8D1A-CD4B-B1A9-88632EBA6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FBB83C3-3C45-0841-A413-09852839C40C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7FDDB52-74F4-BD45-9465-8A1053479EC4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DFCEBF5-ADAA-7B46-9038-529B9CAD1C0A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C772748-8129-DF4A-8381-C7C56673891E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87E82D3-A127-8949-B1E6-B259F329C874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EB4B2D7-120C-C34A-B84F-EA07D8F4A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50855" y="1305854"/>
              <a:ext cx="690281" cy="460187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F279F7D-5F09-5A4A-BBE3-A178B7A30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50855" y="5128560"/>
              <a:ext cx="690281" cy="460187"/>
            </a:xfrm>
            <a:prstGeom prst="rect">
              <a:avLst/>
            </a:prstGeom>
          </p:spPr>
        </p:pic>
      </p:grp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D4F3A9B5-49EA-D54B-89B9-093CE6BD84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2181872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F25A00D-820B-394B-BB34-47EBF2ABE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071227B-224F-8845-985A-7D474CAE570C}"/>
              </a:ext>
            </a:extLst>
          </p:cNvPr>
          <p:cNvSpPr/>
          <p:nvPr/>
        </p:nvSpPr>
        <p:spPr>
          <a:xfrm>
            <a:off x="-1" y="2958419"/>
            <a:ext cx="12192001" cy="9411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3FC234-CE84-CE4A-AEC5-3D8F75B4E49C}"/>
              </a:ext>
            </a:extLst>
          </p:cNvPr>
          <p:cNvSpPr txBox="1"/>
          <p:nvPr/>
        </p:nvSpPr>
        <p:spPr>
          <a:xfrm>
            <a:off x="1822703" y="3210350"/>
            <a:ext cx="854659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34758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8D1FCC-C828-5245-A412-370879858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335" y="963303"/>
            <a:ext cx="2887330" cy="2925572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4ED87-0658-414E-9715-03B9642412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65550" y="5448601"/>
            <a:ext cx="4660900" cy="44609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Title2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A2028A-6C2D-9540-910F-711B608C5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65550" y="5961363"/>
            <a:ext cx="4660900" cy="350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Date2</a:t>
            </a:r>
          </a:p>
        </p:txBody>
      </p:sp>
    </p:spTree>
    <p:extLst>
      <p:ext uri="{BB962C8B-B14F-4D97-AF65-F5344CB8AC3E}">
        <p14:creationId xmlns:p14="http://schemas.microsoft.com/office/powerpoint/2010/main" val="3031324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1">
            <a:extLst>
              <a:ext uri="{FF2B5EF4-FFF2-40B4-BE49-F238E27FC236}">
                <a16:creationId xmlns:a16="http://schemas.microsoft.com/office/drawing/2014/main" id="{FA6151DA-0E50-3747-B88F-29F646B314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3425" y="109131"/>
            <a:ext cx="10515600" cy="666991"/>
          </a:xfrm>
          <a:prstGeom prst="rect">
            <a:avLst/>
          </a:prstGeom>
        </p:spPr>
        <p:txBody>
          <a:bodyPr/>
          <a:lstStyle>
            <a:lvl1pPr>
              <a:defRPr sz="32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Title3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48378D0F-E7EF-4A4B-83B1-DE987880935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10355263" cy="5221539"/>
          </a:xfrm>
          <a:prstGeom prst="rect">
            <a:avLst/>
          </a:prstGeom>
        </p:spPr>
        <p:txBody>
          <a:bodyPr/>
          <a:lstStyle>
            <a:lvl1pPr>
              <a:buClr>
                <a:srgbClr val="F7BF32"/>
              </a:buClr>
              <a:defRPr b="0" i="0">
                <a:latin typeface="Avenir 65 Medium" panose="02000503020000020003" pitchFamily="2" charset="0"/>
              </a:defRPr>
            </a:lvl1pPr>
            <a:lvl2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2pPr>
            <a:lvl3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3pPr>
            <a:lvl4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4pPr>
            <a:lvl5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2006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39A8CB0-9A70-A144-93B6-FBAF6A78F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21194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159C787-850A-E94C-BE82-DEF54263A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059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FD4AF910-3B45-C642-BA40-7F26C292CBB7}"/>
              </a:ext>
            </a:extLst>
          </p:cNvPr>
          <p:cNvGrpSpPr/>
          <p:nvPr userDrawn="1"/>
        </p:nvGrpSpPr>
        <p:grpSpPr>
          <a:xfrm>
            <a:off x="0" y="0"/>
            <a:ext cx="6143872" cy="6858000"/>
            <a:chOff x="0" y="0"/>
            <a:chExt cx="6143872" cy="68580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C89D864-D3E3-854A-9727-A7FA3A3C3175}"/>
                </a:ext>
              </a:extLst>
            </p:cNvPr>
            <p:cNvSpPr/>
            <p:nvPr/>
          </p:nvSpPr>
          <p:spPr>
            <a:xfrm>
              <a:off x="5617345" y="0"/>
              <a:ext cx="526527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D8ED27C-6546-2A4D-8DF8-81E2F1D5CA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50000"/>
            <a:stretch/>
          </p:blipFill>
          <p:spPr>
            <a:xfrm>
              <a:off x="0" y="0"/>
              <a:ext cx="6096000" cy="6858000"/>
            </a:xfrm>
            <a:prstGeom prst="rect">
              <a:avLst/>
            </a:prstGeom>
          </p:spPr>
        </p:pic>
      </p:grp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1061A9F-A15E-C64A-9549-79374FACE1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833" y="3229691"/>
            <a:ext cx="4702175" cy="3986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What We’ll Cover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FA52A49-6633-E54F-9E51-57323147E95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91833" y="1128199"/>
            <a:ext cx="4704334" cy="45646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  <a:defRPr sz="1800" b="0" i="0"/>
            </a:lvl2pPr>
          </a:lstStyle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2862076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06B76FD-EBC2-924F-90F9-5FBB8B224E6C}"/>
              </a:ext>
            </a:extLst>
          </p:cNvPr>
          <p:cNvSpPr/>
          <p:nvPr/>
        </p:nvSpPr>
        <p:spPr>
          <a:xfrm>
            <a:off x="-1" y="6224584"/>
            <a:ext cx="12192001" cy="2607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204431-1C59-AA44-82EC-D02845A982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1324" r="1434" b="242"/>
          <a:stretch/>
        </p:blipFill>
        <p:spPr>
          <a:xfrm>
            <a:off x="0" y="6279639"/>
            <a:ext cx="12192000" cy="57836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6176D2-EEF6-1043-9E18-99A5E6FB1DED}"/>
              </a:ext>
            </a:extLst>
          </p:cNvPr>
          <p:cNvCxnSpPr>
            <a:cxnSpLocks/>
          </p:cNvCxnSpPr>
          <p:nvPr/>
        </p:nvCxnSpPr>
        <p:spPr>
          <a:xfrm>
            <a:off x="-13856" y="1260574"/>
            <a:ext cx="6096001" cy="0"/>
          </a:xfrm>
          <a:prstGeom prst="line">
            <a:avLst/>
          </a:prstGeom>
          <a:ln w="28575">
            <a:solidFill>
              <a:srgbClr val="FFC6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75B1AC-CF2D-704D-8913-3B88C08C39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8083" y="600075"/>
            <a:ext cx="5680075" cy="660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Title7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8360B5A-D265-7849-A437-ACE53640BBA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8083" y="1752600"/>
            <a:ext cx="4257675" cy="335280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C629"/>
              </a:buClr>
              <a:buFont typeface="Arial" panose="020B0604020202020204" pitchFamily="34" charset="0"/>
              <a:buNone/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r>
              <a:rPr lang="en-US" sz="1500" b="1" dirty="0">
                <a:latin typeface="Avenir 95 Black" panose="02000503020000020003" pitchFamily="2" charset="0"/>
              </a:rPr>
              <a:t>Points:</a:t>
            </a:r>
          </a:p>
          <a:p>
            <a:endParaRPr lang="en-US" sz="1500" dirty="0">
              <a:latin typeface="Avenir 65 Medium" panose="02000503020000020003" pitchFamily="2" charset="0"/>
            </a:endParaRP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1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2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500" dirty="0">
              <a:latin typeface="Avenir 65 Medium" panose="02000503020000020003" pitchFamily="2" charset="0"/>
            </a:endParaRPr>
          </a:p>
          <a:p>
            <a:r>
              <a:rPr lang="en-US" sz="1500" dirty="0">
                <a:latin typeface="Avenir 65 Medium" panose="02000503020000020003" pitchFamily="2" charset="0"/>
              </a:rPr>
              <a:t>Reinforce main points/message here with copy to explain to the consumer.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DF874033-E928-1743-85FB-DC29CB426C5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99667" y="1593184"/>
            <a:ext cx="4794250" cy="38925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105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475F388-1957-4E42-8C71-14A16B93040E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60DCAAC-46AE-3343-8F9A-CD4DDA203A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7FE7ACE-CBBD-CE4F-9899-20F39A6A454D}"/>
                </a:ext>
              </a:extLst>
            </p:cNvPr>
            <p:cNvCxnSpPr/>
            <p:nvPr/>
          </p:nvCxnSpPr>
          <p:spPr>
            <a:xfrm>
              <a:off x="3169919" y="3857735"/>
              <a:ext cx="585216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1210CA93-A5F0-FC40-A24C-216D908FFE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Title1</a:t>
            </a:r>
          </a:p>
        </p:txBody>
      </p:sp>
    </p:spTree>
    <p:extLst>
      <p:ext uri="{BB962C8B-B14F-4D97-AF65-F5344CB8AC3E}">
        <p14:creationId xmlns:p14="http://schemas.microsoft.com/office/powerpoint/2010/main" val="2301743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2C8967C-5DE1-8542-B6F8-DE583745C775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3F91AB2-125E-C949-8DAC-F092265357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50000"/>
            </a:blip>
            <a:srcRect t="19272"/>
            <a:stretch/>
          </p:blipFill>
          <p:spPr>
            <a:xfrm>
              <a:off x="0" y="-1"/>
              <a:ext cx="12192000" cy="6858001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F6F952A-A865-544A-B2DA-A32AF5762272}"/>
                </a:ext>
              </a:extLst>
            </p:cNvPr>
            <p:cNvCxnSpPr/>
            <p:nvPr/>
          </p:nvCxnSpPr>
          <p:spPr>
            <a:xfrm>
              <a:off x="3672840" y="3857735"/>
              <a:ext cx="484632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BDF5D72F-CC3C-2B4E-B192-FF761F67C8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Title2</a:t>
            </a:r>
          </a:p>
        </p:txBody>
      </p:sp>
    </p:spTree>
    <p:extLst>
      <p:ext uri="{BB962C8B-B14F-4D97-AF65-F5344CB8AC3E}">
        <p14:creationId xmlns:p14="http://schemas.microsoft.com/office/powerpoint/2010/main" val="3089016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8656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67" r:id="rId3"/>
    <p:sldLayoutId id="2147483668" r:id="rId4"/>
    <p:sldLayoutId id="2147483669" r:id="rId5"/>
    <p:sldLayoutId id="2147483658" r:id="rId6"/>
    <p:sldLayoutId id="2147483665" r:id="rId7"/>
    <p:sldLayoutId id="2147483660" r:id="rId8"/>
    <p:sldLayoutId id="2147483661" r:id="rId9"/>
    <p:sldLayoutId id="2147483663" r:id="rId10"/>
    <p:sldLayoutId id="2147483664" r:id="rId11"/>
    <p:sldLayoutId id="2147483666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ongodb.com/docs/manual/tutorial/getting-started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1D62DE74-A72F-FA43-9FDB-0477AE57C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3549" y="2703443"/>
            <a:ext cx="4660900" cy="960173"/>
          </a:xfrm>
        </p:spPr>
        <p:txBody>
          <a:bodyPr/>
          <a:lstStyle/>
          <a:p>
            <a:r>
              <a:rPr lang="en-US" dirty="0"/>
              <a:t>Advance Queries in MongoDB</a:t>
            </a:r>
          </a:p>
        </p:txBody>
      </p:sp>
    </p:spTree>
    <p:extLst>
      <p:ext uri="{BB962C8B-B14F-4D97-AF65-F5344CB8AC3E}">
        <p14:creationId xmlns:p14="http://schemas.microsoft.com/office/powerpoint/2010/main" val="18717258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162489-657C-0705-FEEB-515A777E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Aggregation with search criteria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6B8526-8D69-5181-DA82-D4C758ADD36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To have an equivalent of the SQL WHERE statement, add a $match operator, which is similar to input of 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find()</a:t>
            </a:r>
          </a:p>
          <a:p>
            <a:pPr marL="457200" lvl="1" indent="0">
              <a:buNone/>
            </a:pPr>
            <a:r>
              <a:rPr lang="en-US" dirty="0" err="1">
                <a:highlight>
                  <a:srgbClr val="00FFFF"/>
                </a:highlight>
                <a:latin typeface="Consolas" panose="020B0609020204030204" pitchFamily="49" charset="0"/>
              </a:rPr>
              <a:t>db.items.aggregate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([</a:t>
            </a:r>
          </a:p>
          <a:p>
            <a:pPr marL="914400" lvl="2" indent="0">
              <a:buNone/>
            </a:pPr>
            <a:r>
              <a:rPr lang="en-US" sz="2400" dirty="0">
                <a:highlight>
                  <a:srgbClr val="00FFFF"/>
                </a:highlight>
                <a:latin typeface="Consolas" panose="020B0609020204030204" pitchFamily="49" charset="0"/>
              </a:rPr>
              <a:t>{$match: {"quantity":{$gte:10}}},</a:t>
            </a:r>
          </a:p>
          <a:p>
            <a:pPr marL="914400" lvl="2" indent="0">
              <a:buNone/>
            </a:pPr>
            <a:r>
              <a:rPr lang="en-US" sz="2400" dirty="0">
                <a:highlight>
                  <a:srgbClr val="00FFFF"/>
                </a:highlight>
                <a:latin typeface="Consolas" panose="020B0609020204030204" pitchFamily="49" charset="0"/>
              </a:rPr>
              <a:t>{$group: { _id: null, "</a:t>
            </a:r>
            <a:r>
              <a:rPr lang="en-US" sz="2400" dirty="0" err="1">
                <a:highlight>
                  <a:srgbClr val="00FFFF"/>
                </a:highlight>
                <a:latin typeface="Consolas" panose="020B0609020204030204" pitchFamily="49" charset="0"/>
              </a:rPr>
              <a:t>average_cost</a:t>
            </a:r>
            <a:r>
              <a:rPr lang="en-US" sz="2400" dirty="0">
                <a:highlight>
                  <a:srgbClr val="00FFFF"/>
                </a:highlight>
                <a:latin typeface="Consolas" panose="020B0609020204030204" pitchFamily="49" charset="0"/>
              </a:rPr>
              <a:t>": {$avg:"$price"}}}</a:t>
            </a:r>
          </a:p>
          <a:p>
            <a:pPr marL="457200" lvl="1" indent="0">
              <a:buNone/>
            </a:pP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])</a:t>
            </a:r>
          </a:p>
        </p:txBody>
      </p:sp>
    </p:spTree>
    <p:extLst>
      <p:ext uri="{BB962C8B-B14F-4D97-AF65-F5344CB8AC3E}">
        <p14:creationId xmlns:p14="http://schemas.microsoft.com/office/powerpoint/2010/main" val="26085170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E9E8-EF46-E23D-A15E-3F785C6C4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Embedded Documents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C760CD-4079-D91D-D180-5212FCB66AE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6780296" cy="5221539"/>
          </a:xfrm>
        </p:spPr>
        <p:txBody>
          <a:bodyPr/>
          <a:lstStyle/>
          <a:p>
            <a:r>
              <a:rPr lang="en-US" sz="2000" dirty="0"/>
              <a:t>A field in a document may contain an embedded document</a:t>
            </a:r>
          </a:p>
          <a:p>
            <a:r>
              <a:rPr lang="en-US" sz="2000" dirty="0"/>
              <a:t>As in the example, the value of the field is another document</a:t>
            </a:r>
          </a:p>
          <a:p>
            <a:r>
              <a:rPr lang="en-US" sz="2000" dirty="0"/>
              <a:t>Usually used when we have a </a:t>
            </a:r>
            <a:r>
              <a:rPr lang="en-US" sz="2000" b="1" dirty="0"/>
              <a:t>one-to-one</a:t>
            </a:r>
            <a:r>
              <a:rPr lang="en-US" sz="2000" dirty="0"/>
              <a:t> or </a:t>
            </a:r>
            <a:r>
              <a:rPr lang="en-US" sz="2000" b="1" dirty="0"/>
              <a:t>one-to-many</a:t>
            </a:r>
            <a:r>
              <a:rPr lang="en-US" sz="2000" dirty="0"/>
              <a:t> relationship</a:t>
            </a:r>
          </a:p>
          <a:p>
            <a:r>
              <a:rPr lang="en-US" sz="2000" dirty="0"/>
              <a:t>To insert, we still use </a:t>
            </a:r>
            <a:r>
              <a:rPr lang="en-US" sz="2000" dirty="0" err="1"/>
              <a:t>insertOne</a:t>
            </a:r>
            <a:r>
              <a:rPr lang="en-US" sz="2000" dirty="0"/>
              <a:t>() or </a:t>
            </a:r>
            <a:r>
              <a:rPr lang="en-US" sz="2000" dirty="0" err="1"/>
              <a:t>insertMany</a:t>
            </a:r>
            <a:r>
              <a:rPr lang="en-US" sz="2000" dirty="0"/>
              <a:t>(), example:</a:t>
            </a:r>
          </a:p>
          <a:p>
            <a:pPr marL="0" indent="0">
              <a:buNone/>
            </a:pPr>
            <a:r>
              <a:rPr lang="en-US" sz="2000" dirty="0" err="1">
                <a:highlight>
                  <a:srgbClr val="00FFFF"/>
                </a:highlight>
                <a:latin typeface="Consolas" panose="020B0609020204030204" pitchFamily="49" charset="0"/>
              </a:rPr>
              <a:t>db.employees.insertMany</a:t>
            </a: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({</a:t>
            </a:r>
          </a:p>
          <a:p>
            <a:pPr marL="457200" lvl="1" indent="0">
              <a:buNone/>
            </a:pP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"EID":"01321",</a:t>
            </a:r>
          </a:p>
          <a:p>
            <a:pPr marL="457200" lvl="1" indent="0">
              <a:buNone/>
            </a:pP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"</a:t>
            </a:r>
            <a:r>
              <a:rPr lang="en-US" sz="2000" dirty="0" err="1">
                <a:highlight>
                  <a:srgbClr val="00FFFF"/>
                </a:highlight>
                <a:latin typeface="Consolas" panose="020B0609020204030204" pitchFamily="49" charset="0"/>
              </a:rPr>
              <a:t>name":"Alice</a:t>
            </a: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 Smith",</a:t>
            </a:r>
          </a:p>
          <a:p>
            <a:pPr marL="457200" lvl="1" indent="0">
              <a:buNone/>
            </a:pP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"address": {</a:t>
            </a:r>
          </a:p>
          <a:p>
            <a:pPr marL="914400" lvl="2" indent="0">
              <a:buNone/>
            </a:pP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"street_address":"123 Chastain Road",</a:t>
            </a:r>
          </a:p>
          <a:p>
            <a:pPr marL="914400" lvl="2" indent="0">
              <a:buNone/>
            </a:pP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"</a:t>
            </a:r>
            <a:r>
              <a:rPr lang="en-US" dirty="0" err="1">
                <a:highlight>
                  <a:srgbClr val="00FFFF"/>
                </a:highlight>
                <a:latin typeface="Consolas" panose="020B0609020204030204" pitchFamily="49" charset="0"/>
              </a:rPr>
              <a:t>city":"Kennesaw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",</a:t>
            </a:r>
          </a:p>
          <a:p>
            <a:pPr marL="914400" lvl="2" indent="0">
              <a:buNone/>
            </a:pP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"</a:t>
            </a:r>
            <a:r>
              <a:rPr lang="en-US" dirty="0" err="1">
                <a:highlight>
                  <a:srgbClr val="00FFFF"/>
                </a:highlight>
                <a:latin typeface="Consolas" panose="020B0609020204030204" pitchFamily="49" charset="0"/>
              </a:rPr>
              <a:t>state":"GA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",</a:t>
            </a:r>
          </a:p>
          <a:p>
            <a:pPr marL="914400" lvl="2" indent="0">
              <a:buNone/>
            </a:pP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"zip":"30144"}</a:t>
            </a:r>
          </a:p>
          <a:p>
            <a:pPr marL="0" indent="0">
              <a:buNone/>
            </a:pP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})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1717263-2CFF-27D0-9F72-950611D9ACB0}"/>
              </a:ext>
            </a:extLst>
          </p:cNvPr>
          <p:cNvGrpSpPr/>
          <p:nvPr/>
        </p:nvGrpSpPr>
        <p:grpSpPr>
          <a:xfrm>
            <a:off x="7561651" y="908093"/>
            <a:ext cx="4012281" cy="3940633"/>
            <a:chOff x="6773333" y="908093"/>
            <a:chExt cx="4800600" cy="4714875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77A683B0-07D8-4686-B85D-3A151B6B2CB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73333" y="908093"/>
              <a:ext cx="4800600" cy="4714875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4597F6E-BD07-635D-8455-80A917B122ED}"/>
                </a:ext>
              </a:extLst>
            </p:cNvPr>
            <p:cNvSpPr/>
            <p:nvPr/>
          </p:nvSpPr>
          <p:spPr>
            <a:xfrm>
              <a:off x="7104647" y="1840832"/>
              <a:ext cx="4295274" cy="1100889"/>
            </a:xfrm>
            <a:prstGeom prst="rect">
              <a:avLst/>
            </a:prstGeom>
            <a:noFill/>
            <a:ln w="28575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0D799E2-A086-13E9-7EB2-204DA79918BD}"/>
                </a:ext>
              </a:extLst>
            </p:cNvPr>
            <p:cNvSpPr/>
            <p:nvPr/>
          </p:nvSpPr>
          <p:spPr>
            <a:xfrm>
              <a:off x="7104647" y="4201027"/>
              <a:ext cx="4295274" cy="1100889"/>
            </a:xfrm>
            <a:prstGeom prst="rect">
              <a:avLst/>
            </a:prstGeom>
            <a:noFill/>
            <a:ln w="28575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45827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E7FD27-13F3-5887-5BF9-A75DC2FBA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Query with Fields in Embedded Documents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10B632-9344-7570-89FA-59187BDE7EA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We still use 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find()</a:t>
            </a:r>
            <a:r>
              <a:rPr lang="en-US" dirty="0"/>
              <a:t> like normal</a:t>
            </a:r>
          </a:p>
          <a:p>
            <a:r>
              <a:rPr lang="en-US" dirty="0"/>
              <a:t>Fields in embedded documents can be accessed with 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&lt;</a:t>
            </a:r>
            <a:r>
              <a:rPr lang="en-US" dirty="0" err="1">
                <a:highlight>
                  <a:srgbClr val="00FFFF"/>
                </a:highlight>
                <a:latin typeface="Consolas" panose="020B0609020204030204" pitchFamily="49" charset="0"/>
              </a:rPr>
              <a:t>main_field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&gt;.&lt;</a:t>
            </a:r>
            <a:r>
              <a:rPr lang="en-US" dirty="0" err="1">
                <a:highlight>
                  <a:srgbClr val="00FFFF"/>
                </a:highlight>
                <a:latin typeface="Consolas" panose="020B0609020204030204" pitchFamily="49" charset="0"/>
              </a:rPr>
              <a:t>embedded_field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&gt;</a:t>
            </a:r>
          </a:p>
          <a:p>
            <a:pPr lvl="1"/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&lt;</a:t>
            </a:r>
            <a:r>
              <a:rPr lang="en-US" dirty="0" err="1">
                <a:highlight>
                  <a:srgbClr val="00FFFF"/>
                </a:highlight>
                <a:latin typeface="Consolas" panose="020B0609020204030204" pitchFamily="49" charset="0"/>
              </a:rPr>
              <a:t>main_field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&gt;</a:t>
            </a:r>
            <a:r>
              <a:rPr lang="en-US" dirty="0"/>
              <a:t>: the field in the main document</a:t>
            </a:r>
          </a:p>
          <a:p>
            <a:pPr lvl="1"/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&lt;</a:t>
            </a:r>
            <a:r>
              <a:rPr lang="en-US" dirty="0" err="1">
                <a:highlight>
                  <a:srgbClr val="00FFFF"/>
                </a:highlight>
                <a:latin typeface="Consolas" panose="020B0609020204030204" pitchFamily="49" charset="0"/>
              </a:rPr>
              <a:t>embedded_field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&gt;: </a:t>
            </a:r>
            <a:r>
              <a:rPr lang="en-US" dirty="0"/>
              <a:t>the field in the embedded document</a:t>
            </a:r>
          </a:p>
          <a:p>
            <a:r>
              <a:rPr lang="en-US" dirty="0"/>
              <a:t>For example, find employee whose zip in address is 30144</a:t>
            </a:r>
          </a:p>
          <a:p>
            <a:pPr marL="457200" lvl="1" indent="0">
              <a:buNone/>
            </a:pPr>
            <a:r>
              <a:rPr lang="en-US" dirty="0" err="1">
                <a:highlight>
                  <a:srgbClr val="00FFFF"/>
                </a:highlight>
                <a:latin typeface="Consolas" panose="020B0609020204030204" pitchFamily="49" charset="0"/>
              </a:rPr>
              <a:t>db.employees.find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({"address.zip":"30144"})</a:t>
            </a:r>
          </a:p>
        </p:txBody>
      </p:sp>
    </p:spTree>
    <p:extLst>
      <p:ext uri="{BB962C8B-B14F-4D97-AF65-F5344CB8AC3E}">
        <p14:creationId xmlns:p14="http://schemas.microsoft.com/office/powerpoint/2010/main" val="1858765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702D41-93B4-79B8-40EB-C3A98EF5D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Relationships in MongoDB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2D9556-4AED-AC5D-B238-FA037517A5F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400" dirty="0"/>
              <a:t>MongoDB is not a relational database and therefore does not have direct implementations of entity relationships</a:t>
            </a:r>
          </a:p>
          <a:p>
            <a:r>
              <a:rPr lang="en-US" sz="2400" dirty="0"/>
              <a:t>Instead, we can use a combination of embedded documents and lists </a:t>
            </a:r>
          </a:p>
          <a:p>
            <a:r>
              <a:rPr lang="en-US" sz="2400" dirty="0"/>
              <a:t>If you have a one-to-one relationship between data entities, it is better to transform one into embedded documents</a:t>
            </a:r>
          </a:p>
          <a:p>
            <a:pPr lvl="1"/>
            <a:r>
              <a:rPr lang="en-US" sz="2000" dirty="0"/>
              <a:t>For example, if one person has one account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65F3F16-6ACB-9521-6A5B-5213FF18D4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9738" y="3429000"/>
            <a:ext cx="3896269" cy="2029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2020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B62794-8162-C4EA-D2B7-9F68B1E3B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One-to-Many Relationship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B7D1AC-7D27-8575-20AB-9CF039D3807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776122"/>
            <a:ext cx="10355263" cy="5221539"/>
          </a:xfrm>
        </p:spPr>
        <p:txBody>
          <a:bodyPr/>
          <a:lstStyle/>
          <a:p>
            <a:r>
              <a:rPr lang="en-US" sz="2000" dirty="0"/>
              <a:t>One-to-many relationships can still be done with embedded documents</a:t>
            </a:r>
          </a:p>
          <a:p>
            <a:r>
              <a:rPr lang="en-US" sz="2000" dirty="0"/>
              <a:t>The field is now a </a:t>
            </a:r>
            <a:r>
              <a:rPr lang="en-US" sz="2000" b="1" dirty="0"/>
              <a:t>list [] </a:t>
            </a:r>
            <a:r>
              <a:rPr lang="en-US" sz="2000" dirty="0"/>
              <a:t>of embedded documents</a:t>
            </a:r>
          </a:p>
          <a:p>
            <a:r>
              <a:rPr lang="en-US" sz="2000" dirty="0"/>
              <a:t>For example, if one person has multiple addresses:</a:t>
            </a:r>
          </a:p>
          <a:p>
            <a:r>
              <a:rPr lang="en-US" sz="2000" dirty="0"/>
              <a:t>Querying with find() can be performed normally, even with embedded documents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3BBDA8A-0FA9-F6B6-1A67-362ACA922EE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1"/>
          <a:stretch/>
        </p:blipFill>
        <p:spPr>
          <a:xfrm>
            <a:off x="733425" y="2511934"/>
            <a:ext cx="3414424" cy="23050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5308C50-1462-FA6C-B618-D613C9B9F47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52"/>
          <a:stretch/>
        </p:blipFill>
        <p:spPr>
          <a:xfrm>
            <a:off x="5759125" y="2511934"/>
            <a:ext cx="2880697" cy="373271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319BB7E-B39D-35EB-F6C4-6C963678A1A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33" b="4401"/>
          <a:stretch/>
        </p:blipFill>
        <p:spPr>
          <a:xfrm>
            <a:off x="8731103" y="2511934"/>
            <a:ext cx="2874745" cy="3732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5168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BA318A-8C32-BB66-B781-10EE1F82BD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of Embedded Documents for one-to-many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51BDDE-F303-F312-E690-1CAD0D89481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 err="1">
                <a:highlight>
                  <a:srgbClr val="00FFFF"/>
                </a:highlight>
                <a:latin typeface="Consolas" panose="020B0609020204030204" pitchFamily="49" charset="0"/>
              </a:rPr>
              <a:t>db.employees.insertMany</a:t>
            </a: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([</a:t>
            </a:r>
          </a:p>
          <a:p>
            <a:pPr marL="457200" lvl="1" indent="0">
              <a:buNone/>
            </a:pP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{"EID":"12454",</a:t>
            </a:r>
          </a:p>
          <a:p>
            <a:pPr marL="457200" lvl="1" indent="0">
              <a:buNone/>
            </a:pP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"</a:t>
            </a:r>
            <a:r>
              <a:rPr lang="en-US" sz="2000" dirty="0" err="1">
                <a:highlight>
                  <a:srgbClr val="00FFFF"/>
                </a:highlight>
                <a:latin typeface="Consolas" panose="020B0609020204030204" pitchFamily="49" charset="0"/>
              </a:rPr>
              <a:t>name":"Daniel</a:t>
            </a: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 Smith",</a:t>
            </a:r>
          </a:p>
          <a:p>
            <a:pPr marL="457200" lvl="1" indent="0">
              <a:buNone/>
            </a:pP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"addresses": [</a:t>
            </a:r>
          </a:p>
          <a:p>
            <a:pPr marL="457200" lvl="1" indent="0">
              <a:buNone/>
            </a:pP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	{"street_address":"123 Chastain Road",</a:t>
            </a:r>
          </a:p>
          <a:p>
            <a:pPr marL="914400" lvl="2" indent="0">
              <a:buNone/>
            </a:pP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"</a:t>
            </a:r>
            <a:r>
              <a:rPr lang="en-US" dirty="0" err="1">
                <a:highlight>
                  <a:srgbClr val="00FFFF"/>
                </a:highlight>
                <a:latin typeface="Consolas" panose="020B0609020204030204" pitchFamily="49" charset="0"/>
              </a:rPr>
              <a:t>city":"Kennesaw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",</a:t>
            </a:r>
          </a:p>
          <a:p>
            <a:pPr marL="914400" lvl="2" indent="0">
              <a:buNone/>
            </a:pP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"</a:t>
            </a:r>
            <a:r>
              <a:rPr lang="en-US" dirty="0" err="1">
                <a:highlight>
                  <a:srgbClr val="00FFFF"/>
                </a:highlight>
                <a:latin typeface="Consolas" panose="020B0609020204030204" pitchFamily="49" charset="0"/>
              </a:rPr>
              <a:t>state":"GA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",</a:t>
            </a:r>
          </a:p>
          <a:p>
            <a:pPr marL="457200" lvl="1" indent="0">
              <a:buNone/>
            </a:pP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	"zip":"30144"}, </a:t>
            </a:r>
          </a:p>
          <a:p>
            <a:pPr marL="457200" lvl="1" indent="0">
              <a:buNone/>
            </a:pP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	{"street_address":"111 Chastain Road",</a:t>
            </a:r>
          </a:p>
          <a:p>
            <a:pPr marL="914400" lvl="2" indent="0">
              <a:buNone/>
            </a:pP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"</a:t>
            </a:r>
            <a:r>
              <a:rPr lang="en-US" dirty="0" err="1">
                <a:highlight>
                  <a:srgbClr val="00FFFF"/>
                </a:highlight>
                <a:latin typeface="Consolas" panose="020B0609020204030204" pitchFamily="49" charset="0"/>
              </a:rPr>
              <a:t>city":"Kennesaw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",</a:t>
            </a:r>
          </a:p>
          <a:p>
            <a:pPr marL="914400" lvl="2" indent="0">
              <a:buNone/>
            </a:pP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"</a:t>
            </a:r>
            <a:r>
              <a:rPr lang="en-US" dirty="0" err="1">
                <a:highlight>
                  <a:srgbClr val="00FFFF"/>
                </a:highlight>
                <a:latin typeface="Consolas" panose="020B0609020204030204" pitchFamily="49" charset="0"/>
              </a:rPr>
              <a:t>state":"GA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",</a:t>
            </a:r>
          </a:p>
          <a:p>
            <a:pPr marL="914400" lvl="2" indent="0">
              <a:buNone/>
            </a:pP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"zip":"30000"}</a:t>
            </a:r>
          </a:p>
          <a:p>
            <a:pPr marL="457200" lvl="1" indent="0">
              <a:buNone/>
            </a:pP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]</a:t>
            </a:r>
          </a:p>
          <a:p>
            <a:pPr marL="457200" lvl="1" indent="0">
              <a:buNone/>
            </a:pP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}</a:t>
            </a:r>
            <a:endParaRPr lang="en-US" dirty="0">
              <a:highlight>
                <a:srgbClr val="00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])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26131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C788FE-2E9B-B5C8-0BFC-C1325E3AA5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Joining in MongoDB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636DA2-394C-8402-1BA6-88CFBF52C48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908093"/>
            <a:ext cx="5944100" cy="5221539"/>
          </a:xfrm>
        </p:spPr>
        <p:txBody>
          <a:bodyPr/>
          <a:lstStyle/>
          <a:p>
            <a:r>
              <a:rPr lang="en-US" sz="1800" dirty="0"/>
              <a:t>There are many cases where we cannot or should not use embedded documents, for example, a many-to-many relationship</a:t>
            </a:r>
          </a:p>
          <a:p>
            <a:r>
              <a:rPr lang="en-US" sz="1800" dirty="0"/>
              <a:t>We can still have multiple collections with fields referring each other to represent many-to-many relationships</a:t>
            </a:r>
          </a:p>
          <a:p>
            <a:r>
              <a:rPr lang="en-US" sz="1800" dirty="0"/>
              <a:t>And join them if needed. However, joining is limited to </a:t>
            </a:r>
            <a:r>
              <a:rPr lang="en-US" sz="1800" b="1" dirty="0"/>
              <a:t>left outer</a:t>
            </a:r>
          </a:p>
          <a:p>
            <a:r>
              <a:rPr lang="en-US" sz="1800" dirty="0"/>
              <a:t>We use aggregate() function with the $lookup operator</a:t>
            </a:r>
          </a:p>
          <a:p>
            <a:pPr marL="0" indent="0">
              <a:buNone/>
            </a:pPr>
            <a:r>
              <a:rPr lang="en-US" sz="1800" dirty="0">
                <a:highlight>
                  <a:srgbClr val="00FFFF"/>
                </a:highlight>
                <a:latin typeface="Consolas" panose="020B0609020204030204" pitchFamily="49" charset="0"/>
              </a:rPr>
              <a:t>db.&lt;collection 1&gt;.aggregate([</a:t>
            </a:r>
          </a:p>
          <a:p>
            <a:pPr marL="457200" lvl="1" indent="0">
              <a:buNone/>
            </a:pPr>
            <a:r>
              <a:rPr lang="en-US" sz="1800" dirty="0">
                <a:highlight>
                  <a:srgbClr val="00FFFF"/>
                </a:highlight>
                <a:latin typeface="Consolas" panose="020B0609020204030204" pitchFamily="49" charset="0"/>
              </a:rPr>
              <a:t>{$lookup: {</a:t>
            </a:r>
          </a:p>
          <a:p>
            <a:pPr marL="914400" lvl="2" indent="0">
              <a:buNone/>
            </a:pPr>
            <a:r>
              <a:rPr lang="en-US" sz="1800" dirty="0">
                <a:highlight>
                  <a:srgbClr val="00FFFF"/>
                </a:highlight>
                <a:latin typeface="Consolas" panose="020B0609020204030204" pitchFamily="49" charset="0"/>
              </a:rPr>
              <a:t>from: &lt;collection 2&gt;,</a:t>
            </a:r>
          </a:p>
          <a:p>
            <a:pPr marL="914400" lvl="2" indent="0">
              <a:buNone/>
            </a:pPr>
            <a:r>
              <a:rPr lang="en-US" sz="1800" dirty="0" err="1">
                <a:highlight>
                  <a:srgbClr val="00FFFF"/>
                </a:highlight>
                <a:latin typeface="Consolas" panose="020B0609020204030204" pitchFamily="49" charset="0"/>
              </a:rPr>
              <a:t>localField</a:t>
            </a:r>
            <a:r>
              <a:rPr lang="en-US" sz="1800" dirty="0">
                <a:highlight>
                  <a:srgbClr val="00FFFF"/>
                </a:highlight>
                <a:latin typeface="Consolas" panose="020B0609020204030204" pitchFamily="49" charset="0"/>
              </a:rPr>
              <a:t>: &lt;local reference key&gt;,</a:t>
            </a:r>
          </a:p>
          <a:p>
            <a:pPr marL="914400" lvl="2" indent="0">
              <a:buNone/>
            </a:pPr>
            <a:r>
              <a:rPr lang="en-US" sz="1800" dirty="0" err="1">
                <a:highlight>
                  <a:srgbClr val="00FFFF"/>
                </a:highlight>
                <a:latin typeface="Consolas" panose="020B0609020204030204" pitchFamily="49" charset="0"/>
              </a:rPr>
              <a:t>foreignField</a:t>
            </a:r>
            <a:r>
              <a:rPr lang="en-US" sz="1800" dirty="0">
                <a:highlight>
                  <a:srgbClr val="00FFFF"/>
                </a:highlight>
                <a:latin typeface="Consolas" panose="020B0609020204030204" pitchFamily="49" charset="0"/>
              </a:rPr>
              <a:t>: &lt;foreign reference key&gt;,</a:t>
            </a:r>
          </a:p>
          <a:p>
            <a:pPr marL="914400" lvl="2" indent="0">
              <a:buNone/>
            </a:pPr>
            <a:r>
              <a:rPr lang="en-US" sz="1800" dirty="0">
                <a:highlight>
                  <a:srgbClr val="00FFFF"/>
                </a:highlight>
                <a:latin typeface="Consolas" panose="020B0609020204030204" pitchFamily="49" charset="0"/>
              </a:rPr>
              <a:t>as: &lt;alias of key after join&gt;</a:t>
            </a:r>
          </a:p>
          <a:p>
            <a:pPr marL="457200" lvl="1" indent="0">
              <a:buNone/>
            </a:pPr>
            <a:r>
              <a:rPr lang="en-US" sz="1800" dirty="0">
                <a:highlight>
                  <a:srgbClr val="00FFFF"/>
                </a:highlight>
                <a:latin typeface="Consolas" panose="020B0609020204030204" pitchFamily="49" charset="0"/>
              </a:rPr>
              <a:t>}}</a:t>
            </a:r>
          </a:p>
          <a:p>
            <a:pPr marL="0" indent="0">
              <a:buNone/>
            </a:pPr>
            <a:r>
              <a:rPr lang="en-US" sz="1800" dirty="0">
                <a:highlight>
                  <a:srgbClr val="00FFFF"/>
                </a:highlight>
                <a:latin typeface="Consolas" panose="020B0609020204030204" pitchFamily="49" charset="0"/>
              </a:rPr>
              <a:t>])</a:t>
            </a:r>
            <a:r>
              <a:rPr lang="en-US" sz="1800" dirty="0"/>
              <a:t>	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21759C-9E22-B381-5406-8F1C91FE34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6510" y="1362430"/>
            <a:ext cx="5529660" cy="4133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9755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788120-ACC2-1EA7-AF09-8F55652246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Readings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7FC1AE-8375-B16E-7690-18A57901520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https://www.mongodb.com/docs/manual/tutorial/getting-started/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62641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B3056B-CF7A-957D-BACA-7A70C972A7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CRUD Operations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4393D4-EF0B-BD39-F4DC-9660124343C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CRUD stands for Create – Read – Update – Delete, the four basics operations on data of any database system</a:t>
            </a:r>
          </a:p>
          <a:p>
            <a:r>
              <a:rPr lang="en-US" dirty="0"/>
              <a:t>I will compare to SQL statements for them. Detail explanations come in next slides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686D06D8-9E44-7452-BD1F-73BD692C573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9447542"/>
              </p:ext>
            </p:extLst>
          </p:nvPr>
        </p:nvGraphicFramePr>
        <p:xfrm>
          <a:off x="336885" y="2815547"/>
          <a:ext cx="11724774" cy="3134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9094">
                  <a:extLst>
                    <a:ext uri="{9D8B030D-6E8A-4147-A177-3AD203B41FA5}">
                      <a16:colId xmlns:a16="http://schemas.microsoft.com/office/drawing/2014/main" val="2820507983"/>
                    </a:ext>
                  </a:extLst>
                </a:gridCol>
                <a:gridCol w="4932947">
                  <a:extLst>
                    <a:ext uri="{9D8B030D-6E8A-4147-A177-3AD203B41FA5}">
                      <a16:colId xmlns:a16="http://schemas.microsoft.com/office/drawing/2014/main" val="502114043"/>
                    </a:ext>
                  </a:extLst>
                </a:gridCol>
                <a:gridCol w="5612733">
                  <a:extLst>
                    <a:ext uri="{9D8B030D-6E8A-4147-A177-3AD203B41FA5}">
                      <a16:colId xmlns:a16="http://schemas.microsoft.com/office/drawing/2014/main" val="24288624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Operation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RDBMS SQL Statement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MongoDB Equivalent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31071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Create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CREATE TABLE test (id</a:t>
                      </a:r>
                      <a:r>
                        <a:rPr lang="en-US" baseline="0" dirty="0">
                          <a:latin typeface="Consolas" panose="020B0609020204030204" pitchFamily="49" charset="0"/>
                        </a:rPr>
                        <a:t> INT, name VARCHAR(20));</a:t>
                      </a:r>
                      <a:endParaRPr lang="en-US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Consolas" panose="020B0609020204030204" pitchFamily="49" charset="0"/>
                        </a:rPr>
                        <a:t>db.createCollection</a:t>
                      </a:r>
                      <a:r>
                        <a:rPr lang="en-US" dirty="0">
                          <a:latin typeface="Consolas" panose="020B0609020204030204" pitchFamily="49" charset="0"/>
                        </a:rPr>
                        <a:t>(“test”)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10740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Create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INSERT INTO test VALUES (1,”test 1”);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Consolas" panose="020B0609020204030204" pitchFamily="49" charset="0"/>
                        </a:rPr>
                        <a:t>db.test.insert</a:t>
                      </a:r>
                      <a:r>
                        <a:rPr lang="en-US" dirty="0">
                          <a:latin typeface="Consolas" panose="020B0609020204030204" pitchFamily="49" charset="0"/>
                        </a:rPr>
                        <a:t>({“id”:1,”name”:”test 1”})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61420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Read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SELECT * FROM test;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Consolas" panose="020B0609020204030204" pitchFamily="49" charset="0"/>
                        </a:rPr>
                        <a:t>db.test.find</a:t>
                      </a:r>
                      <a:r>
                        <a:rPr lang="en-US" dirty="0">
                          <a:latin typeface="Consolas" panose="020B0609020204030204" pitchFamily="49" charset="0"/>
                        </a:rPr>
                        <a:t>()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06735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Read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Consolas" panose="020B0609020204030204" pitchFamily="49" charset="0"/>
                        </a:rPr>
                        <a:t>SELECT * FROM test WHERE id=1;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>
                          <a:latin typeface="Consolas" panose="020B0609020204030204" pitchFamily="49" charset="0"/>
                        </a:rPr>
                        <a:t>db.test.find</a:t>
                      </a:r>
                      <a:r>
                        <a:rPr lang="en-US" dirty="0">
                          <a:latin typeface="Consolas" panose="020B0609020204030204" pitchFamily="49" charset="0"/>
                        </a:rPr>
                        <a:t>({“id”:1})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4894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Update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UPDATE test SET name = “test 2” WHERE</a:t>
                      </a:r>
                      <a:r>
                        <a:rPr lang="en-US" baseline="0" dirty="0">
                          <a:latin typeface="Consolas" panose="020B0609020204030204" pitchFamily="49" charset="0"/>
                        </a:rPr>
                        <a:t> id=1;</a:t>
                      </a:r>
                      <a:endParaRPr lang="en-US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Consolas" panose="020B0609020204030204" pitchFamily="49" charset="0"/>
                        </a:rPr>
                        <a:t>db.test.update</a:t>
                      </a:r>
                      <a:r>
                        <a:rPr lang="en-US" dirty="0">
                          <a:latin typeface="Consolas" panose="020B0609020204030204" pitchFamily="49" charset="0"/>
                        </a:rPr>
                        <a:t>({“id”:"1234534”}, {$set: {“</a:t>
                      </a:r>
                      <a:r>
                        <a:rPr lang="en-US" dirty="0" err="1">
                          <a:latin typeface="Consolas" panose="020B0609020204030204" pitchFamily="49" charset="0"/>
                        </a:rPr>
                        <a:t>name":”test</a:t>
                      </a:r>
                      <a:r>
                        <a:rPr lang="en-US" baseline="0" dirty="0">
                          <a:latin typeface="Consolas" panose="020B0609020204030204" pitchFamily="49" charset="0"/>
                        </a:rPr>
                        <a:t> 2</a:t>
                      </a:r>
                      <a:r>
                        <a:rPr lang="en-US" dirty="0">
                          <a:latin typeface="Consolas" panose="020B0609020204030204" pitchFamily="49" charset="0"/>
                        </a:rPr>
                        <a:t>”}} , {multi: true});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4517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Delete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DELETE FROM test WHERE id=1;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Consolas" panose="020B0609020204030204" pitchFamily="49" charset="0"/>
                        </a:rPr>
                        <a:t>db.test.drop</a:t>
                      </a:r>
                      <a:r>
                        <a:rPr lang="en-US" dirty="0">
                          <a:latin typeface="Consolas" panose="020B0609020204030204" pitchFamily="49" charset="0"/>
                        </a:rPr>
                        <a:t>({“id”:1})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38766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40233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0ABAFA-E0B9-1836-AED3-38FD78C079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425" y="12117"/>
            <a:ext cx="10515600" cy="666991"/>
          </a:xfrm>
        </p:spPr>
        <p:txBody>
          <a:bodyPr/>
          <a:lstStyle/>
          <a:p>
            <a:r>
              <a:rPr lang="en-US" dirty="0"/>
              <a:t>Insert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706EFD-F58F-639C-C588-D1026C51744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600903"/>
            <a:ext cx="10828922" cy="5221539"/>
          </a:xfrm>
        </p:spPr>
        <p:txBody>
          <a:bodyPr/>
          <a:lstStyle/>
          <a:p>
            <a:r>
              <a:rPr lang="en-US" dirty="0"/>
              <a:t>Insert </a:t>
            </a:r>
            <a:r>
              <a:rPr lang="en-US" b="1" dirty="0"/>
              <a:t>one</a:t>
            </a:r>
            <a:r>
              <a:rPr lang="en-US" dirty="0"/>
              <a:t> document:</a:t>
            </a:r>
          </a:p>
          <a:p>
            <a:pPr marL="457200" lvl="1" indent="0">
              <a:buNone/>
            </a:pP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db.&lt;collection&gt;.</a:t>
            </a:r>
            <a:r>
              <a:rPr lang="en-US" sz="2000" dirty="0" err="1">
                <a:highlight>
                  <a:srgbClr val="00FFFF"/>
                </a:highlight>
                <a:latin typeface="Consolas" panose="020B0609020204030204" pitchFamily="49" charset="0"/>
              </a:rPr>
              <a:t>insertOne</a:t>
            </a: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({["&lt;field&gt;":&lt;value&gt;]})</a:t>
            </a:r>
          </a:p>
          <a:p>
            <a:pPr lvl="1"/>
            <a:r>
              <a:rPr lang="en-US" dirty="0"/>
              <a:t>&lt;field&gt; is the name of the field</a:t>
            </a:r>
          </a:p>
          <a:p>
            <a:pPr lvl="1"/>
            <a:r>
              <a:rPr lang="en-US" dirty="0"/>
              <a:t>&lt;value&gt; is the value of the field, string values must be inside quotes</a:t>
            </a:r>
          </a:p>
          <a:p>
            <a:pPr lvl="1"/>
            <a:r>
              <a:rPr lang="en-US" dirty="0"/>
              <a:t>Can have multiple &lt;field&gt;:&lt;value&gt; separated by commas </a:t>
            </a:r>
            <a:r>
              <a:rPr lang="en-US" b="1" dirty="0"/>
              <a:t>,</a:t>
            </a:r>
          </a:p>
          <a:p>
            <a:pPr lvl="1"/>
            <a:r>
              <a:rPr lang="en-US" dirty="0"/>
              <a:t>Example</a:t>
            </a:r>
          </a:p>
          <a:p>
            <a:pPr marL="457200" lvl="1" indent="0">
              <a:buNone/>
            </a:pPr>
            <a:r>
              <a:rPr lang="en-US" sz="2000" dirty="0" err="1">
                <a:highlight>
                  <a:srgbClr val="00FFFF"/>
                </a:highlight>
                <a:latin typeface="Consolas" panose="020B0609020204030204" pitchFamily="49" charset="0"/>
              </a:rPr>
              <a:t>db.people.insertOne</a:t>
            </a: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(</a:t>
            </a:r>
          </a:p>
          <a:p>
            <a:pPr marL="457200" lvl="1" indent="0">
              <a:buNone/>
            </a:pP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{"PID":"000101", "</a:t>
            </a:r>
            <a:r>
              <a:rPr lang="en-US" sz="2000" dirty="0" err="1">
                <a:highlight>
                  <a:srgbClr val="00FFFF"/>
                </a:highlight>
                <a:latin typeface="Consolas" panose="020B0609020204030204" pitchFamily="49" charset="0"/>
              </a:rPr>
              <a:t>first_name":"Alice</a:t>
            </a: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", "last_name":"Smith", "age": 30}</a:t>
            </a:r>
          </a:p>
          <a:p>
            <a:pPr marL="457200" lvl="1" indent="0">
              <a:buNone/>
            </a:pP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437232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88DC15-393C-FE1D-12A1-61E3D0725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Insert Many Document Simultaneously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7B5C0B-1682-78AF-A1F5-6EE1AF6E00D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>
                <a:latin typeface="+mn-lt"/>
              </a:rPr>
              <a:t>For inserting multiple documents, we use </a:t>
            </a:r>
            <a:r>
              <a:rPr lang="en-US" sz="2400" dirty="0" err="1">
                <a:highlight>
                  <a:srgbClr val="00FFFF"/>
                </a:highlight>
                <a:latin typeface="Consolas" panose="020B0609020204030204" pitchFamily="49" charset="0"/>
              </a:rPr>
              <a:t>insertMany</a:t>
            </a:r>
            <a:r>
              <a:rPr lang="en-US" sz="2400" dirty="0">
                <a:highlight>
                  <a:srgbClr val="00FFFF"/>
                </a:highlight>
                <a:latin typeface="Consolas" panose="020B0609020204030204" pitchFamily="49" charset="0"/>
              </a:rPr>
              <a:t>()</a:t>
            </a:r>
          </a:p>
          <a:p>
            <a:pPr marL="457200" lvl="1" indent="0">
              <a:buNone/>
            </a:pP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db.&lt;collection&gt;.</a:t>
            </a:r>
            <a:r>
              <a:rPr lang="en-US" dirty="0" err="1">
                <a:highlight>
                  <a:srgbClr val="00FFFF"/>
                </a:highlight>
                <a:latin typeface="Consolas" panose="020B0609020204030204" pitchFamily="49" charset="0"/>
              </a:rPr>
              <a:t>insertMany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highlight>
                  <a:srgbClr val="00FFFF"/>
                </a:highlight>
                <a:latin typeface="Consolas" panose="020B0609020204030204" pitchFamily="49" charset="0"/>
              </a:rPr>
              <a:t>[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{["&lt;field&gt;":&lt;value&gt;]}</a:t>
            </a:r>
            <a:r>
              <a:rPr lang="en-US" b="1" dirty="0">
                <a:highlight>
                  <a:srgbClr val="00FFFF"/>
                </a:highlight>
                <a:latin typeface="Consolas" panose="020B0609020204030204" pitchFamily="49" charset="0"/>
              </a:rPr>
              <a:t>]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)</a:t>
            </a:r>
            <a:endParaRPr lang="en-US" sz="2000" dirty="0">
              <a:highlight>
                <a:srgbClr val="00FFFF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latin typeface="+mn-lt"/>
              </a:rPr>
              <a:t>Similar to </a:t>
            </a:r>
            <a:r>
              <a:rPr lang="en-US" dirty="0" err="1">
                <a:highlight>
                  <a:srgbClr val="00FFFF"/>
                </a:highlight>
                <a:latin typeface="+mn-lt"/>
              </a:rPr>
              <a:t>insertOne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()</a:t>
            </a:r>
            <a:r>
              <a:rPr lang="en-US" dirty="0">
                <a:latin typeface="Consolas" panose="020B0609020204030204" pitchFamily="49" charset="0"/>
              </a:rPr>
              <a:t>,</a:t>
            </a:r>
            <a:r>
              <a:rPr lang="en-US" dirty="0">
                <a:latin typeface="+mn-lt"/>
              </a:rPr>
              <a:t> however can have multiple documents separated by commas 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,</a:t>
            </a:r>
          </a:p>
          <a:p>
            <a:r>
              <a:rPr lang="en-US" dirty="0">
                <a:latin typeface="+mn-lt"/>
              </a:rPr>
              <a:t>All documents are placed in a single </a:t>
            </a:r>
            <a:r>
              <a:rPr lang="en-US" b="1" dirty="0">
                <a:latin typeface="+mn-lt"/>
              </a:rPr>
              <a:t>[ ]</a:t>
            </a:r>
            <a:r>
              <a:rPr lang="en-US" dirty="0">
                <a:latin typeface="+mn-lt"/>
              </a:rPr>
              <a:t>, similar to a Python list</a:t>
            </a:r>
            <a:endParaRPr lang="en-US" b="1" dirty="0">
              <a:latin typeface="+mn-lt"/>
            </a:endParaRPr>
          </a:p>
          <a:p>
            <a:r>
              <a:rPr lang="en-US" dirty="0">
                <a:latin typeface="+mn-lt"/>
              </a:rPr>
              <a:t>Example</a:t>
            </a:r>
          </a:p>
          <a:p>
            <a:pPr marL="0" indent="0">
              <a:buNone/>
            </a:pPr>
            <a:r>
              <a:rPr lang="en-US" sz="2400" dirty="0" err="1">
                <a:highlight>
                  <a:srgbClr val="00FFFF"/>
                </a:highlight>
                <a:latin typeface="Consolas" panose="020B0609020204030204" pitchFamily="49" charset="0"/>
              </a:rPr>
              <a:t>db.people.insertMany</a:t>
            </a:r>
            <a:r>
              <a:rPr lang="en-US" sz="2400" dirty="0">
                <a:highlight>
                  <a:srgbClr val="00FFFF"/>
                </a:highlight>
                <a:latin typeface="Consolas" panose="020B0609020204030204" pitchFamily="49" charset="0"/>
              </a:rPr>
              <a:t>(</a:t>
            </a:r>
            <a:r>
              <a:rPr lang="en-US" sz="2400" b="1" dirty="0">
                <a:highlight>
                  <a:srgbClr val="00FFFF"/>
                </a:highlight>
                <a:latin typeface="Consolas" panose="020B0609020204030204" pitchFamily="49" charset="0"/>
              </a:rPr>
              <a:t>[</a:t>
            </a:r>
          </a:p>
          <a:p>
            <a:pPr marL="457200" lvl="1" indent="0">
              <a:buNone/>
            </a:pP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{"PID":"000234","first_name":"Carol","last_name":"Brown", "age": 25},</a:t>
            </a:r>
          </a:p>
          <a:p>
            <a:pPr marL="457200" lvl="1" indent="0">
              <a:buNone/>
            </a:pP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{"PID":"</a:t>
            </a:r>
            <a:r>
              <a:rPr lang="en-US" sz="2200" dirty="0">
                <a:highlight>
                  <a:srgbClr val="00FFFF"/>
                </a:highlight>
                <a:latin typeface="Consolas" panose="020B0609020204030204" pitchFamily="49" charset="0"/>
              </a:rPr>
              <a:t>000236","first_name":"Daniel","last_name":"Davis", "age": 35}</a:t>
            </a:r>
          </a:p>
          <a:p>
            <a:pPr marL="0" indent="0">
              <a:buNone/>
            </a:pPr>
            <a:r>
              <a:rPr lang="en-US" b="1" dirty="0">
                <a:highlight>
                  <a:srgbClr val="00FFFF"/>
                </a:highlight>
                <a:latin typeface="Consolas" panose="020B0609020204030204" pitchFamily="49" charset="0"/>
              </a:rPr>
              <a:t>]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)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1158572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01B2B9-3F52-70D0-1DFE-C40D93BB0C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Query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82A492-E97B-C856-3FF0-F2023B4930D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400" dirty="0"/>
              <a:t>General syntax: </a:t>
            </a:r>
            <a:r>
              <a:rPr lang="en-US" sz="2400" dirty="0">
                <a:highlight>
                  <a:srgbClr val="00FFFF"/>
                </a:highlight>
                <a:latin typeface="Consolas" panose="020B0609020204030204" pitchFamily="49" charset="0"/>
              </a:rPr>
              <a:t>db.&lt;collection&gt;.find({&lt;field&gt;:&lt;criteria&gt;})</a:t>
            </a:r>
          </a:p>
          <a:p>
            <a:r>
              <a:rPr lang="en-US" sz="2400" dirty="0"/>
              <a:t>Examples:</a:t>
            </a:r>
          </a:p>
          <a:p>
            <a:pPr lvl="1"/>
            <a:r>
              <a:rPr lang="en-US" sz="2000" dirty="0"/>
              <a:t>Get everything: </a:t>
            </a:r>
            <a:r>
              <a:rPr lang="en-US" sz="2000" dirty="0" err="1">
                <a:highlight>
                  <a:srgbClr val="00FFFF"/>
                </a:highlight>
                <a:latin typeface="Consolas" panose="020B0609020204030204" pitchFamily="49" charset="0"/>
              </a:rPr>
              <a:t>db.people.find</a:t>
            </a: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()</a:t>
            </a:r>
          </a:p>
          <a:p>
            <a:pPr lvl="1"/>
            <a:r>
              <a:rPr lang="en-US" sz="2000" dirty="0"/>
              <a:t>Find people with age = 36: </a:t>
            </a:r>
            <a:r>
              <a:rPr lang="en-US" sz="2000" dirty="0" err="1">
                <a:highlight>
                  <a:srgbClr val="00FFFF"/>
                </a:highlight>
                <a:latin typeface="Consolas" panose="020B0609020204030204" pitchFamily="49" charset="0"/>
              </a:rPr>
              <a:t>db.people.find</a:t>
            </a: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({"age": 36})</a:t>
            </a:r>
          </a:p>
          <a:p>
            <a:pPr lvl="1"/>
            <a:r>
              <a:rPr lang="en-US" sz="2000" dirty="0"/>
              <a:t>Find people with first name similar to “</a:t>
            </a:r>
            <a:r>
              <a:rPr lang="en-US" sz="2000" dirty="0" err="1"/>
              <a:t>Emm</a:t>
            </a:r>
            <a:r>
              <a:rPr lang="en-US" sz="2000" dirty="0"/>
              <a:t>”: </a:t>
            </a:r>
            <a:r>
              <a:rPr lang="en-US" sz="2000" dirty="0" err="1">
                <a:highlight>
                  <a:srgbClr val="00FFFF"/>
                </a:highlight>
                <a:latin typeface="Consolas" panose="020B0609020204030204" pitchFamily="49" charset="0"/>
              </a:rPr>
              <a:t>db.people.find</a:t>
            </a: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("</a:t>
            </a:r>
            <a:r>
              <a:rPr lang="en-US" sz="2000" dirty="0" err="1">
                <a:highlight>
                  <a:srgbClr val="00FFFF"/>
                </a:highlight>
                <a:latin typeface="Consolas" panose="020B0609020204030204" pitchFamily="49" charset="0"/>
              </a:rPr>
              <a:t>first_name</a:t>
            </a: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": /</a:t>
            </a:r>
            <a:r>
              <a:rPr lang="en-US" sz="2000" dirty="0" err="1">
                <a:highlight>
                  <a:srgbClr val="00FFFF"/>
                </a:highlight>
                <a:latin typeface="Consolas" panose="020B0609020204030204" pitchFamily="49" charset="0"/>
              </a:rPr>
              <a:t>Emm</a:t>
            </a: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/)</a:t>
            </a:r>
          </a:p>
          <a:p>
            <a:r>
              <a:rPr lang="en-US" sz="2400" dirty="0"/>
              <a:t>For comparison, the criteria has the form </a:t>
            </a:r>
            <a:r>
              <a:rPr lang="en-US" sz="2400" dirty="0">
                <a:highlight>
                  <a:srgbClr val="00FFFF"/>
                </a:highlight>
                <a:latin typeface="Consolas" panose="020B0609020204030204" pitchFamily="49" charset="0"/>
              </a:rPr>
              <a:t>{&lt;operator&gt;: &lt;value&gt;}</a:t>
            </a:r>
          </a:p>
          <a:p>
            <a:pPr lvl="1"/>
            <a:r>
              <a:rPr lang="en-US" sz="2000" dirty="0"/>
              <a:t>Operators: </a:t>
            </a: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$eq </a:t>
            </a:r>
            <a:r>
              <a:rPr lang="en-US" sz="2000" dirty="0"/>
              <a:t>(=), </a:t>
            </a: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$</a:t>
            </a:r>
            <a:r>
              <a:rPr lang="en-US" sz="2000" dirty="0" err="1">
                <a:highlight>
                  <a:srgbClr val="00FFFF"/>
                </a:highlight>
                <a:latin typeface="Consolas" panose="020B0609020204030204" pitchFamily="49" charset="0"/>
              </a:rPr>
              <a:t>gt</a:t>
            </a: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 </a:t>
            </a:r>
            <a:r>
              <a:rPr lang="en-US" sz="2000" dirty="0"/>
              <a:t>(&gt;), </a:t>
            </a: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$</a:t>
            </a:r>
            <a:r>
              <a:rPr lang="en-US" sz="2000" dirty="0" err="1">
                <a:highlight>
                  <a:srgbClr val="00FFFF"/>
                </a:highlight>
                <a:latin typeface="Consolas" panose="020B0609020204030204" pitchFamily="49" charset="0"/>
              </a:rPr>
              <a:t>gte</a:t>
            </a: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 </a:t>
            </a:r>
            <a:r>
              <a:rPr lang="en-US" sz="2000" dirty="0"/>
              <a:t>(&gt;=), </a:t>
            </a: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$</a:t>
            </a:r>
            <a:r>
              <a:rPr lang="en-US" sz="2000" dirty="0" err="1">
                <a:highlight>
                  <a:srgbClr val="00FFFF"/>
                </a:highlight>
                <a:latin typeface="Consolas" panose="020B0609020204030204" pitchFamily="49" charset="0"/>
              </a:rPr>
              <a:t>lt</a:t>
            </a: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 </a:t>
            </a:r>
            <a:r>
              <a:rPr lang="en-US" sz="2000" dirty="0"/>
              <a:t>(&lt;), </a:t>
            </a: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$</a:t>
            </a:r>
            <a:r>
              <a:rPr lang="en-US" sz="2000" dirty="0" err="1">
                <a:highlight>
                  <a:srgbClr val="00FFFF"/>
                </a:highlight>
                <a:latin typeface="Consolas" panose="020B0609020204030204" pitchFamily="49" charset="0"/>
              </a:rPr>
              <a:t>lte</a:t>
            </a: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 </a:t>
            </a:r>
            <a:r>
              <a:rPr lang="en-US" sz="2000" dirty="0"/>
              <a:t>(&lt;=)</a:t>
            </a:r>
          </a:p>
          <a:p>
            <a:r>
              <a:rPr lang="en-US" sz="2400" dirty="0"/>
              <a:t>Examples:</a:t>
            </a:r>
          </a:p>
          <a:p>
            <a:pPr lvl="1"/>
            <a:r>
              <a:rPr lang="en-US" sz="2000" dirty="0"/>
              <a:t>Find people older than 30: </a:t>
            </a:r>
            <a:r>
              <a:rPr lang="en-US" sz="2000" dirty="0" err="1">
                <a:highlight>
                  <a:srgbClr val="00FFFF"/>
                </a:highlight>
                <a:latin typeface="Consolas" panose="020B0609020204030204" pitchFamily="49" charset="0"/>
              </a:rPr>
              <a:t>db.people.find</a:t>
            </a: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({"age": {$gte:30}})</a:t>
            </a:r>
          </a:p>
        </p:txBody>
      </p:sp>
    </p:spTree>
    <p:extLst>
      <p:ext uri="{BB962C8B-B14F-4D97-AF65-F5344CB8AC3E}">
        <p14:creationId xmlns:p14="http://schemas.microsoft.com/office/powerpoint/2010/main" val="40018248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ADEA8-C4B9-AE88-42E3-5AE14DA9F8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Complicated Queries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14468D-310A-BE34-C733-D8A29802A8E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11406438" cy="5221539"/>
          </a:xfrm>
        </p:spPr>
        <p:txBody>
          <a:bodyPr/>
          <a:lstStyle/>
          <a:p>
            <a:r>
              <a:rPr lang="en-US" sz="2400" dirty="0"/>
              <a:t>Multiple </a:t>
            </a:r>
            <a:r>
              <a:rPr lang="en-US" sz="2400" dirty="0">
                <a:highlight>
                  <a:srgbClr val="00FFFF"/>
                </a:highlight>
                <a:latin typeface="Consolas" panose="020B0609020204030204" pitchFamily="49" charset="0"/>
              </a:rPr>
              <a:t>&lt;field&gt;: &lt;criteria&gt;</a:t>
            </a:r>
            <a:r>
              <a:rPr lang="en-US" sz="2400" dirty="0"/>
              <a:t> can be put into a single </a:t>
            </a:r>
            <a:r>
              <a:rPr lang="en-US" sz="2400" dirty="0">
                <a:highlight>
                  <a:srgbClr val="00FFFF"/>
                </a:highlight>
                <a:latin typeface="Consolas" panose="020B0609020204030204" pitchFamily="49" charset="0"/>
              </a:rPr>
              <a:t>find()</a:t>
            </a:r>
            <a:r>
              <a:rPr lang="en-US" sz="2400" dirty="0">
                <a:latin typeface="Consolas" panose="020B0609020204030204" pitchFamily="49" charset="0"/>
              </a:rPr>
              <a:t> </a:t>
            </a:r>
            <a:r>
              <a:rPr lang="en-US" sz="2400" dirty="0"/>
              <a:t>to combine conditions with the  </a:t>
            </a:r>
            <a:r>
              <a:rPr lang="en-US" sz="2400" dirty="0">
                <a:highlight>
                  <a:srgbClr val="00FFFF"/>
                </a:highlight>
                <a:latin typeface="Consolas" panose="020B0609020204030204" pitchFamily="49" charset="0"/>
              </a:rPr>
              <a:t>AND</a:t>
            </a:r>
            <a:r>
              <a:rPr lang="en-US" sz="2400" dirty="0"/>
              <a:t> operator. </a:t>
            </a:r>
          </a:p>
          <a:p>
            <a:pPr lvl="1"/>
            <a:r>
              <a:rPr lang="en-US" dirty="0"/>
              <a:t>The search criteria must be in the same </a:t>
            </a:r>
            <a:r>
              <a:rPr lang="en-US" b="1" dirty="0"/>
              <a:t>{}</a:t>
            </a:r>
            <a:endParaRPr lang="en-US" sz="2000" b="1" dirty="0"/>
          </a:p>
          <a:p>
            <a:pPr lvl="1"/>
            <a:r>
              <a:rPr lang="en-US" dirty="0"/>
              <a:t>Example: find people whose first name has “</a:t>
            </a:r>
            <a:r>
              <a:rPr lang="en-US" dirty="0" err="1"/>
              <a:t>Emm</a:t>
            </a:r>
            <a:r>
              <a:rPr lang="en-US" dirty="0"/>
              <a:t>” and older than 23</a:t>
            </a:r>
          </a:p>
          <a:p>
            <a:pPr marL="914400" lvl="2" indent="0">
              <a:buNone/>
            </a:pPr>
            <a:r>
              <a:rPr lang="en-US" dirty="0" err="1">
                <a:highlight>
                  <a:srgbClr val="00FFFF"/>
                </a:highlight>
                <a:latin typeface="Consolas" panose="020B0609020204030204" pitchFamily="49" charset="0"/>
              </a:rPr>
              <a:t>db.people.find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({"</a:t>
            </a:r>
            <a:r>
              <a:rPr lang="en-US" dirty="0" err="1">
                <a:highlight>
                  <a:srgbClr val="00FFFF"/>
                </a:highlight>
                <a:latin typeface="Consolas" panose="020B0609020204030204" pitchFamily="49" charset="0"/>
              </a:rPr>
              <a:t>first_name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": /</a:t>
            </a:r>
            <a:r>
              <a:rPr lang="en-US" dirty="0" err="1">
                <a:highlight>
                  <a:srgbClr val="00FFFF"/>
                </a:highlight>
                <a:latin typeface="Consolas" panose="020B0609020204030204" pitchFamily="49" charset="0"/>
              </a:rPr>
              <a:t>Emm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/, "age": {$gt:23}})</a:t>
            </a:r>
          </a:p>
          <a:p>
            <a:r>
              <a:rPr lang="en-US" dirty="0"/>
              <a:t>Select fields to show in result:</a:t>
            </a:r>
          </a:p>
          <a:p>
            <a:pPr lvl="1"/>
            <a:r>
              <a:rPr lang="en-US" dirty="0"/>
              <a:t>We add a second argument to find().  </a:t>
            </a:r>
          </a:p>
          <a:p>
            <a:pPr marL="457200" lvl="1" indent="0">
              <a:buNone/>
            </a:pP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db.&lt;collection&gt;.find(</a:t>
            </a:r>
          </a:p>
          <a:p>
            <a:pPr marL="914400" lvl="2" indent="0">
              <a:buNone/>
            </a:pP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{&lt;field&gt;:&lt;criteria&gt;}, </a:t>
            </a:r>
          </a:p>
          <a:p>
            <a:pPr marL="914400" lvl="2" indent="0">
              <a:buNone/>
            </a:pP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{&lt;</a:t>
            </a:r>
            <a:r>
              <a:rPr lang="en-US" dirty="0" err="1">
                <a:highlight>
                  <a:srgbClr val="00FFFF"/>
                </a:highlight>
                <a:latin typeface="Consolas" panose="020B0609020204030204" pitchFamily="49" charset="0"/>
              </a:rPr>
              <a:t>field_to_show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&gt;:</a:t>
            </a:r>
            <a:r>
              <a:rPr lang="en-US" b="1" dirty="0">
                <a:highlight>
                  <a:srgbClr val="00FFFF"/>
                </a:highlight>
                <a:latin typeface="Consolas" panose="020B0609020204030204" pitchFamily="49" charset="0"/>
              </a:rPr>
              <a:t>1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, &lt;</a:t>
            </a:r>
            <a:r>
              <a:rPr lang="en-US" dirty="0" err="1">
                <a:highlight>
                  <a:srgbClr val="00FFFF"/>
                </a:highlight>
                <a:latin typeface="Consolas" panose="020B0609020204030204" pitchFamily="49" charset="0"/>
              </a:rPr>
              <a:t>field_to_hide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&gt;:</a:t>
            </a:r>
            <a:r>
              <a:rPr lang="en-US" b="1" dirty="0">
                <a:highlight>
                  <a:srgbClr val="00FFFF"/>
                </a:highlight>
                <a:latin typeface="Consolas" panose="020B0609020204030204" pitchFamily="49" charset="0"/>
              </a:rPr>
              <a:t>0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}</a:t>
            </a:r>
            <a:endParaRPr lang="en-US" sz="1600" dirty="0">
              <a:highlight>
                <a:srgbClr val="00FFFF"/>
              </a:highlight>
              <a:latin typeface="Consolas" panose="020B0609020204030204" pitchFamily="49" charset="0"/>
            </a:endParaRPr>
          </a:p>
          <a:p>
            <a:pPr marL="457200" lvl="1" indent="0">
              <a:buNone/>
            </a:pP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)</a:t>
            </a:r>
          </a:p>
          <a:p>
            <a:pPr lvl="1"/>
            <a:r>
              <a:rPr lang="en-US" dirty="0"/>
              <a:t>Find people whose first name has “</a:t>
            </a:r>
            <a:r>
              <a:rPr lang="en-US" dirty="0" err="1"/>
              <a:t>Emm</a:t>
            </a:r>
            <a:r>
              <a:rPr lang="en-US" dirty="0"/>
              <a:t>” and only show their first and last name</a:t>
            </a:r>
          </a:p>
          <a:p>
            <a:pPr marL="457200" lvl="1" indent="0">
              <a:buNone/>
            </a:pPr>
            <a:r>
              <a:rPr lang="en-US" sz="2000" dirty="0"/>
              <a:t> </a:t>
            </a:r>
            <a:r>
              <a:rPr lang="en-US" sz="2000" dirty="0" err="1">
                <a:highlight>
                  <a:srgbClr val="00FFFF"/>
                </a:highlight>
                <a:latin typeface="Consolas" panose="020B0609020204030204" pitchFamily="49" charset="0"/>
              </a:rPr>
              <a:t>db.people.find</a:t>
            </a: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({"</a:t>
            </a:r>
            <a:r>
              <a:rPr lang="en-US" sz="2000" dirty="0" err="1">
                <a:highlight>
                  <a:srgbClr val="00FFFF"/>
                </a:highlight>
                <a:latin typeface="Consolas" panose="020B0609020204030204" pitchFamily="49" charset="0"/>
              </a:rPr>
              <a:t>first_name</a:t>
            </a: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":/</a:t>
            </a:r>
            <a:r>
              <a:rPr lang="en-US" sz="2000" dirty="0" err="1">
                <a:highlight>
                  <a:srgbClr val="00FFFF"/>
                </a:highlight>
                <a:latin typeface="Consolas" panose="020B0609020204030204" pitchFamily="49" charset="0"/>
              </a:rPr>
              <a:t>Emm</a:t>
            </a: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/}, {"first_name":1, "last_name":1, _id:0})</a:t>
            </a:r>
          </a:p>
        </p:txBody>
      </p:sp>
    </p:spTree>
    <p:extLst>
      <p:ext uri="{BB962C8B-B14F-4D97-AF65-F5344CB8AC3E}">
        <p14:creationId xmlns:p14="http://schemas.microsoft.com/office/powerpoint/2010/main" val="24016751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BF655-49EF-E19E-D80C-51D955B779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C9BC19-02BD-9B97-3C1B-037E3BF36FA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400" dirty="0"/>
              <a:t>Use the </a:t>
            </a:r>
            <a:r>
              <a:rPr lang="en-US" sz="2400" dirty="0" err="1">
                <a:highlight>
                  <a:srgbClr val="00FFFF"/>
                </a:highlight>
                <a:latin typeface="Consolas" panose="020B0609020204030204" pitchFamily="49" charset="0"/>
              </a:rPr>
              <a:t>updateMany</a:t>
            </a:r>
            <a:r>
              <a:rPr lang="en-US" sz="2400" dirty="0">
                <a:highlight>
                  <a:srgbClr val="00FFFF"/>
                </a:highlight>
                <a:latin typeface="Consolas" panose="020B0609020204030204" pitchFamily="49" charset="0"/>
              </a:rPr>
              <a:t>()</a:t>
            </a:r>
            <a:r>
              <a:rPr lang="en-US" sz="2400" dirty="0"/>
              <a:t> or function. Since we need to find before update, the first argument is similar to </a:t>
            </a:r>
            <a:r>
              <a:rPr lang="en-US" sz="2400" dirty="0">
                <a:highlight>
                  <a:srgbClr val="00FFFF"/>
                </a:highlight>
                <a:latin typeface="Consolas" panose="020B0609020204030204" pitchFamily="49" charset="0"/>
              </a:rPr>
              <a:t>find()</a:t>
            </a:r>
          </a:p>
          <a:p>
            <a:pPr marL="457200" lvl="1" indent="0">
              <a:buNone/>
            </a:pP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db.&lt;collection&gt;.</a:t>
            </a:r>
            <a:r>
              <a:rPr lang="en-US" sz="2000" dirty="0" err="1">
                <a:highlight>
                  <a:srgbClr val="00FFFF"/>
                </a:highlight>
                <a:latin typeface="Consolas" panose="020B0609020204030204" pitchFamily="49" charset="0"/>
              </a:rPr>
              <a:t>updateMany</a:t>
            </a: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(</a:t>
            </a:r>
          </a:p>
          <a:p>
            <a:pPr marL="914400" lvl="2" indent="0">
              <a:buNone/>
            </a:pP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{&lt;field&gt;:&lt;criteria&gt;}, </a:t>
            </a:r>
          </a:p>
          <a:p>
            <a:pPr marL="914400" lvl="2" indent="0">
              <a:buNone/>
            </a:pP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{$set:{&lt;field&gt;:&lt;</a:t>
            </a:r>
            <a:r>
              <a:rPr lang="en-US" dirty="0" err="1">
                <a:highlight>
                  <a:srgbClr val="00FFFF"/>
                </a:highlight>
                <a:latin typeface="Consolas" panose="020B0609020204030204" pitchFamily="49" charset="0"/>
              </a:rPr>
              <a:t>new_value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&gt;}}</a:t>
            </a:r>
            <a:endParaRPr lang="en-US" sz="1600" dirty="0">
              <a:highlight>
                <a:srgbClr val="00FFFF"/>
              </a:highlight>
              <a:latin typeface="Consolas" panose="020B0609020204030204" pitchFamily="49" charset="0"/>
            </a:endParaRPr>
          </a:p>
          <a:p>
            <a:pPr marL="457200" lvl="1" indent="0">
              <a:buNone/>
            </a:pP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)</a:t>
            </a:r>
          </a:p>
          <a:p>
            <a:pPr lvl="1"/>
            <a:r>
              <a:rPr lang="en-US" sz="2000" dirty="0"/>
              <a:t>New fields can be added directly in the </a:t>
            </a: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$set</a:t>
            </a:r>
            <a:r>
              <a:rPr lang="en-US" sz="2000" dirty="0"/>
              <a:t> operator</a:t>
            </a:r>
          </a:p>
          <a:p>
            <a:r>
              <a:rPr lang="en-US" sz="2400" dirty="0"/>
              <a:t>Examples:</a:t>
            </a:r>
          </a:p>
          <a:p>
            <a:pPr marL="457200" lvl="1" indent="0">
              <a:buNone/>
            </a:pPr>
            <a:r>
              <a:rPr lang="en-US" sz="2000" dirty="0" err="1">
                <a:highlight>
                  <a:srgbClr val="00FFFF"/>
                </a:highlight>
                <a:latin typeface="Consolas" panose="020B0609020204030204" pitchFamily="49" charset="0"/>
              </a:rPr>
              <a:t>db.people.updateMany</a:t>
            </a: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({"PID":"000101"},{$set:{"last_name":"Jones","age":35,"email":"alice@mail.com"}})</a:t>
            </a:r>
          </a:p>
          <a:p>
            <a:r>
              <a:rPr lang="en-US" sz="2400" dirty="0"/>
              <a:t>To remove an existing field, use $unset: </a:t>
            </a:r>
          </a:p>
          <a:p>
            <a:pPr marL="457200" lvl="1" indent="0">
              <a:buNone/>
            </a:pP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{$unset: {&lt;</a:t>
            </a:r>
            <a:r>
              <a:rPr lang="en-US" sz="2000" dirty="0" err="1">
                <a:highlight>
                  <a:srgbClr val="00FFFF"/>
                </a:highlight>
                <a:latin typeface="Consolas" panose="020B0609020204030204" pitchFamily="49" charset="0"/>
              </a:rPr>
              <a:t>field_to_remove</a:t>
            </a: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&gt;:""}}</a:t>
            </a:r>
          </a:p>
          <a:p>
            <a:pPr lvl="1"/>
            <a:r>
              <a:rPr lang="en-US" sz="2000" dirty="0">
                <a:latin typeface="+mn-lt"/>
              </a:rPr>
              <a:t>Example:</a:t>
            </a:r>
          </a:p>
          <a:p>
            <a:pPr marL="457200" lvl="1" indent="0">
              <a:buNone/>
            </a:pPr>
            <a:r>
              <a:rPr lang="en-US" sz="2000" dirty="0" err="1">
                <a:highlight>
                  <a:srgbClr val="00FFFF"/>
                </a:highlight>
                <a:latin typeface="Consolas" panose="020B0609020204030204" pitchFamily="49" charset="0"/>
              </a:rPr>
              <a:t>db.people.updateMany</a:t>
            </a: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({"PID":"1234534"}, {$unset: {"</a:t>
            </a:r>
            <a:r>
              <a:rPr lang="en-US" sz="2000" dirty="0" err="1">
                <a:highlight>
                  <a:srgbClr val="00FFFF"/>
                </a:highlight>
                <a:latin typeface="Consolas" panose="020B0609020204030204" pitchFamily="49" charset="0"/>
              </a:rPr>
              <a:t>phone_number</a:t>
            </a: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":""}} , {multi: true})</a:t>
            </a:r>
          </a:p>
          <a:p>
            <a:endParaRPr lang="en-US" sz="2400" dirty="0">
              <a:highlight>
                <a:srgbClr val="00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01704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E96E55-D842-0515-8D7B-D042320FF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Delete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143565-69AF-F636-99BC-D14707745CF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Use the </a:t>
            </a:r>
            <a:r>
              <a:rPr lang="en-US" dirty="0" err="1">
                <a:highlight>
                  <a:srgbClr val="00FFFF"/>
                </a:highlight>
                <a:latin typeface="Consolas" panose="020B0609020204030204" pitchFamily="49" charset="0"/>
              </a:rPr>
              <a:t>deleteOne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()</a:t>
            </a:r>
            <a:r>
              <a:rPr lang="en-US" dirty="0"/>
              <a:t> or </a:t>
            </a:r>
            <a:r>
              <a:rPr lang="en-US" dirty="0" err="1">
                <a:highlight>
                  <a:srgbClr val="00FFFF"/>
                </a:highlight>
                <a:latin typeface="Consolas" panose="020B0609020204030204" pitchFamily="49" charset="0"/>
              </a:rPr>
              <a:t>deleteMany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()</a:t>
            </a:r>
            <a:r>
              <a:rPr lang="en-US" dirty="0"/>
              <a:t> function</a:t>
            </a:r>
          </a:p>
          <a:p>
            <a:pPr marL="457200" lvl="1" indent="0">
              <a:buNone/>
            </a:pP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db.&lt;collection&gt;.</a:t>
            </a:r>
            <a:r>
              <a:rPr lang="en-US" dirty="0" err="1">
                <a:highlight>
                  <a:srgbClr val="00FFFF"/>
                </a:highlight>
                <a:latin typeface="Consolas" panose="020B0609020204030204" pitchFamily="49" charset="0"/>
              </a:rPr>
              <a:t>deleteOne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({&lt;field&gt;: &lt;criteria&gt;})</a:t>
            </a:r>
          </a:p>
          <a:p>
            <a:r>
              <a:rPr lang="en-US" dirty="0"/>
              <a:t>Example</a:t>
            </a:r>
          </a:p>
          <a:p>
            <a:pPr marL="457200" lvl="1" indent="0">
              <a:buNone/>
            </a:pPr>
            <a:r>
              <a:rPr lang="en-US" dirty="0" err="1">
                <a:highlight>
                  <a:srgbClr val="00FFFF"/>
                </a:highlight>
                <a:latin typeface="Consolas" panose="020B0609020204030204" pitchFamily="49" charset="0"/>
              </a:rPr>
              <a:t>db.people.deleteOne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({"PID":"1234534"})</a:t>
            </a:r>
          </a:p>
        </p:txBody>
      </p:sp>
    </p:spTree>
    <p:extLst>
      <p:ext uri="{BB962C8B-B14F-4D97-AF65-F5344CB8AC3E}">
        <p14:creationId xmlns:p14="http://schemas.microsoft.com/office/powerpoint/2010/main" val="6659746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4056BA-4238-F5FC-A9AC-58877D875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Aggregating Queries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9031BE-16D9-21C2-F414-0B988C82CC4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10515599" cy="5221539"/>
          </a:xfrm>
        </p:spPr>
        <p:txBody>
          <a:bodyPr/>
          <a:lstStyle/>
          <a:p>
            <a:r>
              <a:rPr lang="en-US" sz="1800" dirty="0"/>
              <a:t>We use aggregate() function for summary queries like sum, average, min, max, etc. </a:t>
            </a:r>
          </a:p>
          <a:p>
            <a:r>
              <a:rPr lang="en-US" sz="1800" dirty="0"/>
              <a:t>Basic usage is as below:</a:t>
            </a:r>
          </a:p>
          <a:p>
            <a:pPr marL="457200" lvl="1" indent="0">
              <a:buNone/>
            </a:pPr>
            <a:r>
              <a:rPr lang="en-US" sz="1600" dirty="0">
                <a:highlight>
                  <a:srgbClr val="00FFFF"/>
                </a:highlight>
                <a:latin typeface="Consolas" panose="020B0609020204030204" pitchFamily="49" charset="0"/>
              </a:rPr>
              <a:t>db.&lt;collection&gt;.aggregate([</a:t>
            </a:r>
          </a:p>
          <a:p>
            <a:pPr marL="457200" lvl="1" indent="0">
              <a:buNone/>
            </a:pPr>
            <a:r>
              <a:rPr lang="en-US" sz="1600" dirty="0">
                <a:highlight>
                  <a:srgbClr val="00FFFF"/>
                </a:highlight>
                <a:latin typeface="Consolas" panose="020B0609020204030204" pitchFamily="49" charset="0"/>
              </a:rPr>
              <a:t>	{$group:{_id: null, </a:t>
            </a:r>
          </a:p>
          <a:p>
            <a:pPr marL="457200" lvl="1" indent="0">
              <a:buNone/>
            </a:pPr>
            <a:r>
              <a:rPr lang="en-US" sz="1600" dirty="0">
                <a:highlight>
                  <a:srgbClr val="00FFFF"/>
                </a:highlight>
                <a:latin typeface="Consolas" panose="020B0609020204030204" pitchFamily="49" charset="0"/>
              </a:rPr>
              <a:t>		  “&lt;summary name&gt;”: {&lt;operator&gt;:"$&lt;field&gt;"}}}</a:t>
            </a:r>
          </a:p>
          <a:p>
            <a:pPr marL="457200" lvl="1" indent="0">
              <a:buNone/>
            </a:pPr>
            <a:r>
              <a:rPr lang="en-US" sz="1600" dirty="0">
                <a:highlight>
                  <a:srgbClr val="00FFFF"/>
                </a:highlight>
                <a:latin typeface="Consolas" panose="020B0609020204030204" pitchFamily="49" charset="0"/>
              </a:rPr>
              <a:t>])</a:t>
            </a:r>
          </a:p>
          <a:p>
            <a:pPr lvl="1"/>
            <a:r>
              <a:rPr lang="en-US" sz="1600" dirty="0">
                <a:highlight>
                  <a:srgbClr val="00FFFF"/>
                </a:highlight>
                <a:latin typeface="Consolas" panose="020B0609020204030204" pitchFamily="49" charset="0"/>
              </a:rPr>
              <a:t>_id : null</a:t>
            </a:r>
            <a:r>
              <a:rPr lang="en-US" sz="1600" dirty="0">
                <a:latin typeface="Consolas" panose="020B0609020204030204" pitchFamily="49" charset="0"/>
              </a:rPr>
              <a:t> </a:t>
            </a:r>
            <a:r>
              <a:rPr lang="en-US" sz="1600" dirty="0">
                <a:latin typeface="+mn-lt"/>
              </a:rPr>
              <a:t>if no grouping</a:t>
            </a:r>
          </a:p>
          <a:p>
            <a:pPr lvl="1"/>
            <a:r>
              <a:rPr lang="en-US" sz="1600" dirty="0">
                <a:highlight>
                  <a:srgbClr val="00FFFF"/>
                </a:highlight>
                <a:latin typeface="Consolas" panose="020B0609020204030204" pitchFamily="49" charset="0"/>
              </a:rPr>
              <a:t>&lt;summary name&gt;</a:t>
            </a:r>
            <a:r>
              <a:rPr lang="en-US" sz="1600" dirty="0">
                <a:latin typeface="+mn-lt"/>
              </a:rPr>
              <a:t> is what you want to call the summary value</a:t>
            </a:r>
          </a:p>
          <a:p>
            <a:pPr lvl="1"/>
            <a:r>
              <a:rPr lang="en-US" sz="1600" dirty="0">
                <a:highlight>
                  <a:srgbClr val="00FFFF"/>
                </a:highlight>
                <a:latin typeface="Consolas" panose="020B0609020204030204" pitchFamily="49" charset="0"/>
              </a:rPr>
              <a:t>&lt;operator&gt;</a:t>
            </a:r>
            <a:r>
              <a:rPr lang="en-US" sz="1600" dirty="0">
                <a:latin typeface="+mn-lt"/>
              </a:rPr>
              <a:t> is the summarizing operator, </a:t>
            </a:r>
            <a:r>
              <a:rPr lang="en-US" sz="1600" dirty="0">
                <a:highlight>
                  <a:srgbClr val="00FFFF"/>
                </a:highlight>
                <a:latin typeface="Consolas" panose="020B0609020204030204" pitchFamily="49" charset="0"/>
              </a:rPr>
              <a:t>$sum</a:t>
            </a:r>
            <a:r>
              <a:rPr lang="en-US" sz="1600" dirty="0">
                <a:latin typeface="+mn-lt"/>
              </a:rPr>
              <a:t>, </a:t>
            </a:r>
            <a:r>
              <a:rPr lang="en-US" sz="1600" dirty="0">
                <a:highlight>
                  <a:srgbClr val="00FFFF"/>
                </a:highlight>
                <a:latin typeface="Consolas" panose="020B0609020204030204" pitchFamily="49" charset="0"/>
              </a:rPr>
              <a:t>$avg</a:t>
            </a:r>
            <a:r>
              <a:rPr lang="en-US" sz="1600" dirty="0">
                <a:latin typeface="+mn-lt"/>
              </a:rPr>
              <a:t>, </a:t>
            </a:r>
            <a:r>
              <a:rPr lang="en-US" sz="1600" dirty="0">
                <a:highlight>
                  <a:srgbClr val="00FFFF"/>
                </a:highlight>
                <a:latin typeface="Consolas" panose="020B0609020204030204" pitchFamily="49" charset="0"/>
              </a:rPr>
              <a:t>$min</a:t>
            </a:r>
            <a:r>
              <a:rPr lang="en-US" sz="1600" dirty="0">
                <a:latin typeface="+mn-lt"/>
              </a:rPr>
              <a:t>, </a:t>
            </a:r>
            <a:r>
              <a:rPr lang="en-US" sz="1600" dirty="0">
                <a:highlight>
                  <a:srgbClr val="00FFFF"/>
                </a:highlight>
                <a:latin typeface="Consolas" panose="020B0609020204030204" pitchFamily="49" charset="0"/>
              </a:rPr>
              <a:t>$max</a:t>
            </a:r>
            <a:r>
              <a:rPr lang="en-US" sz="1600" dirty="0">
                <a:latin typeface="+mn-lt"/>
              </a:rPr>
              <a:t>, etc.</a:t>
            </a:r>
          </a:p>
          <a:p>
            <a:pPr lvl="1"/>
            <a:r>
              <a:rPr lang="en-US" sz="1600" dirty="0">
                <a:highlight>
                  <a:srgbClr val="00FFFF"/>
                </a:highlight>
                <a:latin typeface="Consolas" panose="020B0609020204030204" pitchFamily="49" charset="0"/>
              </a:rPr>
              <a:t>&lt;field&gt;</a:t>
            </a:r>
            <a:r>
              <a:rPr lang="en-US" sz="1600" dirty="0">
                <a:latin typeface="+mn-lt"/>
              </a:rPr>
              <a:t> is the data field you want the summarization. The </a:t>
            </a:r>
            <a:r>
              <a:rPr lang="en-US" sz="1600" b="1" dirty="0">
                <a:latin typeface="+mn-lt"/>
              </a:rPr>
              <a:t>$</a:t>
            </a:r>
            <a:r>
              <a:rPr lang="en-US" sz="1600" dirty="0">
                <a:latin typeface="+mn-lt"/>
              </a:rPr>
              <a:t> is mandatory syntax</a:t>
            </a:r>
          </a:p>
          <a:p>
            <a:r>
              <a:rPr lang="en-US" sz="1800" dirty="0">
                <a:latin typeface="+mn-lt"/>
              </a:rPr>
              <a:t>Example, the equivalent to </a:t>
            </a:r>
            <a:r>
              <a:rPr lang="en-US" sz="1800" dirty="0">
                <a:highlight>
                  <a:srgbClr val="00FFFF"/>
                </a:highlight>
                <a:latin typeface="Consolas" panose="020B0609020204030204" pitchFamily="49" charset="0"/>
              </a:rPr>
              <a:t>SELECT SUM(quantity) FROM items;</a:t>
            </a:r>
            <a:br>
              <a:rPr lang="en-US" sz="1800" dirty="0">
                <a:latin typeface="+mn-lt"/>
              </a:rPr>
            </a:br>
            <a:r>
              <a:rPr lang="en-US" sz="1800" dirty="0" err="1">
                <a:highlight>
                  <a:srgbClr val="00FFFF"/>
                </a:highlight>
                <a:latin typeface="Consolas" panose="020B0609020204030204" pitchFamily="49" charset="0"/>
              </a:rPr>
              <a:t>db.items.aggregate</a:t>
            </a:r>
            <a:r>
              <a:rPr lang="en-US" sz="1800" dirty="0">
                <a:highlight>
                  <a:srgbClr val="00FFFF"/>
                </a:highlight>
                <a:latin typeface="Consolas" panose="020B0609020204030204" pitchFamily="49" charset="0"/>
              </a:rPr>
              <a:t>([</a:t>
            </a:r>
          </a:p>
          <a:p>
            <a:pPr marL="457200" lvl="1" indent="0">
              <a:buNone/>
            </a:pPr>
            <a:r>
              <a:rPr lang="en-US" sz="1800" dirty="0">
                <a:highlight>
                  <a:srgbClr val="00FFFF"/>
                </a:highlight>
                <a:latin typeface="Consolas" panose="020B0609020204030204" pitchFamily="49" charset="0"/>
              </a:rPr>
              <a:t>{$group: { _id: null, "</a:t>
            </a:r>
            <a:r>
              <a:rPr lang="en-US" sz="1800" dirty="0" err="1">
                <a:highlight>
                  <a:srgbClr val="00FFFF"/>
                </a:highlight>
                <a:latin typeface="Consolas" panose="020B0609020204030204" pitchFamily="49" charset="0"/>
              </a:rPr>
              <a:t>total_quantity</a:t>
            </a:r>
            <a:r>
              <a:rPr lang="en-US" sz="1800" dirty="0">
                <a:highlight>
                  <a:srgbClr val="00FFFF"/>
                </a:highlight>
                <a:latin typeface="Consolas" panose="020B0609020204030204" pitchFamily="49" charset="0"/>
              </a:rPr>
              <a:t>": {$sum:"</a:t>
            </a:r>
            <a:r>
              <a:rPr lang="en-US" sz="1800" b="1" dirty="0">
                <a:highlight>
                  <a:srgbClr val="00FFFF"/>
                </a:highlight>
                <a:latin typeface="Consolas" panose="020B0609020204030204" pitchFamily="49" charset="0"/>
              </a:rPr>
              <a:t>$</a:t>
            </a:r>
            <a:r>
              <a:rPr lang="en-US" sz="1800" dirty="0">
                <a:highlight>
                  <a:srgbClr val="00FFFF"/>
                </a:highlight>
                <a:latin typeface="Consolas" panose="020B0609020204030204" pitchFamily="49" charset="0"/>
              </a:rPr>
              <a:t>quantity"}}}</a:t>
            </a:r>
          </a:p>
          <a:p>
            <a:pPr marL="457200" lvl="1" indent="0">
              <a:buNone/>
            </a:pPr>
            <a:r>
              <a:rPr lang="en-US" sz="1800" dirty="0">
                <a:highlight>
                  <a:srgbClr val="00FFFF"/>
                </a:highlight>
                <a:latin typeface="Consolas" panose="020B0609020204030204" pitchFamily="49" charset="0"/>
              </a:rPr>
              <a:t>])</a:t>
            </a:r>
          </a:p>
          <a:p>
            <a:endParaRPr lang="en-US" sz="20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5319313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6117</TotalTime>
  <Words>1514</Words>
  <Application>Microsoft Office PowerPoint</Application>
  <PresentationFormat>Widescreen</PresentationFormat>
  <Paragraphs>173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Avenir 55 Roman</vt:lpstr>
      <vt:lpstr>Avenir 65 Medium</vt:lpstr>
      <vt:lpstr>Avenir 95 Black</vt:lpstr>
      <vt:lpstr>Calibri</vt:lpstr>
      <vt:lpstr>Consolas</vt:lpstr>
      <vt:lpstr>Office Theme</vt:lpstr>
      <vt:lpstr>Advance Queries in MongoDB</vt:lpstr>
      <vt:lpstr>CRUD Operations</vt:lpstr>
      <vt:lpstr>Insert Data</vt:lpstr>
      <vt:lpstr>Insert Many Document Simultaneously</vt:lpstr>
      <vt:lpstr>Query data</vt:lpstr>
      <vt:lpstr>More Complicated Queries</vt:lpstr>
      <vt:lpstr>Update</vt:lpstr>
      <vt:lpstr>Delete data</vt:lpstr>
      <vt:lpstr>Aggregating Queries</vt:lpstr>
      <vt:lpstr>Aggregation with search criteria</vt:lpstr>
      <vt:lpstr>Embedded Documents</vt:lpstr>
      <vt:lpstr>Query with Fields in Embedded Documents</vt:lpstr>
      <vt:lpstr>Relationships in MongoDB</vt:lpstr>
      <vt:lpstr>One-to-Many Relationship</vt:lpstr>
      <vt:lpstr>List of Embedded Documents for one-to-many</vt:lpstr>
      <vt:lpstr>Joining in MongoDB</vt:lpstr>
      <vt:lpstr>More Readings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Lindy Taylor</dc:creator>
  <cp:lastModifiedBy>Linh Le</cp:lastModifiedBy>
  <cp:revision>212</cp:revision>
  <dcterms:created xsi:type="dcterms:W3CDTF">2019-08-07T15:31:06Z</dcterms:created>
  <dcterms:modified xsi:type="dcterms:W3CDTF">2023-04-05T16:20:24Z</dcterms:modified>
</cp:coreProperties>
</file>