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305" r:id="rId3"/>
    <p:sldId id="316" r:id="rId4"/>
    <p:sldId id="317" r:id="rId5"/>
    <p:sldId id="318" r:id="rId6"/>
    <p:sldId id="319" r:id="rId7"/>
    <p:sldId id="320" r:id="rId8"/>
    <p:sldId id="322" r:id="rId9"/>
    <p:sldId id="323" r:id="rId10"/>
    <p:sldId id="325" r:id="rId11"/>
    <p:sldId id="326" r:id="rId12"/>
    <p:sldId id="327" r:id="rId13"/>
    <p:sldId id="329" r:id="rId14"/>
    <p:sldId id="328" r:id="rId15"/>
    <p:sldId id="32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11" d="100"/>
          <a:sy n="111" d="100"/>
        </p:scale>
        <p:origin x="110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cassandra.apache.org/doc/latest/cassandra/cql/types.html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/>
              <a:t>CRUD in</a:t>
            </a:r>
            <a:br>
              <a:rPr lang="en-US"/>
            </a:br>
            <a:r>
              <a:rPr lang="en-US"/>
              <a:t>Cassandra </a:t>
            </a:r>
            <a:r>
              <a:rPr lang="en-US" dirty="0"/>
              <a:t>Query Language - CQL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0E4AA-991E-BA64-C63F-C5B9A516D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Changing UUID to Text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9D445-B353-1F6B-FDD4-1A8EAFD093D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practice, we will use </a:t>
            </a:r>
            <a:r>
              <a:rPr lang="en-US" dirty="0" err="1"/>
              <a:t>uuid</a:t>
            </a:r>
            <a:r>
              <a:rPr lang="en-US" dirty="0"/>
              <a:t> type for ID columns as we have been doing</a:t>
            </a:r>
          </a:p>
          <a:p>
            <a:r>
              <a:rPr lang="en-US" dirty="0"/>
              <a:t>However, the </a:t>
            </a:r>
            <a:r>
              <a:rPr lang="en-US" dirty="0" err="1"/>
              <a:t>uuid</a:t>
            </a:r>
            <a:r>
              <a:rPr lang="en-US" dirty="0"/>
              <a:t>() function generates values that are very long and not convenient for us to practice throughout this module, so we will change all </a:t>
            </a:r>
            <a:r>
              <a:rPr lang="en-US" dirty="0" err="1"/>
              <a:t>uuid</a:t>
            </a:r>
            <a:r>
              <a:rPr lang="en-US" dirty="0"/>
              <a:t> types to text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0A483B4-0339-9433-8817-9EE99B442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830702"/>
              </p:ext>
            </p:extLst>
          </p:nvPr>
        </p:nvGraphicFramePr>
        <p:xfrm>
          <a:off x="62163" y="3126550"/>
          <a:ext cx="12067674" cy="31699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022558">
                  <a:extLst>
                    <a:ext uri="{9D8B030D-6E8A-4147-A177-3AD203B41FA5}">
                      <a16:colId xmlns:a16="http://schemas.microsoft.com/office/drawing/2014/main" val="600094111"/>
                    </a:ext>
                  </a:extLst>
                </a:gridCol>
                <a:gridCol w="4022558">
                  <a:extLst>
                    <a:ext uri="{9D8B030D-6E8A-4147-A177-3AD203B41FA5}">
                      <a16:colId xmlns:a16="http://schemas.microsoft.com/office/drawing/2014/main" val="1398491343"/>
                    </a:ext>
                  </a:extLst>
                </a:gridCol>
                <a:gridCol w="4022558">
                  <a:extLst>
                    <a:ext uri="{9D8B030D-6E8A-4147-A177-3AD203B41FA5}">
                      <a16:colId xmlns:a16="http://schemas.microsoft.com/office/drawing/2014/main" val="649211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last_name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first_name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email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endParaRPr lang="en-US" sz="12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instructor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instructor_id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last_name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first_name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email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instructor_id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endParaRPr lang="en-US" sz="12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section_by_time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course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year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smallint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semester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((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year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semester)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course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endParaRPr lang="en-US" sz="12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333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grade_of_student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course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year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smallint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semester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endParaRPr lang="en-US" sz="12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section_of_instructor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instructor_id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course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year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smallint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semester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instructor_id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endParaRPr lang="en-US" sz="12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grade_in_section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endParaRPr lang="en-US" sz="1200" dirty="0">
                        <a:effectLst/>
                      </a:endParaRPr>
                    </a:p>
                    <a:p>
                      <a:endParaRPr lang="en-US" sz="1600" dirty="0"/>
                    </a:p>
                    <a:p>
                      <a:endParaRPr lang="en-US" sz="12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5146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259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6D70E-B29D-79E5-682B-276B29EB6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5BA90-5FD7-BF8D-6EE0-594863A451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739564" cy="5221539"/>
          </a:xfrm>
        </p:spPr>
        <p:txBody>
          <a:bodyPr/>
          <a:lstStyle/>
          <a:p>
            <a:r>
              <a:rPr lang="en-US" sz="2400" dirty="0"/>
              <a:t>Like SQL, we use SELECT FROM statement to query data with CQL</a:t>
            </a:r>
          </a:p>
          <a:p>
            <a:r>
              <a:rPr lang="en-US" sz="2400" dirty="0"/>
              <a:t>The syntax is almost identical, most basically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SELECT &lt;columns&gt; 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FROM &lt;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keyspace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&gt;.&lt;table&gt;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WHERE &lt;condition&gt;;</a:t>
            </a:r>
          </a:p>
          <a:p>
            <a:r>
              <a:rPr lang="en-US" sz="2400" dirty="0"/>
              <a:t>&lt;columns&gt; can be “*” to select all columns</a:t>
            </a:r>
          </a:p>
          <a:p>
            <a:r>
              <a:rPr lang="en-US" sz="2400" dirty="0"/>
              <a:t>WHERE clause is optional and is very different to WHERE in SQL</a:t>
            </a:r>
          </a:p>
          <a:p>
            <a:pPr lvl="1"/>
            <a:r>
              <a:rPr lang="en-US" sz="2000" dirty="0"/>
              <a:t>We will discuss WHERE next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27E55B-15B6-BB12-DF9D-41384090A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632" y="442626"/>
            <a:ext cx="4534268" cy="16357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8CAF79-76D7-98B7-E9A9-1B545543C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990" y="2411860"/>
            <a:ext cx="5469910" cy="159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78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7559E-6C90-E1B2-CEFC-E1D5FA94F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Clause in Cassandra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7ED54-91B3-F97D-ABE7-BE25D120059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00449" y="818230"/>
            <a:ext cx="4500702" cy="5221539"/>
          </a:xfrm>
        </p:spPr>
        <p:txBody>
          <a:bodyPr/>
          <a:lstStyle/>
          <a:p>
            <a:r>
              <a:rPr lang="en-US" sz="1600" dirty="0"/>
              <a:t>Cassandra is oriented towards optimizing query performance, so queries that requires scanning the whole table is very limited</a:t>
            </a:r>
          </a:p>
          <a:p>
            <a:r>
              <a:rPr lang="en-US" sz="1600" dirty="0"/>
              <a:t>By default, WHERE clause </a:t>
            </a:r>
            <a:r>
              <a:rPr lang="en-US" sz="1600" b="1" dirty="0"/>
              <a:t>only takes columns listed in partition keys which must be in order as well</a:t>
            </a:r>
          </a:p>
          <a:p>
            <a:pPr lvl="1"/>
            <a:r>
              <a:rPr lang="en-US" sz="1400" dirty="0"/>
              <a:t>For example, in table </a:t>
            </a:r>
            <a:r>
              <a:rPr lang="en-US" sz="1400" dirty="0" err="1"/>
              <a:t>section_by_time</a:t>
            </a:r>
            <a:r>
              <a:rPr lang="en-US" sz="1400" dirty="0"/>
              <a:t>, we set </a:t>
            </a:r>
          </a:p>
          <a:p>
            <a:pPr marL="457200" lvl="1" indent="0">
              <a:buNone/>
            </a:pPr>
            <a:r>
              <a:rPr lang="en-US" sz="1100" b="1" dirty="0">
                <a:solidFill>
                  <a:srgbClr val="0000FF"/>
                </a:solidFill>
                <a:effectLst/>
                <a:latin typeface="Courier New" panose="02070309020205020404" pitchFamily="49" charset="0"/>
              </a:rPr>
              <a:t>PRIMARY</a:t>
            </a:r>
            <a:r>
              <a:rPr lang="en-US" sz="110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 </a:t>
            </a:r>
            <a:r>
              <a:rPr lang="en-US" sz="1100" b="1" dirty="0">
                <a:solidFill>
                  <a:srgbClr val="0000FF"/>
                </a:solidFill>
                <a:effectLst/>
                <a:latin typeface="Courier New" panose="02070309020205020404" pitchFamily="49" charset="0"/>
              </a:rPr>
              <a:t>KEY</a:t>
            </a:r>
            <a:r>
              <a:rPr lang="en-US" sz="110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 </a:t>
            </a:r>
            <a:r>
              <a:rPr lang="en-US" sz="1100" b="1" dirty="0">
                <a:solidFill>
                  <a:srgbClr val="000080"/>
                </a:solidFill>
                <a:effectLst/>
                <a:latin typeface="Courier New" panose="02070309020205020404" pitchFamily="49" charset="0"/>
              </a:rPr>
              <a:t>((</a:t>
            </a:r>
            <a:r>
              <a:rPr lang="en-US" sz="1100" dirty="0"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year</a:t>
            </a:r>
            <a:r>
              <a:rPr lang="en-US" sz="1100" b="1" dirty="0">
                <a:solidFill>
                  <a:srgbClr val="000080"/>
                </a:solidFill>
                <a:effectLst/>
                <a:latin typeface="Courier New" panose="02070309020205020404" pitchFamily="49" charset="0"/>
              </a:rPr>
              <a:t>,</a:t>
            </a:r>
            <a:r>
              <a:rPr lang="en-US" sz="110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 semester)</a:t>
            </a:r>
            <a:r>
              <a:rPr lang="en-US" sz="1100" b="1" dirty="0">
                <a:solidFill>
                  <a:srgbClr val="000080"/>
                </a:solidFill>
                <a:effectLst/>
                <a:latin typeface="Courier New" panose="02070309020205020404" pitchFamily="49" charset="0"/>
              </a:rPr>
              <a:t>, </a:t>
            </a:r>
            <a:r>
              <a:rPr lang="en-US" sz="1100" b="0" dirty="0"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course</a:t>
            </a:r>
            <a:r>
              <a:rPr lang="en-US" sz="1100" b="1" dirty="0">
                <a:solidFill>
                  <a:srgbClr val="000080"/>
                </a:solidFill>
                <a:effectLst/>
                <a:latin typeface="Courier New" panose="02070309020205020404" pitchFamily="49" charset="0"/>
              </a:rPr>
              <a:t>,</a:t>
            </a:r>
            <a:r>
              <a:rPr lang="en-US" sz="110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section_id</a:t>
            </a:r>
            <a:r>
              <a:rPr lang="en-US" sz="1100" b="1" dirty="0">
                <a:solidFill>
                  <a:srgbClr val="000080"/>
                </a:solidFill>
                <a:effectLst/>
                <a:latin typeface="Courier New" panose="02070309020205020404" pitchFamily="49" charset="0"/>
              </a:rPr>
              <a:t>)</a:t>
            </a:r>
            <a:r>
              <a:rPr lang="en-US" sz="140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 </a:t>
            </a:r>
          </a:p>
          <a:p>
            <a:pPr lvl="1"/>
            <a:r>
              <a:rPr lang="en-US" sz="1400" dirty="0"/>
              <a:t>So only year and semester are accepted in WHERE</a:t>
            </a:r>
          </a:p>
          <a:p>
            <a:pPr lvl="1"/>
            <a:r>
              <a:rPr lang="en-US" sz="1400" dirty="0"/>
              <a:t>Filtering by semester must come </a:t>
            </a:r>
            <a:r>
              <a:rPr lang="en-US" sz="1400" b="1" dirty="0"/>
              <a:t>after</a:t>
            </a:r>
            <a:r>
              <a:rPr lang="en-US" sz="1400" dirty="0"/>
              <a:t> filtering by year</a:t>
            </a:r>
          </a:p>
          <a:p>
            <a:pPr lvl="1"/>
            <a:r>
              <a:rPr lang="en-US" sz="1400" dirty="0"/>
              <a:t>Comparison like &lt; and &gt; are </a:t>
            </a:r>
            <a:r>
              <a:rPr lang="en-US" sz="1400" b="1" dirty="0"/>
              <a:t>not</a:t>
            </a:r>
            <a:r>
              <a:rPr lang="en-US" sz="1400" dirty="0"/>
              <a:t> allowed</a:t>
            </a:r>
          </a:p>
          <a:p>
            <a:r>
              <a:rPr lang="en-US" sz="1800" dirty="0"/>
              <a:t>Filtering can be bypassed by adding ALLOW FILTERING at the end of WHERE clause</a:t>
            </a:r>
          </a:p>
          <a:p>
            <a:pPr lvl="1"/>
            <a:r>
              <a:rPr lang="en-US" sz="1400" dirty="0"/>
              <a:t>But you may have to redesign the table if the query is frequent but not supported by default</a:t>
            </a:r>
          </a:p>
          <a:p>
            <a:pPr lvl="1"/>
            <a:r>
              <a:rPr lang="en-US" sz="1400" dirty="0"/>
              <a:t>In other words, consider put the column into partition key</a:t>
            </a:r>
          </a:p>
          <a:p>
            <a:r>
              <a:rPr lang="en-US" sz="1800" dirty="0"/>
              <a:t>This applies to any statements with WHERE, not just SELECT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C32F9A-03DA-21ED-3383-0B00E42A1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435" y="745977"/>
            <a:ext cx="5140079" cy="8286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CE864B-555D-B39B-1240-B478B779D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280" y="1773883"/>
            <a:ext cx="6875833" cy="7222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DCA1B5B-EDD4-EF40-238F-CCBEF3F0AC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711" y="2701054"/>
            <a:ext cx="7165994" cy="5822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9BDEF8-92D0-9E1E-FB59-980608C019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3711" y="3493500"/>
            <a:ext cx="7155803" cy="5655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79570E6-0A9D-BEA3-8CD5-0CEE43CDBB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3711" y="4269230"/>
            <a:ext cx="7161402" cy="554323"/>
          </a:xfrm>
          <a:prstGeom prst="rect">
            <a:avLst/>
          </a:prstGeom>
        </p:spPr>
      </p:pic>
      <p:pic>
        <p:nvPicPr>
          <p:cNvPr id="15" name="Graphic 14" descr="Checkmark with solid fill">
            <a:extLst>
              <a:ext uri="{FF2B5EF4-FFF2-40B4-BE49-F238E27FC236}">
                <a16:creationId xmlns:a16="http://schemas.microsoft.com/office/drawing/2014/main" id="{ADAF96E9-6F2E-815F-8EDE-1635956F6D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315700" y="1067806"/>
            <a:ext cx="551447" cy="551447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3745E9C4-DCD5-0A80-9C1E-30BBD21998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315699" y="1944321"/>
            <a:ext cx="551447" cy="551447"/>
          </a:xfrm>
          <a:prstGeom prst="rect">
            <a:avLst/>
          </a:prstGeom>
        </p:spPr>
      </p:pic>
      <p:pic>
        <p:nvPicPr>
          <p:cNvPr id="18" name="Graphic 17" descr="Close with solid fill">
            <a:extLst>
              <a:ext uri="{FF2B5EF4-FFF2-40B4-BE49-F238E27FC236}">
                <a16:creationId xmlns:a16="http://schemas.microsoft.com/office/drawing/2014/main" id="{B84680F2-43C9-FC8D-B319-71CC63A281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15698" y="2759528"/>
            <a:ext cx="551447" cy="551447"/>
          </a:xfrm>
          <a:prstGeom prst="rect">
            <a:avLst/>
          </a:prstGeom>
        </p:spPr>
      </p:pic>
      <p:pic>
        <p:nvPicPr>
          <p:cNvPr id="19" name="Graphic 18" descr="Close with solid fill">
            <a:extLst>
              <a:ext uri="{FF2B5EF4-FFF2-40B4-BE49-F238E27FC236}">
                <a16:creationId xmlns:a16="http://schemas.microsoft.com/office/drawing/2014/main" id="{2A420060-602E-6783-B935-FA0E0380FD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15700" y="3539119"/>
            <a:ext cx="551447" cy="551447"/>
          </a:xfrm>
          <a:prstGeom prst="rect">
            <a:avLst/>
          </a:prstGeom>
        </p:spPr>
      </p:pic>
      <p:pic>
        <p:nvPicPr>
          <p:cNvPr id="20" name="Graphic 19" descr="Close with solid fill">
            <a:extLst>
              <a:ext uri="{FF2B5EF4-FFF2-40B4-BE49-F238E27FC236}">
                <a16:creationId xmlns:a16="http://schemas.microsoft.com/office/drawing/2014/main" id="{F2A5E520-68F7-4DB5-F043-B4E161F679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15697" y="4272106"/>
            <a:ext cx="551447" cy="5514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1D1622A-07E7-0975-438F-3A39FDBDF78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59280" y="5033762"/>
            <a:ext cx="6870234" cy="709332"/>
          </a:xfrm>
          <a:prstGeom prst="rect">
            <a:avLst/>
          </a:prstGeom>
        </p:spPr>
      </p:pic>
      <p:pic>
        <p:nvPicPr>
          <p:cNvPr id="23" name="Graphic 22" descr="Checkmark with solid fill">
            <a:extLst>
              <a:ext uri="{FF2B5EF4-FFF2-40B4-BE49-F238E27FC236}">
                <a16:creationId xmlns:a16="http://schemas.microsoft.com/office/drawing/2014/main" id="{617DBEC4-4423-1619-E42D-27D4DF905D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315696" y="5208223"/>
            <a:ext cx="551447" cy="55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944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667DC-0AE8-7E21-AF17-5FA881180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AEEAC-AC8A-4452-9206-ACA5B927EE9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022807" cy="5221539"/>
          </a:xfrm>
        </p:spPr>
        <p:txBody>
          <a:bodyPr/>
          <a:lstStyle/>
          <a:p>
            <a:r>
              <a:rPr lang="en-US" dirty="0"/>
              <a:t>We use the UPDATE statement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UPDATE &lt;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keyspace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&gt;.&lt;table&gt;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SET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	&lt;column&gt;=&lt;new-value&gt; 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WHERE &lt;condition&gt;;</a:t>
            </a:r>
          </a:p>
          <a:p>
            <a:r>
              <a:rPr lang="en-US" dirty="0"/>
              <a:t>Like we discussed earlier, the WHERE statement must be applied on the partition keys or with ALLOW FILTERING enable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464D76-EB7A-F1DF-FF0D-A278E201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4101915"/>
            <a:ext cx="9902491" cy="134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522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2E54C-9C62-F465-12F3-72CA13382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D25E53-86BF-9D69-26CD-98F0DDB30B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559091" cy="5221539"/>
          </a:xfrm>
        </p:spPr>
        <p:txBody>
          <a:bodyPr/>
          <a:lstStyle/>
          <a:p>
            <a:r>
              <a:rPr lang="en-US" dirty="0"/>
              <a:t>We use the DELETE statement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DELETE &lt;columns&gt; FROM &lt;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keyspace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&gt;.&lt;table&gt;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WHERE &lt;condition&gt;;</a:t>
            </a:r>
          </a:p>
          <a:p>
            <a:pPr lvl="1"/>
            <a:r>
              <a:rPr lang="en-US" dirty="0"/>
              <a:t>If &lt;columns&gt; are specified, only fields in the columns are removed from the matched rows</a:t>
            </a:r>
          </a:p>
          <a:p>
            <a:pPr lvl="1"/>
            <a:r>
              <a:rPr lang="en-US" dirty="0"/>
              <a:t>If &lt;columns&gt; are not specified, the whole row is removed</a:t>
            </a:r>
          </a:p>
          <a:p>
            <a:r>
              <a:rPr lang="en-US" dirty="0"/>
              <a:t>Similarly, the WHERE clause must follow the discussed criteria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533426-D1FE-4EC8-27BF-0656FC36C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8338" y="2120565"/>
            <a:ext cx="5448052" cy="261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36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AA55D-122F-0AB3-D027-49995B59E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Alter/Drop a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6AD65-D8EF-EE87-3857-6628DFA544E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Tables’ metadata can be updated with the statement ALTER TABLE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ALTER TABLE &lt;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keyspace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&gt;.&lt;table name&gt; &lt;operation&gt;;</a:t>
            </a:r>
          </a:p>
          <a:p>
            <a:r>
              <a:rPr lang="en-US" dirty="0"/>
              <a:t>&lt;operation&gt; can be to ADD, RENAME, or DROP a column.</a:t>
            </a:r>
          </a:p>
          <a:p>
            <a:r>
              <a:rPr lang="en-US" dirty="0"/>
              <a:t>Examples: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ALTER TABLE 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grades.student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 ADD major text;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ALTER TABLE 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grades.student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 RENAME major TO department;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ALTER TABLE 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grades.student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 DROP department;</a:t>
            </a:r>
          </a:p>
          <a:p>
            <a:pPr marL="0" indent="0">
              <a:buNone/>
            </a:pPr>
            <a:endParaRPr lang="en-US" sz="2000" dirty="0">
              <a:highlight>
                <a:srgbClr val="00FFFF"/>
              </a:highlight>
              <a:latin typeface="Consolas" panose="020B0609020204030204" pitchFamily="49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7BF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65 Medium" panose="02000503020000020003" pitchFamily="2" charset="0"/>
                <a:ea typeface="+mn-ea"/>
                <a:cs typeface="+mn-cs"/>
              </a:rPr>
              <a:t>Table can be deleted with DROP TABLE (you will lose all data in the table)</a:t>
            </a:r>
          </a:p>
          <a:p>
            <a:pPr marL="457200" lvl="1" indent="0">
              <a:spcBef>
                <a:spcPts val="1000"/>
              </a:spcBef>
              <a:buNone/>
              <a:defRPr/>
            </a:pPr>
            <a:r>
              <a:rPr lang="en-US" sz="2000" dirty="0">
                <a:solidFill>
                  <a:prstClr val="black"/>
                </a:solidFill>
                <a:highlight>
                  <a:srgbClr val="00FFFF"/>
                </a:highlight>
                <a:latin typeface="Consolas" panose="020B0609020204030204" pitchFamily="49" charset="0"/>
              </a:rPr>
              <a:t>DROP TABLE </a:t>
            </a:r>
            <a:r>
              <a:rPr lang="en-US" sz="2000" dirty="0" err="1">
                <a:solidFill>
                  <a:prstClr val="black"/>
                </a:solidFill>
                <a:highlight>
                  <a:srgbClr val="00FFFF"/>
                </a:highlight>
                <a:latin typeface="Consolas" panose="020B0609020204030204" pitchFamily="49" charset="0"/>
              </a:rPr>
              <a:t>grades.student</a:t>
            </a:r>
            <a:endParaRPr lang="en-US" sz="2000" dirty="0">
              <a:highlight>
                <a:srgbClr val="00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620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2668B-F262-DE0E-500D-C5424F42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0CA99-4F63-B267-5C87-780B509323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040354" cy="5221539"/>
          </a:xfrm>
        </p:spPr>
        <p:txBody>
          <a:bodyPr/>
          <a:lstStyle/>
          <a:p>
            <a:r>
              <a:rPr lang="en-US" sz="2000" b="1" dirty="0" err="1"/>
              <a:t>Keyspace</a:t>
            </a:r>
            <a:r>
              <a:rPr lang="en-US" sz="2000" dirty="0"/>
              <a:t>: a data container similar to a database in relational DBMS</a:t>
            </a:r>
          </a:p>
          <a:p>
            <a:pPr lvl="1"/>
            <a:r>
              <a:rPr lang="en-US" sz="1800" dirty="0"/>
              <a:t>Contains tables and defines how they are replicated</a:t>
            </a:r>
          </a:p>
          <a:p>
            <a:r>
              <a:rPr lang="en-US" sz="2000" b="1" dirty="0"/>
              <a:t>Table</a:t>
            </a:r>
            <a:r>
              <a:rPr lang="en-US" sz="2000" dirty="0"/>
              <a:t>: defines the structure of a data collection. Equivalent to table in relational DBMS</a:t>
            </a:r>
          </a:p>
          <a:p>
            <a:pPr lvl="1"/>
            <a:r>
              <a:rPr lang="en-US" sz="1800" dirty="0"/>
              <a:t>Stored in multiple partitions</a:t>
            </a:r>
          </a:p>
          <a:p>
            <a:r>
              <a:rPr lang="en-US" sz="2000" b="1" dirty="0"/>
              <a:t>Partition</a:t>
            </a:r>
            <a:r>
              <a:rPr lang="en-US" sz="2000" dirty="0"/>
              <a:t>: defines the storage locations (clusters) of data</a:t>
            </a:r>
          </a:p>
          <a:p>
            <a:pPr lvl="1"/>
            <a:r>
              <a:rPr lang="en-US" sz="1800" dirty="0"/>
              <a:t>Is hashed from the primary keys</a:t>
            </a:r>
          </a:p>
          <a:p>
            <a:r>
              <a:rPr lang="en-US" sz="2000" b="1" dirty="0"/>
              <a:t>Column</a:t>
            </a:r>
            <a:r>
              <a:rPr lang="en-US" sz="2000" dirty="0"/>
              <a:t>: a feature in a table or collection</a:t>
            </a:r>
          </a:p>
          <a:p>
            <a:pPr lvl="1"/>
            <a:r>
              <a:rPr lang="en-US" sz="1800" dirty="0"/>
              <a:t>New column can be added to tables with zero down times</a:t>
            </a:r>
          </a:p>
          <a:p>
            <a:r>
              <a:rPr lang="en-US" sz="2000" b="1" dirty="0"/>
              <a:t>Row</a:t>
            </a:r>
            <a:r>
              <a:rPr lang="en-US" sz="2000" dirty="0"/>
              <a:t>: a data instance, contains a collection of values across defined columns</a:t>
            </a:r>
          </a:p>
          <a:p>
            <a:r>
              <a:rPr lang="en-US" sz="2000" b="1" dirty="0"/>
              <a:t>Primary key</a:t>
            </a:r>
            <a:r>
              <a:rPr lang="en-US" sz="2000" dirty="0"/>
              <a:t>: A column or group of column of which values uniquely define the rows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6DCFE7-1C84-1530-A099-51687C14F032}"/>
              </a:ext>
            </a:extLst>
          </p:cNvPr>
          <p:cNvSpPr/>
          <p:nvPr/>
        </p:nvSpPr>
        <p:spPr>
          <a:xfrm>
            <a:off x="6876047" y="715879"/>
            <a:ext cx="5035216" cy="527584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Keyspace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25A06E-3782-E6CE-9BF0-7E4B50B0B2E3}"/>
              </a:ext>
            </a:extLst>
          </p:cNvPr>
          <p:cNvSpPr/>
          <p:nvPr/>
        </p:nvSpPr>
        <p:spPr>
          <a:xfrm>
            <a:off x="7028447" y="1281364"/>
            <a:ext cx="2999874" cy="451785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Table 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145383-D796-47F0-6688-4F24D869779F}"/>
              </a:ext>
            </a:extLst>
          </p:cNvPr>
          <p:cNvSpPr/>
          <p:nvPr/>
        </p:nvSpPr>
        <p:spPr>
          <a:xfrm>
            <a:off x="7191876" y="1852863"/>
            <a:ext cx="2673016" cy="215967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Partition 1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8803BD9A-0378-5296-EEB8-880B1943FA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765143"/>
              </p:ext>
            </p:extLst>
          </p:nvPr>
        </p:nvGraphicFramePr>
        <p:xfrm>
          <a:off x="7293308" y="2458071"/>
          <a:ext cx="2446256" cy="6632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1564">
                  <a:extLst>
                    <a:ext uri="{9D8B030D-6E8A-4147-A177-3AD203B41FA5}">
                      <a16:colId xmlns:a16="http://schemas.microsoft.com/office/drawing/2014/main" val="3189313451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381807628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258890035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1973396337"/>
                    </a:ext>
                  </a:extLst>
                </a:gridCol>
              </a:tblGrid>
              <a:tr h="663204">
                <a:tc>
                  <a:txBody>
                    <a:bodyPr/>
                    <a:lstStyle/>
                    <a:p>
                      <a:r>
                        <a:rPr lang="en-US" b="1" dirty="0"/>
                        <a:t>Key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57035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52B00D2-EF88-2F81-A0B5-BAD11C328D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707818"/>
              </p:ext>
            </p:extLst>
          </p:nvPr>
        </p:nvGraphicFramePr>
        <p:xfrm>
          <a:off x="7305256" y="3187260"/>
          <a:ext cx="2446256" cy="6632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1564">
                  <a:extLst>
                    <a:ext uri="{9D8B030D-6E8A-4147-A177-3AD203B41FA5}">
                      <a16:colId xmlns:a16="http://schemas.microsoft.com/office/drawing/2014/main" val="3189313451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381807628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258890035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1973396337"/>
                    </a:ext>
                  </a:extLst>
                </a:gridCol>
              </a:tblGrid>
              <a:tr h="663204">
                <a:tc>
                  <a:txBody>
                    <a:bodyPr/>
                    <a:lstStyle/>
                    <a:p>
                      <a:r>
                        <a:rPr lang="en-US" b="1" dirty="0"/>
                        <a:t>Key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5703579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0FFA5277-9908-5D2C-8641-E976E94E7C38}"/>
              </a:ext>
            </a:extLst>
          </p:cNvPr>
          <p:cNvSpPr/>
          <p:nvPr/>
        </p:nvSpPr>
        <p:spPr>
          <a:xfrm>
            <a:off x="7191876" y="4184987"/>
            <a:ext cx="2673016" cy="144579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Partition 2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10" name="Table 7">
            <a:extLst>
              <a:ext uri="{FF2B5EF4-FFF2-40B4-BE49-F238E27FC236}">
                <a16:creationId xmlns:a16="http://schemas.microsoft.com/office/drawing/2014/main" id="{415927F2-AA4E-35FA-711E-D2E597174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085102"/>
              </p:ext>
            </p:extLst>
          </p:nvPr>
        </p:nvGraphicFramePr>
        <p:xfrm>
          <a:off x="7293308" y="4790195"/>
          <a:ext cx="1834692" cy="6632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1564">
                  <a:extLst>
                    <a:ext uri="{9D8B030D-6E8A-4147-A177-3AD203B41FA5}">
                      <a16:colId xmlns:a16="http://schemas.microsoft.com/office/drawing/2014/main" val="3189313451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381807628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2588900353"/>
                    </a:ext>
                  </a:extLst>
                </a:gridCol>
              </a:tblGrid>
              <a:tr h="663204">
                <a:tc>
                  <a:txBody>
                    <a:bodyPr/>
                    <a:lstStyle/>
                    <a:p>
                      <a:r>
                        <a:rPr lang="en-US" b="1" dirty="0"/>
                        <a:t>Key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570357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D452ACE-B8DA-08FB-252C-C45CC49AEB5C}"/>
              </a:ext>
            </a:extLst>
          </p:cNvPr>
          <p:cNvSpPr/>
          <p:nvPr/>
        </p:nvSpPr>
        <p:spPr>
          <a:xfrm>
            <a:off x="10151645" y="1281364"/>
            <a:ext cx="1621255" cy="451785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Table 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458F39-C696-977F-AF60-8C65B00AE052}"/>
              </a:ext>
            </a:extLst>
          </p:cNvPr>
          <p:cNvSpPr txBox="1"/>
          <p:nvPr/>
        </p:nvSpPr>
        <p:spPr>
          <a:xfrm>
            <a:off x="10742500" y="3091120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94577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5BCE4-2BF8-A9A7-3EDA-A5116E27B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Schema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2E09BE-7AFA-3EA9-4E81-99E095BBAD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93298" y="592168"/>
            <a:ext cx="4231890" cy="5221539"/>
          </a:xfrm>
        </p:spPr>
        <p:txBody>
          <a:bodyPr/>
          <a:lstStyle/>
          <a:p>
            <a:r>
              <a:rPr lang="en-US" sz="2000" dirty="0"/>
              <a:t>Putting all together, the database is as on the right side</a:t>
            </a:r>
          </a:p>
          <a:p>
            <a:r>
              <a:rPr lang="en-US" sz="2000" dirty="0"/>
              <a:t>Remember, Cassandra is a query-centric database that aims to maximize querying performance</a:t>
            </a:r>
            <a:endParaRPr lang="en-US" sz="1800" dirty="0"/>
          </a:p>
          <a:p>
            <a:pPr lvl="1"/>
            <a:r>
              <a:rPr lang="en-US" sz="1800" b="1" dirty="0"/>
              <a:t>There may be a lot of duplicated tables</a:t>
            </a:r>
            <a:r>
              <a:rPr lang="en-US" sz="1800" dirty="0"/>
              <a:t>, however, sorted in different orders for different queries</a:t>
            </a:r>
          </a:p>
          <a:p>
            <a:pPr lvl="2"/>
            <a:r>
              <a:rPr lang="en-US" sz="1800" dirty="0"/>
              <a:t>Example: information about courses and sections are duplicated four times in four tables to serve different queries</a:t>
            </a:r>
          </a:p>
          <a:p>
            <a:pPr lvl="1"/>
            <a:r>
              <a:rPr lang="en-US" sz="1800" dirty="0"/>
              <a:t>Course is a valid entity, but we don’t need direct access to it in this application, so it is not included</a:t>
            </a:r>
          </a:p>
        </p:txBody>
      </p:sp>
      <p:graphicFrame>
        <p:nvGraphicFramePr>
          <p:cNvPr id="48" name="Table 4">
            <a:extLst>
              <a:ext uri="{FF2B5EF4-FFF2-40B4-BE49-F238E27FC236}">
                <a16:creationId xmlns:a16="http://schemas.microsoft.com/office/drawing/2014/main" id="{6200927F-91E1-7A75-8B80-FF9F2D820F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7411574"/>
              </p:ext>
            </p:extLst>
          </p:nvPr>
        </p:nvGraphicFramePr>
        <p:xfrm>
          <a:off x="5289927" y="70390"/>
          <a:ext cx="1870448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0448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student_id</a:t>
                      </a:r>
                      <a:r>
                        <a:rPr lang="en-US" b="1" dirty="0"/>
                        <a:t>          K</a:t>
                      </a:r>
                    </a:p>
                    <a:p>
                      <a:r>
                        <a:rPr lang="en-US" dirty="0" err="1"/>
                        <a:t>last_name</a:t>
                      </a:r>
                      <a:endParaRPr lang="en-US" dirty="0"/>
                    </a:p>
                    <a:p>
                      <a:r>
                        <a:rPr lang="en-US" dirty="0" err="1"/>
                        <a:t>first_name</a:t>
                      </a:r>
                      <a:endParaRPr lang="en-US" dirty="0"/>
                    </a:p>
                    <a:p>
                      <a:r>
                        <a:rPr lang="en-US" dirty="0"/>
                        <a:t>email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57D20D85-D561-DF42-646D-63A92A3B2F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1309726"/>
              </p:ext>
            </p:extLst>
          </p:nvPr>
        </p:nvGraphicFramePr>
        <p:xfrm>
          <a:off x="7807871" y="35884"/>
          <a:ext cx="1873055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grade_of_student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student_id</a:t>
                      </a:r>
                      <a:r>
                        <a:rPr lang="en-US" b="1" dirty="0"/>
                        <a:t>    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C↑</a:t>
                      </a:r>
                    </a:p>
                    <a:p>
                      <a:r>
                        <a:rPr lang="en-US" dirty="0"/>
                        <a:t>course</a:t>
                      </a:r>
                    </a:p>
                    <a:p>
                      <a:r>
                        <a:rPr lang="en-US" dirty="0"/>
                        <a:t>year</a:t>
                      </a:r>
                    </a:p>
                    <a:p>
                      <a:r>
                        <a:rPr lang="en-US" dirty="0"/>
                        <a:t>semester</a:t>
                      </a:r>
                    </a:p>
                    <a:p>
                      <a:r>
                        <a:rPr lang="en-US" dirty="0"/>
                        <a:t>grade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63" name="Table 4">
            <a:extLst>
              <a:ext uri="{FF2B5EF4-FFF2-40B4-BE49-F238E27FC236}">
                <a16:creationId xmlns:a16="http://schemas.microsoft.com/office/drawing/2014/main" id="{0BA956FC-15EC-33DC-9D84-A32A3AE2A4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3478676"/>
              </p:ext>
            </p:extLst>
          </p:nvPr>
        </p:nvGraphicFramePr>
        <p:xfrm>
          <a:off x="5289927" y="2474139"/>
          <a:ext cx="1870448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0448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instructor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instructor_id</a:t>
                      </a:r>
                      <a:r>
                        <a:rPr lang="en-US" b="1" dirty="0"/>
                        <a:t>      K</a:t>
                      </a:r>
                    </a:p>
                    <a:p>
                      <a:r>
                        <a:rPr lang="en-US" dirty="0" err="1"/>
                        <a:t>last_name</a:t>
                      </a:r>
                      <a:endParaRPr lang="en-US" dirty="0"/>
                    </a:p>
                    <a:p>
                      <a:r>
                        <a:rPr lang="en-US" dirty="0" err="1"/>
                        <a:t>first_name</a:t>
                      </a:r>
                      <a:endParaRPr lang="en-US" dirty="0"/>
                    </a:p>
                    <a:p>
                      <a:r>
                        <a:rPr lang="en-US" dirty="0"/>
                        <a:t>email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64" name="Table 63">
            <a:extLst>
              <a:ext uri="{FF2B5EF4-FFF2-40B4-BE49-F238E27FC236}">
                <a16:creationId xmlns:a16="http://schemas.microsoft.com/office/drawing/2014/main" id="{44253343-A8A2-81E4-F69C-AB9FD0B81E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4893899"/>
              </p:ext>
            </p:extLst>
          </p:nvPr>
        </p:nvGraphicFramePr>
        <p:xfrm>
          <a:off x="7794581" y="2491427"/>
          <a:ext cx="1873055" cy="183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sections_of_instructor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instructor_id</a:t>
                      </a:r>
                      <a:r>
                        <a:rPr lang="en-US" b="1" dirty="0"/>
                        <a:t>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C↑</a:t>
                      </a:r>
                    </a:p>
                    <a:p>
                      <a:r>
                        <a:rPr lang="en-US" dirty="0"/>
                        <a:t>course</a:t>
                      </a:r>
                    </a:p>
                    <a:p>
                      <a:r>
                        <a:rPr lang="en-US" dirty="0"/>
                        <a:t>year</a:t>
                      </a:r>
                    </a:p>
                    <a:p>
                      <a:r>
                        <a:rPr lang="en-US" dirty="0"/>
                        <a:t>semester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49187E3A-BFBA-147C-67AC-833995F3C1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2693199"/>
              </p:ext>
            </p:extLst>
          </p:nvPr>
        </p:nvGraphicFramePr>
        <p:xfrm>
          <a:off x="7794581" y="4733778"/>
          <a:ext cx="1873055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section_by_time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year                     K</a:t>
                      </a:r>
                    </a:p>
                    <a:p>
                      <a:r>
                        <a:rPr lang="en-US" b="1" dirty="0"/>
                        <a:t>semester      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course              C↑</a:t>
                      </a:r>
                    </a:p>
                    <a:p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C↑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94EC2D5C-051C-87A3-A4D0-662A921A21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606239"/>
              </p:ext>
            </p:extLst>
          </p:nvPr>
        </p:nvGraphicFramePr>
        <p:xfrm>
          <a:off x="10301842" y="3773658"/>
          <a:ext cx="1873055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grades_in_section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student_id</a:t>
                      </a:r>
                      <a:r>
                        <a:rPr lang="en-US" b="1" dirty="0"/>
                        <a:t>      C↑</a:t>
                      </a:r>
                    </a:p>
                    <a:p>
                      <a:r>
                        <a:rPr lang="en-US" dirty="0"/>
                        <a:t>grade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cxnSp>
        <p:nvCxnSpPr>
          <p:cNvPr id="80" name="Connector: Elbow 79">
            <a:extLst>
              <a:ext uri="{FF2B5EF4-FFF2-40B4-BE49-F238E27FC236}">
                <a16:creationId xmlns:a16="http://schemas.microsoft.com/office/drawing/2014/main" id="{CDE3C7C3-2961-32F9-157C-FE55C0C647DB}"/>
              </a:ext>
            </a:extLst>
          </p:cNvPr>
          <p:cNvCxnSpPr>
            <a:cxnSpLocks/>
            <a:endCxn id="52" idx="1"/>
          </p:cNvCxnSpPr>
          <p:nvPr/>
        </p:nvCxnSpPr>
        <p:spPr>
          <a:xfrm>
            <a:off x="7160375" y="815664"/>
            <a:ext cx="647496" cy="27432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or: Elbow 82">
            <a:extLst>
              <a:ext uri="{FF2B5EF4-FFF2-40B4-BE49-F238E27FC236}">
                <a16:creationId xmlns:a16="http://schemas.microsoft.com/office/drawing/2014/main" id="{E0D95230-9A3B-3418-B5BC-78F226A9FF49}"/>
              </a:ext>
            </a:extLst>
          </p:cNvPr>
          <p:cNvCxnSpPr>
            <a:cxnSpLocks/>
            <a:stCxn id="63" idx="3"/>
            <a:endCxn id="64" idx="1"/>
          </p:cNvCxnSpPr>
          <p:nvPr/>
        </p:nvCxnSpPr>
        <p:spPr>
          <a:xfrm>
            <a:off x="7160375" y="3253919"/>
            <a:ext cx="634206" cy="154448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or: Elbow 85">
            <a:extLst>
              <a:ext uri="{FF2B5EF4-FFF2-40B4-BE49-F238E27FC236}">
                <a16:creationId xmlns:a16="http://schemas.microsoft.com/office/drawing/2014/main" id="{66E3CA0B-D9CB-93BC-0F7B-50293A1F5348}"/>
              </a:ext>
            </a:extLst>
          </p:cNvPr>
          <p:cNvCxnSpPr>
            <a:cxnSpLocks/>
            <a:stCxn id="64" idx="3"/>
            <a:endCxn id="70" idx="1"/>
          </p:cNvCxnSpPr>
          <p:nvPr/>
        </p:nvCxnSpPr>
        <p:spPr>
          <a:xfrm>
            <a:off x="9667636" y="3408367"/>
            <a:ext cx="634206" cy="1007911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37FF38FD-C05C-9509-5479-E9A5B9BD2895}"/>
              </a:ext>
            </a:extLst>
          </p:cNvPr>
          <p:cNvCxnSpPr>
            <a:cxnSpLocks/>
            <a:stCxn id="69" idx="3"/>
            <a:endCxn id="70" idx="1"/>
          </p:cNvCxnSpPr>
          <p:nvPr/>
        </p:nvCxnSpPr>
        <p:spPr>
          <a:xfrm flipV="1">
            <a:off x="9667636" y="4416278"/>
            <a:ext cx="634206" cy="109728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C3B26BB4-065B-55D9-6C45-674F5AFE21D5}"/>
              </a:ext>
            </a:extLst>
          </p:cNvPr>
          <p:cNvCxnSpPr>
            <a:cxnSpLocks/>
          </p:cNvCxnSpPr>
          <p:nvPr/>
        </p:nvCxnSpPr>
        <p:spPr>
          <a:xfrm>
            <a:off x="4642431" y="841401"/>
            <a:ext cx="6474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6DD96479-945F-D4A7-6DB9-EEC518402A72}"/>
              </a:ext>
            </a:extLst>
          </p:cNvPr>
          <p:cNvCxnSpPr>
            <a:cxnSpLocks/>
          </p:cNvCxnSpPr>
          <p:nvPr/>
        </p:nvCxnSpPr>
        <p:spPr>
          <a:xfrm>
            <a:off x="4642431" y="3253919"/>
            <a:ext cx="6474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06B99E2A-CCA2-7F88-9715-199B880BA4AA}"/>
              </a:ext>
            </a:extLst>
          </p:cNvPr>
          <p:cNvSpPr txBox="1"/>
          <p:nvPr/>
        </p:nvSpPr>
        <p:spPr>
          <a:xfrm>
            <a:off x="4725635" y="456474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Q1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23C93E-7E76-0410-986B-CD5CC43E853E}"/>
              </a:ext>
            </a:extLst>
          </p:cNvPr>
          <p:cNvSpPr txBox="1"/>
          <p:nvPr/>
        </p:nvSpPr>
        <p:spPr>
          <a:xfrm>
            <a:off x="7228407" y="456474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1A2AE2D-7E4F-ABC7-8F11-CE3516582792}"/>
              </a:ext>
            </a:extLst>
          </p:cNvPr>
          <p:cNvSpPr txBox="1"/>
          <p:nvPr/>
        </p:nvSpPr>
        <p:spPr>
          <a:xfrm>
            <a:off x="4715508" y="2884587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Q3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E9163B9-00F7-83FA-72EB-D8510A22302B}"/>
              </a:ext>
            </a:extLst>
          </p:cNvPr>
          <p:cNvSpPr txBox="1"/>
          <p:nvPr/>
        </p:nvSpPr>
        <p:spPr>
          <a:xfrm>
            <a:off x="7248890" y="2884587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Q4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C03DB5F-6F8F-5129-7567-10AFB3B63BC7}"/>
              </a:ext>
            </a:extLst>
          </p:cNvPr>
          <p:cNvSpPr txBox="1"/>
          <p:nvPr/>
        </p:nvSpPr>
        <p:spPr>
          <a:xfrm>
            <a:off x="7228407" y="5144226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Q6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16F7798-4501-0494-F663-0216E4652231}"/>
              </a:ext>
            </a:extLst>
          </p:cNvPr>
          <p:cNvSpPr txBox="1"/>
          <p:nvPr/>
        </p:nvSpPr>
        <p:spPr>
          <a:xfrm>
            <a:off x="9448086" y="4332814"/>
            <a:ext cx="4656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Q5</a:t>
            </a:r>
          </a:p>
        </p:txBody>
      </p: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F0966718-C1AB-F809-4271-BEF75681C698}"/>
              </a:ext>
            </a:extLst>
          </p:cNvPr>
          <p:cNvCxnSpPr>
            <a:cxnSpLocks/>
          </p:cNvCxnSpPr>
          <p:nvPr/>
        </p:nvCxnSpPr>
        <p:spPr>
          <a:xfrm>
            <a:off x="7160375" y="5513558"/>
            <a:ext cx="6474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64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3C0A6-5FCF-80D7-0046-DAA27DC62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Cassandra Data Type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9B539-C6AC-E9C5-FB15-49F00B57B3E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Like SQL, we need to assign a data type to each column in our tables</a:t>
            </a:r>
          </a:p>
          <a:p>
            <a:r>
              <a:rPr lang="en-US" dirty="0"/>
              <a:t>A complete list of types in Cassandra is </a:t>
            </a:r>
            <a:r>
              <a:rPr lang="en-US" dirty="0">
                <a:hlinkClick r:id="rId2"/>
              </a:rPr>
              <a:t>https://cassandra.apache.org/doc/latest/cassandra/cql/types.html</a:t>
            </a:r>
            <a:r>
              <a:rPr lang="en-US" dirty="0"/>
              <a:t> </a:t>
            </a:r>
          </a:p>
          <a:p>
            <a:r>
              <a:rPr lang="en-US" dirty="0"/>
              <a:t>Some of the main types are</a:t>
            </a:r>
          </a:p>
          <a:p>
            <a:pPr lvl="1"/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boolean</a:t>
            </a:r>
            <a:r>
              <a:rPr lang="en-US" dirty="0"/>
              <a:t>: True/False values</a:t>
            </a:r>
          </a:p>
          <a:p>
            <a:pPr lvl="1"/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uuid</a:t>
            </a:r>
            <a:r>
              <a:rPr lang="en-US" dirty="0"/>
              <a:t>: unique identifier, useful for ID columns</a:t>
            </a:r>
          </a:p>
          <a:p>
            <a:pPr lvl="1"/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date</a:t>
            </a:r>
            <a:r>
              <a:rPr lang="en-US" dirty="0"/>
              <a:t>/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time</a:t>
            </a:r>
            <a:r>
              <a:rPr lang="en-US" dirty="0"/>
              <a:t>/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timestamp</a:t>
            </a:r>
            <a:r>
              <a:rPr lang="en-US" dirty="0"/>
              <a:t>: for storing time values </a:t>
            </a:r>
          </a:p>
          <a:p>
            <a:pPr lvl="1"/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tinyint</a:t>
            </a:r>
            <a:r>
              <a:rPr lang="en-US" dirty="0">
                <a:latin typeface="Consolas" panose="020B0609020204030204" pitchFamily="49" charset="0"/>
              </a:rPr>
              <a:t>/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smallint</a:t>
            </a:r>
            <a:r>
              <a:rPr lang="en-US" dirty="0">
                <a:latin typeface="Consolas" panose="020B0609020204030204" pitchFamily="49" charset="0"/>
              </a:rPr>
              <a:t>/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int</a:t>
            </a:r>
            <a:r>
              <a:rPr lang="en-US" dirty="0"/>
              <a:t>/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float</a:t>
            </a:r>
            <a:r>
              <a:rPr lang="en-US" dirty="0"/>
              <a:t>/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decimal</a:t>
            </a:r>
            <a:r>
              <a:rPr lang="en-US" dirty="0"/>
              <a:t>/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double</a:t>
            </a:r>
            <a:r>
              <a:rPr lang="en-US" dirty="0"/>
              <a:t>: for storing number</a:t>
            </a:r>
          </a:p>
          <a:p>
            <a:pPr lvl="1"/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text</a:t>
            </a:r>
            <a:r>
              <a:rPr lang="en-US" dirty="0"/>
              <a:t>: for storing strings</a:t>
            </a:r>
          </a:p>
        </p:txBody>
      </p:sp>
    </p:spTree>
    <p:extLst>
      <p:ext uri="{BB962C8B-B14F-4D97-AF65-F5344CB8AC3E}">
        <p14:creationId xmlns:p14="http://schemas.microsoft.com/office/powerpoint/2010/main" val="3970065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82D57-0B61-DA83-8BD8-B375BBAE8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520" y="166988"/>
            <a:ext cx="2692422" cy="666991"/>
          </a:xfrm>
        </p:spPr>
        <p:txBody>
          <a:bodyPr/>
          <a:lstStyle/>
          <a:p>
            <a:r>
              <a:rPr lang="en-US" sz="2000" dirty="0"/>
              <a:t>Physical Data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78063-9BD5-3B26-3AB4-17C11CB00F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519" y="585861"/>
            <a:ext cx="3287986" cy="5221539"/>
          </a:xfrm>
        </p:spPr>
        <p:txBody>
          <a:bodyPr/>
          <a:lstStyle/>
          <a:p>
            <a:r>
              <a:rPr lang="en-US" sz="1800" dirty="0"/>
              <a:t>Now let us assign data type to columns in our schema</a:t>
            </a:r>
          </a:p>
          <a:p>
            <a:r>
              <a:rPr lang="en-US" sz="1800" dirty="0"/>
              <a:t>In general, ID columns can be </a:t>
            </a:r>
            <a:r>
              <a:rPr lang="en-US" sz="1800" dirty="0" err="1"/>
              <a:t>uuid</a:t>
            </a:r>
            <a:endParaRPr lang="en-US" sz="1800" dirty="0"/>
          </a:p>
          <a:p>
            <a:r>
              <a:rPr lang="en-US" sz="1800" dirty="0"/>
              <a:t>Any string columns can be text regardless of lengths</a:t>
            </a:r>
          </a:p>
          <a:p>
            <a:r>
              <a:rPr lang="en-US" sz="1800" dirty="0"/>
              <a:t>semester has values of Spring, Summer, and Fall, so it will be text</a:t>
            </a:r>
          </a:p>
          <a:p>
            <a:r>
              <a:rPr lang="en-US" sz="1800" dirty="0"/>
              <a:t>grade has values of A, B, C, D, F, I, W, WI and will be text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C008338-DCD4-A137-A126-E1C0F9F427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2419734"/>
              </p:ext>
            </p:extLst>
          </p:nvPr>
        </p:nvGraphicFramePr>
        <p:xfrm>
          <a:off x="4330310" y="35884"/>
          <a:ext cx="3128005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800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student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err="1">
                          <a:latin typeface="Consolas" panose="020B0609020204030204" pitchFamily="49" charset="0"/>
                        </a:rPr>
                        <a:t>student_id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 </a:t>
                      </a:r>
                      <a:r>
                        <a:rPr lang="en-US" sz="1400" b="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uuid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K</a:t>
                      </a:r>
                    </a:p>
                    <a:p>
                      <a:r>
                        <a:rPr lang="en-US" sz="1400" dirty="0" err="1">
                          <a:latin typeface="Consolas" panose="020B0609020204030204" pitchFamily="49" charset="0"/>
                        </a:rPr>
                        <a:t>last_name</a:t>
                      </a:r>
                      <a:r>
                        <a:rPr lang="en-US" sz="14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  <a:p>
                      <a:r>
                        <a:rPr lang="en-US" sz="1400" dirty="0" err="1">
                          <a:latin typeface="Consolas" panose="020B0609020204030204" pitchFamily="49" charset="0"/>
                        </a:rPr>
                        <a:t>first_name</a:t>
                      </a:r>
                      <a:r>
                        <a:rPr lang="en-US" sz="1400" dirty="0">
                          <a:latin typeface="Consolas" panose="020B0609020204030204" pitchFamily="49" charset="0"/>
                        </a:rPr>
                        <a:t>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email     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57A017-E5AB-CBFB-F372-3A1961E789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8167420"/>
              </p:ext>
            </p:extLst>
          </p:nvPr>
        </p:nvGraphicFramePr>
        <p:xfrm>
          <a:off x="8345762" y="35884"/>
          <a:ext cx="3132364" cy="174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2364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Consolas" panose="020B0609020204030204" pitchFamily="49" charset="0"/>
                        </a:rPr>
                        <a:t>grade_of_student</a:t>
                      </a:r>
                      <a:endParaRPr 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err="1">
                          <a:latin typeface="Consolas" panose="020B0609020204030204" pitchFamily="49" charset="0"/>
                        </a:rPr>
                        <a:t>student_id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 </a:t>
                      </a:r>
                      <a:r>
                        <a:rPr lang="en-US" sz="1400" b="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uuid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err="1">
                          <a:latin typeface="Consolas" panose="020B0609020204030204" pitchFamily="49" charset="0"/>
                        </a:rPr>
                        <a:t>section_id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 </a:t>
                      </a:r>
                      <a:r>
                        <a:rPr lang="en-US" sz="1400" b="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uuid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C↑</a:t>
                      </a:r>
                    </a:p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course    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year             </a:t>
                      </a:r>
                      <a:r>
                        <a:rPr lang="en-US" sz="140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smallint</a:t>
                      </a:r>
                      <a:endParaRPr lang="en-US" sz="1400" dirty="0">
                        <a:highlight>
                          <a:srgbClr val="00FFFF"/>
                        </a:highlight>
                        <a:latin typeface="Consolas" panose="020B0609020204030204" pitchFamily="49" charset="0"/>
                      </a:endParaRPr>
                    </a:p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semester  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grade     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459E6D9A-9507-468E-88E2-09C466A27A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6129640"/>
              </p:ext>
            </p:extLst>
          </p:nvPr>
        </p:nvGraphicFramePr>
        <p:xfrm>
          <a:off x="4325951" y="2318657"/>
          <a:ext cx="3128005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800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instructor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err="1">
                          <a:latin typeface="Consolas" panose="020B0609020204030204" pitchFamily="49" charset="0"/>
                        </a:rPr>
                        <a:t>instructor_id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sz="1400" b="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uuid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K</a:t>
                      </a:r>
                    </a:p>
                    <a:p>
                      <a:r>
                        <a:rPr lang="en-US" sz="1400" dirty="0" err="1">
                          <a:latin typeface="Consolas" panose="020B0609020204030204" pitchFamily="49" charset="0"/>
                        </a:rPr>
                        <a:t>last_name</a:t>
                      </a:r>
                      <a:r>
                        <a:rPr lang="en-US" sz="14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  <a:p>
                      <a:r>
                        <a:rPr lang="en-US" sz="1400" dirty="0" err="1">
                          <a:latin typeface="Consolas" panose="020B0609020204030204" pitchFamily="49" charset="0"/>
                        </a:rPr>
                        <a:t>first_name</a:t>
                      </a:r>
                      <a:r>
                        <a:rPr lang="en-US" sz="1400" dirty="0">
                          <a:latin typeface="Consolas" panose="020B0609020204030204" pitchFamily="49" charset="0"/>
                        </a:rPr>
                        <a:t>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email     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F4C865-9F8F-1F3C-80F0-6F85566028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3259533"/>
              </p:ext>
            </p:extLst>
          </p:nvPr>
        </p:nvGraphicFramePr>
        <p:xfrm>
          <a:off x="8332472" y="2318657"/>
          <a:ext cx="3132364" cy="152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2364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Consolas" panose="020B0609020204030204" pitchFamily="49" charset="0"/>
                        </a:rPr>
                        <a:t>section_of_instructor</a:t>
                      </a:r>
                      <a:endParaRPr 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err="1">
                          <a:latin typeface="Consolas" panose="020B0609020204030204" pitchFamily="49" charset="0"/>
                        </a:rPr>
                        <a:t>instructor_id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sz="1400" b="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uuid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err="1">
                          <a:latin typeface="Consolas" panose="020B0609020204030204" pitchFamily="49" charset="0"/>
                        </a:rPr>
                        <a:t>section_id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sz="1400" b="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uuid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C↑</a:t>
                      </a:r>
                    </a:p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course     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year              </a:t>
                      </a:r>
                      <a:r>
                        <a:rPr lang="en-US" sz="140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smallint</a:t>
                      </a:r>
                      <a:endParaRPr lang="en-US" sz="1400" dirty="0">
                        <a:highlight>
                          <a:srgbClr val="00FFFF"/>
                        </a:highlight>
                        <a:latin typeface="Consolas" panose="020B0609020204030204" pitchFamily="49" charset="0"/>
                      </a:endParaRPr>
                    </a:p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semester   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9F75977-862B-8991-732F-DAB512D01B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0190027"/>
              </p:ext>
            </p:extLst>
          </p:nvPr>
        </p:nvGraphicFramePr>
        <p:xfrm>
          <a:off x="4325951" y="4601431"/>
          <a:ext cx="3132364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2364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Consolas" panose="020B0609020204030204" pitchFamily="49" charset="0"/>
                        </a:rPr>
                        <a:t>section_by_time</a:t>
                      </a:r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nsolas" panose="020B0609020204030204" pitchFamily="49" charset="0"/>
                        </a:rPr>
                        <a:t>year             </a:t>
                      </a:r>
                      <a:r>
                        <a:rPr lang="en-US" sz="1400" b="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smallint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K</a:t>
                      </a:r>
                    </a:p>
                    <a:p>
                      <a:r>
                        <a:rPr lang="en-US" sz="1400" b="1" dirty="0">
                          <a:latin typeface="Consolas" panose="020B0609020204030204" pitchFamily="49" charset="0"/>
                        </a:rPr>
                        <a:t>semester         </a:t>
                      </a:r>
                      <a:r>
                        <a:rPr lang="en-US" sz="1400" b="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course           </a:t>
                      </a:r>
                      <a:r>
                        <a:rPr lang="en-US" sz="1400" b="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C↑</a:t>
                      </a:r>
                    </a:p>
                    <a:p>
                      <a:r>
                        <a:rPr lang="en-US" sz="1400" b="1" dirty="0" err="1">
                          <a:latin typeface="Consolas" panose="020B0609020204030204" pitchFamily="49" charset="0"/>
                        </a:rPr>
                        <a:t>section_id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 </a:t>
                      </a:r>
                      <a:r>
                        <a:rPr lang="en-US" sz="1400" b="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uuid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C↑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B43CA62-DED8-58F8-FC22-A2E5AEA131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5529232"/>
              </p:ext>
            </p:extLst>
          </p:nvPr>
        </p:nvGraphicFramePr>
        <p:xfrm>
          <a:off x="8332472" y="4814791"/>
          <a:ext cx="3132364" cy="110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2364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Consolas" panose="020B0609020204030204" pitchFamily="49" charset="0"/>
                        </a:rPr>
                        <a:t>grade_in_section</a:t>
                      </a:r>
                      <a:endParaRPr 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err="1">
                          <a:latin typeface="Consolas" panose="020B0609020204030204" pitchFamily="49" charset="0"/>
                        </a:rPr>
                        <a:t>section_id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sz="1400" b="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uuid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err="1">
                          <a:latin typeface="Consolas" panose="020B0609020204030204" pitchFamily="49" charset="0"/>
                        </a:rPr>
                        <a:t>student_id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sz="1400" b="0" dirty="0" err="1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uuid</a:t>
                      </a:r>
                      <a:r>
                        <a:rPr lang="en-US" sz="1400" b="1" dirty="0">
                          <a:latin typeface="Consolas" panose="020B0609020204030204" pitchFamily="49" charset="0"/>
                        </a:rPr>
                        <a:t>     C↑</a:t>
                      </a:r>
                    </a:p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grade             </a:t>
                      </a:r>
                      <a:r>
                        <a:rPr lang="en-US" sz="1400" dirty="0">
                          <a:highlight>
                            <a:srgbClr val="00FFFF"/>
                          </a:highlight>
                          <a:latin typeface="Consolas" panose="020B0609020204030204" pitchFamily="49" charset="0"/>
                        </a:rPr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5933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C673C-D60F-E7F6-8E84-0447C65B8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Cassandra Query Language - CQL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80A7F9-979B-8EAB-C653-9D734C6DAB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017670" cy="5221539"/>
          </a:xfrm>
        </p:spPr>
        <p:txBody>
          <a:bodyPr/>
          <a:lstStyle/>
          <a:p>
            <a:r>
              <a:rPr lang="en-US" sz="1800" dirty="0"/>
              <a:t>With the physical data model, we can start building our database using </a:t>
            </a:r>
            <a:r>
              <a:rPr lang="en-US" sz="1800" b="1" dirty="0"/>
              <a:t>CQL</a:t>
            </a:r>
            <a:r>
              <a:rPr lang="en-US" sz="1800" dirty="0"/>
              <a:t> </a:t>
            </a:r>
          </a:p>
          <a:p>
            <a:r>
              <a:rPr lang="en-US" sz="1800" dirty="0"/>
              <a:t>Fortunately, CQL syntax is very similar to SQL, so we will go through this part very quickly</a:t>
            </a:r>
          </a:p>
          <a:p>
            <a:r>
              <a:rPr lang="en-US" sz="1800" dirty="0"/>
              <a:t>Connect to Cassandra in </a:t>
            </a:r>
            <a:r>
              <a:rPr lang="en-US" sz="1800" dirty="0" err="1"/>
              <a:t>bitnami</a:t>
            </a:r>
            <a:r>
              <a:rPr lang="en-US" sz="1800" dirty="0"/>
              <a:t> VM:</a:t>
            </a:r>
          </a:p>
          <a:p>
            <a:pPr lvl="1"/>
            <a:r>
              <a:rPr lang="en-US" sz="1600" dirty="0"/>
              <a:t>Wait for the VM to boot up and log in with user </a:t>
            </a:r>
            <a:r>
              <a:rPr lang="en-US" sz="1600" b="1" dirty="0" err="1"/>
              <a:t>bitnami</a:t>
            </a:r>
            <a:r>
              <a:rPr lang="en-US" sz="1600" dirty="0"/>
              <a:t>, and your changed password (review module 13 for this)</a:t>
            </a:r>
            <a:endParaRPr lang="en-US" sz="1600" b="1" dirty="0"/>
          </a:p>
          <a:p>
            <a:pPr lvl="1"/>
            <a:r>
              <a:rPr lang="en-US" sz="1600" dirty="0"/>
              <a:t>First, run the below command to get your Cassandra credentials</a:t>
            </a:r>
            <a:endParaRPr lang="en-US" sz="1050" dirty="0"/>
          </a:p>
          <a:p>
            <a:pPr marL="914400" lvl="2" indent="0">
              <a:buNone/>
            </a:pPr>
            <a:r>
              <a:rPr lang="en-US" sz="1400" b="1" dirty="0" err="1">
                <a:highlight>
                  <a:srgbClr val="00FFFF"/>
                </a:highlight>
              </a:rPr>
              <a:t>sudo</a:t>
            </a:r>
            <a:r>
              <a:rPr lang="en-US" sz="1400" b="1" dirty="0">
                <a:highlight>
                  <a:srgbClr val="00FFFF"/>
                </a:highlight>
              </a:rPr>
              <a:t> cat /home/</a:t>
            </a:r>
            <a:r>
              <a:rPr lang="en-US" sz="1400" b="1" dirty="0" err="1">
                <a:highlight>
                  <a:srgbClr val="00FFFF"/>
                </a:highlight>
              </a:rPr>
              <a:t>bitnami</a:t>
            </a:r>
            <a:r>
              <a:rPr lang="en-US" sz="1400" b="1" dirty="0">
                <a:highlight>
                  <a:srgbClr val="00FFFF"/>
                </a:highlight>
              </a:rPr>
              <a:t>/</a:t>
            </a:r>
            <a:r>
              <a:rPr lang="en-US" sz="1400" b="1" dirty="0" err="1">
                <a:highlight>
                  <a:srgbClr val="00FFFF"/>
                </a:highlight>
              </a:rPr>
              <a:t>bitnami_credentials</a:t>
            </a:r>
            <a:endParaRPr lang="en-US" sz="1400" b="1" dirty="0">
              <a:highlight>
                <a:srgbClr val="00FFFF"/>
              </a:highlight>
            </a:endParaRPr>
          </a:p>
          <a:p>
            <a:pPr lvl="2"/>
            <a:r>
              <a:rPr lang="en-US" sz="1400" dirty="0"/>
              <a:t>The password is randomly generated so you have to run the command instead of using mine</a:t>
            </a:r>
          </a:p>
          <a:p>
            <a:pPr lvl="1"/>
            <a:r>
              <a:rPr lang="en-US" sz="1800" dirty="0"/>
              <a:t>To start the Cassandra shell</a:t>
            </a:r>
          </a:p>
          <a:p>
            <a:pPr marL="914400" lvl="2" indent="0">
              <a:buNone/>
            </a:pPr>
            <a:r>
              <a:rPr lang="en-US" sz="1400" b="1" dirty="0" err="1">
                <a:highlight>
                  <a:srgbClr val="00FFFF"/>
                </a:highlight>
              </a:rPr>
              <a:t>cqlsh</a:t>
            </a:r>
            <a:r>
              <a:rPr lang="en-US" sz="1400" b="1" dirty="0">
                <a:highlight>
                  <a:srgbClr val="00FFFF"/>
                </a:highlight>
              </a:rPr>
              <a:t> -u </a:t>
            </a:r>
            <a:r>
              <a:rPr lang="en-US" sz="1400" b="1" dirty="0" err="1">
                <a:highlight>
                  <a:srgbClr val="00FFFF"/>
                </a:highlight>
              </a:rPr>
              <a:t>cassandra</a:t>
            </a:r>
            <a:endParaRPr lang="en-US" sz="1400" b="1" dirty="0">
              <a:highlight>
                <a:srgbClr val="00FFFF"/>
              </a:highlight>
            </a:endParaRPr>
          </a:p>
          <a:p>
            <a:pPr lvl="1"/>
            <a:r>
              <a:rPr lang="en-US" sz="1800" dirty="0"/>
              <a:t>And enter the password your system provided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F97FC2-828F-6C05-B7C6-31E03AC06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885" y="1292262"/>
            <a:ext cx="6267984" cy="152801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804279F-15E2-C769-53F5-4E68E2E1B138}"/>
              </a:ext>
            </a:extLst>
          </p:cNvPr>
          <p:cNvSpPr/>
          <p:nvPr/>
        </p:nvSpPr>
        <p:spPr>
          <a:xfrm>
            <a:off x="6877585" y="1304294"/>
            <a:ext cx="2821406" cy="25379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EA2120-4891-219A-5D60-E3BF078515A7}"/>
              </a:ext>
            </a:extLst>
          </p:cNvPr>
          <p:cNvSpPr/>
          <p:nvPr/>
        </p:nvSpPr>
        <p:spPr>
          <a:xfrm>
            <a:off x="5751096" y="1768642"/>
            <a:ext cx="5187147" cy="3609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D0181-7F38-A1FC-C5C7-7A1FEC28C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884" y="3429000"/>
            <a:ext cx="5725324" cy="10478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18D9065-274D-75CE-1C9B-8C15ED1D9FFF}"/>
              </a:ext>
            </a:extLst>
          </p:cNvPr>
          <p:cNvSpPr/>
          <p:nvPr/>
        </p:nvSpPr>
        <p:spPr>
          <a:xfrm>
            <a:off x="5751096" y="3336418"/>
            <a:ext cx="2943258" cy="323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497500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5BFFD-721A-774A-C5B4-6925043DC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 </a:t>
            </a:r>
            <a:r>
              <a:rPr lang="en-US" dirty="0" err="1"/>
              <a:t>Keyspace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EAD18-2E8F-2327-0136-6B1645521C7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First, we create a </a:t>
            </a:r>
            <a:r>
              <a:rPr lang="en-US" b="1" dirty="0" err="1"/>
              <a:t>Keyspace</a:t>
            </a:r>
            <a:r>
              <a:rPr lang="en-US" dirty="0"/>
              <a:t> for this database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CREATE KEYSPACE grades WITH replication =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  {‘class’: ‘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SimpleStrategy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’, ‘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replication_factor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’ : 3};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>
                <a:highlight>
                  <a:srgbClr val="00FFFF"/>
                </a:highlight>
              </a:rPr>
              <a:t>CREATE KEYSPACE</a:t>
            </a:r>
            <a:r>
              <a:rPr lang="en-US" dirty="0"/>
              <a:t>: key word to create a new </a:t>
            </a:r>
            <a:r>
              <a:rPr lang="en-US" dirty="0" err="1"/>
              <a:t>keyspace</a:t>
            </a:r>
            <a:endParaRPr lang="en-US" dirty="0"/>
          </a:p>
          <a:p>
            <a:pPr lvl="1"/>
            <a:r>
              <a:rPr lang="en-US" dirty="0">
                <a:highlight>
                  <a:srgbClr val="00FFFF"/>
                </a:highlight>
              </a:rPr>
              <a:t>WITH replication</a:t>
            </a:r>
            <a:r>
              <a:rPr lang="en-US" dirty="0"/>
              <a:t>: define how to replicate data in this </a:t>
            </a:r>
            <a:r>
              <a:rPr lang="en-US" dirty="0" err="1"/>
              <a:t>keyspace</a:t>
            </a:r>
            <a:endParaRPr lang="en-US" dirty="0"/>
          </a:p>
          <a:p>
            <a:pPr lvl="1"/>
            <a:r>
              <a:rPr lang="en-US" dirty="0">
                <a:highlight>
                  <a:srgbClr val="00FFFF"/>
                </a:highlight>
              </a:rPr>
              <a:t>‘class’: ‘</a:t>
            </a:r>
            <a:r>
              <a:rPr lang="en-US" dirty="0" err="1">
                <a:highlight>
                  <a:srgbClr val="00FFFF"/>
                </a:highlight>
              </a:rPr>
              <a:t>SimpleStrategy</a:t>
            </a:r>
            <a:r>
              <a:rPr lang="en-US" dirty="0">
                <a:highlight>
                  <a:srgbClr val="00FFFF"/>
                </a:highlight>
              </a:rPr>
              <a:t>’</a:t>
            </a:r>
            <a:r>
              <a:rPr lang="en-US" dirty="0"/>
              <a:t>: simply replicate data by a factor regardless of data center layouts. We will stick with this for now</a:t>
            </a:r>
          </a:p>
          <a:p>
            <a:pPr lvl="1"/>
            <a:r>
              <a:rPr lang="en-US" dirty="0">
                <a:highlight>
                  <a:srgbClr val="00FFFF"/>
                </a:highlight>
              </a:rPr>
              <a:t>‘</a:t>
            </a:r>
            <a:r>
              <a:rPr lang="en-US" dirty="0" err="1">
                <a:highlight>
                  <a:srgbClr val="00FFFF"/>
                </a:highlight>
              </a:rPr>
              <a:t>replication_factor</a:t>
            </a:r>
            <a:r>
              <a:rPr lang="en-US" dirty="0">
                <a:highlight>
                  <a:srgbClr val="00FFFF"/>
                </a:highlight>
              </a:rPr>
              <a:t>’: 3</a:t>
            </a:r>
            <a:r>
              <a:rPr lang="en-US" dirty="0"/>
              <a:t>: maintaining 3 replications of the data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2F71DC-F4C8-81DA-B914-D208601FD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081" y="5279336"/>
            <a:ext cx="7126288" cy="85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518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3260E-6092-ED44-2094-8678E4FB1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Create Tables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EA511-D9A5-3E38-3C24-5E224FCA0E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5988" y="651050"/>
            <a:ext cx="3387390" cy="5221539"/>
          </a:xfrm>
        </p:spPr>
        <p:txBody>
          <a:bodyPr/>
          <a:lstStyle/>
          <a:p>
            <a:r>
              <a:rPr lang="en-US" sz="1600" dirty="0"/>
              <a:t>Very similar to SQL. The syntax is</a:t>
            </a:r>
          </a:p>
          <a:p>
            <a:pPr marL="0" indent="0">
              <a:buNone/>
            </a:pPr>
            <a:r>
              <a:rPr lang="en-US" sz="1200" dirty="0">
                <a:highlight>
                  <a:srgbClr val="00FFFF"/>
                </a:highlight>
                <a:latin typeface="Consolas" panose="020B0609020204030204" pitchFamily="49" charset="0"/>
              </a:rPr>
              <a:t>CREATE TABLE &lt;</a:t>
            </a:r>
            <a:r>
              <a:rPr lang="en-US" sz="1200" dirty="0" err="1">
                <a:highlight>
                  <a:srgbClr val="00FFFF"/>
                </a:highlight>
                <a:latin typeface="Consolas" panose="020B0609020204030204" pitchFamily="49" charset="0"/>
              </a:rPr>
              <a:t>keyspace</a:t>
            </a:r>
            <a:r>
              <a:rPr lang="en-US" sz="1200" dirty="0">
                <a:highlight>
                  <a:srgbClr val="00FFFF"/>
                </a:highlight>
                <a:latin typeface="Consolas" panose="020B0609020204030204" pitchFamily="49" charset="0"/>
              </a:rPr>
              <a:t>&gt;.&lt;table name&gt; (</a:t>
            </a:r>
          </a:p>
          <a:p>
            <a:pPr marL="457200" lvl="1" indent="0">
              <a:buNone/>
            </a:pPr>
            <a:r>
              <a:rPr lang="en-US" sz="1200" dirty="0">
                <a:highlight>
                  <a:srgbClr val="00FFFF"/>
                </a:highlight>
                <a:latin typeface="Consolas" panose="020B0609020204030204" pitchFamily="49" charset="0"/>
              </a:rPr>
              <a:t>&lt;column&gt;    &lt;type&gt;,</a:t>
            </a:r>
          </a:p>
          <a:p>
            <a:pPr marL="457200" lvl="1" indent="0">
              <a:buNone/>
            </a:pPr>
            <a:r>
              <a:rPr lang="en-US" sz="1200" dirty="0">
                <a:highlight>
                  <a:srgbClr val="00FFFF"/>
                </a:highlight>
                <a:latin typeface="Consolas" panose="020B0609020204030204" pitchFamily="49" charset="0"/>
              </a:rPr>
              <a:t>PRIMARY KEY  (&lt;columns&gt;)</a:t>
            </a:r>
          </a:p>
          <a:p>
            <a:pPr marL="0" indent="0">
              <a:buNone/>
            </a:pPr>
            <a:r>
              <a:rPr lang="en-US" sz="1200" dirty="0">
                <a:highlight>
                  <a:srgbClr val="00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/>
              <a:t>Some notes:</a:t>
            </a:r>
          </a:p>
          <a:p>
            <a:pPr lvl="1"/>
            <a:r>
              <a:rPr lang="en-US" sz="1400" dirty="0"/>
              <a:t>The partition key (denoted by K in the database plot) should be in its separated parentheses in PRIMARY KEY</a:t>
            </a:r>
          </a:p>
          <a:p>
            <a:r>
              <a:rPr lang="en-US" sz="1600" dirty="0"/>
              <a:t>Do </a:t>
            </a:r>
            <a:r>
              <a:rPr lang="en-US" sz="1600" b="1" dirty="0"/>
              <a:t>not</a:t>
            </a:r>
            <a:r>
              <a:rPr lang="en-US" sz="1600" dirty="0"/>
              <a:t> create the table just yet, we will change all </a:t>
            </a:r>
            <a:r>
              <a:rPr lang="en-US" sz="1600" dirty="0" err="1"/>
              <a:t>uuid</a:t>
            </a:r>
            <a:r>
              <a:rPr lang="en-US" sz="1600" dirty="0"/>
              <a:t> types to text later for convenience during practice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59CDCC5-41C3-85A8-9032-ED69370745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951752"/>
              </p:ext>
            </p:extLst>
          </p:nvPr>
        </p:nvGraphicFramePr>
        <p:xfrm>
          <a:off x="3669632" y="766140"/>
          <a:ext cx="8522368" cy="44805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261184">
                  <a:extLst>
                    <a:ext uri="{9D8B030D-6E8A-4147-A177-3AD203B41FA5}">
                      <a16:colId xmlns:a16="http://schemas.microsoft.com/office/drawing/2014/main" val="600094111"/>
                    </a:ext>
                  </a:extLst>
                </a:gridCol>
                <a:gridCol w="4261184">
                  <a:extLst>
                    <a:ext uri="{9D8B030D-6E8A-4147-A177-3AD203B41FA5}">
                      <a16:colId xmlns:a16="http://schemas.microsoft.com/office/drawing/2014/main" val="1398491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uuid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last_name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first_name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email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endParaRPr lang="en-US" sz="12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instructor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instructor_id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uuid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last_name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first_name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email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instructor_id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endParaRPr lang="en-US" sz="12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333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grade_of_student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uuid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uuid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course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year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smallint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semester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endParaRPr lang="en-US" sz="12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section_of_instructor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instructor_id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uuid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uuid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course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year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smallint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semester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instructor_id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endParaRPr lang="en-US" sz="12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5146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section_by_time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course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year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smallint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semester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uuid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((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year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semester)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course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endParaRPr lang="en-US" sz="12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CREATE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TABLE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grades</a:t>
                      </a:r>
                      <a:r>
                        <a:rPr lang="en-US" sz="1200" b="1" dirty="0" err="1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grade_in_section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uuid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uuid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grade </a:t>
                      </a:r>
                      <a:r>
                        <a:rPr lang="en-US" sz="1200" dirty="0">
                          <a:solidFill>
                            <a:srgbClr val="800080"/>
                          </a:solidFill>
                          <a:effectLst/>
                          <a:latin typeface="Courier New" panose="02070309020205020404" pitchFamily="49" charset="0"/>
                        </a:rPr>
                        <a:t>text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,</a:t>
                      </a:r>
                    </a:p>
                    <a:p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PRIMARY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KEY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((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section_id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student_id</a:t>
                      </a:r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  <a:p>
                      <a:r>
                        <a:rPr lang="en-US" sz="1200" b="1" dirty="0">
                          <a:solidFill>
                            <a:srgbClr val="000080"/>
                          </a:solidFill>
                          <a:effectLst/>
                          <a:latin typeface="Courier New" panose="02070309020205020404" pitchFamily="49" charset="0"/>
                        </a:rPr>
                        <a:t>);</a:t>
                      </a:r>
                      <a:endParaRPr lang="en-US" sz="1200" dirty="0">
                        <a:effectLst/>
                      </a:endParaRP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059826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C77F60D-F05B-3C58-E0E0-91A67343F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15" y="5429580"/>
            <a:ext cx="3387390" cy="84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87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5C158-F128-ED47-C4AA-60B94E1A7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5988E-534A-DEA1-EB03-CDF0D9569F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Syntax:</a:t>
            </a:r>
          </a:p>
          <a:p>
            <a:pPr marL="0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INSERT INTO &lt;</a:t>
            </a: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keyspace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&gt;.&lt;table name&gt; (&lt;</a:t>
            </a: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column_names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&gt;) VALUES (&lt;</a:t>
            </a: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column_values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&gt;);</a:t>
            </a:r>
          </a:p>
          <a:p>
            <a:pPr lvl="1"/>
            <a:r>
              <a:rPr lang="en-US" dirty="0"/>
              <a:t>&lt;</a:t>
            </a:r>
            <a:r>
              <a:rPr lang="en-US" dirty="0" err="1"/>
              <a:t>column_names</a:t>
            </a:r>
            <a:r>
              <a:rPr lang="en-US" dirty="0"/>
              <a:t>&gt; is a list of columns to insert values into</a:t>
            </a:r>
          </a:p>
          <a:p>
            <a:pPr lvl="1"/>
            <a:r>
              <a:rPr lang="en-US" dirty="0"/>
              <a:t>&lt;</a:t>
            </a:r>
            <a:r>
              <a:rPr lang="en-US" dirty="0" err="1"/>
              <a:t>column_values</a:t>
            </a:r>
            <a:r>
              <a:rPr lang="en-US" dirty="0"/>
              <a:t>&gt; is a list of values to insert into the columns in their listed order</a:t>
            </a:r>
          </a:p>
          <a:p>
            <a:pPr lvl="1"/>
            <a:r>
              <a:rPr lang="en-US" dirty="0"/>
              <a:t>UUID columns also have to be listed in &lt;</a:t>
            </a:r>
            <a:r>
              <a:rPr lang="en-US" dirty="0" err="1"/>
              <a:t>column_names</a:t>
            </a:r>
            <a:r>
              <a:rPr lang="en-US" dirty="0"/>
              <a:t>&gt;. Their values can be </a:t>
            </a:r>
            <a:r>
              <a:rPr lang="en-US" dirty="0" err="1"/>
              <a:t>uuid</a:t>
            </a:r>
            <a:r>
              <a:rPr lang="en-US" dirty="0"/>
              <a:t>() for Cassandra to automatically generate the values.</a:t>
            </a:r>
          </a:p>
          <a:p>
            <a:r>
              <a:rPr lang="en-US" dirty="0"/>
              <a:t>Example (again, do not insert these rows yet)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B39FFF-21AB-0845-9C19-F96C12EAE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23" y="4138062"/>
            <a:ext cx="11945353" cy="181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24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6801</TotalTime>
  <Words>1898</Words>
  <Application>Microsoft Office PowerPoint</Application>
  <PresentationFormat>Widescreen</PresentationFormat>
  <Paragraphs>284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Avenir 55 Roman</vt:lpstr>
      <vt:lpstr>Avenir 65 Medium</vt:lpstr>
      <vt:lpstr>Avenir 95 Black</vt:lpstr>
      <vt:lpstr>Calibri</vt:lpstr>
      <vt:lpstr>Consolas</vt:lpstr>
      <vt:lpstr>Courier New</vt:lpstr>
      <vt:lpstr>Office Theme</vt:lpstr>
      <vt:lpstr>CRUD in Cassandra Query Language - CQL</vt:lpstr>
      <vt:lpstr>Data model</vt:lpstr>
      <vt:lpstr>Schema design</vt:lpstr>
      <vt:lpstr>Cassandra Data Type</vt:lpstr>
      <vt:lpstr>Physical Data Model</vt:lpstr>
      <vt:lpstr>Cassandra Query Language - CQL</vt:lpstr>
      <vt:lpstr>Create a Keyspace</vt:lpstr>
      <vt:lpstr>Create Tables</vt:lpstr>
      <vt:lpstr>Insert Data</vt:lpstr>
      <vt:lpstr>Changing UUID to Text </vt:lpstr>
      <vt:lpstr>Query Data</vt:lpstr>
      <vt:lpstr>WHERE Clause in Cassandra</vt:lpstr>
      <vt:lpstr>Update Data</vt:lpstr>
      <vt:lpstr>DELETE</vt:lpstr>
      <vt:lpstr>Alter/Drop a Table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303</cp:revision>
  <dcterms:created xsi:type="dcterms:W3CDTF">2019-08-07T15:31:06Z</dcterms:created>
  <dcterms:modified xsi:type="dcterms:W3CDTF">2023-04-25T20:37:13Z</dcterms:modified>
</cp:coreProperties>
</file>