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60" r:id="rId3"/>
    <p:sldId id="304" r:id="rId4"/>
    <p:sldId id="305" r:id="rId5"/>
    <p:sldId id="306" r:id="rId6"/>
    <p:sldId id="307" r:id="rId7"/>
    <p:sldId id="302" r:id="rId8"/>
    <p:sldId id="291" r:id="rId9"/>
    <p:sldId id="292" r:id="rId10"/>
    <p:sldId id="293" r:id="rId11"/>
    <p:sldId id="294" r:id="rId12"/>
    <p:sldId id="295" r:id="rId13"/>
    <p:sldId id="296" r:id="rId14"/>
    <p:sldId id="303" r:id="rId15"/>
    <p:sldId id="258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85C5C"/>
    <a:srgbClr val="457AC7"/>
    <a:srgbClr val="65E5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08" autoAdjust="0"/>
    <p:restoredTop sz="89376" autoAdjust="0"/>
  </p:normalViewPr>
  <p:slideViewPr>
    <p:cSldViewPr snapToGrid="0" snapToObjects="1">
      <p:cViewPr varScale="1">
        <p:scale>
          <a:sx n="159" d="100"/>
          <a:sy n="159" d="100"/>
        </p:scale>
        <p:origin x="1062" y="13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D78D4-8830-4043-9064-E6BE46C06313}" type="datetimeFigureOut">
              <a:rPr lang="en-US" smtClean="0"/>
              <a:t>2/8/2023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2FDDA2-D307-7D41-8A9B-9D02DEE48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089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2FDDA2-D307-7D41-8A9B-9D02DEE488B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935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C5C32C3-0E38-EF40-8753-699E473F02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27BE0D8-E95C-3C4B-A373-FA77AFB95C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13549" y="2703443"/>
            <a:ext cx="4660900" cy="677395"/>
          </a:xfrm>
          <a:prstGeom prst="rect">
            <a:avLst/>
          </a:prstGeom>
        </p:spPr>
        <p:txBody>
          <a:bodyPr/>
          <a:lstStyle>
            <a:lvl1pPr algn="ctr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1DA1688-B217-4843-B0D0-29E1D20281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13549" y="3546735"/>
            <a:ext cx="4660900" cy="512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4356227-D7D4-F943-AFB2-F20F8B424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8817" y="1983144"/>
            <a:ext cx="2853911" cy="289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093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2D5093F-A64D-6A42-8920-D62D4FA40C4E}"/>
              </a:ext>
            </a:extLst>
          </p:cNvPr>
          <p:cNvGrpSpPr/>
          <p:nvPr userDrawn="1"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A42E0DC-41C4-5D4E-9365-D4101A18F8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1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FC13913-2F32-2343-B64C-251CB51EA2C7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EDDACB2-B58B-F64A-B55E-70FEB45037B1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4A6396A-6CC8-EE41-8B23-9407CDA8FD3F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24DCAAE-06D4-1C42-A8CE-0E38F73143D0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2F89AB1-B31C-E448-B85A-7845F94BB1BB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rgbClr val="FFC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5F5AD75-B71E-D94B-A05C-66D485089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70916" y="1320514"/>
              <a:ext cx="650162" cy="433441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7CDAB06-B996-2747-B5EA-CA07085E5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70916" y="5143800"/>
              <a:ext cx="650162" cy="433441"/>
            </a:xfrm>
            <a:prstGeom prst="rect">
              <a:avLst/>
            </a:prstGeom>
          </p:spPr>
        </p:pic>
      </p:grp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4E663CB2-1E13-F842-839B-5A8CD0A85A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456981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33246C5-2D29-F946-B2F7-3B9C84905703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4CE2E98-8D1A-CD4B-B1A9-88632EBA6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FBB83C3-3C45-0841-A413-09852839C40C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7FDDB52-74F4-BD45-9465-8A1053479EC4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DFCEBF5-ADAA-7B46-9038-529B9CAD1C0A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C772748-8129-DF4A-8381-C7C56673891E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87E82D3-A127-8949-B1E6-B259F329C874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EB4B2D7-120C-C34A-B84F-EA07D8F4A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50855" y="1305854"/>
              <a:ext cx="690281" cy="460187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F279F7D-5F09-5A4A-BBE3-A178B7A30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50855" y="5128560"/>
              <a:ext cx="690281" cy="460187"/>
            </a:xfrm>
            <a:prstGeom prst="rect">
              <a:avLst/>
            </a:prstGeom>
          </p:spPr>
        </p:pic>
      </p:grp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D4F3A9B5-49EA-D54B-89B9-093CE6BD84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2181872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F25A00D-820B-394B-BB34-47EBF2ABE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071227B-224F-8845-985A-7D474CAE570C}"/>
              </a:ext>
            </a:extLst>
          </p:cNvPr>
          <p:cNvSpPr/>
          <p:nvPr/>
        </p:nvSpPr>
        <p:spPr>
          <a:xfrm>
            <a:off x="-1" y="2958419"/>
            <a:ext cx="12192001" cy="9411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3FC234-CE84-CE4A-AEC5-3D8F75B4E49C}"/>
              </a:ext>
            </a:extLst>
          </p:cNvPr>
          <p:cNvSpPr txBox="1"/>
          <p:nvPr/>
        </p:nvSpPr>
        <p:spPr>
          <a:xfrm>
            <a:off x="1822703" y="3210350"/>
            <a:ext cx="854659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34758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8D1FCC-C828-5245-A412-370879858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335" y="963303"/>
            <a:ext cx="2887330" cy="2925572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4ED87-0658-414E-9715-03B9642412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65550" y="5448601"/>
            <a:ext cx="4660900" cy="44609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Title2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A2028A-6C2D-9540-910F-711B608C5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65550" y="5961363"/>
            <a:ext cx="4660900" cy="350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Date2</a:t>
            </a:r>
          </a:p>
        </p:txBody>
      </p:sp>
    </p:spTree>
    <p:extLst>
      <p:ext uri="{BB962C8B-B14F-4D97-AF65-F5344CB8AC3E}">
        <p14:creationId xmlns:p14="http://schemas.microsoft.com/office/powerpoint/2010/main" val="3031324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1">
            <a:extLst>
              <a:ext uri="{FF2B5EF4-FFF2-40B4-BE49-F238E27FC236}">
                <a16:creationId xmlns:a16="http://schemas.microsoft.com/office/drawing/2014/main" id="{FA6151DA-0E50-3747-B88F-29F646B314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3423" y="269005"/>
            <a:ext cx="10660289" cy="666991"/>
          </a:xfrm>
          <a:prstGeom prst="rect">
            <a:avLst/>
          </a:prstGeom>
        </p:spPr>
        <p:txBody>
          <a:bodyPr/>
          <a:lstStyle>
            <a:lvl1pPr>
              <a:defRPr sz="32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Title3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48378D0F-E7EF-4A4B-83B1-DE987880935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1110953"/>
            <a:ext cx="10660288" cy="5018679"/>
          </a:xfrm>
          <a:prstGeom prst="rect">
            <a:avLst/>
          </a:prstGeom>
        </p:spPr>
        <p:txBody>
          <a:bodyPr/>
          <a:lstStyle>
            <a:lvl1pPr>
              <a:buClr>
                <a:srgbClr val="F7BF32"/>
              </a:buClr>
              <a:defRPr b="0" i="0">
                <a:latin typeface="Avenir 65 Medium" panose="02000503020000020003" pitchFamily="2" charset="0"/>
              </a:defRPr>
            </a:lvl1pPr>
            <a:lvl2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2pPr>
            <a:lvl3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3pPr>
            <a:lvl4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4pPr>
            <a:lvl5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2006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39A8CB0-9A70-A144-93B6-FBAF6A78F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1194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159C787-850A-E94C-BE82-DEF54263A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059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FD4AF910-3B45-C642-BA40-7F26C292CBB7}"/>
              </a:ext>
            </a:extLst>
          </p:cNvPr>
          <p:cNvGrpSpPr/>
          <p:nvPr userDrawn="1"/>
        </p:nvGrpSpPr>
        <p:grpSpPr>
          <a:xfrm>
            <a:off x="0" y="0"/>
            <a:ext cx="6143872" cy="6858000"/>
            <a:chOff x="0" y="0"/>
            <a:chExt cx="6143872" cy="6858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C89D864-D3E3-854A-9727-A7FA3A3C3175}"/>
                </a:ext>
              </a:extLst>
            </p:cNvPr>
            <p:cNvSpPr/>
            <p:nvPr/>
          </p:nvSpPr>
          <p:spPr>
            <a:xfrm>
              <a:off x="5617345" y="0"/>
              <a:ext cx="526527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D8ED27C-6546-2A4D-8DF8-81E2F1D5CA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50000"/>
            <a:stretch/>
          </p:blipFill>
          <p:spPr>
            <a:xfrm>
              <a:off x="0" y="0"/>
              <a:ext cx="6096000" cy="6858000"/>
            </a:xfrm>
            <a:prstGeom prst="rect">
              <a:avLst/>
            </a:prstGeom>
          </p:spPr>
        </p:pic>
      </p:grp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1061A9F-A15E-C64A-9549-79374FACE1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833" y="3229691"/>
            <a:ext cx="4702175" cy="3986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What We’ll Cover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FA52A49-6633-E54F-9E51-57323147E95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91833" y="1128199"/>
            <a:ext cx="4704334" cy="45646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  <a:defRPr sz="1800" b="0" i="0"/>
            </a:lvl2pPr>
          </a:lstStyle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2862076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06B76FD-EBC2-924F-90F9-5FBB8B224E6C}"/>
              </a:ext>
            </a:extLst>
          </p:cNvPr>
          <p:cNvSpPr/>
          <p:nvPr/>
        </p:nvSpPr>
        <p:spPr>
          <a:xfrm>
            <a:off x="-1" y="6224584"/>
            <a:ext cx="12192001" cy="2607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204431-1C59-AA44-82EC-D02845A982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1324" r="1434" b="242"/>
          <a:stretch/>
        </p:blipFill>
        <p:spPr>
          <a:xfrm>
            <a:off x="0" y="6279639"/>
            <a:ext cx="12192000" cy="57836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6176D2-EEF6-1043-9E18-99A5E6FB1DED}"/>
              </a:ext>
            </a:extLst>
          </p:cNvPr>
          <p:cNvCxnSpPr>
            <a:cxnSpLocks/>
          </p:cNvCxnSpPr>
          <p:nvPr/>
        </p:nvCxnSpPr>
        <p:spPr>
          <a:xfrm>
            <a:off x="-13856" y="1260574"/>
            <a:ext cx="6096001" cy="0"/>
          </a:xfrm>
          <a:prstGeom prst="line">
            <a:avLst/>
          </a:prstGeom>
          <a:ln w="28575">
            <a:solidFill>
              <a:srgbClr val="FFC6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75B1AC-CF2D-704D-8913-3B88C08C39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8083" y="600075"/>
            <a:ext cx="5680075" cy="660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Title7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8360B5A-D265-7849-A437-ACE53640BB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8083" y="1752600"/>
            <a:ext cx="4257675" cy="335280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C629"/>
              </a:buClr>
              <a:buFont typeface="Arial" panose="020B0604020202020204" pitchFamily="34" charset="0"/>
              <a:buNone/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r>
              <a:rPr lang="en-US" sz="1500" b="1" dirty="0">
                <a:latin typeface="Avenir 95 Black" panose="02000503020000020003" pitchFamily="2" charset="0"/>
              </a:rPr>
              <a:t>Points:</a:t>
            </a:r>
          </a:p>
          <a:p>
            <a:endParaRPr lang="en-US" sz="1500" dirty="0">
              <a:latin typeface="Avenir 65 Medium" panose="02000503020000020003" pitchFamily="2" charset="0"/>
            </a:endParaRP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1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2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500" dirty="0">
              <a:latin typeface="Avenir 65 Medium" panose="02000503020000020003" pitchFamily="2" charset="0"/>
            </a:endParaRPr>
          </a:p>
          <a:p>
            <a:r>
              <a:rPr lang="en-US" sz="1500" dirty="0">
                <a:latin typeface="Avenir 65 Medium" panose="02000503020000020003" pitchFamily="2" charset="0"/>
              </a:rPr>
              <a:t>Reinforce main points/message here with copy to explain to the consumer.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DF874033-E928-1743-85FB-DC29CB426C5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99667" y="1593184"/>
            <a:ext cx="4794250" cy="38925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105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475F388-1957-4E42-8C71-14A16B93040E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60DCAAC-46AE-3343-8F9A-CD4DDA203A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7FE7ACE-CBBD-CE4F-9899-20F39A6A454D}"/>
                </a:ext>
              </a:extLst>
            </p:cNvPr>
            <p:cNvCxnSpPr/>
            <p:nvPr/>
          </p:nvCxnSpPr>
          <p:spPr>
            <a:xfrm>
              <a:off x="3169919" y="3857735"/>
              <a:ext cx="585216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1210CA93-A5F0-FC40-A24C-216D908FFE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Title1</a:t>
            </a:r>
          </a:p>
        </p:txBody>
      </p:sp>
    </p:spTree>
    <p:extLst>
      <p:ext uri="{BB962C8B-B14F-4D97-AF65-F5344CB8AC3E}">
        <p14:creationId xmlns:p14="http://schemas.microsoft.com/office/powerpoint/2010/main" val="2301743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2C8967C-5DE1-8542-B6F8-DE583745C775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3F91AB2-125E-C949-8DAC-F092265357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50000"/>
            </a:blip>
            <a:srcRect t="19272"/>
            <a:stretch/>
          </p:blipFill>
          <p:spPr>
            <a:xfrm>
              <a:off x="0" y="-1"/>
              <a:ext cx="12192000" cy="6858001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F6F952A-A865-544A-B2DA-A32AF5762272}"/>
                </a:ext>
              </a:extLst>
            </p:cNvPr>
            <p:cNvCxnSpPr/>
            <p:nvPr/>
          </p:nvCxnSpPr>
          <p:spPr>
            <a:xfrm>
              <a:off x="3672840" y="3857735"/>
              <a:ext cx="484632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BDF5D72F-CC3C-2B4E-B192-FF761F67C8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Title2</a:t>
            </a:r>
          </a:p>
        </p:txBody>
      </p:sp>
    </p:spTree>
    <p:extLst>
      <p:ext uri="{BB962C8B-B14F-4D97-AF65-F5344CB8AC3E}">
        <p14:creationId xmlns:p14="http://schemas.microsoft.com/office/powerpoint/2010/main" val="3089016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656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67" r:id="rId3"/>
    <p:sldLayoutId id="2147483668" r:id="rId4"/>
    <p:sldLayoutId id="2147483669" r:id="rId5"/>
    <p:sldLayoutId id="2147483658" r:id="rId6"/>
    <p:sldLayoutId id="2147483665" r:id="rId7"/>
    <p:sldLayoutId id="2147483660" r:id="rId8"/>
    <p:sldLayoutId id="2147483661" r:id="rId9"/>
    <p:sldLayoutId id="2147483663" r:id="rId10"/>
    <p:sldLayoutId id="2147483664" r:id="rId11"/>
    <p:sldLayoutId id="2147483666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hadoop.apache.org/docs/r3.3.4/hadoop-mapreduce-client/hadoop-mapreduce-client-core/MapReduceTutorial.html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1D62DE74-A72F-FA43-9FDB-0477AE57CA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YARN Hands-on</a:t>
            </a:r>
          </a:p>
        </p:txBody>
      </p:sp>
    </p:spTree>
    <p:extLst>
      <p:ext uri="{BB962C8B-B14F-4D97-AF65-F5344CB8AC3E}">
        <p14:creationId xmlns:p14="http://schemas.microsoft.com/office/powerpoint/2010/main" val="18717258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84AF68-2A99-867E-6EB2-13EB374E1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Monitor MapReduce Running Jobs</a:t>
            </a:r>
            <a:br>
              <a:rPr lang="en-US" sz="3200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F0DCAE-C36F-5040-CB0A-D7DFD80A8D9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In your browser, go to 127.0.0.1:8088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6DC3C3-7813-9025-29A8-713BC7E68C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421" y="1941143"/>
            <a:ext cx="11848291" cy="3077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5932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D0538C-3314-2035-676E-34C972DE69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Monitor Notes of Cluster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58D004C-10FA-3C80-CB2F-6C8BCD8A2D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568" y="1707543"/>
            <a:ext cx="12138270" cy="2913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8566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158CE-E79A-BFB2-7619-B43655AA68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Monitor A Particular Job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4B3BB9-67E6-ADE2-A674-C7D2C8ED21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702" y="1003149"/>
            <a:ext cx="10784595" cy="5182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7108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72DA5-2A49-3B43-47B8-16D71871B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Job Details</a:t>
            </a:r>
          </a:p>
        </p:txBody>
      </p:sp>
      <p:pic>
        <p:nvPicPr>
          <p:cNvPr id="4" name="Content Placeholder 3" descr="Sample MapReduce Application Instance">
            <a:extLst>
              <a:ext uri="{FF2B5EF4-FFF2-40B4-BE49-F238E27FC236}">
                <a16:creationId xmlns:a16="http://schemas.microsoft.com/office/drawing/2014/main" id="{E7A74584-3215-C24E-0B48-F73A1D183AF0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765968" y="3818103"/>
            <a:ext cx="10660063" cy="1782097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6F7B55-8156-563F-D98F-911180CF8925}"/>
              </a:ext>
            </a:extLst>
          </p:cNvPr>
          <p:cNvSpPr txBox="1">
            <a:spLocks/>
          </p:cNvSpPr>
          <p:nvPr/>
        </p:nvSpPr>
        <p:spPr>
          <a:xfrm>
            <a:off x="733425" y="1110953"/>
            <a:ext cx="10660288" cy="501867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Avenir 65 Medium" panose="02000503020000020003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Avenir 55 Roman" panose="02000503020000020003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venir 55 Roman" panose="02000503020000020003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venir 55 Roman" panose="02000503020000020003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venir 55 Roman" panose="02000503020000020003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The </a:t>
            </a:r>
            <a:r>
              <a:rPr lang="en-US" dirty="0" err="1"/>
              <a:t>url</a:t>
            </a:r>
            <a:r>
              <a:rPr lang="en-US" dirty="0"/>
              <a:t> linked by </a:t>
            </a:r>
            <a:r>
              <a:rPr lang="en-US" dirty="0" err="1"/>
              <a:t>ApplicationMaster</a:t>
            </a:r>
            <a:r>
              <a:rPr lang="en-US" dirty="0"/>
              <a:t> is not correct</a:t>
            </a:r>
          </a:p>
          <a:p>
            <a:r>
              <a:rPr lang="en-US" dirty="0"/>
              <a:t>Simply edit </a:t>
            </a:r>
            <a:r>
              <a:rPr lang="en-US" i="1" dirty="0"/>
              <a:t>sandbox-hdp.hortonworks.com</a:t>
            </a:r>
            <a:r>
              <a:rPr lang="en-US" dirty="0"/>
              <a:t> to </a:t>
            </a:r>
            <a:r>
              <a:rPr lang="en-US" i="1" dirty="0"/>
              <a:t>127.0.0.1 </a:t>
            </a:r>
            <a:r>
              <a:rPr lang="en-US" dirty="0"/>
              <a:t>in the address bar of your browser </a:t>
            </a:r>
          </a:p>
          <a:p>
            <a:pPr lvl="1"/>
            <a:r>
              <a:rPr lang="en-US" dirty="0"/>
              <a:t>Do not change anything in the </a:t>
            </a:r>
            <a:r>
              <a:rPr lang="en-US" i="1" dirty="0"/>
              <a:t>proxy/</a:t>
            </a:r>
            <a:r>
              <a:rPr lang="en-US" i="1" dirty="0" err="1"/>
              <a:t>application_id</a:t>
            </a:r>
            <a:endParaRPr lang="en-US" i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348C2CC-DB41-8BE0-1680-535C8010FA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425" y="2935641"/>
            <a:ext cx="7154273" cy="45726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50367F0-12BC-8AAF-CA3E-4D6D3B66371E}"/>
              </a:ext>
            </a:extLst>
          </p:cNvPr>
          <p:cNvSpPr/>
          <p:nvPr/>
        </p:nvSpPr>
        <p:spPr>
          <a:xfrm>
            <a:off x="1082842" y="2935641"/>
            <a:ext cx="2273969" cy="282806"/>
          </a:xfrm>
          <a:prstGeom prst="rect">
            <a:avLst/>
          </a:prstGeom>
          <a:noFill/>
          <a:ln w="19050">
            <a:solidFill>
              <a:srgbClr val="B85C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907CA22-1598-10ED-CE64-1667166D40CC}"/>
              </a:ext>
            </a:extLst>
          </p:cNvPr>
          <p:cNvCxnSpPr/>
          <p:nvPr/>
        </p:nvCxnSpPr>
        <p:spPr>
          <a:xfrm>
            <a:off x="2183732" y="3218447"/>
            <a:ext cx="60157" cy="64970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6277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D94919-5A7D-1076-EED4-300CFCAFB1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YARN Commands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3C5A61-9C9F-D22F-36DD-438A98D5DF4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Get application list</a:t>
            </a:r>
          </a:p>
          <a:p>
            <a:pPr marL="0" indent="0">
              <a:buNone/>
            </a:pPr>
            <a:r>
              <a:rPr lang="en-US" dirty="0"/>
              <a:t>   </a:t>
            </a:r>
            <a:r>
              <a:rPr lang="en-US" i="1" dirty="0">
                <a:solidFill>
                  <a:srgbClr val="FF0000"/>
                </a:solidFill>
              </a:rPr>
              <a:t>yarn application -list</a:t>
            </a:r>
          </a:p>
          <a:p>
            <a:r>
              <a:rPr lang="en-US" dirty="0"/>
              <a:t>Get application status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   </a:t>
            </a:r>
            <a:r>
              <a:rPr lang="en-US" i="1" dirty="0">
                <a:solidFill>
                  <a:srgbClr val="FF0000"/>
                </a:solidFill>
              </a:rPr>
              <a:t>yarn application -status application_1613932004541_0020 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dirty="0"/>
              <a:t>To view logs of application</a:t>
            </a:r>
          </a:p>
          <a:p>
            <a:pPr marL="0" indent="0">
              <a:buNone/>
            </a:pPr>
            <a:r>
              <a:rPr lang="en-US" dirty="0"/>
              <a:t>   </a:t>
            </a:r>
            <a:r>
              <a:rPr lang="en-US" i="1" dirty="0">
                <a:solidFill>
                  <a:srgbClr val="FF0000"/>
                </a:solidFill>
              </a:rPr>
              <a:t>yarn logs -</a:t>
            </a:r>
            <a:r>
              <a:rPr lang="en-US" i="1" dirty="0" err="1">
                <a:solidFill>
                  <a:srgbClr val="FF0000"/>
                </a:solidFill>
              </a:rPr>
              <a:t>applicationId</a:t>
            </a:r>
            <a:r>
              <a:rPr lang="en-US" i="1" dirty="0">
                <a:solidFill>
                  <a:srgbClr val="FF0000"/>
                </a:solidFill>
              </a:rPr>
              <a:t> application_1613932004541_0020 </a:t>
            </a:r>
          </a:p>
          <a:p>
            <a:r>
              <a:rPr lang="en-US" dirty="0"/>
              <a:t>To kill the application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   </a:t>
            </a:r>
            <a:r>
              <a:rPr lang="en-US" i="1" dirty="0">
                <a:solidFill>
                  <a:srgbClr val="FF0000"/>
                </a:solidFill>
              </a:rPr>
              <a:t>yarn application -kill application_1613932004541_0020 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92250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2B585-5307-74DA-F509-6F2F504F82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Extra Reading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82FE18-32F8-7503-BAA4-9DBE7C6FDA7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https://hadoop.apache.org/docs/r3.3.4/hadoop-mapreduce-client/hadoop-mapreduce-client-core/MapReduceTutorial.html</a:t>
            </a:r>
            <a:r>
              <a:rPr lang="en-US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070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6C5D65-CBF5-3557-5A46-853D3A958F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Hadoop Architecture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83D18-80AE-7112-0B93-AF5B4D12F1B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1110953"/>
            <a:ext cx="5264317" cy="5018679"/>
          </a:xfrm>
        </p:spPr>
        <p:txBody>
          <a:bodyPr/>
          <a:lstStyle/>
          <a:p>
            <a:r>
              <a:rPr lang="en-US" sz="2400" dirty="0"/>
              <a:t>Distributed Storage</a:t>
            </a:r>
          </a:p>
          <a:p>
            <a:pPr lvl="1"/>
            <a:r>
              <a:rPr lang="en-US" sz="2000" dirty="0"/>
              <a:t>Hadoop Distributed File System (HDFS)</a:t>
            </a:r>
          </a:p>
          <a:p>
            <a:pPr lvl="1"/>
            <a:r>
              <a:rPr lang="en-US" sz="2000" dirty="0"/>
              <a:t>Data is split into blocks then stored in different nodes with their own resources</a:t>
            </a:r>
          </a:p>
          <a:p>
            <a:pPr lvl="1"/>
            <a:r>
              <a:rPr lang="en-US" sz="2000" dirty="0"/>
              <a:t>Master nodes keep metadata</a:t>
            </a:r>
          </a:p>
          <a:p>
            <a:r>
              <a:rPr lang="en-US" sz="2400" b="1" dirty="0"/>
              <a:t>Cluster Resource Management</a:t>
            </a:r>
          </a:p>
          <a:p>
            <a:pPr lvl="1"/>
            <a:r>
              <a:rPr lang="en-US" sz="2000" b="1" dirty="0"/>
              <a:t>Yet Another Resource Negotiator (YARN)</a:t>
            </a:r>
          </a:p>
          <a:p>
            <a:pPr lvl="1"/>
            <a:r>
              <a:rPr lang="en-US" sz="2000" b="1" dirty="0"/>
              <a:t>Coordinate nodes for data processing</a:t>
            </a:r>
          </a:p>
          <a:p>
            <a:r>
              <a:rPr lang="en-US" sz="2400" dirty="0"/>
              <a:t>Processing Framework</a:t>
            </a:r>
          </a:p>
          <a:p>
            <a:pPr lvl="1"/>
            <a:r>
              <a:rPr lang="en-US" sz="2000" dirty="0"/>
              <a:t>MapReduce, Spark</a:t>
            </a:r>
          </a:p>
          <a:p>
            <a:pPr lvl="1"/>
            <a:r>
              <a:rPr lang="en-US" sz="2000" dirty="0"/>
              <a:t>Process and analyze data</a:t>
            </a:r>
          </a:p>
          <a:p>
            <a:r>
              <a:rPr lang="en-US" sz="2400" dirty="0"/>
              <a:t>API</a:t>
            </a:r>
          </a:p>
          <a:p>
            <a:pPr lvl="1"/>
            <a:r>
              <a:rPr lang="en-US" sz="2000" dirty="0"/>
              <a:t>Various applications</a:t>
            </a:r>
          </a:p>
        </p:txBody>
      </p:sp>
      <p:pic>
        <p:nvPicPr>
          <p:cNvPr id="1026" name="Picture 2" descr="A Hadoop cluster divided into functional layers.">
            <a:extLst>
              <a:ext uri="{FF2B5EF4-FFF2-40B4-BE49-F238E27FC236}">
                <a16:creationId xmlns:a16="http://schemas.microsoft.com/office/drawing/2014/main" id="{89244CBA-A282-84C8-0E0B-94348CBD51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643" y="1907365"/>
            <a:ext cx="5533219" cy="3043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9A6DA48-FCFB-E6AA-14CA-ADBB932D2126}"/>
              </a:ext>
            </a:extLst>
          </p:cNvPr>
          <p:cNvSpPr/>
          <p:nvPr/>
        </p:nvSpPr>
        <p:spPr>
          <a:xfrm>
            <a:off x="6258815" y="3507203"/>
            <a:ext cx="5666874" cy="87830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816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03EA42-BB78-8076-C22B-79FC5A3DC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Hadoop 1.0 vs 2.0</a:t>
            </a:r>
            <a:br>
              <a:rPr lang="en-US" sz="3200" dirty="0"/>
            </a:br>
            <a:endParaRPr lang="en-US" dirty="0"/>
          </a:p>
        </p:txBody>
      </p:sp>
      <p:pic>
        <p:nvPicPr>
          <p:cNvPr id="4" name="Picture 2" descr="How Hadoop 1.0 vs 2.0&#10;">
            <a:extLst>
              <a:ext uri="{FF2B5EF4-FFF2-40B4-BE49-F238E27FC236}">
                <a16:creationId xmlns:a16="http://schemas.microsoft.com/office/drawing/2014/main" id="{B30BC68D-5E5B-5208-1085-00452BB86D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5623" y="1373104"/>
            <a:ext cx="4943475" cy="220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1952A52-0596-8F47-0AA0-A6B6B7B3FBEB}"/>
              </a:ext>
            </a:extLst>
          </p:cNvPr>
          <p:cNvSpPr/>
          <p:nvPr/>
        </p:nvSpPr>
        <p:spPr>
          <a:xfrm>
            <a:off x="3743034" y="3822658"/>
            <a:ext cx="504865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http://itsmyxprience.blogspot.com/2015/08/apache-hadoop-mapreduce.html</a:t>
            </a:r>
          </a:p>
        </p:txBody>
      </p:sp>
    </p:spTree>
    <p:extLst>
      <p:ext uri="{BB962C8B-B14F-4D97-AF65-F5344CB8AC3E}">
        <p14:creationId xmlns:p14="http://schemas.microsoft.com/office/powerpoint/2010/main" val="3412106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186D21-5FE2-9E6C-A6D3-ED6248626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Hadoop 1 Issues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1DF88E-D828-F286-175B-7A3E5E295D4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1110953"/>
            <a:ext cx="4482264" cy="5018679"/>
          </a:xfrm>
        </p:spPr>
        <p:txBody>
          <a:bodyPr/>
          <a:lstStyle/>
          <a:p>
            <a:r>
              <a:rPr lang="en-US" sz="2400" dirty="0"/>
              <a:t>Using </a:t>
            </a:r>
            <a:r>
              <a:rPr lang="en-US" sz="2400" dirty="0" err="1"/>
              <a:t>JobTracker</a:t>
            </a:r>
            <a:r>
              <a:rPr lang="en-US" sz="2400" dirty="0"/>
              <a:t> to manage resources and scheduling</a:t>
            </a:r>
          </a:p>
          <a:p>
            <a:r>
              <a:rPr lang="en-US" sz="2400" dirty="0" err="1"/>
              <a:t>JobTracker</a:t>
            </a:r>
            <a:r>
              <a:rPr lang="en-US" sz="2400" dirty="0"/>
              <a:t> is a single point of failure </a:t>
            </a:r>
          </a:p>
          <a:p>
            <a:pPr lvl="1"/>
            <a:r>
              <a:rPr lang="en-US" sz="2000" dirty="0"/>
              <a:t>Any failure kills all queued or running jobs</a:t>
            </a:r>
          </a:p>
          <a:p>
            <a:r>
              <a:rPr lang="en-US" sz="2400" dirty="0"/>
              <a:t>A single </a:t>
            </a:r>
            <a:r>
              <a:rPr lang="en-US" sz="2400" dirty="0" err="1"/>
              <a:t>JobTracker</a:t>
            </a:r>
            <a:r>
              <a:rPr lang="en-US" sz="2400" dirty="0"/>
              <a:t> is a bottleneck for scalability </a:t>
            </a:r>
          </a:p>
          <a:p>
            <a:pPr lvl="1"/>
            <a:r>
              <a:rPr lang="en-US" sz="2000" dirty="0"/>
              <a:t>Hadoop 1 cannot have a cluster of more than 4000 nodes and cannot run more than 40000 concurrent tasks</a:t>
            </a:r>
          </a:p>
          <a:p>
            <a:r>
              <a:rPr lang="en-US" sz="2400" dirty="0"/>
              <a:t>Hadoop 1 can only support MapReduce jobs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4" name="Picture 2" descr="apache hadoop mapreduce">
            <a:extLst>
              <a:ext uri="{FF2B5EF4-FFF2-40B4-BE49-F238E27FC236}">
                <a16:creationId xmlns:a16="http://schemas.microsoft.com/office/drawing/2014/main" id="{B9F394C2-A6B6-C5DF-CB0B-AB64417A05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3442" y="1110953"/>
            <a:ext cx="4914900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434FD02-CD8F-43EF-EEF9-B9B0205D2507}"/>
              </a:ext>
            </a:extLst>
          </p:cNvPr>
          <p:cNvSpPr/>
          <p:nvPr/>
        </p:nvSpPr>
        <p:spPr>
          <a:xfrm>
            <a:off x="6636564" y="4668313"/>
            <a:ext cx="504865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http://itsmyxprience.blogspot.com/2015/08/apache-hadoop-mapreduce.html</a:t>
            </a:r>
          </a:p>
        </p:txBody>
      </p:sp>
    </p:spTree>
    <p:extLst>
      <p:ext uri="{BB962C8B-B14F-4D97-AF65-F5344CB8AC3E}">
        <p14:creationId xmlns:p14="http://schemas.microsoft.com/office/powerpoint/2010/main" val="20828233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367352-ED94-546D-BB22-49D40F2AC0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YARN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C277C4-9988-8571-BBAD-840FC020768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1110953"/>
            <a:ext cx="5895975" cy="5018679"/>
          </a:xfrm>
        </p:spPr>
        <p:txBody>
          <a:bodyPr/>
          <a:lstStyle/>
          <a:p>
            <a:r>
              <a:rPr lang="en-US" sz="18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Split the functionalities of resource management and job scheduling/monitoring into separate daemons</a:t>
            </a:r>
          </a:p>
          <a:p>
            <a:r>
              <a:rPr lang="en-US" sz="1800" dirty="0">
                <a:solidFill>
                  <a:srgbClr val="000000"/>
                </a:solidFill>
                <a:latin typeface="Verdana" panose="020B0604030504040204" pitchFamily="34" charset="0"/>
              </a:rPr>
              <a:t>H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as a global </a:t>
            </a:r>
            <a:r>
              <a:rPr lang="en-US" sz="1800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ResourceManager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(</a:t>
            </a:r>
            <a:r>
              <a:rPr lang="en-US" sz="1800" b="0" i="1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RM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) and per-application </a:t>
            </a:r>
            <a:r>
              <a:rPr lang="en-US" sz="1800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ApplicationMaster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(</a:t>
            </a:r>
            <a:r>
              <a:rPr lang="en-US" sz="1800" b="0" i="1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AM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)</a:t>
            </a:r>
          </a:p>
          <a:p>
            <a:pPr algn="l"/>
            <a:r>
              <a:rPr lang="en-US" sz="1800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ResourceManager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arbitrates resources among all the applications in the system. </a:t>
            </a:r>
          </a:p>
          <a:p>
            <a:pPr algn="l"/>
            <a:r>
              <a:rPr lang="en-US" sz="1800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NodeManager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is the per-machine framework agent </a:t>
            </a:r>
          </a:p>
          <a:p>
            <a:pPr lvl="1"/>
            <a:r>
              <a:rPr lang="en-US" sz="1600" dirty="0">
                <a:solidFill>
                  <a:srgbClr val="000000"/>
                </a:solidFill>
                <a:latin typeface="Verdana" panose="020B0604030504040204" pitchFamily="34" charset="0"/>
              </a:rPr>
              <a:t>R</a:t>
            </a:r>
            <a:r>
              <a:rPr lang="en-US" sz="16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esponsible for containers, monitoring their resource usage (</a:t>
            </a:r>
            <a:r>
              <a:rPr lang="en-US" sz="1600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cpu</a:t>
            </a:r>
            <a:r>
              <a:rPr lang="en-US" sz="16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, memory, disk, network) </a:t>
            </a:r>
          </a:p>
          <a:p>
            <a:pPr lvl="1"/>
            <a:r>
              <a:rPr lang="en-US" sz="16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Reporting the same to the </a:t>
            </a:r>
            <a:r>
              <a:rPr lang="en-US" sz="1600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ResourceManager</a:t>
            </a:r>
            <a:r>
              <a:rPr lang="en-US" sz="16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/Scheduler.</a:t>
            </a:r>
          </a:p>
          <a:p>
            <a:pPr algn="l"/>
            <a:r>
              <a:rPr lang="en-US" sz="1800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ApplicationMaster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is a framework specific library </a:t>
            </a:r>
          </a:p>
          <a:p>
            <a:pPr lvl="1"/>
            <a:r>
              <a:rPr lang="en-US" sz="16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Negotiate resources from the </a:t>
            </a:r>
            <a:r>
              <a:rPr lang="en-US" sz="1600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ResourceManager</a:t>
            </a:r>
            <a:endParaRPr lang="en-US" sz="1600" b="0" i="0" dirty="0"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  <a:p>
            <a:pPr lvl="1"/>
            <a:r>
              <a:rPr lang="en-US" sz="16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Work with the </a:t>
            </a:r>
            <a:r>
              <a:rPr lang="en-US" sz="1600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NodeManager</a:t>
            </a:r>
            <a:r>
              <a:rPr lang="en-US" sz="16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(s) to execute and monitor the tasks.</a:t>
            </a:r>
          </a:p>
          <a:p>
            <a:endParaRPr 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0C98CEE-1371-6A20-105E-A0DBF13BB6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595437"/>
            <a:ext cx="59245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8891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C4274-7126-2E45-00ED-8138512C6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YARN Support for Analytics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8078D-309F-2723-3CE7-DE220EF7E7F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YARN supports various types of analytics besides MapReduce</a:t>
            </a:r>
          </a:p>
        </p:txBody>
      </p:sp>
      <p:pic>
        <p:nvPicPr>
          <p:cNvPr id="4" name="Picture 3" descr="YARN Architecture">
            <a:extLst>
              <a:ext uri="{FF2B5EF4-FFF2-40B4-BE49-F238E27FC236}">
                <a16:creationId xmlns:a16="http://schemas.microsoft.com/office/drawing/2014/main" id="{600CB8F1-FD4C-274E-E206-65E410796B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935" y="2126709"/>
            <a:ext cx="11082130" cy="4062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1960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ABAA0B-CCE1-C473-14E4-B67764BDA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Tools for YARN Administration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6058B9-B41A-FF61-4355-656DE7E0847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Hadoop provides the following tools for YARN Administration</a:t>
            </a:r>
          </a:p>
          <a:p>
            <a:pPr lvl="1"/>
            <a:r>
              <a:rPr lang="en-US" dirty="0"/>
              <a:t>YARN Web UI – we have already seen this in the previous module</a:t>
            </a:r>
          </a:p>
          <a:p>
            <a:pPr lvl="1"/>
            <a:r>
              <a:rPr lang="en-US" dirty="0"/>
              <a:t>YARN Command Line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42062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EA6DE-9675-A539-C987-7C71C645E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Run the Pi MapReduce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2E04A6-D74A-E0DF-3010-C20B68166BF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In the SSH shell:</a:t>
            </a:r>
          </a:p>
          <a:p>
            <a:pPr lvl="1"/>
            <a:r>
              <a:rPr lang="en-US" dirty="0"/>
              <a:t>cd /</a:t>
            </a:r>
            <a:r>
              <a:rPr lang="en-US" dirty="0" err="1"/>
              <a:t>usr</a:t>
            </a:r>
            <a:r>
              <a:rPr lang="en-US" dirty="0"/>
              <a:t>/</a:t>
            </a:r>
            <a:r>
              <a:rPr lang="en-US" dirty="0" err="1"/>
              <a:t>hdp</a:t>
            </a:r>
            <a:r>
              <a:rPr lang="en-US" dirty="0"/>
              <a:t>/current/</a:t>
            </a:r>
            <a:r>
              <a:rPr lang="en-US" dirty="0" err="1"/>
              <a:t>hadoop</a:t>
            </a:r>
            <a:r>
              <a:rPr lang="en-US" dirty="0"/>
              <a:t>-</a:t>
            </a:r>
            <a:r>
              <a:rPr lang="en-US" dirty="0" err="1"/>
              <a:t>mapreduce</a:t>
            </a:r>
            <a:r>
              <a:rPr lang="en-US" dirty="0"/>
              <a:t>-client</a:t>
            </a:r>
          </a:p>
          <a:p>
            <a:pPr lvl="1"/>
            <a:r>
              <a:rPr lang="en-US" dirty="0"/>
              <a:t>ls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C4262AD-20E7-9830-585A-138710B15B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5513" y="2090320"/>
            <a:ext cx="6276108" cy="4661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8927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BA884-4BB0-2E5C-54C5-3CCD9A4306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Run the Estimation of Pi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E91B61-2120-94A4-259A-8C9AD2524D6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In the /</a:t>
            </a:r>
            <a:r>
              <a:rPr lang="en-US" dirty="0" err="1"/>
              <a:t>usr</a:t>
            </a:r>
            <a:r>
              <a:rPr lang="en-US" dirty="0"/>
              <a:t>/</a:t>
            </a:r>
            <a:r>
              <a:rPr lang="en-US" dirty="0" err="1"/>
              <a:t>hdp</a:t>
            </a:r>
            <a:r>
              <a:rPr lang="en-US" dirty="0"/>
              <a:t>/current/</a:t>
            </a:r>
            <a:r>
              <a:rPr lang="en-US" dirty="0" err="1"/>
              <a:t>hadoop</a:t>
            </a:r>
            <a:r>
              <a:rPr lang="en-US" dirty="0"/>
              <a:t>-</a:t>
            </a:r>
            <a:r>
              <a:rPr lang="en-US" dirty="0" err="1"/>
              <a:t>mapreduce</a:t>
            </a:r>
            <a:r>
              <a:rPr lang="en-US" dirty="0"/>
              <a:t>-client folder, execute</a:t>
            </a:r>
          </a:p>
          <a:p>
            <a:pPr lvl="1"/>
            <a:r>
              <a:rPr lang="en-US" dirty="0"/>
              <a:t>yarn jar hadoop-mapreduce-examples-3.1.1.3.0.1.0-187.jar pi 16 100000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2AE1C4-77D0-73EF-8A3B-4C6294FEF7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1708" y="2016635"/>
            <a:ext cx="8308584" cy="4792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9438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2450</TotalTime>
  <Words>456</Words>
  <Application>Microsoft Office PowerPoint</Application>
  <PresentationFormat>Widescreen</PresentationFormat>
  <Paragraphs>67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Avenir 55 Roman</vt:lpstr>
      <vt:lpstr>Avenir 65 Medium</vt:lpstr>
      <vt:lpstr>Avenir 95 Black</vt:lpstr>
      <vt:lpstr>Calibri</vt:lpstr>
      <vt:lpstr>Verdana</vt:lpstr>
      <vt:lpstr>Office Theme</vt:lpstr>
      <vt:lpstr>YARN Hands-on</vt:lpstr>
      <vt:lpstr>Hadoop Architecture</vt:lpstr>
      <vt:lpstr>Hadoop 1.0 vs 2.0 </vt:lpstr>
      <vt:lpstr>Hadoop 1 Issues</vt:lpstr>
      <vt:lpstr>YARN</vt:lpstr>
      <vt:lpstr>YARN Support for Analytics</vt:lpstr>
      <vt:lpstr>Tools for YARN Administration</vt:lpstr>
      <vt:lpstr>Run the Pi MapReduce Example</vt:lpstr>
      <vt:lpstr>Run the Estimation of Pi Example</vt:lpstr>
      <vt:lpstr>Monitor MapReduce Running Jobs </vt:lpstr>
      <vt:lpstr>Monitor Notes of Cluster</vt:lpstr>
      <vt:lpstr>Monitor A Particular Job</vt:lpstr>
      <vt:lpstr>Job Details</vt:lpstr>
      <vt:lpstr>YARN Commands</vt:lpstr>
      <vt:lpstr>Extra Reading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Lindy Taylor</dc:creator>
  <cp:lastModifiedBy>Linh Le</cp:lastModifiedBy>
  <cp:revision>223</cp:revision>
  <dcterms:created xsi:type="dcterms:W3CDTF">2019-08-07T15:31:06Z</dcterms:created>
  <dcterms:modified xsi:type="dcterms:W3CDTF">2023-02-08T15:02:30Z</dcterms:modified>
</cp:coreProperties>
</file>