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62" r:id="rId2"/>
    <p:sldId id="261" r:id="rId3"/>
    <p:sldId id="268" r:id="rId4"/>
    <p:sldId id="266" r:id="rId5"/>
    <p:sldId id="265"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00" d="100"/>
          <a:sy n="100" d="100"/>
        </p:scale>
        <p:origin x="3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3C2993-6349-4EC1-9833-76A2C805D2C0}" type="datetimeFigureOut">
              <a:rPr lang="en-US" smtClean="0"/>
              <a:t>10/19/2020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E4CBBA-A52B-436A-A5C8-7879D32EF9A2}" type="slidenum">
              <a:rPr lang="en-US" smtClean="0"/>
              <a:t>‹#›</a:t>
            </a:fld>
            <a:endParaRPr lang="en-US"/>
          </a:p>
        </p:txBody>
      </p:sp>
    </p:spTree>
    <p:extLst>
      <p:ext uri="{BB962C8B-B14F-4D97-AF65-F5344CB8AC3E}">
        <p14:creationId xmlns:p14="http://schemas.microsoft.com/office/powerpoint/2010/main" val="13625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7725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1360141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601199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907141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4281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1B6BBFC-0618-4B04-B10D-9D2516C6548E}" type="datetimeFigureOut">
              <a:rPr lang="en-US" smtClean="0"/>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1895560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B6BBFC-0618-4B04-B10D-9D2516C6548E}" type="datetimeFigureOut">
              <a:rPr lang="en-US" smtClean="0"/>
              <a:t>10/19/2020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1504593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B6BBFC-0618-4B04-B10D-9D2516C6548E}" type="datetimeFigureOut">
              <a:rPr lang="en-US" smtClean="0"/>
              <a:t>10/19/2020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3138703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1B6BBFC-0618-4B04-B10D-9D2516C6548E}" type="datetimeFigureOut">
              <a:rPr lang="en-US" smtClean="0"/>
              <a:t>10/19/2020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4004830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1B6BBFC-0618-4B04-B10D-9D2516C6548E}" type="datetimeFigureOut">
              <a:rPr lang="en-US" smtClean="0"/>
              <a:t>10/19/2020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68182EF-F485-4ECA-89F9-F782F77B93E8}" type="slidenum">
              <a:rPr lang="en-US" smtClean="0"/>
              <a:t>‹#›</a:t>
            </a:fld>
            <a:endParaRPr lang="en-US"/>
          </a:p>
        </p:txBody>
      </p:sp>
    </p:spTree>
    <p:extLst>
      <p:ext uri="{BB962C8B-B14F-4D97-AF65-F5344CB8AC3E}">
        <p14:creationId xmlns:p14="http://schemas.microsoft.com/office/powerpoint/2010/main" val="932149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1B6BBFC-0618-4B04-B10D-9D2516C6548E}" type="datetimeFigureOut">
              <a:rPr lang="en-US" smtClean="0"/>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3679079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1B6BBFC-0618-4B04-B10D-9D2516C6548E}" type="datetimeFigureOut">
              <a:rPr lang="en-US" smtClean="0"/>
              <a:t>10/19/2020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68182EF-F485-4ECA-89F9-F782F77B93E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60144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lucidchart.com/pages/er-diagrams#section_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ev.mysql.com/doc/workbench/en/wb-data-modeling.html" TargetMode="External"/><Relationship Id="rId2" Type="http://schemas.openxmlformats.org/officeDocument/2006/relationships/hyperlink" Target="https://www.youtube.com/watch?v=6LQELQU6Plg" TargetMode="External"/><Relationship Id="rId1" Type="http://schemas.openxmlformats.org/officeDocument/2006/relationships/slideLayout" Target="../slideLayouts/slideLayout2.xml"/><Relationship Id="rId4" Type="http://schemas.openxmlformats.org/officeDocument/2006/relationships/hyperlink" Target="https://dev.mysql.com/doc/workbench/en/wb-relationship-editor.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an E/R model</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dirty="0"/>
              <a:t>Purpose and Scope- define the purpose and scope</a:t>
            </a:r>
          </a:p>
          <a:p>
            <a:pPr>
              <a:buFont typeface="Wingdings" panose="05000000000000000000" pitchFamily="2" charset="2"/>
              <a:buChar char="Ø"/>
            </a:pPr>
            <a:r>
              <a:rPr lang="en-US" dirty="0"/>
              <a:t>Entities- Identify the entities </a:t>
            </a:r>
          </a:p>
          <a:p>
            <a:pPr>
              <a:buFont typeface="Wingdings" panose="05000000000000000000" pitchFamily="2" charset="2"/>
              <a:buChar char="Ø"/>
            </a:pPr>
            <a:r>
              <a:rPr lang="en-US" dirty="0"/>
              <a:t>Attributes – what are the identifiers and other attributes </a:t>
            </a:r>
          </a:p>
          <a:p>
            <a:pPr marL="1271400" lvl="7" indent="0">
              <a:buNone/>
            </a:pPr>
            <a:r>
              <a:rPr lang="en-US" sz="2000" dirty="0"/>
              <a:t>- what are the data types of the attributes </a:t>
            </a:r>
            <a:endParaRPr lang="en-US" dirty="0"/>
          </a:p>
          <a:p>
            <a:pPr>
              <a:buFont typeface="Wingdings" panose="05000000000000000000" pitchFamily="2" charset="2"/>
              <a:buChar char="Ø"/>
            </a:pPr>
            <a:r>
              <a:rPr lang="en-US" dirty="0"/>
              <a:t>Relationships – Based on what needs to be tracked, we relate the entities </a:t>
            </a:r>
          </a:p>
          <a:p>
            <a:pPr>
              <a:buFont typeface="Wingdings" panose="05000000000000000000" pitchFamily="2" charset="2"/>
              <a:buChar char="Ø"/>
            </a:pPr>
            <a:r>
              <a:rPr lang="en-US" dirty="0"/>
              <a:t>Cardinality – Determine maximum and minimum cardinality </a:t>
            </a:r>
          </a:p>
          <a:p>
            <a:pPr marL="0" indent="0">
              <a:buNone/>
            </a:pPr>
            <a:endParaRPr lang="en-US" dirty="0"/>
          </a:p>
          <a:p>
            <a:r>
              <a:rPr lang="en-US" dirty="0"/>
              <a:t>Reference: </a:t>
            </a:r>
            <a:r>
              <a:rPr lang="en-US" dirty="0">
                <a:hlinkClick r:id="rId2"/>
              </a:rPr>
              <a:t>https://www.lucidchart.com/pages/er-diagrams#section_3</a:t>
            </a:r>
            <a:endParaRPr lang="en-US" dirty="0"/>
          </a:p>
        </p:txBody>
      </p:sp>
    </p:spTree>
    <p:extLst>
      <p:ext uri="{BB962C8B-B14F-4D97-AF65-F5344CB8AC3E}">
        <p14:creationId xmlns:p14="http://schemas.microsoft.com/office/powerpoint/2010/main" val="3120239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 Build E/R model using Workbench</a:t>
            </a:r>
          </a:p>
        </p:txBody>
      </p:sp>
      <p:sp>
        <p:nvSpPr>
          <p:cNvPr id="3" name="Content Placeholder 2"/>
          <p:cNvSpPr>
            <a:spLocks noGrp="1"/>
          </p:cNvSpPr>
          <p:nvPr>
            <p:ph idx="1"/>
          </p:nvPr>
        </p:nvSpPr>
        <p:spPr/>
        <p:txBody>
          <a:bodyPr/>
          <a:lstStyle/>
          <a:p>
            <a:r>
              <a:rPr lang="en-US" u="sng" dirty="0">
                <a:hlinkClick r:id="rId2"/>
              </a:rPr>
              <a:t>https://www.youtube.com/watch?v=6LQELQU6Plg</a:t>
            </a:r>
            <a:endParaRPr lang="en-US" u="sng" dirty="0"/>
          </a:p>
          <a:p>
            <a:pPr marL="0" indent="0">
              <a:buNone/>
            </a:pPr>
            <a:endParaRPr lang="en-US" u="sng" dirty="0">
              <a:hlinkClick r:id="rId3"/>
            </a:endParaRPr>
          </a:p>
          <a:p>
            <a:r>
              <a:rPr lang="en-US" dirty="0">
                <a:hlinkClick r:id="rId3"/>
              </a:rPr>
              <a:t>https://dev.mysql.com/doc/workbench/en/wb-data-modeling.html</a:t>
            </a:r>
            <a:endParaRPr lang="en-US" dirty="0"/>
          </a:p>
          <a:p>
            <a:endParaRPr lang="en-US" u="sng" dirty="0"/>
          </a:p>
          <a:p>
            <a:r>
              <a:rPr lang="en-US" dirty="0">
                <a:hlinkClick r:id="rId4"/>
              </a:rPr>
              <a:t>https://dev.mysql.com/doc/workbench/en/wb-relationship-editor.html</a:t>
            </a:r>
            <a:endParaRPr lang="en-US" dirty="0"/>
          </a:p>
        </p:txBody>
      </p:sp>
    </p:spTree>
    <p:extLst>
      <p:ext uri="{BB962C8B-B14F-4D97-AF65-F5344CB8AC3E}">
        <p14:creationId xmlns:p14="http://schemas.microsoft.com/office/powerpoint/2010/main" val="4205717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8221F-EBA4-472D-BBBC-28CEEBB669BC}"/>
              </a:ext>
            </a:extLst>
          </p:cNvPr>
          <p:cNvSpPr>
            <a:spLocks noGrp="1"/>
          </p:cNvSpPr>
          <p:nvPr>
            <p:ph type="title"/>
          </p:nvPr>
        </p:nvSpPr>
        <p:spPr/>
        <p:txBody>
          <a:bodyPr/>
          <a:lstStyle/>
          <a:p>
            <a:r>
              <a:rPr lang="en-US" dirty="0"/>
              <a:t>Example- Textbook Model</a:t>
            </a:r>
          </a:p>
        </p:txBody>
      </p:sp>
      <p:sp>
        <p:nvSpPr>
          <p:cNvPr id="3" name="Content Placeholder 2">
            <a:extLst>
              <a:ext uri="{FF2B5EF4-FFF2-40B4-BE49-F238E27FC236}">
                <a16:creationId xmlns:a16="http://schemas.microsoft.com/office/drawing/2014/main" id="{15C2776A-9A1A-4930-B089-7D6856747360}"/>
              </a:ext>
            </a:extLst>
          </p:cNvPr>
          <p:cNvSpPr>
            <a:spLocks noGrp="1"/>
          </p:cNvSpPr>
          <p:nvPr>
            <p:ph idx="1"/>
          </p:nvPr>
        </p:nvSpPr>
        <p:spPr/>
        <p:txBody>
          <a:bodyPr/>
          <a:lstStyle/>
          <a:p>
            <a:r>
              <a:rPr lang="en-US" dirty="0"/>
              <a:t>In order to learn how to create an E.R model in </a:t>
            </a:r>
            <a:r>
              <a:rPr lang="en-US" dirty="0" err="1"/>
              <a:t>MySql</a:t>
            </a:r>
            <a:r>
              <a:rPr lang="en-US" dirty="0"/>
              <a:t> workbench, we will work to create an E.R model for a Textbook database</a:t>
            </a:r>
          </a:p>
          <a:p>
            <a:r>
              <a:rPr lang="en-US" dirty="0"/>
              <a:t>There are four entities- Textbook, Publisher, Author and Board. </a:t>
            </a:r>
          </a:p>
          <a:p>
            <a:r>
              <a:rPr lang="en-US" dirty="0"/>
              <a:t>Based on the assumption that we have completed the Requirements Gathering and Analysis, we have the following E.R model as shown in the next slide </a:t>
            </a:r>
          </a:p>
        </p:txBody>
      </p:sp>
    </p:spTree>
    <p:extLst>
      <p:ext uri="{BB962C8B-B14F-4D97-AF65-F5344CB8AC3E}">
        <p14:creationId xmlns:p14="http://schemas.microsoft.com/office/powerpoint/2010/main" val="263311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Types of Table Attributes </a:t>
            </a:r>
          </a:p>
        </p:txBody>
      </p:sp>
      <p:sp>
        <p:nvSpPr>
          <p:cNvPr id="3" name="Content Placeholder 2"/>
          <p:cNvSpPr>
            <a:spLocks noGrp="1"/>
          </p:cNvSpPr>
          <p:nvPr>
            <p:ph idx="1"/>
          </p:nvPr>
        </p:nvSpPr>
        <p:spPr/>
        <p:txBody>
          <a:bodyPr/>
          <a:lstStyle/>
          <a:p>
            <a:r>
              <a:rPr lang="en-US" dirty="0"/>
              <a:t>You will assign the data types of the table attributes based on the </a:t>
            </a:r>
            <a:r>
              <a:rPr lang="en-US" sz="2400" dirty="0"/>
              <a:t>Requirement Gathering  </a:t>
            </a:r>
            <a:r>
              <a:rPr lang="en-US" dirty="0"/>
              <a:t>and </a:t>
            </a:r>
            <a:r>
              <a:rPr lang="en-US" sz="2400" dirty="0"/>
              <a:t>Analysis</a:t>
            </a:r>
            <a:r>
              <a:rPr lang="en-US" dirty="0"/>
              <a:t> phase of the Database Life Cycle</a:t>
            </a:r>
          </a:p>
          <a:p>
            <a:endParaRPr lang="en-US" dirty="0"/>
          </a:p>
          <a:p>
            <a:pPr marL="0" indent="0">
              <a:buNone/>
            </a:pPr>
            <a:r>
              <a:rPr lang="en-US" dirty="0"/>
              <a:t>For the example that we are using to learn how to build an E.R model, all the primary keys in the entities will have numeric data types and the rest of the attributes are assigned var char data types. </a:t>
            </a:r>
          </a:p>
          <a:p>
            <a:pPr marL="0" indent="0">
              <a:buNone/>
            </a:pPr>
            <a:endParaRPr lang="en-US" dirty="0"/>
          </a:p>
          <a:p>
            <a:endParaRPr lang="en-US" dirty="0"/>
          </a:p>
        </p:txBody>
      </p:sp>
    </p:spTree>
    <p:extLst>
      <p:ext uri="{BB962C8B-B14F-4D97-AF65-F5344CB8AC3E}">
        <p14:creationId xmlns:p14="http://schemas.microsoft.com/office/powerpoint/2010/main" val="2772942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6603"/>
            <a:ext cx="5231423" cy="1450757"/>
          </a:xfrm>
        </p:spPr>
        <p:txBody>
          <a:bodyPr/>
          <a:lstStyle/>
          <a:p>
            <a:r>
              <a:rPr lang="en-US" dirty="0"/>
              <a:t>Example to build - Textbook Model</a:t>
            </a:r>
          </a:p>
        </p:txBody>
      </p:sp>
      <p:pic>
        <p:nvPicPr>
          <p:cNvPr id="6" name="Picture 5">
            <a:extLst>
              <a:ext uri="{FF2B5EF4-FFF2-40B4-BE49-F238E27FC236}">
                <a16:creationId xmlns:a16="http://schemas.microsoft.com/office/drawing/2014/main" id="{5F8BE3A9-6D36-454E-9099-A979E41D80C4}"/>
              </a:ext>
            </a:extLst>
          </p:cNvPr>
          <p:cNvPicPr>
            <a:picLocks noChangeAspect="1"/>
          </p:cNvPicPr>
          <p:nvPr/>
        </p:nvPicPr>
        <p:blipFill>
          <a:blip r:embed="rId2"/>
          <a:stretch>
            <a:fillRect/>
          </a:stretch>
        </p:blipFill>
        <p:spPr>
          <a:xfrm>
            <a:off x="5095875" y="0"/>
            <a:ext cx="5416193" cy="6268915"/>
          </a:xfrm>
          <a:prstGeom prst="rect">
            <a:avLst/>
          </a:prstGeom>
        </p:spPr>
      </p:pic>
    </p:spTree>
    <p:extLst>
      <p:ext uri="{BB962C8B-B14F-4D97-AF65-F5344CB8AC3E}">
        <p14:creationId xmlns:p14="http://schemas.microsoft.com/office/powerpoint/2010/main" val="2561985423"/>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5" ma:contentTypeDescription="Create a new document." ma:contentTypeScope="" ma:versionID="f815552a0ec1d1bb162f370e027e01ce">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bd87ad30a504bdf44044a52c51d455e7"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85F7CF6-EA42-4DA7-8519-10579E5290C8}"/>
</file>

<file path=customXml/itemProps2.xml><?xml version="1.0" encoding="utf-8"?>
<ds:datastoreItem xmlns:ds="http://schemas.openxmlformats.org/officeDocument/2006/customXml" ds:itemID="{98FE5189-9308-4783-9E83-1E572FC9792A}"/>
</file>

<file path=docProps/app.xml><?xml version="1.0" encoding="utf-8"?>
<Properties xmlns="http://schemas.openxmlformats.org/officeDocument/2006/extended-properties" xmlns:vt="http://schemas.openxmlformats.org/officeDocument/2006/docPropsVTypes">
  <Template>Retrospect</Template>
  <TotalTime>6237</TotalTime>
  <Words>279</Words>
  <Application>Microsoft Office PowerPoint</Application>
  <PresentationFormat>Widescreen</PresentationFormat>
  <Paragraphs>24</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Calibri</vt:lpstr>
      <vt:lpstr>Calibri Light</vt:lpstr>
      <vt:lpstr>Wingdings</vt:lpstr>
      <vt:lpstr>Retrospect</vt:lpstr>
      <vt:lpstr>Building an E/R model</vt:lpstr>
      <vt:lpstr>Resources Build E/R model using Workbench</vt:lpstr>
      <vt:lpstr>Example- Textbook Model</vt:lpstr>
      <vt:lpstr>Data Types of Table Attributes </vt:lpstr>
      <vt:lpstr>Example to build - Textbook Model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Resources Build E/R model using Workbench</dc:title>
  <dc:creator>Sherly Abraham</dc:creator>
  <cp:lastModifiedBy>Sherly Abraham</cp:lastModifiedBy>
  <cp:revision>32</cp:revision>
  <dcterms:created xsi:type="dcterms:W3CDTF">2020-03-26T15:51:10Z</dcterms:created>
  <dcterms:modified xsi:type="dcterms:W3CDTF">2020-10-19T17:35:15Z</dcterms:modified>
</cp:coreProperties>
</file>