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9" r:id="rId3"/>
    <p:sldId id="270" r:id="rId4"/>
    <p:sldId id="273" r:id="rId5"/>
    <p:sldId id="271" r:id="rId6"/>
    <p:sldId id="274" r:id="rId7"/>
    <p:sldId id="275" r:id="rId8"/>
    <p:sldId id="263" r:id="rId9"/>
    <p:sldId id="261" r:id="rId10"/>
    <p:sldId id="260" r:id="rId11"/>
    <p:sldId id="259" r:id="rId12"/>
    <p:sldId id="262" r:id="rId13"/>
    <p:sldId id="27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p:restoredTop sz="93201"/>
  </p:normalViewPr>
  <p:slideViewPr>
    <p:cSldViewPr snapToGrid="0" snapToObjects="1">
      <p:cViewPr varScale="1">
        <p:scale>
          <a:sx n="118" d="100"/>
          <a:sy n="118" d="100"/>
        </p:scale>
        <p:origin x="135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D5001E-685E-E746-AF79-2389EAA120B1}" type="datetimeFigureOut">
              <a:rPr lang="en-US" smtClean="0"/>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50BB6-8DB5-0740-A7F5-A5D344279302}" type="slidenum">
              <a:rPr lang="en-US" smtClean="0"/>
              <a:t>‹#›</a:t>
            </a:fld>
            <a:endParaRPr lang="en-US"/>
          </a:p>
        </p:txBody>
      </p:sp>
    </p:spTree>
    <p:extLst>
      <p:ext uri="{BB962C8B-B14F-4D97-AF65-F5344CB8AC3E}">
        <p14:creationId xmlns:p14="http://schemas.microsoft.com/office/powerpoint/2010/main" val="215392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D5001E-685E-E746-AF79-2389EAA120B1}" type="datetimeFigureOut">
              <a:rPr lang="en-US" smtClean="0"/>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50BB6-8DB5-0740-A7F5-A5D344279302}" type="slidenum">
              <a:rPr lang="en-US" smtClean="0"/>
              <a:t>‹#›</a:t>
            </a:fld>
            <a:endParaRPr lang="en-US"/>
          </a:p>
        </p:txBody>
      </p:sp>
    </p:spTree>
    <p:extLst>
      <p:ext uri="{BB962C8B-B14F-4D97-AF65-F5344CB8AC3E}">
        <p14:creationId xmlns:p14="http://schemas.microsoft.com/office/powerpoint/2010/main" val="354771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D5001E-685E-E746-AF79-2389EAA120B1}" type="datetimeFigureOut">
              <a:rPr lang="en-US" smtClean="0"/>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50BB6-8DB5-0740-A7F5-A5D344279302}" type="slidenum">
              <a:rPr lang="en-US" smtClean="0"/>
              <a:t>‹#›</a:t>
            </a:fld>
            <a:endParaRPr lang="en-US"/>
          </a:p>
        </p:txBody>
      </p:sp>
    </p:spTree>
    <p:extLst>
      <p:ext uri="{BB962C8B-B14F-4D97-AF65-F5344CB8AC3E}">
        <p14:creationId xmlns:p14="http://schemas.microsoft.com/office/powerpoint/2010/main" val="366983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D5001E-685E-E746-AF79-2389EAA120B1}" type="datetimeFigureOut">
              <a:rPr lang="en-US" smtClean="0"/>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50BB6-8DB5-0740-A7F5-A5D344279302}" type="slidenum">
              <a:rPr lang="en-US" smtClean="0"/>
              <a:t>‹#›</a:t>
            </a:fld>
            <a:endParaRPr lang="en-US"/>
          </a:p>
        </p:txBody>
      </p:sp>
    </p:spTree>
    <p:extLst>
      <p:ext uri="{BB962C8B-B14F-4D97-AF65-F5344CB8AC3E}">
        <p14:creationId xmlns:p14="http://schemas.microsoft.com/office/powerpoint/2010/main" val="217754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5001E-685E-E746-AF79-2389EAA120B1}" type="datetimeFigureOut">
              <a:rPr lang="en-US" smtClean="0"/>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50BB6-8DB5-0740-A7F5-A5D344279302}" type="slidenum">
              <a:rPr lang="en-US" smtClean="0"/>
              <a:t>‹#›</a:t>
            </a:fld>
            <a:endParaRPr lang="en-US"/>
          </a:p>
        </p:txBody>
      </p:sp>
    </p:spTree>
    <p:extLst>
      <p:ext uri="{BB962C8B-B14F-4D97-AF65-F5344CB8AC3E}">
        <p14:creationId xmlns:p14="http://schemas.microsoft.com/office/powerpoint/2010/main" val="16135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D5001E-685E-E746-AF79-2389EAA120B1}" type="datetimeFigureOut">
              <a:rPr lang="en-US" smtClean="0"/>
              <a:t>6/10/20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50BB6-8DB5-0740-A7F5-A5D344279302}" type="slidenum">
              <a:rPr lang="en-US" smtClean="0"/>
              <a:t>‹#›</a:t>
            </a:fld>
            <a:endParaRPr lang="en-US"/>
          </a:p>
        </p:txBody>
      </p:sp>
    </p:spTree>
    <p:extLst>
      <p:ext uri="{BB962C8B-B14F-4D97-AF65-F5344CB8AC3E}">
        <p14:creationId xmlns:p14="http://schemas.microsoft.com/office/powerpoint/2010/main" val="2685356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D5001E-685E-E746-AF79-2389EAA120B1}" type="datetimeFigureOut">
              <a:rPr lang="en-US" smtClean="0"/>
              <a:t>6/10/20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650BB6-8DB5-0740-A7F5-A5D344279302}" type="slidenum">
              <a:rPr lang="en-US" smtClean="0"/>
              <a:t>‹#›</a:t>
            </a:fld>
            <a:endParaRPr lang="en-US"/>
          </a:p>
        </p:txBody>
      </p:sp>
    </p:spTree>
    <p:extLst>
      <p:ext uri="{BB962C8B-B14F-4D97-AF65-F5344CB8AC3E}">
        <p14:creationId xmlns:p14="http://schemas.microsoft.com/office/powerpoint/2010/main" val="234323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D5001E-685E-E746-AF79-2389EAA120B1}" type="datetimeFigureOut">
              <a:rPr lang="en-US" smtClean="0"/>
              <a:t>6/10/20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650BB6-8DB5-0740-A7F5-A5D344279302}" type="slidenum">
              <a:rPr lang="en-US" smtClean="0"/>
              <a:t>‹#›</a:t>
            </a:fld>
            <a:endParaRPr lang="en-US"/>
          </a:p>
        </p:txBody>
      </p:sp>
    </p:spTree>
    <p:extLst>
      <p:ext uri="{BB962C8B-B14F-4D97-AF65-F5344CB8AC3E}">
        <p14:creationId xmlns:p14="http://schemas.microsoft.com/office/powerpoint/2010/main" val="241021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5001E-685E-E746-AF79-2389EAA120B1}" type="datetimeFigureOut">
              <a:rPr lang="en-US" smtClean="0"/>
              <a:t>6/10/20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650BB6-8DB5-0740-A7F5-A5D344279302}" type="slidenum">
              <a:rPr lang="en-US" smtClean="0"/>
              <a:t>‹#›</a:t>
            </a:fld>
            <a:endParaRPr lang="en-US"/>
          </a:p>
        </p:txBody>
      </p:sp>
    </p:spTree>
    <p:extLst>
      <p:ext uri="{BB962C8B-B14F-4D97-AF65-F5344CB8AC3E}">
        <p14:creationId xmlns:p14="http://schemas.microsoft.com/office/powerpoint/2010/main" val="194797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D5001E-685E-E746-AF79-2389EAA120B1}" type="datetimeFigureOut">
              <a:rPr lang="en-US" smtClean="0"/>
              <a:t>6/10/20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50BB6-8DB5-0740-A7F5-A5D344279302}" type="slidenum">
              <a:rPr lang="en-US" smtClean="0"/>
              <a:t>‹#›</a:t>
            </a:fld>
            <a:endParaRPr lang="en-US"/>
          </a:p>
        </p:txBody>
      </p:sp>
    </p:spTree>
    <p:extLst>
      <p:ext uri="{BB962C8B-B14F-4D97-AF65-F5344CB8AC3E}">
        <p14:creationId xmlns:p14="http://schemas.microsoft.com/office/powerpoint/2010/main" val="2314828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D5001E-685E-E746-AF79-2389EAA120B1}" type="datetimeFigureOut">
              <a:rPr lang="en-US" smtClean="0"/>
              <a:t>6/10/20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50BB6-8DB5-0740-A7F5-A5D344279302}" type="slidenum">
              <a:rPr lang="en-US" smtClean="0"/>
              <a:t>‹#›</a:t>
            </a:fld>
            <a:endParaRPr lang="en-US"/>
          </a:p>
        </p:txBody>
      </p:sp>
    </p:spTree>
    <p:extLst>
      <p:ext uri="{BB962C8B-B14F-4D97-AF65-F5344CB8AC3E}">
        <p14:creationId xmlns:p14="http://schemas.microsoft.com/office/powerpoint/2010/main" val="422672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5001E-685E-E746-AF79-2389EAA120B1}" type="datetimeFigureOut">
              <a:rPr lang="en-US" smtClean="0"/>
              <a:t>6/10/20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50BB6-8DB5-0740-A7F5-A5D344279302}" type="slidenum">
              <a:rPr lang="en-US" smtClean="0"/>
              <a:t>‹#›</a:t>
            </a:fld>
            <a:endParaRPr lang="en-US"/>
          </a:p>
        </p:txBody>
      </p:sp>
    </p:spTree>
    <p:extLst>
      <p:ext uri="{BB962C8B-B14F-4D97-AF65-F5344CB8AC3E}">
        <p14:creationId xmlns:p14="http://schemas.microsoft.com/office/powerpoint/2010/main" val="2960606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7.tiff"/><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playlist?list=PLmeMTbv3jElgDY4JCpbzFWc5xwZqqGEDJ"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1201"/>
            <a:ext cx="7772400" cy="2889250"/>
          </a:xfrm>
        </p:spPr>
        <p:txBody>
          <a:bodyPr/>
          <a:lstStyle/>
          <a:p>
            <a:r>
              <a:rPr lang="en-US" sz="3600" dirty="0">
                <a:solidFill>
                  <a:srgbClr val="3366FF"/>
                </a:solidFill>
                <a:latin typeface="Lucida Calligraphy"/>
                <a:cs typeface="Lucida Calligraphy"/>
              </a:rPr>
              <a:t>Reacting to the Past</a:t>
            </a:r>
            <a:br>
              <a:rPr lang="en-US" sz="3600" dirty="0"/>
            </a:br>
            <a:r>
              <a:rPr lang="en-US" sz="3600" dirty="0"/>
              <a:t>Spring 2019 Workshop	</a:t>
            </a:r>
          </a:p>
        </p:txBody>
      </p:sp>
      <p:sp>
        <p:nvSpPr>
          <p:cNvPr id="3" name="Subtitle 2"/>
          <p:cNvSpPr>
            <a:spLocks noGrp="1"/>
          </p:cNvSpPr>
          <p:nvPr>
            <p:ph type="subTitle" idx="1"/>
          </p:nvPr>
        </p:nvSpPr>
        <p:spPr>
          <a:xfrm>
            <a:off x="1371600" y="3232299"/>
            <a:ext cx="6400800" cy="2721934"/>
          </a:xfrm>
        </p:spPr>
        <p:txBody>
          <a:bodyPr>
            <a:normAutofit fontScale="92500" lnSpcReduction="20000"/>
          </a:bodyPr>
          <a:lstStyle/>
          <a:p>
            <a:r>
              <a:rPr lang="en-US" sz="4000" b="1" dirty="0"/>
              <a:t>Game Masters:</a:t>
            </a:r>
          </a:p>
          <a:p>
            <a:r>
              <a:rPr lang="en-US" sz="4000" dirty="0"/>
              <a:t>Elissa </a:t>
            </a:r>
            <a:r>
              <a:rPr lang="en-US" sz="4000" dirty="0" err="1"/>
              <a:t>Auerbach</a:t>
            </a:r>
            <a:r>
              <a:rPr lang="en-US" sz="4000" dirty="0"/>
              <a:t>, Holly Croft, Peggy Elliott, </a:t>
            </a:r>
            <a:r>
              <a:rPr lang="en-US" sz="4000" dirty="0" err="1"/>
              <a:t>Aran</a:t>
            </a:r>
            <a:r>
              <a:rPr lang="en-US" sz="4000" dirty="0"/>
              <a:t> MacKinnon, Brantley Nicholson, Jaclyn Queen, Bill </a:t>
            </a:r>
            <a:r>
              <a:rPr lang="en-US" sz="4000" dirty="0" err="1"/>
              <a:t>Risch</a:t>
            </a:r>
            <a:r>
              <a:rPr lang="en-US" sz="4000" dirty="0"/>
              <a:t>, Jim </a:t>
            </a:r>
            <a:r>
              <a:rPr lang="en-US" sz="4000" dirty="0" err="1"/>
              <a:t>Schiffman</a:t>
            </a:r>
            <a:r>
              <a:rPr lang="en-US" sz="4000" dirty="0"/>
              <a:t>,</a:t>
            </a:r>
          </a:p>
        </p:txBody>
      </p:sp>
    </p:spTree>
    <p:extLst>
      <p:ext uri="{BB962C8B-B14F-4D97-AF65-F5344CB8AC3E}">
        <p14:creationId xmlns:p14="http://schemas.microsoft.com/office/powerpoint/2010/main" val="1348763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Calligraphy"/>
                <a:cs typeface="Lucida Calligraphy"/>
              </a:rPr>
              <a:t>During the game …</a:t>
            </a:r>
            <a:endParaRPr lang="en-US" dirty="0"/>
          </a:p>
        </p:txBody>
      </p:sp>
      <p:sp>
        <p:nvSpPr>
          <p:cNvPr id="5" name="Text Placeholder 4"/>
          <p:cNvSpPr>
            <a:spLocks noGrp="1"/>
          </p:cNvSpPr>
          <p:nvPr>
            <p:ph type="body" idx="1"/>
          </p:nvPr>
        </p:nvSpPr>
        <p:spPr/>
        <p:txBody>
          <a:bodyPr/>
          <a:lstStyle/>
          <a:p>
            <a:r>
              <a:rPr lang="en-US" dirty="0"/>
              <a:t>Key learning objectives</a:t>
            </a:r>
          </a:p>
          <a:p>
            <a:endParaRPr lang="en-US" dirty="0"/>
          </a:p>
        </p:txBody>
      </p:sp>
      <p:sp>
        <p:nvSpPr>
          <p:cNvPr id="6" name="Content Placeholder 5"/>
          <p:cNvSpPr>
            <a:spLocks noGrp="1"/>
          </p:cNvSpPr>
          <p:nvPr>
            <p:ph sz="half" idx="2"/>
          </p:nvPr>
        </p:nvSpPr>
        <p:spPr>
          <a:xfrm>
            <a:off x="457199" y="1964267"/>
            <a:ext cx="4040189" cy="4161896"/>
          </a:xfrm>
        </p:spPr>
        <p:txBody>
          <a:bodyPr>
            <a:normAutofit fontScale="92500" lnSpcReduction="10000"/>
          </a:bodyPr>
          <a:lstStyle/>
          <a:p>
            <a:r>
              <a:rPr lang="en-US" dirty="0"/>
              <a:t>Persuasive writing</a:t>
            </a:r>
          </a:p>
          <a:p>
            <a:r>
              <a:rPr lang="en-US" dirty="0"/>
              <a:t>Public speaking</a:t>
            </a:r>
          </a:p>
          <a:p>
            <a:r>
              <a:rPr lang="en-US" dirty="0"/>
              <a:t>Critical thinking</a:t>
            </a:r>
          </a:p>
          <a:p>
            <a:r>
              <a:rPr lang="en-US" dirty="0"/>
              <a:t>Teamwork</a:t>
            </a:r>
          </a:p>
          <a:p>
            <a:r>
              <a:rPr lang="en-US" dirty="0"/>
              <a:t>Negotiation</a:t>
            </a:r>
          </a:p>
          <a:p>
            <a:r>
              <a:rPr lang="en-US" dirty="0"/>
              <a:t>Problem solving</a:t>
            </a:r>
          </a:p>
          <a:p>
            <a:r>
              <a:rPr lang="en-US" dirty="0"/>
              <a:t>Collaboration</a:t>
            </a:r>
          </a:p>
          <a:p>
            <a:r>
              <a:rPr lang="en-US" dirty="0"/>
              <a:t>Adapting to changing circumstances</a:t>
            </a:r>
          </a:p>
          <a:p>
            <a:r>
              <a:rPr lang="en-US" dirty="0"/>
              <a:t>Working under pressure to meet deadlines</a:t>
            </a:r>
          </a:p>
          <a:p>
            <a:endParaRPr lang="en-US" dirty="0"/>
          </a:p>
        </p:txBody>
      </p:sp>
      <p:sp>
        <p:nvSpPr>
          <p:cNvPr id="7" name="Text Placeholder 6"/>
          <p:cNvSpPr>
            <a:spLocks noGrp="1"/>
          </p:cNvSpPr>
          <p:nvPr>
            <p:ph type="body" sz="quarter" idx="3"/>
          </p:nvPr>
        </p:nvSpPr>
        <p:spPr>
          <a:xfrm>
            <a:off x="4645025" y="1535113"/>
            <a:ext cx="4041775" cy="429154"/>
          </a:xfrm>
        </p:spPr>
        <p:txBody>
          <a:bodyPr>
            <a:normAutofit lnSpcReduction="10000"/>
          </a:bodyPr>
          <a:lstStyle/>
          <a:p>
            <a:pPr algn="ctr"/>
            <a:r>
              <a:rPr lang="en-US" dirty="0"/>
              <a:t>Communication is key!!!</a:t>
            </a:r>
          </a:p>
        </p:txBody>
      </p:sp>
      <p:pic>
        <p:nvPicPr>
          <p:cNvPr id="9" name="Content Placeholder 8" descr="Female_Spectator.jpg"/>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t="27819" b="14335"/>
          <a:stretch/>
        </p:blipFill>
        <p:spPr/>
      </p:pic>
    </p:spTree>
    <p:extLst>
      <p:ext uri="{BB962C8B-B14F-4D97-AF65-F5344CB8AC3E}">
        <p14:creationId xmlns:p14="http://schemas.microsoft.com/office/powerpoint/2010/main" val="85442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Calligraphy"/>
                <a:cs typeface="Lucida Calligraphy"/>
              </a:rPr>
              <a:t>During the game…</a:t>
            </a:r>
          </a:p>
        </p:txBody>
      </p:sp>
      <p:sp>
        <p:nvSpPr>
          <p:cNvPr id="7" name="Content Placeholder 6"/>
          <p:cNvSpPr>
            <a:spLocks noGrp="1"/>
          </p:cNvSpPr>
          <p:nvPr>
            <p:ph sz="half" idx="1"/>
          </p:nvPr>
        </p:nvSpPr>
        <p:spPr>
          <a:xfrm>
            <a:off x="304800" y="1600200"/>
            <a:ext cx="4038600" cy="4525963"/>
          </a:xfrm>
        </p:spPr>
        <p:txBody>
          <a:bodyPr>
            <a:normAutofit fontScale="85000" lnSpcReduction="20000"/>
          </a:bodyPr>
          <a:lstStyle/>
          <a:p>
            <a:r>
              <a:rPr lang="en-US" i="1" dirty="0"/>
              <a:t>Students preside over class sessions</a:t>
            </a:r>
            <a:r>
              <a:rPr lang="en-US" dirty="0"/>
              <a:t>;</a:t>
            </a:r>
          </a:p>
          <a:p>
            <a:r>
              <a:rPr lang="en-US" dirty="0"/>
              <a:t>Players sit in the appropriate section (see p. 52);</a:t>
            </a:r>
          </a:p>
          <a:p>
            <a:r>
              <a:rPr lang="en-US" i="1" dirty="0"/>
              <a:t>Speakers respect the “podium rule” (p. 11)</a:t>
            </a:r>
            <a:r>
              <a:rPr lang="en-US" dirty="0"/>
              <a:t>;</a:t>
            </a:r>
          </a:p>
          <a:p>
            <a:r>
              <a:rPr lang="en-US" dirty="0"/>
              <a:t>Everyone supports their faction;</a:t>
            </a:r>
          </a:p>
          <a:p>
            <a:r>
              <a:rPr lang="en-US" i="1" dirty="0"/>
              <a:t>Everyone courts the </a:t>
            </a:r>
            <a:r>
              <a:rPr lang="en-US" i="1" dirty="0" err="1"/>
              <a:t>indeterminates</a:t>
            </a:r>
            <a:r>
              <a:rPr lang="en-US" i="1" dirty="0"/>
              <a:t>.</a:t>
            </a:r>
          </a:p>
        </p:txBody>
      </p:sp>
      <p:sp>
        <p:nvSpPr>
          <p:cNvPr id="8" name="Content Placeholder 7"/>
          <p:cNvSpPr>
            <a:spLocks noGrp="1"/>
          </p:cNvSpPr>
          <p:nvPr>
            <p:ph sz="half" idx="2"/>
          </p:nvPr>
        </p:nvSpPr>
        <p:spPr>
          <a:xfrm>
            <a:off x="4648200" y="1600200"/>
            <a:ext cx="4038600" cy="4682067"/>
          </a:xfrm>
        </p:spPr>
        <p:txBody>
          <a:bodyPr>
            <a:normAutofit fontScale="85000" lnSpcReduction="20000"/>
          </a:bodyPr>
          <a:lstStyle/>
          <a:p>
            <a:r>
              <a:rPr lang="en-US" i="1" dirty="0"/>
              <a:t>Review the readings</a:t>
            </a:r>
            <a:r>
              <a:rPr lang="en-US" dirty="0"/>
              <a:t>:</a:t>
            </a:r>
          </a:p>
          <a:p>
            <a:pPr lvl="1"/>
            <a:r>
              <a:rPr lang="en-US" dirty="0"/>
              <a:t>Make sure that you review materials as you prepare for debates, speeches, and journals.</a:t>
            </a:r>
          </a:p>
          <a:p>
            <a:r>
              <a:rPr lang="en-US" i="1" dirty="0"/>
              <a:t>Know the guidelines:</a:t>
            </a:r>
          </a:p>
          <a:p>
            <a:pPr lvl="1"/>
            <a:r>
              <a:rPr lang="en-US" dirty="0"/>
              <a:t>Read the game book regularly;</a:t>
            </a:r>
          </a:p>
          <a:p>
            <a:pPr lvl="1"/>
            <a:r>
              <a:rPr lang="en-US" dirty="0"/>
              <a:t>Understand the rules (and </a:t>
            </a:r>
            <a:r>
              <a:rPr lang="en-US"/>
              <a:t>the opportunities!)</a:t>
            </a:r>
            <a:endParaRPr lang="en-US" dirty="0"/>
          </a:p>
          <a:p>
            <a:r>
              <a:rPr lang="en-US" i="1" dirty="0"/>
              <a:t>Be present and participate</a:t>
            </a:r>
            <a:r>
              <a:rPr lang="en-US" dirty="0"/>
              <a:t>:</a:t>
            </a:r>
          </a:p>
          <a:p>
            <a:pPr lvl="1"/>
            <a:r>
              <a:rPr lang="en-US" dirty="0"/>
              <a:t>Your faction is counting on you and your votes;</a:t>
            </a:r>
          </a:p>
          <a:p>
            <a:pPr lvl="1"/>
            <a:r>
              <a:rPr lang="en-US" dirty="0"/>
              <a:t>Simply voting is not participating!</a:t>
            </a:r>
          </a:p>
        </p:txBody>
      </p:sp>
    </p:spTree>
    <p:extLst>
      <p:ext uri="{BB962C8B-B14F-4D97-AF65-F5344CB8AC3E}">
        <p14:creationId xmlns:p14="http://schemas.microsoft.com/office/powerpoint/2010/main" val="186720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Class Participation Rubric</a:t>
            </a:r>
            <a:br>
              <a:rPr lang="en-US" dirty="0"/>
            </a:br>
            <a:endParaRPr lang="en-US" dirty="0"/>
          </a:p>
        </p:txBody>
      </p:sp>
      <p:sp>
        <p:nvSpPr>
          <p:cNvPr id="3" name="Content Placeholder 2"/>
          <p:cNvSpPr>
            <a:spLocks noGrp="1"/>
          </p:cNvSpPr>
          <p:nvPr>
            <p:ph idx="1"/>
          </p:nvPr>
        </p:nvSpPr>
        <p:spPr>
          <a:xfrm>
            <a:off x="457200" y="846854"/>
            <a:ext cx="8229600" cy="5279310"/>
          </a:xfrm>
        </p:spPr>
        <p:txBody>
          <a:bodyPr>
            <a:normAutofit fontScale="47500" lnSpcReduction="20000"/>
          </a:bodyPr>
          <a:lstStyle/>
          <a:p>
            <a:pPr marL="0" indent="0" algn="ctr">
              <a:buNone/>
            </a:pPr>
            <a:r>
              <a:rPr lang="en-US" sz="4200" b="1" dirty="0"/>
              <a:t>Class Participation Rubric : French Revolution Game:</a:t>
            </a:r>
          </a:p>
          <a:p>
            <a:pPr marL="0" indent="0">
              <a:buNone/>
            </a:pPr>
            <a:r>
              <a:rPr lang="en-US" sz="4200" dirty="0"/>
              <a:t> </a:t>
            </a:r>
          </a:p>
          <a:p>
            <a:pPr marL="0" indent="0">
              <a:buNone/>
            </a:pPr>
            <a:r>
              <a:rPr lang="en-US" dirty="0"/>
              <a:t>A:  	Attended all or most of the time.  Participated frequently.  Participation almost always addressed pertinent issues, and demonstrated a clear understanding of the dynamics of the game.  Participation frequently or always integrated readings into the arguments made by the character, demonstrated a clear sense of the student’s “character” and the way that character would have reacted to game events.  In general, convincingly demonstrated thorough understanding of the game and the readings.  </a:t>
            </a:r>
          </a:p>
          <a:p>
            <a:pPr marL="0" indent="0">
              <a:buNone/>
            </a:pPr>
            <a:r>
              <a:rPr lang="en-US" dirty="0"/>
              <a:t> </a:t>
            </a:r>
          </a:p>
          <a:p>
            <a:pPr marL="0" indent="0">
              <a:buNone/>
            </a:pPr>
            <a:r>
              <a:rPr lang="en-US" dirty="0"/>
              <a:t>B: 	Attended all or most of the time.  Participated frequently.  Participation usually addressed pertinent issues regarding the game.  Readings not always integrated into the arguments made during the games, or didn’t always demonstrate complete understandings of the readings.  </a:t>
            </a:r>
          </a:p>
          <a:p>
            <a:pPr marL="0" indent="0">
              <a:buNone/>
            </a:pPr>
            <a:r>
              <a:rPr lang="en-US" dirty="0"/>
              <a:t> </a:t>
            </a:r>
          </a:p>
          <a:p>
            <a:pPr marL="0" indent="0">
              <a:buNone/>
            </a:pPr>
            <a:r>
              <a:rPr lang="en-US" dirty="0"/>
              <a:t>C:  	Attended all or most of the time.  Participated reasonably often, but participation indicated lack of complete understanding of the game and seldom cited readings OR participated occasionally, but in ways that demonstrated clear understanding of the course of the game and used the ideas of the readings successfully in addressing game issues.</a:t>
            </a:r>
          </a:p>
          <a:p>
            <a:pPr marL="0" indent="0">
              <a:buNone/>
            </a:pPr>
            <a:r>
              <a:rPr lang="en-US" dirty="0"/>
              <a:t> </a:t>
            </a:r>
          </a:p>
          <a:p>
            <a:pPr marL="0" indent="0">
              <a:buNone/>
            </a:pPr>
            <a:r>
              <a:rPr lang="en-US" dirty="0"/>
              <a:t>D:  	Attended most of the time, but seldom participated.  Participation indicated little understanding of the game or of the readings upon which the game was based.</a:t>
            </a:r>
          </a:p>
          <a:p>
            <a:pPr marL="0" indent="0">
              <a:buNone/>
            </a:pPr>
            <a:r>
              <a:rPr lang="en-US" dirty="0"/>
              <a:t> </a:t>
            </a:r>
          </a:p>
          <a:p>
            <a:pPr marL="0" indent="0">
              <a:buNone/>
            </a:pPr>
            <a:r>
              <a:rPr lang="en-US" dirty="0"/>
              <a:t>F:  	Rarely attended, said little, openly ignored game or game requirements.</a:t>
            </a:r>
          </a:p>
          <a:p>
            <a:pPr marL="0" indent="0">
              <a:buNone/>
            </a:pPr>
            <a:r>
              <a:rPr lang="en-US" dirty="0"/>
              <a:t> </a:t>
            </a:r>
          </a:p>
          <a:p>
            <a:pPr marL="0" indent="0">
              <a:buNone/>
            </a:pPr>
            <a:r>
              <a:rPr lang="en-US" i="1" dirty="0"/>
              <a:t>NOTE:   Participation means speaking, not voting.</a:t>
            </a:r>
            <a:endParaRPr lang="en-US" dirty="0"/>
          </a:p>
          <a:p>
            <a:pPr marL="0" indent="0">
              <a:buNone/>
            </a:pPr>
            <a:endParaRPr lang="en-US" dirty="0"/>
          </a:p>
        </p:txBody>
      </p:sp>
    </p:spTree>
    <p:extLst>
      <p:ext uri="{BB962C8B-B14F-4D97-AF65-F5344CB8AC3E}">
        <p14:creationId xmlns:p14="http://schemas.microsoft.com/office/powerpoint/2010/main" val="152159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66FF"/>
                </a:solidFill>
                <a:latin typeface="Lucida Calligraphy"/>
                <a:cs typeface="Lucida Calligraphy"/>
              </a:rPr>
              <a:t>Let’s play!</a:t>
            </a:r>
          </a:p>
        </p:txBody>
      </p:sp>
      <p:sp>
        <p:nvSpPr>
          <p:cNvPr id="3" name="Content Placeholder 2"/>
          <p:cNvSpPr>
            <a:spLocks noGrp="1"/>
          </p:cNvSpPr>
          <p:nvPr>
            <p:ph idx="1"/>
          </p:nvPr>
        </p:nvSpPr>
        <p:spPr/>
        <p:txBody>
          <a:bodyPr/>
          <a:lstStyle/>
          <a:p>
            <a:r>
              <a:rPr lang="en-US" dirty="0"/>
              <a:t>Individual role review;</a:t>
            </a:r>
          </a:p>
          <a:p>
            <a:r>
              <a:rPr lang="en-US" dirty="0"/>
              <a:t>Topic for the day is announced; find your faction and start strategizing;</a:t>
            </a:r>
          </a:p>
          <a:p>
            <a:r>
              <a:rPr lang="en-US" dirty="0"/>
              <a:t>Debate, speeches, protests, and other interruptions;</a:t>
            </a:r>
          </a:p>
          <a:p>
            <a:r>
              <a:rPr lang="en-US" dirty="0"/>
              <a:t>Vote on the question: </a:t>
            </a:r>
            <a:r>
              <a:rPr lang="en-US" i="1" dirty="0"/>
              <a:t>bomb the church</a:t>
            </a:r>
            <a:r>
              <a:rPr lang="en-US" dirty="0"/>
              <a:t>?</a:t>
            </a:r>
          </a:p>
          <a:p>
            <a:r>
              <a:rPr lang="en-US" dirty="0"/>
              <a:t>Debriefing/ Q &amp; A</a:t>
            </a:r>
          </a:p>
        </p:txBody>
      </p:sp>
    </p:spTree>
    <p:extLst>
      <p:ext uri="{BB962C8B-B14F-4D97-AF65-F5344CB8AC3E}">
        <p14:creationId xmlns:p14="http://schemas.microsoft.com/office/powerpoint/2010/main" val="1296983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Reacting to the Past?</a:t>
            </a:r>
          </a:p>
        </p:txBody>
      </p:sp>
      <p:sp>
        <p:nvSpPr>
          <p:cNvPr id="4" name="Content Placeholder 3"/>
          <p:cNvSpPr>
            <a:spLocks noGrp="1"/>
          </p:cNvSpPr>
          <p:nvPr>
            <p:ph sz="half" idx="1"/>
          </p:nvPr>
        </p:nvSpPr>
        <p:spPr>
          <a:xfrm>
            <a:off x="401956" y="1212112"/>
            <a:ext cx="4021188" cy="4914051"/>
          </a:xfrm>
        </p:spPr>
        <p:txBody>
          <a:bodyPr>
            <a:normAutofit lnSpcReduction="10000"/>
          </a:bodyPr>
          <a:lstStyle/>
          <a:p>
            <a:endParaRPr lang="en-US" sz="2400" b="1" dirty="0">
              <a:latin typeface="Lucida Calligraphy"/>
              <a:cs typeface="Lucida Calligraphy"/>
            </a:endParaRPr>
          </a:p>
          <a:p>
            <a:r>
              <a:rPr lang="en-US" sz="2400" b="1" dirty="0">
                <a:latin typeface="Lucida Calligraphy"/>
                <a:cs typeface="Lucida Calligraphy"/>
              </a:rPr>
              <a:t>Readings</a:t>
            </a:r>
            <a:br>
              <a:rPr lang="en-US" sz="2400" b="1" dirty="0">
                <a:latin typeface="Lucida Calligraphy"/>
                <a:cs typeface="Lucida Calligraphy"/>
              </a:rPr>
            </a:br>
            <a:r>
              <a:rPr lang="en-US" sz="2400" b="1" dirty="0">
                <a:solidFill>
                  <a:srgbClr val="0000FF"/>
                </a:solidFill>
                <a:latin typeface="Lucida Calligraphy"/>
                <a:cs typeface="Lucida Calligraphy"/>
              </a:rPr>
              <a:t>Critical thinking, problem solving</a:t>
            </a:r>
          </a:p>
          <a:p>
            <a:endParaRPr lang="en-US" sz="1000" b="1" dirty="0">
              <a:solidFill>
                <a:srgbClr val="0000FF"/>
              </a:solidFill>
              <a:latin typeface="Lucida Calligraphy"/>
              <a:cs typeface="Lucida Calligraphy"/>
            </a:endParaRPr>
          </a:p>
          <a:p>
            <a:r>
              <a:rPr lang="en-US" sz="2400" b="1" dirty="0">
                <a:latin typeface="Lucida Calligraphy"/>
                <a:cs typeface="Lucida Calligraphy"/>
              </a:rPr>
              <a:t>Group work</a:t>
            </a:r>
            <a:br>
              <a:rPr lang="en-US" sz="2400" b="1" dirty="0">
                <a:latin typeface="Lucida Calligraphy"/>
                <a:cs typeface="Lucida Calligraphy"/>
              </a:rPr>
            </a:br>
            <a:r>
              <a:rPr lang="en-US" sz="2400" b="1" dirty="0">
                <a:solidFill>
                  <a:srgbClr val="0000FF"/>
                </a:solidFill>
                <a:latin typeface="Lucida Calligraphy"/>
                <a:cs typeface="Lucida Calligraphy"/>
              </a:rPr>
              <a:t>Collaborative interaction, teamwork</a:t>
            </a:r>
          </a:p>
          <a:p>
            <a:endParaRPr lang="en-US" sz="2400" b="1" dirty="0">
              <a:solidFill>
                <a:srgbClr val="0000FF"/>
              </a:solidFill>
              <a:latin typeface="Lucida Calligraphy"/>
              <a:cs typeface="Lucida Calligraphy"/>
            </a:endParaRPr>
          </a:p>
          <a:p>
            <a:r>
              <a:rPr lang="en-US" sz="2400" b="1" dirty="0">
                <a:latin typeface="Lucida Calligraphy"/>
                <a:cs typeface="Lucida Calligraphy"/>
              </a:rPr>
              <a:t>Oral Presentations</a:t>
            </a:r>
            <a:br>
              <a:rPr lang="en-US" sz="2400" b="1" dirty="0">
                <a:latin typeface="Lucida Calligraphy"/>
                <a:cs typeface="Lucida Calligraphy"/>
              </a:rPr>
            </a:br>
            <a:r>
              <a:rPr lang="en-US" sz="2400" b="1" dirty="0">
                <a:solidFill>
                  <a:srgbClr val="0000FF"/>
                </a:solidFill>
                <a:latin typeface="Lucida Calligraphy"/>
                <a:cs typeface="Lucida Calligraphy"/>
              </a:rPr>
              <a:t>Persuasive speaking, research, negotiation</a:t>
            </a:r>
          </a:p>
        </p:txBody>
      </p:sp>
      <p:sp>
        <p:nvSpPr>
          <p:cNvPr id="5" name="Content Placeholder 4"/>
          <p:cNvSpPr>
            <a:spLocks noGrp="1"/>
          </p:cNvSpPr>
          <p:nvPr>
            <p:ph sz="half" idx="2"/>
          </p:nvPr>
        </p:nvSpPr>
        <p:spPr>
          <a:xfrm>
            <a:off x="4648200" y="1417638"/>
            <a:ext cx="4038600" cy="5025692"/>
          </a:xfrm>
        </p:spPr>
        <p:txBody>
          <a:bodyPr>
            <a:normAutofit lnSpcReduction="10000"/>
          </a:bodyPr>
          <a:lstStyle/>
          <a:p>
            <a:endParaRPr lang="en-US" sz="2400" b="1" dirty="0">
              <a:latin typeface="Lucida Calligraphy"/>
              <a:cs typeface="Lucida Calligraphy"/>
            </a:endParaRPr>
          </a:p>
          <a:p>
            <a:endParaRPr lang="en-US" sz="2400" b="1" dirty="0">
              <a:latin typeface="Lucida Calligraphy"/>
              <a:cs typeface="Lucida Calligraphy"/>
            </a:endParaRPr>
          </a:p>
          <a:p>
            <a:endParaRPr lang="en-US" sz="2400" b="1" dirty="0">
              <a:latin typeface="Lucida Calligraphy"/>
              <a:cs typeface="Lucida Calligraphy"/>
            </a:endParaRPr>
          </a:p>
          <a:p>
            <a:r>
              <a:rPr lang="en-US" sz="2400" b="1" dirty="0">
                <a:latin typeface="Lucida Calligraphy"/>
                <a:cs typeface="Lucida Calligraphy"/>
              </a:rPr>
              <a:t>Writings</a:t>
            </a:r>
            <a:br>
              <a:rPr lang="en-US" sz="2400" b="1" dirty="0">
                <a:latin typeface="Lucida Calligraphy"/>
                <a:cs typeface="Lucida Calligraphy"/>
              </a:rPr>
            </a:br>
            <a:r>
              <a:rPr lang="en-US" sz="2400" b="1" dirty="0">
                <a:solidFill>
                  <a:srgbClr val="0000FF"/>
                </a:solidFill>
                <a:latin typeface="Lucida Calligraphy"/>
                <a:cs typeface="Lucida Calligraphy"/>
              </a:rPr>
              <a:t>Persuasive writing, empathy, negotiation</a:t>
            </a:r>
            <a:endParaRPr lang="en-US" sz="2400" dirty="0"/>
          </a:p>
          <a:p>
            <a:endParaRPr lang="en-US" dirty="0"/>
          </a:p>
        </p:txBody>
      </p:sp>
      <p:pic>
        <p:nvPicPr>
          <p:cNvPr id="6" name="officeArt object" descr="Picture 5"/>
          <p:cNvPicPr/>
          <p:nvPr/>
        </p:nvPicPr>
        <p:blipFill>
          <a:blip r:embed="rId2"/>
          <a:stretch>
            <a:fillRect/>
          </a:stretch>
        </p:blipFill>
        <p:spPr>
          <a:xfrm>
            <a:off x="4648200" y="1212112"/>
            <a:ext cx="3983355" cy="1264371"/>
          </a:xfrm>
          <a:prstGeom prst="rect">
            <a:avLst/>
          </a:prstGeom>
          <a:ln w="12700" cap="flat">
            <a:noFill/>
            <a:miter lim="400000"/>
          </a:ln>
          <a:effectLst/>
        </p:spPr>
      </p:pic>
      <p:pic>
        <p:nvPicPr>
          <p:cNvPr id="7" name="officeArt object" descr="IMG_0021.jpg"/>
          <p:cNvPicPr/>
          <p:nvPr/>
        </p:nvPicPr>
        <p:blipFill>
          <a:blip r:embed="rId3"/>
          <a:stretch>
            <a:fillRect/>
          </a:stretch>
        </p:blipFill>
        <p:spPr>
          <a:xfrm rot="10800000">
            <a:off x="4703445" y="3930484"/>
            <a:ext cx="3983355" cy="2681214"/>
          </a:xfrm>
          <a:prstGeom prst="rect">
            <a:avLst/>
          </a:prstGeom>
          <a:ln w="12700" cap="flat">
            <a:noFill/>
            <a:miter lim="400000"/>
          </a:ln>
          <a:effectLst/>
        </p:spPr>
      </p:pic>
    </p:spTree>
    <p:extLst>
      <p:ext uri="{BB962C8B-B14F-4D97-AF65-F5344CB8AC3E}">
        <p14:creationId xmlns:p14="http://schemas.microsoft.com/office/powerpoint/2010/main" val="213109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Lucida Calligraphy" charset="0"/>
                <a:ea typeface="Lucida Calligraphy" charset="0"/>
                <a:cs typeface="Lucida Calligraphy" charset="0"/>
              </a:rPr>
              <a:t>Preparing for the game:</a:t>
            </a:r>
            <a:br>
              <a:rPr lang="en-US" dirty="0">
                <a:latin typeface="Lucida Calligraphy" charset="0"/>
                <a:ea typeface="Lucida Calligraphy" charset="0"/>
                <a:cs typeface="Lucida Calligraphy" charset="0"/>
              </a:rPr>
            </a:br>
            <a:r>
              <a:rPr lang="en-US" sz="3100" b="1" dirty="0">
                <a:solidFill>
                  <a:srgbClr val="0070C0"/>
                </a:solidFill>
                <a:latin typeface="Lucida Calligraphy" charset="0"/>
                <a:ea typeface="Lucida Calligraphy" charset="0"/>
                <a:cs typeface="Lucida Calligraphy" charset="0"/>
              </a:rPr>
              <a:t>General guidelines</a:t>
            </a:r>
          </a:p>
        </p:txBody>
      </p:sp>
      <p:sp>
        <p:nvSpPr>
          <p:cNvPr id="3" name="Content Placeholder 2"/>
          <p:cNvSpPr>
            <a:spLocks noGrp="1"/>
          </p:cNvSpPr>
          <p:nvPr>
            <p:ph sz="half" idx="1"/>
          </p:nvPr>
        </p:nvSpPr>
        <p:spPr/>
        <p:txBody>
          <a:bodyPr/>
          <a:lstStyle/>
          <a:p>
            <a:r>
              <a:rPr lang="en-US" dirty="0"/>
              <a:t>Game Master:</a:t>
            </a:r>
          </a:p>
          <a:p>
            <a:pPr lvl="1"/>
            <a:r>
              <a:rPr lang="en-US" dirty="0"/>
              <a:t>Download the GM book (free on Barnard RTTP website)</a:t>
            </a:r>
          </a:p>
          <a:p>
            <a:pPr lvl="1"/>
            <a:r>
              <a:rPr lang="en-US" dirty="0"/>
              <a:t>Prepare students with background readings</a:t>
            </a:r>
          </a:p>
          <a:p>
            <a:pPr lvl="1"/>
            <a:r>
              <a:rPr lang="en-US" dirty="0"/>
              <a:t>Introduce speaking and </a:t>
            </a:r>
            <a:r>
              <a:rPr lang="mr-IN" dirty="0"/>
              <a:t>–</a:t>
            </a:r>
            <a:r>
              <a:rPr lang="en-US" dirty="0"/>
              <a:t> as desired </a:t>
            </a:r>
            <a:r>
              <a:rPr lang="mr-IN" dirty="0"/>
              <a:t>–</a:t>
            </a:r>
            <a:r>
              <a:rPr lang="en-US" dirty="0"/>
              <a:t> writing aids </a:t>
            </a:r>
            <a:r>
              <a:rPr lang="en-US" dirty="0">
                <a:sym typeface="Wingdings"/>
              </a:rPr>
              <a:t> </a:t>
            </a:r>
            <a:endParaRPr lang="en-US" dirty="0"/>
          </a:p>
        </p:txBody>
      </p:sp>
      <p:sp>
        <p:nvSpPr>
          <p:cNvPr id="4" name="Content Placeholder 3"/>
          <p:cNvSpPr>
            <a:spLocks noGrp="1"/>
          </p:cNvSpPr>
          <p:nvPr>
            <p:ph sz="half" idx="2"/>
          </p:nvPr>
        </p:nvSpPr>
        <p:spPr/>
        <p:txBody>
          <a:bodyPr/>
          <a:lstStyle/>
          <a:p>
            <a:r>
              <a:rPr lang="en-US" dirty="0"/>
              <a:t>Students:</a:t>
            </a:r>
          </a:p>
          <a:p>
            <a:pPr lvl="1"/>
            <a:r>
              <a:rPr lang="en-US" dirty="0"/>
              <a:t>Read the game book for historical context</a:t>
            </a:r>
          </a:p>
          <a:p>
            <a:pPr lvl="1"/>
            <a:r>
              <a:rPr lang="en-US" dirty="0"/>
              <a:t>Understand the primary documents and their relationship to the characters</a:t>
            </a:r>
          </a:p>
          <a:p>
            <a:pPr lvl="1"/>
            <a:r>
              <a:rPr lang="en-US" dirty="0"/>
              <a:t>Read and assimilate role sheet; begin to put your character into the context</a:t>
            </a:r>
          </a:p>
          <a:p>
            <a:pPr lvl="1"/>
            <a:endParaRPr lang="en-US" dirty="0"/>
          </a:p>
        </p:txBody>
      </p:sp>
    </p:spTree>
    <p:extLst>
      <p:ext uri="{BB962C8B-B14F-4D97-AF65-F5344CB8AC3E}">
        <p14:creationId xmlns:p14="http://schemas.microsoft.com/office/powerpoint/2010/main" val="33462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33350"/>
            <a:ext cx="8737600" cy="1401762"/>
          </a:xfrm>
        </p:spPr>
        <p:txBody>
          <a:bodyPr>
            <a:normAutofit/>
          </a:bodyPr>
          <a:lstStyle/>
          <a:p>
            <a:r>
              <a:rPr lang="en-US" dirty="0"/>
              <a:t>Preparing for the game: </a:t>
            </a:r>
            <a:r>
              <a:rPr lang="en-US" b="1" dirty="0">
                <a:latin typeface="Lucida Calligraphy"/>
                <a:cs typeface="Lucida Calligraphy"/>
              </a:rPr>
              <a:t>Readings</a:t>
            </a:r>
            <a:br>
              <a:rPr lang="en-US" b="1" dirty="0">
                <a:latin typeface="Lucida Calligraphy"/>
                <a:cs typeface="Lucida Calligraphy"/>
              </a:rPr>
            </a:br>
            <a:r>
              <a:rPr lang="en-US" sz="2800" b="1" dirty="0">
                <a:solidFill>
                  <a:srgbClr val="0000FF"/>
                </a:solidFill>
                <a:latin typeface="Lucida Calligraphy"/>
                <a:cs typeface="Lucida Calligraphy"/>
              </a:rPr>
              <a:t>Critical thinking, problem solving</a:t>
            </a:r>
            <a:endParaRPr lang="en-US" b="1" dirty="0">
              <a:latin typeface="Lucida Calligraphy"/>
              <a:cs typeface="Lucida Calligraphy"/>
            </a:endParaRPr>
          </a:p>
        </p:txBody>
      </p:sp>
      <p:sp>
        <p:nvSpPr>
          <p:cNvPr id="4" name="Text Placeholder 3"/>
          <p:cNvSpPr>
            <a:spLocks noGrp="1"/>
          </p:cNvSpPr>
          <p:nvPr>
            <p:ph type="body" idx="1"/>
          </p:nvPr>
        </p:nvSpPr>
        <p:spPr>
          <a:xfrm>
            <a:off x="457200" y="1535113"/>
            <a:ext cx="3471333" cy="2257954"/>
          </a:xfrm>
        </p:spPr>
        <p:txBody>
          <a:bodyPr/>
          <a:lstStyle/>
          <a:p>
            <a:r>
              <a:rPr lang="en-US" dirty="0"/>
              <a:t>Game prep:</a:t>
            </a:r>
          </a:p>
          <a:p>
            <a:pPr marL="342900" indent="-342900">
              <a:buFont typeface="Arial"/>
              <a:buChar char="•"/>
            </a:pPr>
            <a:r>
              <a:rPr lang="en-US" b="0" dirty="0"/>
              <a:t>Readings</a:t>
            </a:r>
          </a:p>
          <a:p>
            <a:pPr marL="342900" indent="-342900">
              <a:buFont typeface="Arial"/>
              <a:buChar char="•"/>
            </a:pPr>
            <a:r>
              <a:rPr lang="en-US" b="0" dirty="0"/>
              <a:t>Guidelines</a:t>
            </a:r>
          </a:p>
          <a:p>
            <a:pPr marL="342900" indent="-342900">
              <a:buFont typeface="Arial"/>
              <a:buChar char="•"/>
            </a:pPr>
            <a:r>
              <a:rPr lang="en-US" b="0" dirty="0"/>
              <a:t>Schedules </a:t>
            </a:r>
          </a:p>
        </p:txBody>
      </p:sp>
      <p:sp>
        <p:nvSpPr>
          <p:cNvPr id="5" name="Content Placeholder 4"/>
          <p:cNvSpPr>
            <a:spLocks noGrp="1"/>
          </p:cNvSpPr>
          <p:nvPr>
            <p:ph sz="half" idx="2"/>
          </p:nvPr>
        </p:nvSpPr>
        <p:spPr>
          <a:xfrm>
            <a:off x="457200" y="3928533"/>
            <a:ext cx="2472267" cy="2197630"/>
          </a:xfrm>
        </p:spPr>
        <p:txBody>
          <a:bodyPr>
            <a:normAutofit/>
          </a:bodyPr>
          <a:lstStyle/>
          <a:p>
            <a:r>
              <a:rPr lang="en-US" sz="1800" i="1" dirty="0"/>
              <a:t>Add image from historical database</a:t>
            </a:r>
          </a:p>
        </p:txBody>
      </p:sp>
      <p:sp>
        <p:nvSpPr>
          <p:cNvPr id="6" name="Text Placeholder 5"/>
          <p:cNvSpPr>
            <a:spLocks noGrp="1"/>
          </p:cNvSpPr>
          <p:nvPr>
            <p:ph type="body" sz="quarter" idx="3"/>
          </p:nvPr>
        </p:nvSpPr>
        <p:spPr>
          <a:xfrm>
            <a:off x="4114801" y="1535112"/>
            <a:ext cx="4571999" cy="801687"/>
          </a:xfrm>
        </p:spPr>
        <p:txBody>
          <a:bodyPr>
            <a:normAutofit lnSpcReduction="10000"/>
          </a:bodyPr>
          <a:lstStyle/>
          <a:p>
            <a:r>
              <a:rPr lang="en-US" dirty="0"/>
              <a:t>Read your </a:t>
            </a:r>
            <a:r>
              <a:rPr lang="en-US" dirty="0" err="1"/>
              <a:t>rolesheet</a:t>
            </a:r>
            <a:r>
              <a:rPr lang="en-US" dirty="0"/>
              <a:t> carefully to situate your character!</a:t>
            </a:r>
          </a:p>
        </p:txBody>
      </p:sp>
      <p:sp>
        <p:nvSpPr>
          <p:cNvPr id="7" name="Content Placeholder 6"/>
          <p:cNvSpPr>
            <a:spLocks noGrp="1"/>
          </p:cNvSpPr>
          <p:nvPr>
            <p:ph sz="quarter" idx="4"/>
          </p:nvPr>
        </p:nvSpPr>
        <p:spPr>
          <a:xfrm>
            <a:off x="4114801" y="2336799"/>
            <a:ext cx="4572000" cy="3789364"/>
          </a:xfrm>
        </p:spPr>
        <p:txBody>
          <a:bodyPr/>
          <a:lstStyle/>
          <a:p>
            <a:r>
              <a:rPr lang="en-US" dirty="0"/>
              <a:t>Understand your background</a:t>
            </a:r>
          </a:p>
          <a:p>
            <a:r>
              <a:rPr lang="en-US" dirty="0"/>
              <a:t>Understand your objectives</a:t>
            </a:r>
          </a:p>
          <a:p>
            <a:pPr lvl="1"/>
            <a:r>
              <a:rPr lang="en-US" i="1" dirty="0"/>
              <a:t>List them out and prioritize them</a:t>
            </a:r>
          </a:p>
          <a:p>
            <a:pPr lvl="1"/>
            <a:r>
              <a:rPr lang="en-US" i="1" dirty="0"/>
              <a:t>Begin to think about allies</a:t>
            </a:r>
          </a:p>
          <a:p>
            <a:pPr lvl="1"/>
            <a:r>
              <a:rPr lang="en-US" b="1" i="1" dirty="0"/>
              <a:t>Keep them a secret!!!</a:t>
            </a:r>
          </a:p>
          <a:p>
            <a:r>
              <a:rPr lang="en-US" dirty="0"/>
              <a:t>Understand your faction</a:t>
            </a:r>
          </a:p>
          <a:p>
            <a:pPr lvl="1"/>
            <a:r>
              <a:rPr lang="en-US" i="1" dirty="0"/>
              <a:t>Who are the other members?</a:t>
            </a:r>
          </a:p>
          <a:p>
            <a:pPr lvl="1"/>
            <a:r>
              <a:rPr lang="en-US" i="1" dirty="0"/>
              <a:t>Where do you fit in</a:t>
            </a:r>
            <a:r>
              <a:rPr lang="en-US" dirty="0"/>
              <a:t>?</a:t>
            </a:r>
          </a:p>
          <a:p>
            <a:r>
              <a:rPr lang="en-US" dirty="0"/>
              <a:t>Develop a list of potential allies</a:t>
            </a:r>
          </a:p>
          <a:p>
            <a:endParaRPr lang="en-US" dirty="0"/>
          </a:p>
          <a:p>
            <a:endParaRPr lang="en-US" dirty="0"/>
          </a:p>
          <a:p>
            <a:endParaRPr lang="en-US" dirty="0"/>
          </a:p>
        </p:txBody>
      </p:sp>
    </p:spTree>
    <p:extLst>
      <p:ext uri="{BB962C8B-B14F-4D97-AF65-F5344CB8AC3E}">
        <p14:creationId xmlns:p14="http://schemas.microsoft.com/office/powerpoint/2010/main" val="789995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urk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906" y="274638"/>
            <a:ext cx="1923894" cy="3029754"/>
          </a:xfrm>
          <a:prstGeom prst="rect">
            <a:avLst/>
          </a:prstGeom>
        </p:spPr>
      </p:pic>
      <p:sp>
        <p:nvSpPr>
          <p:cNvPr id="2" name="Title 1"/>
          <p:cNvSpPr>
            <a:spLocks noGrp="1"/>
          </p:cNvSpPr>
          <p:nvPr>
            <p:ph type="title"/>
          </p:nvPr>
        </p:nvSpPr>
        <p:spPr/>
        <p:txBody>
          <a:bodyPr>
            <a:normAutofit fontScale="90000"/>
          </a:bodyPr>
          <a:lstStyle/>
          <a:p>
            <a:r>
              <a:rPr lang="en-US" dirty="0">
                <a:solidFill>
                  <a:srgbClr val="3366FF"/>
                </a:solidFill>
                <a:latin typeface="Lucida Calligraphy"/>
                <a:cs typeface="Lucida Calligraphy"/>
              </a:rPr>
              <a:t>Preparation </a:t>
            </a:r>
            <a:r>
              <a:rPr lang="mr-IN" dirty="0">
                <a:solidFill>
                  <a:srgbClr val="3366FF"/>
                </a:solidFill>
                <a:latin typeface="Lucida Calligraphy"/>
                <a:cs typeface="Lucida Calligraphy"/>
              </a:rPr>
              <a:t>–</a:t>
            </a:r>
            <a:r>
              <a:rPr lang="en-US" dirty="0">
                <a:solidFill>
                  <a:srgbClr val="3366FF"/>
                </a:solidFill>
                <a:latin typeface="Lucida Calligraphy"/>
                <a:cs typeface="Lucida Calligraphy"/>
              </a:rPr>
              <a:t> Texts						</a:t>
            </a:r>
            <a:endParaRPr lang="en-US" b="1" dirty="0">
              <a:solidFill>
                <a:srgbClr val="3366FF"/>
              </a:solidFill>
              <a:latin typeface="Lucida Calligraphy"/>
              <a:cs typeface="Lucida Calligraphy"/>
            </a:endParaRPr>
          </a:p>
        </p:txBody>
      </p:sp>
      <p:sp>
        <p:nvSpPr>
          <p:cNvPr id="3" name="Content Placeholder 2"/>
          <p:cNvSpPr>
            <a:spLocks noGrp="1"/>
          </p:cNvSpPr>
          <p:nvPr>
            <p:ph sz="half" idx="1"/>
          </p:nvPr>
        </p:nvSpPr>
        <p:spPr/>
        <p:txBody>
          <a:bodyPr/>
          <a:lstStyle/>
          <a:p>
            <a:r>
              <a:rPr lang="en-US" dirty="0"/>
              <a:t>Textbooks</a:t>
            </a:r>
          </a:p>
          <a:p>
            <a:r>
              <a:rPr lang="en-US" dirty="0"/>
              <a:t>Primary sources</a:t>
            </a:r>
          </a:p>
          <a:p>
            <a:r>
              <a:rPr lang="en-US" dirty="0"/>
              <a:t>ECCO; EBCO; library orientation; other</a:t>
            </a:r>
          </a:p>
          <a:p>
            <a:r>
              <a:rPr lang="en-US" dirty="0"/>
              <a:t>Speech, writing rubrics</a:t>
            </a:r>
          </a:p>
          <a:p>
            <a:r>
              <a:rPr lang="en-US" dirty="0"/>
              <a:t>Handouts:</a:t>
            </a:r>
          </a:p>
          <a:p>
            <a:pPr lvl="1"/>
            <a:r>
              <a:rPr lang="en-US" dirty="0"/>
              <a:t>Role sheets</a:t>
            </a:r>
          </a:p>
          <a:p>
            <a:pPr lvl="1"/>
            <a:r>
              <a:rPr lang="en-US" dirty="0"/>
              <a:t>Game Master’s Newsletter</a:t>
            </a:r>
          </a:p>
        </p:txBody>
      </p:sp>
      <p:pic>
        <p:nvPicPr>
          <p:cNvPr id="6" name="Content Placeholder 5" descr="Cambridge Illustr France.jpg"/>
          <p:cNvPicPr>
            <a:picLocks noGrp="1" noChangeAspect="1"/>
          </p:cNvPicPr>
          <p:nvPr>
            <p:ph sz="half" idx="2"/>
          </p:nvPr>
        </p:nvPicPr>
        <p:blipFill>
          <a:blip r:embed="rId3">
            <a:extLst>
              <a:ext uri="{28A0092B-C50C-407E-A947-70E740481C1C}">
                <a14:useLocalDpi xmlns:a14="http://schemas.microsoft.com/office/drawing/2010/main" val="0"/>
              </a:ext>
            </a:extLst>
          </a:blip>
          <a:srcRect l="-5770" r="-5770"/>
          <a:stretch>
            <a:fillRect/>
          </a:stretch>
        </p:blipFill>
        <p:spPr>
          <a:xfrm>
            <a:off x="4428206" y="1209109"/>
            <a:ext cx="2275039" cy="2549582"/>
          </a:xfrm>
        </p:spPr>
      </p:pic>
      <p:pic>
        <p:nvPicPr>
          <p:cNvPr id="8" name="Picture 7" descr="Du_contrat_soci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2991" y="4168954"/>
            <a:ext cx="1858018" cy="2689046"/>
          </a:xfrm>
          <a:prstGeom prst="rect">
            <a:avLst/>
          </a:prstGeom>
        </p:spPr>
      </p:pic>
      <p:pic>
        <p:nvPicPr>
          <p:cNvPr id="7" name="Picture 6" descr="Rousseau Social Contrac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0969" y="3243140"/>
            <a:ext cx="1928516" cy="2964201"/>
          </a:xfrm>
          <a:prstGeom prst="rect">
            <a:avLst/>
          </a:prstGeom>
        </p:spPr>
      </p:pic>
      <p:pic>
        <p:nvPicPr>
          <p:cNvPr id="4" name="Picture 3"/>
          <p:cNvPicPr>
            <a:picLocks noChangeAspect="1"/>
          </p:cNvPicPr>
          <p:nvPr/>
        </p:nvPicPr>
        <p:blipFill>
          <a:blip r:embed="rId6"/>
          <a:stretch>
            <a:fillRect/>
          </a:stretch>
        </p:blipFill>
        <p:spPr>
          <a:xfrm>
            <a:off x="6703245" y="3685564"/>
            <a:ext cx="2273596" cy="2964201"/>
          </a:xfrm>
          <a:prstGeom prst="rect">
            <a:avLst/>
          </a:prstGeom>
        </p:spPr>
      </p:pic>
    </p:spTree>
    <p:extLst>
      <p:ext uri="{BB962C8B-B14F-4D97-AF65-F5344CB8AC3E}">
        <p14:creationId xmlns:p14="http://schemas.microsoft.com/office/powerpoint/2010/main" val="35579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0122"/>
            <a:ext cx="8906933" cy="1882099"/>
          </a:xfrm>
        </p:spPr>
        <p:txBody>
          <a:bodyPr>
            <a:normAutofit/>
          </a:bodyPr>
          <a:lstStyle/>
          <a:p>
            <a:r>
              <a:rPr lang="en-US" dirty="0"/>
              <a:t>Preparing for the game: </a:t>
            </a:r>
            <a:br>
              <a:rPr lang="en-US" dirty="0"/>
            </a:br>
            <a:r>
              <a:rPr lang="en-US" b="1" dirty="0">
                <a:latin typeface="Lucida Calligraphy"/>
                <a:cs typeface="Lucida Calligraphy"/>
              </a:rPr>
              <a:t>Oral Presentations</a:t>
            </a:r>
            <a:br>
              <a:rPr lang="en-US" b="1" dirty="0">
                <a:latin typeface="Lucida Calligraphy"/>
                <a:cs typeface="Lucida Calligraphy"/>
              </a:rPr>
            </a:br>
            <a:r>
              <a:rPr lang="en-US" sz="2800" b="1" dirty="0">
                <a:solidFill>
                  <a:srgbClr val="0000FF"/>
                </a:solidFill>
                <a:latin typeface="Lucida Calligraphy"/>
                <a:cs typeface="Lucida Calligraphy"/>
              </a:rPr>
              <a:t>Persuasive speaking, teamwork, negotiation</a:t>
            </a:r>
            <a:endParaRPr lang="en-US" dirty="0">
              <a:latin typeface="Lucida Calligraphy"/>
              <a:cs typeface="Lucida Calligraphy"/>
            </a:endParaRPr>
          </a:p>
        </p:txBody>
      </p:sp>
      <p:sp>
        <p:nvSpPr>
          <p:cNvPr id="5" name="Text Placeholder 4"/>
          <p:cNvSpPr>
            <a:spLocks noGrp="1"/>
          </p:cNvSpPr>
          <p:nvPr>
            <p:ph type="body" sz="quarter" idx="3"/>
          </p:nvPr>
        </p:nvSpPr>
        <p:spPr>
          <a:xfrm>
            <a:off x="2432577" y="2257781"/>
            <a:ext cx="4041775" cy="639762"/>
          </a:xfrm>
        </p:spPr>
        <p:txBody>
          <a:bodyPr>
            <a:normAutofit/>
          </a:bodyPr>
          <a:lstStyle/>
          <a:p>
            <a:pPr algn="ctr"/>
            <a:r>
              <a:rPr lang="en-US" sz="3200" dirty="0">
                <a:solidFill>
                  <a:srgbClr val="000000"/>
                </a:solidFill>
                <a:latin typeface="Lucida Calligraphy"/>
                <a:cs typeface="Lucida Calligraphy"/>
              </a:rPr>
              <a:t>Speeches</a:t>
            </a:r>
          </a:p>
        </p:txBody>
      </p:sp>
      <p:sp>
        <p:nvSpPr>
          <p:cNvPr id="6" name="Content Placeholder 5"/>
          <p:cNvSpPr>
            <a:spLocks noGrp="1"/>
          </p:cNvSpPr>
          <p:nvPr>
            <p:ph sz="quarter" idx="4"/>
          </p:nvPr>
        </p:nvSpPr>
        <p:spPr>
          <a:xfrm>
            <a:off x="457200" y="2897543"/>
            <a:ext cx="8449732" cy="3470500"/>
          </a:xfrm>
        </p:spPr>
        <p:txBody>
          <a:bodyPr>
            <a:normAutofit/>
          </a:bodyPr>
          <a:lstStyle/>
          <a:p>
            <a:r>
              <a:rPr lang="en-US" dirty="0"/>
              <a:t>Consult the session schedules for your topics;</a:t>
            </a:r>
          </a:p>
          <a:p>
            <a:r>
              <a:rPr lang="en-US" dirty="0"/>
              <a:t>Begin compiling sources;</a:t>
            </a:r>
          </a:p>
          <a:p>
            <a:r>
              <a:rPr lang="en-US" dirty="0"/>
              <a:t>Write a rough draft;</a:t>
            </a:r>
          </a:p>
          <a:p>
            <a:r>
              <a:rPr lang="en-US" dirty="0"/>
              <a:t>Practice out loud for timing, ease of presentation;</a:t>
            </a:r>
          </a:p>
          <a:p>
            <a:pPr lvl="1"/>
            <a:r>
              <a:rPr lang="en-US" dirty="0"/>
              <a:t>Watch Lily </a:t>
            </a:r>
            <a:r>
              <a:rPr lang="en-US" dirty="0" err="1"/>
              <a:t>Lamboy</a:t>
            </a:r>
            <a:r>
              <a:rPr lang="en-US" dirty="0"/>
              <a:t> videos on You Tube</a:t>
            </a:r>
          </a:p>
          <a:p>
            <a:r>
              <a:rPr lang="en-US" dirty="0"/>
              <a:t>Review rubric for key components;</a:t>
            </a:r>
          </a:p>
          <a:p>
            <a:r>
              <a:rPr lang="en-US" dirty="0"/>
              <a:t>Make final revisions</a:t>
            </a:r>
          </a:p>
          <a:p>
            <a:r>
              <a:rPr lang="en-US" b="1" dirty="0"/>
              <a:t>Place in D2L file </a:t>
            </a:r>
            <a:r>
              <a:rPr lang="en-US" b="1" dirty="0">
                <a:sym typeface="Wingdings"/>
              </a:rPr>
              <a:t></a:t>
            </a:r>
            <a:r>
              <a:rPr lang="en-US" b="1" dirty="0"/>
              <a:t> Assignments/Speech</a:t>
            </a:r>
            <a:endParaRPr lang="en-US" dirty="0"/>
          </a:p>
          <a:p>
            <a:endParaRPr lang="en-US" dirty="0"/>
          </a:p>
        </p:txBody>
      </p:sp>
    </p:spTree>
    <p:extLst>
      <p:ext uri="{BB962C8B-B14F-4D97-AF65-F5344CB8AC3E}">
        <p14:creationId xmlns:p14="http://schemas.microsoft.com/office/powerpoint/2010/main" val="170631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Lucida Calligraphy" charset="0"/>
                <a:ea typeface="Lucida Calligraphy" charset="0"/>
                <a:cs typeface="Lucida Calligraphy" charset="0"/>
              </a:rPr>
              <a:t>Lily </a:t>
            </a:r>
            <a:r>
              <a:rPr lang="en-US" dirty="0" err="1">
                <a:latin typeface="Lucida Calligraphy" charset="0"/>
                <a:ea typeface="Lucida Calligraphy" charset="0"/>
                <a:cs typeface="Lucida Calligraphy" charset="0"/>
              </a:rPr>
              <a:t>Lamboy</a:t>
            </a:r>
            <a:r>
              <a:rPr lang="en-US" dirty="0">
                <a:latin typeface="Lucida Calligraphy" charset="0"/>
                <a:ea typeface="Lucida Calligraphy" charset="0"/>
                <a:cs typeface="Lucida Calligraphy" charset="0"/>
              </a:rPr>
              <a:t> videos</a:t>
            </a:r>
          </a:p>
        </p:txBody>
      </p:sp>
      <p:sp>
        <p:nvSpPr>
          <p:cNvPr id="8" name="Content Placeholder 7"/>
          <p:cNvSpPr>
            <a:spLocks noGrp="1"/>
          </p:cNvSpPr>
          <p:nvPr>
            <p:ph sz="half" idx="1"/>
          </p:nvPr>
        </p:nvSpPr>
        <p:spPr/>
        <p:txBody>
          <a:bodyPr/>
          <a:lstStyle/>
          <a:p>
            <a:r>
              <a:rPr lang="en-US" dirty="0"/>
              <a:t>Videos to assist with Public Speaking</a:t>
            </a:r>
          </a:p>
          <a:p>
            <a:pPr lvl="1"/>
            <a:r>
              <a:rPr lang="en-US" dirty="0"/>
              <a:t>Intro and Set Up</a:t>
            </a:r>
          </a:p>
          <a:p>
            <a:pPr lvl="1"/>
            <a:r>
              <a:rPr lang="en-US" dirty="0"/>
              <a:t>Eye Contact</a:t>
            </a:r>
          </a:p>
          <a:p>
            <a:pPr lvl="1"/>
            <a:r>
              <a:rPr lang="en-US" dirty="0"/>
              <a:t>Posture</a:t>
            </a:r>
          </a:p>
          <a:p>
            <a:pPr lvl="1"/>
            <a:r>
              <a:rPr lang="en-US" dirty="0"/>
              <a:t>Gestures</a:t>
            </a:r>
          </a:p>
          <a:p>
            <a:pPr lvl="1"/>
            <a:r>
              <a:rPr lang="en-US" dirty="0"/>
              <a:t>Pacing</a:t>
            </a:r>
          </a:p>
          <a:p>
            <a:pPr lvl="1"/>
            <a:r>
              <a:rPr lang="en-US" dirty="0"/>
              <a:t>Fluency</a:t>
            </a:r>
          </a:p>
          <a:p>
            <a:pPr lvl="1"/>
            <a:r>
              <a:rPr lang="en-US" dirty="0"/>
              <a:t>Volume</a:t>
            </a:r>
          </a:p>
          <a:p>
            <a:pPr lvl="1"/>
            <a:r>
              <a:rPr lang="en-US" dirty="0"/>
              <a:t>Tone</a:t>
            </a:r>
          </a:p>
        </p:txBody>
      </p:sp>
      <p:sp>
        <p:nvSpPr>
          <p:cNvPr id="9" name="Content Placeholder 8"/>
          <p:cNvSpPr>
            <a:spLocks noGrp="1"/>
          </p:cNvSpPr>
          <p:nvPr>
            <p:ph sz="half" idx="2"/>
          </p:nvPr>
        </p:nvSpPr>
        <p:spPr/>
        <p:txBody>
          <a:bodyPr/>
          <a:lstStyle/>
          <a:p>
            <a:pPr marL="0" lvl="0" indent="0" defTabSz="914400">
              <a:spcBef>
                <a:spcPts val="0"/>
              </a:spcBef>
              <a:buNone/>
            </a:pPr>
            <a:r>
              <a:rPr lang="en-US" dirty="0">
                <a:hlinkClick r:id="rId2"/>
              </a:rPr>
              <a:t>https://www.youtube.com/playlist?list=PLmeMTbv3jElgDY4JCpbzFWc5xwZqqGEDJ</a:t>
            </a:r>
            <a:r>
              <a:rPr lang="en-US" dirty="0"/>
              <a:t> </a:t>
            </a:r>
          </a:p>
          <a:p>
            <a:pPr marL="0" lvl="0" indent="0" defTabSz="914400">
              <a:spcBef>
                <a:spcPts val="0"/>
              </a:spcBef>
              <a:buNone/>
            </a:pPr>
            <a:endParaRPr lang="en-US" dirty="0"/>
          </a:p>
          <a:p>
            <a:pPr marL="0" lvl="0" indent="0" defTabSz="914400">
              <a:spcBef>
                <a:spcPts val="0"/>
              </a:spcBef>
              <a:buNone/>
            </a:pPr>
            <a:endParaRPr lang="en-US" dirty="0"/>
          </a:p>
        </p:txBody>
      </p:sp>
      <p:sp>
        <p:nvSpPr>
          <p:cNvPr id="10" name="AutoShape 2" descr="https://i.ytimg.com/vi/CgYz---8cus/hqdefault.jpg?sqp=-oaymwEZCNACELwBSFXyq4qpAwsIARUAAIhCGAFwAQ==&amp;rs=AOn4CLBtq9l7yovUshILPRMxmb71NmQzd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https://i.ytimg.com/vi/CgYz---8cus/hqdefault.jpg?sqp=-oaymwEZCNACELwBSFXyq4qpAwsIARUAAIhCGAFwAQ==&amp;rs=AOn4CLBtq9l7yovUshILPRMxmb71NmQzd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823" y="3584221"/>
            <a:ext cx="4890977" cy="2724504"/>
          </a:xfrm>
          <a:prstGeom prst="rect">
            <a:avLst/>
          </a:prstGeom>
        </p:spPr>
      </p:pic>
    </p:spTree>
    <p:extLst>
      <p:ext uri="{BB962C8B-B14F-4D97-AF65-F5344CB8AC3E}">
        <p14:creationId xmlns:p14="http://schemas.microsoft.com/office/powerpoint/2010/main" val="308758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4908"/>
          </a:xfrm>
        </p:spPr>
        <p:txBody>
          <a:bodyPr>
            <a:normAutofit/>
          </a:bodyPr>
          <a:lstStyle/>
          <a:p>
            <a:r>
              <a:rPr lang="en-US" sz="3200" dirty="0"/>
              <a:t>A Critical Thinking Guideline: </a:t>
            </a:r>
          </a:p>
        </p:txBody>
      </p:sp>
      <p:sp>
        <p:nvSpPr>
          <p:cNvPr id="3" name="Content Placeholder 2"/>
          <p:cNvSpPr>
            <a:spLocks noGrp="1"/>
          </p:cNvSpPr>
          <p:nvPr>
            <p:ph idx="1"/>
          </p:nvPr>
        </p:nvSpPr>
        <p:spPr>
          <a:xfrm>
            <a:off x="457200" y="1179546"/>
            <a:ext cx="8229600" cy="4946617"/>
          </a:xfrm>
        </p:spPr>
        <p:txBody>
          <a:bodyPr>
            <a:normAutofit fontScale="47500" lnSpcReduction="20000"/>
          </a:bodyPr>
          <a:lstStyle/>
          <a:p>
            <a:pPr marL="0" indent="0">
              <a:buNone/>
            </a:pPr>
            <a:r>
              <a:rPr lang="en-US" dirty="0"/>
              <a:t>The following is not an outline but a critical thinking illustration of how claims are backed up by reasons supported by evidence.</a:t>
            </a:r>
          </a:p>
          <a:p>
            <a:pPr marL="0" indent="0">
              <a:buNone/>
            </a:pPr>
            <a:r>
              <a:rPr lang="en-US" dirty="0"/>
              <a:t>	An INTRODUCTION which</a:t>
            </a:r>
          </a:p>
          <a:p>
            <a:pPr marL="0" indent="0">
              <a:buNone/>
            </a:pPr>
            <a:r>
              <a:rPr lang="en-US" dirty="0"/>
              <a:t>		Establishes common ground between audience &amp; writer</a:t>
            </a:r>
          </a:p>
          <a:p>
            <a:pPr marL="0" indent="0">
              <a:buNone/>
            </a:pPr>
            <a:r>
              <a:rPr lang="en-US" dirty="0"/>
              <a:t>		Presents the problem and convinces audience of its significance</a:t>
            </a:r>
          </a:p>
          <a:p>
            <a:pPr marL="0" indent="0">
              <a:buNone/>
            </a:pPr>
            <a:r>
              <a:rPr lang="en-US" dirty="0"/>
              <a:t>		States the CLAIM</a:t>
            </a:r>
          </a:p>
          <a:p>
            <a:pPr marL="0" indent="0">
              <a:buNone/>
            </a:pPr>
            <a:r>
              <a:rPr lang="en-US" dirty="0"/>
              <a:t>	REASON 1</a:t>
            </a:r>
          </a:p>
          <a:p>
            <a:pPr marL="0" indent="0">
              <a:buNone/>
            </a:pPr>
            <a:r>
              <a:rPr lang="en-US" dirty="0"/>
              <a:t>		--Evidence </a:t>
            </a:r>
          </a:p>
          <a:p>
            <a:pPr marL="0" indent="0">
              <a:buNone/>
            </a:pPr>
            <a:r>
              <a:rPr lang="en-US" dirty="0"/>
              <a:t>	REASON 2 (3, 4, etc.)</a:t>
            </a:r>
          </a:p>
          <a:p>
            <a:pPr marL="0" indent="0">
              <a:buNone/>
            </a:pPr>
            <a:r>
              <a:rPr lang="en-US" dirty="0"/>
              <a:t>		--Evidence</a:t>
            </a:r>
          </a:p>
          <a:p>
            <a:pPr marL="0" indent="0">
              <a:buNone/>
            </a:pPr>
            <a:r>
              <a:rPr lang="en-US" dirty="0"/>
              <a:t>	CONSIDERATION OF COUNTER-ARGUMENTS (at appropriate point)</a:t>
            </a:r>
          </a:p>
          <a:p>
            <a:pPr marL="0" indent="0">
              <a:buNone/>
            </a:pPr>
            <a:r>
              <a:rPr lang="en-US" dirty="0"/>
              <a:t>		--Grant or Rebuttal</a:t>
            </a:r>
          </a:p>
          <a:p>
            <a:pPr marL="0" indent="0">
              <a:buNone/>
            </a:pPr>
            <a:r>
              <a:rPr lang="en-US" dirty="0"/>
              <a:t>	CONCLUSION</a:t>
            </a:r>
          </a:p>
          <a:p>
            <a:pPr marL="0" indent="0">
              <a:buNone/>
            </a:pPr>
            <a:r>
              <a:rPr lang="en-US" dirty="0"/>
              <a:t> </a:t>
            </a:r>
          </a:p>
          <a:p>
            <a:pPr marL="0" indent="0">
              <a:buNone/>
            </a:pPr>
            <a:r>
              <a:rPr lang="en-US" dirty="0"/>
              <a:t>A clear structure sharpens your message.  When you submit your essay, be sure that it contains a real introduction and a real conclusion, surrounding a body in which you develop your main points.  But sometimes you have nothing to say, or you do not want to reveal your thoughts to members of opposing political factions.  If you have nothing to say, or if you wish to confuse the reader and conceal your real purpose, you should employ a complicated, convoluted structure or none at all. Only use this type of structure if it truly advances the goals of your faction in the game, but understand that confusing the </a:t>
            </a:r>
            <a:r>
              <a:rPr lang="en-US" dirty="0" err="1"/>
              <a:t>indeterminates</a:t>
            </a:r>
            <a:r>
              <a:rPr lang="en-US" dirty="0"/>
              <a:t> may hinder your goals.</a:t>
            </a:r>
          </a:p>
          <a:p>
            <a:pPr marL="0" indent="0">
              <a:buNone/>
            </a:pPr>
            <a:endParaRPr lang="en-US" dirty="0"/>
          </a:p>
        </p:txBody>
      </p:sp>
    </p:spTree>
    <p:extLst>
      <p:ext uri="{BB962C8B-B14F-4D97-AF65-F5344CB8AC3E}">
        <p14:creationId xmlns:p14="http://schemas.microsoft.com/office/powerpoint/2010/main" val="54105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latin typeface="Lucida Calligraphy" charset="0"/>
                <a:ea typeface="Lucida Calligraphy" charset="0"/>
                <a:cs typeface="Lucida Calligraphy" charset="0"/>
              </a:rPr>
              <a:t>Setting up the game; historical context</a:t>
            </a:r>
          </a:p>
        </p:txBody>
      </p:sp>
      <p:sp>
        <p:nvSpPr>
          <p:cNvPr id="8" name="Content Placeholder 7"/>
          <p:cNvSpPr>
            <a:spLocks noGrp="1"/>
          </p:cNvSpPr>
          <p:nvPr>
            <p:ph idx="1"/>
          </p:nvPr>
        </p:nvSpPr>
        <p:spPr/>
        <p:txBody>
          <a:bodyPr>
            <a:normAutofit fontScale="85000" lnSpcReduction="10000"/>
          </a:bodyPr>
          <a:lstStyle/>
          <a:p>
            <a:endParaRPr lang="en-US" dirty="0"/>
          </a:p>
          <a:p>
            <a:r>
              <a:rPr lang="en-US" dirty="0"/>
              <a:t>The game begins at a specific moment representing a historic point of decision or change (</a:t>
            </a:r>
            <a:r>
              <a:rPr lang="en-US" sz="2600" i="1" dirty="0"/>
              <a:t>i.e. drafting the French Constitution, gathering for protests in 1919 NYC, convening of the retribution courts in South Africa</a:t>
            </a:r>
            <a:r>
              <a:rPr lang="en-US" dirty="0"/>
              <a:t>).</a:t>
            </a:r>
          </a:p>
          <a:p>
            <a:r>
              <a:rPr lang="en-US" dirty="0"/>
              <a:t>You </a:t>
            </a:r>
            <a:r>
              <a:rPr lang="en-US" b="1" i="1" dirty="0">
                <a:solidFill>
                  <a:srgbClr val="3366FF"/>
                </a:solidFill>
              </a:rPr>
              <a:t>cannot change </a:t>
            </a:r>
            <a:r>
              <a:rPr lang="en-US" dirty="0"/>
              <a:t>the history of events that came </a:t>
            </a:r>
            <a:r>
              <a:rPr lang="en-US" b="1" i="1" dirty="0">
                <a:solidFill>
                  <a:srgbClr val="3366FF"/>
                </a:solidFill>
              </a:rPr>
              <a:t>before</a:t>
            </a:r>
            <a:r>
              <a:rPr lang="en-US" dirty="0"/>
              <a:t> this date (</a:t>
            </a:r>
            <a:r>
              <a:rPr lang="en-US" i="1" dirty="0"/>
              <a:t>see timeline pp 15-18</a:t>
            </a:r>
            <a:r>
              <a:rPr lang="en-US" dirty="0"/>
              <a:t>);</a:t>
            </a:r>
          </a:p>
          <a:p>
            <a:r>
              <a:rPr lang="en-US" dirty="0"/>
              <a:t>You </a:t>
            </a:r>
            <a:r>
              <a:rPr lang="en-US" b="1" i="1" dirty="0">
                <a:solidFill>
                  <a:srgbClr val="FF0000"/>
                </a:solidFill>
              </a:rPr>
              <a:t>do not know </a:t>
            </a:r>
            <a:r>
              <a:rPr lang="en-US" dirty="0"/>
              <a:t>the events that come </a:t>
            </a:r>
            <a:r>
              <a:rPr lang="en-US" b="1" i="1" dirty="0">
                <a:solidFill>
                  <a:srgbClr val="FF0000"/>
                </a:solidFill>
              </a:rPr>
              <a:t>after</a:t>
            </a:r>
            <a:r>
              <a:rPr lang="en-US" dirty="0"/>
              <a:t> this date;</a:t>
            </a:r>
          </a:p>
          <a:p>
            <a:r>
              <a:rPr lang="en-US" dirty="0"/>
              <a:t>You are familiar with the core texts that have been written and circulated (primary documents).</a:t>
            </a:r>
          </a:p>
        </p:txBody>
      </p:sp>
    </p:spTree>
    <p:extLst>
      <p:ext uri="{BB962C8B-B14F-4D97-AF65-F5344CB8AC3E}">
        <p14:creationId xmlns:p14="http://schemas.microsoft.com/office/powerpoint/2010/main" val="3159172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2" ma:contentTypeDescription="Create a new document." ma:contentTypeScope="" ma:versionID="3ba740bbfea08ad42b5fb892d4577724">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f7fd287cc537a47f0d39eda5b7439aef"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D7A07B01-3640-461C-AF2C-87B9D6557A92}"/>
</file>

<file path=customXml/itemProps2.xml><?xml version="1.0" encoding="utf-8"?>
<ds:datastoreItem xmlns:ds="http://schemas.openxmlformats.org/officeDocument/2006/customXml" ds:itemID="{0DB101AD-F93A-4C04-8013-EEB3C4BEF64B}"/>
</file>

<file path=customXml/itemProps3.xml><?xml version="1.0" encoding="utf-8"?>
<ds:datastoreItem xmlns:ds="http://schemas.openxmlformats.org/officeDocument/2006/customXml" ds:itemID="{53122B04-2086-4DDC-8A04-FB79964009F8}"/>
</file>

<file path=docProps/app.xml><?xml version="1.0" encoding="utf-8"?>
<Properties xmlns="http://schemas.openxmlformats.org/officeDocument/2006/extended-properties" xmlns:vt="http://schemas.openxmlformats.org/officeDocument/2006/docPropsVTypes">
  <Template>Adjacency.thmx</Template>
  <TotalTime>454</TotalTime>
  <Words>1109</Words>
  <Application>Microsoft Macintosh PowerPoint</Application>
  <PresentationFormat>On-screen Show (4:3)</PresentationFormat>
  <Paragraphs>136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Lucida Calligraphy</vt:lpstr>
      <vt:lpstr>Office Theme</vt:lpstr>
      <vt:lpstr>Reacting to the Past Spring 2019 Workshop </vt:lpstr>
      <vt:lpstr>What is Reacting to the Past?</vt:lpstr>
      <vt:lpstr>Preparing for the game: General guidelines</vt:lpstr>
      <vt:lpstr>Preparing for the game: Readings Critical thinking, problem solving</vt:lpstr>
      <vt:lpstr>Preparation – Texts      </vt:lpstr>
      <vt:lpstr>Preparing for the game:  Oral Presentations Persuasive speaking, teamwork, negotiation</vt:lpstr>
      <vt:lpstr>Lily Lamboy videos</vt:lpstr>
      <vt:lpstr>A Critical Thinking Guideline: </vt:lpstr>
      <vt:lpstr>Setting up the game; historical context</vt:lpstr>
      <vt:lpstr>During the game …</vt:lpstr>
      <vt:lpstr>During the game…</vt:lpstr>
      <vt:lpstr>Class Participation Rubric </vt:lpstr>
      <vt:lpstr>Let’s play!</vt:lpstr>
    </vt:vector>
  </TitlesOfParts>
  <Company>GCSU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Rousseau, Burke, and Revolution in France 1791 Reacting to the Past </dc:title>
  <dc:creator>Peggy Elliott</dc:creator>
  <cp:lastModifiedBy>Peggy Elliott</cp:lastModifiedBy>
  <cp:revision>28</cp:revision>
  <dcterms:created xsi:type="dcterms:W3CDTF">2016-09-25T18:59:53Z</dcterms:created>
  <dcterms:modified xsi:type="dcterms:W3CDTF">2020-06-10T15:46:16Z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0x0101007222C76DF9BD8349B0CA3C9A1AA4C548</vt:lpwstr>
  </property>
</Properties>
</file>