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4" r:id="rId6"/>
    <p:sldId id="263" r:id="rId7"/>
    <p:sldId id="262" r:id="rId8"/>
    <p:sldId id="261" r:id="rId9"/>
    <p:sldId id="265" r:id="rId10"/>
    <p:sldId id="267" r:id="rId11"/>
    <p:sldId id="269" r:id="rId12"/>
    <p:sldId id="27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481C3C1-6A9A-47DE-8FA6-354697F7F357}"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3422834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481C3C1-6A9A-47DE-8FA6-354697F7F357}"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7654395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481C3C1-6A9A-47DE-8FA6-354697F7F357}"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902F996-CEE6-4EA1-86A2-B0CEF6E9E3AA}"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911804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3481C3C1-6A9A-47DE-8FA6-354697F7F357}" type="datetimeFigureOut">
              <a:rPr lang="en-US" smtClean="0"/>
              <a:t>6/27/2018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174348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3481C3C1-6A9A-47DE-8FA6-354697F7F357}" type="datetimeFigureOut">
              <a:rPr lang="en-US" smtClean="0"/>
              <a:t>6/27/2018</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902F996-CEE6-4EA1-86A2-B0CEF6E9E3AA}"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75718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3481C3C1-6A9A-47DE-8FA6-354697F7F357}" type="datetimeFigureOut">
              <a:rPr lang="en-US" smtClean="0"/>
              <a:t>6/27/2018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13083818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481C3C1-6A9A-47DE-8FA6-354697F7F357}"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3282911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481C3C1-6A9A-47DE-8FA6-354697F7F357}"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4012960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481C3C1-6A9A-47DE-8FA6-354697F7F357}"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3023627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481C3C1-6A9A-47DE-8FA6-354697F7F357}" type="datetimeFigureOut">
              <a:rPr lang="en-US" smtClean="0"/>
              <a:t>6/27/2018</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32276833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481C3C1-6A9A-47DE-8FA6-354697F7F357}" type="datetimeFigureOut">
              <a:rPr lang="en-US" smtClean="0"/>
              <a:t>6/27/2018</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3848104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481C3C1-6A9A-47DE-8FA6-354697F7F357}" type="datetimeFigureOut">
              <a:rPr lang="en-US" smtClean="0"/>
              <a:t>6/27/2018</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3222337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481C3C1-6A9A-47DE-8FA6-354697F7F357}" type="datetimeFigureOut">
              <a:rPr lang="en-US" smtClean="0"/>
              <a:t>6/27/2018</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12181479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81C3C1-6A9A-47DE-8FA6-354697F7F357}" type="datetimeFigureOut">
              <a:rPr lang="en-US" smtClean="0"/>
              <a:t>6/27/2018</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1032824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481C3C1-6A9A-47DE-8FA6-354697F7F357}" type="datetimeFigureOut">
              <a:rPr lang="en-US" smtClean="0"/>
              <a:t>6/27/2018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684973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3481C3C1-6A9A-47DE-8FA6-354697F7F357}" type="datetimeFigureOut">
              <a:rPr lang="en-US" smtClean="0"/>
              <a:t>6/27/2018</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1902F996-CEE6-4EA1-86A2-B0CEF6E9E3AA}" type="slidenum">
              <a:rPr lang="en-US" smtClean="0"/>
              <a:t>‹#›</a:t>
            </a:fld>
            <a:endParaRPr lang="en-US"/>
          </a:p>
        </p:txBody>
      </p:sp>
    </p:spTree>
    <p:extLst>
      <p:ext uri="{BB962C8B-B14F-4D97-AF65-F5344CB8AC3E}">
        <p14:creationId xmlns:p14="http://schemas.microsoft.com/office/powerpoint/2010/main" val="2341157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3481C3C1-6A9A-47DE-8FA6-354697F7F357}" type="datetimeFigureOut">
              <a:rPr lang="en-US" smtClean="0"/>
              <a:t>6/27/2018</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1902F996-CEE6-4EA1-86A2-B0CEF6E9E3AA}" type="slidenum">
              <a:rPr lang="en-US" smtClean="0"/>
              <a:t>‹#›</a:t>
            </a:fld>
            <a:endParaRPr lang="en-US"/>
          </a:p>
        </p:txBody>
      </p:sp>
    </p:spTree>
    <p:extLst>
      <p:ext uri="{BB962C8B-B14F-4D97-AF65-F5344CB8AC3E}">
        <p14:creationId xmlns:p14="http://schemas.microsoft.com/office/powerpoint/2010/main" val="3244058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image" Target="../media/image2.tmp"/><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8.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49597" y="879231"/>
            <a:ext cx="8915399" cy="1626577"/>
          </a:xfrm>
        </p:spPr>
        <p:txBody>
          <a:bodyPr>
            <a:normAutofit fontScale="90000"/>
          </a:bodyPr>
          <a:lstStyle/>
          <a:p>
            <a:r>
              <a:rPr lang="en-US" dirty="0"/>
              <a:t>Detection of Anomaly in Firewall Rule-Sets</a:t>
            </a:r>
            <a:endParaRPr lang="en-US" dirty="0"/>
          </a:p>
        </p:txBody>
      </p:sp>
      <p:sp>
        <p:nvSpPr>
          <p:cNvPr id="3" name="Subtitle 2"/>
          <p:cNvSpPr>
            <a:spLocks noGrp="1"/>
          </p:cNvSpPr>
          <p:nvPr>
            <p:ph type="subTitle" idx="1"/>
          </p:nvPr>
        </p:nvSpPr>
        <p:spPr>
          <a:xfrm>
            <a:off x="2386990" y="3050931"/>
            <a:ext cx="8915399" cy="2532184"/>
          </a:xfrm>
        </p:spPr>
        <p:txBody>
          <a:bodyPr>
            <a:normAutofit fontScale="92500" lnSpcReduction="10000"/>
          </a:bodyPr>
          <a:lstStyle/>
          <a:p>
            <a:r>
              <a:rPr lang="en-US" dirty="0" smtClean="0"/>
              <a:t>Victor Clincy</a:t>
            </a:r>
            <a:r>
              <a:rPr lang="en-US" baseline="30000" dirty="0" smtClean="0"/>
              <a:t>1</a:t>
            </a:r>
            <a:r>
              <a:rPr lang="en-US" dirty="0" smtClean="0"/>
              <a:t>, Hossain Shahriar</a:t>
            </a:r>
            <a:r>
              <a:rPr lang="en-US" baseline="30000" dirty="0" smtClean="0"/>
              <a:t>2</a:t>
            </a:r>
          </a:p>
          <a:p>
            <a:r>
              <a:rPr lang="en-US" baseline="30000" dirty="0" smtClean="0"/>
              <a:t>1</a:t>
            </a:r>
            <a:r>
              <a:rPr lang="en-US" dirty="0" smtClean="0"/>
              <a:t>Department of Computer Science</a:t>
            </a:r>
          </a:p>
          <a:p>
            <a:r>
              <a:rPr lang="en-US" baseline="30000" dirty="0"/>
              <a:t>2</a:t>
            </a:r>
            <a:r>
              <a:rPr lang="en-US" dirty="0" smtClean="0"/>
              <a:t>Department </a:t>
            </a:r>
            <a:r>
              <a:rPr lang="en-US" dirty="0"/>
              <a:t>of </a:t>
            </a:r>
            <a:r>
              <a:rPr lang="en-US" dirty="0" smtClean="0"/>
              <a:t>Information Technology</a:t>
            </a:r>
            <a:endParaRPr lang="en-US" dirty="0"/>
          </a:p>
          <a:p>
            <a:r>
              <a:rPr lang="en-US" dirty="0" smtClean="0"/>
              <a:t>Kennesaw State University, USA</a:t>
            </a:r>
          </a:p>
          <a:p>
            <a:endParaRPr lang="en-US" dirty="0"/>
          </a:p>
          <a:p>
            <a:r>
              <a:rPr lang="en-US" dirty="0" smtClean="0"/>
              <a:t>Presented by</a:t>
            </a:r>
          </a:p>
          <a:p>
            <a:r>
              <a:rPr lang="en-US" dirty="0" smtClean="0"/>
              <a:t>Raymond Choo, UTSA, USA</a:t>
            </a:r>
          </a:p>
          <a:p>
            <a:endParaRPr lang="en-US" dirty="0"/>
          </a:p>
        </p:txBody>
      </p:sp>
    </p:spTree>
    <p:extLst>
      <p:ext uri="{BB962C8B-B14F-4D97-AF65-F5344CB8AC3E}">
        <p14:creationId xmlns:p14="http://schemas.microsoft.com/office/powerpoint/2010/main" val="2317602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4178" y="193287"/>
            <a:ext cx="8911687" cy="1280890"/>
          </a:xfrm>
        </p:spPr>
        <p:txBody>
          <a:bodyPr/>
          <a:lstStyle/>
          <a:p>
            <a:r>
              <a:rPr lang="en-US" dirty="0"/>
              <a:t>Anomaly </a:t>
            </a:r>
            <a:r>
              <a:rPr lang="en-US" dirty="0" smtClean="0"/>
              <a:t>detection: other approaches</a:t>
            </a:r>
            <a:endParaRPr lang="en-US" dirty="0"/>
          </a:p>
        </p:txBody>
      </p:sp>
      <p:sp>
        <p:nvSpPr>
          <p:cNvPr id="3" name="Content Placeholder 2"/>
          <p:cNvSpPr>
            <a:spLocks noGrp="1"/>
          </p:cNvSpPr>
          <p:nvPr>
            <p:ph idx="1"/>
          </p:nvPr>
        </p:nvSpPr>
        <p:spPr>
          <a:xfrm>
            <a:off x="1916723" y="1582615"/>
            <a:ext cx="9864969" cy="4328607"/>
          </a:xfrm>
        </p:spPr>
        <p:txBody>
          <a:bodyPr/>
          <a:lstStyle/>
          <a:p>
            <a:r>
              <a:rPr lang="en-US" b="1" dirty="0"/>
              <a:t>Intuitive </a:t>
            </a:r>
            <a:r>
              <a:rPr lang="en-US" b="1" dirty="0" smtClean="0"/>
              <a:t>mitigation: </a:t>
            </a:r>
            <a:r>
              <a:rPr lang="en-US" dirty="0"/>
              <a:t>Redundant rules may be removed in the case that their removal in no way changes the security policy of the rule-set </a:t>
            </a:r>
            <a:endParaRPr lang="en-US" dirty="0" smtClean="0"/>
          </a:p>
          <a:p>
            <a:endParaRPr lang="en-US" dirty="0" smtClean="0"/>
          </a:p>
          <a:p>
            <a:r>
              <a:rPr lang="en-US" b="1" dirty="0"/>
              <a:t>Assisted rule </a:t>
            </a:r>
            <a:r>
              <a:rPr lang="en-US" b="1" dirty="0" smtClean="0"/>
              <a:t>insertion</a:t>
            </a:r>
            <a:r>
              <a:rPr lang="en-US" dirty="0" smtClean="0"/>
              <a:t>: </a:t>
            </a:r>
            <a:r>
              <a:rPr lang="en-US" dirty="0"/>
              <a:t>an algorithm is presented to assist an administrator in correctly placing a rule in the correct </a:t>
            </a:r>
            <a:r>
              <a:rPr lang="en-US" dirty="0" smtClean="0"/>
              <a:t>order</a:t>
            </a:r>
          </a:p>
          <a:p>
            <a:pPr lvl="1"/>
            <a:r>
              <a:rPr lang="en-US" dirty="0" smtClean="0"/>
              <a:t>Note </a:t>
            </a:r>
            <a:r>
              <a:rPr lang="en-US" dirty="0"/>
              <a:t>that this is </a:t>
            </a:r>
            <a:r>
              <a:rPr lang="en-US" dirty="0" smtClean="0"/>
              <a:t>does </a:t>
            </a:r>
            <a:r>
              <a:rPr lang="en-US" dirty="0"/>
              <a:t>not prevent the addition of anomalous overlaps. </a:t>
            </a:r>
            <a:endParaRPr lang="en-US" b="1" dirty="0"/>
          </a:p>
          <a:p>
            <a:endParaRPr lang="en-US" dirty="0" smtClean="0"/>
          </a:p>
          <a:p>
            <a:r>
              <a:rPr lang="en-US" b="1" dirty="0" smtClean="0"/>
              <a:t>Semi </a:t>
            </a:r>
            <a:r>
              <a:rPr lang="en-US" b="1" dirty="0"/>
              <a:t>automated rule management </a:t>
            </a:r>
            <a:r>
              <a:rPr lang="en-US" dirty="0" smtClean="0"/>
              <a:t>: </a:t>
            </a:r>
            <a:r>
              <a:rPr lang="en-US" dirty="0"/>
              <a:t>An action constraint </a:t>
            </a:r>
            <a:r>
              <a:rPr lang="en-US" dirty="0" smtClean="0"/>
              <a:t>is </a:t>
            </a:r>
            <a:r>
              <a:rPr lang="en-US" dirty="0"/>
              <a:t>assigned to a conflicting segment in the packet space. When a packet arrives </a:t>
            </a:r>
            <a:r>
              <a:rPr lang="en-US" dirty="0" smtClean="0"/>
              <a:t>the </a:t>
            </a:r>
            <a:r>
              <a:rPr lang="en-US" i="1" dirty="0" smtClean="0"/>
              <a:t>constraint </a:t>
            </a:r>
            <a:r>
              <a:rPr lang="en-US" dirty="0" smtClean="0"/>
              <a:t>is </a:t>
            </a:r>
            <a:r>
              <a:rPr lang="en-US" dirty="0"/>
              <a:t>applied, and the best </a:t>
            </a:r>
            <a:r>
              <a:rPr lang="en-US" dirty="0" smtClean="0"/>
              <a:t>rule that matches with constrained is </a:t>
            </a:r>
            <a:r>
              <a:rPr lang="en-US" dirty="0"/>
              <a:t>moved to precedence. </a:t>
            </a:r>
          </a:p>
          <a:p>
            <a:endParaRPr lang="en-US" dirty="0"/>
          </a:p>
        </p:txBody>
      </p:sp>
    </p:spTree>
    <p:extLst>
      <p:ext uri="{BB962C8B-B14F-4D97-AF65-F5344CB8AC3E}">
        <p14:creationId xmlns:p14="http://schemas.microsoft.com/office/powerpoint/2010/main" val="22358588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4325" y="300755"/>
            <a:ext cx="8911687" cy="1280890"/>
          </a:xfrm>
        </p:spPr>
        <p:txBody>
          <a:bodyPr/>
          <a:lstStyle/>
          <a:p>
            <a:r>
              <a:rPr lang="en-US" dirty="0"/>
              <a:t>Conclusion and future research</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82961631"/>
              </p:ext>
            </p:extLst>
          </p:nvPr>
        </p:nvGraphicFramePr>
        <p:xfrm>
          <a:off x="1970819" y="2535737"/>
          <a:ext cx="9067812" cy="802493"/>
        </p:xfrm>
        <a:graphic>
          <a:graphicData uri="http://schemas.openxmlformats.org/drawingml/2006/table">
            <a:tbl>
              <a:tblPr firstRow="1" firstCol="1" bandRow="1">
                <a:tableStyleId>{5C22544A-7EE6-4342-B048-85BDC9FD1C3A}</a:tableStyleId>
              </a:tblPr>
              <a:tblGrid>
                <a:gridCol w="9067812">
                  <a:extLst>
                    <a:ext uri="{9D8B030D-6E8A-4147-A177-3AD203B41FA5}">
                      <a16:colId xmlns:a16="http://schemas.microsoft.com/office/drawing/2014/main" val="2018586166"/>
                    </a:ext>
                  </a:extLst>
                </a:gridCol>
              </a:tblGrid>
              <a:tr h="802493">
                <a:tc>
                  <a:txBody>
                    <a:bodyPr/>
                    <a:lstStyle/>
                    <a:p>
                      <a:pPr marL="342900" marR="0" lvl="0" indent="-342900">
                        <a:spcBef>
                          <a:spcPts val="0"/>
                        </a:spcBef>
                        <a:spcAft>
                          <a:spcPts val="0"/>
                        </a:spcAft>
                        <a:buFont typeface="Symbol" panose="05050102010706020507" pitchFamily="18" charset="2"/>
                        <a:buChar char=""/>
                      </a:pPr>
                      <a:r>
                        <a:rPr lang="en-US" sz="1400" dirty="0">
                          <a:effectLst/>
                        </a:rPr>
                        <a:t>Accept new connections to ports [p1,p2, … </a:t>
                      </a:r>
                      <a:r>
                        <a:rPr lang="en-US" sz="1400" dirty="0" err="1">
                          <a:effectLst/>
                        </a:rPr>
                        <a:t>pn</a:t>
                      </a:r>
                      <a:r>
                        <a:rPr lang="en-US" sz="1400" dirty="0">
                          <a:effectLst/>
                        </a:rPr>
                        <a:t>] where the protocol is</a:t>
                      </a:r>
                      <a:r>
                        <a:rPr lang="en-US" sz="1400" spc="-35" dirty="0">
                          <a:effectLst/>
                        </a:rPr>
                        <a:t> </a:t>
                      </a:r>
                      <a:r>
                        <a:rPr lang="en-US" sz="1400" dirty="0">
                          <a:effectLst/>
                        </a:rPr>
                        <a:t>TCP;</a:t>
                      </a:r>
                      <a:endParaRPr lang="en-US" sz="2400" dirty="0">
                        <a:effectLst/>
                      </a:endParaRPr>
                    </a:p>
                    <a:p>
                      <a:pPr marL="342900" marR="0" lvl="0" indent="-342900">
                        <a:spcBef>
                          <a:spcPts val="0"/>
                        </a:spcBef>
                        <a:spcAft>
                          <a:spcPts val="0"/>
                        </a:spcAft>
                        <a:buFont typeface="Symbol" panose="05050102010706020507" pitchFamily="18" charset="2"/>
                        <a:buChar char=""/>
                      </a:pPr>
                      <a:r>
                        <a:rPr lang="en-US" sz="1400" dirty="0">
                          <a:effectLst/>
                        </a:rPr>
                        <a:t>Accept packets where state is related, established and protocol is</a:t>
                      </a:r>
                      <a:r>
                        <a:rPr lang="en-US" sz="1400" spc="-130" dirty="0">
                          <a:effectLst/>
                        </a:rPr>
                        <a:t> </a:t>
                      </a:r>
                      <a:r>
                        <a:rPr lang="en-US" sz="1400" dirty="0">
                          <a:effectLst/>
                        </a:rPr>
                        <a:t>TCP and interface is</a:t>
                      </a:r>
                      <a:r>
                        <a:rPr lang="en-US" sz="1400" spc="-5" dirty="0">
                          <a:effectLst/>
                        </a:rPr>
                        <a:t> </a:t>
                      </a:r>
                      <a:r>
                        <a:rPr lang="en-US" sz="1400" dirty="0" err="1">
                          <a:effectLst/>
                        </a:rPr>
                        <a:t>Intx</a:t>
                      </a:r>
                      <a:r>
                        <a:rPr lang="en-US" sz="1400" dirty="0">
                          <a:effectLst/>
                        </a:rPr>
                        <a:t>;</a:t>
                      </a:r>
                      <a:endParaRPr lang="en-US" sz="2400" dirty="0">
                        <a:effectLst/>
                      </a:endParaRPr>
                    </a:p>
                    <a:p>
                      <a:pPr marL="342900" marR="0" lvl="0" indent="-342900">
                        <a:spcBef>
                          <a:spcPts val="0"/>
                        </a:spcBef>
                        <a:spcAft>
                          <a:spcPts val="0"/>
                        </a:spcAft>
                        <a:buFont typeface="Symbol" panose="05050102010706020507" pitchFamily="18" charset="2"/>
                        <a:buChar char=""/>
                      </a:pPr>
                      <a:r>
                        <a:rPr lang="en-US" sz="1400" dirty="0">
                          <a:effectLst/>
                        </a:rPr>
                        <a:t>Default Policy: DROP ALL</a:t>
                      </a:r>
                      <a:r>
                        <a:rPr lang="en-US" sz="1400" spc="-175" dirty="0">
                          <a:effectLst/>
                        </a:rPr>
                        <a:t> </a:t>
                      </a:r>
                      <a:r>
                        <a:rPr lang="en-US" sz="1400" spc="-20" dirty="0">
                          <a:effectLst/>
                        </a:rPr>
                        <a:t>PACKETS</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65282833"/>
                  </a:ext>
                </a:extLst>
              </a:tr>
            </a:tbl>
          </a:graphicData>
        </a:graphic>
      </p:graphicFrame>
      <p:sp>
        <p:nvSpPr>
          <p:cNvPr id="5" name="Rectangle 4"/>
          <p:cNvSpPr/>
          <p:nvPr/>
        </p:nvSpPr>
        <p:spPr>
          <a:xfrm>
            <a:off x="1913792" y="1254847"/>
            <a:ext cx="9036904" cy="5078313"/>
          </a:xfrm>
          <a:prstGeom prst="rect">
            <a:avLst/>
          </a:prstGeom>
        </p:spPr>
        <p:txBody>
          <a:bodyPr wrap="square">
            <a:spAutoFit/>
          </a:bodyPr>
          <a:lstStyle/>
          <a:p>
            <a:r>
              <a:rPr lang="en-US" dirty="0" smtClean="0"/>
              <a:t>We </a:t>
            </a:r>
            <a:r>
              <a:rPr lang="en-US" dirty="0"/>
              <a:t>provided an overview of existing approaches for firewall rule-set error and anomaly </a:t>
            </a:r>
            <a:r>
              <a:rPr lang="en-US" dirty="0" smtClean="0"/>
              <a:t>detection</a:t>
            </a:r>
          </a:p>
          <a:p>
            <a:endParaRPr lang="en-US" dirty="0" smtClean="0">
              <a:latin typeface="+mj-lt"/>
              <a:ea typeface="Times New Roman" panose="02020603050405020304" pitchFamily="18" charset="0"/>
            </a:endParaRPr>
          </a:p>
          <a:p>
            <a:r>
              <a:rPr lang="en-US" dirty="0" smtClean="0">
                <a:ea typeface="Times New Roman" panose="02020603050405020304" pitchFamily="18" charset="0"/>
              </a:rPr>
              <a:t>The </a:t>
            </a:r>
            <a:r>
              <a:rPr lang="en-US" dirty="0">
                <a:ea typeface="Times New Roman" panose="02020603050405020304" pitchFamily="18" charset="0"/>
              </a:rPr>
              <a:t>following three rules can secure </a:t>
            </a:r>
            <a:r>
              <a:rPr lang="en-US" i="1" dirty="0">
                <a:ea typeface="Times New Roman" panose="02020603050405020304" pitchFamily="18" charset="0"/>
              </a:rPr>
              <a:t>many </a:t>
            </a:r>
            <a:r>
              <a:rPr lang="en-US" dirty="0">
                <a:ea typeface="Times New Roman" panose="02020603050405020304" pitchFamily="18" charset="0"/>
              </a:rPr>
              <a:t>firewalls.  </a:t>
            </a:r>
          </a:p>
          <a:p>
            <a:endParaRPr lang="en-US" dirty="0" smtClean="0">
              <a:latin typeface="+mj-lt"/>
              <a:ea typeface="Times New Roman" panose="02020603050405020304" pitchFamily="18" charset="0"/>
            </a:endParaRPr>
          </a:p>
          <a:p>
            <a:endParaRPr lang="en-US" dirty="0">
              <a:latin typeface="+mj-lt"/>
              <a:ea typeface="Times New Roman" panose="02020603050405020304" pitchFamily="18" charset="0"/>
            </a:endParaRPr>
          </a:p>
          <a:p>
            <a:endParaRPr lang="en-US" dirty="0" smtClean="0">
              <a:latin typeface="+mj-lt"/>
              <a:ea typeface="Times New Roman" panose="02020603050405020304" pitchFamily="18" charset="0"/>
            </a:endParaRPr>
          </a:p>
          <a:p>
            <a:endParaRPr lang="en-US" dirty="0" smtClean="0">
              <a:latin typeface="+mj-lt"/>
              <a:ea typeface="Times New Roman" panose="02020603050405020304" pitchFamily="18" charset="0"/>
            </a:endParaRPr>
          </a:p>
          <a:p>
            <a:r>
              <a:rPr lang="en-US" dirty="0" smtClean="0">
                <a:latin typeface="+mj-lt"/>
                <a:ea typeface="Times New Roman" panose="02020603050405020304" pitchFamily="18" charset="0"/>
              </a:rPr>
              <a:t>Most work focused on TCP/IP, least focus on UDP protocol that is most </a:t>
            </a:r>
            <a:r>
              <a:rPr lang="en-US" dirty="0">
                <a:latin typeface="+mj-lt"/>
                <a:ea typeface="Times New Roman" panose="02020603050405020304" pitchFamily="18" charset="0"/>
              </a:rPr>
              <a:t>often </a:t>
            </a:r>
            <a:r>
              <a:rPr lang="en-US" dirty="0">
                <a:ea typeface="Times New Roman" panose="02020603050405020304" pitchFamily="18" charset="0"/>
              </a:rPr>
              <a:t>used </a:t>
            </a:r>
            <a:r>
              <a:rPr lang="en-US" dirty="0" smtClean="0">
                <a:latin typeface="+mj-lt"/>
                <a:ea typeface="Times New Roman" panose="02020603050405020304" pitchFamily="18" charset="0"/>
              </a:rPr>
              <a:t>for accessing to insecure </a:t>
            </a:r>
            <a:r>
              <a:rPr lang="en-US" dirty="0">
                <a:latin typeface="+mj-lt"/>
                <a:ea typeface="Times New Roman" panose="02020603050405020304" pitchFamily="18" charset="0"/>
              </a:rPr>
              <a:t>web </a:t>
            </a:r>
            <a:r>
              <a:rPr lang="en-US" dirty="0" smtClean="0">
                <a:latin typeface="+mj-lt"/>
                <a:ea typeface="Times New Roman" panose="02020603050405020304" pitchFamily="18" charset="0"/>
              </a:rPr>
              <a:t>pages. </a:t>
            </a:r>
          </a:p>
          <a:p>
            <a:endParaRPr lang="en-US" dirty="0">
              <a:latin typeface="+mj-lt"/>
              <a:ea typeface="Times New Roman" panose="02020603050405020304" pitchFamily="18" charset="0"/>
            </a:endParaRPr>
          </a:p>
          <a:p>
            <a:r>
              <a:rPr lang="en-US" dirty="0" smtClean="0">
                <a:latin typeface="+mj-lt"/>
                <a:ea typeface="Times New Roman" panose="02020603050405020304" pitchFamily="18" charset="0"/>
              </a:rPr>
              <a:t>Current </a:t>
            </a:r>
            <a:r>
              <a:rPr lang="en-US" dirty="0">
                <a:latin typeface="+mj-lt"/>
                <a:ea typeface="Times New Roman" panose="02020603050405020304" pitchFamily="18" charset="0"/>
              </a:rPr>
              <a:t>versions of Linux </a:t>
            </a:r>
            <a:r>
              <a:rPr lang="en-US" dirty="0" err="1">
                <a:latin typeface="+mj-lt"/>
                <a:ea typeface="Times New Roman" panose="02020603050405020304" pitchFamily="18" charset="0"/>
              </a:rPr>
              <a:t>iptables</a:t>
            </a:r>
            <a:r>
              <a:rPr lang="en-US" dirty="0">
                <a:latin typeface="+mj-lt"/>
                <a:ea typeface="Times New Roman" panose="02020603050405020304" pitchFamily="18" charset="0"/>
              </a:rPr>
              <a:t> can account for ranges of ports, as well as discreetly specified </a:t>
            </a:r>
            <a:r>
              <a:rPr lang="en-US" dirty="0" smtClean="0">
                <a:latin typeface="+mj-lt"/>
                <a:ea typeface="Times New Roman" panose="02020603050405020304" pitchFamily="18" charset="0"/>
              </a:rPr>
              <a:t>ports, this </a:t>
            </a:r>
            <a:r>
              <a:rPr lang="en-US" dirty="0">
                <a:latin typeface="+mj-lt"/>
                <a:ea typeface="Times New Roman" panose="02020603050405020304" pitchFamily="18" charset="0"/>
              </a:rPr>
              <a:t>can </a:t>
            </a:r>
            <a:r>
              <a:rPr lang="en-US" dirty="0" smtClean="0">
                <a:latin typeface="+mj-lt"/>
                <a:ea typeface="Times New Roman" panose="02020603050405020304" pitchFamily="18" charset="0"/>
              </a:rPr>
              <a:t>reduce </a:t>
            </a:r>
            <a:r>
              <a:rPr lang="en-US" dirty="0">
                <a:latin typeface="+mj-lt"/>
                <a:ea typeface="Times New Roman" panose="02020603050405020304" pitchFamily="18" charset="0"/>
              </a:rPr>
              <a:t>the rule-set length, when appropriately applied. </a:t>
            </a:r>
            <a:endParaRPr lang="en-US" dirty="0" smtClean="0">
              <a:latin typeface="+mj-lt"/>
              <a:ea typeface="Times New Roman" panose="02020603050405020304" pitchFamily="18" charset="0"/>
            </a:endParaRPr>
          </a:p>
          <a:p>
            <a:endParaRPr lang="en-US" dirty="0">
              <a:latin typeface="+mj-lt"/>
              <a:ea typeface="Times New Roman" panose="02020603050405020304" pitchFamily="18" charset="0"/>
            </a:endParaRPr>
          </a:p>
          <a:p>
            <a:r>
              <a:rPr lang="en-US" dirty="0" smtClean="0">
                <a:latin typeface="+mj-lt"/>
                <a:ea typeface="Times New Roman" panose="02020603050405020304" pitchFamily="18" charset="0"/>
              </a:rPr>
              <a:t>Future </a:t>
            </a:r>
            <a:r>
              <a:rPr lang="en-US" dirty="0">
                <a:latin typeface="+mj-lt"/>
                <a:ea typeface="Times New Roman" panose="02020603050405020304" pitchFamily="18" charset="0"/>
              </a:rPr>
              <a:t>research </a:t>
            </a:r>
            <a:r>
              <a:rPr lang="en-US" dirty="0" smtClean="0">
                <a:latin typeface="+mj-lt"/>
                <a:ea typeface="Times New Roman" panose="02020603050405020304" pitchFamily="18" charset="0"/>
              </a:rPr>
              <a:t>includes </a:t>
            </a:r>
            <a:r>
              <a:rPr lang="en-US" dirty="0">
                <a:latin typeface="+mj-lt"/>
                <a:ea typeface="Times New Roman" panose="02020603050405020304" pitchFamily="18" charset="0"/>
              </a:rPr>
              <a:t>capturing </a:t>
            </a:r>
            <a:r>
              <a:rPr lang="en-US" dirty="0" err="1">
                <a:latin typeface="+mj-lt"/>
                <a:ea typeface="Times New Roman" panose="02020603050405020304" pitchFamily="18" charset="0"/>
              </a:rPr>
              <a:t>stateful</a:t>
            </a:r>
            <a:r>
              <a:rPr lang="en-US" dirty="0">
                <a:latin typeface="+mj-lt"/>
                <a:ea typeface="Times New Roman" panose="02020603050405020304" pitchFamily="18" charset="0"/>
              </a:rPr>
              <a:t> consideration in rule-set analysis, and to compile a list of firewall rules that should be present in all firewalls to help mitigate against common protocol abuses</a:t>
            </a:r>
            <a:endParaRPr lang="en-US" dirty="0">
              <a:latin typeface="+mj-lt"/>
            </a:endParaRPr>
          </a:p>
        </p:txBody>
      </p:sp>
    </p:spTree>
    <p:extLst>
      <p:ext uri="{BB962C8B-B14F-4D97-AF65-F5344CB8AC3E}">
        <p14:creationId xmlns:p14="http://schemas.microsoft.com/office/powerpoint/2010/main" val="3576359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Content Placeholder 2"/>
          <p:cNvSpPr>
            <a:spLocks noGrp="1"/>
          </p:cNvSpPr>
          <p:nvPr>
            <p:ph idx="1"/>
          </p:nvPr>
        </p:nvSpPr>
        <p:spPr/>
        <p:txBody>
          <a:bodyPr/>
          <a:lstStyle/>
          <a:p>
            <a:r>
              <a:rPr lang="en-US" dirty="0" smtClean="0"/>
              <a:t>Q&amp;A</a:t>
            </a:r>
            <a:endParaRPr lang="en-US" dirty="0"/>
          </a:p>
        </p:txBody>
      </p:sp>
    </p:spTree>
    <p:extLst>
      <p:ext uri="{BB962C8B-B14F-4D97-AF65-F5344CB8AC3E}">
        <p14:creationId xmlns:p14="http://schemas.microsoft.com/office/powerpoint/2010/main" val="4169454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33502" y="448264"/>
            <a:ext cx="8911687" cy="1280890"/>
          </a:xfrm>
        </p:spPr>
        <p:txBody>
          <a:bodyPr/>
          <a:lstStyle/>
          <a:p>
            <a:r>
              <a:rPr lang="en-US" dirty="0" smtClean="0"/>
              <a:t>Firewall: Overview</a:t>
            </a:r>
            <a:endParaRPr lang="en-US" dirty="0"/>
          </a:p>
        </p:txBody>
      </p:sp>
      <p:sp>
        <p:nvSpPr>
          <p:cNvPr id="3" name="Content Placeholder 2"/>
          <p:cNvSpPr>
            <a:spLocks noGrp="1"/>
          </p:cNvSpPr>
          <p:nvPr>
            <p:ph idx="1"/>
          </p:nvPr>
        </p:nvSpPr>
        <p:spPr>
          <a:xfrm>
            <a:off x="1490174" y="1524138"/>
            <a:ext cx="6079195" cy="4305161"/>
          </a:xfrm>
        </p:spPr>
        <p:txBody>
          <a:bodyPr>
            <a:normAutofit lnSpcReduction="10000"/>
          </a:bodyPr>
          <a:lstStyle/>
          <a:p>
            <a:pPr hangingPunct="0"/>
            <a:r>
              <a:rPr lang="en-US" dirty="0"/>
              <a:t>Firewall is the first layer of defense for any network. </a:t>
            </a:r>
            <a:endParaRPr lang="en-US" dirty="0" smtClean="0"/>
          </a:p>
          <a:p>
            <a:pPr hangingPunct="0"/>
            <a:r>
              <a:rPr lang="en-US" dirty="0" smtClean="0"/>
              <a:t>A special </a:t>
            </a:r>
            <a:r>
              <a:rPr lang="en-US" dirty="0"/>
              <a:t>software or hardware that operates on a set of rules to accept or drop packets. </a:t>
            </a:r>
          </a:p>
          <a:p>
            <a:pPr hangingPunct="0"/>
            <a:r>
              <a:rPr lang="en-US" dirty="0" smtClean="0"/>
              <a:t>Being </a:t>
            </a:r>
            <a:r>
              <a:rPr lang="en-US" dirty="0"/>
              <a:t>the first layer, </a:t>
            </a:r>
            <a:r>
              <a:rPr lang="en-US" dirty="0" smtClean="0"/>
              <a:t>it </a:t>
            </a:r>
            <a:r>
              <a:rPr lang="en-US" dirty="0"/>
              <a:t>is important that rules in firewalls are specified, written and enforced </a:t>
            </a:r>
            <a:r>
              <a:rPr lang="en-US" dirty="0" smtClean="0"/>
              <a:t>correctly</a:t>
            </a:r>
          </a:p>
          <a:p>
            <a:pPr hangingPunct="0"/>
            <a:r>
              <a:rPr lang="en-US" dirty="0"/>
              <a:t>In large networks, firewall rule-sets can be </a:t>
            </a:r>
            <a:r>
              <a:rPr lang="en-US" dirty="0" smtClean="0"/>
              <a:t>thousands</a:t>
            </a:r>
          </a:p>
          <a:p>
            <a:pPr hangingPunct="0"/>
            <a:r>
              <a:rPr lang="en-US" dirty="0" smtClean="0"/>
              <a:t>With increased awareness of security</a:t>
            </a:r>
            <a:r>
              <a:rPr lang="en-US" dirty="0"/>
              <a:t>, </a:t>
            </a:r>
            <a:r>
              <a:rPr lang="en-US" dirty="0" smtClean="0"/>
              <a:t>rule-sets can be thousands and inspecting large number of rules can be a tedious task</a:t>
            </a:r>
          </a:p>
          <a:p>
            <a:pPr hangingPunct="0"/>
            <a:r>
              <a:rPr lang="en-US" dirty="0" smtClean="0"/>
              <a:t>An </a:t>
            </a:r>
            <a:r>
              <a:rPr lang="en-US" dirty="0"/>
              <a:t>automated system </a:t>
            </a:r>
            <a:r>
              <a:rPr lang="en-US" dirty="0" smtClean="0"/>
              <a:t>for anomaly detection helps network administrators</a:t>
            </a:r>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7823" y="1524138"/>
            <a:ext cx="4564747" cy="2665839"/>
          </a:xfrm>
          <a:prstGeom prst="rect">
            <a:avLst/>
          </a:prstGeom>
        </p:spPr>
      </p:pic>
    </p:spTree>
    <p:extLst>
      <p:ext uri="{BB962C8B-B14F-4D97-AF65-F5344CB8AC3E}">
        <p14:creationId xmlns:p14="http://schemas.microsoft.com/office/powerpoint/2010/main" val="1388505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59879" y="316378"/>
            <a:ext cx="8168860" cy="835413"/>
          </a:xfrm>
        </p:spPr>
        <p:txBody>
          <a:bodyPr/>
          <a:lstStyle/>
          <a:p>
            <a:r>
              <a:rPr lang="en-US" dirty="0" smtClean="0"/>
              <a:t>Motivation </a:t>
            </a:r>
            <a:endParaRPr lang="en-US" dirty="0"/>
          </a:p>
        </p:txBody>
      </p:sp>
      <p:sp>
        <p:nvSpPr>
          <p:cNvPr id="3" name="Content Placeholder 2"/>
          <p:cNvSpPr>
            <a:spLocks noGrp="1"/>
          </p:cNvSpPr>
          <p:nvPr>
            <p:ph idx="1"/>
          </p:nvPr>
        </p:nvSpPr>
        <p:spPr>
          <a:xfrm>
            <a:off x="1740877" y="1737946"/>
            <a:ext cx="9763735" cy="4173276"/>
          </a:xfrm>
        </p:spPr>
        <p:txBody>
          <a:bodyPr/>
          <a:lstStyle/>
          <a:p>
            <a:r>
              <a:rPr lang="en-US" dirty="0" smtClean="0"/>
              <a:t>There </a:t>
            </a:r>
            <a:r>
              <a:rPr lang="en-US" dirty="0"/>
              <a:t>is no recent literature survey focusing on firewall technology, particularly what methodologies exist for firewall rule-set generation, inspection and remediation. </a:t>
            </a:r>
            <a:endParaRPr lang="en-US" dirty="0" smtClean="0"/>
          </a:p>
          <a:p>
            <a:r>
              <a:rPr lang="en-US" dirty="0" smtClean="0"/>
              <a:t>In </a:t>
            </a:r>
            <a:r>
              <a:rPr lang="en-US" dirty="0"/>
              <a:t>this paper, we conduct </a:t>
            </a:r>
            <a:r>
              <a:rPr lang="en-US" dirty="0" smtClean="0"/>
              <a:t>analyze the literature on anomaly detection in firewall rulesets </a:t>
            </a:r>
          </a:p>
          <a:p>
            <a:r>
              <a:rPr lang="en-US" dirty="0" smtClean="0"/>
              <a:t>Focused on rule-set </a:t>
            </a:r>
            <a:r>
              <a:rPr lang="en-US" dirty="0"/>
              <a:t>correctness for </a:t>
            </a:r>
            <a:r>
              <a:rPr lang="en-US" dirty="0" smtClean="0"/>
              <a:t>TCP </a:t>
            </a:r>
            <a:r>
              <a:rPr lang="en-US" dirty="0"/>
              <a:t>and UDP protocol </a:t>
            </a:r>
            <a:r>
              <a:rPr lang="en-US" dirty="0" smtClean="0"/>
              <a:t>functionalities</a:t>
            </a:r>
          </a:p>
        </p:txBody>
      </p:sp>
    </p:spTree>
    <p:extLst>
      <p:ext uri="{BB962C8B-B14F-4D97-AF65-F5344CB8AC3E}">
        <p14:creationId xmlns:p14="http://schemas.microsoft.com/office/powerpoint/2010/main" val="3950564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6933" y="254833"/>
            <a:ext cx="8911687" cy="1011259"/>
          </a:xfrm>
        </p:spPr>
        <p:txBody>
          <a:bodyPr/>
          <a:lstStyle/>
          <a:p>
            <a:r>
              <a:rPr lang="en-US" dirty="0"/>
              <a:t>Background: Firewalls</a:t>
            </a:r>
            <a:endParaRPr lang="en-US" dirty="0"/>
          </a:p>
        </p:txBody>
      </p:sp>
      <p:sp>
        <p:nvSpPr>
          <p:cNvPr id="3" name="Content Placeholder 2"/>
          <p:cNvSpPr>
            <a:spLocks noGrp="1"/>
          </p:cNvSpPr>
          <p:nvPr>
            <p:ph idx="1"/>
          </p:nvPr>
        </p:nvSpPr>
        <p:spPr>
          <a:xfrm>
            <a:off x="773723" y="975947"/>
            <a:ext cx="5838091" cy="5503984"/>
          </a:xfrm>
        </p:spPr>
        <p:txBody>
          <a:bodyPr>
            <a:normAutofit/>
          </a:bodyPr>
          <a:lstStyle/>
          <a:p>
            <a:r>
              <a:rPr lang="en-US" dirty="0" smtClean="0"/>
              <a:t>Stateless firewall: The </a:t>
            </a:r>
            <a:r>
              <a:rPr lang="en-US" dirty="0"/>
              <a:t>source is the originating IP address and port number tuple, and the destination is also an IP address and port number tuple. </a:t>
            </a:r>
            <a:r>
              <a:rPr lang="en-US" dirty="0" smtClean="0"/>
              <a:t>Possible </a:t>
            </a:r>
            <a:r>
              <a:rPr lang="en-US" dirty="0"/>
              <a:t>rules include accept, </a:t>
            </a:r>
            <a:r>
              <a:rPr lang="en-US" dirty="0" smtClean="0"/>
              <a:t>drop. </a:t>
            </a:r>
            <a:endParaRPr lang="en-US" dirty="0"/>
          </a:p>
          <a:p>
            <a:endParaRPr lang="en-US" dirty="0" smtClean="0"/>
          </a:p>
          <a:p>
            <a:r>
              <a:rPr lang="en-US" dirty="0" err="1" smtClean="0"/>
              <a:t>Stateful</a:t>
            </a:r>
            <a:r>
              <a:rPr lang="en-US" dirty="0" smtClean="0"/>
              <a:t> firewall: In </a:t>
            </a:r>
            <a:r>
              <a:rPr lang="en-US" dirty="0"/>
              <a:t>addition to packet filtering (source &amp; destination), these firewalls </a:t>
            </a:r>
            <a:r>
              <a:rPr lang="en-US" dirty="0" smtClean="0"/>
              <a:t>inspect </a:t>
            </a:r>
            <a:r>
              <a:rPr lang="en-US" dirty="0"/>
              <a:t>the state of a connection associated with an incoming IP packet</a:t>
            </a:r>
            <a:r>
              <a:rPr lang="en-US" dirty="0" smtClean="0"/>
              <a:t>.</a:t>
            </a:r>
          </a:p>
          <a:p>
            <a:pPr hangingPunct="0"/>
            <a:endParaRPr lang="en-US" dirty="0" smtClean="0"/>
          </a:p>
          <a:p>
            <a:pPr hangingPunct="0"/>
            <a:r>
              <a:rPr lang="en-US" dirty="0" smtClean="0"/>
              <a:t>Application firewall: Frequently </a:t>
            </a:r>
            <a:r>
              <a:rPr lang="en-US" dirty="0"/>
              <a:t>used to stop Trojan and malware, and </a:t>
            </a:r>
            <a:r>
              <a:rPr lang="en-US" dirty="0" smtClean="0"/>
              <a:t>serve in anti-malware applications.</a:t>
            </a:r>
            <a:endParaRPr lang="en-US" dirty="0"/>
          </a:p>
          <a:p>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93169" y="975947"/>
            <a:ext cx="4145451" cy="1420243"/>
          </a:xfrm>
          <a:prstGeom prst="rect">
            <a:avLst/>
          </a:prstGeo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7661" y="4277329"/>
            <a:ext cx="4185137" cy="2202602"/>
          </a:xfrm>
          <a:prstGeom prst="rect">
            <a:avLst/>
          </a:prstGeom>
        </p:spPr>
      </p:pic>
      <p:pic>
        <p:nvPicPr>
          <p:cNvPr id="7" name="Picture 6"/>
          <p:cNvPicPr>
            <a:picLocks noChangeAspect="1"/>
          </p:cNvPicPr>
          <p:nvPr/>
        </p:nvPicPr>
        <p:blipFill>
          <a:blip r:embed="rId4"/>
          <a:stretch>
            <a:fillRect/>
          </a:stretch>
        </p:blipFill>
        <p:spPr>
          <a:xfrm>
            <a:off x="6787661" y="2860931"/>
            <a:ext cx="4475285" cy="1114425"/>
          </a:xfrm>
          <a:prstGeom prst="rect">
            <a:avLst/>
          </a:prstGeom>
        </p:spPr>
      </p:pic>
    </p:spTree>
    <p:extLst>
      <p:ext uri="{BB962C8B-B14F-4D97-AF65-F5344CB8AC3E}">
        <p14:creationId xmlns:p14="http://schemas.microsoft.com/office/powerpoint/2010/main" val="1659549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Firewall Ruleset Complexity</a:t>
            </a:r>
            <a:endParaRPr lang="en-US" dirty="0"/>
          </a:p>
        </p:txBody>
      </p:sp>
      <p:sp>
        <p:nvSpPr>
          <p:cNvPr id="3" name="Content Placeholder 2"/>
          <p:cNvSpPr>
            <a:spLocks noGrp="1"/>
          </p:cNvSpPr>
          <p:nvPr>
            <p:ph idx="1"/>
          </p:nvPr>
        </p:nvSpPr>
        <p:spPr>
          <a:xfrm>
            <a:off x="1670538" y="1538654"/>
            <a:ext cx="9834074" cy="4800600"/>
          </a:xfrm>
        </p:spPr>
        <p:txBody>
          <a:bodyPr>
            <a:normAutofit/>
          </a:bodyPr>
          <a:lstStyle/>
          <a:p>
            <a:pPr hangingPunct="0"/>
            <a:r>
              <a:rPr lang="en-US" dirty="0" smtClean="0"/>
              <a:t>There </a:t>
            </a:r>
            <a:r>
              <a:rPr lang="en-US" dirty="0"/>
              <a:t>may be one or more network </a:t>
            </a:r>
            <a:r>
              <a:rPr lang="en-US" dirty="0" smtClean="0"/>
              <a:t>administrators, </a:t>
            </a:r>
            <a:r>
              <a:rPr lang="en-US" dirty="0"/>
              <a:t>firewall systems are naturally prone to inconsistent states due to human errors. </a:t>
            </a:r>
            <a:endParaRPr lang="en-US" dirty="0" smtClean="0"/>
          </a:p>
          <a:p>
            <a:pPr hangingPunct="0"/>
            <a:r>
              <a:rPr lang="en-US" dirty="0" smtClean="0"/>
              <a:t>A number </a:t>
            </a:r>
            <a:r>
              <a:rPr lang="en-US" dirty="0"/>
              <a:t>of challenges associated with rule-set correctness, such as</a:t>
            </a:r>
            <a:r>
              <a:rPr lang="en-US" dirty="0" smtClean="0"/>
              <a:t>:</a:t>
            </a:r>
            <a:endParaRPr lang="en-US" dirty="0"/>
          </a:p>
          <a:p>
            <a:pPr lvl="1"/>
            <a:r>
              <a:rPr lang="en-US" dirty="0"/>
              <a:t>Interdependence of rules to enforce a network security </a:t>
            </a:r>
            <a:r>
              <a:rPr lang="en-US" dirty="0" smtClean="0"/>
              <a:t>policy;</a:t>
            </a:r>
            <a:endParaRPr lang="en-US" dirty="0"/>
          </a:p>
          <a:p>
            <a:pPr lvl="1"/>
            <a:r>
              <a:rPr lang="en-US" dirty="0"/>
              <a:t>Semi-continuous evolution of network environments; </a:t>
            </a:r>
          </a:p>
          <a:p>
            <a:pPr lvl="1"/>
            <a:r>
              <a:rPr lang="en-US" dirty="0"/>
              <a:t>Difficulty of introducing a new rule into what is already a complex firewall </a:t>
            </a:r>
            <a:r>
              <a:rPr lang="en-US" dirty="0" smtClean="0"/>
              <a:t>rule-set</a:t>
            </a:r>
          </a:p>
          <a:p>
            <a:endParaRPr lang="en-US" dirty="0" smtClean="0"/>
          </a:p>
          <a:p>
            <a:r>
              <a:rPr lang="en-US" dirty="0" smtClean="0"/>
              <a:t>For </a:t>
            </a:r>
            <a:r>
              <a:rPr lang="en-US" dirty="0"/>
              <a:t>a subjective indication of how complex a firewall rule-set is, we can use Wool's Equation [5] shown below as an </a:t>
            </a:r>
            <a:r>
              <a:rPr lang="en-US" dirty="0" smtClean="0"/>
              <a:t>example</a:t>
            </a:r>
          </a:p>
          <a:p>
            <a:pPr lvl="1" hangingPunct="0"/>
            <a:r>
              <a:rPr lang="en-US" i="1" dirty="0"/>
              <a:t>RC = </a:t>
            </a:r>
            <a:r>
              <a:rPr lang="en-US" i="1" dirty="0" err="1"/>
              <a:t>Rules</a:t>
            </a:r>
            <a:r>
              <a:rPr lang="en-US" i="1" baseline="-25000" dirty="0" err="1"/>
              <a:t>fw</a:t>
            </a:r>
            <a:r>
              <a:rPr lang="en-US" i="1" dirty="0"/>
              <a:t> + </a:t>
            </a:r>
            <a:r>
              <a:rPr lang="en-US" i="1" dirty="0" err="1"/>
              <a:t>Objects</a:t>
            </a:r>
            <a:r>
              <a:rPr lang="en-US" i="1" baseline="-25000" dirty="0" err="1"/>
              <a:t>network</a:t>
            </a:r>
            <a:r>
              <a:rPr lang="en-US" i="1" dirty="0"/>
              <a:t> + Interfaces * (Interfaces-1)/</a:t>
            </a:r>
            <a:r>
              <a:rPr lang="en-US" i="1" dirty="0" smtClean="0"/>
              <a:t>2</a:t>
            </a:r>
          </a:p>
          <a:p>
            <a:pPr lvl="1" hangingPunct="0"/>
            <a:r>
              <a:rPr lang="en-US" dirty="0" smtClean="0"/>
              <a:t>where</a:t>
            </a:r>
            <a:r>
              <a:rPr lang="en-US" dirty="0"/>
              <a:t>, </a:t>
            </a:r>
            <a:r>
              <a:rPr lang="en-US" i="1" dirty="0"/>
              <a:t>RC</a:t>
            </a:r>
            <a:r>
              <a:rPr lang="en-US" dirty="0"/>
              <a:t> is rule complexity, </a:t>
            </a:r>
            <a:r>
              <a:rPr lang="en-US" i="1" dirty="0" err="1"/>
              <a:t>Rules</a:t>
            </a:r>
            <a:r>
              <a:rPr lang="en-US" i="1" baseline="-25000" dirty="0" err="1"/>
              <a:t>fw</a:t>
            </a:r>
            <a:r>
              <a:rPr lang="en-US" dirty="0"/>
              <a:t> indicates the number of firewall rules, </a:t>
            </a:r>
            <a:r>
              <a:rPr lang="en-US" i="1" dirty="0" err="1" smtClean="0"/>
              <a:t>Ojbects</a:t>
            </a:r>
            <a:r>
              <a:rPr lang="en-US" i="1" baseline="-25000" dirty="0" err="1" smtClean="0"/>
              <a:t>network</a:t>
            </a:r>
            <a:r>
              <a:rPr lang="en-US" dirty="0" smtClean="0"/>
              <a:t> </a:t>
            </a:r>
            <a:r>
              <a:rPr lang="en-US" dirty="0"/>
              <a:t>implies </a:t>
            </a:r>
            <a:r>
              <a:rPr lang="en-US" dirty="0" smtClean="0"/>
              <a:t># of </a:t>
            </a:r>
            <a:r>
              <a:rPr lang="en-US" dirty="0" err="1"/>
              <a:t>objetcs</a:t>
            </a:r>
            <a:r>
              <a:rPr lang="en-US" dirty="0"/>
              <a:t> defined on network; and </a:t>
            </a:r>
            <a:r>
              <a:rPr lang="en-US" i="1" dirty="0"/>
              <a:t>Interfaces</a:t>
            </a:r>
            <a:r>
              <a:rPr lang="en-US" dirty="0"/>
              <a:t> indicate total firewall interfaces.</a:t>
            </a:r>
            <a:endParaRPr lang="en-US" dirty="0"/>
          </a:p>
        </p:txBody>
      </p:sp>
    </p:spTree>
    <p:extLst>
      <p:ext uri="{BB962C8B-B14F-4D97-AF65-F5344CB8AC3E}">
        <p14:creationId xmlns:p14="http://schemas.microsoft.com/office/powerpoint/2010/main" val="1545539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7948" y="281210"/>
            <a:ext cx="8911687" cy="782659"/>
          </a:xfrm>
        </p:spPr>
        <p:txBody>
          <a:bodyPr>
            <a:normAutofit fontScale="90000"/>
          </a:bodyPr>
          <a:lstStyle/>
          <a:p>
            <a:r>
              <a:rPr lang="en-US" b="1" dirty="0"/>
              <a:t>Firewall </a:t>
            </a:r>
            <a:r>
              <a:rPr lang="en-US" b="1" dirty="0" smtClean="0"/>
              <a:t>Anomaly Types</a:t>
            </a:r>
            <a:r>
              <a:rPr lang="en-US" b="1" dirty="0"/>
              <a:t/>
            </a:r>
            <a:br>
              <a:rPr lang="en-US" b="1" dirty="0"/>
            </a:br>
            <a:endParaRPr lang="en-US" dirty="0"/>
          </a:p>
        </p:txBody>
      </p:sp>
      <p:sp>
        <p:nvSpPr>
          <p:cNvPr id="3" name="Content Placeholder 2"/>
          <p:cNvSpPr>
            <a:spLocks noGrp="1"/>
          </p:cNvSpPr>
          <p:nvPr>
            <p:ph idx="1"/>
          </p:nvPr>
        </p:nvSpPr>
        <p:spPr>
          <a:xfrm>
            <a:off x="1828800" y="1485900"/>
            <a:ext cx="9675812" cy="4425322"/>
          </a:xfrm>
        </p:spPr>
        <p:txBody>
          <a:bodyPr>
            <a:normAutofit fontScale="85000" lnSpcReduction="20000"/>
          </a:bodyPr>
          <a:lstStyle/>
          <a:p>
            <a:pPr hangingPunct="0"/>
            <a:r>
              <a:rPr lang="en-US" b="1" dirty="0"/>
              <a:t>Shadowing anomaly: </a:t>
            </a:r>
            <a:r>
              <a:rPr lang="en-US" dirty="0"/>
              <a:t>A rule is shadowed when a previous rule matches all the packets that match this rule, such that the shadowed rule will never be activated. </a:t>
            </a:r>
            <a:endParaRPr lang="en-US" dirty="0" smtClean="0"/>
          </a:p>
          <a:p>
            <a:pPr lvl="1" hangingPunct="0"/>
            <a:r>
              <a:rPr lang="en-US" dirty="0" smtClean="0"/>
              <a:t>E.g., Rule </a:t>
            </a:r>
            <a:r>
              <a:rPr lang="en-US" dirty="0"/>
              <a:t>Ry is shadowed by rule Rx, if Ry follows Rx in the order, and Ry is a subset match of Rx, and the actions of Rx and Ry are different.</a:t>
            </a:r>
          </a:p>
          <a:p>
            <a:pPr hangingPunct="0"/>
            <a:r>
              <a:rPr lang="en-US" b="1" dirty="0"/>
              <a:t>Correlation anomaly</a:t>
            </a:r>
            <a:r>
              <a:rPr lang="en-US" dirty="0"/>
              <a:t>: Two rules are correlated if the first rule matches some packets that match with the second rule, and the second rule matches some packets that match with the first rule</a:t>
            </a:r>
            <a:r>
              <a:rPr lang="en-US" dirty="0" smtClean="0"/>
              <a:t>.</a:t>
            </a:r>
          </a:p>
          <a:p>
            <a:pPr lvl="1" hangingPunct="0"/>
            <a:r>
              <a:rPr lang="en-US" dirty="0" smtClean="0"/>
              <a:t>E.g., Rules </a:t>
            </a:r>
            <a:r>
              <a:rPr lang="en-US" dirty="0"/>
              <a:t>Rx and Ry have a correlation anomaly, if Rx and Ry are correlated, and the actions of Rx and Ry are different.</a:t>
            </a:r>
          </a:p>
          <a:p>
            <a:pPr hangingPunct="0"/>
            <a:r>
              <a:rPr lang="en-US" b="1" dirty="0"/>
              <a:t>Generalization anomaly: </a:t>
            </a:r>
            <a:r>
              <a:rPr lang="en-US" dirty="0"/>
              <a:t>A rule is a generalization of another rule, if this general rule can match all the packets that match a specific rule that precedes it. </a:t>
            </a:r>
            <a:endParaRPr lang="en-US" dirty="0" smtClean="0"/>
          </a:p>
          <a:p>
            <a:pPr lvl="1" hangingPunct="0"/>
            <a:r>
              <a:rPr lang="en-US" dirty="0" smtClean="0"/>
              <a:t>E.g., Rule </a:t>
            </a:r>
            <a:r>
              <a:rPr lang="en-US" dirty="0"/>
              <a:t>Ry is a generalization of rule Rx, if Ry follows Rx in the order, and Ry is a superset match of Rx, and the actions of Ry and Rx are different.</a:t>
            </a:r>
          </a:p>
          <a:p>
            <a:r>
              <a:rPr lang="en-US" b="1" dirty="0"/>
              <a:t>Redundancy anomaly</a:t>
            </a:r>
            <a:r>
              <a:rPr lang="en-US" dirty="0"/>
              <a:t>: A redundant rule performs the same action on the same packets as another rule, such that if this (redundant) rule is removed, the security policy will not be affected. </a:t>
            </a:r>
            <a:endParaRPr lang="en-US" dirty="0" smtClean="0"/>
          </a:p>
          <a:p>
            <a:pPr lvl="1"/>
            <a:r>
              <a:rPr lang="en-US" dirty="0" smtClean="0"/>
              <a:t>E.g., Rule </a:t>
            </a:r>
            <a:r>
              <a:rPr lang="en-US" dirty="0"/>
              <a:t>Ry is redundant to rule Rx, if Rx precedes Ry in the order, Ry is a subset or exact match of Rx , and the actions of Rx and Ry are similar. If Rx precedes Ry in the order, and Rx is a subset match of Ry, and the actions of Rx and Ry are similar, then Rule Rx is redundant to rule Ry provided that Rx is not involved in any generalization or correlation anomalies with other rules preceding Ry.</a:t>
            </a:r>
            <a:endParaRPr lang="en-US" dirty="0"/>
          </a:p>
        </p:txBody>
      </p:sp>
    </p:spTree>
    <p:extLst>
      <p:ext uri="{BB962C8B-B14F-4D97-AF65-F5344CB8AC3E}">
        <p14:creationId xmlns:p14="http://schemas.microsoft.com/office/powerpoint/2010/main" val="1589416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7079" y="145829"/>
            <a:ext cx="8911687" cy="1019871"/>
          </a:xfrm>
        </p:spPr>
        <p:txBody>
          <a:bodyPr/>
          <a:lstStyle/>
          <a:p>
            <a:r>
              <a:rPr lang="en-US" dirty="0"/>
              <a:t>Anomaly </a:t>
            </a:r>
            <a:r>
              <a:rPr lang="en-US" dirty="0" smtClean="0"/>
              <a:t>detection: state </a:t>
            </a:r>
            <a:r>
              <a:rPr lang="en-US" dirty="0"/>
              <a:t>diagram</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41577" y="1239713"/>
            <a:ext cx="4630906" cy="3182818"/>
          </a:xfrm>
          <a:ln>
            <a:solidFill>
              <a:schemeClr val="accent1"/>
            </a:solidFill>
          </a:ln>
        </p:spPr>
      </p:pic>
      <p:sp>
        <p:nvSpPr>
          <p:cNvPr id="5" name="Rectangle 4"/>
          <p:cNvSpPr/>
          <p:nvPr/>
        </p:nvSpPr>
        <p:spPr>
          <a:xfrm>
            <a:off x="1403836" y="1239713"/>
            <a:ext cx="5770685" cy="3416320"/>
          </a:xfrm>
          <a:prstGeom prst="rect">
            <a:avLst/>
          </a:prstGeom>
        </p:spPr>
        <p:txBody>
          <a:bodyPr wrap="square">
            <a:spAutoFit/>
          </a:bodyPr>
          <a:lstStyle/>
          <a:p>
            <a:r>
              <a:rPr lang="en-US" sz="2000" dirty="0">
                <a:latin typeface="+mj-lt"/>
                <a:ea typeface="Times New Roman" panose="02020603050405020304" pitchFamily="18" charset="0"/>
              </a:rPr>
              <a:t>A state transition diagram uses relational algebra to determine what distinct relationship both</a:t>
            </a:r>
            <a:r>
              <a:rPr lang="en-US" sz="900" dirty="0">
                <a:latin typeface="+mj-lt"/>
                <a:ea typeface="Times New Roman" panose="02020603050405020304" pitchFamily="18" charset="0"/>
              </a:rPr>
              <a:t> </a:t>
            </a:r>
            <a:r>
              <a:rPr lang="en-US" sz="2000" dirty="0">
                <a:latin typeface="+mj-lt"/>
                <a:ea typeface="Times New Roman" panose="02020603050405020304" pitchFamily="18" charset="0"/>
              </a:rPr>
              <a:t>rules R</a:t>
            </a:r>
            <a:r>
              <a:rPr lang="en-US" sz="900" dirty="0">
                <a:latin typeface="+mj-lt"/>
                <a:ea typeface="Times New Roman" panose="02020603050405020304" pitchFamily="18" charset="0"/>
              </a:rPr>
              <a:t>x </a:t>
            </a:r>
            <a:r>
              <a:rPr lang="en-US" sz="2000" dirty="0">
                <a:latin typeface="+mj-lt"/>
                <a:ea typeface="Times New Roman" panose="02020603050405020304" pitchFamily="18" charset="0"/>
              </a:rPr>
              <a:t>and R</a:t>
            </a:r>
            <a:r>
              <a:rPr lang="en-US" sz="900" dirty="0">
                <a:latin typeface="+mj-lt"/>
                <a:ea typeface="Times New Roman" panose="02020603050405020304" pitchFamily="18" charset="0"/>
              </a:rPr>
              <a:t>y </a:t>
            </a:r>
            <a:r>
              <a:rPr lang="en-US" sz="2000" dirty="0">
                <a:latin typeface="+mj-lt"/>
                <a:ea typeface="Times New Roman" panose="02020603050405020304" pitchFamily="18" charset="0"/>
              </a:rPr>
              <a:t>have. </a:t>
            </a:r>
            <a:endParaRPr lang="en-US" sz="2000" dirty="0" smtClean="0">
              <a:latin typeface="+mj-lt"/>
              <a:ea typeface="Times New Roman" panose="02020603050405020304" pitchFamily="18" charset="0"/>
            </a:endParaRPr>
          </a:p>
          <a:p>
            <a:endParaRPr lang="en-US" sz="2000" dirty="0">
              <a:latin typeface="+mj-lt"/>
              <a:ea typeface="Times New Roman" panose="02020603050405020304" pitchFamily="18" charset="0"/>
            </a:endParaRPr>
          </a:p>
          <a:p>
            <a:r>
              <a:rPr lang="en-US" dirty="0" smtClean="0">
                <a:solidFill>
                  <a:srgbClr val="FF0000"/>
                </a:solidFill>
              </a:rPr>
              <a:t>Some of the end states reveal </a:t>
            </a:r>
            <a:r>
              <a:rPr lang="en-US" dirty="0">
                <a:solidFill>
                  <a:srgbClr val="FF0000"/>
                </a:solidFill>
              </a:rPr>
              <a:t>logical </a:t>
            </a:r>
            <a:r>
              <a:rPr lang="en-US" dirty="0" smtClean="0">
                <a:solidFill>
                  <a:srgbClr val="FF0000"/>
                </a:solidFill>
              </a:rPr>
              <a:t>overlaps (anomalies)</a:t>
            </a:r>
            <a:endParaRPr lang="en-US" sz="2000" dirty="0" smtClean="0">
              <a:solidFill>
                <a:srgbClr val="FF0000"/>
              </a:solidFill>
              <a:latin typeface="+mj-lt"/>
              <a:ea typeface="Times New Roman" panose="02020603050405020304" pitchFamily="18" charset="0"/>
            </a:endParaRPr>
          </a:p>
          <a:p>
            <a:endParaRPr lang="en-US" sz="2000" dirty="0" smtClean="0">
              <a:latin typeface="+mj-lt"/>
              <a:ea typeface="Times New Roman" panose="02020603050405020304" pitchFamily="18" charset="0"/>
            </a:endParaRPr>
          </a:p>
          <a:p>
            <a:r>
              <a:rPr lang="en-US" sz="2000" dirty="0" smtClean="0">
                <a:latin typeface="+mj-lt"/>
                <a:ea typeface="Times New Roman" panose="02020603050405020304" pitchFamily="18" charset="0"/>
              </a:rPr>
              <a:t>Relations </a:t>
            </a:r>
            <a:r>
              <a:rPr lang="en-US" sz="2000" dirty="0">
                <a:latin typeface="+mj-lt"/>
                <a:ea typeface="Times New Roman" panose="02020603050405020304" pitchFamily="18" charset="0"/>
              </a:rPr>
              <a:t>are defined between the attributes of R</a:t>
            </a:r>
            <a:r>
              <a:rPr lang="en-US" sz="900" dirty="0">
                <a:latin typeface="+mj-lt"/>
                <a:ea typeface="Times New Roman" panose="02020603050405020304" pitchFamily="18" charset="0"/>
              </a:rPr>
              <a:t>x </a:t>
            </a:r>
            <a:r>
              <a:rPr lang="en-US" sz="2000" dirty="0">
                <a:latin typeface="+mj-lt"/>
                <a:ea typeface="Times New Roman" panose="02020603050405020304" pitchFamily="18" charset="0"/>
              </a:rPr>
              <a:t>and R</a:t>
            </a:r>
            <a:r>
              <a:rPr lang="en-US" sz="900" dirty="0">
                <a:latin typeface="+mj-lt"/>
                <a:ea typeface="Times New Roman" panose="02020603050405020304" pitchFamily="18" charset="0"/>
              </a:rPr>
              <a:t>y</a:t>
            </a:r>
            <a:r>
              <a:rPr lang="en-US" sz="2000" dirty="0">
                <a:latin typeface="+mj-lt"/>
                <a:ea typeface="Times New Roman" panose="02020603050405020304" pitchFamily="18" charset="0"/>
              </a:rPr>
              <a:t>, where the attributes are {protocol, source, destination, action}. </a:t>
            </a:r>
            <a:endParaRPr lang="en-US" sz="2000" dirty="0" smtClean="0">
              <a:latin typeface="+mj-lt"/>
              <a:ea typeface="Times New Roman" panose="02020603050405020304" pitchFamily="18" charset="0"/>
            </a:endParaRPr>
          </a:p>
          <a:p>
            <a:endParaRPr lang="en-US" sz="2000" spc="-25" dirty="0" smtClean="0">
              <a:latin typeface="+mj-lt"/>
              <a:ea typeface="Times New Roman" panose="02020603050405020304" pitchFamily="18" charset="0"/>
            </a:endParaRPr>
          </a:p>
        </p:txBody>
      </p:sp>
    </p:spTree>
    <p:extLst>
      <p:ext uri="{BB962C8B-B14F-4D97-AF65-F5344CB8AC3E}">
        <p14:creationId xmlns:p14="http://schemas.microsoft.com/office/powerpoint/2010/main" val="3021513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7977" y="430679"/>
            <a:ext cx="10794023" cy="1280890"/>
          </a:xfrm>
        </p:spPr>
        <p:txBody>
          <a:bodyPr/>
          <a:lstStyle/>
          <a:p>
            <a:r>
              <a:rPr lang="en-US" dirty="0"/>
              <a:t>Anomaly </a:t>
            </a:r>
            <a:r>
              <a:rPr lang="en-US" dirty="0" smtClean="0"/>
              <a:t>detection: packet </a:t>
            </a:r>
            <a:r>
              <a:rPr lang="en-US" dirty="0"/>
              <a:t>state segmentation</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5507" y="1711569"/>
            <a:ext cx="4715533" cy="2400635"/>
          </a:xfrm>
        </p:spPr>
      </p:pic>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1577" y="1711569"/>
            <a:ext cx="4695860" cy="2581635"/>
          </a:xfrm>
          <a:prstGeom prst="rect">
            <a:avLst/>
          </a:prstGeom>
        </p:spPr>
      </p:pic>
      <p:sp>
        <p:nvSpPr>
          <p:cNvPr id="6" name="Rectangle 5"/>
          <p:cNvSpPr/>
          <p:nvPr/>
        </p:nvSpPr>
        <p:spPr>
          <a:xfrm>
            <a:off x="1075507" y="4721469"/>
            <a:ext cx="10653431" cy="1477328"/>
          </a:xfrm>
          <a:prstGeom prst="rect">
            <a:avLst/>
          </a:prstGeom>
        </p:spPr>
        <p:txBody>
          <a:bodyPr wrap="square">
            <a:spAutoFit/>
          </a:bodyPr>
          <a:lstStyle/>
          <a:p>
            <a:pPr indent="144145" algn="just" hangingPunct="0">
              <a:lnSpc>
                <a:spcPts val="1200"/>
              </a:lnSpc>
            </a:pPr>
            <a:r>
              <a:rPr lang="en-US" sz="1400" dirty="0">
                <a:latin typeface="+mj-lt"/>
                <a:ea typeface="Times New Roman" panose="02020603050405020304" pitchFamily="18" charset="0"/>
              </a:rPr>
              <a:t>By applying </a:t>
            </a:r>
            <a:r>
              <a:rPr lang="en-US" sz="1400" dirty="0" smtClean="0">
                <a:latin typeface="+mj-lt"/>
                <a:ea typeface="Times New Roman" panose="02020603050405020304" pitchFamily="18" charset="0"/>
              </a:rPr>
              <a:t>packet </a:t>
            </a:r>
            <a:r>
              <a:rPr lang="en-US" sz="1400" dirty="0">
                <a:latin typeface="+mj-lt"/>
                <a:ea typeface="Times New Roman" panose="02020603050405020304" pitchFamily="18" charset="0"/>
              </a:rPr>
              <a:t>state segmentation algorithm, </a:t>
            </a:r>
            <a:r>
              <a:rPr lang="en-US" sz="1400" dirty="0" smtClean="0">
                <a:latin typeface="+mj-lt"/>
                <a:ea typeface="Times New Roman" panose="02020603050405020304" pitchFamily="18" charset="0"/>
              </a:rPr>
              <a:t>a </a:t>
            </a:r>
            <a:r>
              <a:rPr lang="en-US" sz="1400" dirty="0">
                <a:latin typeface="+mj-lt"/>
                <a:ea typeface="Times New Roman" panose="02020603050405020304" pitchFamily="18" charset="0"/>
              </a:rPr>
              <a:t>sequence of segment space </a:t>
            </a:r>
            <a:r>
              <a:rPr lang="en-US" sz="1400" dirty="0" smtClean="0">
                <a:latin typeface="+mj-lt"/>
                <a:ea typeface="Times New Roman" panose="02020603050405020304" pitchFamily="18" charset="0"/>
              </a:rPr>
              <a:t>transformations yields </a:t>
            </a:r>
            <a:r>
              <a:rPr lang="en-US" sz="1400" dirty="0">
                <a:latin typeface="+mj-lt"/>
                <a:ea typeface="Times New Roman" panose="02020603050405020304" pitchFamily="18" charset="0"/>
              </a:rPr>
              <a:t>a more intuitive overview of anomalies in the security policy. </a:t>
            </a:r>
            <a:endParaRPr lang="en-US" sz="1400" dirty="0" smtClean="0">
              <a:latin typeface="+mj-lt"/>
              <a:ea typeface="Times New Roman" panose="02020603050405020304" pitchFamily="18" charset="0"/>
            </a:endParaRPr>
          </a:p>
          <a:p>
            <a:pPr indent="144145" algn="just" hangingPunct="0">
              <a:lnSpc>
                <a:spcPts val="1200"/>
              </a:lnSpc>
            </a:pPr>
            <a:endParaRPr lang="en-US" sz="1400" b="1" spc="-5" dirty="0">
              <a:latin typeface="+mj-lt"/>
              <a:ea typeface="Times New Roman" panose="02020603050405020304" pitchFamily="18" charset="0"/>
            </a:endParaRPr>
          </a:p>
          <a:p>
            <a:pPr indent="144145" algn="just" hangingPunct="0">
              <a:lnSpc>
                <a:spcPts val="1200"/>
              </a:lnSpc>
            </a:pPr>
            <a:r>
              <a:rPr lang="en-US" sz="1400" b="1" spc="-5" dirty="0" smtClean="0">
                <a:latin typeface="+mj-lt"/>
                <a:ea typeface="Times New Roman" panose="02020603050405020304" pitchFamily="18" charset="0"/>
              </a:rPr>
              <a:t>Non-overlapping</a:t>
            </a:r>
            <a:r>
              <a:rPr lang="en-US" sz="1400" b="1" spc="-5" dirty="0">
                <a:latin typeface="+mj-lt"/>
                <a:ea typeface="Times New Roman" panose="02020603050405020304" pitchFamily="18" charset="0"/>
              </a:rPr>
              <a:t>: </a:t>
            </a:r>
            <a:r>
              <a:rPr lang="en-US" sz="1400" spc="-5" dirty="0">
                <a:latin typeface="+mj-lt"/>
                <a:ea typeface="Times New Roman" panose="02020603050405020304" pitchFamily="18" charset="0"/>
              </a:rPr>
              <a:t>A space is associated with at most one rule; </a:t>
            </a:r>
            <a:r>
              <a:rPr lang="en-US" sz="1400" spc="-5" dirty="0" smtClean="0">
                <a:latin typeface="+mj-lt"/>
                <a:ea typeface="Times New Roman" panose="02020603050405020304" pitchFamily="18" charset="0"/>
              </a:rPr>
              <a:t>no </a:t>
            </a:r>
            <a:r>
              <a:rPr lang="en-US" sz="1400" spc="-5" dirty="0">
                <a:latin typeface="+mj-lt"/>
                <a:ea typeface="Times New Roman" panose="02020603050405020304" pitchFamily="18" charset="0"/>
              </a:rPr>
              <a:t>two rules overlap a segment space. </a:t>
            </a:r>
            <a:r>
              <a:rPr lang="en-US" sz="1400" spc="-5" dirty="0" smtClean="0">
                <a:solidFill>
                  <a:srgbClr val="FF0000"/>
                </a:solidFill>
                <a:latin typeface="+mj-lt"/>
                <a:ea typeface="Times New Roman" panose="02020603050405020304" pitchFamily="18" charset="0"/>
              </a:rPr>
              <a:t>No anomaly.</a:t>
            </a:r>
          </a:p>
          <a:p>
            <a:pPr indent="144145" algn="just" hangingPunct="0">
              <a:lnSpc>
                <a:spcPts val="1200"/>
              </a:lnSpc>
            </a:pPr>
            <a:endParaRPr lang="en-US" sz="1400" b="1" spc="-5" dirty="0" smtClean="0">
              <a:latin typeface="+mj-lt"/>
              <a:ea typeface="Times New Roman" panose="02020603050405020304" pitchFamily="18" charset="0"/>
            </a:endParaRPr>
          </a:p>
          <a:p>
            <a:pPr indent="144145" algn="just" hangingPunct="0">
              <a:lnSpc>
                <a:spcPts val="1200"/>
              </a:lnSpc>
            </a:pPr>
            <a:r>
              <a:rPr lang="en-US" sz="1400" b="1" spc="-5" dirty="0" smtClean="0">
                <a:solidFill>
                  <a:srgbClr val="FF0000"/>
                </a:solidFill>
                <a:latin typeface="+mj-lt"/>
                <a:ea typeface="Times New Roman" panose="02020603050405020304" pitchFamily="18" charset="0"/>
              </a:rPr>
              <a:t>Conflicting </a:t>
            </a:r>
            <a:r>
              <a:rPr lang="en-US" sz="1400" b="1" spc="-5" dirty="0">
                <a:solidFill>
                  <a:srgbClr val="FF0000"/>
                </a:solidFill>
                <a:latin typeface="+mj-lt"/>
                <a:ea typeface="Times New Roman" panose="02020603050405020304" pitchFamily="18" charset="0"/>
              </a:rPr>
              <a:t>Overlap</a:t>
            </a:r>
            <a:r>
              <a:rPr lang="en-US" sz="1400" b="1" spc="-5" dirty="0">
                <a:latin typeface="+mj-lt"/>
                <a:ea typeface="Times New Roman" panose="02020603050405020304" pitchFamily="18" charset="0"/>
              </a:rPr>
              <a:t>: </a:t>
            </a:r>
            <a:r>
              <a:rPr lang="en-US" sz="1400" spc="-5" dirty="0">
                <a:latin typeface="+mj-lt"/>
                <a:ea typeface="Times New Roman" panose="02020603050405020304" pitchFamily="18" charset="0"/>
              </a:rPr>
              <a:t>A space is associated with two or more rules with conflicting actions. </a:t>
            </a:r>
            <a:r>
              <a:rPr lang="en-US" sz="1400" spc="-5" dirty="0" smtClean="0">
                <a:solidFill>
                  <a:srgbClr val="FF0000"/>
                </a:solidFill>
                <a:latin typeface="+mj-lt"/>
                <a:ea typeface="Times New Roman" panose="02020603050405020304" pitchFamily="18" charset="0"/>
              </a:rPr>
              <a:t>Anomaly </a:t>
            </a:r>
            <a:r>
              <a:rPr lang="en-US" sz="1400" spc="-5" dirty="0">
                <a:solidFill>
                  <a:srgbClr val="FF0000"/>
                </a:solidFill>
                <a:latin typeface="+mj-lt"/>
                <a:ea typeface="Times New Roman" panose="02020603050405020304" pitchFamily="18" charset="0"/>
              </a:rPr>
              <a:t>classifications include shadowing, correlation, and </a:t>
            </a:r>
            <a:r>
              <a:rPr lang="en-US" sz="1400" spc="-5" dirty="0" smtClean="0">
                <a:solidFill>
                  <a:srgbClr val="FF0000"/>
                </a:solidFill>
                <a:latin typeface="+mj-lt"/>
                <a:ea typeface="Times New Roman" panose="02020603050405020304" pitchFamily="18" charset="0"/>
              </a:rPr>
              <a:t>generalization.</a:t>
            </a:r>
          </a:p>
          <a:p>
            <a:pPr indent="144145" algn="just" hangingPunct="0">
              <a:lnSpc>
                <a:spcPts val="1200"/>
              </a:lnSpc>
            </a:pPr>
            <a:endParaRPr lang="en-US" sz="1400" spc="-5" dirty="0" smtClean="0">
              <a:latin typeface="+mj-lt"/>
              <a:ea typeface="Times New Roman" panose="02020603050405020304" pitchFamily="18" charset="0"/>
            </a:endParaRPr>
          </a:p>
          <a:p>
            <a:pPr indent="144145" algn="just" hangingPunct="0">
              <a:lnSpc>
                <a:spcPts val="1200"/>
              </a:lnSpc>
            </a:pPr>
            <a:r>
              <a:rPr lang="en-US" sz="1400" b="1" dirty="0" smtClean="0">
                <a:latin typeface="+mj-lt"/>
                <a:ea typeface="Times New Roman" panose="02020603050405020304" pitchFamily="18" charset="0"/>
              </a:rPr>
              <a:t>Non-Conflicting </a:t>
            </a:r>
            <a:r>
              <a:rPr lang="en-US" sz="1400" b="1" dirty="0">
                <a:latin typeface="+mj-lt"/>
                <a:ea typeface="Times New Roman" panose="02020603050405020304" pitchFamily="18" charset="0"/>
              </a:rPr>
              <a:t>Overlap</a:t>
            </a:r>
            <a:r>
              <a:rPr lang="en-US" sz="1400" dirty="0">
                <a:latin typeface="+mj-lt"/>
                <a:ea typeface="Times New Roman" panose="02020603050405020304" pitchFamily="18" charset="0"/>
              </a:rPr>
              <a:t>: A space is associated with two or more rules with </a:t>
            </a:r>
            <a:r>
              <a:rPr lang="en-US" sz="1400" dirty="0" smtClean="0">
                <a:latin typeface="+mj-lt"/>
                <a:ea typeface="Times New Roman" panose="02020603050405020304" pitchFamily="18" charset="0"/>
              </a:rPr>
              <a:t>same action leads to </a:t>
            </a:r>
            <a:r>
              <a:rPr lang="en-US" sz="1400" dirty="0" smtClean="0">
                <a:solidFill>
                  <a:srgbClr val="FF0000"/>
                </a:solidFill>
                <a:latin typeface="+mj-lt"/>
                <a:ea typeface="Times New Roman" panose="02020603050405020304" pitchFamily="18" charset="0"/>
              </a:rPr>
              <a:t>redundancy of rules</a:t>
            </a:r>
            <a:r>
              <a:rPr lang="en-US" sz="1400" dirty="0" smtClean="0">
                <a:latin typeface="+mj-lt"/>
                <a:ea typeface="Times New Roman" panose="02020603050405020304" pitchFamily="18" charset="0"/>
              </a:rPr>
              <a:t>.</a:t>
            </a:r>
            <a:endParaRPr lang="en-US" sz="3200" dirty="0">
              <a:latin typeface="+mj-lt"/>
            </a:endParaRPr>
          </a:p>
        </p:txBody>
      </p:sp>
    </p:spTree>
    <p:extLst>
      <p:ext uri="{BB962C8B-B14F-4D97-AF65-F5344CB8AC3E}">
        <p14:creationId xmlns:p14="http://schemas.microsoft.com/office/powerpoint/2010/main" val="4882873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7656" y="232605"/>
            <a:ext cx="9997659" cy="1280890"/>
          </a:xfrm>
        </p:spPr>
        <p:txBody>
          <a:bodyPr/>
          <a:lstStyle/>
          <a:p>
            <a:r>
              <a:rPr lang="en-US" dirty="0"/>
              <a:t>Anomaly </a:t>
            </a:r>
            <a:r>
              <a:rPr lang="en-US" dirty="0" smtClean="0"/>
              <a:t>detection: Stair </a:t>
            </a:r>
            <a:r>
              <a:rPr lang="en-US" dirty="0"/>
              <a:t>case modeling</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56010" y="1710722"/>
            <a:ext cx="4382082" cy="1905266"/>
          </a:xfrm>
        </p:spPr>
      </p:pic>
      <p:sp>
        <p:nvSpPr>
          <p:cNvPr id="5" name="Rectangle 4"/>
          <p:cNvSpPr/>
          <p:nvPr/>
        </p:nvSpPr>
        <p:spPr>
          <a:xfrm>
            <a:off x="1195754" y="3938843"/>
            <a:ext cx="4642338" cy="1477328"/>
          </a:xfrm>
          <a:prstGeom prst="rect">
            <a:avLst/>
          </a:prstGeom>
        </p:spPr>
        <p:txBody>
          <a:bodyPr wrap="square">
            <a:spAutoFit/>
          </a:bodyPr>
          <a:lstStyle/>
          <a:p>
            <a:r>
              <a:rPr lang="en-US" dirty="0">
                <a:latin typeface="Times New Roman" panose="02020603050405020304" pitchFamily="18" charset="0"/>
                <a:ea typeface="Times New Roman" panose="02020603050405020304" pitchFamily="18" charset="0"/>
              </a:rPr>
              <a:t>In Table 2, rule 5 clearly matches all the packets that rule 3 matches, and so one discerns that rule 5 matches all packets that rule 3 matches, plus some. Rule 3 takes precedence, but it is entirely unnecessary – and thus redundant – to rule 5.</a:t>
            </a:r>
            <a:endParaRPr lang="en-US" dirty="0"/>
          </a:p>
        </p:txBody>
      </p:sp>
      <p:sp>
        <p:nvSpPr>
          <p:cNvPr id="6" name="Rectangle 5"/>
          <p:cNvSpPr/>
          <p:nvPr/>
        </p:nvSpPr>
        <p:spPr>
          <a:xfrm>
            <a:off x="6409592" y="3938843"/>
            <a:ext cx="5662246" cy="1384995"/>
          </a:xfrm>
          <a:prstGeom prst="rect">
            <a:avLst/>
          </a:prstGeom>
        </p:spPr>
        <p:txBody>
          <a:bodyPr wrap="square">
            <a:spAutoFit/>
          </a:bodyPr>
          <a:lstStyle/>
          <a:p>
            <a:pPr indent="144145" algn="just" hangingPunct="0">
              <a:lnSpc>
                <a:spcPts val="1200"/>
              </a:lnSpc>
            </a:pPr>
            <a:r>
              <a:rPr lang="en-US" dirty="0">
                <a:latin typeface="Times New Roman" panose="02020603050405020304" pitchFamily="18" charset="0"/>
                <a:ea typeface="Times New Roman" panose="02020603050405020304" pitchFamily="18" charset="0"/>
              </a:rPr>
              <a:t>Raining Boxes </a:t>
            </a:r>
            <a:r>
              <a:rPr lang="en-US" dirty="0" smtClean="0">
                <a:latin typeface="Times New Roman" panose="02020603050405020304" pitchFamily="18" charset="0"/>
                <a:ea typeface="Times New Roman" panose="02020603050405020304" pitchFamily="18" charset="0"/>
              </a:rPr>
              <a:t>based on stair case modeling leads to the following: </a:t>
            </a:r>
            <a:endParaRPr lang="en-US" dirty="0">
              <a:latin typeface="Times New Roman" panose="02020603050405020304" pitchFamily="18" charset="0"/>
              <a:ea typeface="Times New Roman" panose="02020603050405020304" pitchFamily="18" charset="0"/>
            </a:endParaRPr>
          </a:p>
          <a:p>
            <a:pPr indent="144145" algn="just" hangingPunct="0">
              <a:lnSpc>
                <a:spcPts val="1200"/>
              </a:lnSpc>
            </a:pPr>
            <a:r>
              <a:rPr lang="en-US" dirty="0">
                <a:latin typeface="Times New Roman" panose="02020603050405020304" pitchFamily="18" charset="0"/>
                <a:ea typeface="Times New Roman" panose="02020603050405020304" pitchFamily="18" charset="0"/>
              </a:rPr>
              <a:t> </a:t>
            </a:r>
          </a:p>
          <a:p>
            <a:pPr marL="342900" marR="0" lvl="0" indent="-342900">
              <a:spcBef>
                <a:spcPts val="0"/>
              </a:spcBef>
              <a:spcAft>
                <a:spcPts val="0"/>
              </a:spcAft>
              <a:buFont typeface="Symbol" panose="05050102010706020507" pitchFamily="18" charset="2"/>
              <a:buChar char=""/>
            </a:pPr>
            <a:r>
              <a:rPr lang="en-US" dirty="0">
                <a:solidFill>
                  <a:srgbClr val="FF0000"/>
                </a:solidFill>
                <a:latin typeface="Times New Roman" panose="02020603050405020304" pitchFamily="18" charset="0"/>
                <a:ea typeface="Times New Roman" panose="02020603050405020304" pitchFamily="18" charset="0"/>
              </a:rPr>
              <a:t>Correlation Anomaly </a:t>
            </a:r>
            <a:r>
              <a:rPr lang="en-US" dirty="0">
                <a:latin typeface="Times New Roman" panose="02020603050405020304" pitchFamily="18" charset="0"/>
                <a:ea typeface="Times New Roman" panose="02020603050405020304" pitchFamily="18" charset="0"/>
              </a:rPr>
              <a:t>between rules 3 and 4 (Figure 3);</a:t>
            </a:r>
            <a:endParaRPr lang="en-US" sz="2400" dirty="0">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dirty="0">
                <a:solidFill>
                  <a:srgbClr val="FF0000"/>
                </a:solidFill>
                <a:latin typeface="Times New Roman" panose="02020603050405020304" pitchFamily="18" charset="0"/>
                <a:ea typeface="Times New Roman" panose="02020603050405020304" pitchFamily="18" charset="0"/>
              </a:rPr>
              <a:t>Redundancy Anomaly </a:t>
            </a:r>
            <a:r>
              <a:rPr lang="en-US" dirty="0">
                <a:latin typeface="Times New Roman" panose="02020603050405020304" pitchFamily="18" charset="0"/>
                <a:ea typeface="Times New Roman" panose="02020603050405020304" pitchFamily="18" charset="0"/>
              </a:rPr>
              <a:t>between rules</a:t>
            </a:r>
            <a:r>
              <a:rPr lang="en-US" spc="-120" dirty="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3 and 5; and</a:t>
            </a:r>
            <a:endParaRPr lang="en-US" sz="2400" dirty="0">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dirty="0">
                <a:latin typeface="Times New Roman" panose="02020603050405020304" pitchFamily="18" charset="0"/>
                <a:ea typeface="Times New Roman" panose="02020603050405020304" pitchFamily="18" charset="0"/>
              </a:rPr>
              <a:t>The </a:t>
            </a:r>
            <a:r>
              <a:rPr lang="en-US" dirty="0">
                <a:solidFill>
                  <a:srgbClr val="FF0000"/>
                </a:solidFill>
                <a:latin typeface="Times New Roman" panose="02020603050405020304" pitchFamily="18" charset="0"/>
                <a:ea typeface="Times New Roman" panose="02020603050405020304" pitchFamily="18" charset="0"/>
              </a:rPr>
              <a:t>combined anomalies </a:t>
            </a:r>
            <a:r>
              <a:rPr lang="en-US" dirty="0">
                <a:latin typeface="Times New Roman" panose="02020603050405020304" pitchFamily="18" charset="0"/>
                <a:ea typeface="Times New Roman" panose="02020603050405020304" pitchFamily="18" charset="0"/>
              </a:rPr>
              <a:t>between</a:t>
            </a:r>
            <a:r>
              <a:rPr lang="en-US" spc="-55" dirty="0">
                <a:latin typeface="Times New Roman" panose="02020603050405020304" pitchFamily="18" charset="0"/>
                <a:ea typeface="Times New Roman" panose="02020603050405020304" pitchFamily="18" charset="0"/>
              </a:rPr>
              <a:t> </a:t>
            </a:r>
            <a:r>
              <a:rPr lang="en-US" dirty="0">
                <a:latin typeface="Times New Roman" panose="02020603050405020304" pitchFamily="18" charset="0"/>
                <a:ea typeface="Times New Roman" panose="02020603050405020304" pitchFamily="18" charset="0"/>
              </a:rPr>
              <a:t>rules 3, 4 and 5.</a:t>
            </a:r>
            <a:endParaRPr lang="en-US" sz="2400" dirty="0">
              <a:effectLst/>
              <a:latin typeface="Times New Roman" panose="02020603050405020304" pitchFamily="18" charset="0"/>
              <a:ea typeface="Times New Roman" panose="02020603050405020304" pitchFamily="18" charset="0"/>
            </a:endParaRPr>
          </a:p>
        </p:txBody>
      </p:sp>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1457" y="1513495"/>
            <a:ext cx="4111638" cy="2184031"/>
          </a:xfrm>
          <a:prstGeom prst="rect">
            <a:avLst/>
          </a:prstGeom>
        </p:spPr>
      </p:pic>
    </p:spTree>
    <p:extLst>
      <p:ext uri="{BB962C8B-B14F-4D97-AF65-F5344CB8AC3E}">
        <p14:creationId xmlns:p14="http://schemas.microsoft.com/office/powerpoint/2010/main" val="2117787813"/>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76</TotalTime>
  <Words>1210</Words>
  <Application>Microsoft Office PowerPoint</Application>
  <PresentationFormat>Widescreen</PresentationFormat>
  <Paragraphs>90</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Century Gothic</vt:lpstr>
      <vt:lpstr>Symbol</vt:lpstr>
      <vt:lpstr>Times New Roman</vt:lpstr>
      <vt:lpstr>Wingdings 3</vt:lpstr>
      <vt:lpstr>Wisp</vt:lpstr>
      <vt:lpstr>Detection of Anomaly in Firewall Rule-Sets</vt:lpstr>
      <vt:lpstr>Firewall: Overview</vt:lpstr>
      <vt:lpstr>Motivation </vt:lpstr>
      <vt:lpstr>Background: Firewalls</vt:lpstr>
      <vt:lpstr>Firewall Ruleset Complexity</vt:lpstr>
      <vt:lpstr>Firewall Anomaly Types </vt:lpstr>
      <vt:lpstr>Anomaly detection: state diagram</vt:lpstr>
      <vt:lpstr>Anomaly detection: packet state segmentation</vt:lpstr>
      <vt:lpstr>Anomaly detection: Stair case modeling</vt:lpstr>
      <vt:lpstr>Anomaly detection: other approaches</vt:lpstr>
      <vt:lpstr>Conclusion and future research</vt:lpstr>
      <vt:lpstr>Thank you!</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Detection of Anomaly in Firewall Rule-Sets</dc:title>
  <dc:creator>Hossain Shahriar</dc:creator>
  <cp:lastModifiedBy>Hossain Shahriar</cp:lastModifiedBy>
  <cp:revision>18</cp:revision>
  <dcterms:created xsi:type="dcterms:W3CDTF">2018-06-27T15:59:34Z</dcterms:created>
  <dcterms:modified xsi:type="dcterms:W3CDTF">2018-06-27T17:16:10Z</dcterms:modified>
</cp:coreProperties>
</file>