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70" r:id="rId5"/>
    <p:sldId id="263" r:id="rId6"/>
    <p:sldId id="266" r:id="rId7"/>
    <p:sldId id="259" r:id="rId8"/>
    <p:sldId id="261" r:id="rId9"/>
    <p:sldId id="262" r:id="rId10"/>
    <p:sldId id="260" r:id="rId11"/>
    <p:sldId id="265" r:id="rId12"/>
    <p:sldId id="264" r:id="rId13"/>
    <p:sldId id="268" r:id="rId14"/>
    <p:sldId id="269" r:id="rId1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2" d="100"/>
          <a:sy n="62" d="100"/>
        </p:scale>
        <p:origin x="38" y="36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SSN DESSN" userId="b0d3f3bcd1cdbe81" providerId="LiveId" clId="{998F8100-895C-4CFF-BBFA-02019DC4B226}"/>
    <pc:docChg chg="undo custSel addSld delSld modSld sldOrd">
      <pc:chgData name="DESSN DESSN" userId="b0d3f3bcd1cdbe81" providerId="LiveId" clId="{998F8100-895C-4CFF-BBFA-02019DC4B226}" dt="2018-05-31T22:23:34.791" v="1308" actId="1037"/>
      <pc:docMkLst>
        <pc:docMk/>
      </pc:docMkLst>
      <pc:sldChg chg="modSp">
        <pc:chgData name="DESSN DESSN" userId="b0d3f3bcd1cdbe81" providerId="LiveId" clId="{998F8100-895C-4CFF-BBFA-02019DC4B226}" dt="2018-05-25T12:53:27.714" v="16" actId="20577"/>
        <pc:sldMkLst>
          <pc:docMk/>
          <pc:sldMk cId="20325887" sldId="257"/>
        </pc:sldMkLst>
        <pc:spChg chg="mod">
          <ac:chgData name="DESSN DESSN" userId="b0d3f3bcd1cdbe81" providerId="LiveId" clId="{998F8100-895C-4CFF-BBFA-02019DC4B226}" dt="2018-05-25T12:53:27.714" v="16" actId="20577"/>
          <ac:spMkLst>
            <pc:docMk/>
            <pc:sldMk cId="20325887" sldId="257"/>
            <ac:spMk id="3" creationId="{00000000-0000-0000-0000-000000000000}"/>
          </ac:spMkLst>
        </pc:spChg>
      </pc:sldChg>
      <pc:sldChg chg="modSp">
        <pc:chgData name="DESSN DESSN" userId="b0d3f3bcd1cdbe81" providerId="LiveId" clId="{998F8100-895C-4CFF-BBFA-02019DC4B226}" dt="2018-05-27T00:48:27.871" v="1080" actId="20577"/>
        <pc:sldMkLst>
          <pc:docMk/>
          <pc:sldMk cId="2425408897" sldId="258"/>
        </pc:sldMkLst>
        <pc:spChg chg="mod">
          <ac:chgData name="DESSN DESSN" userId="b0d3f3bcd1cdbe81" providerId="LiveId" clId="{998F8100-895C-4CFF-BBFA-02019DC4B226}" dt="2018-05-27T00:48:27.871" v="1080" actId="20577"/>
          <ac:spMkLst>
            <pc:docMk/>
            <pc:sldMk cId="2425408897" sldId="258"/>
            <ac:spMk id="3" creationId="{00000000-0000-0000-0000-000000000000}"/>
          </ac:spMkLst>
        </pc:spChg>
        <pc:spChg chg="mod">
          <ac:chgData name="DESSN DESSN" userId="b0d3f3bcd1cdbe81" providerId="LiveId" clId="{998F8100-895C-4CFF-BBFA-02019DC4B226}" dt="2018-05-25T12:52:27.662" v="3" actId="20577"/>
          <ac:spMkLst>
            <pc:docMk/>
            <pc:sldMk cId="2425408897" sldId="258"/>
            <ac:spMk id="4" creationId="{A6D2FBC4-57FD-47B0-87C8-5D0E1528463C}"/>
          </ac:spMkLst>
        </pc:spChg>
      </pc:sldChg>
      <pc:sldChg chg="modSp">
        <pc:chgData name="DESSN DESSN" userId="b0d3f3bcd1cdbe81" providerId="LiveId" clId="{998F8100-895C-4CFF-BBFA-02019DC4B226}" dt="2018-05-25T15:23:46.725" v="925" actId="6549"/>
        <pc:sldMkLst>
          <pc:docMk/>
          <pc:sldMk cId="2705975930" sldId="259"/>
        </pc:sldMkLst>
        <pc:spChg chg="mod">
          <ac:chgData name="DESSN DESSN" userId="b0d3f3bcd1cdbe81" providerId="LiveId" clId="{998F8100-895C-4CFF-BBFA-02019DC4B226}" dt="2018-05-25T15:23:46.725" v="925" actId="6549"/>
          <ac:spMkLst>
            <pc:docMk/>
            <pc:sldMk cId="2705975930" sldId="259"/>
            <ac:spMk id="3" creationId="{00000000-0000-0000-0000-000000000000}"/>
          </ac:spMkLst>
        </pc:spChg>
      </pc:sldChg>
      <pc:sldChg chg="ord">
        <pc:chgData name="DESSN DESSN" userId="b0d3f3bcd1cdbe81" providerId="LiveId" clId="{998F8100-895C-4CFF-BBFA-02019DC4B226}" dt="2018-05-25T12:57:28.294" v="17" actId="20577"/>
        <pc:sldMkLst>
          <pc:docMk/>
          <pc:sldMk cId="2905141784" sldId="261"/>
        </pc:sldMkLst>
      </pc:sldChg>
      <pc:sldChg chg="addSp delSp modSp">
        <pc:chgData name="DESSN DESSN" userId="b0d3f3bcd1cdbe81" providerId="LiveId" clId="{998F8100-895C-4CFF-BBFA-02019DC4B226}" dt="2018-05-31T22:23:34.791" v="1308" actId="1037"/>
        <pc:sldMkLst>
          <pc:docMk/>
          <pc:sldMk cId="3362282555" sldId="263"/>
        </pc:sldMkLst>
        <pc:spChg chg="mod">
          <ac:chgData name="DESSN DESSN" userId="b0d3f3bcd1cdbe81" providerId="LiveId" clId="{998F8100-895C-4CFF-BBFA-02019DC4B226}" dt="2018-05-31T22:21:25.897" v="1262" actId="14100"/>
          <ac:spMkLst>
            <pc:docMk/>
            <pc:sldMk cId="3362282555" sldId="263"/>
            <ac:spMk id="3" creationId="{00000000-0000-0000-0000-000000000000}"/>
          </ac:spMkLst>
        </pc:spChg>
        <pc:picChg chg="add mod">
          <ac:chgData name="DESSN DESSN" userId="b0d3f3bcd1cdbe81" providerId="LiveId" clId="{998F8100-895C-4CFF-BBFA-02019DC4B226}" dt="2018-05-31T22:23:30.263" v="1297" actId="1038"/>
          <ac:picMkLst>
            <pc:docMk/>
            <pc:sldMk cId="3362282555" sldId="263"/>
            <ac:picMk id="2" creationId="{17B3CBCA-530B-40A7-AF3B-D3F522C1B04B}"/>
          </ac:picMkLst>
        </pc:picChg>
        <pc:picChg chg="add del mod">
          <ac:chgData name="DESSN DESSN" userId="b0d3f3bcd1cdbe81" providerId="LiveId" clId="{998F8100-895C-4CFF-BBFA-02019DC4B226}" dt="2018-05-31T22:03:22.937" v="1090"/>
          <ac:picMkLst>
            <pc:docMk/>
            <pc:sldMk cId="3362282555" sldId="263"/>
            <ac:picMk id="5" creationId="{46D19904-4AAE-444C-B6EC-1B16BB7A26DF}"/>
          </ac:picMkLst>
        </pc:picChg>
        <pc:picChg chg="add mod">
          <ac:chgData name="DESSN DESSN" userId="b0d3f3bcd1cdbe81" providerId="LiveId" clId="{998F8100-895C-4CFF-BBFA-02019DC4B226}" dt="2018-05-31T22:23:25.369" v="1271" actId="1037"/>
          <ac:picMkLst>
            <pc:docMk/>
            <pc:sldMk cId="3362282555" sldId="263"/>
            <ac:picMk id="6" creationId="{11AC41D1-504E-40B9-9658-E9881FEA9DF9}"/>
          </ac:picMkLst>
        </pc:picChg>
        <pc:picChg chg="add del mod">
          <ac:chgData name="DESSN DESSN" userId="b0d3f3bcd1cdbe81" providerId="LiveId" clId="{998F8100-895C-4CFF-BBFA-02019DC4B226}" dt="2018-05-31T22:10:13.183" v="1190" actId="478"/>
          <ac:picMkLst>
            <pc:docMk/>
            <pc:sldMk cId="3362282555" sldId="263"/>
            <ac:picMk id="7" creationId="{4D7E4528-154D-4A03-A40E-62495F1EB4C1}"/>
          </ac:picMkLst>
        </pc:picChg>
        <pc:picChg chg="add mod">
          <ac:chgData name="DESSN DESSN" userId="b0d3f3bcd1cdbe81" providerId="LiveId" clId="{998F8100-895C-4CFF-BBFA-02019DC4B226}" dt="2018-05-31T22:20:45.540" v="1234" actId="1036"/>
          <ac:picMkLst>
            <pc:docMk/>
            <pc:sldMk cId="3362282555" sldId="263"/>
            <ac:picMk id="9" creationId="{44048077-E7BD-471B-B9E3-6D60D3DB6608}"/>
          </ac:picMkLst>
        </pc:picChg>
        <pc:picChg chg="add del mod">
          <ac:chgData name="DESSN DESSN" userId="b0d3f3bcd1cdbe81" providerId="LiveId" clId="{998F8100-895C-4CFF-BBFA-02019DC4B226}" dt="2018-05-31T22:18:26.339" v="1196" actId="478"/>
          <ac:picMkLst>
            <pc:docMk/>
            <pc:sldMk cId="3362282555" sldId="263"/>
            <ac:picMk id="10" creationId="{52D62B0C-257A-4791-81CE-2F86D8AD1DD4}"/>
          </ac:picMkLst>
        </pc:picChg>
        <pc:picChg chg="add mod">
          <ac:chgData name="DESSN DESSN" userId="b0d3f3bcd1cdbe81" providerId="LiveId" clId="{998F8100-895C-4CFF-BBFA-02019DC4B226}" dt="2018-05-31T22:23:34.791" v="1308" actId="1037"/>
          <ac:picMkLst>
            <pc:docMk/>
            <pc:sldMk cId="3362282555" sldId="263"/>
            <ac:picMk id="11" creationId="{E18E6100-8DAF-4492-BA58-3D682A08797B}"/>
          </ac:picMkLst>
        </pc:picChg>
      </pc:sldChg>
      <pc:sldChg chg="delSp modSp">
        <pc:chgData name="DESSN DESSN" userId="b0d3f3bcd1cdbe81" providerId="LiveId" clId="{998F8100-895C-4CFF-BBFA-02019DC4B226}" dt="2018-05-25T15:21:58.417" v="915" actId="20577"/>
        <pc:sldMkLst>
          <pc:docMk/>
          <pc:sldMk cId="2751570835" sldId="264"/>
        </pc:sldMkLst>
        <pc:spChg chg="mod">
          <ac:chgData name="DESSN DESSN" userId="b0d3f3bcd1cdbe81" providerId="LiveId" clId="{998F8100-895C-4CFF-BBFA-02019DC4B226}" dt="2018-05-25T15:21:45.407" v="904" actId="207"/>
          <ac:spMkLst>
            <pc:docMk/>
            <pc:sldMk cId="2751570835" sldId="264"/>
            <ac:spMk id="3" creationId="{00000000-0000-0000-0000-000000000000}"/>
          </ac:spMkLst>
        </pc:spChg>
        <pc:spChg chg="mod">
          <ac:chgData name="DESSN DESSN" userId="b0d3f3bcd1cdbe81" providerId="LiveId" clId="{998F8100-895C-4CFF-BBFA-02019DC4B226}" dt="2018-05-25T15:21:58.417" v="915" actId="20577"/>
          <ac:spMkLst>
            <pc:docMk/>
            <pc:sldMk cId="2751570835" sldId="264"/>
            <ac:spMk id="4" creationId="{A6D2FBC4-57FD-47B0-87C8-5D0E1528463C}"/>
          </ac:spMkLst>
        </pc:spChg>
        <pc:picChg chg="del">
          <ac:chgData name="DESSN DESSN" userId="b0d3f3bcd1cdbe81" providerId="LiveId" clId="{998F8100-895C-4CFF-BBFA-02019DC4B226}" dt="2018-05-25T15:21:33.991" v="903" actId="478"/>
          <ac:picMkLst>
            <pc:docMk/>
            <pc:sldMk cId="2751570835" sldId="264"/>
            <ac:picMk id="2" creationId="{EEB4E0EB-066F-4761-B067-AA2DBBD1D2DC}"/>
          </ac:picMkLst>
        </pc:picChg>
      </pc:sldChg>
      <pc:sldChg chg="addSp delSp modSp add">
        <pc:chgData name="DESSN DESSN" userId="b0d3f3bcd1cdbe81" providerId="LiveId" clId="{998F8100-895C-4CFF-BBFA-02019DC4B226}" dt="2018-05-31T22:05:10.976" v="1145" actId="1036"/>
        <pc:sldMkLst>
          <pc:docMk/>
          <pc:sldMk cId="2899114136" sldId="266"/>
        </pc:sldMkLst>
        <pc:spChg chg="mod">
          <ac:chgData name="DESSN DESSN" userId="b0d3f3bcd1cdbe81" providerId="LiveId" clId="{998F8100-895C-4CFF-BBFA-02019DC4B226}" dt="2018-05-31T22:05:01.510" v="1100" actId="27636"/>
          <ac:spMkLst>
            <pc:docMk/>
            <pc:sldMk cId="2899114136" sldId="266"/>
            <ac:spMk id="3" creationId="{00000000-0000-0000-0000-000000000000}"/>
          </ac:spMkLst>
        </pc:spChg>
        <pc:spChg chg="mod">
          <ac:chgData name="DESSN DESSN" userId="b0d3f3bcd1cdbe81" providerId="LiveId" clId="{998F8100-895C-4CFF-BBFA-02019DC4B226}" dt="2018-05-25T15:24:45.968" v="928" actId="20577"/>
          <ac:spMkLst>
            <pc:docMk/>
            <pc:sldMk cId="2899114136" sldId="266"/>
            <ac:spMk id="4" creationId="{A6D2FBC4-57FD-47B0-87C8-5D0E1528463C}"/>
          </ac:spMkLst>
        </pc:spChg>
        <pc:picChg chg="add mod">
          <ac:chgData name="DESSN DESSN" userId="b0d3f3bcd1cdbe81" providerId="LiveId" clId="{998F8100-895C-4CFF-BBFA-02019DC4B226}" dt="2018-05-31T22:05:10.976" v="1145" actId="1036"/>
          <ac:picMkLst>
            <pc:docMk/>
            <pc:sldMk cId="2899114136" sldId="266"/>
            <ac:picMk id="2" creationId="{4E3D0E98-A4EF-4C99-BD52-CB0333D4E9D3}"/>
          </ac:picMkLst>
        </pc:picChg>
        <pc:picChg chg="add del">
          <ac:chgData name="DESSN DESSN" userId="b0d3f3bcd1cdbe81" providerId="LiveId" clId="{998F8100-895C-4CFF-BBFA-02019DC4B226}" dt="2018-05-31T22:04:04.260" v="1092" actId="478"/>
          <ac:picMkLst>
            <pc:docMk/>
            <pc:sldMk cId="2899114136" sldId="266"/>
            <ac:picMk id="5" creationId="{73838D97-C9B9-43CE-B0F0-144C3E1E4817}"/>
          </ac:picMkLst>
        </pc:picChg>
      </pc:sldChg>
      <pc:sldChg chg="add">
        <pc:chgData name="DESSN DESSN" userId="b0d3f3bcd1cdbe81" providerId="LiveId" clId="{998F8100-895C-4CFF-BBFA-02019DC4B226}" dt="2018-05-25T15:21:09.579" v="901" actId="20577"/>
        <pc:sldMkLst>
          <pc:docMk/>
          <pc:sldMk cId="1473151604" sldId="268"/>
        </pc:sldMkLst>
      </pc:sldChg>
      <pc:sldChg chg="modSp add ord">
        <pc:chgData name="DESSN DESSN" userId="b0d3f3bcd1cdbe81" providerId="LiveId" clId="{998F8100-895C-4CFF-BBFA-02019DC4B226}" dt="2018-05-25T23:04:47.259" v="982" actId="20577"/>
        <pc:sldMkLst>
          <pc:docMk/>
          <pc:sldMk cId="2956258899" sldId="269"/>
        </pc:sldMkLst>
        <pc:spChg chg="mod">
          <ac:chgData name="DESSN DESSN" userId="b0d3f3bcd1cdbe81" providerId="LiveId" clId="{998F8100-895C-4CFF-BBFA-02019DC4B226}" dt="2018-05-25T23:04:47.259" v="982" actId="20577"/>
          <ac:spMkLst>
            <pc:docMk/>
            <pc:sldMk cId="2956258899" sldId="269"/>
            <ac:spMk id="3" creationId="{00000000-0000-0000-0000-000000000000}"/>
          </ac:spMkLst>
        </pc:spChg>
      </pc:sldChg>
      <pc:sldChg chg="modSp add">
        <pc:chgData name="DESSN DESSN" userId="b0d3f3bcd1cdbe81" providerId="LiveId" clId="{998F8100-895C-4CFF-BBFA-02019DC4B226}" dt="2018-05-27T00:47:55.324" v="1074" actId="20577"/>
        <pc:sldMkLst>
          <pc:docMk/>
          <pc:sldMk cId="3800376024" sldId="270"/>
        </pc:sldMkLst>
        <pc:spChg chg="mod">
          <ac:chgData name="DESSN DESSN" userId="b0d3f3bcd1cdbe81" providerId="LiveId" clId="{998F8100-895C-4CFF-BBFA-02019DC4B226}" dt="2018-05-27T00:47:55.324" v="1074" actId="20577"/>
          <ac:spMkLst>
            <pc:docMk/>
            <pc:sldMk cId="3800376024" sldId="270"/>
            <ac:spMk id="3" creationId="{00000000-0000-0000-0000-000000000000}"/>
          </ac:spMkLst>
        </pc:spChg>
        <pc:spChg chg="mod">
          <ac:chgData name="DESSN DESSN" userId="b0d3f3bcd1cdbe81" providerId="LiveId" clId="{998F8100-895C-4CFF-BBFA-02019DC4B226}" dt="2018-05-27T00:46:21.894" v="1067" actId="20577"/>
          <ac:spMkLst>
            <pc:docMk/>
            <pc:sldMk cId="3800376024" sldId="270"/>
            <ac:spMk id="4" creationId="{A6D2FBC4-57FD-47B0-87C8-5D0E1528463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904D6-30F1-3A4A-8D23-2478B06CFBC4}" type="datetimeFigureOut">
              <a:rPr lang="en-US" smtClean="0"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BD3B-1EF2-2A41-93F5-AB5699DE3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260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904D6-30F1-3A4A-8D23-2478B06CFBC4}" type="datetimeFigureOut">
              <a:rPr lang="en-US" smtClean="0"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BD3B-1EF2-2A41-93F5-AB5699DE3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473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904D6-30F1-3A4A-8D23-2478B06CFBC4}" type="datetimeFigureOut">
              <a:rPr lang="en-US" smtClean="0"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BD3B-1EF2-2A41-93F5-AB5699DE3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253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904D6-30F1-3A4A-8D23-2478B06CFBC4}" type="datetimeFigureOut">
              <a:rPr lang="en-US" smtClean="0"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BD3B-1EF2-2A41-93F5-AB5699DE3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876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904D6-30F1-3A4A-8D23-2478B06CFBC4}" type="datetimeFigureOut">
              <a:rPr lang="en-US" smtClean="0"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BD3B-1EF2-2A41-93F5-AB5699DE3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018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904D6-30F1-3A4A-8D23-2478B06CFBC4}" type="datetimeFigureOut">
              <a:rPr lang="en-US" smtClean="0"/>
              <a:t>11/6/2022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BD3B-1EF2-2A41-93F5-AB5699DE3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518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904D6-30F1-3A4A-8D23-2478B06CFBC4}" type="datetimeFigureOut">
              <a:rPr lang="en-US" smtClean="0"/>
              <a:t>11/6/2022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BD3B-1EF2-2A41-93F5-AB5699DE3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302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904D6-30F1-3A4A-8D23-2478B06CFBC4}" type="datetimeFigureOut">
              <a:rPr lang="en-US" smtClean="0"/>
              <a:t>11/6/2022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BD3B-1EF2-2A41-93F5-AB5699DE3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513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904D6-30F1-3A4A-8D23-2478B06CFBC4}" type="datetimeFigureOut">
              <a:rPr lang="en-US" smtClean="0"/>
              <a:t>11/6/2022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BD3B-1EF2-2A41-93F5-AB5699DE3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723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904D6-30F1-3A4A-8D23-2478B06CFBC4}" type="datetimeFigureOut">
              <a:rPr lang="en-US" smtClean="0"/>
              <a:t>11/6/2022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BD3B-1EF2-2A41-93F5-AB5699DE3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260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904D6-30F1-3A4A-8D23-2478B06CFBC4}" type="datetimeFigureOut">
              <a:rPr lang="en-US" smtClean="0"/>
              <a:t>11/6/2022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BBD3B-1EF2-2A41-93F5-AB5699DE3F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730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904D6-30F1-3A4A-8D23-2478B06CFBC4}" type="datetimeFigureOut">
              <a:rPr lang="en-US" smtClean="0"/>
              <a:t>11/6/2022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EBBD3B-1EF2-2A41-93F5-AB5699DE3F8F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18NCS_PPT Template2.jp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728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over pic" title="cover pic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169" y="1422971"/>
            <a:ext cx="5344843" cy="3006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22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8520"/>
            <a:ext cx="8229600" cy="300610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/>
              <a:t>Low cost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Easy to setup and use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Effective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Reliable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Local device acts as a proxy between STV and Internet</a:t>
            </a:r>
          </a:p>
          <a:p>
            <a:pPr marL="514350" indent="-514350">
              <a:buFont typeface="+mj-lt"/>
              <a:buAutoNum type="arabicPeriod"/>
            </a:pPr>
            <a:endParaRPr lang="en-US"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6D2FBC4-57FD-47B0-87C8-5D0E1528463C}"/>
              </a:ext>
            </a:extLst>
          </p:cNvPr>
          <p:cNvSpPr txBox="1">
            <a:spLocks/>
          </p:cNvSpPr>
          <p:nvPr/>
        </p:nvSpPr>
        <p:spPr>
          <a:xfrm>
            <a:off x="457200" y="967796"/>
            <a:ext cx="8229600" cy="6207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dirty="0"/>
              <a:t>Key Design Requirements</a:t>
            </a:r>
          </a:p>
        </p:txBody>
      </p:sp>
    </p:spTree>
    <p:extLst>
      <p:ext uri="{BB962C8B-B14F-4D97-AF65-F5344CB8AC3E}">
        <p14:creationId xmlns:p14="http://schemas.microsoft.com/office/powerpoint/2010/main" val="21580551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8520"/>
            <a:ext cx="8229600" cy="300610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/>
              <a:t>Router/IDS hybrid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Zed Attack Proxy hybrid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Proxy with a secure browser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VPN with cloud malware filtering</a:t>
            </a:r>
          </a:p>
          <a:p>
            <a:pPr marL="514350" indent="-514350">
              <a:buFont typeface="+mj-lt"/>
              <a:buAutoNum type="arabicPeriod"/>
            </a:pPr>
            <a:endParaRPr lang="en-US"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6D2FBC4-57FD-47B0-87C8-5D0E1528463C}"/>
              </a:ext>
            </a:extLst>
          </p:cNvPr>
          <p:cNvSpPr txBox="1">
            <a:spLocks/>
          </p:cNvSpPr>
          <p:nvPr/>
        </p:nvSpPr>
        <p:spPr>
          <a:xfrm>
            <a:off x="457200" y="967796"/>
            <a:ext cx="8229600" cy="6207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dirty="0"/>
              <a:t>Approaches Considered</a:t>
            </a:r>
          </a:p>
        </p:txBody>
      </p:sp>
    </p:spTree>
    <p:extLst>
      <p:ext uri="{BB962C8B-B14F-4D97-AF65-F5344CB8AC3E}">
        <p14:creationId xmlns:p14="http://schemas.microsoft.com/office/powerpoint/2010/main" val="18785978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8520"/>
            <a:ext cx="8229600" cy="300610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/>
              <a:t>Router/IDS hybrid (HARDWARE INTENSIVE)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Zed Attack Proxy hybrid (HARDWARE INTENSIVE)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Proxy with a secure browser (OVERLY COMPLEX)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VPN with cloud malware filtering (SCALABLE/ELASTIC)</a:t>
            </a:r>
          </a:p>
          <a:p>
            <a:pPr marL="514350" indent="-514350">
              <a:buFont typeface="+mj-lt"/>
              <a:buAutoNum type="arabicPeriod"/>
            </a:pPr>
            <a:endParaRPr lang="en-US"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6D2FBC4-57FD-47B0-87C8-5D0E1528463C}"/>
              </a:ext>
            </a:extLst>
          </p:cNvPr>
          <p:cNvSpPr txBox="1">
            <a:spLocks/>
          </p:cNvSpPr>
          <p:nvPr/>
        </p:nvSpPr>
        <p:spPr>
          <a:xfrm>
            <a:off x="457200" y="967796"/>
            <a:ext cx="8229600" cy="6207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dirty="0"/>
              <a:t>Approach Conclusions</a:t>
            </a:r>
          </a:p>
        </p:txBody>
      </p:sp>
    </p:spTree>
    <p:extLst>
      <p:ext uri="{BB962C8B-B14F-4D97-AF65-F5344CB8AC3E}">
        <p14:creationId xmlns:p14="http://schemas.microsoft.com/office/powerpoint/2010/main" val="27515708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8520"/>
            <a:ext cx="8229600" cy="300610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Router/IDS hybrid (HARDWARE INTENSIVE)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Zed Attack Proxy hybrid (HARDWARE INTENSIVE)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>
                <a:solidFill>
                  <a:schemeClr val="bg1">
                    <a:lumMod val="75000"/>
                  </a:schemeClr>
                </a:solidFill>
              </a:rPr>
              <a:t>Proxy with a secure browser (OVERLY COMPLEX)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VPN with cloud malware filtering (SCALABLE/ELASTIC)</a:t>
            </a:r>
          </a:p>
          <a:p>
            <a:pPr marL="514350" indent="-514350">
              <a:buFont typeface="+mj-lt"/>
              <a:buAutoNum type="arabicPeriod"/>
            </a:pPr>
            <a:endParaRPr lang="en-US"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6D2FBC4-57FD-47B0-87C8-5D0E1528463C}"/>
              </a:ext>
            </a:extLst>
          </p:cNvPr>
          <p:cNvSpPr txBox="1">
            <a:spLocks/>
          </p:cNvSpPr>
          <p:nvPr/>
        </p:nvSpPr>
        <p:spPr>
          <a:xfrm>
            <a:off x="457200" y="967796"/>
            <a:ext cx="8229600" cy="6207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dirty="0"/>
              <a:t>Approach Recommended</a:t>
            </a:r>
          </a:p>
        </p:txBody>
      </p:sp>
      <p:pic>
        <p:nvPicPr>
          <p:cNvPr id="2" name="Picture 1" descr="framework" title="framework">
            <a:extLst>
              <a:ext uri="{FF2B5EF4-FFF2-40B4-BE49-F238E27FC236}">
                <a16:creationId xmlns:a16="http://schemas.microsoft.com/office/drawing/2014/main" id="{EEB4E0EB-066F-4761-B067-AA2DBBD1D2D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71" t="18894" r="1748" b="26046"/>
          <a:stretch/>
        </p:blipFill>
        <p:spPr>
          <a:xfrm>
            <a:off x="1801092" y="3327633"/>
            <a:ext cx="5417127" cy="14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1516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marR="0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7200" dirty="0">
                <a:latin typeface="Times New Roman" panose="02020603050405020304" pitchFamily="18" charset="0"/>
                <a:ea typeface="MS Mincho" panose="02020609040205080304" pitchFamily="49" charset="-128"/>
              </a:rPr>
              <a:t>Thank You For Your Consideration!</a:t>
            </a:r>
          </a:p>
          <a:p>
            <a:pPr marL="0" marR="0" indent="0" algn="ctr">
              <a:spcBef>
                <a:spcPts val="0"/>
              </a:spcBef>
              <a:spcAft>
                <a:spcPts val="600"/>
              </a:spcAft>
              <a:buNone/>
            </a:pPr>
            <a:endParaRPr lang="en-US" sz="72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0" marR="0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7200" dirty="0">
                <a:latin typeface="Times New Roman" panose="02020603050405020304" pitchFamily="18" charset="0"/>
                <a:ea typeface="MS Mincho" panose="02020609040205080304" pitchFamily="49" charset="-128"/>
              </a:rPr>
              <a:t>Design and Development of Smart TV Protector </a:t>
            </a:r>
          </a:p>
          <a:p>
            <a:pPr marL="0" marR="0" indent="0" algn="ctr">
              <a:spcBef>
                <a:spcPts val="1800"/>
              </a:spcBef>
              <a:spcAft>
                <a:spcPts val="200"/>
              </a:spcAft>
              <a:buNone/>
            </a:pPr>
            <a:r>
              <a:rPr lang="en-US" sz="4000" dirty="0">
                <a:latin typeface="Times New Roman" panose="02020603050405020304" pitchFamily="18" charset="0"/>
                <a:ea typeface="SimSun" panose="02010600030101010101" pitchFamily="2" charset="-122"/>
              </a:rPr>
              <a:t/>
            </a:r>
            <a:br>
              <a:rPr lang="en-US" sz="4000" dirty="0"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US" sz="4000" dirty="0">
                <a:latin typeface="Times New Roman" panose="02020603050405020304" pitchFamily="18" charset="0"/>
                <a:ea typeface="SimSun" panose="02010600030101010101" pitchFamily="2" charset="-122"/>
              </a:rPr>
              <a:t>Donald Privitera</a:t>
            </a:r>
            <a:r>
              <a:rPr lang="en-US" sz="40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1,2</a:t>
            </a:r>
            <a:r>
              <a:rPr lang="en-US" sz="4000" dirty="0">
                <a:latin typeface="Times New Roman" panose="02020603050405020304" pitchFamily="18" charset="0"/>
                <a:ea typeface="SimSun" panose="02010600030101010101" pitchFamily="2" charset="-122"/>
              </a:rPr>
              <a:t>, Hossain Shahriar</a:t>
            </a:r>
            <a:r>
              <a:rPr lang="en-US" sz="40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US" sz="40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</a:p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Department of Information Technology</a:t>
            </a:r>
          </a:p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Kennesaw State University, USA</a:t>
            </a:r>
          </a:p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Comprensium, Inc, Marietta, Georgia, USA</a:t>
            </a:r>
          </a:p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dp1@nn1.us, hshahria@kennesaw.edu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258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marR="0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7200" dirty="0">
                <a:latin typeface="Times New Roman" panose="02020603050405020304" pitchFamily="18" charset="0"/>
                <a:ea typeface="MS Mincho" panose="02020609040205080304" pitchFamily="49" charset="-128"/>
              </a:rPr>
              <a:t>Design and Development of Smart TV Protector </a:t>
            </a:r>
          </a:p>
          <a:p>
            <a:pPr marL="0" marR="0" indent="0" algn="ctr">
              <a:spcBef>
                <a:spcPts val="1800"/>
              </a:spcBef>
              <a:spcAft>
                <a:spcPts val="200"/>
              </a:spcAft>
              <a:buNone/>
            </a:pPr>
            <a:r>
              <a:rPr lang="en-US" sz="4000" dirty="0">
                <a:latin typeface="Times New Roman" panose="02020603050405020304" pitchFamily="18" charset="0"/>
                <a:ea typeface="SimSun" panose="02010600030101010101" pitchFamily="2" charset="-122"/>
              </a:rPr>
              <a:t/>
            </a:r>
            <a:br>
              <a:rPr lang="en-US" sz="4000" dirty="0">
                <a:latin typeface="Times New Roman" panose="02020603050405020304" pitchFamily="18" charset="0"/>
                <a:ea typeface="SimSun" panose="02010600030101010101" pitchFamily="2" charset="-122"/>
              </a:rPr>
            </a:br>
            <a:r>
              <a:rPr lang="en-US" sz="4000" dirty="0">
                <a:latin typeface="Times New Roman" panose="02020603050405020304" pitchFamily="18" charset="0"/>
                <a:ea typeface="SimSun" panose="02010600030101010101" pitchFamily="2" charset="-122"/>
              </a:rPr>
              <a:t>Donald Privitera</a:t>
            </a:r>
            <a:r>
              <a:rPr lang="en-US" sz="40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1,2</a:t>
            </a:r>
            <a:r>
              <a:rPr lang="en-US" sz="4000" dirty="0">
                <a:latin typeface="Times New Roman" panose="02020603050405020304" pitchFamily="18" charset="0"/>
                <a:ea typeface="SimSun" panose="02010600030101010101" pitchFamily="2" charset="-122"/>
              </a:rPr>
              <a:t>, Hossain Shahriar</a:t>
            </a:r>
            <a:r>
              <a:rPr lang="en-US" sz="4000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US" sz="40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</a:p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Department of Information Technology</a:t>
            </a:r>
          </a:p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1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Kennesaw State University, USA</a:t>
            </a:r>
          </a:p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baseline="30000" dirty="0">
                <a:latin typeface="Times New Roman" panose="02020603050405020304" pitchFamily="18" charset="0"/>
                <a:ea typeface="SimSun" panose="02010600030101010101" pitchFamily="2" charset="-122"/>
              </a:rPr>
              <a:t>2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Comprensium, Inc, Marietta, Georgia, USA</a:t>
            </a:r>
          </a:p>
          <a:p>
            <a:pPr marL="0" marR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dp1@nn1.us, hshahria@kennesaw.edu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5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8520"/>
            <a:ext cx="8229600" cy="300610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 err="1"/>
              <a:t>SmartTV’s</a:t>
            </a:r>
            <a:r>
              <a:rPr lang="en-US" sz="2400" dirty="0"/>
              <a:t> can cost upwards of US$1000.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A </a:t>
            </a:r>
            <a:r>
              <a:rPr lang="en-US" sz="2400" dirty="0" err="1"/>
              <a:t>SmartTV</a:t>
            </a:r>
            <a:r>
              <a:rPr lang="en-US" sz="2400" dirty="0"/>
              <a:t> contains a computer.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err="1"/>
              <a:t>SmartTV’s</a:t>
            </a:r>
            <a:r>
              <a:rPr lang="en-US" sz="2400" dirty="0"/>
              <a:t> are deployed in large numbers.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err="1"/>
              <a:t>SmartTV’s</a:t>
            </a:r>
            <a:r>
              <a:rPr lang="en-US" sz="2400" dirty="0"/>
              <a:t> have a long service life.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6D2FBC4-57FD-47B0-87C8-5D0E1528463C}"/>
              </a:ext>
            </a:extLst>
          </p:cNvPr>
          <p:cNvSpPr txBox="1">
            <a:spLocks/>
          </p:cNvSpPr>
          <p:nvPr/>
        </p:nvSpPr>
        <p:spPr>
          <a:xfrm>
            <a:off x="457200" y="967796"/>
            <a:ext cx="8229600" cy="6207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dirty="0"/>
              <a:t>Why Does A </a:t>
            </a:r>
            <a:r>
              <a:rPr lang="en-US" dirty="0" err="1"/>
              <a:t>SmartTV</a:t>
            </a:r>
            <a:r>
              <a:rPr lang="en-US" dirty="0"/>
              <a:t> Need To Be Protected?</a:t>
            </a:r>
          </a:p>
        </p:txBody>
      </p:sp>
    </p:spTree>
    <p:extLst>
      <p:ext uri="{BB962C8B-B14F-4D97-AF65-F5344CB8AC3E}">
        <p14:creationId xmlns:p14="http://schemas.microsoft.com/office/powerpoint/2010/main" val="2425408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8520"/>
            <a:ext cx="8229600" cy="300610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 err="1"/>
              <a:t>SmartTV’s</a:t>
            </a:r>
            <a:r>
              <a:rPr lang="en-US" sz="2400" dirty="0"/>
              <a:t> can be hacked or infected with malware.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Firmware patches are rare or non-existent.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No anti-malware solutions exist.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Results: loss of privacy, DDOS,  bricking, etcetera.</a:t>
            </a:r>
          </a:p>
          <a:p>
            <a:pPr marL="514350" indent="-514350">
              <a:buFont typeface="+mj-lt"/>
              <a:buAutoNum type="arabicPeriod"/>
            </a:pPr>
            <a:endParaRPr lang="en-US"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6D2FBC4-57FD-47B0-87C8-5D0E1528463C}"/>
              </a:ext>
            </a:extLst>
          </p:cNvPr>
          <p:cNvSpPr txBox="1">
            <a:spLocks/>
          </p:cNvSpPr>
          <p:nvPr/>
        </p:nvSpPr>
        <p:spPr>
          <a:xfrm>
            <a:off x="457200" y="967796"/>
            <a:ext cx="8229600" cy="6207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dirty="0"/>
              <a:t>Why Protect A </a:t>
            </a:r>
            <a:r>
              <a:rPr lang="en-US" dirty="0" err="1"/>
              <a:t>SmartTV</a:t>
            </a:r>
            <a:r>
              <a:rPr lang="en-US" dirty="0"/>
              <a:t>? (continued)</a:t>
            </a:r>
          </a:p>
        </p:txBody>
      </p:sp>
    </p:spTree>
    <p:extLst>
      <p:ext uri="{BB962C8B-B14F-4D97-AF65-F5344CB8AC3E}">
        <p14:creationId xmlns:p14="http://schemas.microsoft.com/office/powerpoint/2010/main" val="3800376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8520"/>
            <a:ext cx="6504040" cy="3006103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/>
              <a:t>Digital Video Broadcasting (DVB)</a:t>
            </a:r>
          </a:p>
          <a:p>
            <a:pPr marL="914400" lvl="1" indent="-514350">
              <a:buFont typeface="+mj-lt"/>
              <a:buAutoNum type="alphaUcPeriod"/>
            </a:pPr>
            <a:r>
              <a:rPr lang="en-US" sz="2000" dirty="0"/>
              <a:t>Cable</a:t>
            </a:r>
          </a:p>
          <a:p>
            <a:pPr marL="914400" lvl="1" indent="-514350">
              <a:buFont typeface="+mj-lt"/>
              <a:buAutoNum type="alphaUcPeriod"/>
            </a:pPr>
            <a:r>
              <a:rPr lang="en-US" sz="2000" dirty="0"/>
              <a:t>Terrestrial</a:t>
            </a:r>
          </a:p>
          <a:p>
            <a:pPr marL="914400" lvl="1" indent="-514350">
              <a:buFont typeface="+mj-lt"/>
              <a:buAutoNum type="alphaUcPeriod"/>
            </a:pPr>
            <a:r>
              <a:rPr lang="en-US" sz="2000" dirty="0"/>
              <a:t>Satellite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Hybrid Broadcast Broadband Television (</a:t>
            </a:r>
            <a:r>
              <a:rPr lang="en-US" sz="2400" dirty="0" err="1"/>
              <a:t>HbbTV</a:t>
            </a:r>
            <a:r>
              <a:rPr lang="en-US" sz="2400" dirty="0"/>
              <a:t>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HDMI (Ethernet network interface integration)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USB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Ethernet and/or </a:t>
            </a:r>
            <a:r>
              <a:rPr lang="en-US" sz="2400" dirty="0" err="1"/>
              <a:t>WiFi</a:t>
            </a:r>
            <a:endParaRPr lang="en-US" sz="2400" dirty="0"/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Bluetooth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6D2FBC4-57FD-47B0-87C8-5D0E1528463C}"/>
              </a:ext>
            </a:extLst>
          </p:cNvPr>
          <p:cNvSpPr txBox="1">
            <a:spLocks/>
          </p:cNvSpPr>
          <p:nvPr/>
        </p:nvSpPr>
        <p:spPr>
          <a:xfrm>
            <a:off x="457200" y="967796"/>
            <a:ext cx="8229600" cy="6207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dirty="0"/>
              <a:t>Attack Vectors To The Onboard Computer</a:t>
            </a:r>
          </a:p>
        </p:txBody>
      </p:sp>
      <p:pic>
        <p:nvPicPr>
          <p:cNvPr id="2" name="Picture 1" descr="digital video" title="digital video">
            <a:extLst>
              <a:ext uri="{FF2B5EF4-FFF2-40B4-BE49-F238E27FC236}">
                <a16:creationId xmlns:a16="http://schemas.microsoft.com/office/drawing/2014/main" id="{17B3CBCA-530B-40A7-AF3B-D3F522C1B0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2118" y="1443498"/>
            <a:ext cx="1725560" cy="1078475"/>
          </a:xfrm>
          <a:prstGeom prst="rect">
            <a:avLst/>
          </a:prstGeom>
        </p:spPr>
      </p:pic>
      <p:pic>
        <p:nvPicPr>
          <p:cNvPr id="6" name="Picture 5" descr="HbbTV" title="HbbTV">
            <a:extLst>
              <a:ext uri="{FF2B5EF4-FFF2-40B4-BE49-F238E27FC236}">
                <a16:creationId xmlns:a16="http://schemas.microsoft.com/office/drawing/2014/main" id="{11AC41D1-504E-40B9-9658-E9881FEA9D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0116" y="2580972"/>
            <a:ext cx="1484785" cy="905163"/>
          </a:xfrm>
          <a:prstGeom prst="rect">
            <a:avLst/>
          </a:prstGeom>
        </p:spPr>
      </p:pic>
      <p:pic>
        <p:nvPicPr>
          <p:cNvPr id="9" name="Picture 8" descr="HDMI" title="HDMI">
            <a:extLst>
              <a:ext uri="{FF2B5EF4-FFF2-40B4-BE49-F238E27FC236}">
                <a16:creationId xmlns:a16="http://schemas.microsoft.com/office/drawing/2014/main" id="{44048077-E7BD-471B-B9E3-6D60D3DB66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5948" y="3504733"/>
            <a:ext cx="1908052" cy="762002"/>
          </a:xfrm>
          <a:prstGeom prst="rect">
            <a:avLst/>
          </a:prstGeom>
        </p:spPr>
      </p:pic>
      <p:pic>
        <p:nvPicPr>
          <p:cNvPr id="11" name="Picture 10" descr="wifii" title="wifii">
            <a:extLst>
              <a:ext uri="{FF2B5EF4-FFF2-40B4-BE49-F238E27FC236}">
                <a16:creationId xmlns:a16="http://schemas.microsoft.com/office/drawing/2014/main" id="{E18E6100-8DAF-4492-BA58-3D682A0879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10284" y="4182097"/>
            <a:ext cx="648929" cy="648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282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588520"/>
            <a:ext cx="5819400" cy="3006103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/>
              <a:t>A subset of DVB; has mass implications due to broadcast.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Web content mixed with TV content.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Typically, a separate browser renders interactive web content over TV content.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Attacks require web links reach out to a website where exploits are downloaded.  This has been shown to be a key part of vulnerabilities.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6D2FBC4-57FD-47B0-87C8-5D0E1528463C}"/>
              </a:ext>
            </a:extLst>
          </p:cNvPr>
          <p:cNvSpPr txBox="1">
            <a:spLocks/>
          </p:cNvSpPr>
          <p:nvPr/>
        </p:nvSpPr>
        <p:spPr>
          <a:xfrm>
            <a:off x="457200" y="967796"/>
            <a:ext cx="8229600" cy="6207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/>
              <a:t>Key Concern - </a:t>
            </a:r>
            <a:r>
              <a:rPr lang="en-US" dirty="0" err="1"/>
              <a:t>HbbTV</a:t>
            </a:r>
            <a:endParaRPr lang="en-US" dirty="0"/>
          </a:p>
        </p:txBody>
      </p:sp>
      <p:pic>
        <p:nvPicPr>
          <p:cNvPr id="2" name="Picture 1" descr="HbbTV" title="HbbTV">
            <a:extLst>
              <a:ext uri="{FF2B5EF4-FFF2-40B4-BE49-F238E27FC236}">
                <a16:creationId xmlns:a16="http://schemas.microsoft.com/office/drawing/2014/main" id="{4E3D0E98-A4EF-4C99-BD52-CB0333D4E9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6600" y="1691608"/>
            <a:ext cx="2711381" cy="147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1141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88520"/>
            <a:ext cx="8229600" cy="300610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/>
              <a:t>All known remote vectors rely on the </a:t>
            </a:r>
            <a:r>
              <a:rPr lang="en-US" sz="2400" dirty="0" err="1"/>
              <a:t>SmartTV</a:t>
            </a:r>
            <a:r>
              <a:rPr lang="en-US" sz="2400" dirty="0"/>
              <a:t> to have access to the Internet in order for an exploit to be realized.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Even physical USB vector sometimes requires an Internet connection to fully realize exploits.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b="1" i="1" u="sng" dirty="0"/>
              <a:t>KEY: protect the Internet connection = protect </a:t>
            </a:r>
            <a:r>
              <a:rPr lang="en-US" sz="2400" b="1" i="1" u="sng" dirty="0" err="1"/>
              <a:t>SmartTV</a:t>
            </a:r>
            <a:r>
              <a:rPr lang="en-US" sz="2400" b="1" i="1" u="sng" dirty="0"/>
              <a:t>.</a:t>
            </a:r>
          </a:p>
          <a:p>
            <a:pPr marL="514350" indent="-514350">
              <a:buFont typeface="+mj-lt"/>
              <a:buAutoNum type="arabicPeriod"/>
            </a:pPr>
            <a:endParaRPr lang="en-US" sz="24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6D2FBC4-57FD-47B0-87C8-5D0E1528463C}"/>
              </a:ext>
            </a:extLst>
          </p:cNvPr>
          <p:cNvSpPr txBox="1">
            <a:spLocks/>
          </p:cNvSpPr>
          <p:nvPr/>
        </p:nvSpPr>
        <p:spPr>
          <a:xfrm>
            <a:off x="457200" y="967796"/>
            <a:ext cx="8229600" cy="6207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dirty="0"/>
              <a:t>A Common Denominator</a:t>
            </a:r>
          </a:p>
        </p:txBody>
      </p:sp>
    </p:spTree>
    <p:extLst>
      <p:ext uri="{BB962C8B-B14F-4D97-AF65-F5344CB8AC3E}">
        <p14:creationId xmlns:p14="http://schemas.microsoft.com/office/powerpoint/2010/main" val="2705975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6D2FBC4-57FD-47B0-87C8-5D0E1528463C}"/>
              </a:ext>
            </a:extLst>
          </p:cNvPr>
          <p:cNvSpPr txBox="1">
            <a:spLocks/>
          </p:cNvSpPr>
          <p:nvPr/>
        </p:nvSpPr>
        <p:spPr>
          <a:xfrm>
            <a:off x="457200" y="967796"/>
            <a:ext cx="8229600" cy="6207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dirty="0"/>
              <a:t>Concept: A </a:t>
            </a:r>
            <a:r>
              <a:rPr lang="en-US" dirty="0" err="1"/>
              <a:t>SmartTV</a:t>
            </a:r>
            <a:r>
              <a:rPr lang="en-US" dirty="0"/>
              <a:t> Protector</a:t>
            </a:r>
          </a:p>
        </p:txBody>
      </p:sp>
      <p:pic>
        <p:nvPicPr>
          <p:cNvPr id="5" name="Image5" descr="smart tv protector" title="smart tv protector">
            <a:extLst>
              <a:ext uri="{FF2B5EF4-FFF2-40B4-BE49-F238E27FC236}">
                <a16:creationId xmlns:a16="http://schemas.microsoft.com/office/drawing/2014/main" id="{92568CE8-494F-4DC7-BC64-4A1513F6AC2B}"/>
              </a:ext>
            </a:extLst>
          </p:cNvPr>
          <p:cNvPicPr/>
          <p:nvPr/>
        </p:nvPicPr>
        <p:blipFill rotWithShape="1">
          <a:blip r:embed="rId2"/>
          <a:srcRect t="18240" b="25293"/>
          <a:stretch/>
        </p:blipFill>
        <p:spPr bwMode="auto">
          <a:xfrm>
            <a:off x="575671" y="1808013"/>
            <a:ext cx="8111129" cy="2223655"/>
          </a:xfrm>
          <a:prstGeom prst="rect">
            <a:avLst/>
          </a:prstGeom>
          <a:ln w="635">
            <a:noFill/>
          </a:ln>
        </p:spPr>
      </p:pic>
    </p:spTree>
    <p:extLst>
      <p:ext uri="{BB962C8B-B14F-4D97-AF65-F5344CB8AC3E}">
        <p14:creationId xmlns:p14="http://schemas.microsoft.com/office/powerpoint/2010/main" val="29051417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ontent Placeholder 1" descr="table" title="table">
            <a:extLst>
              <a:ext uri="{FF2B5EF4-FFF2-40B4-BE49-F238E27FC236}">
                <a16:creationId xmlns:a16="http://schemas.microsoft.com/office/drawing/2014/main" id="{696F4011-59A3-4726-90DE-EDBBA80C65A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7443856"/>
              </p:ext>
            </p:extLst>
          </p:nvPr>
        </p:nvGraphicFramePr>
        <p:xfrm>
          <a:off x="89843" y="1047890"/>
          <a:ext cx="8954039" cy="31690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63189">
                  <a:extLst>
                    <a:ext uri="{9D8B030D-6E8A-4147-A177-3AD203B41FA5}">
                      <a16:colId xmlns:a16="http://schemas.microsoft.com/office/drawing/2014/main" val="984671498"/>
                    </a:ext>
                  </a:extLst>
                </a:gridCol>
                <a:gridCol w="963435">
                  <a:extLst>
                    <a:ext uri="{9D8B030D-6E8A-4147-A177-3AD203B41FA5}">
                      <a16:colId xmlns:a16="http://schemas.microsoft.com/office/drawing/2014/main" val="101857728"/>
                    </a:ext>
                  </a:extLst>
                </a:gridCol>
                <a:gridCol w="1072026">
                  <a:extLst>
                    <a:ext uri="{9D8B030D-6E8A-4147-A177-3AD203B41FA5}">
                      <a16:colId xmlns:a16="http://schemas.microsoft.com/office/drawing/2014/main" val="3616355286"/>
                    </a:ext>
                  </a:extLst>
                </a:gridCol>
                <a:gridCol w="950719">
                  <a:extLst>
                    <a:ext uri="{9D8B030D-6E8A-4147-A177-3AD203B41FA5}">
                      <a16:colId xmlns:a16="http://schemas.microsoft.com/office/drawing/2014/main" val="3293922113"/>
                    </a:ext>
                  </a:extLst>
                </a:gridCol>
                <a:gridCol w="1021191">
                  <a:extLst>
                    <a:ext uri="{9D8B030D-6E8A-4147-A177-3AD203B41FA5}">
                      <a16:colId xmlns:a16="http://schemas.microsoft.com/office/drawing/2014/main" val="3296903816"/>
                    </a:ext>
                  </a:extLst>
                </a:gridCol>
                <a:gridCol w="1575171">
                  <a:extLst>
                    <a:ext uri="{9D8B030D-6E8A-4147-A177-3AD203B41FA5}">
                      <a16:colId xmlns:a16="http://schemas.microsoft.com/office/drawing/2014/main" val="3457543500"/>
                    </a:ext>
                  </a:extLst>
                </a:gridCol>
                <a:gridCol w="1408308">
                  <a:extLst>
                    <a:ext uri="{9D8B030D-6E8A-4147-A177-3AD203B41FA5}">
                      <a16:colId xmlns:a16="http://schemas.microsoft.com/office/drawing/2014/main" val="2925398351"/>
                    </a:ext>
                  </a:extLst>
                </a:gridCol>
              </a:tblGrid>
              <a:tr h="4317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182880" algn="l"/>
                        </a:tabLst>
                      </a:pPr>
                      <a:r>
                        <a:rPr lang="en-US" sz="1200" dirty="0">
                          <a:effectLst/>
                        </a:rPr>
                        <a:t>Vector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182880" algn="l"/>
                        </a:tabLst>
                      </a:pPr>
                      <a:r>
                        <a:rPr lang="en-US" sz="1200" dirty="0">
                          <a:effectLst/>
                        </a:rPr>
                        <a:t>Attack Mode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182880" algn="l"/>
                        </a:tabLst>
                      </a:pPr>
                      <a:r>
                        <a:rPr lang="en-US" sz="1200" dirty="0">
                          <a:effectLst/>
                        </a:rPr>
                        <a:t>Attack Type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182880" algn="l"/>
                        </a:tabLst>
                      </a:pPr>
                      <a:r>
                        <a:rPr lang="en-US" sz="1200" dirty="0">
                          <a:effectLst/>
                        </a:rPr>
                        <a:t>Vulnerability Type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182880" algn="l"/>
                        </a:tabLst>
                      </a:pPr>
                      <a:r>
                        <a:rPr lang="en-US" sz="1200" dirty="0">
                          <a:effectLst/>
                        </a:rPr>
                        <a:t>Applicability To STV’s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182880" algn="l"/>
                        </a:tabLst>
                      </a:pPr>
                      <a:r>
                        <a:rPr lang="en-US" sz="1200" dirty="0">
                          <a:effectLst/>
                        </a:rPr>
                        <a:t>Risk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9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182880" algn="l"/>
                        </a:tabLst>
                      </a:pPr>
                      <a:r>
                        <a:rPr lang="en-US" sz="1200" dirty="0">
                          <a:effectLst/>
                        </a:rPr>
                        <a:t>Secure Internet Mitigates?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extLst>
                  <a:ext uri="{0D108BD9-81ED-4DB2-BD59-A6C34878D82A}">
                    <a16:rowId xmlns:a16="http://schemas.microsoft.com/office/drawing/2014/main" val="3961786131"/>
                  </a:ext>
                </a:extLst>
              </a:tr>
              <a:tr h="23423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USB Exploits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Local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Physical on site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Malware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Some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Low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</a:rPr>
                        <a:t>SOME</a:t>
                      </a:r>
                      <a:endParaRPr lang="en-US" sz="1200" b="1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extLst>
                  <a:ext uri="{0D108BD9-81ED-4DB2-BD59-A6C34878D82A}">
                    <a16:rowId xmlns:a16="http://schemas.microsoft.com/office/drawing/2014/main" val="620121019"/>
                  </a:ext>
                </a:extLst>
              </a:tr>
              <a:tr h="35134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Online- user app download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Local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Trojan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Malware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Most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Medium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</a:rPr>
                        <a:t>ALL</a:t>
                      </a:r>
                      <a:endParaRPr lang="en-US" sz="1200" b="1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extLst>
                  <a:ext uri="{0D108BD9-81ED-4DB2-BD59-A6C34878D82A}">
                    <a16:rowId xmlns:a16="http://schemas.microsoft.com/office/drawing/2014/main" val="466028165"/>
                  </a:ext>
                </a:extLst>
              </a:tr>
              <a:tr h="46846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Online- user surfing exploit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Local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Browser 1 exploit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Malware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Most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Medium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</a:rPr>
                        <a:t>ALL</a:t>
                      </a:r>
                      <a:endParaRPr lang="en-US" sz="1200" b="1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extLst>
                  <a:ext uri="{0D108BD9-81ED-4DB2-BD59-A6C34878D82A}">
                    <a16:rowId xmlns:a16="http://schemas.microsoft.com/office/drawing/2014/main" val="1939680570"/>
                  </a:ext>
                </a:extLst>
              </a:tr>
              <a:tr h="42310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Online- </a:t>
                      </a:r>
                      <a:r>
                        <a:rPr lang="en-US" sz="1200" dirty="0" err="1">
                          <a:effectLst/>
                        </a:rPr>
                        <a:t>HbbTV</a:t>
                      </a:r>
                      <a:r>
                        <a:rPr lang="en-US" sz="1200" dirty="0">
                          <a:effectLst/>
                        </a:rPr>
                        <a:t> user surfing exploit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Local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Browser 2 exploit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Malware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Most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Medium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</a:rPr>
                        <a:t>ALL</a:t>
                      </a:r>
                      <a:endParaRPr lang="en-US" sz="1200" b="1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extLst>
                  <a:ext uri="{0D108BD9-81ED-4DB2-BD59-A6C34878D82A}">
                    <a16:rowId xmlns:a16="http://schemas.microsoft.com/office/drawing/2014/main" val="136404638"/>
                  </a:ext>
                </a:extLst>
              </a:tr>
              <a:tr h="23423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HbbTV via DVB-T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Remote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Broadcast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Malware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High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</a:rPr>
                        <a:t>ALL</a:t>
                      </a:r>
                      <a:endParaRPr lang="en-US" sz="1200" b="1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extLst>
                  <a:ext uri="{0D108BD9-81ED-4DB2-BD59-A6C34878D82A}">
                    <a16:rowId xmlns:a16="http://schemas.microsoft.com/office/drawing/2014/main" val="1554255768"/>
                  </a:ext>
                </a:extLst>
              </a:tr>
              <a:tr h="23965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HbbTV with WiFi connectivity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Local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Side channel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Confidentialty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Medium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</a:rPr>
                        <a:t>ALL</a:t>
                      </a:r>
                      <a:endParaRPr lang="en-US" sz="1200" b="1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extLst>
                  <a:ext uri="{0D108BD9-81ED-4DB2-BD59-A6C34878D82A}">
                    <a16:rowId xmlns:a16="http://schemas.microsoft.com/office/drawing/2014/main" val="2301818330"/>
                  </a:ext>
                </a:extLst>
              </a:tr>
              <a:tr h="42049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HbbTV with any internet connectivity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Remote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Broadcast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Confidentiality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ALL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High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</a:rPr>
                        <a:t>ALL</a:t>
                      </a:r>
                      <a:endParaRPr lang="en-US" sz="1200" b="1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extLst>
                  <a:ext uri="{0D108BD9-81ED-4DB2-BD59-A6C34878D82A}">
                    <a16:rowId xmlns:a16="http://schemas.microsoft.com/office/drawing/2014/main" val="664037893"/>
                  </a:ext>
                </a:extLst>
              </a:tr>
              <a:tr h="35134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Fake firmware updates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Remote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Man-in-the-middle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Malware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>
                          <a:effectLst/>
                        </a:rPr>
                        <a:t>Some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dirty="0">
                          <a:effectLst/>
                        </a:rPr>
                        <a:t>Medium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200" b="1" dirty="0">
                          <a:solidFill>
                            <a:schemeClr val="accent3">
                              <a:lumMod val="75000"/>
                            </a:schemeClr>
                          </a:solidFill>
                          <a:effectLst/>
                        </a:rPr>
                        <a:t>SOME</a:t>
                      </a:r>
                      <a:endParaRPr lang="en-US" sz="1200" b="1" dirty="0">
                        <a:solidFill>
                          <a:schemeClr val="accent3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18415" marR="18415" marT="0" marB="0"/>
                </a:tc>
                <a:extLst>
                  <a:ext uri="{0D108BD9-81ED-4DB2-BD59-A6C34878D82A}">
                    <a16:rowId xmlns:a16="http://schemas.microsoft.com/office/drawing/2014/main" val="19976223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3184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2299</TotalTime>
  <Words>508</Words>
  <Application>Microsoft Office PowerPoint</Application>
  <PresentationFormat>On-screen Show (16:9)</PresentationFormat>
  <Paragraphs>128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SimSun</vt:lpstr>
      <vt:lpstr>Arial</vt:lpstr>
      <vt:lpstr>Calibri</vt:lpstr>
      <vt:lpstr>MS Mincho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eventPower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Hiroko Strange</dc:creator>
  <cp:lastModifiedBy>Hossain Shahriar</cp:lastModifiedBy>
  <cp:revision>24</cp:revision>
  <dcterms:created xsi:type="dcterms:W3CDTF">2017-11-15T14:51:44Z</dcterms:created>
  <dcterms:modified xsi:type="dcterms:W3CDTF">2022-11-07T01:53:30Z</dcterms:modified>
</cp:coreProperties>
</file>