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3" r:id="rId34"/>
    <p:sldId id="294" r:id="rId35"/>
    <p:sldId id="296" r:id="rId36"/>
    <p:sldId id="297" r:id="rId37"/>
    <p:sldId id="298" r:id="rId38"/>
    <p:sldId id="299" r:id="rId39"/>
    <p:sldId id="300" r:id="rId40"/>
    <p:sldId id="302" r:id="rId41"/>
    <p:sldId id="303" r:id="rId42"/>
    <p:sldId id="315" r:id="rId43"/>
    <p:sldId id="316" r:id="rId44"/>
    <p:sldId id="317" r:id="rId45"/>
    <p:sldId id="318" r:id="rId46"/>
    <p:sldId id="319" r:id="rId47"/>
    <p:sldId id="320" r:id="rId48"/>
    <p:sldId id="321" r:id="rId49"/>
    <p:sldId id="322" r:id="rId50"/>
    <p:sldId id="323" r:id="rId51"/>
    <p:sldId id="324" r:id="rId52"/>
    <p:sldId id="325" r:id="rId53"/>
    <p:sldId id="326" r:id="rId54"/>
    <p:sldId id="327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2" d="100"/>
          <a:sy n="62" d="100"/>
        </p:scale>
        <p:origin x="38" y="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4582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850900"/>
            <a:ext cx="4152900" cy="5245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86300" y="850900"/>
            <a:ext cx="4152900" cy="25463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86300" y="3549650"/>
            <a:ext cx="4152900" cy="25463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M. Zulkernine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QRST-</a:t>
            </a:r>
            <a:fld id="{57AF9941-BE8A-4F3D-B5E8-69479F627826}" type="slidenum">
              <a:rPr lang="en-US"/>
              <a:pPr>
                <a:defRPr/>
              </a:pPr>
              <a:t>‹#›</a:t>
            </a:fld>
            <a:r>
              <a:rPr lang="en-US" b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4130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insecure.org/stf/smashstack.html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cm.uiuc.edu/webmonkeys/book/c_guide/" TargetMode="Externa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lint.org/manual/manual.html" TargetMode="External"/><Relationship Id="rId2" Type="http://schemas.openxmlformats.org/officeDocument/2006/relationships/hyperlink" Target="http://www.dwheeler.com/flawfinder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http://crypto.stanford.edu/cs155/papers/formatstring-1.2.pdf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Programming for Security Professionals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C, BOF, FSB (slides by </a:t>
            </a:r>
            <a:r>
              <a:rPr lang="en-US" dirty="0" smtClean="0">
                <a:solidFill>
                  <a:schemeClr val="tx1"/>
                </a:solidFill>
              </a:rPr>
              <a:t>Dr. Shahriar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53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for reading inputs from console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#include &lt;</a:t>
            </a:r>
            <a:r>
              <a:rPr lang="en-US" sz="2400" dirty="0" err="1"/>
              <a:t>stdio.h</a:t>
            </a:r>
            <a:r>
              <a:rPr lang="en-US" sz="2400" dirty="0"/>
              <a:t>&gt;</a:t>
            </a:r>
          </a:p>
          <a:p>
            <a:pPr marL="0" indent="0">
              <a:buNone/>
            </a:pPr>
            <a:r>
              <a:rPr lang="en-US" sz="2400" dirty="0" err="1" smtClean="0"/>
              <a:t>int</a:t>
            </a:r>
            <a:r>
              <a:rPr lang="en-US" sz="2400" dirty="0" smtClean="0"/>
              <a:t> </a:t>
            </a:r>
            <a:r>
              <a:rPr lang="en-US" sz="2400" dirty="0"/>
              <a:t>main</a:t>
            </a:r>
            <a:r>
              <a:rPr lang="en-US" sz="2400" dirty="0" smtClean="0"/>
              <a:t>() {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int</a:t>
            </a:r>
            <a:r>
              <a:rPr lang="en-US" sz="2400" dirty="0"/>
              <a:t> </a:t>
            </a:r>
            <a:r>
              <a:rPr lang="en-US" sz="2400" dirty="0" smtClean="0"/>
              <a:t>x;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    </a:t>
            </a:r>
            <a:r>
              <a:rPr lang="en-US" sz="2400" dirty="0" err="1" smtClean="0"/>
              <a:t>printf</a:t>
            </a:r>
            <a:r>
              <a:rPr lang="en-US" sz="2400" dirty="0"/>
              <a:t>( "Please enter a number: " );</a:t>
            </a:r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scanf</a:t>
            </a:r>
            <a:r>
              <a:rPr lang="en-US" sz="2400" dirty="0"/>
              <a:t>( "</a:t>
            </a:r>
            <a:r>
              <a:rPr lang="en-US" sz="2400" dirty="0">
                <a:solidFill>
                  <a:srgbClr val="FF0000"/>
                </a:solidFill>
              </a:rPr>
              <a:t>%d</a:t>
            </a:r>
            <a:r>
              <a:rPr lang="en-US" sz="2400" dirty="0"/>
              <a:t>", </a:t>
            </a:r>
            <a:r>
              <a:rPr lang="en-US" sz="2400" dirty="0" smtClean="0">
                <a:solidFill>
                  <a:srgbClr val="FF0000"/>
                </a:solidFill>
              </a:rPr>
              <a:t>&amp;x</a:t>
            </a:r>
            <a:r>
              <a:rPr lang="en-US" sz="2400" dirty="0" smtClean="0"/>
              <a:t>); //&amp; means store the value in the address of x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printf</a:t>
            </a:r>
            <a:r>
              <a:rPr lang="en-US" sz="2400" dirty="0"/>
              <a:t>( "You entered </a:t>
            </a:r>
            <a:r>
              <a:rPr lang="en-US" sz="2400" dirty="0">
                <a:solidFill>
                  <a:srgbClr val="FF0000"/>
                </a:solidFill>
              </a:rPr>
              <a:t>%d</a:t>
            </a:r>
            <a:r>
              <a:rPr lang="en-US" sz="2400" dirty="0"/>
              <a:t>", </a:t>
            </a:r>
            <a:r>
              <a:rPr lang="en-US" sz="2400" dirty="0" smtClean="0"/>
              <a:t>x); //%d means print an integer </a:t>
            </a:r>
            <a:r>
              <a:rPr lang="en-US" sz="2400" dirty="0" err="1" smtClean="0"/>
              <a:t>num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getchar</a:t>
            </a:r>
            <a:r>
              <a:rPr lang="en-US" sz="2400" dirty="0"/>
              <a:t>();</a:t>
            </a:r>
          </a:p>
          <a:p>
            <a:pPr marL="0" indent="0">
              <a:buNone/>
            </a:pPr>
            <a:r>
              <a:rPr lang="en-US" sz="2400" dirty="0"/>
              <a:t>    return 0;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</p:txBody>
      </p:sp>
      <p:pic>
        <p:nvPicPr>
          <p:cNvPr id="5122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3648501" cy="1245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6492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Reading inputs from console but forgetting to use &amp; in </a:t>
            </a:r>
            <a:r>
              <a:rPr lang="en-US" dirty="0" err="1" smtClean="0"/>
              <a:t>scanf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1910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#include &lt;</a:t>
            </a:r>
            <a:r>
              <a:rPr lang="en-US" sz="2400" dirty="0" err="1"/>
              <a:t>stdio.h</a:t>
            </a:r>
            <a:r>
              <a:rPr lang="en-US" sz="2400" dirty="0"/>
              <a:t>&gt;</a:t>
            </a:r>
          </a:p>
          <a:p>
            <a:pPr marL="0" indent="0">
              <a:buNone/>
            </a:pPr>
            <a:r>
              <a:rPr lang="en-US" sz="2400" dirty="0" err="1" smtClean="0"/>
              <a:t>int</a:t>
            </a:r>
            <a:r>
              <a:rPr lang="en-US" sz="2400" dirty="0" smtClean="0"/>
              <a:t> </a:t>
            </a:r>
            <a:r>
              <a:rPr lang="en-US" sz="2400" dirty="0"/>
              <a:t>main</a:t>
            </a:r>
            <a:r>
              <a:rPr lang="en-US" sz="2400" dirty="0" smtClean="0"/>
              <a:t>() {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int</a:t>
            </a:r>
            <a:r>
              <a:rPr lang="en-US" sz="2400" dirty="0"/>
              <a:t> </a:t>
            </a:r>
            <a:r>
              <a:rPr lang="en-US" sz="2400" dirty="0" smtClean="0"/>
              <a:t>x;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    </a:t>
            </a:r>
            <a:r>
              <a:rPr lang="en-US" sz="2400" dirty="0" err="1" smtClean="0"/>
              <a:t>printf</a:t>
            </a:r>
            <a:r>
              <a:rPr lang="en-US" sz="2400" dirty="0"/>
              <a:t>( "Please enter a number: " );</a:t>
            </a:r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scanf</a:t>
            </a:r>
            <a:r>
              <a:rPr lang="en-US" sz="2400" dirty="0"/>
              <a:t>( "</a:t>
            </a:r>
            <a:r>
              <a:rPr lang="en-US" sz="2400" dirty="0">
                <a:solidFill>
                  <a:srgbClr val="FF0000"/>
                </a:solidFill>
              </a:rPr>
              <a:t>%d</a:t>
            </a:r>
            <a:r>
              <a:rPr lang="en-US" sz="2400" dirty="0"/>
              <a:t>", </a:t>
            </a:r>
            <a:r>
              <a:rPr lang="en-US" sz="2400" dirty="0" smtClean="0">
                <a:solidFill>
                  <a:srgbClr val="FF0000"/>
                </a:solidFill>
              </a:rPr>
              <a:t>x</a:t>
            </a:r>
            <a:r>
              <a:rPr lang="en-US" sz="2400" dirty="0" smtClean="0"/>
              <a:t>); 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printf</a:t>
            </a:r>
            <a:r>
              <a:rPr lang="en-US" sz="2400" dirty="0"/>
              <a:t>( "You entered </a:t>
            </a:r>
            <a:r>
              <a:rPr lang="en-US" sz="2400" dirty="0">
                <a:solidFill>
                  <a:srgbClr val="FF0000"/>
                </a:solidFill>
              </a:rPr>
              <a:t>%d</a:t>
            </a:r>
            <a:r>
              <a:rPr lang="en-US" sz="2400" dirty="0"/>
              <a:t>", </a:t>
            </a:r>
            <a:r>
              <a:rPr lang="en-US" sz="2400" dirty="0" smtClean="0"/>
              <a:t>x);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err="1" smtClean="0"/>
              <a:t>getchar</a:t>
            </a:r>
            <a:r>
              <a:rPr lang="en-US" sz="2400" dirty="0" smtClean="0"/>
              <a:t>();</a:t>
            </a:r>
          </a:p>
          <a:p>
            <a:pPr marL="0" indent="0">
              <a:buNone/>
            </a:pPr>
            <a:r>
              <a:rPr lang="en-US" sz="2400" dirty="0" smtClean="0"/>
              <a:t>    </a:t>
            </a:r>
            <a:r>
              <a:rPr lang="en-US" sz="2400" dirty="0"/>
              <a:t>return 0;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</p:txBody>
      </p:sp>
      <p:pic>
        <p:nvPicPr>
          <p:cNvPr id="6146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81400"/>
            <a:ext cx="3988191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3400" y="5410200"/>
            <a:ext cx="81029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Q: why the result is so different? </a:t>
            </a:r>
          </a:p>
          <a:p>
            <a:r>
              <a:rPr lang="en-US" dirty="0" smtClean="0"/>
              <a:t>A: You are seeing the initial value of x before taking input. Moreover, the </a:t>
            </a:r>
            <a:r>
              <a:rPr lang="en-US" dirty="0" err="1" smtClean="0"/>
              <a:t>scanf</a:t>
            </a:r>
            <a:r>
              <a:rPr lang="en-US" dirty="0" smtClean="0"/>
              <a:t> requires to supply the address of a variable (&amp;) rather than name of the variable.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497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Reading inputs from console but forgetting to use &amp; in </a:t>
            </a:r>
            <a:r>
              <a:rPr lang="en-US" dirty="0" err="1" smtClean="0"/>
              <a:t>scanf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1910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#include &lt;</a:t>
            </a:r>
            <a:r>
              <a:rPr lang="en-US" sz="2400" dirty="0" err="1"/>
              <a:t>stdio.h</a:t>
            </a:r>
            <a:r>
              <a:rPr lang="en-US" sz="2400" dirty="0"/>
              <a:t>&gt;</a:t>
            </a:r>
          </a:p>
          <a:p>
            <a:pPr marL="0" indent="0">
              <a:buNone/>
            </a:pPr>
            <a:r>
              <a:rPr lang="en-US" sz="2400" dirty="0" err="1" smtClean="0"/>
              <a:t>int</a:t>
            </a:r>
            <a:r>
              <a:rPr lang="en-US" sz="2400" dirty="0" smtClean="0"/>
              <a:t> </a:t>
            </a:r>
            <a:r>
              <a:rPr lang="en-US" sz="2400" dirty="0"/>
              <a:t>main</a:t>
            </a:r>
            <a:r>
              <a:rPr lang="en-US" sz="2400" dirty="0" smtClean="0"/>
              <a:t>() {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int</a:t>
            </a:r>
            <a:r>
              <a:rPr lang="en-US" sz="2400" dirty="0"/>
              <a:t> </a:t>
            </a:r>
            <a:r>
              <a:rPr lang="en-US" sz="2400" dirty="0" smtClean="0"/>
              <a:t>x;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    </a:t>
            </a:r>
            <a:r>
              <a:rPr lang="en-US" sz="2400" dirty="0" err="1" smtClean="0"/>
              <a:t>printf</a:t>
            </a:r>
            <a:r>
              <a:rPr lang="en-US" sz="2400" dirty="0"/>
              <a:t>( "Please enter a number: " );</a:t>
            </a:r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scanf</a:t>
            </a:r>
            <a:r>
              <a:rPr lang="en-US" sz="2400" dirty="0"/>
              <a:t>( "</a:t>
            </a:r>
            <a:r>
              <a:rPr lang="en-US" sz="2400" dirty="0">
                <a:solidFill>
                  <a:srgbClr val="FF0000"/>
                </a:solidFill>
              </a:rPr>
              <a:t>%d</a:t>
            </a:r>
            <a:r>
              <a:rPr lang="en-US" sz="2400" dirty="0"/>
              <a:t>", </a:t>
            </a:r>
            <a:r>
              <a:rPr lang="en-US" sz="2400" dirty="0" smtClean="0">
                <a:solidFill>
                  <a:srgbClr val="FF0000"/>
                </a:solidFill>
              </a:rPr>
              <a:t>x</a:t>
            </a:r>
            <a:r>
              <a:rPr lang="en-US" sz="2400" dirty="0" smtClean="0"/>
              <a:t>); //</a:t>
            </a:r>
            <a:r>
              <a:rPr lang="en-US" sz="2400" dirty="0" smtClean="0">
                <a:solidFill>
                  <a:srgbClr val="FF0000"/>
                </a:solidFill>
              </a:rPr>
              <a:t>&amp;</a:t>
            </a:r>
            <a:r>
              <a:rPr lang="en-US" sz="2400" dirty="0" smtClean="0"/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omitted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400" dirty="0"/>
              <a:t>    </a:t>
            </a:r>
            <a:r>
              <a:rPr lang="en-US" sz="2400" dirty="0" err="1"/>
              <a:t>printf</a:t>
            </a:r>
            <a:r>
              <a:rPr lang="en-US" sz="2400" dirty="0"/>
              <a:t>( "You entered </a:t>
            </a:r>
            <a:r>
              <a:rPr lang="en-US" sz="2400" dirty="0">
                <a:solidFill>
                  <a:srgbClr val="FF0000"/>
                </a:solidFill>
              </a:rPr>
              <a:t>%d</a:t>
            </a:r>
            <a:r>
              <a:rPr lang="en-US" sz="2400" dirty="0"/>
              <a:t>", </a:t>
            </a:r>
            <a:r>
              <a:rPr lang="en-US" sz="2400" dirty="0" smtClean="0"/>
              <a:t>x);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</a:t>
            </a:r>
            <a:r>
              <a:rPr lang="en-US" sz="2400" dirty="0" err="1" smtClean="0"/>
              <a:t>getchar</a:t>
            </a:r>
            <a:r>
              <a:rPr lang="en-US" sz="2400" dirty="0" smtClean="0"/>
              <a:t>();</a:t>
            </a:r>
          </a:p>
          <a:p>
            <a:pPr marL="0" indent="0">
              <a:buNone/>
            </a:pPr>
            <a:r>
              <a:rPr lang="en-US" sz="2400" dirty="0" smtClean="0"/>
              <a:t>    </a:t>
            </a:r>
            <a:r>
              <a:rPr lang="en-US" sz="2400" dirty="0"/>
              <a:t>return 0;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</p:txBody>
      </p:sp>
      <p:pic>
        <p:nvPicPr>
          <p:cNvPr id="6146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581400"/>
            <a:ext cx="3988191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3400" y="5410200"/>
            <a:ext cx="81029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Q: why the result is so different? </a:t>
            </a:r>
          </a:p>
          <a:p>
            <a:r>
              <a:rPr lang="en-US" dirty="0" smtClean="0"/>
              <a:t>A: You are seeing the initial value of x before taking input. Moreover, the </a:t>
            </a:r>
            <a:r>
              <a:rPr lang="en-US" dirty="0" err="1" smtClean="0"/>
              <a:t>scanf</a:t>
            </a:r>
            <a:r>
              <a:rPr lang="en-US" dirty="0" smtClean="0"/>
              <a:t> requires to supply the address of a variable (&amp;) rather than name of the variable.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110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dirty="0" smtClean="0"/>
              <a:t>Operators: arithmetic and logical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191001"/>
          </a:xfrm>
        </p:spPr>
        <p:txBody>
          <a:bodyPr>
            <a:noAutofit/>
          </a:bodyPr>
          <a:lstStyle/>
          <a:p>
            <a:r>
              <a:rPr lang="en-US" sz="2800" dirty="0" smtClean="0"/>
              <a:t>Arithmetic operators modify variables: *, </a:t>
            </a:r>
            <a:r>
              <a:rPr lang="en-US" sz="2800" dirty="0"/>
              <a:t>-, +, </a:t>
            </a:r>
            <a:r>
              <a:rPr lang="en-US" sz="2800" dirty="0" smtClean="0"/>
              <a:t>/, =</a:t>
            </a:r>
            <a:endParaRPr lang="en-US" sz="2800" dirty="0"/>
          </a:p>
          <a:p>
            <a:r>
              <a:rPr lang="en-US" sz="2800" dirty="0" smtClean="0"/>
              <a:t>Logical operators compare variables: ==, </a:t>
            </a:r>
            <a:r>
              <a:rPr lang="en-US" sz="2800" dirty="0"/>
              <a:t>&gt;, </a:t>
            </a:r>
            <a:r>
              <a:rPr lang="en-US" sz="2800" dirty="0" smtClean="0"/>
              <a:t>&lt;</a:t>
            </a:r>
          </a:p>
          <a:p>
            <a:endParaRPr lang="en-US" sz="2800" dirty="0" smtClean="0"/>
          </a:p>
          <a:p>
            <a:r>
              <a:rPr lang="en-US" sz="2800" dirty="0" smtClean="0"/>
              <a:t>Examples:</a:t>
            </a:r>
            <a:endParaRPr lang="en-US" sz="2800" dirty="0"/>
          </a:p>
          <a:p>
            <a:pPr lvl="1"/>
            <a:r>
              <a:rPr lang="en-US" sz="2400" dirty="0"/>
              <a:t>a = 4 * 6; /* </a:t>
            </a:r>
            <a:r>
              <a:rPr lang="en-US" sz="2400" dirty="0" smtClean="0"/>
              <a:t>a </a:t>
            </a:r>
            <a:r>
              <a:rPr lang="en-US" sz="2400" dirty="0"/>
              <a:t>is 24 */</a:t>
            </a:r>
          </a:p>
          <a:p>
            <a:pPr lvl="1"/>
            <a:r>
              <a:rPr lang="en-US" sz="2400" dirty="0"/>
              <a:t>a = a + 5; /* a equals </a:t>
            </a:r>
            <a:r>
              <a:rPr lang="en-US" sz="2400" dirty="0" smtClean="0"/>
              <a:t>to the value </a:t>
            </a:r>
            <a:r>
              <a:rPr lang="en-US" sz="2400" dirty="0"/>
              <a:t>of a with five added </a:t>
            </a:r>
            <a:r>
              <a:rPr lang="en-US" sz="2400" dirty="0" smtClean="0"/>
              <a:t>*/</a:t>
            </a:r>
            <a:endParaRPr lang="en-US" sz="2400" dirty="0"/>
          </a:p>
          <a:p>
            <a:pPr lvl="1"/>
            <a:r>
              <a:rPr lang="en-US" sz="2400" dirty="0"/>
              <a:t>a == 5 </a:t>
            </a:r>
            <a:r>
              <a:rPr lang="en-US" sz="2400" dirty="0" smtClean="0"/>
              <a:t>;  /* checks </a:t>
            </a:r>
            <a:r>
              <a:rPr lang="en-US" sz="2400" dirty="0"/>
              <a:t>to see if a equals 5.*/ </a:t>
            </a:r>
            <a:endParaRPr lang="en-US" sz="2400" dirty="0" smtClean="0"/>
          </a:p>
          <a:p>
            <a:pPr lvl="1"/>
            <a:r>
              <a:rPr lang="en-US" sz="2400" dirty="0"/>
              <a:t>a &lt; 5  /* Checks to see if a is less than five </a:t>
            </a:r>
            <a:r>
              <a:rPr lang="en-US" sz="2400" dirty="0" smtClean="0"/>
              <a:t>*/</a:t>
            </a:r>
          </a:p>
          <a:p>
            <a:pPr lvl="1"/>
            <a:r>
              <a:rPr lang="en-US" sz="2400" dirty="0"/>
              <a:t>a &gt; 5  /* Checks to see if a is greater than five */ </a:t>
            </a:r>
          </a:p>
        </p:txBody>
      </p:sp>
    </p:spTree>
    <p:extLst>
      <p:ext uri="{BB962C8B-B14F-4D97-AF65-F5344CB8AC3E}">
        <p14:creationId xmlns:p14="http://schemas.microsoft.com/office/powerpoint/2010/main" val="2961238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If-else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47800"/>
            <a:ext cx="8077200" cy="41910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if ( TRUE ) {</a:t>
            </a:r>
          </a:p>
          <a:p>
            <a:pPr marL="0" indent="0">
              <a:buNone/>
            </a:pPr>
            <a:r>
              <a:rPr lang="en-US" sz="2400" dirty="0"/>
              <a:t>    /* Execute these statements if TRUE */</a:t>
            </a:r>
          </a:p>
          <a:p>
            <a:pPr marL="0" indent="0">
              <a:buNone/>
            </a:pPr>
            <a:r>
              <a:rPr lang="en-US" sz="2400" dirty="0"/>
              <a:t>}</a:t>
            </a:r>
          </a:p>
          <a:p>
            <a:pPr marL="0" indent="0">
              <a:buNone/>
            </a:pPr>
            <a:r>
              <a:rPr lang="en-US" sz="2400" dirty="0"/>
              <a:t>else {</a:t>
            </a:r>
          </a:p>
          <a:p>
            <a:pPr marL="0" indent="0">
              <a:buNone/>
            </a:pPr>
            <a:r>
              <a:rPr lang="en-US" sz="2400" dirty="0"/>
              <a:t>    /* Execute these statements if FALSE */</a:t>
            </a:r>
          </a:p>
          <a:p>
            <a:pPr marL="0" indent="0">
              <a:buNone/>
            </a:pPr>
            <a:r>
              <a:rPr lang="en-US" sz="2400" dirty="0"/>
              <a:t>}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01054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If-else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86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#include &lt;</a:t>
            </a:r>
            <a:r>
              <a:rPr lang="en-US" sz="1800" dirty="0" err="1"/>
              <a:t>stdio.h</a:t>
            </a:r>
            <a:r>
              <a:rPr lang="en-US" sz="1800" dirty="0"/>
              <a:t>&gt;	</a:t>
            </a:r>
          </a:p>
          <a:p>
            <a:pPr marL="0" indent="0">
              <a:buNone/>
            </a:pPr>
            <a:r>
              <a:rPr lang="en-US" sz="1800" dirty="0" err="1" smtClean="0"/>
              <a:t>int</a:t>
            </a:r>
            <a:r>
              <a:rPr lang="en-US" sz="1800" dirty="0" smtClean="0"/>
              <a:t> </a:t>
            </a:r>
            <a:r>
              <a:rPr lang="en-US" sz="1800" dirty="0"/>
              <a:t>main()                            /* Most important part of the program!  */</a:t>
            </a:r>
          </a:p>
          <a:p>
            <a:pPr marL="0" indent="0">
              <a:buNone/>
            </a:pPr>
            <a:r>
              <a:rPr lang="en-US" sz="1800" dirty="0"/>
              <a:t>{</a:t>
            </a:r>
          </a:p>
          <a:p>
            <a:pPr marL="0" indent="0">
              <a:buNone/>
            </a:pPr>
            <a:r>
              <a:rPr lang="en-US" sz="1800" dirty="0"/>
              <a:t>    </a:t>
            </a:r>
            <a:r>
              <a:rPr lang="en-US" sz="1800" dirty="0" err="1"/>
              <a:t>int</a:t>
            </a:r>
            <a:r>
              <a:rPr lang="en-US" sz="1800" dirty="0"/>
              <a:t> age;                          /* Need a variable... */</a:t>
            </a:r>
          </a:p>
          <a:p>
            <a:pPr marL="0" indent="0">
              <a:buNone/>
            </a:pPr>
            <a:r>
              <a:rPr lang="en-US" sz="1800" dirty="0" smtClean="0"/>
              <a:t>    </a:t>
            </a:r>
            <a:r>
              <a:rPr lang="en-US" sz="1800" dirty="0" err="1"/>
              <a:t>printf</a:t>
            </a:r>
            <a:r>
              <a:rPr lang="en-US" sz="1800" dirty="0"/>
              <a:t>( "Please enter your age" );  /* Asks for age */</a:t>
            </a:r>
          </a:p>
          <a:p>
            <a:pPr marL="0" indent="0">
              <a:buNone/>
            </a:pPr>
            <a:r>
              <a:rPr lang="en-US" sz="1800" dirty="0"/>
              <a:t>    </a:t>
            </a:r>
            <a:r>
              <a:rPr lang="en-US" sz="1800" dirty="0" err="1"/>
              <a:t>scanf</a:t>
            </a:r>
            <a:r>
              <a:rPr lang="en-US" sz="1800" dirty="0"/>
              <a:t>( "%d", &amp;age );                 /* The input is put in age */</a:t>
            </a:r>
          </a:p>
          <a:p>
            <a:pPr marL="0" indent="0">
              <a:buNone/>
            </a:pPr>
            <a:r>
              <a:rPr lang="en-US" sz="1800" dirty="0"/>
              <a:t>    if ( age &lt; 100 ) {                  /* If the age is less than 100 */</a:t>
            </a:r>
          </a:p>
          <a:p>
            <a:pPr marL="0" indent="0">
              <a:buNone/>
            </a:pPr>
            <a:r>
              <a:rPr lang="en-US" sz="1800" dirty="0"/>
              <a:t>        </a:t>
            </a:r>
            <a:r>
              <a:rPr lang="en-US" sz="1800" dirty="0" err="1"/>
              <a:t>printf</a:t>
            </a:r>
            <a:r>
              <a:rPr lang="en-US" sz="1800" dirty="0"/>
              <a:t> ("You are pretty young!\n" ); /* Just to show you it works... */</a:t>
            </a:r>
          </a:p>
          <a:p>
            <a:pPr marL="0" indent="0">
              <a:buNone/>
            </a:pPr>
            <a:r>
              <a:rPr lang="en-US" sz="1800" dirty="0"/>
              <a:t>    }</a:t>
            </a:r>
          </a:p>
          <a:p>
            <a:pPr marL="0" indent="0">
              <a:buNone/>
            </a:pPr>
            <a:r>
              <a:rPr lang="en-US" sz="1800" dirty="0"/>
              <a:t>    else if ( age == 100 ) {            /* I use else just to show an example */ </a:t>
            </a:r>
          </a:p>
          <a:p>
            <a:pPr marL="0" indent="0">
              <a:buNone/>
            </a:pPr>
            <a:r>
              <a:rPr lang="en-US" sz="1800" dirty="0"/>
              <a:t>        </a:t>
            </a:r>
            <a:r>
              <a:rPr lang="en-US" sz="1800" dirty="0" err="1"/>
              <a:t>printf</a:t>
            </a:r>
            <a:r>
              <a:rPr lang="en-US" sz="1800" dirty="0"/>
              <a:t>( "You are old\n" );       </a:t>
            </a:r>
          </a:p>
          <a:p>
            <a:pPr marL="0" indent="0">
              <a:buNone/>
            </a:pPr>
            <a:r>
              <a:rPr lang="en-US" sz="1800" dirty="0"/>
              <a:t>    }</a:t>
            </a:r>
          </a:p>
          <a:p>
            <a:pPr marL="0" indent="0">
              <a:buNone/>
            </a:pPr>
            <a:r>
              <a:rPr lang="en-US" sz="1800" dirty="0"/>
              <a:t>    else {</a:t>
            </a:r>
          </a:p>
          <a:p>
            <a:pPr marL="0" indent="0">
              <a:buNone/>
            </a:pPr>
            <a:r>
              <a:rPr lang="en-US" sz="1800" dirty="0"/>
              <a:t>        </a:t>
            </a:r>
            <a:r>
              <a:rPr lang="en-US" sz="1800" dirty="0" err="1"/>
              <a:t>printf</a:t>
            </a:r>
            <a:r>
              <a:rPr lang="en-US" sz="1800" dirty="0"/>
              <a:t>( "You are really old\n" );     /* Executed if no other statement is */</a:t>
            </a:r>
          </a:p>
          <a:p>
            <a:pPr marL="0" indent="0">
              <a:buNone/>
            </a:pPr>
            <a:r>
              <a:rPr lang="en-US" sz="1800" dirty="0"/>
              <a:t>    }</a:t>
            </a:r>
          </a:p>
          <a:p>
            <a:pPr marL="0" indent="0">
              <a:buNone/>
            </a:pPr>
            <a:r>
              <a:rPr lang="en-US" sz="1800" dirty="0"/>
              <a:t>  return 0;</a:t>
            </a:r>
          </a:p>
          <a:p>
            <a:pPr marL="0" indent="0">
              <a:buNone/>
            </a:pPr>
            <a:r>
              <a:rPr lang="en-US" sz="1800" dirty="0"/>
              <a:t>}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60669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If can have a combination of condition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Examples:</a:t>
            </a:r>
          </a:p>
          <a:p>
            <a:r>
              <a:rPr lang="en-US" sz="2400" dirty="0" smtClean="0"/>
              <a:t>A</a:t>
            </a:r>
            <a:r>
              <a:rPr lang="en-US" sz="2400" dirty="0"/>
              <a:t>. !( 1 || 0 )         ANSWER: 0	</a:t>
            </a:r>
          </a:p>
          <a:p>
            <a:r>
              <a:rPr lang="en-US" sz="2400" dirty="0"/>
              <a:t>B. !( 1 || 1 &amp;&amp; 0 )    ANSWER: 0 (AND is evaluated before OR)</a:t>
            </a:r>
          </a:p>
          <a:p>
            <a:r>
              <a:rPr lang="en-US" sz="2400" dirty="0"/>
              <a:t>C. !( ( 1 || 0 ) &amp;&amp; 0 )  ANSWER: 1 (Parenthesis are useful)</a:t>
            </a:r>
          </a:p>
        </p:txBody>
      </p:sp>
    </p:spTree>
    <p:extLst>
      <p:ext uri="{BB962C8B-B14F-4D97-AF65-F5344CB8AC3E}">
        <p14:creationId xmlns:p14="http://schemas.microsoft.com/office/powerpoint/2010/main" val="25902250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program can have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loop </a:t>
            </a:r>
            <a:r>
              <a:rPr lang="en-US" sz="2000" dirty="0" smtClean="0"/>
              <a:t>structure is similar to Java</a:t>
            </a:r>
          </a:p>
          <a:p>
            <a:pPr marL="0" indent="0">
              <a:buNone/>
            </a:pPr>
            <a:r>
              <a:rPr lang="en-US" sz="2000" dirty="0" smtClean="0"/>
              <a:t>	for </a:t>
            </a:r>
            <a:r>
              <a:rPr lang="en-US" sz="2000" dirty="0"/>
              <a:t>( variable initialization; condition; variable update ) {</a:t>
            </a:r>
          </a:p>
          <a:p>
            <a:pPr marL="0" indent="0">
              <a:buNone/>
            </a:pPr>
            <a:r>
              <a:rPr lang="en-US" sz="2000" dirty="0"/>
              <a:t>  </a:t>
            </a:r>
            <a:r>
              <a:rPr lang="en-US" sz="2000" dirty="0" smtClean="0"/>
              <a:t>		Code </a:t>
            </a:r>
            <a:r>
              <a:rPr lang="en-US" sz="2000" dirty="0"/>
              <a:t>to execute while the condition is true</a:t>
            </a:r>
          </a:p>
          <a:p>
            <a:pPr marL="0" indent="0">
              <a:buNone/>
            </a:pPr>
            <a:r>
              <a:rPr lang="en-US" sz="2000" dirty="0" smtClean="0"/>
              <a:t>	}</a:t>
            </a:r>
          </a:p>
          <a:p>
            <a:r>
              <a:rPr lang="en-US" sz="2000" dirty="0" smtClean="0"/>
              <a:t>The program below loops for 10 times and display the value of x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    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#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include &lt;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stdio.h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</a:t>
            </a:r>
            <a:r>
              <a:rPr lang="en-US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main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() {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</a:t>
            </a:r>
            <a:r>
              <a:rPr lang="en-US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x;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for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 x = 0; x &lt; 10; x++ ) {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</a:t>
            </a:r>
            <a:r>
              <a:rPr lang="en-US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printf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 "%d\n", x 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}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</a:t>
            </a:r>
            <a:r>
              <a:rPr lang="en-US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getchar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();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}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7392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program loop (while)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for loop </a:t>
            </a:r>
            <a:r>
              <a:rPr lang="en-US" sz="2000" dirty="0" smtClean="0"/>
              <a:t>structure is similar to Java</a:t>
            </a:r>
          </a:p>
          <a:p>
            <a:pPr marL="0" indent="0">
              <a:buNone/>
            </a:pPr>
            <a:r>
              <a:rPr lang="en-US" sz="2000" dirty="0" smtClean="0"/>
              <a:t>	for </a:t>
            </a:r>
            <a:r>
              <a:rPr lang="en-US" sz="2000" dirty="0"/>
              <a:t>( variable initialization; condition; variable update ) {</a:t>
            </a:r>
          </a:p>
          <a:p>
            <a:pPr marL="0" indent="0">
              <a:buNone/>
            </a:pPr>
            <a:r>
              <a:rPr lang="en-US" sz="2000" dirty="0"/>
              <a:t>  </a:t>
            </a:r>
            <a:r>
              <a:rPr lang="en-US" sz="2000" dirty="0" smtClean="0"/>
              <a:t>		Code </a:t>
            </a:r>
            <a:r>
              <a:rPr lang="en-US" sz="2000" dirty="0"/>
              <a:t>to execute while the condition is true</a:t>
            </a:r>
          </a:p>
          <a:p>
            <a:pPr marL="0" indent="0">
              <a:buNone/>
            </a:pPr>
            <a:r>
              <a:rPr lang="en-US" sz="2000" dirty="0" smtClean="0"/>
              <a:t>	}</a:t>
            </a:r>
          </a:p>
          <a:p>
            <a:r>
              <a:rPr lang="en-US" sz="2000" dirty="0" smtClean="0"/>
              <a:t>The program below loops for 10 times and display the value of x</a:t>
            </a: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    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#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include &lt;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stdio.h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</a:t>
            </a:r>
            <a:r>
              <a:rPr lang="en-US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main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() {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</a:t>
            </a:r>
            <a:r>
              <a:rPr lang="en-US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x=0;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while (x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&lt; 10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;) {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x++;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</a:t>
            </a:r>
            <a:r>
              <a:rPr lang="en-US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printf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 "%d\n", x 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}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</a:t>
            </a:r>
            <a:r>
              <a:rPr lang="en-US" sz="20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getchar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();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}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948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program loop (do-while)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00200"/>
            <a:ext cx="76962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do {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} while ( condition </a:t>
            </a:r>
            <a:r>
              <a:rPr lang="en-US" sz="2000" dirty="0" smtClean="0">
                <a:solidFill>
                  <a:srgbClr val="FF0000"/>
                </a:solidFill>
              </a:rPr>
              <a:t>);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#include &lt;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stdio.h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main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() {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x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;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x = 5;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do {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printf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 "Hello, world!\n");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} while (x != 0);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getchar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51097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C Programming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Autofit/>
          </a:bodyPr>
          <a:lstStyle/>
          <a:p>
            <a:r>
              <a:rPr lang="en-US" sz="2400" dirty="0" smtClean="0"/>
              <a:t>C is a procedural programming language</a:t>
            </a:r>
          </a:p>
          <a:p>
            <a:pPr lvl="1"/>
            <a:r>
              <a:rPr lang="en-US" sz="2000" dirty="0" smtClean="0"/>
              <a:t>Every C program has a main method</a:t>
            </a:r>
          </a:p>
          <a:p>
            <a:pPr lvl="1"/>
            <a:r>
              <a:rPr lang="en-US" sz="2000" dirty="0" smtClean="0"/>
              <a:t>All other implemented methods are invoked from main methods</a:t>
            </a:r>
          </a:p>
          <a:p>
            <a:endParaRPr lang="en-US" sz="2400" dirty="0" smtClean="0"/>
          </a:p>
          <a:p>
            <a:r>
              <a:rPr lang="en-US" sz="2400" dirty="0" smtClean="0"/>
              <a:t>C supports basic and rich data structure including buffers</a:t>
            </a:r>
          </a:p>
          <a:p>
            <a:endParaRPr lang="en-US" sz="2400" dirty="0" smtClean="0"/>
          </a:p>
          <a:p>
            <a:r>
              <a:rPr lang="en-US" sz="2400" dirty="0" smtClean="0"/>
              <a:t>C supports accessing data using </a:t>
            </a:r>
            <a:r>
              <a:rPr lang="en-US" sz="2400" dirty="0" smtClean="0">
                <a:solidFill>
                  <a:srgbClr val="FF0000"/>
                </a:solidFill>
              </a:rPr>
              <a:t>pointer data type </a:t>
            </a:r>
            <a:r>
              <a:rPr lang="en-US" sz="2400" dirty="0" smtClean="0"/>
              <a:t>which can be used to access any arbitrary memory location</a:t>
            </a:r>
          </a:p>
          <a:p>
            <a:endParaRPr lang="en-US" sz="2400" dirty="0" smtClean="0"/>
          </a:p>
          <a:p>
            <a:r>
              <a:rPr lang="en-US" sz="2400" dirty="0" smtClean="0"/>
              <a:t>C also supports a set of </a:t>
            </a:r>
            <a:r>
              <a:rPr lang="en-US" sz="2400" dirty="0" smtClean="0">
                <a:solidFill>
                  <a:srgbClr val="FF0000"/>
                </a:solidFill>
              </a:rPr>
              <a:t>standard library function </a:t>
            </a:r>
            <a:r>
              <a:rPr lang="en-US" sz="2400" dirty="0" smtClean="0"/>
              <a:t>calls for copying data to buffers and memory locations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132494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program loop (break statement)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The do-while loop is infinite… you need a break statement inside loop </a:t>
            </a:r>
          </a:p>
          <a:p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#include &lt;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stdio.h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&gt;</a:t>
            </a:r>
          </a:p>
          <a:p>
            <a:pPr marL="0" indent="0">
              <a:buNone/>
            </a:pP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main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() {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x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;</a:t>
            </a: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x = 5;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do {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    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printf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 "Hello, world!\n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");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</a:t>
            </a:r>
            <a:r>
              <a:rPr lang="en-US" sz="2000" dirty="0" smtClean="0">
                <a:solidFill>
                  <a:srgbClr val="FF0000"/>
                </a:solidFill>
              </a:rPr>
              <a:t>break;</a:t>
            </a: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} while (x != 0);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 </a:t>
            </a:r>
            <a:r>
              <a:rPr lang="en-US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getchar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();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624923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program: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80010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When the programmer actually defines the function, it will begin with the prototype, minus the semi-colon. Then there should always be a block (surrounded by curly braces) with the code that the function is to execute, just as you would write it for the main function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fr-FR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fr-FR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mult</a:t>
            </a:r>
            <a:r>
              <a:rPr lang="fr-FR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( </a:t>
            </a:r>
            <a:r>
              <a:rPr lang="fr-FR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fr-FR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x, </a:t>
            </a:r>
            <a:r>
              <a:rPr lang="fr-FR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int</a:t>
            </a:r>
            <a:r>
              <a:rPr lang="fr-FR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y </a:t>
            </a:r>
            <a:r>
              <a:rPr lang="fr-FR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);</a:t>
            </a:r>
          </a:p>
          <a:p>
            <a:pPr marL="0" indent="0">
              <a:buNone/>
            </a:pPr>
            <a:endParaRPr lang="en-US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8731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 program: function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#include &lt;</a:t>
            </a:r>
            <a:r>
              <a:rPr lang="en-US" sz="1800" dirty="0" err="1"/>
              <a:t>stdio.h</a:t>
            </a:r>
            <a:r>
              <a:rPr lang="en-US" sz="1800" dirty="0"/>
              <a:t>&gt;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err="1" smtClean="0">
                <a:solidFill>
                  <a:srgbClr val="0070C0"/>
                </a:solidFill>
              </a:rPr>
              <a:t>int</a:t>
            </a:r>
            <a:r>
              <a:rPr lang="en-US" sz="1800" dirty="0" smtClean="0">
                <a:solidFill>
                  <a:srgbClr val="0070C0"/>
                </a:solidFill>
              </a:rPr>
              <a:t> </a:t>
            </a:r>
            <a:r>
              <a:rPr lang="en-US" sz="1800" dirty="0" err="1">
                <a:solidFill>
                  <a:srgbClr val="0070C0"/>
                </a:solidFill>
              </a:rPr>
              <a:t>mult</a:t>
            </a:r>
            <a:r>
              <a:rPr lang="en-US" sz="1800" dirty="0">
                <a:solidFill>
                  <a:srgbClr val="0070C0"/>
                </a:solidFill>
              </a:rPr>
              <a:t> ( </a:t>
            </a:r>
            <a:r>
              <a:rPr lang="en-US" sz="1800" dirty="0" err="1">
                <a:solidFill>
                  <a:srgbClr val="0070C0"/>
                </a:solidFill>
              </a:rPr>
              <a:t>int</a:t>
            </a:r>
            <a:r>
              <a:rPr lang="en-US" sz="1800" dirty="0">
                <a:solidFill>
                  <a:srgbClr val="0070C0"/>
                </a:solidFill>
              </a:rPr>
              <a:t> x, </a:t>
            </a:r>
            <a:r>
              <a:rPr lang="en-US" sz="1800" dirty="0" err="1">
                <a:solidFill>
                  <a:srgbClr val="0070C0"/>
                </a:solidFill>
              </a:rPr>
              <a:t>int</a:t>
            </a:r>
            <a:r>
              <a:rPr lang="en-US" sz="1800" dirty="0">
                <a:solidFill>
                  <a:srgbClr val="0070C0"/>
                </a:solidFill>
              </a:rPr>
              <a:t> y );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err="1" smtClean="0"/>
              <a:t>int</a:t>
            </a:r>
            <a:r>
              <a:rPr lang="en-US" sz="1800" dirty="0" smtClean="0"/>
              <a:t> </a:t>
            </a:r>
            <a:r>
              <a:rPr lang="en-US" sz="1800" dirty="0"/>
              <a:t>main</a:t>
            </a:r>
            <a:r>
              <a:rPr lang="en-US" sz="1800" dirty="0" smtClean="0"/>
              <a:t>() {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  </a:t>
            </a:r>
            <a:r>
              <a:rPr lang="en-US" sz="1800" dirty="0" err="1"/>
              <a:t>int</a:t>
            </a:r>
            <a:r>
              <a:rPr lang="en-US" sz="1800" dirty="0"/>
              <a:t> x</a:t>
            </a:r>
            <a:r>
              <a:rPr lang="en-US" sz="1800" dirty="0" smtClean="0"/>
              <a:t>;   </a:t>
            </a:r>
            <a:r>
              <a:rPr lang="en-US" sz="1800" dirty="0" err="1"/>
              <a:t>int</a:t>
            </a:r>
            <a:r>
              <a:rPr lang="en-US" sz="1800" dirty="0"/>
              <a:t> y;</a:t>
            </a:r>
          </a:p>
          <a:p>
            <a:pPr marL="0" indent="0">
              <a:buNone/>
            </a:pPr>
            <a:r>
              <a:rPr lang="en-US" sz="1800" dirty="0" smtClean="0"/>
              <a:t>  </a:t>
            </a:r>
            <a:r>
              <a:rPr lang="en-US" sz="1800" dirty="0" err="1" smtClean="0"/>
              <a:t>printf</a:t>
            </a:r>
            <a:r>
              <a:rPr lang="en-US" sz="1800" dirty="0"/>
              <a:t>( "Please input two numbers to be multiplied: " );</a:t>
            </a:r>
          </a:p>
          <a:p>
            <a:pPr marL="0" indent="0">
              <a:buNone/>
            </a:pPr>
            <a:r>
              <a:rPr lang="en-US" sz="1800" dirty="0"/>
              <a:t>  </a:t>
            </a:r>
            <a:r>
              <a:rPr lang="en-US" sz="1800" dirty="0" err="1"/>
              <a:t>scanf</a:t>
            </a:r>
            <a:r>
              <a:rPr lang="en-US" sz="1800" dirty="0"/>
              <a:t>( "%d", &amp;x );</a:t>
            </a:r>
          </a:p>
          <a:p>
            <a:pPr marL="0" indent="0">
              <a:buNone/>
            </a:pPr>
            <a:r>
              <a:rPr lang="en-US" sz="1800" dirty="0"/>
              <a:t>  </a:t>
            </a:r>
            <a:r>
              <a:rPr lang="en-US" sz="1800" dirty="0" err="1"/>
              <a:t>scanf</a:t>
            </a:r>
            <a:r>
              <a:rPr lang="en-US" sz="1800" dirty="0"/>
              <a:t>( "%d", &amp;y );</a:t>
            </a:r>
          </a:p>
          <a:p>
            <a:pPr marL="0" indent="0">
              <a:buNone/>
            </a:pPr>
            <a:r>
              <a:rPr lang="en-US" sz="1800" dirty="0"/>
              <a:t>  </a:t>
            </a:r>
            <a:r>
              <a:rPr lang="en-US" sz="1800" dirty="0" err="1"/>
              <a:t>printf</a:t>
            </a:r>
            <a:r>
              <a:rPr lang="en-US" sz="1800" dirty="0"/>
              <a:t>( "The product of your two numbers is %d\n", </a:t>
            </a:r>
            <a:r>
              <a:rPr lang="en-US" sz="1800" dirty="0" err="1"/>
              <a:t>mult</a:t>
            </a:r>
            <a:r>
              <a:rPr lang="en-US" sz="1800" dirty="0"/>
              <a:t>( x, y ) );</a:t>
            </a:r>
          </a:p>
          <a:p>
            <a:pPr marL="0" indent="0">
              <a:buNone/>
            </a:pPr>
            <a:r>
              <a:rPr lang="en-US" sz="1800" dirty="0" smtClean="0"/>
              <a:t>}</a:t>
            </a:r>
            <a:endParaRPr lang="en-US" sz="1800" dirty="0"/>
          </a:p>
          <a:p>
            <a:pPr marL="0" indent="0">
              <a:buNone/>
            </a:pPr>
            <a:r>
              <a:rPr lang="en-US" sz="1800" dirty="0" err="1" smtClean="0">
                <a:solidFill>
                  <a:srgbClr val="FF0000"/>
                </a:solidFill>
              </a:rPr>
              <a:t>int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>
                <a:solidFill>
                  <a:srgbClr val="FF0000"/>
                </a:solidFill>
              </a:rPr>
              <a:t>mult</a:t>
            </a:r>
            <a:r>
              <a:rPr lang="en-US" sz="1800" dirty="0">
                <a:solidFill>
                  <a:srgbClr val="FF0000"/>
                </a:solidFill>
              </a:rPr>
              <a:t> (</a:t>
            </a:r>
            <a:r>
              <a:rPr lang="en-US" sz="1800" dirty="0" err="1">
                <a:solidFill>
                  <a:srgbClr val="FF0000"/>
                </a:solidFill>
              </a:rPr>
              <a:t>int</a:t>
            </a:r>
            <a:r>
              <a:rPr lang="en-US" sz="1800" dirty="0">
                <a:solidFill>
                  <a:srgbClr val="FF0000"/>
                </a:solidFill>
              </a:rPr>
              <a:t> x, </a:t>
            </a:r>
            <a:r>
              <a:rPr lang="en-US" sz="1800" dirty="0" err="1">
                <a:solidFill>
                  <a:srgbClr val="FF0000"/>
                </a:solidFill>
              </a:rPr>
              <a:t>int</a:t>
            </a:r>
            <a:r>
              <a:rPr lang="en-US" sz="1800" dirty="0">
                <a:solidFill>
                  <a:srgbClr val="FF0000"/>
                </a:solidFill>
              </a:rPr>
              <a:t> y</a:t>
            </a:r>
            <a:r>
              <a:rPr lang="en-US" sz="1800" dirty="0" smtClean="0">
                <a:solidFill>
                  <a:srgbClr val="FF0000"/>
                </a:solidFill>
              </a:rPr>
              <a:t>) {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FF0000"/>
                </a:solidFill>
              </a:rPr>
              <a:t>  return x * y;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FF0000"/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180005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C program: pointer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/>
              <a:t>Pointers </a:t>
            </a:r>
            <a:r>
              <a:rPr lang="en-US" sz="2000" dirty="0" smtClean="0"/>
              <a:t>"</a:t>
            </a:r>
            <a:r>
              <a:rPr lang="en-US" sz="2000" dirty="0"/>
              <a:t>point" to locations in </a:t>
            </a:r>
            <a:r>
              <a:rPr lang="en-US" sz="2000" dirty="0" smtClean="0"/>
              <a:t>memory</a:t>
            </a:r>
          </a:p>
          <a:p>
            <a:pPr marL="0" indent="0">
              <a:buNone/>
            </a:pPr>
            <a:r>
              <a:rPr lang="en-US" sz="2000" dirty="0" smtClean="0"/>
              <a:t>Think </a:t>
            </a:r>
            <a:r>
              <a:rPr lang="en-US" sz="2000" dirty="0"/>
              <a:t>of a row of </a:t>
            </a:r>
            <a:r>
              <a:rPr lang="en-US" sz="2000" dirty="0">
                <a:solidFill>
                  <a:srgbClr val="FF0000"/>
                </a:solidFill>
              </a:rPr>
              <a:t>safety deposit boxes</a:t>
            </a:r>
            <a:r>
              <a:rPr lang="en-US" sz="2000" dirty="0"/>
              <a:t> of various sizes at a local bank.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Each </a:t>
            </a:r>
            <a:r>
              <a:rPr lang="en-US" sz="2000" dirty="0"/>
              <a:t>safety deposit box will have a </a:t>
            </a:r>
            <a:r>
              <a:rPr lang="en-US" sz="2000" dirty="0">
                <a:solidFill>
                  <a:srgbClr val="FF0000"/>
                </a:solidFill>
              </a:rPr>
              <a:t>number associated </a:t>
            </a:r>
            <a:r>
              <a:rPr lang="en-US" sz="2000" dirty="0"/>
              <a:t>with it so that you can quickly look it up.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These </a:t>
            </a:r>
            <a:r>
              <a:rPr lang="en-US" sz="2000" dirty="0"/>
              <a:t>numbers are like the memory addresses of variables.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A </a:t>
            </a:r>
            <a:r>
              <a:rPr lang="en-US" sz="2000" dirty="0"/>
              <a:t>pointer in the world of safety deposit box would simply be anything that stored the number of another safety deposit box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Once </a:t>
            </a:r>
            <a:r>
              <a:rPr lang="en-US" sz="2000" dirty="0"/>
              <a:t>you can talk about the address of a variable, you'll then be able to go to that address and retrieve the data stored in it. 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If </a:t>
            </a:r>
            <a:r>
              <a:rPr lang="en-US" sz="2000" dirty="0"/>
              <a:t>you happen to have a huge piece of data that you want to pass into a function, it's a lot easier to pass its location to the function than to copy every element of the data!</a:t>
            </a:r>
          </a:p>
        </p:txBody>
      </p:sp>
    </p:spTree>
    <p:extLst>
      <p:ext uri="{BB962C8B-B14F-4D97-AF65-F5344CB8AC3E}">
        <p14:creationId xmlns:p14="http://schemas.microsoft.com/office/powerpoint/2010/main" val="1230295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C program: pointer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You </a:t>
            </a:r>
            <a:r>
              <a:rPr lang="en-US" sz="2000" dirty="0"/>
              <a:t>could declare a pointer that </a:t>
            </a:r>
            <a:r>
              <a:rPr lang="en-US" sz="2000" dirty="0">
                <a:solidFill>
                  <a:srgbClr val="FF0000"/>
                </a:solidFill>
              </a:rPr>
              <a:t>stores the address of an </a:t>
            </a:r>
            <a:r>
              <a:rPr lang="en-US" sz="2000" dirty="0" smtClean="0">
                <a:solidFill>
                  <a:srgbClr val="FF0000"/>
                </a:solidFill>
              </a:rPr>
              <a:t>integer</a:t>
            </a:r>
            <a:r>
              <a:rPr lang="en-US" sz="2000" dirty="0" smtClean="0"/>
              <a:t>: </a:t>
            </a:r>
            <a:endParaRPr lang="en-US" sz="2000" dirty="0"/>
          </a:p>
          <a:p>
            <a:pPr marL="0" indent="0">
              <a:buNone/>
            </a:pPr>
            <a:r>
              <a:rPr lang="en-US" sz="2000" dirty="0" err="1"/>
              <a:t>int</a:t>
            </a:r>
            <a:r>
              <a:rPr lang="en-US" sz="2000" dirty="0"/>
              <a:t> *</a:t>
            </a:r>
            <a:r>
              <a:rPr lang="en-US" sz="2000" dirty="0" err="1"/>
              <a:t>points_to_integer</a:t>
            </a:r>
            <a:r>
              <a:rPr lang="en-US" sz="2000" dirty="0" smtClean="0"/>
              <a:t>;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#include &lt;</a:t>
            </a:r>
            <a:r>
              <a:rPr lang="en-US" sz="2000" dirty="0" err="1"/>
              <a:t>stdio.h</a:t>
            </a:r>
            <a:r>
              <a:rPr lang="en-US" sz="2000" dirty="0"/>
              <a:t>&gt;</a:t>
            </a:r>
          </a:p>
          <a:p>
            <a:pPr marL="0" indent="0">
              <a:buNone/>
            </a:pPr>
            <a:r>
              <a:rPr lang="en-US" sz="2000" dirty="0" err="1" smtClean="0"/>
              <a:t>int</a:t>
            </a:r>
            <a:r>
              <a:rPr lang="en-US" sz="2000" dirty="0" smtClean="0"/>
              <a:t> </a:t>
            </a:r>
            <a:r>
              <a:rPr lang="en-US" sz="2000" dirty="0"/>
              <a:t>main</a:t>
            </a:r>
            <a:r>
              <a:rPr lang="en-US" sz="2000" dirty="0" smtClean="0"/>
              <a:t>() { 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int</a:t>
            </a:r>
            <a:r>
              <a:rPr lang="en-US" sz="2000" dirty="0"/>
              <a:t> x;            /* A normal integer*/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int</a:t>
            </a:r>
            <a:r>
              <a:rPr lang="en-US" sz="2000" dirty="0"/>
              <a:t> *p;           /* </a:t>
            </a:r>
            <a:r>
              <a:rPr lang="en-US" sz="2000" dirty="0" smtClean="0"/>
              <a:t>“*p” </a:t>
            </a:r>
            <a:r>
              <a:rPr lang="en-US" sz="2000" dirty="0"/>
              <a:t>is an integer, so </a:t>
            </a:r>
            <a:r>
              <a:rPr lang="en-US" sz="2000" dirty="0" smtClean="0"/>
              <a:t>p must </a:t>
            </a:r>
            <a:r>
              <a:rPr lang="en-US" sz="2000" dirty="0"/>
              <a:t>be a pointer to an integer) */</a:t>
            </a:r>
          </a:p>
          <a:p>
            <a:pPr marL="0" indent="0">
              <a:buNone/>
            </a:pPr>
            <a:r>
              <a:rPr lang="en-US" sz="2000" dirty="0" smtClean="0"/>
              <a:t>    p </a:t>
            </a:r>
            <a:r>
              <a:rPr lang="en-US" sz="2000" dirty="0"/>
              <a:t>= &amp;x;           /* </a:t>
            </a:r>
            <a:r>
              <a:rPr lang="en-US" sz="2000" dirty="0" smtClean="0"/>
              <a:t>assign </a:t>
            </a:r>
            <a:r>
              <a:rPr lang="en-US" sz="2000" dirty="0"/>
              <a:t>the address of x to </a:t>
            </a:r>
            <a:r>
              <a:rPr lang="en-US" sz="2000" dirty="0" smtClean="0"/>
              <a:t>p </a:t>
            </a:r>
            <a:r>
              <a:rPr lang="en-US" sz="2000" dirty="0"/>
              <a:t>*/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scanf</a:t>
            </a:r>
            <a:r>
              <a:rPr lang="en-US" sz="2000" dirty="0"/>
              <a:t>( "%d", &amp;x ); </a:t>
            </a:r>
            <a:r>
              <a:rPr lang="en-US" sz="2000" dirty="0" smtClean="0"/>
              <a:t>  /* </a:t>
            </a:r>
            <a:r>
              <a:rPr lang="en-US" sz="2000" dirty="0"/>
              <a:t>Put a value in x, we could also use p here */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printf</a:t>
            </a:r>
            <a:r>
              <a:rPr lang="en-US" sz="2000" dirty="0"/>
              <a:t>( "%d\n", *p ); /* Note the use of the * to get the value */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getchar</a:t>
            </a:r>
            <a:r>
              <a:rPr lang="en-US" sz="2000" dirty="0"/>
              <a:t>();</a:t>
            </a:r>
          </a:p>
          <a:p>
            <a:pPr marL="0" indent="0">
              <a:buNone/>
            </a:pPr>
            <a:r>
              <a:rPr lang="en-US" sz="20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89461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C program: pointer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It is also possible to initialize pointers using free memory. 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This </a:t>
            </a:r>
            <a:r>
              <a:rPr lang="en-US" sz="1800" dirty="0"/>
              <a:t>allows dynamic allocation of memory</a:t>
            </a:r>
            <a:r>
              <a:rPr lang="en-US" sz="1800" dirty="0" smtClean="0"/>
              <a:t>.</a:t>
            </a:r>
          </a:p>
          <a:p>
            <a:pPr marL="0" indent="0">
              <a:buNone/>
            </a:pPr>
            <a:r>
              <a:rPr lang="en-US" sz="1800" dirty="0" smtClean="0"/>
              <a:t>The allocated memory must be freed.</a:t>
            </a:r>
          </a:p>
          <a:p>
            <a:pPr marL="0" indent="0">
              <a:buNone/>
            </a:pPr>
            <a:r>
              <a:rPr lang="en-US" sz="1800" dirty="0" smtClean="0">
                <a:solidFill>
                  <a:srgbClr val="FF0000"/>
                </a:solidFill>
              </a:rPr>
              <a:t>Example 1: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800" dirty="0"/>
              <a:t>#include &lt;</a:t>
            </a:r>
            <a:r>
              <a:rPr lang="en-US" sz="1800" dirty="0" err="1"/>
              <a:t>stdlib.h</a:t>
            </a:r>
            <a:r>
              <a:rPr lang="en-US" sz="1800" dirty="0"/>
              <a:t>&gt;</a:t>
            </a:r>
          </a:p>
          <a:p>
            <a:pPr marL="0" indent="0">
              <a:buNone/>
            </a:pPr>
            <a:r>
              <a:rPr lang="en-US" sz="1800" dirty="0" err="1" smtClean="0"/>
              <a:t>int</a:t>
            </a:r>
            <a:r>
              <a:rPr lang="en-US" sz="1800" dirty="0" smtClean="0"/>
              <a:t> </a:t>
            </a:r>
            <a:r>
              <a:rPr lang="en-US" sz="1800" dirty="0"/>
              <a:t>*</a:t>
            </a:r>
            <a:r>
              <a:rPr lang="en-US" sz="1800" dirty="0" err="1"/>
              <a:t>ptr</a:t>
            </a:r>
            <a:r>
              <a:rPr lang="en-US" sz="1800" dirty="0"/>
              <a:t> = </a:t>
            </a:r>
            <a:r>
              <a:rPr lang="en-US" sz="1800" dirty="0" err="1">
                <a:solidFill>
                  <a:srgbClr val="FF0000"/>
                </a:solidFill>
              </a:rPr>
              <a:t>malloc</a:t>
            </a:r>
            <a:r>
              <a:rPr lang="en-US" sz="1800" dirty="0"/>
              <a:t>( </a:t>
            </a:r>
            <a:r>
              <a:rPr lang="en-US" sz="1800" dirty="0" err="1"/>
              <a:t>sizeof</a:t>
            </a:r>
            <a:r>
              <a:rPr lang="en-US" sz="1800" dirty="0"/>
              <a:t>(</a:t>
            </a:r>
            <a:r>
              <a:rPr lang="en-US" sz="1800" dirty="0" err="1"/>
              <a:t>int</a:t>
            </a:r>
            <a:r>
              <a:rPr lang="en-US" sz="1800" dirty="0"/>
              <a:t>) ); </a:t>
            </a:r>
            <a:r>
              <a:rPr lang="en-US" sz="1800" dirty="0" smtClean="0"/>
              <a:t>//</a:t>
            </a:r>
            <a:r>
              <a:rPr lang="en-US" sz="1800" dirty="0" err="1" smtClean="0"/>
              <a:t>malloc</a:t>
            </a:r>
            <a:r>
              <a:rPr lang="en-US" sz="1800" dirty="0" smtClean="0"/>
              <a:t> allocated memory buffer, returns an </a:t>
            </a:r>
            <a:r>
              <a:rPr lang="en-US" sz="1800" dirty="0" err="1" smtClean="0"/>
              <a:t>addres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/>
              <a:t>//</a:t>
            </a:r>
            <a:r>
              <a:rPr lang="en-US" sz="1800" dirty="0" err="1"/>
              <a:t>sizeof</a:t>
            </a:r>
            <a:r>
              <a:rPr lang="en-US" sz="1800" dirty="0"/>
              <a:t>(</a:t>
            </a:r>
            <a:r>
              <a:rPr lang="en-US" sz="1800" dirty="0" err="1"/>
              <a:t>int</a:t>
            </a:r>
            <a:r>
              <a:rPr lang="en-US" sz="1800" dirty="0"/>
              <a:t>) </a:t>
            </a:r>
            <a:r>
              <a:rPr lang="en-US" sz="1800" dirty="0" smtClean="0"/>
              <a:t>return </a:t>
            </a:r>
            <a:r>
              <a:rPr lang="en-US" sz="1800" dirty="0"/>
              <a:t>the number of bytes required to store an </a:t>
            </a:r>
            <a:r>
              <a:rPr lang="en-US" sz="1800" dirty="0" smtClean="0"/>
              <a:t>integer</a:t>
            </a:r>
          </a:p>
          <a:p>
            <a:pPr marL="0" indent="0">
              <a:buNone/>
            </a:pPr>
            <a:r>
              <a:rPr lang="en-US" sz="1800" dirty="0" smtClean="0"/>
              <a:t>…</a:t>
            </a:r>
          </a:p>
          <a:p>
            <a:pPr marL="0" indent="0">
              <a:buNone/>
            </a:pPr>
            <a:r>
              <a:rPr lang="en-US" sz="1800" dirty="0"/>
              <a:t>free( </a:t>
            </a:r>
            <a:r>
              <a:rPr lang="en-US" sz="1800" dirty="0" err="1"/>
              <a:t>ptr</a:t>
            </a:r>
            <a:r>
              <a:rPr lang="en-US" sz="1800" dirty="0"/>
              <a:t> ); </a:t>
            </a:r>
            <a:r>
              <a:rPr lang="en-US" sz="1800" dirty="0" smtClean="0"/>
              <a:t> //free allocated memory buffer</a:t>
            </a:r>
            <a:endParaRPr lang="en-US" sz="1800" dirty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smtClean="0">
                <a:solidFill>
                  <a:srgbClr val="FF0000"/>
                </a:solidFill>
              </a:rPr>
              <a:t>Example 2:</a:t>
            </a:r>
            <a:endParaRPr lang="en-US" sz="1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800" dirty="0" smtClean="0"/>
              <a:t>float </a:t>
            </a:r>
            <a:r>
              <a:rPr lang="en-US" sz="1800" dirty="0"/>
              <a:t>*</a:t>
            </a:r>
            <a:r>
              <a:rPr lang="en-US" sz="1800" dirty="0" err="1"/>
              <a:t>ptr</a:t>
            </a:r>
            <a:r>
              <a:rPr lang="en-US" sz="1800" dirty="0"/>
              <a:t>; </a:t>
            </a:r>
          </a:p>
          <a:p>
            <a:pPr marL="0" indent="0">
              <a:buNone/>
            </a:pPr>
            <a:r>
              <a:rPr lang="en-US" sz="1800" dirty="0" err="1"/>
              <a:t>ptr</a:t>
            </a:r>
            <a:r>
              <a:rPr lang="en-US" sz="1800" dirty="0"/>
              <a:t> = </a:t>
            </a:r>
            <a:r>
              <a:rPr lang="en-US" sz="1800" dirty="0" err="1"/>
              <a:t>malloc</a:t>
            </a:r>
            <a:r>
              <a:rPr lang="en-US" sz="1800" dirty="0"/>
              <a:t>( </a:t>
            </a:r>
            <a:r>
              <a:rPr lang="en-US" sz="1800" dirty="0" err="1"/>
              <a:t>sizeof</a:t>
            </a:r>
            <a:r>
              <a:rPr lang="en-US" sz="1800" dirty="0"/>
              <a:t>(*</a:t>
            </a:r>
            <a:r>
              <a:rPr lang="en-US" sz="1800" dirty="0" err="1"/>
              <a:t>ptr</a:t>
            </a:r>
            <a:r>
              <a:rPr lang="en-US" sz="1800" dirty="0"/>
              <a:t>) );</a:t>
            </a:r>
          </a:p>
          <a:p>
            <a:pPr marL="0" indent="0">
              <a:buNone/>
            </a:pPr>
            <a:r>
              <a:rPr lang="en-US" sz="1800" dirty="0"/>
              <a:t>….</a:t>
            </a:r>
          </a:p>
          <a:p>
            <a:pPr marL="0" indent="0">
              <a:buNone/>
            </a:pPr>
            <a:r>
              <a:rPr lang="en-US" sz="1800" dirty="0"/>
              <a:t>free( </a:t>
            </a:r>
            <a:r>
              <a:rPr lang="en-US" sz="1800" dirty="0" err="1"/>
              <a:t>ptr</a:t>
            </a:r>
            <a:r>
              <a:rPr lang="en-US" sz="1800" dirty="0"/>
              <a:t> ); </a:t>
            </a:r>
          </a:p>
          <a:p>
            <a:pPr marL="0" indent="0"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133227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159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Discussion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77724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Buffer Overflow (BOF)</a:t>
            </a:r>
          </a:p>
          <a:p>
            <a:r>
              <a:rPr lang="en-US" dirty="0" smtClean="0"/>
              <a:t>Memory layout of C program</a:t>
            </a:r>
          </a:p>
          <a:p>
            <a:r>
              <a:rPr lang="en-US" dirty="0" smtClean="0"/>
              <a:t>Example patterns of BOF</a:t>
            </a:r>
          </a:p>
          <a:p>
            <a:endParaRPr lang="en-US" dirty="0" smtClean="0"/>
          </a:p>
          <a:p>
            <a:r>
              <a:rPr lang="en-US" dirty="0" smtClean="0"/>
              <a:t>Reading materials: </a:t>
            </a:r>
          </a:p>
          <a:p>
            <a:pPr lvl="1"/>
            <a:r>
              <a:rPr lang="en-US" dirty="0" smtClean="0"/>
              <a:t>Aleph One,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insecure.org/stf/smashstack.html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73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152400"/>
            <a:ext cx="73914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/>
              <a:t>Buffer overflow (BOF) vulnerabilities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56138"/>
            <a:ext cx="8305800" cy="4939862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dirty="0" smtClean="0"/>
              <a:t>Specific bugs in implementation that cause </a:t>
            </a:r>
            <a:r>
              <a:rPr lang="en-US" sz="2400" dirty="0" smtClean="0">
                <a:solidFill>
                  <a:srgbClr val="FF0000"/>
                </a:solidFill>
              </a:rPr>
              <a:t>overflowing data buffers</a:t>
            </a:r>
          </a:p>
          <a:p>
            <a:r>
              <a:rPr lang="en-US" sz="2400" dirty="0" smtClean="0"/>
              <a:t>BOF </a:t>
            </a:r>
            <a:r>
              <a:rPr lang="en-US" sz="2400" dirty="0"/>
              <a:t>occurs during </a:t>
            </a:r>
            <a:r>
              <a:rPr lang="en-US" sz="2400" dirty="0" smtClean="0"/>
              <a:t>buffer </a:t>
            </a:r>
            <a:r>
              <a:rPr lang="en-US" sz="2400" dirty="0"/>
              <a:t>reading and </a:t>
            </a:r>
            <a:r>
              <a:rPr lang="en-US" sz="2400" dirty="0" smtClean="0"/>
              <a:t>writing operation</a:t>
            </a:r>
            <a:endParaRPr lang="en-US" sz="2400" dirty="0"/>
          </a:p>
          <a:p>
            <a:pPr eaLnBrk="1" hangingPunct="1"/>
            <a:r>
              <a:rPr lang="en-US" sz="2400" dirty="0" smtClean="0"/>
              <a:t>Buffers can be of various types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character buffer: char </a:t>
            </a:r>
            <a:r>
              <a:rPr lang="en-US" sz="2400" dirty="0" err="1" smtClean="0">
                <a:solidFill>
                  <a:srgbClr val="FF0000"/>
                </a:solidFill>
              </a:rPr>
              <a:t>carray</a:t>
            </a:r>
            <a:r>
              <a:rPr lang="en-US" sz="2400" dirty="0" smtClean="0">
                <a:solidFill>
                  <a:srgbClr val="FF0000"/>
                </a:solidFill>
              </a:rPr>
              <a:t>[10];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Integer buffer: </a:t>
            </a:r>
            <a:r>
              <a:rPr lang="en-US" sz="2400" dirty="0" err="1" smtClean="0">
                <a:solidFill>
                  <a:srgbClr val="FF0000"/>
                </a:solidFill>
              </a:rPr>
              <a:t>int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iarray</a:t>
            </a:r>
            <a:r>
              <a:rPr lang="en-US" sz="2400" dirty="0" smtClean="0">
                <a:solidFill>
                  <a:srgbClr val="FF0000"/>
                </a:solidFill>
              </a:rPr>
              <a:t>[10];</a:t>
            </a:r>
          </a:p>
          <a:p>
            <a:endParaRPr lang="en-US" sz="2400" dirty="0" smtClean="0"/>
          </a:p>
          <a:p>
            <a:r>
              <a:rPr lang="en-US" sz="2400" dirty="0" smtClean="0"/>
              <a:t>Consequence of BOF</a:t>
            </a:r>
          </a:p>
          <a:p>
            <a:pPr lvl="1"/>
            <a:r>
              <a:rPr lang="en-US" sz="2400" dirty="0" smtClean="0"/>
              <a:t>Memory locations adjacent to buffer gets overwritten</a:t>
            </a:r>
          </a:p>
          <a:p>
            <a:pPr lvl="1"/>
            <a:r>
              <a:rPr lang="en-US" sz="2400" dirty="0" smtClean="0"/>
              <a:t>Crash of an application by </a:t>
            </a:r>
            <a:r>
              <a:rPr lang="en-US" sz="2400" dirty="0" smtClean="0">
                <a:solidFill>
                  <a:srgbClr val="FF0000"/>
                </a:solidFill>
              </a:rPr>
              <a:t>overwriting sensitive variables</a:t>
            </a:r>
            <a:r>
              <a:rPr lang="en-US" sz="2400" dirty="0" smtClean="0"/>
              <a:t> (return address and stack frame pointer) </a:t>
            </a:r>
          </a:p>
          <a:p>
            <a:pPr eaLnBrk="1" hangingPunct="1"/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89954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3914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/>
              <a:t>Process memory organization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56138"/>
            <a:ext cx="5715000" cy="4939862"/>
          </a:xfrm>
        </p:spPr>
        <p:txBody>
          <a:bodyPr>
            <a:noAutofit/>
          </a:bodyPr>
          <a:lstStyle/>
          <a:p>
            <a:r>
              <a:rPr lang="en-US" sz="2000" dirty="0" smtClean="0"/>
              <a:t>Process has three </a:t>
            </a:r>
            <a:r>
              <a:rPr lang="en-US" sz="2000" dirty="0"/>
              <a:t>regions</a:t>
            </a:r>
            <a:r>
              <a:rPr lang="en-US" sz="2000" dirty="0" smtClean="0"/>
              <a:t>: Text</a:t>
            </a:r>
            <a:r>
              <a:rPr lang="en-US" sz="2000" dirty="0"/>
              <a:t>, Data, and </a:t>
            </a:r>
            <a:r>
              <a:rPr lang="en-US" sz="2000" dirty="0" smtClean="0"/>
              <a:t>Stack</a:t>
            </a:r>
          </a:p>
          <a:p>
            <a:r>
              <a:rPr lang="en-US" sz="2000" dirty="0" smtClean="0"/>
              <a:t>The </a:t>
            </a:r>
            <a:r>
              <a:rPr lang="en-US" sz="2000" dirty="0"/>
              <a:t>text region </a:t>
            </a:r>
            <a:r>
              <a:rPr lang="en-US" sz="2000" dirty="0" smtClean="0"/>
              <a:t>includes code </a:t>
            </a:r>
            <a:r>
              <a:rPr lang="en-US" sz="2000" dirty="0"/>
              <a:t>(instructions</a:t>
            </a:r>
            <a:r>
              <a:rPr lang="en-US" sz="2000" dirty="0" smtClean="0"/>
              <a:t>) </a:t>
            </a:r>
          </a:p>
          <a:p>
            <a:pPr lvl="1"/>
            <a:r>
              <a:rPr lang="en-US" sz="1800" dirty="0" smtClean="0"/>
              <a:t>Marked as </a:t>
            </a:r>
            <a:r>
              <a:rPr lang="en-US" sz="1800" dirty="0" smtClean="0">
                <a:solidFill>
                  <a:srgbClr val="FF0000"/>
                </a:solidFill>
              </a:rPr>
              <a:t>read-only</a:t>
            </a:r>
            <a:r>
              <a:rPr lang="en-US" sz="1800" dirty="0" smtClean="0"/>
              <a:t> </a:t>
            </a:r>
            <a:r>
              <a:rPr lang="en-US" sz="1800" dirty="0"/>
              <a:t>and any attempt </a:t>
            </a:r>
            <a:r>
              <a:rPr lang="en-US" sz="1800" dirty="0" smtClean="0"/>
              <a:t>to write </a:t>
            </a:r>
            <a:r>
              <a:rPr lang="en-US" sz="1800" dirty="0"/>
              <a:t>to it will result in a </a:t>
            </a:r>
            <a:r>
              <a:rPr lang="en-US" sz="1800" dirty="0">
                <a:solidFill>
                  <a:srgbClr val="FF0000"/>
                </a:solidFill>
              </a:rPr>
              <a:t>segmentation </a:t>
            </a:r>
            <a:r>
              <a:rPr lang="en-US" sz="1800" dirty="0" smtClean="0">
                <a:solidFill>
                  <a:srgbClr val="FF0000"/>
                </a:solidFill>
              </a:rPr>
              <a:t>violation</a:t>
            </a:r>
            <a:endParaRPr lang="en-US" sz="1800" dirty="0">
              <a:solidFill>
                <a:srgbClr val="FF0000"/>
              </a:solidFill>
            </a:endParaRPr>
          </a:p>
          <a:p>
            <a:endParaRPr lang="en-US" sz="2000" dirty="0" smtClean="0"/>
          </a:p>
          <a:p>
            <a:r>
              <a:rPr lang="en-US" sz="2000" dirty="0" smtClean="0"/>
              <a:t>Data </a:t>
            </a:r>
            <a:r>
              <a:rPr lang="en-US" sz="2000" dirty="0"/>
              <a:t>region </a:t>
            </a:r>
            <a:r>
              <a:rPr lang="en-US" sz="2000" dirty="0" smtClean="0"/>
              <a:t>has </a:t>
            </a:r>
            <a:r>
              <a:rPr lang="en-US" sz="2000" dirty="0" smtClean="0">
                <a:solidFill>
                  <a:srgbClr val="FF0000"/>
                </a:solidFill>
              </a:rPr>
              <a:t>initialized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>
                <a:solidFill>
                  <a:srgbClr val="FF0000"/>
                </a:solidFill>
              </a:rPr>
              <a:t>uninitialized</a:t>
            </a:r>
            <a:r>
              <a:rPr lang="en-US" sz="2000" dirty="0"/>
              <a:t> data.  </a:t>
            </a:r>
            <a:endParaRPr lang="en-US" sz="2000" dirty="0" smtClean="0"/>
          </a:p>
          <a:p>
            <a:pPr lvl="1"/>
            <a:r>
              <a:rPr lang="en-US" sz="1600" dirty="0" smtClean="0"/>
              <a:t>Static variables </a:t>
            </a:r>
            <a:r>
              <a:rPr lang="en-US" sz="1600" dirty="0"/>
              <a:t>are stored in this region.  </a:t>
            </a:r>
            <a:endParaRPr lang="en-US" sz="1600" dirty="0" smtClean="0"/>
          </a:p>
          <a:p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/>
              <a:t>stack is </a:t>
            </a:r>
            <a:r>
              <a:rPr lang="en-US" sz="2000" dirty="0" smtClean="0"/>
              <a:t>used </a:t>
            </a:r>
            <a:r>
              <a:rPr lang="en-US" sz="2000" dirty="0"/>
              <a:t>to dynamically allocate the </a:t>
            </a:r>
            <a:r>
              <a:rPr lang="en-US" sz="2000" dirty="0" smtClean="0">
                <a:solidFill>
                  <a:srgbClr val="FF0000"/>
                </a:solidFill>
              </a:rPr>
              <a:t>local variables</a:t>
            </a:r>
            <a:r>
              <a:rPr lang="en-US" sz="2000" dirty="0" smtClean="0"/>
              <a:t> </a:t>
            </a:r>
            <a:r>
              <a:rPr lang="en-US" sz="2000" dirty="0"/>
              <a:t>used </a:t>
            </a:r>
            <a:r>
              <a:rPr lang="en-US" sz="2000" dirty="0" smtClean="0"/>
              <a:t>in functions</a:t>
            </a:r>
            <a:r>
              <a:rPr lang="en-US" sz="2000" dirty="0"/>
              <a:t>, to </a:t>
            </a:r>
            <a:r>
              <a:rPr lang="en-US" sz="2000" dirty="0">
                <a:solidFill>
                  <a:srgbClr val="FF0000"/>
                </a:solidFill>
              </a:rPr>
              <a:t>pass parameters </a:t>
            </a:r>
            <a:r>
              <a:rPr lang="en-US" sz="2000" dirty="0"/>
              <a:t>to the functions, and to </a:t>
            </a:r>
            <a:r>
              <a:rPr lang="en-US" sz="2000" dirty="0">
                <a:solidFill>
                  <a:srgbClr val="FF0000"/>
                </a:solidFill>
              </a:rPr>
              <a:t>return values </a:t>
            </a:r>
            <a:r>
              <a:rPr lang="en-US" sz="2000" dirty="0"/>
              <a:t>from </a:t>
            </a:r>
            <a:r>
              <a:rPr lang="en-US" sz="2000" dirty="0" smtClean="0"/>
              <a:t>the function</a:t>
            </a:r>
          </a:p>
          <a:p>
            <a:endParaRPr lang="en-US" sz="2000" dirty="0" smtClean="0"/>
          </a:p>
        </p:txBody>
      </p:sp>
      <p:pic>
        <p:nvPicPr>
          <p:cNvPr id="1026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108364"/>
            <a:ext cx="2895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609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81000"/>
            <a:ext cx="21336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3914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/>
              <a:t>More about stack region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56138"/>
            <a:ext cx="6248400" cy="4939862"/>
          </a:xfrm>
        </p:spPr>
        <p:txBody>
          <a:bodyPr>
            <a:noAutofit/>
          </a:bodyPr>
          <a:lstStyle/>
          <a:p>
            <a:r>
              <a:rPr lang="en-US" sz="2400" dirty="0"/>
              <a:t>A stack is a </a:t>
            </a:r>
            <a:r>
              <a:rPr lang="en-US" sz="2400" dirty="0">
                <a:solidFill>
                  <a:srgbClr val="FF0000"/>
                </a:solidFill>
              </a:rPr>
              <a:t>contiguous block of memory </a:t>
            </a:r>
            <a:r>
              <a:rPr lang="en-US" sz="2400" dirty="0"/>
              <a:t>containing data.  </a:t>
            </a:r>
            <a:endParaRPr lang="en-US" sz="2400" dirty="0" smtClean="0"/>
          </a:p>
          <a:p>
            <a:r>
              <a:rPr lang="en-US" sz="2400" dirty="0" smtClean="0"/>
              <a:t>A special register called the </a:t>
            </a:r>
            <a:r>
              <a:rPr lang="en-US" sz="2400" dirty="0">
                <a:solidFill>
                  <a:srgbClr val="FF0000"/>
                </a:solidFill>
              </a:rPr>
              <a:t>stack pointer (SP)</a:t>
            </a:r>
            <a:r>
              <a:rPr lang="en-US" sz="2400" dirty="0"/>
              <a:t> points to the top of the stack.  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The </a:t>
            </a:r>
            <a:r>
              <a:rPr lang="en-US" sz="2400" dirty="0"/>
              <a:t>bottom of the </a:t>
            </a:r>
            <a:r>
              <a:rPr lang="en-US" sz="2400" dirty="0" smtClean="0"/>
              <a:t>stack </a:t>
            </a:r>
            <a:r>
              <a:rPr lang="en-US" sz="2400" dirty="0"/>
              <a:t>is at a </a:t>
            </a:r>
            <a:r>
              <a:rPr lang="en-US" sz="2400" dirty="0">
                <a:solidFill>
                  <a:srgbClr val="FF0000"/>
                </a:solidFill>
              </a:rPr>
              <a:t>fixed</a:t>
            </a:r>
            <a:r>
              <a:rPr lang="en-US" sz="2400" dirty="0"/>
              <a:t> address. 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/>
              <a:t>The stack consists of logical </a:t>
            </a:r>
            <a:r>
              <a:rPr lang="en-US" sz="2400" dirty="0">
                <a:solidFill>
                  <a:srgbClr val="FF0000"/>
                </a:solidFill>
              </a:rPr>
              <a:t>stack </a:t>
            </a:r>
            <a:r>
              <a:rPr lang="en-US" sz="2400" dirty="0" smtClean="0">
                <a:solidFill>
                  <a:srgbClr val="FF0000"/>
                </a:solidFill>
              </a:rPr>
              <a:t>frames (SF) </a:t>
            </a:r>
            <a:r>
              <a:rPr lang="en-US" sz="2400" dirty="0"/>
              <a:t>that are pushed when calling </a:t>
            </a:r>
            <a:r>
              <a:rPr lang="en-US" sz="2400" dirty="0" smtClean="0"/>
              <a:t>a function </a:t>
            </a:r>
            <a:r>
              <a:rPr lang="en-US" sz="2400" dirty="0"/>
              <a:t>and popped when returning.  </a:t>
            </a:r>
            <a:endParaRPr lang="en-US" sz="2400" dirty="0" smtClean="0"/>
          </a:p>
          <a:p>
            <a:endParaRPr lang="en-US" sz="2400" dirty="0" smtClean="0"/>
          </a:p>
        </p:txBody>
      </p:sp>
      <p:cxnSp>
        <p:nvCxnSpPr>
          <p:cNvPr id="3" name="Straight Arrow Connector 2" descr="arrow" title="arrow"/>
          <p:cNvCxnSpPr/>
          <p:nvPr/>
        </p:nvCxnSpPr>
        <p:spPr>
          <a:xfrm>
            <a:off x="5486400" y="2286000"/>
            <a:ext cx="16002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 descr="arrow" title="arrow"/>
          <p:cNvCxnSpPr/>
          <p:nvPr/>
        </p:nvCxnSpPr>
        <p:spPr>
          <a:xfrm>
            <a:off x="5029200" y="3581400"/>
            <a:ext cx="20574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7086600" y="2971800"/>
            <a:ext cx="1143000" cy="30480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SF1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83056" y="3276600"/>
            <a:ext cx="1143000" cy="30480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SF2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86600" y="3810000"/>
            <a:ext cx="1143000" cy="304800"/>
          </a:xfrm>
          <a:prstGeom prst="rect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…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04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Basic C program skeleton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41910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#include &lt;</a:t>
            </a:r>
            <a:r>
              <a:rPr lang="en-US" sz="2800" dirty="0" err="1"/>
              <a:t>stdio.h</a:t>
            </a:r>
            <a:r>
              <a:rPr lang="en-US" sz="2800" dirty="0"/>
              <a:t>&gt;</a:t>
            </a:r>
          </a:p>
          <a:p>
            <a:pPr marL="0" indent="0">
              <a:buNone/>
            </a:pPr>
            <a:r>
              <a:rPr lang="en-US" sz="2800" dirty="0" err="1"/>
              <a:t>int</a:t>
            </a:r>
            <a:r>
              <a:rPr lang="en-US" sz="2800" dirty="0"/>
              <a:t> main()</a:t>
            </a:r>
          </a:p>
          <a:p>
            <a:pPr marL="0" indent="0">
              <a:buNone/>
            </a:pPr>
            <a:r>
              <a:rPr lang="en-US" sz="2800" dirty="0"/>
              <a:t>{</a:t>
            </a:r>
          </a:p>
          <a:p>
            <a:pPr marL="0" indent="0">
              <a:buNone/>
            </a:pPr>
            <a:r>
              <a:rPr lang="en-US" sz="2800" dirty="0"/>
              <a:t>    </a:t>
            </a:r>
            <a:r>
              <a:rPr lang="en-US" sz="2800" dirty="0" err="1"/>
              <a:t>printf</a:t>
            </a:r>
            <a:r>
              <a:rPr lang="en-US" sz="2800" dirty="0"/>
              <a:t>( </a:t>
            </a:r>
            <a:r>
              <a:rPr lang="en-US" sz="2800" dirty="0" smtClean="0"/>
              <a:t>“hello world.\</a:t>
            </a:r>
            <a:r>
              <a:rPr lang="en-US" sz="2800" dirty="0"/>
              <a:t>n" );</a:t>
            </a:r>
          </a:p>
          <a:p>
            <a:pPr marL="0" indent="0">
              <a:buNone/>
            </a:pPr>
            <a:r>
              <a:rPr lang="en-US" sz="2800" dirty="0"/>
              <a:t>    </a:t>
            </a:r>
            <a:r>
              <a:rPr lang="en-US" sz="2800" dirty="0" err="1"/>
              <a:t>getchar</a:t>
            </a:r>
            <a:r>
              <a:rPr lang="en-US" sz="2800" dirty="0"/>
              <a:t>();</a:t>
            </a:r>
          </a:p>
          <a:p>
            <a:pPr marL="0" indent="0">
              <a:buNone/>
            </a:pPr>
            <a:r>
              <a:rPr lang="en-US" sz="2800" dirty="0"/>
              <a:t>    return 0;</a:t>
            </a:r>
          </a:p>
          <a:p>
            <a:pPr marL="0" indent="0">
              <a:buNone/>
            </a:pPr>
            <a:r>
              <a:rPr lang="en-US" sz="2800" dirty="0"/>
              <a:t>}</a:t>
            </a:r>
          </a:p>
        </p:txBody>
      </p:sp>
      <p:sp>
        <p:nvSpPr>
          <p:cNvPr id="4" name="Rectangle 3"/>
          <p:cNvSpPr/>
          <p:nvPr/>
        </p:nvSpPr>
        <p:spPr>
          <a:xfrm>
            <a:off x="4971766" y="1371600"/>
            <a:ext cx="379123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printf</a:t>
            </a:r>
            <a:r>
              <a:rPr lang="en-US" dirty="0" smtClean="0">
                <a:solidFill>
                  <a:srgbClr val="FF0000"/>
                </a:solidFill>
              </a:rPr>
              <a:t> () </a:t>
            </a:r>
            <a:r>
              <a:rPr lang="en-US" dirty="0" smtClean="0"/>
              <a:t>method accepts formatted string, as it is only having information in double quotation, without any % symbol, it will display all supplied content as is!</a:t>
            </a:r>
          </a:p>
          <a:p>
            <a:endParaRPr lang="en-US" dirty="0" smtClean="0"/>
          </a:p>
          <a:p>
            <a:r>
              <a:rPr lang="en-US" dirty="0" err="1" smtClean="0">
                <a:solidFill>
                  <a:srgbClr val="FF0000"/>
                </a:solidFill>
              </a:rPr>
              <a:t>getchar</a:t>
            </a:r>
            <a:r>
              <a:rPr lang="en-US" dirty="0" smtClean="0">
                <a:solidFill>
                  <a:srgbClr val="FF0000"/>
                </a:solidFill>
              </a:rPr>
              <a:t>()</a:t>
            </a:r>
            <a:r>
              <a:rPr lang="en-US" dirty="0" smtClean="0"/>
              <a:t> method waits for user to press any key before moving to next line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return</a:t>
            </a:r>
            <a:r>
              <a:rPr lang="en-US" dirty="0" smtClean="0"/>
              <a:t> is used to return a value from current method</a:t>
            </a:r>
          </a:p>
          <a:p>
            <a:endParaRPr lang="en-US" dirty="0" smtClean="0"/>
          </a:p>
          <a:p>
            <a:r>
              <a:rPr lang="en-US" dirty="0" smtClean="0"/>
              <a:t>If return is called from main, it means the program should end.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2877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3914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/>
              <a:t>More about stack region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56138"/>
            <a:ext cx="7848600" cy="4939862"/>
          </a:xfrm>
        </p:spPr>
        <p:txBody>
          <a:bodyPr>
            <a:noAutofit/>
          </a:bodyPr>
          <a:lstStyle/>
          <a:p>
            <a:r>
              <a:rPr lang="en-US" sz="2800" dirty="0" smtClean="0"/>
              <a:t>A </a:t>
            </a:r>
            <a:r>
              <a:rPr lang="en-US" sz="2800" dirty="0"/>
              <a:t>stack frame contains </a:t>
            </a:r>
            <a:endParaRPr lang="en-US" sz="2800" dirty="0" smtClean="0"/>
          </a:p>
          <a:p>
            <a:pPr lvl="1"/>
            <a:r>
              <a:rPr lang="en-US" sz="2400" dirty="0" smtClean="0"/>
              <a:t>The </a:t>
            </a:r>
            <a:r>
              <a:rPr lang="en-US" sz="2400" dirty="0"/>
              <a:t>parameters to </a:t>
            </a:r>
            <a:r>
              <a:rPr lang="en-US" sz="2400" dirty="0" smtClean="0"/>
              <a:t>a function</a:t>
            </a:r>
          </a:p>
          <a:p>
            <a:pPr lvl="1"/>
            <a:r>
              <a:rPr lang="en-US" sz="2400" dirty="0" smtClean="0"/>
              <a:t>Declared local variables in a function</a:t>
            </a:r>
          </a:p>
          <a:p>
            <a:pPr lvl="1"/>
            <a:r>
              <a:rPr lang="en-US" sz="2400" dirty="0" smtClean="0"/>
              <a:t>Data </a:t>
            </a:r>
            <a:r>
              <a:rPr lang="en-US" sz="2400" dirty="0"/>
              <a:t>necessary to recover the </a:t>
            </a:r>
            <a:r>
              <a:rPr lang="en-US" sz="2400" dirty="0" smtClean="0"/>
              <a:t>previous </a:t>
            </a:r>
            <a:r>
              <a:rPr lang="en-US" sz="2400" dirty="0"/>
              <a:t>stack </a:t>
            </a:r>
            <a:r>
              <a:rPr lang="en-US" sz="2400" dirty="0" smtClean="0"/>
              <a:t>frame such as the </a:t>
            </a:r>
            <a:r>
              <a:rPr lang="en-US" sz="2400" dirty="0" smtClean="0">
                <a:solidFill>
                  <a:srgbClr val="FF0000"/>
                </a:solidFill>
              </a:rPr>
              <a:t>instruction </a:t>
            </a:r>
            <a:r>
              <a:rPr lang="en-US" sz="2400" dirty="0">
                <a:solidFill>
                  <a:srgbClr val="FF0000"/>
                </a:solidFill>
              </a:rPr>
              <a:t>pointer </a:t>
            </a:r>
            <a:r>
              <a:rPr lang="en-US" sz="2400" dirty="0" smtClean="0">
                <a:solidFill>
                  <a:srgbClr val="FF0000"/>
                </a:solidFill>
              </a:rPr>
              <a:t>(IP) </a:t>
            </a:r>
            <a:r>
              <a:rPr lang="en-US" sz="2400" dirty="0" smtClean="0"/>
              <a:t>at </a:t>
            </a:r>
            <a:r>
              <a:rPr lang="en-US" sz="2400" dirty="0"/>
              <a:t>the </a:t>
            </a:r>
            <a:r>
              <a:rPr lang="en-US" sz="2400" dirty="0" smtClean="0"/>
              <a:t>time </a:t>
            </a:r>
            <a:r>
              <a:rPr lang="en-US" sz="2400" dirty="0"/>
              <a:t>of the function </a:t>
            </a:r>
            <a:r>
              <a:rPr lang="en-US" sz="2400" dirty="0" smtClean="0"/>
              <a:t>call</a:t>
            </a:r>
          </a:p>
          <a:p>
            <a:endParaRPr lang="en-US" sz="2800" dirty="0"/>
          </a:p>
          <a:p>
            <a:r>
              <a:rPr lang="en-US" sz="2800" dirty="0" smtClean="0"/>
              <a:t>A </a:t>
            </a:r>
            <a:r>
              <a:rPr lang="en-US" sz="2800" dirty="0" smtClean="0">
                <a:solidFill>
                  <a:srgbClr val="FF0000"/>
                </a:solidFill>
              </a:rPr>
              <a:t>stack frame pointer (SFP</a:t>
            </a:r>
            <a:r>
              <a:rPr lang="en-US" sz="2800" dirty="0">
                <a:solidFill>
                  <a:srgbClr val="FF0000"/>
                </a:solidFill>
              </a:rPr>
              <a:t>)</a:t>
            </a:r>
            <a:r>
              <a:rPr lang="en-US" sz="2800" dirty="0"/>
              <a:t> which points to a fixed location within a </a:t>
            </a:r>
            <a:r>
              <a:rPr lang="en-US" sz="2800" dirty="0" smtClean="0"/>
              <a:t>frame (shorten as </a:t>
            </a:r>
            <a:r>
              <a:rPr lang="en-US" sz="2800" dirty="0" smtClean="0">
                <a:solidFill>
                  <a:srgbClr val="FF0000"/>
                </a:solidFill>
              </a:rPr>
              <a:t>FP</a:t>
            </a:r>
            <a:r>
              <a:rPr lang="en-US" sz="2800" dirty="0" smtClean="0"/>
              <a:t>)</a:t>
            </a:r>
          </a:p>
          <a:p>
            <a:pPr lvl="1"/>
            <a:r>
              <a:rPr lang="en-US" sz="2400" dirty="0" smtClean="0"/>
              <a:t>FP can be used for referencing both </a:t>
            </a:r>
            <a:r>
              <a:rPr lang="en-US" sz="2400" dirty="0"/>
              <a:t>local variables and </a:t>
            </a:r>
            <a:r>
              <a:rPr lang="en-US" sz="2400" dirty="0" smtClean="0"/>
              <a:t>parameters (Intel processor)</a:t>
            </a:r>
          </a:p>
        </p:txBody>
      </p:sp>
    </p:spTree>
    <p:extLst>
      <p:ext uri="{BB962C8B-B14F-4D97-AF65-F5344CB8AC3E}">
        <p14:creationId xmlns:p14="http://schemas.microsoft.com/office/powerpoint/2010/main" val="242985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3914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/>
              <a:t>Procedure prolog and exit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56138"/>
            <a:ext cx="7162800" cy="4939862"/>
          </a:xfrm>
        </p:spPr>
        <p:txBody>
          <a:bodyPr>
            <a:noAutofit/>
          </a:bodyPr>
          <a:lstStyle/>
          <a:p>
            <a:r>
              <a:rPr lang="en-US" sz="2000" dirty="0" smtClean="0"/>
              <a:t>Before invoking procedure (method), a </a:t>
            </a:r>
            <a:r>
              <a:rPr lang="en-US" sz="2000" dirty="0"/>
              <a:t>procedure must do </a:t>
            </a:r>
            <a:r>
              <a:rPr lang="en-US" sz="2000" dirty="0" smtClean="0"/>
              <a:t>the following steps (denoted as </a:t>
            </a:r>
            <a:r>
              <a:rPr lang="en-US" sz="2000" dirty="0" smtClean="0">
                <a:solidFill>
                  <a:srgbClr val="FF0000"/>
                </a:solidFill>
              </a:rPr>
              <a:t>prolog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save previous FP so </a:t>
            </a:r>
            <a:r>
              <a:rPr lang="en-US" sz="2000" dirty="0"/>
              <a:t>it can be restored at procedure </a:t>
            </a:r>
            <a:r>
              <a:rPr lang="en-US" sz="2000" dirty="0" smtClean="0"/>
              <a:t>exit</a:t>
            </a:r>
          </a:p>
          <a:p>
            <a:pPr lvl="1"/>
            <a:r>
              <a:rPr lang="en-US" sz="2000" dirty="0" smtClean="0"/>
              <a:t>copies </a:t>
            </a:r>
            <a:r>
              <a:rPr lang="en-US" sz="2000" dirty="0"/>
              <a:t>SP into FP to </a:t>
            </a:r>
            <a:r>
              <a:rPr lang="en-US" sz="2000" dirty="0" smtClean="0"/>
              <a:t>create </a:t>
            </a:r>
            <a:r>
              <a:rPr lang="en-US" sz="2000" dirty="0"/>
              <a:t>the new FP, and advances SP to reserve space for the local </a:t>
            </a:r>
            <a:r>
              <a:rPr lang="en-US" sz="2000" dirty="0" smtClean="0"/>
              <a:t>variables</a:t>
            </a:r>
          </a:p>
          <a:p>
            <a:pPr lvl="1"/>
            <a:r>
              <a:rPr lang="en-US" sz="2000" dirty="0" smtClean="0"/>
              <a:t>E.g., foo (2, 3) would occupy SF2 and being called from main which occupies SF1 already</a:t>
            </a:r>
          </a:p>
          <a:p>
            <a:pPr lvl="2"/>
            <a:r>
              <a:rPr lang="en-US" sz="1600" dirty="0" smtClean="0"/>
              <a:t>Within SF2, the address of SF1 needs to be stored</a:t>
            </a:r>
          </a:p>
          <a:p>
            <a:pPr lvl="1"/>
            <a:endParaRPr lang="en-US" sz="2000" dirty="0"/>
          </a:p>
          <a:p>
            <a:r>
              <a:rPr lang="en-US" sz="2000" dirty="0" smtClean="0"/>
              <a:t>Upon </a:t>
            </a:r>
            <a:r>
              <a:rPr lang="en-US" sz="2000" dirty="0"/>
              <a:t>procedure exit, the stack </a:t>
            </a:r>
            <a:r>
              <a:rPr lang="en-US" sz="2000" dirty="0" smtClean="0"/>
              <a:t>is cleaned up</a:t>
            </a:r>
          </a:p>
          <a:p>
            <a:pPr lvl="1"/>
            <a:r>
              <a:rPr lang="en-US" sz="2000" dirty="0" smtClean="0"/>
              <a:t>Denoted as procedure </a:t>
            </a:r>
            <a:r>
              <a:rPr lang="en-US" sz="2000" dirty="0" smtClean="0">
                <a:solidFill>
                  <a:srgbClr val="FF0000"/>
                </a:solidFill>
              </a:rPr>
              <a:t>epilog</a:t>
            </a:r>
          </a:p>
          <a:p>
            <a:endParaRPr lang="en-US" sz="2000" dirty="0" smtClean="0"/>
          </a:p>
          <a:p>
            <a:r>
              <a:rPr lang="en-US" sz="2000" dirty="0" smtClean="0"/>
              <a:t>Examples of prolog and exit at assembly level</a:t>
            </a:r>
          </a:p>
          <a:p>
            <a:pPr lvl="1"/>
            <a:r>
              <a:rPr lang="en-US" sz="1800" dirty="0" smtClean="0"/>
              <a:t>Intel: ENTER </a:t>
            </a:r>
            <a:r>
              <a:rPr lang="en-US" sz="1800" dirty="0"/>
              <a:t>and LEAVE instructions </a:t>
            </a:r>
            <a:endParaRPr lang="en-US" sz="1800" dirty="0" smtClean="0"/>
          </a:p>
          <a:p>
            <a:pPr lvl="1"/>
            <a:r>
              <a:rPr lang="en-US" sz="1800" dirty="0" smtClean="0"/>
              <a:t>Motorola: </a:t>
            </a:r>
            <a:r>
              <a:rPr lang="en-US" sz="1800" dirty="0"/>
              <a:t>LINK and UNLINK instructions</a:t>
            </a:r>
            <a:endParaRPr lang="en-US" sz="18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7648353" y="2133600"/>
            <a:ext cx="10668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SF1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648353" y="3429000"/>
            <a:ext cx="1066800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SF2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628860" y="3443177"/>
            <a:ext cx="1095153" cy="228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FF0000"/>
                </a:solidFill>
              </a:rPr>
              <a:t>Address of SFP1</a:t>
            </a:r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8860" y="3671777"/>
            <a:ext cx="1095153" cy="228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Current SP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34176" y="3900377"/>
            <a:ext cx="1095153" cy="228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3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34176" y="4128977"/>
            <a:ext cx="1095153" cy="228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2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39492" y="4357577"/>
            <a:ext cx="1095153" cy="228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…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28859" y="3124200"/>
            <a:ext cx="1095153" cy="3048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FF0000"/>
                </a:solidFill>
              </a:rPr>
              <a:t>Return add. Of main</a:t>
            </a:r>
            <a:endParaRPr lang="en-US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48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3914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/>
              <a:t>Example snapshot of program and method call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953000" y="1156138"/>
            <a:ext cx="3733800" cy="4939862"/>
          </a:xfrm>
        </p:spPr>
        <p:txBody>
          <a:bodyPr>
            <a:noAutofit/>
          </a:bodyPr>
          <a:lstStyle/>
          <a:p>
            <a:r>
              <a:rPr lang="en-US" sz="2400" dirty="0"/>
              <a:t>To understand what the program does to call function() we compile it </a:t>
            </a:r>
            <a:r>
              <a:rPr lang="en-US" sz="2400" dirty="0" smtClean="0"/>
              <a:t>with </a:t>
            </a:r>
            <a:r>
              <a:rPr lang="en-US" sz="2400" dirty="0" err="1" smtClean="0"/>
              <a:t>gcc</a:t>
            </a:r>
            <a:r>
              <a:rPr lang="en-US" sz="2400" dirty="0" smtClean="0"/>
              <a:t> </a:t>
            </a:r>
            <a:r>
              <a:rPr lang="en-US" sz="2400" dirty="0"/>
              <a:t>using the -S switch to generate assembly code output:</a:t>
            </a:r>
          </a:p>
          <a:p>
            <a:endParaRPr lang="en-US" sz="2400" dirty="0"/>
          </a:p>
          <a:p>
            <a:r>
              <a:rPr lang="en-US" sz="2400" dirty="0"/>
              <a:t>$ </a:t>
            </a:r>
            <a:r>
              <a:rPr lang="en-US" sz="2400" dirty="0" err="1"/>
              <a:t>gcc</a:t>
            </a:r>
            <a:r>
              <a:rPr lang="en-US" sz="2400" dirty="0"/>
              <a:t> -S -o example1.s example1.c</a:t>
            </a:r>
            <a:endParaRPr lang="en-US" sz="2000" dirty="0" smtClean="0"/>
          </a:p>
        </p:txBody>
      </p:sp>
      <p:pic>
        <p:nvPicPr>
          <p:cNvPr id="2050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56434"/>
            <a:ext cx="4495800" cy="343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7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6200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dirty="0" smtClean="0"/>
              <a:t>Stack layout in linear form for example1.c </a:t>
            </a:r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156138"/>
            <a:ext cx="7848600" cy="26538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Memory is addressed </a:t>
            </a:r>
            <a:r>
              <a:rPr lang="en-US" sz="2000" dirty="0"/>
              <a:t>in multiples of </a:t>
            </a:r>
            <a:r>
              <a:rPr lang="en-US" sz="2000" dirty="0" smtClean="0"/>
              <a:t>the word </a:t>
            </a:r>
            <a:r>
              <a:rPr lang="en-US" sz="2000" dirty="0"/>
              <a:t>size. 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A </a:t>
            </a:r>
            <a:r>
              <a:rPr lang="en-US" sz="2000" dirty="0"/>
              <a:t>word in our case is 4 bytes, or 32 bits.  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So 5 </a:t>
            </a:r>
            <a:r>
              <a:rPr lang="en-US" sz="2000" dirty="0"/>
              <a:t>byte </a:t>
            </a:r>
            <a:r>
              <a:rPr lang="en-US" sz="2000" dirty="0" smtClean="0"/>
              <a:t>buffer is really going to take 8 bytes (2 words) of memory, and our 10 byte buffer is going to take 12 bytes (3 words) of memory.  </a:t>
            </a:r>
          </a:p>
          <a:p>
            <a:pPr marL="0" indent="0">
              <a:buNone/>
            </a:pPr>
            <a:r>
              <a:rPr lang="en-US" sz="2000" dirty="0" smtClean="0"/>
              <a:t>That </a:t>
            </a:r>
            <a:r>
              <a:rPr lang="en-US" sz="2000" dirty="0"/>
              <a:t>is why SP is </a:t>
            </a:r>
            <a:r>
              <a:rPr lang="en-US" sz="2000" dirty="0" smtClean="0"/>
              <a:t>being subtracted </a:t>
            </a:r>
            <a:r>
              <a:rPr lang="en-US" sz="2000" dirty="0"/>
              <a:t>by </a:t>
            </a:r>
            <a:r>
              <a:rPr lang="en-US" sz="2000" dirty="0" smtClean="0"/>
              <a:t>20.  </a:t>
            </a:r>
          </a:p>
          <a:p>
            <a:pPr marL="0" indent="0">
              <a:buNone/>
            </a:pPr>
            <a:r>
              <a:rPr lang="en-US" sz="2000" dirty="0" smtClean="0"/>
              <a:t>With </a:t>
            </a:r>
            <a:r>
              <a:rPr lang="en-US" sz="2000" dirty="0"/>
              <a:t>that in mind our stack looks like this </a:t>
            </a:r>
            <a:r>
              <a:rPr lang="en-US" sz="2000" dirty="0" smtClean="0"/>
              <a:t>when function</a:t>
            </a:r>
            <a:r>
              <a:rPr lang="en-US" sz="2000" dirty="0"/>
              <a:t>() is called (each space represents a byte):</a:t>
            </a:r>
            <a:endParaRPr lang="en-US" sz="2000" dirty="0" smtClean="0"/>
          </a:p>
        </p:txBody>
      </p:sp>
      <p:pic>
        <p:nvPicPr>
          <p:cNvPr id="4098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0000"/>
            <a:ext cx="7305675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497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620000" cy="762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/>
              <a:t>Example of code with BOF and linear stack layout</a:t>
            </a:r>
          </a:p>
        </p:txBody>
      </p:sp>
      <p:pic>
        <p:nvPicPr>
          <p:cNvPr id="5122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91" y="685800"/>
            <a:ext cx="4495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Screenshot" title="Screensh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291" y="4741718"/>
            <a:ext cx="7162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019800" y="3200400"/>
            <a:ext cx="2971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Q: What will be overwritten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due to overflow of buffer?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Oval 4" descr="oval" title="oval"/>
          <p:cNvSpPr/>
          <p:nvPr/>
        </p:nvSpPr>
        <p:spPr>
          <a:xfrm>
            <a:off x="3972791" y="5105400"/>
            <a:ext cx="25146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79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382000" cy="7239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3600" dirty="0" smtClean="0"/>
              <a:t>BOF vulnerability Pattern</a:t>
            </a:r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8153400" cy="51816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Reading operation on buffer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Example code having no buffer overflow</a:t>
            </a:r>
            <a:endParaRPr lang="en-US" sz="2400" dirty="0" smtClean="0"/>
          </a:p>
          <a:p>
            <a:pPr marL="914400" lvl="2" indent="0" eaLnBrk="1" hangingPunct="1">
              <a:lnSpc>
                <a:spcPct val="80000"/>
              </a:lnSpc>
              <a:buNone/>
            </a:pPr>
            <a:r>
              <a:rPr lang="en-US" dirty="0" smtClean="0"/>
              <a:t>char </a:t>
            </a:r>
            <a:r>
              <a:rPr lang="en-US" dirty="0" err="1" smtClean="0"/>
              <a:t>src</a:t>
            </a:r>
            <a:r>
              <a:rPr lang="en-US" dirty="0" smtClean="0"/>
              <a:t>[16];</a:t>
            </a:r>
          </a:p>
          <a:p>
            <a:pPr marL="914400" lvl="2" indent="0" eaLnBrk="1" hangingPunct="1">
              <a:lnSpc>
                <a:spcPct val="80000"/>
              </a:lnSpc>
              <a:buNone/>
            </a:pPr>
            <a:r>
              <a:rPr lang="en-US" dirty="0" smtClean="0"/>
              <a:t>gets (</a:t>
            </a:r>
            <a:r>
              <a:rPr lang="en-US" dirty="0" err="1" smtClean="0"/>
              <a:t>src</a:t>
            </a:r>
            <a:r>
              <a:rPr lang="en-US" dirty="0" smtClean="0"/>
              <a:t>); //take a line as input, ensure it is 16 char at most</a:t>
            </a:r>
          </a:p>
          <a:p>
            <a:pPr marL="914400" lvl="2" indent="0" eaLnBrk="1" hangingPunct="1">
              <a:lnSpc>
                <a:spcPct val="80000"/>
              </a:lnSpc>
              <a:buNone/>
            </a:pPr>
            <a:r>
              <a:rPr lang="en-US" dirty="0" smtClean="0"/>
              <a:t>for (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=0; </a:t>
            </a:r>
            <a:r>
              <a:rPr lang="en-US" dirty="0" err="1" smtClean="0"/>
              <a:t>i</a:t>
            </a:r>
            <a:r>
              <a:rPr lang="en-US" dirty="0" smtClean="0"/>
              <a:t>&lt; 16; </a:t>
            </a:r>
            <a:r>
              <a:rPr lang="en-US" dirty="0" err="1" smtClean="0"/>
              <a:t>i</a:t>
            </a:r>
            <a:r>
              <a:rPr lang="en-US" dirty="0" smtClean="0"/>
              <a:t>++) //display the line again</a:t>
            </a:r>
          </a:p>
          <a:p>
            <a:pPr marL="914400" lvl="2" indent="0" eaLnBrk="1" hangingPunct="1">
              <a:lnSpc>
                <a:spcPct val="80000"/>
              </a:lnSpc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printf</a:t>
            </a:r>
            <a:r>
              <a:rPr lang="en-US" dirty="0" smtClean="0"/>
              <a:t>(“%c”, </a:t>
            </a:r>
            <a:r>
              <a:rPr lang="en-US" dirty="0" err="1" smtClean="0"/>
              <a:t>src</a:t>
            </a:r>
            <a:r>
              <a:rPr lang="en-US" dirty="0" smtClean="0"/>
              <a:t>[</a:t>
            </a:r>
            <a:r>
              <a:rPr lang="en-US" dirty="0" err="1" smtClean="0"/>
              <a:t>i</a:t>
            </a:r>
            <a:r>
              <a:rPr lang="en-US" dirty="0" smtClean="0"/>
              <a:t>]);  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>
              <a:solidFill>
                <a:srgbClr val="FF0000"/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Example code having one byte buffer overflow</a:t>
            </a:r>
            <a:endParaRPr lang="en-US" sz="2400" dirty="0" smtClean="0"/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char </a:t>
            </a:r>
            <a:r>
              <a:rPr lang="en-US" dirty="0" err="1" smtClean="0"/>
              <a:t>src</a:t>
            </a:r>
            <a:r>
              <a:rPr lang="en-US" dirty="0" smtClean="0"/>
              <a:t>[16];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gets (</a:t>
            </a:r>
            <a:r>
              <a:rPr lang="en-US" dirty="0" err="1" smtClean="0"/>
              <a:t>src</a:t>
            </a:r>
            <a:r>
              <a:rPr lang="en-US" dirty="0" smtClean="0"/>
              <a:t>); 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for (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=0; </a:t>
            </a:r>
            <a:r>
              <a:rPr lang="en-US" dirty="0" err="1" smtClean="0"/>
              <a:t>i</a:t>
            </a:r>
            <a:r>
              <a:rPr lang="en-US" dirty="0" smtClean="0"/>
              <a:t>&lt;= 16; </a:t>
            </a:r>
            <a:r>
              <a:rPr lang="en-US" dirty="0" err="1" smtClean="0"/>
              <a:t>i</a:t>
            </a:r>
            <a:r>
              <a:rPr lang="en-US" dirty="0" smtClean="0"/>
              <a:t>++)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(“%c”, </a:t>
            </a:r>
            <a:r>
              <a:rPr lang="en-US" dirty="0" err="1" smtClean="0"/>
              <a:t>src</a:t>
            </a:r>
            <a:r>
              <a:rPr lang="en-US" dirty="0" smtClean="0"/>
              <a:t>[</a:t>
            </a:r>
            <a:r>
              <a:rPr lang="en-US" dirty="0" err="1" smtClean="0"/>
              <a:t>i</a:t>
            </a:r>
            <a:r>
              <a:rPr lang="en-US" dirty="0" smtClean="0"/>
              <a:t>]); //the loop runs 17 times, one extra char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>
              <a:solidFill>
                <a:srgbClr val="FF0000"/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Example code having many byte buffer overflow</a:t>
            </a:r>
            <a:endParaRPr lang="en-US" sz="2400" dirty="0" smtClean="0"/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char </a:t>
            </a:r>
            <a:r>
              <a:rPr lang="en-US" dirty="0" err="1" smtClean="0"/>
              <a:t>src</a:t>
            </a:r>
            <a:r>
              <a:rPr lang="en-US" dirty="0" smtClean="0"/>
              <a:t>[16];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gets (</a:t>
            </a:r>
            <a:r>
              <a:rPr lang="en-US" dirty="0" err="1" smtClean="0"/>
              <a:t>src</a:t>
            </a:r>
            <a:r>
              <a:rPr lang="en-US" dirty="0" smtClean="0"/>
              <a:t>);  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for (</a:t>
            </a:r>
            <a:r>
              <a:rPr lang="en-US" dirty="0" err="1" smtClean="0"/>
              <a:t>i</a:t>
            </a:r>
            <a:r>
              <a:rPr lang="en-US" dirty="0" smtClean="0"/>
              <a:t>=0;  ; </a:t>
            </a:r>
            <a:r>
              <a:rPr lang="en-US" dirty="0" err="1" smtClean="0"/>
              <a:t>i</a:t>
            </a:r>
            <a:r>
              <a:rPr lang="en-US" dirty="0" smtClean="0"/>
              <a:t>++) //infinite loop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(“%c”, </a:t>
            </a:r>
            <a:r>
              <a:rPr lang="en-US" dirty="0" err="1" smtClean="0"/>
              <a:t>src</a:t>
            </a:r>
            <a:r>
              <a:rPr lang="en-US" dirty="0" smtClean="0"/>
              <a:t>[</a:t>
            </a:r>
            <a:r>
              <a:rPr lang="en-US" dirty="0" err="1" smtClean="0"/>
              <a:t>i</a:t>
            </a:r>
            <a:r>
              <a:rPr lang="en-US" dirty="0" smtClean="0"/>
              <a:t>]); //more than 16 chars and crash!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94705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"/>
            <a:ext cx="8382000" cy="7239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3600" dirty="0" smtClean="0"/>
              <a:t>BOF vulnerability Pattern</a:t>
            </a:r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990600"/>
            <a:ext cx="8153400" cy="51816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Writing operation on buffer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Example code having no buffer overflow</a:t>
            </a:r>
            <a:endParaRPr lang="en-US" sz="2400" dirty="0" smtClean="0"/>
          </a:p>
          <a:p>
            <a:pPr marL="914400" lvl="2" indent="0" eaLnBrk="1" hangingPunct="1">
              <a:lnSpc>
                <a:spcPct val="80000"/>
              </a:lnSpc>
              <a:buNone/>
            </a:pPr>
            <a:r>
              <a:rPr lang="en-US" dirty="0" smtClean="0"/>
              <a:t>char </a:t>
            </a:r>
            <a:r>
              <a:rPr lang="en-US" dirty="0" err="1" smtClean="0"/>
              <a:t>src</a:t>
            </a:r>
            <a:r>
              <a:rPr lang="en-US" dirty="0" smtClean="0"/>
              <a:t>[16];</a:t>
            </a:r>
          </a:p>
          <a:p>
            <a:pPr marL="914400" lvl="2" indent="0" eaLnBrk="1" hangingPunct="1">
              <a:lnSpc>
                <a:spcPct val="80000"/>
              </a:lnSpc>
              <a:buNone/>
            </a:pPr>
            <a:r>
              <a:rPr lang="en-US" dirty="0" smtClean="0"/>
              <a:t>for (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=0; </a:t>
            </a:r>
            <a:r>
              <a:rPr lang="en-US" dirty="0" err="1" smtClean="0"/>
              <a:t>i</a:t>
            </a:r>
            <a:r>
              <a:rPr lang="en-US" dirty="0" smtClean="0"/>
              <a:t>&lt; 16; </a:t>
            </a:r>
            <a:r>
              <a:rPr lang="en-US" dirty="0" err="1" smtClean="0"/>
              <a:t>i</a:t>
            </a:r>
            <a:r>
              <a:rPr lang="en-US" dirty="0" smtClean="0"/>
              <a:t>++) //display the line again</a:t>
            </a:r>
          </a:p>
          <a:p>
            <a:pPr marL="914400" lvl="2" indent="0" eaLnBrk="1" hangingPunct="1">
              <a:lnSpc>
                <a:spcPct val="80000"/>
              </a:lnSpc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scanf</a:t>
            </a:r>
            <a:r>
              <a:rPr lang="en-US" dirty="0" smtClean="0"/>
              <a:t> (“%c”, &amp;</a:t>
            </a:r>
            <a:r>
              <a:rPr lang="en-US" dirty="0" err="1" smtClean="0"/>
              <a:t>src</a:t>
            </a:r>
            <a:r>
              <a:rPr lang="en-US" dirty="0" smtClean="0"/>
              <a:t>[</a:t>
            </a:r>
            <a:r>
              <a:rPr lang="en-US" dirty="0" err="1" smtClean="0"/>
              <a:t>i</a:t>
            </a:r>
            <a:r>
              <a:rPr lang="en-US" dirty="0" smtClean="0"/>
              <a:t>]);  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>
              <a:solidFill>
                <a:srgbClr val="FF0000"/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Example code having one byte buffer overflow</a:t>
            </a:r>
            <a:endParaRPr lang="en-US" sz="2400" dirty="0" smtClean="0"/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char </a:t>
            </a:r>
            <a:r>
              <a:rPr lang="en-US" dirty="0" err="1" smtClean="0"/>
              <a:t>src</a:t>
            </a:r>
            <a:r>
              <a:rPr lang="en-US" dirty="0" smtClean="0"/>
              <a:t>[16];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for (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i</a:t>
            </a:r>
            <a:r>
              <a:rPr lang="en-US" dirty="0" smtClean="0"/>
              <a:t>=0; </a:t>
            </a:r>
            <a:r>
              <a:rPr lang="en-US" dirty="0" err="1" smtClean="0"/>
              <a:t>i</a:t>
            </a:r>
            <a:r>
              <a:rPr lang="en-US" dirty="0" smtClean="0"/>
              <a:t>&lt;= 16; </a:t>
            </a:r>
            <a:r>
              <a:rPr lang="en-US" dirty="0" err="1" smtClean="0"/>
              <a:t>i</a:t>
            </a:r>
            <a:r>
              <a:rPr lang="en-US" dirty="0" smtClean="0"/>
              <a:t>++)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  </a:t>
            </a:r>
            <a:r>
              <a:rPr lang="en-US" dirty="0" err="1" smtClean="0"/>
              <a:t>printf</a:t>
            </a:r>
            <a:r>
              <a:rPr lang="en-US" dirty="0" smtClean="0"/>
              <a:t>(“%c</a:t>
            </a:r>
            <a:r>
              <a:rPr lang="en-US" dirty="0"/>
              <a:t>”, &amp;</a:t>
            </a:r>
            <a:r>
              <a:rPr lang="en-US" dirty="0" err="1"/>
              <a:t>src</a:t>
            </a:r>
            <a:r>
              <a:rPr lang="en-US" dirty="0"/>
              <a:t>[</a:t>
            </a:r>
            <a:r>
              <a:rPr lang="en-US" dirty="0" err="1"/>
              <a:t>i</a:t>
            </a:r>
            <a:r>
              <a:rPr lang="en-US" dirty="0" smtClean="0"/>
              <a:t>]); //the loop runs 17 times, one extra char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>
              <a:solidFill>
                <a:srgbClr val="FF0000"/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Example code having many byte buffer overflow</a:t>
            </a:r>
            <a:endParaRPr lang="en-US" sz="2400" dirty="0" smtClean="0"/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char </a:t>
            </a:r>
            <a:r>
              <a:rPr lang="en-US" dirty="0" err="1" smtClean="0"/>
              <a:t>src</a:t>
            </a:r>
            <a:r>
              <a:rPr lang="en-US" dirty="0" smtClean="0"/>
              <a:t>[16];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for (</a:t>
            </a:r>
            <a:r>
              <a:rPr lang="en-US" dirty="0" err="1" smtClean="0"/>
              <a:t>i</a:t>
            </a:r>
            <a:r>
              <a:rPr lang="en-US" dirty="0" smtClean="0"/>
              <a:t>=0;  ; </a:t>
            </a:r>
            <a:r>
              <a:rPr lang="en-US" dirty="0" err="1" smtClean="0"/>
              <a:t>i</a:t>
            </a:r>
            <a:r>
              <a:rPr lang="en-US" dirty="0" smtClean="0"/>
              <a:t>++) //infinite loop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dirty="0" smtClean="0"/>
              <a:t>  </a:t>
            </a:r>
            <a:r>
              <a:rPr lang="en-US" dirty="0" err="1" smtClean="0"/>
              <a:t>printf</a:t>
            </a:r>
            <a:r>
              <a:rPr lang="en-US" dirty="0" smtClean="0"/>
              <a:t>(“%c</a:t>
            </a:r>
            <a:r>
              <a:rPr lang="en-US" dirty="0"/>
              <a:t>”, &amp;</a:t>
            </a:r>
            <a:r>
              <a:rPr lang="en-US" dirty="0" err="1"/>
              <a:t>src</a:t>
            </a:r>
            <a:r>
              <a:rPr lang="en-US" dirty="0"/>
              <a:t>[</a:t>
            </a:r>
            <a:r>
              <a:rPr lang="en-US" dirty="0" err="1"/>
              <a:t>i</a:t>
            </a:r>
            <a:r>
              <a:rPr lang="en-US" dirty="0" smtClean="0"/>
              <a:t>]); //more than 16 chars and crash!</a:t>
            </a:r>
          </a:p>
          <a:p>
            <a:pPr lvl="1" eaLnBrk="1" hangingPunct="1">
              <a:lnSpc>
                <a:spcPct val="80000"/>
              </a:lnSpc>
            </a:pPr>
            <a:endParaRPr lang="en-US" sz="24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01420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14300"/>
            <a:ext cx="8305800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 smtClean="0"/>
              <a:t>BOF vulnerability: ANSI C Library function call</a:t>
            </a:r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838200"/>
            <a:ext cx="8458200" cy="4879428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Unsafe library function calls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solidFill>
                  <a:srgbClr val="FF0000"/>
                </a:solidFill>
              </a:rPr>
              <a:t>No bound checking </a:t>
            </a:r>
            <a:r>
              <a:rPr lang="en-US" sz="2000" dirty="0" smtClean="0"/>
              <a:t>or </a:t>
            </a:r>
            <a:r>
              <a:rPr lang="en-US" sz="2000" dirty="0" smtClean="0">
                <a:solidFill>
                  <a:srgbClr val="FF0000"/>
                </a:solidFill>
              </a:rPr>
              <a:t>loose bound checking </a:t>
            </a:r>
            <a:r>
              <a:rPr lang="en-US" sz="2000" dirty="0" smtClean="0"/>
              <a:t>on source and destination buffer</a:t>
            </a:r>
          </a:p>
          <a:p>
            <a:pPr lvl="1">
              <a:lnSpc>
                <a:spcPct val="80000"/>
              </a:lnSpc>
            </a:pPr>
            <a:r>
              <a:rPr lang="en-US" sz="2000" dirty="0" err="1" smtClean="0"/>
              <a:t>strcpy</a:t>
            </a:r>
            <a:r>
              <a:rPr lang="en-US" sz="2000" dirty="0" smtClean="0"/>
              <a:t> (dest, </a:t>
            </a:r>
            <a:r>
              <a:rPr lang="en-US" sz="2000" dirty="0" err="1" smtClean="0"/>
              <a:t>src</a:t>
            </a:r>
            <a:r>
              <a:rPr lang="en-US" sz="2000" dirty="0" smtClean="0"/>
              <a:t>) //copy </a:t>
            </a:r>
            <a:r>
              <a:rPr lang="en-US" sz="2000" dirty="0" err="1" smtClean="0"/>
              <a:t>src</a:t>
            </a:r>
            <a:r>
              <a:rPr lang="en-US" sz="2000" dirty="0" smtClean="0"/>
              <a:t> buffer into </a:t>
            </a:r>
            <a:r>
              <a:rPr lang="en-US" sz="2000" dirty="0" err="1" smtClean="0"/>
              <a:t>dest</a:t>
            </a:r>
            <a:r>
              <a:rPr lang="en-US" sz="2000" dirty="0" smtClean="0"/>
              <a:t> buffer</a:t>
            </a:r>
          </a:p>
          <a:p>
            <a:pPr lvl="1">
              <a:lnSpc>
                <a:spcPct val="80000"/>
              </a:lnSpc>
            </a:pPr>
            <a:r>
              <a:rPr lang="en-US" sz="2000" dirty="0" err="1" smtClean="0"/>
              <a:t>strncpy</a:t>
            </a:r>
            <a:r>
              <a:rPr lang="en-US" sz="2000" dirty="0" smtClean="0"/>
              <a:t> (</a:t>
            </a:r>
            <a:r>
              <a:rPr lang="en-US" sz="2000" dirty="0" err="1" smtClean="0"/>
              <a:t>dest</a:t>
            </a:r>
            <a:r>
              <a:rPr lang="en-US" sz="2000" dirty="0" smtClean="0"/>
              <a:t>, </a:t>
            </a:r>
            <a:r>
              <a:rPr lang="en-US" sz="2000" dirty="0" err="1" smtClean="0"/>
              <a:t>src</a:t>
            </a:r>
            <a:r>
              <a:rPr lang="en-US" sz="2000" dirty="0" smtClean="0"/>
              <a:t>, n); //copy at most n bytes from </a:t>
            </a:r>
            <a:r>
              <a:rPr lang="en-US" sz="2000" dirty="0" err="1" smtClean="0"/>
              <a:t>src</a:t>
            </a:r>
            <a:r>
              <a:rPr lang="en-US" sz="2000" dirty="0" smtClean="0"/>
              <a:t> to </a:t>
            </a:r>
            <a:r>
              <a:rPr lang="en-US" sz="2000" dirty="0" err="1" smtClean="0"/>
              <a:t>dest</a:t>
            </a:r>
            <a:r>
              <a:rPr lang="en-US" sz="2000" dirty="0" smtClean="0"/>
              <a:t> buffer</a:t>
            </a:r>
          </a:p>
          <a:p>
            <a:pPr lvl="1">
              <a:lnSpc>
                <a:spcPct val="80000"/>
              </a:lnSpc>
            </a:pPr>
            <a:r>
              <a:rPr lang="en-US" sz="2000" dirty="0" err="1" smtClean="0"/>
              <a:t>memcpy</a:t>
            </a:r>
            <a:r>
              <a:rPr lang="en-US" sz="2000" dirty="0" smtClean="0"/>
              <a:t> (dest, src, n) //copy at most n bytes from </a:t>
            </a:r>
            <a:r>
              <a:rPr lang="en-US" sz="2000" dirty="0" err="1" smtClean="0"/>
              <a:t>src</a:t>
            </a:r>
            <a:r>
              <a:rPr lang="en-US" sz="2000" dirty="0" smtClean="0"/>
              <a:t> to </a:t>
            </a:r>
            <a:r>
              <a:rPr lang="en-US" sz="2000" dirty="0" err="1" smtClean="0"/>
              <a:t>dest</a:t>
            </a: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Though </a:t>
            </a:r>
            <a:r>
              <a:rPr lang="en-US" sz="2400" dirty="0" err="1" smtClean="0"/>
              <a:t>srtcpy</a:t>
            </a:r>
            <a:r>
              <a:rPr lang="en-US" sz="2400" dirty="0" smtClean="0"/>
              <a:t> is highly vulnerable, </a:t>
            </a:r>
            <a:r>
              <a:rPr lang="en-US" sz="2400" dirty="0" err="1" smtClean="0"/>
              <a:t>strncpy</a:t>
            </a:r>
            <a:r>
              <a:rPr lang="en-US" sz="2400" dirty="0" smtClean="0"/>
              <a:t> is less vulnerable to BOF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Here, value of n is crucial, in the worst case n can be arbitrary large number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char </a:t>
            </a:r>
            <a:r>
              <a:rPr lang="en-US" sz="2000" dirty="0" err="1" smtClean="0"/>
              <a:t>dest</a:t>
            </a:r>
            <a:r>
              <a:rPr lang="en-US" sz="2000" dirty="0" smtClean="0"/>
              <a:t>[10], </a:t>
            </a:r>
            <a:r>
              <a:rPr lang="en-US" sz="2000" dirty="0" err="1" smtClean="0"/>
              <a:t>src</a:t>
            </a:r>
            <a:r>
              <a:rPr lang="en-US" sz="2000" dirty="0" smtClean="0"/>
              <a:t> [10];</a:t>
            </a:r>
          </a:p>
          <a:p>
            <a:pPr lvl="1">
              <a:lnSpc>
                <a:spcPct val="80000"/>
              </a:lnSpc>
            </a:pPr>
            <a:r>
              <a:rPr lang="en-US" sz="2000" dirty="0" err="1" smtClean="0"/>
              <a:t>strncpy</a:t>
            </a:r>
            <a:r>
              <a:rPr lang="en-US" sz="2000" dirty="0" smtClean="0"/>
              <a:t> (</a:t>
            </a:r>
            <a:r>
              <a:rPr lang="en-US" sz="2000" dirty="0" err="1" smtClean="0"/>
              <a:t>dest</a:t>
            </a:r>
            <a:r>
              <a:rPr lang="en-US" sz="2000" dirty="0" smtClean="0"/>
              <a:t>, </a:t>
            </a:r>
            <a:r>
              <a:rPr lang="en-US" sz="2000" dirty="0" err="1" smtClean="0"/>
              <a:t>src</a:t>
            </a:r>
            <a:r>
              <a:rPr lang="en-US" sz="2000" dirty="0" smtClean="0"/>
              <a:t>, 20); //n is too large than the capacity of </a:t>
            </a:r>
            <a:r>
              <a:rPr lang="en-US" sz="2000" dirty="0" err="1" smtClean="0"/>
              <a:t>dest</a:t>
            </a:r>
            <a:r>
              <a:rPr lang="en-US" sz="2000" dirty="0" smtClean="0"/>
              <a:t>. buffer</a:t>
            </a:r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Look at the exhaustive list of function calls from  </a:t>
            </a:r>
            <a:r>
              <a:rPr lang="en-US" sz="2400" dirty="0" smtClean="0">
                <a:hlinkClick r:id="rId2"/>
              </a:rPr>
              <a:t>http</a:t>
            </a:r>
            <a:r>
              <a:rPr lang="en-US" sz="2400" dirty="0">
                <a:hlinkClick r:id="rId2"/>
              </a:rPr>
              <a:t>://www.acm.uiuc.edu/webmonkeys/book/c_guide</a:t>
            </a:r>
            <a:r>
              <a:rPr lang="en-US" sz="2400" dirty="0" smtClean="0">
                <a:hlinkClick r:id="rId2"/>
              </a:rPr>
              <a:t>/</a:t>
            </a:r>
            <a:endParaRPr lang="en-US" sz="2400" dirty="0" smtClean="0"/>
          </a:p>
          <a:p>
            <a:pPr lvl="1">
              <a:lnSpc>
                <a:spcPct val="80000"/>
              </a:lnSpc>
            </a:pPr>
            <a:r>
              <a:rPr lang="en-US" sz="2000" dirty="0" smtClean="0"/>
              <a:t>Find or guess which library </a:t>
            </a:r>
            <a:r>
              <a:rPr lang="en-US" sz="2000" dirty="0" err="1" smtClean="0"/>
              <a:t>funcation</a:t>
            </a:r>
            <a:r>
              <a:rPr lang="en-US" sz="2000" dirty="0" smtClean="0"/>
              <a:t> call may be vulnerable to BOF</a:t>
            </a:r>
          </a:p>
          <a:p>
            <a:pPr lvl="1">
              <a:lnSpc>
                <a:spcPct val="80000"/>
              </a:lnSpc>
            </a:pPr>
            <a:r>
              <a:rPr lang="en-US" sz="2200" dirty="0" smtClean="0"/>
              <a:t>In particular, give attention to all library functions from </a:t>
            </a:r>
            <a:r>
              <a:rPr lang="en-US" sz="2200" dirty="0" err="1" smtClean="0">
                <a:solidFill>
                  <a:srgbClr val="FF0000"/>
                </a:solidFill>
              </a:rPr>
              <a:t>string.h</a:t>
            </a:r>
            <a:r>
              <a:rPr lang="en-US" sz="2200" dirty="0" smtClean="0">
                <a:solidFill>
                  <a:srgbClr val="FF0000"/>
                </a:solidFill>
              </a:rPr>
              <a:t> and </a:t>
            </a:r>
            <a:r>
              <a:rPr lang="en-US" sz="2200" dirty="0" err="1" smtClean="0">
                <a:solidFill>
                  <a:srgbClr val="FF0000"/>
                </a:solidFill>
              </a:rPr>
              <a:t>stdlib.h</a:t>
            </a:r>
            <a:endParaRPr lang="en-US" sz="22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64271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14300"/>
            <a:ext cx="8305800" cy="5715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 smtClean="0"/>
              <a:t>BOF vulnerability: </a:t>
            </a:r>
            <a:r>
              <a:rPr lang="en-US" sz="3200" dirty="0" err="1" smtClean="0"/>
              <a:t>strcpy</a:t>
            </a:r>
            <a:r>
              <a:rPr lang="en-US" sz="3200" dirty="0" smtClean="0"/>
              <a:t> Library function call</a:t>
            </a:r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90600"/>
            <a:ext cx="8153400" cy="4727028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#include &lt;</a:t>
            </a:r>
            <a:r>
              <a:rPr lang="en-US" sz="2400" dirty="0" err="1"/>
              <a:t>stdio.h</a:t>
            </a:r>
            <a:r>
              <a:rPr lang="en-US" sz="2400" dirty="0"/>
              <a:t>&gt;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#include &lt;</a:t>
            </a:r>
            <a:r>
              <a:rPr lang="en-US" sz="2400" dirty="0" err="1"/>
              <a:t>string.h</a:t>
            </a:r>
            <a:r>
              <a:rPr lang="en-US" sz="2400" dirty="0" smtClean="0"/>
              <a:t>&gt;</a:t>
            </a:r>
          </a:p>
          <a:p>
            <a:pPr marL="0" indent="0">
              <a:lnSpc>
                <a:spcPct val="80000"/>
              </a:lnSpc>
              <a:buNone/>
            </a:pPr>
            <a:endParaRPr lang="en-US" sz="2400" dirty="0"/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void main (){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/>
              <a:t>        char </a:t>
            </a:r>
            <a:r>
              <a:rPr lang="en-US" sz="2400" dirty="0"/>
              <a:t>*</a:t>
            </a:r>
            <a:r>
              <a:rPr lang="en-US" sz="2400" dirty="0" err="1"/>
              <a:t>src</a:t>
            </a:r>
            <a:r>
              <a:rPr lang="en-US" sz="2400" dirty="0"/>
              <a:t> = "hello world a very large string";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/>
              <a:t>        char </a:t>
            </a:r>
            <a:r>
              <a:rPr lang="en-US" sz="2400" dirty="0" err="1"/>
              <a:t>dest</a:t>
            </a:r>
            <a:r>
              <a:rPr lang="en-US" sz="2400" dirty="0"/>
              <a:t>[5</a:t>
            </a:r>
            <a:r>
              <a:rPr lang="en-US" sz="2400" dirty="0" smtClean="0"/>
              <a:t>];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/>
              <a:t>        </a:t>
            </a:r>
            <a:r>
              <a:rPr lang="en-US" sz="2400" dirty="0" err="1" smtClean="0"/>
              <a:t>strcpy</a:t>
            </a:r>
            <a:r>
              <a:rPr lang="en-US" sz="2400" dirty="0" smtClean="0"/>
              <a:t> </a:t>
            </a:r>
            <a:r>
              <a:rPr lang="en-US" sz="2400" dirty="0"/>
              <a:t>(</a:t>
            </a:r>
            <a:r>
              <a:rPr lang="en-US" sz="2400" dirty="0" err="1"/>
              <a:t>dest</a:t>
            </a:r>
            <a:r>
              <a:rPr lang="en-US" sz="2400" dirty="0"/>
              <a:t>, </a:t>
            </a:r>
            <a:r>
              <a:rPr lang="en-US" sz="2400" dirty="0" err="1"/>
              <a:t>src</a:t>
            </a:r>
            <a:r>
              <a:rPr lang="en-US" sz="2400" dirty="0" smtClean="0"/>
              <a:t>);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}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319828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14300"/>
            <a:ext cx="8305800" cy="5715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 smtClean="0"/>
              <a:t>BOF vulnerability: gets () function call</a:t>
            </a:r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90600"/>
            <a:ext cx="8153400" cy="4727028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#include &lt;</a:t>
            </a:r>
            <a:r>
              <a:rPr lang="en-US" sz="2400" dirty="0" err="1"/>
              <a:t>stdio.h</a:t>
            </a:r>
            <a:r>
              <a:rPr lang="en-US" sz="2400" dirty="0"/>
              <a:t>&gt;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#include &lt;</a:t>
            </a:r>
            <a:r>
              <a:rPr lang="en-US" sz="2400" dirty="0" err="1"/>
              <a:t>stdlib.h</a:t>
            </a:r>
            <a:r>
              <a:rPr lang="en-US" sz="2400" dirty="0" smtClean="0"/>
              <a:t>&gt;</a:t>
            </a:r>
          </a:p>
          <a:p>
            <a:pPr marL="0" indent="0">
              <a:lnSpc>
                <a:spcPct val="80000"/>
              </a:lnSpc>
              <a:buNone/>
            </a:pPr>
            <a:endParaRPr lang="en-US" sz="2400" dirty="0"/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void main (){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/>
              <a:t>	char </a:t>
            </a:r>
            <a:r>
              <a:rPr lang="en-US" sz="2400" dirty="0" err="1"/>
              <a:t>src</a:t>
            </a:r>
            <a:r>
              <a:rPr lang="en-US" sz="2400" dirty="0"/>
              <a:t>[10];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	</a:t>
            </a:r>
            <a:r>
              <a:rPr lang="en-US" sz="2400" dirty="0" err="1"/>
              <a:t>printf</a:t>
            </a:r>
            <a:r>
              <a:rPr lang="en-US" sz="2400" dirty="0"/>
              <a:t> ("enter name");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	gets (</a:t>
            </a:r>
            <a:r>
              <a:rPr lang="en-US" sz="2400" dirty="0" err="1"/>
              <a:t>src</a:t>
            </a:r>
            <a:r>
              <a:rPr lang="en-US" sz="2400" dirty="0" smtClean="0"/>
              <a:t>);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94542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7620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How do we run C code? [applicable for Kali VM too]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2223448" cy="5105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 smtClean="0"/>
              <a:t>Step 1: Open your favorite word editor such as Notepad++, notepad, etc.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Step 2: Save the source file in c:\cygwin\home\user-name\ folder, where user-name is the default folder based on your user name. </a:t>
            </a:r>
          </a:p>
          <a:p>
            <a:pPr marL="0" indent="0">
              <a:buNone/>
            </a:pPr>
            <a:r>
              <a:rPr lang="en-US" sz="2000" dirty="0" smtClean="0"/>
              <a:t>Ensure, file name ends with .c extension</a:t>
            </a:r>
          </a:p>
        </p:txBody>
      </p:sp>
      <p:pic>
        <p:nvPicPr>
          <p:cNvPr id="1027" name="Picture 3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848" y="990600"/>
            <a:ext cx="6524625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84757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14300"/>
            <a:ext cx="8305800" cy="5715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 smtClean="0"/>
              <a:t>BOF vulnerability: pointer usage exceeding buffer limit</a:t>
            </a:r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90600"/>
            <a:ext cx="8153400" cy="4727028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#include &lt;</a:t>
            </a:r>
            <a:r>
              <a:rPr lang="en-US" sz="2400" dirty="0" err="1"/>
              <a:t>stdio.h</a:t>
            </a:r>
            <a:r>
              <a:rPr lang="en-US" sz="2400" dirty="0"/>
              <a:t>&gt;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#include &lt;</a:t>
            </a:r>
            <a:r>
              <a:rPr lang="en-US" sz="2400" dirty="0" err="1"/>
              <a:t>stdlib.h</a:t>
            </a:r>
            <a:r>
              <a:rPr lang="en-US" sz="2400" dirty="0" smtClean="0"/>
              <a:t>&gt;</a:t>
            </a:r>
          </a:p>
          <a:p>
            <a:pPr marL="0" indent="0">
              <a:lnSpc>
                <a:spcPct val="80000"/>
              </a:lnSpc>
              <a:buNone/>
            </a:pPr>
            <a:endParaRPr lang="en-US" sz="2400" dirty="0"/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void main (){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	</a:t>
            </a:r>
            <a:r>
              <a:rPr lang="en-US" sz="2400" dirty="0" smtClean="0"/>
              <a:t>char </a:t>
            </a:r>
            <a:r>
              <a:rPr lang="en-US" sz="2400" dirty="0" err="1"/>
              <a:t>src</a:t>
            </a:r>
            <a:r>
              <a:rPr lang="en-US" sz="2400" dirty="0"/>
              <a:t>[10]="", *p;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	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	</a:t>
            </a:r>
            <a:r>
              <a:rPr lang="en-US" sz="2400" dirty="0" err="1"/>
              <a:t>printf</a:t>
            </a:r>
            <a:r>
              <a:rPr lang="en-US" sz="2400" dirty="0"/>
              <a:t> ("before copying value of </a:t>
            </a:r>
            <a:r>
              <a:rPr lang="en-US" sz="2400" dirty="0" err="1"/>
              <a:t>src</a:t>
            </a:r>
            <a:r>
              <a:rPr lang="en-US" sz="2400" dirty="0"/>
              <a:t> = %s"\n, </a:t>
            </a:r>
            <a:r>
              <a:rPr lang="en-US" sz="2400" dirty="0" err="1"/>
              <a:t>src</a:t>
            </a:r>
            <a:r>
              <a:rPr lang="en-US" sz="2400" dirty="0"/>
              <a:t>);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	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	p= &amp;</a:t>
            </a:r>
            <a:r>
              <a:rPr lang="en-US" sz="2400" dirty="0" err="1"/>
              <a:t>src</a:t>
            </a:r>
            <a:r>
              <a:rPr lang="en-US" sz="2400" dirty="0"/>
              <a:t>[0]; </a:t>
            </a:r>
            <a:r>
              <a:rPr lang="en-US" sz="2400" dirty="0" smtClean="0"/>
              <a:t> //</a:t>
            </a:r>
            <a:r>
              <a:rPr lang="en-US" sz="2400" dirty="0"/>
              <a:t>point to the start location of </a:t>
            </a:r>
            <a:r>
              <a:rPr lang="en-US" sz="2400" dirty="0" err="1"/>
              <a:t>src</a:t>
            </a:r>
            <a:endParaRPr lang="en-US" sz="2400" dirty="0"/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	</a:t>
            </a:r>
            <a:r>
              <a:rPr lang="en-US" sz="2400" dirty="0" smtClean="0"/>
              <a:t>for (</a:t>
            </a:r>
            <a:r>
              <a:rPr lang="en-US" sz="2400" dirty="0" err="1" smtClean="0"/>
              <a:t>int</a:t>
            </a:r>
            <a:r>
              <a:rPr lang="en-US" sz="2400" dirty="0" smtClean="0"/>
              <a:t> </a:t>
            </a:r>
            <a:r>
              <a:rPr lang="en-US" sz="2400" dirty="0" err="1" smtClean="0"/>
              <a:t>i</a:t>
            </a:r>
            <a:r>
              <a:rPr lang="en-US" sz="2400" dirty="0" smtClean="0"/>
              <a:t>=0; </a:t>
            </a:r>
            <a:r>
              <a:rPr lang="en-US" sz="2400" dirty="0" err="1" smtClean="0"/>
              <a:t>i</a:t>
            </a:r>
            <a:r>
              <a:rPr lang="en-US" sz="2400" dirty="0" smtClean="0"/>
              <a:t>&lt;20; ++</a:t>
            </a:r>
            <a:r>
              <a:rPr lang="en-US" sz="2400" dirty="0" err="1" smtClean="0"/>
              <a:t>i</a:t>
            </a:r>
            <a:r>
              <a:rPr lang="en-US" sz="2400" dirty="0" smtClean="0"/>
              <a:t>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            *p++ = ‘x’; </a:t>
            </a:r>
            <a:r>
              <a:rPr lang="en-US" sz="2400" dirty="0" smtClean="0">
                <a:solidFill>
                  <a:srgbClr val="FF0000"/>
                </a:solidFill>
              </a:rPr>
              <a:t>//</a:t>
            </a:r>
            <a:r>
              <a:rPr lang="en-US" sz="2400" dirty="0" err="1" smtClean="0">
                <a:solidFill>
                  <a:srgbClr val="FF0000"/>
                </a:solidFill>
              </a:rPr>
              <a:t>bof</a:t>
            </a:r>
            <a:r>
              <a:rPr lang="en-US" sz="2400" dirty="0" smtClean="0">
                <a:solidFill>
                  <a:srgbClr val="FF0000"/>
                </a:solidFill>
              </a:rPr>
              <a:t> due to 20 bytes copying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4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6934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14300"/>
            <a:ext cx="8305800" cy="5715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 smtClean="0"/>
              <a:t>BOF vulnerability: pointer usage exceeding buffer limit</a:t>
            </a:r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990600"/>
            <a:ext cx="8153400" cy="4727028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Worst case scenario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Developers assume that the last location of buffer has default ‘\0’ value appended</a:t>
            </a:r>
          </a:p>
          <a:p>
            <a:pPr>
              <a:lnSpc>
                <a:spcPct val="80000"/>
              </a:lnSpc>
            </a:pPr>
            <a:r>
              <a:rPr lang="en-US" sz="2000" dirty="0" smtClean="0"/>
              <a:t>Writing loop condition checking the presence of null value can cause </a:t>
            </a:r>
            <a:r>
              <a:rPr lang="en-US" sz="2000" dirty="0" err="1" smtClean="0"/>
              <a:t>bof</a:t>
            </a:r>
            <a:endParaRPr lang="en-US" sz="2000" dirty="0" smtClean="0"/>
          </a:p>
          <a:p>
            <a:pPr>
              <a:lnSpc>
                <a:spcPct val="80000"/>
              </a:lnSpc>
            </a:pPr>
            <a:r>
              <a:rPr lang="en-US" sz="2000" dirty="0" smtClean="0"/>
              <a:t>See an example code below</a:t>
            </a:r>
          </a:p>
          <a:p>
            <a:pPr marL="0" indent="0">
              <a:lnSpc>
                <a:spcPct val="80000"/>
              </a:lnSpc>
              <a:buNone/>
            </a:pPr>
            <a:endParaRPr lang="en-US" sz="2400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US" sz="2200" dirty="0" smtClean="0"/>
              <a:t>#</a:t>
            </a:r>
            <a:r>
              <a:rPr lang="en-US" sz="2200" dirty="0"/>
              <a:t>include &lt;</a:t>
            </a:r>
            <a:r>
              <a:rPr lang="en-US" sz="2200" dirty="0" err="1"/>
              <a:t>stdio.h</a:t>
            </a:r>
            <a:r>
              <a:rPr lang="en-US" sz="2200" dirty="0"/>
              <a:t>&gt;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200" dirty="0" smtClean="0"/>
              <a:t>void </a:t>
            </a:r>
            <a:r>
              <a:rPr lang="en-US" sz="2200" dirty="0"/>
              <a:t>main (){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200" dirty="0"/>
              <a:t>	</a:t>
            </a:r>
            <a:r>
              <a:rPr lang="en-US" sz="2200" dirty="0" smtClean="0"/>
              <a:t>char </a:t>
            </a:r>
            <a:r>
              <a:rPr lang="en-US" sz="2200" dirty="0" err="1"/>
              <a:t>src</a:t>
            </a:r>
            <a:r>
              <a:rPr lang="en-US" sz="2200" dirty="0"/>
              <a:t>[10]="", *p</a:t>
            </a:r>
            <a:r>
              <a:rPr lang="en-US" sz="2200" dirty="0" smtClean="0"/>
              <a:t>;</a:t>
            </a:r>
            <a:endParaRPr lang="en-US" sz="2200" dirty="0"/>
          </a:p>
          <a:p>
            <a:pPr marL="0" indent="0">
              <a:lnSpc>
                <a:spcPct val="80000"/>
              </a:lnSpc>
              <a:buNone/>
            </a:pPr>
            <a:r>
              <a:rPr lang="en-US" sz="2200" dirty="0"/>
              <a:t>	</a:t>
            </a:r>
            <a:r>
              <a:rPr lang="en-US" sz="2200" dirty="0" smtClean="0"/>
              <a:t>for (p = &amp;</a:t>
            </a:r>
            <a:r>
              <a:rPr lang="en-US" sz="2200" dirty="0" err="1" smtClean="0"/>
              <a:t>src</a:t>
            </a:r>
            <a:r>
              <a:rPr lang="en-US" sz="2200" dirty="0" smtClean="0"/>
              <a:t>[0]; p!= ‘\0’; ++p)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200" dirty="0"/>
              <a:t> </a:t>
            </a:r>
            <a:r>
              <a:rPr lang="en-US" sz="2200" dirty="0" smtClean="0"/>
              <a:t>                  *p++ = ‘x’; </a:t>
            </a:r>
            <a:r>
              <a:rPr lang="en-US" sz="2200" dirty="0" smtClean="0">
                <a:solidFill>
                  <a:srgbClr val="FF0000"/>
                </a:solidFill>
              </a:rPr>
              <a:t>//</a:t>
            </a:r>
            <a:r>
              <a:rPr lang="en-US" sz="2200" dirty="0" err="1" smtClean="0">
                <a:solidFill>
                  <a:srgbClr val="FF0000"/>
                </a:solidFill>
              </a:rPr>
              <a:t>bof</a:t>
            </a:r>
            <a:r>
              <a:rPr lang="en-US" sz="2200" dirty="0" smtClean="0">
                <a:solidFill>
                  <a:srgbClr val="FF0000"/>
                </a:solidFill>
              </a:rPr>
              <a:t> due to unknown number of bytes copying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200" dirty="0" smtClean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8689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 to discuss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25963"/>
          </a:xfrm>
        </p:spPr>
        <p:txBody>
          <a:bodyPr/>
          <a:lstStyle/>
          <a:p>
            <a:r>
              <a:rPr lang="en-US" dirty="0" smtClean="0"/>
              <a:t>Prevention </a:t>
            </a:r>
            <a:r>
              <a:rPr lang="en-US" smtClean="0"/>
              <a:t>of BOF</a:t>
            </a:r>
            <a:endParaRPr lang="en-US" dirty="0"/>
          </a:p>
          <a:p>
            <a:pPr lvl="1"/>
            <a:r>
              <a:rPr lang="en-US" dirty="0" smtClean="0"/>
              <a:t>Secure coding practice</a:t>
            </a:r>
          </a:p>
          <a:p>
            <a:pPr lvl="1"/>
            <a:r>
              <a:rPr lang="en-US" dirty="0"/>
              <a:t>Runtime </a:t>
            </a:r>
            <a:r>
              <a:rPr lang="en-US" dirty="0" smtClean="0"/>
              <a:t>checker (can be enabled during compile time through </a:t>
            </a:r>
            <a:r>
              <a:rPr lang="en-US" dirty="0" err="1" smtClean="0"/>
              <a:t>gcc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 smtClean="0"/>
              <a:t>Code analysis or scanner tool</a:t>
            </a:r>
          </a:p>
          <a:p>
            <a:pPr lvl="2"/>
            <a:r>
              <a:rPr lang="en-US" dirty="0" smtClean="0"/>
              <a:t>Flawfinder and Splint</a:t>
            </a:r>
          </a:p>
        </p:txBody>
      </p:sp>
    </p:spTree>
    <p:extLst>
      <p:ext uri="{BB962C8B-B14F-4D97-AF65-F5344CB8AC3E}">
        <p14:creationId xmlns:p14="http://schemas.microsoft.com/office/powerpoint/2010/main" val="26231239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Secure coding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7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Some resources</a:t>
            </a:r>
          </a:p>
          <a:p>
            <a:endParaRPr lang="en-US" dirty="0"/>
          </a:p>
        </p:txBody>
      </p:sp>
      <p:pic>
        <p:nvPicPr>
          <p:cNvPr id="1026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57994"/>
            <a:ext cx="7400840" cy="3380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75542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Runtime checking through compiler and Operating systems</a:t>
            </a:r>
            <a:endParaRPr lang="en-US" dirty="0"/>
          </a:p>
        </p:txBody>
      </p:sp>
      <p:pic>
        <p:nvPicPr>
          <p:cNvPr id="10242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000250"/>
            <a:ext cx="53435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784715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Dangerous system calls</a:t>
            </a:r>
            <a:endParaRPr lang="en-US" dirty="0"/>
          </a:p>
        </p:txBody>
      </p:sp>
      <p:pic>
        <p:nvPicPr>
          <p:cNvPr id="2050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524000"/>
            <a:ext cx="7162800" cy="415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04813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StackGuard</a:t>
            </a:r>
            <a:endParaRPr lang="en-US" dirty="0"/>
          </a:p>
        </p:txBody>
      </p:sp>
      <p:pic>
        <p:nvPicPr>
          <p:cNvPr id="3074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61" y="1600200"/>
            <a:ext cx="800100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93704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err="1" smtClean="0"/>
              <a:t>StackGuard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Stack canaries work by modifying every function's prologue and epilogue regions to place and check a value on the stack respectively.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a stack buffer is overwritten during a memory copy operation, the error is noticed before execution returns from the copy function.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An </a:t>
            </a:r>
            <a:r>
              <a:rPr lang="en-US" dirty="0"/>
              <a:t>exception is raised, which is passed back up the exception handler hierarchy until it finally hits the OS's default exception handler. </a:t>
            </a:r>
          </a:p>
        </p:txBody>
      </p:sp>
    </p:spTree>
    <p:extLst>
      <p:ext uri="{BB962C8B-B14F-4D97-AF65-F5344CB8AC3E}">
        <p14:creationId xmlns:p14="http://schemas.microsoft.com/office/powerpoint/2010/main" val="2587779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Further Improvement of Stack Canaries</a:t>
            </a:r>
            <a:endParaRPr lang="en-US" dirty="0"/>
          </a:p>
        </p:txBody>
      </p:sp>
      <p:pic>
        <p:nvPicPr>
          <p:cNvPr id="4098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51379"/>
            <a:ext cx="8246806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80940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they are implemented and enforced?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We rely on GCC compiler and use appropriate flag, however, we need to know the supported platform and version and flag</a:t>
            </a:r>
          </a:p>
          <a:p>
            <a:pPr lvl="1"/>
            <a:r>
              <a:rPr lang="en-US" dirty="0" err="1"/>
              <a:t>StackGuard</a:t>
            </a:r>
            <a:r>
              <a:rPr lang="en-US" dirty="0"/>
              <a:t> was introduced as a set of patches to the Intel x86 backend of GCC </a:t>
            </a:r>
            <a:r>
              <a:rPr lang="en-US" dirty="0" smtClean="0"/>
              <a:t>2.7</a:t>
            </a:r>
          </a:p>
          <a:p>
            <a:pPr lvl="1"/>
            <a:r>
              <a:rPr lang="en-US" dirty="0"/>
              <a:t>From 2001 to 2005, IBM developed GCC patches for stack-smashing protection, known as </a:t>
            </a:r>
            <a:r>
              <a:rPr lang="en-US" dirty="0" err="1" smtClean="0"/>
              <a:t>ProPolice</a:t>
            </a:r>
            <a:endParaRPr lang="en-US" dirty="0" smtClean="0"/>
          </a:p>
          <a:p>
            <a:pPr lvl="1"/>
            <a:r>
              <a:rPr lang="en-US" dirty="0" err="1"/>
              <a:t>RedHat</a:t>
            </a:r>
            <a:r>
              <a:rPr lang="en-US" dirty="0"/>
              <a:t> engineers </a:t>
            </a:r>
            <a:r>
              <a:rPr lang="en-US" dirty="0" smtClean="0"/>
              <a:t>re-implemented </a:t>
            </a:r>
            <a:r>
              <a:rPr lang="en-US" dirty="0" err="1"/>
              <a:t>ProPolice</a:t>
            </a:r>
            <a:r>
              <a:rPr lang="en-US" dirty="0"/>
              <a:t> </a:t>
            </a:r>
            <a:r>
              <a:rPr lang="en-US" dirty="0" smtClean="0"/>
              <a:t>stack-smashing </a:t>
            </a:r>
            <a:r>
              <a:rPr lang="en-US" dirty="0"/>
              <a:t>protection for inclusion in GCC </a:t>
            </a:r>
            <a:r>
              <a:rPr lang="en-US" dirty="0" smtClean="0"/>
              <a:t>4.1 and introduced </a:t>
            </a:r>
            <a:r>
              <a:rPr lang="en-US" dirty="0"/>
              <a:t>the -</a:t>
            </a:r>
            <a:r>
              <a:rPr lang="en-US" dirty="0" err="1"/>
              <a:t>fstack</a:t>
            </a:r>
            <a:r>
              <a:rPr lang="en-US" dirty="0"/>
              <a:t>-protector </a:t>
            </a:r>
            <a:r>
              <a:rPr lang="en-US" dirty="0" smtClean="0"/>
              <a:t>and </a:t>
            </a:r>
            <a:r>
              <a:rPr lang="en-US" dirty="0"/>
              <a:t>the -</a:t>
            </a:r>
            <a:r>
              <a:rPr lang="en-US" dirty="0" err="1"/>
              <a:t>fstack</a:t>
            </a:r>
            <a:r>
              <a:rPr lang="en-US" dirty="0"/>
              <a:t>-protector-all </a:t>
            </a:r>
            <a:r>
              <a:rPr lang="en-US" dirty="0" smtClean="0"/>
              <a:t>flag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758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How do we run C 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77200" cy="137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Step 3: Open Cygwin console from </a:t>
            </a:r>
            <a:r>
              <a:rPr lang="en-US" sz="2800" dirty="0" err="1" smtClean="0"/>
              <a:t>cmd</a:t>
            </a:r>
            <a:r>
              <a:rPr lang="en-US" sz="2800" dirty="0" smtClean="0"/>
              <a:t> prompt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1026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895600"/>
            <a:ext cx="595312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47672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6284"/>
            <a:ext cx="8229600" cy="1143000"/>
          </a:xfrm>
        </p:spPr>
        <p:txBody>
          <a:bodyPr/>
          <a:lstStyle/>
          <a:p>
            <a:r>
              <a:rPr lang="en-US" dirty="0" smtClean="0"/>
              <a:t>Non-executable memory</a:t>
            </a:r>
            <a:endParaRPr lang="en-US" dirty="0"/>
          </a:p>
        </p:txBody>
      </p:sp>
      <p:pic>
        <p:nvPicPr>
          <p:cNvPr id="5124" name="Picture 4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1534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86524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Return-to-</a:t>
            </a:r>
            <a:r>
              <a:rPr lang="en-US" dirty="0" err="1" smtClean="0"/>
              <a:t>libc</a:t>
            </a:r>
            <a:r>
              <a:rPr lang="en-US" dirty="0" smtClean="0"/>
              <a:t> attack</a:t>
            </a:r>
            <a:endParaRPr lang="en-US" dirty="0"/>
          </a:p>
        </p:txBody>
      </p:sp>
      <p:pic>
        <p:nvPicPr>
          <p:cNvPr id="6146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4676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83045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Address Space Layout Randomization</a:t>
            </a:r>
            <a:endParaRPr lang="en-US" dirty="0"/>
          </a:p>
        </p:txBody>
      </p:sp>
      <p:pic>
        <p:nvPicPr>
          <p:cNvPr id="7170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46" y="1828800"/>
            <a:ext cx="72199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30822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 Set Randomization</a:t>
            </a:r>
            <a:endParaRPr lang="en-US" dirty="0"/>
          </a:p>
        </p:txBody>
      </p:sp>
      <p:pic>
        <p:nvPicPr>
          <p:cNvPr id="9218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342" y="1828800"/>
            <a:ext cx="72390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020436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Static Source Code Scanner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>
            <a:normAutofit/>
          </a:bodyPr>
          <a:lstStyle/>
          <a:p>
            <a:r>
              <a:rPr lang="en-US" dirty="0" smtClean="0"/>
              <a:t>We will have two demonstration </a:t>
            </a:r>
          </a:p>
          <a:p>
            <a:pPr lvl="1"/>
            <a:r>
              <a:rPr lang="en-US" dirty="0" err="1" smtClean="0"/>
              <a:t>Flawfinder</a:t>
            </a:r>
            <a:endParaRPr lang="en-US" dirty="0" smtClean="0"/>
          </a:p>
          <a:p>
            <a:pPr lvl="2"/>
            <a:r>
              <a:rPr lang="en-US" dirty="0" smtClean="0"/>
              <a:t>It can check </a:t>
            </a:r>
            <a:r>
              <a:rPr lang="en-US" dirty="0" err="1" smtClean="0"/>
              <a:t>bof</a:t>
            </a:r>
            <a:r>
              <a:rPr lang="en-US" dirty="0" smtClean="0"/>
              <a:t> presence (comes with </a:t>
            </a:r>
            <a:r>
              <a:rPr lang="en-US" dirty="0" err="1" smtClean="0"/>
              <a:t>cygwin</a:t>
            </a:r>
            <a:r>
              <a:rPr lang="en-US" dirty="0" smtClean="0"/>
              <a:t> security module)</a:t>
            </a:r>
          </a:p>
          <a:p>
            <a:pPr lvl="2"/>
            <a:r>
              <a:rPr lang="en-US" dirty="0" smtClean="0">
                <a:hlinkClick r:id="rId2"/>
              </a:rPr>
              <a:t>http://www.dwheeler.com/flawfinder</a:t>
            </a:r>
            <a:r>
              <a:rPr lang="en-US" dirty="0" smtClean="0"/>
              <a:t> </a:t>
            </a:r>
          </a:p>
          <a:p>
            <a:pPr lvl="1"/>
            <a:r>
              <a:rPr lang="en-US" smtClean="0"/>
              <a:t>Splint</a:t>
            </a:r>
            <a:endParaRPr lang="en-US" dirty="0" smtClean="0"/>
          </a:p>
          <a:p>
            <a:pPr lvl="2"/>
            <a:r>
              <a:rPr lang="en-US" dirty="0" smtClean="0"/>
              <a:t>It can check </a:t>
            </a:r>
            <a:r>
              <a:rPr lang="en-US" dirty="0" err="1" smtClean="0"/>
              <a:t>bof</a:t>
            </a:r>
            <a:r>
              <a:rPr lang="en-US" dirty="0" smtClean="0"/>
              <a:t> automatically</a:t>
            </a:r>
          </a:p>
          <a:p>
            <a:pPr lvl="2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www.splint.org/manual/manual.html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6804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1596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Discussion 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77724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Format string bug</a:t>
            </a:r>
          </a:p>
          <a:p>
            <a:endParaRPr lang="en-US" dirty="0" smtClean="0"/>
          </a:p>
          <a:p>
            <a:r>
              <a:rPr lang="en-US" dirty="0" smtClean="0"/>
              <a:t>Reading materials</a:t>
            </a:r>
          </a:p>
          <a:p>
            <a:pPr lvl="1"/>
            <a:r>
              <a:rPr lang="en-US" dirty="0" smtClean="0"/>
              <a:t>Exploiting </a:t>
            </a:r>
            <a:r>
              <a:rPr lang="en-US" dirty="0"/>
              <a:t>Format String </a:t>
            </a:r>
            <a:r>
              <a:rPr lang="en-US" dirty="0" smtClean="0"/>
              <a:t>Vulnerabilities</a:t>
            </a:r>
          </a:p>
          <a:p>
            <a:pPr lvl="1"/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crypto.stanford.edu/cs155/papers/formatstring-1.2.pdf</a:t>
            </a:r>
            <a:r>
              <a:rPr lang="en-US" dirty="0" smtClean="0"/>
              <a:t> 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06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190500"/>
            <a:ext cx="75438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 dirty="0" smtClean="0"/>
              <a:t>Format String Bug (FSB)</a:t>
            </a:r>
          </a:p>
        </p:txBody>
      </p:sp>
      <p:sp>
        <p:nvSpPr>
          <p:cNvPr id="3277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051034"/>
            <a:ext cx="8305800" cy="4435366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Invocation of </a:t>
            </a:r>
            <a:r>
              <a:rPr lang="en-US" dirty="0" smtClean="0">
                <a:solidFill>
                  <a:srgbClr val="FF0000"/>
                </a:solidFill>
              </a:rPr>
              <a:t>format functions</a:t>
            </a:r>
            <a:r>
              <a:rPr lang="en-US" dirty="0" smtClean="0"/>
              <a:t> with </a:t>
            </a:r>
            <a:r>
              <a:rPr lang="en-US" dirty="0" smtClean="0">
                <a:solidFill>
                  <a:srgbClr val="FF0000"/>
                </a:solidFill>
              </a:rPr>
              <a:t>non-validated user supplied inputs</a:t>
            </a:r>
            <a:r>
              <a:rPr lang="en-US" dirty="0" smtClean="0"/>
              <a:t> which act as format strings</a:t>
            </a:r>
          </a:p>
          <a:p>
            <a:pPr lvl="1" eaLnBrk="1" hangingPunct="1"/>
            <a:r>
              <a:rPr lang="en-US" dirty="0" smtClean="0"/>
              <a:t>E.g., format functions of ANSI C standard library 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Consequences of FSB vulnerabilities</a:t>
            </a:r>
          </a:p>
          <a:p>
            <a:pPr lvl="1" eaLnBrk="1" hangingPunct="1"/>
            <a:r>
              <a:rPr lang="en-US" dirty="0" smtClean="0"/>
              <a:t>Arbitrary reading and writing to format function stacks</a:t>
            </a:r>
          </a:p>
          <a:p>
            <a:pPr lvl="1" eaLnBrk="1" hangingPunct="1"/>
            <a:r>
              <a:rPr lang="en-US" dirty="0" smtClean="0"/>
              <a:t>Format function’s parameters access</a:t>
            </a:r>
          </a:p>
        </p:txBody>
      </p:sp>
    </p:spTree>
    <p:extLst>
      <p:ext uri="{BB962C8B-B14F-4D97-AF65-F5344CB8AC3E}">
        <p14:creationId xmlns:p14="http://schemas.microsoft.com/office/powerpoint/2010/main" val="232166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190500"/>
            <a:ext cx="7543800" cy="5334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/>
              <a:t>Starting example on FSB</a:t>
            </a:r>
          </a:p>
        </p:txBody>
      </p:sp>
      <p:pic>
        <p:nvPicPr>
          <p:cNvPr id="1026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24000"/>
            <a:ext cx="307657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Screenshot" title="Screensh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486231"/>
            <a:ext cx="378142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67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90500"/>
            <a:ext cx="8534400" cy="5334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/>
              <a:t>Example on FSB and outcome with test cases</a:t>
            </a:r>
          </a:p>
        </p:txBody>
      </p:sp>
      <p:pic>
        <p:nvPicPr>
          <p:cNvPr id="2050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53720"/>
            <a:ext cx="21526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Screenshot" title="Screensh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415953"/>
            <a:ext cx="25812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 descr="Screenshot" title="Screenshot"/>
          <p:cNvCxnSpPr/>
          <p:nvPr/>
        </p:nvCxnSpPr>
        <p:spPr>
          <a:xfrm>
            <a:off x="4800600" y="2133600"/>
            <a:ext cx="99060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 descr="arrow" title="arrow"/>
          <p:cNvCxnSpPr/>
          <p:nvPr/>
        </p:nvCxnSpPr>
        <p:spPr>
          <a:xfrm>
            <a:off x="4800600" y="2544333"/>
            <a:ext cx="99060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 descr="Screenshot" title="Screenshot"/>
          <p:cNvCxnSpPr/>
          <p:nvPr/>
        </p:nvCxnSpPr>
        <p:spPr>
          <a:xfrm>
            <a:off x="4800600" y="3048000"/>
            <a:ext cx="99060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556349" y="1905000"/>
            <a:ext cx="1244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Good input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16029" y="2339789"/>
            <a:ext cx="2471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Bad input (memory </a:t>
            </a:r>
          </a:p>
          <a:p>
            <a:r>
              <a:rPr lang="en-US" sz="1600" dirty="0" smtClean="0"/>
              <a:t>reading as string)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3302174" y="2866626"/>
            <a:ext cx="1752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Bad input (</a:t>
            </a:r>
            <a:r>
              <a:rPr lang="en-US" sz="1600" dirty="0" err="1" smtClean="0">
                <a:solidFill>
                  <a:srgbClr val="FF0000"/>
                </a:solidFill>
              </a:rPr>
              <a:t>seg</a:t>
            </a:r>
            <a:r>
              <a:rPr lang="en-US" sz="1600" dirty="0" smtClean="0">
                <a:solidFill>
                  <a:srgbClr val="FF0000"/>
                </a:solidFill>
              </a:rPr>
              <a:t>. Fault)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2052" name="Picture 4" descr="Screenshot" title="Screensho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501" y="4038600"/>
            <a:ext cx="2128299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3716863" y="4114800"/>
            <a:ext cx="20615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Bad input</a:t>
            </a:r>
          </a:p>
          <a:p>
            <a:r>
              <a:rPr lang="en-US" dirty="0" smtClean="0"/>
              <a:t>(memory reading as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value)</a:t>
            </a:r>
            <a:endParaRPr lang="en-US" dirty="0"/>
          </a:p>
        </p:txBody>
      </p:sp>
      <p:cxnSp>
        <p:nvCxnSpPr>
          <p:cNvPr id="16" name="Straight Arrow Connector 15" descr="Screenshot" title="Screenshot"/>
          <p:cNvCxnSpPr/>
          <p:nvPr/>
        </p:nvCxnSpPr>
        <p:spPr>
          <a:xfrm>
            <a:off x="4800600" y="4300707"/>
            <a:ext cx="99060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94674" y="3852999"/>
            <a:ext cx="24714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FSB Vulnerable code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588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190500"/>
            <a:ext cx="8534400" cy="533400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/>
              <a:t>Example on FSB free code running and outcome with test cases</a:t>
            </a:r>
          </a:p>
        </p:txBody>
      </p:sp>
      <p:cxnSp>
        <p:nvCxnSpPr>
          <p:cNvPr id="3" name="Straight Arrow Connector 2" descr="Screenshot" title="Screenshot"/>
          <p:cNvCxnSpPr/>
          <p:nvPr/>
        </p:nvCxnSpPr>
        <p:spPr>
          <a:xfrm>
            <a:off x="4800600" y="2133600"/>
            <a:ext cx="99060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 descr="Screenshot" title="Screenshot"/>
          <p:cNvCxnSpPr/>
          <p:nvPr/>
        </p:nvCxnSpPr>
        <p:spPr>
          <a:xfrm>
            <a:off x="4800600" y="2544333"/>
            <a:ext cx="99060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 descr="Screenshot" title="Screenshot"/>
          <p:cNvCxnSpPr/>
          <p:nvPr/>
        </p:nvCxnSpPr>
        <p:spPr>
          <a:xfrm>
            <a:off x="4800600" y="3048000"/>
            <a:ext cx="99060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556349" y="1905000"/>
            <a:ext cx="12442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Good input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124201" y="2339789"/>
            <a:ext cx="1828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Bad input but no </a:t>
            </a:r>
          </a:p>
          <a:p>
            <a:r>
              <a:rPr lang="en-US" sz="1600" dirty="0" smtClean="0"/>
              <a:t>memory reading 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3124200" y="2866626"/>
            <a:ext cx="19305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Bad input but no </a:t>
            </a:r>
          </a:p>
          <a:p>
            <a:r>
              <a:rPr lang="en-US" sz="1600" dirty="0" err="1" smtClean="0">
                <a:solidFill>
                  <a:srgbClr val="FF0000"/>
                </a:solidFill>
              </a:rPr>
              <a:t>seg</a:t>
            </a:r>
            <a:r>
              <a:rPr lang="en-US" sz="1600" dirty="0" smtClean="0">
                <a:solidFill>
                  <a:srgbClr val="FF0000"/>
                </a:solidFill>
              </a:rPr>
              <a:t>. fault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76600" y="4114800"/>
            <a:ext cx="18363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Bad input (no memory reading)</a:t>
            </a:r>
            <a:endParaRPr lang="en-US" sz="1600" dirty="0"/>
          </a:p>
        </p:txBody>
      </p:sp>
      <p:cxnSp>
        <p:nvCxnSpPr>
          <p:cNvPr id="16" name="Straight Arrow Connector 15" descr="Screenshot" title="Screenshot"/>
          <p:cNvCxnSpPr/>
          <p:nvPr/>
        </p:nvCxnSpPr>
        <p:spPr>
          <a:xfrm>
            <a:off x="4800600" y="4300707"/>
            <a:ext cx="99060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56755" y="3852999"/>
            <a:ext cx="24714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FSB Vulnerability free code</a:t>
            </a:r>
            <a:endParaRPr lang="en-US" sz="1600" dirty="0"/>
          </a:p>
        </p:txBody>
      </p:sp>
      <p:pic>
        <p:nvPicPr>
          <p:cNvPr id="3074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38" y="1541563"/>
            <a:ext cx="25336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Screenshot" title="Screensh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501" y="1558128"/>
            <a:ext cx="22669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Screenshot" title="Screensho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170" y="3874341"/>
            <a:ext cx="2340413" cy="70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75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How do we run C 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077200" cy="137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Step 4: supply “</a:t>
            </a:r>
            <a:r>
              <a:rPr lang="en-US" sz="2800" dirty="0" err="1" smtClean="0"/>
              <a:t>ls</a:t>
            </a:r>
            <a:r>
              <a:rPr lang="en-US" sz="2800" dirty="0" smtClean="0"/>
              <a:t> -l” command to view that you have the source file in the folder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2050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450" y="3200400"/>
            <a:ext cx="57531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747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90650" y="152400"/>
            <a:ext cx="6629400" cy="6096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FSB: Stack layout point of view</a:t>
            </a:r>
          </a:p>
        </p:txBody>
      </p:sp>
      <p:grpSp>
        <p:nvGrpSpPr>
          <p:cNvPr id="2" name="Group 3" descr="Screenshot" title="Screenshot"/>
          <p:cNvGrpSpPr>
            <a:grpSpLocks noChangeAspect="1"/>
          </p:cNvGrpSpPr>
          <p:nvPr/>
        </p:nvGrpSpPr>
        <p:grpSpPr bwMode="auto">
          <a:xfrm>
            <a:off x="609600" y="1599688"/>
            <a:ext cx="5240338" cy="4114800"/>
            <a:chOff x="2475" y="3045"/>
            <a:chExt cx="6876" cy="5363"/>
          </a:xfrm>
        </p:grpSpPr>
        <p:sp>
          <p:nvSpPr>
            <p:cNvPr id="33804" name="AutoShape 4"/>
            <p:cNvSpPr>
              <a:spLocks noChangeAspect="1" noChangeArrowheads="1"/>
            </p:cNvSpPr>
            <p:nvPr/>
          </p:nvSpPr>
          <p:spPr bwMode="auto">
            <a:xfrm>
              <a:off x="2475" y="3045"/>
              <a:ext cx="6876" cy="5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CA"/>
            </a:p>
          </p:txBody>
        </p:sp>
        <p:sp>
          <p:nvSpPr>
            <p:cNvPr id="33805" name="Rectangle 5"/>
            <p:cNvSpPr>
              <a:spLocks noChangeArrowheads="1"/>
            </p:cNvSpPr>
            <p:nvPr/>
          </p:nvSpPr>
          <p:spPr bwMode="auto">
            <a:xfrm>
              <a:off x="2475" y="3194"/>
              <a:ext cx="6876" cy="521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CA"/>
            </a:p>
          </p:txBody>
        </p:sp>
        <p:sp>
          <p:nvSpPr>
            <p:cNvPr id="33806" name="Rectangle 6"/>
            <p:cNvSpPr>
              <a:spLocks noChangeArrowheads="1"/>
            </p:cNvSpPr>
            <p:nvPr/>
          </p:nvSpPr>
          <p:spPr bwMode="auto">
            <a:xfrm>
              <a:off x="3483" y="3492"/>
              <a:ext cx="2935" cy="44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dirty="0">
                  <a:solidFill>
                    <a:srgbClr val="0000CC"/>
                  </a:solidFill>
                </a:rPr>
                <a:t>Stack top</a:t>
              </a:r>
              <a:endParaRPr lang="en-US" sz="1200" dirty="0">
                <a:solidFill>
                  <a:srgbClr val="0000CC"/>
                </a:solidFill>
              </a:endParaRPr>
            </a:p>
          </p:txBody>
        </p:sp>
        <p:sp>
          <p:nvSpPr>
            <p:cNvPr id="33807" name="Rectangle 7"/>
            <p:cNvSpPr>
              <a:spLocks noChangeArrowheads="1"/>
            </p:cNvSpPr>
            <p:nvPr/>
          </p:nvSpPr>
          <p:spPr bwMode="auto">
            <a:xfrm>
              <a:off x="3483" y="3939"/>
              <a:ext cx="2934" cy="5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dirty="0">
                  <a:solidFill>
                    <a:srgbClr val="0000CC"/>
                  </a:solidFill>
                </a:rPr>
                <a:t>…</a:t>
              </a:r>
              <a:endParaRPr lang="en-US" sz="1200" dirty="0">
                <a:solidFill>
                  <a:srgbClr val="0000CC"/>
                </a:solidFill>
              </a:endParaRPr>
            </a:p>
          </p:txBody>
        </p:sp>
        <p:sp>
          <p:nvSpPr>
            <p:cNvPr id="33808" name="Rectangle 8"/>
            <p:cNvSpPr>
              <a:spLocks noChangeArrowheads="1"/>
            </p:cNvSpPr>
            <p:nvPr/>
          </p:nvSpPr>
          <p:spPr bwMode="auto">
            <a:xfrm>
              <a:off x="3483" y="4535"/>
              <a:ext cx="2934" cy="5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dirty="0">
                  <a:solidFill>
                    <a:srgbClr val="0000CC"/>
                  </a:solidFill>
                </a:rPr>
                <a:t>hello %d %s</a:t>
              </a:r>
              <a:endParaRPr lang="en-US" sz="1200" dirty="0">
                <a:solidFill>
                  <a:srgbClr val="0000CC"/>
                </a:solidFill>
              </a:endParaRPr>
            </a:p>
          </p:txBody>
        </p:sp>
        <p:sp>
          <p:nvSpPr>
            <p:cNvPr id="33809" name="Rectangle 9"/>
            <p:cNvSpPr>
              <a:spLocks noChangeArrowheads="1"/>
            </p:cNvSpPr>
            <p:nvPr/>
          </p:nvSpPr>
          <p:spPr bwMode="auto">
            <a:xfrm>
              <a:off x="3483" y="5131"/>
              <a:ext cx="2934" cy="5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dirty="0" err="1">
                  <a:solidFill>
                    <a:srgbClr val="0000CC"/>
                  </a:solidFill>
                </a:rPr>
                <a:t>str</a:t>
              </a:r>
              <a:endParaRPr lang="en-US" sz="1200" dirty="0">
                <a:solidFill>
                  <a:srgbClr val="0000CC"/>
                </a:solidFill>
              </a:endParaRPr>
            </a:p>
          </p:txBody>
        </p:sp>
        <p:sp>
          <p:nvSpPr>
            <p:cNvPr id="33810" name="Rectangle 10"/>
            <p:cNvSpPr>
              <a:spLocks noChangeArrowheads="1"/>
            </p:cNvSpPr>
            <p:nvPr/>
          </p:nvSpPr>
          <p:spPr bwMode="auto">
            <a:xfrm>
              <a:off x="3483" y="5726"/>
              <a:ext cx="2934" cy="59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dirty="0" err="1">
                  <a:solidFill>
                    <a:srgbClr val="0000CC"/>
                  </a:solidFill>
                </a:rPr>
                <a:t>i</a:t>
              </a:r>
              <a:endParaRPr lang="en-US" sz="1200" dirty="0">
                <a:solidFill>
                  <a:srgbClr val="0000CC"/>
                </a:solidFill>
              </a:endParaRPr>
            </a:p>
          </p:txBody>
        </p:sp>
        <p:sp>
          <p:nvSpPr>
            <p:cNvPr id="33811" name="Rectangle 11"/>
            <p:cNvSpPr>
              <a:spLocks noChangeArrowheads="1"/>
            </p:cNvSpPr>
            <p:nvPr/>
          </p:nvSpPr>
          <p:spPr bwMode="auto">
            <a:xfrm>
              <a:off x="3483" y="6322"/>
              <a:ext cx="2934" cy="59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dirty="0">
                  <a:solidFill>
                    <a:srgbClr val="0000CC"/>
                  </a:solidFill>
                </a:rPr>
                <a:t>Format string pointer (</a:t>
              </a:r>
              <a:r>
                <a:rPr lang="en-US" sz="1400" dirty="0" err="1">
                  <a:solidFill>
                    <a:srgbClr val="0000CC"/>
                  </a:solidFill>
                </a:rPr>
                <a:t>Fsprt</a:t>
              </a:r>
              <a:r>
                <a:rPr lang="en-US" sz="1400" dirty="0">
                  <a:solidFill>
                    <a:srgbClr val="0000CC"/>
                  </a:solidFill>
                </a:rPr>
                <a:t>)</a:t>
              </a:r>
              <a:endParaRPr lang="en-US" sz="1200" dirty="0">
                <a:solidFill>
                  <a:srgbClr val="0000CC"/>
                </a:solidFill>
              </a:endParaRPr>
            </a:p>
          </p:txBody>
        </p:sp>
        <p:sp>
          <p:nvSpPr>
            <p:cNvPr id="33812" name="Rectangle 12"/>
            <p:cNvSpPr>
              <a:spLocks noChangeArrowheads="1"/>
            </p:cNvSpPr>
            <p:nvPr/>
          </p:nvSpPr>
          <p:spPr bwMode="auto">
            <a:xfrm>
              <a:off x="3483" y="6918"/>
              <a:ext cx="2934" cy="5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dirty="0">
                  <a:solidFill>
                    <a:srgbClr val="0000CC"/>
                  </a:solidFill>
                </a:rPr>
                <a:t>Return address</a:t>
              </a:r>
              <a:endParaRPr lang="en-US" sz="1200" dirty="0">
                <a:solidFill>
                  <a:srgbClr val="0000CC"/>
                </a:solidFill>
              </a:endParaRPr>
            </a:p>
          </p:txBody>
        </p:sp>
        <p:sp>
          <p:nvSpPr>
            <p:cNvPr id="33813" name="Line 13"/>
            <p:cNvSpPr>
              <a:spLocks noChangeShapeType="1"/>
            </p:cNvSpPr>
            <p:nvPr/>
          </p:nvSpPr>
          <p:spPr bwMode="auto">
            <a:xfrm flipH="1">
              <a:off x="3117" y="6620"/>
              <a:ext cx="36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4" name="Line 14"/>
            <p:cNvSpPr>
              <a:spLocks noChangeShapeType="1"/>
            </p:cNvSpPr>
            <p:nvPr/>
          </p:nvSpPr>
          <p:spPr bwMode="auto">
            <a:xfrm flipV="1">
              <a:off x="3117" y="4833"/>
              <a:ext cx="1" cy="17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5" name="Line 15"/>
            <p:cNvSpPr>
              <a:spLocks noChangeShapeType="1"/>
            </p:cNvSpPr>
            <p:nvPr/>
          </p:nvSpPr>
          <p:spPr bwMode="auto">
            <a:xfrm>
              <a:off x="3117" y="4833"/>
              <a:ext cx="36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6" name="Line 16"/>
            <p:cNvSpPr>
              <a:spLocks noChangeShapeType="1"/>
            </p:cNvSpPr>
            <p:nvPr/>
          </p:nvSpPr>
          <p:spPr bwMode="auto">
            <a:xfrm flipH="1">
              <a:off x="6417" y="6024"/>
              <a:ext cx="275" cy="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817" name="Rectangle 17"/>
            <p:cNvSpPr>
              <a:spLocks noChangeArrowheads="1"/>
            </p:cNvSpPr>
            <p:nvPr/>
          </p:nvSpPr>
          <p:spPr bwMode="auto">
            <a:xfrm>
              <a:off x="6692" y="5875"/>
              <a:ext cx="2562" cy="605"/>
            </a:xfrm>
            <a:prstGeom prst="rect">
              <a:avLst/>
            </a:prstGeom>
            <a:noFill/>
            <a:ln w="0" cap="rnd">
              <a:noFill/>
              <a:prstDash val="sysDot"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1400" dirty="0">
                  <a:solidFill>
                    <a:srgbClr val="0000CC"/>
                  </a:solidFill>
                </a:rPr>
                <a:t>Argument pointer (</a:t>
              </a:r>
              <a:r>
                <a:rPr lang="en-US" sz="1400" dirty="0" err="1">
                  <a:solidFill>
                    <a:srgbClr val="0000CC"/>
                  </a:solidFill>
                </a:rPr>
                <a:t>Argptr</a:t>
              </a:r>
              <a:r>
                <a:rPr lang="en-US" sz="1400" dirty="0">
                  <a:solidFill>
                    <a:srgbClr val="0000CC"/>
                  </a:solidFill>
                </a:rPr>
                <a:t>)</a:t>
              </a:r>
              <a:endParaRPr lang="en-US" sz="1200" dirty="0">
                <a:solidFill>
                  <a:srgbClr val="0000CC"/>
                </a:solidFill>
              </a:endParaRPr>
            </a:p>
          </p:txBody>
        </p:sp>
        <p:sp>
          <p:nvSpPr>
            <p:cNvPr id="33818" name="Rectangle 18"/>
            <p:cNvSpPr>
              <a:spLocks noChangeArrowheads="1"/>
            </p:cNvSpPr>
            <p:nvPr/>
          </p:nvSpPr>
          <p:spPr bwMode="auto">
            <a:xfrm>
              <a:off x="3483" y="7663"/>
              <a:ext cx="2938" cy="44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en-US" sz="1400" dirty="0">
                  <a:solidFill>
                    <a:srgbClr val="0000CC"/>
                  </a:solidFill>
                </a:rPr>
                <a:t>Stack bottom</a:t>
              </a:r>
              <a:endParaRPr lang="en-US" sz="1200" dirty="0">
                <a:solidFill>
                  <a:srgbClr val="0000CC"/>
                </a:solidFill>
              </a:endParaRPr>
            </a:p>
          </p:txBody>
        </p:sp>
      </p:grpSp>
      <p:sp>
        <p:nvSpPr>
          <p:cNvPr id="504851" name="Rectangle 19"/>
          <p:cNvSpPr>
            <a:spLocks noChangeArrowheads="1"/>
          </p:cNvSpPr>
          <p:nvPr/>
        </p:nvSpPr>
        <p:spPr bwMode="auto">
          <a:xfrm>
            <a:off x="807931" y="958821"/>
            <a:ext cx="43472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000" dirty="0" err="1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printf</a:t>
            </a:r>
            <a:r>
              <a:rPr lang="en-US" sz="2000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(“hello %d %s”, </a:t>
            </a:r>
            <a:r>
              <a:rPr lang="en-US" sz="2000" dirty="0" err="1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en-US" sz="2000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</a:t>
            </a:r>
            <a:r>
              <a:rPr lang="en-US" sz="2000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[</a:t>
            </a:r>
            <a:r>
              <a:rPr lang="en-US" sz="2000" dirty="0">
                <a:solidFill>
                  <a:srgbClr val="FF33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GOOD</a:t>
            </a:r>
            <a:r>
              <a:rPr lang="en-US" sz="2000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]</a:t>
            </a:r>
          </a:p>
        </p:txBody>
      </p:sp>
      <p:sp>
        <p:nvSpPr>
          <p:cNvPr id="504852" name="Rectangle 20"/>
          <p:cNvSpPr>
            <a:spLocks noChangeArrowheads="1"/>
          </p:cNvSpPr>
          <p:nvPr/>
        </p:nvSpPr>
        <p:spPr bwMode="auto">
          <a:xfrm>
            <a:off x="5505104" y="958821"/>
            <a:ext cx="355655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en-US" sz="2000" dirty="0" err="1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printf</a:t>
            </a:r>
            <a:r>
              <a:rPr lang="en-US" sz="2000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(“hello %d %s”) [</a:t>
            </a:r>
            <a:r>
              <a:rPr lang="en-US" sz="2000" dirty="0">
                <a:solidFill>
                  <a:srgbClr val="FF33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BAD</a:t>
            </a:r>
            <a:r>
              <a:rPr lang="en-US" sz="2000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] </a:t>
            </a:r>
          </a:p>
        </p:txBody>
      </p:sp>
      <p:sp>
        <p:nvSpPr>
          <p:cNvPr id="504853" name="Rectangle 21" descr="Screenshot" title="Screenshot"/>
          <p:cNvSpPr>
            <a:spLocks noChangeArrowheads="1"/>
          </p:cNvSpPr>
          <p:nvPr/>
        </p:nvSpPr>
        <p:spPr bwMode="auto">
          <a:xfrm>
            <a:off x="1377816" y="3662587"/>
            <a:ext cx="2222633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504854" name="Rectangle 22" descr="Screenshot" title="Screenshot"/>
          <p:cNvSpPr>
            <a:spLocks noChangeArrowheads="1"/>
          </p:cNvSpPr>
          <p:nvPr/>
        </p:nvSpPr>
        <p:spPr bwMode="auto">
          <a:xfrm>
            <a:off x="1390650" y="3199888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504855" name="Rectangle 23"/>
          <p:cNvSpPr>
            <a:spLocks noChangeArrowheads="1"/>
          </p:cNvSpPr>
          <p:nvPr/>
        </p:nvSpPr>
        <p:spPr bwMode="auto">
          <a:xfrm>
            <a:off x="768836" y="5722484"/>
            <a:ext cx="419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sz="2000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Stack of the </a:t>
            </a:r>
            <a:r>
              <a:rPr lang="en-US" sz="2000" dirty="0" err="1">
                <a:solidFill>
                  <a:srgbClr val="FF33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printf</a:t>
            </a:r>
            <a:r>
              <a:rPr lang="en-US" sz="2000" dirty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function </a:t>
            </a:r>
            <a:r>
              <a:rPr lang="en-US" sz="2000" dirty="0" smtClean="0">
                <a:solidFill>
                  <a:srgbClr val="0000C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call</a:t>
            </a:r>
            <a:endParaRPr lang="en-US" sz="2000" dirty="0">
              <a:solidFill>
                <a:srgbClr val="0000CC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16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4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4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0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04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0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851" grpId="0"/>
      <p:bldP spid="504852" grpId="0"/>
      <p:bldP spid="504853" grpId="0" animBg="1"/>
      <p:bldP spid="504854" grpId="0" animBg="1"/>
      <p:bldP spid="50485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190500"/>
            <a:ext cx="7543800" cy="533400"/>
          </a:xfrm>
        </p:spPr>
        <p:txBody>
          <a:bodyPr>
            <a:noAutofit/>
          </a:bodyPr>
          <a:lstStyle/>
          <a:p>
            <a:r>
              <a:rPr lang="en-US" sz="3200" dirty="0"/>
              <a:t>The format function family</a:t>
            </a:r>
            <a:endParaRPr lang="en-US" sz="3600" dirty="0" smtClean="0"/>
          </a:p>
        </p:txBody>
      </p:sp>
      <p:pic>
        <p:nvPicPr>
          <p:cNvPr id="4098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1138238"/>
            <a:ext cx="7534275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212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190500"/>
            <a:ext cx="7543800" cy="533400"/>
          </a:xfrm>
        </p:spPr>
        <p:txBody>
          <a:bodyPr>
            <a:normAutofit/>
          </a:bodyPr>
          <a:lstStyle/>
          <a:p>
            <a:r>
              <a:rPr lang="en-US" sz="2800" dirty="0"/>
              <a:t>What exactly is a format </a:t>
            </a:r>
            <a:r>
              <a:rPr lang="en-US" sz="2800" dirty="0" smtClean="0"/>
              <a:t>string?</a:t>
            </a:r>
            <a:endParaRPr lang="en-US" sz="3200" dirty="0" smtClean="0"/>
          </a:p>
        </p:txBody>
      </p:sp>
      <p:sp>
        <p:nvSpPr>
          <p:cNvPr id="3277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051034"/>
            <a:ext cx="8305800" cy="4435366"/>
          </a:xfrm>
        </p:spPr>
        <p:txBody>
          <a:bodyPr>
            <a:normAutofit/>
          </a:bodyPr>
          <a:lstStyle/>
          <a:p>
            <a:r>
              <a:rPr lang="en-US" dirty="0"/>
              <a:t>A format string is an ASCIIZ string that contains text and format parameters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>
                <a:solidFill>
                  <a:srgbClr val="FF0000"/>
                </a:solidFill>
              </a:rPr>
              <a:t>printf</a:t>
            </a:r>
            <a:r>
              <a:rPr lang="en-US" dirty="0">
                <a:solidFill>
                  <a:srgbClr val="FF0000"/>
                </a:solidFill>
              </a:rPr>
              <a:t> ("The magic number is: %d\n", 1911</a:t>
            </a:r>
            <a:r>
              <a:rPr lang="en-US" dirty="0" smtClean="0">
                <a:solidFill>
                  <a:srgbClr val="FF0000"/>
                </a:solidFill>
              </a:rPr>
              <a:t>);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text to be printed is “The magic number is:”, followed by a </a:t>
            </a:r>
            <a:r>
              <a:rPr lang="en-US" dirty="0" smtClean="0"/>
              <a:t>format parameter </a:t>
            </a:r>
            <a:r>
              <a:rPr lang="en-US" dirty="0"/>
              <a:t>‘%d’, that is replaced with the parameter (1911) in the output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2215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190500"/>
            <a:ext cx="7543800" cy="5334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Some format parameters</a:t>
            </a:r>
            <a:endParaRPr lang="en-US" sz="3600" dirty="0" smtClean="0"/>
          </a:p>
        </p:txBody>
      </p:sp>
      <p:pic>
        <p:nvPicPr>
          <p:cNvPr id="5122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828800"/>
            <a:ext cx="66294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85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19200" y="190500"/>
            <a:ext cx="6858000" cy="533400"/>
          </a:xfrm>
        </p:spPr>
        <p:txBody>
          <a:bodyPr>
            <a:noAutofit/>
          </a:bodyPr>
          <a:lstStyle/>
          <a:p>
            <a:r>
              <a:rPr lang="en-US" sz="3200" dirty="0" smtClean="0"/>
              <a:t>FSB in real-world</a:t>
            </a:r>
            <a:endParaRPr lang="en-US" sz="3600" dirty="0" smtClean="0"/>
          </a:p>
        </p:txBody>
      </p:sp>
      <p:sp>
        <p:nvSpPr>
          <p:cNvPr id="2" name="Rectangle 1"/>
          <p:cNvSpPr/>
          <p:nvPr/>
        </p:nvSpPr>
        <p:spPr>
          <a:xfrm>
            <a:off x="685800" y="1066800"/>
            <a:ext cx="77724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Type </a:t>
            </a:r>
            <a:r>
              <a:rPr lang="en-US" sz="2000" dirty="0" smtClean="0">
                <a:solidFill>
                  <a:srgbClr val="FF0000"/>
                </a:solidFill>
              </a:rPr>
              <a:t>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FSB vulnerability lies in </a:t>
            </a:r>
            <a:r>
              <a:rPr lang="en-US" dirty="0"/>
              <a:t>the </a:t>
            </a:r>
            <a:r>
              <a:rPr lang="en-US" dirty="0" smtClean="0"/>
              <a:t>parameter </a:t>
            </a:r>
            <a:r>
              <a:rPr lang="en-US" dirty="0"/>
              <a:t>to </a:t>
            </a:r>
            <a:r>
              <a:rPr lang="en-US" dirty="0" smtClean="0">
                <a:solidFill>
                  <a:srgbClr val="FF0000"/>
                </a:solidFill>
              </a:rPr>
              <a:t>syslog, </a:t>
            </a:r>
            <a:r>
              <a:rPr lang="en-US" dirty="0" err="1" smtClean="0">
                <a:solidFill>
                  <a:srgbClr val="FF0000"/>
                </a:solidFill>
              </a:rPr>
              <a:t>printf</a:t>
            </a:r>
            <a:r>
              <a:rPr lang="en-US" dirty="0" smtClean="0">
                <a:solidFill>
                  <a:srgbClr val="FF0000"/>
                </a:solidFill>
              </a:rPr>
              <a:t>, and related </a:t>
            </a:r>
            <a:r>
              <a:rPr lang="en-US" dirty="0" smtClean="0"/>
              <a:t>function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format string is </a:t>
            </a:r>
            <a:r>
              <a:rPr lang="en-US" dirty="0" smtClean="0"/>
              <a:t>partly user supplied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following example shows that </a:t>
            </a:r>
            <a:r>
              <a:rPr lang="en-US" dirty="0" smtClean="0">
                <a:solidFill>
                  <a:srgbClr val="FF0000"/>
                </a:solidFill>
              </a:rPr>
              <a:t>user </a:t>
            </a:r>
            <a:r>
              <a:rPr lang="en-US" dirty="0" smtClean="0"/>
              <a:t>string is becoming part of format string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E.g., Linux </a:t>
            </a:r>
            <a:r>
              <a:rPr lang="en-US" dirty="0" err="1"/>
              <a:t>rpc.statd</a:t>
            </a:r>
            <a:r>
              <a:rPr lang="en-US" dirty="0"/>
              <a:t>, IRIX </a:t>
            </a:r>
            <a:r>
              <a:rPr lang="en-US" dirty="0" err="1" smtClean="0"/>
              <a:t>telnetd</a:t>
            </a:r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146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84" y="3124200"/>
            <a:ext cx="647700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 descr="Screenshot" title="Screenshot"/>
          <p:cNvCxnSpPr/>
          <p:nvPr/>
        </p:nvCxnSpPr>
        <p:spPr>
          <a:xfrm flipV="1">
            <a:off x="4114800" y="3962400"/>
            <a:ext cx="2362200" cy="533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20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dirty="0" smtClean="0"/>
              <a:t>How do we run C 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077200" cy="2057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Step 5: Assuming that you have installed </a:t>
            </a:r>
            <a:r>
              <a:rPr lang="en-US" sz="2000" dirty="0" err="1" smtClean="0"/>
              <a:t>gcc</a:t>
            </a:r>
            <a:r>
              <a:rPr lang="en-US" sz="2000" dirty="0" smtClean="0"/>
              <a:t> development kit during </a:t>
            </a:r>
            <a:r>
              <a:rPr lang="en-US" sz="2000" dirty="0" err="1" smtClean="0"/>
              <a:t>cygwin</a:t>
            </a:r>
            <a:r>
              <a:rPr lang="en-US" sz="2000" dirty="0" smtClean="0"/>
              <a:t> installation phase, now type the following to compile your source code: </a:t>
            </a:r>
          </a:p>
          <a:p>
            <a:pPr marL="0" indent="0">
              <a:buNone/>
            </a:pPr>
            <a:r>
              <a:rPr lang="en-US" sz="2000" dirty="0" err="1" smtClean="0">
                <a:solidFill>
                  <a:srgbClr val="FF0000"/>
                </a:solidFill>
              </a:rPr>
              <a:t>gcc</a:t>
            </a:r>
            <a:r>
              <a:rPr lang="en-US" sz="2000" dirty="0" smtClean="0">
                <a:solidFill>
                  <a:srgbClr val="FF0000"/>
                </a:solidFill>
              </a:rPr>
              <a:t> –o first </a:t>
            </a:r>
            <a:r>
              <a:rPr lang="en-US" sz="2000" dirty="0" err="1" smtClean="0">
                <a:solidFill>
                  <a:srgbClr val="FF0000"/>
                </a:solidFill>
              </a:rPr>
              <a:t>first.c</a:t>
            </a:r>
            <a:endParaRPr lang="en-U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2000" dirty="0" smtClean="0"/>
              <a:t>Here, “first” is the name of the executable output file</a:t>
            </a:r>
          </a:p>
          <a:p>
            <a:pPr marL="0" indent="0">
              <a:buNone/>
            </a:pPr>
            <a:r>
              <a:rPr lang="en-US" sz="2000" dirty="0" err="1" smtClean="0"/>
              <a:t>first.c</a:t>
            </a:r>
            <a:r>
              <a:rPr lang="en-US" sz="2000" dirty="0" smtClean="0"/>
              <a:t> is the source C file</a:t>
            </a:r>
            <a:endParaRPr lang="en-US" sz="2000" dirty="0"/>
          </a:p>
        </p:txBody>
      </p:sp>
      <p:pic>
        <p:nvPicPr>
          <p:cNvPr id="3074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505200"/>
            <a:ext cx="57816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9407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dirty="0" smtClean="0"/>
              <a:t>How do we run C 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077200" cy="2057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/>
              <a:t>Step 6: Now you are ready to run your first C program in the console by typing the following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	./first</a:t>
            </a:r>
          </a:p>
          <a:p>
            <a:pPr marL="0" indent="0">
              <a:buNone/>
            </a:pPr>
            <a:r>
              <a:rPr lang="en-US" sz="2400" dirty="0" smtClean="0"/>
              <a:t>Note that “./” is needed to run any executable file in Linux like environment</a:t>
            </a:r>
            <a:endParaRPr lang="en-US" sz="2400" dirty="0"/>
          </a:p>
        </p:txBody>
      </p:sp>
      <p:pic>
        <p:nvPicPr>
          <p:cNvPr id="4098" name="Picture 2" descr="Screenshot" title="Screensho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490984"/>
            <a:ext cx="574357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552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 supports basic variable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/>
              <a:t>a, </a:t>
            </a:r>
            <a:r>
              <a:rPr lang="en-US" dirty="0" smtClean="0"/>
              <a:t>b; //both a an b contains integer</a:t>
            </a:r>
            <a:endParaRPr lang="en-US" dirty="0"/>
          </a:p>
          <a:p>
            <a:pPr lvl="1"/>
            <a:r>
              <a:rPr lang="en-US" dirty="0"/>
              <a:t>char letter</a:t>
            </a:r>
            <a:r>
              <a:rPr lang="en-US" dirty="0" smtClean="0"/>
              <a:t>; //letter can hold a character</a:t>
            </a:r>
            <a:endParaRPr lang="en-US" dirty="0"/>
          </a:p>
          <a:p>
            <a:pPr lvl="1"/>
            <a:r>
              <a:rPr lang="en-US" dirty="0"/>
              <a:t>float </a:t>
            </a:r>
            <a:r>
              <a:rPr lang="en-US" dirty="0" smtClean="0"/>
              <a:t>f; //f can hold a float or real number</a:t>
            </a:r>
          </a:p>
          <a:p>
            <a:pPr lvl="1"/>
            <a:r>
              <a:rPr lang="en-US" dirty="0" smtClean="0"/>
              <a:t>a = 10;</a:t>
            </a:r>
          </a:p>
          <a:p>
            <a:pPr lvl="1"/>
            <a:r>
              <a:rPr lang="en-US" dirty="0" smtClean="0"/>
              <a:t>letter = ‘x’;</a:t>
            </a:r>
          </a:p>
          <a:p>
            <a:pPr lvl="1"/>
            <a:r>
              <a:rPr lang="en-US" dirty="0" smtClean="0"/>
              <a:t>f = 2.5;</a:t>
            </a:r>
          </a:p>
          <a:p>
            <a:endParaRPr lang="en-US" dirty="0"/>
          </a:p>
          <a:p>
            <a:r>
              <a:rPr lang="en-US" dirty="0" smtClean="0"/>
              <a:t>Unlike Java, most variables may not need to be initialized.</a:t>
            </a:r>
          </a:p>
          <a:p>
            <a:endParaRPr lang="en-US" dirty="0" smtClean="0"/>
          </a:p>
          <a:p>
            <a:r>
              <a:rPr lang="en-US" dirty="0" smtClean="0"/>
              <a:t>However, variable declaration must come before any other display or input taking statement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3176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</TotalTime>
  <Words>3814</Words>
  <Application>Microsoft Office PowerPoint</Application>
  <PresentationFormat>On-screen Show (4:3)</PresentationFormat>
  <Paragraphs>508</Paragraphs>
  <Slides>64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8" baseType="lpstr">
      <vt:lpstr>Arial</vt:lpstr>
      <vt:lpstr>Calibri</vt:lpstr>
      <vt:lpstr>Tahoma</vt:lpstr>
      <vt:lpstr>Office Theme</vt:lpstr>
      <vt:lpstr>Programming for Security Professionals</vt:lpstr>
      <vt:lpstr>C Programming Language</vt:lpstr>
      <vt:lpstr>Basic C program skeleton</vt:lpstr>
      <vt:lpstr>How do we run C code? [applicable for Kali VM too]</vt:lpstr>
      <vt:lpstr>How do we run C code?</vt:lpstr>
      <vt:lpstr>How do we run C code?</vt:lpstr>
      <vt:lpstr>How do we run C code?</vt:lpstr>
      <vt:lpstr>How do we run C code?</vt:lpstr>
      <vt:lpstr>C supports basic variable types</vt:lpstr>
      <vt:lpstr>C for reading inputs from console </vt:lpstr>
      <vt:lpstr>Reading inputs from console but forgetting to use &amp; in scanf</vt:lpstr>
      <vt:lpstr>Reading inputs from console but forgetting to use &amp; in scanf</vt:lpstr>
      <vt:lpstr>Operators: arithmetic and logical</vt:lpstr>
      <vt:lpstr>If-else structure</vt:lpstr>
      <vt:lpstr>If-else structure</vt:lpstr>
      <vt:lpstr>If can have a combination of condition </vt:lpstr>
      <vt:lpstr>C program can have loop</vt:lpstr>
      <vt:lpstr>C program loop (while)</vt:lpstr>
      <vt:lpstr>C program loop (do-while)</vt:lpstr>
      <vt:lpstr>C program loop (break statement)</vt:lpstr>
      <vt:lpstr>C program: functions</vt:lpstr>
      <vt:lpstr>C program: function example</vt:lpstr>
      <vt:lpstr>C program: pointer</vt:lpstr>
      <vt:lpstr>C program: pointer</vt:lpstr>
      <vt:lpstr>C program: pointer</vt:lpstr>
      <vt:lpstr>Discussion agenda</vt:lpstr>
      <vt:lpstr>Buffer overflow (BOF) vulnerabilities</vt:lpstr>
      <vt:lpstr>Process memory organization</vt:lpstr>
      <vt:lpstr>More about stack region</vt:lpstr>
      <vt:lpstr>More about stack region</vt:lpstr>
      <vt:lpstr>Procedure prolog and exit</vt:lpstr>
      <vt:lpstr>Example snapshot of program and method call</vt:lpstr>
      <vt:lpstr>Stack layout in linear form for example1.c </vt:lpstr>
      <vt:lpstr>Example of code with BOF and linear stack layout</vt:lpstr>
      <vt:lpstr>BOF vulnerability Pattern</vt:lpstr>
      <vt:lpstr>BOF vulnerability Pattern</vt:lpstr>
      <vt:lpstr>BOF vulnerability: ANSI C Library function call</vt:lpstr>
      <vt:lpstr>BOF vulnerability: strcpy Library function call</vt:lpstr>
      <vt:lpstr>BOF vulnerability: gets () function call</vt:lpstr>
      <vt:lpstr>BOF vulnerability: pointer usage exceeding buffer limit</vt:lpstr>
      <vt:lpstr>BOF vulnerability: pointer usage exceeding buffer limit</vt:lpstr>
      <vt:lpstr>Topic to discuss</vt:lpstr>
      <vt:lpstr>Secure coding practice</vt:lpstr>
      <vt:lpstr>Runtime checking through compiler and Operating systems</vt:lpstr>
      <vt:lpstr>Dangerous system calls</vt:lpstr>
      <vt:lpstr>StackGuard</vt:lpstr>
      <vt:lpstr>StackGuard </vt:lpstr>
      <vt:lpstr>Further Improvement of Stack Canaries</vt:lpstr>
      <vt:lpstr>How they are implemented and enforced?</vt:lpstr>
      <vt:lpstr>Non-executable memory</vt:lpstr>
      <vt:lpstr>Return-to-libc attack</vt:lpstr>
      <vt:lpstr>Address Space Layout Randomization</vt:lpstr>
      <vt:lpstr>Instruction Set Randomization</vt:lpstr>
      <vt:lpstr>Static Source Code Scanner Tool</vt:lpstr>
      <vt:lpstr>Discussion agenda</vt:lpstr>
      <vt:lpstr>Format String Bug (FSB)</vt:lpstr>
      <vt:lpstr>Starting example on FSB</vt:lpstr>
      <vt:lpstr>Example on FSB and outcome with test cases</vt:lpstr>
      <vt:lpstr>Example on FSB free code running and outcome with test cases</vt:lpstr>
      <vt:lpstr>FSB: Stack layout point of view</vt:lpstr>
      <vt:lpstr>The format function family</vt:lpstr>
      <vt:lpstr>What exactly is a format string?</vt:lpstr>
      <vt:lpstr>Some format parameters</vt:lpstr>
      <vt:lpstr>FSB in real-world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 4550: Secure Software Development</dc:title>
  <dc:creator>user</dc:creator>
  <cp:lastModifiedBy>Hossain Shahriar</cp:lastModifiedBy>
  <cp:revision>85</cp:revision>
  <dcterms:created xsi:type="dcterms:W3CDTF">2006-08-16T00:00:00Z</dcterms:created>
  <dcterms:modified xsi:type="dcterms:W3CDTF">2022-11-08T15:39:31Z</dcterms:modified>
</cp:coreProperties>
</file>