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306" r:id="rId3"/>
    <p:sldId id="291" r:id="rId4"/>
    <p:sldId id="275" r:id="rId5"/>
    <p:sldId id="289" r:id="rId6"/>
    <p:sldId id="305" r:id="rId7"/>
    <p:sldId id="285" r:id="rId8"/>
    <p:sldId id="299" r:id="rId9"/>
    <p:sldId id="303" r:id="rId10"/>
    <p:sldId id="30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65"/>
    <p:restoredTop sz="94668"/>
  </p:normalViewPr>
  <p:slideViewPr>
    <p:cSldViewPr snapToGrid="0" snapToObjects="1">
      <p:cViewPr varScale="1">
        <p:scale>
          <a:sx n="143" d="100"/>
          <a:sy n="143" d="100"/>
        </p:scale>
        <p:origin x="232" y="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12/6/22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Course Overview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2015: Visual Communication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Teaching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 value your time</a:t>
            </a:r>
          </a:p>
          <a:p>
            <a:r>
              <a:rPr lang="en-US" sz="2400" dirty="0"/>
              <a:t>I want you to value my time</a:t>
            </a:r>
          </a:p>
          <a:p>
            <a:r>
              <a:rPr lang="en-US" sz="2400" dirty="0"/>
              <a:t>Grading policies</a:t>
            </a:r>
          </a:p>
          <a:p>
            <a:pPr lvl="1"/>
            <a:r>
              <a:rPr lang="en-US" sz="2200" dirty="0"/>
              <a:t>100pt scale</a:t>
            </a:r>
          </a:p>
          <a:p>
            <a:pPr lvl="1"/>
            <a:r>
              <a:rPr lang="en-US" sz="2200" dirty="0"/>
              <a:t>Weekly rhythm</a:t>
            </a:r>
          </a:p>
          <a:p>
            <a:pPr lvl="1"/>
            <a:r>
              <a:rPr lang="en-US" sz="2200" dirty="0"/>
              <a:t>Late policy</a:t>
            </a:r>
          </a:p>
          <a:p>
            <a:pPr lvl="1"/>
            <a:r>
              <a:rPr lang="en-US" sz="2200" dirty="0"/>
              <a:t>Feedback policy</a:t>
            </a:r>
          </a:p>
          <a:p>
            <a:pPr lvl="1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68498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107" y="608730"/>
            <a:ext cx="4486656" cy="1141497"/>
          </a:xfrm>
        </p:spPr>
        <p:txBody>
          <a:bodyPr/>
          <a:lstStyle/>
          <a:p>
            <a:r>
              <a:rPr lang="en-US" dirty="0"/>
              <a:t>Instructor Welcome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608731"/>
            <a:ext cx="4815840" cy="2166930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/>
              <a:t>ABOUT ME:</a:t>
            </a:r>
          </a:p>
          <a:p>
            <a:pPr lvl="1">
              <a:spcBef>
                <a:spcPts val="0"/>
              </a:spcBef>
              <a:buClrTx/>
            </a:pPr>
            <a:endParaRPr lang="en-US" sz="1800" dirty="0"/>
          </a:p>
          <a:p>
            <a:pPr lvl="1">
              <a:spcBef>
                <a:spcPts val="0"/>
              </a:spcBef>
              <a:buClrTx/>
            </a:pPr>
            <a:r>
              <a:rPr lang="en-US" sz="1800" dirty="0"/>
              <a:t>PhD in Mass Communication from UGA</a:t>
            </a:r>
          </a:p>
          <a:p>
            <a:pPr lvl="1">
              <a:spcBef>
                <a:spcPts val="0"/>
              </a:spcBef>
              <a:buClrTx/>
            </a:pPr>
            <a:endParaRPr lang="en-US" sz="1800" dirty="0"/>
          </a:p>
          <a:p>
            <a:pPr lvl="1">
              <a:spcBef>
                <a:spcPts val="0"/>
              </a:spcBef>
              <a:buClrTx/>
            </a:pPr>
            <a:r>
              <a:rPr lang="en-US" sz="1800" dirty="0"/>
              <a:t>Years of teaching experience</a:t>
            </a:r>
          </a:p>
          <a:p>
            <a:pPr lvl="1">
              <a:spcBef>
                <a:spcPts val="0"/>
              </a:spcBef>
              <a:buClrTx/>
            </a:pPr>
            <a:endParaRPr lang="en-US" sz="1800" dirty="0"/>
          </a:p>
          <a:p>
            <a:pPr lvl="1">
              <a:spcBef>
                <a:spcPts val="0"/>
              </a:spcBef>
              <a:buClrTx/>
            </a:pPr>
            <a:r>
              <a:rPr lang="en-US" sz="1800" dirty="0"/>
              <a:t>Surprise, I have a personal life!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" y="1924398"/>
            <a:ext cx="4463143" cy="4463143"/>
          </a:xfrm>
          <a:prstGeom prst="rect">
            <a:avLst/>
          </a:prstGeom>
        </p:spPr>
      </p:pic>
      <p:pic>
        <p:nvPicPr>
          <p:cNvPr id="5" name="Picture 4" descr="A person sitting on a rock with a dog&#10;&#10;Description automatically generated with medium confidence">
            <a:extLst>
              <a:ext uri="{FF2B5EF4-FFF2-40B4-BE49-F238E27FC236}">
                <a16:creationId xmlns:a16="http://schemas.microsoft.com/office/drawing/2014/main" id="{B4C38A66-713C-D607-42E4-FC9FA5857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080" y="2958541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How To Reach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EMAIL: </a:t>
            </a:r>
            <a:r>
              <a:rPr lang="en-US" sz="2400" dirty="0" err="1"/>
              <a:t>JasonGuthrie@Clayton.edu</a:t>
            </a:r>
            <a:endParaRPr lang="en-US" sz="2400" dirty="0"/>
          </a:p>
          <a:p>
            <a:pPr lvl="1"/>
            <a:r>
              <a:rPr lang="en-US" sz="2400" dirty="0"/>
              <a:t>Times in which I check email: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OFFICE LOCATION: Carnes Hall for Music (CHM), Room 208</a:t>
            </a:r>
          </a:p>
          <a:p>
            <a:pPr lvl="1"/>
            <a:r>
              <a:rPr lang="en-US" sz="2400" dirty="0"/>
              <a:t>Wednesdays and Thursdays 2:30pm – 5:30pm via Microsoft Teams</a:t>
            </a:r>
          </a:p>
          <a:p>
            <a:pPr lvl="1"/>
            <a:r>
              <a:rPr lang="en-US" sz="2400" dirty="0"/>
              <a:t>Online by Appointment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69145A1-0FF5-FA4A-8388-3C7C7BD6D561}"/>
              </a:ext>
            </a:extLst>
          </p:cNvPr>
          <p:cNvGraphicFramePr>
            <a:graphicFrameLocks noGrp="1"/>
          </p:cNvGraphicFramePr>
          <p:nvPr/>
        </p:nvGraphicFramePr>
        <p:xfrm>
          <a:off x="387925" y="2746283"/>
          <a:ext cx="11416145" cy="150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3229">
                  <a:extLst>
                    <a:ext uri="{9D8B030D-6E8A-4147-A177-3AD203B41FA5}">
                      <a16:colId xmlns:a16="http://schemas.microsoft.com/office/drawing/2014/main" val="3507223087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1184986307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3047125816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2313920772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2203534878"/>
                    </a:ext>
                  </a:extLst>
                </a:gridCol>
              </a:tblGrid>
              <a:tr h="520427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Monday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Tuesday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Wednesday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Thursday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Friday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2311037"/>
                  </a:ext>
                </a:extLst>
              </a:tr>
              <a:tr h="98382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6956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60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Course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Major Assignments</a:t>
            </a:r>
          </a:p>
          <a:p>
            <a:pPr lvl="1"/>
            <a:r>
              <a:rPr lang="en-US" sz="2400" dirty="0"/>
              <a:t>Course Schedule</a:t>
            </a:r>
          </a:p>
          <a:p>
            <a:pPr lvl="1"/>
            <a:r>
              <a:rPr lang="en-US" sz="2400" dirty="0"/>
              <a:t>Teaching Philosophy</a:t>
            </a:r>
          </a:p>
        </p:txBody>
      </p:sp>
    </p:spTree>
    <p:extLst>
      <p:ext uri="{BB962C8B-B14F-4D97-AF65-F5344CB8AC3E}">
        <p14:creationId xmlns:p14="http://schemas.microsoft.com/office/powerpoint/2010/main" val="105950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Major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2" y="1643063"/>
            <a:ext cx="5891048" cy="5214937"/>
          </a:xfrm>
        </p:spPr>
        <p:txBody>
          <a:bodyPr>
            <a:normAutofit/>
          </a:bodyPr>
          <a:lstStyle/>
          <a:p>
            <a:pPr lvl="1"/>
            <a:r>
              <a:rPr lang="en-US" sz="2400" dirty="0"/>
              <a:t>Syllabus Quiz (1pt)</a:t>
            </a:r>
          </a:p>
          <a:p>
            <a:pPr lvl="1"/>
            <a:r>
              <a:rPr lang="en-US" sz="2400" dirty="0"/>
              <a:t>Discussion Forums (30pts)</a:t>
            </a:r>
          </a:p>
          <a:p>
            <a:pPr lvl="1"/>
            <a:r>
              <a:rPr lang="en-US" sz="2400"/>
              <a:t>Selfie Assignment </a:t>
            </a:r>
            <a:r>
              <a:rPr lang="en-US" sz="2400" dirty="0"/>
              <a:t>(4pts)</a:t>
            </a:r>
          </a:p>
          <a:p>
            <a:pPr lvl="1"/>
            <a:r>
              <a:rPr lang="en-US" sz="2400" dirty="0"/>
              <a:t>Project Assignments (65pts)</a:t>
            </a:r>
          </a:p>
          <a:p>
            <a:pPr lvl="2"/>
            <a:r>
              <a:rPr lang="en-US" sz="2400" dirty="0"/>
              <a:t>Quote (5pts)</a:t>
            </a:r>
          </a:p>
          <a:p>
            <a:pPr lvl="2"/>
            <a:r>
              <a:rPr lang="en-US" sz="2400" dirty="0"/>
              <a:t>Meme (5pts)</a:t>
            </a:r>
          </a:p>
          <a:p>
            <a:pPr lvl="2"/>
            <a:r>
              <a:rPr lang="en-US" sz="2400" dirty="0"/>
              <a:t>Card (5pts)</a:t>
            </a:r>
          </a:p>
        </p:txBody>
      </p:sp>
    </p:spTree>
    <p:extLst>
      <p:ext uri="{BB962C8B-B14F-4D97-AF65-F5344CB8AC3E}">
        <p14:creationId xmlns:p14="http://schemas.microsoft.com/office/powerpoint/2010/main" val="72744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Major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2" y="1643063"/>
            <a:ext cx="5891048" cy="5214937"/>
          </a:xfrm>
        </p:spPr>
        <p:txBody>
          <a:bodyPr>
            <a:normAutofit/>
          </a:bodyPr>
          <a:lstStyle/>
          <a:p>
            <a:pPr lvl="1"/>
            <a:r>
              <a:rPr lang="en-US" sz="2400" dirty="0"/>
              <a:t>Syllabus Quiz (1pt)</a:t>
            </a:r>
          </a:p>
          <a:p>
            <a:pPr lvl="1"/>
            <a:r>
              <a:rPr lang="en-US" sz="2400" dirty="0"/>
              <a:t>Discussion Forums (30pts)</a:t>
            </a:r>
          </a:p>
          <a:p>
            <a:pPr lvl="1"/>
            <a:r>
              <a:rPr lang="en-US" sz="2400" dirty="0"/>
              <a:t>Selfie Assignment (4pts)</a:t>
            </a:r>
          </a:p>
          <a:p>
            <a:pPr lvl="1"/>
            <a:r>
              <a:rPr lang="en-US" sz="2400" dirty="0"/>
              <a:t>Project Assignments (65pts)</a:t>
            </a:r>
          </a:p>
          <a:p>
            <a:pPr lvl="2"/>
            <a:r>
              <a:rPr lang="en-US" sz="2400" dirty="0"/>
              <a:t>Quote (5pts)</a:t>
            </a:r>
          </a:p>
          <a:p>
            <a:pPr lvl="2"/>
            <a:r>
              <a:rPr lang="en-US" sz="2400" dirty="0"/>
              <a:t>Meme (5pts)</a:t>
            </a:r>
          </a:p>
          <a:p>
            <a:pPr lvl="2"/>
            <a:r>
              <a:rPr lang="en-US" sz="2400" dirty="0"/>
              <a:t>Card (5pts)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C8B1F1D-80F3-6140-A2C4-B9BA708EDA5B}"/>
              </a:ext>
            </a:extLst>
          </p:cNvPr>
          <p:cNvSpPr txBox="1">
            <a:spLocks/>
          </p:cNvSpPr>
          <p:nvPr/>
        </p:nvSpPr>
        <p:spPr>
          <a:xfrm>
            <a:off x="6095998" y="1643063"/>
            <a:ext cx="5891048" cy="5214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/>
              <a:t>Flyer (5pts)</a:t>
            </a:r>
          </a:p>
          <a:p>
            <a:pPr lvl="1"/>
            <a:r>
              <a:rPr lang="en-US" sz="2400" dirty="0"/>
              <a:t>Logo (5pts)</a:t>
            </a:r>
          </a:p>
          <a:p>
            <a:pPr lvl="1"/>
            <a:r>
              <a:rPr lang="en-US" sz="2400" dirty="0"/>
              <a:t>Infographic (10pts)</a:t>
            </a:r>
          </a:p>
          <a:p>
            <a:pPr lvl="1"/>
            <a:r>
              <a:rPr lang="en-US" sz="2400" dirty="0"/>
              <a:t>Photo Essay (15pts)</a:t>
            </a:r>
          </a:p>
          <a:p>
            <a:pPr lvl="1"/>
            <a:r>
              <a:rPr lang="en-US" sz="2400" dirty="0"/>
              <a:t>Explainer Video (10pts)</a:t>
            </a:r>
          </a:p>
          <a:p>
            <a:pPr lvl="1"/>
            <a:r>
              <a:rPr lang="en-US" sz="2400" dirty="0"/>
              <a:t>Web Page (5pts)</a:t>
            </a:r>
          </a:p>
        </p:txBody>
      </p:sp>
    </p:spTree>
    <p:extLst>
      <p:ext uri="{BB962C8B-B14F-4D97-AF65-F5344CB8AC3E}">
        <p14:creationId xmlns:p14="http://schemas.microsoft.com/office/powerpoint/2010/main" val="409258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Course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3" y="1643063"/>
            <a:ext cx="5891048" cy="5214937"/>
          </a:xfrm>
        </p:spPr>
        <p:txBody>
          <a:bodyPr>
            <a:normAutofit/>
          </a:bodyPr>
          <a:lstStyle/>
          <a:p>
            <a:r>
              <a:rPr lang="en-US" sz="2400" dirty="0"/>
              <a:t>Module 1: Introduction</a:t>
            </a:r>
          </a:p>
          <a:p>
            <a:r>
              <a:rPr lang="en-US" sz="2400" dirty="0"/>
              <a:t>Module 2: Visual History</a:t>
            </a:r>
          </a:p>
          <a:p>
            <a:r>
              <a:rPr lang="en-US" sz="2400" dirty="0"/>
              <a:t>Module 4: Visuals in Print</a:t>
            </a:r>
          </a:p>
          <a:p>
            <a:r>
              <a:rPr lang="en-US" sz="2400" dirty="0"/>
              <a:t>Module 5: Typography</a:t>
            </a:r>
          </a:p>
          <a:p>
            <a:r>
              <a:rPr lang="en-US" sz="2400" dirty="0"/>
              <a:t>Module 6: Color Theory</a:t>
            </a:r>
          </a:p>
          <a:p>
            <a:r>
              <a:rPr lang="en-US" sz="2400" dirty="0"/>
              <a:t>Module 7: Visual Design</a:t>
            </a:r>
          </a:p>
          <a:p>
            <a:r>
              <a:rPr lang="en-US" sz="2400" dirty="0"/>
              <a:t>Module 7: Logo Design</a:t>
            </a:r>
          </a:p>
          <a:p>
            <a:r>
              <a:rPr lang="en-US" sz="2400" dirty="0"/>
              <a:t>Module 8: Infographics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BDD24C5-B5CF-1C46-89C8-BF31FA43D167}"/>
              </a:ext>
            </a:extLst>
          </p:cNvPr>
          <p:cNvSpPr txBox="1">
            <a:spLocks/>
          </p:cNvSpPr>
          <p:nvPr/>
        </p:nvSpPr>
        <p:spPr>
          <a:xfrm>
            <a:off x="6095998" y="1643063"/>
            <a:ext cx="5891048" cy="5214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Module 9: Visual Images</a:t>
            </a:r>
          </a:p>
          <a:p>
            <a:r>
              <a:rPr lang="en-US" sz="2400" dirty="0"/>
              <a:t>Module 10: Digital Photography</a:t>
            </a:r>
          </a:p>
          <a:p>
            <a:r>
              <a:rPr lang="en-US" sz="2400" dirty="0"/>
              <a:t>Module 11: The Avantgarde</a:t>
            </a:r>
          </a:p>
          <a:p>
            <a:r>
              <a:rPr lang="en-US" sz="2400" dirty="0"/>
              <a:t>Module 12: Modernism</a:t>
            </a:r>
          </a:p>
          <a:p>
            <a:r>
              <a:rPr lang="en-US" sz="2400" dirty="0"/>
              <a:t>Module 13: Visual Storytelling</a:t>
            </a:r>
          </a:p>
          <a:p>
            <a:r>
              <a:rPr lang="en-US" sz="2400" dirty="0"/>
              <a:t>Module 14: Digital Design</a:t>
            </a:r>
          </a:p>
          <a:p>
            <a:r>
              <a:rPr lang="en-US" sz="2400" dirty="0"/>
              <a:t>Module 15: User Centered Design</a:t>
            </a:r>
          </a:p>
        </p:txBody>
      </p:sp>
    </p:spTree>
    <p:extLst>
      <p:ext uri="{BB962C8B-B14F-4D97-AF65-F5344CB8AC3E}">
        <p14:creationId xmlns:p14="http://schemas.microsoft.com/office/powerpoint/2010/main" val="1845363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Teaching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 value your time</a:t>
            </a:r>
          </a:p>
          <a:p>
            <a:pPr lvl="1"/>
            <a:r>
              <a:rPr lang="en-US" sz="2400" dirty="0"/>
              <a:t>I know what it means to be a student</a:t>
            </a:r>
          </a:p>
          <a:p>
            <a:pPr lvl="1"/>
            <a:r>
              <a:rPr lang="en-US" sz="2400" dirty="0"/>
              <a:t>I know you have other classes, work, personal lives, etc.</a:t>
            </a:r>
          </a:p>
          <a:p>
            <a:pPr lvl="1"/>
            <a:r>
              <a:rPr lang="en-US" sz="2400" dirty="0"/>
              <a:t>This course is setup for you to succeed</a:t>
            </a:r>
          </a:p>
        </p:txBody>
      </p:sp>
    </p:spTree>
    <p:extLst>
      <p:ext uri="{BB962C8B-B14F-4D97-AF65-F5344CB8AC3E}">
        <p14:creationId xmlns:p14="http://schemas.microsoft.com/office/powerpoint/2010/main" val="340835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Teaching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 value your time</a:t>
            </a:r>
          </a:p>
          <a:p>
            <a:r>
              <a:rPr lang="en-US" sz="2400" dirty="0"/>
              <a:t>I want you to value my time</a:t>
            </a:r>
          </a:p>
          <a:p>
            <a:pPr lvl="1"/>
            <a:r>
              <a:rPr lang="en-US" sz="2200" dirty="0"/>
              <a:t>I put a TON of work into course prep</a:t>
            </a:r>
          </a:p>
          <a:p>
            <a:pPr lvl="1"/>
            <a:r>
              <a:rPr lang="en-US" sz="2200" dirty="0"/>
              <a:t>Course policies – including the late policy – are VERY clear</a:t>
            </a:r>
          </a:p>
          <a:p>
            <a:pPr lvl="1"/>
            <a:r>
              <a:rPr lang="en-US" sz="2200" dirty="0"/>
              <a:t>It is YOUR responsibility to verify assignment submission</a:t>
            </a:r>
          </a:p>
        </p:txBody>
      </p:sp>
    </p:spTree>
    <p:extLst>
      <p:ext uri="{BB962C8B-B14F-4D97-AF65-F5344CB8AC3E}">
        <p14:creationId xmlns:p14="http://schemas.microsoft.com/office/powerpoint/2010/main" val="423042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945</TotalTime>
  <Words>377</Words>
  <Application>Microsoft Macintosh PowerPoint</Application>
  <PresentationFormat>Widescreen</PresentationFormat>
  <Paragraphs>93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Gill Sans MT</vt:lpstr>
      <vt:lpstr>Parcel</vt:lpstr>
      <vt:lpstr>Course Overview</vt:lpstr>
      <vt:lpstr>Instructor Welcome</vt:lpstr>
      <vt:lpstr>How To Reach Me</vt:lpstr>
      <vt:lpstr>Course Overview</vt:lpstr>
      <vt:lpstr>Major Assignments</vt:lpstr>
      <vt:lpstr>Major Assignments</vt:lpstr>
      <vt:lpstr>Course Schedule</vt:lpstr>
      <vt:lpstr>Teaching Philosophy</vt:lpstr>
      <vt:lpstr>Teaching Philosophy</vt:lpstr>
      <vt:lpstr>Teaching Philosophy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42</cp:revision>
  <dcterms:created xsi:type="dcterms:W3CDTF">2019-07-26T00:48:53Z</dcterms:created>
  <dcterms:modified xsi:type="dcterms:W3CDTF">2022-12-06T18:11:43Z</dcterms:modified>
</cp:coreProperties>
</file>