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4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44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n.wikipedia.org/wiki/Buffer_over-read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en.wikipedia.org/wiki/User_Datagram_Protocol" TargetMode="External"/><Relationship Id="rId4" Type="http://schemas.openxmlformats.org/officeDocument/2006/relationships/hyperlink" Target="http://arstechnica.com/security/2015/08/how-bittorrent-could-let-lone-ddos-attackers-bring-down-big-sites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ns.org/dosstep/roadmap.php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ns.org/dosstep/roadmap.ph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xample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n.wikipedia.org/wiki/Arbitrary_code_execu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60198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13042"/>
            <a:ext cx="1219200" cy="425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709108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IT 4823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Administration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 dirty="0"/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Denial of Service</a:t>
                      </a:r>
                      <a:r>
                        <a:rPr sz="3000" spc="-15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Attacks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39"/>
                        </a:spcBef>
                      </a:pPr>
                      <a:endParaRPr sz="9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ct val="100000"/>
                        </a:lnSpc>
                        <a:tabLst>
                          <a:tab pos="4117340" algn="l"/>
                        </a:tabLst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52600" y="2069591"/>
            <a:ext cx="6755130" cy="4543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30501" y="2047494"/>
            <a:ext cx="6799326" cy="4588002"/>
          </a:xfrm>
          <a:custGeom>
            <a:avLst/>
            <a:gdLst/>
            <a:ahLst/>
            <a:cxnLst/>
            <a:rect l="l" t="t" r="r" b="b"/>
            <a:pathLst>
              <a:path w="6799326" h="4588002">
                <a:moveTo>
                  <a:pt x="6799326" y="4588002"/>
                </a:moveTo>
                <a:lnTo>
                  <a:pt x="6799326" y="0"/>
                </a:lnTo>
                <a:lnTo>
                  <a:pt x="0" y="0"/>
                </a:lnTo>
                <a:lnTo>
                  <a:pt x="0" y="4588002"/>
                </a:lnTo>
                <a:lnTo>
                  <a:pt x="11430" y="4588002"/>
                </a:lnTo>
                <a:lnTo>
                  <a:pt x="11430" y="22097"/>
                </a:lnTo>
                <a:lnTo>
                  <a:pt x="22098" y="11429"/>
                </a:lnTo>
                <a:lnTo>
                  <a:pt x="22098" y="22097"/>
                </a:lnTo>
                <a:lnTo>
                  <a:pt x="6777228" y="22097"/>
                </a:lnTo>
                <a:lnTo>
                  <a:pt x="6777228" y="11429"/>
                </a:lnTo>
                <a:lnTo>
                  <a:pt x="6788658" y="22097"/>
                </a:lnTo>
                <a:lnTo>
                  <a:pt x="6788658" y="4588002"/>
                </a:lnTo>
                <a:lnTo>
                  <a:pt x="6799326" y="4588002"/>
                </a:lnTo>
                <a:close/>
              </a:path>
              <a:path w="6799326" h="4588002">
                <a:moveTo>
                  <a:pt x="22098" y="22097"/>
                </a:moveTo>
                <a:lnTo>
                  <a:pt x="22098" y="11429"/>
                </a:lnTo>
                <a:lnTo>
                  <a:pt x="11430" y="22097"/>
                </a:lnTo>
                <a:lnTo>
                  <a:pt x="22098" y="22097"/>
                </a:lnTo>
                <a:close/>
              </a:path>
              <a:path w="6799326" h="4588002">
                <a:moveTo>
                  <a:pt x="22098" y="4565141"/>
                </a:moveTo>
                <a:lnTo>
                  <a:pt x="22098" y="22097"/>
                </a:lnTo>
                <a:lnTo>
                  <a:pt x="11430" y="22097"/>
                </a:lnTo>
                <a:lnTo>
                  <a:pt x="11430" y="4565141"/>
                </a:lnTo>
                <a:lnTo>
                  <a:pt x="22098" y="4565141"/>
                </a:lnTo>
                <a:close/>
              </a:path>
              <a:path w="6799326" h="4588002">
                <a:moveTo>
                  <a:pt x="6788658" y="4565141"/>
                </a:moveTo>
                <a:lnTo>
                  <a:pt x="11430" y="4565141"/>
                </a:lnTo>
                <a:lnTo>
                  <a:pt x="22098" y="4576572"/>
                </a:lnTo>
                <a:lnTo>
                  <a:pt x="22098" y="4588002"/>
                </a:lnTo>
                <a:lnTo>
                  <a:pt x="6777228" y="4588002"/>
                </a:lnTo>
                <a:lnTo>
                  <a:pt x="6777228" y="4576572"/>
                </a:lnTo>
                <a:lnTo>
                  <a:pt x="6788658" y="4565141"/>
                </a:lnTo>
                <a:close/>
              </a:path>
              <a:path w="6799326" h="4588002">
                <a:moveTo>
                  <a:pt x="22098" y="4588002"/>
                </a:moveTo>
                <a:lnTo>
                  <a:pt x="22098" y="4576572"/>
                </a:lnTo>
                <a:lnTo>
                  <a:pt x="11430" y="4565141"/>
                </a:lnTo>
                <a:lnTo>
                  <a:pt x="11430" y="4588002"/>
                </a:lnTo>
                <a:lnTo>
                  <a:pt x="22098" y="4588002"/>
                </a:lnTo>
                <a:close/>
              </a:path>
              <a:path w="6799326" h="4588002">
                <a:moveTo>
                  <a:pt x="6788658" y="22097"/>
                </a:moveTo>
                <a:lnTo>
                  <a:pt x="6777228" y="11429"/>
                </a:lnTo>
                <a:lnTo>
                  <a:pt x="6777228" y="22097"/>
                </a:lnTo>
                <a:lnTo>
                  <a:pt x="6788658" y="22097"/>
                </a:lnTo>
                <a:close/>
              </a:path>
              <a:path w="6799326" h="4588002">
                <a:moveTo>
                  <a:pt x="6788658" y="4565141"/>
                </a:moveTo>
                <a:lnTo>
                  <a:pt x="6788658" y="22097"/>
                </a:lnTo>
                <a:lnTo>
                  <a:pt x="6777228" y="22097"/>
                </a:lnTo>
                <a:lnTo>
                  <a:pt x="6777228" y="4565141"/>
                </a:lnTo>
                <a:lnTo>
                  <a:pt x="6788658" y="4565141"/>
                </a:lnTo>
                <a:close/>
              </a:path>
              <a:path w="6799326" h="4588002">
                <a:moveTo>
                  <a:pt x="6788658" y="4588002"/>
                </a:moveTo>
                <a:lnTo>
                  <a:pt x="6788658" y="4565141"/>
                </a:lnTo>
                <a:lnTo>
                  <a:pt x="6777228" y="4576572"/>
                </a:lnTo>
                <a:lnTo>
                  <a:pt x="6777228" y="4588002"/>
                </a:lnTo>
                <a:lnTo>
                  <a:pt x="6788658" y="4588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SSL</a:t>
                      </a:r>
                      <a:r>
                        <a:rPr sz="3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Keepalive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5599430">
                        <a:lnSpc>
                          <a:spcPct val="100000"/>
                        </a:lnSpc>
                      </a:pPr>
                      <a:r>
                        <a:rPr sz="2000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xkcd.com/1354/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76400" y="1981199"/>
            <a:ext cx="6812280" cy="4625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54301" y="1959101"/>
            <a:ext cx="6856476" cy="4670298"/>
          </a:xfrm>
          <a:custGeom>
            <a:avLst/>
            <a:gdLst/>
            <a:ahLst/>
            <a:cxnLst/>
            <a:rect l="l" t="t" r="r" b="b"/>
            <a:pathLst>
              <a:path w="6856476" h="4670298">
                <a:moveTo>
                  <a:pt x="6856476" y="4670298"/>
                </a:moveTo>
                <a:lnTo>
                  <a:pt x="6856476" y="0"/>
                </a:lnTo>
                <a:lnTo>
                  <a:pt x="0" y="0"/>
                </a:lnTo>
                <a:lnTo>
                  <a:pt x="0" y="4670298"/>
                </a:lnTo>
                <a:lnTo>
                  <a:pt x="11430" y="4670298"/>
                </a:lnTo>
                <a:lnTo>
                  <a:pt x="11430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6834378" y="22097"/>
                </a:lnTo>
                <a:lnTo>
                  <a:pt x="6834378" y="11429"/>
                </a:lnTo>
                <a:lnTo>
                  <a:pt x="6845808" y="22097"/>
                </a:lnTo>
                <a:lnTo>
                  <a:pt x="6845808" y="4670298"/>
                </a:lnTo>
                <a:lnTo>
                  <a:pt x="6856476" y="4670298"/>
                </a:lnTo>
                <a:close/>
              </a:path>
              <a:path w="6856476" h="4670298">
                <a:moveTo>
                  <a:pt x="22098" y="22098"/>
                </a:moveTo>
                <a:lnTo>
                  <a:pt x="22098" y="11430"/>
                </a:lnTo>
                <a:lnTo>
                  <a:pt x="11430" y="22098"/>
                </a:lnTo>
                <a:lnTo>
                  <a:pt x="22098" y="22098"/>
                </a:lnTo>
                <a:close/>
              </a:path>
              <a:path w="6856476" h="4670298">
                <a:moveTo>
                  <a:pt x="22098" y="4647438"/>
                </a:moveTo>
                <a:lnTo>
                  <a:pt x="22098" y="22098"/>
                </a:lnTo>
                <a:lnTo>
                  <a:pt x="11430" y="22098"/>
                </a:lnTo>
                <a:lnTo>
                  <a:pt x="11430" y="4647438"/>
                </a:lnTo>
                <a:lnTo>
                  <a:pt x="22098" y="4647438"/>
                </a:lnTo>
                <a:close/>
              </a:path>
              <a:path w="6856476" h="4670298">
                <a:moveTo>
                  <a:pt x="6845808" y="4647438"/>
                </a:moveTo>
                <a:lnTo>
                  <a:pt x="11430" y="4647438"/>
                </a:lnTo>
                <a:lnTo>
                  <a:pt x="22098" y="4658868"/>
                </a:lnTo>
                <a:lnTo>
                  <a:pt x="22098" y="4670298"/>
                </a:lnTo>
                <a:lnTo>
                  <a:pt x="6834378" y="4670298"/>
                </a:lnTo>
                <a:lnTo>
                  <a:pt x="6834378" y="4658868"/>
                </a:lnTo>
                <a:lnTo>
                  <a:pt x="6845808" y="4647438"/>
                </a:lnTo>
                <a:close/>
              </a:path>
              <a:path w="6856476" h="4670298">
                <a:moveTo>
                  <a:pt x="22098" y="4670298"/>
                </a:moveTo>
                <a:lnTo>
                  <a:pt x="22098" y="4658868"/>
                </a:lnTo>
                <a:lnTo>
                  <a:pt x="11430" y="4647438"/>
                </a:lnTo>
                <a:lnTo>
                  <a:pt x="11430" y="4670298"/>
                </a:lnTo>
                <a:lnTo>
                  <a:pt x="22098" y="4670298"/>
                </a:lnTo>
                <a:close/>
              </a:path>
              <a:path w="6856476" h="4670298">
                <a:moveTo>
                  <a:pt x="6845808" y="22097"/>
                </a:moveTo>
                <a:lnTo>
                  <a:pt x="6834378" y="11429"/>
                </a:lnTo>
                <a:lnTo>
                  <a:pt x="6834378" y="22097"/>
                </a:lnTo>
                <a:lnTo>
                  <a:pt x="6845808" y="22097"/>
                </a:lnTo>
                <a:close/>
              </a:path>
              <a:path w="6856476" h="4670298">
                <a:moveTo>
                  <a:pt x="6845808" y="4647438"/>
                </a:moveTo>
                <a:lnTo>
                  <a:pt x="6845808" y="22097"/>
                </a:lnTo>
                <a:lnTo>
                  <a:pt x="6834378" y="22097"/>
                </a:lnTo>
                <a:lnTo>
                  <a:pt x="6834378" y="4647438"/>
                </a:lnTo>
                <a:lnTo>
                  <a:pt x="6845808" y="4647438"/>
                </a:lnTo>
                <a:close/>
              </a:path>
              <a:path w="6856476" h="4670298">
                <a:moveTo>
                  <a:pt x="6845808" y="4670298"/>
                </a:moveTo>
                <a:lnTo>
                  <a:pt x="6845808" y="4647438"/>
                </a:lnTo>
                <a:lnTo>
                  <a:pt x="6834378" y="4658868"/>
                </a:lnTo>
                <a:lnTo>
                  <a:pt x="6834378" y="4670298"/>
                </a:lnTo>
                <a:lnTo>
                  <a:pt x="6845808" y="46702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034539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Heartblee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lnerability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5427980">
                        <a:lnSpc>
                          <a:spcPct val="100000"/>
                        </a:lnSpc>
                      </a:pPr>
                      <a:r>
                        <a:rPr sz="2000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xkcd.com/1354/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/>
                          <a:cs typeface="Arial"/>
                        </a:rPr>
                        <a:t>11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143000" y="7239000"/>
            <a:ext cx="8140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The vulnerability was classified as a </a:t>
            </a:r>
            <a:r>
              <a:rPr lang="en-US" dirty="0">
                <a:solidFill>
                  <a:srgbClr val="3366CC"/>
                </a:solidFill>
                <a:latin typeface="Arial" panose="020B0604020202020204" pitchFamily="34" charset="0"/>
                <a:hlinkClick r:id="rId4" tooltip="Buffer over-read"/>
              </a:rPr>
              <a:t>buffer </a:t>
            </a:r>
            <a:r>
              <a:rPr lang="en-US" dirty="0" smtClean="0">
                <a:solidFill>
                  <a:srgbClr val="3366CC"/>
                </a:solidFill>
                <a:latin typeface="Arial" panose="020B0604020202020204" pitchFamily="34" charset="0"/>
                <a:hlinkClick r:id="rId4" tooltip="Buffer over-read"/>
              </a:rPr>
              <a:t>over-</a:t>
            </a:r>
            <a:r>
              <a:rPr lang="en-US" dirty="0" err="1" smtClean="0">
                <a:solidFill>
                  <a:srgbClr val="3366CC"/>
                </a:solidFill>
                <a:latin typeface="Arial" panose="020B0604020202020204" pitchFamily="34" charset="0"/>
                <a:hlinkClick r:id="rId4" tooltip="Buffer over-read"/>
              </a:rPr>
              <a:t>read</a:t>
            </a:r>
            <a:r>
              <a:rPr lang="en-US" dirty="0" err="1" smtClean="0">
                <a:solidFill>
                  <a:srgbClr val="202122"/>
                </a:solidFill>
                <a:latin typeface="Arial" panose="020B0604020202020204" pitchFamily="34" charset="0"/>
              </a:rPr>
              <a:t>,a</a:t>
            </a:r>
            <a:r>
              <a:rPr lang="en-US" dirty="0" smtClean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situation where more data can be read than should be allowed</a:t>
            </a:r>
            <a:r>
              <a:rPr lang="en-US" dirty="0" smtClean="0">
                <a:solidFill>
                  <a:srgbClr val="202122"/>
                </a:solidFill>
                <a:latin typeface="Arial" panose="020B0604020202020204" pitchFamily="34" charset="0"/>
              </a:rPr>
              <a:t>. [Wiki]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5" cy="6845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2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4732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Defending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Against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Poison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Packets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715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Keep software up to date.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7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Do not run unneeded services.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793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Keep abreast of security news: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2214">
                <a:tc gridSpan="2">
                  <a:txBody>
                    <a:bodyPr/>
                    <a:lstStyle/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https://isc.sans.edu/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7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Run anti-malware software.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793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Practice good computer security in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44146">
                <a:tc gridSpan="2">
                  <a:txBody>
                    <a:bodyPr/>
                    <a:lstStyle/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dirty="0">
                          <a:latin typeface="Times New Roman"/>
                          <a:cs typeface="Times New Roman"/>
                        </a:rPr>
                        <a:t>general.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2932">
                <a:tc gridSpan="2"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17786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650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Source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Address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Spoofing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Uses fo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ged source addresses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28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icien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rivileg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creat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“ra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sockets”</a:t>
                      </a:r>
                      <a:endParaRPr sz="28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create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especiall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operatin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generates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 volumes of packets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Directe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di</a:t>
                      </a:r>
                      <a:r>
                        <a:rPr sz="28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ferent,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random,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source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ddresses</a:t>
                      </a:r>
                      <a:endParaRPr sz="28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Causes the same congestion</a:t>
                      </a: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Responses are scattered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across Internet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source is much harder to identify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13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194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Attacks ability of a server to respond to future connection requests by overflowing tables used to manage them.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8604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Hence, an attack on an operating system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resource.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2532" y="2089403"/>
            <a:ext cx="4737353" cy="4539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5422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TC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Connectio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Handshake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71344" y="2149602"/>
            <a:ext cx="5316473" cy="45156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43400" y="1981200"/>
            <a:ext cx="1219200" cy="707898"/>
          </a:xfrm>
          <a:custGeom>
            <a:avLst/>
            <a:gdLst/>
            <a:ahLst/>
            <a:cxnLst/>
            <a:rect l="l" t="t" r="r" b="b"/>
            <a:pathLst>
              <a:path w="1219200" h="707898">
                <a:moveTo>
                  <a:pt x="0" y="0"/>
                </a:moveTo>
                <a:lnTo>
                  <a:pt x="0" y="707897"/>
                </a:lnTo>
                <a:lnTo>
                  <a:pt x="1219200" y="707897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1800" y="2266950"/>
            <a:ext cx="1219200" cy="400050"/>
          </a:xfrm>
          <a:custGeom>
            <a:avLst/>
            <a:gdLst/>
            <a:ahLst/>
            <a:cxnLst/>
            <a:rect l="l" t="t" r="r" b="b"/>
            <a:pathLst>
              <a:path w="1219200" h="400050">
                <a:moveTo>
                  <a:pt x="0" y="0"/>
                </a:moveTo>
                <a:lnTo>
                  <a:pt x="0" y="400049"/>
                </a:lnTo>
                <a:lnTo>
                  <a:pt x="1219200" y="400049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15000" y="1986533"/>
            <a:ext cx="1219200" cy="707898"/>
          </a:xfrm>
          <a:custGeom>
            <a:avLst/>
            <a:gdLst/>
            <a:ahLst/>
            <a:cxnLst/>
            <a:rect l="l" t="t" r="r" b="b"/>
            <a:pathLst>
              <a:path w="1219200" h="707898">
                <a:moveTo>
                  <a:pt x="0" y="0"/>
                </a:moveTo>
                <a:lnTo>
                  <a:pt x="0" y="707898"/>
                </a:lnTo>
                <a:lnTo>
                  <a:pt x="1219200" y="707898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56819" y="456819"/>
          <a:ext cx="9131045" cy="70342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35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1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17903">
                <a:tc gridSpan="3">
                  <a:txBody>
                    <a:bodyPr/>
                    <a:lstStyle/>
                    <a:p>
                      <a:pPr marL="27114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58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Server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Random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4819">
                <a:tc>
                  <a:txBody>
                    <a:bodyPr/>
                    <a:lstStyle/>
                    <a:p>
                      <a:pPr marR="235585" algn="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Attacker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(</a:t>
                      </a:r>
                      <a:r>
                        <a:rPr sz="2000" spc="-3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2000" spc="0" dirty="0">
                          <a:latin typeface="Arial Narrow"/>
                          <a:cs typeface="Arial Narrow"/>
                        </a:rPr>
                        <a:t>ictim)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Client(s)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2932">
                <a:tc gridSpan="4"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114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978025" indent="-34290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often uses either random source addresses or that of an overloaded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 to block return of (most) reset packets.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Needs much lower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can be on a much lower capacity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link.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8402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Othe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y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pe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Floodin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Classified based on network protocol used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Flood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ICM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request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(ping.)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4739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typicall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throug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well-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managed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routers;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some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are required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proper network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operation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Flood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839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Distributed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131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Denial of service attacks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have limited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volume if single source used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769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Multiple systems allow much higher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volumes to form a Distributed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 (DDoS)</a:t>
                      </a:r>
                      <a:r>
                        <a:rPr sz="3000" spc="-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ttack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Often compromised PC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/ workstations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zombie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backdoo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program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installed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forming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botnet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marR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337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b="1" dirty="0">
                          <a:latin typeface="Times New Roman"/>
                          <a:cs typeface="Times New Roman"/>
                        </a:rPr>
                        <a:t>Denial of service</a:t>
                      </a:r>
                      <a:r>
                        <a:rPr sz="3000" b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(DoS) is an action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that prevents or impairs the authorized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use of networks, systems, or applications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exhausting resources.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Attacks can be against: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bandwidth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(CPU, disk,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tc.)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applicatio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resources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Not ne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although methods may change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00945" y="6705600"/>
            <a:ext cx="253" cy="609600"/>
          </a:xfrm>
          <a:custGeom>
            <a:avLst/>
            <a:gdLst/>
            <a:ahLst/>
            <a:cxnLst/>
            <a:rect l="l" t="t" r="r" b="b"/>
            <a:pathLst>
              <a:path w="253" h="609600">
                <a:moveTo>
                  <a:pt x="0" y="0"/>
                </a:moveTo>
                <a:lnTo>
                  <a:pt x="0" y="609600"/>
                </a:lnTo>
                <a:lnTo>
                  <a:pt x="253" y="609600"/>
                </a:lnTo>
                <a:lnTo>
                  <a:pt x="2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05495" y="6705600"/>
            <a:ext cx="1270" cy="609600"/>
          </a:xfrm>
          <a:custGeom>
            <a:avLst/>
            <a:gdLst/>
            <a:ahLst/>
            <a:cxnLst/>
            <a:rect l="l" t="t" r="r" b="b"/>
            <a:pathLst>
              <a:path w="1270" h="609600">
                <a:moveTo>
                  <a:pt x="0" y="0"/>
                </a:moveTo>
                <a:lnTo>
                  <a:pt x="0" y="609600"/>
                </a:lnTo>
                <a:lnTo>
                  <a:pt x="1270" y="609600"/>
                </a:lnTo>
                <a:lnTo>
                  <a:pt x="12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00945" y="457200"/>
            <a:ext cx="253" cy="1524000"/>
          </a:xfrm>
          <a:custGeom>
            <a:avLst/>
            <a:gdLst/>
            <a:ahLst/>
            <a:cxnLst/>
            <a:rect l="l" t="t" r="r" b="b"/>
            <a:pathLst>
              <a:path w="253" h="1524000">
                <a:moveTo>
                  <a:pt x="0" y="0"/>
                </a:moveTo>
                <a:lnTo>
                  <a:pt x="0" y="1524000"/>
                </a:lnTo>
                <a:lnTo>
                  <a:pt x="253" y="1524000"/>
                </a:lnTo>
                <a:lnTo>
                  <a:pt x="2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7200" y="1019555"/>
            <a:ext cx="7448550" cy="6296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26970">
              <a:lnSpc>
                <a:spcPct val="100000"/>
              </a:lnSpc>
            </a:pPr>
            <a:r>
              <a:rPr sz="3600" b="1" dirty="0">
                <a:latin typeface="Arial Narrow"/>
                <a:cs typeface="Arial Narrow"/>
              </a:rPr>
              <a:t>DDoS</a:t>
            </a:r>
            <a:r>
              <a:rPr sz="3600" b="1" spc="-10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C</a:t>
            </a:r>
            <a:r>
              <a:rPr sz="3600" b="1" spc="0" dirty="0">
                <a:latin typeface="Arial Narrow"/>
                <a:cs typeface="Arial Narrow"/>
              </a:rPr>
              <a:t>ontrol</a:t>
            </a:r>
            <a:r>
              <a:rPr sz="3600" b="1" spc="-10" dirty="0">
                <a:latin typeface="Arial Narrow"/>
                <a:cs typeface="Arial Narrow"/>
              </a:rPr>
              <a:t> </a:t>
            </a:r>
            <a:r>
              <a:rPr sz="3600" b="1" spc="0" dirty="0">
                <a:latin typeface="Arial Narrow"/>
                <a:cs typeface="Arial Narrow"/>
              </a:rPr>
              <a:t>Hierarchy</a:t>
            </a:r>
            <a:endParaRPr sz="36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06766" y="6884416"/>
            <a:ext cx="1694180" cy="4311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4615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20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905495" y="457200"/>
            <a:ext cx="1270" cy="1524000"/>
          </a:xfrm>
          <a:custGeom>
            <a:avLst/>
            <a:gdLst/>
            <a:ahLst/>
            <a:cxnLst/>
            <a:rect l="l" t="t" r="r" b="b"/>
            <a:pathLst>
              <a:path w="1270" h="1524000">
                <a:moveTo>
                  <a:pt x="0" y="0"/>
                </a:moveTo>
                <a:lnTo>
                  <a:pt x="0" y="1524000"/>
                </a:lnTo>
                <a:lnTo>
                  <a:pt x="1270" y="1524000"/>
                </a:lnTo>
                <a:lnTo>
                  <a:pt x="12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89888" y="2112264"/>
            <a:ext cx="7296911" cy="45377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6946" y="457200"/>
            <a:ext cx="508" cy="6858000"/>
          </a:xfrm>
          <a:custGeom>
            <a:avLst/>
            <a:gdLst/>
            <a:ahLst/>
            <a:cxnLst/>
            <a:rect l="l" t="t" r="r" b="b"/>
            <a:pathLst>
              <a:path w="508" h="6858000">
                <a:moveTo>
                  <a:pt x="0" y="0"/>
                </a:moveTo>
                <a:lnTo>
                  <a:pt x="0" y="6858000"/>
                </a:lnTo>
                <a:lnTo>
                  <a:pt x="508" y="6858000"/>
                </a:lnTo>
                <a:lnTo>
                  <a:pt x="50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06131" y="476250"/>
            <a:ext cx="0" cy="6838950"/>
          </a:xfrm>
          <a:custGeom>
            <a:avLst/>
            <a:gdLst/>
            <a:ahLst/>
            <a:cxnLst/>
            <a:rect l="l" t="t" r="r" b="b"/>
            <a:pathLst>
              <a:path h="6838950">
                <a:moveTo>
                  <a:pt x="0" y="0"/>
                </a:moveTo>
                <a:lnTo>
                  <a:pt x="0" y="683895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454" y="457200"/>
            <a:ext cx="7448550" cy="6858000"/>
          </a:xfrm>
          <a:custGeom>
            <a:avLst/>
            <a:gdLst/>
            <a:ahLst/>
            <a:cxnLst/>
            <a:rect l="l" t="t" r="r" b="b"/>
            <a:pathLst>
              <a:path w="7448550" h="6858000">
                <a:moveTo>
                  <a:pt x="0" y="0"/>
                </a:moveTo>
                <a:lnTo>
                  <a:pt x="0" y="6858000"/>
                </a:lnTo>
                <a:lnTo>
                  <a:pt x="7448550" y="6858000"/>
                </a:lnTo>
                <a:lnTo>
                  <a:pt x="7448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06004" y="457200"/>
            <a:ext cx="1695450" cy="6858000"/>
          </a:xfrm>
          <a:custGeom>
            <a:avLst/>
            <a:gdLst/>
            <a:ahLst/>
            <a:cxnLst/>
            <a:rect l="l" t="t" r="r" b="b"/>
            <a:pathLst>
              <a:path w="1695450" h="6858000">
                <a:moveTo>
                  <a:pt x="0" y="0"/>
                </a:moveTo>
                <a:lnTo>
                  <a:pt x="0" y="6858000"/>
                </a:lnTo>
                <a:lnTo>
                  <a:pt x="1695450" y="6858000"/>
                </a:lnTo>
                <a:lnTo>
                  <a:pt x="16954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906511" y="457962"/>
            <a:ext cx="1524" cy="1524"/>
          </a:xfrm>
          <a:custGeom>
            <a:avLst/>
            <a:gdLst/>
            <a:ahLst/>
            <a:cxnLst/>
            <a:rect l="l" t="t" r="r" b="b"/>
            <a:pathLst>
              <a:path w="1524" h="1524">
                <a:moveTo>
                  <a:pt x="762" y="762"/>
                </a:moveTo>
                <a:lnTo>
                  <a:pt x="0" y="0"/>
                </a:lnTo>
                <a:lnTo>
                  <a:pt x="0" y="762"/>
                </a:lnTo>
                <a:lnTo>
                  <a:pt x="762" y="762"/>
                </a:lnTo>
                <a:close/>
              </a:path>
              <a:path w="1524" h="1524">
                <a:moveTo>
                  <a:pt x="1524" y="1524"/>
                </a:moveTo>
                <a:lnTo>
                  <a:pt x="1524" y="762"/>
                </a:lnTo>
                <a:lnTo>
                  <a:pt x="762" y="762"/>
                </a:lnTo>
                <a:lnTo>
                  <a:pt x="1524" y="152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89747" y="466344"/>
            <a:ext cx="18469" cy="9905"/>
          </a:xfrm>
          <a:custGeom>
            <a:avLst/>
            <a:gdLst/>
            <a:ahLst/>
            <a:cxnLst/>
            <a:rect l="l" t="t" r="r" b="b"/>
            <a:pathLst>
              <a:path w="18469" h="9905">
                <a:moveTo>
                  <a:pt x="1524" y="2285"/>
                </a:moveTo>
                <a:lnTo>
                  <a:pt x="0" y="0"/>
                </a:lnTo>
                <a:lnTo>
                  <a:pt x="762" y="1523"/>
                </a:lnTo>
                <a:lnTo>
                  <a:pt x="1524" y="2285"/>
                </a:lnTo>
                <a:close/>
              </a:path>
              <a:path w="18469" h="9905">
                <a:moveTo>
                  <a:pt x="18469" y="-9143"/>
                </a:moveTo>
                <a:lnTo>
                  <a:pt x="9023" y="-9143"/>
                </a:lnTo>
                <a:lnTo>
                  <a:pt x="2286" y="3047"/>
                </a:lnTo>
                <a:lnTo>
                  <a:pt x="762" y="761"/>
                </a:lnTo>
                <a:lnTo>
                  <a:pt x="1524" y="2285"/>
                </a:lnTo>
                <a:lnTo>
                  <a:pt x="2540" y="3809"/>
                </a:lnTo>
                <a:lnTo>
                  <a:pt x="3048" y="3809"/>
                </a:lnTo>
                <a:lnTo>
                  <a:pt x="3048" y="4571"/>
                </a:lnTo>
                <a:lnTo>
                  <a:pt x="3810" y="5333"/>
                </a:lnTo>
                <a:lnTo>
                  <a:pt x="7842" y="8022"/>
                </a:lnTo>
                <a:lnTo>
                  <a:pt x="18469" y="-9143"/>
                </a:lnTo>
                <a:close/>
              </a:path>
              <a:path w="18469" h="9905">
                <a:moveTo>
                  <a:pt x="2286" y="3809"/>
                </a:moveTo>
                <a:lnTo>
                  <a:pt x="762" y="1523"/>
                </a:lnTo>
                <a:lnTo>
                  <a:pt x="1524" y="3047"/>
                </a:lnTo>
                <a:lnTo>
                  <a:pt x="2286" y="3809"/>
                </a:lnTo>
                <a:close/>
              </a:path>
              <a:path w="18469" h="9905">
                <a:moveTo>
                  <a:pt x="3048" y="4571"/>
                </a:moveTo>
                <a:lnTo>
                  <a:pt x="2540" y="3809"/>
                </a:lnTo>
                <a:lnTo>
                  <a:pt x="2286" y="3809"/>
                </a:lnTo>
                <a:lnTo>
                  <a:pt x="3048" y="4571"/>
                </a:lnTo>
                <a:close/>
              </a:path>
              <a:path w="18469" h="9905">
                <a:moveTo>
                  <a:pt x="3048" y="4571"/>
                </a:moveTo>
                <a:lnTo>
                  <a:pt x="3048" y="3809"/>
                </a:lnTo>
                <a:lnTo>
                  <a:pt x="2540" y="3809"/>
                </a:lnTo>
                <a:lnTo>
                  <a:pt x="3048" y="4571"/>
                </a:lnTo>
                <a:close/>
              </a:path>
              <a:path w="18469" h="9905">
                <a:moveTo>
                  <a:pt x="10668" y="9905"/>
                </a:moveTo>
                <a:lnTo>
                  <a:pt x="7842" y="8022"/>
                </a:lnTo>
                <a:lnTo>
                  <a:pt x="7620" y="8381"/>
                </a:lnTo>
                <a:lnTo>
                  <a:pt x="8382" y="9143"/>
                </a:lnTo>
                <a:lnTo>
                  <a:pt x="9906" y="9905"/>
                </a:lnTo>
                <a:lnTo>
                  <a:pt x="10668" y="990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33375" y="4135373"/>
            <a:ext cx="40978" cy="38100"/>
          </a:xfrm>
          <a:custGeom>
            <a:avLst/>
            <a:gdLst/>
            <a:ahLst/>
            <a:cxnLst/>
            <a:rect l="l" t="t" r="r" b="b"/>
            <a:pathLst>
              <a:path w="40978" h="38100">
                <a:moveTo>
                  <a:pt x="40978" y="17243"/>
                </a:moveTo>
                <a:lnTo>
                  <a:pt x="34640" y="4949"/>
                </a:lnTo>
                <a:lnTo>
                  <a:pt x="22016" y="0"/>
                </a:lnTo>
                <a:lnTo>
                  <a:pt x="15766" y="259"/>
                </a:lnTo>
                <a:lnTo>
                  <a:pt x="4445" y="6923"/>
                </a:lnTo>
                <a:lnTo>
                  <a:pt x="0" y="20856"/>
                </a:lnTo>
                <a:lnTo>
                  <a:pt x="6044" y="33150"/>
                </a:lnTo>
                <a:lnTo>
                  <a:pt x="18968" y="38100"/>
                </a:lnTo>
                <a:lnTo>
                  <a:pt x="25035" y="37839"/>
                </a:lnTo>
                <a:lnTo>
                  <a:pt x="36287" y="31174"/>
                </a:lnTo>
                <a:lnTo>
                  <a:pt x="40978" y="17243"/>
                </a:lnTo>
                <a:close/>
              </a:path>
              <a:path w="40978" h="38100">
                <a:moveTo>
                  <a:pt x="22016" y="0"/>
                </a:moveTo>
                <a:lnTo>
                  <a:pt x="18968" y="0"/>
                </a:lnTo>
                <a:lnTo>
                  <a:pt x="22016" y="0"/>
                </a:lnTo>
                <a:close/>
              </a:path>
              <a:path w="40978" h="38100">
                <a:moveTo>
                  <a:pt x="18968" y="38100"/>
                </a:moveTo>
                <a:close/>
              </a:path>
              <a:path w="40978" h="38100">
                <a:moveTo>
                  <a:pt x="22016" y="38100"/>
                </a:moveTo>
                <a:lnTo>
                  <a:pt x="22016" y="37969"/>
                </a:lnTo>
                <a:lnTo>
                  <a:pt x="18968" y="38100"/>
                </a:lnTo>
                <a:lnTo>
                  <a:pt x="22016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63295" y="463295"/>
            <a:ext cx="9131046" cy="6845046"/>
          </a:xfrm>
          <a:custGeom>
            <a:avLst/>
            <a:gdLst/>
            <a:ahLst/>
            <a:cxnLst/>
            <a:rect l="l" t="t" r="r" b="b"/>
            <a:pathLst>
              <a:path w="9131046" h="6845046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932452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SIP</a:t>
                      </a:r>
                      <a:r>
                        <a:rPr sz="36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019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Session Initiation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Protocol (SIP)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is a standard protocol for</a:t>
                      </a:r>
                      <a:r>
                        <a:rPr sz="30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38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oIP</a:t>
                      </a:r>
                      <a:r>
                        <a:rPr sz="3000" spc="-1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telephon</a:t>
                      </a:r>
                      <a:r>
                        <a:rPr sz="3000" spc="-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878840" marR="160401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single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SIP</a:t>
                      </a:r>
                      <a:r>
                        <a:rPr sz="3000" spc="-1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INVIT</a:t>
                      </a:r>
                      <a:r>
                        <a:rPr sz="24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1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transaction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consumes a relatively</a:t>
                      </a:r>
                      <a:r>
                        <a:rPr sz="3000" spc="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la</a:t>
                      </a:r>
                      <a:r>
                        <a:rPr sz="3000" spc="-5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ge amount of resources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So, even a modest number of spoofed SIP</a:t>
                      </a:r>
                      <a:r>
                        <a:rPr sz="3000" spc="-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INVITE</a:t>
                      </a: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requests can cause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21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35549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HTTP</a:t>
                      </a:r>
                      <a:r>
                        <a:rPr sz="3600" b="1" spc="-16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116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Similar to others; consume resources of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servers.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use botnets, etc. for distributed attacks.</a:t>
                      </a: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 dirty="0"/>
                    </a:p>
                    <a:p>
                      <a:pPr marL="878840" marR="121285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“Slowloris” can bog down 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 using only one or a few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machines: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 dirty="0"/>
                    </a:p>
                    <a:p>
                      <a:pPr marL="1278890" marR="122936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sends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partial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set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of headers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 waits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rest.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numerous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threads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to send</a:t>
                      </a:r>
                      <a:r>
                        <a:rPr sz="28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requests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1278890" marR="18764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Eventuall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sz="2800" spc="10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15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exhausted.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298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Reflection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83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83640" algn="l"/>
                          <a:tab pos="554799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the normal behavior of	the network</a:t>
                      </a: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183640" marR="8356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sends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spoofed source address being that of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a server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Server response is directed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183640" marR="93980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If there are many requests to multiple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responses can flood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arious protocols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TCP/SYN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183640" marR="3778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Ideall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 attacker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ant response 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ger than the request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Prevented by blocking source spoofing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3841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23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9400" y="3437382"/>
            <a:ext cx="3714750" cy="25458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858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298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Reflection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9836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Further variation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 self-contained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loop between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intermediary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Fairly easy to filter and block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45"/>
                        </a:spcBef>
                      </a:pPr>
                      <a:endParaRPr sz="1100"/>
                    </a:p>
                    <a:p>
                      <a:pPr marL="840740" marR="864235">
                        <a:lnSpc>
                          <a:spcPct val="100000"/>
                        </a:lnSpc>
                        <a:tabLst>
                          <a:tab pos="1755139" algn="l"/>
                        </a:tabLst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See:	CE</a:t>
                      </a:r>
                      <a:r>
                        <a:rPr sz="2200" spc="-13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2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Advisory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CA-1996-01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UDP</a:t>
                      </a:r>
                      <a:r>
                        <a:rPr sz="22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Denial-of-Service Attack. </a:t>
                      </a:r>
                      <a:r>
                        <a:rPr sz="2200" spc="-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ttacker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connected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50" spc="0" dirty="0">
                          <a:latin typeface="Times New Roman"/>
                          <a:cs typeface="Times New Roman"/>
                        </a:rPr>
                        <a:t>CHARGEN</a:t>
                      </a:r>
                      <a:r>
                        <a:rPr sz="1750" spc="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of one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achine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to the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5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175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of anothe</a:t>
                      </a:r>
                      <a:r>
                        <a:rPr sz="2200" spc="-12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1905000"/>
            <a:ext cx="7486650" cy="47312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9698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Bit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orrent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DRDoS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926465">
                        <a:lnSpc>
                          <a:spcPct val="100000"/>
                        </a:lnSpc>
                      </a:pPr>
                      <a:r>
                        <a:rPr sz="1400" u="sng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http://arstechnica.co</a:t>
                      </a:r>
                      <a:r>
                        <a:rPr sz="1400" u="sng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m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/security/2015/08/how-bittorrent-could-l</a:t>
                      </a:r>
                      <a:r>
                        <a:rPr sz="1400" u="sng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e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t-</a:t>
                      </a:r>
                      <a:r>
                        <a:rPr sz="1400" u="sng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l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one-ddos-attackers-bring-down-big-sites/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25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2286000"/>
            <a:ext cx="2743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/>
              <a:t>BitTorrent</a:t>
            </a:r>
            <a:r>
              <a:rPr lang="en-US" dirty="0"/>
              <a:t> applications receiving the request, in turn, flood a third-party target with data that's 50 to 120 times bigger than the original request. Key to making the attack possible is </a:t>
            </a:r>
            <a:r>
              <a:rPr lang="en-US" dirty="0" err="1"/>
              <a:t>BitTorrent's</a:t>
            </a:r>
            <a:r>
              <a:rPr lang="en-US" dirty="0"/>
              <a:t> use of the </a:t>
            </a:r>
            <a:r>
              <a:rPr lang="en-US" dirty="0">
                <a:hlinkClick r:id="rId5"/>
              </a:rPr>
              <a:t>user datagram protocol</a:t>
            </a:r>
            <a:r>
              <a:rPr lang="en-US" dirty="0"/>
              <a:t>, which provides no mechanism to prevent the falsifying of IP addresses</a:t>
            </a:r>
            <a:endParaRPr lang="en-US" dirty="0" smtClean="0">
              <a:solidFill>
                <a:srgbClr val="000000"/>
              </a:solidFill>
              <a:latin typeface="opensans"/>
            </a:endParaRPr>
          </a:p>
          <a:p>
            <a:endParaRPr lang="en-US" dirty="0">
              <a:solidFill>
                <a:srgbClr val="000000"/>
              </a:solidFill>
              <a:latin typeface="open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546108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953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392680" algn="l"/>
                        </a:tabLst>
                      </a:pP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erify Reverse Path:</a:t>
                      </a:r>
                      <a:r>
                        <a:rPr sz="3000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feature of Cisco and other routers, packets that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do not have a route </a:t>
                      </a:r>
                      <a:r>
                        <a:rPr sz="3000" i="1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sz="3000" i="1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to the source address on the incoming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interface</a:t>
                      </a:r>
                      <a:r>
                        <a:rPr sz="3000" spc="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are dropped.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lso called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everse Path Forward, or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RP</a:t>
                      </a:r>
                      <a:r>
                        <a:rPr sz="3000" spc="-2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RFC-1918 source addresses.</a:t>
                      </a: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878840" marR="6959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own-network addresses in and o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f-network addresses out (source spoofing.)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Rate-limit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ICMP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26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ports not needed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regular operation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CHARGEN</a:t>
                      </a:r>
                      <a:r>
                        <a:rPr sz="2400" spc="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Disable unused/unneeded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services on hosts.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3312414"/>
            <a:ext cx="6658356" cy="33329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DNS Reflection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99821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sets up a loop between a DNS server and the “echo”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port on the attacked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machine.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Prevention: Firewall rules.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78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DNS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Amplification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893444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Uses DNS requests with spoofed source address being the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49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878840" marR="88455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  <a:tab pos="590232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Exploit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normal DNS behavior: a small request produces much 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ger response;	60 byte request to 512 – 4,000 byte response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761489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sends requests to multiple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well- connected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which flood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responses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2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moderate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flow of request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DNS servers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 loaded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4400" y="21336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9827" y="2129027"/>
            <a:ext cx="3438905" cy="2143505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4"/>
                </a:lnTo>
                <a:lnTo>
                  <a:pt x="3401063" y="200040"/>
                </a:lnTo>
                <a:lnTo>
                  <a:pt x="3375464" y="156492"/>
                </a:lnTo>
                <a:lnTo>
                  <a:pt x="3344218" y="117173"/>
                </a:lnTo>
                <a:lnTo>
                  <a:pt x="3307890" y="82626"/>
                </a:lnTo>
                <a:lnTo>
                  <a:pt x="3267050" y="53393"/>
                </a:lnTo>
                <a:lnTo>
                  <a:pt x="3222264" y="30016"/>
                </a:lnTo>
                <a:lnTo>
                  <a:pt x="3174102" y="13040"/>
                </a:lnTo>
                <a:lnTo>
                  <a:pt x="3123130" y="3006"/>
                </a:lnTo>
                <a:lnTo>
                  <a:pt x="3078480" y="0"/>
                </a:lnTo>
                <a:lnTo>
                  <a:pt x="360426" y="0"/>
                </a:lnTo>
                <a:lnTo>
                  <a:pt x="308036" y="3918"/>
                </a:lnTo>
                <a:lnTo>
                  <a:pt x="257779" y="15077"/>
                </a:lnTo>
                <a:lnTo>
                  <a:pt x="210255" y="32982"/>
                </a:lnTo>
                <a:lnTo>
                  <a:pt x="165919" y="57236"/>
                </a:lnTo>
                <a:lnTo>
                  <a:pt x="125810" y="87044"/>
                </a:lnTo>
                <a:lnTo>
                  <a:pt x="90090" y="122211"/>
                </a:lnTo>
                <a:lnTo>
                  <a:pt x="59489" y="162169"/>
                </a:lnTo>
                <a:lnTo>
                  <a:pt x="34658" y="206341"/>
                </a:lnTo>
                <a:lnTo>
                  <a:pt x="16146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5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5"/>
                </a:lnTo>
                <a:lnTo>
                  <a:pt x="24116" y="1912503"/>
                </a:lnTo>
                <a:lnTo>
                  <a:pt x="39963" y="1947799"/>
                </a:lnTo>
                <a:lnTo>
                  <a:pt x="59519" y="1981194"/>
                </a:lnTo>
                <a:lnTo>
                  <a:pt x="82524" y="2012342"/>
                </a:lnTo>
                <a:lnTo>
                  <a:pt x="108716" y="2040897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81600" y="21336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77028" y="2129027"/>
            <a:ext cx="3438905" cy="2143505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4"/>
                </a:lnTo>
                <a:lnTo>
                  <a:pt x="3401063" y="200040"/>
                </a:lnTo>
                <a:lnTo>
                  <a:pt x="3375464" y="156492"/>
                </a:lnTo>
                <a:lnTo>
                  <a:pt x="3344218" y="117173"/>
                </a:lnTo>
                <a:lnTo>
                  <a:pt x="3307890" y="82626"/>
                </a:lnTo>
                <a:lnTo>
                  <a:pt x="3267050" y="53393"/>
                </a:lnTo>
                <a:lnTo>
                  <a:pt x="3222264" y="30016"/>
                </a:lnTo>
                <a:lnTo>
                  <a:pt x="3174102" y="13040"/>
                </a:lnTo>
                <a:lnTo>
                  <a:pt x="3123130" y="3006"/>
                </a:lnTo>
                <a:lnTo>
                  <a:pt x="3078480" y="0"/>
                </a:lnTo>
                <a:lnTo>
                  <a:pt x="360426" y="0"/>
                </a:lnTo>
                <a:lnTo>
                  <a:pt x="308033" y="3918"/>
                </a:lnTo>
                <a:lnTo>
                  <a:pt x="257774" y="15077"/>
                </a:lnTo>
                <a:lnTo>
                  <a:pt x="210249" y="32982"/>
                </a:lnTo>
                <a:lnTo>
                  <a:pt x="165919" y="57233"/>
                </a:lnTo>
                <a:lnTo>
                  <a:pt x="125806" y="87044"/>
                </a:lnTo>
                <a:lnTo>
                  <a:pt x="90087" y="122211"/>
                </a:lnTo>
                <a:lnTo>
                  <a:pt x="59489" y="162165"/>
                </a:lnTo>
                <a:lnTo>
                  <a:pt x="34656" y="206341"/>
                </a:lnTo>
                <a:lnTo>
                  <a:pt x="16146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6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6"/>
                </a:lnTo>
                <a:lnTo>
                  <a:pt x="24116" y="1912508"/>
                </a:lnTo>
                <a:lnTo>
                  <a:pt x="39963" y="1947805"/>
                </a:lnTo>
                <a:lnTo>
                  <a:pt x="59519" y="1981198"/>
                </a:lnTo>
                <a:lnTo>
                  <a:pt x="82524" y="2012343"/>
                </a:lnTo>
                <a:lnTo>
                  <a:pt x="108716" y="2040897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00400" y="44958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95827" y="4491228"/>
            <a:ext cx="3438905" cy="2143506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5"/>
                </a:lnTo>
                <a:lnTo>
                  <a:pt x="3401063" y="200042"/>
                </a:lnTo>
                <a:lnTo>
                  <a:pt x="3375464" y="156495"/>
                </a:lnTo>
                <a:lnTo>
                  <a:pt x="3344218" y="117177"/>
                </a:lnTo>
                <a:lnTo>
                  <a:pt x="3307890" y="82631"/>
                </a:lnTo>
                <a:lnTo>
                  <a:pt x="3267050" y="53398"/>
                </a:lnTo>
                <a:lnTo>
                  <a:pt x="3222264" y="30022"/>
                </a:lnTo>
                <a:lnTo>
                  <a:pt x="3174102" y="13044"/>
                </a:lnTo>
                <a:lnTo>
                  <a:pt x="3123130" y="3007"/>
                </a:lnTo>
                <a:lnTo>
                  <a:pt x="3078480" y="0"/>
                </a:lnTo>
                <a:lnTo>
                  <a:pt x="360426" y="0"/>
                </a:lnTo>
                <a:lnTo>
                  <a:pt x="308036" y="3918"/>
                </a:lnTo>
                <a:lnTo>
                  <a:pt x="257780" y="15077"/>
                </a:lnTo>
                <a:lnTo>
                  <a:pt x="210257" y="32982"/>
                </a:lnTo>
                <a:lnTo>
                  <a:pt x="165919" y="57239"/>
                </a:lnTo>
                <a:lnTo>
                  <a:pt x="125815" y="87044"/>
                </a:lnTo>
                <a:lnTo>
                  <a:pt x="90096" y="122211"/>
                </a:lnTo>
                <a:lnTo>
                  <a:pt x="59489" y="162178"/>
                </a:lnTo>
                <a:lnTo>
                  <a:pt x="34663" y="206341"/>
                </a:lnTo>
                <a:lnTo>
                  <a:pt x="16149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5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5"/>
                </a:lnTo>
                <a:lnTo>
                  <a:pt x="24116" y="1912505"/>
                </a:lnTo>
                <a:lnTo>
                  <a:pt x="39963" y="1947804"/>
                </a:lnTo>
                <a:lnTo>
                  <a:pt x="59519" y="1981200"/>
                </a:lnTo>
                <a:lnTo>
                  <a:pt x="82524" y="2012347"/>
                </a:lnTo>
                <a:lnTo>
                  <a:pt x="108716" y="2040899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76542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Resource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Attacked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R="553720" algn="ctr">
                        <a:lnSpc>
                          <a:spcPct val="100000"/>
                        </a:lnSpc>
                        <a:tabLst>
                          <a:tab pos="4410710" algn="l"/>
                        </a:tabLst>
                      </a:pPr>
                      <a:r>
                        <a:rPr sz="2800" spc="-5" dirty="0">
                          <a:latin typeface="Arial Narrow"/>
                          <a:cs typeface="Arial Narrow"/>
                        </a:rPr>
                        <a:t>Networ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k 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bandwidt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h	System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Resources</a:t>
                      </a:r>
                      <a:endParaRPr sz="2800">
                        <a:latin typeface="Arial Narrow"/>
                        <a:cs typeface="Arial Narrow"/>
                      </a:endParaRPr>
                    </a:p>
                    <a:p>
                      <a:pPr marL="737235">
                        <a:lnSpc>
                          <a:spcPts val="201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Relates to the capacity of the	</a:t>
                      </a:r>
                      <a:r>
                        <a:rPr sz="3000" baseline="-11111" dirty="0">
                          <a:latin typeface="Times New Roman"/>
                          <a:cs typeface="Times New Roman"/>
                        </a:rPr>
                        <a:t>Aims</a:t>
                      </a:r>
                      <a:r>
                        <a:rPr sz="3000" spc="-15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3000" spc="-15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overload or</a:t>
                      </a:r>
                      <a:r>
                        <a:rPr sz="3000" spc="-30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crash</a:t>
                      </a:r>
                      <a:endParaRPr sz="3000" baseline="-11111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92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links connecting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a	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3000" spc="-15" baseline="-236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3000" spc="-15" baseline="-236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handling</a:t>
                      </a:r>
                      <a:endParaRPr sz="3000" baseline="-23611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55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server to the Internet. For most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714"/>
                        </a:lnSpc>
                        <a:tabLst>
                          <a:tab pos="5003800" algn="l"/>
                        </a:tabLst>
                      </a:pPr>
                      <a:r>
                        <a:rPr sz="2400" baseline="-20833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44" baseline="-20833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baseline="-20833" dirty="0">
                          <a:latin typeface="Times New Roman"/>
                          <a:cs typeface="Times New Roman"/>
                        </a:rPr>
                        <a:t>ganizations this is their	</a:t>
                      </a:r>
                      <a:r>
                        <a:rPr sz="2000" spc="0" dirty="0">
                          <a:latin typeface="Times New Roman"/>
                          <a:cs typeface="Times New Roman"/>
                        </a:rPr>
                        <a:t>software, operating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0" dirty="0">
                          <a:latin typeface="Times New Roman"/>
                          <a:cs typeface="Times New Roman"/>
                        </a:rPr>
                        <a:t>system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to their Internet	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resources,</a:t>
                      </a:r>
                      <a:r>
                        <a:rPr sz="3000" spc="-22" baseline="277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disk</a:t>
                      </a:r>
                      <a:r>
                        <a:rPr sz="3000" spc="-30" baseline="277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space, or</a:t>
                      </a:r>
                      <a:endParaRPr sz="3000" baseline="2777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92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Service Provider (ISP)	</a:t>
                      </a:r>
                      <a:r>
                        <a:rPr sz="3000" baseline="-11111" dirty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sz="3000" spc="-22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resource</a:t>
                      </a:r>
                      <a:endParaRPr sz="3000" baseline="-11111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40"/>
                        </a:spcBef>
                      </a:pPr>
                      <a:endParaRPr sz="1100"/>
                    </a:p>
                    <a:p>
                      <a:pPr marL="2821940" marR="3222625" indent="170180">
                        <a:lnSpc>
                          <a:spcPct val="100000"/>
                        </a:lnSpc>
                      </a:pPr>
                      <a:r>
                        <a:rPr sz="2800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Resources </a:t>
                      </a:r>
                      <a:r>
                        <a:rPr sz="1800" spc="-13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ypically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nvolves a number of valid requests which consume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significan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limitin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the abilit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serve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respon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to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requests from other users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38200" y="1981200"/>
            <a:ext cx="8399526" cy="37513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485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Amplification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24409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Arial Narrow"/>
                          <a:cs typeface="Arial Narrow"/>
                        </a:rPr>
                        <a:t>Packets</a:t>
                      </a:r>
                      <a:r>
                        <a:rPr sz="1800" spc="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directed</a:t>
                      </a:r>
                      <a:endParaRPr sz="1800">
                        <a:latin typeface="Arial Narrow"/>
                        <a:cs typeface="Arial Narrow"/>
                      </a:endParaRPr>
                    </a:p>
                    <a:p>
                      <a:pPr marL="2440940">
                        <a:lnSpc>
                          <a:spcPts val="2140"/>
                        </a:lnSpc>
                      </a:pPr>
                      <a:r>
                        <a:rPr sz="1800" dirty="0"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sz="1800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broadcast</a:t>
                      </a:r>
                      <a:r>
                        <a:rPr sz="1800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address</a:t>
                      </a:r>
                      <a:endParaRPr sz="180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300"/>
                        </a:lnSpc>
                        <a:spcBef>
                          <a:spcPts val="17"/>
                        </a:spcBef>
                      </a:pPr>
                      <a:endParaRPr sz="1300"/>
                    </a:p>
                    <a:p>
                      <a:pPr marL="840740" marR="1320800">
                        <a:lnSpc>
                          <a:spcPct val="100000"/>
                        </a:lnSpc>
                        <a:tabLst>
                          <a:tab pos="2068195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end “ping” to the broadcast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address of a la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 network.	Spoof the source address of the ta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get.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4216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Thinkin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Abou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High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volumes may be legitimate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result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high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publicit</a:t>
                      </a:r>
                      <a:r>
                        <a:rPr sz="2800" spc="-18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“slash-dotted”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popula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Olympic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etc.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Or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created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an attacker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Three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lines of defense against (D)DoS: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prevention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preemption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filtering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tracebac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identificatio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(?)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24018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02640" indent="-342900">
                        <a:lnSpc>
                          <a:spcPts val="3535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Block spoofed source addresses</a:t>
                      </a:r>
                      <a:r>
                        <a:rPr sz="30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output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202690" lvl="1" indent="-285750">
                        <a:lnSpc>
                          <a:spcPts val="269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router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clos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sourc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possible</a:t>
                      </a:r>
                      <a:endParaRPr sz="28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916940">
                        <a:lnSpc>
                          <a:spcPts val="2690"/>
                        </a:lnSpc>
                        <a:tabLst>
                          <a:tab pos="1202690" algn="l"/>
                        </a:tabLst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•	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BCP</a:t>
                      </a:r>
                      <a:r>
                        <a:rPr sz="2800" u="heavy" spc="-9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38</a:t>
                      </a:r>
                      <a:r>
                        <a:rPr sz="2800" u="heavy" spc="-88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(RFC</a:t>
                      </a:r>
                      <a:r>
                        <a:rPr sz="2800" u="heavy" spc="-88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2827)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02690" lvl="1" indent="-285750">
                        <a:lnSpc>
                          <a:spcPts val="268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Stil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rarel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mplemented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802640" indent="-342900">
                        <a:lnSpc>
                          <a:spcPts val="295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</a:p>
                    <a:p>
                      <a:pPr>
                        <a:lnSpc>
                          <a:spcPts val="60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202690" marR="1808480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I operate network 12.232.184.0, with 254 host addresses.</a:t>
                      </a: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202690" marR="560070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My own edge router should block (drop)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ny outbound packets with source addresses</a:t>
                      </a:r>
                      <a:r>
                        <a:rPr sz="2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i="1" spc="0" dirty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26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in 12.232.184.0–255.</a:t>
                      </a:r>
                      <a:endParaRPr sz="2600" dirty="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 dirty="0"/>
                    </a:p>
                    <a:p>
                      <a:pPr marL="1202690" marR="456565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so,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my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never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source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sz="26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based on address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spoofing.</a:t>
                      </a:r>
                      <a:endParaRPr sz="2600" dirty="0">
                        <a:latin typeface="Times New Roman"/>
                        <a:cs typeface="Times New Roman"/>
                      </a:endParaRPr>
                    </a:p>
                    <a:p>
                      <a:pPr marL="802640" indent="-342900">
                        <a:lnSpc>
                          <a:spcPts val="287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b="1" i="1" dirty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sz="3000" b="1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b="1" i="1" spc="0" dirty="0">
                          <a:latin typeface="Times New Roman"/>
                          <a:cs typeface="Times New Roman"/>
                        </a:rPr>
                        <a:t>networks</a:t>
                      </a:r>
                      <a:r>
                        <a:rPr sz="3000" b="1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prevent the attack.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32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0253" y="2644139"/>
            <a:ext cx="9143" cy="38100"/>
          </a:xfrm>
          <a:custGeom>
            <a:avLst/>
            <a:gdLst/>
            <a:ahLst/>
            <a:cxnLst/>
            <a:rect l="l" t="t" r="r" b="b"/>
            <a:pathLst>
              <a:path w="9143" h="38100">
                <a:moveTo>
                  <a:pt x="4571" y="0"/>
                </a:moveTo>
                <a:lnTo>
                  <a:pt x="4571" y="38100"/>
                </a:lnTo>
              </a:path>
            </a:pathLst>
          </a:custGeom>
          <a:ln w="10413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60429" y="2644139"/>
            <a:ext cx="40223" cy="38100"/>
          </a:xfrm>
          <a:custGeom>
            <a:avLst/>
            <a:gdLst/>
            <a:ahLst/>
            <a:cxnLst/>
            <a:rect l="l" t="t" r="r" b="b"/>
            <a:pathLst>
              <a:path w="40223" h="38100">
                <a:moveTo>
                  <a:pt x="40223" y="17243"/>
                </a:moveTo>
                <a:lnTo>
                  <a:pt x="34179" y="4949"/>
                </a:lnTo>
                <a:lnTo>
                  <a:pt x="21254" y="0"/>
                </a:lnTo>
                <a:lnTo>
                  <a:pt x="15766" y="259"/>
                </a:lnTo>
                <a:lnTo>
                  <a:pt x="4445" y="6923"/>
                </a:lnTo>
                <a:lnTo>
                  <a:pt x="0" y="20856"/>
                </a:lnTo>
                <a:lnTo>
                  <a:pt x="6044" y="33150"/>
                </a:lnTo>
                <a:lnTo>
                  <a:pt x="18968" y="38100"/>
                </a:lnTo>
                <a:lnTo>
                  <a:pt x="24457" y="37840"/>
                </a:lnTo>
                <a:lnTo>
                  <a:pt x="35778" y="31176"/>
                </a:lnTo>
                <a:lnTo>
                  <a:pt x="40223" y="17243"/>
                </a:lnTo>
                <a:close/>
              </a:path>
              <a:path w="40223" h="38100">
                <a:moveTo>
                  <a:pt x="21254" y="0"/>
                </a:moveTo>
                <a:lnTo>
                  <a:pt x="18969" y="0"/>
                </a:lnTo>
                <a:lnTo>
                  <a:pt x="21254" y="0"/>
                </a:lnTo>
                <a:close/>
              </a:path>
              <a:path w="40223" h="38100">
                <a:moveTo>
                  <a:pt x="21254" y="38100"/>
                </a:moveTo>
                <a:lnTo>
                  <a:pt x="18969" y="38099"/>
                </a:lnTo>
                <a:lnTo>
                  <a:pt x="21254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4277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limiting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upstream distribution nets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1278890" marR="91313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specifi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types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TCP/SYN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</a:t>
                      </a:r>
                      <a:r>
                        <a:rPr sz="30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modified</a:t>
                      </a:r>
                      <a:r>
                        <a:rPr sz="3000" spc="-4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CP</a:t>
                      </a:r>
                      <a:r>
                        <a:rPr sz="3000" spc="-114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3000" spc="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handling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Use SYN cookies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hen table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full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Selectiv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rando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tabl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ull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Shortened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time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connection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setup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33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733640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Block IP</a:t>
                      </a:r>
                      <a:r>
                        <a:rPr sz="3000" spc="-114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directed</a:t>
                      </a:r>
                      <a:r>
                        <a:rPr sz="3000" spc="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broadcast packets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incoming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packets to broadcast addresses.</a:t>
                      </a: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</a:pPr>
                      <a:endParaRPr sz="700" dirty="0"/>
                    </a:p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suspicious services and combinations</a:t>
                      </a: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955040" marR="5937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Manage application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 with “puzzles”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(try to) distinguish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human requests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Good general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security practices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955040" marR="8972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mirrored and replicated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 when high- performance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reliability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are required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34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517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Legitimate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Overloads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23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e’ve talked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about 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site that has been “slash-dotted?”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4058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What other kinds of events can cause similar spikes in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Operato</a:t>
                      </a:r>
                      <a:r>
                        <a:rPr sz="3000" spc="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dilemma: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Prepare for such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vents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(costly)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Ride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through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them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(also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costly!)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clou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ervices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maybe…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575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How can one tell whether an “overload”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condition is an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 a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increase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4678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94513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Some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fic, in volume, is always an indication of an attack.	Example: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SYN floods, “Martian”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DN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responses.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Other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may be harder to analyze.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2539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Respondin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Need a good incident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plan…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rearrange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contact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ISP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Needed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impose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filtering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upstream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Detail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respons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mus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planned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Have standard filters in place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13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Ideally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have network monitors and IDS to detect and notify of abnormal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patterns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2539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Respondin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Identify type of attack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6385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captur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analyz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with</a:t>
                      </a:r>
                      <a:r>
                        <a:rPr sz="28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TCPDUMP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492885" lvl="1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instal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bloc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upstream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identif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correc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ystem/applicatio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bug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166495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Consider having ISP</a:t>
                      </a:r>
                      <a:r>
                        <a:rPr sz="30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flow back to source: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ficul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tim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consuming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necessar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lega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contemplated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Implement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contingency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plan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Update incident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plan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00200" y="2219705"/>
            <a:ext cx="6448805" cy="1514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502677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162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Filtering: Where?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endParaRPr lang="en-US" sz="3000" dirty="0" smtClean="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endParaRPr lang="en-US" sz="3000" dirty="0" smtClean="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endParaRPr lang="en-US" sz="3000" dirty="0" smtClean="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endParaRPr lang="en-US" sz="3000" dirty="0" smtClean="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 smtClean="0">
                          <a:latin typeface="Times New Roman"/>
                          <a:cs typeface="Times New Roman"/>
                        </a:rPr>
                        <a:t>Some </a:t>
                      </a:r>
                      <a:r>
                        <a:rPr sz="3000" dirty="0">
                          <a:latin typeface="Times New Roman"/>
                          <a:cs typeface="Times New Roman"/>
                        </a:rPr>
                        <a:t>attacks can be filtered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the edge route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 dirty="0"/>
                    </a:p>
                    <a:p>
                      <a:pPr marL="1107440" marR="7727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  <a:tab pos="277368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Attacks that consume bandwidth can 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be filtered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fectively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the ISP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customer route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or before.	Why?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39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2941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Thinkin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Abou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Denia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Service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695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Not all service-denial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vents are attacks. (What does it mean to be “slash-dotted?”)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98869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516505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al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Do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succee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denying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service.	(How will you identify these?)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4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First reports usually describe symptoms,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i="1" spc="-5" dirty="0">
                          <a:latin typeface="Times New Roman"/>
                          <a:cs typeface="Times New Roman"/>
                        </a:rPr>
                        <a:t>e.g</a:t>
                      </a:r>
                      <a:r>
                        <a:rPr sz="3600" i="1" spc="0" dirty="0">
                          <a:latin typeface="Times New Roman"/>
                          <a:cs typeface="Times New Roman"/>
                        </a:rPr>
                        <a:t>.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“The Internet is slo</a:t>
                      </a:r>
                      <a:r>
                        <a:rPr sz="36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.”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Mitigation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7240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Reduce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Maximum Segment Life (MSL) to mitigate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SY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1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floods.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2731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Drop (instead of sending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RST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sz="30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 to closed ports.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Drop 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closed ports.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3011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Rate-limit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outgoing ICMP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“unreachable”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TC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219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Being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Good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Netizen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Be alert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software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310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Keep patches up to date (on routers and other network gear as well as operating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systems.)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29667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Deny outbound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at your edge router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i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filtering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spoofed addresses.)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888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Disable and also block unused services (defense in depth.)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20434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Supply training for systems and network administrators.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101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Longer-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erm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Solutions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3938904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Adoption of IPsec.	(Included in IPv6)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830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44240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Adoption of DNSSec.	(DNSSec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root zones deployed July 15, 2010)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1106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Load and volume monitoring by ISPs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early warning.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Further research in intrusion detection.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2"/>
                        </a:spcBef>
                      </a:pPr>
                      <a:endParaRPr sz="6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3431540">
                        <a:lnSpc>
                          <a:spcPct val="100000"/>
                        </a:lnSpc>
                      </a:pPr>
                      <a:r>
                        <a:rPr sz="2400" i="1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http://ww</a:t>
                      </a:r>
                      <a:r>
                        <a:rPr sz="2400" i="1" u="heavy" spc="-1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.sans.o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g/dosstep/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oadmap.php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3677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Postscript: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Thinking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About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16940" marR="132461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[Do not fall into] the classic</a:t>
                      </a:r>
                      <a:r>
                        <a:rPr sz="32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security misapprehension error: the idea that either you’re “secure”</a:t>
                      </a:r>
                      <a:r>
                        <a:rPr sz="32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or you’re not.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9"/>
                        </a:spcBef>
                      </a:pPr>
                      <a:endParaRPr sz="8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916940" marR="897890" indent="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The real question, as we all kno</a:t>
                      </a:r>
                      <a:r>
                        <a:rPr sz="3200" spc="-21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, should be, “against what sort of attacks am I vulnerable?”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R="1146810" algn="r">
                        <a:lnSpc>
                          <a:spcPts val="2075"/>
                        </a:lnSpc>
                      </a:pPr>
                      <a:r>
                        <a:rPr sz="2400" i="1" dirty="0">
                          <a:latin typeface="Times New Roman"/>
                          <a:cs typeface="Times New Roman"/>
                        </a:rPr>
                        <a:t>–Curt</a:t>
                      </a:r>
                      <a:r>
                        <a:rPr sz="24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Sampson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173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Classic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07390" indent="-34290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An attacker can use simple ping flooding from higher capacity link to one of lower capacit</a:t>
                      </a:r>
                      <a:r>
                        <a:rPr sz="3600" spc="-23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, causing loss of tra</a:t>
                      </a:r>
                      <a:r>
                        <a:rPr sz="36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fic.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18205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The source of flood tra</a:t>
                      </a:r>
                      <a:r>
                        <a:rPr sz="36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fic is easily identified when the mode is ping floodin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3600" y="2065782"/>
            <a:ext cx="6047232" cy="45666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173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Classic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Problems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Malformed packets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Source address spoofing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Flooding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Distributed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 attacks (DDoS)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Reflection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Amplification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Lack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appropriate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to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Unprotected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computers as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platforms.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7"/>
                        </a:spcBef>
                      </a:pPr>
                      <a:endParaRPr sz="650"/>
                    </a:p>
                    <a:p>
                      <a:pPr marL="3431540">
                        <a:lnSpc>
                          <a:spcPct val="100000"/>
                        </a:lnSpc>
                      </a:pPr>
                      <a:r>
                        <a:rPr sz="2400" i="1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http://ww</a:t>
                      </a:r>
                      <a:r>
                        <a:rPr sz="2400" i="1" u="heavy" spc="-1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.sans.o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g/dosstep/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oadmap.php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388040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498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Malformed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Packets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Also called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poison packets, magic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strings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878840" marR="596900" indent="-342900">
                        <a:lnSpc>
                          <a:spcPts val="324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single, specially-crafted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triggers an error in </a:t>
                      </a:r>
                      <a:r>
                        <a:rPr sz="3000" spc="0" dirty="0" smtClean="0">
                          <a:latin typeface="Times New Roman"/>
                          <a:cs typeface="Times New Roman"/>
                        </a:rPr>
                        <a:t>operating</a:t>
                      </a:r>
                      <a:r>
                        <a:rPr sz="3000" spc="1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or application. Consequences: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298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Crash</a:t>
                      </a: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Arbitrary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code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xecution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22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Examples</a:t>
                      </a:r>
                    </a:p>
                    <a:p>
                      <a:pPr marL="1278890" lvl="1" indent="-285750">
                        <a:lnSpc>
                          <a:spcPts val="3030"/>
                        </a:lnSpc>
                        <a:buFont typeface="Arial"/>
                        <a:buChar char="•"/>
                        <a:tabLst>
                          <a:tab pos="1278890" algn="l"/>
                          <a:tab pos="3016885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Shellshock	(Linux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2014)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  <a:tab pos="301625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Heartbleed	(SSL, 2014)</a:t>
                      </a: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Ping of death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(TC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indows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95)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ttack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(Apache,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1999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so)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1358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Shellshoc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lnerability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 error in the bash shell (widely used in Linux)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allow execution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arbitrary shell commands,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  <a:tabLst>
                          <a:tab pos="2805430" algn="l"/>
                        </a:tabLst>
                      </a:pPr>
                      <a:r>
                        <a:rPr sz="3000" i="1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‘rm –rf	</a:t>
                      </a:r>
                      <a:r>
                        <a:rPr sz="3000" b="1" spc="0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’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This ejects the CD/DVD drive: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2265"/>
                        </a:lnSpc>
                      </a:pPr>
                      <a:r>
                        <a:rPr sz="2000" b="1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curl -H "User-Agent: () { :; }; /bin/eject"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  <a:hlinkClick r:id="rId3"/>
                        </a:rPr>
                        <a:t>http://example.com/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4"/>
                        </a:spcBef>
                      </a:pPr>
                      <a:endParaRPr sz="850"/>
                    </a:p>
                    <a:p>
                      <a:pPr marL="878840" marR="8001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bash shell incorrectly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interprets what should be a function, executes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unintended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commands.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838200" y="57912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Shellshock could enable an attacker to cause Bash to </a:t>
            </a:r>
            <a:r>
              <a:rPr lang="en-US" dirty="0">
                <a:solidFill>
                  <a:srgbClr val="3366CC"/>
                </a:solidFill>
                <a:latin typeface="Arial" panose="020B0604020202020204" pitchFamily="34" charset="0"/>
                <a:hlinkClick r:id="rId4" tooltip="Arbitrary code execution"/>
              </a:rPr>
              <a:t>execute arbitrary commands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 and gain unauthorized </a:t>
            </a:r>
            <a:r>
              <a:rPr lang="en-US" dirty="0" smtClean="0">
                <a:solidFill>
                  <a:srgbClr val="202122"/>
                </a:solidFill>
                <a:latin typeface="Arial" panose="020B0604020202020204" pitchFamily="34" charset="0"/>
              </a:rPr>
              <a:t>access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 to many Internet-facing services, such as web servers, that use Bash to process requests</a:t>
            </a:r>
            <a:r>
              <a:rPr lang="en-US" dirty="0" smtClean="0">
                <a:solidFill>
                  <a:srgbClr val="202122"/>
                </a:solidFill>
                <a:latin typeface="Arial" panose="020B0604020202020204" pitchFamily="34" charset="0"/>
              </a:rPr>
              <a:t>. [Wiki]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B2914F-6C1D-4ECF-81E2-AAFDDEF5ED55}"/>
</file>

<file path=customXml/itemProps2.xml><?xml version="1.0" encoding="utf-8"?>
<ds:datastoreItem xmlns:ds="http://schemas.openxmlformats.org/officeDocument/2006/customXml" ds:itemID="{ADDED21B-04BC-4EBE-BBA7-3DF6FECE551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2006</Words>
  <Application>Microsoft Office PowerPoint</Application>
  <PresentationFormat>Custom</PresentationFormat>
  <Paragraphs>439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Arial Narrow</vt:lpstr>
      <vt:lpstr>Calibri</vt:lpstr>
      <vt:lpstr>Courier New</vt:lpstr>
      <vt:lpstr>opensans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- 4823_12_denial_service.pptx</dc:title>
  <dc:creator>bbrown</dc:creator>
  <cp:lastModifiedBy>Hossain Shahriar</cp:lastModifiedBy>
  <cp:revision>5</cp:revision>
  <dcterms:created xsi:type="dcterms:W3CDTF">2019-06-19T22:41:38Z</dcterms:created>
  <dcterms:modified xsi:type="dcterms:W3CDTF">2023-02-19T18:42:16Z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