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15.xml" ContentType="application/vnd.openxmlformats-officedocument.presentationml.slide+xml"/>
  <Override PartName="/ppt/slides/slide36.xml" ContentType="application/vnd.openxmlformats-officedocument.presentationml.slide+xml"/>
  <Override PartName="/ppt/slides/slide38.xml" ContentType="application/vnd.openxmlformats-officedocument.presentationml.slide+xml"/>
  <Override PartName="/ppt/slides/slide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4" r:id="rId35"/>
    <p:sldId id="293" r:id="rId36"/>
    <p:sldId id="295" r:id="rId37"/>
    <p:sldId id="290" r:id="rId38"/>
    <p:sldId id="291" r:id="rId39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46" y="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61537" y="1001521"/>
            <a:ext cx="3735324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97889" y="2190445"/>
            <a:ext cx="7531100" cy="273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recisely.com/solution/security-information-and-event-management-siem-solutions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juniper.net/us/en/research-topics/what-is-siem.html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751835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67382" y="3982465"/>
            <a:ext cx="572325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Security Auditing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and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Audit</a:t>
            </a:r>
            <a:r>
              <a:rPr sz="3000" spc="-360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52726" y="959611"/>
            <a:ext cx="54006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Implementation</a:t>
            </a:r>
            <a:r>
              <a:rPr spc="25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20494"/>
            <a:ext cx="8195309" cy="4716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0" indent="-3683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81635" algn="l"/>
              </a:tabLst>
            </a:pPr>
            <a:r>
              <a:rPr sz="2700" spc="-5" dirty="0">
                <a:latin typeface="Times New Roman"/>
                <a:cs typeface="Times New Roman"/>
              </a:rPr>
              <a:t>Management </a:t>
            </a:r>
            <a:r>
              <a:rPr sz="2700" dirty="0">
                <a:latin typeface="Times New Roman"/>
                <a:cs typeface="Times New Roman"/>
              </a:rPr>
              <a:t>agrees on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requirements</a:t>
            </a:r>
            <a:endParaRPr sz="2700">
              <a:latin typeface="Times New Roman"/>
              <a:cs typeface="Times New Roman"/>
            </a:endParaRPr>
          </a:p>
          <a:p>
            <a:pPr marL="381000" indent="-368300">
              <a:lnSpc>
                <a:spcPct val="100000"/>
              </a:lnSpc>
              <a:buAutoNum type="arabicPeriod"/>
              <a:tabLst>
                <a:tab pos="381635" algn="l"/>
              </a:tabLst>
            </a:pPr>
            <a:r>
              <a:rPr sz="2700" spc="-5" dirty="0">
                <a:latin typeface="Times New Roman"/>
                <a:cs typeface="Times New Roman"/>
              </a:rPr>
              <a:t>Scope </a:t>
            </a:r>
            <a:r>
              <a:rPr sz="2700" dirty="0">
                <a:latin typeface="Times New Roman"/>
                <a:cs typeface="Times New Roman"/>
              </a:rPr>
              <a:t>of checks agreed and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controlled</a:t>
            </a:r>
            <a:endParaRPr sz="2700">
              <a:latin typeface="Times New Roman"/>
              <a:cs typeface="Times New Roman"/>
            </a:endParaRPr>
          </a:p>
          <a:p>
            <a:pPr marL="381000" indent="-368300">
              <a:lnSpc>
                <a:spcPct val="100000"/>
              </a:lnSpc>
              <a:buAutoNum type="arabicPeriod"/>
              <a:tabLst>
                <a:tab pos="381635" algn="l"/>
              </a:tabLst>
            </a:pPr>
            <a:r>
              <a:rPr sz="2700" dirty="0">
                <a:latin typeface="Times New Roman"/>
                <a:cs typeface="Times New Roman"/>
              </a:rPr>
              <a:t>Checks limited to read-only access to </a:t>
            </a:r>
            <a:r>
              <a:rPr sz="2700" spc="-5" dirty="0">
                <a:latin typeface="Times New Roman"/>
                <a:cs typeface="Times New Roman"/>
              </a:rPr>
              <a:t>s/w </a:t>
            </a:r>
            <a:r>
              <a:rPr sz="2700" dirty="0">
                <a:latin typeface="Times New Roman"/>
                <a:cs typeface="Times New Roman"/>
              </a:rPr>
              <a:t>and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data</a:t>
            </a:r>
            <a:endParaRPr sz="2700">
              <a:latin typeface="Times New Roman"/>
              <a:cs typeface="Times New Roman"/>
            </a:endParaRPr>
          </a:p>
          <a:p>
            <a:pPr marL="295275" marR="594360" indent="-282575">
              <a:lnSpc>
                <a:spcPct val="80000"/>
              </a:lnSpc>
              <a:spcBef>
                <a:spcPts val="645"/>
              </a:spcBef>
              <a:buFont typeface="Times New Roman"/>
              <a:buAutoNum type="arabicPeriod"/>
              <a:tabLst>
                <a:tab pos="381635" algn="l"/>
              </a:tabLst>
            </a:pPr>
            <a:r>
              <a:rPr dirty="0"/>
              <a:t>	</a:t>
            </a:r>
            <a:r>
              <a:rPr sz="2700" spc="-5" dirty="0">
                <a:latin typeface="Times New Roman"/>
                <a:cs typeface="Times New Roman"/>
              </a:rPr>
              <a:t>Other </a:t>
            </a:r>
            <a:r>
              <a:rPr sz="2700" dirty="0">
                <a:latin typeface="Times New Roman"/>
                <a:cs typeface="Times New Roman"/>
              </a:rPr>
              <a:t>access only for isolated copies of </a:t>
            </a:r>
            <a:r>
              <a:rPr sz="2700" spc="-5" dirty="0">
                <a:latin typeface="Times New Roman"/>
                <a:cs typeface="Times New Roman"/>
              </a:rPr>
              <a:t>system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files,  then erased or given appropriate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protection</a:t>
            </a:r>
            <a:endParaRPr sz="2700">
              <a:latin typeface="Times New Roman"/>
              <a:cs typeface="Times New Roman"/>
            </a:endParaRPr>
          </a:p>
          <a:p>
            <a:pPr marL="295275" marR="1347470" indent="-282575">
              <a:lnSpc>
                <a:spcPts val="2590"/>
              </a:lnSpc>
              <a:spcBef>
                <a:spcPts val="630"/>
              </a:spcBef>
              <a:buFont typeface="Times New Roman"/>
              <a:buAutoNum type="arabicPeriod"/>
              <a:tabLst>
                <a:tab pos="381635" algn="l"/>
              </a:tabLst>
            </a:pPr>
            <a:r>
              <a:rPr dirty="0"/>
              <a:t>	</a:t>
            </a:r>
            <a:r>
              <a:rPr sz="2700" dirty="0">
                <a:latin typeface="Times New Roman"/>
                <a:cs typeface="Times New Roman"/>
              </a:rPr>
              <a:t>Resources for performing the checks </a:t>
            </a:r>
            <a:r>
              <a:rPr sz="2700" spc="-5" dirty="0">
                <a:latin typeface="Times New Roman"/>
                <a:cs typeface="Times New Roman"/>
              </a:rPr>
              <a:t>should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be  explicitly identified and made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available</a:t>
            </a:r>
            <a:endParaRPr sz="2700">
              <a:latin typeface="Times New Roman"/>
              <a:cs typeface="Times New Roman"/>
            </a:endParaRPr>
          </a:p>
          <a:p>
            <a:pPr marL="381000" indent="-368300">
              <a:lnSpc>
                <a:spcPct val="100000"/>
              </a:lnSpc>
              <a:spcBef>
                <a:spcPts val="25"/>
              </a:spcBef>
              <a:buAutoNum type="arabicPeriod"/>
              <a:tabLst>
                <a:tab pos="381635" algn="l"/>
              </a:tabLst>
            </a:pPr>
            <a:r>
              <a:rPr sz="2700" dirty="0">
                <a:latin typeface="Times New Roman"/>
                <a:cs typeface="Times New Roman"/>
              </a:rPr>
              <a:t>Identify / agree on </a:t>
            </a:r>
            <a:r>
              <a:rPr sz="2700" spc="-5" dirty="0">
                <a:latin typeface="Times New Roman"/>
                <a:cs typeface="Times New Roman"/>
              </a:rPr>
              <a:t>special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requirements</a:t>
            </a:r>
            <a:endParaRPr sz="2700">
              <a:latin typeface="Times New Roman"/>
              <a:cs typeface="Times New Roman"/>
            </a:endParaRPr>
          </a:p>
          <a:p>
            <a:pPr marL="361950" indent="-349250">
              <a:lnSpc>
                <a:spcPct val="100000"/>
              </a:lnSpc>
              <a:buAutoNum type="arabicPeriod"/>
              <a:tabLst>
                <a:tab pos="362585" algn="l"/>
              </a:tabLst>
            </a:pPr>
            <a:r>
              <a:rPr sz="2700" spc="-5" dirty="0">
                <a:latin typeface="Times New Roman"/>
                <a:cs typeface="Times New Roman"/>
              </a:rPr>
              <a:t>All </a:t>
            </a:r>
            <a:r>
              <a:rPr sz="2700" dirty="0">
                <a:latin typeface="Times New Roman"/>
                <a:cs typeface="Times New Roman"/>
              </a:rPr>
              <a:t>access </a:t>
            </a:r>
            <a:r>
              <a:rPr sz="2700" spc="-5" dirty="0">
                <a:latin typeface="Times New Roman"/>
                <a:cs typeface="Times New Roman"/>
              </a:rPr>
              <a:t>should </a:t>
            </a:r>
            <a:r>
              <a:rPr sz="2700" dirty="0">
                <a:latin typeface="Times New Roman"/>
                <a:cs typeface="Times New Roman"/>
              </a:rPr>
              <a:t>be monitored and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logged</a:t>
            </a:r>
            <a:endParaRPr sz="2700">
              <a:latin typeface="Times New Roman"/>
              <a:cs typeface="Times New Roman"/>
            </a:endParaRPr>
          </a:p>
          <a:p>
            <a:pPr marL="381000" indent="-368300">
              <a:lnSpc>
                <a:spcPct val="100000"/>
              </a:lnSpc>
              <a:buAutoNum type="arabicPeriod"/>
              <a:tabLst>
                <a:tab pos="381635" algn="l"/>
              </a:tabLst>
            </a:pPr>
            <a:r>
              <a:rPr sz="2700" spc="-5" dirty="0">
                <a:latin typeface="Times New Roman"/>
                <a:cs typeface="Times New Roman"/>
              </a:rPr>
              <a:t>Document </a:t>
            </a:r>
            <a:r>
              <a:rPr sz="2700" dirty="0">
                <a:latin typeface="Times New Roman"/>
                <a:cs typeface="Times New Roman"/>
              </a:rPr>
              <a:t>procedures, requirements,</a:t>
            </a:r>
            <a:r>
              <a:rPr sz="2700" spc="-3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responsibilities</a:t>
            </a:r>
            <a:endParaRPr sz="2700">
              <a:latin typeface="Times New Roman"/>
              <a:cs typeface="Times New Roman"/>
            </a:endParaRPr>
          </a:p>
          <a:p>
            <a:pPr marL="295275" marR="5080" indent="-282575">
              <a:lnSpc>
                <a:spcPct val="80000"/>
              </a:lnSpc>
              <a:spcBef>
                <a:spcPts val="645"/>
              </a:spcBef>
              <a:buFont typeface="Times New Roman"/>
              <a:buAutoNum type="arabicPeriod"/>
              <a:tabLst>
                <a:tab pos="381635" algn="l"/>
              </a:tabLst>
            </a:pPr>
            <a:r>
              <a:rPr dirty="0"/>
              <a:t>	</a:t>
            </a:r>
            <a:r>
              <a:rPr sz="2700" spc="-5" dirty="0">
                <a:latin typeface="Times New Roman"/>
                <a:cs typeface="Times New Roman"/>
              </a:rPr>
              <a:t>Person(s) </a:t>
            </a:r>
            <a:r>
              <a:rPr sz="2700" dirty="0">
                <a:latin typeface="Times New Roman"/>
                <a:cs typeface="Times New Roman"/>
              </a:rPr>
              <a:t>doing audit </a:t>
            </a:r>
            <a:r>
              <a:rPr sz="2700" spc="-5" dirty="0">
                <a:latin typeface="Times New Roman"/>
                <a:cs typeface="Times New Roman"/>
              </a:rPr>
              <a:t>should </a:t>
            </a:r>
            <a:r>
              <a:rPr sz="2700" dirty="0">
                <a:latin typeface="Times New Roman"/>
                <a:cs typeface="Times New Roman"/>
              </a:rPr>
              <a:t>be independent of</a:t>
            </a:r>
            <a:r>
              <a:rPr sz="2700" spc="-9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activities  being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audited.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50996" y="1006855"/>
            <a:ext cx="27571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What </a:t>
            </a:r>
            <a:r>
              <a:rPr dirty="0"/>
              <a:t>to</a:t>
            </a:r>
            <a:r>
              <a:rPr spc="-70" dirty="0"/>
              <a:t> </a:t>
            </a:r>
            <a:r>
              <a:rPr dirty="0"/>
              <a:t>Collect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8031"/>
            <a:ext cx="5884545" cy="452120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Issue: amount of data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generated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tradeoff </a:t>
            </a:r>
            <a:r>
              <a:rPr sz="2600" spc="-5" dirty="0">
                <a:latin typeface="Times New Roman"/>
                <a:cs typeface="Times New Roman"/>
              </a:rPr>
              <a:t>quantity vs.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efficiency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Data items captured may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auditing </a:t>
            </a:r>
            <a:r>
              <a:rPr sz="2600" spc="-10" dirty="0">
                <a:latin typeface="Times New Roman"/>
                <a:cs typeface="Times New Roman"/>
              </a:rPr>
              <a:t>software</a:t>
            </a:r>
            <a:r>
              <a:rPr sz="2600" spc="-5" dirty="0">
                <a:latin typeface="Times New Roman"/>
                <a:cs typeface="Times New Roman"/>
              </a:rPr>
              <a:t> use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use of </a:t>
            </a:r>
            <a:r>
              <a:rPr sz="2600" spc="-10" dirty="0">
                <a:latin typeface="Times New Roman"/>
                <a:cs typeface="Times New Roman"/>
              </a:rPr>
              <a:t>system security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mechanisms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events from IDS and firewall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systems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system </a:t>
            </a:r>
            <a:r>
              <a:rPr sz="2600" spc="-5" dirty="0">
                <a:latin typeface="Times New Roman"/>
                <a:cs typeface="Times New Roman"/>
              </a:rPr>
              <a:t>management / operation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events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operating </a:t>
            </a:r>
            <a:r>
              <a:rPr sz="2600" spc="-10" dirty="0">
                <a:latin typeface="Times New Roman"/>
                <a:cs typeface="Times New Roman"/>
              </a:rPr>
              <a:t>system </a:t>
            </a:r>
            <a:r>
              <a:rPr sz="2600" spc="-5" dirty="0">
                <a:latin typeface="Times New Roman"/>
                <a:cs typeface="Times New Roman"/>
              </a:rPr>
              <a:t>access (system</a:t>
            </a:r>
            <a:r>
              <a:rPr sz="2600" spc="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calls)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access to </a:t>
            </a:r>
            <a:r>
              <a:rPr sz="2600" spc="-10" dirty="0">
                <a:latin typeface="Times New Roman"/>
                <a:cs typeface="Times New Roman"/>
              </a:rPr>
              <a:t>selected</a:t>
            </a:r>
            <a:r>
              <a:rPr sz="2600" spc="-5" dirty="0">
                <a:latin typeface="Times New Roman"/>
                <a:cs typeface="Times New Roman"/>
              </a:rPr>
              <a:t> applications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remote </a:t>
            </a:r>
            <a:r>
              <a:rPr sz="2600" spc="-5" dirty="0">
                <a:latin typeface="Times New Roman"/>
                <a:cs typeface="Times New Roman"/>
              </a:rPr>
              <a:t>access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5017" y="1006855"/>
            <a:ext cx="39293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Sources of Audit</a:t>
            </a:r>
            <a:r>
              <a:rPr spc="-135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3577590" cy="22199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Operating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Application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software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User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interaction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Physical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28748" y="1006855"/>
            <a:ext cx="5201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Operating System Audit</a:t>
            </a:r>
            <a:r>
              <a:rPr spc="-105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6704"/>
            <a:ext cx="8060055" cy="3754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0579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Are generally used to monitor and optimize  system performance,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but…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Can also serve a security audit</a:t>
            </a:r>
            <a:r>
              <a:rPr sz="3200" spc="3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function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Captures logins, device use, O/S functions,</a:t>
            </a:r>
            <a:r>
              <a:rPr sz="3200" spc="105" dirty="0">
                <a:latin typeface="Times New Roman"/>
                <a:cs typeface="Times New Roman"/>
              </a:rPr>
              <a:t> </a:t>
            </a:r>
            <a:r>
              <a:rPr sz="3200" i="1" spc="-5" dirty="0">
                <a:latin typeface="Times New Roman"/>
                <a:cs typeface="Times New Roman"/>
              </a:rPr>
              <a:t>e.g.</a:t>
            </a:r>
            <a:endParaRPr sz="3200">
              <a:latin typeface="Times New Roman"/>
              <a:cs typeface="Times New Roman"/>
            </a:endParaRPr>
          </a:p>
          <a:p>
            <a:pPr marL="927100" marR="434975">
              <a:lnSpc>
                <a:spcPts val="2590"/>
              </a:lnSpc>
              <a:spcBef>
                <a:spcPts val="55"/>
              </a:spcBef>
            </a:pPr>
            <a:r>
              <a:rPr sz="1800" b="1" spc="-10" dirty="0">
                <a:latin typeface="Courier New"/>
                <a:cs typeface="Courier New"/>
              </a:rPr>
              <a:t>Jan 27 17:18:38 host1 login: </a:t>
            </a:r>
            <a:r>
              <a:rPr sz="1800" b="1" spc="-5" dirty="0">
                <a:latin typeface="Courier New"/>
                <a:cs typeface="Courier New"/>
              </a:rPr>
              <a:t>ROOT LOGIN </a:t>
            </a:r>
            <a:r>
              <a:rPr sz="1800" b="1" spc="-10" dirty="0">
                <a:latin typeface="Courier New"/>
                <a:cs typeface="Courier New"/>
              </a:rPr>
              <a:t>console  Jan 27 17:19:37 host1 reboot: rebooted by </a:t>
            </a:r>
            <a:r>
              <a:rPr sz="1800" b="1" spc="-15" dirty="0">
                <a:latin typeface="Courier New"/>
                <a:cs typeface="Courier New"/>
              </a:rPr>
              <a:t>root  </a:t>
            </a:r>
            <a:r>
              <a:rPr sz="1800" b="1" spc="-5" dirty="0">
                <a:latin typeface="Courier New"/>
                <a:cs typeface="Courier New"/>
              </a:rPr>
              <a:t>Jan 28 09:46:53 host1 su: 'su </a:t>
            </a:r>
            <a:r>
              <a:rPr sz="1800" b="1" spc="-10" dirty="0">
                <a:latin typeface="Courier New"/>
                <a:cs typeface="Courier New"/>
              </a:rPr>
              <a:t>root' </a:t>
            </a:r>
            <a:r>
              <a:rPr sz="1800" b="1" spc="-5" dirty="0">
                <a:latin typeface="Courier New"/>
                <a:cs typeface="Courier New"/>
              </a:rPr>
              <a:t>succeeded</a:t>
            </a:r>
            <a:r>
              <a:rPr sz="1800" b="1" spc="-9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for</a:t>
            </a:r>
            <a:endParaRPr sz="1800">
              <a:latin typeface="Courier New"/>
              <a:cs typeface="Courier New"/>
            </a:endParaRPr>
          </a:p>
          <a:p>
            <a:pPr marL="1270000">
              <a:lnSpc>
                <a:spcPts val="2005"/>
              </a:lnSpc>
            </a:pPr>
            <a:r>
              <a:rPr sz="1800" b="1" spc="-5" dirty="0">
                <a:latin typeface="Courier New"/>
                <a:cs typeface="Courier New"/>
              </a:rPr>
              <a:t>user1 on</a:t>
            </a:r>
            <a:r>
              <a:rPr sz="1800" b="1" spc="-3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/dev/ttyp0</a:t>
            </a:r>
            <a:endParaRPr sz="1800">
              <a:latin typeface="Courier New"/>
              <a:cs typeface="Courier New"/>
            </a:endParaRPr>
          </a:p>
          <a:p>
            <a:pPr marL="927100">
              <a:lnSpc>
                <a:spcPct val="100000"/>
              </a:lnSpc>
              <a:spcBef>
                <a:spcPts val="470"/>
              </a:spcBef>
            </a:pPr>
            <a:r>
              <a:rPr sz="1800" b="1" spc="-10" dirty="0">
                <a:latin typeface="Courier New"/>
                <a:cs typeface="Courier New"/>
              </a:rPr>
              <a:t>Jan 28 09:47:35 host1 shutdown: reboot by </a:t>
            </a:r>
            <a:r>
              <a:rPr sz="1800" b="1" spc="-15" dirty="0">
                <a:latin typeface="Courier New"/>
                <a:cs typeface="Courier New"/>
              </a:rPr>
              <a:t>user1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68905" y="1006855"/>
            <a:ext cx="5721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Application Software Audit</a:t>
            </a:r>
            <a:r>
              <a:rPr spc="-85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826"/>
            <a:ext cx="8033384" cy="422529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10" dirty="0">
                <a:latin typeface="Times New Roman"/>
                <a:cs typeface="Times New Roman"/>
              </a:rPr>
              <a:t>To </a:t>
            </a:r>
            <a:r>
              <a:rPr sz="3000" dirty="0">
                <a:latin typeface="Times New Roman"/>
                <a:cs typeface="Times New Roman"/>
              </a:rPr>
              <a:t>detect security violations within an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10" dirty="0">
                <a:latin typeface="Times New Roman"/>
                <a:cs typeface="Times New Roman"/>
              </a:rPr>
              <a:t>To </a:t>
            </a:r>
            <a:r>
              <a:rPr sz="3000" dirty="0">
                <a:latin typeface="Times New Roman"/>
                <a:cs typeface="Times New Roman"/>
              </a:rPr>
              <a:t>detect flaws in </a:t>
            </a:r>
            <a:r>
              <a:rPr sz="3000" spc="-15" dirty="0">
                <a:latin typeface="Times New Roman"/>
                <a:cs typeface="Times New Roman"/>
              </a:rPr>
              <a:t>application’s </a:t>
            </a:r>
            <a:r>
              <a:rPr sz="3000" spc="-5" dirty="0">
                <a:latin typeface="Times New Roman"/>
                <a:cs typeface="Times New Roman"/>
              </a:rPr>
              <a:t>system</a:t>
            </a:r>
            <a:r>
              <a:rPr sz="3000" spc="10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interaction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For </a:t>
            </a:r>
            <a:r>
              <a:rPr sz="3000" dirty="0">
                <a:latin typeface="Times New Roman"/>
                <a:cs typeface="Times New Roman"/>
              </a:rPr>
              <a:t>critical / </a:t>
            </a:r>
            <a:r>
              <a:rPr sz="3000" spc="-5" dirty="0">
                <a:latin typeface="Times New Roman"/>
                <a:cs typeface="Times New Roman"/>
              </a:rPr>
              <a:t>sensitive </a:t>
            </a:r>
            <a:r>
              <a:rPr sz="3000" dirty="0">
                <a:latin typeface="Times New Roman"/>
                <a:cs typeface="Times New Roman"/>
              </a:rPr>
              <a:t>applications, </a:t>
            </a:r>
            <a:r>
              <a:rPr sz="3000" i="1" dirty="0">
                <a:latin typeface="Times New Roman"/>
                <a:cs typeface="Times New Roman"/>
              </a:rPr>
              <a:t>e.g. </a:t>
            </a:r>
            <a:r>
              <a:rPr sz="3000" dirty="0">
                <a:latin typeface="Times New Roman"/>
                <a:cs typeface="Times New Roman"/>
              </a:rPr>
              <a:t>email,</a:t>
            </a:r>
            <a:r>
              <a:rPr sz="3000" spc="-5" dirty="0">
                <a:latin typeface="Times New Roman"/>
                <a:cs typeface="Times New Roman"/>
              </a:rPr>
              <a:t> DB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Record appropriate security related details,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e.g.</a:t>
            </a:r>
            <a:endParaRPr sz="3000">
              <a:latin typeface="Times New Roman"/>
              <a:cs typeface="Times New Roman"/>
            </a:endParaRPr>
          </a:p>
          <a:p>
            <a:pPr marL="1270000" marR="544195" indent="-342900">
              <a:lnSpc>
                <a:spcPts val="1939"/>
              </a:lnSpc>
              <a:spcBef>
                <a:spcPts val="409"/>
              </a:spcBef>
            </a:pPr>
            <a:r>
              <a:rPr sz="1800" b="1" spc="-5" dirty="0">
                <a:latin typeface="Courier New"/>
                <a:cs typeface="Courier New"/>
              </a:rPr>
              <a:t>Apr 911:20:22 host1 AA06370:</a:t>
            </a:r>
            <a:r>
              <a:rPr sz="1800" b="1" spc="-3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from=&lt;user2@host2&gt;,  </a:t>
            </a:r>
            <a:r>
              <a:rPr sz="1800" b="1" spc="-5" dirty="0">
                <a:latin typeface="Courier New"/>
                <a:cs typeface="Courier New"/>
              </a:rPr>
              <a:t>size=3355,</a:t>
            </a:r>
            <a:r>
              <a:rPr sz="1800" b="1" spc="-2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class=0</a:t>
            </a:r>
            <a:endParaRPr sz="1800">
              <a:latin typeface="Courier New"/>
              <a:cs typeface="Courier New"/>
            </a:endParaRPr>
          </a:p>
          <a:p>
            <a:pPr marL="1270000" marR="817244" indent="-342900">
              <a:lnSpc>
                <a:spcPts val="1939"/>
              </a:lnSpc>
              <a:spcBef>
                <a:spcPts val="439"/>
              </a:spcBef>
            </a:pPr>
            <a:r>
              <a:rPr sz="1800" b="1" spc="-5" dirty="0">
                <a:latin typeface="Courier New"/>
                <a:cs typeface="Courier New"/>
              </a:rPr>
              <a:t>Apr 911:20:23 host1 AA06370:</a:t>
            </a:r>
            <a:r>
              <a:rPr sz="1800" b="1" spc="-4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to=&lt;user1@host1&gt;,  delay=00:00:02,stat=Sent</a:t>
            </a:r>
            <a:endParaRPr sz="1800">
              <a:latin typeface="Courier New"/>
              <a:cs typeface="Courier New"/>
            </a:endParaRPr>
          </a:p>
          <a:p>
            <a:pPr marL="1270000" marR="544195" indent="-342900">
              <a:lnSpc>
                <a:spcPts val="1939"/>
              </a:lnSpc>
              <a:spcBef>
                <a:spcPts val="439"/>
              </a:spcBef>
            </a:pPr>
            <a:r>
              <a:rPr sz="1800" b="1" spc="-5" dirty="0">
                <a:latin typeface="Courier New"/>
                <a:cs typeface="Courier New"/>
              </a:rPr>
              <a:t>Apr 911:59:51 host1 AA06436:</a:t>
            </a:r>
            <a:r>
              <a:rPr sz="1800" b="1" spc="-3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from=&lt;user4@host3&gt;,  </a:t>
            </a:r>
            <a:r>
              <a:rPr sz="1800" b="1" spc="-5" dirty="0">
                <a:latin typeface="Courier New"/>
                <a:cs typeface="Courier New"/>
              </a:rPr>
              <a:t>size=1424,</a:t>
            </a:r>
            <a:r>
              <a:rPr sz="1800" b="1" spc="-2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class=0</a:t>
            </a:r>
            <a:endParaRPr sz="1800">
              <a:latin typeface="Courier New"/>
              <a:cs typeface="Courier New"/>
            </a:endParaRPr>
          </a:p>
          <a:p>
            <a:pPr marL="1270000" marR="817244" indent="-342900">
              <a:lnSpc>
                <a:spcPts val="1939"/>
              </a:lnSpc>
              <a:spcBef>
                <a:spcPts val="439"/>
              </a:spcBef>
            </a:pPr>
            <a:r>
              <a:rPr sz="1800" b="1" spc="-5" dirty="0">
                <a:latin typeface="Courier New"/>
                <a:cs typeface="Courier New"/>
              </a:rPr>
              <a:t>Apr 911:59:52 host1 AA06436:</a:t>
            </a:r>
            <a:r>
              <a:rPr sz="1800" b="1" spc="-4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to=&lt;user1@host1&gt;,  </a:t>
            </a:r>
            <a:r>
              <a:rPr sz="1800" b="1" spc="-5" dirty="0">
                <a:latin typeface="Courier New"/>
                <a:cs typeface="Courier New"/>
              </a:rPr>
              <a:t>delay=00:00:02,</a:t>
            </a:r>
            <a:r>
              <a:rPr sz="1800" b="1" spc="-2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stat=Sent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7055" y="1006855"/>
            <a:ext cx="48444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User Interaction Audit</a:t>
            </a:r>
            <a:r>
              <a:rPr spc="-120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577455" cy="461772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Trace </a:t>
            </a:r>
            <a:r>
              <a:rPr sz="3000" dirty="0">
                <a:latin typeface="Times New Roman"/>
                <a:cs typeface="Times New Roman"/>
              </a:rPr>
              <a:t>activity of individual users over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hold user </a:t>
            </a:r>
            <a:r>
              <a:rPr sz="2800" dirty="0">
                <a:latin typeface="Times New Roman"/>
                <a:cs typeface="Times New Roman"/>
              </a:rPr>
              <a:t>accountable </a:t>
            </a: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actions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taken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As </a:t>
            </a:r>
            <a:r>
              <a:rPr sz="2800" dirty="0">
                <a:latin typeface="Times New Roman"/>
                <a:cs typeface="Times New Roman"/>
              </a:rPr>
              <a:t>input to an analysis </a:t>
            </a:r>
            <a:r>
              <a:rPr sz="2800" spc="-5" dirty="0">
                <a:latin typeface="Times New Roman"/>
                <a:cs typeface="Times New Roman"/>
              </a:rPr>
              <a:t>program that </a:t>
            </a:r>
            <a:r>
              <a:rPr sz="2800" dirty="0">
                <a:latin typeface="Times New Roman"/>
                <a:cs typeface="Times New Roman"/>
              </a:rPr>
              <a:t>attempts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define normal versus anomalous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behavior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May </a:t>
            </a:r>
            <a:r>
              <a:rPr sz="3000" dirty="0">
                <a:latin typeface="Times New Roman"/>
                <a:cs typeface="Times New Roman"/>
              </a:rPr>
              <a:t>capture</a:t>
            </a:r>
            <a:endParaRPr sz="3000">
              <a:latin typeface="Times New Roman"/>
              <a:cs typeface="Times New Roman"/>
            </a:endParaRPr>
          </a:p>
          <a:p>
            <a:pPr marL="755015" marR="281305" lvl="1" indent="-285115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User </a:t>
            </a:r>
            <a:r>
              <a:rPr sz="2800" dirty="0">
                <a:latin typeface="Times New Roman"/>
                <a:cs typeface="Times New Roman"/>
              </a:rPr>
              <a:t>interactions </a:t>
            </a:r>
            <a:r>
              <a:rPr sz="2800" spc="-5" dirty="0">
                <a:latin typeface="Times New Roman"/>
                <a:cs typeface="Times New Roman"/>
              </a:rPr>
              <a:t>with system, </a:t>
            </a:r>
            <a:r>
              <a:rPr sz="2800" i="1" dirty="0">
                <a:latin typeface="Times New Roman"/>
                <a:cs typeface="Times New Roman"/>
              </a:rPr>
              <a:t>e.g.</a:t>
            </a:r>
            <a:r>
              <a:rPr sz="2800" i="1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commands  issued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Identification and authentication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attempts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Files and resources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accessed.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 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applications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54477" y="1006855"/>
            <a:ext cx="49510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 Control Audit</a:t>
            </a:r>
            <a:r>
              <a:rPr spc="-110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93990" cy="408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Generated by physical access controls, </a:t>
            </a:r>
            <a:r>
              <a:rPr sz="3000" i="1" dirty="0">
                <a:latin typeface="Times New Roman"/>
                <a:cs typeface="Times New Roman"/>
              </a:rPr>
              <a:t>e.g.</a:t>
            </a:r>
            <a:r>
              <a:rPr sz="3000" i="1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card-  key </a:t>
            </a:r>
            <a:r>
              <a:rPr sz="3000" spc="-5" dirty="0">
                <a:latin typeface="Times New Roman"/>
                <a:cs typeface="Times New Roman"/>
              </a:rPr>
              <a:t>systems, </a:t>
            </a:r>
            <a:r>
              <a:rPr sz="3000" dirty="0">
                <a:latin typeface="Times New Roman"/>
                <a:cs typeface="Times New Roman"/>
              </a:rPr>
              <a:t>alarm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Sent to central host for analysis /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storage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log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Date/time/location/user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access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attempt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Both </a:t>
            </a:r>
            <a:r>
              <a:rPr sz="2800" dirty="0">
                <a:latin typeface="Times New Roman"/>
                <a:cs typeface="Times New Roman"/>
              </a:rPr>
              <a:t>valid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invalid access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attempts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Attempts to change access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privileges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send violation messages to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personnel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06344" y="1006855"/>
            <a:ext cx="404685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Implementing</a:t>
            </a:r>
            <a:r>
              <a:rPr spc="-30" dirty="0"/>
              <a:t> </a:t>
            </a:r>
            <a:r>
              <a:rPr spc="-5" dirty="0"/>
              <a:t>Logging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73059" cy="4434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1747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foundation of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auditing facility is the  initial capture </a:t>
            </a:r>
            <a:r>
              <a:rPr sz="3000" spc="-5" dirty="0">
                <a:latin typeface="Times New Roman"/>
                <a:cs typeface="Times New Roman"/>
              </a:rPr>
              <a:t>of </a:t>
            </a:r>
            <a:r>
              <a:rPr sz="3000" dirty="0">
                <a:latin typeface="Times New Roman"/>
                <a:cs typeface="Times New Roman"/>
              </a:rPr>
              <a:t>the audit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must include hooks (capture points) that  trigger data collection and </a:t>
            </a:r>
            <a:r>
              <a:rPr sz="3000" spc="-5" dirty="0">
                <a:latin typeface="Times New Roman"/>
                <a:cs typeface="Times New Roman"/>
              </a:rPr>
              <a:t>storage </a:t>
            </a:r>
            <a:r>
              <a:rPr sz="3000" dirty="0">
                <a:latin typeface="Times New Roman"/>
                <a:cs typeface="Times New Roman"/>
              </a:rPr>
              <a:t>as preselected  events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occur</a:t>
            </a:r>
            <a:endParaRPr sz="3000">
              <a:latin typeface="Times New Roman"/>
              <a:cs typeface="Times New Roman"/>
            </a:endParaRPr>
          </a:p>
          <a:p>
            <a:pPr marL="355600" marR="128460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Logging is operating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/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  dependent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system-level logging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use </a:t>
            </a:r>
            <a:r>
              <a:rPr sz="2800" dirty="0">
                <a:latin typeface="Times New Roman"/>
                <a:cs typeface="Times New Roman"/>
              </a:rPr>
              <a:t>existing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means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review </a:t>
            </a:r>
            <a:r>
              <a:rPr sz="2800" spc="-20" dirty="0">
                <a:latin typeface="Times New Roman"/>
                <a:cs typeface="Times New Roman"/>
              </a:rPr>
              <a:t>Windows </a:t>
            </a:r>
            <a:r>
              <a:rPr sz="2800" spc="-5" dirty="0">
                <a:latin typeface="Times New Roman"/>
                <a:cs typeface="Times New Roman"/>
              </a:rPr>
              <a:t>Event Log </a:t>
            </a:r>
            <a:r>
              <a:rPr sz="2800" dirty="0">
                <a:latin typeface="Times New Roman"/>
                <a:cs typeface="Times New Roman"/>
              </a:rPr>
              <a:t>&amp; </a:t>
            </a:r>
            <a:r>
              <a:rPr sz="2800" spc="-5" dirty="0">
                <a:latin typeface="Times New Roman"/>
                <a:cs typeface="Times New Roman"/>
              </a:rPr>
              <a:t>UNIX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Syslog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36467" y="1006855"/>
            <a:ext cx="35858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Event</a:t>
            </a:r>
            <a:r>
              <a:rPr spc="-105" dirty="0"/>
              <a:t> </a:t>
            </a:r>
            <a:r>
              <a:rPr dirty="0"/>
              <a:t>Log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218045" cy="451358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31369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Each event is an entity that describes </a:t>
            </a:r>
            <a:r>
              <a:rPr sz="3000" spc="-5" dirty="0">
                <a:latin typeface="Times New Roman"/>
                <a:cs typeface="Times New Roman"/>
              </a:rPr>
              <a:t>some  </a:t>
            </a:r>
            <a:r>
              <a:rPr sz="3000" dirty="0">
                <a:latin typeface="Times New Roman"/>
                <a:cs typeface="Times New Roman"/>
              </a:rPr>
              <a:t>interesting occurrence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each </a:t>
            </a:r>
            <a:r>
              <a:rPr sz="2800" spc="-5" dirty="0">
                <a:latin typeface="Times New Roman"/>
                <a:cs typeface="Times New Roman"/>
              </a:rPr>
              <a:t>event </a:t>
            </a:r>
            <a:r>
              <a:rPr sz="2800" dirty="0">
                <a:latin typeface="Times New Roman"/>
                <a:cs typeface="Times New Roman"/>
              </a:rPr>
              <a:t>record </a:t>
            </a:r>
            <a:r>
              <a:rPr sz="2800" spc="-5" dirty="0">
                <a:latin typeface="Times New Roman"/>
                <a:cs typeface="Times New Roman"/>
              </a:rPr>
              <a:t>contains: numeric id, set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 attributes, </a:t>
            </a:r>
            <a:r>
              <a:rPr sz="2800" spc="-5" dirty="0">
                <a:latin typeface="Times New Roman"/>
                <a:cs typeface="Times New Roman"/>
              </a:rPr>
              <a:t>optional user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presented </a:t>
            </a:r>
            <a:r>
              <a:rPr sz="2800" dirty="0">
                <a:latin typeface="Times New Roman"/>
                <a:cs typeface="Times New Roman"/>
              </a:rPr>
              <a:t>as </a:t>
            </a:r>
            <a:r>
              <a:rPr sz="2800" spc="-5" dirty="0">
                <a:latin typeface="Times New Roman"/>
                <a:cs typeface="Times New Roman"/>
              </a:rPr>
              <a:t>XML or binary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Three types of event logs: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-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related </a:t>
            </a:r>
            <a:r>
              <a:rPr sz="2800" spc="-5" dirty="0">
                <a:latin typeface="Times New Roman"/>
                <a:cs typeface="Times New Roman"/>
              </a:rPr>
              <a:t>apps </a:t>
            </a:r>
            <a:r>
              <a:rPr sz="2800" dirty="0">
                <a:latin typeface="Times New Roman"/>
                <a:cs typeface="Times New Roman"/>
              </a:rPr>
              <a:t>&amp;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drivers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application - </a:t>
            </a:r>
            <a:r>
              <a:rPr sz="2800" spc="-10" dirty="0">
                <a:latin typeface="Times New Roman"/>
                <a:cs typeface="Times New Roman"/>
              </a:rPr>
              <a:t>user-level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apps</a:t>
            </a:r>
            <a:endParaRPr sz="2800">
              <a:latin typeface="Times New Roman"/>
              <a:cs typeface="Times New Roman"/>
            </a:endParaRPr>
          </a:p>
          <a:p>
            <a:pPr marL="755650" marR="685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- </a:t>
            </a:r>
            <a:r>
              <a:rPr sz="2800" spc="-20" dirty="0">
                <a:latin typeface="Times New Roman"/>
                <a:cs typeface="Times New Roman"/>
              </a:rPr>
              <a:t>Windows </a:t>
            </a:r>
            <a:r>
              <a:rPr sz="2800" spc="-5" dirty="0">
                <a:latin typeface="Times New Roman"/>
                <a:cs typeface="Times New Roman"/>
              </a:rPr>
              <a:t>Local </a:t>
            </a:r>
            <a:r>
              <a:rPr sz="2800" dirty="0">
                <a:latin typeface="Times New Roman"/>
                <a:cs typeface="Times New Roman"/>
              </a:rPr>
              <a:t>Security</a:t>
            </a:r>
            <a:r>
              <a:rPr sz="2800" spc="-2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Authority  (LSA)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3507" y="1006855"/>
            <a:ext cx="5231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Event Log</a:t>
            </a:r>
            <a:r>
              <a:rPr spc="-120" dirty="0"/>
              <a:t> </a:t>
            </a:r>
            <a:r>
              <a:rPr dirty="0"/>
              <a:t>Example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143473"/>
              </p:ext>
            </p:extLst>
          </p:nvPr>
        </p:nvGraphicFramePr>
        <p:xfrm>
          <a:off x="897889" y="2190445"/>
          <a:ext cx="7531100" cy="27358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93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4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4957">
                <a:tc>
                  <a:txBody>
                    <a:bodyPr/>
                    <a:lstStyle/>
                    <a:p>
                      <a:pPr marL="31750">
                        <a:lnSpc>
                          <a:spcPts val="188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Event</a:t>
                      </a:r>
                      <a:r>
                        <a:rPr sz="2000" spc="-15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Type: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  <a:p>
                      <a:pPr marL="31750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Event</a:t>
                      </a:r>
                      <a:r>
                        <a:rPr sz="2000" spc="-2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Source: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188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Success Audit</a:t>
                      </a:r>
                      <a:endParaRPr sz="2000">
                        <a:latin typeface="Courier New"/>
                        <a:cs typeface="Courier New"/>
                      </a:endParaRPr>
                    </a:p>
                    <a:p>
                      <a:pPr marL="151765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Security Event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Category: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03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(1)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Event</a:t>
                      </a:r>
                      <a:r>
                        <a:rPr sz="2000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ID: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03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517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Date: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3/6/2006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Time: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2:56:40 PM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User: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NT AUTHORITY\SYSTEM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Computer: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03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KENT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Description: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The audit log was</a:t>
                      </a:r>
                      <a:r>
                        <a:rPr sz="2000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cleared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632">
                <a:tc gridSpan="2">
                  <a:txBody>
                    <a:bodyPr/>
                    <a:lstStyle/>
                    <a:p>
                      <a:pPr marL="31750">
                        <a:lnSpc>
                          <a:spcPts val="2030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Primary User</a:t>
                      </a:r>
                      <a:r>
                        <a:rPr sz="2000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Name: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0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SYSTEM</a:t>
                      </a:r>
                      <a:endParaRPr sz="2000" dirty="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916939" y="4871005"/>
            <a:ext cx="4597400" cy="87884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370"/>
              </a:spcBef>
              <a:tabLst>
                <a:tab pos="2755265" algn="l"/>
              </a:tabLst>
            </a:pPr>
            <a:r>
              <a:rPr sz="2000" spc="-5" dirty="0">
                <a:latin typeface="Courier New"/>
                <a:cs typeface="Courier New"/>
              </a:rPr>
              <a:t>Primary</a:t>
            </a:r>
            <a:r>
              <a:rPr sz="2000" spc="2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Domain:	NT</a:t>
            </a:r>
            <a:r>
              <a:rPr sz="2000" spc="-60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AUTHORITY  Primary Logon ID: (0x0,0x3F7)  Client User Name:</a:t>
            </a:r>
            <a:r>
              <a:rPr sz="2000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userk</a:t>
            </a:r>
            <a:endParaRPr sz="200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6939" y="5693980"/>
            <a:ext cx="2463800" cy="60452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370"/>
              </a:spcBef>
            </a:pPr>
            <a:r>
              <a:rPr sz="2000" spc="-5" dirty="0">
                <a:latin typeface="Courier New"/>
                <a:cs typeface="Courier New"/>
              </a:rPr>
              <a:t>Client Domain:  Client Logon</a:t>
            </a:r>
            <a:r>
              <a:rPr sz="2000" spc="-4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ID:</a:t>
            </a:r>
            <a:endParaRPr sz="200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60137" y="5693980"/>
            <a:ext cx="2006600" cy="60452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 indent="914400">
              <a:lnSpc>
                <a:spcPts val="2160"/>
              </a:lnSpc>
              <a:spcBef>
                <a:spcPts val="370"/>
              </a:spcBef>
            </a:pPr>
            <a:r>
              <a:rPr sz="2000" spc="-5" dirty="0">
                <a:latin typeface="Courier New"/>
                <a:cs typeface="Courier New"/>
              </a:rPr>
              <a:t>KENT  (0x0,0x28BFD)</a:t>
            </a:r>
            <a:endParaRPr sz="2000">
              <a:latin typeface="Courier New"/>
              <a:cs typeface="Courier New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70402" y="1006855"/>
            <a:ext cx="31184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135" dirty="0"/>
              <a:t> </a:t>
            </a:r>
            <a:r>
              <a:rPr spc="-5" dirty="0"/>
              <a:t>Auditing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5491480" cy="27686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dirty="0">
                <a:latin typeface="Times New Roman"/>
                <a:cs typeface="Times New Roman"/>
              </a:rPr>
              <a:t>The ability to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determine: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What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happened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When it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happened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Who did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it.</a:t>
            </a:r>
            <a:endParaRPr sz="3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dirty="0">
                <a:latin typeface="Times New Roman"/>
                <a:cs typeface="Times New Roman"/>
              </a:rPr>
              <a:t>Logging preserves this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information.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11627" y="1006855"/>
            <a:ext cx="48361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Event</a:t>
            </a:r>
            <a:r>
              <a:rPr spc="-105" dirty="0"/>
              <a:t> </a:t>
            </a:r>
            <a:r>
              <a:rPr dirty="0"/>
              <a:t>Categories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9379"/>
            <a:ext cx="3740150" cy="412242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account logon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account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management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directory service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object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policy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changes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privilege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process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tracking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00932" y="1006855"/>
            <a:ext cx="22567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UNIX</a:t>
            </a:r>
            <a:r>
              <a:rPr spc="-85" dirty="0"/>
              <a:t> </a:t>
            </a:r>
            <a:r>
              <a:rPr dirty="0"/>
              <a:t>Syslog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1474"/>
            <a:ext cx="7218680" cy="419735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0" dirty="0">
                <a:latin typeface="Times New Roman"/>
                <a:cs typeface="Times New Roman"/>
              </a:rPr>
              <a:t>UNIX’s </a:t>
            </a:r>
            <a:r>
              <a:rPr sz="3000" dirty="0">
                <a:latin typeface="Times New Roman"/>
                <a:cs typeface="Times New Roman"/>
              </a:rPr>
              <a:t>general-purpose logging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found on all UNIX / Linux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variants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but with </a:t>
            </a:r>
            <a:r>
              <a:rPr sz="2800" dirty="0">
                <a:latin typeface="Times New Roman"/>
                <a:cs typeface="Times New Roman"/>
              </a:rPr>
              <a:t>variants in </a:t>
            </a:r>
            <a:r>
              <a:rPr sz="2800" spc="-5" dirty="0">
                <a:latin typeface="Times New Roman"/>
                <a:cs typeface="Times New Roman"/>
              </a:rPr>
              <a:t>facility and </a:t>
            </a:r>
            <a:r>
              <a:rPr sz="2800" dirty="0">
                <a:latin typeface="Times New Roman"/>
                <a:cs typeface="Times New Roman"/>
              </a:rPr>
              <a:t>log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format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Elements: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syslog()</a:t>
            </a:r>
            <a:r>
              <a:rPr sz="2800" spc="-1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API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logger command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utility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/etc/syslog.conf </a:t>
            </a:r>
            <a:r>
              <a:rPr sz="2800" dirty="0">
                <a:latin typeface="Times New Roman"/>
                <a:cs typeface="Times New Roman"/>
              </a:rPr>
              <a:t>configuration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file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syslogd </a:t>
            </a:r>
            <a:r>
              <a:rPr sz="2800" dirty="0">
                <a:latin typeface="Times New Roman"/>
                <a:cs typeface="Times New Roman"/>
              </a:rPr>
              <a:t>daemon to </a:t>
            </a:r>
            <a:r>
              <a:rPr sz="2800" spc="-5" dirty="0">
                <a:latin typeface="Times New Roman"/>
                <a:cs typeface="Times New Roman"/>
              </a:rPr>
              <a:t>receive/route log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82238" y="1006855"/>
            <a:ext cx="26949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Syslog</a:t>
            </a:r>
            <a:r>
              <a:rPr spc="-45" dirty="0"/>
              <a:t> </a:t>
            </a:r>
            <a:r>
              <a:rPr spc="-5" dirty="0"/>
              <a:t>Service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909074"/>
            <a:ext cx="7717155" cy="445325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Basic service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provides: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means of capturing relevant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storage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facility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protocol for </a:t>
            </a:r>
            <a:r>
              <a:rPr sz="2800" dirty="0">
                <a:latin typeface="Times New Roman"/>
                <a:cs typeface="Times New Roman"/>
              </a:rPr>
              <a:t>transmitting </a:t>
            </a:r>
            <a:r>
              <a:rPr sz="2800" spc="-5" dirty="0">
                <a:latin typeface="Times New Roman"/>
                <a:cs typeface="Times New Roman"/>
              </a:rPr>
              <a:t>syslog </a:t>
            </a:r>
            <a:r>
              <a:rPr sz="2800" dirty="0">
                <a:latin typeface="Times New Roman"/>
                <a:cs typeface="Times New Roman"/>
              </a:rPr>
              <a:t>messages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from  </a:t>
            </a:r>
            <a:r>
              <a:rPr sz="2800" dirty="0">
                <a:latin typeface="Times New Roman"/>
                <a:cs typeface="Times New Roman"/>
              </a:rPr>
              <a:t>other hosts to a central syslog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server</a:t>
            </a:r>
            <a:endParaRPr sz="2800">
              <a:latin typeface="Times New Roman"/>
              <a:cs typeface="Times New Roman"/>
            </a:endParaRPr>
          </a:p>
          <a:p>
            <a:pPr marL="450850" indent="-43815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450215" algn="l"/>
                <a:tab pos="450850" algn="l"/>
              </a:tabLst>
            </a:pPr>
            <a:r>
              <a:rPr sz="3000" dirty="0">
                <a:latin typeface="Times New Roman"/>
                <a:cs typeface="Times New Roman"/>
              </a:rPr>
              <a:t>Extra features may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marR="939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robust filtering, log analysis, </a:t>
            </a:r>
            <a:r>
              <a:rPr sz="2800" spc="-5" dirty="0">
                <a:latin typeface="Times New Roman"/>
                <a:cs typeface="Times New Roman"/>
              </a:rPr>
              <a:t>event </a:t>
            </a:r>
            <a:r>
              <a:rPr sz="2800" dirty="0">
                <a:latin typeface="Times New Roman"/>
                <a:cs typeface="Times New Roman"/>
              </a:rPr>
              <a:t>response,  alternative message </a:t>
            </a:r>
            <a:r>
              <a:rPr sz="2800" spc="-5" dirty="0">
                <a:latin typeface="Times New Roman"/>
                <a:cs typeface="Times New Roman"/>
              </a:rPr>
              <a:t>formats, </a:t>
            </a:r>
            <a:r>
              <a:rPr sz="2800" dirty="0">
                <a:latin typeface="Times New Roman"/>
                <a:cs typeface="Times New Roman"/>
              </a:rPr>
              <a:t>log </a:t>
            </a:r>
            <a:r>
              <a:rPr sz="2800" spc="-5" dirty="0">
                <a:latin typeface="Times New Roman"/>
                <a:cs typeface="Times New Roman"/>
              </a:rPr>
              <a:t>file encryption,  database storage, rate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limiting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88511" y="1006855"/>
            <a:ext cx="28816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Syslog</a:t>
            </a:r>
            <a:r>
              <a:rPr spc="-40" dirty="0"/>
              <a:t> </a:t>
            </a:r>
            <a:r>
              <a:rPr spc="-5" dirty="0"/>
              <a:t>Protocol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2077465"/>
            <a:ext cx="6909434" cy="447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transport allowing hosts to </a:t>
            </a:r>
            <a:r>
              <a:rPr sz="3000" spc="-5" dirty="0">
                <a:latin typeface="Times New Roman"/>
                <a:cs typeface="Times New Roman"/>
              </a:rPr>
              <a:t>send </a:t>
            </a:r>
            <a:r>
              <a:rPr sz="3000" dirty="0">
                <a:latin typeface="Times New Roman"/>
                <a:cs typeface="Times New Roman"/>
              </a:rPr>
              <a:t>IP</a:t>
            </a:r>
            <a:r>
              <a:rPr sz="3000" spc="-3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event  notification messages to </a:t>
            </a:r>
            <a:r>
              <a:rPr sz="3000" spc="-5" dirty="0">
                <a:latin typeface="Times New Roman"/>
                <a:cs typeface="Times New Roman"/>
              </a:rPr>
              <a:t>syslog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provides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very general </a:t>
            </a:r>
            <a:r>
              <a:rPr sz="2800" dirty="0">
                <a:latin typeface="Times New Roman"/>
                <a:cs typeface="Times New Roman"/>
              </a:rPr>
              <a:t>message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format</a:t>
            </a:r>
            <a:endParaRPr sz="2800">
              <a:latin typeface="Times New Roman"/>
              <a:cs typeface="Times New Roman"/>
            </a:endParaRPr>
          </a:p>
          <a:p>
            <a:pPr marL="755650" marR="40513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allowing </a:t>
            </a:r>
            <a:r>
              <a:rPr sz="2800" spc="-5" dirty="0">
                <a:latin typeface="Times New Roman"/>
                <a:cs typeface="Times New Roman"/>
              </a:rPr>
              <a:t>processes </a:t>
            </a:r>
            <a:r>
              <a:rPr sz="2800" dirty="0">
                <a:latin typeface="Times New Roman"/>
                <a:cs typeface="Times New Roman"/>
              </a:rPr>
              <a:t>/ apps to </a:t>
            </a:r>
            <a:r>
              <a:rPr sz="2800" spc="-5" dirty="0">
                <a:latin typeface="Times New Roman"/>
                <a:cs typeface="Times New Roman"/>
              </a:rPr>
              <a:t>use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suitable  </a:t>
            </a:r>
            <a:r>
              <a:rPr sz="2800" dirty="0">
                <a:latin typeface="Times New Roman"/>
                <a:cs typeface="Times New Roman"/>
              </a:rPr>
              <a:t>conventions </a:t>
            </a: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their </a:t>
            </a:r>
            <a:r>
              <a:rPr sz="2800" spc="-5" dirty="0">
                <a:latin typeface="Times New Roman"/>
                <a:cs typeface="Times New Roman"/>
              </a:rPr>
              <a:t>logged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Common BSD (RFC3164) version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PRI: </a:t>
            </a:r>
            <a:r>
              <a:rPr sz="2800" dirty="0">
                <a:latin typeface="Times New Roman"/>
                <a:cs typeface="Times New Roman"/>
              </a:rPr>
              <a:t>facility </a:t>
            </a:r>
            <a:r>
              <a:rPr sz="2800" spc="-5" dirty="0">
                <a:latin typeface="Times New Roman"/>
                <a:cs typeface="Times New Roman"/>
              </a:rPr>
              <a:t>and severity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code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header </a:t>
            </a:r>
            <a:r>
              <a:rPr sz="2800" dirty="0">
                <a:latin typeface="Times New Roman"/>
                <a:cs typeface="Times New Roman"/>
              </a:rPr>
              <a:t>- timestamp &amp; </a:t>
            </a:r>
            <a:r>
              <a:rPr sz="2800" spc="-5" dirty="0">
                <a:latin typeface="Times New Roman"/>
                <a:cs typeface="Times New Roman"/>
              </a:rPr>
              <a:t>hostname/IP</a:t>
            </a:r>
            <a:r>
              <a:rPr sz="2800" spc="-20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address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message - program name and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content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73450" y="1006855"/>
            <a:ext cx="31115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Syslog</a:t>
            </a:r>
            <a:r>
              <a:rPr spc="-40" dirty="0"/>
              <a:t> </a:t>
            </a:r>
            <a:r>
              <a:rPr spc="-5" dirty="0"/>
              <a:t>Examples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127757"/>
            <a:ext cx="7950200" cy="447548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355600" marR="575945" indent="-343535">
              <a:lnSpc>
                <a:spcPts val="2160"/>
              </a:lnSpc>
              <a:spcBef>
                <a:spcPts val="370"/>
              </a:spcBef>
            </a:pPr>
            <a:r>
              <a:rPr sz="2000" spc="-5" dirty="0">
                <a:latin typeface="Courier New"/>
                <a:cs typeface="Courier New"/>
              </a:rPr>
              <a:t>Mar 1 06:25:43 server1 sshd[23170]: Accepted  publickey for server2 from 172.30.128.115 port  21011 ssh2</a:t>
            </a:r>
            <a:endParaRPr sz="2000">
              <a:latin typeface="Courier New"/>
              <a:cs typeface="Courier New"/>
            </a:endParaRPr>
          </a:p>
          <a:p>
            <a:pPr marL="355600" marR="5080" indent="-343535">
              <a:lnSpc>
                <a:spcPts val="2160"/>
              </a:lnSpc>
              <a:spcBef>
                <a:spcPts val="480"/>
              </a:spcBef>
            </a:pPr>
            <a:r>
              <a:rPr sz="2000" spc="-5" dirty="0">
                <a:latin typeface="Courier New"/>
                <a:cs typeface="Courier New"/>
              </a:rPr>
              <a:t>Mar 1 07:16:42 server1 sshd[9326]: Accepted password  for murugiah from 10.20.30.108 port 1070</a:t>
            </a:r>
            <a:r>
              <a:rPr sz="2000" spc="4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ssh2</a:t>
            </a:r>
            <a:endParaRPr sz="2000">
              <a:latin typeface="Courier New"/>
              <a:cs typeface="Courier New"/>
            </a:endParaRPr>
          </a:p>
          <a:p>
            <a:pPr marL="355600" marR="118745" indent="-343535">
              <a:lnSpc>
                <a:spcPts val="2160"/>
              </a:lnSpc>
              <a:spcBef>
                <a:spcPts val="480"/>
              </a:spcBef>
            </a:pPr>
            <a:r>
              <a:rPr sz="2000" spc="-5" dirty="0">
                <a:latin typeface="Courier New"/>
                <a:cs typeface="Courier New"/>
              </a:rPr>
              <a:t>Mar 1 07:16:53 server1 sshd[22938]: reverse mapping  checking getaddrinfo for ip10.165.nist.gov</a:t>
            </a:r>
            <a:r>
              <a:rPr sz="2000" spc="7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failed</a:t>
            </a:r>
            <a:endParaRPr sz="2000">
              <a:latin typeface="Courier New"/>
              <a:cs typeface="Courier New"/>
            </a:endParaRPr>
          </a:p>
          <a:p>
            <a:pPr marL="355600">
              <a:lnSpc>
                <a:spcPts val="2130"/>
              </a:lnSpc>
            </a:pPr>
            <a:r>
              <a:rPr sz="2000" spc="-5" dirty="0">
                <a:latin typeface="Courier New"/>
                <a:cs typeface="Courier New"/>
              </a:rPr>
              <a:t>- POSSIBLE BREAKIN</a:t>
            </a:r>
            <a:r>
              <a:rPr sz="2000" spc="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ATTEMPT!</a:t>
            </a:r>
            <a:endParaRPr sz="2000">
              <a:latin typeface="Courier New"/>
              <a:cs typeface="Courier New"/>
            </a:endParaRPr>
          </a:p>
          <a:p>
            <a:pPr marL="355600" marR="575945" indent="-343535">
              <a:lnSpc>
                <a:spcPts val="2160"/>
              </a:lnSpc>
              <a:spcBef>
                <a:spcPts val="509"/>
              </a:spcBef>
            </a:pPr>
            <a:r>
              <a:rPr sz="2000" spc="-5" dirty="0">
                <a:latin typeface="Courier New"/>
                <a:cs typeface="Courier New"/>
              </a:rPr>
              <a:t>Mar 1 07:26:28 server1 sshd[22572]: Accepted  publickey for server2 from 172.30.128.115 port  30606 ssh2</a:t>
            </a:r>
            <a:endParaRPr sz="2000">
              <a:latin typeface="Courier New"/>
              <a:cs typeface="Courier New"/>
            </a:endParaRPr>
          </a:p>
          <a:p>
            <a:pPr marL="12700">
              <a:lnSpc>
                <a:spcPts val="2280"/>
              </a:lnSpc>
              <a:spcBef>
                <a:spcPts val="210"/>
              </a:spcBef>
            </a:pPr>
            <a:r>
              <a:rPr sz="2000" spc="-5" dirty="0">
                <a:latin typeface="Courier New"/>
                <a:cs typeface="Courier New"/>
              </a:rPr>
              <a:t>Mar 1 07:28:33 server1 su: BAD SU kkent to root</a:t>
            </a:r>
            <a:r>
              <a:rPr sz="2000" spc="80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on</a:t>
            </a:r>
            <a:endParaRPr sz="2000">
              <a:latin typeface="Courier New"/>
              <a:cs typeface="Courier New"/>
            </a:endParaRPr>
          </a:p>
          <a:p>
            <a:pPr marL="355600">
              <a:lnSpc>
                <a:spcPts val="2280"/>
              </a:lnSpc>
            </a:pPr>
            <a:r>
              <a:rPr sz="2000" spc="-5" dirty="0">
                <a:latin typeface="Courier New"/>
                <a:cs typeface="Courier New"/>
              </a:rPr>
              <a:t>/dev/ttyp2</a:t>
            </a:r>
            <a:endParaRPr sz="2000">
              <a:latin typeface="Courier New"/>
              <a:cs typeface="Courier New"/>
            </a:endParaRPr>
          </a:p>
          <a:p>
            <a:pPr marL="12700">
              <a:lnSpc>
                <a:spcPts val="2280"/>
              </a:lnSpc>
              <a:spcBef>
                <a:spcPts val="240"/>
              </a:spcBef>
            </a:pPr>
            <a:r>
              <a:rPr sz="2000" spc="-5" dirty="0">
                <a:latin typeface="Courier New"/>
                <a:cs typeface="Courier New"/>
              </a:rPr>
              <a:t>Mar 1 07:28:41 server1 su: kkent to root</a:t>
            </a:r>
            <a:r>
              <a:rPr sz="2000" spc="4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on</a:t>
            </a:r>
            <a:endParaRPr sz="2000">
              <a:latin typeface="Courier New"/>
              <a:cs typeface="Courier New"/>
            </a:endParaRPr>
          </a:p>
          <a:p>
            <a:pPr marL="355600">
              <a:lnSpc>
                <a:spcPts val="2280"/>
              </a:lnSpc>
            </a:pPr>
            <a:r>
              <a:rPr sz="2000" spc="-5" dirty="0">
                <a:latin typeface="Courier New"/>
                <a:cs typeface="Courier New"/>
              </a:rPr>
              <a:t>/dev/ttyp2</a:t>
            </a:r>
            <a:endParaRPr sz="2000">
              <a:latin typeface="Courier New"/>
              <a:cs typeface="Courier New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36189" y="1006855"/>
            <a:ext cx="4987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Syslog Facility and</a:t>
            </a:r>
            <a:r>
              <a:rPr dirty="0"/>
              <a:t> </a:t>
            </a:r>
            <a:r>
              <a:rPr spc="-5" dirty="0"/>
              <a:t>Severity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88300" cy="3909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Facility </a:t>
            </a:r>
            <a:r>
              <a:rPr sz="3000" dirty="0">
                <a:latin typeface="Times New Roman"/>
                <a:cs typeface="Times New Roman"/>
              </a:rPr>
              <a:t>identifies application /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component  that generates the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message:</a:t>
            </a:r>
            <a:endParaRPr sz="3000">
              <a:latin typeface="Times New Roman"/>
              <a:cs typeface="Times New Roman"/>
            </a:endParaRPr>
          </a:p>
          <a:p>
            <a:pPr marL="755650" marR="473709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user kern mail daemon </a:t>
            </a:r>
            <a:r>
              <a:rPr sz="2800" spc="-5" dirty="0">
                <a:latin typeface="Times New Roman"/>
                <a:cs typeface="Times New Roman"/>
              </a:rPr>
              <a:t>auth </a:t>
            </a:r>
            <a:r>
              <a:rPr sz="2800" dirty="0">
                <a:latin typeface="Times New Roman"/>
                <a:cs typeface="Times New Roman"/>
              </a:rPr>
              <a:t>lpr news uucp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cron  </a:t>
            </a:r>
            <a:r>
              <a:rPr sz="2800" dirty="0">
                <a:latin typeface="Times New Roman"/>
                <a:cs typeface="Times New Roman"/>
              </a:rPr>
              <a:t>local0-7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mark</a:t>
            </a:r>
            <a:endParaRPr sz="2800">
              <a:latin typeface="Times New Roman"/>
              <a:cs typeface="Times New Roman"/>
            </a:endParaRPr>
          </a:p>
          <a:p>
            <a:pPr marL="355600" marR="620395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Severity (message level) indicates the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relative  Severity of the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be used for some rudimentary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filtering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0" dirty="0">
                <a:latin typeface="Times New Roman"/>
                <a:cs typeface="Times New Roman"/>
              </a:rPr>
              <a:t>emerg </a:t>
            </a:r>
            <a:r>
              <a:rPr sz="2800" spc="-5" dirty="0">
                <a:latin typeface="Times New Roman"/>
                <a:cs typeface="Times New Roman"/>
              </a:rPr>
              <a:t>alert crit err warning </a:t>
            </a:r>
            <a:r>
              <a:rPr sz="2800" dirty="0">
                <a:latin typeface="Times New Roman"/>
                <a:cs typeface="Times New Roman"/>
              </a:rPr>
              <a:t>notice info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debug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30627" y="1009141"/>
            <a:ext cx="55994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Audit </a:t>
            </a:r>
            <a:r>
              <a:rPr spc="-35" dirty="0"/>
              <a:t>Trail </a:t>
            </a:r>
            <a:r>
              <a:rPr dirty="0"/>
              <a:t>Storage</a:t>
            </a:r>
            <a:r>
              <a:rPr spc="-175" dirty="0"/>
              <a:t> </a:t>
            </a:r>
            <a:r>
              <a:rPr dirty="0"/>
              <a:t>Alternatives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94832"/>
            <a:ext cx="7553325" cy="451739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Read/write file on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host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35" dirty="0">
                <a:latin typeface="Times New Roman"/>
                <a:cs typeface="Times New Roman"/>
              </a:rPr>
              <a:t>Easy, </a:t>
            </a:r>
            <a:r>
              <a:rPr sz="2300" spc="-5" dirty="0">
                <a:latin typeface="Times New Roman"/>
                <a:cs typeface="Times New Roman"/>
              </a:rPr>
              <a:t>least resource use, fast</a:t>
            </a:r>
            <a:r>
              <a:rPr sz="2300" spc="8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access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15" dirty="0">
                <a:latin typeface="Times New Roman"/>
                <a:cs typeface="Times New Roman"/>
              </a:rPr>
              <a:t>Vulnerable </a:t>
            </a:r>
            <a:r>
              <a:rPr sz="2300" spc="-5" dirty="0">
                <a:latin typeface="Times New Roman"/>
                <a:cs typeface="Times New Roman"/>
              </a:rPr>
              <a:t>to attack by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intruder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15" dirty="0">
                <a:latin typeface="Times New Roman"/>
                <a:cs typeface="Times New Roman"/>
              </a:rPr>
              <a:t>Write-once </a:t>
            </a:r>
            <a:r>
              <a:rPr sz="2700" dirty="0">
                <a:latin typeface="Times New Roman"/>
                <a:cs typeface="Times New Roman"/>
              </a:rPr>
              <a:t>device 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e.g.</a:t>
            </a:r>
            <a:r>
              <a:rPr sz="2700" i="1" spc="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CD/DVD-ROM)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More secure but less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convenient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Need media supply and have delayed</a:t>
            </a:r>
            <a:r>
              <a:rPr sz="2300" spc="5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access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15" dirty="0">
                <a:latin typeface="Times New Roman"/>
                <a:cs typeface="Times New Roman"/>
              </a:rPr>
              <a:t>Write-only </a:t>
            </a:r>
            <a:r>
              <a:rPr sz="2700" dirty="0">
                <a:latin typeface="Times New Roman"/>
                <a:cs typeface="Times New Roman"/>
              </a:rPr>
              <a:t>device 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e.g.</a:t>
            </a:r>
            <a:r>
              <a:rPr sz="2700" i="1" spc="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printer)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10" dirty="0">
                <a:latin typeface="Times New Roman"/>
                <a:cs typeface="Times New Roman"/>
              </a:rPr>
              <a:t>Provides paper-trail </a:t>
            </a:r>
            <a:r>
              <a:rPr sz="2300" spc="-5" dirty="0">
                <a:latin typeface="Times New Roman"/>
                <a:cs typeface="Times New Roman"/>
              </a:rPr>
              <a:t>but impractical for</a:t>
            </a:r>
            <a:r>
              <a:rPr sz="2300" spc="4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analysis</a:t>
            </a:r>
            <a:endParaRPr sz="23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Must </a:t>
            </a:r>
            <a:r>
              <a:rPr sz="2700" dirty="0">
                <a:latin typeface="Times New Roman"/>
                <a:cs typeface="Times New Roman"/>
              </a:rPr>
              <a:t>protect both integrity and confidentiality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using  encryption, digital </a:t>
            </a:r>
            <a:r>
              <a:rPr sz="2700" spc="-5" dirty="0">
                <a:latin typeface="Times New Roman"/>
                <a:cs typeface="Times New Roman"/>
              </a:rPr>
              <a:t>signatures, </a:t>
            </a:r>
            <a:r>
              <a:rPr sz="2700" dirty="0">
                <a:latin typeface="Times New Roman"/>
                <a:cs typeface="Times New Roman"/>
              </a:rPr>
              <a:t>access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controls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61514" y="1006855"/>
            <a:ext cx="51346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Logging at </a:t>
            </a:r>
            <a:r>
              <a:rPr dirty="0"/>
              <a:t>Application</a:t>
            </a:r>
            <a:r>
              <a:rPr spc="-204" dirty="0"/>
              <a:t> </a:t>
            </a:r>
            <a:r>
              <a:rPr spc="-5" dirty="0"/>
              <a:t>Level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4867"/>
            <a:ext cx="8224520" cy="368046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Privileged </a:t>
            </a:r>
            <a:r>
              <a:rPr sz="2700" dirty="0">
                <a:latin typeface="Times New Roman"/>
                <a:cs typeface="Times New Roman"/>
              </a:rPr>
              <a:t>applications have </a:t>
            </a:r>
            <a:r>
              <a:rPr sz="2700" spc="-5" dirty="0">
                <a:latin typeface="Times New Roman"/>
                <a:cs typeface="Times New Roman"/>
              </a:rPr>
              <a:t>security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issues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which system or user audit data may not</a:t>
            </a:r>
            <a:r>
              <a:rPr sz="2300" spc="8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see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And account for a </a:t>
            </a:r>
            <a:r>
              <a:rPr sz="2300" spc="-10" dirty="0">
                <a:latin typeface="Times New Roman"/>
                <a:cs typeface="Times New Roman"/>
              </a:rPr>
              <a:t>large </a:t>
            </a:r>
            <a:r>
              <a:rPr sz="2300" spc="-5" dirty="0">
                <a:latin typeface="Times New Roman"/>
                <a:cs typeface="Times New Roman"/>
              </a:rPr>
              <a:t>percentage of reported</a:t>
            </a:r>
            <a:r>
              <a:rPr sz="2300" spc="1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vulnerabilities</a:t>
            </a:r>
            <a:endParaRPr sz="2300">
              <a:latin typeface="Times New Roman"/>
              <a:cs typeface="Times New Roman"/>
            </a:endParaRPr>
          </a:p>
          <a:p>
            <a:pPr marL="755650" marR="470534" lvl="1" indent="-285750">
              <a:lnSpc>
                <a:spcPts val="2480"/>
              </a:lnSpc>
              <a:spcBef>
                <a:spcPts val="5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e.g. </a:t>
            </a:r>
            <a:r>
              <a:rPr sz="2300" spc="-5" dirty="0">
                <a:latin typeface="Times New Roman"/>
                <a:cs typeface="Times New Roman"/>
              </a:rPr>
              <a:t>failure to adequately check input data, application logic  errors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Hence </a:t>
            </a:r>
            <a:r>
              <a:rPr sz="2700" dirty="0">
                <a:latin typeface="Times New Roman"/>
                <a:cs typeface="Times New Roman"/>
              </a:rPr>
              <a:t>there is a need to capture detailed</a:t>
            </a:r>
            <a:r>
              <a:rPr sz="2700" spc="-3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behavior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Applications </a:t>
            </a:r>
            <a:r>
              <a:rPr sz="2700" dirty="0">
                <a:latin typeface="Times New Roman"/>
                <a:cs typeface="Times New Roman"/>
              </a:rPr>
              <a:t>can be </a:t>
            </a:r>
            <a:r>
              <a:rPr sz="2700" spc="-5" dirty="0">
                <a:latin typeface="Times New Roman"/>
                <a:cs typeface="Times New Roman"/>
              </a:rPr>
              <a:t>written </a:t>
            </a:r>
            <a:r>
              <a:rPr sz="2700" dirty="0">
                <a:latin typeface="Times New Roman"/>
                <a:cs typeface="Times New Roman"/>
              </a:rPr>
              <a:t>to create audit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data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920"/>
              </a:lnSpc>
              <a:spcBef>
                <a:spcPts val="6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Applications </a:t>
            </a:r>
            <a:r>
              <a:rPr sz="2700" dirty="0">
                <a:latin typeface="Times New Roman"/>
                <a:cs typeface="Times New Roman"/>
              </a:rPr>
              <a:t>can </a:t>
            </a:r>
            <a:r>
              <a:rPr sz="2700" spc="-5" dirty="0">
                <a:latin typeface="Times New Roman"/>
                <a:cs typeface="Times New Roman"/>
              </a:rPr>
              <a:t>sometimes </a:t>
            </a:r>
            <a:r>
              <a:rPr sz="2700" dirty="0">
                <a:latin typeface="Times New Roman"/>
                <a:cs typeface="Times New Roman"/>
              </a:rPr>
              <a:t>be retrofitted to generate log  data.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82950" y="1006855"/>
            <a:ext cx="3493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Audit </a:t>
            </a:r>
            <a:r>
              <a:rPr spc="-35" dirty="0"/>
              <a:t>Trail</a:t>
            </a:r>
            <a:r>
              <a:rPr spc="-20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8057515" cy="432752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Analysis </a:t>
            </a:r>
            <a:r>
              <a:rPr sz="3000" dirty="0">
                <a:latin typeface="Times New Roman"/>
                <a:cs typeface="Times New Roman"/>
              </a:rPr>
              <a:t>programs/procedures vary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widely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spc="-5" dirty="0">
                <a:latin typeface="Times New Roman"/>
                <a:cs typeface="Times New Roman"/>
              </a:rPr>
              <a:t>cf</a:t>
            </a:r>
            <a:r>
              <a:rPr sz="2800" spc="-5" dirty="0">
                <a:latin typeface="Times New Roman"/>
                <a:cs typeface="Times New Roman"/>
              </a:rPr>
              <a:t>. </a:t>
            </a:r>
            <a:r>
              <a:rPr sz="2800" dirty="0">
                <a:latin typeface="Times New Roman"/>
                <a:cs typeface="Times New Roman"/>
              </a:rPr>
              <a:t>NIST SP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800-92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understand context of log entries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relevant info in </a:t>
            </a:r>
            <a:r>
              <a:rPr sz="2800" spc="-5" dirty="0">
                <a:latin typeface="Times New Roman"/>
                <a:cs typeface="Times New Roman"/>
              </a:rPr>
              <a:t>same </a:t>
            </a:r>
            <a:r>
              <a:rPr sz="2800" dirty="0">
                <a:latin typeface="Times New Roman"/>
                <a:cs typeface="Times New Roman"/>
              </a:rPr>
              <a:t>/ other logs,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config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possibility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unreliable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entries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Audit file formats are a mix of plain text /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codes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hence must decipher manually </a:t>
            </a:r>
            <a:r>
              <a:rPr sz="2800" dirty="0">
                <a:latin typeface="Times New Roman"/>
                <a:cs typeface="Times New Roman"/>
              </a:rPr>
              <a:t>/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automatically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Ideally, </a:t>
            </a:r>
            <a:r>
              <a:rPr sz="3000" dirty="0">
                <a:latin typeface="Times New Roman"/>
                <a:cs typeface="Times New Roman"/>
              </a:rPr>
              <a:t>one would regularly review entries to gain  understanding of baseline operations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81326" y="1006855"/>
            <a:ext cx="50971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Types </a:t>
            </a:r>
            <a:r>
              <a:rPr dirty="0"/>
              <a:t>of Audit </a:t>
            </a:r>
            <a:r>
              <a:rPr spc="-35" dirty="0"/>
              <a:t>Trail</a:t>
            </a:r>
            <a:r>
              <a:rPr spc="-275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2225"/>
            <a:ext cx="8068309" cy="448881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Audit trails can be used in multiple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ways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This depends in part on </a:t>
            </a:r>
            <a:r>
              <a:rPr sz="3000" spc="-5" dirty="0">
                <a:latin typeface="Times New Roman"/>
                <a:cs typeface="Times New Roman"/>
              </a:rPr>
              <a:t>when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done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Possibilities </a:t>
            </a: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marR="812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audit trail review </a:t>
            </a:r>
            <a:r>
              <a:rPr sz="2800" spc="-5" dirty="0">
                <a:latin typeface="Times New Roman"/>
                <a:cs typeface="Times New Roman"/>
              </a:rPr>
              <a:t>after </a:t>
            </a:r>
            <a:r>
              <a:rPr sz="2800" dirty="0">
                <a:latin typeface="Times New Roman"/>
                <a:cs typeface="Times New Roman"/>
              </a:rPr>
              <a:t>an event: triggered by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  </a:t>
            </a:r>
            <a:r>
              <a:rPr sz="2800" spc="-5" dirty="0">
                <a:latin typeface="Times New Roman"/>
                <a:cs typeface="Times New Roman"/>
              </a:rPr>
              <a:t>to diagnose cause and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remediate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periodic review of audit trail data: review bulk</a:t>
            </a:r>
            <a:r>
              <a:rPr sz="2800" spc="-20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  </a:t>
            </a:r>
            <a:r>
              <a:rPr sz="2800" spc="-5" dirty="0">
                <a:latin typeface="Times New Roman"/>
                <a:cs typeface="Times New Roman"/>
              </a:rPr>
              <a:t>to identify problems and characterize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behavior</a:t>
            </a:r>
            <a:endParaRPr sz="2800">
              <a:latin typeface="Times New Roman"/>
              <a:cs typeface="Times New Roman"/>
            </a:endParaRPr>
          </a:p>
          <a:p>
            <a:pPr marL="755650" marR="802005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real-time </a:t>
            </a:r>
            <a:r>
              <a:rPr sz="2800" dirty="0">
                <a:latin typeface="Times New Roman"/>
                <a:cs typeface="Times New Roman"/>
              </a:rPr>
              <a:t>audit analysis </a:t>
            </a:r>
            <a:r>
              <a:rPr sz="2800" spc="-5" dirty="0">
                <a:latin typeface="Times New Roman"/>
                <a:cs typeface="Times New Roman"/>
              </a:rPr>
              <a:t>as part </a:t>
            </a:r>
            <a:r>
              <a:rPr sz="2800" dirty="0">
                <a:latin typeface="Times New Roman"/>
                <a:cs typeface="Times New Roman"/>
              </a:rPr>
              <a:t>of an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intrusion  </a:t>
            </a:r>
            <a:r>
              <a:rPr sz="2800" spc="-5" dirty="0">
                <a:latin typeface="Times New Roman"/>
                <a:cs typeface="Times New Roman"/>
              </a:rPr>
              <a:t>detection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81632" y="1006855"/>
            <a:ext cx="6294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Sources of Log Data in Health</a:t>
            </a:r>
            <a:r>
              <a:rPr dirty="0"/>
              <a:t> </a:t>
            </a:r>
            <a:r>
              <a:rPr spc="-5" dirty="0"/>
              <a:t>Care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2650489" y="2209827"/>
          <a:ext cx="4273549" cy="33453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93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4449">
                <a:tc>
                  <a:txBody>
                    <a:bodyPr/>
                    <a:lstStyle/>
                    <a:p>
                      <a:pPr marL="31750">
                        <a:lnSpc>
                          <a:spcPts val="3490"/>
                        </a:lnSpc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Firewall logs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ts val="3490"/>
                        </a:lnSpc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83%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Application</a:t>
                      </a:r>
                      <a:r>
                        <a:rPr sz="3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logs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256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72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2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Server logs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70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2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Intrusion</a:t>
                      </a:r>
                      <a:r>
                        <a:rPr sz="3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detection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60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3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devices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256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64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449">
                <a:tc>
                  <a:txBody>
                    <a:bodyPr/>
                    <a:lstStyle/>
                    <a:p>
                      <a:pPr marL="31750">
                        <a:lnSpc>
                          <a:spcPts val="379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Storage</a:t>
                      </a:r>
                      <a:r>
                        <a:rPr sz="3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devices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ts val="379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45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4028947" y="6056629"/>
            <a:ext cx="42068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HIMSS Annual Survey: 2010</a:t>
            </a:r>
            <a:r>
              <a:rPr sz="2400" spc="-19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data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39209" y="1006855"/>
            <a:ext cx="23799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Audit</a:t>
            </a:r>
            <a:r>
              <a:rPr spc="-70" dirty="0"/>
              <a:t> </a:t>
            </a:r>
            <a:r>
              <a:rPr spc="-5" dirty="0"/>
              <a:t>Review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8241665" cy="4292600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355600" marR="5080" indent="-342900">
              <a:lnSpc>
                <a:spcPts val="2880"/>
              </a:lnSpc>
              <a:spcBef>
                <a:spcPts val="7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Audit </a:t>
            </a:r>
            <a:r>
              <a:rPr sz="3000" dirty="0">
                <a:latin typeface="Times New Roman"/>
                <a:cs typeface="Times New Roman"/>
              </a:rPr>
              <a:t>review capability provides </a:t>
            </a:r>
            <a:r>
              <a:rPr sz="3000" spc="-5" dirty="0">
                <a:latin typeface="Times New Roman"/>
                <a:cs typeface="Times New Roman"/>
              </a:rPr>
              <a:t>system  </a:t>
            </a:r>
            <a:r>
              <a:rPr sz="3000" dirty="0">
                <a:latin typeface="Times New Roman"/>
                <a:cs typeface="Times New Roman"/>
              </a:rPr>
              <a:t>administrators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information from </a:t>
            </a:r>
            <a:r>
              <a:rPr sz="3000" spc="-5" dirty="0">
                <a:latin typeface="Times New Roman"/>
                <a:cs typeface="Times New Roman"/>
              </a:rPr>
              <a:t>selected </a:t>
            </a:r>
            <a:r>
              <a:rPr sz="3000" dirty="0">
                <a:latin typeface="Times New Roman"/>
                <a:cs typeface="Times New Roman"/>
              </a:rPr>
              <a:t>audit  records: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actions of one or more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actions </a:t>
            </a: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specific object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resource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all </a:t>
            </a:r>
            <a:r>
              <a:rPr sz="2800" spc="-5" dirty="0">
                <a:latin typeface="Times New Roman"/>
                <a:cs typeface="Times New Roman"/>
              </a:rPr>
              <a:t>or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specified </a:t>
            </a:r>
            <a:r>
              <a:rPr sz="2800" dirty="0">
                <a:latin typeface="Times New Roman"/>
                <a:cs typeface="Times New Roman"/>
              </a:rPr>
              <a:t>set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audited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exceptions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4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actions </a:t>
            </a: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specific system </a:t>
            </a:r>
            <a:r>
              <a:rPr sz="2800" dirty="0">
                <a:latin typeface="Times New Roman"/>
                <a:cs typeface="Times New Roman"/>
              </a:rPr>
              <a:t>/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attribute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595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May be filtered by time / source / freq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Used </a:t>
            </a:r>
            <a:r>
              <a:rPr sz="3000" dirty="0">
                <a:latin typeface="Times New Roman"/>
                <a:cs typeface="Times New Roman"/>
              </a:rPr>
              <a:t>to provide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activity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baseline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And </a:t>
            </a:r>
            <a:r>
              <a:rPr sz="3000" dirty="0">
                <a:latin typeface="Times New Roman"/>
                <a:cs typeface="Times New Roman"/>
              </a:rPr>
              <a:t>to gauge level of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related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activity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1033" y="1006855"/>
            <a:ext cx="5197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Approaches to Data</a:t>
            </a:r>
            <a:r>
              <a:rPr spc="-114" dirty="0"/>
              <a:t> </a:t>
            </a:r>
            <a:r>
              <a:rPr spc="-5"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107946"/>
            <a:ext cx="7792084" cy="375348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Basic alerting: indication that an interesting type  of event has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occurred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Baselining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define normal </a:t>
            </a:r>
            <a:r>
              <a:rPr sz="2800" i="1" dirty="0">
                <a:latin typeface="Times New Roman"/>
                <a:cs typeface="Times New Roman"/>
              </a:rPr>
              <a:t>vs. </a:t>
            </a:r>
            <a:r>
              <a:rPr sz="2800" spc="-5" dirty="0">
                <a:latin typeface="Times New Roman"/>
                <a:cs typeface="Times New Roman"/>
              </a:rPr>
              <a:t>unusual </a:t>
            </a:r>
            <a:r>
              <a:rPr sz="2800" dirty="0">
                <a:latin typeface="Times New Roman"/>
                <a:cs typeface="Times New Roman"/>
              </a:rPr>
              <a:t>events /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patterns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800" spc="-5" dirty="0">
                <a:latin typeface="Times New Roman"/>
                <a:cs typeface="Times New Roman"/>
              </a:rPr>
              <a:t>compare with new data to detect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changes</a:t>
            </a:r>
            <a:endParaRPr sz="2800">
              <a:latin typeface="Times New Roman"/>
              <a:cs typeface="Times New Roman"/>
            </a:endParaRPr>
          </a:p>
          <a:p>
            <a:pPr marL="355600" marR="585470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Windowing: </a:t>
            </a:r>
            <a:r>
              <a:rPr sz="3000" dirty="0">
                <a:latin typeface="Times New Roman"/>
                <a:cs typeface="Times New Roman"/>
              </a:rPr>
              <a:t>identification of events within a  given set of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parameters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Correlation: seeking relationships among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events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2751" y="1006855"/>
            <a:ext cx="36125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“Artificial</a:t>
            </a:r>
            <a:r>
              <a:rPr spc="-40" dirty="0"/>
              <a:t> </a:t>
            </a:r>
            <a:r>
              <a:rPr dirty="0"/>
              <a:t>Stupidity”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6938645" cy="3394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Identify those items in log files that are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not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interesting; filter them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out.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Everything else is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either: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Interesting; examine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further.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dirty="0">
                <a:latin typeface="Times New Roman"/>
                <a:cs typeface="Times New Roman"/>
              </a:rPr>
              <a:t>interesting: </a:t>
            </a:r>
            <a:r>
              <a:rPr sz="2800" spc="-5" dirty="0">
                <a:latin typeface="Times New Roman"/>
                <a:cs typeface="Times New Roman"/>
              </a:rPr>
              <a:t>add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filter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list.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Suggested by Marcus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Ranum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2722" y="1006855"/>
            <a:ext cx="4092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Integrated</a:t>
            </a:r>
            <a:r>
              <a:rPr spc="-150" dirty="0"/>
              <a:t> </a:t>
            </a:r>
            <a:r>
              <a:rPr spc="-10" dirty="0"/>
              <a:t>Approaches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114041"/>
            <a:ext cx="7061834" cy="43307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5080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60" dirty="0">
                <a:latin typeface="Times New Roman"/>
                <a:cs typeface="Times New Roman"/>
              </a:rPr>
              <a:t>Volume </a:t>
            </a:r>
            <a:r>
              <a:rPr sz="2700" dirty="0">
                <a:latin typeface="Times New Roman"/>
                <a:cs typeface="Times New Roman"/>
              </a:rPr>
              <a:t>of audit data means manual analysis and  baselining is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impractical</a:t>
            </a:r>
            <a:endParaRPr sz="2700">
              <a:latin typeface="Times New Roman"/>
              <a:cs typeface="Times New Roman"/>
            </a:endParaRPr>
          </a:p>
          <a:p>
            <a:pPr marL="355600" marR="421005" indent="-342900">
              <a:lnSpc>
                <a:spcPts val="292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Instead, use a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dirty="0">
                <a:latin typeface="Times New Roman"/>
                <a:cs typeface="Times New Roman"/>
              </a:rPr>
              <a:t>Information and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Event  </a:t>
            </a:r>
            <a:r>
              <a:rPr sz="2700" spc="-5" dirty="0">
                <a:latin typeface="Times New Roman"/>
                <a:cs typeface="Times New Roman"/>
              </a:rPr>
              <a:t>Management </a:t>
            </a:r>
            <a:r>
              <a:rPr sz="2700" dirty="0">
                <a:latin typeface="Times New Roman"/>
                <a:cs typeface="Times New Roman"/>
              </a:rPr>
              <a:t>(SIEM)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system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 centralized logging and analysis</a:t>
            </a:r>
            <a:r>
              <a:rPr sz="2300" spc="7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package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agentless or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agent-based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normalizes a variety of log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formats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analyzes combined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data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correlates events among the log</a:t>
            </a:r>
            <a:r>
              <a:rPr sz="2300" spc="4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entries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identifies and prioritizes </a:t>
            </a:r>
            <a:r>
              <a:rPr sz="2300" spc="-10" dirty="0">
                <a:latin typeface="Times New Roman"/>
                <a:cs typeface="Times New Roman"/>
              </a:rPr>
              <a:t>significant</a:t>
            </a:r>
            <a:r>
              <a:rPr sz="2300" spc="4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events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can initiate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responses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BCCFCEEE-CB6B-4FEC-A716-AA8F78325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SIEM Capabilities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56A2C0-449B-4DF0-8C31-FEF6604A9215}"/>
              </a:ext>
            </a:extLst>
          </p:cNvPr>
          <p:cNvSpPr txBox="1"/>
          <p:nvPr/>
        </p:nvSpPr>
        <p:spPr>
          <a:xfrm>
            <a:off x="596390" y="2286000"/>
            <a:ext cx="899820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Data aggregation: </a:t>
            </a:r>
            <a:r>
              <a:rPr lang="en-US" sz="1600" dirty="0"/>
              <a:t>Log management aggregates data from many sources, including network, security, servers, databases, applications, 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Correlation:</a:t>
            </a:r>
            <a:r>
              <a:rPr lang="en-US" sz="1600" dirty="0"/>
              <a:t> Link common attributes, and links events together into meaningful bundles.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Alerting</a:t>
            </a:r>
            <a:r>
              <a:rPr lang="en-US" sz="1600" dirty="0"/>
              <a:t>: The automated analysis of correlated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Dashboards: </a:t>
            </a:r>
            <a:r>
              <a:rPr lang="en-US" sz="1600" dirty="0"/>
              <a:t>Event data; informational charts to find patterns or anomalies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Compliance</a:t>
            </a:r>
            <a:r>
              <a:rPr lang="en-US" sz="1600" dirty="0"/>
              <a:t>: Automate gathering of compliance data, producing reports that adapt to existing security, governance and auditing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Retention</a:t>
            </a:r>
            <a:r>
              <a:rPr lang="en-US" sz="1600" dirty="0"/>
              <a:t>: Long-term storage of historical data to facilitate correlation of data over time, and to provide the retention necessary for compliance requirements.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Forensic analysis: </a:t>
            </a:r>
            <a:r>
              <a:rPr lang="en-US" sz="1600" dirty="0"/>
              <a:t>Search across logs on different nodes and time periods based on specific criteria. </a:t>
            </a:r>
          </a:p>
        </p:txBody>
      </p:sp>
    </p:spTree>
    <p:extLst>
      <p:ext uri="{BB962C8B-B14F-4D97-AF65-F5344CB8AC3E}">
        <p14:creationId xmlns:p14="http://schemas.microsoft.com/office/powerpoint/2010/main" val="4458292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2722" y="1006855"/>
            <a:ext cx="4092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SIEM Solutions</a:t>
            </a:r>
            <a:endParaRPr spc="-10" dirty="0"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  <p:pic>
        <p:nvPicPr>
          <p:cNvPr id="9" name="Picture 8" descr="SIEM solution diagram showing many items that create inputs to the SIEM (e.g. log collection, log analysis, event correlation, forensics)">
            <a:extLst>
              <a:ext uri="{FF2B5EF4-FFF2-40B4-BE49-F238E27FC236}">
                <a16:creationId xmlns:a16="http://schemas.microsoft.com/office/drawing/2014/main" id="{E4B92C52-3196-4EB0-8BE3-7951BADB5F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209800"/>
            <a:ext cx="7620000" cy="41148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3A8C31E-95D7-4A80-8AFB-7C0441E0FD2D}"/>
              </a:ext>
            </a:extLst>
          </p:cNvPr>
          <p:cNvSpPr txBox="1"/>
          <p:nvPr/>
        </p:nvSpPr>
        <p:spPr>
          <a:xfrm>
            <a:off x="540005" y="6239410"/>
            <a:ext cx="906119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SIEM Solutions[Online image]. (2022). Retrieved April 11, 2022, from </a:t>
            </a:r>
            <a:r>
              <a:rPr lang="en-US" sz="1100" dirty="0">
                <a:hlinkClick r:id="rId4"/>
              </a:rPr>
              <a:t>https://www.precisely.com/solution/security-information-and-event-management-siem-solutions</a:t>
            </a:r>
            <a:endParaRPr lang="en-US" sz="1100" dirty="0"/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9103465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2722" y="1006855"/>
            <a:ext cx="4092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SIEM Architecture</a:t>
            </a:r>
            <a:endParaRPr spc="-10" dirty="0"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  <p:pic>
        <p:nvPicPr>
          <p:cNvPr id="5" name="Picture 4" descr="SIEM Architecture picture showing the several portions of the network (i.e. IDS, VPN, Firewalls) feeding information to the SIEM">
            <a:extLst>
              <a:ext uri="{FF2B5EF4-FFF2-40B4-BE49-F238E27FC236}">
                <a16:creationId xmlns:a16="http://schemas.microsoft.com/office/drawing/2014/main" id="{A35CB596-AA51-46E1-84CC-842DAACD2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213346"/>
            <a:ext cx="6477000" cy="42049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4E7C8B-BA46-460C-B17C-CB077B87CFEF}"/>
              </a:ext>
            </a:extLst>
          </p:cNvPr>
          <p:cNvSpPr txBox="1"/>
          <p:nvPr/>
        </p:nvSpPr>
        <p:spPr>
          <a:xfrm>
            <a:off x="1054100" y="6493692"/>
            <a:ext cx="86106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SIEM Architecture [Online image]. (2022). Retrieved April 11, 2022, from  </a:t>
            </a:r>
            <a:r>
              <a:rPr lang="en-US" sz="1100" dirty="0">
                <a:hlinkClick r:id="rId4"/>
              </a:rPr>
              <a:t>https://www.juniper.net/us/en/research-topics/what-is-siem.html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95283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20" dirty="0"/>
              <a:t> </a:t>
            </a:r>
            <a:r>
              <a:rPr spc="-5" dirty="0"/>
              <a:t>Compliance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052945" cy="435991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Conduct audits to review security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processes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60" dirty="0">
                <a:latin typeface="Times New Roman"/>
                <a:cs typeface="Times New Roman"/>
              </a:rPr>
              <a:t>Verify </a:t>
            </a:r>
            <a:r>
              <a:rPr sz="3000" dirty="0">
                <a:latin typeface="Times New Roman"/>
                <a:cs typeface="Times New Roman"/>
              </a:rPr>
              <a:t>compliance </a:t>
            </a:r>
            <a:r>
              <a:rPr sz="3000" spc="-5" dirty="0">
                <a:latin typeface="Times New Roman"/>
                <a:cs typeface="Times New Roman"/>
              </a:rPr>
              <a:t>with security</a:t>
            </a:r>
            <a:r>
              <a:rPr sz="3000" spc="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internal or external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personnel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Usually based on checklists; verify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that: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suitable policies and plans were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created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suitable </a:t>
            </a:r>
            <a:r>
              <a:rPr sz="2800" dirty="0">
                <a:latin typeface="Times New Roman"/>
                <a:cs typeface="Times New Roman"/>
              </a:rPr>
              <a:t>controls </a:t>
            </a:r>
            <a:r>
              <a:rPr sz="2800" spc="-5" dirty="0">
                <a:latin typeface="Times New Roman"/>
                <a:cs typeface="Times New Roman"/>
              </a:rPr>
              <a:t>were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chosen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that they are maintained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used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correctly</a:t>
            </a:r>
            <a:endParaRPr sz="2800">
              <a:latin typeface="Times New Roman"/>
              <a:cs typeface="Times New Roman"/>
            </a:endParaRPr>
          </a:p>
          <a:p>
            <a:pPr marL="355600" marR="67945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Often </a:t>
            </a:r>
            <a:r>
              <a:rPr sz="3000" dirty="0">
                <a:latin typeface="Times New Roman"/>
                <a:cs typeface="Times New Roman"/>
              </a:rPr>
              <a:t>as part of </a:t>
            </a:r>
            <a:r>
              <a:rPr sz="3000" spc="-5" dirty="0">
                <a:latin typeface="Times New Roman"/>
                <a:cs typeface="Times New Roman"/>
              </a:rPr>
              <a:t>wider </a:t>
            </a:r>
            <a:r>
              <a:rPr sz="3000" dirty="0">
                <a:latin typeface="Times New Roman"/>
                <a:cs typeface="Times New Roman"/>
              </a:rPr>
              <a:t>general audit, </a:t>
            </a:r>
            <a:r>
              <a:rPr sz="3000" i="1" spc="-5" dirty="0">
                <a:latin typeface="Times New Roman"/>
                <a:cs typeface="Times New Roman"/>
              </a:rPr>
              <a:t>e.g</a:t>
            </a:r>
            <a:r>
              <a:rPr sz="3000" spc="-5" dirty="0">
                <a:latin typeface="Times New Roman"/>
                <a:cs typeface="Times New Roman"/>
              </a:rPr>
              <a:t>. </a:t>
            </a:r>
            <a:r>
              <a:rPr sz="3000" dirty="0">
                <a:latin typeface="Times New Roman"/>
                <a:cs typeface="Times New Roman"/>
              </a:rPr>
              <a:t>an  annual financial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audit.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5" name="object 5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61335" y="1006855"/>
            <a:ext cx="49358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Growth </a:t>
            </a:r>
            <a:r>
              <a:rPr dirty="0"/>
              <a:t>of Log Data</a:t>
            </a:r>
            <a:r>
              <a:rPr spc="-65" dirty="0"/>
              <a:t> </a:t>
            </a:r>
            <a:r>
              <a:rPr spc="-40" dirty="0"/>
              <a:t>Volume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6690995" cy="2477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15-20% growth in annual volume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(SANS  Institute.)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More </a:t>
            </a:r>
            <a:r>
              <a:rPr sz="2800" dirty="0">
                <a:latin typeface="Times New Roman"/>
                <a:cs typeface="Times New Roman"/>
              </a:rPr>
              <a:t>log</a:t>
            </a:r>
            <a:r>
              <a:rPr sz="2800" spc="-5" dirty="0">
                <a:latin typeface="Times New Roman"/>
                <a:cs typeface="Times New Roman"/>
              </a:rPr>
              <a:t> sources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Increased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regulation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 </a:t>
            </a:r>
            <a:r>
              <a:rPr sz="2800" dirty="0">
                <a:latin typeface="Times New Roman"/>
                <a:cs typeface="Times New Roman"/>
              </a:rPr>
              <a:t>log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17851" y="1006855"/>
            <a:ext cx="5823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Collection and Use of Audit</a:t>
            </a:r>
            <a:r>
              <a:rPr spc="-100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6800850" cy="2585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Detecting </a:t>
            </a:r>
            <a:r>
              <a:rPr sz="3000" dirty="0">
                <a:latin typeface="Times New Roman"/>
                <a:cs typeface="Times New Roman"/>
              </a:rPr>
              <a:t>unauthorized access or abuse of  authorized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access.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Regulatory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requirements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Financial audit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requirements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Problem determination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(troubleshooting)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61535" y="1006855"/>
            <a:ext cx="17348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Problems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632065" cy="212852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of logging is mostly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reactive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Log files from multiple sources are in </a:t>
            </a:r>
            <a:r>
              <a:rPr sz="3000" spc="-10" dirty="0">
                <a:latin typeface="Times New Roman"/>
                <a:cs typeface="Times New Roman"/>
              </a:rPr>
              <a:t>different,  </a:t>
            </a:r>
            <a:r>
              <a:rPr sz="3000" dirty="0">
                <a:latin typeface="Times New Roman"/>
                <a:cs typeface="Times New Roman"/>
              </a:rPr>
              <a:t>incompatible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formats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Log processing software not yet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mature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2483" y="959611"/>
            <a:ext cx="48552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 Audit</a:t>
            </a:r>
            <a:r>
              <a:rPr spc="-204" dirty="0"/>
              <a:t> </a:t>
            </a:r>
            <a:r>
              <a:rPr spc="-5" dirty="0"/>
              <a:t>Architecture</a:t>
            </a:r>
          </a:p>
        </p:txBody>
      </p:sp>
      <p:sp>
        <p:nvSpPr>
          <p:cNvPr id="5" name="object 5"/>
          <p:cNvSpPr/>
          <p:nvPr/>
        </p:nvSpPr>
        <p:spPr>
          <a:xfrm>
            <a:off x="2178836" y="2197997"/>
            <a:ext cx="5016984" cy="44326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9451" y="935789"/>
            <a:ext cx="418388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Audit </a:t>
            </a:r>
            <a:r>
              <a:rPr spc="-5" dirty="0"/>
              <a:t>Event</a:t>
            </a:r>
            <a:r>
              <a:rPr spc="-30" dirty="0"/>
              <a:t> </a:t>
            </a:r>
            <a:r>
              <a:rPr spc="-5" dirty="0"/>
              <a:t>Definition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693"/>
            <a:ext cx="7676515" cy="440245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110" dirty="0">
                <a:latin typeface="Times New Roman"/>
                <a:cs typeface="Times New Roman"/>
              </a:rPr>
              <a:t>We </a:t>
            </a:r>
            <a:r>
              <a:rPr sz="2700" dirty="0">
                <a:latin typeface="Times New Roman"/>
                <a:cs typeface="Times New Roman"/>
              </a:rPr>
              <a:t>must define (by policy) </a:t>
            </a:r>
            <a:r>
              <a:rPr sz="2700" spc="-5" dirty="0">
                <a:latin typeface="Times New Roman"/>
                <a:cs typeface="Times New Roman"/>
              </a:rPr>
              <a:t>what </a:t>
            </a:r>
            <a:r>
              <a:rPr sz="2700" dirty="0">
                <a:latin typeface="Times New Roman"/>
                <a:cs typeface="Times New Roman"/>
              </a:rPr>
              <a:t>are auditable</a:t>
            </a:r>
            <a:r>
              <a:rPr sz="2700" spc="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events</a:t>
            </a: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 Common Criteria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suggest:</a:t>
            </a:r>
            <a:endParaRPr sz="2700" dirty="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introduction of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objects</a:t>
            </a:r>
            <a:endParaRPr sz="2300" dirty="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deletion of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objects</a:t>
            </a:r>
            <a:endParaRPr sz="2300" dirty="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distribution or revocation of access rights or</a:t>
            </a:r>
            <a:r>
              <a:rPr sz="2300" spc="11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capabilities</a:t>
            </a:r>
            <a:endParaRPr sz="2300" dirty="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changes to </a:t>
            </a:r>
            <a:r>
              <a:rPr sz="2300" spc="-10" dirty="0">
                <a:latin typeface="Times New Roman"/>
                <a:cs typeface="Times New Roman"/>
              </a:rPr>
              <a:t>subject </a:t>
            </a:r>
            <a:r>
              <a:rPr sz="2300" spc="-5" dirty="0">
                <a:latin typeface="Times New Roman"/>
                <a:cs typeface="Times New Roman"/>
              </a:rPr>
              <a:t>or object </a:t>
            </a:r>
            <a:r>
              <a:rPr sz="2300" spc="-10" dirty="0">
                <a:latin typeface="Times New Roman"/>
                <a:cs typeface="Times New Roman"/>
              </a:rPr>
              <a:t>security</a:t>
            </a:r>
            <a:r>
              <a:rPr sz="2300" spc="7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attributes</a:t>
            </a:r>
            <a:endParaRPr sz="2300" dirty="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policy checks performed by the security</a:t>
            </a:r>
            <a:r>
              <a:rPr sz="2300" spc="7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software</a:t>
            </a:r>
            <a:endParaRPr sz="2300" dirty="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use of access rights to bypass a policy</a:t>
            </a:r>
            <a:r>
              <a:rPr sz="2300" spc="7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check</a:t>
            </a:r>
            <a:endParaRPr sz="2300" dirty="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use of identification and authentication</a:t>
            </a:r>
            <a:r>
              <a:rPr sz="2300" spc="4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functions;</a:t>
            </a:r>
            <a:endParaRPr sz="2300" dirty="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security-related actions taken by an</a:t>
            </a:r>
            <a:r>
              <a:rPr sz="2300" spc="6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operator/user</a:t>
            </a:r>
            <a:endParaRPr sz="2300" dirty="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import/export of data from/to removable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media</a:t>
            </a:r>
            <a:endParaRPr sz="23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0114" y="1006855"/>
            <a:ext cx="4679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Other </a:t>
            </a:r>
            <a:r>
              <a:rPr dirty="0"/>
              <a:t>Audit</a:t>
            </a:r>
            <a:r>
              <a:rPr spc="-185" dirty="0"/>
              <a:t> </a:t>
            </a:r>
            <a:r>
              <a:rPr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95284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Event detection hooks in </a:t>
            </a: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and monitoring  </a:t>
            </a: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to capture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activity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Event recording function with secure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storage</a:t>
            </a:r>
            <a:endParaRPr sz="3000">
              <a:latin typeface="Times New Roman"/>
              <a:cs typeface="Times New Roman"/>
            </a:endParaRPr>
          </a:p>
          <a:p>
            <a:pPr marL="355600" marR="116839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Event and audit trail analysis software, tools, and  interfaces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of the auditing function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itself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Minimal </a:t>
            </a:r>
            <a:r>
              <a:rPr sz="3000" spc="-10" dirty="0">
                <a:latin typeface="Times New Roman"/>
                <a:cs typeface="Times New Roman"/>
              </a:rPr>
              <a:t>effect </a:t>
            </a:r>
            <a:r>
              <a:rPr sz="3000" dirty="0">
                <a:latin typeface="Times New Roman"/>
                <a:cs typeface="Times New Roman"/>
              </a:rPr>
              <a:t>on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functionality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7126" y="3027426"/>
            <a:ext cx="10160" cy="38100"/>
          </a:xfrm>
          <a:custGeom>
            <a:avLst/>
            <a:gdLst/>
            <a:ahLst/>
            <a:cxnLst/>
            <a:rect l="l" t="t" r="r" b="b"/>
            <a:pathLst>
              <a:path w="10159" h="38100">
                <a:moveTo>
                  <a:pt x="0" y="0"/>
                </a:moveTo>
                <a:lnTo>
                  <a:pt x="0" y="38100"/>
                </a:lnTo>
                <a:lnTo>
                  <a:pt x="9906" y="38100"/>
                </a:lnTo>
                <a:lnTo>
                  <a:pt x="990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88DF435-6414-4B1D-856F-5ADF4D8E179D}"/>
</file>

<file path=customXml/itemProps2.xml><?xml version="1.0" encoding="utf-8"?>
<ds:datastoreItem xmlns:ds="http://schemas.openxmlformats.org/officeDocument/2006/customXml" ds:itemID="{3FBE447A-F627-4CC3-82EA-6A911495C2B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1908</Words>
  <Application>Microsoft Office PowerPoint</Application>
  <PresentationFormat>Custom</PresentationFormat>
  <Paragraphs>335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Arial Narrow</vt:lpstr>
      <vt:lpstr>Calibri</vt:lpstr>
      <vt:lpstr>Courier New</vt:lpstr>
      <vt:lpstr>Times New Roman</vt:lpstr>
      <vt:lpstr>Office Theme</vt:lpstr>
      <vt:lpstr>IT 4823 Information Security Administration</vt:lpstr>
      <vt:lpstr>Security Auditing</vt:lpstr>
      <vt:lpstr>Sources of Log Data in Health Care</vt:lpstr>
      <vt:lpstr>Growth of Log Data Volume</vt:lpstr>
      <vt:lpstr>Collection and Use of Audit Data</vt:lpstr>
      <vt:lpstr>Problems</vt:lpstr>
      <vt:lpstr>Security Audit Architecture</vt:lpstr>
      <vt:lpstr>Audit Event Definition</vt:lpstr>
      <vt:lpstr>Other Audit Requirements</vt:lpstr>
      <vt:lpstr>Implementation Requirements</vt:lpstr>
      <vt:lpstr>What to Collect</vt:lpstr>
      <vt:lpstr>Sources of Audit Data</vt:lpstr>
      <vt:lpstr>Operating System Audit Data</vt:lpstr>
      <vt:lpstr>Application Software Audit Data</vt:lpstr>
      <vt:lpstr>User Interaction Audit Data</vt:lpstr>
      <vt:lpstr>Physical Control Audit Data</vt:lpstr>
      <vt:lpstr>Implementing Logging</vt:lpstr>
      <vt:lpstr>Windows Event Log</vt:lpstr>
      <vt:lpstr>Windows Event Log Example</vt:lpstr>
      <vt:lpstr>Windows Event Categories</vt:lpstr>
      <vt:lpstr>UNIX Syslog</vt:lpstr>
      <vt:lpstr>Syslog Service</vt:lpstr>
      <vt:lpstr>Syslog Protocol</vt:lpstr>
      <vt:lpstr>Syslog Examples</vt:lpstr>
      <vt:lpstr>Syslog Facility and Severity</vt:lpstr>
      <vt:lpstr>Audit Trail Storage Alternatives</vt:lpstr>
      <vt:lpstr>Logging at Application Level</vt:lpstr>
      <vt:lpstr>Audit Trail Analysis</vt:lpstr>
      <vt:lpstr>Types of Audit Trail Analysis</vt:lpstr>
      <vt:lpstr>Audit Review</vt:lpstr>
      <vt:lpstr>Approaches to Data Analysis</vt:lpstr>
      <vt:lpstr>“Artificial Stupidity”</vt:lpstr>
      <vt:lpstr>Integrated Approaches</vt:lpstr>
      <vt:lpstr>SIEM Capabilities</vt:lpstr>
      <vt:lpstr>SIEM Solutions</vt:lpstr>
      <vt:lpstr>SIEM Architecture</vt:lpstr>
      <vt:lpstr>Security Compliance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- 4823_23_auditing.pptx</dc:title>
  <dc:creator>bbrown</dc:creator>
  <cp:lastModifiedBy>Hossain Shahriar</cp:lastModifiedBy>
  <cp:revision>6</cp:revision>
  <dcterms:created xsi:type="dcterms:W3CDTF">2019-06-20T18:09:09Z</dcterms:created>
  <dcterms:modified xsi:type="dcterms:W3CDTF">2023-05-10T20:10:29Z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