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ustom.xml" ContentType="application/vnd.openxmlformats-officedocument.custom-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36" r:id="rId46"/>
    <p:sldId id="301" r:id="rId47"/>
    <p:sldId id="302" r:id="rId48"/>
    <p:sldId id="303" r:id="rId49"/>
    <p:sldId id="304" r:id="rId50"/>
    <p:sldId id="305" r:id="rId51"/>
    <p:sldId id="306" r:id="rId52"/>
    <p:sldId id="307"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08" r:id="rId80"/>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1555" y="53"/>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86"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417319" y="6291834"/>
            <a:ext cx="7223759" cy="520065"/>
          </a:xfrm>
          <a:custGeom>
            <a:avLst/>
            <a:gdLst/>
            <a:ahLst/>
            <a:cxnLst/>
            <a:rect l="l" t="t" r="r" b="b"/>
            <a:pathLst>
              <a:path w="7223759" h="520065">
                <a:moveTo>
                  <a:pt x="0" y="0"/>
                </a:moveTo>
                <a:lnTo>
                  <a:pt x="0" y="519684"/>
                </a:lnTo>
                <a:lnTo>
                  <a:pt x="7223379" y="519684"/>
                </a:lnTo>
                <a:lnTo>
                  <a:pt x="7223379" y="0"/>
                </a:lnTo>
                <a:lnTo>
                  <a:pt x="0" y="0"/>
                </a:lnTo>
                <a:close/>
              </a:path>
            </a:pathLst>
          </a:custGeom>
          <a:solidFill>
            <a:srgbClr val="FEBC11"/>
          </a:solidFill>
        </p:spPr>
        <p:txBody>
          <a:bodyPr wrap="square" lIns="0" tIns="0" rIns="0" bIns="0" rtlCol="0"/>
          <a:lstStyle/>
          <a:p>
            <a:endParaRPr/>
          </a:p>
        </p:txBody>
      </p:sp>
      <p:sp>
        <p:nvSpPr>
          <p:cNvPr id="17" name="bk object 17"/>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18" name="bk object 18"/>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19" name="bk object 19"/>
          <p:cNvSpPr/>
          <p:nvPr/>
        </p:nvSpPr>
        <p:spPr>
          <a:xfrm>
            <a:off x="4377005" y="3761291"/>
            <a:ext cx="718830" cy="550104"/>
          </a:xfrm>
          <a:prstGeom prst="rect">
            <a:avLst/>
          </a:prstGeom>
          <a:blipFill>
            <a:blip r:embed="rId3" cstate="print"/>
            <a:stretch>
              <a:fillRect/>
            </a:stretch>
          </a:blipFill>
        </p:spPr>
        <p:txBody>
          <a:bodyPr wrap="square" lIns="0" tIns="0" rIns="0" bIns="0" rtlCol="0"/>
          <a:lstStyle/>
          <a:p>
            <a:endParaRPr/>
          </a:p>
        </p:txBody>
      </p:sp>
      <p:sp>
        <p:nvSpPr>
          <p:cNvPr id="2" name="Holder 2"/>
          <p:cNvSpPr>
            <a:spLocks noGrp="1"/>
          </p:cNvSpPr>
          <p:nvPr>
            <p:ph type="ctrTitle"/>
          </p:nvPr>
        </p:nvSpPr>
        <p:spPr>
          <a:xfrm>
            <a:off x="3160902" y="1440433"/>
            <a:ext cx="3736594" cy="467360"/>
          </a:xfrm>
          <a:prstGeom prst="rect">
            <a:avLst/>
          </a:prstGeom>
        </p:spPr>
        <p:txBody>
          <a:bodyPr wrap="square" lIns="0" tIns="0" rIns="0" bIns="0">
            <a:spAutoFit/>
          </a:bodyPr>
          <a:lstStyle>
            <a:lvl1pPr>
              <a:defRPr sz="2900" b="1" i="0">
                <a:solidFill>
                  <a:schemeClr val="tx1"/>
                </a:solidFill>
                <a:latin typeface="Arial Narrow"/>
                <a:cs typeface="Arial Narrow"/>
              </a:defRPr>
            </a:lvl1pPr>
          </a:lstStyle>
          <a:p>
            <a:endParaRPr/>
          </a:p>
        </p:txBody>
      </p:sp>
      <p:sp>
        <p:nvSpPr>
          <p:cNvPr id="3" name="Holder 3"/>
          <p:cNvSpPr>
            <a:spLocks noGrp="1"/>
          </p:cNvSpPr>
          <p:nvPr>
            <p:ph type="subTitle" idx="4"/>
          </p:nvPr>
        </p:nvSpPr>
        <p:spPr>
          <a:xfrm>
            <a:off x="1508760" y="4352544"/>
            <a:ext cx="7040880" cy="19431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8/31/2022</a:t>
            </a:fld>
            <a:endParaRPr lang="en-US"/>
          </a:p>
        </p:txBody>
      </p:sp>
      <p:sp>
        <p:nvSpPr>
          <p:cNvPr id="6" name="Holder 6"/>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25400">
              <a:lnSpc>
                <a:spcPct val="100000"/>
              </a:lnSpc>
              <a:spcBef>
                <a:spcPts val="305"/>
              </a:spcBef>
            </a:pPr>
            <a:fld id="{81D60167-4931-47E6-BA6A-407CBD079E47}" type="slidenum">
              <a:rPr spc="-5" dirty="0"/>
              <a:t>‹#›</a:t>
            </a:fld>
            <a:endParaRPr spc="-5"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900" b="1" i="0">
                <a:solidFill>
                  <a:schemeClr val="tx1"/>
                </a:solidFill>
                <a:latin typeface="Arial Narrow"/>
                <a:cs typeface="Arial Narrow"/>
              </a:defRPr>
            </a:lvl1pPr>
          </a:lstStyle>
          <a:p>
            <a:endParaRPr/>
          </a:p>
        </p:txBody>
      </p:sp>
      <p:sp>
        <p:nvSpPr>
          <p:cNvPr id="3" name="Holder 3"/>
          <p:cNvSpPr>
            <a:spLocks noGrp="1"/>
          </p:cNvSpPr>
          <p:nvPr>
            <p:ph type="body" idx="1"/>
          </p:nvPr>
        </p:nvSpPr>
        <p:spPr/>
        <p:txBody>
          <a:bodyPr lIns="0" tIns="0" rIns="0" bIns="0"/>
          <a:lstStyle>
            <a:lvl1pPr>
              <a:defRPr sz="2500" b="0"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8/31/2022</a:t>
            </a:fld>
            <a:endParaRPr lang="en-US"/>
          </a:p>
        </p:txBody>
      </p:sp>
      <p:sp>
        <p:nvSpPr>
          <p:cNvPr id="6" name="Holder 6"/>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25400">
              <a:lnSpc>
                <a:spcPct val="100000"/>
              </a:lnSpc>
              <a:spcBef>
                <a:spcPts val="305"/>
              </a:spcBef>
            </a:pPr>
            <a:fld id="{81D60167-4931-47E6-BA6A-407CBD079E47}" type="slidenum">
              <a:rPr spc="-5" dirty="0"/>
              <a:t>‹#›</a:t>
            </a:fld>
            <a:endParaRPr spc="-5"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417319" y="6291834"/>
            <a:ext cx="7223759" cy="520065"/>
          </a:xfrm>
          <a:custGeom>
            <a:avLst/>
            <a:gdLst/>
            <a:ahLst/>
            <a:cxnLst/>
            <a:rect l="l" t="t" r="r" b="b"/>
            <a:pathLst>
              <a:path w="7223759" h="520065">
                <a:moveTo>
                  <a:pt x="0" y="0"/>
                </a:moveTo>
                <a:lnTo>
                  <a:pt x="0" y="519684"/>
                </a:lnTo>
                <a:lnTo>
                  <a:pt x="7223379" y="519684"/>
                </a:lnTo>
                <a:lnTo>
                  <a:pt x="7223379" y="0"/>
                </a:lnTo>
                <a:lnTo>
                  <a:pt x="0" y="0"/>
                </a:lnTo>
                <a:close/>
              </a:path>
            </a:pathLst>
          </a:custGeom>
          <a:solidFill>
            <a:srgbClr val="FEBC11"/>
          </a:solidFill>
        </p:spPr>
        <p:txBody>
          <a:bodyPr wrap="square" lIns="0" tIns="0" rIns="0" bIns="0" rtlCol="0"/>
          <a:lstStyle/>
          <a:p>
            <a:endParaRPr/>
          </a:p>
        </p:txBody>
      </p:sp>
      <p:sp>
        <p:nvSpPr>
          <p:cNvPr id="17" name="bk object 17"/>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18" name="bk object 18"/>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900" b="1" i="0">
                <a:solidFill>
                  <a:schemeClr val="tx1"/>
                </a:solidFill>
                <a:latin typeface="Arial Narrow"/>
                <a:cs typeface="Arial Narrow"/>
              </a:defRPr>
            </a:lvl1pPr>
          </a:lstStyle>
          <a:p>
            <a:endParaRPr/>
          </a:p>
        </p:txBody>
      </p:sp>
      <p:sp>
        <p:nvSpPr>
          <p:cNvPr id="3" name="Holder 3"/>
          <p:cNvSpPr>
            <a:spLocks noGrp="1"/>
          </p:cNvSpPr>
          <p:nvPr>
            <p:ph sz="half" idx="2"/>
          </p:nvPr>
        </p:nvSpPr>
        <p:spPr>
          <a:xfrm>
            <a:off x="502920" y="1787652"/>
            <a:ext cx="4375404" cy="5129784"/>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180076" y="1787652"/>
            <a:ext cx="4375404" cy="512978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8/31/2022</a:t>
            </a:fld>
            <a:endParaRPr lang="en-US"/>
          </a:p>
        </p:txBody>
      </p:sp>
      <p:sp>
        <p:nvSpPr>
          <p:cNvPr id="7" name="Holder 7"/>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25400">
              <a:lnSpc>
                <a:spcPct val="100000"/>
              </a:lnSpc>
              <a:spcBef>
                <a:spcPts val="305"/>
              </a:spcBef>
            </a:pPr>
            <a:fld id="{81D60167-4931-47E6-BA6A-407CBD079E47}" type="slidenum">
              <a:rPr spc="-5" dirty="0"/>
              <a:t>‹#›</a:t>
            </a:fld>
            <a:endParaRPr spc="-5"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417319" y="6291834"/>
            <a:ext cx="7223759" cy="520065"/>
          </a:xfrm>
          <a:custGeom>
            <a:avLst/>
            <a:gdLst/>
            <a:ahLst/>
            <a:cxnLst/>
            <a:rect l="l" t="t" r="r" b="b"/>
            <a:pathLst>
              <a:path w="7223759" h="520065">
                <a:moveTo>
                  <a:pt x="0" y="0"/>
                </a:moveTo>
                <a:lnTo>
                  <a:pt x="0" y="519684"/>
                </a:lnTo>
                <a:lnTo>
                  <a:pt x="7223379" y="519684"/>
                </a:lnTo>
                <a:lnTo>
                  <a:pt x="7223379" y="0"/>
                </a:lnTo>
                <a:lnTo>
                  <a:pt x="0" y="0"/>
                </a:lnTo>
                <a:close/>
              </a:path>
            </a:pathLst>
          </a:custGeom>
          <a:solidFill>
            <a:srgbClr val="FEBC11"/>
          </a:solidFill>
        </p:spPr>
        <p:txBody>
          <a:bodyPr wrap="square" lIns="0" tIns="0" rIns="0" bIns="0" rtlCol="0"/>
          <a:lstStyle/>
          <a:p>
            <a:endParaRPr/>
          </a:p>
        </p:txBody>
      </p:sp>
      <p:sp>
        <p:nvSpPr>
          <p:cNvPr id="17" name="bk object 17"/>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18" name="bk object 18"/>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900" b="1" i="0">
                <a:solidFill>
                  <a:schemeClr val="tx1"/>
                </a:solidFill>
                <a:latin typeface="Arial Narrow"/>
                <a:cs typeface="Arial Narrow"/>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8/31/2022</a:t>
            </a:fld>
            <a:endParaRPr lang="en-US"/>
          </a:p>
        </p:txBody>
      </p:sp>
      <p:sp>
        <p:nvSpPr>
          <p:cNvPr id="5" name="Holder 5"/>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25400">
              <a:lnSpc>
                <a:spcPct val="100000"/>
              </a:lnSpc>
              <a:spcBef>
                <a:spcPts val="305"/>
              </a:spcBef>
            </a:pPr>
            <a:fld id="{81D60167-4931-47E6-BA6A-407CBD079E47}" type="slidenum">
              <a:rPr spc="-5" dirty="0"/>
              <a:t>‹#›</a:t>
            </a:fld>
            <a:endParaRPr spc="-5"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8/31/2022</a:t>
            </a:fld>
            <a:endParaRPr lang="en-US"/>
          </a:p>
        </p:txBody>
      </p:sp>
      <p:sp>
        <p:nvSpPr>
          <p:cNvPr id="4" name="Holder 4"/>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25400">
              <a:lnSpc>
                <a:spcPct val="100000"/>
              </a:lnSpc>
              <a:spcBef>
                <a:spcPts val="305"/>
              </a:spcBef>
            </a:pPr>
            <a:fld id="{81D60167-4931-47E6-BA6A-407CBD079E47}" type="slidenum">
              <a:rPr spc="-5" dirty="0"/>
              <a:t>‹#›</a:t>
            </a:fld>
            <a:endParaRPr spc="-5"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417319" y="6291834"/>
            <a:ext cx="7223759" cy="520065"/>
          </a:xfrm>
          <a:custGeom>
            <a:avLst/>
            <a:gdLst/>
            <a:ahLst/>
            <a:cxnLst/>
            <a:rect l="l" t="t" r="r" b="b"/>
            <a:pathLst>
              <a:path w="7223759" h="520065">
                <a:moveTo>
                  <a:pt x="0" y="0"/>
                </a:moveTo>
                <a:lnTo>
                  <a:pt x="0" y="519684"/>
                </a:lnTo>
                <a:lnTo>
                  <a:pt x="7223379" y="519684"/>
                </a:lnTo>
                <a:lnTo>
                  <a:pt x="7223379" y="0"/>
                </a:lnTo>
                <a:lnTo>
                  <a:pt x="0" y="0"/>
                </a:lnTo>
                <a:close/>
              </a:path>
            </a:pathLst>
          </a:custGeom>
          <a:solidFill>
            <a:srgbClr val="FEBC11"/>
          </a:solidFill>
        </p:spPr>
        <p:txBody>
          <a:bodyPr wrap="square" lIns="0" tIns="0" rIns="0" bIns="0" rtlCol="0"/>
          <a:lstStyle/>
          <a:p>
            <a:endParaRPr/>
          </a:p>
        </p:txBody>
      </p:sp>
      <p:sp>
        <p:nvSpPr>
          <p:cNvPr id="2" name="Holder 2"/>
          <p:cNvSpPr>
            <a:spLocks noGrp="1"/>
          </p:cNvSpPr>
          <p:nvPr>
            <p:ph type="title"/>
          </p:nvPr>
        </p:nvSpPr>
        <p:spPr>
          <a:xfrm>
            <a:off x="3211576" y="1440433"/>
            <a:ext cx="3635247" cy="467360"/>
          </a:xfrm>
          <a:prstGeom prst="rect">
            <a:avLst/>
          </a:prstGeom>
        </p:spPr>
        <p:txBody>
          <a:bodyPr wrap="square" lIns="0" tIns="0" rIns="0" bIns="0">
            <a:spAutoFit/>
          </a:bodyPr>
          <a:lstStyle>
            <a:lvl1pPr>
              <a:defRPr sz="2900" b="1" i="0">
                <a:solidFill>
                  <a:schemeClr val="tx1"/>
                </a:solidFill>
                <a:latin typeface="Arial Narrow"/>
                <a:cs typeface="Arial Narrow"/>
              </a:defRPr>
            </a:lvl1pPr>
          </a:lstStyle>
          <a:p>
            <a:endParaRPr/>
          </a:p>
        </p:txBody>
      </p:sp>
      <p:sp>
        <p:nvSpPr>
          <p:cNvPr id="3" name="Holder 3"/>
          <p:cNvSpPr>
            <a:spLocks noGrp="1"/>
          </p:cNvSpPr>
          <p:nvPr>
            <p:ph type="body" idx="1"/>
          </p:nvPr>
        </p:nvSpPr>
        <p:spPr>
          <a:xfrm>
            <a:off x="1863344" y="2183453"/>
            <a:ext cx="4210685" cy="3895725"/>
          </a:xfrm>
          <a:prstGeom prst="rect">
            <a:avLst/>
          </a:prstGeom>
        </p:spPr>
        <p:txBody>
          <a:bodyPr wrap="square" lIns="0" tIns="0" rIns="0" bIns="0">
            <a:spAutoFit/>
          </a:bodyPr>
          <a:lstStyle>
            <a:lvl1pPr>
              <a:defRPr sz="2500" b="0"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a:xfrm>
            <a:off x="3419856" y="7228332"/>
            <a:ext cx="3218688" cy="38862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02920" y="7228332"/>
            <a:ext cx="2313432" cy="38862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8/31/2022</a:t>
            </a:fld>
            <a:endParaRPr lang="en-US"/>
          </a:p>
        </p:txBody>
      </p:sp>
      <p:sp>
        <p:nvSpPr>
          <p:cNvPr id="6" name="Holder 6"/>
          <p:cNvSpPr>
            <a:spLocks noGrp="1"/>
          </p:cNvSpPr>
          <p:nvPr>
            <p:ph type="sldNum" sz="quarter" idx="7"/>
          </p:nvPr>
        </p:nvSpPr>
        <p:spPr>
          <a:xfrm>
            <a:off x="7979409" y="6430826"/>
            <a:ext cx="250190" cy="267334"/>
          </a:xfrm>
          <a:prstGeom prst="rect">
            <a:avLst/>
          </a:prstGeom>
        </p:spPr>
        <p:txBody>
          <a:bodyPr wrap="square" lIns="0" tIns="0" rIns="0" bIns="0">
            <a:spAutoFit/>
          </a:bodyPr>
          <a:lstStyle>
            <a:lvl1pPr>
              <a:defRPr sz="1400" b="0" i="0">
                <a:solidFill>
                  <a:schemeClr val="tx1"/>
                </a:solidFill>
                <a:latin typeface="Arial"/>
                <a:cs typeface="Arial"/>
              </a:defRPr>
            </a:lvl1pPr>
          </a:lstStyle>
          <a:p>
            <a:pPr marL="25400">
              <a:lnSpc>
                <a:spcPct val="100000"/>
              </a:lnSpc>
              <a:spcBef>
                <a:spcPts val="305"/>
              </a:spcBef>
            </a:pPr>
            <a:fld id="{81D60167-4931-47E6-BA6A-407CBD079E47}" type="slidenum">
              <a:rPr spc="-5" dirty="0"/>
              <a:t>‹#›</a:t>
            </a:fld>
            <a:endParaRPr spc="-5"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eprint.iacr.org/2004/199.pdf"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4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6.png"/><Relationship Id="rId9" Type="http://schemas.openxmlformats.org/officeDocument/2006/relationships/image" Target="../media/image29.png"/></Relationships>
</file>

<file path=ppt/slides/_rels/slide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mailto:George@example.com"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mailto:George@example.com"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7.png"/><Relationship Id="rId4" Type="http://schemas.openxmlformats.org/officeDocument/2006/relationships/image" Target="../media/image23.png"/><Relationship Id="rId9" Type="http://schemas.openxmlformats.org/officeDocument/2006/relationships/image" Target="../media/image31.png"/></Relationships>
</file>

<file path=ppt/slides/_rels/slide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3.pn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4.xml"/><Relationship Id="rId4" Type="http://schemas.openxmlformats.org/officeDocument/2006/relationships/image" Target="../media/image35.jpg"/></Relationships>
</file>

<file path=ppt/slides/_rels/slide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jpg"/></Relationships>
</file>

<file path=ppt/slides/_rels/slide6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6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jpg"/><Relationship Id="rId4" Type="http://schemas.openxmlformats.org/officeDocument/2006/relationships/image" Target="../media/image42.png"/></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3.jpg"/></Relationships>
</file>

<file path=ppt/slides/_rels/slide7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38.jpg"/></Relationships>
</file>

<file path=ppt/slides/_rels/slide7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74.xml.rels><?xml version="1.0" encoding="UTF-8" standalone="yes"?>
<Relationships xmlns="http://schemas.openxmlformats.org/package/2006/relationships"><Relationship Id="rId8" Type="http://schemas.openxmlformats.org/officeDocument/2006/relationships/image" Target="../media/image51.jpg"/><Relationship Id="rId3" Type="http://schemas.openxmlformats.org/officeDocument/2006/relationships/image" Target="../media/image37.jpg"/><Relationship Id="rId7" Type="http://schemas.openxmlformats.org/officeDocument/2006/relationships/image" Target="../media/image50.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3.jpg"/><Relationship Id="rId4" Type="http://schemas.openxmlformats.org/officeDocument/2006/relationships/image" Target="../media/image48.png"/><Relationship Id="rId9" Type="http://schemas.openxmlformats.org/officeDocument/2006/relationships/image" Target="../media/image52.png"/></Relationships>
</file>

<file path=ppt/slides/_rels/slide7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8" Type="http://schemas.openxmlformats.org/officeDocument/2006/relationships/image" Target="../media/image54.jpg"/><Relationship Id="rId3" Type="http://schemas.openxmlformats.org/officeDocument/2006/relationships/image" Target="../media/image53.png"/><Relationship Id="rId7" Type="http://schemas.openxmlformats.org/officeDocument/2006/relationships/image" Target="../media/image52.png"/><Relationship Id="rId2" Type="http://schemas.openxmlformats.org/officeDocument/2006/relationships/image" Target="../media/image37.jpg"/><Relationship Id="rId1" Type="http://schemas.openxmlformats.org/officeDocument/2006/relationships/slideLayout" Target="../slideLayouts/slideLayout3.xml"/><Relationship Id="rId6" Type="http://schemas.openxmlformats.org/officeDocument/2006/relationships/image" Target="../media/image51.jpg"/><Relationship Id="rId5" Type="http://schemas.openxmlformats.org/officeDocument/2006/relationships/image" Target="../media/image50.png"/><Relationship Id="rId4" Type="http://schemas.openxmlformats.org/officeDocument/2006/relationships/image" Target="../media/image43.jpg"/></Relationships>
</file>

<file path=ppt/slides/_rels/slide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2447033" y="2943098"/>
            <a:ext cx="5163820" cy="909319"/>
          </a:xfrm>
          <a:prstGeom prst="rect">
            <a:avLst/>
          </a:prstGeom>
        </p:spPr>
        <p:txBody>
          <a:bodyPr vert="horz" wrap="square" lIns="0" tIns="12065" rIns="0" bIns="0" rtlCol="0">
            <a:spAutoFit/>
          </a:bodyPr>
          <a:lstStyle/>
          <a:p>
            <a:pPr algn="ctr">
              <a:lnSpc>
                <a:spcPct val="100000"/>
              </a:lnSpc>
              <a:spcBef>
                <a:spcPts val="95"/>
              </a:spcBef>
            </a:pPr>
            <a:r>
              <a:rPr spc="-5" dirty="0"/>
              <a:t>IT </a:t>
            </a:r>
            <a:r>
              <a:rPr spc="-10" dirty="0"/>
              <a:t>4823</a:t>
            </a:r>
          </a:p>
          <a:p>
            <a:pPr algn="ctr">
              <a:lnSpc>
                <a:spcPct val="100000"/>
              </a:lnSpc>
            </a:pPr>
            <a:r>
              <a:rPr spc="-10" dirty="0"/>
              <a:t>Information </a:t>
            </a:r>
            <a:r>
              <a:rPr spc="-5" dirty="0"/>
              <a:t>Security</a:t>
            </a:r>
            <a:r>
              <a:rPr spc="-35" dirty="0"/>
              <a:t> </a:t>
            </a:r>
            <a:r>
              <a:rPr spc="-5" dirty="0"/>
              <a:t>Administration</a:t>
            </a:r>
          </a:p>
        </p:txBody>
      </p:sp>
      <p:sp>
        <p:nvSpPr>
          <p:cNvPr id="5" name="object 5"/>
          <p:cNvSpPr txBox="1"/>
          <p:nvPr/>
        </p:nvSpPr>
        <p:spPr>
          <a:xfrm>
            <a:off x="3484217" y="4301980"/>
            <a:ext cx="3860800" cy="397545"/>
          </a:xfrm>
          <a:prstGeom prst="rect">
            <a:avLst/>
          </a:prstGeom>
        </p:spPr>
        <p:txBody>
          <a:bodyPr vert="horz" wrap="square" lIns="0" tIns="12700" rIns="0" bIns="0" rtlCol="0">
            <a:spAutoFit/>
          </a:bodyPr>
          <a:lstStyle/>
          <a:p>
            <a:pPr marL="12700">
              <a:lnSpc>
                <a:spcPct val="100000"/>
              </a:lnSpc>
              <a:spcBef>
                <a:spcPts val="100"/>
              </a:spcBef>
            </a:pPr>
            <a:r>
              <a:rPr lang="en-US" sz="2500" dirty="0">
                <a:solidFill>
                  <a:srgbClr val="585858"/>
                </a:solidFill>
                <a:latin typeface="Times New Roman"/>
                <a:cs typeface="Times New Roman"/>
              </a:rPr>
              <a:t>Module 2- </a:t>
            </a:r>
            <a:r>
              <a:rPr sz="2500" dirty="0">
                <a:solidFill>
                  <a:srgbClr val="585858"/>
                </a:solidFill>
                <a:latin typeface="Times New Roman"/>
                <a:cs typeface="Times New Roman"/>
              </a:rPr>
              <a:t>Cryptography</a:t>
            </a:r>
            <a:r>
              <a:rPr sz="2500" spc="-95" dirty="0">
                <a:solidFill>
                  <a:srgbClr val="585858"/>
                </a:solidFill>
                <a:latin typeface="Times New Roman"/>
                <a:cs typeface="Times New Roman"/>
              </a:rPr>
              <a:t> </a:t>
            </a:r>
            <a:r>
              <a:rPr sz="2500" dirty="0">
                <a:solidFill>
                  <a:srgbClr val="585858"/>
                </a:solidFill>
                <a:latin typeface="Times New Roman"/>
                <a:cs typeface="Times New Roman"/>
              </a:rPr>
              <a:t>II</a:t>
            </a:r>
            <a:endParaRPr sz="2500" dirty="0">
              <a:latin typeface="Times New Roman"/>
              <a:cs typeface="Times New Roman"/>
            </a:endParaRPr>
          </a:p>
        </p:txBody>
      </p:sp>
      <p:sp>
        <p:nvSpPr>
          <p:cNvPr id="9" name="object 9"/>
          <p:cNvSpPr/>
          <p:nvPr/>
        </p:nvSpPr>
        <p:spPr>
          <a:xfrm>
            <a:off x="7315200" y="6337553"/>
            <a:ext cx="1219200" cy="426720"/>
          </a:xfrm>
          <a:prstGeom prst="rect">
            <a:avLst/>
          </a:prstGeom>
          <a:blipFill>
            <a:blip r:embed="rId3" cstate="print"/>
            <a:stretch>
              <a:fillRect/>
            </a:stretch>
          </a:blipFill>
        </p:spPr>
        <p:txBody>
          <a:bodyPr wrap="square" lIns="0" tIns="0" rIns="0" bIns="0" rtlCol="0"/>
          <a:lstStyle/>
          <a:p>
            <a:endParaRPr/>
          </a:p>
        </p:txBody>
      </p:sp>
      <p:sp>
        <p:nvSpPr>
          <p:cNvPr id="10" name="object 10"/>
          <p:cNvSpPr txBox="1"/>
          <p:nvPr/>
        </p:nvSpPr>
        <p:spPr>
          <a:xfrm>
            <a:off x="8113268" y="6439152"/>
            <a:ext cx="103505" cy="193040"/>
          </a:xfrm>
          <a:prstGeom prst="rect">
            <a:avLst/>
          </a:prstGeom>
        </p:spPr>
        <p:txBody>
          <a:bodyPr vert="horz" wrap="square" lIns="0" tIns="12065" rIns="0" bIns="0" rtlCol="0">
            <a:spAutoFit/>
          </a:bodyPr>
          <a:lstStyle/>
          <a:p>
            <a:pPr marL="12700">
              <a:lnSpc>
                <a:spcPct val="100000"/>
              </a:lnSpc>
              <a:spcBef>
                <a:spcPts val="95"/>
              </a:spcBef>
            </a:pPr>
            <a:r>
              <a:rPr sz="1100" spc="-5" dirty="0">
                <a:latin typeface="Arial"/>
                <a:cs typeface="Arial"/>
              </a:rPr>
              <a:t>1</a:t>
            </a:r>
            <a:endParaRPr sz="1100">
              <a:latin typeface="Arial"/>
              <a:cs typeface="Arial"/>
            </a:endParaRPr>
          </a:p>
        </p:txBody>
      </p:sp>
      <p:sp>
        <p:nvSpPr>
          <p:cNvPr id="11" name="object 11"/>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2348738" y="1397762"/>
            <a:ext cx="5410200" cy="467359"/>
          </a:xfrm>
          <a:prstGeom prst="rect">
            <a:avLst/>
          </a:prstGeom>
        </p:spPr>
        <p:txBody>
          <a:bodyPr vert="horz" wrap="square" lIns="0" tIns="12065" rIns="0" bIns="0" rtlCol="0">
            <a:spAutoFit/>
          </a:bodyPr>
          <a:lstStyle/>
          <a:p>
            <a:pPr marL="12700">
              <a:lnSpc>
                <a:spcPct val="100000"/>
              </a:lnSpc>
              <a:spcBef>
                <a:spcPts val="95"/>
              </a:spcBef>
            </a:pPr>
            <a:r>
              <a:rPr spc="-5" dirty="0"/>
              <a:t>The Math of Public Key</a:t>
            </a:r>
            <a:r>
              <a:rPr spc="15" dirty="0"/>
              <a:t> </a:t>
            </a:r>
            <a:r>
              <a:rPr spc="-5" dirty="0"/>
              <a:t>Cryptography</a:t>
            </a:r>
          </a:p>
        </p:txBody>
      </p:sp>
      <p:sp>
        <p:nvSpPr>
          <p:cNvPr id="5" name="object 5"/>
          <p:cNvSpPr txBox="1"/>
          <p:nvPr/>
        </p:nvSpPr>
        <p:spPr>
          <a:xfrm>
            <a:off x="1877060" y="2277871"/>
            <a:ext cx="5532755" cy="2585720"/>
          </a:xfrm>
          <a:prstGeom prst="rect">
            <a:avLst/>
          </a:prstGeom>
        </p:spPr>
        <p:txBody>
          <a:bodyPr vert="horz" wrap="square" lIns="0" tIns="12700" rIns="0" bIns="0" rtlCol="0">
            <a:spAutoFit/>
          </a:bodyPr>
          <a:lstStyle/>
          <a:p>
            <a:pPr marL="12700">
              <a:lnSpc>
                <a:spcPct val="100000"/>
              </a:lnSpc>
              <a:spcBef>
                <a:spcPts val="100"/>
              </a:spcBef>
            </a:pPr>
            <a:r>
              <a:rPr sz="2400" dirty="0">
                <a:latin typeface="Times New Roman"/>
                <a:cs typeface="Times New Roman"/>
              </a:rPr>
              <a:t>Encryption: </a:t>
            </a:r>
            <a:r>
              <a:rPr sz="2400" spc="-5" dirty="0">
                <a:latin typeface="Times New Roman"/>
                <a:cs typeface="Times New Roman"/>
              </a:rPr>
              <a:t>compute </a:t>
            </a:r>
            <a:r>
              <a:rPr sz="2400" i="1" dirty="0">
                <a:latin typeface="Times New Roman"/>
                <a:cs typeface="Times New Roman"/>
              </a:rPr>
              <a:t>c=m</a:t>
            </a:r>
            <a:r>
              <a:rPr sz="2400" i="1" baseline="24305" dirty="0">
                <a:latin typeface="Times New Roman"/>
                <a:cs typeface="Times New Roman"/>
              </a:rPr>
              <a:t>e </a:t>
            </a:r>
            <a:r>
              <a:rPr sz="2400" i="1" dirty="0">
                <a:latin typeface="Times New Roman"/>
                <a:cs typeface="Times New Roman"/>
              </a:rPr>
              <a:t>mod</a:t>
            </a:r>
            <a:r>
              <a:rPr sz="2400" i="1" spc="-254" dirty="0">
                <a:latin typeface="Times New Roman"/>
                <a:cs typeface="Times New Roman"/>
              </a:rPr>
              <a:t> </a:t>
            </a:r>
            <a:r>
              <a:rPr sz="2400" i="1" dirty="0">
                <a:latin typeface="Times New Roman"/>
                <a:cs typeface="Times New Roman"/>
              </a:rPr>
              <a:t>n</a:t>
            </a:r>
            <a:endParaRPr sz="2400">
              <a:latin typeface="Times New Roman"/>
              <a:cs typeface="Times New Roman"/>
            </a:endParaRPr>
          </a:p>
          <a:p>
            <a:pPr marL="12700">
              <a:lnSpc>
                <a:spcPct val="100000"/>
              </a:lnSpc>
            </a:pPr>
            <a:r>
              <a:rPr sz="2400" i="1" dirty="0">
                <a:latin typeface="Times New Roman"/>
                <a:cs typeface="Times New Roman"/>
              </a:rPr>
              <a:t>e </a:t>
            </a:r>
            <a:r>
              <a:rPr sz="2400" dirty="0">
                <a:latin typeface="Times New Roman"/>
                <a:cs typeface="Times New Roman"/>
              </a:rPr>
              <a:t>and </a:t>
            </a:r>
            <a:r>
              <a:rPr sz="2400" i="1" dirty="0">
                <a:latin typeface="Times New Roman"/>
                <a:cs typeface="Times New Roman"/>
              </a:rPr>
              <a:t>n </a:t>
            </a:r>
            <a:r>
              <a:rPr sz="2400" dirty="0">
                <a:latin typeface="Times New Roman"/>
                <a:cs typeface="Times New Roman"/>
              </a:rPr>
              <a:t>are components of the public</a:t>
            </a:r>
            <a:r>
              <a:rPr sz="2400" spc="-95" dirty="0">
                <a:latin typeface="Times New Roman"/>
                <a:cs typeface="Times New Roman"/>
              </a:rPr>
              <a:t> </a:t>
            </a:r>
            <a:r>
              <a:rPr sz="2400" spc="-40" dirty="0">
                <a:latin typeface="Times New Roman"/>
                <a:cs typeface="Times New Roman"/>
              </a:rPr>
              <a:t>key.</a:t>
            </a:r>
            <a:endParaRPr sz="2400">
              <a:latin typeface="Times New Roman"/>
              <a:cs typeface="Times New Roman"/>
            </a:endParaRPr>
          </a:p>
          <a:p>
            <a:pPr marL="12700">
              <a:lnSpc>
                <a:spcPct val="100000"/>
              </a:lnSpc>
              <a:spcBef>
                <a:spcPts val="1440"/>
              </a:spcBef>
            </a:pPr>
            <a:r>
              <a:rPr sz="2400" spc="-5" dirty="0">
                <a:latin typeface="Times New Roman"/>
                <a:cs typeface="Times New Roman"/>
              </a:rPr>
              <a:t>Decryption: </a:t>
            </a:r>
            <a:r>
              <a:rPr sz="2400" dirty="0">
                <a:latin typeface="Times New Roman"/>
                <a:cs typeface="Times New Roman"/>
              </a:rPr>
              <a:t>compute </a:t>
            </a:r>
            <a:r>
              <a:rPr sz="2400" i="1" dirty="0">
                <a:latin typeface="Times New Roman"/>
                <a:cs typeface="Times New Roman"/>
              </a:rPr>
              <a:t>m=c</a:t>
            </a:r>
            <a:r>
              <a:rPr sz="2400" i="1" baseline="24305" dirty="0">
                <a:latin typeface="Times New Roman"/>
                <a:cs typeface="Times New Roman"/>
              </a:rPr>
              <a:t>d </a:t>
            </a:r>
            <a:r>
              <a:rPr sz="2400" i="1" dirty="0">
                <a:latin typeface="Times New Roman"/>
                <a:cs typeface="Times New Roman"/>
              </a:rPr>
              <a:t>mod</a:t>
            </a:r>
            <a:r>
              <a:rPr sz="2400" i="1" spc="-240" dirty="0">
                <a:latin typeface="Times New Roman"/>
                <a:cs typeface="Times New Roman"/>
              </a:rPr>
              <a:t> </a:t>
            </a:r>
            <a:r>
              <a:rPr sz="2400" i="1" dirty="0">
                <a:latin typeface="Times New Roman"/>
                <a:cs typeface="Times New Roman"/>
              </a:rPr>
              <a:t>n</a:t>
            </a:r>
            <a:endParaRPr sz="2400">
              <a:latin typeface="Times New Roman"/>
              <a:cs typeface="Times New Roman"/>
            </a:endParaRPr>
          </a:p>
          <a:p>
            <a:pPr marL="12700">
              <a:lnSpc>
                <a:spcPct val="100000"/>
              </a:lnSpc>
            </a:pPr>
            <a:r>
              <a:rPr sz="2400" i="1" dirty="0">
                <a:latin typeface="Times New Roman"/>
                <a:cs typeface="Times New Roman"/>
              </a:rPr>
              <a:t>d </a:t>
            </a:r>
            <a:r>
              <a:rPr sz="2400" dirty="0">
                <a:latin typeface="Times New Roman"/>
                <a:cs typeface="Times New Roman"/>
              </a:rPr>
              <a:t>and </a:t>
            </a:r>
            <a:r>
              <a:rPr sz="2400" i="1" dirty="0">
                <a:latin typeface="Times New Roman"/>
                <a:cs typeface="Times New Roman"/>
              </a:rPr>
              <a:t>n </a:t>
            </a:r>
            <a:r>
              <a:rPr sz="2400" dirty="0">
                <a:latin typeface="Times New Roman"/>
                <a:cs typeface="Times New Roman"/>
              </a:rPr>
              <a:t>are components of the private</a:t>
            </a:r>
            <a:r>
              <a:rPr sz="2400" spc="-114" dirty="0">
                <a:latin typeface="Times New Roman"/>
                <a:cs typeface="Times New Roman"/>
              </a:rPr>
              <a:t> </a:t>
            </a:r>
            <a:r>
              <a:rPr sz="2400" spc="-40" dirty="0">
                <a:latin typeface="Times New Roman"/>
                <a:cs typeface="Times New Roman"/>
              </a:rPr>
              <a:t>key.</a:t>
            </a:r>
            <a:endParaRPr sz="2400">
              <a:latin typeface="Times New Roman"/>
              <a:cs typeface="Times New Roman"/>
            </a:endParaRPr>
          </a:p>
          <a:p>
            <a:pPr marL="12700">
              <a:lnSpc>
                <a:spcPct val="100000"/>
              </a:lnSpc>
              <a:spcBef>
                <a:spcPts val="1440"/>
              </a:spcBef>
            </a:pPr>
            <a:r>
              <a:rPr sz="2400" i="1" dirty="0">
                <a:latin typeface="Times New Roman"/>
                <a:cs typeface="Times New Roman"/>
              </a:rPr>
              <a:t>c</a:t>
            </a:r>
            <a:r>
              <a:rPr sz="2400" i="1" baseline="24305" dirty="0">
                <a:latin typeface="Times New Roman"/>
                <a:cs typeface="Times New Roman"/>
              </a:rPr>
              <a:t>d </a:t>
            </a:r>
            <a:r>
              <a:rPr sz="2400" i="1" spc="-5" dirty="0">
                <a:latin typeface="Times New Roman"/>
                <a:cs typeface="Times New Roman"/>
              </a:rPr>
              <a:t>mod </a:t>
            </a:r>
            <a:r>
              <a:rPr sz="2400" i="1" dirty="0">
                <a:latin typeface="Times New Roman"/>
                <a:cs typeface="Times New Roman"/>
              </a:rPr>
              <a:t>n = </a:t>
            </a:r>
            <a:r>
              <a:rPr sz="2400" i="1" spc="-5" dirty="0">
                <a:latin typeface="Times New Roman"/>
                <a:cs typeface="Times New Roman"/>
              </a:rPr>
              <a:t>((m</a:t>
            </a:r>
            <a:r>
              <a:rPr sz="2400" i="1" spc="-7" baseline="24305" dirty="0">
                <a:latin typeface="Times New Roman"/>
                <a:cs typeface="Times New Roman"/>
              </a:rPr>
              <a:t>e</a:t>
            </a:r>
            <a:r>
              <a:rPr sz="2400" i="1" spc="-5" dirty="0">
                <a:latin typeface="Times New Roman"/>
                <a:cs typeface="Times New Roman"/>
              </a:rPr>
              <a:t>) mod n)</a:t>
            </a:r>
            <a:r>
              <a:rPr sz="2400" i="1" spc="-7" baseline="24305" dirty="0">
                <a:latin typeface="Times New Roman"/>
                <a:cs typeface="Times New Roman"/>
              </a:rPr>
              <a:t>d </a:t>
            </a:r>
            <a:r>
              <a:rPr sz="2400" i="1" dirty="0">
                <a:latin typeface="Times New Roman"/>
                <a:cs typeface="Times New Roman"/>
              </a:rPr>
              <a:t>mod n = m</a:t>
            </a:r>
            <a:r>
              <a:rPr sz="2400" i="1" baseline="24305" dirty="0">
                <a:latin typeface="Times New Roman"/>
                <a:cs typeface="Times New Roman"/>
              </a:rPr>
              <a:t>ed </a:t>
            </a:r>
            <a:r>
              <a:rPr sz="2400" i="1" dirty="0">
                <a:latin typeface="Times New Roman"/>
                <a:cs typeface="Times New Roman"/>
              </a:rPr>
              <a:t>mod</a:t>
            </a:r>
            <a:r>
              <a:rPr sz="2400" i="1" spc="555" dirty="0">
                <a:latin typeface="Times New Roman"/>
                <a:cs typeface="Times New Roman"/>
              </a:rPr>
              <a:t> </a:t>
            </a:r>
            <a:r>
              <a:rPr sz="2400" i="1" dirty="0">
                <a:latin typeface="Times New Roman"/>
                <a:cs typeface="Times New Roman"/>
              </a:rPr>
              <a:t>n</a:t>
            </a:r>
            <a:endParaRPr sz="2400">
              <a:latin typeface="Times New Roman"/>
              <a:cs typeface="Times New Roman"/>
            </a:endParaRPr>
          </a:p>
          <a:p>
            <a:pPr marL="12700">
              <a:lnSpc>
                <a:spcPct val="100000"/>
              </a:lnSpc>
            </a:pPr>
            <a:r>
              <a:rPr sz="2400" spc="-5" dirty="0">
                <a:latin typeface="Times New Roman"/>
                <a:cs typeface="Times New Roman"/>
              </a:rPr>
              <a:t>For </a:t>
            </a:r>
            <a:r>
              <a:rPr sz="2400" i="1" spc="-5" dirty="0">
                <a:latin typeface="Times New Roman"/>
                <a:cs typeface="Times New Roman"/>
              </a:rPr>
              <a:t>m </a:t>
            </a:r>
            <a:r>
              <a:rPr sz="2400" i="1" dirty="0">
                <a:latin typeface="Times New Roman"/>
                <a:cs typeface="Times New Roman"/>
              </a:rPr>
              <a:t>&lt; n, m</a:t>
            </a:r>
            <a:r>
              <a:rPr sz="2400" i="1" baseline="24305" dirty="0">
                <a:latin typeface="Times New Roman"/>
                <a:cs typeface="Times New Roman"/>
              </a:rPr>
              <a:t>ed </a:t>
            </a:r>
            <a:r>
              <a:rPr sz="2400" i="1" dirty="0">
                <a:latin typeface="Times New Roman"/>
                <a:cs typeface="Times New Roman"/>
              </a:rPr>
              <a:t>mod n =</a:t>
            </a:r>
            <a:r>
              <a:rPr sz="2400" i="1" spc="-210" dirty="0">
                <a:latin typeface="Times New Roman"/>
                <a:cs typeface="Times New Roman"/>
              </a:rPr>
              <a:t> </a:t>
            </a:r>
            <a:r>
              <a:rPr sz="2400" i="1" spc="-5" dirty="0">
                <a:latin typeface="Times New Roman"/>
                <a:cs typeface="Times New Roman"/>
              </a:rPr>
              <a:t>m</a:t>
            </a:r>
            <a:endParaRPr sz="24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10</a:t>
            </a:fld>
            <a:endParaRPr spc="-5"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4395470" y="1440433"/>
            <a:ext cx="1266190" cy="467359"/>
          </a:xfrm>
          <a:prstGeom prst="rect">
            <a:avLst/>
          </a:prstGeom>
        </p:spPr>
        <p:txBody>
          <a:bodyPr vert="horz" wrap="square" lIns="0" tIns="12065" rIns="0" bIns="0" rtlCol="0">
            <a:spAutoFit/>
          </a:bodyPr>
          <a:lstStyle/>
          <a:p>
            <a:pPr marL="12700">
              <a:lnSpc>
                <a:spcPct val="100000"/>
              </a:lnSpc>
              <a:spcBef>
                <a:spcPts val="95"/>
              </a:spcBef>
            </a:pPr>
            <a:r>
              <a:rPr spc="-10" dirty="0"/>
              <a:t>Example</a:t>
            </a:r>
          </a:p>
        </p:txBody>
      </p:sp>
      <p:sp>
        <p:nvSpPr>
          <p:cNvPr id="5" name="object 5"/>
          <p:cNvSpPr txBox="1"/>
          <p:nvPr/>
        </p:nvSpPr>
        <p:spPr>
          <a:xfrm>
            <a:off x="1797811" y="2232152"/>
            <a:ext cx="6390005" cy="4048760"/>
          </a:xfrm>
          <a:prstGeom prst="rect">
            <a:avLst/>
          </a:prstGeom>
        </p:spPr>
        <p:txBody>
          <a:bodyPr vert="horz" wrap="square" lIns="0" tIns="12700" rIns="0" bIns="0" rtlCol="0">
            <a:spAutoFit/>
          </a:bodyPr>
          <a:lstStyle/>
          <a:p>
            <a:pPr marL="12700">
              <a:lnSpc>
                <a:spcPct val="100000"/>
              </a:lnSpc>
              <a:spcBef>
                <a:spcPts val="100"/>
              </a:spcBef>
            </a:pPr>
            <a:r>
              <a:rPr sz="2400" dirty="0">
                <a:latin typeface="Times New Roman"/>
                <a:cs typeface="Times New Roman"/>
              </a:rPr>
              <a:t>Choose </a:t>
            </a:r>
            <a:r>
              <a:rPr sz="2400" i="1" dirty="0">
                <a:latin typeface="Times New Roman"/>
                <a:cs typeface="Times New Roman"/>
              </a:rPr>
              <a:t>p = 5, q = </a:t>
            </a:r>
            <a:r>
              <a:rPr sz="2400" i="1" spc="-90" dirty="0">
                <a:latin typeface="Times New Roman"/>
                <a:cs typeface="Times New Roman"/>
              </a:rPr>
              <a:t>11 </a:t>
            </a:r>
            <a:r>
              <a:rPr sz="2400" spc="-5" dirty="0">
                <a:latin typeface="Times New Roman"/>
                <a:cs typeface="Times New Roman"/>
              </a:rPr>
              <a:t>(both</a:t>
            </a:r>
            <a:r>
              <a:rPr sz="2400" spc="45" dirty="0">
                <a:latin typeface="Times New Roman"/>
                <a:cs typeface="Times New Roman"/>
              </a:rPr>
              <a:t> </a:t>
            </a:r>
            <a:r>
              <a:rPr sz="2400" spc="-5" dirty="0">
                <a:latin typeface="Times New Roman"/>
                <a:cs typeface="Times New Roman"/>
              </a:rPr>
              <a:t>prime)</a:t>
            </a:r>
            <a:endParaRPr sz="2400">
              <a:latin typeface="Times New Roman"/>
              <a:cs typeface="Times New Roman"/>
            </a:endParaRPr>
          </a:p>
          <a:p>
            <a:pPr marL="12700">
              <a:lnSpc>
                <a:spcPct val="100000"/>
              </a:lnSpc>
            </a:pPr>
            <a:r>
              <a:rPr sz="2400" i="1" dirty="0">
                <a:latin typeface="Times New Roman"/>
                <a:cs typeface="Times New Roman"/>
              </a:rPr>
              <a:t>n = pq =</a:t>
            </a:r>
            <a:r>
              <a:rPr sz="2400" i="1" spc="-10" dirty="0">
                <a:latin typeface="Times New Roman"/>
                <a:cs typeface="Times New Roman"/>
              </a:rPr>
              <a:t> </a:t>
            </a:r>
            <a:r>
              <a:rPr sz="2400" i="1" dirty="0">
                <a:latin typeface="Times New Roman"/>
                <a:cs typeface="Times New Roman"/>
              </a:rPr>
              <a:t>55</a:t>
            </a:r>
            <a:endParaRPr sz="2400">
              <a:latin typeface="Times New Roman"/>
              <a:cs typeface="Times New Roman"/>
            </a:endParaRPr>
          </a:p>
          <a:p>
            <a:pPr marL="88900">
              <a:lnSpc>
                <a:spcPct val="100000"/>
              </a:lnSpc>
            </a:pPr>
            <a:r>
              <a:rPr sz="2400" dirty="0">
                <a:latin typeface="Times New Roman"/>
                <a:cs typeface="Times New Roman"/>
              </a:rPr>
              <a:t>φ = </a:t>
            </a:r>
            <a:r>
              <a:rPr sz="2400" i="1" spc="-5" dirty="0">
                <a:latin typeface="Times New Roman"/>
                <a:cs typeface="Times New Roman"/>
              </a:rPr>
              <a:t>(p-1) (q-1) </a:t>
            </a:r>
            <a:r>
              <a:rPr sz="2400" i="1" dirty="0">
                <a:latin typeface="Times New Roman"/>
                <a:cs typeface="Times New Roman"/>
              </a:rPr>
              <a:t>= </a:t>
            </a:r>
            <a:r>
              <a:rPr sz="2400" i="1" spc="-5" dirty="0">
                <a:latin typeface="Times New Roman"/>
                <a:cs typeface="Times New Roman"/>
              </a:rPr>
              <a:t>40; </a:t>
            </a:r>
            <a:r>
              <a:rPr sz="2400" dirty="0">
                <a:latin typeface="Times New Roman"/>
                <a:cs typeface="Times New Roman"/>
              </a:rPr>
              <a:t>let </a:t>
            </a:r>
            <a:r>
              <a:rPr sz="2400" i="1" dirty="0">
                <a:latin typeface="Times New Roman"/>
                <a:cs typeface="Times New Roman"/>
              </a:rPr>
              <a:t>e=9 </a:t>
            </a:r>
            <a:r>
              <a:rPr sz="2400" spc="-5" dirty="0">
                <a:latin typeface="Times New Roman"/>
                <a:cs typeface="Times New Roman"/>
              </a:rPr>
              <a:t>(relatively prime </a:t>
            </a:r>
            <a:r>
              <a:rPr sz="2400" dirty="0">
                <a:latin typeface="Times New Roman"/>
                <a:cs typeface="Times New Roman"/>
              </a:rPr>
              <a:t>to</a:t>
            </a:r>
            <a:r>
              <a:rPr sz="2400" spc="-90" dirty="0">
                <a:latin typeface="Times New Roman"/>
                <a:cs typeface="Times New Roman"/>
              </a:rPr>
              <a:t> </a:t>
            </a:r>
            <a:r>
              <a:rPr sz="2400" spc="-5" dirty="0">
                <a:latin typeface="Times New Roman"/>
                <a:cs typeface="Times New Roman"/>
              </a:rPr>
              <a:t>φ)</a:t>
            </a:r>
            <a:endParaRPr sz="2400">
              <a:latin typeface="Times New Roman"/>
              <a:cs typeface="Times New Roman"/>
            </a:endParaRPr>
          </a:p>
          <a:p>
            <a:pPr marL="12700">
              <a:lnSpc>
                <a:spcPct val="100000"/>
              </a:lnSpc>
              <a:tabLst>
                <a:tab pos="1610995" algn="l"/>
                <a:tab pos="3206750" algn="l"/>
              </a:tabLst>
            </a:pPr>
            <a:r>
              <a:rPr sz="2400" i="1" dirty="0">
                <a:latin typeface="Times New Roman"/>
                <a:cs typeface="Times New Roman"/>
              </a:rPr>
              <a:t>d </a:t>
            </a:r>
            <a:r>
              <a:rPr sz="2400" spc="-5" dirty="0">
                <a:latin typeface="Times New Roman"/>
                <a:cs typeface="Times New Roman"/>
              </a:rPr>
              <a:t>will</a:t>
            </a:r>
            <a:r>
              <a:rPr sz="2400" dirty="0">
                <a:latin typeface="Times New Roman"/>
                <a:cs typeface="Times New Roman"/>
              </a:rPr>
              <a:t> </a:t>
            </a:r>
            <a:r>
              <a:rPr sz="2400" spc="-5" dirty="0">
                <a:latin typeface="Times New Roman"/>
                <a:cs typeface="Times New Roman"/>
              </a:rPr>
              <a:t>be 49	(9×49=441;	441 </a:t>
            </a:r>
            <a:r>
              <a:rPr sz="2400" dirty="0">
                <a:latin typeface="Times New Roman"/>
                <a:cs typeface="Times New Roman"/>
              </a:rPr>
              <a:t>mod </a:t>
            </a:r>
            <a:r>
              <a:rPr sz="2400" spc="-5" dirty="0">
                <a:latin typeface="Times New Roman"/>
                <a:cs typeface="Times New Roman"/>
              </a:rPr>
              <a:t>40 </a:t>
            </a:r>
            <a:r>
              <a:rPr sz="2400" dirty="0">
                <a:latin typeface="Times New Roman"/>
                <a:cs typeface="Times New Roman"/>
              </a:rPr>
              <a:t>=</a:t>
            </a:r>
            <a:r>
              <a:rPr sz="2400" spc="-25" dirty="0">
                <a:latin typeface="Times New Roman"/>
                <a:cs typeface="Times New Roman"/>
              </a:rPr>
              <a:t> </a:t>
            </a:r>
            <a:r>
              <a:rPr sz="2400" spc="-5" dirty="0">
                <a:latin typeface="Times New Roman"/>
                <a:cs typeface="Times New Roman"/>
              </a:rPr>
              <a:t>1)</a:t>
            </a:r>
            <a:endParaRPr sz="2400">
              <a:latin typeface="Times New Roman"/>
              <a:cs typeface="Times New Roman"/>
            </a:endParaRPr>
          </a:p>
          <a:p>
            <a:pPr marL="12700" marR="735330">
              <a:lnSpc>
                <a:spcPct val="100000"/>
              </a:lnSpc>
              <a:spcBef>
                <a:spcPts val="1440"/>
              </a:spcBef>
            </a:pPr>
            <a:r>
              <a:rPr sz="2400" dirty="0">
                <a:latin typeface="Times New Roman"/>
                <a:cs typeface="Times New Roman"/>
              </a:rPr>
              <a:t>Let </a:t>
            </a:r>
            <a:r>
              <a:rPr sz="2400" i="1" spc="-5" dirty="0">
                <a:latin typeface="Times New Roman"/>
                <a:cs typeface="Times New Roman"/>
              </a:rPr>
              <a:t>m</a:t>
            </a:r>
            <a:r>
              <a:rPr sz="2400" spc="-5" dirty="0">
                <a:latin typeface="Times New Roman"/>
                <a:cs typeface="Times New Roman"/>
              </a:rPr>
              <a:t>, </a:t>
            </a:r>
            <a:r>
              <a:rPr sz="2400" dirty="0">
                <a:latin typeface="Times New Roman"/>
                <a:cs typeface="Times New Roman"/>
              </a:rPr>
              <a:t>the message, </a:t>
            </a:r>
            <a:r>
              <a:rPr sz="2400" spc="-5" dirty="0">
                <a:latin typeface="Times New Roman"/>
                <a:cs typeface="Times New Roman"/>
              </a:rPr>
              <a:t>be </a:t>
            </a:r>
            <a:r>
              <a:rPr sz="2400" dirty="0">
                <a:latin typeface="Times New Roman"/>
                <a:cs typeface="Times New Roman"/>
              </a:rPr>
              <a:t>6 </a:t>
            </a:r>
            <a:r>
              <a:rPr sz="2400" spc="-5" dirty="0">
                <a:latin typeface="Times New Roman"/>
                <a:cs typeface="Times New Roman"/>
              </a:rPr>
              <a:t>(Must be </a:t>
            </a:r>
            <a:r>
              <a:rPr sz="2400" dirty="0">
                <a:latin typeface="Times New Roman"/>
                <a:cs typeface="Times New Roman"/>
              </a:rPr>
              <a:t>less than</a:t>
            </a:r>
            <a:r>
              <a:rPr sz="2400" spc="-120" dirty="0">
                <a:latin typeface="Times New Roman"/>
                <a:cs typeface="Times New Roman"/>
              </a:rPr>
              <a:t> </a:t>
            </a:r>
            <a:r>
              <a:rPr sz="2400" i="1" dirty="0">
                <a:latin typeface="Times New Roman"/>
                <a:cs typeface="Times New Roman"/>
              </a:rPr>
              <a:t>n</a:t>
            </a:r>
            <a:r>
              <a:rPr sz="2400" dirty="0">
                <a:latin typeface="Times New Roman"/>
                <a:cs typeface="Times New Roman"/>
              </a:rPr>
              <a:t>)  Encrypt:</a:t>
            </a:r>
            <a:endParaRPr sz="2400">
              <a:latin typeface="Times New Roman"/>
              <a:cs typeface="Times New Roman"/>
            </a:endParaRPr>
          </a:p>
          <a:p>
            <a:pPr marL="12700">
              <a:lnSpc>
                <a:spcPct val="100000"/>
              </a:lnSpc>
            </a:pPr>
            <a:r>
              <a:rPr sz="2400" i="1" dirty="0">
                <a:latin typeface="Times New Roman"/>
                <a:cs typeface="Times New Roman"/>
              </a:rPr>
              <a:t>c </a:t>
            </a:r>
            <a:r>
              <a:rPr sz="2400" dirty="0">
                <a:latin typeface="Times New Roman"/>
                <a:cs typeface="Times New Roman"/>
              </a:rPr>
              <a:t>= </a:t>
            </a:r>
            <a:r>
              <a:rPr sz="2400" i="1" dirty="0">
                <a:latin typeface="Times New Roman"/>
                <a:cs typeface="Times New Roman"/>
              </a:rPr>
              <a:t>6 </a:t>
            </a:r>
            <a:r>
              <a:rPr sz="2400" i="1" baseline="24305" dirty="0">
                <a:latin typeface="Times New Roman"/>
                <a:cs typeface="Times New Roman"/>
              </a:rPr>
              <a:t>9 </a:t>
            </a:r>
            <a:r>
              <a:rPr sz="2400" i="1" dirty="0">
                <a:latin typeface="Times New Roman"/>
                <a:cs typeface="Times New Roman"/>
              </a:rPr>
              <a:t>mod 55 = 10,077,696 mod 55 =</a:t>
            </a:r>
            <a:r>
              <a:rPr sz="2400" i="1" spc="-254" dirty="0">
                <a:latin typeface="Times New Roman"/>
                <a:cs typeface="Times New Roman"/>
              </a:rPr>
              <a:t> </a:t>
            </a:r>
            <a:r>
              <a:rPr sz="2400" i="1" dirty="0">
                <a:latin typeface="Times New Roman"/>
                <a:cs typeface="Times New Roman"/>
              </a:rPr>
              <a:t>46</a:t>
            </a:r>
            <a:endParaRPr sz="2400">
              <a:latin typeface="Times New Roman"/>
              <a:cs typeface="Times New Roman"/>
            </a:endParaRPr>
          </a:p>
          <a:p>
            <a:pPr marL="12700">
              <a:lnSpc>
                <a:spcPct val="100000"/>
              </a:lnSpc>
            </a:pPr>
            <a:r>
              <a:rPr sz="2400" dirty="0">
                <a:latin typeface="Times New Roman"/>
                <a:cs typeface="Times New Roman"/>
              </a:rPr>
              <a:t>Decrypt:</a:t>
            </a:r>
            <a:endParaRPr sz="2400">
              <a:latin typeface="Times New Roman"/>
              <a:cs typeface="Times New Roman"/>
            </a:endParaRPr>
          </a:p>
          <a:p>
            <a:pPr marL="12700">
              <a:lnSpc>
                <a:spcPct val="100000"/>
              </a:lnSpc>
              <a:tabLst>
                <a:tab pos="2822575" algn="l"/>
              </a:tabLst>
            </a:pPr>
            <a:r>
              <a:rPr sz="2400" i="1" spc="-5" dirty="0">
                <a:latin typeface="Times New Roman"/>
                <a:cs typeface="Times New Roman"/>
              </a:rPr>
              <a:t>m </a:t>
            </a:r>
            <a:r>
              <a:rPr sz="2400" i="1" dirty="0">
                <a:latin typeface="Times New Roman"/>
                <a:cs typeface="Times New Roman"/>
              </a:rPr>
              <a:t>= 46 </a:t>
            </a:r>
            <a:r>
              <a:rPr sz="2400" i="1" baseline="24305" dirty="0">
                <a:latin typeface="Times New Roman"/>
                <a:cs typeface="Times New Roman"/>
              </a:rPr>
              <a:t>49  </a:t>
            </a:r>
            <a:r>
              <a:rPr sz="2400" i="1" dirty="0">
                <a:latin typeface="Times New Roman"/>
                <a:cs typeface="Times New Roman"/>
              </a:rPr>
              <a:t>mod 55</a:t>
            </a:r>
            <a:r>
              <a:rPr sz="2400" i="1" spc="-200" dirty="0">
                <a:latin typeface="Times New Roman"/>
                <a:cs typeface="Times New Roman"/>
              </a:rPr>
              <a:t> </a:t>
            </a:r>
            <a:r>
              <a:rPr sz="2400" i="1" dirty="0">
                <a:latin typeface="Times New Roman"/>
                <a:cs typeface="Times New Roman"/>
              </a:rPr>
              <a:t>=</a:t>
            </a:r>
            <a:r>
              <a:rPr sz="2400" i="1" spc="5" dirty="0">
                <a:latin typeface="Times New Roman"/>
                <a:cs typeface="Times New Roman"/>
              </a:rPr>
              <a:t> </a:t>
            </a:r>
            <a:r>
              <a:rPr sz="2400" i="1" dirty="0">
                <a:latin typeface="Times New Roman"/>
                <a:cs typeface="Times New Roman"/>
              </a:rPr>
              <a:t>6	</a:t>
            </a:r>
            <a:r>
              <a:rPr sz="2400" spc="-5" dirty="0">
                <a:latin typeface="Times New Roman"/>
                <a:cs typeface="Times New Roman"/>
              </a:rPr>
              <a:t>(46</a:t>
            </a:r>
            <a:r>
              <a:rPr sz="2400" spc="-7" baseline="24305" dirty="0">
                <a:latin typeface="Times New Roman"/>
                <a:cs typeface="Times New Roman"/>
              </a:rPr>
              <a:t>49 </a:t>
            </a:r>
            <a:r>
              <a:rPr sz="2400" dirty="0">
                <a:latin typeface="Times New Roman"/>
                <a:cs typeface="Times New Roman"/>
              </a:rPr>
              <a:t>is an </a:t>
            </a:r>
            <a:r>
              <a:rPr sz="2400" spc="-5" dirty="0">
                <a:latin typeface="Times New Roman"/>
                <a:cs typeface="Times New Roman"/>
              </a:rPr>
              <a:t>82-digit</a:t>
            </a:r>
            <a:r>
              <a:rPr sz="2400" spc="-275" dirty="0">
                <a:latin typeface="Times New Roman"/>
                <a:cs typeface="Times New Roman"/>
              </a:rPr>
              <a:t> </a:t>
            </a:r>
            <a:r>
              <a:rPr sz="2400" spc="-5" dirty="0">
                <a:latin typeface="Times New Roman"/>
                <a:cs typeface="Times New Roman"/>
              </a:rPr>
              <a:t>number!)</a:t>
            </a:r>
            <a:endParaRPr sz="2400">
              <a:latin typeface="Times New Roman"/>
              <a:cs typeface="Times New Roman"/>
            </a:endParaRPr>
          </a:p>
          <a:p>
            <a:pPr marL="12700">
              <a:lnSpc>
                <a:spcPct val="100000"/>
              </a:lnSpc>
              <a:spcBef>
                <a:spcPts val="1440"/>
              </a:spcBef>
              <a:tabLst>
                <a:tab pos="4868545" algn="l"/>
              </a:tabLst>
            </a:pPr>
            <a:r>
              <a:rPr sz="2400" b="1" spc="-114" dirty="0">
                <a:latin typeface="Times New Roman"/>
                <a:cs typeface="Times New Roman"/>
              </a:rPr>
              <a:t>To </a:t>
            </a:r>
            <a:r>
              <a:rPr sz="2400" b="1" spc="-10" dirty="0">
                <a:latin typeface="Times New Roman"/>
                <a:cs typeface="Times New Roman"/>
              </a:rPr>
              <a:t>break: </a:t>
            </a:r>
            <a:r>
              <a:rPr sz="2400" dirty="0">
                <a:latin typeface="Times New Roman"/>
                <a:cs typeface="Times New Roman"/>
              </a:rPr>
              <a:t>Factor </a:t>
            </a:r>
            <a:r>
              <a:rPr sz="2400" i="1" dirty="0">
                <a:latin typeface="Times New Roman"/>
                <a:cs typeface="Times New Roman"/>
              </a:rPr>
              <a:t>n </a:t>
            </a:r>
            <a:r>
              <a:rPr sz="2400" dirty="0">
                <a:latin typeface="Times New Roman"/>
                <a:cs typeface="Times New Roman"/>
              </a:rPr>
              <a:t>to </a:t>
            </a:r>
            <a:r>
              <a:rPr sz="2400" spc="-5" dirty="0">
                <a:latin typeface="Times New Roman"/>
                <a:cs typeface="Times New Roman"/>
              </a:rPr>
              <a:t>obtain </a:t>
            </a:r>
            <a:r>
              <a:rPr sz="2400" i="1" dirty="0">
                <a:latin typeface="Times New Roman"/>
                <a:cs typeface="Times New Roman"/>
              </a:rPr>
              <a:t>p,</a:t>
            </a:r>
            <a:r>
              <a:rPr sz="2400" i="1" spc="100" dirty="0">
                <a:latin typeface="Times New Roman"/>
                <a:cs typeface="Times New Roman"/>
              </a:rPr>
              <a:t> </a:t>
            </a:r>
            <a:r>
              <a:rPr sz="2400" i="1" dirty="0">
                <a:latin typeface="Times New Roman"/>
                <a:cs typeface="Times New Roman"/>
              </a:rPr>
              <a:t>q, </a:t>
            </a:r>
            <a:r>
              <a:rPr sz="2400" dirty="0">
                <a:latin typeface="Times New Roman"/>
                <a:cs typeface="Times New Roman"/>
              </a:rPr>
              <a:t>then	</a:t>
            </a:r>
            <a:r>
              <a:rPr sz="2400" i="1" dirty="0">
                <a:latin typeface="Times New Roman"/>
                <a:cs typeface="Times New Roman"/>
              </a:rPr>
              <a:t>d</a:t>
            </a:r>
            <a:endParaRPr sz="24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11</a:t>
            </a:fld>
            <a:endParaRPr spc="-5"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421889" y="1512062"/>
            <a:ext cx="5141595" cy="467359"/>
          </a:xfrm>
          <a:prstGeom prst="rect">
            <a:avLst/>
          </a:prstGeom>
        </p:spPr>
        <p:txBody>
          <a:bodyPr vert="horz" wrap="square" lIns="0" tIns="12065" rIns="0" bIns="0" rtlCol="0">
            <a:spAutoFit/>
          </a:bodyPr>
          <a:lstStyle/>
          <a:p>
            <a:pPr marL="12700">
              <a:lnSpc>
                <a:spcPct val="100000"/>
              </a:lnSpc>
              <a:spcBef>
                <a:spcPts val="95"/>
              </a:spcBef>
            </a:pPr>
            <a:r>
              <a:rPr spc="-5" dirty="0"/>
              <a:t>PK Crypto: Computationally</a:t>
            </a:r>
            <a:r>
              <a:rPr spc="15" dirty="0"/>
              <a:t> </a:t>
            </a:r>
            <a:r>
              <a:rPr spc="-5" dirty="0"/>
              <a:t>Secure</a:t>
            </a:r>
          </a:p>
        </p:txBody>
      </p:sp>
      <p:sp>
        <p:nvSpPr>
          <p:cNvPr id="5" name="object 5"/>
          <p:cNvSpPr txBox="1"/>
          <p:nvPr/>
        </p:nvSpPr>
        <p:spPr>
          <a:xfrm>
            <a:off x="1890776" y="2261427"/>
            <a:ext cx="6168390" cy="3987800"/>
          </a:xfrm>
          <a:prstGeom prst="rect">
            <a:avLst/>
          </a:prstGeom>
        </p:spPr>
        <p:txBody>
          <a:bodyPr vert="horz" wrap="square" lIns="0" tIns="50800" rIns="0" bIns="0" rtlCol="0">
            <a:spAutoFit/>
          </a:bodyPr>
          <a:lstStyle/>
          <a:p>
            <a:pPr marL="292735" indent="-280035">
              <a:lnSpc>
                <a:spcPct val="100000"/>
              </a:lnSpc>
              <a:spcBef>
                <a:spcPts val="400"/>
              </a:spcBef>
              <a:buFont typeface="Arial"/>
              <a:buChar char="•"/>
              <a:tabLst>
                <a:tab pos="292735" algn="l"/>
                <a:tab pos="293370" algn="l"/>
                <a:tab pos="5360035" algn="l"/>
              </a:tabLst>
            </a:pPr>
            <a:r>
              <a:rPr sz="2500" b="1" spc="-114" dirty="0">
                <a:latin typeface="Times New Roman"/>
                <a:cs typeface="Times New Roman"/>
              </a:rPr>
              <a:t>To </a:t>
            </a:r>
            <a:r>
              <a:rPr sz="2500" b="1" spc="-10" dirty="0">
                <a:latin typeface="Times New Roman"/>
                <a:cs typeface="Times New Roman"/>
              </a:rPr>
              <a:t>break: </a:t>
            </a:r>
            <a:r>
              <a:rPr sz="2500" dirty="0">
                <a:latin typeface="Times New Roman"/>
                <a:cs typeface="Times New Roman"/>
              </a:rPr>
              <a:t>Factor </a:t>
            </a:r>
            <a:r>
              <a:rPr sz="2500" i="1" dirty="0">
                <a:latin typeface="Times New Roman"/>
                <a:cs typeface="Times New Roman"/>
              </a:rPr>
              <a:t>n </a:t>
            </a:r>
            <a:r>
              <a:rPr sz="2500" dirty="0">
                <a:latin typeface="Times New Roman"/>
                <a:cs typeface="Times New Roman"/>
              </a:rPr>
              <a:t>to obtain </a:t>
            </a:r>
            <a:r>
              <a:rPr sz="2500" i="1" spc="-5" dirty="0">
                <a:latin typeface="Times New Roman"/>
                <a:cs typeface="Times New Roman"/>
              </a:rPr>
              <a:t>p,</a:t>
            </a:r>
            <a:r>
              <a:rPr sz="2500" i="1" spc="140" dirty="0">
                <a:latin typeface="Times New Roman"/>
                <a:cs typeface="Times New Roman"/>
              </a:rPr>
              <a:t> </a:t>
            </a:r>
            <a:r>
              <a:rPr sz="2500" i="1" spc="-5" dirty="0">
                <a:latin typeface="Times New Roman"/>
                <a:cs typeface="Times New Roman"/>
              </a:rPr>
              <a:t>q,</a:t>
            </a:r>
            <a:r>
              <a:rPr sz="2500" i="1" spc="10" dirty="0">
                <a:latin typeface="Times New Roman"/>
                <a:cs typeface="Times New Roman"/>
              </a:rPr>
              <a:t> </a:t>
            </a:r>
            <a:r>
              <a:rPr sz="2500" dirty="0">
                <a:latin typeface="Times New Roman"/>
                <a:cs typeface="Times New Roman"/>
              </a:rPr>
              <a:t>then	</a:t>
            </a:r>
            <a:r>
              <a:rPr sz="2500" i="1" dirty="0">
                <a:latin typeface="Times New Roman"/>
                <a:cs typeface="Times New Roman"/>
              </a:rPr>
              <a:t>d</a:t>
            </a:r>
            <a:endParaRPr sz="2500">
              <a:latin typeface="Times New Roman"/>
              <a:cs typeface="Times New Roman"/>
            </a:endParaRPr>
          </a:p>
          <a:p>
            <a:pPr marL="292735" marR="5080" indent="-280035">
              <a:lnSpc>
                <a:spcPct val="100000"/>
              </a:lnSpc>
              <a:spcBef>
                <a:spcPts val="300"/>
              </a:spcBef>
              <a:buFont typeface="Arial"/>
              <a:buChar char="•"/>
              <a:tabLst>
                <a:tab pos="292735" algn="l"/>
                <a:tab pos="293370" algn="l"/>
              </a:tabLst>
            </a:pPr>
            <a:r>
              <a:rPr sz="2500" dirty="0">
                <a:latin typeface="Times New Roman"/>
                <a:cs typeface="Times New Roman"/>
              </a:rPr>
              <a:t>Brute force attacks against public key crypto  are </a:t>
            </a:r>
            <a:r>
              <a:rPr sz="2500" spc="-5" dirty="0">
                <a:latin typeface="Times New Roman"/>
                <a:cs typeface="Times New Roman"/>
              </a:rPr>
              <a:t>ineffective </a:t>
            </a:r>
            <a:r>
              <a:rPr sz="2500" dirty="0">
                <a:latin typeface="Times New Roman"/>
                <a:cs typeface="Times New Roman"/>
              </a:rPr>
              <a:t>because the keys are thousands  of bits</a:t>
            </a:r>
            <a:r>
              <a:rPr sz="2500" spc="-5" dirty="0">
                <a:latin typeface="Times New Roman"/>
                <a:cs typeface="Times New Roman"/>
              </a:rPr>
              <a:t> </a:t>
            </a:r>
            <a:r>
              <a:rPr sz="2500" dirty="0">
                <a:latin typeface="Times New Roman"/>
                <a:cs typeface="Times New Roman"/>
              </a:rPr>
              <a:t>long.</a:t>
            </a:r>
            <a:endParaRPr sz="2500">
              <a:latin typeface="Times New Roman"/>
              <a:cs typeface="Times New Roman"/>
            </a:endParaRPr>
          </a:p>
          <a:p>
            <a:pPr marL="292735" marR="476250" indent="-280035">
              <a:lnSpc>
                <a:spcPct val="100000"/>
              </a:lnSpc>
              <a:spcBef>
                <a:spcPts val="300"/>
              </a:spcBef>
              <a:buFont typeface="Arial"/>
              <a:buChar char="•"/>
              <a:tabLst>
                <a:tab pos="292735" algn="l"/>
                <a:tab pos="293370" algn="l"/>
              </a:tabLst>
            </a:pPr>
            <a:r>
              <a:rPr sz="2500" dirty="0">
                <a:latin typeface="Times New Roman"/>
                <a:cs typeface="Times New Roman"/>
              </a:rPr>
              <a:t>There are algorithms for finding the prime  factors of </a:t>
            </a:r>
            <a:r>
              <a:rPr sz="2500" spc="-10" dirty="0">
                <a:latin typeface="Times New Roman"/>
                <a:cs typeface="Times New Roman"/>
              </a:rPr>
              <a:t>large</a:t>
            </a:r>
            <a:r>
              <a:rPr sz="2500" spc="5" dirty="0">
                <a:latin typeface="Times New Roman"/>
                <a:cs typeface="Times New Roman"/>
              </a:rPr>
              <a:t> </a:t>
            </a:r>
            <a:r>
              <a:rPr sz="2500" dirty="0">
                <a:latin typeface="Times New Roman"/>
                <a:cs typeface="Times New Roman"/>
              </a:rPr>
              <a:t>numbers.</a:t>
            </a:r>
            <a:endParaRPr sz="2500">
              <a:latin typeface="Times New Roman"/>
              <a:cs typeface="Times New Roman"/>
            </a:endParaRPr>
          </a:p>
          <a:p>
            <a:pPr marL="292735" marR="135255" indent="-280035">
              <a:lnSpc>
                <a:spcPct val="100000"/>
              </a:lnSpc>
              <a:spcBef>
                <a:spcPts val="295"/>
              </a:spcBef>
              <a:buFont typeface="Arial"/>
              <a:buChar char="•"/>
              <a:tabLst>
                <a:tab pos="292735" algn="l"/>
                <a:tab pos="293370" algn="l"/>
              </a:tabLst>
            </a:pPr>
            <a:r>
              <a:rPr sz="2500" dirty="0">
                <a:latin typeface="Times New Roman"/>
                <a:cs typeface="Times New Roman"/>
              </a:rPr>
              <a:t>The Good Thing, </a:t>
            </a:r>
            <a:r>
              <a:rPr sz="2500" spc="-5" dirty="0">
                <a:latin typeface="Times New Roman"/>
                <a:cs typeface="Times New Roman"/>
              </a:rPr>
              <a:t>and </a:t>
            </a:r>
            <a:r>
              <a:rPr sz="2500" dirty="0">
                <a:latin typeface="Times New Roman"/>
                <a:cs typeface="Times New Roman"/>
              </a:rPr>
              <a:t>what makes public</a:t>
            </a:r>
            <a:r>
              <a:rPr sz="2500" spc="-135" dirty="0">
                <a:latin typeface="Times New Roman"/>
                <a:cs typeface="Times New Roman"/>
              </a:rPr>
              <a:t> </a:t>
            </a:r>
            <a:r>
              <a:rPr sz="2500" dirty="0">
                <a:latin typeface="Times New Roman"/>
                <a:cs typeface="Times New Roman"/>
              </a:rPr>
              <a:t>key  crypto work is that finding prime factors of  very </a:t>
            </a:r>
            <a:r>
              <a:rPr sz="2500" spc="-10" dirty="0">
                <a:latin typeface="Times New Roman"/>
                <a:cs typeface="Times New Roman"/>
              </a:rPr>
              <a:t>large </a:t>
            </a:r>
            <a:r>
              <a:rPr sz="2500" dirty="0">
                <a:latin typeface="Times New Roman"/>
                <a:cs typeface="Times New Roman"/>
              </a:rPr>
              <a:t>numbers takes a very long time  indeed!</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12</a:t>
            </a:fld>
            <a:endParaRPr spc="-5"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642107" y="1440433"/>
            <a:ext cx="4775200" cy="467359"/>
          </a:xfrm>
          <a:prstGeom prst="rect">
            <a:avLst/>
          </a:prstGeom>
        </p:spPr>
        <p:txBody>
          <a:bodyPr vert="horz" wrap="square" lIns="0" tIns="12065" rIns="0" bIns="0" rtlCol="0">
            <a:spAutoFit/>
          </a:bodyPr>
          <a:lstStyle/>
          <a:p>
            <a:pPr marL="12700">
              <a:lnSpc>
                <a:spcPct val="100000"/>
              </a:lnSpc>
              <a:spcBef>
                <a:spcPts val="95"/>
              </a:spcBef>
            </a:pPr>
            <a:r>
              <a:rPr spc="-5" dirty="0"/>
              <a:t>Computationally Secure?</a:t>
            </a:r>
            <a:r>
              <a:rPr spc="35" dirty="0"/>
              <a:t> </a:t>
            </a:r>
            <a:r>
              <a:rPr spc="-10" dirty="0"/>
              <a:t>Maybe.</a:t>
            </a:r>
          </a:p>
        </p:txBody>
      </p:sp>
      <p:sp>
        <p:nvSpPr>
          <p:cNvPr id="5" name="object 5"/>
          <p:cNvSpPr txBox="1"/>
          <p:nvPr/>
        </p:nvSpPr>
        <p:spPr>
          <a:xfrm>
            <a:off x="1840483" y="2338831"/>
            <a:ext cx="6177915" cy="3607435"/>
          </a:xfrm>
          <a:prstGeom prst="rect">
            <a:avLst/>
          </a:prstGeom>
        </p:spPr>
        <p:txBody>
          <a:bodyPr vert="horz" wrap="square" lIns="0" tIns="12700" rIns="0" bIns="0" rtlCol="0">
            <a:spAutoFit/>
          </a:bodyPr>
          <a:lstStyle/>
          <a:p>
            <a:pPr marL="292735" marR="5080" indent="-280035" algn="just">
              <a:lnSpc>
                <a:spcPct val="100000"/>
              </a:lnSpc>
              <a:spcBef>
                <a:spcPts val="100"/>
              </a:spcBef>
              <a:buFont typeface="Arial"/>
              <a:buChar char="•"/>
              <a:tabLst>
                <a:tab pos="293370" algn="l"/>
              </a:tabLst>
            </a:pPr>
            <a:r>
              <a:rPr sz="2500" dirty="0">
                <a:latin typeface="Times New Roman"/>
                <a:cs typeface="Times New Roman"/>
              </a:rPr>
              <a:t>A fast method for finding the prime factors of  </a:t>
            </a:r>
            <a:r>
              <a:rPr sz="2500" spc="-10" dirty="0">
                <a:latin typeface="Times New Roman"/>
                <a:cs typeface="Times New Roman"/>
              </a:rPr>
              <a:t>large </a:t>
            </a:r>
            <a:r>
              <a:rPr sz="2500" dirty="0">
                <a:latin typeface="Times New Roman"/>
                <a:cs typeface="Times New Roman"/>
              </a:rPr>
              <a:t>numbers might be developed. (It is only  “thought” to be</a:t>
            </a:r>
            <a:r>
              <a:rPr sz="2500" spc="-10" dirty="0">
                <a:latin typeface="Times New Roman"/>
                <a:cs typeface="Times New Roman"/>
              </a:rPr>
              <a:t> </a:t>
            </a:r>
            <a:r>
              <a:rPr sz="2500" dirty="0">
                <a:latin typeface="Times New Roman"/>
                <a:cs typeface="Times New Roman"/>
              </a:rPr>
              <a:t>hard.)</a:t>
            </a:r>
            <a:endParaRPr sz="2500">
              <a:latin typeface="Times New Roman"/>
              <a:cs typeface="Times New Roman"/>
            </a:endParaRPr>
          </a:p>
          <a:p>
            <a:pPr marL="292735" marR="464820" indent="-280035">
              <a:lnSpc>
                <a:spcPct val="100000"/>
              </a:lnSpc>
              <a:spcBef>
                <a:spcPts val="600"/>
              </a:spcBef>
              <a:buFont typeface="Arial"/>
              <a:buChar char="•"/>
              <a:tabLst>
                <a:tab pos="292735" algn="l"/>
                <a:tab pos="293370" algn="l"/>
              </a:tabLst>
            </a:pPr>
            <a:r>
              <a:rPr sz="2500" spc="-5" dirty="0">
                <a:latin typeface="Times New Roman"/>
                <a:cs typeface="Times New Roman"/>
              </a:rPr>
              <a:t>An </a:t>
            </a:r>
            <a:r>
              <a:rPr sz="2500" dirty="0">
                <a:latin typeface="Times New Roman"/>
                <a:cs typeface="Times New Roman"/>
              </a:rPr>
              <a:t>agency like the NSA may already</a:t>
            </a:r>
            <a:r>
              <a:rPr sz="2500" spc="-220" dirty="0">
                <a:latin typeface="Times New Roman"/>
                <a:cs typeface="Times New Roman"/>
              </a:rPr>
              <a:t> </a:t>
            </a:r>
            <a:r>
              <a:rPr sz="2500" dirty="0">
                <a:latin typeface="Times New Roman"/>
                <a:cs typeface="Times New Roman"/>
              </a:rPr>
              <a:t>have  done </a:t>
            </a:r>
            <a:r>
              <a:rPr sz="2500" spc="-5" dirty="0">
                <a:latin typeface="Times New Roman"/>
                <a:cs typeface="Times New Roman"/>
              </a:rPr>
              <a:t>so </a:t>
            </a:r>
            <a:r>
              <a:rPr sz="2500" dirty="0">
                <a:latin typeface="Times New Roman"/>
                <a:cs typeface="Times New Roman"/>
              </a:rPr>
              <a:t>in</a:t>
            </a:r>
            <a:r>
              <a:rPr sz="2500" spc="-10" dirty="0">
                <a:latin typeface="Times New Roman"/>
                <a:cs typeface="Times New Roman"/>
              </a:rPr>
              <a:t> </a:t>
            </a:r>
            <a:r>
              <a:rPr sz="2500" spc="-5" dirty="0">
                <a:latin typeface="Times New Roman"/>
                <a:cs typeface="Times New Roman"/>
              </a:rPr>
              <a:t>secret.</a:t>
            </a:r>
            <a:endParaRPr sz="2500">
              <a:latin typeface="Times New Roman"/>
              <a:cs typeface="Times New Roman"/>
            </a:endParaRPr>
          </a:p>
          <a:p>
            <a:pPr marL="292735" marR="422909" indent="-280035">
              <a:lnSpc>
                <a:spcPct val="100000"/>
              </a:lnSpc>
              <a:spcBef>
                <a:spcPts val="600"/>
              </a:spcBef>
              <a:buFont typeface="Arial"/>
              <a:buChar char="•"/>
              <a:tabLst>
                <a:tab pos="292735" algn="l"/>
                <a:tab pos="293370" algn="l"/>
              </a:tabLst>
            </a:pPr>
            <a:r>
              <a:rPr sz="2500" dirty="0">
                <a:latin typeface="Times New Roman"/>
                <a:cs typeface="Times New Roman"/>
              </a:rPr>
              <a:t>When quantum computing is </a:t>
            </a:r>
            <a:r>
              <a:rPr sz="2500" spc="-5" dirty="0">
                <a:latin typeface="Times New Roman"/>
                <a:cs typeface="Times New Roman"/>
              </a:rPr>
              <a:t>sufficiently  </a:t>
            </a:r>
            <a:r>
              <a:rPr sz="2500" dirty="0">
                <a:latin typeface="Times New Roman"/>
                <a:cs typeface="Times New Roman"/>
              </a:rPr>
              <a:t>developed, it will be possible to use</a:t>
            </a:r>
            <a:r>
              <a:rPr sz="2500" spc="-55" dirty="0">
                <a:latin typeface="Times New Roman"/>
                <a:cs typeface="Times New Roman"/>
              </a:rPr>
              <a:t> </a:t>
            </a:r>
            <a:r>
              <a:rPr sz="2500" spc="-10" dirty="0">
                <a:latin typeface="Times New Roman"/>
                <a:cs typeface="Times New Roman"/>
              </a:rPr>
              <a:t>Shor’s  </a:t>
            </a:r>
            <a:r>
              <a:rPr sz="2500" dirty="0">
                <a:latin typeface="Times New Roman"/>
                <a:cs typeface="Times New Roman"/>
              </a:rPr>
              <a:t>algorithm to find prime factors of </a:t>
            </a:r>
            <a:r>
              <a:rPr sz="2500" spc="-10" dirty="0">
                <a:latin typeface="Times New Roman"/>
                <a:cs typeface="Times New Roman"/>
              </a:rPr>
              <a:t>large  </a:t>
            </a:r>
            <a:r>
              <a:rPr sz="2500" dirty="0">
                <a:latin typeface="Times New Roman"/>
                <a:cs typeface="Times New Roman"/>
              </a:rPr>
              <a:t>numbers.</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13</a:t>
            </a:fld>
            <a:endParaRPr spc="-5"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590035" y="1440433"/>
            <a:ext cx="2878455" cy="467359"/>
          </a:xfrm>
          <a:prstGeom prst="rect">
            <a:avLst/>
          </a:prstGeom>
        </p:spPr>
        <p:txBody>
          <a:bodyPr vert="horz" wrap="square" lIns="0" tIns="12065" rIns="0" bIns="0" rtlCol="0">
            <a:spAutoFit/>
          </a:bodyPr>
          <a:lstStyle/>
          <a:p>
            <a:pPr marL="12700">
              <a:lnSpc>
                <a:spcPct val="100000"/>
              </a:lnSpc>
              <a:spcBef>
                <a:spcPts val="95"/>
              </a:spcBef>
            </a:pPr>
            <a:r>
              <a:rPr spc="-5" dirty="0"/>
              <a:t>Equivalent</a:t>
            </a:r>
            <a:r>
              <a:rPr spc="-10" dirty="0"/>
              <a:t> Strength</a:t>
            </a:r>
          </a:p>
        </p:txBody>
      </p:sp>
      <p:sp>
        <p:nvSpPr>
          <p:cNvPr id="5" name="object 5"/>
          <p:cNvSpPr txBox="1"/>
          <p:nvPr/>
        </p:nvSpPr>
        <p:spPr>
          <a:xfrm>
            <a:off x="1840483" y="2300731"/>
            <a:ext cx="6329045" cy="3836035"/>
          </a:xfrm>
          <a:prstGeom prst="rect">
            <a:avLst/>
          </a:prstGeom>
        </p:spPr>
        <p:txBody>
          <a:bodyPr vert="horz" wrap="square" lIns="0" tIns="55880" rIns="0" bIns="0" rtlCol="0">
            <a:spAutoFit/>
          </a:bodyPr>
          <a:lstStyle/>
          <a:p>
            <a:pPr marL="292735" marR="141605" indent="-280035">
              <a:lnSpc>
                <a:spcPts val="2700"/>
              </a:lnSpc>
              <a:spcBef>
                <a:spcPts val="440"/>
              </a:spcBef>
              <a:buFont typeface="Arial"/>
              <a:buChar char="•"/>
              <a:tabLst>
                <a:tab pos="292735" algn="l"/>
                <a:tab pos="293370" algn="l"/>
              </a:tabLst>
            </a:pPr>
            <a:r>
              <a:rPr sz="2500" dirty="0">
                <a:latin typeface="Times New Roman"/>
                <a:cs typeface="Times New Roman"/>
              </a:rPr>
              <a:t>RSA, the </a:t>
            </a:r>
            <a:r>
              <a:rPr sz="2500" spc="-20" dirty="0">
                <a:latin typeface="Times New Roman"/>
                <a:cs typeface="Times New Roman"/>
              </a:rPr>
              <a:t>company, </a:t>
            </a:r>
            <a:r>
              <a:rPr sz="2500" spc="-5" dirty="0">
                <a:latin typeface="Times New Roman"/>
                <a:cs typeface="Times New Roman"/>
              </a:rPr>
              <a:t>says </a:t>
            </a:r>
            <a:r>
              <a:rPr sz="2500" dirty="0">
                <a:latin typeface="Times New Roman"/>
                <a:cs typeface="Times New Roman"/>
              </a:rPr>
              <a:t>a 1024-bit public key  is about as </a:t>
            </a:r>
            <a:r>
              <a:rPr sz="2500" spc="-5" dirty="0">
                <a:latin typeface="Times New Roman"/>
                <a:cs typeface="Times New Roman"/>
              </a:rPr>
              <a:t>strong </a:t>
            </a:r>
            <a:r>
              <a:rPr sz="2500" dirty="0">
                <a:latin typeface="Times New Roman"/>
                <a:cs typeface="Times New Roman"/>
              </a:rPr>
              <a:t>as an 80-bit </a:t>
            </a:r>
            <a:r>
              <a:rPr sz="2500" spc="-5" dirty="0">
                <a:latin typeface="Times New Roman"/>
                <a:cs typeface="Times New Roman"/>
              </a:rPr>
              <a:t>symmetric</a:t>
            </a:r>
            <a:r>
              <a:rPr sz="2500" spc="-25" dirty="0">
                <a:latin typeface="Times New Roman"/>
                <a:cs typeface="Times New Roman"/>
              </a:rPr>
              <a:t> </a:t>
            </a:r>
            <a:r>
              <a:rPr sz="2500" spc="-40" dirty="0">
                <a:latin typeface="Times New Roman"/>
                <a:cs typeface="Times New Roman"/>
              </a:rPr>
              <a:t>key,</a:t>
            </a:r>
            <a:endParaRPr sz="2500">
              <a:latin typeface="Times New Roman"/>
              <a:cs typeface="Times New Roman"/>
            </a:endParaRPr>
          </a:p>
          <a:p>
            <a:pPr marL="292735" marR="5080">
              <a:lnSpc>
                <a:spcPts val="2700"/>
              </a:lnSpc>
            </a:pPr>
            <a:r>
              <a:rPr sz="2500" i="1" spc="-5" dirty="0">
                <a:latin typeface="Times New Roman"/>
                <a:cs typeface="Times New Roman"/>
              </a:rPr>
              <a:t>i.e. </a:t>
            </a:r>
            <a:r>
              <a:rPr sz="2500" dirty="0">
                <a:latin typeface="Times New Roman"/>
                <a:cs typeface="Times New Roman"/>
              </a:rPr>
              <a:t>not very strong, and 2048 bits of public key  is about equivalent to </a:t>
            </a:r>
            <a:r>
              <a:rPr sz="2500" spc="-35" dirty="0">
                <a:latin typeface="Times New Roman"/>
                <a:cs typeface="Times New Roman"/>
              </a:rPr>
              <a:t>112 </a:t>
            </a:r>
            <a:r>
              <a:rPr sz="2500" dirty="0">
                <a:latin typeface="Times New Roman"/>
                <a:cs typeface="Times New Roman"/>
              </a:rPr>
              <a:t>bits of symmetric  </a:t>
            </a:r>
            <a:r>
              <a:rPr sz="2500" spc="-40" dirty="0">
                <a:latin typeface="Times New Roman"/>
                <a:cs typeface="Times New Roman"/>
              </a:rPr>
              <a:t>key.</a:t>
            </a:r>
            <a:endParaRPr sz="2500">
              <a:latin typeface="Times New Roman"/>
              <a:cs typeface="Times New Roman"/>
            </a:endParaRPr>
          </a:p>
          <a:p>
            <a:pPr marL="292735" marR="266065" indent="-280035" algn="just">
              <a:lnSpc>
                <a:spcPts val="2700"/>
              </a:lnSpc>
              <a:buFont typeface="Arial"/>
              <a:buChar char="•"/>
              <a:tabLst>
                <a:tab pos="293370" algn="l"/>
              </a:tabLst>
            </a:pPr>
            <a:r>
              <a:rPr sz="2500" dirty="0">
                <a:latin typeface="Times New Roman"/>
                <a:cs typeface="Times New Roman"/>
              </a:rPr>
              <a:t>NIST </a:t>
            </a:r>
            <a:r>
              <a:rPr sz="2500" spc="-5" dirty="0">
                <a:latin typeface="Times New Roman"/>
                <a:cs typeface="Times New Roman"/>
              </a:rPr>
              <a:t>says </a:t>
            </a:r>
            <a:r>
              <a:rPr sz="2500" dirty="0">
                <a:latin typeface="Times New Roman"/>
                <a:cs typeface="Times New Roman"/>
              </a:rPr>
              <a:t>a 15,360 bit public key is about as  </a:t>
            </a:r>
            <a:r>
              <a:rPr sz="2500" spc="-5" dirty="0">
                <a:latin typeface="Times New Roman"/>
                <a:cs typeface="Times New Roman"/>
              </a:rPr>
              <a:t>strong </a:t>
            </a:r>
            <a:r>
              <a:rPr sz="2500" dirty="0">
                <a:latin typeface="Times New Roman"/>
                <a:cs typeface="Times New Roman"/>
              </a:rPr>
              <a:t>as a 256-bit </a:t>
            </a:r>
            <a:r>
              <a:rPr sz="2500" spc="-5" dirty="0">
                <a:latin typeface="Times New Roman"/>
                <a:cs typeface="Times New Roman"/>
              </a:rPr>
              <a:t>symmetric </a:t>
            </a:r>
            <a:r>
              <a:rPr sz="2500" dirty="0">
                <a:latin typeface="Times New Roman"/>
                <a:cs typeface="Times New Roman"/>
              </a:rPr>
              <a:t>key; thousands  of years to</a:t>
            </a:r>
            <a:r>
              <a:rPr sz="2500" spc="-10" dirty="0">
                <a:latin typeface="Times New Roman"/>
                <a:cs typeface="Times New Roman"/>
              </a:rPr>
              <a:t> </a:t>
            </a:r>
            <a:r>
              <a:rPr sz="2500" dirty="0">
                <a:latin typeface="Times New Roman"/>
                <a:cs typeface="Times New Roman"/>
              </a:rPr>
              <a:t>crack.</a:t>
            </a:r>
            <a:endParaRPr sz="2500">
              <a:latin typeface="Times New Roman"/>
              <a:cs typeface="Times New Roman"/>
            </a:endParaRPr>
          </a:p>
          <a:p>
            <a:pPr marL="292735" marR="417195" indent="-280035">
              <a:lnSpc>
                <a:spcPts val="2700"/>
              </a:lnSpc>
              <a:buFont typeface="Arial"/>
              <a:buChar char="•"/>
              <a:tabLst>
                <a:tab pos="292735" algn="l"/>
                <a:tab pos="293370" algn="l"/>
              </a:tabLst>
            </a:pPr>
            <a:r>
              <a:rPr sz="2500" dirty="0">
                <a:latin typeface="Times New Roman"/>
                <a:cs typeface="Times New Roman"/>
              </a:rPr>
              <a:t>Elliptic curve cryptography seems to </a:t>
            </a:r>
            <a:r>
              <a:rPr sz="2500" spc="-10" dirty="0">
                <a:latin typeface="Times New Roman"/>
                <a:cs typeface="Times New Roman"/>
              </a:rPr>
              <a:t>offer  </a:t>
            </a:r>
            <a:r>
              <a:rPr sz="2500" dirty="0">
                <a:latin typeface="Times New Roman"/>
                <a:cs typeface="Times New Roman"/>
              </a:rPr>
              <a:t>more </a:t>
            </a:r>
            <a:r>
              <a:rPr sz="2500" spc="-5" dirty="0">
                <a:latin typeface="Times New Roman"/>
                <a:cs typeface="Times New Roman"/>
              </a:rPr>
              <a:t>secure </a:t>
            </a:r>
            <a:r>
              <a:rPr sz="2500" dirty="0">
                <a:latin typeface="Times New Roman"/>
                <a:cs typeface="Times New Roman"/>
              </a:rPr>
              <a:t>asymmetric crypto </a:t>
            </a:r>
            <a:r>
              <a:rPr sz="2500" spc="-5" dirty="0">
                <a:latin typeface="Times New Roman"/>
                <a:cs typeface="Times New Roman"/>
              </a:rPr>
              <a:t>with shorter  </a:t>
            </a:r>
            <a:r>
              <a:rPr sz="2500" dirty="0">
                <a:latin typeface="Times New Roman"/>
                <a:cs typeface="Times New Roman"/>
              </a:rPr>
              <a:t>keys.</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14</a:t>
            </a:fld>
            <a:endParaRPr spc="-5"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516121" y="1440433"/>
            <a:ext cx="3026410" cy="467359"/>
          </a:xfrm>
          <a:prstGeom prst="rect">
            <a:avLst/>
          </a:prstGeom>
        </p:spPr>
        <p:txBody>
          <a:bodyPr vert="horz" wrap="square" lIns="0" tIns="12065" rIns="0" bIns="0" rtlCol="0">
            <a:spAutoFit/>
          </a:bodyPr>
          <a:lstStyle/>
          <a:p>
            <a:pPr marL="12700">
              <a:lnSpc>
                <a:spcPct val="100000"/>
              </a:lnSpc>
              <a:spcBef>
                <a:spcPts val="95"/>
              </a:spcBef>
            </a:pPr>
            <a:r>
              <a:rPr spc="-5" dirty="0"/>
              <a:t>Computational</a:t>
            </a:r>
            <a:r>
              <a:rPr spc="-30" dirty="0"/>
              <a:t> </a:t>
            </a:r>
            <a:r>
              <a:rPr spc="-5" dirty="0"/>
              <a:t>Effort</a:t>
            </a:r>
          </a:p>
        </p:txBody>
      </p:sp>
      <p:sp>
        <p:nvSpPr>
          <p:cNvPr id="5" name="object 5"/>
          <p:cNvSpPr txBox="1"/>
          <p:nvPr/>
        </p:nvSpPr>
        <p:spPr>
          <a:xfrm>
            <a:off x="1840482" y="2338061"/>
            <a:ext cx="6347460" cy="2765425"/>
          </a:xfrm>
          <a:prstGeom prst="rect">
            <a:avLst/>
          </a:prstGeom>
        </p:spPr>
        <p:txBody>
          <a:bodyPr vert="horz" wrap="square" lIns="0" tIns="12065" rIns="0" bIns="0" rtlCol="0">
            <a:spAutoFit/>
          </a:bodyPr>
          <a:lstStyle/>
          <a:p>
            <a:pPr marL="292735" marR="629285" indent="-280035" algn="just">
              <a:lnSpc>
                <a:spcPct val="100000"/>
              </a:lnSpc>
              <a:spcBef>
                <a:spcPts val="95"/>
              </a:spcBef>
              <a:buFont typeface="Arial"/>
              <a:buChar char="•"/>
              <a:tabLst>
                <a:tab pos="293370" algn="l"/>
              </a:tabLst>
            </a:pPr>
            <a:r>
              <a:rPr sz="2900" spc="-5" dirty="0">
                <a:latin typeface="Times New Roman"/>
                <a:cs typeface="Times New Roman"/>
              </a:rPr>
              <a:t>Public key encryption can be 10,000  times more computational work than  secret key encryption.</a:t>
            </a:r>
            <a:endParaRPr sz="2900">
              <a:latin typeface="Times New Roman"/>
              <a:cs typeface="Times New Roman"/>
            </a:endParaRPr>
          </a:p>
          <a:p>
            <a:pPr marL="292735" marR="5080" indent="-280035">
              <a:lnSpc>
                <a:spcPct val="100000"/>
              </a:lnSpc>
              <a:spcBef>
                <a:spcPts val="695"/>
              </a:spcBef>
              <a:buFont typeface="Arial"/>
              <a:buChar char="•"/>
              <a:tabLst>
                <a:tab pos="293370" algn="l"/>
                <a:tab pos="1349375" algn="l"/>
              </a:tabLst>
            </a:pPr>
            <a:r>
              <a:rPr sz="2900" spc="-5" dirty="0">
                <a:latin typeface="Times New Roman"/>
                <a:cs typeface="Times New Roman"/>
              </a:rPr>
              <a:t>Why?	</a:t>
            </a:r>
            <a:r>
              <a:rPr sz="2900" spc="-120" dirty="0">
                <a:latin typeface="Times New Roman"/>
                <a:cs typeface="Times New Roman"/>
              </a:rPr>
              <a:t>We </a:t>
            </a:r>
            <a:r>
              <a:rPr sz="2900" spc="-5" dirty="0">
                <a:latin typeface="Times New Roman"/>
                <a:cs typeface="Times New Roman"/>
              </a:rPr>
              <a:t>are dealing with </a:t>
            </a:r>
            <a:r>
              <a:rPr sz="2900" spc="-10" dirty="0">
                <a:latin typeface="Times New Roman"/>
                <a:cs typeface="Times New Roman"/>
              </a:rPr>
              <a:t>difficult  </a:t>
            </a:r>
            <a:r>
              <a:rPr sz="2900" spc="-5" dirty="0">
                <a:latin typeface="Times New Roman"/>
                <a:cs typeface="Times New Roman"/>
              </a:rPr>
              <a:t>arithmetic (exponentiation) on very </a:t>
            </a:r>
            <a:r>
              <a:rPr sz="2900" spc="-15" dirty="0">
                <a:latin typeface="Times New Roman"/>
                <a:cs typeface="Times New Roman"/>
              </a:rPr>
              <a:t>large  </a:t>
            </a:r>
            <a:r>
              <a:rPr sz="2900" spc="-5" dirty="0">
                <a:latin typeface="Times New Roman"/>
                <a:cs typeface="Times New Roman"/>
              </a:rPr>
              <a:t>(hundreds of digits)</a:t>
            </a:r>
            <a:r>
              <a:rPr sz="2900" spc="-30" dirty="0">
                <a:latin typeface="Times New Roman"/>
                <a:cs typeface="Times New Roman"/>
              </a:rPr>
              <a:t> </a:t>
            </a:r>
            <a:r>
              <a:rPr sz="2900" spc="-5" dirty="0">
                <a:latin typeface="Times New Roman"/>
                <a:cs typeface="Times New Roman"/>
              </a:rPr>
              <a:t>numbers.</a:t>
            </a:r>
            <a:endParaRPr sz="29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15</a:t>
            </a:fld>
            <a:endParaRPr spc="-5"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440939" y="1320800"/>
            <a:ext cx="5145405" cy="467359"/>
          </a:xfrm>
          <a:prstGeom prst="rect">
            <a:avLst/>
          </a:prstGeom>
        </p:spPr>
        <p:txBody>
          <a:bodyPr vert="horz" wrap="square" lIns="0" tIns="12065" rIns="0" bIns="0" rtlCol="0">
            <a:spAutoFit/>
          </a:bodyPr>
          <a:lstStyle/>
          <a:p>
            <a:pPr marL="12700">
              <a:lnSpc>
                <a:spcPct val="100000"/>
              </a:lnSpc>
              <a:spcBef>
                <a:spcPts val="95"/>
              </a:spcBef>
            </a:pPr>
            <a:r>
              <a:rPr spc="-5" dirty="0"/>
              <a:t>Public Keys with Less</a:t>
            </a:r>
            <a:r>
              <a:rPr spc="20" dirty="0"/>
              <a:t> </a:t>
            </a:r>
            <a:r>
              <a:rPr spc="-5" dirty="0"/>
              <a:t>Computation</a:t>
            </a:r>
          </a:p>
        </p:txBody>
      </p:sp>
      <p:sp>
        <p:nvSpPr>
          <p:cNvPr id="5" name="object 5"/>
          <p:cNvSpPr txBox="1"/>
          <p:nvPr/>
        </p:nvSpPr>
        <p:spPr>
          <a:xfrm>
            <a:off x="2062226" y="2299207"/>
            <a:ext cx="5903595" cy="3759835"/>
          </a:xfrm>
          <a:prstGeom prst="rect">
            <a:avLst/>
          </a:prstGeom>
        </p:spPr>
        <p:txBody>
          <a:bodyPr vert="horz" wrap="square" lIns="0" tIns="12700" rIns="0" bIns="0" rtlCol="0">
            <a:spAutoFit/>
          </a:bodyPr>
          <a:lstStyle/>
          <a:p>
            <a:pPr marL="292735" marR="53975" indent="-280035">
              <a:lnSpc>
                <a:spcPct val="100000"/>
              </a:lnSpc>
              <a:spcBef>
                <a:spcPts val="100"/>
              </a:spcBef>
              <a:buFont typeface="Arial"/>
              <a:buChar char="•"/>
              <a:tabLst>
                <a:tab pos="292735" algn="l"/>
                <a:tab pos="293370" algn="l"/>
              </a:tabLst>
            </a:pPr>
            <a:r>
              <a:rPr sz="2500" dirty="0">
                <a:latin typeface="Times New Roman"/>
                <a:cs typeface="Times New Roman"/>
              </a:rPr>
              <a:t>Public key encryption is</a:t>
            </a:r>
            <a:r>
              <a:rPr sz="2500" spc="-70" dirty="0">
                <a:latin typeface="Times New Roman"/>
                <a:cs typeface="Times New Roman"/>
              </a:rPr>
              <a:t> </a:t>
            </a:r>
            <a:r>
              <a:rPr sz="2500" dirty="0">
                <a:latin typeface="Times New Roman"/>
                <a:cs typeface="Times New Roman"/>
              </a:rPr>
              <a:t>time-consuming…  up to 10,000 times </a:t>
            </a:r>
            <a:r>
              <a:rPr sz="2500" spc="-5" dirty="0">
                <a:latin typeface="Times New Roman"/>
                <a:cs typeface="Times New Roman"/>
              </a:rPr>
              <a:t>more work </a:t>
            </a:r>
            <a:r>
              <a:rPr sz="2500" dirty="0">
                <a:latin typeface="Times New Roman"/>
                <a:cs typeface="Times New Roman"/>
              </a:rPr>
              <a:t>than </a:t>
            </a:r>
            <a:r>
              <a:rPr sz="2500" spc="-5" dirty="0">
                <a:latin typeface="Times New Roman"/>
                <a:cs typeface="Times New Roman"/>
              </a:rPr>
              <a:t>secret  </a:t>
            </a:r>
            <a:r>
              <a:rPr sz="2500" dirty="0">
                <a:latin typeface="Times New Roman"/>
                <a:cs typeface="Times New Roman"/>
              </a:rPr>
              <a:t>key</a:t>
            </a:r>
            <a:r>
              <a:rPr sz="2500" spc="-5" dirty="0">
                <a:latin typeface="Times New Roman"/>
                <a:cs typeface="Times New Roman"/>
              </a:rPr>
              <a:t> </a:t>
            </a:r>
            <a:r>
              <a:rPr sz="2500" dirty="0">
                <a:latin typeface="Times New Roman"/>
                <a:cs typeface="Times New Roman"/>
              </a:rPr>
              <a:t>encryption.</a:t>
            </a:r>
            <a:endParaRPr sz="2500">
              <a:latin typeface="Times New Roman"/>
              <a:cs typeface="Times New Roman"/>
            </a:endParaRPr>
          </a:p>
          <a:p>
            <a:pPr marL="292735" marR="718820" indent="-280035">
              <a:lnSpc>
                <a:spcPct val="100000"/>
              </a:lnSpc>
              <a:spcBef>
                <a:spcPts val="600"/>
              </a:spcBef>
              <a:buFont typeface="Arial"/>
              <a:buChar char="•"/>
              <a:tabLst>
                <a:tab pos="292735" algn="l"/>
                <a:tab pos="293370" algn="l"/>
              </a:tabLst>
            </a:pPr>
            <a:r>
              <a:rPr sz="2500" dirty="0">
                <a:latin typeface="Times New Roman"/>
                <a:cs typeface="Times New Roman"/>
              </a:rPr>
              <a:t>Solution: generate a random,</a:t>
            </a:r>
            <a:r>
              <a:rPr sz="2500" spc="-70" dirty="0">
                <a:latin typeface="Times New Roman"/>
                <a:cs typeface="Times New Roman"/>
              </a:rPr>
              <a:t> </a:t>
            </a:r>
            <a:r>
              <a:rPr sz="2500" dirty="0">
                <a:latin typeface="Times New Roman"/>
                <a:cs typeface="Times New Roman"/>
              </a:rPr>
              <a:t>one-time  </a:t>
            </a:r>
            <a:r>
              <a:rPr sz="2500" spc="-5" dirty="0">
                <a:latin typeface="Times New Roman"/>
                <a:cs typeface="Times New Roman"/>
              </a:rPr>
              <a:t>secret </a:t>
            </a:r>
            <a:r>
              <a:rPr sz="2500" spc="-40" dirty="0">
                <a:latin typeface="Times New Roman"/>
                <a:cs typeface="Times New Roman"/>
              </a:rPr>
              <a:t>key, </a:t>
            </a:r>
            <a:r>
              <a:rPr sz="2500" dirty="0">
                <a:latin typeface="Times New Roman"/>
                <a:cs typeface="Times New Roman"/>
              </a:rPr>
              <a:t>the </a:t>
            </a:r>
            <a:r>
              <a:rPr sz="2500" i="1" dirty="0">
                <a:latin typeface="Times New Roman"/>
                <a:cs typeface="Times New Roman"/>
              </a:rPr>
              <a:t>session</a:t>
            </a:r>
            <a:r>
              <a:rPr sz="2500" i="1" spc="55" dirty="0">
                <a:latin typeface="Times New Roman"/>
                <a:cs typeface="Times New Roman"/>
              </a:rPr>
              <a:t> </a:t>
            </a:r>
            <a:r>
              <a:rPr sz="2500" i="1" spc="-35" dirty="0">
                <a:latin typeface="Times New Roman"/>
                <a:cs typeface="Times New Roman"/>
              </a:rPr>
              <a:t>key.</a:t>
            </a:r>
            <a:endParaRPr sz="2500">
              <a:latin typeface="Times New Roman"/>
              <a:cs typeface="Times New Roman"/>
            </a:endParaRPr>
          </a:p>
          <a:p>
            <a:pPr marL="292735" indent="-280035">
              <a:lnSpc>
                <a:spcPct val="100000"/>
              </a:lnSpc>
              <a:spcBef>
                <a:spcPts val="600"/>
              </a:spcBef>
              <a:buFont typeface="Arial"/>
              <a:buChar char="•"/>
              <a:tabLst>
                <a:tab pos="292735" algn="l"/>
                <a:tab pos="293370" algn="l"/>
              </a:tabLst>
            </a:pPr>
            <a:r>
              <a:rPr sz="2500" dirty="0">
                <a:latin typeface="Times New Roman"/>
                <a:cs typeface="Times New Roman"/>
              </a:rPr>
              <a:t>Encrypt the message </a:t>
            </a:r>
            <a:r>
              <a:rPr sz="2500" spc="-5" dirty="0">
                <a:latin typeface="Times New Roman"/>
                <a:cs typeface="Times New Roman"/>
              </a:rPr>
              <a:t>with </a:t>
            </a:r>
            <a:r>
              <a:rPr sz="2500" dirty="0">
                <a:latin typeface="Times New Roman"/>
                <a:cs typeface="Times New Roman"/>
              </a:rPr>
              <a:t>the </a:t>
            </a:r>
            <a:r>
              <a:rPr sz="2500" spc="-5" dirty="0">
                <a:latin typeface="Times New Roman"/>
                <a:cs typeface="Times New Roman"/>
              </a:rPr>
              <a:t>secret</a:t>
            </a:r>
            <a:r>
              <a:rPr sz="2500" spc="-15" dirty="0">
                <a:latin typeface="Times New Roman"/>
                <a:cs typeface="Times New Roman"/>
              </a:rPr>
              <a:t> </a:t>
            </a:r>
            <a:r>
              <a:rPr sz="2500" spc="-40" dirty="0">
                <a:latin typeface="Times New Roman"/>
                <a:cs typeface="Times New Roman"/>
              </a:rPr>
              <a:t>key.</a:t>
            </a:r>
            <a:endParaRPr sz="2500">
              <a:latin typeface="Times New Roman"/>
              <a:cs typeface="Times New Roman"/>
            </a:endParaRPr>
          </a:p>
          <a:p>
            <a:pPr marL="292735" marR="250825" indent="-280035">
              <a:lnSpc>
                <a:spcPct val="100000"/>
              </a:lnSpc>
              <a:spcBef>
                <a:spcPts val="600"/>
              </a:spcBef>
              <a:buFont typeface="Arial"/>
              <a:buChar char="•"/>
              <a:tabLst>
                <a:tab pos="292735" algn="l"/>
                <a:tab pos="293370" algn="l"/>
              </a:tabLst>
            </a:pPr>
            <a:r>
              <a:rPr sz="2500" dirty="0">
                <a:latin typeface="Times New Roman"/>
                <a:cs typeface="Times New Roman"/>
              </a:rPr>
              <a:t>Encrypt the </a:t>
            </a:r>
            <a:r>
              <a:rPr sz="2500" spc="-5" dirty="0">
                <a:latin typeface="Times New Roman"/>
                <a:cs typeface="Times New Roman"/>
              </a:rPr>
              <a:t>secret </a:t>
            </a:r>
            <a:r>
              <a:rPr sz="2500" dirty="0">
                <a:latin typeface="Times New Roman"/>
                <a:cs typeface="Times New Roman"/>
              </a:rPr>
              <a:t>key </a:t>
            </a:r>
            <a:r>
              <a:rPr sz="2500" spc="-5" dirty="0">
                <a:latin typeface="Times New Roman"/>
                <a:cs typeface="Times New Roman"/>
              </a:rPr>
              <a:t>with </a:t>
            </a:r>
            <a:r>
              <a:rPr sz="2500" dirty="0">
                <a:latin typeface="Times New Roman"/>
                <a:cs typeface="Times New Roman"/>
              </a:rPr>
              <a:t>the </a:t>
            </a:r>
            <a:r>
              <a:rPr sz="2500" spc="-15" dirty="0">
                <a:latin typeface="Times New Roman"/>
                <a:cs typeface="Times New Roman"/>
              </a:rPr>
              <a:t>recipient’s  </a:t>
            </a:r>
            <a:r>
              <a:rPr sz="2500" dirty="0">
                <a:latin typeface="Times New Roman"/>
                <a:cs typeface="Times New Roman"/>
              </a:rPr>
              <a:t>public</a:t>
            </a:r>
            <a:r>
              <a:rPr sz="2500" spc="-5" dirty="0">
                <a:latin typeface="Times New Roman"/>
                <a:cs typeface="Times New Roman"/>
              </a:rPr>
              <a:t> </a:t>
            </a:r>
            <a:r>
              <a:rPr sz="2500" spc="-40" dirty="0">
                <a:latin typeface="Times New Roman"/>
                <a:cs typeface="Times New Roman"/>
              </a:rPr>
              <a:t>key.</a:t>
            </a:r>
            <a:endParaRPr sz="2500">
              <a:latin typeface="Times New Roman"/>
              <a:cs typeface="Times New Roman"/>
            </a:endParaRPr>
          </a:p>
          <a:p>
            <a:pPr marL="292735" indent="-280035">
              <a:lnSpc>
                <a:spcPct val="100000"/>
              </a:lnSpc>
              <a:spcBef>
                <a:spcPts val="600"/>
              </a:spcBef>
              <a:buFont typeface="Arial"/>
              <a:buChar char="•"/>
              <a:tabLst>
                <a:tab pos="292735" algn="l"/>
                <a:tab pos="293370" algn="l"/>
              </a:tabLst>
            </a:pPr>
            <a:r>
              <a:rPr sz="2500" dirty="0">
                <a:latin typeface="Times New Roman"/>
                <a:cs typeface="Times New Roman"/>
              </a:rPr>
              <a:t>Send encrypted message and encrypted</a:t>
            </a:r>
            <a:r>
              <a:rPr sz="2500" spc="-65" dirty="0">
                <a:latin typeface="Times New Roman"/>
                <a:cs typeface="Times New Roman"/>
              </a:rPr>
              <a:t> </a:t>
            </a:r>
            <a:r>
              <a:rPr sz="2500" spc="-40" dirty="0">
                <a:latin typeface="Times New Roman"/>
                <a:cs typeface="Times New Roman"/>
              </a:rPr>
              <a:t>key.</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16</a:t>
            </a:fld>
            <a:endParaRPr spc="-5"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221483" y="1512062"/>
            <a:ext cx="5465445" cy="467359"/>
          </a:xfrm>
          <a:prstGeom prst="rect">
            <a:avLst/>
          </a:prstGeom>
        </p:spPr>
        <p:txBody>
          <a:bodyPr vert="horz" wrap="square" lIns="0" tIns="12065" rIns="0" bIns="0" rtlCol="0">
            <a:spAutoFit/>
          </a:bodyPr>
          <a:lstStyle/>
          <a:p>
            <a:pPr marL="12700">
              <a:lnSpc>
                <a:spcPct val="100000"/>
              </a:lnSpc>
              <a:spcBef>
                <a:spcPts val="95"/>
              </a:spcBef>
            </a:pPr>
            <a:r>
              <a:rPr spc="-5" dirty="0"/>
              <a:t>Key Exchange with Public Key</a:t>
            </a:r>
            <a:r>
              <a:rPr spc="50" dirty="0"/>
              <a:t> </a:t>
            </a:r>
            <a:r>
              <a:rPr spc="-5" dirty="0"/>
              <a:t>Crypto</a:t>
            </a:r>
          </a:p>
        </p:txBody>
      </p:sp>
      <p:sp>
        <p:nvSpPr>
          <p:cNvPr id="5" name="object 5"/>
          <p:cNvSpPr txBox="1"/>
          <p:nvPr/>
        </p:nvSpPr>
        <p:spPr>
          <a:xfrm>
            <a:off x="1840483" y="2263581"/>
            <a:ext cx="6176010" cy="3493135"/>
          </a:xfrm>
          <a:prstGeom prst="rect">
            <a:avLst/>
          </a:prstGeom>
        </p:spPr>
        <p:txBody>
          <a:bodyPr vert="horz" wrap="square" lIns="0" tIns="50165" rIns="0" bIns="0" rtlCol="0">
            <a:spAutoFit/>
          </a:bodyPr>
          <a:lstStyle/>
          <a:p>
            <a:pPr marL="12700">
              <a:lnSpc>
                <a:spcPct val="100000"/>
              </a:lnSpc>
              <a:spcBef>
                <a:spcPts val="395"/>
              </a:spcBef>
            </a:pPr>
            <a:r>
              <a:rPr sz="2500" spc="-5" dirty="0">
                <a:latin typeface="Times New Roman"/>
                <a:cs typeface="Times New Roman"/>
              </a:rPr>
              <a:t>Alice wants </a:t>
            </a:r>
            <a:r>
              <a:rPr sz="2500" dirty="0">
                <a:latin typeface="Times New Roman"/>
                <a:cs typeface="Times New Roman"/>
              </a:rPr>
              <a:t>to </a:t>
            </a:r>
            <a:r>
              <a:rPr sz="2500" spc="-5" dirty="0">
                <a:latin typeface="Times New Roman"/>
                <a:cs typeface="Times New Roman"/>
              </a:rPr>
              <a:t>send </a:t>
            </a:r>
            <a:r>
              <a:rPr sz="2500" dirty="0">
                <a:latin typeface="Times New Roman"/>
                <a:cs typeface="Times New Roman"/>
              </a:rPr>
              <a:t>a message </a:t>
            </a:r>
            <a:r>
              <a:rPr sz="2500" i="1" dirty="0">
                <a:latin typeface="Times New Roman"/>
                <a:cs typeface="Times New Roman"/>
              </a:rPr>
              <a:t>m </a:t>
            </a:r>
            <a:r>
              <a:rPr sz="2500" dirty="0">
                <a:latin typeface="Times New Roman"/>
                <a:cs typeface="Times New Roman"/>
              </a:rPr>
              <a:t>to Bill</a:t>
            </a:r>
            <a:endParaRPr sz="2500">
              <a:latin typeface="Times New Roman"/>
              <a:cs typeface="Times New Roman"/>
            </a:endParaRPr>
          </a:p>
          <a:p>
            <a:pPr marL="292735" indent="-280035">
              <a:lnSpc>
                <a:spcPct val="100000"/>
              </a:lnSpc>
              <a:spcBef>
                <a:spcPts val="330"/>
              </a:spcBef>
              <a:buFont typeface="Arial"/>
              <a:buChar char="•"/>
              <a:tabLst>
                <a:tab pos="292735" algn="l"/>
                <a:tab pos="293370" algn="l"/>
              </a:tabLst>
            </a:pPr>
            <a:r>
              <a:rPr sz="2800" spc="-5" dirty="0">
                <a:latin typeface="Times New Roman"/>
                <a:cs typeface="Times New Roman"/>
              </a:rPr>
              <a:t>Assume public </a:t>
            </a:r>
            <a:r>
              <a:rPr sz="2800" dirty="0">
                <a:latin typeface="Times New Roman"/>
                <a:cs typeface="Times New Roman"/>
              </a:rPr>
              <a:t>key</a:t>
            </a:r>
            <a:r>
              <a:rPr sz="2800" spc="-40" dirty="0">
                <a:latin typeface="Times New Roman"/>
                <a:cs typeface="Times New Roman"/>
              </a:rPr>
              <a:t> </a:t>
            </a:r>
            <a:r>
              <a:rPr sz="2800" spc="-5" dirty="0">
                <a:latin typeface="Times New Roman"/>
                <a:cs typeface="Times New Roman"/>
              </a:rPr>
              <a:t>encryption</a:t>
            </a:r>
            <a:endParaRPr sz="2800">
              <a:latin typeface="Times New Roman"/>
              <a:cs typeface="Times New Roman"/>
            </a:endParaRPr>
          </a:p>
          <a:p>
            <a:pPr marL="292735" marR="193040" indent="-280035">
              <a:lnSpc>
                <a:spcPts val="3020"/>
              </a:lnSpc>
              <a:spcBef>
                <a:spcPts val="720"/>
              </a:spcBef>
              <a:buFont typeface="Arial"/>
              <a:buChar char="•"/>
              <a:tabLst>
                <a:tab pos="292735" algn="l"/>
                <a:tab pos="293370" algn="l"/>
              </a:tabLst>
            </a:pPr>
            <a:r>
              <a:rPr sz="2800" spc="-5" dirty="0">
                <a:latin typeface="Times New Roman"/>
                <a:cs typeface="Times New Roman"/>
              </a:rPr>
              <a:t>Alice generates </a:t>
            </a:r>
            <a:r>
              <a:rPr sz="2800" dirty="0">
                <a:latin typeface="Times New Roman"/>
                <a:cs typeface="Times New Roman"/>
              </a:rPr>
              <a:t>a </a:t>
            </a:r>
            <a:r>
              <a:rPr sz="2800" spc="-5" dirty="0">
                <a:latin typeface="Times New Roman"/>
                <a:cs typeface="Times New Roman"/>
              </a:rPr>
              <a:t>random cryptographic  </a:t>
            </a:r>
            <a:r>
              <a:rPr sz="2800" dirty="0">
                <a:latin typeface="Times New Roman"/>
                <a:cs typeface="Times New Roman"/>
              </a:rPr>
              <a:t>key </a:t>
            </a:r>
            <a:r>
              <a:rPr sz="2800" i="1" dirty="0">
                <a:latin typeface="Times New Roman"/>
                <a:cs typeface="Times New Roman"/>
              </a:rPr>
              <a:t>k</a:t>
            </a:r>
            <a:r>
              <a:rPr sz="2775" i="1" baseline="-21021" dirty="0">
                <a:latin typeface="Times New Roman"/>
                <a:cs typeface="Times New Roman"/>
              </a:rPr>
              <a:t>s </a:t>
            </a:r>
            <a:r>
              <a:rPr sz="2800" dirty="0">
                <a:latin typeface="Times New Roman"/>
                <a:cs typeface="Times New Roman"/>
              </a:rPr>
              <a:t>and </a:t>
            </a:r>
            <a:r>
              <a:rPr sz="2800" spc="-5" dirty="0">
                <a:latin typeface="Times New Roman"/>
                <a:cs typeface="Times New Roman"/>
              </a:rPr>
              <a:t>uses </a:t>
            </a:r>
            <a:r>
              <a:rPr sz="2800" dirty="0">
                <a:latin typeface="Times New Roman"/>
                <a:cs typeface="Times New Roman"/>
              </a:rPr>
              <a:t>it to encipher</a:t>
            </a:r>
            <a:r>
              <a:rPr sz="2800" spc="-330" dirty="0">
                <a:latin typeface="Times New Roman"/>
                <a:cs typeface="Times New Roman"/>
              </a:rPr>
              <a:t> </a:t>
            </a:r>
            <a:r>
              <a:rPr sz="2800" i="1" dirty="0">
                <a:latin typeface="Times New Roman"/>
                <a:cs typeface="Times New Roman"/>
              </a:rPr>
              <a:t>m</a:t>
            </a:r>
            <a:endParaRPr sz="2800">
              <a:latin typeface="Times New Roman"/>
              <a:cs typeface="Times New Roman"/>
            </a:endParaRPr>
          </a:p>
          <a:p>
            <a:pPr marL="619760" lvl="1" indent="-233679">
              <a:lnSpc>
                <a:spcPct val="100000"/>
              </a:lnSpc>
              <a:spcBef>
                <a:spcPts val="254"/>
              </a:spcBef>
              <a:buFont typeface="Arial"/>
              <a:buChar char="•"/>
              <a:tabLst>
                <a:tab pos="619760" algn="l"/>
                <a:tab pos="620395" algn="l"/>
              </a:tabLst>
            </a:pPr>
            <a:r>
              <a:rPr sz="2400" i="1" dirty="0">
                <a:latin typeface="Times New Roman"/>
                <a:cs typeface="Times New Roman"/>
              </a:rPr>
              <a:t>k</a:t>
            </a:r>
            <a:r>
              <a:rPr sz="2400" i="1" baseline="-20833" dirty="0">
                <a:latin typeface="Times New Roman"/>
                <a:cs typeface="Times New Roman"/>
              </a:rPr>
              <a:t>s </a:t>
            </a:r>
            <a:r>
              <a:rPr sz="2300" spc="-5" dirty="0">
                <a:latin typeface="Times New Roman"/>
                <a:cs typeface="Times New Roman"/>
              </a:rPr>
              <a:t>will be used for </a:t>
            </a:r>
            <a:r>
              <a:rPr sz="2300" i="1" spc="-5" dirty="0">
                <a:latin typeface="Times New Roman"/>
                <a:cs typeface="Times New Roman"/>
              </a:rPr>
              <a:t>this message</a:t>
            </a:r>
            <a:r>
              <a:rPr sz="2300" i="1" spc="25" dirty="0">
                <a:latin typeface="Times New Roman"/>
                <a:cs typeface="Times New Roman"/>
              </a:rPr>
              <a:t> </a:t>
            </a:r>
            <a:r>
              <a:rPr sz="2300" i="1" spc="-5" dirty="0">
                <a:latin typeface="Times New Roman"/>
                <a:cs typeface="Times New Roman"/>
              </a:rPr>
              <a:t>only</a:t>
            </a:r>
            <a:endParaRPr sz="2300">
              <a:latin typeface="Times New Roman"/>
              <a:cs typeface="Times New Roman"/>
            </a:endParaRPr>
          </a:p>
          <a:p>
            <a:pPr marL="619760" lvl="1" indent="-233679">
              <a:lnSpc>
                <a:spcPct val="100000"/>
              </a:lnSpc>
              <a:spcBef>
                <a:spcPts val="280"/>
              </a:spcBef>
              <a:buFont typeface="Arial"/>
              <a:buChar char="•"/>
              <a:tabLst>
                <a:tab pos="619760" algn="l"/>
                <a:tab pos="620395" algn="l"/>
              </a:tabLst>
            </a:pPr>
            <a:r>
              <a:rPr sz="2300" spc="-35" dirty="0">
                <a:latin typeface="Times New Roman"/>
                <a:cs typeface="Times New Roman"/>
              </a:rPr>
              <a:t>It’s </a:t>
            </a:r>
            <a:r>
              <a:rPr sz="2300" spc="-5" dirty="0">
                <a:latin typeface="Times New Roman"/>
                <a:cs typeface="Times New Roman"/>
              </a:rPr>
              <a:t>called a </a:t>
            </a:r>
            <a:r>
              <a:rPr sz="2300" i="1" spc="-5" dirty="0">
                <a:latin typeface="Times New Roman"/>
                <a:cs typeface="Times New Roman"/>
              </a:rPr>
              <a:t>session</a:t>
            </a:r>
            <a:r>
              <a:rPr sz="2300" i="1" spc="65" dirty="0">
                <a:latin typeface="Times New Roman"/>
                <a:cs typeface="Times New Roman"/>
              </a:rPr>
              <a:t> </a:t>
            </a:r>
            <a:r>
              <a:rPr sz="2300" i="1" spc="-5" dirty="0">
                <a:latin typeface="Times New Roman"/>
                <a:cs typeface="Times New Roman"/>
              </a:rPr>
              <a:t>key</a:t>
            </a:r>
            <a:endParaRPr sz="2300">
              <a:latin typeface="Times New Roman"/>
              <a:cs typeface="Times New Roman"/>
            </a:endParaRPr>
          </a:p>
          <a:p>
            <a:pPr marL="292735" indent="-280035">
              <a:lnSpc>
                <a:spcPct val="100000"/>
              </a:lnSpc>
              <a:spcBef>
                <a:spcPts val="325"/>
              </a:spcBef>
              <a:buFont typeface="Arial"/>
              <a:buChar char="•"/>
              <a:tabLst>
                <a:tab pos="292735" algn="l"/>
                <a:tab pos="293370" algn="l"/>
              </a:tabLst>
            </a:pPr>
            <a:r>
              <a:rPr sz="2800" spc="-5" dirty="0">
                <a:latin typeface="Times New Roman"/>
                <a:cs typeface="Times New Roman"/>
              </a:rPr>
              <a:t>She </a:t>
            </a:r>
            <a:r>
              <a:rPr sz="2800" dirty="0">
                <a:latin typeface="Times New Roman"/>
                <a:cs typeface="Times New Roman"/>
              </a:rPr>
              <a:t>enciphers </a:t>
            </a:r>
            <a:r>
              <a:rPr sz="2800" i="1" dirty="0">
                <a:latin typeface="Times New Roman"/>
                <a:cs typeface="Times New Roman"/>
              </a:rPr>
              <a:t>k</a:t>
            </a:r>
            <a:r>
              <a:rPr sz="2775" i="1" baseline="-21021" dirty="0">
                <a:latin typeface="Times New Roman"/>
                <a:cs typeface="Times New Roman"/>
              </a:rPr>
              <a:t>s </a:t>
            </a:r>
            <a:r>
              <a:rPr sz="2800" spc="-5" dirty="0">
                <a:latin typeface="Times New Roman"/>
                <a:cs typeface="Times New Roman"/>
              </a:rPr>
              <a:t>with </a:t>
            </a:r>
            <a:r>
              <a:rPr sz="2800" spc="-30" dirty="0">
                <a:latin typeface="Times New Roman"/>
                <a:cs typeface="Times New Roman"/>
              </a:rPr>
              <a:t>Bill’s </a:t>
            </a:r>
            <a:r>
              <a:rPr sz="2800" dirty="0">
                <a:latin typeface="Times New Roman"/>
                <a:cs typeface="Times New Roman"/>
              </a:rPr>
              <a:t>public key</a:t>
            </a:r>
            <a:r>
              <a:rPr sz="2800" spc="-325" dirty="0">
                <a:latin typeface="Times New Roman"/>
                <a:cs typeface="Times New Roman"/>
              </a:rPr>
              <a:t> </a:t>
            </a:r>
            <a:r>
              <a:rPr sz="2800" i="1" dirty="0">
                <a:latin typeface="Times New Roman"/>
                <a:cs typeface="Times New Roman"/>
              </a:rPr>
              <a:t>k</a:t>
            </a:r>
            <a:r>
              <a:rPr sz="2775" i="1" baseline="-21021" dirty="0">
                <a:latin typeface="Times New Roman"/>
                <a:cs typeface="Times New Roman"/>
              </a:rPr>
              <a:t>B</a:t>
            </a:r>
            <a:endParaRPr sz="2775" baseline="-21021">
              <a:latin typeface="Times New Roman"/>
              <a:cs typeface="Times New Roman"/>
            </a:endParaRPr>
          </a:p>
          <a:p>
            <a:pPr marL="292735" indent="-280035">
              <a:lnSpc>
                <a:spcPct val="100000"/>
              </a:lnSpc>
              <a:spcBef>
                <a:spcPts val="335"/>
              </a:spcBef>
              <a:buFont typeface="Arial"/>
              <a:buChar char="•"/>
              <a:tabLst>
                <a:tab pos="292735" algn="l"/>
                <a:tab pos="293370" algn="l"/>
              </a:tabLst>
            </a:pPr>
            <a:r>
              <a:rPr sz="2800" spc="-5" dirty="0">
                <a:latin typeface="Times New Roman"/>
                <a:cs typeface="Times New Roman"/>
              </a:rPr>
              <a:t>Alice sends </a:t>
            </a:r>
            <a:r>
              <a:rPr sz="2800" dirty="0">
                <a:latin typeface="Times New Roman"/>
                <a:cs typeface="Times New Roman"/>
              </a:rPr>
              <a:t>{ </a:t>
            </a:r>
            <a:r>
              <a:rPr sz="2800" i="1" dirty="0">
                <a:latin typeface="Times New Roman"/>
                <a:cs typeface="Times New Roman"/>
              </a:rPr>
              <a:t>m </a:t>
            </a:r>
            <a:r>
              <a:rPr sz="2800" dirty="0">
                <a:latin typeface="Times New Roman"/>
                <a:cs typeface="Times New Roman"/>
              </a:rPr>
              <a:t>} </a:t>
            </a:r>
            <a:r>
              <a:rPr sz="2800" i="1" dirty="0">
                <a:latin typeface="Times New Roman"/>
                <a:cs typeface="Times New Roman"/>
              </a:rPr>
              <a:t>k</a:t>
            </a:r>
            <a:r>
              <a:rPr sz="2775" i="1" baseline="-21021" dirty="0">
                <a:latin typeface="Times New Roman"/>
                <a:cs typeface="Times New Roman"/>
              </a:rPr>
              <a:t>s </a:t>
            </a:r>
            <a:r>
              <a:rPr sz="2800" i="1" spc="-5" dirty="0">
                <a:latin typeface="Times New Roman"/>
                <a:cs typeface="Times New Roman"/>
              </a:rPr>
              <a:t>|| </a:t>
            </a:r>
            <a:r>
              <a:rPr sz="2800" dirty="0">
                <a:latin typeface="Times New Roman"/>
                <a:cs typeface="Times New Roman"/>
              </a:rPr>
              <a:t>{ </a:t>
            </a:r>
            <a:r>
              <a:rPr sz="2800" i="1" dirty="0">
                <a:latin typeface="Times New Roman"/>
                <a:cs typeface="Times New Roman"/>
              </a:rPr>
              <a:t>k</a:t>
            </a:r>
            <a:r>
              <a:rPr sz="2775" i="1" baseline="-21021" dirty="0">
                <a:latin typeface="Times New Roman"/>
                <a:cs typeface="Times New Roman"/>
              </a:rPr>
              <a:t>s </a:t>
            </a:r>
            <a:r>
              <a:rPr sz="2800" dirty="0">
                <a:latin typeface="Times New Roman"/>
                <a:cs typeface="Times New Roman"/>
              </a:rPr>
              <a:t>}</a:t>
            </a:r>
            <a:r>
              <a:rPr sz="2800" spc="-484" dirty="0">
                <a:latin typeface="Times New Roman"/>
                <a:cs typeface="Times New Roman"/>
              </a:rPr>
              <a:t> </a:t>
            </a:r>
            <a:r>
              <a:rPr sz="2800" i="1" dirty="0">
                <a:latin typeface="Times New Roman"/>
                <a:cs typeface="Times New Roman"/>
              </a:rPr>
              <a:t>k</a:t>
            </a:r>
            <a:r>
              <a:rPr sz="2775" i="1" baseline="-21021" dirty="0">
                <a:latin typeface="Times New Roman"/>
                <a:cs typeface="Times New Roman"/>
              </a:rPr>
              <a:t>B</a:t>
            </a:r>
            <a:endParaRPr sz="2775" baseline="-21021">
              <a:latin typeface="Times New Roman"/>
              <a:cs typeface="Times New Roman"/>
            </a:endParaRPr>
          </a:p>
        </p:txBody>
      </p:sp>
      <p:sp>
        <p:nvSpPr>
          <p:cNvPr id="6" name="object 6"/>
          <p:cNvSpPr/>
          <p:nvPr/>
        </p:nvSpPr>
        <p:spPr>
          <a:xfrm>
            <a:off x="5228844" y="5581650"/>
            <a:ext cx="40640" cy="38100"/>
          </a:xfrm>
          <a:custGeom>
            <a:avLst/>
            <a:gdLst/>
            <a:ahLst/>
            <a:cxnLst/>
            <a:rect l="l" t="t" r="r" b="b"/>
            <a:pathLst>
              <a:path w="40639" h="38100">
                <a:moveTo>
                  <a:pt x="40386" y="19050"/>
                </a:moveTo>
                <a:lnTo>
                  <a:pt x="38909" y="11572"/>
                </a:lnTo>
                <a:lnTo>
                  <a:pt x="34861" y="5524"/>
                </a:lnTo>
                <a:lnTo>
                  <a:pt x="28813" y="1476"/>
                </a:lnTo>
                <a:lnTo>
                  <a:pt x="21335" y="0"/>
                </a:lnTo>
                <a:lnTo>
                  <a:pt x="19049" y="0"/>
                </a:lnTo>
                <a:lnTo>
                  <a:pt x="11572" y="1476"/>
                </a:lnTo>
                <a:lnTo>
                  <a:pt x="5524" y="5524"/>
                </a:lnTo>
                <a:lnTo>
                  <a:pt x="1476" y="11572"/>
                </a:lnTo>
                <a:lnTo>
                  <a:pt x="0" y="19050"/>
                </a:lnTo>
                <a:lnTo>
                  <a:pt x="1476" y="26527"/>
                </a:lnTo>
                <a:lnTo>
                  <a:pt x="5524" y="32575"/>
                </a:lnTo>
                <a:lnTo>
                  <a:pt x="11572" y="36623"/>
                </a:lnTo>
                <a:lnTo>
                  <a:pt x="19050" y="38100"/>
                </a:lnTo>
                <a:lnTo>
                  <a:pt x="21336" y="38100"/>
                </a:lnTo>
                <a:lnTo>
                  <a:pt x="28813" y="36623"/>
                </a:lnTo>
                <a:lnTo>
                  <a:pt x="34861" y="32575"/>
                </a:lnTo>
                <a:lnTo>
                  <a:pt x="38909" y="26527"/>
                </a:lnTo>
                <a:lnTo>
                  <a:pt x="40386" y="19050"/>
                </a:lnTo>
                <a:close/>
              </a:path>
            </a:pathLst>
          </a:custGeom>
          <a:solidFill>
            <a:srgbClr val="FF0000"/>
          </a:solidFill>
        </p:spPr>
        <p:txBody>
          <a:bodyPr wrap="square" lIns="0" tIns="0" rIns="0" bIns="0" rtlCol="0"/>
          <a:lstStyle/>
          <a:p>
            <a:endParaRPr/>
          </a:p>
        </p:txBody>
      </p:sp>
      <p:sp>
        <p:nvSpPr>
          <p:cNvPr id="7" name="object 7"/>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8" name="object 8"/>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17</a:t>
            </a:fld>
            <a:endParaRPr spc="-5"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2943860" y="1440433"/>
            <a:ext cx="4170679" cy="467359"/>
          </a:xfrm>
          <a:prstGeom prst="rect">
            <a:avLst/>
          </a:prstGeom>
        </p:spPr>
        <p:txBody>
          <a:bodyPr vert="horz" wrap="square" lIns="0" tIns="12065" rIns="0" bIns="0" rtlCol="0">
            <a:spAutoFit/>
          </a:bodyPr>
          <a:lstStyle/>
          <a:p>
            <a:pPr marL="12700">
              <a:lnSpc>
                <a:spcPct val="100000"/>
              </a:lnSpc>
              <a:spcBef>
                <a:spcPts val="95"/>
              </a:spcBef>
            </a:pPr>
            <a:r>
              <a:rPr spc="-10" dirty="0"/>
              <a:t>Encryption </a:t>
            </a:r>
            <a:r>
              <a:rPr spc="-5" dirty="0"/>
              <a:t>with </a:t>
            </a:r>
            <a:r>
              <a:rPr spc="-10" dirty="0"/>
              <a:t>Session</a:t>
            </a:r>
            <a:r>
              <a:rPr spc="25" dirty="0"/>
              <a:t> </a:t>
            </a:r>
            <a:r>
              <a:rPr spc="-10" dirty="0"/>
              <a:t>Key</a:t>
            </a:r>
          </a:p>
        </p:txBody>
      </p:sp>
      <p:sp>
        <p:nvSpPr>
          <p:cNvPr id="5" name="object 5"/>
          <p:cNvSpPr txBox="1"/>
          <p:nvPr/>
        </p:nvSpPr>
        <p:spPr>
          <a:xfrm>
            <a:off x="1983739" y="5515609"/>
            <a:ext cx="6022340" cy="756920"/>
          </a:xfrm>
          <a:prstGeom prst="rect">
            <a:avLst/>
          </a:prstGeom>
        </p:spPr>
        <p:txBody>
          <a:bodyPr vert="horz" wrap="square" lIns="0" tIns="12700" rIns="0" bIns="0" rtlCol="0">
            <a:spAutoFit/>
          </a:bodyPr>
          <a:lstStyle/>
          <a:p>
            <a:pPr marL="12700" marR="5080">
              <a:lnSpc>
                <a:spcPct val="100000"/>
              </a:lnSpc>
              <a:spcBef>
                <a:spcPts val="100"/>
              </a:spcBef>
            </a:pPr>
            <a:r>
              <a:rPr sz="2400" dirty="0">
                <a:latin typeface="Times New Roman"/>
                <a:cs typeface="Times New Roman"/>
              </a:rPr>
              <a:t>The </a:t>
            </a:r>
            <a:r>
              <a:rPr sz="2400" spc="-5" dirty="0">
                <a:latin typeface="Times New Roman"/>
                <a:cs typeface="Times New Roman"/>
              </a:rPr>
              <a:t>session key </a:t>
            </a:r>
            <a:r>
              <a:rPr sz="2400" dirty="0">
                <a:latin typeface="Times New Roman"/>
                <a:cs typeface="Times New Roman"/>
              </a:rPr>
              <a:t>is a </a:t>
            </a:r>
            <a:r>
              <a:rPr sz="2400" spc="-5" dirty="0">
                <a:latin typeface="Times New Roman"/>
                <a:cs typeface="Times New Roman"/>
              </a:rPr>
              <a:t>symmetric </a:t>
            </a:r>
            <a:r>
              <a:rPr sz="2400" dirty="0">
                <a:latin typeface="Times New Roman"/>
                <a:cs typeface="Times New Roman"/>
              </a:rPr>
              <a:t>key;</a:t>
            </a:r>
            <a:r>
              <a:rPr sz="2400" spc="-120" dirty="0">
                <a:latin typeface="Times New Roman"/>
                <a:cs typeface="Times New Roman"/>
              </a:rPr>
              <a:t> </a:t>
            </a:r>
            <a:r>
              <a:rPr sz="2400" dirty="0">
                <a:latin typeface="Times New Roman"/>
                <a:cs typeface="Times New Roman"/>
              </a:rPr>
              <a:t>computation  </a:t>
            </a:r>
            <a:r>
              <a:rPr sz="2400" spc="-5" dirty="0">
                <a:latin typeface="Times New Roman"/>
                <a:cs typeface="Times New Roman"/>
              </a:rPr>
              <a:t>for </a:t>
            </a:r>
            <a:r>
              <a:rPr sz="2400" dirty="0">
                <a:latin typeface="Times New Roman"/>
                <a:cs typeface="Times New Roman"/>
              </a:rPr>
              <a:t>encryption is </a:t>
            </a:r>
            <a:r>
              <a:rPr sz="2400" spc="-5" dirty="0">
                <a:latin typeface="Times New Roman"/>
                <a:cs typeface="Times New Roman"/>
              </a:rPr>
              <a:t>(relatively)</a:t>
            </a:r>
            <a:r>
              <a:rPr sz="2400" spc="-40" dirty="0">
                <a:latin typeface="Times New Roman"/>
                <a:cs typeface="Times New Roman"/>
              </a:rPr>
              <a:t> </a:t>
            </a:r>
            <a:r>
              <a:rPr sz="2400" spc="-35" dirty="0">
                <a:latin typeface="Times New Roman"/>
                <a:cs typeface="Times New Roman"/>
              </a:rPr>
              <a:t>easy.</a:t>
            </a:r>
            <a:endParaRPr sz="2400">
              <a:latin typeface="Times New Roman"/>
              <a:cs typeface="Times New Roman"/>
            </a:endParaRPr>
          </a:p>
        </p:txBody>
      </p:sp>
      <p:sp>
        <p:nvSpPr>
          <p:cNvPr id="6" name="object 6"/>
          <p:cNvSpPr/>
          <p:nvPr/>
        </p:nvSpPr>
        <p:spPr>
          <a:xfrm>
            <a:off x="2701938" y="2286000"/>
            <a:ext cx="4043107" cy="3217164"/>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8" name="object 8"/>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18</a:t>
            </a:fld>
            <a:endParaRPr spc="-5"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902711" y="1440433"/>
            <a:ext cx="4254500" cy="467359"/>
          </a:xfrm>
          <a:prstGeom prst="rect">
            <a:avLst/>
          </a:prstGeom>
        </p:spPr>
        <p:txBody>
          <a:bodyPr vert="horz" wrap="square" lIns="0" tIns="12065" rIns="0" bIns="0" rtlCol="0">
            <a:spAutoFit/>
          </a:bodyPr>
          <a:lstStyle/>
          <a:p>
            <a:pPr marL="12700">
              <a:lnSpc>
                <a:spcPct val="100000"/>
              </a:lnSpc>
              <a:spcBef>
                <a:spcPts val="95"/>
              </a:spcBef>
            </a:pPr>
            <a:r>
              <a:rPr spc="-5" dirty="0"/>
              <a:t>Decrypting a Hybrid</a:t>
            </a:r>
            <a:r>
              <a:rPr spc="15" dirty="0"/>
              <a:t> </a:t>
            </a:r>
            <a:r>
              <a:rPr spc="-10" dirty="0"/>
              <a:t>Message</a:t>
            </a:r>
          </a:p>
        </p:txBody>
      </p:sp>
      <p:sp>
        <p:nvSpPr>
          <p:cNvPr id="3" name="object 3"/>
          <p:cNvSpPr/>
          <p:nvPr/>
        </p:nvSpPr>
        <p:spPr>
          <a:xfrm>
            <a:off x="2792861" y="2488083"/>
            <a:ext cx="4717831" cy="354411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19</a:t>
            </a:fld>
            <a:endParaRPr spc="-5"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528570" y="1440433"/>
            <a:ext cx="5001260" cy="467359"/>
          </a:xfrm>
          <a:prstGeom prst="rect">
            <a:avLst/>
          </a:prstGeom>
        </p:spPr>
        <p:txBody>
          <a:bodyPr vert="horz" wrap="square" lIns="0" tIns="12065" rIns="0" bIns="0" rtlCol="0">
            <a:spAutoFit/>
          </a:bodyPr>
          <a:lstStyle/>
          <a:p>
            <a:pPr marL="12700">
              <a:lnSpc>
                <a:spcPct val="100000"/>
              </a:lnSpc>
              <a:spcBef>
                <a:spcPts val="95"/>
              </a:spcBef>
            </a:pPr>
            <a:r>
              <a:rPr spc="-5" dirty="0"/>
              <a:t>Three Cryptographic</a:t>
            </a:r>
            <a:r>
              <a:rPr spc="-40" dirty="0"/>
              <a:t> </a:t>
            </a:r>
            <a:r>
              <a:rPr spc="-20" dirty="0"/>
              <a:t>Technologies</a:t>
            </a:r>
          </a:p>
        </p:txBody>
      </p:sp>
      <p:sp>
        <p:nvSpPr>
          <p:cNvPr id="5" name="object 5"/>
          <p:cNvSpPr txBox="1"/>
          <p:nvPr/>
        </p:nvSpPr>
        <p:spPr>
          <a:xfrm>
            <a:off x="1840483" y="2338831"/>
            <a:ext cx="6309360" cy="2845435"/>
          </a:xfrm>
          <a:prstGeom prst="rect">
            <a:avLst/>
          </a:prstGeom>
        </p:spPr>
        <p:txBody>
          <a:bodyPr vert="horz" wrap="square" lIns="0" tIns="12700" rIns="0" bIns="0" rtlCol="0">
            <a:spAutoFit/>
          </a:bodyPr>
          <a:lstStyle/>
          <a:p>
            <a:pPr marL="292735" marR="5080" indent="-280035">
              <a:lnSpc>
                <a:spcPct val="100000"/>
              </a:lnSpc>
              <a:spcBef>
                <a:spcPts val="100"/>
              </a:spcBef>
              <a:buFont typeface="Arial"/>
              <a:buChar char="•"/>
              <a:tabLst>
                <a:tab pos="292735" algn="l"/>
                <a:tab pos="293370" algn="l"/>
                <a:tab pos="4529455" algn="l"/>
              </a:tabLst>
            </a:pPr>
            <a:r>
              <a:rPr sz="2500" b="1" spc="-5" dirty="0">
                <a:latin typeface="Times New Roman"/>
                <a:cs typeface="Times New Roman"/>
              </a:rPr>
              <a:t>Symmetric</a:t>
            </a:r>
            <a:r>
              <a:rPr sz="2500" b="1" spc="25" dirty="0">
                <a:latin typeface="Times New Roman"/>
                <a:cs typeface="Times New Roman"/>
              </a:rPr>
              <a:t> </a:t>
            </a:r>
            <a:r>
              <a:rPr sz="2500" b="1" dirty="0">
                <a:latin typeface="Times New Roman"/>
                <a:cs typeface="Times New Roman"/>
              </a:rPr>
              <a:t>key</a:t>
            </a:r>
            <a:r>
              <a:rPr sz="2500" b="1" spc="15" dirty="0">
                <a:latin typeface="Times New Roman"/>
                <a:cs typeface="Times New Roman"/>
              </a:rPr>
              <a:t> </a:t>
            </a:r>
            <a:r>
              <a:rPr sz="2500" b="1" dirty="0">
                <a:latin typeface="Times New Roman"/>
                <a:cs typeface="Times New Roman"/>
              </a:rPr>
              <a:t>cryptography:	</a:t>
            </a:r>
            <a:r>
              <a:rPr sz="2500" dirty="0">
                <a:latin typeface="Times New Roman"/>
                <a:cs typeface="Times New Roman"/>
              </a:rPr>
              <a:t>The same</a:t>
            </a:r>
            <a:r>
              <a:rPr sz="2500" spc="-90" dirty="0">
                <a:latin typeface="Times New Roman"/>
                <a:cs typeface="Times New Roman"/>
              </a:rPr>
              <a:t> </a:t>
            </a:r>
            <a:r>
              <a:rPr sz="2500" dirty="0">
                <a:latin typeface="Times New Roman"/>
                <a:cs typeface="Times New Roman"/>
              </a:rPr>
              <a:t>key  is used to encrypt and</a:t>
            </a:r>
            <a:r>
              <a:rPr sz="2500" spc="-15" dirty="0">
                <a:latin typeface="Times New Roman"/>
                <a:cs typeface="Times New Roman"/>
              </a:rPr>
              <a:t> </a:t>
            </a:r>
            <a:r>
              <a:rPr sz="2500" dirty="0">
                <a:latin typeface="Times New Roman"/>
                <a:cs typeface="Times New Roman"/>
              </a:rPr>
              <a:t>decrypt.</a:t>
            </a:r>
            <a:endParaRPr sz="2500">
              <a:latin typeface="Times New Roman"/>
              <a:cs typeface="Times New Roman"/>
            </a:endParaRPr>
          </a:p>
          <a:p>
            <a:pPr marL="292735" marR="359410" indent="-280035">
              <a:lnSpc>
                <a:spcPct val="100000"/>
              </a:lnSpc>
              <a:spcBef>
                <a:spcPts val="600"/>
              </a:spcBef>
              <a:buFont typeface="Arial"/>
              <a:buChar char="•"/>
              <a:tabLst>
                <a:tab pos="292735" algn="l"/>
                <a:tab pos="293370" algn="l"/>
              </a:tabLst>
            </a:pPr>
            <a:r>
              <a:rPr sz="2500" b="1" dirty="0">
                <a:latin typeface="Times New Roman"/>
                <a:cs typeface="Times New Roman"/>
              </a:rPr>
              <a:t>Public </a:t>
            </a:r>
            <a:r>
              <a:rPr sz="2500" b="1" spc="-5" dirty="0">
                <a:latin typeface="Times New Roman"/>
                <a:cs typeface="Times New Roman"/>
              </a:rPr>
              <a:t>key </a:t>
            </a:r>
            <a:r>
              <a:rPr sz="2500" b="1" dirty="0">
                <a:latin typeface="Times New Roman"/>
                <a:cs typeface="Times New Roman"/>
              </a:rPr>
              <a:t>cryptography: </a:t>
            </a:r>
            <a:r>
              <a:rPr sz="2500" spc="-5" dirty="0">
                <a:latin typeface="Times New Roman"/>
                <a:cs typeface="Times New Roman"/>
              </a:rPr>
              <a:t>Keys </a:t>
            </a:r>
            <a:r>
              <a:rPr sz="2500" dirty="0">
                <a:latin typeface="Times New Roman"/>
                <a:cs typeface="Times New Roman"/>
              </a:rPr>
              <a:t>are used</a:t>
            </a:r>
            <a:r>
              <a:rPr sz="2500" spc="-75" dirty="0">
                <a:latin typeface="Times New Roman"/>
                <a:cs typeface="Times New Roman"/>
              </a:rPr>
              <a:t> </a:t>
            </a:r>
            <a:r>
              <a:rPr sz="2500" dirty="0">
                <a:latin typeface="Times New Roman"/>
                <a:cs typeface="Times New Roman"/>
              </a:rPr>
              <a:t>in  pairs; one encrypts and the other</a:t>
            </a:r>
            <a:r>
              <a:rPr sz="2500" spc="-45" dirty="0">
                <a:latin typeface="Times New Roman"/>
                <a:cs typeface="Times New Roman"/>
              </a:rPr>
              <a:t> </a:t>
            </a:r>
            <a:r>
              <a:rPr sz="2500" dirty="0">
                <a:latin typeface="Times New Roman"/>
                <a:cs typeface="Times New Roman"/>
              </a:rPr>
              <a:t>decrypts.</a:t>
            </a:r>
            <a:endParaRPr sz="2500">
              <a:latin typeface="Times New Roman"/>
              <a:cs typeface="Times New Roman"/>
            </a:endParaRPr>
          </a:p>
          <a:p>
            <a:pPr marL="292735" marR="233679" indent="-280035">
              <a:lnSpc>
                <a:spcPct val="100000"/>
              </a:lnSpc>
              <a:spcBef>
                <a:spcPts val="600"/>
              </a:spcBef>
              <a:buFont typeface="Arial"/>
              <a:buChar char="•"/>
              <a:tabLst>
                <a:tab pos="292735" algn="l"/>
                <a:tab pos="293370" algn="l"/>
              </a:tabLst>
            </a:pPr>
            <a:r>
              <a:rPr sz="2500" b="1" spc="-5" dirty="0">
                <a:latin typeface="Times New Roman"/>
                <a:cs typeface="Times New Roman"/>
              </a:rPr>
              <a:t>Cryptographic hashes: </a:t>
            </a:r>
            <a:r>
              <a:rPr sz="2500" dirty="0">
                <a:latin typeface="Times New Roman"/>
                <a:cs typeface="Times New Roman"/>
              </a:rPr>
              <a:t>Generate a fixed  length “fingerprint” that identifies a variable-  length</a:t>
            </a:r>
            <a:r>
              <a:rPr sz="2500" spc="-5" dirty="0">
                <a:latin typeface="Times New Roman"/>
                <a:cs typeface="Times New Roman"/>
              </a:rPr>
              <a:t> </a:t>
            </a:r>
            <a:r>
              <a:rPr sz="2500" dirty="0">
                <a:latin typeface="Times New Roman"/>
                <a:cs typeface="Times New Roman"/>
              </a:rPr>
              <a:t>message.</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2</a:t>
            </a:fld>
            <a:endParaRPr spc="-5"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824732" y="1440433"/>
            <a:ext cx="2408555" cy="467359"/>
          </a:xfrm>
          <a:prstGeom prst="rect">
            <a:avLst/>
          </a:prstGeom>
        </p:spPr>
        <p:txBody>
          <a:bodyPr vert="horz" wrap="square" lIns="0" tIns="12065" rIns="0" bIns="0" rtlCol="0">
            <a:spAutoFit/>
          </a:bodyPr>
          <a:lstStyle/>
          <a:p>
            <a:pPr marL="12700">
              <a:lnSpc>
                <a:spcPct val="100000"/>
              </a:lnSpc>
              <a:spcBef>
                <a:spcPts val="95"/>
              </a:spcBef>
            </a:pPr>
            <a:r>
              <a:rPr spc="-10" dirty="0"/>
              <a:t>Principal Benefit</a:t>
            </a:r>
          </a:p>
        </p:txBody>
      </p:sp>
      <p:sp>
        <p:nvSpPr>
          <p:cNvPr id="5" name="object 5"/>
          <p:cNvSpPr txBox="1"/>
          <p:nvPr/>
        </p:nvSpPr>
        <p:spPr>
          <a:xfrm>
            <a:off x="1840483" y="2338831"/>
            <a:ext cx="6248400" cy="3683635"/>
          </a:xfrm>
          <a:prstGeom prst="rect">
            <a:avLst/>
          </a:prstGeom>
        </p:spPr>
        <p:txBody>
          <a:bodyPr vert="horz" wrap="square" lIns="0" tIns="12700" rIns="0" bIns="0" rtlCol="0">
            <a:spAutoFit/>
          </a:bodyPr>
          <a:lstStyle/>
          <a:p>
            <a:pPr marL="292735" marR="1263650" indent="-280035">
              <a:lnSpc>
                <a:spcPct val="100000"/>
              </a:lnSpc>
              <a:spcBef>
                <a:spcPts val="100"/>
              </a:spcBef>
              <a:buFont typeface="Arial"/>
              <a:buChar char="•"/>
              <a:tabLst>
                <a:tab pos="292735" algn="l"/>
                <a:tab pos="293370" algn="l"/>
              </a:tabLst>
            </a:pPr>
            <a:r>
              <a:rPr sz="2500" dirty="0">
                <a:latin typeface="Times New Roman"/>
                <a:cs typeface="Times New Roman"/>
              </a:rPr>
              <a:t>Public key crypto is</a:t>
            </a:r>
            <a:r>
              <a:rPr sz="2500" spc="-75" dirty="0">
                <a:latin typeface="Times New Roman"/>
                <a:cs typeface="Times New Roman"/>
              </a:rPr>
              <a:t> </a:t>
            </a:r>
            <a:r>
              <a:rPr sz="2500" dirty="0">
                <a:latin typeface="Times New Roman"/>
                <a:cs typeface="Times New Roman"/>
              </a:rPr>
              <a:t>computationally  expensive.</a:t>
            </a:r>
            <a:endParaRPr sz="2500">
              <a:latin typeface="Times New Roman"/>
              <a:cs typeface="Times New Roman"/>
            </a:endParaRPr>
          </a:p>
          <a:p>
            <a:pPr marL="292735" marR="513080" indent="-280035">
              <a:lnSpc>
                <a:spcPct val="100000"/>
              </a:lnSpc>
              <a:spcBef>
                <a:spcPts val="600"/>
              </a:spcBef>
              <a:buFont typeface="Arial"/>
              <a:buChar char="•"/>
              <a:tabLst>
                <a:tab pos="292735" algn="l"/>
                <a:tab pos="293370" algn="l"/>
              </a:tabLst>
            </a:pPr>
            <a:r>
              <a:rPr sz="2500" spc="-15" dirty="0">
                <a:latin typeface="Times New Roman"/>
                <a:cs typeface="Times New Roman"/>
              </a:rPr>
              <a:t>Without </a:t>
            </a:r>
            <a:r>
              <a:rPr sz="2500" dirty="0">
                <a:latin typeface="Times New Roman"/>
                <a:cs typeface="Times New Roman"/>
              </a:rPr>
              <a:t>session keys, one would have to  encrypt the whole (possibly long)</a:t>
            </a:r>
            <a:r>
              <a:rPr sz="2500" spc="-70" dirty="0">
                <a:latin typeface="Times New Roman"/>
                <a:cs typeface="Times New Roman"/>
              </a:rPr>
              <a:t> </a:t>
            </a:r>
            <a:r>
              <a:rPr sz="2500" dirty="0">
                <a:latin typeface="Times New Roman"/>
                <a:cs typeface="Times New Roman"/>
              </a:rPr>
              <a:t>message  with public key</a:t>
            </a:r>
            <a:r>
              <a:rPr sz="2500" spc="-10" dirty="0">
                <a:latin typeface="Times New Roman"/>
                <a:cs typeface="Times New Roman"/>
              </a:rPr>
              <a:t> </a:t>
            </a:r>
            <a:r>
              <a:rPr sz="2500" dirty="0">
                <a:latin typeface="Times New Roman"/>
                <a:cs typeface="Times New Roman"/>
              </a:rPr>
              <a:t>crypto.</a:t>
            </a:r>
            <a:endParaRPr sz="2500">
              <a:latin typeface="Times New Roman"/>
              <a:cs typeface="Times New Roman"/>
            </a:endParaRPr>
          </a:p>
          <a:p>
            <a:pPr marL="292735" marR="5080" indent="-280035">
              <a:lnSpc>
                <a:spcPct val="100000"/>
              </a:lnSpc>
              <a:spcBef>
                <a:spcPts val="600"/>
              </a:spcBef>
              <a:buFont typeface="Arial"/>
              <a:buChar char="•"/>
              <a:tabLst>
                <a:tab pos="292735" algn="l"/>
                <a:tab pos="293370" algn="l"/>
              </a:tabLst>
            </a:pPr>
            <a:r>
              <a:rPr sz="2500" spc="-25" dirty="0">
                <a:latin typeface="Times New Roman"/>
                <a:cs typeface="Times New Roman"/>
              </a:rPr>
              <a:t>With </a:t>
            </a:r>
            <a:r>
              <a:rPr sz="2500" dirty="0">
                <a:latin typeface="Times New Roman"/>
                <a:cs typeface="Times New Roman"/>
              </a:rPr>
              <a:t>session keys, only the (short) session key  must be encrypted with public key</a:t>
            </a:r>
            <a:r>
              <a:rPr sz="2500" spc="-35" dirty="0">
                <a:latin typeface="Times New Roman"/>
                <a:cs typeface="Times New Roman"/>
              </a:rPr>
              <a:t> </a:t>
            </a:r>
            <a:r>
              <a:rPr sz="2500" dirty="0">
                <a:latin typeface="Times New Roman"/>
                <a:cs typeface="Times New Roman"/>
              </a:rPr>
              <a:t>crypto.</a:t>
            </a:r>
            <a:endParaRPr sz="2500">
              <a:latin typeface="Times New Roman"/>
              <a:cs typeface="Times New Roman"/>
            </a:endParaRPr>
          </a:p>
          <a:p>
            <a:pPr marL="292735" marR="283845" indent="-280035">
              <a:lnSpc>
                <a:spcPct val="100000"/>
              </a:lnSpc>
              <a:spcBef>
                <a:spcPts val="600"/>
              </a:spcBef>
              <a:buFont typeface="Arial"/>
              <a:buChar char="•"/>
              <a:tabLst>
                <a:tab pos="292735" algn="l"/>
                <a:tab pos="293370" algn="l"/>
              </a:tabLst>
            </a:pPr>
            <a:r>
              <a:rPr sz="2500" dirty="0">
                <a:latin typeface="Times New Roman"/>
                <a:cs typeface="Times New Roman"/>
              </a:rPr>
              <a:t>The message can be encrypted </a:t>
            </a:r>
            <a:r>
              <a:rPr sz="2500" spc="-5" dirty="0">
                <a:latin typeface="Times New Roman"/>
                <a:cs typeface="Times New Roman"/>
              </a:rPr>
              <a:t>with efficient  symmetric </a:t>
            </a:r>
            <a:r>
              <a:rPr sz="2500" dirty="0">
                <a:latin typeface="Times New Roman"/>
                <a:cs typeface="Times New Roman"/>
              </a:rPr>
              <a:t>key</a:t>
            </a:r>
            <a:r>
              <a:rPr sz="2500" spc="25" dirty="0">
                <a:latin typeface="Times New Roman"/>
                <a:cs typeface="Times New Roman"/>
              </a:rPr>
              <a:t> </a:t>
            </a:r>
            <a:r>
              <a:rPr sz="2500" dirty="0">
                <a:latin typeface="Times New Roman"/>
                <a:cs typeface="Times New Roman"/>
              </a:rPr>
              <a:t>crypto.</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20</a:t>
            </a:fld>
            <a:endParaRPr spc="-5"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976370" y="1440433"/>
            <a:ext cx="2105660" cy="467359"/>
          </a:xfrm>
          <a:prstGeom prst="rect">
            <a:avLst/>
          </a:prstGeom>
        </p:spPr>
        <p:txBody>
          <a:bodyPr vert="horz" wrap="square" lIns="0" tIns="12065" rIns="0" bIns="0" rtlCol="0">
            <a:spAutoFit/>
          </a:bodyPr>
          <a:lstStyle/>
          <a:p>
            <a:pPr marL="12700">
              <a:lnSpc>
                <a:spcPct val="100000"/>
              </a:lnSpc>
              <a:spcBef>
                <a:spcPts val="95"/>
              </a:spcBef>
            </a:pPr>
            <a:r>
              <a:rPr spc="-5" dirty="0"/>
              <a:t>Other</a:t>
            </a:r>
            <a:r>
              <a:rPr spc="-60" dirty="0"/>
              <a:t> </a:t>
            </a:r>
            <a:r>
              <a:rPr spc="-5" dirty="0"/>
              <a:t>Benefits</a:t>
            </a:r>
          </a:p>
        </p:txBody>
      </p:sp>
      <p:sp>
        <p:nvSpPr>
          <p:cNvPr id="5" name="object 5"/>
          <p:cNvSpPr txBox="1"/>
          <p:nvPr/>
        </p:nvSpPr>
        <p:spPr>
          <a:xfrm>
            <a:off x="1840483" y="2262631"/>
            <a:ext cx="6356985" cy="3607435"/>
          </a:xfrm>
          <a:prstGeom prst="rect">
            <a:avLst/>
          </a:prstGeom>
        </p:spPr>
        <p:txBody>
          <a:bodyPr vert="horz" wrap="square" lIns="0" tIns="88900" rIns="0" bIns="0" rtlCol="0">
            <a:spAutoFit/>
          </a:bodyPr>
          <a:lstStyle/>
          <a:p>
            <a:pPr marL="292735" marR="33655" indent="-280035" algn="just">
              <a:lnSpc>
                <a:spcPct val="80000"/>
              </a:lnSpc>
              <a:spcBef>
                <a:spcPts val="700"/>
              </a:spcBef>
              <a:buFont typeface="Arial"/>
              <a:buChar char="•"/>
              <a:tabLst>
                <a:tab pos="293370" algn="l"/>
              </a:tabLst>
            </a:pPr>
            <a:r>
              <a:rPr sz="2500" dirty="0">
                <a:latin typeface="Times New Roman"/>
                <a:cs typeface="Times New Roman"/>
              </a:rPr>
              <a:t>Limits amount of </a:t>
            </a:r>
            <a:r>
              <a:rPr sz="2500" spc="-10" dirty="0">
                <a:latin typeface="Times New Roman"/>
                <a:cs typeface="Times New Roman"/>
              </a:rPr>
              <a:t>traffic </a:t>
            </a:r>
            <a:r>
              <a:rPr sz="2500" dirty="0">
                <a:latin typeface="Times New Roman"/>
                <a:cs typeface="Times New Roman"/>
              </a:rPr>
              <a:t>enciphered </a:t>
            </a:r>
            <a:r>
              <a:rPr sz="2500" spc="-5" dirty="0">
                <a:latin typeface="Times New Roman"/>
                <a:cs typeface="Times New Roman"/>
              </a:rPr>
              <a:t>with single  </a:t>
            </a:r>
            <a:r>
              <a:rPr sz="2500" spc="-40" dirty="0">
                <a:latin typeface="Times New Roman"/>
                <a:cs typeface="Times New Roman"/>
              </a:rPr>
              <a:t>key. </a:t>
            </a:r>
            <a:r>
              <a:rPr sz="2500" spc="-5" dirty="0">
                <a:latin typeface="Times New Roman"/>
                <a:cs typeface="Times New Roman"/>
              </a:rPr>
              <a:t>Standard </a:t>
            </a:r>
            <a:r>
              <a:rPr sz="2500" dirty="0">
                <a:latin typeface="Times New Roman"/>
                <a:cs typeface="Times New Roman"/>
              </a:rPr>
              <a:t>practice, to decrease the amount  of </a:t>
            </a:r>
            <a:r>
              <a:rPr sz="2500" spc="-10" dirty="0">
                <a:latin typeface="Times New Roman"/>
                <a:cs typeface="Times New Roman"/>
              </a:rPr>
              <a:t>traffic </a:t>
            </a:r>
            <a:r>
              <a:rPr sz="2500" spc="-5" dirty="0">
                <a:latin typeface="Times New Roman"/>
                <a:cs typeface="Times New Roman"/>
              </a:rPr>
              <a:t>an </a:t>
            </a:r>
            <a:r>
              <a:rPr sz="2500" dirty="0">
                <a:latin typeface="Times New Roman"/>
                <a:cs typeface="Times New Roman"/>
              </a:rPr>
              <a:t>attacker can</a:t>
            </a:r>
            <a:r>
              <a:rPr sz="2500" spc="45" dirty="0">
                <a:latin typeface="Times New Roman"/>
                <a:cs typeface="Times New Roman"/>
              </a:rPr>
              <a:t> </a:t>
            </a:r>
            <a:r>
              <a:rPr sz="2500" dirty="0">
                <a:latin typeface="Times New Roman"/>
                <a:cs typeface="Times New Roman"/>
              </a:rPr>
              <a:t>obtain</a:t>
            </a:r>
            <a:endParaRPr sz="2500">
              <a:latin typeface="Times New Roman"/>
              <a:cs typeface="Times New Roman"/>
            </a:endParaRPr>
          </a:p>
          <a:p>
            <a:pPr marL="292735" marR="5080" indent="-280035">
              <a:lnSpc>
                <a:spcPts val="2400"/>
              </a:lnSpc>
              <a:spcBef>
                <a:spcPts val="580"/>
              </a:spcBef>
              <a:buFont typeface="Arial"/>
              <a:buChar char="•"/>
              <a:tabLst>
                <a:tab pos="292735" algn="l"/>
                <a:tab pos="293370" algn="l"/>
                <a:tab pos="2522220" algn="l"/>
                <a:tab pos="3350260" algn="l"/>
              </a:tabLst>
            </a:pPr>
            <a:r>
              <a:rPr sz="2500" dirty="0">
                <a:latin typeface="Times New Roman"/>
                <a:cs typeface="Times New Roman"/>
              </a:rPr>
              <a:t>Prevents</a:t>
            </a:r>
            <a:r>
              <a:rPr sz="2500" spc="5" dirty="0">
                <a:latin typeface="Times New Roman"/>
                <a:cs typeface="Times New Roman"/>
              </a:rPr>
              <a:t> </a:t>
            </a:r>
            <a:r>
              <a:rPr sz="2500" spc="-5" dirty="0">
                <a:latin typeface="Times New Roman"/>
                <a:cs typeface="Times New Roman"/>
              </a:rPr>
              <a:t>some</a:t>
            </a:r>
            <a:r>
              <a:rPr sz="2500" spc="10" dirty="0">
                <a:latin typeface="Times New Roman"/>
                <a:cs typeface="Times New Roman"/>
              </a:rPr>
              <a:t> </a:t>
            </a:r>
            <a:r>
              <a:rPr sz="2500" dirty="0">
                <a:latin typeface="Times New Roman"/>
                <a:cs typeface="Times New Roman"/>
              </a:rPr>
              <a:t>attacks:	Example: </a:t>
            </a:r>
            <a:r>
              <a:rPr sz="2500" spc="-5" dirty="0">
                <a:latin typeface="Times New Roman"/>
                <a:cs typeface="Times New Roman"/>
              </a:rPr>
              <a:t>Alice will  send </a:t>
            </a:r>
            <a:r>
              <a:rPr sz="2500" dirty="0">
                <a:latin typeface="Times New Roman"/>
                <a:cs typeface="Times New Roman"/>
              </a:rPr>
              <a:t>Bill message that is either “BUY” or  “SELL”. Eve computes possible ciphertexts {  “BUY” }</a:t>
            </a:r>
            <a:r>
              <a:rPr sz="2500" spc="-20" dirty="0">
                <a:latin typeface="Times New Roman"/>
                <a:cs typeface="Times New Roman"/>
              </a:rPr>
              <a:t> </a:t>
            </a:r>
            <a:r>
              <a:rPr sz="2500" i="1" dirty="0">
                <a:latin typeface="Times New Roman"/>
                <a:cs typeface="Times New Roman"/>
              </a:rPr>
              <a:t>k</a:t>
            </a:r>
            <a:r>
              <a:rPr sz="2475" i="1" baseline="-20202" dirty="0">
                <a:latin typeface="Times New Roman"/>
                <a:cs typeface="Times New Roman"/>
              </a:rPr>
              <a:t>B</a:t>
            </a:r>
            <a:r>
              <a:rPr sz="2475" i="1" spc="330" baseline="-20202" dirty="0">
                <a:latin typeface="Times New Roman"/>
                <a:cs typeface="Times New Roman"/>
              </a:rPr>
              <a:t> </a:t>
            </a:r>
            <a:r>
              <a:rPr sz="2500" dirty="0">
                <a:latin typeface="Times New Roman"/>
                <a:cs typeface="Times New Roman"/>
              </a:rPr>
              <a:t>and	{ “SELL” } </a:t>
            </a:r>
            <a:r>
              <a:rPr sz="2500" i="1" dirty="0">
                <a:latin typeface="Times New Roman"/>
                <a:cs typeface="Times New Roman"/>
              </a:rPr>
              <a:t>k</a:t>
            </a:r>
            <a:r>
              <a:rPr sz="2475" i="1" baseline="-20202" dirty="0">
                <a:latin typeface="Times New Roman"/>
                <a:cs typeface="Times New Roman"/>
              </a:rPr>
              <a:t>B</a:t>
            </a:r>
            <a:r>
              <a:rPr sz="2500" dirty="0">
                <a:latin typeface="Times New Roman"/>
                <a:cs typeface="Times New Roman"/>
              </a:rPr>
              <a:t>. Eve</a:t>
            </a:r>
            <a:r>
              <a:rPr sz="2500" spc="-100" dirty="0">
                <a:latin typeface="Times New Roman"/>
                <a:cs typeface="Times New Roman"/>
              </a:rPr>
              <a:t> </a:t>
            </a:r>
            <a:r>
              <a:rPr sz="2500" dirty="0">
                <a:latin typeface="Times New Roman"/>
                <a:cs typeface="Times New Roman"/>
              </a:rPr>
              <a:t>intercepts  enciphered message, compares, and gets  plaintext at</a:t>
            </a:r>
            <a:r>
              <a:rPr sz="2500" spc="-5" dirty="0">
                <a:latin typeface="Times New Roman"/>
                <a:cs typeface="Times New Roman"/>
              </a:rPr>
              <a:t> </a:t>
            </a:r>
            <a:r>
              <a:rPr sz="2500" dirty="0">
                <a:latin typeface="Times New Roman"/>
                <a:cs typeface="Times New Roman"/>
              </a:rPr>
              <a:t>once.</a:t>
            </a:r>
            <a:endParaRPr sz="2500">
              <a:latin typeface="Times New Roman"/>
              <a:cs typeface="Times New Roman"/>
            </a:endParaRPr>
          </a:p>
          <a:p>
            <a:pPr marL="292735" marR="649605" indent="-280035">
              <a:lnSpc>
                <a:spcPct val="80000"/>
              </a:lnSpc>
              <a:spcBef>
                <a:spcPts val="620"/>
              </a:spcBef>
              <a:buFont typeface="Arial"/>
              <a:buChar char="•"/>
              <a:tabLst>
                <a:tab pos="292735" algn="l"/>
                <a:tab pos="293370" algn="l"/>
              </a:tabLst>
            </a:pPr>
            <a:r>
              <a:rPr sz="2500" spc="-5" dirty="0">
                <a:latin typeface="Times New Roman"/>
                <a:cs typeface="Times New Roman"/>
              </a:rPr>
              <a:t>Note: </a:t>
            </a:r>
            <a:r>
              <a:rPr sz="2500" dirty="0">
                <a:latin typeface="Times New Roman"/>
                <a:cs typeface="Times New Roman"/>
              </a:rPr>
              <a:t>“real” </a:t>
            </a:r>
            <a:r>
              <a:rPr sz="2500" spc="-5" dirty="0">
                <a:latin typeface="Times New Roman"/>
                <a:cs typeface="Times New Roman"/>
              </a:rPr>
              <a:t>PK </a:t>
            </a:r>
            <a:r>
              <a:rPr sz="2500" dirty="0">
                <a:latin typeface="Times New Roman"/>
                <a:cs typeface="Times New Roman"/>
              </a:rPr>
              <a:t>encryption adds a random  “padding” block to prevent this</a:t>
            </a:r>
            <a:r>
              <a:rPr sz="2500" spc="-35" dirty="0">
                <a:latin typeface="Times New Roman"/>
                <a:cs typeface="Times New Roman"/>
              </a:rPr>
              <a:t> </a:t>
            </a:r>
            <a:r>
              <a:rPr sz="2500" dirty="0">
                <a:latin typeface="Times New Roman"/>
                <a:cs typeface="Times New Roman"/>
              </a:rPr>
              <a:t>attack.</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21</a:t>
            </a:fld>
            <a:endParaRPr spc="-5"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733291" y="1440433"/>
            <a:ext cx="2592070" cy="467359"/>
          </a:xfrm>
          <a:prstGeom prst="rect">
            <a:avLst/>
          </a:prstGeom>
        </p:spPr>
        <p:txBody>
          <a:bodyPr vert="horz" wrap="square" lIns="0" tIns="12065" rIns="0" bIns="0" rtlCol="0">
            <a:spAutoFit/>
          </a:bodyPr>
          <a:lstStyle/>
          <a:p>
            <a:pPr marL="12700">
              <a:lnSpc>
                <a:spcPct val="100000"/>
              </a:lnSpc>
              <a:spcBef>
                <a:spcPts val="95"/>
              </a:spcBef>
            </a:pPr>
            <a:r>
              <a:rPr spc="-5" dirty="0"/>
              <a:t>Digital</a:t>
            </a:r>
            <a:r>
              <a:rPr spc="-20" dirty="0"/>
              <a:t> </a:t>
            </a:r>
            <a:r>
              <a:rPr spc="-10" dirty="0"/>
              <a:t>Signatures</a:t>
            </a:r>
          </a:p>
        </p:txBody>
      </p:sp>
      <p:sp>
        <p:nvSpPr>
          <p:cNvPr id="5" name="object 5"/>
          <p:cNvSpPr txBox="1"/>
          <p:nvPr/>
        </p:nvSpPr>
        <p:spPr>
          <a:xfrm>
            <a:off x="1840483" y="2300731"/>
            <a:ext cx="6297930" cy="3545840"/>
          </a:xfrm>
          <a:prstGeom prst="rect">
            <a:avLst/>
          </a:prstGeom>
        </p:spPr>
        <p:txBody>
          <a:bodyPr vert="horz" wrap="square" lIns="0" tIns="55880" rIns="0" bIns="0" rtlCol="0">
            <a:spAutoFit/>
          </a:bodyPr>
          <a:lstStyle/>
          <a:p>
            <a:pPr marL="292735" marR="448945" indent="-280035">
              <a:lnSpc>
                <a:spcPts val="2700"/>
              </a:lnSpc>
              <a:spcBef>
                <a:spcPts val="440"/>
              </a:spcBef>
              <a:buFont typeface="Arial"/>
              <a:buChar char="•"/>
              <a:tabLst>
                <a:tab pos="292735" algn="l"/>
                <a:tab pos="293370" algn="l"/>
                <a:tab pos="2513330" algn="l"/>
              </a:tabLst>
            </a:pPr>
            <a:r>
              <a:rPr sz="2500" dirty="0">
                <a:latin typeface="Times New Roman"/>
                <a:cs typeface="Times New Roman"/>
              </a:rPr>
              <a:t>Is there a way to use cryptography to</a:t>
            </a:r>
            <a:r>
              <a:rPr sz="2500" spc="-85" dirty="0">
                <a:latin typeface="Times New Roman"/>
                <a:cs typeface="Times New Roman"/>
              </a:rPr>
              <a:t> </a:t>
            </a:r>
            <a:r>
              <a:rPr sz="2500" dirty="0">
                <a:latin typeface="Times New Roman"/>
                <a:cs typeface="Times New Roman"/>
              </a:rPr>
              <a:t>verify  origin</a:t>
            </a:r>
            <a:r>
              <a:rPr sz="2500" spc="10" dirty="0">
                <a:latin typeface="Times New Roman"/>
                <a:cs typeface="Times New Roman"/>
              </a:rPr>
              <a:t> </a:t>
            </a:r>
            <a:r>
              <a:rPr sz="2500" dirty="0">
                <a:latin typeface="Times New Roman"/>
                <a:cs typeface="Times New Roman"/>
              </a:rPr>
              <a:t>integrity?	</a:t>
            </a:r>
            <a:r>
              <a:rPr sz="2500" spc="-5" dirty="0">
                <a:latin typeface="Times New Roman"/>
                <a:cs typeface="Times New Roman"/>
              </a:rPr>
              <a:t>(</a:t>
            </a:r>
            <a:r>
              <a:rPr sz="2500" i="1" spc="-5" dirty="0">
                <a:latin typeface="Times New Roman"/>
                <a:cs typeface="Times New Roman"/>
              </a:rPr>
              <a:t>Hint:</a:t>
            </a:r>
            <a:r>
              <a:rPr sz="2500" i="1" dirty="0">
                <a:latin typeface="Times New Roman"/>
                <a:cs typeface="Times New Roman"/>
              </a:rPr>
              <a:t> </a:t>
            </a:r>
            <a:r>
              <a:rPr sz="2500" spc="-55" dirty="0">
                <a:latin typeface="Times New Roman"/>
                <a:cs typeface="Times New Roman"/>
              </a:rPr>
              <a:t>Yes.)</a:t>
            </a:r>
            <a:endParaRPr sz="2500">
              <a:latin typeface="Times New Roman"/>
              <a:cs typeface="Times New Roman"/>
            </a:endParaRPr>
          </a:p>
          <a:p>
            <a:pPr marL="292735" marR="318770" indent="-280035">
              <a:lnSpc>
                <a:spcPts val="2700"/>
              </a:lnSpc>
              <a:spcBef>
                <a:spcPts val="600"/>
              </a:spcBef>
              <a:buFont typeface="Arial"/>
              <a:buChar char="•"/>
              <a:tabLst>
                <a:tab pos="292735" algn="l"/>
                <a:tab pos="293370" algn="l"/>
              </a:tabLst>
            </a:pPr>
            <a:r>
              <a:rPr sz="2500" dirty="0">
                <a:latin typeface="Times New Roman"/>
                <a:cs typeface="Times New Roman"/>
              </a:rPr>
              <a:t>The public and private keys of a key pair</a:t>
            </a:r>
            <a:r>
              <a:rPr sz="2500" spc="-70" dirty="0">
                <a:latin typeface="Times New Roman"/>
                <a:cs typeface="Times New Roman"/>
              </a:rPr>
              <a:t> </a:t>
            </a:r>
            <a:r>
              <a:rPr sz="2500" dirty="0">
                <a:latin typeface="Times New Roman"/>
                <a:cs typeface="Times New Roman"/>
              </a:rPr>
              <a:t>are  cryptographic inverses of each</a:t>
            </a:r>
            <a:r>
              <a:rPr sz="2500" spc="-20" dirty="0">
                <a:latin typeface="Times New Roman"/>
                <a:cs typeface="Times New Roman"/>
              </a:rPr>
              <a:t> </a:t>
            </a:r>
            <a:r>
              <a:rPr sz="2500" spc="-25" dirty="0">
                <a:latin typeface="Times New Roman"/>
                <a:cs typeface="Times New Roman"/>
              </a:rPr>
              <a:t>other.</a:t>
            </a:r>
            <a:endParaRPr sz="2500">
              <a:latin typeface="Times New Roman"/>
              <a:cs typeface="Times New Roman"/>
            </a:endParaRPr>
          </a:p>
          <a:p>
            <a:pPr marL="619760" marR="383540" lvl="1" indent="-233679">
              <a:lnSpc>
                <a:spcPts val="2480"/>
              </a:lnSpc>
              <a:spcBef>
                <a:spcPts val="560"/>
              </a:spcBef>
              <a:buFont typeface="Arial"/>
              <a:buChar char="•"/>
              <a:tabLst>
                <a:tab pos="619760" algn="l"/>
                <a:tab pos="620395" algn="l"/>
              </a:tabLst>
            </a:pPr>
            <a:r>
              <a:rPr sz="2300" spc="-5" dirty="0">
                <a:latin typeface="Times New Roman"/>
                <a:cs typeface="Times New Roman"/>
              </a:rPr>
              <a:t>A message encrypted with the public key can  only be decrypted with the corresponding  private </a:t>
            </a:r>
            <a:r>
              <a:rPr sz="2300" spc="-40" dirty="0">
                <a:latin typeface="Times New Roman"/>
                <a:cs typeface="Times New Roman"/>
              </a:rPr>
              <a:t>key.</a:t>
            </a:r>
            <a:endParaRPr sz="2300">
              <a:latin typeface="Times New Roman"/>
              <a:cs typeface="Times New Roman"/>
            </a:endParaRPr>
          </a:p>
          <a:p>
            <a:pPr marL="619760" marR="5080" lvl="1" indent="-233679">
              <a:lnSpc>
                <a:spcPts val="2480"/>
              </a:lnSpc>
              <a:spcBef>
                <a:spcPts val="565"/>
              </a:spcBef>
              <a:buFont typeface="Arial"/>
              <a:buChar char="•"/>
              <a:tabLst>
                <a:tab pos="619760" algn="l"/>
                <a:tab pos="620395" algn="l"/>
              </a:tabLst>
            </a:pPr>
            <a:r>
              <a:rPr sz="2300" i="1" spc="-5" dirty="0">
                <a:latin typeface="Times New Roman"/>
                <a:cs typeface="Times New Roman"/>
              </a:rPr>
              <a:t>But</a:t>
            </a:r>
            <a:r>
              <a:rPr sz="2300" spc="-5" dirty="0">
                <a:latin typeface="Times New Roman"/>
                <a:cs typeface="Times New Roman"/>
              </a:rPr>
              <a:t>, a message encrypted with the private key  can be decrypted using the corresponding </a:t>
            </a:r>
            <a:r>
              <a:rPr sz="2300" i="1" spc="-5" dirty="0">
                <a:latin typeface="Times New Roman"/>
                <a:cs typeface="Times New Roman"/>
              </a:rPr>
              <a:t>public  </a:t>
            </a:r>
            <a:r>
              <a:rPr sz="2300" spc="-5" dirty="0">
                <a:latin typeface="Times New Roman"/>
                <a:cs typeface="Times New Roman"/>
              </a:rPr>
              <a:t>key!</a:t>
            </a:r>
            <a:endParaRPr sz="23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22</a:t>
            </a:fld>
            <a:endParaRPr spc="-5"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717545" y="1440433"/>
            <a:ext cx="4622165" cy="467359"/>
          </a:xfrm>
          <a:prstGeom prst="rect">
            <a:avLst/>
          </a:prstGeom>
        </p:spPr>
        <p:txBody>
          <a:bodyPr vert="horz" wrap="square" lIns="0" tIns="12065" rIns="0" bIns="0" rtlCol="0">
            <a:spAutoFit/>
          </a:bodyPr>
          <a:lstStyle/>
          <a:p>
            <a:pPr marL="12700">
              <a:lnSpc>
                <a:spcPct val="100000"/>
              </a:lnSpc>
              <a:spcBef>
                <a:spcPts val="95"/>
              </a:spcBef>
            </a:pPr>
            <a:r>
              <a:rPr spc="-10" dirty="0"/>
              <a:t>Locking </a:t>
            </a:r>
            <a:r>
              <a:rPr spc="-5" dirty="0"/>
              <a:t>with the </a:t>
            </a:r>
            <a:r>
              <a:rPr spc="-10" dirty="0"/>
              <a:t>Private </a:t>
            </a:r>
            <a:r>
              <a:rPr spc="-5" dirty="0"/>
              <a:t>(V)</a:t>
            </a:r>
            <a:r>
              <a:rPr spc="15" dirty="0"/>
              <a:t> </a:t>
            </a:r>
            <a:r>
              <a:rPr spc="-10" dirty="0"/>
              <a:t>Key</a:t>
            </a:r>
          </a:p>
        </p:txBody>
      </p:sp>
      <p:sp>
        <p:nvSpPr>
          <p:cNvPr id="5" name="object 5"/>
          <p:cNvSpPr txBox="1"/>
          <p:nvPr/>
        </p:nvSpPr>
        <p:spPr>
          <a:xfrm>
            <a:off x="2092705" y="2249998"/>
            <a:ext cx="6221730" cy="2159000"/>
          </a:xfrm>
          <a:prstGeom prst="rect">
            <a:avLst/>
          </a:prstGeom>
        </p:spPr>
        <p:txBody>
          <a:bodyPr vert="horz" wrap="square" lIns="0" tIns="88900" rIns="0" bIns="0" rtlCol="0">
            <a:spAutoFit/>
          </a:bodyPr>
          <a:lstStyle/>
          <a:p>
            <a:pPr marL="292735" indent="-280035">
              <a:lnSpc>
                <a:spcPct val="100000"/>
              </a:lnSpc>
              <a:spcBef>
                <a:spcPts val="700"/>
              </a:spcBef>
              <a:buFont typeface="Arial"/>
              <a:buChar char="•"/>
              <a:tabLst>
                <a:tab pos="292735" algn="l"/>
                <a:tab pos="293370" algn="l"/>
              </a:tabLst>
            </a:pPr>
            <a:r>
              <a:rPr sz="2500" dirty="0">
                <a:latin typeface="Times New Roman"/>
                <a:cs typeface="Times New Roman"/>
              </a:rPr>
              <a:t>If I lock a chest with the private (V)</a:t>
            </a:r>
            <a:r>
              <a:rPr sz="2500" spc="-45" dirty="0">
                <a:latin typeface="Times New Roman"/>
                <a:cs typeface="Times New Roman"/>
              </a:rPr>
              <a:t> </a:t>
            </a:r>
            <a:r>
              <a:rPr sz="2500" dirty="0">
                <a:latin typeface="Times New Roman"/>
                <a:cs typeface="Times New Roman"/>
              </a:rPr>
              <a:t>key…</a:t>
            </a:r>
            <a:endParaRPr sz="2500">
              <a:latin typeface="Times New Roman"/>
              <a:cs typeface="Times New Roman"/>
            </a:endParaRPr>
          </a:p>
          <a:p>
            <a:pPr marL="292735" indent="-280035">
              <a:lnSpc>
                <a:spcPct val="100000"/>
              </a:lnSpc>
              <a:spcBef>
                <a:spcPts val="600"/>
              </a:spcBef>
              <a:buFont typeface="Arial"/>
              <a:buChar char="•"/>
              <a:tabLst>
                <a:tab pos="292735" algn="l"/>
                <a:tab pos="293370" algn="l"/>
              </a:tabLst>
            </a:pPr>
            <a:r>
              <a:rPr sz="2500" spc="-5" dirty="0">
                <a:latin typeface="Times New Roman"/>
                <a:cs typeface="Times New Roman"/>
              </a:rPr>
              <a:t>Anyone with </a:t>
            </a:r>
            <a:r>
              <a:rPr sz="2500" dirty="0">
                <a:latin typeface="Times New Roman"/>
                <a:cs typeface="Times New Roman"/>
              </a:rPr>
              <a:t>a public (B) key can open</a:t>
            </a:r>
            <a:r>
              <a:rPr sz="2500" spc="-45" dirty="0">
                <a:latin typeface="Times New Roman"/>
                <a:cs typeface="Times New Roman"/>
              </a:rPr>
              <a:t> </a:t>
            </a:r>
            <a:r>
              <a:rPr sz="2500" dirty="0">
                <a:latin typeface="Times New Roman"/>
                <a:cs typeface="Times New Roman"/>
              </a:rPr>
              <a:t>it…</a:t>
            </a:r>
            <a:endParaRPr sz="2500">
              <a:latin typeface="Times New Roman"/>
              <a:cs typeface="Times New Roman"/>
            </a:endParaRPr>
          </a:p>
          <a:p>
            <a:pPr marL="292735" marR="5080" indent="-280035">
              <a:lnSpc>
                <a:spcPct val="100000"/>
              </a:lnSpc>
              <a:spcBef>
                <a:spcPts val="600"/>
              </a:spcBef>
              <a:buFont typeface="Arial"/>
              <a:buChar char="•"/>
              <a:tabLst>
                <a:tab pos="292735" algn="l"/>
                <a:tab pos="293370" algn="l"/>
                <a:tab pos="963930" algn="l"/>
              </a:tabLst>
            </a:pPr>
            <a:r>
              <a:rPr sz="2500" dirty="0">
                <a:latin typeface="Times New Roman"/>
                <a:cs typeface="Times New Roman"/>
              </a:rPr>
              <a:t>But I am the only one </a:t>
            </a:r>
            <a:r>
              <a:rPr sz="2500" spc="-5" dirty="0">
                <a:latin typeface="Times New Roman"/>
                <a:cs typeface="Times New Roman"/>
              </a:rPr>
              <a:t>who </a:t>
            </a:r>
            <a:r>
              <a:rPr sz="2500" dirty="0">
                <a:latin typeface="Times New Roman"/>
                <a:cs typeface="Times New Roman"/>
              </a:rPr>
              <a:t>could have </a:t>
            </a:r>
            <a:r>
              <a:rPr sz="2500" spc="-5" dirty="0">
                <a:latin typeface="Times New Roman"/>
                <a:cs typeface="Times New Roman"/>
              </a:rPr>
              <a:t>sent </a:t>
            </a:r>
            <a:r>
              <a:rPr sz="2500" dirty="0">
                <a:latin typeface="Times New Roman"/>
                <a:cs typeface="Times New Roman"/>
              </a:rPr>
              <a:t>the  contents because only I have the private (V)  </a:t>
            </a:r>
            <a:r>
              <a:rPr sz="2500" spc="-40" dirty="0">
                <a:latin typeface="Times New Roman"/>
                <a:cs typeface="Times New Roman"/>
              </a:rPr>
              <a:t>key.	</a:t>
            </a:r>
            <a:r>
              <a:rPr sz="2500" dirty="0">
                <a:latin typeface="Times New Roman"/>
                <a:cs typeface="Times New Roman"/>
              </a:rPr>
              <a:t>The contents are digitally</a:t>
            </a:r>
            <a:r>
              <a:rPr sz="2500" spc="-20" dirty="0">
                <a:latin typeface="Times New Roman"/>
                <a:cs typeface="Times New Roman"/>
              </a:rPr>
              <a:t> </a:t>
            </a:r>
            <a:r>
              <a:rPr sz="2500" dirty="0">
                <a:latin typeface="Times New Roman"/>
                <a:cs typeface="Times New Roman"/>
              </a:rPr>
              <a:t>signed!</a:t>
            </a:r>
            <a:endParaRPr sz="2500">
              <a:latin typeface="Times New Roman"/>
              <a:cs typeface="Times New Roman"/>
            </a:endParaRPr>
          </a:p>
        </p:txBody>
      </p:sp>
      <p:sp>
        <p:nvSpPr>
          <p:cNvPr id="6" name="object 6"/>
          <p:cNvSpPr/>
          <p:nvPr/>
        </p:nvSpPr>
        <p:spPr>
          <a:xfrm>
            <a:off x="3773423" y="4504540"/>
            <a:ext cx="2499360" cy="1414675"/>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3785615" y="5919215"/>
            <a:ext cx="2481072" cy="176783"/>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3773423" y="6077711"/>
            <a:ext cx="2596133" cy="246887"/>
          </a:xfrm>
          <a:prstGeom prst="rect">
            <a:avLst/>
          </a:prstGeom>
          <a:blipFill>
            <a:blip r:embed="rId5" cstate="print"/>
            <a:stretch>
              <a:fillRect/>
            </a:stretch>
          </a:blipFill>
        </p:spPr>
        <p:txBody>
          <a:bodyPr wrap="square" lIns="0" tIns="0" rIns="0" bIns="0" rtlCol="0"/>
          <a:lstStyle/>
          <a:p>
            <a:endParaRPr/>
          </a:p>
        </p:txBody>
      </p:sp>
      <p:sp>
        <p:nvSpPr>
          <p:cNvPr id="9" name="object 9"/>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10" name="object 10"/>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23</a:t>
            </a:fld>
            <a:endParaRPr spc="-5"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3002533" y="1440433"/>
            <a:ext cx="4054475" cy="467359"/>
          </a:xfrm>
          <a:prstGeom prst="rect">
            <a:avLst/>
          </a:prstGeom>
        </p:spPr>
        <p:txBody>
          <a:bodyPr vert="horz" wrap="square" lIns="0" tIns="12065" rIns="0" bIns="0" rtlCol="0">
            <a:spAutoFit/>
          </a:bodyPr>
          <a:lstStyle/>
          <a:p>
            <a:pPr marL="12700">
              <a:lnSpc>
                <a:spcPct val="100000"/>
              </a:lnSpc>
              <a:spcBef>
                <a:spcPts val="95"/>
              </a:spcBef>
            </a:pPr>
            <a:r>
              <a:rPr spc="-5" dirty="0"/>
              <a:t>Public Key Digital</a:t>
            </a:r>
            <a:r>
              <a:rPr spc="25" dirty="0"/>
              <a:t> </a:t>
            </a:r>
            <a:r>
              <a:rPr spc="-5" dirty="0"/>
              <a:t>Signature</a:t>
            </a:r>
          </a:p>
        </p:txBody>
      </p:sp>
      <p:sp>
        <p:nvSpPr>
          <p:cNvPr id="5" name="object 5"/>
          <p:cNvSpPr txBox="1"/>
          <p:nvPr/>
        </p:nvSpPr>
        <p:spPr>
          <a:xfrm>
            <a:off x="2288539" y="2191765"/>
            <a:ext cx="5814695" cy="4048760"/>
          </a:xfrm>
          <a:prstGeom prst="rect">
            <a:avLst/>
          </a:prstGeom>
        </p:spPr>
        <p:txBody>
          <a:bodyPr vert="horz" wrap="square" lIns="0" tIns="12700" rIns="0" bIns="0" rtlCol="0">
            <a:spAutoFit/>
          </a:bodyPr>
          <a:lstStyle/>
          <a:p>
            <a:pPr marL="12700" marR="5080">
              <a:lnSpc>
                <a:spcPct val="100000"/>
              </a:lnSpc>
              <a:spcBef>
                <a:spcPts val="100"/>
              </a:spcBef>
            </a:pPr>
            <a:r>
              <a:rPr sz="2400" spc="-5" dirty="0">
                <a:latin typeface="Times New Roman"/>
                <a:cs typeface="Times New Roman"/>
              </a:rPr>
              <a:t>Public key </a:t>
            </a:r>
            <a:r>
              <a:rPr sz="2400" dirty="0">
                <a:latin typeface="Times New Roman"/>
                <a:cs typeface="Times New Roman"/>
              </a:rPr>
              <a:t>cryptography </a:t>
            </a:r>
            <a:r>
              <a:rPr sz="2400" spc="-5" dirty="0">
                <a:latin typeface="Times New Roman"/>
                <a:cs typeface="Times New Roman"/>
              </a:rPr>
              <a:t>works both ways; </a:t>
            </a:r>
            <a:r>
              <a:rPr sz="2400" dirty="0">
                <a:latin typeface="Times New Roman"/>
                <a:cs typeface="Times New Roman"/>
              </a:rPr>
              <a:t>the  keys are cryptographic inverses of one</a:t>
            </a:r>
            <a:r>
              <a:rPr sz="2400" spc="-120" dirty="0">
                <a:latin typeface="Times New Roman"/>
                <a:cs typeface="Times New Roman"/>
              </a:rPr>
              <a:t> </a:t>
            </a:r>
            <a:r>
              <a:rPr sz="2400" dirty="0">
                <a:latin typeface="Times New Roman"/>
                <a:cs typeface="Times New Roman"/>
              </a:rPr>
              <a:t>another!</a:t>
            </a:r>
            <a:endParaRPr sz="2400">
              <a:latin typeface="Times New Roman"/>
              <a:cs typeface="Times New Roman"/>
            </a:endParaRPr>
          </a:p>
          <a:p>
            <a:pPr marL="12700">
              <a:lnSpc>
                <a:spcPct val="100000"/>
              </a:lnSpc>
              <a:spcBef>
                <a:spcPts val="1440"/>
              </a:spcBef>
            </a:pPr>
            <a:r>
              <a:rPr sz="2400" dirty="0">
                <a:latin typeface="Times New Roman"/>
                <a:cs typeface="Times New Roman"/>
              </a:rPr>
              <a:t>Bob encrypts a message with his </a:t>
            </a:r>
            <a:r>
              <a:rPr sz="2400" b="1" spc="-5" dirty="0">
                <a:latin typeface="Times New Roman"/>
                <a:cs typeface="Times New Roman"/>
              </a:rPr>
              <a:t>private</a:t>
            </a:r>
            <a:r>
              <a:rPr sz="2400" b="1" spc="-114" dirty="0">
                <a:latin typeface="Times New Roman"/>
                <a:cs typeface="Times New Roman"/>
              </a:rPr>
              <a:t> </a:t>
            </a:r>
            <a:r>
              <a:rPr sz="2400" dirty="0">
                <a:latin typeface="Times New Roman"/>
                <a:cs typeface="Times New Roman"/>
              </a:rPr>
              <a:t>key</a:t>
            </a:r>
            <a:endParaRPr sz="2400">
              <a:latin typeface="Times New Roman"/>
              <a:cs typeface="Times New Roman"/>
            </a:endParaRPr>
          </a:p>
          <a:p>
            <a:pPr marL="12700">
              <a:lnSpc>
                <a:spcPct val="100000"/>
              </a:lnSpc>
              <a:spcBef>
                <a:spcPts val="1440"/>
              </a:spcBef>
            </a:pPr>
            <a:r>
              <a:rPr sz="2400" i="1" dirty="0">
                <a:latin typeface="Times New Roman"/>
                <a:cs typeface="Times New Roman"/>
              </a:rPr>
              <a:t>Anyone </a:t>
            </a:r>
            <a:r>
              <a:rPr sz="2400" dirty="0">
                <a:latin typeface="Times New Roman"/>
                <a:cs typeface="Times New Roman"/>
              </a:rPr>
              <a:t>can </a:t>
            </a:r>
            <a:r>
              <a:rPr sz="2400" spc="-5" dirty="0">
                <a:latin typeface="Times New Roman"/>
                <a:cs typeface="Times New Roman"/>
              </a:rPr>
              <a:t>decrypt </a:t>
            </a:r>
            <a:r>
              <a:rPr sz="2400" dirty="0">
                <a:latin typeface="Times New Roman"/>
                <a:cs typeface="Times New Roman"/>
              </a:rPr>
              <a:t>it </a:t>
            </a:r>
            <a:r>
              <a:rPr sz="2400" spc="-5" dirty="0">
                <a:latin typeface="Times New Roman"/>
                <a:cs typeface="Times New Roman"/>
              </a:rPr>
              <a:t>using </a:t>
            </a:r>
            <a:r>
              <a:rPr sz="2400" spc="-30" dirty="0">
                <a:latin typeface="Times New Roman"/>
                <a:cs typeface="Times New Roman"/>
              </a:rPr>
              <a:t>Bob’s </a:t>
            </a:r>
            <a:r>
              <a:rPr sz="2400" b="1" spc="-5" dirty="0">
                <a:latin typeface="Times New Roman"/>
                <a:cs typeface="Times New Roman"/>
              </a:rPr>
              <a:t>public</a:t>
            </a:r>
            <a:r>
              <a:rPr sz="2400" b="1" spc="-75" dirty="0">
                <a:latin typeface="Times New Roman"/>
                <a:cs typeface="Times New Roman"/>
              </a:rPr>
              <a:t> </a:t>
            </a:r>
            <a:r>
              <a:rPr sz="2400" spc="-40" dirty="0">
                <a:latin typeface="Times New Roman"/>
                <a:cs typeface="Times New Roman"/>
              </a:rPr>
              <a:t>key.</a:t>
            </a:r>
            <a:endParaRPr sz="2400">
              <a:latin typeface="Times New Roman"/>
              <a:cs typeface="Times New Roman"/>
            </a:endParaRPr>
          </a:p>
          <a:p>
            <a:pPr marL="12700" marR="650875">
              <a:lnSpc>
                <a:spcPct val="100000"/>
              </a:lnSpc>
              <a:spcBef>
                <a:spcPts val="1440"/>
              </a:spcBef>
            </a:pPr>
            <a:r>
              <a:rPr sz="2400" spc="-5" dirty="0">
                <a:latin typeface="Times New Roman"/>
                <a:cs typeface="Times New Roman"/>
              </a:rPr>
              <a:t>Only Bob </a:t>
            </a:r>
            <a:r>
              <a:rPr sz="2400" dirty="0">
                <a:latin typeface="Times New Roman"/>
                <a:cs typeface="Times New Roman"/>
              </a:rPr>
              <a:t>could </a:t>
            </a:r>
            <a:r>
              <a:rPr sz="2400" spc="-5" dirty="0">
                <a:latin typeface="Times New Roman"/>
                <a:cs typeface="Times New Roman"/>
              </a:rPr>
              <a:t>have </a:t>
            </a:r>
            <a:r>
              <a:rPr sz="2400" dirty="0">
                <a:latin typeface="Times New Roman"/>
                <a:cs typeface="Times New Roman"/>
              </a:rPr>
              <a:t>encrypted it, </a:t>
            </a:r>
            <a:r>
              <a:rPr sz="2400" spc="-5" dirty="0">
                <a:latin typeface="Times New Roman"/>
                <a:cs typeface="Times New Roman"/>
              </a:rPr>
              <a:t>so, </a:t>
            </a:r>
            <a:r>
              <a:rPr sz="2400" dirty="0">
                <a:latin typeface="Times New Roman"/>
                <a:cs typeface="Times New Roman"/>
              </a:rPr>
              <a:t>it</a:t>
            </a:r>
            <a:r>
              <a:rPr sz="2400" spc="-114" dirty="0">
                <a:latin typeface="Times New Roman"/>
                <a:cs typeface="Times New Roman"/>
              </a:rPr>
              <a:t> </a:t>
            </a:r>
            <a:r>
              <a:rPr sz="2400" dirty="0">
                <a:latin typeface="Times New Roman"/>
                <a:cs typeface="Times New Roman"/>
              </a:rPr>
              <a:t>is  “signed” by</a:t>
            </a:r>
            <a:r>
              <a:rPr sz="2400" spc="-25" dirty="0">
                <a:latin typeface="Times New Roman"/>
                <a:cs typeface="Times New Roman"/>
              </a:rPr>
              <a:t> </a:t>
            </a:r>
            <a:r>
              <a:rPr sz="2400" dirty="0">
                <a:latin typeface="Times New Roman"/>
                <a:cs typeface="Times New Roman"/>
              </a:rPr>
              <a:t>Bob.</a:t>
            </a:r>
            <a:endParaRPr sz="2400">
              <a:latin typeface="Times New Roman"/>
              <a:cs typeface="Times New Roman"/>
            </a:endParaRPr>
          </a:p>
          <a:p>
            <a:pPr marL="12700" marR="113030">
              <a:lnSpc>
                <a:spcPct val="100000"/>
              </a:lnSpc>
              <a:spcBef>
                <a:spcPts val="1440"/>
              </a:spcBef>
              <a:tabLst>
                <a:tab pos="1979930" algn="l"/>
              </a:tabLst>
            </a:pPr>
            <a:r>
              <a:rPr sz="2400" i="1" spc="-5" dirty="0">
                <a:latin typeface="Times New Roman"/>
                <a:cs typeface="Times New Roman"/>
              </a:rPr>
              <a:t>Uhhh, </a:t>
            </a:r>
            <a:r>
              <a:rPr sz="2400" spc="-5" dirty="0">
                <a:latin typeface="Times New Roman"/>
                <a:cs typeface="Times New Roman"/>
              </a:rPr>
              <a:t>but </a:t>
            </a:r>
            <a:r>
              <a:rPr sz="2400" b="1" i="1" spc="-5" dirty="0">
                <a:latin typeface="Times New Roman"/>
                <a:cs typeface="Times New Roman"/>
              </a:rPr>
              <a:t>anyone </a:t>
            </a:r>
            <a:r>
              <a:rPr sz="2400" spc="-5" dirty="0">
                <a:latin typeface="Times New Roman"/>
                <a:cs typeface="Times New Roman"/>
              </a:rPr>
              <a:t>can decrypt it; there is </a:t>
            </a:r>
            <a:r>
              <a:rPr sz="2400" i="1" spc="-5" dirty="0">
                <a:latin typeface="Times New Roman"/>
                <a:cs typeface="Times New Roman"/>
              </a:rPr>
              <a:t>no  </a:t>
            </a:r>
            <a:r>
              <a:rPr sz="2400" i="1" spc="-15" dirty="0">
                <a:latin typeface="Times New Roman"/>
                <a:cs typeface="Times New Roman"/>
              </a:rPr>
              <a:t>confidentiality.	</a:t>
            </a:r>
            <a:r>
              <a:rPr sz="2400" spc="-5" dirty="0">
                <a:latin typeface="Times New Roman"/>
                <a:cs typeface="Times New Roman"/>
              </a:rPr>
              <a:t>(This is exactly analogous to a  handwritten</a:t>
            </a:r>
            <a:r>
              <a:rPr sz="2400" spc="-20" dirty="0">
                <a:latin typeface="Times New Roman"/>
                <a:cs typeface="Times New Roman"/>
              </a:rPr>
              <a:t> </a:t>
            </a:r>
            <a:r>
              <a:rPr sz="2400" spc="-10" dirty="0">
                <a:latin typeface="Times New Roman"/>
                <a:cs typeface="Times New Roman"/>
              </a:rPr>
              <a:t>signature.)</a:t>
            </a:r>
            <a:endParaRPr sz="2400">
              <a:latin typeface="Times New Roman"/>
              <a:cs typeface="Times New Roman"/>
            </a:endParaRPr>
          </a:p>
        </p:txBody>
      </p:sp>
      <p:sp>
        <p:nvSpPr>
          <p:cNvPr id="6" name="object 6"/>
          <p:cNvSpPr/>
          <p:nvPr/>
        </p:nvSpPr>
        <p:spPr>
          <a:xfrm>
            <a:off x="4718699" y="4686428"/>
            <a:ext cx="246379" cy="362583"/>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5017770" y="4699063"/>
            <a:ext cx="280669" cy="295084"/>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5478017" y="4706926"/>
            <a:ext cx="254000" cy="316177"/>
          </a:xfrm>
          <a:prstGeom prst="rect">
            <a:avLst/>
          </a:prstGeom>
          <a:blipFill>
            <a:blip r:embed="rId5" cstate="print"/>
            <a:stretch>
              <a:fillRect/>
            </a:stretch>
          </a:blipFill>
        </p:spPr>
        <p:txBody>
          <a:bodyPr wrap="square" lIns="0" tIns="0" rIns="0" bIns="0" rtlCol="0"/>
          <a:lstStyle/>
          <a:p>
            <a:endParaRPr/>
          </a:p>
        </p:txBody>
      </p:sp>
      <p:sp>
        <p:nvSpPr>
          <p:cNvPr id="9" name="object 9"/>
          <p:cNvSpPr/>
          <p:nvPr/>
        </p:nvSpPr>
        <p:spPr>
          <a:xfrm>
            <a:off x="5768340" y="4800695"/>
            <a:ext cx="802639" cy="223170"/>
          </a:xfrm>
          <a:prstGeom prst="rect">
            <a:avLst/>
          </a:prstGeom>
          <a:blipFill>
            <a:blip r:embed="rId6" cstate="print"/>
            <a:stretch>
              <a:fillRect/>
            </a:stretch>
          </a:blipFill>
        </p:spPr>
        <p:txBody>
          <a:bodyPr wrap="square" lIns="0" tIns="0" rIns="0" bIns="0" rtlCol="0"/>
          <a:lstStyle/>
          <a:p>
            <a:endParaRPr/>
          </a:p>
        </p:txBody>
      </p:sp>
      <p:sp>
        <p:nvSpPr>
          <p:cNvPr id="10" name="object 10"/>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11" name="object 11"/>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24</a:t>
            </a:fld>
            <a:endParaRPr spc="-5"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810510" y="1440433"/>
            <a:ext cx="4438015" cy="467359"/>
          </a:xfrm>
          <a:prstGeom prst="rect">
            <a:avLst/>
          </a:prstGeom>
        </p:spPr>
        <p:txBody>
          <a:bodyPr vert="horz" wrap="square" lIns="0" tIns="12065" rIns="0" bIns="0" rtlCol="0">
            <a:spAutoFit/>
          </a:bodyPr>
          <a:lstStyle/>
          <a:p>
            <a:pPr marL="12700">
              <a:lnSpc>
                <a:spcPct val="100000"/>
              </a:lnSpc>
              <a:spcBef>
                <a:spcPts val="95"/>
              </a:spcBef>
            </a:pPr>
            <a:r>
              <a:rPr spc="-5" dirty="0"/>
              <a:t>Cryptographic Hash</a:t>
            </a:r>
            <a:r>
              <a:rPr spc="20" dirty="0"/>
              <a:t> </a:t>
            </a:r>
            <a:r>
              <a:rPr spc="-5" dirty="0"/>
              <a:t>Functions</a:t>
            </a:r>
          </a:p>
        </p:txBody>
      </p:sp>
      <p:sp>
        <p:nvSpPr>
          <p:cNvPr id="5" name="object 5"/>
          <p:cNvSpPr txBox="1"/>
          <p:nvPr/>
        </p:nvSpPr>
        <p:spPr>
          <a:xfrm>
            <a:off x="2043176" y="2116648"/>
            <a:ext cx="5953760" cy="4123054"/>
          </a:xfrm>
          <a:prstGeom prst="rect">
            <a:avLst/>
          </a:prstGeom>
        </p:spPr>
        <p:txBody>
          <a:bodyPr vert="horz" wrap="square" lIns="0" tIns="88900" rIns="0" bIns="0" rtlCol="0">
            <a:spAutoFit/>
          </a:bodyPr>
          <a:lstStyle/>
          <a:p>
            <a:pPr marL="292735" indent="-280035">
              <a:lnSpc>
                <a:spcPct val="100000"/>
              </a:lnSpc>
              <a:spcBef>
                <a:spcPts val="700"/>
              </a:spcBef>
              <a:buFont typeface="Arial"/>
              <a:buChar char="•"/>
              <a:tabLst>
                <a:tab pos="292735" algn="l"/>
                <a:tab pos="293370" algn="l"/>
              </a:tabLst>
            </a:pPr>
            <a:r>
              <a:rPr sz="2500" b="1" spc="-5" dirty="0">
                <a:latin typeface="Times New Roman"/>
                <a:cs typeface="Times New Roman"/>
              </a:rPr>
              <a:t>Idea: </a:t>
            </a:r>
            <a:r>
              <a:rPr sz="2500" spc="-5" dirty="0">
                <a:latin typeface="Times New Roman"/>
                <a:cs typeface="Times New Roman"/>
              </a:rPr>
              <a:t>Detect </a:t>
            </a:r>
            <a:r>
              <a:rPr sz="2500" dirty="0">
                <a:latin typeface="Times New Roman"/>
                <a:cs typeface="Times New Roman"/>
              </a:rPr>
              <a:t>tampering </a:t>
            </a:r>
            <a:r>
              <a:rPr sz="2500" spc="-5" dirty="0">
                <a:latin typeface="Times New Roman"/>
                <a:cs typeface="Times New Roman"/>
              </a:rPr>
              <a:t>with</a:t>
            </a:r>
            <a:r>
              <a:rPr sz="2500" spc="-10" dirty="0">
                <a:latin typeface="Times New Roman"/>
                <a:cs typeface="Times New Roman"/>
              </a:rPr>
              <a:t> </a:t>
            </a:r>
            <a:r>
              <a:rPr sz="2500" dirty="0">
                <a:latin typeface="Times New Roman"/>
                <a:cs typeface="Times New Roman"/>
              </a:rPr>
              <a:t>messages.</a:t>
            </a:r>
            <a:endParaRPr sz="2500">
              <a:latin typeface="Times New Roman"/>
              <a:cs typeface="Times New Roman"/>
            </a:endParaRPr>
          </a:p>
          <a:p>
            <a:pPr marL="292735" marR="378460" indent="-280035">
              <a:lnSpc>
                <a:spcPct val="100000"/>
              </a:lnSpc>
              <a:spcBef>
                <a:spcPts val="600"/>
              </a:spcBef>
              <a:buFont typeface="Arial"/>
              <a:buChar char="•"/>
              <a:tabLst>
                <a:tab pos="292735" algn="l"/>
                <a:tab pos="293370" algn="l"/>
                <a:tab pos="3268979" algn="l"/>
              </a:tabLst>
            </a:pPr>
            <a:r>
              <a:rPr sz="2500" spc="-5" dirty="0">
                <a:latin typeface="Times New Roman"/>
                <a:cs typeface="Times New Roman"/>
              </a:rPr>
              <a:t>Needed: </a:t>
            </a:r>
            <a:r>
              <a:rPr sz="2500" dirty="0">
                <a:latin typeface="Times New Roman"/>
                <a:cs typeface="Times New Roman"/>
              </a:rPr>
              <a:t>A function that “characterizes”</a:t>
            </a:r>
            <a:r>
              <a:rPr sz="2500" spc="-320" dirty="0">
                <a:latin typeface="Times New Roman"/>
                <a:cs typeface="Times New Roman"/>
              </a:rPr>
              <a:t> </a:t>
            </a:r>
            <a:r>
              <a:rPr sz="2500" dirty="0">
                <a:latin typeface="Times New Roman"/>
                <a:cs typeface="Times New Roman"/>
              </a:rPr>
              <a:t>a  message in</a:t>
            </a:r>
            <a:r>
              <a:rPr sz="2500" spc="30" dirty="0">
                <a:latin typeface="Times New Roman"/>
                <a:cs typeface="Times New Roman"/>
              </a:rPr>
              <a:t> </a:t>
            </a:r>
            <a:r>
              <a:rPr sz="2500" spc="-5" dirty="0">
                <a:latin typeface="Times New Roman"/>
                <a:cs typeface="Times New Roman"/>
              </a:rPr>
              <a:t>some</a:t>
            </a:r>
            <a:r>
              <a:rPr sz="2500" spc="5" dirty="0">
                <a:latin typeface="Times New Roman"/>
                <a:cs typeface="Times New Roman"/>
              </a:rPr>
              <a:t> </a:t>
            </a:r>
            <a:r>
              <a:rPr sz="2500" spc="-45" dirty="0">
                <a:latin typeface="Times New Roman"/>
                <a:cs typeface="Times New Roman"/>
              </a:rPr>
              <a:t>way.	</a:t>
            </a:r>
            <a:r>
              <a:rPr sz="2500" spc="-25" dirty="0">
                <a:latin typeface="Times New Roman"/>
                <a:cs typeface="Times New Roman"/>
              </a:rPr>
              <a:t>That’s </a:t>
            </a:r>
            <a:r>
              <a:rPr sz="2500" dirty="0">
                <a:latin typeface="Times New Roman"/>
                <a:cs typeface="Times New Roman"/>
              </a:rPr>
              <a:t>a  cryptographic hash</a:t>
            </a:r>
            <a:r>
              <a:rPr sz="2500" spc="-10" dirty="0">
                <a:latin typeface="Times New Roman"/>
                <a:cs typeface="Times New Roman"/>
              </a:rPr>
              <a:t> </a:t>
            </a:r>
            <a:r>
              <a:rPr sz="2500" dirty="0">
                <a:latin typeface="Times New Roman"/>
                <a:cs typeface="Times New Roman"/>
              </a:rPr>
              <a:t>function.</a:t>
            </a:r>
            <a:endParaRPr sz="2500">
              <a:latin typeface="Times New Roman"/>
              <a:cs typeface="Times New Roman"/>
            </a:endParaRPr>
          </a:p>
          <a:p>
            <a:pPr marL="292735" indent="-280035">
              <a:lnSpc>
                <a:spcPct val="100000"/>
              </a:lnSpc>
              <a:spcBef>
                <a:spcPts val="600"/>
              </a:spcBef>
              <a:buFont typeface="Arial"/>
              <a:buChar char="•"/>
              <a:tabLst>
                <a:tab pos="292735" algn="l"/>
                <a:tab pos="293370" algn="l"/>
              </a:tabLst>
            </a:pPr>
            <a:r>
              <a:rPr sz="2500" dirty="0">
                <a:latin typeface="Times New Roman"/>
                <a:cs typeface="Times New Roman"/>
              </a:rPr>
              <a:t>Characteristics of a </a:t>
            </a:r>
            <a:r>
              <a:rPr sz="2500" spc="-5" dirty="0">
                <a:latin typeface="Times New Roman"/>
                <a:cs typeface="Times New Roman"/>
              </a:rPr>
              <a:t>strong </a:t>
            </a:r>
            <a:r>
              <a:rPr sz="2500" dirty="0">
                <a:latin typeface="Times New Roman"/>
                <a:cs typeface="Times New Roman"/>
              </a:rPr>
              <a:t>hash</a:t>
            </a:r>
            <a:r>
              <a:rPr sz="2500" spc="5" dirty="0">
                <a:latin typeface="Times New Roman"/>
                <a:cs typeface="Times New Roman"/>
              </a:rPr>
              <a:t> </a:t>
            </a:r>
            <a:r>
              <a:rPr sz="2500" dirty="0">
                <a:latin typeface="Times New Roman"/>
                <a:cs typeface="Times New Roman"/>
              </a:rPr>
              <a:t>function:</a:t>
            </a:r>
            <a:endParaRPr sz="2500">
              <a:latin typeface="Times New Roman"/>
              <a:cs typeface="Times New Roman"/>
            </a:endParaRPr>
          </a:p>
          <a:p>
            <a:pPr marL="619760" lvl="1" indent="-233679">
              <a:lnSpc>
                <a:spcPct val="100000"/>
              </a:lnSpc>
              <a:spcBef>
                <a:spcPts val="560"/>
              </a:spcBef>
              <a:buFont typeface="Arial"/>
              <a:buChar char="•"/>
              <a:tabLst>
                <a:tab pos="619760" algn="l"/>
                <a:tab pos="620395" algn="l"/>
              </a:tabLst>
            </a:pPr>
            <a:r>
              <a:rPr sz="2300" i="1" spc="-5" dirty="0">
                <a:latin typeface="Times New Roman"/>
                <a:cs typeface="Times New Roman"/>
              </a:rPr>
              <a:t>h(m) </a:t>
            </a:r>
            <a:r>
              <a:rPr sz="2300" spc="-5" dirty="0">
                <a:latin typeface="Times New Roman"/>
                <a:cs typeface="Times New Roman"/>
              </a:rPr>
              <a:t>is easy to</a:t>
            </a:r>
            <a:r>
              <a:rPr sz="2300" dirty="0">
                <a:latin typeface="Times New Roman"/>
                <a:cs typeface="Times New Roman"/>
              </a:rPr>
              <a:t> </a:t>
            </a:r>
            <a:r>
              <a:rPr sz="2300" spc="-5" dirty="0">
                <a:latin typeface="Times New Roman"/>
                <a:cs typeface="Times New Roman"/>
              </a:rPr>
              <a:t>compute</a:t>
            </a:r>
            <a:endParaRPr sz="2300">
              <a:latin typeface="Times New Roman"/>
              <a:cs typeface="Times New Roman"/>
            </a:endParaRPr>
          </a:p>
          <a:p>
            <a:pPr marL="619760" lvl="1" indent="-233679">
              <a:lnSpc>
                <a:spcPct val="100000"/>
              </a:lnSpc>
              <a:spcBef>
                <a:spcPts val="550"/>
              </a:spcBef>
              <a:buFont typeface="Arial"/>
              <a:buChar char="•"/>
              <a:tabLst>
                <a:tab pos="619760" algn="l"/>
                <a:tab pos="620395" algn="l"/>
              </a:tabLst>
            </a:pPr>
            <a:r>
              <a:rPr sz="2300" spc="-5" dirty="0">
                <a:latin typeface="Times New Roman"/>
                <a:cs typeface="Times New Roman"/>
              </a:rPr>
              <a:t>Deriving </a:t>
            </a:r>
            <a:r>
              <a:rPr sz="2300" i="1" spc="-5" dirty="0">
                <a:latin typeface="Times New Roman"/>
                <a:cs typeface="Times New Roman"/>
              </a:rPr>
              <a:t>m </a:t>
            </a:r>
            <a:r>
              <a:rPr sz="2300" spc="-5" dirty="0">
                <a:latin typeface="Times New Roman"/>
                <a:cs typeface="Times New Roman"/>
              </a:rPr>
              <a:t>from </a:t>
            </a:r>
            <a:r>
              <a:rPr sz="2300" i="1" spc="-5" dirty="0">
                <a:latin typeface="Times New Roman"/>
                <a:cs typeface="Times New Roman"/>
              </a:rPr>
              <a:t>h(m) </a:t>
            </a:r>
            <a:r>
              <a:rPr sz="2300" spc="-5" dirty="0">
                <a:latin typeface="Times New Roman"/>
                <a:cs typeface="Times New Roman"/>
              </a:rPr>
              <a:t>is</a:t>
            </a:r>
            <a:r>
              <a:rPr sz="2300" dirty="0">
                <a:latin typeface="Times New Roman"/>
                <a:cs typeface="Times New Roman"/>
              </a:rPr>
              <a:t> </a:t>
            </a:r>
            <a:r>
              <a:rPr sz="2300" spc="-5" dirty="0">
                <a:latin typeface="Times New Roman"/>
                <a:cs typeface="Times New Roman"/>
              </a:rPr>
              <a:t>infeasible</a:t>
            </a:r>
            <a:endParaRPr sz="2300">
              <a:latin typeface="Times New Roman"/>
              <a:cs typeface="Times New Roman"/>
            </a:endParaRPr>
          </a:p>
          <a:p>
            <a:pPr marL="619760" marR="5080" lvl="1" indent="-233679">
              <a:lnSpc>
                <a:spcPct val="99400"/>
              </a:lnSpc>
              <a:spcBef>
                <a:spcPts val="480"/>
              </a:spcBef>
              <a:buFont typeface="Arial"/>
              <a:buChar char="•"/>
              <a:tabLst>
                <a:tab pos="619760" algn="l"/>
                <a:tab pos="620395" algn="l"/>
              </a:tabLst>
            </a:pPr>
            <a:r>
              <a:rPr sz="2300" spc="-5" dirty="0">
                <a:latin typeface="Times New Roman"/>
                <a:cs typeface="Times New Roman"/>
              </a:rPr>
              <a:t>Given </a:t>
            </a:r>
            <a:r>
              <a:rPr sz="2300" i="1" spc="-5" dirty="0">
                <a:latin typeface="Times New Roman"/>
                <a:cs typeface="Times New Roman"/>
              </a:rPr>
              <a:t>m</a:t>
            </a:r>
            <a:r>
              <a:rPr sz="2300" spc="-5" dirty="0">
                <a:latin typeface="Times New Roman"/>
                <a:cs typeface="Times New Roman"/>
              </a:rPr>
              <a:t>, finding </a:t>
            </a:r>
            <a:r>
              <a:rPr sz="2300" i="1" spc="-15" dirty="0">
                <a:latin typeface="Times New Roman"/>
                <a:cs typeface="Times New Roman"/>
              </a:rPr>
              <a:t>m</a:t>
            </a:r>
            <a:r>
              <a:rPr sz="2400" i="1" spc="-15" dirty="0">
                <a:latin typeface="Symbol"/>
                <a:cs typeface="Symbol"/>
              </a:rPr>
              <a:t></a:t>
            </a:r>
            <a:r>
              <a:rPr sz="2400" i="1" spc="-15" dirty="0">
                <a:latin typeface="Times New Roman"/>
                <a:cs typeface="Times New Roman"/>
              </a:rPr>
              <a:t> </a:t>
            </a:r>
            <a:r>
              <a:rPr sz="2300" spc="-5" dirty="0">
                <a:latin typeface="Times New Roman"/>
                <a:cs typeface="Times New Roman"/>
              </a:rPr>
              <a:t>such that </a:t>
            </a:r>
            <a:r>
              <a:rPr sz="2300" i="1" spc="-10" dirty="0">
                <a:latin typeface="Times New Roman"/>
                <a:cs typeface="Times New Roman"/>
              </a:rPr>
              <a:t>h(m</a:t>
            </a:r>
            <a:r>
              <a:rPr sz="2400" i="1" spc="-10" dirty="0">
                <a:latin typeface="Symbol"/>
                <a:cs typeface="Symbol"/>
              </a:rPr>
              <a:t></a:t>
            </a:r>
            <a:r>
              <a:rPr sz="2400" i="1" spc="-10" dirty="0">
                <a:latin typeface="Times New Roman"/>
                <a:cs typeface="Times New Roman"/>
              </a:rPr>
              <a:t> </a:t>
            </a:r>
            <a:r>
              <a:rPr sz="2300" i="1" spc="-5" dirty="0">
                <a:latin typeface="Times New Roman"/>
                <a:cs typeface="Times New Roman"/>
              </a:rPr>
              <a:t>)= h(m) </a:t>
            </a:r>
            <a:r>
              <a:rPr sz="2300" spc="-10" dirty="0">
                <a:latin typeface="Times New Roman"/>
                <a:cs typeface="Times New Roman"/>
              </a:rPr>
              <a:t>is  </a:t>
            </a:r>
            <a:r>
              <a:rPr sz="2300" spc="-5" dirty="0">
                <a:latin typeface="Times New Roman"/>
                <a:cs typeface="Times New Roman"/>
              </a:rPr>
              <a:t>infeasible (protects integrity by resisting  collision</a:t>
            </a:r>
            <a:r>
              <a:rPr sz="2300" spc="5" dirty="0">
                <a:latin typeface="Times New Roman"/>
                <a:cs typeface="Times New Roman"/>
              </a:rPr>
              <a:t> </a:t>
            </a:r>
            <a:r>
              <a:rPr sz="2300" spc="-5" dirty="0">
                <a:latin typeface="Times New Roman"/>
                <a:cs typeface="Times New Roman"/>
              </a:rPr>
              <a:t>attacks)</a:t>
            </a:r>
            <a:endParaRPr sz="23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25</a:t>
            </a:fld>
            <a:endParaRPr spc="-5"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3446779" y="1440433"/>
            <a:ext cx="3165475" cy="467359"/>
          </a:xfrm>
          <a:prstGeom prst="rect">
            <a:avLst/>
          </a:prstGeom>
        </p:spPr>
        <p:txBody>
          <a:bodyPr vert="horz" wrap="square" lIns="0" tIns="12065" rIns="0" bIns="0" rtlCol="0">
            <a:spAutoFit/>
          </a:bodyPr>
          <a:lstStyle/>
          <a:p>
            <a:pPr marL="12700">
              <a:lnSpc>
                <a:spcPct val="100000"/>
              </a:lnSpc>
              <a:spcBef>
                <a:spcPts val="95"/>
              </a:spcBef>
            </a:pPr>
            <a:r>
              <a:rPr spc="-5" dirty="0"/>
              <a:t>Simple Hash </a:t>
            </a:r>
            <a:r>
              <a:rPr spc="-10" dirty="0"/>
              <a:t>Example</a:t>
            </a:r>
          </a:p>
        </p:txBody>
      </p:sp>
      <p:sp>
        <p:nvSpPr>
          <p:cNvPr id="5" name="object 5"/>
          <p:cNvSpPr txBox="1"/>
          <p:nvPr/>
        </p:nvSpPr>
        <p:spPr>
          <a:xfrm>
            <a:off x="2271776" y="2147570"/>
            <a:ext cx="4645025" cy="4124960"/>
          </a:xfrm>
          <a:prstGeom prst="rect">
            <a:avLst/>
          </a:prstGeom>
        </p:spPr>
        <p:txBody>
          <a:bodyPr vert="horz" wrap="square" lIns="0" tIns="12700" rIns="0" bIns="0" rtlCol="0">
            <a:spAutoFit/>
          </a:bodyPr>
          <a:lstStyle/>
          <a:p>
            <a:pPr marL="12700">
              <a:lnSpc>
                <a:spcPct val="100000"/>
              </a:lnSpc>
              <a:spcBef>
                <a:spcPts val="100"/>
              </a:spcBef>
            </a:pPr>
            <a:r>
              <a:rPr sz="2400" dirty="0">
                <a:latin typeface="Times New Roman"/>
                <a:cs typeface="Times New Roman"/>
              </a:rPr>
              <a:t>DOG</a:t>
            </a:r>
            <a:endParaRPr sz="2400">
              <a:latin typeface="Times New Roman"/>
              <a:cs typeface="Times New Roman"/>
            </a:endParaRPr>
          </a:p>
          <a:p>
            <a:pPr marL="12700">
              <a:lnSpc>
                <a:spcPct val="100000"/>
              </a:lnSpc>
            </a:pPr>
            <a:r>
              <a:rPr sz="2400" spc="-5" dirty="0">
                <a:latin typeface="Times New Roman"/>
                <a:cs typeface="Times New Roman"/>
              </a:rPr>
              <a:t>hex 44 4f</a:t>
            </a:r>
            <a:r>
              <a:rPr sz="2400" spc="-15" dirty="0">
                <a:latin typeface="Times New Roman"/>
                <a:cs typeface="Times New Roman"/>
              </a:rPr>
              <a:t> </a:t>
            </a:r>
            <a:r>
              <a:rPr sz="2400" spc="-5" dirty="0">
                <a:latin typeface="Times New Roman"/>
                <a:cs typeface="Times New Roman"/>
              </a:rPr>
              <a:t>47</a:t>
            </a:r>
            <a:endParaRPr sz="2400">
              <a:latin typeface="Times New Roman"/>
              <a:cs typeface="Times New Roman"/>
            </a:endParaRPr>
          </a:p>
          <a:p>
            <a:pPr marL="12700">
              <a:lnSpc>
                <a:spcPct val="100000"/>
              </a:lnSpc>
            </a:pPr>
            <a:r>
              <a:rPr sz="2400" spc="-5" dirty="0">
                <a:latin typeface="Times New Roman"/>
                <a:cs typeface="Times New Roman"/>
              </a:rPr>
              <a:t>Hash= 44+4f+47 </a:t>
            </a:r>
            <a:r>
              <a:rPr sz="2400" dirty="0">
                <a:latin typeface="Times New Roman"/>
                <a:cs typeface="Times New Roman"/>
              </a:rPr>
              <a:t>=</a:t>
            </a:r>
            <a:r>
              <a:rPr sz="2400" spc="-15" dirty="0">
                <a:latin typeface="Times New Roman"/>
                <a:cs typeface="Times New Roman"/>
              </a:rPr>
              <a:t> </a:t>
            </a:r>
            <a:r>
              <a:rPr sz="2400" spc="-5" dirty="0">
                <a:latin typeface="Times New Roman"/>
                <a:cs typeface="Times New Roman"/>
              </a:rPr>
              <a:t>da</a:t>
            </a:r>
            <a:endParaRPr sz="2400">
              <a:latin typeface="Times New Roman"/>
              <a:cs typeface="Times New Roman"/>
            </a:endParaRPr>
          </a:p>
          <a:p>
            <a:pPr marL="12700">
              <a:lnSpc>
                <a:spcPct val="100000"/>
              </a:lnSpc>
              <a:spcBef>
                <a:spcPts val="1440"/>
              </a:spcBef>
            </a:pPr>
            <a:r>
              <a:rPr sz="2400" dirty="0">
                <a:latin typeface="Times New Roman"/>
                <a:cs typeface="Times New Roman"/>
              </a:rPr>
              <a:t>BOG</a:t>
            </a:r>
            <a:endParaRPr sz="2400">
              <a:latin typeface="Times New Roman"/>
              <a:cs typeface="Times New Roman"/>
            </a:endParaRPr>
          </a:p>
          <a:p>
            <a:pPr marL="12700">
              <a:lnSpc>
                <a:spcPct val="100000"/>
              </a:lnSpc>
            </a:pPr>
            <a:r>
              <a:rPr sz="2400" spc="-5" dirty="0">
                <a:latin typeface="Times New Roman"/>
                <a:cs typeface="Times New Roman"/>
              </a:rPr>
              <a:t>hex 42 4f</a:t>
            </a:r>
            <a:r>
              <a:rPr sz="2400" spc="-15" dirty="0">
                <a:latin typeface="Times New Roman"/>
                <a:cs typeface="Times New Roman"/>
              </a:rPr>
              <a:t> </a:t>
            </a:r>
            <a:r>
              <a:rPr sz="2400" spc="-5" dirty="0">
                <a:latin typeface="Times New Roman"/>
                <a:cs typeface="Times New Roman"/>
              </a:rPr>
              <a:t>47</a:t>
            </a:r>
            <a:endParaRPr sz="2400">
              <a:latin typeface="Times New Roman"/>
              <a:cs typeface="Times New Roman"/>
            </a:endParaRPr>
          </a:p>
          <a:p>
            <a:pPr marL="12700">
              <a:lnSpc>
                <a:spcPct val="100000"/>
              </a:lnSpc>
            </a:pPr>
            <a:r>
              <a:rPr sz="2400" spc="-5" dirty="0">
                <a:latin typeface="Times New Roman"/>
                <a:cs typeface="Times New Roman"/>
              </a:rPr>
              <a:t>Hash </a:t>
            </a:r>
            <a:r>
              <a:rPr sz="2400" dirty="0">
                <a:latin typeface="Times New Roman"/>
                <a:cs typeface="Times New Roman"/>
              </a:rPr>
              <a:t>= </a:t>
            </a:r>
            <a:r>
              <a:rPr sz="2400" spc="-5" dirty="0">
                <a:latin typeface="Times New Roman"/>
                <a:cs typeface="Times New Roman"/>
              </a:rPr>
              <a:t>42+4f+47 </a:t>
            </a:r>
            <a:r>
              <a:rPr sz="2400" dirty="0">
                <a:latin typeface="Times New Roman"/>
                <a:cs typeface="Times New Roman"/>
              </a:rPr>
              <a:t>=</a:t>
            </a:r>
            <a:r>
              <a:rPr sz="2400" spc="-25" dirty="0">
                <a:latin typeface="Times New Roman"/>
                <a:cs typeface="Times New Roman"/>
              </a:rPr>
              <a:t> </a:t>
            </a:r>
            <a:r>
              <a:rPr sz="2400" spc="-5" dirty="0">
                <a:latin typeface="Times New Roman"/>
                <a:cs typeface="Times New Roman"/>
              </a:rPr>
              <a:t>d8</a:t>
            </a:r>
            <a:endParaRPr sz="2400">
              <a:latin typeface="Times New Roman"/>
              <a:cs typeface="Times New Roman"/>
            </a:endParaRPr>
          </a:p>
          <a:p>
            <a:pPr marL="12700" marR="201930">
              <a:lnSpc>
                <a:spcPct val="100000"/>
              </a:lnSpc>
              <a:spcBef>
                <a:spcPts val="1440"/>
              </a:spcBef>
            </a:pPr>
            <a:r>
              <a:rPr sz="2400" spc="-10" dirty="0">
                <a:latin typeface="Times New Roman"/>
                <a:cs typeface="Times New Roman"/>
              </a:rPr>
              <a:t>Different </a:t>
            </a:r>
            <a:r>
              <a:rPr sz="2400" spc="-5" dirty="0">
                <a:latin typeface="Times New Roman"/>
                <a:cs typeface="Times New Roman"/>
              </a:rPr>
              <a:t>hash </a:t>
            </a:r>
            <a:r>
              <a:rPr sz="2400" dirty="0">
                <a:latin typeface="Times New Roman"/>
                <a:cs typeface="Times New Roman"/>
              </a:rPr>
              <a:t>codes imply </a:t>
            </a:r>
            <a:r>
              <a:rPr sz="2400" spc="-10" dirty="0">
                <a:latin typeface="Times New Roman"/>
                <a:cs typeface="Times New Roman"/>
              </a:rPr>
              <a:t>different  </a:t>
            </a:r>
            <a:r>
              <a:rPr sz="2400" dirty="0">
                <a:latin typeface="Times New Roman"/>
                <a:cs typeface="Times New Roman"/>
              </a:rPr>
              <a:t>messages.</a:t>
            </a:r>
            <a:endParaRPr sz="2400">
              <a:latin typeface="Times New Roman"/>
              <a:cs typeface="Times New Roman"/>
            </a:endParaRPr>
          </a:p>
          <a:p>
            <a:pPr marL="12700" marR="5080">
              <a:lnSpc>
                <a:spcPct val="100000"/>
              </a:lnSpc>
              <a:spcBef>
                <a:spcPts val="600"/>
              </a:spcBef>
            </a:pPr>
            <a:r>
              <a:rPr sz="2400" spc="-5" dirty="0">
                <a:latin typeface="Times New Roman"/>
                <a:cs typeface="Times New Roman"/>
              </a:rPr>
              <a:t>Do </a:t>
            </a:r>
            <a:r>
              <a:rPr sz="2400" dirty="0">
                <a:latin typeface="Times New Roman"/>
                <a:cs typeface="Times New Roman"/>
              </a:rPr>
              <a:t>identical hash codes mean that</a:t>
            </a:r>
            <a:r>
              <a:rPr sz="2400" spc="-135" dirty="0">
                <a:latin typeface="Times New Roman"/>
                <a:cs typeface="Times New Roman"/>
              </a:rPr>
              <a:t> </a:t>
            </a:r>
            <a:r>
              <a:rPr sz="2400" dirty="0">
                <a:latin typeface="Times New Roman"/>
                <a:cs typeface="Times New Roman"/>
              </a:rPr>
              <a:t>the  messages are</a:t>
            </a:r>
            <a:r>
              <a:rPr sz="2400" spc="-30" dirty="0">
                <a:latin typeface="Times New Roman"/>
                <a:cs typeface="Times New Roman"/>
              </a:rPr>
              <a:t> </a:t>
            </a:r>
            <a:r>
              <a:rPr sz="2400" dirty="0">
                <a:latin typeface="Times New Roman"/>
                <a:cs typeface="Times New Roman"/>
              </a:rPr>
              <a:t>identical?</a:t>
            </a:r>
            <a:endParaRPr sz="24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26</a:t>
            </a:fld>
            <a:endParaRPr spc="-5"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143504" y="1440433"/>
            <a:ext cx="3770629" cy="467359"/>
          </a:xfrm>
          <a:prstGeom prst="rect">
            <a:avLst/>
          </a:prstGeom>
        </p:spPr>
        <p:txBody>
          <a:bodyPr vert="horz" wrap="square" lIns="0" tIns="12065" rIns="0" bIns="0" rtlCol="0">
            <a:spAutoFit/>
          </a:bodyPr>
          <a:lstStyle/>
          <a:p>
            <a:pPr marL="12700">
              <a:lnSpc>
                <a:spcPct val="100000"/>
              </a:lnSpc>
              <a:spcBef>
                <a:spcPts val="95"/>
              </a:spcBef>
            </a:pPr>
            <a:r>
              <a:rPr spc="-5" dirty="0"/>
              <a:t>The MD5 and SHA</a:t>
            </a:r>
            <a:r>
              <a:rPr spc="-155" dirty="0"/>
              <a:t> </a:t>
            </a:r>
            <a:r>
              <a:rPr spc="-5" dirty="0"/>
              <a:t>Hashes</a:t>
            </a:r>
          </a:p>
        </p:txBody>
      </p:sp>
      <p:sp>
        <p:nvSpPr>
          <p:cNvPr id="5" name="object 5"/>
          <p:cNvSpPr txBox="1"/>
          <p:nvPr/>
        </p:nvSpPr>
        <p:spPr>
          <a:xfrm>
            <a:off x="1841244" y="2183704"/>
            <a:ext cx="6367780" cy="3835400"/>
          </a:xfrm>
          <a:prstGeom prst="rect">
            <a:avLst/>
          </a:prstGeom>
        </p:spPr>
        <p:txBody>
          <a:bodyPr vert="horz" wrap="square" lIns="0" tIns="88900" rIns="0" bIns="0" rtlCol="0">
            <a:spAutoFit/>
          </a:bodyPr>
          <a:lstStyle/>
          <a:p>
            <a:pPr marL="292735" indent="-280035">
              <a:lnSpc>
                <a:spcPct val="100000"/>
              </a:lnSpc>
              <a:spcBef>
                <a:spcPts val="700"/>
              </a:spcBef>
              <a:buFont typeface="Arial"/>
              <a:buChar char="•"/>
              <a:tabLst>
                <a:tab pos="292735" algn="l"/>
                <a:tab pos="293370" algn="l"/>
              </a:tabLst>
            </a:pPr>
            <a:r>
              <a:rPr sz="2500" dirty="0">
                <a:latin typeface="Times New Roman"/>
                <a:cs typeface="Times New Roman"/>
              </a:rPr>
              <a:t>The MD5 hash code is 128 bits; SHA is</a:t>
            </a:r>
            <a:r>
              <a:rPr sz="2500" spc="-229" dirty="0">
                <a:latin typeface="Times New Roman"/>
                <a:cs typeface="Times New Roman"/>
              </a:rPr>
              <a:t> </a:t>
            </a:r>
            <a:r>
              <a:rPr sz="2500" dirty="0">
                <a:latin typeface="Times New Roman"/>
                <a:cs typeface="Times New Roman"/>
              </a:rPr>
              <a:t>160.</a:t>
            </a:r>
            <a:endParaRPr sz="2500">
              <a:latin typeface="Times New Roman"/>
              <a:cs typeface="Times New Roman"/>
            </a:endParaRPr>
          </a:p>
          <a:p>
            <a:pPr marL="292735" indent="-280035">
              <a:lnSpc>
                <a:spcPct val="100000"/>
              </a:lnSpc>
              <a:spcBef>
                <a:spcPts val="600"/>
              </a:spcBef>
              <a:buFont typeface="Arial"/>
              <a:buChar char="•"/>
              <a:tabLst>
                <a:tab pos="292735" algn="l"/>
                <a:tab pos="293370" algn="l"/>
              </a:tabLst>
            </a:pPr>
            <a:r>
              <a:rPr sz="2500" dirty="0">
                <a:latin typeface="Times New Roman"/>
                <a:cs typeface="Times New Roman"/>
              </a:rPr>
              <a:t>So, there are </a:t>
            </a:r>
            <a:r>
              <a:rPr sz="2500" spc="5" dirty="0">
                <a:latin typeface="Times New Roman"/>
                <a:cs typeface="Times New Roman"/>
              </a:rPr>
              <a:t>2</a:t>
            </a:r>
            <a:r>
              <a:rPr sz="2475" spc="7" baseline="25252" dirty="0">
                <a:latin typeface="Times New Roman"/>
                <a:cs typeface="Times New Roman"/>
              </a:rPr>
              <a:t>128 </a:t>
            </a:r>
            <a:r>
              <a:rPr sz="2500" dirty="0">
                <a:latin typeface="Times New Roman"/>
                <a:cs typeface="Times New Roman"/>
              </a:rPr>
              <a:t>or </a:t>
            </a:r>
            <a:r>
              <a:rPr sz="2500" spc="5" dirty="0">
                <a:latin typeface="Times New Roman"/>
                <a:cs typeface="Times New Roman"/>
              </a:rPr>
              <a:t>2</a:t>
            </a:r>
            <a:r>
              <a:rPr sz="2475" spc="7" baseline="25252" dirty="0">
                <a:latin typeface="Times New Roman"/>
                <a:cs typeface="Times New Roman"/>
              </a:rPr>
              <a:t>160 </a:t>
            </a:r>
            <a:r>
              <a:rPr sz="2500" dirty="0">
                <a:latin typeface="Times New Roman"/>
                <a:cs typeface="Times New Roman"/>
              </a:rPr>
              <a:t>possible hashes (a</a:t>
            </a:r>
            <a:r>
              <a:rPr sz="2500" spc="370" dirty="0">
                <a:latin typeface="Times New Roman"/>
                <a:cs typeface="Times New Roman"/>
              </a:rPr>
              <a:t> </a:t>
            </a:r>
            <a:r>
              <a:rPr sz="2500" dirty="0">
                <a:latin typeface="Times New Roman"/>
                <a:cs typeface="Times New Roman"/>
              </a:rPr>
              <a:t>lot!)</a:t>
            </a:r>
            <a:endParaRPr sz="2500">
              <a:latin typeface="Times New Roman"/>
              <a:cs typeface="Times New Roman"/>
            </a:endParaRPr>
          </a:p>
          <a:p>
            <a:pPr marL="292735" marR="553085" indent="-280035">
              <a:lnSpc>
                <a:spcPct val="100000"/>
              </a:lnSpc>
              <a:spcBef>
                <a:spcPts val="600"/>
              </a:spcBef>
              <a:buFont typeface="Arial"/>
              <a:buChar char="•"/>
              <a:tabLst>
                <a:tab pos="292735" algn="l"/>
                <a:tab pos="293370" algn="l"/>
              </a:tabLst>
            </a:pPr>
            <a:r>
              <a:rPr sz="2500" dirty="0">
                <a:latin typeface="Times New Roman"/>
                <a:cs typeface="Times New Roman"/>
              </a:rPr>
              <a:t>The probability that two messages have</a:t>
            </a:r>
            <a:r>
              <a:rPr sz="2500" spc="-55" dirty="0">
                <a:latin typeface="Times New Roman"/>
                <a:cs typeface="Times New Roman"/>
              </a:rPr>
              <a:t> </a:t>
            </a:r>
            <a:r>
              <a:rPr sz="2500" dirty="0">
                <a:latin typeface="Times New Roman"/>
                <a:cs typeface="Times New Roman"/>
              </a:rPr>
              <a:t>the  </a:t>
            </a:r>
            <a:r>
              <a:rPr sz="2500" spc="-5" dirty="0">
                <a:latin typeface="Times New Roman"/>
                <a:cs typeface="Times New Roman"/>
              </a:rPr>
              <a:t>same </a:t>
            </a:r>
            <a:r>
              <a:rPr sz="2500" dirty="0">
                <a:latin typeface="Times New Roman"/>
                <a:cs typeface="Times New Roman"/>
              </a:rPr>
              <a:t>hash code is very</a:t>
            </a:r>
            <a:r>
              <a:rPr sz="2500" spc="5" dirty="0">
                <a:latin typeface="Times New Roman"/>
                <a:cs typeface="Times New Roman"/>
              </a:rPr>
              <a:t> </a:t>
            </a:r>
            <a:r>
              <a:rPr sz="2500" spc="-5" dirty="0">
                <a:latin typeface="Times New Roman"/>
                <a:cs typeface="Times New Roman"/>
              </a:rPr>
              <a:t>small.</a:t>
            </a:r>
            <a:endParaRPr sz="2500">
              <a:latin typeface="Times New Roman"/>
              <a:cs typeface="Times New Roman"/>
            </a:endParaRPr>
          </a:p>
          <a:p>
            <a:pPr marL="292735" marR="5080" indent="-280035">
              <a:lnSpc>
                <a:spcPct val="100000"/>
              </a:lnSpc>
              <a:spcBef>
                <a:spcPts val="600"/>
              </a:spcBef>
              <a:buFont typeface="Arial"/>
              <a:buChar char="•"/>
              <a:tabLst>
                <a:tab pos="292735" algn="l"/>
                <a:tab pos="293370" algn="l"/>
              </a:tabLst>
            </a:pPr>
            <a:r>
              <a:rPr sz="2500" dirty="0">
                <a:latin typeface="Times New Roman"/>
                <a:cs typeface="Times New Roman"/>
              </a:rPr>
              <a:t>Can a message be especially crafted to have the  </a:t>
            </a:r>
            <a:r>
              <a:rPr sz="2500" spc="-5" dirty="0">
                <a:latin typeface="Times New Roman"/>
                <a:cs typeface="Times New Roman"/>
              </a:rPr>
              <a:t>same </a:t>
            </a:r>
            <a:r>
              <a:rPr sz="2500" dirty="0">
                <a:latin typeface="Times New Roman"/>
                <a:cs typeface="Times New Roman"/>
              </a:rPr>
              <a:t>hash code as an arbitrary</a:t>
            </a:r>
            <a:r>
              <a:rPr sz="2500" spc="10" dirty="0">
                <a:latin typeface="Times New Roman"/>
                <a:cs typeface="Times New Roman"/>
              </a:rPr>
              <a:t> </a:t>
            </a:r>
            <a:r>
              <a:rPr sz="2500" dirty="0">
                <a:latin typeface="Times New Roman"/>
                <a:cs typeface="Times New Roman"/>
              </a:rPr>
              <a:t>message?</a:t>
            </a:r>
            <a:endParaRPr sz="2500">
              <a:latin typeface="Times New Roman"/>
              <a:cs typeface="Times New Roman"/>
            </a:endParaRPr>
          </a:p>
          <a:p>
            <a:pPr marL="292735">
              <a:lnSpc>
                <a:spcPct val="100000"/>
              </a:lnSpc>
            </a:pPr>
            <a:r>
              <a:rPr sz="2500" dirty="0">
                <a:latin typeface="Times New Roman"/>
                <a:cs typeface="Times New Roman"/>
              </a:rPr>
              <a:t>(Not</a:t>
            </a:r>
            <a:r>
              <a:rPr sz="2500" spc="-5" dirty="0">
                <a:latin typeface="Times New Roman"/>
                <a:cs typeface="Times New Roman"/>
              </a:rPr>
              <a:t> </a:t>
            </a:r>
            <a:r>
              <a:rPr sz="2500" spc="-20" dirty="0">
                <a:latin typeface="Times New Roman"/>
                <a:cs typeface="Times New Roman"/>
              </a:rPr>
              <a:t>easily.)</a:t>
            </a:r>
            <a:endParaRPr sz="2500">
              <a:latin typeface="Times New Roman"/>
              <a:cs typeface="Times New Roman"/>
            </a:endParaRPr>
          </a:p>
          <a:p>
            <a:pPr marL="292735" marR="763905" indent="-280035">
              <a:lnSpc>
                <a:spcPct val="100000"/>
              </a:lnSpc>
              <a:spcBef>
                <a:spcPts val="595"/>
              </a:spcBef>
              <a:buFont typeface="Arial"/>
              <a:buChar char="•"/>
              <a:tabLst>
                <a:tab pos="292735" algn="l"/>
                <a:tab pos="293370" algn="l"/>
              </a:tabLst>
            </a:pPr>
            <a:r>
              <a:rPr sz="2500" dirty="0">
                <a:latin typeface="Times New Roman"/>
                <a:cs typeface="Times New Roman"/>
              </a:rPr>
              <a:t>That is the strength of cryptographic hash  algorithms.</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27</a:t>
            </a:fld>
            <a:endParaRPr spc="-5"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3881120" y="1440433"/>
            <a:ext cx="2296795" cy="467359"/>
          </a:xfrm>
          <a:prstGeom prst="rect">
            <a:avLst/>
          </a:prstGeom>
        </p:spPr>
        <p:txBody>
          <a:bodyPr vert="horz" wrap="square" lIns="0" tIns="12065" rIns="0" bIns="0" rtlCol="0">
            <a:spAutoFit/>
          </a:bodyPr>
          <a:lstStyle/>
          <a:p>
            <a:pPr marL="12700">
              <a:lnSpc>
                <a:spcPct val="100000"/>
              </a:lnSpc>
              <a:spcBef>
                <a:spcPts val="95"/>
              </a:spcBef>
            </a:pPr>
            <a:r>
              <a:rPr spc="-5" dirty="0"/>
              <a:t>Collision</a:t>
            </a:r>
            <a:r>
              <a:rPr spc="-114" dirty="0"/>
              <a:t> </a:t>
            </a:r>
            <a:r>
              <a:rPr spc="-5" dirty="0"/>
              <a:t>Attack</a:t>
            </a:r>
          </a:p>
        </p:txBody>
      </p:sp>
      <p:sp>
        <p:nvSpPr>
          <p:cNvPr id="5" name="object 5"/>
          <p:cNvSpPr txBox="1"/>
          <p:nvPr/>
        </p:nvSpPr>
        <p:spPr>
          <a:xfrm>
            <a:off x="2043176" y="2223770"/>
            <a:ext cx="5944870" cy="3500120"/>
          </a:xfrm>
          <a:prstGeom prst="rect">
            <a:avLst/>
          </a:prstGeom>
        </p:spPr>
        <p:txBody>
          <a:bodyPr vert="horz" wrap="square" lIns="0" tIns="12700" rIns="0" bIns="0" rtlCol="0">
            <a:spAutoFit/>
          </a:bodyPr>
          <a:lstStyle/>
          <a:p>
            <a:pPr marL="12700" marR="291465">
              <a:lnSpc>
                <a:spcPct val="100000"/>
              </a:lnSpc>
              <a:spcBef>
                <a:spcPts val="100"/>
              </a:spcBef>
            </a:pPr>
            <a:r>
              <a:rPr sz="2400" dirty="0">
                <a:latin typeface="Times New Roman"/>
                <a:cs typeface="Times New Roman"/>
              </a:rPr>
              <a:t>A </a:t>
            </a:r>
            <a:r>
              <a:rPr sz="2400" b="1" dirty="0">
                <a:latin typeface="Times New Roman"/>
                <a:cs typeface="Times New Roman"/>
              </a:rPr>
              <a:t>collision attack </a:t>
            </a:r>
            <a:r>
              <a:rPr sz="2400" dirty="0">
                <a:latin typeface="Times New Roman"/>
                <a:cs typeface="Times New Roman"/>
              </a:rPr>
              <a:t>is an attack </a:t>
            </a:r>
            <a:r>
              <a:rPr sz="2400" spc="-5" dirty="0">
                <a:latin typeface="Times New Roman"/>
                <a:cs typeface="Times New Roman"/>
              </a:rPr>
              <a:t>that </a:t>
            </a:r>
            <a:r>
              <a:rPr sz="2400" dirty="0">
                <a:latin typeface="Times New Roman"/>
                <a:cs typeface="Times New Roman"/>
              </a:rPr>
              <a:t>attempts</a:t>
            </a:r>
            <a:r>
              <a:rPr sz="2400" spc="-300" dirty="0">
                <a:latin typeface="Times New Roman"/>
                <a:cs typeface="Times New Roman"/>
              </a:rPr>
              <a:t> </a:t>
            </a:r>
            <a:r>
              <a:rPr sz="2400" spc="-5" dirty="0">
                <a:latin typeface="Times New Roman"/>
                <a:cs typeface="Times New Roman"/>
              </a:rPr>
              <a:t>to  </a:t>
            </a:r>
            <a:r>
              <a:rPr sz="2400" dirty="0">
                <a:latin typeface="Times New Roman"/>
                <a:cs typeface="Times New Roman"/>
              </a:rPr>
              <a:t>create a message with the </a:t>
            </a:r>
            <a:r>
              <a:rPr sz="2400" spc="-5" dirty="0">
                <a:latin typeface="Times New Roman"/>
                <a:cs typeface="Times New Roman"/>
              </a:rPr>
              <a:t>same </a:t>
            </a:r>
            <a:r>
              <a:rPr sz="2400" dirty="0">
                <a:latin typeface="Times New Roman"/>
                <a:cs typeface="Times New Roman"/>
              </a:rPr>
              <a:t>hash code as  </a:t>
            </a:r>
            <a:r>
              <a:rPr sz="2400" spc="-5" dirty="0">
                <a:latin typeface="Times New Roman"/>
                <a:cs typeface="Times New Roman"/>
              </a:rPr>
              <a:t>some </a:t>
            </a:r>
            <a:r>
              <a:rPr sz="2400" dirty="0">
                <a:latin typeface="Times New Roman"/>
                <a:cs typeface="Times New Roman"/>
              </a:rPr>
              <a:t>other</a:t>
            </a:r>
            <a:r>
              <a:rPr sz="2400" spc="-5" dirty="0">
                <a:latin typeface="Times New Roman"/>
                <a:cs typeface="Times New Roman"/>
              </a:rPr>
              <a:t> </a:t>
            </a:r>
            <a:r>
              <a:rPr sz="2400" dirty="0">
                <a:latin typeface="Times New Roman"/>
                <a:cs typeface="Times New Roman"/>
              </a:rPr>
              <a:t>message.</a:t>
            </a:r>
            <a:endParaRPr sz="2400">
              <a:latin typeface="Times New Roman"/>
              <a:cs typeface="Times New Roman"/>
            </a:endParaRPr>
          </a:p>
          <a:p>
            <a:pPr marL="12700">
              <a:lnSpc>
                <a:spcPct val="100000"/>
              </a:lnSpc>
              <a:spcBef>
                <a:spcPts val="1440"/>
              </a:spcBef>
            </a:pPr>
            <a:r>
              <a:rPr sz="2400" dirty="0">
                <a:latin typeface="Times New Roman"/>
                <a:cs typeface="Times New Roman"/>
              </a:rPr>
              <a:t>A </a:t>
            </a:r>
            <a:r>
              <a:rPr sz="2400" spc="-5" dirty="0">
                <a:latin typeface="Times New Roman"/>
                <a:cs typeface="Times New Roman"/>
              </a:rPr>
              <a:t>source program has </a:t>
            </a:r>
            <a:r>
              <a:rPr sz="2400" dirty="0">
                <a:latin typeface="Times New Roman"/>
                <a:cs typeface="Times New Roman"/>
              </a:rPr>
              <a:t>a </a:t>
            </a:r>
            <a:r>
              <a:rPr sz="2400" spc="-5" dirty="0">
                <a:latin typeface="Times New Roman"/>
                <a:cs typeface="Times New Roman"/>
              </a:rPr>
              <a:t>given MD5</a:t>
            </a:r>
            <a:r>
              <a:rPr sz="2400" spc="-165" dirty="0">
                <a:latin typeface="Times New Roman"/>
                <a:cs typeface="Times New Roman"/>
              </a:rPr>
              <a:t> </a:t>
            </a:r>
            <a:r>
              <a:rPr sz="2400" spc="-5" dirty="0">
                <a:latin typeface="Times New Roman"/>
                <a:cs typeface="Times New Roman"/>
              </a:rPr>
              <a:t>hash.</a:t>
            </a:r>
            <a:endParaRPr sz="2400">
              <a:latin typeface="Times New Roman"/>
              <a:cs typeface="Times New Roman"/>
            </a:endParaRPr>
          </a:p>
          <a:p>
            <a:pPr marL="12700" marR="5080">
              <a:lnSpc>
                <a:spcPct val="100000"/>
              </a:lnSpc>
              <a:spcBef>
                <a:spcPts val="1440"/>
              </a:spcBef>
            </a:pPr>
            <a:r>
              <a:rPr sz="2400" spc="-5" dirty="0">
                <a:latin typeface="Times New Roman"/>
                <a:cs typeface="Times New Roman"/>
              </a:rPr>
              <a:t>Can you </a:t>
            </a:r>
            <a:r>
              <a:rPr sz="2400" dirty="0">
                <a:latin typeface="Times New Roman"/>
                <a:cs typeface="Times New Roman"/>
              </a:rPr>
              <a:t>insert malicious </a:t>
            </a:r>
            <a:r>
              <a:rPr sz="2400" spc="-5" dirty="0">
                <a:latin typeface="Times New Roman"/>
                <a:cs typeface="Times New Roman"/>
              </a:rPr>
              <a:t>code </a:t>
            </a:r>
            <a:r>
              <a:rPr sz="2400" dirty="0">
                <a:latin typeface="Times New Roman"/>
                <a:cs typeface="Times New Roman"/>
              </a:rPr>
              <a:t>in the </a:t>
            </a:r>
            <a:r>
              <a:rPr sz="2400" spc="-5" dirty="0">
                <a:latin typeface="Times New Roman"/>
                <a:cs typeface="Times New Roman"/>
              </a:rPr>
              <a:t>program,  </a:t>
            </a:r>
            <a:r>
              <a:rPr sz="2400" dirty="0">
                <a:latin typeface="Times New Roman"/>
                <a:cs typeface="Times New Roman"/>
              </a:rPr>
              <a:t>then change it in </a:t>
            </a:r>
            <a:r>
              <a:rPr sz="2400" spc="-5" dirty="0">
                <a:latin typeface="Times New Roman"/>
                <a:cs typeface="Times New Roman"/>
              </a:rPr>
              <a:t>some other way such </a:t>
            </a:r>
            <a:r>
              <a:rPr sz="2400" dirty="0">
                <a:latin typeface="Times New Roman"/>
                <a:cs typeface="Times New Roman"/>
              </a:rPr>
              <a:t>that it</a:t>
            </a:r>
            <a:r>
              <a:rPr sz="2400" spc="-125" dirty="0">
                <a:latin typeface="Times New Roman"/>
                <a:cs typeface="Times New Roman"/>
              </a:rPr>
              <a:t> </a:t>
            </a:r>
            <a:r>
              <a:rPr sz="2400" spc="-5" dirty="0">
                <a:latin typeface="Times New Roman"/>
                <a:cs typeface="Times New Roman"/>
              </a:rPr>
              <a:t>has  </a:t>
            </a:r>
            <a:r>
              <a:rPr sz="2400" dirty="0">
                <a:latin typeface="Times New Roman"/>
                <a:cs typeface="Times New Roman"/>
              </a:rPr>
              <a:t>the </a:t>
            </a:r>
            <a:r>
              <a:rPr sz="2400" spc="-5" dirty="0">
                <a:latin typeface="Times New Roman"/>
                <a:cs typeface="Times New Roman"/>
              </a:rPr>
              <a:t>same MD5 </a:t>
            </a:r>
            <a:r>
              <a:rPr sz="2400" dirty="0">
                <a:latin typeface="Times New Roman"/>
                <a:cs typeface="Times New Roman"/>
              </a:rPr>
              <a:t>hash as the “good”</a:t>
            </a:r>
            <a:r>
              <a:rPr sz="2400" spc="-60" dirty="0">
                <a:latin typeface="Times New Roman"/>
                <a:cs typeface="Times New Roman"/>
              </a:rPr>
              <a:t> </a:t>
            </a:r>
            <a:r>
              <a:rPr sz="2400" dirty="0">
                <a:latin typeface="Times New Roman"/>
                <a:cs typeface="Times New Roman"/>
              </a:rPr>
              <a:t>program?</a:t>
            </a:r>
            <a:endParaRPr sz="2400">
              <a:latin typeface="Times New Roman"/>
              <a:cs typeface="Times New Roman"/>
            </a:endParaRPr>
          </a:p>
          <a:p>
            <a:pPr marL="12700">
              <a:lnSpc>
                <a:spcPct val="100000"/>
              </a:lnSpc>
              <a:spcBef>
                <a:spcPts val="1440"/>
              </a:spcBef>
            </a:pPr>
            <a:r>
              <a:rPr sz="2400" u="heavy" spc="-10" dirty="0">
                <a:solidFill>
                  <a:srgbClr val="3333CC"/>
                </a:solidFill>
                <a:uFill>
                  <a:solidFill>
                    <a:srgbClr val="3333CC"/>
                  </a:solidFill>
                </a:uFill>
                <a:latin typeface="Times New Roman"/>
                <a:cs typeface="Times New Roman"/>
                <a:hlinkClick r:id="rId3"/>
              </a:rPr>
              <a:t>http://eprint.iacr.org/2004/199.pdf</a:t>
            </a:r>
            <a:endParaRPr sz="24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28</a:t>
            </a:fld>
            <a:endParaRPr spc="-5"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338576" y="1440433"/>
            <a:ext cx="3382645" cy="467359"/>
          </a:xfrm>
          <a:prstGeom prst="rect">
            <a:avLst/>
          </a:prstGeom>
        </p:spPr>
        <p:txBody>
          <a:bodyPr vert="horz" wrap="square" lIns="0" tIns="12065" rIns="0" bIns="0" rtlCol="0">
            <a:spAutoFit/>
          </a:bodyPr>
          <a:lstStyle/>
          <a:p>
            <a:pPr marL="12700">
              <a:lnSpc>
                <a:spcPct val="100000"/>
              </a:lnSpc>
              <a:spcBef>
                <a:spcPts val="95"/>
              </a:spcBef>
            </a:pPr>
            <a:r>
              <a:rPr spc="-5" dirty="0"/>
              <a:t>Hashing vs. Encryption</a:t>
            </a:r>
          </a:p>
        </p:txBody>
      </p:sp>
      <p:sp>
        <p:nvSpPr>
          <p:cNvPr id="5" name="object 5"/>
          <p:cNvSpPr txBox="1"/>
          <p:nvPr/>
        </p:nvSpPr>
        <p:spPr>
          <a:xfrm>
            <a:off x="1840483" y="2261177"/>
            <a:ext cx="6040755" cy="3396615"/>
          </a:xfrm>
          <a:prstGeom prst="rect">
            <a:avLst/>
          </a:prstGeom>
        </p:spPr>
        <p:txBody>
          <a:bodyPr vert="horz" wrap="square" lIns="0" tIns="90170" rIns="0" bIns="0" rtlCol="0">
            <a:spAutoFit/>
          </a:bodyPr>
          <a:lstStyle/>
          <a:p>
            <a:pPr marL="292735" indent="-280035">
              <a:lnSpc>
                <a:spcPct val="100000"/>
              </a:lnSpc>
              <a:spcBef>
                <a:spcPts val="710"/>
              </a:spcBef>
              <a:buFont typeface="Arial"/>
              <a:buChar char="•"/>
              <a:tabLst>
                <a:tab pos="292735" algn="l"/>
                <a:tab pos="293370" algn="l"/>
              </a:tabLst>
            </a:pPr>
            <a:r>
              <a:rPr sz="2500" spc="-5" dirty="0">
                <a:latin typeface="Times New Roman"/>
                <a:cs typeface="Times New Roman"/>
              </a:rPr>
              <a:t>Hash:</a:t>
            </a:r>
            <a:endParaRPr sz="2500">
              <a:latin typeface="Times New Roman"/>
              <a:cs typeface="Times New Roman"/>
            </a:endParaRPr>
          </a:p>
          <a:p>
            <a:pPr marL="619760" lvl="1" indent="-233679">
              <a:lnSpc>
                <a:spcPct val="100000"/>
              </a:lnSpc>
              <a:spcBef>
                <a:spcPts val="560"/>
              </a:spcBef>
              <a:buFont typeface="Arial"/>
              <a:buChar char="•"/>
              <a:tabLst>
                <a:tab pos="619760" algn="l"/>
                <a:tab pos="620395" algn="l"/>
              </a:tabLst>
            </a:pPr>
            <a:r>
              <a:rPr sz="2300" spc="-5" dirty="0">
                <a:latin typeface="Times New Roman"/>
                <a:cs typeface="Times New Roman"/>
              </a:rPr>
              <a:t>Not invertible</a:t>
            </a:r>
            <a:r>
              <a:rPr sz="2300" dirty="0">
                <a:latin typeface="Times New Roman"/>
                <a:cs typeface="Times New Roman"/>
              </a:rPr>
              <a:t> </a:t>
            </a:r>
            <a:r>
              <a:rPr sz="2300" spc="-5" dirty="0">
                <a:latin typeface="Times New Roman"/>
                <a:cs typeface="Times New Roman"/>
              </a:rPr>
              <a:t>(reversible)</a:t>
            </a:r>
            <a:endParaRPr sz="2300">
              <a:latin typeface="Times New Roman"/>
              <a:cs typeface="Times New Roman"/>
            </a:endParaRPr>
          </a:p>
          <a:p>
            <a:pPr marL="619760" lvl="1" indent="-233679">
              <a:lnSpc>
                <a:spcPct val="100000"/>
              </a:lnSpc>
              <a:spcBef>
                <a:spcPts val="555"/>
              </a:spcBef>
              <a:buFont typeface="Arial"/>
              <a:buChar char="•"/>
              <a:tabLst>
                <a:tab pos="619760" algn="l"/>
                <a:tab pos="620395" algn="l"/>
              </a:tabLst>
            </a:pPr>
            <a:r>
              <a:rPr sz="2300" spc="-35" dirty="0">
                <a:latin typeface="Times New Roman"/>
                <a:cs typeface="Times New Roman"/>
              </a:rPr>
              <a:t>Variable </a:t>
            </a:r>
            <a:r>
              <a:rPr sz="2300" spc="-5" dirty="0">
                <a:latin typeface="Times New Roman"/>
                <a:cs typeface="Times New Roman"/>
              </a:rPr>
              <a:t>length input, fixed length</a:t>
            </a:r>
            <a:r>
              <a:rPr sz="2300" spc="65" dirty="0">
                <a:latin typeface="Times New Roman"/>
                <a:cs typeface="Times New Roman"/>
              </a:rPr>
              <a:t> </a:t>
            </a:r>
            <a:r>
              <a:rPr sz="2300" spc="-5" dirty="0">
                <a:latin typeface="Times New Roman"/>
                <a:cs typeface="Times New Roman"/>
              </a:rPr>
              <a:t>output.</a:t>
            </a:r>
            <a:endParaRPr sz="2300">
              <a:latin typeface="Times New Roman"/>
              <a:cs typeface="Times New Roman"/>
            </a:endParaRPr>
          </a:p>
          <a:p>
            <a:pPr marL="292735" indent="-280035">
              <a:lnSpc>
                <a:spcPct val="100000"/>
              </a:lnSpc>
              <a:spcBef>
                <a:spcPts val="590"/>
              </a:spcBef>
              <a:buFont typeface="Arial"/>
              <a:buChar char="•"/>
              <a:tabLst>
                <a:tab pos="292735" algn="l"/>
                <a:tab pos="293370" algn="l"/>
              </a:tabLst>
            </a:pPr>
            <a:r>
              <a:rPr sz="2500" dirty="0">
                <a:latin typeface="Times New Roman"/>
                <a:cs typeface="Times New Roman"/>
              </a:rPr>
              <a:t>Encryption:</a:t>
            </a:r>
            <a:endParaRPr sz="2500">
              <a:latin typeface="Times New Roman"/>
              <a:cs typeface="Times New Roman"/>
            </a:endParaRPr>
          </a:p>
          <a:p>
            <a:pPr marL="619760" lvl="1" indent="-233679">
              <a:lnSpc>
                <a:spcPct val="100000"/>
              </a:lnSpc>
              <a:spcBef>
                <a:spcPts val="560"/>
              </a:spcBef>
              <a:buFont typeface="Arial"/>
              <a:buChar char="•"/>
              <a:tabLst>
                <a:tab pos="619760" algn="l"/>
                <a:tab pos="620395" algn="l"/>
              </a:tabLst>
            </a:pPr>
            <a:r>
              <a:rPr sz="2300" spc="-5" dirty="0">
                <a:latin typeface="Times New Roman"/>
                <a:cs typeface="Times New Roman"/>
              </a:rPr>
              <a:t>Reversible; you can decrypt encrypted</a:t>
            </a:r>
            <a:r>
              <a:rPr sz="2300" spc="70" dirty="0">
                <a:latin typeface="Times New Roman"/>
                <a:cs typeface="Times New Roman"/>
              </a:rPr>
              <a:t> </a:t>
            </a:r>
            <a:r>
              <a:rPr sz="2300" spc="-5" dirty="0">
                <a:latin typeface="Times New Roman"/>
                <a:cs typeface="Times New Roman"/>
              </a:rPr>
              <a:t>text.</a:t>
            </a:r>
            <a:endParaRPr sz="2300">
              <a:latin typeface="Times New Roman"/>
              <a:cs typeface="Times New Roman"/>
            </a:endParaRPr>
          </a:p>
          <a:p>
            <a:pPr marL="619760" marR="5080" lvl="1" indent="-233679">
              <a:lnSpc>
                <a:spcPct val="100000"/>
              </a:lnSpc>
              <a:spcBef>
                <a:spcPts val="555"/>
              </a:spcBef>
              <a:buFont typeface="Arial"/>
              <a:buChar char="•"/>
              <a:tabLst>
                <a:tab pos="619760" algn="l"/>
                <a:tab pos="620395" algn="l"/>
              </a:tabLst>
            </a:pPr>
            <a:r>
              <a:rPr sz="2300" spc="-5" dirty="0">
                <a:latin typeface="Times New Roman"/>
                <a:cs typeface="Times New Roman"/>
              </a:rPr>
              <a:t>One to one correspondence between plain text  and ciphertext.</a:t>
            </a:r>
            <a:endParaRPr sz="2300">
              <a:latin typeface="Times New Roman"/>
              <a:cs typeface="Times New Roman"/>
            </a:endParaRPr>
          </a:p>
          <a:p>
            <a:pPr marL="619760" lvl="1" indent="-233679">
              <a:lnSpc>
                <a:spcPct val="100000"/>
              </a:lnSpc>
              <a:spcBef>
                <a:spcPts val="550"/>
              </a:spcBef>
              <a:buFont typeface="Arial"/>
              <a:buChar char="•"/>
              <a:tabLst>
                <a:tab pos="619760" algn="l"/>
                <a:tab pos="620395" algn="l"/>
              </a:tabLst>
            </a:pPr>
            <a:r>
              <a:rPr sz="2300" spc="-10" dirty="0">
                <a:latin typeface="Times New Roman"/>
                <a:cs typeface="Times New Roman"/>
              </a:rPr>
              <a:t>Large </a:t>
            </a:r>
            <a:r>
              <a:rPr sz="2300" spc="-5" dirty="0">
                <a:latin typeface="Times New Roman"/>
                <a:cs typeface="Times New Roman"/>
              </a:rPr>
              <a:t>plain text will generate </a:t>
            </a:r>
            <a:r>
              <a:rPr sz="2300" spc="-10" dirty="0">
                <a:latin typeface="Times New Roman"/>
                <a:cs typeface="Times New Roman"/>
              </a:rPr>
              <a:t>large</a:t>
            </a:r>
            <a:r>
              <a:rPr sz="2300" spc="55" dirty="0">
                <a:latin typeface="Times New Roman"/>
                <a:cs typeface="Times New Roman"/>
              </a:rPr>
              <a:t> </a:t>
            </a:r>
            <a:r>
              <a:rPr sz="2300" spc="-5" dirty="0">
                <a:latin typeface="Times New Roman"/>
                <a:cs typeface="Times New Roman"/>
              </a:rPr>
              <a:t>ciphertext.</a:t>
            </a:r>
            <a:endParaRPr sz="23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29</a:t>
            </a:fld>
            <a:endParaRPr spc="-5"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552697" y="1440433"/>
            <a:ext cx="2953385" cy="467359"/>
          </a:xfrm>
          <a:prstGeom prst="rect">
            <a:avLst/>
          </a:prstGeom>
        </p:spPr>
        <p:txBody>
          <a:bodyPr vert="horz" wrap="square" lIns="0" tIns="12065" rIns="0" bIns="0" rtlCol="0">
            <a:spAutoFit/>
          </a:bodyPr>
          <a:lstStyle/>
          <a:p>
            <a:pPr marL="12700">
              <a:lnSpc>
                <a:spcPct val="100000"/>
              </a:lnSpc>
              <a:spcBef>
                <a:spcPts val="95"/>
              </a:spcBef>
            </a:pPr>
            <a:r>
              <a:rPr spc="-5" dirty="0"/>
              <a:t>A </a:t>
            </a:r>
            <a:r>
              <a:rPr spc="-40" dirty="0"/>
              <a:t>Very </a:t>
            </a:r>
            <a:r>
              <a:rPr spc="-5" dirty="0"/>
              <a:t>Strange</a:t>
            </a:r>
            <a:r>
              <a:rPr spc="-60" dirty="0"/>
              <a:t> </a:t>
            </a:r>
            <a:r>
              <a:rPr spc="-5" dirty="0"/>
              <a:t>Lock</a:t>
            </a:r>
          </a:p>
        </p:txBody>
      </p:sp>
      <p:sp>
        <p:nvSpPr>
          <p:cNvPr id="5" name="object 5"/>
          <p:cNvSpPr txBox="1"/>
          <p:nvPr/>
        </p:nvSpPr>
        <p:spPr>
          <a:xfrm>
            <a:off x="2040889" y="4128008"/>
            <a:ext cx="5999480" cy="2083435"/>
          </a:xfrm>
          <a:prstGeom prst="rect">
            <a:avLst/>
          </a:prstGeom>
        </p:spPr>
        <p:txBody>
          <a:bodyPr vert="horz" wrap="square" lIns="0" tIns="12700" rIns="0" bIns="0" rtlCol="0">
            <a:spAutoFit/>
          </a:bodyPr>
          <a:lstStyle/>
          <a:p>
            <a:pPr marL="292735" indent="-280035">
              <a:lnSpc>
                <a:spcPct val="100000"/>
              </a:lnSpc>
              <a:spcBef>
                <a:spcPts val="100"/>
              </a:spcBef>
              <a:buFont typeface="Arial"/>
              <a:buChar char="•"/>
              <a:tabLst>
                <a:tab pos="292735" algn="l"/>
                <a:tab pos="293370" algn="l"/>
              </a:tabLst>
            </a:pPr>
            <a:r>
              <a:rPr sz="2500" dirty="0">
                <a:latin typeface="Times New Roman"/>
                <a:cs typeface="Times New Roman"/>
              </a:rPr>
              <a:t>If locked </a:t>
            </a:r>
            <a:r>
              <a:rPr sz="2500" spc="-5" dirty="0">
                <a:latin typeface="Times New Roman"/>
                <a:cs typeface="Times New Roman"/>
              </a:rPr>
              <a:t>with </a:t>
            </a:r>
            <a:r>
              <a:rPr sz="2500" dirty="0">
                <a:latin typeface="Times New Roman"/>
                <a:cs typeface="Times New Roman"/>
              </a:rPr>
              <a:t>B, can only be unlocked</a:t>
            </a:r>
            <a:r>
              <a:rPr sz="2500" spc="-65" dirty="0">
                <a:latin typeface="Times New Roman"/>
                <a:cs typeface="Times New Roman"/>
              </a:rPr>
              <a:t> </a:t>
            </a:r>
            <a:r>
              <a:rPr sz="2500" spc="-5" dirty="0">
                <a:latin typeface="Times New Roman"/>
                <a:cs typeface="Times New Roman"/>
              </a:rPr>
              <a:t>with</a:t>
            </a:r>
            <a:endParaRPr sz="2500">
              <a:latin typeface="Times New Roman"/>
              <a:cs typeface="Times New Roman"/>
            </a:endParaRPr>
          </a:p>
          <a:p>
            <a:pPr marL="292735">
              <a:lnSpc>
                <a:spcPct val="100000"/>
              </a:lnSpc>
            </a:pPr>
            <a:r>
              <a:rPr sz="2500" spc="-165" dirty="0">
                <a:latin typeface="Times New Roman"/>
                <a:cs typeface="Times New Roman"/>
              </a:rPr>
              <a:t>V. </a:t>
            </a:r>
            <a:r>
              <a:rPr sz="2500" dirty="0">
                <a:latin typeface="Times New Roman"/>
                <a:cs typeface="Times New Roman"/>
              </a:rPr>
              <a:t>(B </a:t>
            </a:r>
            <a:r>
              <a:rPr sz="2500" spc="-15" dirty="0">
                <a:latin typeface="Times New Roman"/>
                <a:cs typeface="Times New Roman"/>
              </a:rPr>
              <a:t>won’t </a:t>
            </a:r>
            <a:r>
              <a:rPr sz="2500" dirty="0">
                <a:latin typeface="Times New Roman"/>
                <a:cs typeface="Times New Roman"/>
              </a:rPr>
              <a:t>unlock</a:t>
            </a:r>
            <a:r>
              <a:rPr sz="2500" spc="-290" dirty="0">
                <a:latin typeface="Times New Roman"/>
                <a:cs typeface="Times New Roman"/>
              </a:rPr>
              <a:t> </a:t>
            </a:r>
            <a:r>
              <a:rPr sz="2500" dirty="0">
                <a:latin typeface="Times New Roman"/>
                <a:cs typeface="Times New Roman"/>
              </a:rPr>
              <a:t>it.)</a:t>
            </a:r>
            <a:endParaRPr sz="2500">
              <a:latin typeface="Times New Roman"/>
              <a:cs typeface="Times New Roman"/>
            </a:endParaRPr>
          </a:p>
          <a:p>
            <a:pPr marL="292735" indent="-280035">
              <a:lnSpc>
                <a:spcPct val="100000"/>
              </a:lnSpc>
              <a:spcBef>
                <a:spcPts val="600"/>
              </a:spcBef>
              <a:buFont typeface="Arial"/>
              <a:buChar char="•"/>
              <a:tabLst>
                <a:tab pos="292735" algn="l"/>
                <a:tab pos="293370" algn="l"/>
              </a:tabLst>
            </a:pPr>
            <a:r>
              <a:rPr sz="2500" dirty="0">
                <a:latin typeface="Times New Roman"/>
                <a:cs typeface="Times New Roman"/>
              </a:rPr>
              <a:t>If locked with </a:t>
            </a:r>
            <a:r>
              <a:rPr sz="2500" spc="-165" dirty="0">
                <a:latin typeface="Times New Roman"/>
                <a:cs typeface="Times New Roman"/>
              </a:rPr>
              <a:t>V, </a:t>
            </a:r>
            <a:r>
              <a:rPr sz="2500" dirty="0">
                <a:latin typeface="Times New Roman"/>
                <a:cs typeface="Times New Roman"/>
              </a:rPr>
              <a:t>only unlocked with</a:t>
            </a:r>
            <a:r>
              <a:rPr sz="2500" spc="-395" dirty="0">
                <a:latin typeface="Times New Roman"/>
                <a:cs typeface="Times New Roman"/>
              </a:rPr>
              <a:t> </a:t>
            </a:r>
            <a:r>
              <a:rPr sz="2500" dirty="0">
                <a:latin typeface="Times New Roman"/>
                <a:cs typeface="Times New Roman"/>
              </a:rPr>
              <a:t>B.</a:t>
            </a:r>
            <a:endParaRPr sz="2500">
              <a:latin typeface="Times New Roman"/>
              <a:cs typeface="Times New Roman"/>
            </a:endParaRPr>
          </a:p>
          <a:p>
            <a:pPr marL="292735" marR="5080" indent="-280035">
              <a:lnSpc>
                <a:spcPct val="100000"/>
              </a:lnSpc>
              <a:spcBef>
                <a:spcPts val="600"/>
              </a:spcBef>
              <a:buFont typeface="Arial"/>
              <a:buChar char="•"/>
              <a:tabLst>
                <a:tab pos="292735" algn="l"/>
                <a:tab pos="293370" algn="l"/>
              </a:tabLst>
            </a:pPr>
            <a:r>
              <a:rPr sz="2500" dirty="0">
                <a:latin typeface="Times New Roman"/>
                <a:cs typeface="Times New Roman"/>
              </a:rPr>
              <a:t>So, B and V are inverses of one another</a:t>
            </a:r>
            <a:r>
              <a:rPr sz="2500" spc="-175" dirty="0">
                <a:latin typeface="Times New Roman"/>
                <a:cs typeface="Times New Roman"/>
              </a:rPr>
              <a:t> </a:t>
            </a:r>
            <a:r>
              <a:rPr sz="2500" spc="-5" dirty="0">
                <a:latin typeface="Times New Roman"/>
                <a:cs typeface="Times New Roman"/>
              </a:rPr>
              <a:t>with  </a:t>
            </a:r>
            <a:r>
              <a:rPr sz="2500" dirty="0">
                <a:latin typeface="Times New Roman"/>
                <a:cs typeface="Times New Roman"/>
              </a:rPr>
              <a:t>respect to this</a:t>
            </a:r>
            <a:r>
              <a:rPr sz="2500" spc="5" dirty="0">
                <a:latin typeface="Times New Roman"/>
                <a:cs typeface="Times New Roman"/>
              </a:rPr>
              <a:t> </a:t>
            </a:r>
            <a:r>
              <a:rPr sz="2500" dirty="0">
                <a:latin typeface="Times New Roman"/>
                <a:cs typeface="Times New Roman"/>
              </a:rPr>
              <a:t>lock.</a:t>
            </a:r>
            <a:endParaRPr sz="2500">
              <a:latin typeface="Times New Roman"/>
              <a:cs typeface="Times New Roman"/>
            </a:endParaRPr>
          </a:p>
        </p:txBody>
      </p:sp>
      <p:sp>
        <p:nvSpPr>
          <p:cNvPr id="6" name="object 6"/>
          <p:cNvSpPr/>
          <p:nvPr/>
        </p:nvSpPr>
        <p:spPr>
          <a:xfrm>
            <a:off x="3050240" y="2442181"/>
            <a:ext cx="4015808" cy="1617754"/>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8" name="object 8"/>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3</a:t>
            </a:fld>
            <a:endParaRPr spc="-5"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3095498" y="1440433"/>
            <a:ext cx="3867150" cy="467359"/>
          </a:xfrm>
          <a:prstGeom prst="rect">
            <a:avLst/>
          </a:prstGeom>
        </p:spPr>
        <p:txBody>
          <a:bodyPr vert="horz" wrap="square" lIns="0" tIns="12065" rIns="0" bIns="0" rtlCol="0">
            <a:spAutoFit/>
          </a:bodyPr>
          <a:lstStyle/>
          <a:p>
            <a:pPr marL="12700">
              <a:lnSpc>
                <a:spcPct val="100000"/>
              </a:lnSpc>
              <a:spcBef>
                <a:spcPts val="95"/>
              </a:spcBef>
            </a:pPr>
            <a:r>
              <a:rPr spc="-5" dirty="0"/>
              <a:t>Digital Signature</a:t>
            </a:r>
            <a:r>
              <a:rPr spc="5" dirty="0"/>
              <a:t> </a:t>
            </a:r>
            <a:r>
              <a:rPr spc="-10" dirty="0"/>
              <a:t>Improved</a:t>
            </a:r>
          </a:p>
        </p:txBody>
      </p:sp>
      <p:sp>
        <p:nvSpPr>
          <p:cNvPr id="5" name="object 5"/>
          <p:cNvSpPr txBox="1"/>
          <p:nvPr/>
        </p:nvSpPr>
        <p:spPr>
          <a:xfrm>
            <a:off x="1726946" y="2670681"/>
            <a:ext cx="6603364" cy="3116238"/>
          </a:xfrm>
          <a:prstGeom prst="rect">
            <a:avLst/>
          </a:prstGeom>
        </p:spPr>
        <p:txBody>
          <a:bodyPr vert="horz" wrap="square" lIns="0" tIns="12700" rIns="0" bIns="0" rtlCol="0">
            <a:spAutoFit/>
          </a:bodyPr>
          <a:lstStyle/>
          <a:p>
            <a:pPr marL="355600" marR="5080" indent="-342900">
              <a:lnSpc>
                <a:spcPct val="100000"/>
              </a:lnSpc>
              <a:spcBef>
                <a:spcPts val="100"/>
              </a:spcBef>
              <a:buFont typeface="Arial" panose="020B0604020202020204" pitchFamily="34" charset="0"/>
              <a:buChar char="•"/>
            </a:pPr>
            <a:r>
              <a:rPr sz="2000" dirty="0">
                <a:latin typeface="Times New Roman"/>
                <a:cs typeface="Times New Roman"/>
              </a:rPr>
              <a:t>Bob computes a “digest” of a message </a:t>
            </a:r>
            <a:r>
              <a:rPr sz="2000" spc="-5" dirty="0">
                <a:latin typeface="Times New Roman"/>
                <a:cs typeface="Times New Roman"/>
              </a:rPr>
              <a:t>using </a:t>
            </a:r>
            <a:r>
              <a:rPr sz="2000" dirty="0">
                <a:latin typeface="Times New Roman"/>
                <a:cs typeface="Times New Roman"/>
              </a:rPr>
              <a:t>a</a:t>
            </a:r>
            <a:r>
              <a:rPr sz="2000" spc="-145" dirty="0">
                <a:latin typeface="Times New Roman"/>
                <a:cs typeface="Times New Roman"/>
              </a:rPr>
              <a:t> </a:t>
            </a:r>
            <a:r>
              <a:rPr sz="2000" dirty="0">
                <a:latin typeface="Times New Roman"/>
                <a:cs typeface="Times New Roman"/>
              </a:rPr>
              <a:t>hash </a:t>
            </a:r>
            <a:r>
              <a:rPr sz="2000" spc="-5" dirty="0">
                <a:latin typeface="Times New Roman"/>
                <a:cs typeface="Times New Roman"/>
              </a:rPr>
              <a:t>function; </a:t>
            </a:r>
            <a:r>
              <a:rPr sz="2000" dirty="0">
                <a:latin typeface="Times New Roman"/>
                <a:cs typeface="Times New Roman"/>
              </a:rPr>
              <a:t>this is </a:t>
            </a:r>
            <a:r>
              <a:rPr sz="2000" spc="-5" dirty="0">
                <a:latin typeface="Times New Roman"/>
                <a:cs typeface="Times New Roman"/>
              </a:rPr>
              <a:t>smaller </a:t>
            </a:r>
            <a:r>
              <a:rPr sz="2000" dirty="0">
                <a:latin typeface="Times New Roman"/>
                <a:cs typeface="Times New Roman"/>
              </a:rPr>
              <a:t>than the message and </a:t>
            </a:r>
            <a:r>
              <a:rPr sz="2000" spc="-5" dirty="0">
                <a:latin typeface="Times New Roman"/>
                <a:cs typeface="Times New Roman"/>
              </a:rPr>
              <a:t>of  fixed size, but has </a:t>
            </a:r>
            <a:r>
              <a:rPr sz="2000" dirty="0">
                <a:latin typeface="Times New Roman"/>
                <a:cs typeface="Times New Roman"/>
              </a:rPr>
              <a:t>the </a:t>
            </a:r>
            <a:r>
              <a:rPr sz="2000" spc="-5" dirty="0">
                <a:latin typeface="Times New Roman"/>
                <a:cs typeface="Times New Roman"/>
              </a:rPr>
              <a:t>property </a:t>
            </a:r>
            <a:r>
              <a:rPr sz="2000" dirty="0">
                <a:latin typeface="Times New Roman"/>
                <a:cs typeface="Times New Roman"/>
              </a:rPr>
              <a:t>that changing the  message changes the computed</a:t>
            </a:r>
            <a:r>
              <a:rPr sz="2000" spc="-60" dirty="0">
                <a:latin typeface="Times New Roman"/>
                <a:cs typeface="Times New Roman"/>
              </a:rPr>
              <a:t> </a:t>
            </a:r>
            <a:r>
              <a:rPr sz="2000" dirty="0">
                <a:latin typeface="Times New Roman"/>
                <a:cs typeface="Times New Roman"/>
              </a:rPr>
              <a:t>digest.</a:t>
            </a:r>
          </a:p>
          <a:p>
            <a:pPr marL="355600" marR="273050" indent="-342900">
              <a:lnSpc>
                <a:spcPct val="100000"/>
              </a:lnSpc>
              <a:spcBef>
                <a:spcPts val="1440"/>
              </a:spcBef>
              <a:buFont typeface="Arial" panose="020B0604020202020204" pitchFamily="34" charset="0"/>
              <a:buChar char="•"/>
            </a:pPr>
            <a:r>
              <a:rPr sz="2000" spc="-5" dirty="0">
                <a:latin typeface="Times New Roman"/>
                <a:cs typeface="Times New Roman"/>
              </a:rPr>
              <a:t>Bob </a:t>
            </a:r>
            <a:r>
              <a:rPr sz="2000" dirty="0">
                <a:latin typeface="Times New Roman"/>
                <a:cs typeface="Times New Roman"/>
              </a:rPr>
              <a:t>encrypts the </a:t>
            </a:r>
            <a:r>
              <a:rPr sz="2000" spc="-5" dirty="0">
                <a:latin typeface="Times New Roman"/>
                <a:cs typeface="Times New Roman"/>
              </a:rPr>
              <a:t>digest with his private key  Anyone </a:t>
            </a:r>
            <a:r>
              <a:rPr sz="2000" dirty="0">
                <a:latin typeface="Times New Roman"/>
                <a:cs typeface="Times New Roman"/>
              </a:rPr>
              <a:t>can </a:t>
            </a:r>
            <a:r>
              <a:rPr sz="2000" spc="-5" dirty="0">
                <a:latin typeface="Times New Roman"/>
                <a:cs typeface="Times New Roman"/>
              </a:rPr>
              <a:t>decrypt </a:t>
            </a:r>
            <a:r>
              <a:rPr sz="2000" dirty="0">
                <a:latin typeface="Times New Roman"/>
                <a:cs typeface="Times New Roman"/>
              </a:rPr>
              <a:t>the </a:t>
            </a:r>
            <a:r>
              <a:rPr sz="2000" spc="-5" dirty="0">
                <a:latin typeface="Times New Roman"/>
                <a:cs typeface="Times New Roman"/>
              </a:rPr>
              <a:t>digest using </a:t>
            </a:r>
            <a:r>
              <a:rPr sz="2000" spc="-30" dirty="0">
                <a:latin typeface="Times New Roman"/>
                <a:cs typeface="Times New Roman"/>
              </a:rPr>
              <a:t>Bob’s  </a:t>
            </a:r>
            <a:r>
              <a:rPr sz="2000" spc="-5" dirty="0">
                <a:latin typeface="Times New Roman"/>
                <a:cs typeface="Times New Roman"/>
              </a:rPr>
              <a:t>public </a:t>
            </a:r>
            <a:r>
              <a:rPr sz="2000" spc="-45" dirty="0">
                <a:latin typeface="Times New Roman"/>
                <a:cs typeface="Times New Roman"/>
              </a:rPr>
              <a:t>key, </a:t>
            </a:r>
            <a:r>
              <a:rPr sz="2000" spc="-5" dirty="0">
                <a:latin typeface="Times New Roman"/>
                <a:cs typeface="Times New Roman"/>
              </a:rPr>
              <a:t>but only Bob </a:t>
            </a:r>
            <a:r>
              <a:rPr sz="2000" dirty="0">
                <a:latin typeface="Times New Roman"/>
                <a:cs typeface="Times New Roman"/>
              </a:rPr>
              <a:t>could </a:t>
            </a:r>
            <a:r>
              <a:rPr sz="2000" spc="-5" dirty="0">
                <a:latin typeface="Times New Roman"/>
                <a:cs typeface="Times New Roman"/>
              </a:rPr>
              <a:t>have </a:t>
            </a:r>
            <a:r>
              <a:rPr sz="2000" dirty="0">
                <a:latin typeface="Times New Roman"/>
                <a:cs typeface="Times New Roman"/>
              </a:rPr>
              <a:t>encrypted it.  The message </a:t>
            </a:r>
            <a:r>
              <a:rPr sz="2000" spc="-5" dirty="0">
                <a:latin typeface="Times New Roman"/>
                <a:cs typeface="Times New Roman"/>
              </a:rPr>
              <a:t>is </a:t>
            </a:r>
            <a:r>
              <a:rPr sz="2000" dirty="0">
                <a:latin typeface="Times New Roman"/>
                <a:cs typeface="Times New Roman"/>
              </a:rPr>
              <a:t>digitally</a:t>
            </a:r>
            <a:r>
              <a:rPr sz="2000" spc="-55" dirty="0">
                <a:latin typeface="Times New Roman"/>
                <a:cs typeface="Times New Roman"/>
              </a:rPr>
              <a:t> </a:t>
            </a:r>
            <a:r>
              <a:rPr sz="2000" spc="-5" dirty="0">
                <a:latin typeface="Times New Roman"/>
                <a:cs typeface="Times New Roman"/>
              </a:rPr>
              <a:t>signed.</a:t>
            </a:r>
            <a:endParaRPr sz="2000" dirty="0">
              <a:latin typeface="Times New Roman"/>
              <a:cs typeface="Times New Roman"/>
            </a:endParaRPr>
          </a:p>
          <a:p>
            <a:pPr marL="355600" marR="8890" indent="-342900">
              <a:lnSpc>
                <a:spcPct val="100000"/>
              </a:lnSpc>
              <a:spcBef>
                <a:spcPts val="1200"/>
              </a:spcBef>
              <a:buFont typeface="Arial" panose="020B0604020202020204" pitchFamily="34" charset="0"/>
              <a:buChar char="•"/>
            </a:pPr>
            <a:r>
              <a:rPr sz="2000" spc="-5" dirty="0">
                <a:latin typeface="Times New Roman"/>
                <a:cs typeface="Times New Roman"/>
              </a:rPr>
              <a:t>If </a:t>
            </a:r>
            <a:r>
              <a:rPr sz="2000" dirty="0">
                <a:latin typeface="Times New Roman"/>
                <a:cs typeface="Times New Roman"/>
              </a:rPr>
              <a:t>the </a:t>
            </a:r>
            <a:r>
              <a:rPr sz="2000" spc="-5" dirty="0">
                <a:latin typeface="Times New Roman"/>
                <a:cs typeface="Times New Roman"/>
              </a:rPr>
              <a:t>decrypted </a:t>
            </a:r>
            <a:r>
              <a:rPr sz="2000" dirty="0">
                <a:latin typeface="Times New Roman"/>
                <a:cs typeface="Times New Roman"/>
              </a:rPr>
              <a:t>digest matches </a:t>
            </a:r>
            <a:r>
              <a:rPr sz="2000" spc="-5" dirty="0">
                <a:latin typeface="Times New Roman"/>
                <a:cs typeface="Times New Roman"/>
              </a:rPr>
              <a:t>one </a:t>
            </a:r>
            <a:r>
              <a:rPr sz="2000" dirty="0">
                <a:latin typeface="Times New Roman"/>
                <a:cs typeface="Times New Roman"/>
              </a:rPr>
              <a:t>computed</a:t>
            </a:r>
            <a:r>
              <a:rPr sz="2000" spc="-135" dirty="0">
                <a:latin typeface="Times New Roman"/>
                <a:cs typeface="Times New Roman"/>
              </a:rPr>
              <a:t> </a:t>
            </a:r>
            <a:r>
              <a:rPr sz="2000" spc="-5" dirty="0">
                <a:latin typeface="Times New Roman"/>
                <a:cs typeface="Times New Roman"/>
              </a:rPr>
              <a:t>from  </a:t>
            </a:r>
            <a:r>
              <a:rPr sz="2000" dirty="0">
                <a:latin typeface="Times New Roman"/>
                <a:cs typeface="Times New Roman"/>
              </a:rPr>
              <a:t>the message, the message has not been</a:t>
            </a:r>
            <a:r>
              <a:rPr sz="2000" spc="-90" dirty="0">
                <a:latin typeface="Times New Roman"/>
                <a:cs typeface="Times New Roman"/>
              </a:rPr>
              <a:t> </a:t>
            </a:r>
            <a:r>
              <a:rPr sz="2000" dirty="0">
                <a:latin typeface="Times New Roman"/>
                <a:cs typeface="Times New Roman"/>
              </a:rPr>
              <a:t>altered.</a:t>
            </a: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30</a:t>
            </a:fld>
            <a:endParaRPr spc="-5"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817111" y="1440433"/>
            <a:ext cx="2424430" cy="467359"/>
          </a:xfrm>
          <a:prstGeom prst="rect">
            <a:avLst/>
          </a:prstGeom>
        </p:spPr>
        <p:txBody>
          <a:bodyPr vert="horz" wrap="square" lIns="0" tIns="12065" rIns="0" bIns="0" rtlCol="0">
            <a:spAutoFit/>
          </a:bodyPr>
          <a:lstStyle/>
          <a:p>
            <a:pPr marL="12700">
              <a:lnSpc>
                <a:spcPct val="100000"/>
              </a:lnSpc>
              <a:spcBef>
                <a:spcPts val="95"/>
              </a:spcBef>
            </a:pPr>
            <a:r>
              <a:rPr spc="-5" dirty="0"/>
              <a:t>Digital</a:t>
            </a:r>
            <a:r>
              <a:rPr spc="-25" dirty="0"/>
              <a:t> </a:t>
            </a:r>
            <a:r>
              <a:rPr spc="-10" dirty="0"/>
              <a:t>Signature</a:t>
            </a:r>
          </a:p>
        </p:txBody>
      </p:sp>
      <p:sp>
        <p:nvSpPr>
          <p:cNvPr id="3" name="object 3"/>
          <p:cNvSpPr/>
          <p:nvPr/>
        </p:nvSpPr>
        <p:spPr>
          <a:xfrm>
            <a:off x="1898904" y="2325623"/>
            <a:ext cx="6261100" cy="583983"/>
          </a:xfrm>
          <a:custGeom>
            <a:avLst/>
            <a:gdLst/>
            <a:ahLst/>
            <a:cxnLst/>
            <a:rect l="l" t="t" r="r" b="b"/>
            <a:pathLst>
              <a:path w="6261100" h="844550">
                <a:moveTo>
                  <a:pt x="0" y="0"/>
                </a:moveTo>
                <a:lnTo>
                  <a:pt x="0" y="844296"/>
                </a:lnTo>
                <a:lnTo>
                  <a:pt x="6260592" y="844295"/>
                </a:lnTo>
                <a:lnTo>
                  <a:pt x="6260592" y="0"/>
                </a:lnTo>
                <a:lnTo>
                  <a:pt x="0" y="0"/>
                </a:lnTo>
                <a:close/>
              </a:path>
            </a:pathLst>
          </a:custGeom>
          <a:solidFill>
            <a:srgbClr val="00CC99"/>
          </a:solidFill>
        </p:spPr>
        <p:txBody>
          <a:bodyPr wrap="square" lIns="0" tIns="0" rIns="0" bIns="0" rtlCol="0"/>
          <a:lstStyle/>
          <a:p>
            <a:endParaRPr/>
          </a:p>
        </p:txBody>
      </p:sp>
      <p:sp>
        <p:nvSpPr>
          <p:cNvPr id="4" name="object 4"/>
          <p:cNvSpPr/>
          <p:nvPr/>
        </p:nvSpPr>
        <p:spPr>
          <a:xfrm>
            <a:off x="1893570" y="2321051"/>
            <a:ext cx="6271260" cy="602886"/>
          </a:xfrm>
          <a:custGeom>
            <a:avLst/>
            <a:gdLst/>
            <a:ahLst/>
            <a:cxnLst/>
            <a:rect l="l" t="t" r="r" b="b"/>
            <a:pathLst>
              <a:path w="6271259" h="854710">
                <a:moveTo>
                  <a:pt x="6271259" y="854201"/>
                </a:moveTo>
                <a:lnTo>
                  <a:pt x="6271259" y="0"/>
                </a:lnTo>
                <a:lnTo>
                  <a:pt x="0" y="0"/>
                </a:lnTo>
                <a:lnTo>
                  <a:pt x="0" y="854202"/>
                </a:lnTo>
                <a:lnTo>
                  <a:pt x="5334" y="854202"/>
                </a:lnTo>
                <a:lnTo>
                  <a:pt x="5334" y="9143"/>
                </a:lnTo>
                <a:lnTo>
                  <a:pt x="9906" y="4572"/>
                </a:lnTo>
                <a:lnTo>
                  <a:pt x="9906" y="9143"/>
                </a:lnTo>
                <a:lnTo>
                  <a:pt x="6261354" y="9143"/>
                </a:lnTo>
                <a:lnTo>
                  <a:pt x="6261354" y="4571"/>
                </a:lnTo>
                <a:lnTo>
                  <a:pt x="6265926" y="9143"/>
                </a:lnTo>
                <a:lnTo>
                  <a:pt x="6265926" y="854201"/>
                </a:lnTo>
                <a:lnTo>
                  <a:pt x="6271259" y="854201"/>
                </a:lnTo>
                <a:close/>
              </a:path>
              <a:path w="6271259" h="854710">
                <a:moveTo>
                  <a:pt x="9906" y="9143"/>
                </a:moveTo>
                <a:lnTo>
                  <a:pt x="9906" y="4572"/>
                </a:lnTo>
                <a:lnTo>
                  <a:pt x="5334" y="9143"/>
                </a:lnTo>
                <a:lnTo>
                  <a:pt x="9906" y="9143"/>
                </a:lnTo>
                <a:close/>
              </a:path>
              <a:path w="6271259" h="854710">
                <a:moveTo>
                  <a:pt x="9906" y="844296"/>
                </a:moveTo>
                <a:lnTo>
                  <a:pt x="9906" y="9143"/>
                </a:lnTo>
                <a:lnTo>
                  <a:pt x="5334" y="9143"/>
                </a:lnTo>
                <a:lnTo>
                  <a:pt x="5334" y="844296"/>
                </a:lnTo>
                <a:lnTo>
                  <a:pt x="9906" y="844296"/>
                </a:lnTo>
                <a:close/>
              </a:path>
              <a:path w="6271259" h="854710">
                <a:moveTo>
                  <a:pt x="6265926" y="844295"/>
                </a:moveTo>
                <a:lnTo>
                  <a:pt x="5334" y="844296"/>
                </a:lnTo>
                <a:lnTo>
                  <a:pt x="9906" y="848868"/>
                </a:lnTo>
                <a:lnTo>
                  <a:pt x="9906" y="854202"/>
                </a:lnTo>
                <a:lnTo>
                  <a:pt x="6261354" y="854201"/>
                </a:lnTo>
                <a:lnTo>
                  <a:pt x="6261354" y="848867"/>
                </a:lnTo>
                <a:lnTo>
                  <a:pt x="6265926" y="844295"/>
                </a:lnTo>
                <a:close/>
              </a:path>
              <a:path w="6271259" h="854710">
                <a:moveTo>
                  <a:pt x="9906" y="854202"/>
                </a:moveTo>
                <a:lnTo>
                  <a:pt x="9906" y="848868"/>
                </a:lnTo>
                <a:lnTo>
                  <a:pt x="5334" y="844296"/>
                </a:lnTo>
                <a:lnTo>
                  <a:pt x="5334" y="854202"/>
                </a:lnTo>
                <a:lnTo>
                  <a:pt x="9906" y="854202"/>
                </a:lnTo>
                <a:close/>
              </a:path>
              <a:path w="6271259" h="854710">
                <a:moveTo>
                  <a:pt x="6265926" y="9143"/>
                </a:moveTo>
                <a:lnTo>
                  <a:pt x="6261354" y="4571"/>
                </a:lnTo>
                <a:lnTo>
                  <a:pt x="6261354" y="9143"/>
                </a:lnTo>
                <a:lnTo>
                  <a:pt x="6265926" y="9143"/>
                </a:lnTo>
                <a:close/>
              </a:path>
              <a:path w="6271259" h="854710">
                <a:moveTo>
                  <a:pt x="6265926" y="844295"/>
                </a:moveTo>
                <a:lnTo>
                  <a:pt x="6265926" y="9143"/>
                </a:lnTo>
                <a:lnTo>
                  <a:pt x="6261354" y="9143"/>
                </a:lnTo>
                <a:lnTo>
                  <a:pt x="6261354" y="844295"/>
                </a:lnTo>
                <a:lnTo>
                  <a:pt x="6265926" y="844295"/>
                </a:lnTo>
                <a:close/>
              </a:path>
              <a:path w="6271259" h="854710">
                <a:moveTo>
                  <a:pt x="6265926" y="854201"/>
                </a:moveTo>
                <a:lnTo>
                  <a:pt x="6265926" y="844295"/>
                </a:lnTo>
                <a:lnTo>
                  <a:pt x="6261354" y="848867"/>
                </a:lnTo>
                <a:lnTo>
                  <a:pt x="6261354" y="854201"/>
                </a:lnTo>
                <a:lnTo>
                  <a:pt x="6265926" y="854201"/>
                </a:lnTo>
                <a:close/>
              </a:path>
            </a:pathLst>
          </a:custGeom>
          <a:solidFill>
            <a:srgbClr val="000000"/>
          </a:solidFill>
        </p:spPr>
        <p:txBody>
          <a:bodyPr wrap="square" lIns="0" tIns="0" rIns="0" bIns="0" rtlCol="0"/>
          <a:lstStyle/>
          <a:p>
            <a:endParaRPr/>
          </a:p>
        </p:txBody>
      </p:sp>
      <p:sp>
        <p:nvSpPr>
          <p:cNvPr id="5" name="object 5"/>
          <p:cNvSpPr txBox="1"/>
          <p:nvPr/>
        </p:nvSpPr>
        <p:spPr>
          <a:xfrm>
            <a:off x="1878903" y="2387695"/>
            <a:ext cx="6261100" cy="407034"/>
          </a:xfrm>
          <a:prstGeom prst="rect">
            <a:avLst/>
          </a:prstGeom>
        </p:spPr>
        <p:txBody>
          <a:bodyPr vert="horz" wrap="square" lIns="0" tIns="12700" rIns="0" bIns="0" rtlCol="0">
            <a:spAutoFit/>
          </a:bodyPr>
          <a:lstStyle/>
          <a:p>
            <a:pPr marL="119380" algn="ctr">
              <a:lnSpc>
                <a:spcPct val="100000"/>
              </a:lnSpc>
              <a:spcBef>
                <a:spcPts val="100"/>
              </a:spcBef>
            </a:pPr>
            <a:r>
              <a:rPr sz="2500" dirty="0">
                <a:latin typeface="Times New Roman"/>
                <a:cs typeface="Times New Roman"/>
              </a:rPr>
              <a:t>Message</a:t>
            </a:r>
          </a:p>
        </p:txBody>
      </p:sp>
      <p:sp>
        <p:nvSpPr>
          <p:cNvPr id="6" name="object 6"/>
          <p:cNvSpPr/>
          <p:nvPr/>
        </p:nvSpPr>
        <p:spPr>
          <a:xfrm>
            <a:off x="1898904" y="3397287"/>
            <a:ext cx="2649855" cy="521678"/>
          </a:xfrm>
          <a:custGeom>
            <a:avLst/>
            <a:gdLst/>
            <a:ahLst/>
            <a:cxnLst/>
            <a:rect l="l" t="t" r="r" b="b"/>
            <a:pathLst>
              <a:path w="2649854" h="455929">
                <a:moveTo>
                  <a:pt x="0" y="0"/>
                </a:moveTo>
                <a:lnTo>
                  <a:pt x="0" y="455675"/>
                </a:lnTo>
                <a:lnTo>
                  <a:pt x="2649473" y="455675"/>
                </a:lnTo>
                <a:lnTo>
                  <a:pt x="2649473" y="0"/>
                </a:lnTo>
                <a:lnTo>
                  <a:pt x="0" y="0"/>
                </a:lnTo>
                <a:close/>
              </a:path>
            </a:pathLst>
          </a:custGeom>
          <a:solidFill>
            <a:srgbClr val="00CC99"/>
          </a:solidFill>
        </p:spPr>
        <p:txBody>
          <a:bodyPr wrap="square" lIns="0" tIns="0" rIns="0" bIns="0" rtlCol="0"/>
          <a:lstStyle/>
          <a:p>
            <a:pPr algn="ctr"/>
            <a:r>
              <a:rPr lang="en-US" sz="2000" b="1" dirty="0"/>
              <a:t>Message Digest</a:t>
            </a:r>
            <a:endParaRPr sz="2000" b="1" dirty="0"/>
          </a:p>
        </p:txBody>
      </p:sp>
      <p:sp>
        <p:nvSpPr>
          <p:cNvPr id="9" name="object 9"/>
          <p:cNvSpPr/>
          <p:nvPr/>
        </p:nvSpPr>
        <p:spPr>
          <a:xfrm>
            <a:off x="1898904" y="4613147"/>
            <a:ext cx="6261100" cy="847090"/>
          </a:xfrm>
          <a:custGeom>
            <a:avLst/>
            <a:gdLst/>
            <a:ahLst/>
            <a:cxnLst/>
            <a:rect l="l" t="t" r="r" b="b"/>
            <a:pathLst>
              <a:path w="6261100" h="847089">
                <a:moveTo>
                  <a:pt x="0" y="0"/>
                </a:moveTo>
                <a:lnTo>
                  <a:pt x="0" y="846582"/>
                </a:lnTo>
                <a:lnTo>
                  <a:pt x="6260592" y="846581"/>
                </a:lnTo>
                <a:lnTo>
                  <a:pt x="6260592" y="0"/>
                </a:lnTo>
                <a:lnTo>
                  <a:pt x="0" y="0"/>
                </a:lnTo>
                <a:close/>
              </a:path>
            </a:pathLst>
          </a:custGeom>
          <a:solidFill>
            <a:srgbClr val="00CC99"/>
          </a:solidFill>
        </p:spPr>
        <p:txBody>
          <a:bodyPr wrap="square" lIns="0" tIns="0" rIns="0" bIns="0" rtlCol="0"/>
          <a:lstStyle/>
          <a:p>
            <a:endParaRPr/>
          </a:p>
        </p:txBody>
      </p:sp>
      <p:sp>
        <p:nvSpPr>
          <p:cNvPr id="10" name="object 10"/>
          <p:cNvSpPr/>
          <p:nvPr/>
        </p:nvSpPr>
        <p:spPr>
          <a:xfrm>
            <a:off x="1893570" y="4608576"/>
            <a:ext cx="6271260" cy="855980"/>
          </a:xfrm>
          <a:custGeom>
            <a:avLst/>
            <a:gdLst/>
            <a:ahLst/>
            <a:cxnLst/>
            <a:rect l="l" t="t" r="r" b="b"/>
            <a:pathLst>
              <a:path w="6271259" h="855979">
                <a:moveTo>
                  <a:pt x="6271259" y="855726"/>
                </a:moveTo>
                <a:lnTo>
                  <a:pt x="6271259" y="0"/>
                </a:lnTo>
                <a:lnTo>
                  <a:pt x="0" y="0"/>
                </a:lnTo>
                <a:lnTo>
                  <a:pt x="0" y="855726"/>
                </a:lnTo>
                <a:lnTo>
                  <a:pt x="5334" y="855726"/>
                </a:lnTo>
                <a:lnTo>
                  <a:pt x="5334" y="9144"/>
                </a:lnTo>
                <a:lnTo>
                  <a:pt x="9906" y="4572"/>
                </a:lnTo>
                <a:lnTo>
                  <a:pt x="9906" y="9144"/>
                </a:lnTo>
                <a:lnTo>
                  <a:pt x="6261354" y="9144"/>
                </a:lnTo>
                <a:lnTo>
                  <a:pt x="6261354" y="4572"/>
                </a:lnTo>
                <a:lnTo>
                  <a:pt x="6265926" y="9144"/>
                </a:lnTo>
                <a:lnTo>
                  <a:pt x="6265926" y="855726"/>
                </a:lnTo>
                <a:lnTo>
                  <a:pt x="6271259" y="855726"/>
                </a:lnTo>
                <a:close/>
              </a:path>
              <a:path w="6271259" h="855979">
                <a:moveTo>
                  <a:pt x="9906" y="9144"/>
                </a:moveTo>
                <a:lnTo>
                  <a:pt x="9906" y="4572"/>
                </a:lnTo>
                <a:lnTo>
                  <a:pt x="5334" y="9144"/>
                </a:lnTo>
                <a:lnTo>
                  <a:pt x="9906" y="9144"/>
                </a:lnTo>
                <a:close/>
              </a:path>
              <a:path w="6271259" h="855979">
                <a:moveTo>
                  <a:pt x="9906" y="845820"/>
                </a:moveTo>
                <a:lnTo>
                  <a:pt x="9906" y="9144"/>
                </a:lnTo>
                <a:lnTo>
                  <a:pt x="5334" y="9144"/>
                </a:lnTo>
                <a:lnTo>
                  <a:pt x="5334" y="845820"/>
                </a:lnTo>
                <a:lnTo>
                  <a:pt x="9906" y="845820"/>
                </a:lnTo>
                <a:close/>
              </a:path>
              <a:path w="6271259" h="855979">
                <a:moveTo>
                  <a:pt x="6265926" y="845820"/>
                </a:moveTo>
                <a:lnTo>
                  <a:pt x="5334" y="845820"/>
                </a:lnTo>
                <a:lnTo>
                  <a:pt x="9906" y="851154"/>
                </a:lnTo>
                <a:lnTo>
                  <a:pt x="9906" y="855726"/>
                </a:lnTo>
                <a:lnTo>
                  <a:pt x="6261354" y="855726"/>
                </a:lnTo>
                <a:lnTo>
                  <a:pt x="6261354" y="851153"/>
                </a:lnTo>
                <a:lnTo>
                  <a:pt x="6265926" y="845820"/>
                </a:lnTo>
                <a:close/>
              </a:path>
              <a:path w="6271259" h="855979">
                <a:moveTo>
                  <a:pt x="9906" y="855726"/>
                </a:moveTo>
                <a:lnTo>
                  <a:pt x="9906" y="851154"/>
                </a:lnTo>
                <a:lnTo>
                  <a:pt x="5334" y="845820"/>
                </a:lnTo>
                <a:lnTo>
                  <a:pt x="5334" y="855726"/>
                </a:lnTo>
                <a:lnTo>
                  <a:pt x="9906" y="855726"/>
                </a:lnTo>
                <a:close/>
              </a:path>
              <a:path w="6271259" h="855979">
                <a:moveTo>
                  <a:pt x="6265926" y="9144"/>
                </a:moveTo>
                <a:lnTo>
                  <a:pt x="6261354" y="4572"/>
                </a:lnTo>
                <a:lnTo>
                  <a:pt x="6261354" y="9144"/>
                </a:lnTo>
                <a:lnTo>
                  <a:pt x="6265926" y="9144"/>
                </a:lnTo>
                <a:close/>
              </a:path>
              <a:path w="6271259" h="855979">
                <a:moveTo>
                  <a:pt x="6265926" y="845820"/>
                </a:moveTo>
                <a:lnTo>
                  <a:pt x="6265926" y="9144"/>
                </a:lnTo>
                <a:lnTo>
                  <a:pt x="6261354" y="9144"/>
                </a:lnTo>
                <a:lnTo>
                  <a:pt x="6261354" y="845820"/>
                </a:lnTo>
                <a:lnTo>
                  <a:pt x="6265926" y="845820"/>
                </a:lnTo>
                <a:close/>
              </a:path>
              <a:path w="6271259" h="855979">
                <a:moveTo>
                  <a:pt x="6265926" y="855726"/>
                </a:moveTo>
                <a:lnTo>
                  <a:pt x="6265926" y="845820"/>
                </a:lnTo>
                <a:lnTo>
                  <a:pt x="6261354" y="851153"/>
                </a:lnTo>
                <a:lnTo>
                  <a:pt x="6261354" y="855726"/>
                </a:lnTo>
                <a:lnTo>
                  <a:pt x="6265926" y="855726"/>
                </a:lnTo>
                <a:close/>
              </a:path>
            </a:pathLst>
          </a:custGeom>
          <a:solidFill>
            <a:srgbClr val="000000"/>
          </a:solidFill>
        </p:spPr>
        <p:txBody>
          <a:bodyPr wrap="square" lIns="0" tIns="0" rIns="0" bIns="0" rtlCol="0"/>
          <a:lstStyle/>
          <a:p>
            <a:endParaRPr/>
          </a:p>
        </p:txBody>
      </p:sp>
      <p:sp>
        <p:nvSpPr>
          <p:cNvPr id="11" name="object 11"/>
          <p:cNvSpPr/>
          <p:nvPr/>
        </p:nvSpPr>
        <p:spPr>
          <a:xfrm>
            <a:off x="1898904" y="5589270"/>
            <a:ext cx="2649855" cy="454659"/>
          </a:xfrm>
          <a:custGeom>
            <a:avLst/>
            <a:gdLst/>
            <a:ahLst/>
            <a:cxnLst/>
            <a:rect l="l" t="t" r="r" b="b"/>
            <a:pathLst>
              <a:path w="2649854" h="454660">
                <a:moveTo>
                  <a:pt x="0" y="0"/>
                </a:moveTo>
                <a:lnTo>
                  <a:pt x="0" y="454151"/>
                </a:lnTo>
                <a:lnTo>
                  <a:pt x="2649474" y="454151"/>
                </a:lnTo>
                <a:lnTo>
                  <a:pt x="2649473" y="0"/>
                </a:lnTo>
                <a:lnTo>
                  <a:pt x="0" y="0"/>
                </a:lnTo>
                <a:close/>
              </a:path>
            </a:pathLst>
          </a:custGeom>
          <a:solidFill>
            <a:srgbClr val="FF0000"/>
          </a:solidFill>
        </p:spPr>
        <p:txBody>
          <a:bodyPr wrap="square" lIns="0" tIns="0" rIns="0" bIns="0" rtlCol="0"/>
          <a:lstStyle/>
          <a:p>
            <a:endParaRPr/>
          </a:p>
        </p:txBody>
      </p:sp>
      <p:sp>
        <p:nvSpPr>
          <p:cNvPr id="12" name="object 12"/>
          <p:cNvSpPr/>
          <p:nvPr/>
        </p:nvSpPr>
        <p:spPr>
          <a:xfrm>
            <a:off x="1893570" y="5584697"/>
            <a:ext cx="2659380" cy="464184"/>
          </a:xfrm>
          <a:custGeom>
            <a:avLst/>
            <a:gdLst/>
            <a:ahLst/>
            <a:cxnLst/>
            <a:rect l="l" t="t" r="r" b="b"/>
            <a:pathLst>
              <a:path w="2659379" h="464185">
                <a:moveTo>
                  <a:pt x="2659380" y="464058"/>
                </a:moveTo>
                <a:lnTo>
                  <a:pt x="2659379" y="0"/>
                </a:lnTo>
                <a:lnTo>
                  <a:pt x="0" y="0"/>
                </a:lnTo>
                <a:lnTo>
                  <a:pt x="0" y="464058"/>
                </a:lnTo>
                <a:lnTo>
                  <a:pt x="5334" y="464058"/>
                </a:lnTo>
                <a:lnTo>
                  <a:pt x="5334" y="9906"/>
                </a:lnTo>
                <a:lnTo>
                  <a:pt x="9905" y="4572"/>
                </a:lnTo>
                <a:lnTo>
                  <a:pt x="9905" y="9906"/>
                </a:lnTo>
                <a:lnTo>
                  <a:pt x="2650235" y="9906"/>
                </a:lnTo>
                <a:lnTo>
                  <a:pt x="2650235" y="4572"/>
                </a:lnTo>
                <a:lnTo>
                  <a:pt x="2654807" y="9906"/>
                </a:lnTo>
                <a:lnTo>
                  <a:pt x="2654808" y="464058"/>
                </a:lnTo>
                <a:lnTo>
                  <a:pt x="2659380" y="464058"/>
                </a:lnTo>
                <a:close/>
              </a:path>
              <a:path w="2659379" h="464185">
                <a:moveTo>
                  <a:pt x="9905" y="9906"/>
                </a:moveTo>
                <a:lnTo>
                  <a:pt x="9905" y="4572"/>
                </a:lnTo>
                <a:lnTo>
                  <a:pt x="5334" y="9906"/>
                </a:lnTo>
                <a:lnTo>
                  <a:pt x="9905" y="9906"/>
                </a:lnTo>
                <a:close/>
              </a:path>
              <a:path w="2659379" h="464185">
                <a:moveTo>
                  <a:pt x="9905" y="454152"/>
                </a:moveTo>
                <a:lnTo>
                  <a:pt x="9905" y="9906"/>
                </a:lnTo>
                <a:lnTo>
                  <a:pt x="5334" y="9906"/>
                </a:lnTo>
                <a:lnTo>
                  <a:pt x="5334" y="454152"/>
                </a:lnTo>
                <a:lnTo>
                  <a:pt x="9905" y="454152"/>
                </a:lnTo>
                <a:close/>
              </a:path>
              <a:path w="2659379" h="464185">
                <a:moveTo>
                  <a:pt x="2654808" y="454152"/>
                </a:moveTo>
                <a:lnTo>
                  <a:pt x="5334" y="454152"/>
                </a:lnTo>
                <a:lnTo>
                  <a:pt x="9905" y="458724"/>
                </a:lnTo>
                <a:lnTo>
                  <a:pt x="9905" y="464058"/>
                </a:lnTo>
                <a:lnTo>
                  <a:pt x="2650236" y="464058"/>
                </a:lnTo>
                <a:lnTo>
                  <a:pt x="2650236" y="458724"/>
                </a:lnTo>
                <a:lnTo>
                  <a:pt x="2654808" y="454152"/>
                </a:lnTo>
                <a:close/>
              </a:path>
              <a:path w="2659379" h="464185">
                <a:moveTo>
                  <a:pt x="9905" y="464058"/>
                </a:moveTo>
                <a:lnTo>
                  <a:pt x="9905" y="458724"/>
                </a:lnTo>
                <a:lnTo>
                  <a:pt x="5334" y="454152"/>
                </a:lnTo>
                <a:lnTo>
                  <a:pt x="5334" y="464058"/>
                </a:lnTo>
                <a:lnTo>
                  <a:pt x="9905" y="464058"/>
                </a:lnTo>
                <a:close/>
              </a:path>
              <a:path w="2659379" h="464185">
                <a:moveTo>
                  <a:pt x="2654807" y="9906"/>
                </a:moveTo>
                <a:lnTo>
                  <a:pt x="2650235" y="4572"/>
                </a:lnTo>
                <a:lnTo>
                  <a:pt x="2650235" y="9906"/>
                </a:lnTo>
                <a:lnTo>
                  <a:pt x="2654807" y="9906"/>
                </a:lnTo>
                <a:close/>
              </a:path>
              <a:path w="2659379" h="464185">
                <a:moveTo>
                  <a:pt x="2654808" y="454152"/>
                </a:moveTo>
                <a:lnTo>
                  <a:pt x="2654807" y="9906"/>
                </a:lnTo>
                <a:lnTo>
                  <a:pt x="2650235" y="9906"/>
                </a:lnTo>
                <a:lnTo>
                  <a:pt x="2650236" y="454152"/>
                </a:lnTo>
                <a:lnTo>
                  <a:pt x="2654808" y="454152"/>
                </a:lnTo>
                <a:close/>
              </a:path>
              <a:path w="2659379" h="464185">
                <a:moveTo>
                  <a:pt x="2654808" y="464058"/>
                </a:moveTo>
                <a:lnTo>
                  <a:pt x="2654808" y="454152"/>
                </a:lnTo>
                <a:lnTo>
                  <a:pt x="2650236" y="458724"/>
                </a:lnTo>
                <a:lnTo>
                  <a:pt x="2650236" y="464058"/>
                </a:lnTo>
                <a:lnTo>
                  <a:pt x="2654808" y="464058"/>
                </a:lnTo>
                <a:close/>
              </a:path>
            </a:pathLst>
          </a:custGeom>
          <a:solidFill>
            <a:srgbClr val="000000"/>
          </a:solidFill>
        </p:spPr>
        <p:txBody>
          <a:bodyPr wrap="square" lIns="0" tIns="0" rIns="0" bIns="0" rtlCol="0"/>
          <a:lstStyle/>
          <a:p>
            <a:endParaRPr/>
          </a:p>
        </p:txBody>
      </p:sp>
      <p:sp>
        <p:nvSpPr>
          <p:cNvPr id="13" name="object 13"/>
          <p:cNvSpPr txBox="1"/>
          <p:nvPr/>
        </p:nvSpPr>
        <p:spPr>
          <a:xfrm>
            <a:off x="1898904" y="4756658"/>
            <a:ext cx="6261100" cy="407034"/>
          </a:xfrm>
          <a:prstGeom prst="rect">
            <a:avLst/>
          </a:prstGeom>
        </p:spPr>
        <p:txBody>
          <a:bodyPr vert="horz" wrap="square" lIns="0" tIns="12700" rIns="0" bIns="0" rtlCol="0">
            <a:spAutoFit/>
          </a:bodyPr>
          <a:lstStyle/>
          <a:p>
            <a:pPr marL="240029" algn="ctr">
              <a:lnSpc>
                <a:spcPct val="100000"/>
              </a:lnSpc>
              <a:spcBef>
                <a:spcPts val="100"/>
              </a:spcBef>
            </a:pPr>
            <a:r>
              <a:rPr sz="2500" dirty="0">
                <a:latin typeface="Times New Roman"/>
                <a:cs typeface="Times New Roman"/>
              </a:rPr>
              <a:t>Message</a:t>
            </a:r>
            <a:endParaRPr sz="2500">
              <a:latin typeface="Times New Roman"/>
              <a:cs typeface="Times New Roman"/>
            </a:endParaRPr>
          </a:p>
        </p:txBody>
      </p:sp>
      <p:sp>
        <p:nvSpPr>
          <p:cNvPr id="14" name="object 14"/>
          <p:cNvSpPr txBox="1"/>
          <p:nvPr/>
        </p:nvSpPr>
        <p:spPr>
          <a:xfrm>
            <a:off x="1898904" y="5613146"/>
            <a:ext cx="2649855" cy="319959"/>
          </a:xfrm>
          <a:prstGeom prst="rect">
            <a:avLst/>
          </a:prstGeom>
        </p:spPr>
        <p:txBody>
          <a:bodyPr vert="horz" wrap="square" lIns="0" tIns="12065" rIns="0" bIns="0" rtlCol="0">
            <a:spAutoFit/>
          </a:bodyPr>
          <a:lstStyle/>
          <a:p>
            <a:pPr marL="407034">
              <a:lnSpc>
                <a:spcPct val="100000"/>
              </a:lnSpc>
              <a:spcBef>
                <a:spcPts val="95"/>
              </a:spcBef>
            </a:pPr>
            <a:r>
              <a:rPr sz="2000" spc="-5" dirty="0">
                <a:latin typeface="Times New Roman"/>
                <a:cs typeface="Times New Roman"/>
              </a:rPr>
              <a:t>Encrypted</a:t>
            </a:r>
            <a:r>
              <a:rPr lang="en-US" sz="2000" spc="475" dirty="0">
                <a:latin typeface="Times New Roman"/>
                <a:cs typeface="Times New Roman"/>
              </a:rPr>
              <a:t> </a:t>
            </a:r>
            <a:r>
              <a:rPr sz="2000" spc="-5" dirty="0">
                <a:latin typeface="Times New Roman"/>
                <a:cs typeface="Times New Roman"/>
              </a:rPr>
              <a:t>Digest</a:t>
            </a:r>
            <a:endParaRPr sz="2000" dirty="0">
              <a:latin typeface="Times New Roman"/>
              <a:cs typeface="Times New Roman"/>
            </a:endParaRPr>
          </a:p>
        </p:txBody>
      </p:sp>
      <p:sp>
        <p:nvSpPr>
          <p:cNvPr id="15" name="object 15"/>
          <p:cNvSpPr/>
          <p:nvPr/>
        </p:nvSpPr>
        <p:spPr>
          <a:xfrm>
            <a:off x="1767077" y="4406646"/>
            <a:ext cx="6645909" cy="1910714"/>
          </a:xfrm>
          <a:custGeom>
            <a:avLst/>
            <a:gdLst/>
            <a:ahLst/>
            <a:cxnLst/>
            <a:rect l="l" t="t" r="r" b="b"/>
            <a:pathLst>
              <a:path w="6645909" h="1910714">
                <a:moveTo>
                  <a:pt x="6645402" y="1910333"/>
                </a:moveTo>
                <a:lnTo>
                  <a:pt x="6645402" y="0"/>
                </a:lnTo>
                <a:lnTo>
                  <a:pt x="0" y="0"/>
                </a:lnTo>
                <a:lnTo>
                  <a:pt x="0" y="1910334"/>
                </a:lnTo>
                <a:lnTo>
                  <a:pt x="12192" y="1910334"/>
                </a:lnTo>
                <a:lnTo>
                  <a:pt x="12192" y="25908"/>
                </a:lnTo>
                <a:lnTo>
                  <a:pt x="25146" y="12954"/>
                </a:lnTo>
                <a:lnTo>
                  <a:pt x="25146" y="25908"/>
                </a:lnTo>
                <a:lnTo>
                  <a:pt x="6619494" y="25907"/>
                </a:lnTo>
                <a:lnTo>
                  <a:pt x="6619494" y="12953"/>
                </a:lnTo>
                <a:lnTo>
                  <a:pt x="6632448" y="25907"/>
                </a:lnTo>
                <a:lnTo>
                  <a:pt x="6632448" y="1910333"/>
                </a:lnTo>
                <a:lnTo>
                  <a:pt x="6645402" y="1910333"/>
                </a:lnTo>
                <a:close/>
              </a:path>
              <a:path w="6645909" h="1910714">
                <a:moveTo>
                  <a:pt x="25146" y="25908"/>
                </a:moveTo>
                <a:lnTo>
                  <a:pt x="25146" y="12954"/>
                </a:lnTo>
                <a:lnTo>
                  <a:pt x="12192" y="25908"/>
                </a:lnTo>
                <a:lnTo>
                  <a:pt x="25146" y="25908"/>
                </a:lnTo>
                <a:close/>
              </a:path>
              <a:path w="6645909" h="1910714">
                <a:moveTo>
                  <a:pt x="25146" y="1884426"/>
                </a:moveTo>
                <a:lnTo>
                  <a:pt x="25146" y="25908"/>
                </a:lnTo>
                <a:lnTo>
                  <a:pt x="12192" y="25908"/>
                </a:lnTo>
                <a:lnTo>
                  <a:pt x="12192" y="1884426"/>
                </a:lnTo>
                <a:lnTo>
                  <a:pt x="25146" y="1884426"/>
                </a:lnTo>
                <a:close/>
              </a:path>
              <a:path w="6645909" h="1910714">
                <a:moveTo>
                  <a:pt x="6632448" y="1884426"/>
                </a:moveTo>
                <a:lnTo>
                  <a:pt x="12192" y="1884426"/>
                </a:lnTo>
                <a:lnTo>
                  <a:pt x="25146" y="1897380"/>
                </a:lnTo>
                <a:lnTo>
                  <a:pt x="25146" y="1910334"/>
                </a:lnTo>
                <a:lnTo>
                  <a:pt x="6619494" y="1910333"/>
                </a:lnTo>
                <a:lnTo>
                  <a:pt x="6619494" y="1897379"/>
                </a:lnTo>
                <a:lnTo>
                  <a:pt x="6632448" y="1884426"/>
                </a:lnTo>
                <a:close/>
              </a:path>
              <a:path w="6645909" h="1910714">
                <a:moveTo>
                  <a:pt x="25146" y="1910334"/>
                </a:moveTo>
                <a:lnTo>
                  <a:pt x="25146" y="1897380"/>
                </a:lnTo>
                <a:lnTo>
                  <a:pt x="12192" y="1884426"/>
                </a:lnTo>
                <a:lnTo>
                  <a:pt x="12192" y="1910334"/>
                </a:lnTo>
                <a:lnTo>
                  <a:pt x="25146" y="1910334"/>
                </a:lnTo>
                <a:close/>
              </a:path>
              <a:path w="6645909" h="1910714">
                <a:moveTo>
                  <a:pt x="6632448" y="25907"/>
                </a:moveTo>
                <a:lnTo>
                  <a:pt x="6619494" y="12953"/>
                </a:lnTo>
                <a:lnTo>
                  <a:pt x="6619494" y="25907"/>
                </a:lnTo>
                <a:lnTo>
                  <a:pt x="6632448" y="25907"/>
                </a:lnTo>
                <a:close/>
              </a:path>
              <a:path w="6645909" h="1910714">
                <a:moveTo>
                  <a:pt x="6632448" y="1884426"/>
                </a:moveTo>
                <a:lnTo>
                  <a:pt x="6632448" y="25907"/>
                </a:lnTo>
                <a:lnTo>
                  <a:pt x="6619494" y="25907"/>
                </a:lnTo>
                <a:lnTo>
                  <a:pt x="6619494" y="1884426"/>
                </a:lnTo>
                <a:lnTo>
                  <a:pt x="6632448" y="1884426"/>
                </a:lnTo>
                <a:close/>
              </a:path>
              <a:path w="6645909" h="1910714">
                <a:moveTo>
                  <a:pt x="6632448" y="1910333"/>
                </a:moveTo>
                <a:lnTo>
                  <a:pt x="6632448" y="1884426"/>
                </a:lnTo>
                <a:lnTo>
                  <a:pt x="6619494" y="1897379"/>
                </a:lnTo>
                <a:lnTo>
                  <a:pt x="6619494" y="1910333"/>
                </a:lnTo>
                <a:lnTo>
                  <a:pt x="6632448" y="1910333"/>
                </a:lnTo>
                <a:close/>
              </a:path>
            </a:pathLst>
          </a:custGeom>
          <a:solidFill>
            <a:srgbClr val="000000"/>
          </a:solidFill>
        </p:spPr>
        <p:txBody>
          <a:bodyPr wrap="square" lIns="0" tIns="0" rIns="0" bIns="0" rtlCol="0"/>
          <a:lstStyle/>
          <a:p>
            <a:endParaRPr/>
          </a:p>
        </p:txBody>
      </p:sp>
      <p:sp>
        <p:nvSpPr>
          <p:cNvPr id="16" name="object 16"/>
          <p:cNvSpPr txBox="1"/>
          <p:nvPr/>
        </p:nvSpPr>
        <p:spPr>
          <a:xfrm>
            <a:off x="4571843" y="3487049"/>
            <a:ext cx="3728748" cy="319959"/>
          </a:xfrm>
          <a:prstGeom prst="rect">
            <a:avLst/>
          </a:prstGeom>
        </p:spPr>
        <p:txBody>
          <a:bodyPr vert="horz" wrap="square" lIns="0" tIns="12065" rIns="0" bIns="0" rtlCol="0">
            <a:spAutoFit/>
          </a:bodyPr>
          <a:lstStyle/>
          <a:p>
            <a:pPr marL="12700">
              <a:lnSpc>
                <a:spcPct val="100000"/>
              </a:lnSpc>
              <a:spcBef>
                <a:spcPts val="95"/>
              </a:spcBef>
            </a:pPr>
            <a:r>
              <a:rPr sz="2000" spc="-5" dirty="0">
                <a:latin typeface="Times New Roman"/>
                <a:cs typeface="Times New Roman"/>
              </a:rPr>
              <a:t>Encrypt with </a:t>
            </a:r>
            <a:r>
              <a:rPr sz="2000" spc="-10" dirty="0">
                <a:latin typeface="Times New Roman"/>
                <a:cs typeface="Times New Roman"/>
              </a:rPr>
              <a:t>Sender’s </a:t>
            </a:r>
            <a:r>
              <a:rPr sz="2000" b="1" spc="-5" dirty="0">
                <a:latin typeface="Times New Roman"/>
                <a:cs typeface="Times New Roman"/>
              </a:rPr>
              <a:t>Private</a:t>
            </a:r>
            <a:r>
              <a:rPr sz="2000" b="1" spc="-30" dirty="0">
                <a:latin typeface="Times New Roman"/>
                <a:cs typeface="Times New Roman"/>
              </a:rPr>
              <a:t> </a:t>
            </a:r>
            <a:r>
              <a:rPr sz="2000" spc="-10" dirty="0">
                <a:latin typeface="Times New Roman"/>
                <a:cs typeface="Times New Roman"/>
              </a:rPr>
              <a:t>Key</a:t>
            </a:r>
            <a:endParaRPr sz="2000" dirty="0">
              <a:latin typeface="Times New Roman"/>
              <a:cs typeface="Times New Roman"/>
            </a:endParaRPr>
          </a:p>
        </p:txBody>
      </p:sp>
      <p:sp>
        <p:nvSpPr>
          <p:cNvPr id="17" name="object 17"/>
          <p:cNvSpPr/>
          <p:nvPr/>
        </p:nvSpPr>
        <p:spPr>
          <a:xfrm>
            <a:off x="2982912" y="4006978"/>
            <a:ext cx="601345" cy="335788"/>
          </a:xfrm>
          <a:custGeom>
            <a:avLst/>
            <a:gdLst/>
            <a:ahLst/>
            <a:cxnLst/>
            <a:rect l="l" t="t" r="r" b="b"/>
            <a:pathLst>
              <a:path w="601345" h="455929">
                <a:moveTo>
                  <a:pt x="601218" y="341375"/>
                </a:moveTo>
                <a:lnTo>
                  <a:pt x="451104" y="341375"/>
                </a:lnTo>
                <a:lnTo>
                  <a:pt x="451104" y="0"/>
                </a:lnTo>
                <a:lnTo>
                  <a:pt x="150113" y="0"/>
                </a:lnTo>
                <a:lnTo>
                  <a:pt x="150114" y="341375"/>
                </a:lnTo>
                <a:lnTo>
                  <a:pt x="0" y="341375"/>
                </a:lnTo>
                <a:lnTo>
                  <a:pt x="300228" y="455675"/>
                </a:lnTo>
                <a:lnTo>
                  <a:pt x="601218" y="341375"/>
                </a:lnTo>
                <a:close/>
              </a:path>
            </a:pathLst>
          </a:custGeom>
          <a:solidFill>
            <a:srgbClr val="000000"/>
          </a:solidFill>
        </p:spPr>
        <p:txBody>
          <a:bodyPr wrap="square" lIns="0" tIns="0" rIns="0" bIns="0" rtlCol="0"/>
          <a:lstStyle/>
          <a:p>
            <a:endParaRPr/>
          </a:p>
        </p:txBody>
      </p:sp>
      <p:sp>
        <p:nvSpPr>
          <p:cNvPr id="18" name="object 18"/>
          <p:cNvSpPr/>
          <p:nvPr/>
        </p:nvSpPr>
        <p:spPr>
          <a:xfrm>
            <a:off x="2956560" y="4011930"/>
            <a:ext cx="654050" cy="335787"/>
          </a:xfrm>
          <a:custGeom>
            <a:avLst/>
            <a:gdLst/>
            <a:ahLst/>
            <a:cxnLst/>
            <a:rect l="l" t="t" r="r" b="b"/>
            <a:pathLst>
              <a:path w="654050" h="466089">
                <a:moveTo>
                  <a:pt x="176784" y="341375"/>
                </a:moveTo>
                <a:lnTo>
                  <a:pt x="0" y="341375"/>
                </a:lnTo>
                <a:lnTo>
                  <a:pt x="26670" y="351509"/>
                </a:lnTo>
                <a:lnTo>
                  <a:pt x="26670" y="351281"/>
                </a:lnTo>
                <a:lnTo>
                  <a:pt x="28194" y="342137"/>
                </a:lnTo>
                <a:lnTo>
                  <a:pt x="52434" y="351281"/>
                </a:lnTo>
                <a:lnTo>
                  <a:pt x="172212" y="351281"/>
                </a:lnTo>
                <a:lnTo>
                  <a:pt x="172212" y="345947"/>
                </a:lnTo>
                <a:lnTo>
                  <a:pt x="176784" y="341375"/>
                </a:lnTo>
                <a:close/>
              </a:path>
              <a:path w="654050" h="466089">
                <a:moveTo>
                  <a:pt x="52434" y="351281"/>
                </a:moveTo>
                <a:lnTo>
                  <a:pt x="28194" y="342137"/>
                </a:lnTo>
                <a:lnTo>
                  <a:pt x="26670" y="351281"/>
                </a:lnTo>
                <a:lnTo>
                  <a:pt x="52434" y="351281"/>
                </a:lnTo>
                <a:close/>
              </a:path>
              <a:path w="654050" h="466089">
                <a:moveTo>
                  <a:pt x="327279" y="454957"/>
                </a:moveTo>
                <a:lnTo>
                  <a:pt x="52434" y="351281"/>
                </a:lnTo>
                <a:lnTo>
                  <a:pt x="26670" y="351281"/>
                </a:lnTo>
                <a:lnTo>
                  <a:pt x="26670" y="351509"/>
                </a:lnTo>
                <a:lnTo>
                  <a:pt x="325374" y="465002"/>
                </a:lnTo>
                <a:lnTo>
                  <a:pt x="325374" y="455675"/>
                </a:lnTo>
                <a:lnTo>
                  <a:pt x="327279" y="454957"/>
                </a:lnTo>
                <a:close/>
              </a:path>
              <a:path w="654050" h="466089">
                <a:moveTo>
                  <a:pt x="482345" y="341375"/>
                </a:moveTo>
                <a:lnTo>
                  <a:pt x="482345" y="0"/>
                </a:lnTo>
                <a:lnTo>
                  <a:pt x="172211" y="0"/>
                </a:lnTo>
                <a:lnTo>
                  <a:pt x="172212" y="341375"/>
                </a:lnTo>
                <a:lnTo>
                  <a:pt x="176784" y="341375"/>
                </a:lnTo>
                <a:lnTo>
                  <a:pt x="176783" y="9143"/>
                </a:lnTo>
                <a:lnTo>
                  <a:pt x="181355" y="4571"/>
                </a:lnTo>
                <a:lnTo>
                  <a:pt x="181356" y="9143"/>
                </a:lnTo>
                <a:lnTo>
                  <a:pt x="473202" y="9143"/>
                </a:lnTo>
                <a:lnTo>
                  <a:pt x="473202" y="4571"/>
                </a:lnTo>
                <a:lnTo>
                  <a:pt x="477773" y="9143"/>
                </a:lnTo>
                <a:lnTo>
                  <a:pt x="477773" y="341375"/>
                </a:lnTo>
                <a:lnTo>
                  <a:pt x="482345" y="341375"/>
                </a:lnTo>
                <a:close/>
              </a:path>
              <a:path w="654050" h="466089">
                <a:moveTo>
                  <a:pt x="181356" y="351281"/>
                </a:moveTo>
                <a:lnTo>
                  <a:pt x="181355" y="9143"/>
                </a:lnTo>
                <a:lnTo>
                  <a:pt x="176783" y="9143"/>
                </a:lnTo>
                <a:lnTo>
                  <a:pt x="176784" y="341375"/>
                </a:lnTo>
                <a:lnTo>
                  <a:pt x="172212" y="345947"/>
                </a:lnTo>
                <a:lnTo>
                  <a:pt x="172212" y="351281"/>
                </a:lnTo>
                <a:lnTo>
                  <a:pt x="181356" y="351281"/>
                </a:lnTo>
                <a:close/>
              </a:path>
              <a:path w="654050" h="466089">
                <a:moveTo>
                  <a:pt x="181355" y="9143"/>
                </a:moveTo>
                <a:lnTo>
                  <a:pt x="181355" y="4571"/>
                </a:lnTo>
                <a:lnTo>
                  <a:pt x="176783" y="9143"/>
                </a:lnTo>
                <a:lnTo>
                  <a:pt x="181355" y="9143"/>
                </a:lnTo>
                <a:close/>
              </a:path>
              <a:path w="654050" h="466089">
                <a:moveTo>
                  <a:pt x="329184" y="455675"/>
                </a:moveTo>
                <a:lnTo>
                  <a:pt x="327279" y="454957"/>
                </a:lnTo>
                <a:lnTo>
                  <a:pt x="325374" y="455675"/>
                </a:lnTo>
                <a:lnTo>
                  <a:pt x="329184" y="455675"/>
                </a:lnTo>
                <a:close/>
              </a:path>
              <a:path w="654050" h="466089">
                <a:moveTo>
                  <a:pt x="329184" y="464713"/>
                </a:moveTo>
                <a:lnTo>
                  <a:pt x="329184" y="455675"/>
                </a:lnTo>
                <a:lnTo>
                  <a:pt x="325374" y="455675"/>
                </a:lnTo>
                <a:lnTo>
                  <a:pt x="325374" y="465002"/>
                </a:lnTo>
                <a:lnTo>
                  <a:pt x="326898" y="465581"/>
                </a:lnTo>
                <a:lnTo>
                  <a:pt x="329184" y="464713"/>
                </a:lnTo>
                <a:close/>
              </a:path>
              <a:path w="654050" h="466089">
                <a:moveTo>
                  <a:pt x="627724" y="351281"/>
                </a:moveTo>
                <a:lnTo>
                  <a:pt x="602123" y="351281"/>
                </a:lnTo>
                <a:lnTo>
                  <a:pt x="327279" y="454957"/>
                </a:lnTo>
                <a:lnTo>
                  <a:pt x="329184" y="455675"/>
                </a:lnTo>
                <a:lnTo>
                  <a:pt x="329184" y="464713"/>
                </a:lnTo>
                <a:lnTo>
                  <a:pt x="627724" y="351281"/>
                </a:lnTo>
                <a:close/>
              </a:path>
              <a:path w="654050" h="466089">
                <a:moveTo>
                  <a:pt x="477773" y="9143"/>
                </a:moveTo>
                <a:lnTo>
                  <a:pt x="473202" y="4571"/>
                </a:lnTo>
                <a:lnTo>
                  <a:pt x="473202" y="9143"/>
                </a:lnTo>
                <a:lnTo>
                  <a:pt x="477773" y="9143"/>
                </a:lnTo>
                <a:close/>
              </a:path>
              <a:path w="654050" h="466089">
                <a:moveTo>
                  <a:pt x="482345" y="351281"/>
                </a:moveTo>
                <a:lnTo>
                  <a:pt x="482345" y="345947"/>
                </a:lnTo>
                <a:lnTo>
                  <a:pt x="477773" y="341375"/>
                </a:lnTo>
                <a:lnTo>
                  <a:pt x="477773" y="9143"/>
                </a:lnTo>
                <a:lnTo>
                  <a:pt x="473202" y="9143"/>
                </a:lnTo>
                <a:lnTo>
                  <a:pt x="473202" y="351281"/>
                </a:lnTo>
                <a:lnTo>
                  <a:pt x="482345" y="351281"/>
                </a:lnTo>
                <a:close/>
              </a:path>
              <a:path w="654050" h="466089">
                <a:moveTo>
                  <a:pt x="653796" y="341375"/>
                </a:moveTo>
                <a:lnTo>
                  <a:pt x="477773" y="341375"/>
                </a:lnTo>
                <a:lnTo>
                  <a:pt x="482345" y="345947"/>
                </a:lnTo>
                <a:lnTo>
                  <a:pt x="482345" y="351281"/>
                </a:lnTo>
                <a:lnTo>
                  <a:pt x="602123" y="351281"/>
                </a:lnTo>
                <a:lnTo>
                  <a:pt x="626364" y="342137"/>
                </a:lnTo>
                <a:lnTo>
                  <a:pt x="627878" y="351223"/>
                </a:lnTo>
                <a:lnTo>
                  <a:pt x="653796" y="341375"/>
                </a:lnTo>
                <a:close/>
              </a:path>
              <a:path w="654050" h="466089">
                <a:moveTo>
                  <a:pt x="627878" y="351223"/>
                </a:moveTo>
                <a:lnTo>
                  <a:pt x="626364" y="342137"/>
                </a:lnTo>
                <a:lnTo>
                  <a:pt x="602123" y="351281"/>
                </a:lnTo>
                <a:lnTo>
                  <a:pt x="627878" y="351223"/>
                </a:lnTo>
                <a:close/>
              </a:path>
            </a:pathLst>
          </a:custGeom>
          <a:solidFill>
            <a:srgbClr val="000000"/>
          </a:solidFill>
        </p:spPr>
        <p:txBody>
          <a:bodyPr wrap="square" lIns="0" tIns="0" rIns="0" bIns="0" rtlCol="0"/>
          <a:lstStyle/>
          <a:p>
            <a:endParaRPr/>
          </a:p>
        </p:txBody>
      </p:sp>
      <p:sp>
        <p:nvSpPr>
          <p:cNvPr id="19" name="object 19"/>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20" name="object 20"/>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31</a:t>
            </a:fld>
            <a:endParaRPr spc="-5" dirty="0"/>
          </a:p>
        </p:txBody>
      </p:sp>
      <p:sp>
        <p:nvSpPr>
          <p:cNvPr id="21" name="TextBox 20">
            <a:extLst>
              <a:ext uri="{FF2B5EF4-FFF2-40B4-BE49-F238E27FC236}">
                <a16:creationId xmlns:a16="http://schemas.microsoft.com/office/drawing/2014/main" id="{5A2852A0-859B-9B5D-613B-30D841597E1B}"/>
              </a:ext>
            </a:extLst>
          </p:cNvPr>
          <p:cNvSpPr txBox="1"/>
          <p:nvPr/>
        </p:nvSpPr>
        <p:spPr>
          <a:xfrm>
            <a:off x="4534582" y="2997177"/>
            <a:ext cx="2236585" cy="400110"/>
          </a:xfrm>
          <a:prstGeom prst="rect">
            <a:avLst/>
          </a:prstGeom>
          <a:noFill/>
        </p:spPr>
        <p:txBody>
          <a:bodyPr wrap="square" rtlCol="0">
            <a:spAutoFit/>
          </a:bodyPr>
          <a:lstStyle/>
          <a:p>
            <a:r>
              <a:rPr lang="en-US" sz="2000" dirty="0"/>
              <a:t>Hash function</a:t>
            </a:r>
          </a:p>
        </p:txBody>
      </p:sp>
      <p:sp>
        <p:nvSpPr>
          <p:cNvPr id="25" name="object 17">
            <a:extLst>
              <a:ext uri="{FF2B5EF4-FFF2-40B4-BE49-F238E27FC236}">
                <a16:creationId xmlns:a16="http://schemas.microsoft.com/office/drawing/2014/main" id="{F21BB4B6-1845-0DB7-CBC6-F3645F7CEF3A}"/>
              </a:ext>
            </a:extLst>
          </p:cNvPr>
          <p:cNvSpPr/>
          <p:nvPr/>
        </p:nvSpPr>
        <p:spPr>
          <a:xfrm>
            <a:off x="2982912" y="2999883"/>
            <a:ext cx="601345" cy="335788"/>
          </a:xfrm>
          <a:custGeom>
            <a:avLst/>
            <a:gdLst/>
            <a:ahLst/>
            <a:cxnLst/>
            <a:rect l="l" t="t" r="r" b="b"/>
            <a:pathLst>
              <a:path w="601345" h="455929">
                <a:moveTo>
                  <a:pt x="601218" y="341375"/>
                </a:moveTo>
                <a:lnTo>
                  <a:pt x="451104" y="341375"/>
                </a:lnTo>
                <a:lnTo>
                  <a:pt x="451104" y="0"/>
                </a:lnTo>
                <a:lnTo>
                  <a:pt x="150113" y="0"/>
                </a:lnTo>
                <a:lnTo>
                  <a:pt x="150114" y="341375"/>
                </a:lnTo>
                <a:lnTo>
                  <a:pt x="0" y="341375"/>
                </a:lnTo>
                <a:lnTo>
                  <a:pt x="300228" y="455675"/>
                </a:lnTo>
                <a:lnTo>
                  <a:pt x="601218" y="341375"/>
                </a:lnTo>
                <a:close/>
              </a:path>
            </a:pathLst>
          </a:custGeom>
          <a:solidFill>
            <a:srgbClr val="000000"/>
          </a:solidFill>
        </p:spPr>
        <p:txBody>
          <a:bodyPr wrap="square" lIns="0" tIns="0" rIns="0" bIns="0" rtlCol="0"/>
          <a:lstStyle/>
          <a:p>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3817111" y="1440433"/>
            <a:ext cx="2424430" cy="467359"/>
          </a:xfrm>
          <a:prstGeom prst="rect">
            <a:avLst/>
          </a:prstGeom>
        </p:spPr>
        <p:txBody>
          <a:bodyPr vert="horz" wrap="square" lIns="0" tIns="12065" rIns="0" bIns="0" rtlCol="0">
            <a:spAutoFit/>
          </a:bodyPr>
          <a:lstStyle/>
          <a:p>
            <a:pPr marL="12700">
              <a:lnSpc>
                <a:spcPct val="100000"/>
              </a:lnSpc>
              <a:spcBef>
                <a:spcPts val="95"/>
              </a:spcBef>
            </a:pPr>
            <a:r>
              <a:rPr spc="-5" dirty="0"/>
              <a:t>Digital</a:t>
            </a:r>
            <a:r>
              <a:rPr spc="-25" dirty="0"/>
              <a:t> </a:t>
            </a:r>
            <a:r>
              <a:rPr spc="-10" dirty="0"/>
              <a:t>Signature</a:t>
            </a:r>
          </a:p>
        </p:txBody>
      </p:sp>
      <p:sp>
        <p:nvSpPr>
          <p:cNvPr id="5" name="object 5"/>
          <p:cNvSpPr/>
          <p:nvPr/>
        </p:nvSpPr>
        <p:spPr>
          <a:xfrm>
            <a:off x="1895855" y="2503932"/>
            <a:ext cx="6031230" cy="757555"/>
          </a:xfrm>
          <a:custGeom>
            <a:avLst/>
            <a:gdLst/>
            <a:ahLst/>
            <a:cxnLst/>
            <a:rect l="l" t="t" r="r" b="b"/>
            <a:pathLst>
              <a:path w="6031230" h="757554">
                <a:moveTo>
                  <a:pt x="0" y="0"/>
                </a:moveTo>
                <a:lnTo>
                  <a:pt x="0" y="757428"/>
                </a:lnTo>
                <a:lnTo>
                  <a:pt x="6031230" y="757427"/>
                </a:lnTo>
                <a:lnTo>
                  <a:pt x="6031230" y="0"/>
                </a:lnTo>
                <a:lnTo>
                  <a:pt x="0" y="0"/>
                </a:lnTo>
                <a:close/>
              </a:path>
            </a:pathLst>
          </a:custGeom>
          <a:solidFill>
            <a:srgbClr val="00CC99"/>
          </a:solidFill>
        </p:spPr>
        <p:txBody>
          <a:bodyPr wrap="square" lIns="0" tIns="0" rIns="0" bIns="0" rtlCol="0"/>
          <a:lstStyle/>
          <a:p>
            <a:endParaRPr/>
          </a:p>
        </p:txBody>
      </p:sp>
      <p:sp>
        <p:nvSpPr>
          <p:cNvPr id="6" name="object 6"/>
          <p:cNvSpPr/>
          <p:nvPr/>
        </p:nvSpPr>
        <p:spPr>
          <a:xfrm>
            <a:off x="1891283" y="2499360"/>
            <a:ext cx="6040755" cy="767080"/>
          </a:xfrm>
          <a:custGeom>
            <a:avLst/>
            <a:gdLst/>
            <a:ahLst/>
            <a:cxnLst/>
            <a:rect l="l" t="t" r="r" b="b"/>
            <a:pathLst>
              <a:path w="6040755" h="767079">
                <a:moveTo>
                  <a:pt x="6040374" y="766572"/>
                </a:moveTo>
                <a:lnTo>
                  <a:pt x="6040374" y="0"/>
                </a:lnTo>
                <a:lnTo>
                  <a:pt x="0" y="0"/>
                </a:lnTo>
                <a:lnTo>
                  <a:pt x="0" y="766572"/>
                </a:lnTo>
                <a:lnTo>
                  <a:pt x="4572" y="766572"/>
                </a:lnTo>
                <a:lnTo>
                  <a:pt x="4572" y="9144"/>
                </a:lnTo>
                <a:lnTo>
                  <a:pt x="9143" y="4572"/>
                </a:lnTo>
                <a:lnTo>
                  <a:pt x="9143" y="9144"/>
                </a:lnTo>
                <a:lnTo>
                  <a:pt x="6031230" y="9144"/>
                </a:lnTo>
                <a:lnTo>
                  <a:pt x="6031230" y="4572"/>
                </a:lnTo>
                <a:lnTo>
                  <a:pt x="6035802" y="9144"/>
                </a:lnTo>
                <a:lnTo>
                  <a:pt x="6035802" y="766572"/>
                </a:lnTo>
                <a:lnTo>
                  <a:pt x="6040374" y="766572"/>
                </a:lnTo>
                <a:close/>
              </a:path>
              <a:path w="6040755" h="767079">
                <a:moveTo>
                  <a:pt x="9143" y="9144"/>
                </a:moveTo>
                <a:lnTo>
                  <a:pt x="9143" y="4572"/>
                </a:lnTo>
                <a:lnTo>
                  <a:pt x="4572" y="9144"/>
                </a:lnTo>
                <a:lnTo>
                  <a:pt x="9143" y="9144"/>
                </a:lnTo>
                <a:close/>
              </a:path>
              <a:path w="6040755" h="767079">
                <a:moveTo>
                  <a:pt x="9144" y="756666"/>
                </a:moveTo>
                <a:lnTo>
                  <a:pt x="9143" y="9144"/>
                </a:lnTo>
                <a:lnTo>
                  <a:pt x="4572" y="9144"/>
                </a:lnTo>
                <a:lnTo>
                  <a:pt x="4572" y="756666"/>
                </a:lnTo>
                <a:lnTo>
                  <a:pt x="9144" y="756666"/>
                </a:lnTo>
                <a:close/>
              </a:path>
              <a:path w="6040755" h="767079">
                <a:moveTo>
                  <a:pt x="6035802" y="756665"/>
                </a:moveTo>
                <a:lnTo>
                  <a:pt x="4572" y="756666"/>
                </a:lnTo>
                <a:lnTo>
                  <a:pt x="9144" y="762000"/>
                </a:lnTo>
                <a:lnTo>
                  <a:pt x="9143" y="766572"/>
                </a:lnTo>
                <a:lnTo>
                  <a:pt x="6031230" y="766572"/>
                </a:lnTo>
                <a:lnTo>
                  <a:pt x="6031230" y="762000"/>
                </a:lnTo>
                <a:lnTo>
                  <a:pt x="6035802" y="756665"/>
                </a:lnTo>
                <a:close/>
              </a:path>
              <a:path w="6040755" h="767079">
                <a:moveTo>
                  <a:pt x="9143" y="766572"/>
                </a:moveTo>
                <a:lnTo>
                  <a:pt x="9144" y="762000"/>
                </a:lnTo>
                <a:lnTo>
                  <a:pt x="4572" y="756666"/>
                </a:lnTo>
                <a:lnTo>
                  <a:pt x="4572" y="766572"/>
                </a:lnTo>
                <a:lnTo>
                  <a:pt x="9143" y="766572"/>
                </a:lnTo>
                <a:close/>
              </a:path>
              <a:path w="6040755" h="767079">
                <a:moveTo>
                  <a:pt x="6035802" y="9144"/>
                </a:moveTo>
                <a:lnTo>
                  <a:pt x="6031230" y="4572"/>
                </a:lnTo>
                <a:lnTo>
                  <a:pt x="6031230" y="9144"/>
                </a:lnTo>
                <a:lnTo>
                  <a:pt x="6035802" y="9144"/>
                </a:lnTo>
                <a:close/>
              </a:path>
              <a:path w="6040755" h="767079">
                <a:moveTo>
                  <a:pt x="6035802" y="756665"/>
                </a:moveTo>
                <a:lnTo>
                  <a:pt x="6035802" y="9144"/>
                </a:lnTo>
                <a:lnTo>
                  <a:pt x="6031230" y="9144"/>
                </a:lnTo>
                <a:lnTo>
                  <a:pt x="6031230" y="756665"/>
                </a:lnTo>
                <a:lnTo>
                  <a:pt x="6035802" y="756665"/>
                </a:lnTo>
                <a:close/>
              </a:path>
              <a:path w="6040755" h="767079">
                <a:moveTo>
                  <a:pt x="6035802" y="766572"/>
                </a:moveTo>
                <a:lnTo>
                  <a:pt x="6035802" y="756665"/>
                </a:lnTo>
                <a:lnTo>
                  <a:pt x="6031230" y="762000"/>
                </a:lnTo>
                <a:lnTo>
                  <a:pt x="6031230" y="766572"/>
                </a:lnTo>
                <a:lnTo>
                  <a:pt x="6035802" y="766572"/>
                </a:lnTo>
                <a:close/>
              </a:path>
            </a:pathLst>
          </a:custGeom>
          <a:solidFill>
            <a:srgbClr val="000000"/>
          </a:solidFill>
        </p:spPr>
        <p:txBody>
          <a:bodyPr wrap="square" lIns="0" tIns="0" rIns="0" bIns="0" rtlCol="0"/>
          <a:lstStyle/>
          <a:p>
            <a:endParaRPr/>
          </a:p>
        </p:txBody>
      </p:sp>
      <p:sp>
        <p:nvSpPr>
          <p:cNvPr id="7" name="object 7"/>
          <p:cNvSpPr/>
          <p:nvPr/>
        </p:nvSpPr>
        <p:spPr>
          <a:xfrm>
            <a:off x="1895855" y="3377946"/>
            <a:ext cx="2552065" cy="408940"/>
          </a:xfrm>
          <a:custGeom>
            <a:avLst/>
            <a:gdLst/>
            <a:ahLst/>
            <a:cxnLst/>
            <a:rect l="l" t="t" r="r" b="b"/>
            <a:pathLst>
              <a:path w="2552065" h="408939">
                <a:moveTo>
                  <a:pt x="0" y="0"/>
                </a:moveTo>
                <a:lnTo>
                  <a:pt x="0" y="408431"/>
                </a:lnTo>
                <a:lnTo>
                  <a:pt x="2551938" y="408431"/>
                </a:lnTo>
                <a:lnTo>
                  <a:pt x="2551938" y="0"/>
                </a:lnTo>
                <a:lnTo>
                  <a:pt x="0" y="0"/>
                </a:lnTo>
                <a:close/>
              </a:path>
            </a:pathLst>
          </a:custGeom>
          <a:solidFill>
            <a:srgbClr val="FF0000"/>
          </a:solidFill>
        </p:spPr>
        <p:txBody>
          <a:bodyPr wrap="square" lIns="0" tIns="0" rIns="0" bIns="0" rtlCol="0"/>
          <a:lstStyle/>
          <a:p>
            <a:endParaRPr/>
          </a:p>
        </p:txBody>
      </p:sp>
      <p:sp>
        <p:nvSpPr>
          <p:cNvPr id="8" name="object 8"/>
          <p:cNvSpPr/>
          <p:nvPr/>
        </p:nvSpPr>
        <p:spPr>
          <a:xfrm>
            <a:off x="1891283" y="3372611"/>
            <a:ext cx="2561590" cy="418465"/>
          </a:xfrm>
          <a:custGeom>
            <a:avLst/>
            <a:gdLst/>
            <a:ahLst/>
            <a:cxnLst/>
            <a:rect l="l" t="t" r="r" b="b"/>
            <a:pathLst>
              <a:path w="2561590" h="418464">
                <a:moveTo>
                  <a:pt x="2561081" y="418338"/>
                </a:moveTo>
                <a:lnTo>
                  <a:pt x="2561081" y="0"/>
                </a:lnTo>
                <a:lnTo>
                  <a:pt x="0" y="0"/>
                </a:lnTo>
                <a:lnTo>
                  <a:pt x="0" y="418338"/>
                </a:lnTo>
                <a:lnTo>
                  <a:pt x="4572" y="418338"/>
                </a:lnTo>
                <a:lnTo>
                  <a:pt x="4572" y="9905"/>
                </a:lnTo>
                <a:lnTo>
                  <a:pt x="9143" y="5334"/>
                </a:lnTo>
                <a:lnTo>
                  <a:pt x="9143" y="9905"/>
                </a:lnTo>
                <a:lnTo>
                  <a:pt x="2551938" y="9905"/>
                </a:lnTo>
                <a:lnTo>
                  <a:pt x="2551938" y="5334"/>
                </a:lnTo>
                <a:lnTo>
                  <a:pt x="2556510" y="9905"/>
                </a:lnTo>
                <a:lnTo>
                  <a:pt x="2556510" y="418338"/>
                </a:lnTo>
                <a:lnTo>
                  <a:pt x="2561081" y="418338"/>
                </a:lnTo>
                <a:close/>
              </a:path>
              <a:path w="2561590" h="418464">
                <a:moveTo>
                  <a:pt x="9143" y="9905"/>
                </a:moveTo>
                <a:lnTo>
                  <a:pt x="9143" y="5334"/>
                </a:lnTo>
                <a:lnTo>
                  <a:pt x="4572" y="9905"/>
                </a:lnTo>
                <a:lnTo>
                  <a:pt x="9143" y="9905"/>
                </a:lnTo>
                <a:close/>
              </a:path>
              <a:path w="2561590" h="418464">
                <a:moveTo>
                  <a:pt x="9143" y="409193"/>
                </a:moveTo>
                <a:lnTo>
                  <a:pt x="9143" y="9905"/>
                </a:lnTo>
                <a:lnTo>
                  <a:pt x="4572" y="9905"/>
                </a:lnTo>
                <a:lnTo>
                  <a:pt x="4572" y="409193"/>
                </a:lnTo>
                <a:lnTo>
                  <a:pt x="9143" y="409193"/>
                </a:lnTo>
                <a:close/>
              </a:path>
              <a:path w="2561590" h="418464">
                <a:moveTo>
                  <a:pt x="2556510" y="409193"/>
                </a:moveTo>
                <a:lnTo>
                  <a:pt x="4572" y="409193"/>
                </a:lnTo>
                <a:lnTo>
                  <a:pt x="9143" y="413765"/>
                </a:lnTo>
                <a:lnTo>
                  <a:pt x="9143" y="418338"/>
                </a:lnTo>
                <a:lnTo>
                  <a:pt x="2551938" y="418338"/>
                </a:lnTo>
                <a:lnTo>
                  <a:pt x="2551938" y="413765"/>
                </a:lnTo>
                <a:lnTo>
                  <a:pt x="2556510" y="409193"/>
                </a:lnTo>
                <a:close/>
              </a:path>
              <a:path w="2561590" h="418464">
                <a:moveTo>
                  <a:pt x="9143" y="418338"/>
                </a:moveTo>
                <a:lnTo>
                  <a:pt x="9143" y="413765"/>
                </a:lnTo>
                <a:lnTo>
                  <a:pt x="4572" y="409193"/>
                </a:lnTo>
                <a:lnTo>
                  <a:pt x="4572" y="418338"/>
                </a:lnTo>
                <a:lnTo>
                  <a:pt x="9143" y="418338"/>
                </a:lnTo>
                <a:close/>
              </a:path>
              <a:path w="2561590" h="418464">
                <a:moveTo>
                  <a:pt x="2556510" y="9905"/>
                </a:moveTo>
                <a:lnTo>
                  <a:pt x="2551938" y="5334"/>
                </a:lnTo>
                <a:lnTo>
                  <a:pt x="2551938" y="9905"/>
                </a:lnTo>
                <a:lnTo>
                  <a:pt x="2556510" y="9905"/>
                </a:lnTo>
                <a:close/>
              </a:path>
              <a:path w="2561590" h="418464">
                <a:moveTo>
                  <a:pt x="2556510" y="409193"/>
                </a:moveTo>
                <a:lnTo>
                  <a:pt x="2556510" y="9905"/>
                </a:lnTo>
                <a:lnTo>
                  <a:pt x="2551938" y="9905"/>
                </a:lnTo>
                <a:lnTo>
                  <a:pt x="2551938" y="409193"/>
                </a:lnTo>
                <a:lnTo>
                  <a:pt x="2556510" y="409193"/>
                </a:lnTo>
                <a:close/>
              </a:path>
              <a:path w="2561590" h="418464">
                <a:moveTo>
                  <a:pt x="2556510" y="418338"/>
                </a:moveTo>
                <a:lnTo>
                  <a:pt x="2556510" y="409193"/>
                </a:lnTo>
                <a:lnTo>
                  <a:pt x="2551938" y="413765"/>
                </a:lnTo>
                <a:lnTo>
                  <a:pt x="2551938" y="418338"/>
                </a:lnTo>
                <a:lnTo>
                  <a:pt x="2556510" y="418338"/>
                </a:lnTo>
                <a:close/>
              </a:path>
            </a:pathLst>
          </a:custGeom>
          <a:solidFill>
            <a:srgbClr val="000000"/>
          </a:solidFill>
        </p:spPr>
        <p:txBody>
          <a:bodyPr wrap="square" lIns="0" tIns="0" rIns="0" bIns="0" rtlCol="0"/>
          <a:lstStyle/>
          <a:p>
            <a:endParaRPr/>
          </a:p>
        </p:txBody>
      </p:sp>
      <p:sp>
        <p:nvSpPr>
          <p:cNvPr id="9" name="object 9"/>
          <p:cNvSpPr/>
          <p:nvPr/>
        </p:nvSpPr>
        <p:spPr>
          <a:xfrm>
            <a:off x="1767077" y="2316479"/>
            <a:ext cx="6405880" cy="1716405"/>
          </a:xfrm>
          <a:custGeom>
            <a:avLst/>
            <a:gdLst/>
            <a:ahLst/>
            <a:cxnLst/>
            <a:rect l="l" t="t" r="r" b="b"/>
            <a:pathLst>
              <a:path w="6405880" h="1716404">
                <a:moveTo>
                  <a:pt x="6405372" y="1716023"/>
                </a:moveTo>
                <a:lnTo>
                  <a:pt x="6405372" y="0"/>
                </a:lnTo>
                <a:lnTo>
                  <a:pt x="0" y="0"/>
                </a:lnTo>
                <a:lnTo>
                  <a:pt x="0" y="1716024"/>
                </a:lnTo>
                <a:lnTo>
                  <a:pt x="12192" y="1716024"/>
                </a:lnTo>
                <a:lnTo>
                  <a:pt x="12192" y="25146"/>
                </a:lnTo>
                <a:lnTo>
                  <a:pt x="25145" y="12192"/>
                </a:lnTo>
                <a:lnTo>
                  <a:pt x="25145" y="25146"/>
                </a:lnTo>
                <a:lnTo>
                  <a:pt x="6380226" y="25145"/>
                </a:lnTo>
                <a:lnTo>
                  <a:pt x="6380226" y="12192"/>
                </a:lnTo>
                <a:lnTo>
                  <a:pt x="6392418" y="25145"/>
                </a:lnTo>
                <a:lnTo>
                  <a:pt x="6392418" y="1716023"/>
                </a:lnTo>
                <a:lnTo>
                  <a:pt x="6405372" y="1716023"/>
                </a:lnTo>
                <a:close/>
              </a:path>
              <a:path w="6405880" h="1716404">
                <a:moveTo>
                  <a:pt x="25145" y="25146"/>
                </a:moveTo>
                <a:lnTo>
                  <a:pt x="25145" y="12192"/>
                </a:lnTo>
                <a:lnTo>
                  <a:pt x="12192" y="25146"/>
                </a:lnTo>
                <a:lnTo>
                  <a:pt x="25145" y="25146"/>
                </a:lnTo>
                <a:close/>
              </a:path>
              <a:path w="6405880" h="1716404">
                <a:moveTo>
                  <a:pt x="25145" y="1690116"/>
                </a:moveTo>
                <a:lnTo>
                  <a:pt x="25145" y="25146"/>
                </a:lnTo>
                <a:lnTo>
                  <a:pt x="12192" y="25146"/>
                </a:lnTo>
                <a:lnTo>
                  <a:pt x="12192" y="1690116"/>
                </a:lnTo>
                <a:lnTo>
                  <a:pt x="25145" y="1690116"/>
                </a:lnTo>
                <a:close/>
              </a:path>
              <a:path w="6405880" h="1716404">
                <a:moveTo>
                  <a:pt x="6392418" y="1690115"/>
                </a:moveTo>
                <a:lnTo>
                  <a:pt x="12192" y="1690116"/>
                </a:lnTo>
                <a:lnTo>
                  <a:pt x="25145" y="1703069"/>
                </a:lnTo>
                <a:lnTo>
                  <a:pt x="25145" y="1716024"/>
                </a:lnTo>
                <a:lnTo>
                  <a:pt x="6380226" y="1716023"/>
                </a:lnTo>
                <a:lnTo>
                  <a:pt x="6380226" y="1703069"/>
                </a:lnTo>
                <a:lnTo>
                  <a:pt x="6392418" y="1690115"/>
                </a:lnTo>
                <a:close/>
              </a:path>
              <a:path w="6405880" h="1716404">
                <a:moveTo>
                  <a:pt x="25145" y="1716024"/>
                </a:moveTo>
                <a:lnTo>
                  <a:pt x="25145" y="1703069"/>
                </a:lnTo>
                <a:lnTo>
                  <a:pt x="12192" y="1690116"/>
                </a:lnTo>
                <a:lnTo>
                  <a:pt x="12192" y="1716024"/>
                </a:lnTo>
                <a:lnTo>
                  <a:pt x="25145" y="1716024"/>
                </a:lnTo>
                <a:close/>
              </a:path>
              <a:path w="6405880" h="1716404">
                <a:moveTo>
                  <a:pt x="6392418" y="25145"/>
                </a:moveTo>
                <a:lnTo>
                  <a:pt x="6380226" y="12192"/>
                </a:lnTo>
                <a:lnTo>
                  <a:pt x="6380226" y="25145"/>
                </a:lnTo>
                <a:lnTo>
                  <a:pt x="6392418" y="25145"/>
                </a:lnTo>
                <a:close/>
              </a:path>
              <a:path w="6405880" h="1716404">
                <a:moveTo>
                  <a:pt x="6392418" y="1690115"/>
                </a:moveTo>
                <a:lnTo>
                  <a:pt x="6392418" y="25145"/>
                </a:lnTo>
                <a:lnTo>
                  <a:pt x="6380226" y="25145"/>
                </a:lnTo>
                <a:lnTo>
                  <a:pt x="6380226" y="1690115"/>
                </a:lnTo>
                <a:lnTo>
                  <a:pt x="6392418" y="1690115"/>
                </a:lnTo>
                <a:close/>
              </a:path>
              <a:path w="6405880" h="1716404">
                <a:moveTo>
                  <a:pt x="6392418" y="1716023"/>
                </a:moveTo>
                <a:lnTo>
                  <a:pt x="6392418" y="1690115"/>
                </a:lnTo>
                <a:lnTo>
                  <a:pt x="6380226" y="1703069"/>
                </a:lnTo>
                <a:lnTo>
                  <a:pt x="6380226" y="1716023"/>
                </a:lnTo>
                <a:lnTo>
                  <a:pt x="6392418" y="1716023"/>
                </a:lnTo>
                <a:close/>
              </a:path>
            </a:pathLst>
          </a:custGeom>
          <a:solidFill>
            <a:srgbClr val="000000"/>
          </a:solidFill>
        </p:spPr>
        <p:txBody>
          <a:bodyPr wrap="square" lIns="0" tIns="0" rIns="0" bIns="0" rtlCol="0"/>
          <a:lstStyle/>
          <a:p>
            <a:endParaRPr/>
          </a:p>
        </p:txBody>
      </p:sp>
      <p:sp>
        <p:nvSpPr>
          <p:cNvPr id="10" name="object 10"/>
          <p:cNvSpPr/>
          <p:nvPr/>
        </p:nvSpPr>
        <p:spPr>
          <a:xfrm>
            <a:off x="5510021" y="4757928"/>
            <a:ext cx="2649855" cy="455930"/>
          </a:xfrm>
          <a:custGeom>
            <a:avLst/>
            <a:gdLst/>
            <a:ahLst/>
            <a:cxnLst/>
            <a:rect l="l" t="t" r="r" b="b"/>
            <a:pathLst>
              <a:path w="2649854" h="455929">
                <a:moveTo>
                  <a:pt x="0" y="0"/>
                </a:moveTo>
                <a:lnTo>
                  <a:pt x="0" y="455676"/>
                </a:lnTo>
                <a:lnTo>
                  <a:pt x="2649474" y="455675"/>
                </a:lnTo>
                <a:lnTo>
                  <a:pt x="2649474" y="0"/>
                </a:lnTo>
                <a:lnTo>
                  <a:pt x="0" y="0"/>
                </a:lnTo>
                <a:close/>
              </a:path>
            </a:pathLst>
          </a:custGeom>
          <a:solidFill>
            <a:srgbClr val="00CC99"/>
          </a:solidFill>
        </p:spPr>
        <p:txBody>
          <a:bodyPr wrap="square" lIns="0" tIns="0" rIns="0" bIns="0" rtlCol="0"/>
          <a:lstStyle/>
          <a:p>
            <a:endParaRPr/>
          </a:p>
        </p:txBody>
      </p:sp>
      <p:sp>
        <p:nvSpPr>
          <p:cNvPr id="11" name="object 11"/>
          <p:cNvSpPr/>
          <p:nvPr/>
        </p:nvSpPr>
        <p:spPr>
          <a:xfrm>
            <a:off x="5505450" y="4753355"/>
            <a:ext cx="2659380" cy="464820"/>
          </a:xfrm>
          <a:custGeom>
            <a:avLst/>
            <a:gdLst/>
            <a:ahLst/>
            <a:cxnLst/>
            <a:rect l="l" t="t" r="r" b="b"/>
            <a:pathLst>
              <a:path w="2659379" h="464820">
                <a:moveTo>
                  <a:pt x="2659379" y="464820"/>
                </a:moveTo>
                <a:lnTo>
                  <a:pt x="2659379" y="0"/>
                </a:lnTo>
                <a:lnTo>
                  <a:pt x="0" y="0"/>
                </a:lnTo>
                <a:lnTo>
                  <a:pt x="0" y="464820"/>
                </a:lnTo>
                <a:lnTo>
                  <a:pt x="4572" y="464820"/>
                </a:lnTo>
                <a:lnTo>
                  <a:pt x="4572" y="9144"/>
                </a:lnTo>
                <a:lnTo>
                  <a:pt x="9905" y="4572"/>
                </a:lnTo>
                <a:lnTo>
                  <a:pt x="9905" y="9144"/>
                </a:lnTo>
                <a:lnTo>
                  <a:pt x="2649474" y="9144"/>
                </a:lnTo>
                <a:lnTo>
                  <a:pt x="2649474" y="4572"/>
                </a:lnTo>
                <a:lnTo>
                  <a:pt x="2654046" y="9144"/>
                </a:lnTo>
                <a:lnTo>
                  <a:pt x="2654046" y="464820"/>
                </a:lnTo>
                <a:lnTo>
                  <a:pt x="2659379" y="464820"/>
                </a:lnTo>
                <a:close/>
              </a:path>
              <a:path w="2659379" h="464820">
                <a:moveTo>
                  <a:pt x="9905" y="9144"/>
                </a:moveTo>
                <a:lnTo>
                  <a:pt x="9905" y="4572"/>
                </a:lnTo>
                <a:lnTo>
                  <a:pt x="4572" y="9144"/>
                </a:lnTo>
                <a:lnTo>
                  <a:pt x="9905" y="9144"/>
                </a:lnTo>
                <a:close/>
              </a:path>
              <a:path w="2659379" h="464820">
                <a:moveTo>
                  <a:pt x="9905" y="454914"/>
                </a:moveTo>
                <a:lnTo>
                  <a:pt x="9905" y="9144"/>
                </a:lnTo>
                <a:lnTo>
                  <a:pt x="4572" y="9144"/>
                </a:lnTo>
                <a:lnTo>
                  <a:pt x="4572" y="454914"/>
                </a:lnTo>
                <a:lnTo>
                  <a:pt x="9905" y="454914"/>
                </a:lnTo>
                <a:close/>
              </a:path>
              <a:path w="2659379" h="464820">
                <a:moveTo>
                  <a:pt x="2654046" y="454914"/>
                </a:moveTo>
                <a:lnTo>
                  <a:pt x="4572" y="454914"/>
                </a:lnTo>
                <a:lnTo>
                  <a:pt x="9905" y="460248"/>
                </a:lnTo>
                <a:lnTo>
                  <a:pt x="9905" y="464820"/>
                </a:lnTo>
                <a:lnTo>
                  <a:pt x="2649474" y="464820"/>
                </a:lnTo>
                <a:lnTo>
                  <a:pt x="2649474" y="460248"/>
                </a:lnTo>
                <a:lnTo>
                  <a:pt x="2654046" y="454914"/>
                </a:lnTo>
                <a:close/>
              </a:path>
              <a:path w="2659379" h="464820">
                <a:moveTo>
                  <a:pt x="9905" y="464820"/>
                </a:moveTo>
                <a:lnTo>
                  <a:pt x="9905" y="460248"/>
                </a:lnTo>
                <a:lnTo>
                  <a:pt x="4572" y="454914"/>
                </a:lnTo>
                <a:lnTo>
                  <a:pt x="4572" y="464820"/>
                </a:lnTo>
                <a:lnTo>
                  <a:pt x="9905" y="464820"/>
                </a:lnTo>
                <a:close/>
              </a:path>
              <a:path w="2659379" h="464820">
                <a:moveTo>
                  <a:pt x="2654046" y="9144"/>
                </a:moveTo>
                <a:lnTo>
                  <a:pt x="2649474" y="4572"/>
                </a:lnTo>
                <a:lnTo>
                  <a:pt x="2649474" y="9144"/>
                </a:lnTo>
                <a:lnTo>
                  <a:pt x="2654046" y="9144"/>
                </a:lnTo>
                <a:close/>
              </a:path>
              <a:path w="2659379" h="464820">
                <a:moveTo>
                  <a:pt x="2654046" y="454914"/>
                </a:moveTo>
                <a:lnTo>
                  <a:pt x="2654046" y="9144"/>
                </a:lnTo>
                <a:lnTo>
                  <a:pt x="2649474" y="9144"/>
                </a:lnTo>
                <a:lnTo>
                  <a:pt x="2649474" y="454914"/>
                </a:lnTo>
                <a:lnTo>
                  <a:pt x="2654046" y="454914"/>
                </a:lnTo>
                <a:close/>
              </a:path>
              <a:path w="2659379" h="464820">
                <a:moveTo>
                  <a:pt x="2654046" y="464820"/>
                </a:moveTo>
                <a:lnTo>
                  <a:pt x="2654046" y="454914"/>
                </a:lnTo>
                <a:lnTo>
                  <a:pt x="2649474" y="460248"/>
                </a:lnTo>
                <a:lnTo>
                  <a:pt x="2649474" y="464820"/>
                </a:lnTo>
                <a:lnTo>
                  <a:pt x="2654046" y="464820"/>
                </a:lnTo>
                <a:close/>
              </a:path>
            </a:pathLst>
          </a:custGeom>
          <a:solidFill>
            <a:srgbClr val="000000"/>
          </a:solidFill>
        </p:spPr>
        <p:txBody>
          <a:bodyPr wrap="square" lIns="0" tIns="0" rIns="0" bIns="0" rtlCol="0"/>
          <a:lstStyle/>
          <a:p>
            <a:endParaRPr/>
          </a:p>
        </p:txBody>
      </p:sp>
      <p:sp>
        <p:nvSpPr>
          <p:cNvPr id="12" name="object 12"/>
          <p:cNvSpPr txBox="1"/>
          <p:nvPr/>
        </p:nvSpPr>
        <p:spPr>
          <a:xfrm>
            <a:off x="5510021" y="4743703"/>
            <a:ext cx="2649855" cy="407034"/>
          </a:xfrm>
          <a:prstGeom prst="rect">
            <a:avLst/>
          </a:prstGeom>
        </p:spPr>
        <p:txBody>
          <a:bodyPr vert="horz" wrap="square" lIns="0" tIns="12700" rIns="0" bIns="0" rtlCol="0">
            <a:spAutoFit/>
          </a:bodyPr>
          <a:lstStyle/>
          <a:p>
            <a:pPr marL="147320">
              <a:lnSpc>
                <a:spcPct val="100000"/>
              </a:lnSpc>
              <a:spcBef>
                <a:spcPts val="100"/>
              </a:spcBef>
            </a:pPr>
            <a:r>
              <a:rPr sz="2500" dirty="0">
                <a:latin typeface="Times New Roman"/>
                <a:cs typeface="Times New Roman"/>
              </a:rPr>
              <a:t>Computed</a:t>
            </a:r>
            <a:r>
              <a:rPr sz="2500" spc="-20" dirty="0">
                <a:latin typeface="Times New Roman"/>
                <a:cs typeface="Times New Roman"/>
              </a:rPr>
              <a:t> </a:t>
            </a:r>
            <a:r>
              <a:rPr sz="2500" spc="-5" dirty="0">
                <a:latin typeface="Times New Roman"/>
                <a:cs typeface="Times New Roman"/>
              </a:rPr>
              <a:t>Digest</a:t>
            </a:r>
            <a:endParaRPr sz="2500">
              <a:latin typeface="Times New Roman"/>
              <a:cs typeface="Times New Roman"/>
            </a:endParaRPr>
          </a:p>
        </p:txBody>
      </p:sp>
      <p:sp>
        <p:nvSpPr>
          <p:cNvPr id="13" name="object 13"/>
          <p:cNvSpPr/>
          <p:nvPr/>
        </p:nvSpPr>
        <p:spPr>
          <a:xfrm>
            <a:off x="1959101" y="4757928"/>
            <a:ext cx="2649855" cy="455930"/>
          </a:xfrm>
          <a:custGeom>
            <a:avLst/>
            <a:gdLst/>
            <a:ahLst/>
            <a:cxnLst/>
            <a:rect l="l" t="t" r="r" b="b"/>
            <a:pathLst>
              <a:path w="2649854" h="455929">
                <a:moveTo>
                  <a:pt x="0" y="0"/>
                </a:moveTo>
                <a:lnTo>
                  <a:pt x="0" y="455675"/>
                </a:lnTo>
                <a:lnTo>
                  <a:pt x="2649473" y="455675"/>
                </a:lnTo>
                <a:lnTo>
                  <a:pt x="2649473" y="0"/>
                </a:lnTo>
                <a:lnTo>
                  <a:pt x="0" y="0"/>
                </a:lnTo>
                <a:close/>
              </a:path>
            </a:pathLst>
          </a:custGeom>
          <a:solidFill>
            <a:srgbClr val="00CC99"/>
          </a:solidFill>
        </p:spPr>
        <p:txBody>
          <a:bodyPr wrap="square" lIns="0" tIns="0" rIns="0" bIns="0" rtlCol="0"/>
          <a:lstStyle/>
          <a:p>
            <a:endParaRPr/>
          </a:p>
        </p:txBody>
      </p:sp>
      <p:sp>
        <p:nvSpPr>
          <p:cNvPr id="14" name="object 14"/>
          <p:cNvSpPr/>
          <p:nvPr/>
        </p:nvSpPr>
        <p:spPr>
          <a:xfrm>
            <a:off x="1954529" y="4753355"/>
            <a:ext cx="2658745" cy="464820"/>
          </a:xfrm>
          <a:custGeom>
            <a:avLst/>
            <a:gdLst/>
            <a:ahLst/>
            <a:cxnLst/>
            <a:rect l="l" t="t" r="r" b="b"/>
            <a:pathLst>
              <a:path w="2658745" h="464820">
                <a:moveTo>
                  <a:pt x="2658617" y="464820"/>
                </a:moveTo>
                <a:lnTo>
                  <a:pt x="2658617" y="0"/>
                </a:lnTo>
                <a:lnTo>
                  <a:pt x="0" y="0"/>
                </a:lnTo>
                <a:lnTo>
                  <a:pt x="0" y="464820"/>
                </a:lnTo>
                <a:lnTo>
                  <a:pt x="4571" y="464820"/>
                </a:lnTo>
                <a:lnTo>
                  <a:pt x="4571" y="9144"/>
                </a:lnTo>
                <a:lnTo>
                  <a:pt x="9143" y="4572"/>
                </a:lnTo>
                <a:lnTo>
                  <a:pt x="9143" y="9144"/>
                </a:lnTo>
                <a:lnTo>
                  <a:pt x="2649473" y="9144"/>
                </a:lnTo>
                <a:lnTo>
                  <a:pt x="2649473" y="4572"/>
                </a:lnTo>
                <a:lnTo>
                  <a:pt x="2654045" y="9144"/>
                </a:lnTo>
                <a:lnTo>
                  <a:pt x="2654045" y="464820"/>
                </a:lnTo>
                <a:lnTo>
                  <a:pt x="2658617" y="464820"/>
                </a:lnTo>
                <a:close/>
              </a:path>
              <a:path w="2658745" h="464820">
                <a:moveTo>
                  <a:pt x="9143" y="9144"/>
                </a:moveTo>
                <a:lnTo>
                  <a:pt x="9143" y="4572"/>
                </a:lnTo>
                <a:lnTo>
                  <a:pt x="4571" y="9144"/>
                </a:lnTo>
                <a:lnTo>
                  <a:pt x="9143" y="9144"/>
                </a:lnTo>
                <a:close/>
              </a:path>
              <a:path w="2658745" h="464820">
                <a:moveTo>
                  <a:pt x="9143" y="454914"/>
                </a:moveTo>
                <a:lnTo>
                  <a:pt x="9143" y="9144"/>
                </a:lnTo>
                <a:lnTo>
                  <a:pt x="4571" y="9144"/>
                </a:lnTo>
                <a:lnTo>
                  <a:pt x="4571" y="454914"/>
                </a:lnTo>
                <a:lnTo>
                  <a:pt x="9143" y="454914"/>
                </a:lnTo>
                <a:close/>
              </a:path>
              <a:path w="2658745" h="464820">
                <a:moveTo>
                  <a:pt x="2654045" y="454914"/>
                </a:moveTo>
                <a:lnTo>
                  <a:pt x="4571" y="454914"/>
                </a:lnTo>
                <a:lnTo>
                  <a:pt x="9143" y="460248"/>
                </a:lnTo>
                <a:lnTo>
                  <a:pt x="9143" y="464820"/>
                </a:lnTo>
                <a:lnTo>
                  <a:pt x="2649473" y="464820"/>
                </a:lnTo>
                <a:lnTo>
                  <a:pt x="2649473" y="460248"/>
                </a:lnTo>
                <a:lnTo>
                  <a:pt x="2654045" y="454914"/>
                </a:lnTo>
                <a:close/>
              </a:path>
              <a:path w="2658745" h="464820">
                <a:moveTo>
                  <a:pt x="9143" y="464820"/>
                </a:moveTo>
                <a:lnTo>
                  <a:pt x="9143" y="460248"/>
                </a:lnTo>
                <a:lnTo>
                  <a:pt x="4571" y="454914"/>
                </a:lnTo>
                <a:lnTo>
                  <a:pt x="4571" y="464820"/>
                </a:lnTo>
                <a:lnTo>
                  <a:pt x="9143" y="464820"/>
                </a:lnTo>
                <a:close/>
              </a:path>
              <a:path w="2658745" h="464820">
                <a:moveTo>
                  <a:pt x="2654045" y="9144"/>
                </a:moveTo>
                <a:lnTo>
                  <a:pt x="2649473" y="4572"/>
                </a:lnTo>
                <a:lnTo>
                  <a:pt x="2649473" y="9144"/>
                </a:lnTo>
                <a:lnTo>
                  <a:pt x="2654045" y="9144"/>
                </a:lnTo>
                <a:close/>
              </a:path>
              <a:path w="2658745" h="464820">
                <a:moveTo>
                  <a:pt x="2654045" y="454914"/>
                </a:moveTo>
                <a:lnTo>
                  <a:pt x="2654045" y="9144"/>
                </a:lnTo>
                <a:lnTo>
                  <a:pt x="2649473" y="9144"/>
                </a:lnTo>
                <a:lnTo>
                  <a:pt x="2649473" y="454914"/>
                </a:lnTo>
                <a:lnTo>
                  <a:pt x="2654045" y="454914"/>
                </a:lnTo>
                <a:close/>
              </a:path>
              <a:path w="2658745" h="464820">
                <a:moveTo>
                  <a:pt x="2654045" y="464820"/>
                </a:moveTo>
                <a:lnTo>
                  <a:pt x="2654045" y="454914"/>
                </a:lnTo>
                <a:lnTo>
                  <a:pt x="2649473" y="460248"/>
                </a:lnTo>
                <a:lnTo>
                  <a:pt x="2649473" y="464820"/>
                </a:lnTo>
                <a:lnTo>
                  <a:pt x="2654045" y="464820"/>
                </a:lnTo>
                <a:close/>
              </a:path>
            </a:pathLst>
          </a:custGeom>
          <a:solidFill>
            <a:srgbClr val="000000"/>
          </a:solidFill>
        </p:spPr>
        <p:txBody>
          <a:bodyPr wrap="square" lIns="0" tIns="0" rIns="0" bIns="0" rtlCol="0"/>
          <a:lstStyle/>
          <a:p>
            <a:endParaRPr/>
          </a:p>
        </p:txBody>
      </p:sp>
      <p:sp>
        <p:nvSpPr>
          <p:cNvPr id="15" name="object 15"/>
          <p:cNvSpPr txBox="1"/>
          <p:nvPr/>
        </p:nvSpPr>
        <p:spPr>
          <a:xfrm>
            <a:off x="1959101" y="4743703"/>
            <a:ext cx="2649855" cy="407034"/>
          </a:xfrm>
          <a:prstGeom prst="rect">
            <a:avLst/>
          </a:prstGeom>
        </p:spPr>
        <p:txBody>
          <a:bodyPr vert="horz" wrap="square" lIns="0" tIns="12700" rIns="0" bIns="0" rtlCol="0">
            <a:spAutoFit/>
          </a:bodyPr>
          <a:lstStyle/>
          <a:p>
            <a:pPr marL="147320">
              <a:lnSpc>
                <a:spcPct val="100000"/>
              </a:lnSpc>
              <a:spcBef>
                <a:spcPts val="100"/>
              </a:spcBef>
            </a:pPr>
            <a:r>
              <a:rPr sz="2500" spc="-5" dirty="0">
                <a:latin typeface="Times New Roman"/>
                <a:cs typeface="Times New Roman"/>
              </a:rPr>
              <a:t>Decrypted</a:t>
            </a:r>
            <a:r>
              <a:rPr sz="2500" spc="-20" dirty="0">
                <a:latin typeface="Times New Roman"/>
                <a:cs typeface="Times New Roman"/>
              </a:rPr>
              <a:t> </a:t>
            </a:r>
            <a:r>
              <a:rPr sz="2500" dirty="0">
                <a:latin typeface="Times New Roman"/>
                <a:cs typeface="Times New Roman"/>
              </a:rPr>
              <a:t>Digest</a:t>
            </a:r>
          </a:p>
        </p:txBody>
      </p:sp>
      <p:sp>
        <p:nvSpPr>
          <p:cNvPr id="16" name="object 16"/>
          <p:cNvSpPr txBox="1"/>
          <p:nvPr/>
        </p:nvSpPr>
        <p:spPr>
          <a:xfrm>
            <a:off x="4982232" y="4616443"/>
            <a:ext cx="207010" cy="692785"/>
          </a:xfrm>
          <a:prstGeom prst="rect">
            <a:avLst/>
          </a:prstGeom>
        </p:spPr>
        <p:txBody>
          <a:bodyPr vert="horz" wrap="square" lIns="0" tIns="12700" rIns="0" bIns="0" rtlCol="0">
            <a:spAutoFit/>
          </a:bodyPr>
          <a:lstStyle/>
          <a:p>
            <a:pPr marL="32384">
              <a:lnSpc>
                <a:spcPts val="2625"/>
              </a:lnSpc>
              <a:spcBef>
                <a:spcPts val="100"/>
              </a:spcBef>
            </a:pPr>
            <a:r>
              <a:rPr sz="2500" dirty="0">
                <a:latin typeface="Times New Roman"/>
                <a:cs typeface="Times New Roman"/>
              </a:rPr>
              <a:t>?</a:t>
            </a:r>
            <a:endParaRPr sz="2500">
              <a:latin typeface="Times New Roman"/>
              <a:cs typeface="Times New Roman"/>
            </a:endParaRPr>
          </a:p>
          <a:p>
            <a:pPr marL="12700">
              <a:lnSpc>
                <a:spcPts val="2625"/>
              </a:lnSpc>
            </a:pPr>
            <a:r>
              <a:rPr sz="2500" b="1" dirty="0">
                <a:latin typeface="Times New Roman"/>
                <a:cs typeface="Times New Roman"/>
              </a:rPr>
              <a:t>=</a:t>
            </a:r>
            <a:endParaRPr sz="2500">
              <a:latin typeface="Times New Roman"/>
              <a:cs typeface="Times New Roman"/>
            </a:endParaRPr>
          </a:p>
        </p:txBody>
      </p:sp>
      <p:sp>
        <p:nvSpPr>
          <p:cNvPr id="17" name="object 17"/>
          <p:cNvSpPr/>
          <p:nvPr/>
        </p:nvSpPr>
        <p:spPr>
          <a:xfrm>
            <a:off x="6359892" y="4096009"/>
            <a:ext cx="601345" cy="640010"/>
          </a:xfrm>
          <a:custGeom>
            <a:avLst/>
            <a:gdLst/>
            <a:ahLst/>
            <a:cxnLst/>
            <a:rect l="l" t="t" r="r" b="b"/>
            <a:pathLst>
              <a:path w="601345" h="1430654">
                <a:moveTo>
                  <a:pt x="601218" y="1072896"/>
                </a:moveTo>
                <a:lnTo>
                  <a:pt x="451104" y="1072896"/>
                </a:lnTo>
                <a:lnTo>
                  <a:pt x="451103" y="0"/>
                </a:lnTo>
                <a:lnTo>
                  <a:pt x="150113" y="0"/>
                </a:lnTo>
                <a:lnTo>
                  <a:pt x="150114" y="1072896"/>
                </a:lnTo>
                <a:lnTo>
                  <a:pt x="0" y="1072896"/>
                </a:lnTo>
                <a:lnTo>
                  <a:pt x="300228" y="1430274"/>
                </a:lnTo>
                <a:lnTo>
                  <a:pt x="601218" y="1072896"/>
                </a:lnTo>
                <a:close/>
              </a:path>
            </a:pathLst>
          </a:custGeom>
          <a:solidFill>
            <a:srgbClr val="000000"/>
          </a:solidFill>
        </p:spPr>
        <p:txBody>
          <a:bodyPr wrap="square" lIns="0" tIns="0" rIns="0" bIns="0" rtlCol="0"/>
          <a:lstStyle/>
          <a:p>
            <a:endParaRPr/>
          </a:p>
        </p:txBody>
      </p:sp>
      <p:sp>
        <p:nvSpPr>
          <p:cNvPr id="19" name="object 19"/>
          <p:cNvSpPr/>
          <p:nvPr/>
        </p:nvSpPr>
        <p:spPr>
          <a:xfrm>
            <a:off x="2741676" y="4090738"/>
            <a:ext cx="601980" cy="640010"/>
          </a:xfrm>
          <a:custGeom>
            <a:avLst/>
            <a:gdLst/>
            <a:ahLst/>
            <a:cxnLst/>
            <a:rect l="l" t="t" r="r" b="b"/>
            <a:pathLst>
              <a:path w="601979" h="909320">
                <a:moveTo>
                  <a:pt x="601980" y="681989"/>
                </a:moveTo>
                <a:lnTo>
                  <a:pt x="451104" y="681989"/>
                </a:lnTo>
                <a:lnTo>
                  <a:pt x="451104" y="0"/>
                </a:lnTo>
                <a:lnTo>
                  <a:pt x="150113" y="0"/>
                </a:lnTo>
                <a:lnTo>
                  <a:pt x="150114" y="681989"/>
                </a:lnTo>
                <a:lnTo>
                  <a:pt x="0" y="681989"/>
                </a:lnTo>
                <a:lnTo>
                  <a:pt x="300990" y="909065"/>
                </a:lnTo>
                <a:lnTo>
                  <a:pt x="601980" y="681989"/>
                </a:lnTo>
                <a:close/>
              </a:path>
            </a:pathLst>
          </a:custGeom>
          <a:solidFill>
            <a:srgbClr val="000000"/>
          </a:solidFill>
        </p:spPr>
        <p:txBody>
          <a:bodyPr wrap="square" lIns="0" tIns="0" rIns="0" bIns="0" rtlCol="0"/>
          <a:lstStyle/>
          <a:p>
            <a:endParaRPr/>
          </a:p>
        </p:txBody>
      </p:sp>
      <p:sp>
        <p:nvSpPr>
          <p:cNvPr id="21" name="object 21"/>
          <p:cNvSpPr txBox="1"/>
          <p:nvPr/>
        </p:nvSpPr>
        <p:spPr>
          <a:xfrm>
            <a:off x="1895855" y="2633725"/>
            <a:ext cx="6031230" cy="1793875"/>
          </a:xfrm>
          <a:prstGeom prst="rect">
            <a:avLst/>
          </a:prstGeom>
        </p:spPr>
        <p:txBody>
          <a:bodyPr vert="horz" wrap="square" lIns="0" tIns="12700" rIns="0" bIns="0" rtlCol="0">
            <a:spAutoFit/>
          </a:bodyPr>
          <a:lstStyle/>
          <a:p>
            <a:pPr marL="229870" algn="ctr">
              <a:lnSpc>
                <a:spcPct val="100000"/>
              </a:lnSpc>
              <a:spcBef>
                <a:spcPts val="100"/>
              </a:spcBef>
            </a:pPr>
            <a:r>
              <a:rPr sz="2500" dirty="0">
                <a:latin typeface="Times New Roman"/>
                <a:cs typeface="Times New Roman"/>
              </a:rPr>
              <a:t>Message</a:t>
            </a:r>
          </a:p>
          <a:p>
            <a:pPr>
              <a:lnSpc>
                <a:spcPct val="100000"/>
              </a:lnSpc>
              <a:spcBef>
                <a:spcPts val="5"/>
              </a:spcBef>
            </a:pPr>
            <a:endParaRPr sz="2700" dirty="0">
              <a:latin typeface="Times New Roman"/>
              <a:cs typeface="Times New Roman"/>
            </a:endParaRPr>
          </a:p>
          <a:p>
            <a:pPr marL="264795">
              <a:lnSpc>
                <a:spcPct val="100000"/>
              </a:lnSpc>
              <a:tabLst>
                <a:tab pos="1554480" algn="l"/>
              </a:tabLst>
            </a:pPr>
            <a:r>
              <a:rPr sz="2200" dirty="0">
                <a:latin typeface="Times New Roman"/>
                <a:cs typeface="Times New Roman"/>
              </a:rPr>
              <a:t>Encrypted	Digest</a:t>
            </a:r>
          </a:p>
          <a:p>
            <a:pPr>
              <a:lnSpc>
                <a:spcPct val="100000"/>
              </a:lnSpc>
              <a:spcBef>
                <a:spcPts val="10"/>
              </a:spcBef>
            </a:pPr>
            <a:endParaRPr sz="2400" dirty="0">
              <a:latin typeface="Times New Roman"/>
              <a:cs typeface="Times New Roman"/>
            </a:endParaRPr>
          </a:p>
          <a:p>
            <a:pPr marL="1559560">
              <a:lnSpc>
                <a:spcPct val="100000"/>
              </a:lnSpc>
              <a:spcBef>
                <a:spcPts val="5"/>
              </a:spcBef>
            </a:pPr>
            <a:r>
              <a:rPr sz="2000" spc="-10" dirty="0">
                <a:latin typeface="Times New Roman"/>
                <a:cs typeface="Times New Roman"/>
              </a:rPr>
              <a:t>Sender’s </a:t>
            </a:r>
            <a:r>
              <a:rPr sz="2000" b="1" spc="-5" dirty="0">
                <a:latin typeface="Times New Roman"/>
                <a:cs typeface="Times New Roman"/>
              </a:rPr>
              <a:t>Public</a:t>
            </a:r>
            <a:r>
              <a:rPr sz="2000" b="1" spc="-25" dirty="0">
                <a:latin typeface="Times New Roman"/>
                <a:cs typeface="Times New Roman"/>
              </a:rPr>
              <a:t> </a:t>
            </a:r>
            <a:r>
              <a:rPr sz="2000" spc="-10" dirty="0">
                <a:latin typeface="Times New Roman"/>
                <a:cs typeface="Times New Roman"/>
              </a:rPr>
              <a:t>Key</a:t>
            </a:r>
            <a:endParaRPr sz="2000" dirty="0">
              <a:latin typeface="Times New Roman"/>
              <a:cs typeface="Times New Roman"/>
            </a:endParaRPr>
          </a:p>
        </p:txBody>
      </p:sp>
      <p:sp>
        <p:nvSpPr>
          <p:cNvPr id="22" name="object 22"/>
          <p:cNvSpPr txBox="1"/>
          <p:nvPr/>
        </p:nvSpPr>
        <p:spPr>
          <a:xfrm>
            <a:off x="1861820" y="5372353"/>
            <a:ext cx="6231255" cy="788035"/>
          </a:xfrm>
          <a:prstGeom prst="rect">
            <a:avLst/>
          </a:prstGeom>
        </p:spPr>
        <p:txBody>
          <a:bodyPr vert="horz" wrap="square" lIns="0" tIns="12700" rIns="0" bIns="0" rtlCol="0">
            <a:spAutoFit/>
          </a:bodyPr>
          <a:lstStyle/>
          <a:p>
            <a:pPr marL="12700" marR="5080">
              <a:lnSpc>
                <a:spcPct val="100000"/>
              </a:lnSpc>
              <a:spcBef>
                <a:spcPts val="100"/>
              </a:spcBef>
            </a:pPr>
            <a:r>
              <a:rPr sz="2500" dirty="0">
                <a:latin typeface="Times New Roman"/>
                <a:cs typeface="Times New Roman"/>
              </a:rPr>
              <a:t>If the digests are equal, the sender is assured and  no tampering has</a:t>
            </a:r>
            <a:r>
              <a:rPr sz="2500" spc="-10" dirty="0">
                <a:latin typeface="Times New Roman"/>
                <a:cs typeface="Times New Roman"/>
              </a:rPr>
              <a:t> </a:t>
            </a:r>
            <a:r>
              <a:rPr sz="2500" dirty="0">
                <a:latin typeface="Times New Roman"/>
                <a:cs typeface="Times New Roman"/>
              </a:rPr>
              <a:t>occurred.</a:t>
            </a:r>
            <a:endParaRPr sz="2500">
              <a:latin typeface="Times New Roman"/>
              <a:cs typeface="Times New Roman"/>
            </a:endParaRPr>
          </a:p>
        </p:txBody>
      </p:sp>
      <p:sp>
        <p:nvSpPr>
          <p:cNvPr id="23" name="object 23"/>
          <p:cNvSpPr/>
          <p:nvPr/>
        </p:nvSpPr>
        <p:spPr>
          <a:xfrm>
            <a:off x="2183129" y="3493770"/>
            <a:ext cx="40640" cy="38100"/>
          </a:xfrm>
          <a:custGeom>
            <a:avLst/>
            <a:gdLst/>
            <a:ahLst/>
            <a:cxnLst/>
            <a:rect l="l" t="t" r="r" b="b"/>
            <a:pathLst>
              <a:path w="40639" h="38100">
                <a:moveTo>
                  <a:pt x="40386" y="19050"/>
                </a:moveTo>
                <a:lnTo>
                  <a:pt x="38909" y="11572"/>
                </a:lnTo>
                <a:lnTo>
                  <a:pt x="34861" y="5524"/>
                </a:lnTo>
                <a:lnTo>
                  <a:pt x="28813" y="1476"/>
                </a:lnTo>
                <a:lnTo>
                  <a:pt x="21335" y="0"/>
                </a:lnTo>
                <a:lnTo>
                  <a:pt x="19049" y="0"/>
                </a:lnTo>
                <a:lnTo>
                  <a:pt x="11894" y="1476"/>
                </a:lnTo>
                <a:lnTo>
                  <a:pt x="5810" y="5524"/>
                </a:lnTo>
                <a:lnTo>
                  <a:pt x="1583" y="11572"/>
                </a:lnTo>
                <a:lnTo>
                  <a:pt x="0" y="19050"/>
                </a:lnTo>
                <a:lnTo>
                  <a:pt x="1583" y="26527"/>
                </a:lnTo>
                <a:lnTo>
                  <a:pt x="5810" y="32575"/>
                </a:lnTo>
                <a:lnTo>
                  <a:pt x="11894" y="36623"/>
                </a:lnTo>
                <a:lnTo>
                  <a:pt x="19050" y="38100"/>
                </a:lnTo>
                <a:lnTo>
                  <a:pt x="21336" y="38100"/>
                </a:lnTo>
                <a:lnTo>
                  <a:pt x="28813" y="36623"/>
                </a:lnTo>
                <a:lnTo>
                  <a:pt x="34861" y="32575"/>
                </a:lnTo>
                <a:lnTo>
                  <a:pt x="38909" y="26527"/>
                </a:lnTo>
                <a:lnTo>
                  <a:pt x="40386" y="19050"/>
                </a:lnTo>
                <a:close/>
              </a:path>
            </a:pathLst>
          </a:custGeom>
          <a:solidFill>
            <a:srgbClr val="FF0000"/>
          </a:solidFill>
        </p:spPr>
        <p:txBody>
          <a:bodyPr wrap="square" lIns="0" tIns="0" rIns="0" bIns="0" rtlCol="0"/>
          <a:lstStyle/>
          <a:p>
            <a:endParaRPr/>
          </a:p>
        </p:txBody>
      </p:sp>
      <p:sp>
        <p:nvSpPr>
          <p:cNvPr id="24" name="object 24"/>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25" name="object 25"/>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32</a:t>
            </a:fld>
            <a:endParaRPr spc="-5" dirty="0"/>
          </a:p>
        </p:txBody>
      </p:sp>
      <p:sp>
        <p:nvSpPr>
          <p:cNvPr id="29" name="TextBox 28">
            <a:extLst>
              <a:ext uri="{FF2B5EF4-FFF2-40B4-BE49-F238E27FC236}">
                <a16:creationId xmlns:a16="http://schemas.microsoft.com/office/drawing/2014/main" id="{63FDA69A-AE84-D873-D9CE-B8F00E3C94EB}"/>
              </a:ext>
            </a:extLst>
          </p:cNvPr>
          <p:cNvSpPr txBox="1"/>
          <p:nvPr/>
        </p:nvSpPr>
        <p:spPr>
          <a:xfrm>
            <a:off x="5856491" y="3521825"/>
            <a:ext cx="1915910" cy="400110"/>
          </a:xfrm>
          <a:prstGeom prst="rect">
            <a:avLst/>
          </a:prstGeom>
          <a:noFill/>
        </p:spPr>
        <p:txBody>
          <a:bodyPr wrap="square" rtlCol="0">
            <a:spAutoFit/>
          </a:bodyPr>
          <a:lstStyle/>
          <a:p>
            <a:r>
              <a:rPr lang="en-US" sz="2000" dirty="0"/>
              <a:t>Hash function</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817367" y="1440433"/>
            <a:ext cx="4422775" cy="467359"/>
          </a:xfrm>
          <a:prstGeom prst="rect">
            <a:avLst/>
          </a:prstGeom>
        </p:spPr>
        <p:txBody>
          <a:bodyPr vert="horz" wrap="square" lIns="0" tIns="12065" rIns="0" bIns="0" rtlCol="0">
            <a:spAutoFit/>
          </a:bodyPr>
          <a:lstStyle/>
          <a:p>
            <a:pPr marL="12700">
              <a:lnSpc>
                <a:spcPct val="100000"/>
              </a:lnSpc>
              <a:spcBef>
                <a:spcPts val="95"/>
              </a:spcBef>
            </a:pPr>
            <a:r>
              <a:rPr spc="-10" dirty="0"/>
              <a:t>Electronic Signatures </a:t>
            </a:r>
            <a:r>
              <a:rPr spc="-5" dirty="0"/>
              <a:t>and</a:t>
            </a:r>
            <a:r>
              <a:rPr spc="50" dirty="0"/>
              <a:t> </a:t>
            </a:r>
            <a:r>
              <a:rPr spc="-10" dirty="0"/>
              <a:t>Law</a:t>
            </a:r>
          </a:p>
        </p:txBody>
      </p:sp>
      <p:sp>
        <p:nvSpPr>
          <p:cNvPr id="5" name="object 5"/>
          <p:cNvSpPr txBox="1"/>
          <p:nvPr/>
        </p:nvSpPr>
        <p:spPr>
          <a:xfrm>
            <a:off x="1840483" y="2338831"/>
            <a:ext cx="6344920" cy="3302635"/>
          </a:xfrm>
          <a:prstGeom prst="rect">
            <a:avLst/>
          </a:prstGeom>
        </p:spPr>
        <p:txBody>
          <a:bodyPr vert="horz" wrap="square" lIns="0" tIns="12700" rIns="0" bIns="0" rtlCol="0">
            <a:spAutoFit/>
          </a:bodyPr>
          <a:lstStyle/>
          <a:p>
            <a:pPr marL="292735" marR="5080" indent="-280035">
              <a:lnSpc>
                <a:spcPct val="100000"/>
              </a:lnSpc>
              <a:spcBef>
                <a:spcPts val="100"/>
              </a:spcBef>
              <a:buFont typeface="Arial"/>
              <a:buChar char="•"/>
              <a:tabLst>
                <a:tab pos="292735" algn="l"/>
                <a:tab pos="293370" algn="l"/>
              </a:tabLst>
            </a:pPr>
            <a:r>
              <a:rPr sz="2500" dirty="0">
                <a:latin typeface="Times New Roman"/>
                <a:cs typeface="Times New Roman"/>
              </a:rPr>
              <a:t>The E-Sign Law (2000) gives digital </a:t>
            </a:r>
            <a:r>
              <a:rPr sz="2500" spc="-5" dirty="0">
                <a:latin typeface="Times New Roman"/>
                <a:cs typeface="Times New Roman"/>
              </a:rPr>
              <a:t>signatures  </a:t>
            </a:r>
            <a:r>
              <a:rPr sz="2500" dirty="0">
                <a:latin typeface="Times New Roman"/>
                <a:cs typeface="Times New Roman"/>
              </a:rPr>
              <a:t>the </a:t>
            </a:r>
            <a:r>
              <a:rPr sz="2500" spc="-5" dirty="0">
                <a:latin typeface="Times New Roman"/>
                <a:cs typeface="Times New Roman"/>
              </a:rPr>
              <a:t>same </a:t>
            </a:r>
            <a:r>
              <a:rPr sz="2500" dirty="0">
                <a:latin typeface="Times New Roman"/>
                <a:cs typeface="Times New Roman"/>
              </a:rPr>
              <a:t>legal </a:t>
            </a:r>
            <a:r>
              <a:rPr sz="2500" spc="-5" dirty="0">
                <a:latin typeface="Times New Roman"/>
                <a:cs typeface="Times New Roman"/>
              </a:rPr>
              <a:t>weight </a:t>
            </a:r>
            <a:r>
              <a:rPr sz="2500" dirty="0">
                <a:latin typeface="Times New Roman"/>
                <a:cs typeface="Times New Roman"/>
              </a:rPr>
              <a:t>as “wet ink”</a:t>
            </a:r>
            <a:r>
              <a:rPr sz="2500" spc="-35" dirty="0">
                <a:latin typeface="Times New Roman"/>
                <a:cs typeface="Times New Roman"/>
              </a:rPr>
              <a:t> </a:t>
            </a:r>
            <a:r>
              <a:rPr sz="2500" dirty="0">
                <a:latin typeface="Times New Roman"/>
                <a:cs typeface="Times New Roman"/>
              </a:rPr>
              <a:t>signatures.</a:t>
            </a:r>
            <a:endParaRPr sz="2500">
              <a:latin typeface="Times New Roman"/>
              <a:cs typeface="Times New Roman"/>
            </a:endParaRPr>
          </a:p>
          <a:p>
            <a:pPr marL="292735" marR="1496060" indent="-280035">
              <a:lnSpc>
                <a:spcPct val="100000"/>
              </a:lnSpc>
              <a:spcBef>
                <a:spcPts val="600"/>
              </a:spcBef>
              <a:buFont typeface="Arial"/>
              <a:buChar char="•"/>
              <a:tabLst>
                <a:tab pos="292735" algn="l"/>
                <a:tab pos="293370" algn="l"/>
              </a:tabLst>
            </a:pPr>
            <a:r>
              <a:rPr sz="2500" dirty="0">
                <a:latin typeface="Times New Roman"/>
                <a:cs typeface="Times New Roman"/>
              </a:rPr>
              <a:t>E-Sign does not </a:t>
            </a:r>
            <a:r>
              <a:rPr sz="2500" spc="-5" dirty="0">
                <a:latin typeface="Times New Roman"/>
                <a:cs typeface="Times New Roman"/>
              </a:rPr>
              <a:t>specify </a:t>
            </a:r>
            <a:r>
              <a:rPr sz="2500" dirty="0">
                <a:latin typeface="Times New Roman"/>
                <a:cs typeface="Times New Roman"/>
              </a:rPr>
              <a:t>a particular  </a:t>
            </a:r>
            <a:r>
              <a:rPr sz="2500" spc="-15" dirty="0">
                <a:latin typeface="Times New Roman"/>
                <a:cs typeface="Times New Roman"/>
              </a:rPr>
              <a:t>technology.</a:t>
            </a:r>
            <a:r>
              <a:rPr sz="2500" spc="-20" dirty="0">
                <a:latin typeface="Times New Roman"/>
                <a:cs typeface="Times New Roman"/>
              </a:rPr>
              <a:t> </a:t>
            </a:r>
            <a:r>
              <a:rPr sz="2500" dirty="0">
                <a:latin typeface="Times New Roman"/>
                <a:cs typeface="Times New Roman"/>
              </a:rPr>
              <a:t>(Good.)</a:t>
            </a:r>
            <a:endParaRPr sz="2500">
              <a:latin typeface="Times New Roman"/>
              <a:cs typeface="Times New Roman"/>
            </a:endParaRPr>
          </a:p>
          <a:p>
            <a:pPr marL="292735" marR="1056005" indent="-280035">
              <a:lnSpc>
                <a:spcPct val="100000"/>
              </a:lnSpc>
              <a:spcBef>
                <a:spcPts val="600"/>
              </a:spcBef>
              <a:buFont typeface="Arial"/>
              <a:buChar char="•"/>
              <a:tabLst>
                <a:tab pos="292735" algn="l"/>
                <a:tab pos="293370" algn="l"/>
              </a:tabLst>
            </a:pPr>
            <a:r>
              <a:rPr sz="2500" dirty="0">
                <a:latin typeface="Times New Roman"/>
                <a:cs typeface="Times New Roman"/>
              </a:rPr>
              <a:t>State law: </a:t>
            </a:r>
            <a:r>
              <a:rPr sz="2500" spc="-40" dirty="0">
                <a:latin typeface="Times New Roman"/>
                <a:cs typeface="Times New Roman"/>
              </a:rPr>
              <a:t>UESTA </a:t>
            </a:r>
            <a:r>
              <a:rPr sz="2500" dirty="0">
                <a:latin typeface="Times New Roman"/>
                <a:cs typeface="Times New Roman"/>
              </a:rPr>
              <a:t>(Uniform</a:t>
            </a:r>
            <a:r>
              <a:rPr sz="2500" spc="-200" dirty="0">
                <a:latin typeface="Times New Roman"/>
                <a:cs typeface="Times New Roman"/>
              </a:rPr>
              <a:t> </a:t>
            </a:r>
            <a:r>
              <a:rPr sz="2500" dirty="0">
                <a:latin typeface="Times New Roman"/>
                <a:cs typeface="Times New Roman"/>
              </a:rPr>
              <a:t>Electronic  Signature </a:t>
            </a:r>
            <a:r>
              <a:rPr sz="2500" spc="-10" dirty="0">
                <a:latin typeface="Times New Roman"/>
                <a:cs typeface="Times New Roman"/>
              </a:rPr>
              <a:t>Transactions</a:t>
            </a:r>
            <a:r>
              <a:rPr sz="2500" spc="-180" dirty="0">
                <a:latin typeface="Times New Roman"/>
                <a:cs typeface="Times New Roman"/>
              </a:rPr>
              <a:t> </a:t>
            </a:r>
            <a:r>
              <a:rPr sz="2500" spc="-5" dirty="0">
                <a:latin typeface="Times New Roman"/>
                <a:cs typeface="Times New Roman"/>
              </a:rPr>
              <a:t>Act)</a:t>
            </a:r>
            <a:endParaRPr sz="2500">
              <a:latin typeface="Times New Roman"/>
              <a:cs typeface="Times New Roman"/>
            </a:endParaRPr>
          </a:p>
          <a:p>
            <a:pPr marL="292735" marR="1538605" indent="-280035">
              <a:lnSpc>
                <a:spcPct val="100000"/>
              </a:lnSpc>
              <a:spcBef>
                <a:spcPts val="600"/>
              </a:spcBef>
              <a:buFont typeface="Arial"/>
              <a:buChar char="•"/>
              <a:tabLst>
                <a:tab pos="292735" algn="l"/>
                <a:tab pos="293370" algn="l"/>
              </a:tabLst>
            </a:pPr>
            <a:r>
              <a:rPr sz="2500" dirty="0">
                <a:latin typeface="Times New Roman"/>
                <a:cs typeface="Times New Roman"/>
              </a:rPr>
              <a:t>“Electronic” </a:t>
            </a:r>
            <a:r>
              <a:rPr sz="2500" spc="-5" dirty="0">
                <a:latin typeface="Times New Roman"/>
                <a:cs typeface="Times New Roman"/>
              </a:rPr>
              <a:t>signatures </a:t>
            </a:r>
            <a:r>
              <a:rPr sz="2500" dirty="0">
                <a:latin typeface="Times New Roman"/>
                <a:cs typeface="Times New Roman"/>
              </a:rPr>
              <a:t>need not be  cryptographic digital</a:t>
            </a:r>
            <a:r>
              <a:rPr sz="2500" spc="-25" dirty="0">
                <a:latin typeface="Times New Roman"/>
                <a:cs typeface="Times New Roman"/>
              </a:rPr>
              <a:t> </a:t>
            </a:r>
            <a:r>
              <a:rPr sz="2500" dirty="0">
                <a:latin typeface="Times New Roman"/>
                <a:cs typeface="Times New Roman"/>
              </a:rPr>
              <a:t>signatures.</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33</a:t>
            </a:fld>
            <a:endParaRPr spc="-5"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2416555" y="1440433"/>
            <a:ext cx="5227320" cy="467359"/>
          </a:xfrm>
          <a:prstGeom prst="rect">
            <a:avLst/>
          </a:prstGeom>
        </p:spPr>
        <p:txBody>
          <a:bodyPr vert="horz" wrap="square" lIns="0" tIns="12065" rIns="0" bIns="0" rtlCol="0">
            <a:spAutoFit/>
          </a:bodyPr>
          <a:lstStyle/>
          <a:p>
            <a:pPr marL="12700">
              <a:lnSpc>
                <a:spcPct val="100000"/>
              </a:lnSpc>
              <a:spcBef>
                <a:spcPts val="95"/>
              </a:spcBef>
            </a:pPr>
            <a:r>
              <a:rPr spc="-5" dirty="0"/>
              <a:t>Digital Signature and</a:t>
            </a:r>
            <a:r>
              <a:rPr spc="55" dirty="0"/>
              <a:t> </a:t>
            </a:r>
            <a:r>
              <a:rPr spc="-5" dirty="0"/>
              <a:t>Confidentiality</a:t>
            </a:r>
          </a:p>
        </p:txBody>
      </p:sp>
      <p:sp>
        <p:nvSpPr>
          <p:cNvPr id="5" name="object 5"/>
          <p:cNvSpPr txBox="1"/>
          <p:nvPr/>
        </p:nvSpPr>
        <p:spPr>
          <a:xfrm>
            <a:off x="2059939" y="2194814"/>
            <a:ext cx="6007100" cy="4025900"/>
          </a:xfrm>
          <a:prstGeom prst="rect">
            <a:avLst/>
          </a:prstGeom>
        </p:spPr>
        <p:txBody>
          <a:bodyPr vert="horz" wrap="square" lIns="0" tIns="43180" rIns="0" bIns="0" rtlCol="0">
            <a:spAutoFit/>
          </a:bodyPr>
          <a:lstStyle/>
          <a:p>
            <a:pPr marL="12700" marR="615315">
              <a:lnSpc>
                <a:spcPts val="2700"/>
              </a:lnSpc>
              <a:spcBef>
                <a:spcPts val="340"/>
              </a:spcBef>
            </a:pPr>
            <a:r>
              <a:rPr sz="2400" spc="-5" dirty="0">
                <a:latin typeface="Times New Roman"/>
                <a:cs typeface="Times New Roman"/>
              </a:rPr>
              <a:t>Alice </a:t>
            </a:r>
            <a:r>
              <a:rPr sz="2400" dirty="0">
                <a:latin typeface="Times New Roman"/>
                <a:cs typeface="Times New Roman"/>
              </a:rPr>
              <a:t>computes a digest over a message</a:t>
            </a:r>
            <a:r>
              <a:rPr sz="2400" spc="-160" dirty="0">
                <a:latin typeface="Times New Roman"/>
                <a:cs typeface="Times New Roman"/>
              </a:rPr>
              <a:t> </a:t>
            </a:r>
            <a:r>
              <a:rPr sz="2400" dirty="0">
                <a:latin typeface="Times New Roman"/>
                <a:cs typeface="Times New Roman"/>
              </a:rPr>
              <a:t>and  </a:t>
            </a:r>
            <a:r>
              <a:rPr sz="2400" spc="-5" dirty="0">
                <a:latin typeface="Times New Roman"/>
                <a:cs typeface="Times New Roman"/>
              </a:rPr>
              <a:t>encrypts it with her </a:t>
            </a:r>
            <a:r>
              <a:rPr sz="2400" b="1" spc="-5" dirty="0">
                <a:latin typeface="Times New Roman"/>
                <a:cs typeface="Times New Roman"/>
              </a:rPr>
              <a:t>private</a:t>
            </a:r>
            <a:r>
              <a:rPr sz="2400" b="1" spc="-30" dirty="0">
                <a:latin typeface="Times New Roman"/>
                <a:cs typeface="Times New Roman"/>
              </a:rPr>
              <a:t> </a:t>
            </a:r>
            <a:r>
              <a:rPr sz="2400" spc="-40" dirty="0">
                <a:latin typeface="Times New Roman"/>
                <a:cs typeface="Times New Roman"/>
              </a:rPr>
              <a:t>key.</a:t>
            </a:r>
            <a:endParaRPr sz="2400">
              <a:latin typeface="Times New Roman"/>
              <a:cs typeface="Times New Roman"/>
            </a:endParaRPr>
          </a:p>
          <a:p>
            <a:pPr marL="12700" marR="427355">
              <a:lnSpc>
                <a:spcPts val="2700"/>
              </a:lnSpc>
              <a:spcBef>
                <a:spcPts val="1440"/>
              </a:spcBef>
            </a:pPr>
            <a:r>
              <a:rPr sz="2400" spc="-5" dirty="0">
                <a:latin typeface="Times New Roman"/>
                <a:cs typeface="Times New Roman"/>
              </a:rPr>
              <a:t>Alice </a:t>
            </a:r>
            <a:r>
              <a:rPr sz="2400" dirty="0">
                <a:latin typeface="Times New Roman"/>
                <a:cs typeface="Times New Roman"/>
              </a:rPr>
              <a:t>encrypts the message with a </a:t>
            </a:r>
            <a:r>
              <a:rPr sz="2400" spc="-5" dirty="0">
                <a:latin typeface="Times New Roman"/>
                <a:cs typeface="Times New Roman"/>
              </a:rPr>
              <a:t>random  session key </a:t>
            </a:r>
            <a:r>
              <a:rPr sz="2400" dirty="0">
                <a:latin typeface="Times New Roman"/>
                <a:cs typeface="Times New Roman"/>
              </a:rPr>
              <a:t>and encrypts the </a:t>
            </a:r>
            <a:r>
              <a:rPr sz="2400" spc="-5" dirty="0">
                <a:latin typeface="Times New Roman"/>
                <a:cs typeface="Times New Roman"/>
              </a:rPr>
              <a:t>session key with  </a:t>
            </a:r>
            <a:r>
              <a:rPr sz="2400" spc="-25" dirty="0">
                <a:latin typeface="Times New Roman"/>
                <a:cs typeface="Times New Roman"/>
              </a:rPr>
              <a:t>Bill’s </a:t>
            </a:r>
            <a:r>
              <a:rPr sz="2400" b="1" spc="-5" dirty="0">
                <a:latin typeface="Times New Roman"/>
                <a:cs typeface="Times New Roman"/>
              </a:rPr>
              <a:t>public</a:t>
            </a:r>
            <a:r>
              <a:rPr sz="2400" b="1" spc="15" dirty="0">
                <a:latin typeface="Times New Roman"/>
                <a:cs typeface="Times New Roman"/>
              </a:rPr>
              <a:t> </a:t>
            </a:r>
            <a:r>
              <a:rPr sz="2400" spc="-40" dirty="0">
                <a:latin typeface="Times New Roman"/>
                <a:cs typeface="Times New Roman"/>
              </a:rPr>
              <a:t>key.</a:t>
            </a:r>
            <a:endParaRPr sz="2400">
              <a:latin typeface="Times New Roman"/>
              <a:cs typeface="Times New Roman"/>
            </a:endParaRPr>
          </a:p>
          <a:p>
            <a:pPr marL="12700" marR="128270">
              <a:lnSpc>
                <a:spcPts val="2700"/>
              </a:lnSpc>
              <a:spcBef>
                <a:spcPts val="1440"/>
              </a:spcBef>
            </a:pPr>
            <a:r>
              <a:rPr sz="2400" spc="-5" dirty="0">
                <a:latin typeface="Times New Roman"/>
                <a:cs typeface="Times New Roman"/>
              </a:rPr>
              <a:t>Only </a:t>
            </a:r>
            <a:r>
              <a:rPr sz="2400" dirty="0">
                <a:latin typeface="Times New Roman"/>
                <a:cs typeface="Times New Roman"/>
              </a:rPr>
              <a:t>Bill can decrypt </a:t>
            </a:r>
            <a:r>
              <a:rPr sz="2400" spc="-5" dirty="0">
                <a:latin typeface="Times New Roman"/>
                <a:cs typeface="Times New Roman"/>
              </a:rPr>
              <a:t>the </a:t>
            </a:r>
            <a:r>
              <a:rPr sz="2400" dirty="0">
                <a:latin typeface="Times New Roman"/>
                <a:cs typeface="Times New Roman"/>
              </a:rPr>
              <a:t>message because his  private key is needed </a:t>
            </a:r>
            <a:r>
              <a:rPr sz="2400" spc="-5" dirty="0">
                <a:latin typeface="Times New Roman"/>
                <a:cs typeface="Times New Roman"/>
              </a:rPr>
              <a:t>to </a:t>
            </a:r>
            <a:r>
              <a:rPr sz="2400" dirty="0">
                <a:latin typeface="Times New Roman"/>
                <a:cs typeface="Times New Roman"/>
              </a:rPr>
              <a:t>decrypt the </a:t>
            </a:r>
            <a:r>
              <a:rPr sz="2400" spc="-5" dirty="0">
                <a:latin typeface="Times New Roman"/>
                <a:cs typeface="Times New Roman"/>
              </a:rPr>
              <a:t>session</a:t>
            </a:r>
            <a:r>
              <a:rPr sz="2400" spc="-130" dirty="0">
                <a:latin typeface="Times New Roman"/>
                <a:cs typeface="Times New Roman"/>
              </a:rPr>
              <a:t> </a:t>
            </a:r>
            <a:r>
              <a:rPr sz="2400" spc="-40" dirty="0">
                <a:latin typeface="Times New Roman"/>
                <a:cs typeface="Times New Roman"/>
              </a:rPr>
              <a:t>key.  </a:t>
            </a:r>
            <a:r>
              <a:rPr sz="2400" dirty="0">
                <a:latin typeface="Times New Roman"/>
                <a:cs typeface="Times New Roman"/>
              </a:rPr>
              <a:t>The message </a:t>
            </a:r>
            <a:r>
              <a:rPr sz="2400" spc="-5" dirty="0">
                <a:latin typeface="Times New Roman"/>
                <a:cs typeface="Times New Roman"/>
              </a:rPr>
              <a:t>is</a:t>
            </a:r>
            <a:r>
              <a:rPr sz="2400" spc="-35" dirty="0">
                <a:latin typeface="Times New Roman"/>
                <a:cs typeface="Times New Roman"/>
              </a:rPr>
              <a:t> </a:t>
            </a:r>
            <a:r>
              <a:rPr sz="2400" dirty="0">
                <a:latin typeface="Times New Roman"/>
                <a:cs typeface="Times New Roman"/>
              </a:rPr>
              <a:t>confidential.</a:t>
            </a:r>
            <a:endParaRPr sz="2400">
              <a:latin typeface="Times New Roman"/>
              <a:cs typeface="Times New Roman"/>
            </a:endParaRPr>
          </a:p>
          <a:p>
            <a:pPr marL="12700" marR="5080">
              <a:lnSpc>
                <a:spcPts val="2700"/>
              </a:lnSpc>
              <a:spcBef>
                <a:spcPts val="1440"/>
              </a:spcBef>
              <a:tabLst>
                <a:tab pos="1494155" algn="l"/>
              </a:tabLst>
            </a:pPr>
            <a:r>
              <a:rPr sz="2400" spc="-5" dirty="0">
                <a:latin typeface="Times New Roman"/>
                <a:cs typeface="Times New Roman"/>
              </a:rPr>
              <a:t>Bill decrypts </a:t>
            </a:r>
            <a:r>
              <a:rPr sz="2400" dirty="0">
                <a:latin typeface="Times New Roman"/>
                <a:cs typeface="Times New Roman"/>
              </a:rPr>
              <a:t>and </a:t>
            </a:r>
            <a:r>
              <a:rPr sz="2400" spc="-5" dirty="0">
                <a:latin typeface="Times New Roman"/>
                <a:cs typeface="Times New Roman"/>
              </a:rPr>
              <a:t>verifies </a:t>
            </a:r>
            <a:r>
              <a:rPr sz="2400" dirty="0">
                <a:latin typeface="Times New Roman"/>
                <a:cs typeface="Times New Roman"/>
              </a:rPr>
              <a:t>the </a:t>
            </a:r>
            <a:r>
              <a:rPr sz="2400" spc="-5" dirty="0">
                <a:latin typeface="Times New Roman"/>
                <a:cs typeface="Times New Roman"/>
              </a:rPr>
              <a:t>digest using</a:t>
            </a:r>
            <a:r>
              <a:rPr sz="2400" spc="-210" dirty="0">
                <a:latin typeface="Times New Roman"/>
                <a:cs typeface="Times New Roman"/>
              </a:rPr>
              <a:t> </a:t>
            </a:r>
            <a:r>
              <a:rPr sz="2400" spc="-25" dirty="0">
                <a:latin typeface="Times New Roman"/>
                <a:cs typeface="Times New Roman"/>
              </a:rPr>
              <a:t>Alice’s  </a:t>
            </a:r>
            <a:r>
              <a:rPr sz="2400" dirty="0">
                <a:latin typeface="Times New Roman"/>
                <a:cs typeface="Times New Roman"/>
              </a:rPr>
              <a:t>public </a:t>
            </a:r>
            <a:r>
              <a:rPr sz="2400" spc="-40" dirty="0">
                <a:latin typeface="Times New Roman"/>
                <a:cs typeface="Times New Roman"/>
              </a:rPr>
              <a:t>key.	</a:t>
            </a:r>
            <a:r>
              <a:rPr sz="2400" spc="-5" dirty="0">
                <a:latin typeface="Times New Roman"/>
                <a:cs typeface="Times New Roman"/>
              </a:rPr>
              <a:t>The </a:t>
            </a:r>
            <a:r>
              <a:rPr sz="2400" dirty="0">
                <a:latin typeface="Times New Roman"/>
                <a:cs typeface="Times New Roman"/>
              </a:rPr>
              <a:t>message </a:t>
            </a:r>
            <a:r>
              <a:rPr sz="2400" spc="-5" dirty="0">
                <a:latin typeface="Times New Roman"/>
                <a:cs typeface="Times New Roman"/>
              </a:rPr>
              <a:t>is</a:t>
            </a:r>
            <a:r>
              <a:rPr sz="2400" spc="-30" dirty="0">
                <a:latin typeface="Times New Roman"/>
                <a:cs typeface="Times New Roman"/>
              </a:rPr>
              <a:t> </a:t>
            </a:r>
            <a:r>
              <a:rPr sz="2400" spc="-5" dirty="0">
                <a:latin typeface="Times New Roman"/>
                <a:cs typeface="Times New Roman"/>
              </a:rPr>
              <a:t>signed.</a:t>
            </a:r>
            <a:endParaRPr sz="24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34</a:t>
            </a:fld>
            <a:endParaRPr spc="-5"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85948" y="1440433"/>
            <a:ext cx="4286885" cy="467359"/>
          </a:xfrm>
          <a:prstGeom prst="rect">
            <a:avLst/>
          </a:prstGeom>
        </p:spPr>
        <p:txBody>
          <a:bodyPr vert="horz" wrap="square" lIns="0" tIns="12065" rIns="0" bIns="0" rtlCol="0">
            <a:spAutoFit/>
          </a:bodyPr>
          <a:lstStyle/>
          <a:p>
            <a:pPr marL="12700">
              <a:lnSpc>
                <a:spcPct val="100000"/>
              </a:lnSpc>
              <a:spcBef>
                <a:spcPts val="95"/>
              </a:spcBef>
            </a:pPr>
            <a:r>
              <a:rPr spc="-5" dirty="0"/>
              <a:t>Signature with</a:t>
            </a:r>
            <a:r>
              <a:rPr spc="20" dirty="0"/>
              <a:t> </a:t>
            </a:r>
            <a:r>
              <a:rPr spc="-5" dirty="0"/>
              <a:t>Confidentiality</a:t>
            </a:r>
          </a:p>
        </p:txBody>
      </p:sp>
      <p:sp>
        <p:nvSpPr>
          <p:cNvPr id="3" name="object 3"/>
          <p:cNvSpPr/>
          <p:nvPr/>
        </p:nvSpPr>
        <p:spPr>
          <a:xfrm>
            <a:off x="1942316" y="2438400"/>
            <a:ext cx="6231925" cy="355652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35</a:t>
            </a:fld>
            <a:endParaRPr spc="-5"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280664" y="1440433"/>
            <a:ext cx="3496945" cy="467359"/>
          </a:xfrm>
          <a:prstGeom prst="rect">
            <a:avLst/>
          </a:prstGeom>
        </p:spPr>
        <p:txBody>
          <a:bodyPr vert="horz" wrap="square" lIns="0" tIns="12065" rIns="0" bIns="0" rtlCol="0">
            <a:spAutoFit/>
          </a:bodyPr>
          <a:lstStyle/>
          <a:p>
            <a:pPr marL="12700">
              <a:lnSpc>
                <a:spcPct val="100000"/>
              </a:lnSpc>
              <a:spcBef>
                <a:spcPts val="95"/>
              </a:spcBef>
            </a:pPr>
            <a:r>
              <a:rPr spc="-5" dirty="0"/>
              <a:t>Decrypting the</a:t>
            </a:r>
            <a:r>
              <a:rPr spc="-25" dirty="0"/>
              <a:t> </a:t>
            </a:r>
            <a:r>
              <a:rPr spc="-10" dirty="0"/>
              <a:t>Message</a:t>
            </a:r>
          </a:p>
        </p:txBody>
      </p:sp>
      <p:sp>
        <p:nvSpPr>
          <p:cNvPr id="3" name="object 3"/>
          <p:cNvSpPr/>
          <p:nvPr/>
        </p:nvSpPr>
        <p:spPr>
          <a:xfrm>
            <a:off x="2175971" y="2316935"/>
            <a:ext cx="5522460" cy="3770533"/>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36</a:t>
            </a:fld>
            <a:endParaRPr spc="-5"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757676" y="1440433"/>
            <a:ext cx="2542540" cy="467359"/>
          </a:xfrm>
          <a:prstGeom prst="rect">
            <a:avLst/>
          </a:prstGeom>
        </p:spPr>
        <p:txBody>
          <a:bodyPr vert="horz" wrap="square" lIns="0" tIns="12065" rIns="0" bIns="0" rtlCol="0">
            <a:spAutoFit/>
          </a:bodyPr>
          <a:lstStyle/>
          <a:p>
            <a:pPr marL="12700">
              <a:lnSpc>
                <a:spcPct val="100000"/>
              </a:lnSpc>
              <a:spcBef>
                <a:spcPts val="95"/>
              </a:spcBef>
            </a:pPr>
            <a:r>
              <a:rPr spc="-10" dirty="0"/>
              <a:t>Security Services</a:t>
            </a:r>
          </a:p>
        </p:txBody>
      </p:sp>
      <p:sp>
        <p:nvSpPr>
          <p:cNvPr id="5" name="object 5"/>
          <p:cNvSpPr txBox="1"/>
          <p:nvPr/>
        </p:nvSpPr>
        <p:spPr>
          <a:xfrm>
            <a:off x="1966976" y="2191136"/>
            <a:ext cx="6317615" cy="3916045"/>
          </a:xfrm>
          <a:prstGeom prst="rect">
            <a:avLst/>
          </a:prstGeom>
        </p:spPr>
        <p:txBody>
          <a:bodyPr vert="horz" wrap="square" lIns="0" tIns="52069" rIns="0" bIns="0" rtlCol="0">
            <a:spAutoFit/>
          </a:bodyPr>
          <a:lstStyle/>
          <a:p>
            <a:pPr marL="292735" indent="-280035">
              <a:lnSpc>
                <a:spcPct val="100000"/>
              </a:lnSpc>
              <a:spcBef>
                <a:spcPts val="409"/>
              </a:spcBef>
              <a:buFont typeface="Arial"/>
              <a:buChar char="•"/>
              <a:tabLst>
                <a:tab pos="292735" algn="l"/>
                <a:tab pos="293370" algn="l"/>
              </a:tabLst>
            </a:pPr>
            <a:r>
              <a:rPr sz="2500" dirty="0">
                <a:latin typeface="Times New Roman"/>
                <a:cs typeface="Times New Roman"/>
              </a:rPr>
              <a:t>Confidentiality</a:t>
            </a:r>
            <a:endParaRPr sz="2500">
              <a:latin typeface="Times New Roman"/>
              <a:cs typeface="Times New Roman"/>
            </a:endParaRPr>
          </a:p>
          <a:p>
            <a:pPr marL="619760" marR="226060" lvl="1" indent="-233679" algn="just">
              <a:lnSpc>
                <a:spcPts val="2480"/>
              </a:lnSpc>
              <a:spcBef>
                <a:spcPts val="600"/>
              </a:spcBef>
              <a:buFont typeface="Arial"/>
              <a:buChar char="•"/>
              <a:tabLst>
                <a:tab pos="620395" algn="l"/>
              </a:tabLst>
            </a:pPr>
            <a:r>
              <a:rPr sz="2300" spc="-5" dirty="0">
                <a:latin typeface="Times New Roman"/>
                <a:cs typeface="Times New Roman"/>
              </a:rPr>
              <a:t>Only the owner of the private key knows it, so  text enciphered with public key cannot be read  by anyone except the owner of the private</a:t>
            </a:r>
            <a:r>
              <a:rPr sz="2300" spc="80" dirty="0">
                <a:latin typeface="Times New Roman"/>
                <a:cs typeface="Times New Roman"/>
              </a:rPr>
              <a:t> </a:t>
            </a:r>
            <a:r>
              <a:rPr sz="2300" spc="-40" dirty="0">
                <a:latin typeface="Times New Roman"/>
                <a:cs typeface="Times New Roman"/>
              </a:rPr>
              <a:t>key.</a:t>
            </a:r>
            <a:endParaRPr sz="2300">
              <a:latin typeface="Times New Roman"/>
              <a:cs typeface="Times New Roman"/>
            </a:endParaRPr>
          </a:p>
          <a:p>
            <a:pPr marL="292735" indent="-280035">
              <a:lnSpc>
                <a:spcPct val="100000"/>
              </a:lnSpc>
              <a:spcBef>
                <a:spcPts val="265"/>
              </a:spcBef>
              <a:buFont typeface="Arial"/>
              <a:buChar char="•"/>
              <a:tabLst>
                <a:tab pos="292735" algn="l"/>
                <a:tab pos="293370" algn="l"/>
              </a:tabLst>
            </a:pPr>
            <a:r>
              <a:rPr sz="2500" dirty="0">
                <a:latin typeface="Times New Roman"/>
                <a:cs typeface="Times New Roman"/>
              </a:rPr>
              <a:t>Integrity</a:t>
            </a:r>
            <a:endParaRPr sz="2500">
              <a:latin typeface="Times New Roman"/>
              <a:cs typeface="Times New Roman"/>
            </a:endParaRPr>
          </a:p>
          <a:p>
            <a:pPr marL="619760" marR="664210" lvl="1" indent="-233679">
              <a:lnSpc>
                <a:spcPts val="2480"/>
              </a:lnSpc>
              <a:spcBef>
                <a:spcPts val="600"/>
              </a:spcBef>
              <a:buFont typeface="Arial"/>
              <a:buChar char="•"/>
              <a:tabLst>
                <a:tab pos="619760" algn="l"/>
                <a:tab pos="620395" algn="l"/>
              </a:tabLst>
            </a:pPr>
            <a:r>
              <a:rPr sz="2300" spc="-5" dirty="0">
                <a:latin typeface="Times New Roman"/>
                <a:cs typeface="Times New Roman"/>
              </a:rPr>
              <a:t>Enciphered messages cannot be changed  undetectably without knowing the </a:t>
            </a:r>
            <a:r>
              <a:rPr sz="2300" spc="-10" dirty="0">
                <a:latin typeface="Times New Roman"/>
                <a:cs typeface="Times New Roman"/>
              </a:rPr>
              <a:t>sender’s  </a:t>
            </a:r>
            <a:r>
              <a:rPr sz="2300" spc="-5" dirty="0">
                <a:latin typeface="Times New Roman"/>
                <a:cs typeface="Times New Roman"/>
              </a:rPr>
              <a:t>private </a:t>
            </a:r>
            <a:r>
              <a:rPr sz="2300" spc="-40" dirty="0">
                <a:latin typeface="Times New Roman"/>
                <a:cs typeface="Times New Roman"/>
              </a:rPr>
              <a:t>key. </a:t>
            </a:r>
            <a:r>
              <a:rPr sz="2300" spc="-5" dirty="0">
                <a:latin typeface="Times New Roman"/>
                <a:cs typeface="Times New Roman"/>
              </a:rPr>
              <a:t>(Data</a:t>
            </a:r>
            <a:r>
              <a:rPr sz="2300" spc="40" dirty="0">
                <a:latin typeface="Times New Roman"/>
                <a:cs typeface="Times New Roman"/>
              </a:rPr>
              <a:t> </a:t>
            </a:r>
            <a:r>
              <a:rPr sz="2300" spc="-15" dirty="0">
                <a:latin typeface="Times New Roman"/>
                <a:cs typeface="Times New Roman"/>
              </a:rPr>
              <a:t>integrity.)</a:t>
            </a:r>
            <a:endParaRPr sz="2300">
              <a:latin typeface="Times New Roman"/>
              <a:cs typeface="Times New Roman"/>
            </a:endParaRPr>
          </a:p>
          <a:p>
            <a:pPr marL="619760" marR="5080" lvl="1" indent="-233679">
              <a:lnSpc>
                <a:spcPts val="2480"/>
              </a:lnSpc>
              <a:spcBef>
                <a:spcPts val="565"/>
              </a:spcBef>
              <a:buFont typeface="Arial"/>
              <a:buChar char="•"/>
              <a:tabLst>
                <a:tab pos="619760" algn="l"/>
                <a:tab pos="620395" algn="l"/>
              </a:tabLst>
            </a:pPr>
            <a:r>
              <a:rPr sz="2300" spc="-5" dirty="0">
                <a:latin typeface="Times New Roman"/>
                <a:cs typeface="Times New Roman"/>
              </a:rPr>
              <a:t>Message enciphered with private key came from  someone who knew it. (Origin integrity</a:t>
            </a:r>
            <a:r>
              <a:rPr sz="2300" spc="30" dirty="0">
                <a:latin typeface="Times New Roman"/>
                <a:cs typeface="Times New Roman"/>
              </a:rPr>
              <a:t> </a:t>
            </a:r>
            <a:r>
              <a:rPr sz="2300" spc="-5" dirty="0">
                <a:latin typeface="Times New Roman"/>
                <a:cs typeface="Times New Roman"/>
              </a:rPr>
              <a:t>and</a:t>
            </a:r>
            <a:endParaRPr sz="2300">
              <a:latin typeface="Times New Roman"/>
              <a:cs typeface="Times New Roman"/>
            </a:endParaRPr>
          </a:p>
          <a:p>
            <a:pPr marL="619760">
              <a:lnSpc>
                <a:spcPts val="2450"/>
              </a:lnSpc>
            </a:pPr>
            <a:r>
              <a:rPr sz="2300" spc="-5" dirty="0">
                <a:latin typeface="Times New Roman"/>
                <a:cs typeface="Times New Roman"/>
              </a:rPr>
              <a:t>non-repudiation.)</a:t>
            </a:r>
            <a:endParaRPr sz="23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37</a:t>
            </a:fld>
            <a:endParaRPr spc="-5"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641090" y="1440433"/>
            <a:ext cx="2775585" cy="467359"/>
          </a:xfrm>
          <a:prstGeom prst="rect">
            <a:avLst/>
          </a:prstGeom>
        </p:spPr>
        <p:txBody>
          <a:bodyPr vert="horz" wrap="square" lIns="0" tIns="12065" rIns="0" bIns="0" rtlCol="0">
            <a:spAutoFit/>
          </a:bodyPr>
          <a:lstStyle/>
          <a:p>
            <a:pPr marL="12700">
              <a:lnSpc>
                <a:spcPct val="100000"/>
              </a:lnSpc>
              <a:spcBef>
                <a:spcPts val="95"/>
              </a:spcBef>
            </a:pPr>
            <a:r>
              <a:rPr spc="-10" dirty="0"/>
              <a:t>Multiple</a:t>
            </a:r>
            <a:r>
              <a:rPr spc="-25" dirty="0"/>
              <a:t> </a:t>
            </a:r>
            <a:r>
              <a:rPr spc="-5" dirty="0"/>
              <a:t>Recipients</a:t>
            </a:r>
          </a:p>
        </p:txBody>
      </p:sp>
      <p:sp>
        <p:nvSpPr>
          <p:cNvPr id="5" name="object 5"/>
          <p:cNvSpPr txBox="1"/>
          <p:nvPr/>
        </p:nvSpPr>
        <p:spPr>
          <a:xfrm>
            <a:off x="1840483" y="2338831"/>
            <a:ext cx="6174740" cy="3683635"/>
          </a:xfrm>
          <a:prstGeom prst="rect">
            <a:avLst/>
          </a:prstGeom>
        </p:spPr>
        <p:txBody>
          <a:bodyPr vert="horz" wrap="square" lIns="0" tIns="12700" rIns="0" bIns="0" rtlCol="0">
            <a:spAutoFit/>
          </a:bodyPr>
          <a:lstStyle/>
          <a:p>
            <a:pPr marL="292735" marR="132715" indent="-280035">
              <a:lnSpc>
                <a:spcPct val="100000"/>
              </a:lnSpc>
              <a:spcBef>
                <a:spcPts val="100"/>
              </a:spcBef>
              <a:buFont typeface="Arial"/>
              <a:buChar char="•"/>
              <a:tabLst>
                <a:tab pos="292735" algn="l"/>
                <a:tab pos="293370" algn="l"/>
              </a:tabLst>
            </a:pPr>
            <a:r>
              <a:rPr sz="2500" dirty="0">
                <a:latin typeface="Times New Roman"/>
                <a:cs typeface="Times New Roman"/>
              </a:rPr>
              <a:t>This </a:t>
            </a:r>
            <a:r>
              <a:rPr sz="2500" spc="-5" dirty="0">
                <a:latin typeface="Times New Roman"/>
                <a:cs typeface="Times New Roman"/>
              </a:rPr>
              <a:t>scheme </a:t>
            </a:r>
            <a:r>
              <a:rPr sz="2500" dirty="0">
                <a:latin typeface="Times New Roman"/>
                <a:cs typeface="Times New Roman"/>
              </a:rPr>
              <a:t>can be adapted to allow a </a:t>
            </a:r>
            <a:r>
              <a:rPr sz="2500" spc="-5" dirty="0">
                <a:latin typeface="Times New Roman"/>
                <a:cs typeface="Times New Roman"/>
              </a:rPr>
              <a:t>single  </a:t>
            </a:r>
            <a:r>
              <a:rPr sz="2500" dirty="0">
                <a:latin typeface="Times New Roman"/>
                <a:cs typeface="Times New Roman"/>
              </a:rPr>
              <a:t>message to be </a:t>
            </a:r>
            <a:r>
              <a:rPr sz="2500" spc="-5" dirty="0">
                <a:latin typeface="Times New Roman"/>
                <a:cs typeface="Times New Roman"/>
              </a:rPr>
              <a:t>sent </a:t>
            </a:r>
            <a:r>
              <a:rPr sz="2500" dirty="0">
                <a:latin typeface="Times New Roman"/>
                <a:cs typeface="Times New Roman"/>
              </a:rPr>
              <a:t>to multiple recipients.</a:t>
            </a:r>
            <a:endParaRPr sz="2500">
              <a:latin typeface="Times New Roman"/>
              <a:cs typeface="Times New Roman"/>
            </a:endParaRPr>
          </a:p>
          <a:p>
            <a:pPr marL="292735" marR="5080" indent="-280035">
              <a:lnSpc>
                <a:spcPct val="100000"/>
              </a:lnSpc>
              <a:spcBef>
                <a:spcPts val="600"/>
              </a:spcBef>
              <a:buFont typeface="Arial"/>
              <a:buChar char="•"/>
              <a:tabLst>
                <a:tab pos="292735" algn="l"/>
                <a:tab pos="293370" algn="l"/>
              </a:tabLst>
            </a:pPr>
            <a:r>
              <a:rPr sz="2500" dirty="0">
                <a:latin typeface="Times New Roman"/>
                <a:cs typeface="Times New Roman"/>
              </a:rPr>
              <a:t>The </a:t>
            </a:r>
            <a:r>
              <a:rPr sz="2500" spc="-5" dirty="0">
                <a:latin typeface="Times New Roman"/>
                <a:cs typeface="Times New Roman"/>
              </a:rPr>
              <a:t>session </a:t>
            </a:r>
            <a:r>
              <a:rPr sz="2500" dirty="0">
                <a:latin typeface="Times New Roman"/>
                <a:cs typeface="Times New Roman"/>
              </a:rPr>
              <a:t>key must be encrypted </a:t>
            </a:r>
            <a:r>
              <a:rPr sz="2500" spc="-15" dirty="0">
                <a:latin typeface="Times New Roman"/>
                <a:cs typeface="Times New Roman"/>
              </a:rPr>
              <a:t>separately,  </a:t>
            </a:r>
            <a:r>
              <a:rPr sz="2500" dirty="0">
                <a:latin typeface="Times New Roman"/>
                <a:cs typeface="Times New Roman"/>
              </a:rPr>
              <a:t>one time for each recipient, and identify the  recipient.</a:t>
            </a:r>
            <a:endParaRPr sz="2500">
              <a:latin typeface="Times New Roman"/>
              <a:cs typeface="Times New Roman"/>
            </a:endParaRPr>
          </a:p>
          <a:p>
            <a:pPr marL="292735" marR="511809" indent="-280035">
              <a:lnSpc>
                <a:spcPct val="100000"/>
              </a:lnSpc>
              <a:spcBef>
                <a:spcPts val="600"/>
              </a:spcBef>
              <a:buFont typeface="Arial"/>
              <a:buChar char="•"/>
              <a:tabLst>
                <a:tab pos="292735" algn="l"/>
                <a:tab pos="293370" algn="l"/>
              </a:tabLst>
            </a:pPr>
            <a:r>
              <a:rPr sz="2500" dirty="0">
                <a:latin typeface="Times New Roman"/>
                <a:cs typeface="Times New Roman"/>
              </a:rPr>
              <a:t>Each recipient uses his own private key</a:t>
            </a:r>
            <a:r>
              <a:rPr sz="2500" spc="-85" dirty="0">
                <a:latin typeface="Times New Roman"/>
                <a:cs typeface="Times New Roman"/>
              </a:rPr>
              <a:t> </a:t>
            </a:r>
            <a:r>
              <a:rPr sz="2500" dirty="0">
                <a:latin typeface="Times New Roman"/>
                <a:cs typeface="Times New Roman"/>
              </a:rPr>
              <a:t>to  decrypt a copy of the session</a:t>
            </a:r>
            <a:r>
              <a:rPr sz="2500" spc="-40" dirty="0">
                <a:latin typeface="Times New Roman"/>
                <a:cs typeface="Times New Roman"/>
              </a:rPr>
              <a:t> key.</a:t>
            </a:r>
            <a:endParaRPr sz="2500">
              <a:latin typeface="Times New Roman"/>
              <a:cs typeface="Times New Roman"/>
            </a:endParaRPr>
          </a:p>
          <a:p>
            <a:pPr marL="292735" marR="337185" indent="-280035">
              <a:lnSpc>
                <a:spcPct val="100000"/>
              </a:lnSpc>
              <a:spcBef>
                <a:spcPts val="600"/>
              </a:spcBef>
              <a:buFont typeface="Arial"/>
              <a:buChar char="•"/>
              <a:tabLst>
                <a:tab pos="292735" algn="l"/>
                <a:tab pos="293370" algn="l"/>
              </a:tabLst>
            </a:pPr>
            <a:r>
              <a:rPr sz="2500" spc="-5" dirty="0">
                <a:latin typeface="Times New Roman"/>
                <a:cs typeface="Times New Roman"/>
              </a:rPr>
              <a:t>Only </a:t>
            </a:r>
            <a:r>
              <a:rPr sz="2500" dirty="0">
                <a:latin typeface="Times New Roman"/>
                <a:cs typeface="Times New Roman"/>
              </a:rPr>
              <a:t>one copy of the message </a:t>
            </a:r>
            <a:r>
              <a:rPr sz="2500" spc="-5" dirty="0">
                <a:latin typeface="Times New Roman"/>
                <a:cs typeface="Times New Roman"/>
              </a:rPr>
              <a:t>and </a:t>
            </a:r>
            <a:r>
              <a:rPr sz="2500" dirty="0">
                <a:latin typeface="Times New Roman"/>
                <a:cs typeface="Times New Roman"/>
              </a:rPr>
              <a:t>message  digest are</a:t>
            </a:r>
            <a:r>
              <a:rPr sz="2500" spc="-5" dirty="0">
                <a:latin typeface="Times New Roman"/>
                <a:cs typeface="Times New Roman"/>
              </a:rPr>
              <a:t> </a:t>
            </a:r>
            <a:r>
              <a:rPr sz="2500" dirty="0">
                <a:latin typeface="Times New Roman"/>
                <a:cs typeface="Times New Roman"/>
              </a:rPr>
              <a:t>needed.</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38</a:t>
            </a:fld>
            <a:endParaRPr spc="-5"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3870452" y="1440433"/>
            <a:ext cx="2317115" cy="467359"/>
          </a:xfrm>
          <a:prstGeom prst="rect">
            <a:avLst/>
          </a:prstGeom>
        </p:spPr>
        <p:txBody>
          <a:bodyPr vert="horz" wrap="square" lIns="0" tIns="12065" rIns="0" bIns="0" rtlCol="0">
            <a:spAutoFit/>
          </a:bodyPr>
          <a:lstStyle/>
          <a:p>
            <a:pPr marL="12700">
              <a:lnSpc>
                <a:spcPct val="100000"/>
              </a:lnSpc>
              <a:spcBef>
                <a:spcPts val="95"/>
              </a:spcBef>
            </a:pPr>
            <a:r>
              <a:rPr spc="-5" dirty="0"/>
              <a:t>How TLS</a:t>
            </a:r>
            <a:r>
              <a:rPr spc="-75" dirty="0"/>
              <a:t> </a:t>
            </a:r>
            <a:r>
              <a:rPr spc="-15" dirty="0"/>
              <a:t>Works</a:t>
            </a:r>
          </a:p>
        </p:txBody>
      </p:sp>
      <p:sp>
        <p:nvSpPr>
          <p:cNvPr id="5" name="object 5"/>
          <p:cNvSpPr txBox="1"/>
          <p:nvPr/>
        </p:nvSpPr>
        <p:spPr>
          <a:xfrm>
            <a:off x="1907539" y="2094991"/>
            <a:ext cx="6219190" cy="3317240"/>
          </a:xfrm>
          <a:prstGeom prst="rect">
            <a:avLst/>
          </a:prstGeom>
        </p:spPr>
        <p:txBody>
          <a:bodyPr vert="horz" wrap="square" lIns="0" tIns="195580" rIns="0" bIns="0" rtlCol="0">
            <a:spAutoFit/>
          </a:bodyPr>
          <a:lstStyle/>
          <a:p>
            <a:pPr marL="12700">
              <a:lnSpc>
                <a:spcPct val="100000"/>
              </a:lnSpc>
              <a:spcBef>
                <a:spcPts val="1540"/>
              </a:spcBef>
            </a:pPr>
            <a:r>
              <a:rPr sz="2400" spc="-5" dirty="0">
                <a:latin typeface="Times New Roman"/>
                <a:cs typeface="Times New Roman"/>
              </a:rPr>
              <a:t>Generate </a:t>
            </a:r>
            <a:r>
              <a:rPr sz="2400" dirty="0">
                <a:latin typeface="Times New Roman"/>
                <a:cs typeface="Times New Roman"/>
              </a:rPr>
              <a:t>a </a:t>
            </a:r>
            <a:r>
              <a:rPr sz="2400" spc="-5" dirty="0">
                <a:latin typeface="Times New Roman"/>
                <a:cs typeface="Times New Roman"/>
              </a:rPr>
              <a:t>secret </a:t>
            </a:r>
            <a:r>
              <a:rPr sz="2400" dirty="0">
                <a:latin typeface="Times New Roman"/>
                <a:cs typeface="Times New Roman"/>
              </a:rPr>
              <a:t>value at the</a:t>
            </a:r>
            <a:r>
              <a:rPr sz="2400" spc="-80" dirty="0">
                <a:latin typeface="Times New Roman"/>
                <a:cs typeface="Times New Roman"/>
              </a:rPr>
              <a:t> </a:t>
            </a:r>
            <a:r>
              <a:rPr sz="2400" dirty="0">
                <a:latin typeface="Times New Roman"/>
                <a:cs typeface="Times New Roman"/>
              </a:rPr>
              <a:t>browser</a:t>
            </a:r>
            <a:endParaRPr sz="2400">
              <a:latin typeface="Times New Roman"/>
              <a:cs typeface="Times New Roman"/>
            </a:endParaRPr>
          </a:p>
          <a:p>
            <a:pPr marL="12700" marR="326390">
              <a:lnSpc>
                <a:spcPct val="100000"/>
              </a:lnSpc>
              <a:spcBef>
                <a:spcPts val="1440"/>
              </a:spcBef>
            </a:pPr>
            <a:r>
              <a:rPr sz="2400" dirty="0">
                <a:latin typeface="Times New Roman"/>
                <a:cs typeface="Times New Roman"/>
              </a:rPr>
              <a:t>Encrypt the </a:t>
            </a:r>
            <a:r>
              <a:rPr sz="2400" spc="-5" dirty="0">
                <a:latin typeface="Times New Roman"/>
                <a:cs typeface="Times New Roman"/>
              </a:rPr>
              <a:t>secret </a:t>
            </a:r>
            <a:r>
              <a:rPr sz="2400" dirty="0">
                <a:latin typeface="Times New Roman"/>
                <a:cs typeface="Times New Roman"/>
              </a:rPr>
              <a:t>value </a:t>
            </a:r>
            <a:r>
              <a:rPr sz="2400" spc="-5" dirty="0">
                <a:latin typeface="Times New Roman"/>
                <a:cs typeface="Times New Roman"/>
              </a:rPr>
              <a:t>with </a:t>
            </a:r>
            <a:r>
              <a:rPr sz="2400" dirty="0">
                <a:latin typeface="Times New Roman"/>
                <a:cs typeface="Times New Roman"/>
              </a:rPr>
              <a:t>the </a:t>
            </a:r>
            <a:r>
              <a:rPr sz="2400" spc="-10" dirty="0">
                <a:latin typeface="Times New Roman"/>
                <a:cs typeface="Times New Roman"/>
              </a:rPr>
              <a:t>server’s </a:t>
            </a:r>
            <a:r>
              <a:rPr sz="2400" spc="-5" dirty="0">
                <a:latin typeface="Times New Roman"/>
                <a:cs typeface="Times New Roman"/>
              </a:rPr>
              <a:t>public  key </a:t>
            </a:r>
            <a:r>
              <a:rPr sz="2400" dirty="0">
                <a:latin typeface="Times New Roman"/>
                <a:cs typeface="Times New Roman"/>
              </a:rPr>
              <a:t>to </a:t>
            </a:r>
            <a:r>
              <a:rPr sz="2400" spc="-5" dirty="0">
                <a:latin typeface="Times New Roman"/>
                <a:cs typeface="Times New Roman"/>
              </a:rPr>
              <a:t>secure </a:t>
            </a:r>
            <a:r>
              <a:rPr sz="2400" dirty="0">
                <a:latin typeface="Times New Roman"/>
                <a:cs typeface="Times New Roman"/>
              </a:rPr>
              <a:t>it; </a:t>
            </a:r>
            <a:r>
              <a:rPr sz="2400" spc="-5" dirty="0">
                <a:latin typeface="Times New Roman"/>
                <a:cs typeface="Times New Roman"/>
              </a:rPr>
              <a:t>send </a:t>
            </a:r>
            <a:r>
              <a:rPr sz="2400" dirty="0">
                <a:latin typeface="Times New Roman"/>
                <a:cs typeface="Times New Roman"/>
              </a:rPr>
              <a:t>to</a:t>
            </a:r>
            <a:r>
              <a:rPr sz="2400" spc="-30" dirty="0">
                <a:latin typeface="Times New Roman"/>
                <a:cs typeface="Times New Roman"/>
              </a:rPr>
              <a:t> </a:t>
            </a:r>
            <a:r>
              <a:rPr sz="2400" spc="-25" dirty="0">
                <a:latin typeface="Times New Roman"/>
                <a:cs typeface="Times New Roman"/>
              </a:rPr>
              <a:t>server.</a:t>
            </a:r>
            <a:endParaRPr sz="2400">
              <a:latin typeface="Times New Roman"/>
              <a:cs typeface="Times New Roman"/>
            </a:endParaRPr>
          </a:p>
          <a:p>
            <a:pPr marL="12700" marR="5080">
              <a:lnSpc>
                <a:spcPct val="100000"/>
              </a:lnSpc>
              <a:spcBef>
                <a:spcPts val="1440"/>
              </a:spcBef>
            </a:pPr>
            <a:r>
              <a:rPr sz="2400" dirty="0">
                <a:latin typeface="Times New Roman"/>
                <a:cs typeface="Times New Roman"/>
              </a:rPr>
              <a:t>Browser and </a:t>
            </a:r>
            <a:r>
              <a:rPr sz="2400" spc="-5" dirty="0">
                <a:latin typeface="Times New Roman"/>
                <a:cs typeface="Times New Roman"/>
              </a:rPr>
              <a:t>server </a:t>
            </a:r>
            <a:r>
              <a:rPr sz="2400" dirty="0">
                <a:latin typeface="Times New Roman"/>
                <a:cs typeface="Times New Roman"/>
              </a:rPr>
              <a:t>each derive a </a:t>
            </a:r>
            <a:r>
              <a:rPr sz="2400" spc="-5" dirty="0">
                <a:latin typeface="Times New Roman"/>
                <a:cs typeface="Times New Roman"/>
              </a:rPr>
              <a:t>session </a:t>
            </a:r>
            <a:r>
              <a:rPr sz="2400" dirty="0">
                <a:latin typeface="Times New Roman"/>
                <a:cs typeface="Times New Roman"/>
              </a:rPr>
              <a:t>key</a:t>
            </a:r>
            <a:r>
              <a:rPr sz="2400" spc="-120" dirty="0">
                <a:latin typeface="Times New Roman"/>
                <a:cs typeface="Times New Roman"/>
              </a:rPr>
              <a:t> </a:t>
            </a:r>
            <a:r>
              <a:rPr sz="2400" dirty="0">
                <a:latin typeface="Times New Roman"/>
                <a:cs typeface="Times New Roman"/>
              </a:rPr>
              <a:t>from  the shared secret</a:t>
            </a:r>
            <a:r>
              <a:rPr sz="2400" spc="-40" dirty="0">
                <a:latin typeface="Times New Roman"/>
                <a:cs typeface="Times New Roman"/>
              </a:rPr>
              <a:t> </a:t>
            </a:r>
            <a:r>
              <a:rPr sz="2400" dirty="0">
                <a:latin typeface="Times New Roman"/>
                <a:cs typeface="Times New Roman"/>
              </a:rPr>
              <a:t>value</a:t>
            </a:r>
            <a:endParaRPr sz="2400">
              <a:latin typeface="Times New Roman"/>
              <a:cs typeface="Times New Roman"/>
            </a:endParaRPr>
          </a:p>
          <a:p>
            <a:pPr marL="12700" marR="418465">
              <a:lnSpc>
                <a:spcPct val="100000"/>
              </a:lnSpc>
              <a:spcBef>
                <a:spcPts val="1440"/>
              </a:spcBef>
            </a:pPr>
            <a:r>
              <a:rPr sz="2400" dirty="0">
                <a:latin typeface="Times New Roman"/>
                <a:cs typeface="Times New Roman"/>
              </a:rPr>
              <a:t>The </a:t>
            </a:r>
            <a:r>
              <a:rPr sz="2400" spc="-5" dirty="0">
                <a:latin typeface="Times New Roman"/>
                <a:cs typeface="Times New Roman"/>
              </a:rPr>
              <a:t>session key </a:t>
            </a:r>
            <a:r>
              <a:rPr sz="2400" dirty="0">
                <a:latin typeface="Times New Roman"/>
                <a:cs typeface="Times New Roman"/>
              </a:rPr>
              <a:t>is </a:t>
            </a:r>
            <a:r>
              <a:rPr sz="2400" spc="-5" dirty="0">
                <a:latin typeface="Times New Roman"/>
                <a:cs typeface="Times New Roman"/>
              </a:rPr>
              <a:t>used for one </a:t>
            </a:r>
            <a:r>
              <a:rPr sz="2400" dirty="0">
                <a:latin typeface="Times New Roman"/>
                <a:cs typeface="Times New Roman"/>
              </a:rPr>
              <a:t>communication  </a:t>
            </a:r>
            <a:r>
              <a:rPr sz="2400" spc="-5" dirty="0">
                <a:latin typeface="Times New Roman"/>
                <a:cs typeface="Times New Roman"/>
              </a:rPr>
              <a:t>session</a:t>
            </a:r>
            <a:r>
              <a:rPr sz="2400" spc="-10" dirty="0">
                <a:latin typeface="Times New Roman"/>
                <a:cs typeface="Times New Roman"/>
              </a:rPr>
              <a:t> </a:t>
            </a:r>
            <a:r>
              <a:rPr sz="2400" spc="-35" dirty="0">
                <a:latin typeface="Times New Roman"/>
                <a:cs typeface="Times New Roman"/>
              </a:rPr>
              <a:t>only.</a:t>
            </a:r>
            <a:endParaRPr sz="24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39</a:t>
            </a:fld>
            <a:endParaRPr spc="-5"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4563109" y="1440433"/>
            <a:ext cx="930910" cy="467359"/>
          </a:xfrm>
          <a:prstGeom prst="rect">
            <a:avLst/>
          </a:prstGeom>
        </p:spPr>
        <p:txBody>
          <a:bodyPr vert="horz" wrap="square" lIns="0" tIns="12065" rIns="0" bIns="0" rtlCol="0">
            <a:spAutoFit/>
          </a:bodyPr>
          <a:lstStyle/>
          <a:p>
            <a:pPr marL="12700">
              <a:lnSpc>
                <a:spcPct val="100000"/>
              </a:lnSpc>
              <a:spcBef>
                <a:spcPts val="95"/>
              </a:spcBef>
            </a:pPr>
            <a:r>
              <a:rPr spc="-10" dirty="0"/>
              <a:t>Idea…</a:t>
            </a:r>
          </a:p>
        </p:txBody>
      </p:sp>
      <p:sp>
        <p:nvSpPr>
          <p:cNvPr id="5" name="object 5"/>
          <p:cNvSpPr txBox="1"/>
          <p:nvPr/>
        </p:nvSpPr>
        <p:spPr>
          <a:xfrm>
            <a:off x="1890776" y="2223328"/>
            <a:ext cx="6283325" cy="2159000"/>
          </a:xfrm>
          <a:prstGeom prst="rect">
            <a:avLst/>
          </a:prstGeom>
        </p:spPr>
        <p:txBody>
          <a:bodyPr vert="horz" wrap="square" lIns="0" tIns="88900" rIns="0" bIns="0" rtlCol="0">
            <a:spAutoFit/>
          </a:bodyPr>
          <a:lstStyle/>
          <a:p>
            <a:pPr marL="292735" indent="-280035">
              <a:lnSpc>
                <a:spcPct val="100000"/>
              </a:lnSpc>
              <a:spcBef>
                <a:spcPts val="700"/>
              </a:spcBef>
              <a:buFont typeface="Arial"/>
              <a:buChar char="•"/>
              <a:tabLst>
                <a:tab pos="292735" algn="l"/>
                <a:tab pos="293370" algn="l"/>
              </a:tabLst>
            </a:pPr>
            <a:r>
              <a:rPr sz="2500" spc="-5" dirty="0">
                <a:latin typeface="Times New Roman"/>
                <a:cs typeface="Times New Roman"/>
              </a:rPr>
              <a:t>Give </a:t>
            </a:r>
            <a:r>
              <a:rPr sz="2500" dirty="0">
                <a:latin typeface="Times New Roman"/>
                <a:cs typeface="Times New Roman"/>
              </a:rPr>
              <a:t>each of your friends a lock and a B</a:t>
            </a:r>
            <a:r>
              <a:rPr sz="2500" spc="-45" dirty="0">
                <a:latin typeface="Times New Roman"/>
                <a:cs typeface="Times New Roman"/>
              </a:rPr>
              <a:t> </a:t>
            </a:r>
            <a:r>
              <a:rPr sz="2500" dirty="0">
                <a:latin typeface="Times New Roman"/>
                <a:cs typeface="Times New Roman"/>
              </a:rPr>
              <a:t>key</a:t>
            </a:r>
            <a:endParaRPr sz="2500">
              <a:latin typeface="Times New Roman"/>
              <a:cs typeface="Times New Roman"/>
            </a:endParaRPr>
          </a:p>
          <a:p>
            <a:pPr marL="292735" indent="-280035">
              <a:lnSpc>
                <a:spcPct val="100000"/>
              </a:lnSpc>
              <a:spcBef>
                <a:spcPts val="600"/>
              </a:spcBef>
              <a:buFont typeface="Arial"/>
              <a:buChar char="•"/>
              <a:tabLst>
                <a:tab pos="292735" algn="l"/>
                <a:tab pos="293370" algn="l"/>
              </a:tabLst>
            </a:pPr>
            <a:r>
              <a:rPr sz="2500" spc="-85" dirty="0">
                <a:latin typeface="Times New Roman"/>
                <a:cs typeface="Times New Roman"/>
              </a:rPr>
              <a:t>You </a:t>
            </a:r>
            <a:r>
              <a:rPr sz="2500" dirty="0">
                <a:latin typeface="Times New Roman"/>
                <a:cs typeface="Times New Roman"/>
              </a:rPr>
              <a:t>keep the </a:t>
            </a:r>
            <a:r>
              <a:rPr sz="2500" i="1" dirty="0">
                <a:latin typeface="Times New Roman"/>
                <a:cs typeface="Times New Roman"/>
              </a:rPr>
              <a:t>only </a:t>
            </a:r>
            <a:r>
              <a:rPr sz="2500" dirty="0">
                <a:latin typeface="Times New Roman"/>
                <a:cs typeface="Times New Roman"/>
              </a:rPr>
              <a:t>V</a:t>
            </a:r>
            <a:r>
              <a:rPr sz="2500" spc="-45" dirty="0">
                <a:latin typeface="Times New Roman"/>
                <a:cs typeface="Times New Roman"/>
              </a:rPr>
              <a:t> key.</a:t>
            </a:r>
            <a:endParaRPr sz="2500">
              <a:latin typeface="Times New Roman"/>
              <a:cs typeface="Times New Roman"/>
            </a:endParaRPr>
          </a:p>
          <a:p>
            <a:pPr marL="292735" marR="5080" indent="-280035">
              <a:lnSpc>
                <a:spcPct val="100000"/>
              </a:lnSpc>
              <a:spcBef>
                <a:spcPts val="600"/>
              </a:spcBef>
              <a:buFont typeface="Arial"/>
              <a:buChar char="•"/>
              <a:tabLst>
                <a:tab pos="292735" algn="l"/>
                <a:tab pos="293370" algn="l"/>
              </a:tabLst>
            </a:pPr>
            <a:r>
              <a:rPr sz="2500" spc="-65" dirty="0">
                <a:latin typeface="Times New Roman"/>
                <a:cs typeface="Times New Roman"/>
              </a:rPr>
              <a:t>Your </a:t>
            </a:r>
            <a:r>
              <a:rPr sz="2500" dirty="0">
                <a:latin typeface="Times New Roman"/>
                <a:cs typeface="Times New Roman"/>
              </a:rPr>
              <a:t>friends can </a:t>
            </a:r>
            <a:r>
              <a:rPr sz="2500" spc="-5" dirty="0">
                <a:latin typeface="Times New Roman"/>
                <a:cs typeface="Times New Roman"/>
              </a:rPr>
              <a:t>send </a:t>
            </a:r>
            <a:r>
              <a:rPr sz="2500" dirty="0">
                <a:latin typeface="Times New Roman"/>
                <a:cs typeface="Times New Roman"/>
              </a:rPr>
              <a:t>you a locked box  (locked </a:t>
            </a:r>
            <a:r>
              <a:rPr sz="2500" spc="-5" dirty="0">
                <a:latin typeface="Times New Roman"/>
                <a:cs typeface="Times New Roman"/>
              </a:rPr>
              <a:t>with </a:t>
            </a:r>
            <a:r>
              <a:rPr sz="2500" dirty="0">
                <a:latin typeface="Times New Roman"/>
                <a:cs typeface="Times New Roman"/>
              </a:rPr>
              <a:t>the B key) that only you can</a:t>
            </a:r>
            <a:r>
              <a:rPr sz="2500" spc="-75" dirty="0">
                <a:latin typeface="Times New Roman"/>
                <a:cs typeface="Times New Roman"/>
              </a:rPr>
              <a:t> </a:t>
            </a:r>
            <a:r>
              <a:rPr sz="2500" dirty="0">
                <a:latin typeface="Times New Roman"/>
                <a:cs typeface="Times New Roman"/>
              </a:rPr>
              <a:t>open  because you have the only V</a:t>
            </a:r>
            <a:r>
              <a:rPr sz="2500" spc="-145" dirty="0">
                <a:latin typeface="Times New Roman"/>
                <a:cs typeface="Times New Roman"/>
              </a:rPr>
              <a:t> </a:t>
            </a:r>
            <a:r>
              <a:rPr sz="2500" spc="-40" dirty="0">
                <a:latin typeface="Times New Roman"/>
                <a:cs typeface="Times New Roman"/>
              </a:rPr>
              <a:t>key.</a:t>
            </a:r>
            <a:endParaRPr sz="2500">
              <a:latin typeface="Times New Roman"/>
              <a:cs typeface="Times New Roman"/>
            </a:endParaRPr>
          </a:p>
        </p:txBody>
      </p:sp>
      <p:sp>
        <p:nvSpPr>
          <p:cNvPr id="6" name="object 6"/>
          <p:cNvSpPr/>
          <p:nvPr/>
        </p:nvSpPr>
        <p:spPr>
          <a:xfrm>
            <a:off x="3778758" y="4368546"/>
            <a:ext cx="2708910" cy="1440179"/>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3792473" y="5808726"/>
            <a:ext cx="2688335" cy="294894"/>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3778758" y="6083046"/>
            <a:ext cx="2815589" cy="268986"/>
          </a:xfrm>
          <a:prstGeom prst="rect">
            <a:avLst/>
          </a:prstGeom>
          <a:blipFill>
            <a:blip r:embed="rId5" cstate="print"/>
            <a:stretch>
              <a:fillRect/>
            </a:stretch>
          </a:blipFill>
        </p:spPr>
        <p:txBody>
          <a:bodyPr wrap="square" lIns="0" tIns="0" rIns="0" bIns="0" rtlCol="0"/>
          <a:lstStyle/>
          <a:p>
            <a:endParaRPr/>
          </a:p>
        </p:txBody>
      </p:sp>
      <p:sp>
        <p:nvSpPr>
          <p:cNvPr id="9" name="object 9"/>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10" name="object 10"/>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4</a:t>
            </a:fld>
            <a:endParaRPr spc="-5"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271520" y="1440433"/>
            <a:ext cx="3515360" cy="467359"/>
          </a:xfrm>
          <a:prstGeom prst="rect">
            <a:avLst/>
          </a:prstGeom>
        </p:spPr>
        <p:txBody>
          <a:bodyPr vert="horz" wrap="square" lIns="0" tIns="12065" rIns="0" bIns="0" rtlCol="0">
            <a:spAutoFit/>
          </a:bodyPr>
          <a:lstStyle/>
          <a:p>
            <a:pPr marL="12700">
              <a:lnSpc>
                <a:spcPct val="100000"/>
              </a:lnSpc>
              <a:spcBef>
                <a:spcPts val="95"/>
              </a:spcBef>
            </a:pPr>
            <a:r>
              <a:rPr spc="-5" dirty="0"/>
              <a:t>When to Use</a:t>
            </a:r>
            <a:r>
              <a:rPr spc="-15" dirty="0"/>
              <a:t> </a:t>
            </a:r>
            <a:r>
              <a:rPr spc="-5" dirty="0"/>
              <a:t>Encryption</a:t>
            </a:r>
          </a:p>
        </p:txBody>
      </p:sp>
      <p:sp>
        <p:nvSpPr>
          <p:cNvPr id="5" name="object 5"/>
          <p:cNvSpPr txBox="1"/>
          <p:nvPr/>
        </p:nvSpPr>
        <p:spPr>
          <a:xfrm>
            <a:off x="1840483" y="2262952"/>
            <a:ext cx="6320790" cy="3771900"/>
          </a:xfrm>
          <a:prstGeom prst="rect">
            <a:avLst/>
          </a:prstGeom>
        </p:spPr>
        <p:txBody>
          <a:bodyPr vert="horz" wrap="square" lIns="0" tIns="88900" rIns="0" bIns="0" rtlCol="0">
            <a:spAutoFit/>
          </a:bodyPr>
          <a:lstStyle/>
          <a:p>
            <a:pPr marL="292735" indent="-280035">
              <a:lnSpc>
                <a:spcPct val="100000"/>
              </a:lnSpc>
              <a:spcBef>
                <a:spcPts val="700"/>
              </a:spcBef>
              <a:buFont typeface="Arial"/>
              <a:buChar char="•"/>
              <a:tabLst>
                <a:tab pos="292735" algn="l"/>
                <a:tab pos="293370" algn="l"/>
              </a:tabLst>
            </a:pPr>
            <a:r>
              <a:rPr sz="2500" dirty="0">
                <a:latin typeface="Times New Roman"/>
                <a:cs typeface="Times New Roman"/>
              </a:rPr>
              <a:t>Encryption is not a magic</a:t>
            </a:r>
            <a:r>
              <a:rPr sz="2500" spc="-30" dirty="0">
                <a:latin typeface="Times New Roman"/>
                <a:cs typeface="Times New Roman"/>
              </a:rPr>
              <a:t> </a:t>
            </a:r>
            <a:r>
              <a:rPr sz="2500" dirty="0">
                <a:latin typeface="Times New Roman"/>
                <a:cs typeface="Times New Roman"/>
              </a:rPr>
              <a:t>sauce.</a:t>
            </a:r>
            <a:endParaRPr sz="2500">
              <a:latin typeface="Times New Roman"/>
              <a:cs typeface="Times New Roman"/>
            </a:endParaRPr>
          </a:p>
          <a:p>
            <a:pPr marL="292735" marR="678180" indent="-280035">
              <a:lnSpc>
                <a:spcPct val="100000"/>
              </a:lnSpc>
              <a:spcBef>
                <a:spcPts val="600"/>
              </a:spcBef>
              <a:buFont typeface="Arial"/>
              <a:buChar char="•"/>
              <a:tabLst>
                <a:tab pos="292735" algn="l"/>
                <a:tab pos="293370" algn="l"/>
              </a:tabLst>
            </a:pPr>
            <a:r>
              <a:rPr sz="2500" dirty="0">
                <a:latin typeface="Times New Roman"/>
                <a:cs typeface="Times New Roman"/>
              </a:rPr>
              <a:t>“Encryption is most useful when OS  protections cannot </a:t>
            </a:r>
            <a:r>
              <a:rPr sz="2500" spc="-5" dirty="0">
                <a:latin typeface="Times New Roman"/>
                <a:cs typeface="Times New Roman"/>
              </a:rPr>
              <a:t>work.” –</a:t>
            </a:r>
            <a:r>
              <a:rPr sz="2400" i="1" spc="-5" dirty="0">
                <a:latin typeface="Times New Roman"/>
                <a:cs typeface="Times New Roman"/>
              </a:rPr>
              <a:t>Steve</a:t>
            </a:r>
            <a:r>
              <a:rPr sz="2400" i="1" spc="-80" dirty="0">
                <a:latin typeface="Times New Roman"/>
                <a:cs typeface="Times New Roman"/>
              </a:rPr>
              <a:t> </a:t>
            </a:r>
            <a:r>
              <a:rPr sz="2400" i="1" dirty="0">
                <a:latin typeface="Times New Roman"/>
                <a:cs typeface="Times New Roman"/>
              </a:rPr>
              <a:t>Bellovin.</a:t>
            </a:r>
            <a:endParaRPr sz="2400">
              <a:latin typeface="Times New Roman"/>
              <a:cs typeface="Times New Roman"/>
            </a:endParaRPr>
          </a:p>
          <a:p>
            <a:pPr marL="619760" marR="244475" lvl="1" indent="-233679">
              <a:lnSpc>
                <a:spcPct val="100000"/>
              </a:lnSpc>
              <a:spcBef>
                <a:spcPts val="560"/>
              </a:spcBef>
              <a:buFont typeface="Arial"/>
              <a:buChar char="•"/>
              <a:tabLst>
                <a:tab pos="619760" algn="l"/>
                <a:tab pos="620395" algn="l"/>
              </a:tabLst>
            </a:pPr>
            <a:r>
              <a:rPr sz="2300" spc="-5" dirty="0">
                <a:latin typeface="Times New Roman"/>
                <a:cs typeface="Times New Roman"/>
              </a:rPr>
              <a:t>Disk drives when attacker has physical access,  backup media,</a:t>
            </a:r>
            <a:r>
              <a:rPr sz="2300" dirty="0">
                <a:latin typeface="Times New Roman"/>
                <a:cs typeface="Times New Roman"/>
              </a:rPr>
              <a:t> </a:t>
            </a:r>
            <a:r>
              <a:rPr sz="2300" spc="-5" dirty="0">
                <a:latin typeface="Times New Roman"/>
                <a:cs typeface="Times New Roman"/>
              </a:rPr>
              <a:t>etc.</a:t>
            </a:r>
            <a:endParaRPr sz="2300">
              <a:latin typeface="Times New Roman"/>
              <a:cs typeface="Times New Roman"/>
            </a:endParaRPr>
          </a:p>
          <a:p>
            <a:pPr marL="619760" lvl="1" indent="-233679">
              <a:lnSpc>
                <a:spcPct val="100000"/>
              </a:lnSpc>
              <a:spcBef>
                <a:spcPts val="550"/>
              </a:spcBef>
              <a:buFont typeface="Arial"/>
              <a:buChar char="•"/>
              <a:tabLst>
                <a:tab pos="619760" algn="l"/>
                <a:tab pos="620395" algn="l"/>
              </a:tabLst>
            </a:pPr>
            <a:r>
              <a:rPr sz="2300" spc="-5" dirty="0">
                <a:latin typeface="Times New Roman"/>
                <a:cs typeface="Times New Roman"/>
              </a:rPr>
              <a:t>“Cloud” storage</a:t>
            </a:r>
            <a:endParaRPr sz="2300">
              <a:latin typeface="Times New Roman"/>
              <a:cs typeface="Times New Roman"/>
            </a:endParaRPr>
          </a:p>
          <a:p>
            <a:pPr marL="619760" lvl="1" indent="-233679">
              <a:lnSpc>
                <a:spcPct val="100000"/>
              </a:lnSpc>
              <a:spcBef>
                <a:spcPts val="550"/>
              </a:spcBef>
              <a:buFont typeface="Arial"/>
              <a:buChar char="•"/>
              <a:tabLst>
                <a:tab pos="619760" algn="l"/>
                <a:tab pos="620395" algn="l"/>
              </a:tabLst>
            </a:pPr>
            <a:r>
              <a:rPr sz="2300" spc="-5" dirty="0">
                <a:latin typeface="Times New Roman"/>
                <a:cs typeface="Times New Roman"/>
              </a:rPr>
              <a:t>Data being transmitted over a</a:t>
            </a:r>
            <a:r>
              <a:rPr sz="2300" spc="45" dirty="0">
                <a:latin typeface="Times New Roman"/>
                <a:cs typeface="Times New Roman"/>
              </a:rPr>
              <a:t> </a:t>
            </a:r>
            <a:r>
              <a:rPr sz="2300" spc="-5" dirty="0">
                <a:latin typeface="Times New Roman"/>
                <a:cs typeface="Times New Roman"/>
              </a:rPr>
              <a:t>network.</a:t>
            </a:r>
            <a:endParaRPr sz="2300">
              <a:latin typeface="Times New Roman"/>
              <a:cs typeface="Times New Roman"/>
            </a:endParaRPr>
          </a:p>
          <a:p>
            <a:pPr marL="292735" marR="5080" indent="-280035">
              <a:lnSpc>
                <a:spcPct val="100000"/>
              </a:lnSpc>
              <a:spcBef>
                <a:spcPts val="595"/>
              </a:spcBef>
              <a:buFont typeface="Arial"/>
              <a:buChar char="•"/>
              <a:tabLst>
                <a:tab pos="292735" algn="l"/>
                <a:tab pos="293370" algn="l"/>
              </a:tabLst>
            </a:pPr>
            <a:r>
              <a:rPr sz="2500" dirty="0">
                <a:latin typeface="Times New Roman"/>
                <a:cs typeface="Times New Roman"/>
              </a:rPr>
              <a:t>Used </a:t>
            </a:r>
            <a:r>
              <a:rPr sz="2500" spc="-10" dirty="0">
                <a:latin typeface="Times New Roman"/>
                <a:cs typeface="Times New Roman"/>
              </a:rPr>
              <a:t>inappropriately, </a:t>
            </a:r>
            <a:r>
              <a:rPr sz="2500" dirty="0">
                <a:latin typeface="Times New Roman"/>
                <a:cs typeface="Times New Roman"/>
              </a:rPr>
              <a:t>encryption provides little  protection and causes operational</a:t>
            </a:r>
            <a:r>
              <a:rPr sz="2500" spc="-35" dirty="0">
                <a:latin typeface="Times New Roman"/>
                <a:cs typeface="Times New Roman"/>
              </a:rPr>
              <a:t> </a:t>
            </a:r>
            <a:r>
              <a:rPr sz="2500" dirty="0">
                <a:latin typeface="Times New Roman"/>
                <a:cs typeface="Times New Roman"/>
              </a:rPr>
              <a:t>headaches.</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40</a:t>
            </a:fld>
            <a:endParaRPr spc="-5"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775964" y="1440433"/>
            <a:ext cx="2505710" cy="467359"/>
          </a:xfrm>
          <a:prstGeom prst="rect">
            <a:avLst/>
          </a:prstGeom>
        </p:spPr>
        <p:txBody>
          <a:bodyPr vert="horz" wrap="square" lIns="0" tIns="12065" rIns="0" bIns="0" rtlCol="0">
            <a:spAutoFit/>
          </a:bodyPr>
          <a:lstStyle/>
          <a:p>
            <a:pPr marL="12700">
              <a:lnSpc>
                <a:spcPct val="100000"/>
              </a:lnSpc>
              <a:spcBef>
                <a:spcPts val="95"/>
              </a:spcBef>
            </a:pPr>
            <a:r>
              <a:rPr spc="-10" dirty="0"/>
              <a:t>Counter</a:t>
            </a:r>
            <a:r>
              <a:rPr spc="-45" dirty="0"/>
              <a:t> </a:t>
            </a:r>
            <a:r>
              <a:rPr spc="-10" dirty="0"/>
              <a:t>Example</a:t>
            </a:r>
          </a:p>
        </p:txBody>
      </p:sp>
      <p:sp>
        <p:nvSpPr>
          <p:cNvPr id="5" name="object 5"/>
          <p:cNvSpPr txBox="1"/>
          <p:nvPr/>
        </p:nvSpPr>
        <p:spPr>
          <a:xfrm>
            <a:off x="1840483" y="2262952"/>
            <a:ext cx="6273800" cy="3835400"/>
          </a:xfrm>
          <a:prstGeom prst="rect">
            <a:avLst/>
          </a:prstGeom>
        </p:spPr>
        <p:txBody>
          <a:bodyPr vert="horz" wrap="square" lIns="0" tIns="88900" rIns="0" bIns="0" rtlCol="0">
            <a:spAutoFit/>
          </a:bodyPr>
          <a:lstStyle/>
          <a:p>
            <a:pPr marL="12700">
              <a:lnSpc>
                <a:spcPct val="100000"/>
              </a:lnSpc>
              <a:spcBef>
                <a:spcPts val="700"/>
              </a:spcBef>
            </a:pPr>
            <a:r>
              <a:rPr sz="2500" dirty="0">
                <a:latin typeface="Times New Roman"/>
                <a:cs typeface="Times New Roman"/>
              </a:rPr>
              <a:t>Full-disk encryption of a database</a:t>
            </a:r>
            <a:r>
              <a:rPr sz="2500" spc="-20" dirty="0">
                <a:latin typeface="Times New Roman"/>
                <a:cs typeface="Times New Roman"/>
              </a:rPr>
              <a:t> </a:t>
            </a:r>
            <a:r>
              <a:rPr sz="2500" dirty="0">
                <a:latin typeface="Times New Roman"/>
                <a:cs typeface="Times New Roman"/>
              </a:rPr>
              <a:t>server:</a:t>
            </a:r>
            <a:endParaRPr sz="2500">
              <a:latin typeface="Times New Roman"/>
              <a:cs typeface="Times New Roman"/>
            </a:endParaRPr>
          </a:p>
          <a:p>
            <a:pPr marL="292735" marR="292735" indent="-280035">
              <a:lnSpc>
                <a:spcPct val="100000"/>
              </a:lnSpc>
              <a:spcBef>
                <a:spcPts val="600"/>
              </a:spcBef>
              <a:buFont typeface="Arial"/>
              <a:buChar char="•"/>
              <a:tabLst>
                <a:tab pos="292735" algn="l"/>
                <a:tab pos="293370" algn="l"/>
              </a:tabLst>
            </a:pPr>
            <a:r>
              <a:rPr sz="2500" dirty="0">
                <a:latin typeface="Times New Roman"/>
                <a:cs typeface="Times New Roman"/>
              </a:rPr>
              <a:t>Decryption key must be present for server</a:t>
            </a:r>
            <a:r>
              <a:rPr sz="2500" spc="-70" dirty="0">
                <a:latin typeface="Times New Roman"/>
                <a:cs typeface="Times New Roman"/>
              </a:rPr>
              <a:t> </a:t>
            </a:r>
            <a:r>
              <a:rPr sz="2500" dirty="0">
                <a:latin typeface="Times New Roman"/>
                <a:cs typeface="Times New Roman"/>
              </a:rPr>
              <a:t>to  operate.</a:t>
            </a:r>
            <a:endParaRPr sz="2500">
              <a:latin typeface="Times New Roman"/>
              <a:cs typeface="Times New Roman"/>
            </a:endParaRPr>
          </a:p>
          <a:p>
            <a:pPr marL="292735" marR="309880" indent="-280035">
              <a:lnSpc>
                <a:spcPct val="100000"/>
              </a:lnSpc>
              <a:spcBef>
                <a:spcPts val="600"/>
              </a:spcBef>
              <a:buFont typeface="Arial"/>
              <a:buChar char="•"/>
              <a:tabLst>
                <a:tab pos="292735" algn="l"/>
                <a:tab pos="293370" algn="l"/>
              </a:tabLst>
            </a:pPr>
            <a:r>
              <a:rPr sz="2500" dirty="0">
                <a:latin typeface="Times New Roman"/>
                <a:cs typeface="Times New Roman"/>
              </a:rPr>
              <a:t>Compromise of the database leaks</a:t>
            </a:r>
            <a:r>
              <a:rPr sz="2500" spc="-70" dirty="0">
                <a:latin typeface="Times New Roman"/>
                <a:cs typeface="Times New Roman"/>
              </a:rPr>
              <a:t> </a:t>
            </a:r>
            <a:r>
              <a:rPr sz="2500" dirty="0">
                <a:latin typeface="Times New Roman"/>
                <a:cs typeface="Times New Roman"/>
              </a:rPr>
              <a:t>plain-text  data because the key is</a:t>
            </a:r>
            <a:r>
              <a:rPr sz="2500" spc="-15" dirty="0">
                <a:latin typeface="Times New Roman"/>
                <a:cs typeface="Times New Roman"/>
              </a:rPr>
              <a:t> </a:t>
            </a:r>
            <a:r>
              <a:rPr sz="2500" dirty="0">
                <a:latin typeface="Times New Roman"/>
                <a:cs typeface="Times New Roman"/>
              </a:rPr>
              <a:t>present.</a:t>
            </a:r>
            <a:endParaRPr sz="2500">
              <a:latin typeface="Times New Roman"/>
              <a:cs typeface="Times New Roman"/>
            </a:endParaRPr>
          </a:p>
          <a:p>
            <a:pPr marL="292735" marR="5080" indent="-280035">
              <a:lnSpc>
                <a:spcPct val="100000"/>
              </a:lnSpc>
              <a:spcBef>
                <a:spcPts val="595"/>
              </a:spcBef>
              <a:buFont typeface="Arial"/>
              <a:buChar char="•"/>
              <a:tabLst>
                <a:tab pos="292735" algn="l"/>
                <a:tab pos="293370" algn="l"/>
              </a:tabLst>
            </a:pPr>
            <a:r>
              <a:rPr sz="2500" dirty="0">
                <a:latin typeface="Times New Roman"/>
                <a:cs typeface="Times New Roman"/>
              </a:rPr>
              <a:t>Server cannot restart automatically in case of a  crash because key cannot be on</a:t>
            </a:r>
            <a:r>
              <a:rPr sz="2500" spc="-25" dirty="0">
                <a:latin typeface="Times New Roman"/>
                <a:cs typeface="Times New Roman"/>
              </a:rPr>
              <a:t> </a:t>
            </a:r>
            <a:r>
              <a:rPr sz="2500" spc="-20" dirty="0">
                <a:latin typeface="Times New Roman"/>
                <a:cs typeface="Times New Roman"/>
              </a:rPr>
              <a:t>server.</a:t>
            </a:r>
            <a:endParaRPr sz="2500">
              <a:latin typeface="Times New Roman"/>
              <a:cs typeface="Times New Roman"/>
            </a:endParaRPr>
          </a:p>
          <a:p>
            <a:pPr marL="292735" marR="469900" indent="-280035">
              <a:lnSpc>
                <a:spcPct val="100000"/>
              </a:lnSpc>
              <a:spcBef>
                <a:spcPts val="600"/>
              </a:spcBef>
              <a:buFont typeface="Arial"/>
              <a:buChar char="•"/>
              <a:tabLst>
                <a:tab pos="292735" algn="l"/>
                <a:tab pos="293370" algn="l"/>
              </a:tabLst>
            </a:pPr>
            <a:r>
              <a:rPr sz="2500" i="1" dirty="0">
                <a:latin typeface="Times New Roman"/>
                <a:cs typeface="Times New Roman"/>
              </a:rPr>
              <a:t>May </a:t>
            </a:r>
            <a:r>
              <a:rPr sz="2500" dirty="0">
                <a:latin typeface="Times New Roman"/>
                <a:cs typeface="Times New Roman"/>
              </a:rPr>
              <a:t>help when server/disks </a:t>
            </a:r>
            <a:r>
              <a:rPr sz="2500" spc="-5" dirty="0">
                <a:latin typeface="Times New Roman"/>
                <a:cs typeface="Times New Roman"/>
              </a:rPr>
              <a:t>are </a:t>
            </a:r>
            <a:r>
              <a:rPr sz="2500" dirty="0">
                <a:latin typeface="Times New Roman"/>
                <a:cs typeface="Times New Roman"/>
              </a:rPr>
              <a:t>retired, but  disks should be sanitized</a:t>
            </a:r>
            <a:r>
              <a:rPr sz="2500" spc="-20" dirty="0">
                <a:latin typeface="Times New Roman"/>
                <a:cs typeface="Times New Roman"/>
              </a:rPr>
              <a:t> </a:t>
            </a:r>
            <a:r>
              <a:rPr sz="2500" dirty="0">
                <a:latin typeface="Times New Roman"/>
                <a:cs typeface="Times New Roman"/>
              </a:rPr>
              <a:t>anyway!</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41</a:t>
            </a:fld>
            <a:endParaRPr spc="-5"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255517" y="1389380"/>
            <a:ext cx="3547110" cy="467359"/>
          </a:xfrm>
          <a:prstGeom prst="rect">
            <a:avLst/>
          </a:prstGeom>
        </p:spPr>
        <p:txBody>
          <a:bodyPr vert="horz" wrap="square" lIns="0" tIns="12065" rIns="0" bIns="0" rtlCol="0">
            <a:spAutoFit/>
          </a:bodyPr>
          <a:lstStyle/>
          <a:p>
            <a:pPr marL="12700">
              <a:lnSpc>
                <a:spcPct val="100000"/>
              </a:lnSpc>
              <a:spcBef>
                <a:spcPts val="95"/>
              </a:spcBef>
            </a:pPr>
            <a:r>
              <a:rPr spc="-5" dirty="0"/>
              <a:t>What Kind of</a:t>
            </a:r>
            <a:r>
              <a:rPr spc="-25" dirty="0"/>
              <a:t> </a:t>
            </a:r>
            <a:r>
              <a:rPr spc="-5" dirty="0"/>
              <a:t>Encryption</a:t>
            </a:r>
          </a:p>
        </p:txBody>
      </p:sp>
      <p:sp>
        <p:nvSpPr>
          <p:cNvPr id="5" name="object 5"/>
          <p:cNvSpPr txBox="1"/>
          <p:nvPr/>
        </p:nvSpPr>
        <p:spPr>
          <a:xfrm>
            <a:off x="1840483" y="2340356"/>
            <a:ext cx="6295390" cy="3592829"/>
          </a:xfrm>
          <a:prstGeom prst="rect">
            <a:avLst/>
          </a:prstGeom>
        </p:spPr>
        <p:txBody>
          <a:bodyPr vert="horz" wrap="square" lIns="0" tIns="12065" rIns="0" bIns="0" rtlCol="0">
            <a:spAutoFit/>
          </a:bodyPr>
          <a:lstStyle/>
          <a:p>
            <a:pPr marL="292735" marR="50800" indent="-280035">
              <a:lnSpc>
                <a:spcPct val="100000"/>
              </a:lnSpc>
              <a:spcBef>
                <a:spcPts val="95"/>
              </a:spcBef>
              <a:buFont typeface="Arial"/>
              <a:buChar char="•"/>
              <a:tabLst>
                <a:tab pos="292735" algn="l"/>
                <a:tab pos="293370" algn="l"/>
                <a:tab pos="5781040" algn="l"/>
              </a:tabLst>
            </a:pPr>
            <a:r>
              <a:rPr sz="2300" spc="-5" dirty="0">
                <a:latin typeface="Times New Roman"/>
                <a:cs typeface="Times New Roman"/>
              </a:rPr>
              <a:t>Symmetric: When the subject that did the  encryption</a:t>
            </a:r>
            <a:r>
              <a:rPr sz="2300" dirty="0">
                <a:latin typeface="Times New Roman"/>
                <a:cs typeface="Times New Roman"/>
              </a:rPr>
              <a:t> </a:t>
            </a:r>
            <a:r>
              <a:rPr sz="2300" spc="-5" dirty="0">
                <a:latin typeface="Times New Roman"/>
                <a:cs typeface="Times New Roman"/>
              </a:rPr>
              <a:t>will</a:t>
            </a:r>
            <a:r>
              <a:rPr sz="2300" dirty="0">
                <a:latin typeface="Times New Roman"/>
                <a:cs typeface="Times New Roman"/>
              </a:rPr>
              <a:t> </a:t>
            </a:r>
            <a:r>
              <a:rPr sz="2300" spc="-5" dirty="0">
                <a:latin typeface="Times New Roman"/>
                <a:cs typeface="Times New Roman"/>
              </a:rPr>
              <a:t>later</a:t>
            </a:r>
            <a:r>
              <a:rPr sz="2300" dirty="0">
                <a:latin typeface="Times New Roman"/>
                <a:cs typeface="Times New Roman"/>
              </a:rPr>
              <a:t> </a:t>
            </a:r>
            <a:r>
              <a:rPr sz="2300" spc="-5" dirty="0">
                <a:latin typeface="Times New Roman"/>
                <a:cs typeface="Times New Roman"/>
              </a:rPr>
              <a:t>decrypt</a:t>
            </a:r>
            <a:r>
              <a:rPr sz="2300" dirty="0">
                <a:latin typeface="Times New Roman"/>
                <a:cs typeface="Times New Roman"/>
              </a:rPr>
              <a:t> </a:t>
            </a:r>
            <a:r>
              <a:rPr sz="2300" spc="-5" dirty="0">
                <a:latin typeface="Times New Roman"/>
                <a:cs typeface="Times New Roman"/>
              </a:rPr>
              <a:t>and</a:t>
            </a:r>
            <a:r>
              <a:rPr sz="2300" dirty="0">
                <a:latin typeface="Times New Roman"/>
                <a:cs typeface="Times New Roman"/>
              </a:rPr>
              <a:t> </a:t>
            </a:r>
            <a:r>
              <a:rPr sz="2300" spc="-5" dirty="0">
                <a:latin typeface="Times New Roman"/>
                <a:cs typeface="Times New Roman"/>
              </a:rPr>
              <a:t>use</a:t>
            </a:r>
            <a:r>
              <a:rPr sz="2300" dirty="0">
                <a:latin typeface="Times New Roman"/>
                <a:cs typeface="Times New Roman"/>
              </a:rPr>
              <a:t> </a:t>
            </a:r>
            <a:r>
              <a:rPr sz="2300" spc="-5" dirty="0">
                <a:latin typeface="Times New Roman"/>
                <a:cs typeface="Times New Roman"/>
              </a:rPr>
              <a:t>the</a:t>
            </a:r>
            <a:r>
              <a:rPr sz="2300" dirty="0">
                <a:latin typeface="Times New Roman"/>
                <a:cs typeface="Times New Roman"/>
              </a:rPr>
              <a:t> </a:t>
            </a:r>
            <a:r>
              <a:rPr sz="2300" spc="-5" dirty="0">
                <a:latin typeface="Times New Roman"/>
                <a:cs typeface="Times New Roman"/>
              </a:rPr>
              <a:t>data.</a:t>
            </a:r>
            <a:r>
              <a:rPr sz="2300" dirty="0">
                <a:latin typeface="Times New Roman"/>
                <a:cs typeface="Times New Roman"/>
              </a:rPr>
              <a:t>	</a:t>
            </a:r>
            <a:r>
              <a:rPr sz="2300" spc="-5" dirty="0">
                <a:latin typeface="Times New Roman"/>
                <a:cs typeface="Times New Roman"/>
              </a:rPr>
              <a:t>(No  need for key exchange.)</a:t>
            </a:r>
            <a:endParaRPr sz="2300">
              <a:latin typeface="Times New Roman"/>
              <a:cs typeface="Times New Roman"/>
            </a:endParaRPr>
          </a:p>
          <a:p>
            <a:pPr marL="292735" marR="38735" indent="-280035">
              <a:lnSpc>
                <a:spcPct val="100000"/>
              </a:lnSpc>
              <a:spcBef>
                <a:spcPts val="300"/>
              </a:spcBef>
              <a:buFont typeface="Arial"/>
              <a:buChar char="•"/>
              <a:tabLst>
                <a:tab pos="292735" algn="l"/>
                <a:tab pos="293370" algn="l"/>
                <a:tab pos="1965960" algn="l"/>
              </a:tabLst>
            </a:pPr>
            <a:r>
              <a:rPr sz="2300" spc="-5" dirty="0">
                <a:latin typeface="Times New Roman"/>
                <a:cs typeface="Times New Roman"/>
              </a:rPr>
              <a:t>Asymmetric or hybrid: When two or more subjects  are</a:t>
            </a:r>
            <a:r>
              <a:rPr sz="2300" spc="50" dirty="0">
                <a:latin typeface="Times New Roman"/>
                <a:cs typeface="Times New Roman"/>
              </a:rPr>
              <a:t> </a:t>
            </a:r>
            <a:r>
              <a:rPr sz="2300" spc="-5" dirty="0">
                <a:latin typeface="Times New Roman"/>
                <a:cs typeface="Times New Roman"/>
              </a:rPr>
              <a:t>involved.	(Use public key crypto for  encryption or key</a:t>
            </a:r>
            <a:r>
              <a:rPr sz="2300" spc="10" dirty="0">
                <a:latin typeface="Times New Roman"/>
                <a:cs typeface="Times New Roman"/>
              </a:rPr>
              <a:t> </a:t>
            </a:r>
            <a:r>
              <a:rPr sz="2300" spc="-5" dirty="0">
                <a:latin typeface="Times New Roman"/>
                <a:cs typeface="Times New Roman"/>
              </a:rPr>
              <a:t>exchange.)</a:t>
            </a:r>
            <a:endParaRPr sz="2300">
              <a:latin typeface="Times New Roman"/>
              <a:cs typeface="Times New Roman"/>
            </a:endParaRPr>
          </a:p>
          <a:p>
            <a:pPr marL="292735" indent="-280035">
              <a:lnSpc>
                <a:spcPct val="100000"/>
              </a:lnSpc>
              <a:spcBef>
                <a:spcPts val="300"/>
              </a:spcBef>
              <a:buFont typeface="Arial"/>
              <a:buChar char="•"/>
              <a:tabLst>
                <a:tab pos="292735" algn="l"/>
                <a:tab pos="293370" algn="l"/>
              </a:tabLst>
            </a:pPr>
            <a:r>
              <a:rPr sz="2300" spc="-5" dirty="0">
                <a:latin typeface="Times New Roman"/>
                <a:cs typeface="Times New Roman"/>
              </a:rPr>
              <a:t>Cryptographic hash:</a:t>
            </a:r>
            <a:endParaRPr sz="2300">
              <a:latin typeface="Times New Roman"/>
              <a:cs typeface="Times New Roman"/>
            </a:endParaRPr>
          </a:p>
          <a:p>
            <a:pPr marL="619760" lvl="1" indent="-233679">
              <a:lnSpc>
                <a:spcPct val="100000"/>
              </a:lnSpc>
              <a:spcBef>
                <a:spcPts val="310"/>
              </a:spcBef>
              <a:buFont typeface="Arial"/>
              <a:buChar char="•"/>
              <a:tabLst>
                <a:tab pos="619760" algn="l"/>
                <a:tab pos="620395" algn="l"/>
              </a:tabLst>
            </a:pPr>
            <a:r>
              <a:rPr sz="2100" spc="-75" dirty="0">
                <a:latin typeface="Times New Roman"/>
                <a:cs typeface="Times New Roman"/>
              </a:rPr>
              <a:t>To </a:t>
            </a:r>
            <a:r>
              <a:rPr sz="2100" spc="-5" dirty="0">
                <a:latin typeface="Times New Roman"/>
                <a:cs typeface="Times New Roman"/>
              </a:rPr>
              <a:t>check integrity </a:t>
            </a:r>
            <a:r>
              <a:rPr sz="2100" dirty="0">
                <a:latin typeface="Times New Roman"/>
                <a:cs typeface="Times New Roman"/>
              </a:rPr>
              <a:t>of </a:t>
            </a:r>
            <a:r>
              <a:rPr sz="2100" spc="-5" dirty="0">
                <a:latin typeface="Times New Roman"/>
                <a:cs typeface="Times New Roman"/>
              </a:rPr>
              <a:t>data </a:t>
            </a:r>
            <a:r>
              <a:rPr sz="2100" dirty="0">
                <a:latin typeface="Times New Roman"/>
                <a:cs typeface="Times New Roman"/>
              </a:rPr>
              <a:t>or</a:t>
            </a:r>
            <a:r>
              <a:rPr sz="2100" spc="120" dirty="0">
                <a:latin typeface="Times New Roman"/>
                <a:cs typeface="Times New Roman"/>
              </a:rPr>
              <a:t> </a:t>
            </a:r>
            <a:r>
              <a:rPr sz="2100" spc="-5" dirty="0">
                <a:latin typeface="Times New Roman"/>
                <a:cs typeface="Times New Roman"/>
              </a:rPr>
              <a:t>message</a:t>
            </a:r>
            <a:endParaRPr sz="2100">
              <a:latin typeface="Times New Roman"/>
              <a:cs typeface="Times New Roman"/>
            </a:endParaRPr>
          </a:p>
          <a:p>
            <a:pPr marL="619760" marR="5080" lvl="1" indent="-233679">
              <a:lnSpc>
                <a:spcPct val="100000"/>
              </a:lnSpc>
              <a:spcBef>
                <a:spcPts val="300"/>
              </a:spcBef>
              <a:buFont typeface="Arial"/>
              <a:buChar char="•"/>
              <a:tabLst>
                <a:tab pos="619760" algn="l"/>
                <a:tab pos="620395" algn="l"/>
              </a:tabLst>
            </a:pPr>
            <a:r>
              <a:rPr sz="2100" dirty="0">
                <a:latin typeface="Times New Roman"/>
                <a:cs typeface="Times New Roman"/>
              </a:rPr>
              <a:t>When </a:t>
            </a:r>
            <a:r>
              <a:rPr sz="2100" spc="-5" dirty="0">
                <a:latin typeface="Times New Roman"/>
                <a:cs typeface="Times New Roman"/>
              </a:rPr>
              <a:t>stored value </a:t>
            </a:r>
            <a:r>
              <a:rPr sz="2100" dirty="0">
                <a:latin typeface="Times New Roman"/>
                <a:cs typeface="Times New Roman"/>
              </a:rPr>
              <a:t>must </a:t>
            </a:r>
            <a:r>
              <a:rPr sz="2100" spc="-5" dirty="0">
                <a:latin typeface="Times New Roman"/>
                <a:cs typeface="Times New Roman"/>
              </a:rPr>
              <a:t>be protected and </a:t>
            </a:r>
            <a:r>
              <a:rPr sz="2100" dirty="0">
                <a:latin typeface="Times New Roman"/>
                <a:cs typeface="Times New Roman"/>
              </a:rPr>
              <a:t>compared  </a:t>
            </a:r>
            <a:r>
              <a:rPr sz="2100" spc="-5" dirty="0">
                <a:latin typeface="Times New Roman"/>
                <a:cs typeface="Times New Roman"/>
              </a:rPr>
              <a:t>for </a:t>
            </a:r>
            <a:r>
              <a:rPr sz="2100" dirty="0">
                <a:latin typeface="Times New Roman"/>
                <a:cs typeface="Times New Roman"/>
              </a:rPr>
              <a:t>equality with challenge value, as </a:t>
            </a:r>
            <a:r>
              <a:rPr sz="2100" spc="-5" dirty="0">
                <a:latin typeface="Times New Roman"/>
                <a:cs typeface="Times New Roman"/>
              </a:rPr>
              <a:t>with</a:t>
            </a:r>
            <a:r>
              <a:rPr sz="2100" spc="-20" dirty="0">
                <a:latin typeface="Times New Roman"/>
                <a:cs typeface="Times New Roman"/>
              </a:rPr>
              <a:t> </a:t>
            </a:r>
            <a:r>
              <a:rPr sz="2100" spc="-5" dirty="0">
                <a:latin typeface="Times New Roman"/>
                <a:cs typeface="Times New Roman"/>
              </a:rPr>
              <a:t>passwords.</a:t>
            </a:r>
            <a:endParaRPr sz="21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42</a:t>
            </a:fld>
            <a:endParaRPr spc="-5"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3220466" y="1440433"/>
            <a:ext cx="3617595" cy="467359"/>
          </a:xfrm>
          <a:prstGeom prst="rect">
            <a:avLst/>
          </a:prstGeom>
        </p:spPr>
        <p:txBody>
          <a:bodyPr vert="horz" wrap="square" lIns="0" tIns="12065" rIns="0" bIns="0" rtlCol="0">
            <a:spAutoFit/>
          </a:bodyPr>
          <a:lstStyle/>
          <a:p>
            <a:pPr marL="12700">
              <a:lnSpc>
                <a:spcPct val="100000"/>
              </a:lnSpc>
              <a:spcBef>
                <a:spcPts val="95"/>
              </a:spcBef>
            </a:pPr>
            <a:r>
              <a:rPr spc="-5" dirty="0"/>
              <a:t>Public Key</a:t>
            </a:r>
            <a:r>
              <a:rPr spc="20" dirty="0"/>
              <a:t> </a:t>
            </a:r>
            <a:r>
              <a:rPr spc="-5" dirty="0"/>
              <a:t>Infrastructure</a:t>
            </a:r>
          </a:p>
        </p:txBody>
      </p:sp>
      <p:sp>
        <p:nvSpPr>
          <p:cNvPr id="5" name="object 5"/>
          <p:cNvSpPr txBox="1"/>
          <p:nvPr/>
        </p:nvSpPr>
        <p:spPr>
          <a:xfrm>
            <a:off x="2081276" y="2223007"/>
            <a:ext cx="5928995" cy="1076960"/>
          </a:xfrm>
          <a:prstGeom prst="rect">
            <a:avLst/>
          </a:prstGeom>
        </p:spPr>
        <p:txBody>
          <a:bodyPr vert="horz" wrap="square" lIns="0" tIns="12065" rIns="0" bIns="0" rtlCol="0">
            <a:spAutoFit/>
          </a:bodyPr>
          <a:lstStyle/>
          <a:p>
            <a:pPr marL="12700" marR="5080" algn="just">
              <a:lnSpc>
                <a:spcPct val="100000"/>
              </a:lnSpc>
              <a:spcBef>
                <a:spcPts val="95"/>
              </a:spcBef>
            </a:pPr>
            <a:r>
              <a:rPr sz="2300" spc="-5" dirty="0">
                <a:latin typeface="Times New Roman"/>
                <a:cs typeface="Times New Roman"/>
              </a:rPr>
              <a:t>Bob wants to communicate securely with </a:t>
            </a:r>
            <a:r>
              <a:rPr sz="2300" spc="-10" dirty="0">
                <a:latin typeface="Times New Roman"/>
                <a:cs typeface="Times New Roman"/>
              </a:rPr>
              <a:t>George.  </a:t>
            </a:r>
            <a:r>
              <a:rPr sz="2300" spc="-5" dirty="0">
                <a:latin typeface="Times New Roman"/>
                <a:cs typeface="Times New Roman"/>
              </a:rPr>
              <a:t>He gets </a:t>
            </a:r>
            <a:r>
              <a:rPr sz="2300" spc="-25" dirty="0">
                <a:latin typeface="Times New Roman"/>
                <a:cs typeface="Times New Roman"/>
              </a:rPr>
              <a:t>George’s </a:t>
            </a:r>
            <a:r>
              <a:rPr sz="2300" spc="-5" dirty="0">
                <a:latin typeface="Times New Roman"/>
                <a:cs typeface="Times New Roman"/>
              </a:rPr>
              <a:t>public key from a key repository  and uses it to encrypt his</a:t>
            </a:r>
            <a:r>
              <a:rPr sz="2300" spc="25" dirty="0">
                <a:latin typeface="Times New Roman"/>
                <a:cs typeface="Times New Roman"/>
              </a:rPr>
              <a:t> </a:t>
            </a:r>
            <a:r>
              <a:rPr sz="2300" spc="-5" dirty="0">
                <a:latin typeface="Times New Roman"/>
                <a:cs typeface="Times New Roman"/>
              </a:rPr>
              <a:t>message.</a:t>
            </a:r>
            <a:endParaRPr sz="2300">
              <a:latin typeface="Times New Roman"/>
              <a:cs typeface="Times New Roman"/>
            </a:endParaRPr>
          </a:p>
        </p:txBody>
      </p:sp>
      <p:sp>
        <p:nvSpPr>
          <p:cNvPr id="6" name="object 6"/>
          <p:cNvSpPr/>
          <p:nvPr/>
        </p:nvSpPr>
        <p:spPr>
          <a:xfrm>
            <a:off x="4289023" y="3794456"/>
            <a:ext cx="693451" cy="513129"/>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2107419" y="3683457"/>
            <a:ext cx="1241570" cy="1249018"/>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6509432" y="3637691"/>
            <a:ext cx="1160795" cy="1423512"/>
          </a:xfrm>
          <a:prstGeom prst="rect">
            <a:avLst/>
          </a:prstGeom>
          <a:blipFill>
            <a:blip r:embed="rId5" cstate="print"/>
            <a:stretch>
              <a:fillRect/>
            </a:stretch>
          </a:blipFill>
        </p:spPr>
        <p:txBody>
          <a:bodyPr wrap="square" lIns="0" tIns="0" rIns="0" bIns="0" rtlCol="0"/>
          <a:lstStyle/>
          <a:p>
            <a:endParaRPr/>
          </a:p>
        </p:txBody>
      </p:sp>
      <p:sp>
        <p:nvSpPr>
          <p:cNvPr id="9" name="object 9"/>
          <p:cNvSpPr txBox="1"/>
          <p:nvPr/>
        </p:nvSpPr>
        <p:spPr>
          <a:xfrm>
            <a:off x="2976626" y="3421634"/>
            <a:ext cx="555625" cy="407034"/>
          </a:xfrm>
          <a:prstGeom prst="rect">
            <a:avLst/>
          </a:prstGeom>
        </p:spPr>
        <p:txBody>
          <a:bodyPr vert="horz" wrap="square" lIns="0" tIns="12700" rIns="0" bIns="0" rtlCol="0">
            <a:spAutoFit/>
          </a:bodyPr>
          <a:lstStyle/>
          <a:p>
            <a:pPr marL="12700">
              <a:lnSpc>
                <a:spcPct val="100000"/>
              </a:lnSpc>
              <a:spcBef>
                <a:spcPts val="100"/>
              </a:spcBef>
            </a:pPr>
            <a:r>
              <a:rPr sz="2500" dirty="0">
                <a:latin typeface="Times New Roman"/>
                <a:cs typeface="Times New Roman"/>
              </a:rPr>
              <a:t>Bob</a:t>
            </a:r>
            <a:endParaRPr sz="2500">
              <a:latin typeface="Times New Roman"/>
              <a:cs typeface="Times New Roman"/>
            </a:endParaRPr>
          </a:p>
        </p:txBody>
      </p:sp>
      <p:sp>
        <p:nvSpPr>
          <p:cNvPr id="10" name="object 10"/>
          <p:cNvSpPr txBox="1"/>
          <p:nvPr/>
        </p:nvSpPr>
        <p:spPr>
          <a:xfrm>
            <a:off x="5709914" y="3578604"/>
            <a:ext cx="955675" cy="407034"/>
          </a:xfrm>
          <a:prstGeom prst="rect">
            <a:avLst/>
          </a:prstGeom>
        </p:spPr>
        <p:txBody>
          <a:bodyPr vert="horz" wrap="square" lIns="0" tIns="12700" rIns="0" bIns="0" rtlCol="0">
            <a:spAutoFit/>
          </a:bodyPr>
          <a:lstStyle/>
          <a:p>
            <a:pPr marL="12700">
              <a:lnSpc>
                <a:spcPct val="100000"/>
              </a:lnSpc>
              <a:spcBef>
                <a:spcPts val="100"/>
              </a:spcBef>
            </a:pPr>
            <a:r>
              <a:rPr sz="2500" dirty="0">
                <a:latin typeface="Times New Roman"/>
                <a:cs typeface="Times New Roman"/>
              </a:rPr>
              <a:t>Geo</a:t>
            </a:r>
            <a:r>
              <a:rPr sz="2500" spc="-50" dirty="0">
                <a:latin typeface="Times New Roman"/>
                <a:cs typeface="Times New Roman"/>
              </a:rPr>
              <a:t>r</a:t>
            </a:r>
            <a:r>
              <a:rPr sz="2500" dirty="0">
                <a:latin typeface="Times New Roman"/>
                <a:cs typeface="Times New Roman"/>
              </a:rPr>
              <a:t>ge</a:t>
            </a:r>
            <a:endParaRPr sz="2500">
              <a:latin typeface="Times New Roman"/>
              <a:cs typeface="Times New Roman"/>
            </a:endParaRPr>
          </a:p>
        </p:txBody>
      </p:sp>
      <p:sp>
        <p:nvSpPr>
          <p:cNvPr id="11" name="object 11"/>
          <p:cNvSpPr/>
          <p:nvPr/>
        </p:nvSpPr>
        <p:spPr>
          <a:xfrm>
            <a:off x="3168395" y="5174741"/>
            <a:ext cx="2165350" cy="802640"/>
          </a:xfrm>
          <a:custGeom>
            <a:avLst/>
            <a:gdLst/>
            <a:ahLst/>
            <a:cxnLst/>
            <a:rect l="l" t="t" r="r" b="b"/>
            <a:pathLst>
              <a:path w="2165350" h="802639">
                <a:moveTo>
                  <a:pt x="2164842" y="802386"/>
                </a:moveTo>
                <a:lnTo>
                  <a:pt x="2164841" y="0"/>
                </a:lnTo>
                <a:lnTo>
                  <a:pt x="0" y="0"/>
                </a:lnTo>
                <a:lnTo>
                  <a:pt x="0" y="802386"/>
                </a:lnTo>
                <a:lnTo>
                  <a:pt x="2286" y="802386"/>
                </a:lnTo>
                <a:lnTo>
                  <a:pt x="2286" y="13716"/>
                </a:lnTo>
                <a:lnTo>
                  <a:pt x="12954" y="2286"/>
                </a:lnTo>
                <a:lnTo>
                  <a:pt x="26669" y="16001"/>
                </a:lnTo>
                <a:lnTo>
                  <a:pt x="2137409" y="16002"/>
                </a:lnTo>
                <a:lnTo>
                  <a:pt x="2151126" y="2286"/>
                </a:lnTo>
                <a:lnTo>
                  <a:pt x="2162555" y="13716"/>
                </a:lnTo>
                <a:lnTo>
                  <a:pt x="2162556" y="802386"/>
                </a:lnTo>
                <a:lnTo>
                  <a:pt x="2164842" y="802386"/>
                </a:lnTo>
                <a:close/>
              </a:path>
              <a:path w="2165350" h="802639">
                <a:moveTo>
                  <a:pt x="26669" y="16002"/>
                </a:moveTo>
                <a:lnTo>
                  <a:pt x="12954" y="2286"/>
                </a:lnTo>
                <a:lnTo>
                  <a:pt x="2286" y="13716"/>
                </a:lnTo>
                <a:lnTo>
                  <a:pt x="7620" y="19050"/>
                </a:lnTo>
                <a:lnTo>
                  <a:pt x="7620" y="16002"/>
                </a:lnTo>
                <a:lnTo>
                  <a:pt x="15240" y="7620"/>
                </a:lnTo>
                <a:lnTo>
                  <a:pt x="15240" y="16002"/>
                </a:lnTo>
                <a:lnTo>
                  <a:pt x="26669" y="16002"/>
                </a:lnTo>
                <a:close/>
              </a:path>
              <a:path w="2165350" h="802639">
                <a:moveTo>
                  <a:pt x="15240" y="775715"/>
                </a:moveTo>
                <a:lnTo>
                  <a:pt x="15240" y="26670"/>
                </a:lnTo>
                <a:lnTo>
                  <a:pt x="2286" y="13716"/>
                </a:lnTo>
                <a:lnTo>
                  <a:pt x="2286" y="788670"/>
                </a:lnTo>
                <a:lnTo>
                  <a:pt x="15240" y="775715"/>
                </a:lnTo>
                <a:close/>
              </a:path>
              <a:path w="2165350" h="802639">
                <a:moveTo>
                  <a:pt x="111251" y="701802"/>
                </a:moveTo>
                <a:lnTo>
                  <a:pt x="100583" y="690372"/>
                </a:lnTo>
                <a:lnTo>
                  <a:pt x="2286" y="788670"/>
                </a:lnTo>
                <a:lnTo>
                  <a:pt x="7620" y="794385"/>
                </a:lnTo>
                <a:lnTo>
                  <a:pt x="7620" y="786384"/>
                </a:lnTo>
                <a:lnTo>
                  <a:pt x="26669" y="786384"/>
                </a:lnTo>
                <a:lnTo>
                  <a:pt x="98298" y="714756"/>
                </a:lnTo>
                <a:lnTo>
                  <a:pt x="98298" y="704088"/>
                </a:lnTo>
                <a:lnTo>
                  <a:pt x="108965" y="704088"/>
                </a:lnTo>
                <a:lnTo>
                  <a:pt x="111251" y="701802"/>
                </a:lnTo>
                <a:close/>
              </a:path>
              <a:path w="2165350" h="802639">
                <a:moveTo>
                  <a:pt x="2162556" y="802386"/>
                </a:moveTo>
                <a:lnTo>
                  <a:pt x="2162556" y="788670"/>
                </a:lnTo>
                <a:lnTo>
                  <a:pt x="2151126" y="800100"/>
                </a:lnTo>
                <a:lnTo>
                  <a:pt x="2137410" y="786384"/>
                </a:lnTo>
                <a:lnTo>
                  <a:pt x="26669" y="786384"/>
                </a:lnTo>
                <a:lnTo>
                  <a:pt x="12954" y="800100"/>
                </a:lnTo>
                <a:lnTo>
                  <a:pt x="2286" y="788670"/>
                </a:lnTo>
                <a:lnTo>
                  <a:pt x="2286" y="802386"/>
                </a:lnTo>
                <a:lnTo>
                  <a:pt x="2162556" y="802386"/>
                </a:lnTo>
                <a:close/>
              </a:path>
              <a:path w="2165350" h="802639">
                <a:moveTo>
                  <a:pt x="15240" y="16002"/>
                </a:moveTo>
                <a:lnTo>
                  <a:pt x="15240" y="7620"/>
                </a:lnTo>
                <a:lnTo>
                  <a:pt x="7620" y="16002"/>
                </a:lnTo>
                <a:lnTo>
                  <a:pt x="15240" y="16002"/>
                </a:lnTo>
                <a:close/>
              </a:path>
              <a:path w="2165350" h="802639">
                <a:moveTo>
                  <a:pt x="108965" y="98298"/>
                </a:moveTo>
                <a:lnTo>
                  <a:pt x="26669" y="16002"/>
                </a:lnTo>
                <a:lnTo>
                  <a:pt x="7620" y="16002"/>
                </a:lnTo>
                <a:lnTo>
                  <a:pt x="7620" y="19050"/>
                </a:lnTo>
                <a:lnTo>
                  <a:pt x="98298" y="109728"/>
                </a:lnTo>
                <a:lnTo>
                  <a:pt x="98298" y="98298"/>
                </a:lnTo>
                <a:lnTo>
                  <a:pt x="108965" y="98298"/>
                </a:lnTo>
                <a:close/>
              </a:path>
              <a:path w="2165350" h="802639">
                <a:moveTo>
                  <a:pt x="26669" y="786384"/>
                </a:moveTo>
                <a:lnTo>
                  <a:pt x="7620" y="786384"/>
                </a:lnTo>
                <a:lnTo>
                  <a:pt x="15240" y="794766"/>
                </a:lnTo>
                <a:lnTo>
                  <a:pt x="15240" y="797813"/>
                </a:lnTo>
                <a:lnTo>
                  <a:pt x="26669" y="786384"/>
                </a:lnTo>
                <a:close/>
              </a:path>
              <a:path w="2165350" h="802639">
                <a:moveTo>
                  <a:pt x="15240" y="797813"/>
                </a:moveTo>
                <a:lnTo>
                  <a:pt x="15240" y="794766"/>
                </a:lnTo>
                <a:lnTo>
                  <a:pt x="7620" y="786384"/>
                </a:lnTo>
                <a:lnTo>
                  <a:pt x="7620" y="794385"/>
                </a:lnTo>
                <a:lnTo>
                  <a:pt x="12954" y="800100"/>
                </a:lnTo>
                <a:lnTo>
                  <a:pt x="15240" y="797813"/>
                </a:lnTo>
                <a:close/>
              </a:path>
              <a:path w="2165350" h="802639">
                <a:moveTo>
                  <a:pt x="111251" y="100584"/>
                </a:moveTo>
                <a:lnTo>
                  <a:pt x="108965" y="98298"/>
                </a:lnTo>
                <a:lnTo>
                  <a:pt x="98298" y="98298"/>
                </a:lnTo>
                <a:lnTo>
                  <a:pt x="98298" y="109728"/>
                </a:lnTo>
                <a:lnTo>
                  <a:pt x="100583" y="112013"/>
                </a:lnTo>
                <a:lnTo>
                  <a:pt x="111251" y="100584"/>
                </a:lnTo>
                <a:close/>
              </a:path>
              <a:path w="2165350" h="802639">
                <a:moveTo>
                  <a:pt x="111251" y="108966"/>
                </a:moveTo>
                <a:lnTo>
                  <a:pt x="111251" y="100584"/>
                </a:lnTo>
                <a:lnTo>
                  <a:pt x="100583" y="112013"/>
                </a:lnTo>
                <a:lnTo>
                  <a:pt x="98298" y="109728"/>
                </a:lnTo>
                <a:lnTo>
                  <a:pt x="98298" y="692657"/>
                </a:lnTo>
                <a:lnTo>
                  <a:pt x="100583" y="690372"/>
                </a:lnTo>
                <a:lnTo>
                  <a:pt x="105917" y="696087"/>
                </a:lnTo>
                <a:lnTo>
                  <a:pt x="105917" y="114300"/>
                </a:lnTo>
                <a:lnTo>
                  <a:pt x="111251" y="108966"/>
                </a:lnTo>
                <a:close/>
              </a:path>
              <a:path w="2165350" h="802639">
                <a:moveTo>
                  <a:pt x="108965" y="704088"/>
                </a:moveTo>
                <a:lnTo>
                  <a:pt x="98298" y="704088"/>
                </a:lnTo>
                <a:lnTo>
                  <a:pt x="98298" y="714756"/>
                </a:lnTo>
                <a:lnTo>
                  <a:pt x="108965" y="704088"/>
                </a:lnTo>
                <a:close/>
              </a:path>
              <a:path w="2165350" h="802639">
                <a:moveTo>
                  <a:pt x="114300" y="114300"/>
                </a:moveTo>
                <a:lnTo>
                  <a:pt x="114300" y="105918"/>
                </a:lnTo>
                <a:lnTo>
                  <a:pt x="105917" y="114300"/>
                </a:lnTo>
                <a:lnTo>
                  <a:pt x="114300" y="114300"/>
                </a:lnTo>
                <a:close/>
              </a:path>
              <a:path w="2165350" h="802639">
                <a:moveTo>
                  <a:pt x="114300" y="688086"/>
                </a:moveTo>
                <a:lnTo>
                  <a:pt x="114300" y="114300"/>
                </a:lnTo>
                <a:lnTo>
                  <a:pt x="105917" y="114300"/>
                </a:lnTo>
                <a:lnTo>
                  <a:pt x="105917" y="688086"/>
                </a:lnTo>
                <a:lnTo>
                  <a:pt x="114300" y="688086"/>
                </a:lnTo>
                <a:close/>
              </a:path>
              <a:path w="2165350" h="802639">
                <a:moveTo>
                  <a:pt x="2058162" y="688086"/>
                </a:moveTo>
                <a:lnTo>
                  <a:pt x="105917" y="688086"/>
                </a:lnTo>
                <a:lnTo>
                  <a:pt x="114300" y="696468"/>
                </a:lnTo>
                <a:lnTo>
                  <a:pt x="114300" y="704088"/>
                </a:lnTo>
                <a:lnTo>
                  <a:pt x="2050541" y="704088"/>
                </a:lnTo>
                <a:lnTo>
                  <a:pt x="2050541" y="696468"/>
                </a:lnTo>
                <a:lnTo>
                  <a:pt x="2058162" y="688086"/>
                </a:lnTo>
                <a:close/>
              </a:path>
              <a:path w="2165350" h="802639">
                <a:moveTo>
                  <a:pt x="114300" y="704088"/>
                </a:moveTo>
                <a:lnTo>
                  <a:pt x="114300" y="696468"/>
                </a:lnTo>
                <a:lnTo>
                  <a:pt x="105917" y="688086"/>
                </a:lnTo>
                <a:lnTo>
                  <a:pt x="105917" y="696087"/>
                </a:lnTo>
                <a:lnTo>
                  <a:pt x="111251" y="701802"/>
                </a:lnTo>
                <a:lnTo>
                  <a:pt x="111251" y="704088"/>
                </a:lnTo>
                <a:lnTo>
                  <a:pt x="114300" y="704088"/>
                </a:lnTo>
                <a:close/>
              </a:path>
              <a:path w="2165350" h="802639">
                <a:moveTo>
                  <a:pt x="2055113" y="98298"/>
                </a:moveTo>
                <a:lnTo>
                  <a:pt x="108965" y="98298"/>
                </a:lnTo>
                <a:lnTo>
                  <a:pt x="111251" y="100584"/>
                </a:lnTo>
                <a:lnTo>
                  <a:pt x="111251" y="108966"/>
                </a:lnTo>
                <a:lnTo>
                  <a:pt x="114300" y="105918"/>
                </a:lnTo>
                <a:lnTo>
                  <a:pt x="114300" y="114300"/>
                </a:lnTo>
                <a:lnTo>
                  <a:pt x="2050541" y="114300"/>
                </a:lnTo>
                <a:lnTo>
                  <a:pt x="2050541" y="105918"/>
                </a:lnTo>
                <a:lnTo>
                  <a:pt x="2052827" y="108432"/>
                </a:lnTo>
                <a:lnTo>
                  <a:pt x="2052827" y="100584"/>
                </a:lnTo>
                <a:lnTo>
                  <a:pt x="2055113" y="98298"/>
                </a:lnTo>
                <a:close/>
              </a:path>
              <a:path w="2165350" h="802639">
                <a:moveTo>
                  <a:pt x="111251" y="704088"/>
                </a:moveTo>
                <a:lnTo>
                  <a:pt x="111251" y="701802"/>
                </a:lnTo>
                <a:lnTo>
                  <a:pt x="108965" y="704088"/>
                </a:lnTo>
                <a:lnTo>
                  <a:pt x="111251" y="704088"/>
                </a:lnTo>
                <a:close/>
              </a:path>
              <a:path w="2165350" h="802639">
                <a:moveTo>
                  <a:pt x="2058162" y="114300"/>
                </a:moveTo>
                <a:lnTo>
                  <a:pt x="2050541" y="105918"/>
                </a:lnTo>
                <a:lnTo>
                  <a:pt x="2050541" y="114300"/>
                </a:lnTo>
                <a:lnTo>
                  <a:pt x="2058162" y="114300"/>
                </a:lnTo>
                <a:close/>
              </a:path>
              <a:path w="2165350" h="802639">
                <a:moveTo>
                  <a:pt x="2058162" y="688086"/>
                </a:moveTo>
                <a:lnTo>
                  <a:pt x="2058162" y="114300"/>
                </a:lnTo>
                <a:lnTo>
                  <a:pt x="2050541" y="114300"/>
                </a:lnTo>
                <a:lnTo>
                  <a:pt x="2050541" y="688086"/>
                </a:lnTo>
                <a:lnTo>
                  <a:pt x="2058162" y="688086"/>
                </a:lnTo>
                <a:close/>
              </a:path>
              <a:path w="2165350" h="802639">
                <a:moveTo>
                  <a:pt x="2058162" y="696087"/>
                </a:moveTo>
                <a:lnTo>
                  <a:pt x="2058162" y="688086"/>
                </a:lnTo>
                <a:lnTo>
                  <a:pt x="2050541" y="696468"/>
                </a:lnTo>
                <a:lnTo>
                  <a:pt x="2050541" y="704088"/>
                </a:lnTo>
                <a:lnTo>
                  <a:pt x="2052827" y="704088"/>
                </a:lnTo>
                <a:lnTo>
                  <a:pt x="2052827" y="701802"/>
                </a:lnTo>
                <a:lnTo>
                  <a:pt x="2058162" y="696087"/>
                </a:lnTo>
                <a:close/>
              </a:path>
              <a:path w="2165350" h="802639">
                <a:moveTo>
                  <a:pt x="2066544" y="108989"/>
                </a:moveTo>
                <a:lnTo>
                  <a:pt x="2066544" y="98298"/>
                </a:lnTo>
                <a:lnTo>
                  <a:pt x="2055113" y="98298"/>
                </a:lnTo>
                <a:lnTo>
                  <a:pt x="2052827" y="100584"/>
                </a:lnTo>
                <a:lnTo>
                  <a:pt x="2063495" y="112013"/>
                </a:lnTo>
                <a:lnTo>
                  <a:pt x="2066544" y="108989"/>
                </a:lnTo>
                <a:close/>
              </a:path>
              <a:path w="2165350" h="802639">
                <a:moveTo>
                  <a:pt x="2066544" y="693396"/>
                </a:moveTo>
                <a:lnTo>
                  <a:pt x="2066544" y="108989"/>
                </a:lnTo>
                <a:lnTo>
                  <a:pt x="2063495" y="112013"/>
                </a:lnTo>
                <a:lnTo>
                  <a:pt x="2052827" y="100584"/>
                </a:lnTo>
                <a:lnTo>
                  <a:pt x="2052827" y="108432"/>
                </a:lnTo>
                <a:lnTo>
                  <a:pt x="2058162" y="114300"/>
                </a:lnTo>
                <a:lnTo>
                  <a:pt x="2058162" y="696087"/>
                </a:lnTo>
                <a:lnTo>
                  <a:pt x="2063495" y="690372"/>
                </a:lnTo>
                <a:lnTo>
                  <a:pt x="2066544" y="693396"/>
                </a:lnTo>
                <a:close/>
              </a:path>
              <a:path w="2165350" h="802639">
                <a:moveTo>
                  <a:pt x="2162556" y="788670"/>
                </a:moveTo>
                <a:lnTo>
                  <a:pt x="2063495" y="690372"/>
                </a:lnTo>
                <a:lnTo>
                  <a:pt x="2052827" y="701802"/>
                </a:lnTo>
                <a:lnTo>
                  <a:pt x="2055113" y="704088"/>
                </a:lnTo>
                <a:lnTo>
                  <a:pt x="2066544" y="704088"/>
                </a:lnTo>
                <a:lnTo>
                  <a:pt x="2066544" y="715518"/>
                </a:lnTo>
                <a:lnTo>
                  <a:pt x="2137410" y="786383"/>
                </a:lnTo>
                <a:lnTo>
                  <a:pt x="2156460" y="786384"/>
                </a:lnTo>
                <a:lnTo>
                  <a:pt x="2156460" y="794766"/>
                </a:lnTo>
                <a:lnTo>
                  <a:pt x="2162556" y="788670"/>
                </a:lnTo>
                <a:close/>
              </a:path>
              <a:path w="2165350" h="802639">
                <a:moveTo>
                  <a:pt x="2055113" y="704088"/>
                </a:moveTo>
                <a:lnTo>
                  <a:pt x="2052827" y="701802"/>
                </a:lnTo>
                <a:lnTo>
                  <a:pt x="2052827" y="704088"/>
                </a:lnTo>
                <a:lnTo>
                  <a:pt x="2055113" y="704088"/>
                </a:lnTo>
                <a:close/>
              </a:path>
              <a:path w="2165350" h="802639">
                <a:moveTo>
                  <a:pt x="2156459" y="19765"/>
                </a:moveTo>
                <a:lnTo>
                  <a:pt x="2156459" y="16002"/>
                </a:lnTo>
                <a:lnTo>
                  <a:pt x="2137409" y="16002"/>
                </a:lnTo>
                <a:lnTo>
                  <a:pt x="2055113" y="98298"/>
                </a:lnTo>
                <a:lnTo>
                  <a:pt x="2066544" y="98298"/>
                </a:lnTo>
                <a:lnTo>
                  <a:pt x="2066544" y="108989"/>
                </a:lnTo>
                <a:lnTo>
                  <a:pt x="2156459" y="19765"/>
                </a:lnTo>
                <a:close/>
              </a:path>
              <a:path w="2165350" h="802639">
                <a:moveTo>
                  <a:pt x="2066544" y="715518"/>
                </a:moveTo>
                <a:lnTo>
                  <a:pt x="2066544" y="704088"/>
                </a:lnTo>
                <a:lnTo>
                  <a:pt x="2055113" y="704088"/>
                </a:lnTo>
                <a:lnTo>
                  <a:pt x="2066544" y="715518"/>
                </a:lnTo>
                <a:close/>
              </a:path>
              <a:path w="2165350" h="802639">
                <a:moveTo>
                  <a:pt x="2162555" y="13716"/>
                </a:moveTo>
                <a:lnTo>
                  <a:pt x="2151126" y="2286"/>
                </a:lnTo>
                <a:lnTo>
                  <a:pt x="2137409" y="16002"/>
                </a:lnTo>
                <a:lnTo>
                  <a:pt x="2148840" y="16002"/>
                </a:lnTo>
                <a:lnTo>
                  <a:pt x="2148840" y="7620"/>
                </a:lnTo>
                <a:lnTo>
                  <a:pt x="2156459" y="16002"/>
                </a:lnTo>
                <a:lnTo>
                  <a:pt x="2156459" y="19765"/>
                </a:lnTo>
                <a:lnTo>
                  <a:pt x="2162555" y="13716"/>
                </a:lnTo>
                <a:close/>
              </a:path>
              <a:path w="2165350" h="802639">
                <a:moveTo>
                  <a:pt x="2156460" y="786384"/>
                </a:moveTo>
                <a:lnTo>
                  <a:pt x="2137410" y="786384"/>
                </a:lnTo>
                <a:lnTo>
                  <a:pt x="2148840" y="797813"/>
                </a:lnTo>
                <a:lnTo>
                  <a:pt x="2148840" y="794766"/>
                </a:lnTo>
                <a:lnTo>
                  <a:pt x="2156460" y="786384"/>
                </a:lnTo>
                <a:close/>
              </a:path>
              <a:path w="2165350" h="802639">
                <a:moveTo>
                  <a:pt x="2156459" y="16002"/>
                </a:moveTo>
                <a:lnTo>
                  <a:pt x="2148840" y="7620"/>
                </a:lnTo>
                <a:lnTo>
                  <a:pt x="2148840" y="16002"/>
                </a:lnTo>
                <a:lnTo>
                  <a:pt x="2156459" y="16002"/>
                </a:lnTo>
                <a:close/>
              </a:path>
              <a:path w="2165350" h="802639">
                <a:moveTo>
                  <a:pt x="2162556" y="788670"/>
                </a:moveTo>
                <a:lnTo>
                  <a:pt x="2162555" y="13716"/>
                </a:lnTo>
                <a:lnTo>
                  <a:pt x="2148840" y="27326"/>
                </a:lnTo>
                <a:lnTo>
                  <a:pt x="2148840" y="775059"/>
                </a:lnTo>
                <a:lnTo>
                  <a:pt x="2162556" y="788670"/>
                </a:lnTo>
                <a:close/>
              </a:path>
              <a:path w="2165350" h="802639">
                <a:moveTo>
                  <a:pt x="2156460" y="794766"/>
                </a:moveTo>
                <a:lnTo>
                  <a:pt x="2156460" y="786384"/>
                </a:lnTo>
                <a:lnTo>
                  <a:pt x="2148840" y="794766"/>
                </a:lnTo>
                <a:lnTo>
                  <a:pt x="2148840" y="797813"/>
                </a:lnTo>
                <a:lnTo>
                  <a:pt x="2151126" y="800100"/>
                </a:lnTo>
                <a:lnTo>
                  <a:pt x="2156460" y="794766"/>
                </a:lnTo>
                <a:close/>
              </a:path>
            </a:pathLst>
          </a:custGeom>
          <a:solidFill>
            <a:srgbClr val="000000"/>
          </a:solidFill>
        </p:spPr>
        <p:txBody>
          <a:bodyPr wrap="square" lIns="0" tIns="0" rIns="0" bIns="0" rtlCol="0"/>
          <a:lstStyle/>
          <a:p>
            <a:endParaRPr/>
          </a:p>
        </p:txBody>
      </p:sp>
      <p:sp>
        <p:nvSpPr>
          <p:cNvPr id="12" name="object 12"/>
          <p:cNvSpPr/>
          <p:nvPr/>
        </p:nvSpPr>
        <p:spPr>
          <a:xfrm>
            <a:off x="3350514" y="5365241"/>
            <a:ext cx="660654" cy="483108"/>
          </a:xfrm>
          <a:prstGeom prst="rect">
            <a:avLst/>
          </a:prstGeom>
          <a:blipFill>
            <a:blip r:embed="rId6" cstate="print"/>
            <a:stretch>
              <a:fillRect/>
            </a:stretch>
          </a:blipFill>
        </p:spPr>
        <p:txBody>
          <a:bodyPr wrap="square" lIns="0" tIns="0" rIns="0" bIns="0" rtlCol="0"/>
          <a:lstStyle/>
          <a:p>
            <a:endParaRPr/>
          </a:p>
        </p:txBody>
      </p:sp>
      <p:sp>
        <p:nvSpPr>
          <p:cNvPr id="13" name="object 13"/>
          <p:cNvSpPr/>
          <p:nvPr/>
        </p:nvSpPr>
        <p:spPr>
          <a:xfrm>
            <a:off x="3582161" y="4213859"/>
            <a:ext cx="2730500" cy="243204"/>
          </a:xfrm>
          <a:custGeom>
            <a:avLst/>
            <a:gdLst/>
            <a:ahLst/>
            <a:cxnLst/>
            <a:rect l="l" t="t" r="r" b="b"/>
            <a:pathLst>
              <a:path w="2730500" h="243204">
                <a:moveTo>
                  <a:pt x="2071877" y="182118"/>
                </a:moveTo>
                <a:lnTo>
                  <a:pt x="2071877" y="60960"/>
                </a:lnTo>
                <a:lnTo>
                  <a:pt x="0" y="60960"/>
                </a:lnTo>
                <a:lnTo>
                  <a:pt x="0" y="182118"/>
                </a:lnTo>
                <a:lnTo>
                  <a:pt x="2071877" y="182118"/>
                </a:lnTo>
                <a:close/>
              </a:path>
              <a:path w="2730500" h="243204">
                <a:moveTo>
                  <a:pt x="2730246" y="121157"/>
                </a:moveTo>
                <a:lnTo>
                  <a:pt x="2071877" y="0"/>
                </a:lnTo>
                <a:lnTo>
                  <a:pt x="2071877" y="243078"/>
                </a:lnTo>
                <a:lnTo>
                  <a:pt x="2730246" y="121157"/>
                </a:lnTo>
                <a:close/>
              </a:path>
            </a:pathLst>
          </a:custGeom>
          <a:solidFill>
            <a:srgbClr val="FFFF99"/>
          </a:solidFill>
        </p:spPr>
        <p:txBody>
          <a:bodyPr wrap="square" lIns="0" tIns="0" rIns="0" bIns="0" rtlCol="0"/>
          <a:lstStyle/>
          <a:p>
            <a:endParaRPr/>
          </a:p>
        </p:txBody>
      </p:sp>
      <p:sp>
        <p:nvSpPr>
          <p:cNvPr id="14" name="object 14"/>
          <p:cNvSpPr/>
          <p:nvPr/>
        </p:nvSpPr>
        <p:spPr>
          <a:xfrm>
            <a:off x="3574541" y="4204715"/>
            <a:ext cx="2782570" cy="261620"/>
          </a:xfrm>
          <a:custGeom>
            <a:avLst/>
            <a:gdLst/>
            <a:ahLst/>
            <a:cxnLst/>
            <a:rect l="l" t="t" r="r" b="b"/>
            <a:pathLst>
              <a:path w="2782570" h="261620">
                <a:moveTo>
                  <a:pt x="2079498" y="61722"/>
                </a:moveTo>
                <a:lnTo>
                  <a:pt x="0" y="61722"/>
                </a:lnTo>
                <a:lnTo>
                  <a:pt x="0" y="198882"/>
                </a:lnTo>
                <a:lnTo>
                  <a:pt x="7619" y="198882"/>
                </a:lnTo>
                <a:lnTo>
                  <a:pt x="7620" y="77724"/>
                </a:lnTo>
                <a:lnTo>
                  <a:pt x="15239" y="70104"/>
                </a:lnTo>
                <a:lnTo>
                  <a:pt x="15239" y="77724"/>
                </a:lnTo>
                <a:lnTo>
                  <a:pt x="2071116" y="77724"/>
                </a:lnTo>
                <a:lnTo>
                  <a:pt x="2071116" y="70104"/>
                </a:lnTo>
                <a:lnTo>
                  <a:pt x="2079498" y="61722"/>
                </a:lnTo>
                <a:close/>
              </a:path>
              <a:path w="2782570" h="261620">
                <a:moveTo>
                  <a:pt x="15239" y="77724"/>
                </a:moveTo>
                <a:lnTo>
                  <a:pt x="15239" y="70104"/>
                </a:lnTo>
                <a:lnTo>
                  <a:pt x="7620" y="77724"/>
                </a:lnTo>
                <a:lnTo>
                  <a:pt x="15239" y="77724"/>
                </a:lnTo>
                <a:close/>
              </a:path>
              <a:path w="2782570" h="261620">
                <a:moveTo>
                  <a:pt x="15239" y="183642"/>
                </a:moveTo>
                <a:lnTo>
                  <a:pt x="15239" y="77724"/>
                </a:lnTo>
                <a:lnTo>
                  <a:pt x="7620" y="77724"/>
                </a:lnTo>
                <a:lnTo>
                  <a:pt x="7620" y="183642"/>
                </a:lnTo>
                <a:lnTo>
                  <a:pt x="15239" y="183642"/>
                </a:lnTo>
                <a:close/>
              </a:path>
              <a:path w="2782570" h="261620">
                <a:moveTo>
                  <a:pt x="2087118" y="242159"/>
                </a:moveTo>
                <a:lnTo>
                  <a:pt x="2087118" y="183642"/>
                </a:lnTo>
                <a:lnTo>
                  <a:pt x="7620" y="183642"/>
                </a:lnTo>
                <a:lnTo>
                  <a:pt x="15239" y="191262"/>
                </a:lnTo>
                <a:lnTo>
                  <a:pt x="15239" y="198882"/>
                </a:lnTo>
                <a:lnTo>
                  <a:pt x="2071116" y="198882"/>
                </a:lnTo>
                <a:lnTo>
                  <a:pt x="2071116" y="191262"/>
                </a:lnTo>
                <a:lnTo>
                  <a:pt x="2079498" y="198882"/>
                </a:lnTo>
                <a:lnTo>
                  <a:pt x="2079498" y="243559"/>
                </a:lnTo>
                <a:lnTo>
                  <a:pt x="2087118" y="242159"/>
                </a:lnTo>
                <a:close/>
              </a:path>
              <a:path w="2782570" h="261620">
                <a:moveTo>
                  <a:pt x="15239" y="198882"/>
                </a:moveTo>
                <a:lnTo>
                  <a:pt x="15239" y="191262"/>
                </a:lnTo>
                <a:lnTo>
                  <a:pt x="7620" y="183642"/>
                </a:lnTo>
                <a:lnTo>
                  <a:pt x="7619" y="198882"/>
                </a:lnTo>
                <a:lnTo>
                  <a:pt x="15239" y="198882"/>
                </a:lnTo>
                <a:close/>
              </a:path>
              <a:path w="2782570" h="261620">
                <a:moveTo>
                  <a:pt x="2782062" y="130302"/>
                </a:moveTo>
                <a:lnTo>
                  <a:pt x="2071116" y="0"/>
                </a:lnTo>
                <a:lnTo>
                  <a:pt x="2071116" y="61722"/>
                </a:lnTo>
                <a:lnTo>
                  <a:pt x="2077974" y="61722"/>
                </a:lnTo>
                <a:lnTo>
                  <a:pt x="2077974" y="17526"/>
                </a:lnTo>
                <a:lnTo>
                  <a:pt x="2087118" y="9144"/>
                </a:lnTo>
                <a:lnTo>
                  <a:pt x="2087118" y="19206"/>
                </a:lnTo>
                <a:lnTo>
                  <a:pt x="2693576" y="130682"/>
                </a:lnTo>
                <a:lnTo>
                  <a:pt x="2737104" y="122682"/>
                </a:lnTo>
                <a:lnTo>
                  <a:pt x="2737104" y="138590"/>
                </a:lnTo>
                <a:lnTo>
                  <a:pt x="2782062" y="130302"/>
                </a:lnTo>
                <a:close/>
              </a:path>
              <a:path w="2782570" h="261620">
                <a:moveTo>
                  <a:pt x="2079498" y="77724"/>
                </a:moveTo>
                <a:lnTo>
                  <a:pt x="2079498" y="61722"/>
                </a:lnTo>
                <a:lnTo>
                  <a:pt x="2071116" y="70104"/>
                </a:lnTo>
                <a:lnTo>
                  <a:pt x="2071116" y="77724"/>
                </a:lnTo>
                <a:lnTo>
                  <a:pt x="2079498" y="77724"/>
                </a:lnTo>
                <a:close/>
              </a:path>
              <a:path w="2782570" h="261620">
                <a:moveTo>
                  <a:pt x="2079498" y="198882"/>
                </a:moveTo>
                <a:lnTo>
                  <a:pt x="2071116" y="191262"/>
                </a:lnTo>
                <a:lnTo>
                  <a:pt x="2071116" y="198882"/>
                </a:lnTo>
                <a:lnTo>
                  <a:pt x="2079498" y="198882"/>
                </a:lnTo>
                <a:close/>
              </a:path>
              <a:path w="2782570" h="261620">
                <a:moveTo>
                  <a:pt x="2079498" y="243559"/>
                </a:moveTo>
                <a:lnTo>
                  <a:pt x="2079498" y="198882"/>
                </a:lnTo>
                <a:lnTo>
                  <a:pt x="2071116" y="198882"/>
                </a:lnTo>
                <a:lnTo>
                  <a:pt x="2071116" y="261366"/>
                </a:lnTo>
                <a:lnTo>
                  <a:pt x="2077974" y="260101"/>
                </a:lnTo>
                <a:lnTo>
                  <a:pt x="2077974" y="243840"/>
                </a:lnTo>
                <a:lnTo>
                  <a:pt x="2079498" y="243559"/>
                </a:lnTo>
                <a:close/>
              </a:path>
              <a:path w="2782570" h="261620">
                <a:moveTo>
                  <a:pt x="2087118" y="19206"/>
                </a:moveTo>
                <a:lnTo>
                  <a:pt x="2087118" y="9144"/>
                </a:lnTo>
                <a:lnTo>
                  <a:pt x="2077974" y="17526"/>
                </a:lnTo>
                <a:lnTo>
                  <a:pt x="2087118" y="19206"/>
                </a:lnTo>
                <a:close/>
              </a:path>
              <a:path w="2782570" h="261620">
                <a:moveTo>
                  <a:pt x="2087118" y="77724"/>
                </a:moveTo>
                <a:lnTo>
                  <a:pt x="2087118" y="19206"/>
                </a:lnTo>
                <a:lnTo>
                  <a:pt x="2077974" y="17526"/>
                </a:lnTo>
                <a:lnTo>
                  <a:pt x="2077974" y="61722"/>
                </a:lnTo>
                <a:lnTo>
                  <a:pt x="2079498" y="61722"/>
                </a:lnTo>
                <a:lnTo>
                  <a:pt x="2079498" y="77724"/>
                </a:lnTo>
                <a:lnTo>
                  <a:pt x="2087118" y="77724"/>
                </a:lnTo>
                <a:close/>
              </a:path>
              <a:path w="2782570" h="261620">
                <a:moveTo>
                  <a:pt x="2736848" y="138637"/>
                </a:moveTo>
                <a:lnTo>
                  <a:pt x="2693576" y="130682"/>
                </a:lnTo>
                <a:lnTo>
                  <a:pt x="2077974" y="243840"/>
                </a:lnTo>
                <a:lnTo>
                  <a:pt x="2087118" y="252222"/>
                </a:lnTo>
                <a:lnTo>
                  <a:pt x="2087118" y="258416"/>
                </a:lnTo>
                <a:lnTo>
                  <a:pt x="2736848" y="138637"/>
                </a:lnTo>
                <a:close/>
              </a:path>
              <a:path w="2782570" h="261620">
                <a:moveTo>
                  <a:pt x="2087118" y="258416"/>
                </a:moveTo>
                <a:lnTo>
                  <a:pt x="2087118" y="252222"/>
                </a:lnTo>
                <a:lnTo>
                  <a:pt x="2077974" y="243840"/>
                </a:lnTo>
                <a:lnTo>
                  <a:pt x="2077974" y="260101"/>
                </a:lnTo>
                <a:lnTo>
                  <a:pt x="2087118" y="258416"/>
                </a:lnTo>
                <a:close/>
              </a:path>
              <a:path w="2782570" h="261620">
                <a:moveTo>
                  <a:pt x="2737104" y="138590"/>
                </a:moveTo>
                <a:lnTo>
                  <a:pt x="2737104" y="122682"/>
                </a:lnTo>
                <a:lnTo>
                  <a:pt x="2693576" y="130682"/>
                </a:lnTo>
                <a:lnTo>
                  <a:pt x="2736848" y="138637"/>
                </a:lnTo>
                <a:lnTo>
                  <a:pt x="2737104" y="138590"/>
                </a:lnTo>
                <a:close/>
              </a:path>
              <a:path w="2782570" h="261620">
                <a:moveTo>
                  <a:pt x="2737104" y="138684"/>
                </a:moveTo>
                <a:lnTo>
                  <a:pt x="2736848" y="138637"/>
                </a:lnTo>
                <a:lnTo>
                  <a:pt x="2737104" y="138684"/>
                </a:lnTo>
                <a:close/>
              </a:path>
            </a:pathLst>
          </a:custGeom>
          <a:solidFill>
            <a:srgbClr val="000000"/>
          </a:solidFill>
        </p:spPr>
        <p:txBody>
          <a:bodyPr wrap="square" lIns="0" tIns="0" rIns="0" bIns="0" rtlCol="0"/>
          <a:lstStyle/>
          <a:p>
            <a:endParaRPr/>
          </a:p>
        </p:txBody>
      </p:sp>
      <p:sp>
        <p:nvSpPr>
          <p:cNvPr id="15" name="object 15"/>
          <p:cNvSpPr/>
          <p:nvPr/>
        </p:nvSpPr>
        <p:spPr>
          <a:xfrm>
            <a:off x="2648711" y="5042915"/>
            <a:ext cx="415290" cy="615315"/>
          </a:xfrm>
          <a:custGeom>
            <a:avLst/>
            <a:gdLst/>
            <a:ahLst/>
            <a:cxnLst/>
            <a:rect l="l" t="t" r="r" b="b"/>
            <a:pathLst>
              <a:path w="415289" h="615314">
                <a:moveTo>
                  <a:pt x="233172" y="86105"/>
                </a:moveTo>
                <a:lnTo>
                  <a:pt x="32765" y="0"/>
                </a:lnTo>
                <a:lnTo>
                  <a:pt x="0" y="215645"/>
                </a:lnTo>
                <a:lnTo>
                  <a:pt x="58674" y="183641"/>
                </a:lnTo>
                <a:lnTo>
                  <a:pt x="175260" y="393126"/>
                </a:lnTo>
                <a:lnTo>
                  <a:pt x="175260" y="118871"/>
                </a:lnTo>
                <a:lnTo>
                  <a:pt x="233172" y="86105"/>
                </a:lnTo>
                <a:close/>
              </a:path>
              <a:path w="415289" h="615314">
                <a:moveTo>
                  <a:pt x="415290" y="550163"/>
                </a:moveTo>
                <a:lnTo>
                  <a:pt x="175260" y="118871"/>
                </a:lnTo>
                <a:lnTo>
                  <a:pt x="175260" y="393126"/>
                </a:lnTo>
                <a:lnTo>
                  <a:pt x="298704" y="614933"/>
                </a:lnTo>
                <a:lnTo>
                  <a:pt x="415290" y="550163"/>
                </a:lnTo>
                <a:close/>
              </a:path>
            </a:pathLst>
          </a:custGeom>
          <a:solidFill>
            <a:srgbClr val="FFFF99"/>
          </a:solidFill>
        </p:spPr>
        <p:txBody>
          <a:bodyPr wrap="square" lIns="0" tIns="0" rIns="0" bIns="0" rtlCol="0"/>
          <a:lstStyle/>
          <a:p>
            <a:endParaRPr/>
          </a:p>
        </p:txBody>
      </p:sp>
      <p:sp>
        <p:nvSpPr>
          <p:cNvPr id="16" name="object 16"/>
          <p:cNvSpPr/>
          <p:nvPr/>
        </p:nvSpPr>
        <p:spPr>
          <a:xfrm>
            <a:off x="2638805" y="5031485"/>
            <a:ext cx="436245" cy="637540"/>
          </a:xfrm>
          <a:custGeom>
            <a:avLst/>
            <a:gdLst/>
            <a:ahLst/>
            <a:cxnLst/>
            <a:rect l="l" t="t" r="r" b="b"/>
            <a:pathLst>
              <a:path w="436244" h="637539">
                <a:moveTo>
                  <a:pt x="261365" y="96774"/>
                </a:moveTo>
                <a:lnTo>
                  <a:pt x="36575" y="0"/>
                </a:lnTo>
                <a:lnTo>
                  <a:pt x="0" y="241554"/>
                </a:lnTo>
                <a:lnTo>
                  <a:pt x="6096" y="238217"/>
                </a:lnTo>
                <a:lnTo>
                  <a:pt x="6095" y="220218"/>
                </a:lnTo>
                <a:lnTo>
                  <a:pt x="20736" y="212046"/>
                </a:lnTo>
                <a:lnTo>
                  <a:pt x="39623" y="84328"/>
                </a:lnTo>
                <a:lnTo>
                  <a:pt x="39623" y="18288"/>
                </a:lnTo>
                <a:lnTo>
                  <a:pt x="50291" y="12192"/>
                </a:lnTo>
                <a:lnTo>
                  <a:pt x="50292" y="22912"/>
                </a:lnTo>
                <a:lnTo>
                  <a:pt x="224925" y="98608"/>
                </a:lnTo>
                <a:lnTo>
                  <a:pt x="239268" y="90678"/>
                </a:lnTo>
                <a:lnTo>
                  <a:pt x="240029" y="105156"/>
                </a:lnTo>
                <a:lnTo>
                  <a:pt x="240029" y="108677"/>
                </a:lnTo>
                <a:lnTo>
                  <a:pt x="261365" y="96774"/>
                </a:lnTo>
                <a:close/>
              </a:path>
              <a:path w="436244" h="637539">
                <a:moveTo>
                  <a:pt x="20736" y="212046"/>
                </a:moveTo>
                <a:lnTo>
                  <a:pt x="6095" y="220218"/>
                </a:lnTo>
                <a:lnTo>
                  <a:pt x="18288" y="228600"/>
                </a:lnTo>
                <a:lnTo>
                  <a:pt x="20736" y="212046"/>
                </a:lnTo>
                <a:close/>
              </a:path>
              <a:path w="436244" h="637539">
                <a:moveTo>
                  <a:pt x="311658" y="615696"/>
                </a:moveTo>
                <a:lnTo>
                  <a:pt x="71628" y="183642"/>
                </a:lnTo>
                <a:lnTo>
                  <a:pt x="20736" y="212046"/>
                </a:lnTo>
                <a:lnTo>
                  <a:pt x="18288" y="228600"/>
                </a:lnTo>
                <a:lnTo>
                  <a:pt x="6095" y="220218"/>
                </a:lnTo>
                <a:lnTo>
                  <a:pt x="6096" y="238217"/>
                </a:lnTo>
                <a:lnTo>
                  <a:pt x="61722" y="207769"/>
                </a:lnTo>
                <a:lnTo>
                  <a:pt x="61722" y="198882"/>
                </a:lnTo>
                <a:lnTo>
                  <a:pt x="72390" y="201930"/>
                </a:lnTo>
                <a:lnTo>
                  <a:pt x="72389" y="218051"/>
                </a:lnTo>
                <a:lnTo>
                  <a:pt x="304800" y="635662"/>
                </a:lnTo>
                <a:lnTo>
                  <a:pt x="304800" y="619506"/>
                </a:lnTo>
                <a:lnTo>
                  <a:pt x="311658" y="615696"/>
                </a:lnTo>
                <a:close/>
              </a:path>
              <a:path w="436244" h="637539">
                <a:moveTo>
                  <a:pt x="50291" y="12192"/>
                </a:moveTo>
                <a:lnTo>
                  <a:pt x="39623" y="18288"/>
                </a:lnTo>
                <a:lnTo>
                  <a:pt x="48802" y="22266"/>
                </a:lnTo>
                <a:lnTo>
                  <a:pt x="50291" y="12192"/>
                </a:lnTo>
                <a:close/>
              </a:path>
              <a:path w="436244" h="637539">
                <a:moveTo>
                  <a:pt x="48802" y="22266"/>
                </a:moveTo>
                <a:lnTo>
                  <a:pt x="39623" y="18288"/>
                </a:lnTo>
                <a:lnTo>
                  <a:pt x="39623" y="84328"/>
                </a:lnTo>
                <a:lnTo>
                  <a:pt x="48802" y="22266"/>
                </a:lnTo>
                <a:close/>
              </a:path>
              <a:path w="436244" h="637539">
                <a:moveTo>
                  <a:pt x="50292" y="22912"/>
                </a:moveTo>
                <a:lnTo>
                  <a:pt x="50291" y="12192"/>
                </a:lnTo>
                <a:lnTo>
                  <a:pt x="48802" y="22266"/>
                </a:lnTo>
                <a:lnTo>
                  <a:pt x="50292" y="22912"/>
                </a:lnTo>
                <a:close/>
              </a:path>
              <a:path w="436244" h="637539">
                <a:moveTo>
                  <a:pt x="72390" y="201930"/>
                </a:moveTo>
                <a:lnTo>
                  <a:pt x="61722" y="198882"/>
                </a:lnTo>
                <a:lnTo>
                  <a:pt x="65513" y="205694"/>
                </a:lnTo>
                <a:lnTo>
                  <a:pt x="72390" y="201930"/>
                </a:lnTo>
                <a:close/>
              </a:path>
              <a:path w="436244" h="637539">
                <a:moveTo>
                  <a:pt x="65513" y="205694"/>
                </a:moveTo>
                <a:lnTo>
                  <a:pt x="61722" y="198882"/>
                </a:lnTo>
                <a:lnTo>
                  <a:pt x="61722" y="207769"/>
                </a:lnTo>
                <a:lnTo>
                  <a:pt x="65513" y="205694"/>
                </a:lnTo>
                <a:close/>
              </a:path>
              <a:path w="436244" h="637539">
                <a:moveTo>
                  <a:pt x="72389" y="218051"/>
                </a:moveTo>
                <a:lnTo>
                  <a:pt x="72390" y="201930"/>
                </a:lnTo>
                <a:lnTo>
                  <a:pt x="65513" y="205694"/>
                </a:lnTo>
                <a:lnTo>
                  <a:pt x="72389" y="218051"/>
                </a:lnTo>
                <a:close/>
              </a:path>
              <a:path w="436244" h="637539">
                <a:moveTo>
                  <a:pt x="240029" y="108677"/>
                </a:moveTo>
                <a:lnTo>
                  <a:pt x="240029" y="105156"/>
                </a:lnTo>
                <a:lnTo>
                  <a:pt x="224925" y="98608"/>
                </a:lnTo>
                <a:lnTo>
                  <a:pt x="174498" y="126492"/>
                </a:lnTo>
                <a:lnTo>
                  <a:pt x="188976" y="152552"/>
                </a:lnTo>
                <a:lnTo>
                  <a:pt x="188976" y="137160"/>
                </a:lnTo>
                <a:lnTo>
                  <a:pt x="192024" y="125730"/>
                </a:lnTo>
                <a:lnTo>
                  <a:pt x="196150" y="133157"/>
                </a:lnTo>
                <a:lnTo>
                  <a:pt x="240029" y="108677"/>
                </a:lnTo>
                <a:close/>
              </a:path>
              <a:path w="436244" h="637539">
                <a:moveTo>
                  <a:pt x="196150" y="133157"/>
                </a:moveTo>
                <a:lnTo>
                  <a:pt x="192024" y="125730"/>
                </a:lnTo>
                <a:lnTo>
                  <a:pt x="188976" y="137160"/>
                </a:lnTo>
                <a:lnTo>
                  <a:pt x="196150" y="133157"/>
                </a:lnTo>
                <a:close/>
              </a:path>
              <a:path w="436244" h="637539">
                <a:moveTo>
                  <a:pt x="435864" y="564642"/>
                </a:moveTo>
                <a:lnTo>
                  <a:pt x="196150" y="133157"/>
                </a:lnTo>
                <a:lnTo>
                  <a:pt x="188976" y="137160"/>
                </a:lnTo>
                <a:lnTo>
                  <a:pt x="188976" y="152552"/>
                </a:lnTo>
                <a:lnTo>
                  <a:pt x="414528" y="558546"/>
                </a:lnTo>
                <a:lnTo>
                  <a:pt x="421386" y="554736"/>
                </a:lnTo>
                <a:lnTo>
                  <a:pt x="421386" y="572685"/>
                </a:lnTo>
                <a:lnTo>
                  <a:pt x="435864" y="564642"/>
                </a:lnTo>
                <a:close/>
              </a:path>
              <a:path w="436244" h="637539">
                <a:moveTo>
                  <a:pt x="240029" y="105156"/>
                </a:moveTo>
                <a:lnTo>
                  <a:pt x="239268" y="90678"/>
                </a:lnTo>
                <a:lnTo>
                  <a:pt x="224925" y="98608"/>
                </a:lnTo>
                <a:lnTo>
                  <a:pt x="240029" y="105156"/>
                </a:lnTo>
                <a:close/>
              </a:path>
              <a:path w="436244" h="637539">
                <a:moveTo>
                  <a:pt x="315468" y="622554"/>
                </a:moveTo>
                <a:lnTo>
                  <a:pt x="311658" y="615696"/>
                </a:lnTo>
                <a:lnTo>
                  <a:pt x="304800" y="619506"/>
                </a:lnTo>
                <a:lnTo>
                  <a:pt x="315468" y="622554"/>
                </a:lnTo>
                <a:close/>
              </a:path>
              <a:path w="436244" h="637539">
                <a:moveTo>
                  <a:pt x="315468" y="631528"/>
                </a:moveTo>
                <a:lnTo>
                  <a:pt x="315468" y="622554"/>
                </a:lnTo>
                <a:lnTo>
                  <a:pt x="304800" y="619506"/>
                </a:lnTo>
                <a:lnTo>
                  <a:pt x="304800" y="635662"/>
                </a:lnTo>
                <a:lnTo>
                  <a:pt x="305562" y="637032"/>
                </a:lnTo>
                <a:lnTo>
                  <a:pt x="315468" y="631528"/>
                </a:lnTo>
                <a:close/>
              </a:path>
              <a:path w="436244" h="637539">
                <a:moveTo>
                  <a:pt x="421386" y="572685"/>
                </a:moveTo>
                <a:lnTo>
                  <a:pt x="421386" y="554736"/>
                </a:lnTo>
                <a:lnTo>
                  <a:pt x="418338" y="565404"/>
                </a:lnTo>
                <a:lnTo>
                  <a:pt x="414528" y="558546"/>
                </a:lnTo>
                <a:lnTo>
                  <a:pt x="311658" y="615696"/>
                </a:lnTo>
                <a:lnTo>
                  <a:pt x="315468" y="622554"/>
                </a:lnTo>
                <a:lnTo>
                  <a:pt x="315468" y="631528"/>
                </a:lnTo>
                <a:lnTo>
                  <a:pt x="421386" y="572685"/>
                </a:lnTo>
                <a:close/>
              </a:path>
              <a:path w="436244" h="637539">
                <a:moveTo>
                  <a:pt x="421386" y="554736"/>
                </a:moveTo>
                <a:lnTo>
                  <a:pt x="414528" y="558546"/>
                </a:lnTo>
                <a:lnTo>
                  <a:pt x="418338" y="565404"/>
                </a:lnTo>
                <a:lnTo>
                  <a:pt x="421386" y="554736"/>
                </a:lnTo>
                <a:close/>
              </a:path>
            </a:pathLst>
          </a:custGeom>
          <a:solidFill>
            <a:srgbClr val="000000"/>
          </a:solidFill>
        </p:spPr>
        <p:txBody>
          <a:bodyPr wrap="square" lIns="0" tIns="0" rIns="0" bIns="0" rtlCol="0"/>
          <a:lstStyle/>
          <a:p>
            <a:endParaRPr/>
          </a:p>
        </p:txBody>
      </p:sp>
      <p:sp>
        <p:nvSpPr>
          <p:cNvPr id="17" name="object 17"/>
          <p:cNvSpPr txBox="1"/>
          <p:nvPr/>
        </p:nvSpPr>
        <p:spPr>
          <a:xfrm>
            <a:off x="6374384" y="5198617"/>
            <a:ext cx="1773555" cy="939800"/>
          </a:xfrm>
          <a:prstGeom prst="rect">
            <a:avLst/>
          </a:prstGeom>
        </p:spPr>
        <p:txBody>
          <a:bodyPr vert="horz" wrap="square" lIns="0" tIns="12065" rIns="0" bIns="0" rtlCol="0">
            <a:spAutoFit/>
          </a:bodyPr>
          <a:lstStyle/>
          <a:p>
            <a:pPr marL="12700" marR="5080">
              <a:lnSpc>
                <a:spcPct val="100000"/>
              </a:lnSpc>
              <a:spcBef>
                <a:spcPts val="95"/>
              </a:spcBef>
            </a:pPr>
            <a:r>
              <a:rPr sz="2000" spc="-10" dirty="0">
                <a:latin typeface="Times New Roman"/>
                <a:cs typeface="Times New Roman"/>
              </a:rPr>
              <a:t>George </a:t>
            </a:r>
            <a:r>
              <a:rPr sz="2000" spc="-5" dirty="0">
                <a:latin typeface="Times New Roman"/>
                <a:cs typeface="Times New Roman"/>
              </a:rPr>
              <a:t>decrypts  the message</a:t>
            </a:r>
            <a:r>
              <a:rPr sz="2000" spc="-75" dirty="0">
                <a:latin typeface="Times New Roman"/>
                <a:cs typeface="Times New Roman"/>
              </a:rPr>
              <a:t> </a:t>
            </a:r>
            <a:r>
              <a:rPr sz="2000" spc="-5" dirty="0">
                <a:latin typeface="Times New Roman"/>
                <a:cs typeface="Times New Roman"/>
              </a:rPr>
              <a:t>with  his private</a:t>
            </a:r>
            <a:r>
              <a:rPr sz="2000" spc="-50" dirty="0">
                <a:latin typeface="Times New Roman"/>
                <a:cs typeface="Times New Roman"/>
              </a:rPr>
              <a:t> </a:t>
            </a:r>
            <a:r>
              <a:rPr sz="2000" spc="-35" dirty="0">
                <a:latin typeface="Times New Roman"/>
                <a:cs typeface="Times New Roman"/>
              </a:rPr>
              <a:t>key.</a:t>
            </a:r>
            <a:endParaRPr sz="2000">
              <a:latin typeface="Times New Roman"/>
              <a:cs typeface="Times New Roman"/>
            </a:endParaRPr>
          </a:p>
        </p:txBody>
      </p:sp>
      <p:sp>
        <p:nvSpPr>
          <p:cNvPr id="18" name="object 18"/>
          <p:cNvSpPr txBox="1"/>
          <p:nvPr/>
        </p:nvSpPr>
        <p:spPr>
          <a:xfrm>
            <a:off x="3536691" y="5258815"/>
            <a:ext cx="1641475" cy="1031875"/>
          </a:xfrm>
          <a:prstGeom prst="rect">
            <a:avLst/>
          </a:prstGeom>
        </p:spPr>
        <p:txBody>
          <a:bodyPr vert="horz" wrap="square" lIns="0" tIns="12065" rIns="0" bIns="0" rtlCol="0">
            <a:spAutoFit/>
          </a:bodyPr>
          <a:lstStyle/>
          <a:p>
            <a:pPr marL="494665" marR="5080" indent="109855">
              <a:lnSpc>
                <a:spcPct val="100000"/>
              </a:lnSpc>
              <a:spcBef>
                <a:spcPts val="95"/>
              </a:spcBef>
            </a:pPr>
            <a:r>
              <a:rPr sz="2000" spc="-20" dirty="0">
                <a:latin typeface="Times New Roman"/>
                <a:cs typeface="Times New Roman"/>
              </a:rPr>
              <a:t>George’s  </a:t>
            </a:r>
            <a:r>
              <a:rPr sz="2000" spc="-5" dirty="0">
                <a:latin typeface="Times New Roman"/>
                <a:cs typeface="Times New Roman"/>
              </a:rPr>
              <a:t>Public</a:t>
            </a:r>
            <a:r>
              <a:rPr sz="2000" spc="-85" dirty="0">
                <a:latin typeface="Times New Roman"/>
                <a:cs typeface="Times New Roman"/>
              </a:rPr>
              <a:t> </a:t>
            </a:r>
            <a:r>
              <a:rPr sz="2000" spc="-5" dirty="0">
                <a:latin typeface="Times New Roman"/>
                <a:cs typeface="Times New Roman"/>
              </a:rPr>
              <a:t>Key</a:t>
            </a:r>
            <a:endParaRPr sz="2000">
              <a:latin typeface="Times New Roman"/>
              <a:cs typeface="Times New Roman"/>
            </a:endParaRPr>
          </a:p>
          <a:p>
            <a:pPr marL="12700">
              <a:lnSpc>
                <a:spcPct val="100000"/>
              </a:lnSpc>
              <a:spcBef>
                <a:spcPts val="725"/>
              </a:spcBef>
            </a:pPr>
            <a:r>
              <a:rPr sz="2000" spc="-5" dirty="0">
                <a:latin typeface="Arial Narrow"/>
                <a:cs typeface="Arial Narrow"/>
              </a:rPr>
              <a:t>Key</a:t>
            </a:r>
            <a:r>
              <a:rPr sz="2000" spc="-10" dirty="0">
                <a:latin typeface="Arial Narrow"/>
                <a:cs typeface="Arial Narrow"/>
              </a:rPr>
              <a:t> </a:t>
            </a:r>
            <a:r>
              <a:rPr sz="2000" spc="-5" dirty="0">
                <a:latin typeface="Arial Narrow"/>
                <a:cs typeface="Arial Narrow"/>
              </a:rPr>
              <a:t>Repository</a:t>
            </a:r>
            <a:endParaRPr sz="2000">
              <a:latin typeface="Arial Narrow"/>
              <a:cs typeface="Arial Narrow"/>
            </a:endParaRPr>
          </a:p>
        </p:txBody>
      </p:sp>
      <p:sp>
        <p:nvSpPr>
          <p:cNvPr id="19" name="object 19"/>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20" name="object 20"/>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43</a:t>
            </a:fld>
            <a:endParaRPr spc="-5"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20" y="908397"/>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3228848" y="1440433"/>
            <a:ext cx="3599815" cy="467359"/>
          </a:xfrm>
          <a:prstGeom prst="rect">
            <a:avLst/>
          </a:prstGeom>
        </p:spPr>
        <p:txBody>
          <a:bodyPr vert="horz" wrap="square" lIns="0" tIns="12065" rIns="0" bIns="0" rtlCol="0">
            <a:spAutoFit/>
          </a:bodyPr>
          <a:lstStyle/>
          <a:p>
            <a:pPr marL="12700">
              <a:lnSpc>
                <a:spcPct val="100000"/>
              </a:lnSpc>
              <a:spcBef>
                <a:spcPts val="95"/>
              </a:spcBef>
            </a:pPr>
            <a:r>
              <a:rPr spc="-10" dirty="0"/>
              <a:t>Man-in-the-Middle</a:t>
            </a:r>
            <a:r>
              <a:rPr spc="-105" dirty="0"/>
              <a:t> </a:t>
            </a:r>
            <a:r>
              <a:rPr spc="-10" dirty="0"/>
              <a:t>Attack</a:t>
            </a:r>
          </a:p>
        </p:txBody>
      </p:sp>
      <p:sp>
        <p:nvSpPr>
          <p:cNvPr id="5" name="object 5"/>
          <p:cNvSpPr/>
          <p:nvPr/>
        </p:nvSpPr>
        <p:spPr>
          <a:xfrm>
            <a:off x="3589782" y="5467350"/>
            <a:ext cx="1936750" cy="696595"/>
          </a:xfrm>
          <a:custGeom>
            <a:avLst/>
            <a:gdLst/>
            <a:ahLst/>
            <a:cxnLst/>
            <a:rect l="l" t="t" r="r" b="b"/>
            <a:pathLst>
              <a:path w="1936750" h="696595">
                <a:moveTo>
                  <a:pt x="1936242" y="696467"/>
                </a:moveTo>
                <a:lnTo>
                  <a:pt x="1936241" y="0"/>
                </a:lnTo>
                <a:lnTo>
                  <a:pt x="0" y="0"/>
                </a:lnTo>
                <a:lnTo>
                  <a:pt x="0" y="696467"/>
                </a:lnTo>
                <a:lnTo>
                  <a:pt x="2285" y="696467"/>
                </a:lnTo>
                <a:lnTo>
                  <a:pt x="2285" y="13715"/>
                </a:lnTo>
                <a:lnTo>
                  <a:pt x="13715" y="2286"/>
                </a:lnTo>
                <a:lnTo>
                  <a:pt x="27309" y="16001"/>
                </a:lnTo>
                <a:lnTo>
                  <a:pt x="1908809" y="16001"/>
                </a:lnTo>
                <a:lnTo>
                  <a:pt x="1922526" y="2286"/>
                </a:lnTo>
                <a:lnTo>
                  <a:pt x="1933955" y="13715"/>
                </a:lnTo>
                <a:lnTo>
                  <a:pt x="1933956" y="696467"/>
                </a:lnTo>
                <a:lnTo>
                  <a:pt x="1936242" y="696467"/>
                </a:lnTo>
                <a:close/>
              </a:path>
              <a:path w="1936750" h="696595">
                <a:moveTo>
                  <a:pt x="27309" y="16001"/>
                </a:moveTo>
                <a:lnTo>
                  <a:pt x="13715" y="2286"/>
                </a:lnTo>
                <a:lnTo>
                  <a:pt x="2285" y="13715"/>
                </a:lnTo>
                <a:lnTo>
                  <a:pt x="7619" y="19002"/>
                </a:lnTo>
                <a:lnTo>
                  <a:pt x="7619" y="16001"/>
                </a:lnTo>
                <a:lnTo>
                  <a:pt x="16001" y="7620"/>
                </a:lnTo>
                <a:lnTo>
                  <a:pt x="16001" y="16001"/>
                </a:lnTo>
                <a:lnTo>
                  <a:pt x="27309" y="16001"/>
                </a:lnTo>
                <a:close/>
              </a:path>
              <a:path w="1936750" h="696595">
                <a:moveTo>
                  <a:pt x="16002" y="669035"/>
                </a:moveTo>
                <a:lnTo>
                  <a:pt x="16001" y="27309"/>
                </a:lnTo>
                <a:lnTo>
                  <a:pt x="2285" y="13715"/>
                </a:lnTo>
                <a:lnTo>
                  <a:pt x="2286" y="682751"/>
                </a:lnTo>
                <a:lnTo>
                  <a:pt x="16002" y="669035"/>
                </a:lnTo>
                <a:close/>
              </a:path>
              <a:path w="1936750" h="696595">
                <a:moveTo>
                  <a:pt x="98298" y="608838"/>
                </a:moveTo>
                <a:lnTo>
                  <a:pt x="87630" y="597408"/>
                </a:lnTo>
                <a:lnTo>
                  <a:pt x="2286" y="682751"/>
                </a:lnTo>
                <a:lnTo>
                  <a:pt x="7620" y="688086"/>
                </a:lnTo>
                <a:lnTo>
                  <a:pt x="7620" y="680465"/>
                </a:lnTo>
                <a:lnTo>
                  <a:pt x="27309" y="680465"/>
                </a:lnTo>
                <a:lnTo>
                  <a:pt x="85344" y="621908"/>
                </a:lnTo>
                <a:lnTo>
                  <a:pt x="85344" y="611124"/>
                </a:lnTo>
                <a:lnTo>
                  <a:pt x="96032" y="611124"/>
                </a:lnTo>
                <a:lnTo>
                  <a:pt x="98298" y="608838"/>
                </a:lnTo>
                <a:close/>
              </a:path>
              <a:path w="1936750" h="696595">
                <a:moveTo>
                  <a:pt x="1933956" y="696467"/>
                </a:moveTo>
                <a:lnTo>
                  <a:pt x="1933956" y="682751"/>
                </a:lnTo>
                <a:lnTo>
                  <a:pt x="1922526" y="694182"/>
                </a:lnTo>
                <a:lnTo>
                  <a:pt x="1908810" y="680465"/>
                </a:lnTo>
                <a:lnTo>
                  <a:pt x="27309" y="680466"/>
                </a:lnTo>
                <a:lnTo>
                  <a:pt x="13716" y="694182"/>
                </a:lnTo>
                <a:lnTo>
                  <a:pt x="2286" y="682751"/>
                </a:lnTo>
                <a:lnTo>
                  <a:pt x="2285" y="696467"/>
                </a:lnTo>
                <a:lnTo>
                  <a:pt x="1933956" y="696467"/>
                </a:lnTo>
                <a:close/>
              </a:path>
              <a:path w="1936750" h="696595">
                <a:moveTo>
                  <a:pt x="16001" y="16001"/>
                </a:moveTo>
                <a:lnTo>
                  <a:pt x="16001" y="7620"/>
                </a:lnTo>
                <a:lnTo>
                  <a:pt x="7619" y="16001"/>
                </a:lnTo>
                <a:lnTo>
                  <a:pt x="16001" y="16001"/>
                </a:lnTo>
                <a:close/>
              </a:path>
              <a:path w="1936750" h="696595">
                <a:moveTo>
                  <a:pt x="95277" y="84582"/>
                </a:moveTo>
                <a:lnTo>
                  <a:pt x="27309" y="16001"/>
                </a:lnTo>
                <a:lnTo>
                  <a:pt x="7619" y="16001"/>
                </a:lnTo>
                <a:lnTo>
                  <a:pt x="7619" y="19002"/>
                </a:lnTo>
                <a:lnTo>
                  <a:pt x="85343" y="96032"/>
                </a:lnTo>
                <a:lnTo>
                  <a:pt x="85343" y="84582"/>
                </a:lnTo>
                <a:lnTo>
                  <a:pt x="95277" y="84582"/>
                </a:lnTo>
                <a:close/>
              </a:path>
              <a:path w="1936750" h="696595">
                <a:moveTo>
                  <a:pt x="27309" y="680466"/>
                </a:moveTo>
                <a:lnTo>
                  <a:pt x="7620" y="680465"/>
                </a:lnTo>
                <a:lnTo>
                  <a:pt x="16002" y="688086"/>
                </a:lnTo>
                <a:lnTo>
                  <a:pt x="16002" y="691875"/>
                </a:lnTo>
                <a:lnTo>
                  <a:pt x="27309" y="680466"/>
                </a:lnTo>
                <a:close/>
              </a:path>
              <a:path w="1936750" h="696595">
                <a:moveTo>
                  <a:pt x="16002" y="691875"/>
                </a:moveTo>
                <a:lnTo>
                  <a:pt x="16002" y="688086"/>
                </a:lnTo>
                <a:lnTo>
                  <a:pt x="7620" y="680465"/>
                </a:lnTo>
                <a:lnTo>
                  <a:pt x="7620" y="688086"/>
                </a:lnTo>
                <a:lnTo>
                  <a:pt x="13716" y="694182"/>
                </a:lnTo>
                <a:lnTo>
                  <a:pt x="16002" y="691875"/>
                </a:lnTo>
                <a:close/>
              </a:path>
              <a:path w="1936750" h="696595">
                <a:moveTo>
                  <a:pt x="98297" y="87629"/>
                </a:moveTo>
                <a:lnTo>
                  <a:pt x="95277" y="84582"/>
                </a:lnTo>
                <a:lnTo>
                  <a:pt x="85343" y="84582"/>
                </a:lnTo>
                <a:lnTo>
                  <a:pt x="85343" y="96032"/>
                </a:lnTo>
                <a:lnTo>
                  <a:pt x="87629" y="98298"/>
                </a:lnTo>
                <a:lnTo>
                  <a:pt x="98297" y="87629"/>
                </a:lnTo>
                <a:close/>
              </a:path>
              <a:path w="1936750" h="696595">
                <a:moveTo>
                  <a:pt x="98297" y="95734"/>
                </a:moveTo>
                <a:lnTo>
                  <a:pt x="98297" y="87629"/>
                </a:lnTo>
                <a:lnTo>
                  <a:pt x="87629" y="98298"/>
                </a:lnTo>
                <a:lnTo>
                  <a:pt x="85343" y="96032"/>
                </a:lnTo>
                <a:lnTo>
                  <a:pt x="85344" y="599694"/>
                </a:lnTo>
                <a:lnTo>
                  <a:pt x="87630" y="597408"/>
                </a:lnTo>
                <a:lnTo>
                  <a:pt x="92964" y="603123"/>
                </a:lnTo>
                <a:lnTo>
                  <a:pt x="92963" y="100584"/>
                </a:lnTo>
                <a:lnTo>
                  <a:pt x="98297" y="95734"/>
                </a:lnTo>
                <a:close/>
              </a:path>
              <a:path w="1936750" h="696595">
                <a:moveTo>
                  <a:pt x="96032" y="611124"/>
                </a:moveTo>
                <a:lnTo>
                  <a:pt x="85344" y="611124"/>
                </a:lnTo>
                <a:lnTo>
                  <a:pt x="85344" y="621908"/>
                </a:lnTo>
                <a:lnTo>
                  <a:pt x="96032" y="611124"/>
                </a:lnTo>
                <a:close/>
              </a:path>
              <a:path w="1936750" h="696595">
                <a:moveTo>
                  <a:pt x="101345" y="100584"/>
                </a:moveTo>
                <a:lnTo>
                  <a:pt x="101345" y="92963"/>
                </a:lnTo>
                <a:lnTo>
                  <a:pt x="92963" y="100584"/>
                </a:lnTo>
                <a:lnTo>
                  <a:pt x="101345" y="100584"/>
                </a:lnTo>
                <a:close/>
              </a:path>
              <a:path w="1936750" h="696595">
                <a:moveTo>
                  <a:pt x="101346" y="595122"/>
                </a:moveTo>
                <a:lnTo>
                  <a:pt x="101345" y="100584"/>
                </a:lnTo>
                <a:lnTo>
                  <a:pt x="92963" y="100584"/>
                </a:lnTo>
                <a:lnTo>
                  <a:pt x="92964" y="595122"/>
                </a:lnTo>
                <a:lnTo>
                  <a:pt x="101346" y="595122"/>
                </a:lnTo>
                <a:close/>
              </a:path>
              <a:path w="1936750" h="696595">
                <a:moveTo>
                  <a:pt x="1843278" y="595122"/>
                </a:moveTo>
                <a:lnTo>
                  <a:pt x="92964" y="595122"/>
                </a:lnTo>
                <a:lnTo>
                  <a:pt x="101346" y="603503"/>
                </a:lnTo>
                <a:lnTo>
                  <a:pt x="101346" y="611124"/>
                </a:lnTo>
                <a:lnTo>
                  <a:pt x="1834896" y="611124"/>
                </a:lnTo>
                <a:lnTo>
                  <a:pt x="1834896" y="603503"/>
                </a:lnTo>
                <a:lnTo>
                  <a:pt x="1843278" y="595122"/>
                </a:lnTo>
                <a:close/>
              </a:path>
              <a:path w="1936750" h="696595">
                <a:moveTo>
                  <a:pt x="101346" y="611124"/>
                </a:moveTo>
                <a:lnTo>
                  <a:pt x="101346" y="603503"/>
                </a:lnTo>
                <a:lnTo>
                  <a:pt x="92964" y="595122"/>
                </a:lnTo>
                <a:lnTo>
                  <a:pt x="92964" y="603123"/>
                </a:lnTo>
                <a:lnTo>
                  <a:pt x="98298" y="608838"/>
                </a:lnTo>
                <a:lnTo>
                  <a:pt x="98298" y="611124"/>
                </a:lnTo>
                <a:lnTo>
                  <a:pt x="101346" y="611124"/>
                </a:lnTo>
                <a:close/>
              </a:path>
              <a:path w="1936750" h="696595">
                <a:moveTo>
                  <a:pt x="1840229" y="84582"/>
                </a:moveTo>
                <a:lnTo>
                  <a:pt x="95277" y="84582"/>
                </a:lnTo>
                <a:lnTo>
                  <a:pt x="98297" y="87629"/>
                </a:lnTo>
                <a:lnTo>
                  <a:pt x="98297" y="95734"/>
                </a:lnTo>
                <a:lnTo>
                  <a:pt x="101345" y="92963"/>
                </a:lnTo>
                <a:lnTo>
                  <a:pt x="101345" y="100584"/>
                </a:lnTo>
                <a:lnTo>
                  <a:pt x="1834895" y="100584"/>
                </a:lnTo>
                <a:lnTo>
                  <a:pt x="1834895" y="92963"/>
                </a:lnTo>
                <a:lnTo>
                  <a:pt x="1837181" y="95042"/>
                </a:lnTo>
                <a:lnTo>
                  <a:pt x="1837181" y="87629"/>
                </a:lnTo>
                <a:lnTo>
                  <a:pt x="1840229" y="84582"/>
                </a:lnTo>
                <a:close/>
              </a:path>
              <a:path w="1936750" h="696595">
                <a:moveTo>
                  <a:pt x="98298" y="611124"/>
                </a:moveTo>
                <a:lnTo>
                  <a:pt x="98298" y="608838"/>
                </a:lnTo>
                <a:lnTo>
                  <a:pt x="96032" y="611124"/>
                </a:lnTo>
                <a:lnTo>
                  <a:pt x="98298" y="611124"/>
                </a:lnTo>
                <a:close/>
              </a:path>
              <a:path w="1936750" h="696595">
                <a:moveTo>
                  <a:pt x="1843277" y="100584"/>
                </a:moveTo>
                <a:lnTo>
                  <a:pt x="1834895" y="92963"/>
                </a:lnTo>
                <a:lnTo>
                  <a:pt x="1834895" y="100584"/>
                </a:lnTo>
                <a:lnTo>
                  <a:pt x="1843277" y="100584"/>
                </a:lnTo>
                <a:close/>
              </a:path>
              <a:path w="1936750" h="696595">
                <a:moveTo>
                  <a:pt x="1843278" y="595122"/>
                </a:moveTo>
                <a:lnTo>
                  <a:pt x="1843277" y="100584"/>
                </a:lnTo>
                <a:lnTo>
                  <a:pt x="1834895" y="100584"/>
                </a:lnTo>
                <a:lnTo>
                  <a:pt x="1834896" y="595122"/>
                </a:lnTo>
                <a:lnTo>
                  <a:pt x="1843278" y="595122"/>
                </a:lnTo>
                <a:close/>
              </a:path>
              <a:path w="1936750" h="696595">
                <a:moveTo>
                  <a:pt x="1843278" y="602742"/>
                </a:moveTo>
                <a:lnTo>
                  <a:pt x="1843278" y="595122"/>
                </a:lnTo>
                <a:lnTo>
                  <a:pt x="1834896" y="603503"/>
                </a:lnTo>
                <a:lnTo>
                  <a:pt x="1834896" y="611124"/>
                </a:lnTo>
                <a:lnTo>
                  <a:pt x="1837182" y="611124"/>
                </a:lnTo>
                <a:lnTo>
                  <a:pt x="1837182" y="608838"/>
                </a:lnTo>
                <a:lnTo>
                  <a:pt x="1843278" y="602742"/>
                </a:lnTo>
                <a:close/>
              </a:path>
              <a:path w="1936750" h="696595">
                <a:moveTo>
                  <a:pt x="1850897" y="96032"/>
                </a:moveTo>
                <a:lnTo>
                  <a:pt x="1850897" y="84582"/>
                </a:lnTo>
                <a:lnTo>
                  <a:pt x="1840229" y="84582"/>
                </a:lnTo>
                <a:lnTo>
                  <a:pt x="1837181" y="87629"/>
                </a:lnTo>
                <a:lnTo>
                  <a:pt x="1848612" y="98298"/>
                </a:lnTo>
                <a:lnTo>
                  <a:pt x="1850897" y="96032"/>
                </a:lnTo>
                <a:close/>
              </a:path>
              <a:path w="1936750" h="696595">
                <a:moveTo>
                  <a:pt x="1850898" y="599693"/>
                </a:moveTo>
                <a:lnTo>
                  <a:pt x="1850897" y="96032"/>
                </a:lnTo>
                <a:lnTo>
                  <a:pt x="1848612" y="98298"/>
                </a:lnTo>
                <a:lnTo>
                  <a:pt x="1837181" y="87629"/>
                </a:lnTo>
                <a:lnTo>
                  <a:pt x="1837181" y="95042"/>
                </a:lnTo>
                <a:lnTo>
                  <a:pt x="1843277" y="100584"/>
                </a:lnTo>
                <a:lnTo>
                  <a:pt x="1843278" y="602742"/>
                </a:lnTo>
                <a:lnTo>
                  <a:pt x="1848612" y="597408"/>
                </a:lnTo>
                <a:lnTo>
                  <a:pt x="1850898" y="599693"/>
                </a:lnTo>
                <a:close/>
              </a:path>
              <a:path w="1936750" h="696595">
                <a:moveTo>
                  <a:pt x="1933956" y="682751"/>
                </a:moveTo>
                <a:lnTo>
                  <a:pt x="1848612" y="597408"/>
                </a:lnTo>
                <a:lnTo>
                  <a:pt x="1837182" y="608838"/>
                </a:lnTo>
                <a:lnTo>
                  <a:pt x="1839468" y="611124"/>
                </a:lnTo>
                <a:lnTo>
                  <a:pt x="1850898" y="611124"/>
                </a:lnTo>
                <a:lnTo>
                  <a:pt x="1850898" y="622553"/>
                </a:lnTo>
                <a:lnTo>
                  <a:pt x="1908810" y="680465"/>
                </a:lnTo>
                <a:lnTo>
                  <a:pt x="1927860" y="680465"/>
                </a:lnTo>
                <a:lnTo>
                  <a:pt x="1927860" y="688848"/>
                </a:lnTo>
                <a:lnTo>
                  <a:pt x="1933956" y="682751"/>
                </a:lnTo>
                <a:close/>
              </a:path>
              <a:path w="1936750" h="696595">
                <a:moveTo>
                  <a:pt x="1839468" y="611124"/>
                </a:moveTo>
                <a:lnTo>
                  <a:pt x="1837182" y="608838"/>
                </a:lnTo>
                <a:lnTo>
                  <a:pt x="1837182" y="611124"/>
                </a:lnTo>
                <a:lnTo>
                  <a:pt x="1839468" y="611124"/>
                </a:lnTo>
                <a:close/>
              </a:path>
              <a:path w="1936750" h="696595">
                <a:moveTo>
                  <a:pt x="1850898" y="622553"/>
                </a:moveTo>
                <a:lnTo>
                  <a:pt x="1850898" y="611124"/>
                </a:lnTo>
                <a:lnTo>
                  <a:pt x="1839468" y="611124"/>
                </a:lnTo>
                <a:lnTo>
                  <a:pt x="1850898" y="622553"/>
                </a:lnTo>
                <a:close/>
              </a:path>
              <a:path w="1936750" h="696595">
                <a:moveTo>
                  <a:pt x="1927859" y="19757"/>
                </a:moveTo>
                <a:lnTo>
                  <a:pt x="1927859" y="16001"/>
                </a:lnTo>
                <a:lnTo>
                  <a:pt x="1908809" y="16002"/>
                </a:lnTo>
                <a:lnTo>
                  <a:pt x="1840229" y="84582"/>
                </a:lnTo>
                <a:lnTo>
                  <a:pt x="1850897" y="84582"/>
                </a:lnTo>
                <a:lnTo>
                  <a:pt x="1850897" y="96032"/>
                </a:lnTo>
                <a:lnTo>
                  <a:pt x="1927859" y="19757"/>
                </a:lnTo>
                <a:close/>
              </a:path>
              <a:path w="1936750" h="696595">
                <a:moveTo>
                  <a:pt x="1933955" y="13715"/>
                </a:moveTo>
                <a:lnTo>
                  <a:pt x="1922526" y="2286"/>
                </a:lnTo>
                <a:lnTo>
                  <a:pt x="1908809" y="16002"/>
                </a:lnTo>
                <a:lnTo>
                  <a:pt x="1920239" y="16001"/>
                </a:lnTo>
                <a:lnTo>
                  <a:pt x="1920239" y="7620"/>
                </a:lnTo>
                <a:lnTo>
                  <a:pt x="1927859" y="16001"/>
                </a:lnTo>
                <a:lnTo>
                  <a:pt x="1927859" y="19757"/>
                </a:lnTo>
                <a:lnTo>
                  <a:pt x="1933955" y="13715"/>
                </a:lnTo>
                <a:close/>
              </a:path>
              <a:path w="1936750" h="696595">
                <a:moveTo>
                  <a:pt x="1927860" y="680465"/>
                </a:moveTo>
                <a:lnTo>
                  <a:pt x="1908810" y="680465"/>
                </a:lnTo>
                <a:lnTo>
                  <a:pt x="1920240" y="691896"/>
                </a:lnTo>
                <a:lnTo>
                  <a:pt x="1920240" y="688086"/>
                </a:lnTo>
                <a:lnTo>
                  <a:pt x="1927860" y="680465"/>
                </a:lnTo>
                <a:close/>
              </a:path>
              <a:path w="1936750" h="696595">
                <a:moveTo>
                  <a:pt x="1927859" y="16001"/>
                </a:moveTo>
                <a:lnTo>
                  <a:pt x="1920239" y="7620"/>
                </a:lnTo>
                <a:lnTo>
                  <a:pt x="1920239" y="16001"/>
                </a:lnTo>
                <a:lnTo>
                  <a:pt x="1927859" y="16001"/>
                </a:lnTo>
                <a:close/>
              </a:path>
              <a:path w="1936750" h="696595">
                <a:moveTo>
                  <a:pt x="1933956" y="682751"/>
                </a:moveTo>
                <a:lnTo>
                  <a:pt x="1933955" y="13715"/>
                </a:lnTo>
                <a:lnTo>
                  <a:pt x="1920239" y="27309"/>
                </a:lnTo>
                <a:lnTo>
                  <a:pt x="1920240" y="669036"/>
                </a:lnTo>
                <a:lnTo>
                  <a:pt x="1933956" y="682751"/>
                </a:lnTo>
                <a:close/>
              </a:path>
              <a:path w="1936750" h="696595">
                <a:moveTo>
                  <a:pt x="1927860" y="688848"/>
                </a:moveTo>
                <a:lnTo>
                  <a:pt x="1927860" y="680465"/>
                </a:lnTo>
                <a:lnTo>
                  <a:pt x="1920240" y="688086"/>
                </a:lnTo>
                <a:lnTo>
                  <a:pt x="1920240" y="691896"/>
                </a:lnTo>
                <a:lnTo>
                  <a:pt x="1922526" y="694182"/>
                </a:lnTo>
                <a:lnTo>
                  <a:pt x="1927860" y="688848"/>
                </a:lnTo>
                <a:close/>
              </a:path>
            </a:pathLst>
          </a:custGeom>
          <a:solidFill>
            <a:srgbClr val="000000"/>
          </a:solidFill>
        </p:spPr>
        <p:txBody>
          <a:bodyPr wrap="square" lIns="0" tIns="0" rIns="0" bIns="0" rtlCol="0"/>
          <a:lstStyle/>
          <a:p>
            <a:endParaRPr/>
          </a:p>
        </p:txBody>
      </p:sp>
      <p:sp>
        <p:nvSpPr>
          <p:cNvPr id="6" name="object 6"/>
          <p:cNvSpPr/>
          <p:nvPr/>
        </p:nvSpPr>
        <p:spPr>
          <a:xfrm>
            <a:off x="3753611" y="5633465"/>
            <a:ext cx="592404" cy="417576"/>
          </a:xfrm>
          <a:prstGeom prst="rect">
            <a:avLst/>
          </a:prstGeom>
          <a:blipFill>
            <a:blip r:embed="rId3" cstate="print"/>
            <a:stretch>
              <a:fillRect/>
            </a:stretch>
          </a:blipFill>
        </p:spPr>
        <p:txBody>
          <a:bodyPr wrap="square" lIns="0" tIns="0" rIns="0" bIns="0" rtlCol="0"/>
          <a:lstStyle/>
          <a:p>
            <a:endParaRPr/>
          </a:p>
        </p:txBody>
      </p:sp>
      <p:sp>
        <p:nvSpPr>
          <p:cNvPr id="7" name="object 7"/>
          <p:cNvSpPr txBox="1"/>
          <p:nvPr/>
        </p:nvSpPr>
        <p:spPr>
          <a:xfrm>
            <a:off x="4400804" y="5545328"/>
            <a:ext cx="936625" cy="513715"/>
          </a:xfrm>
          <a:prstGeom prst="rect">
            <a:avLst/>
          </a:prstGeom>
        </p:spPr>
        <p:txBody>
          <a:bodyPr vert="horz" wrap="square" lIns="0" tIns="12700" rIns="0" bIns="0" rtlCol="0">
            <a:spAutoFit/>
          </a:bodyPr>
          <a:lstStyle/>
          <a:p>
            <a:pPr marL="12700" marR="5080" indent="88900">
              <a:lnSpc>
                <a:spcPct val="100000"/>
              </a:lnSpc>
              <a:spcBef>
                <a:spcPts val="100"/>
              </a:spcBef>
            </a:pPr>
            <a:r>
              <a:rPr sz="1600" spc="-15" dirty="0">
                <a:latin typeface="Times New Roman"/>
                <a:cs typeface="Times New Roman"/>
              </a:rPr>
              <a:t>George’s  </a:t>
            </a:r>
            <a:r>
              <a:rPr sz="1600" dirty="0">
                <a:latin typeface="Times New Roman"/>
                <a:cs typeface="Times New Roman"/>
              </a:rPr>
              <a:t>Public</a:t>
            </a:r>
            <a:r>
              <a:rPr sz="1600" spc="-90" dirty="0">
                <a:latin typeface="Times New Roman"/>
                <a:cs typeface="Times New Roman"/>
              </a:rPr>
              <a:t> </a:t>
            </a:r>
            <a:r>
              <a:rPr sz="1600" dirty="0">
                <a:latin typeface="Times New Roman"/>
                <a:cs typeface="Times New Roman"/>
              </a:rPr>
              <a:t>Key</a:t>
            </a:r>
            <a:endParaRPr sz="1600">
              <a:latin typeface="Times New Roman"/>
              <a:cs typeface="Times New Roman"/>
            </a:endParaRPr>
          </a:p>
        </p:txBody>
      </p:sp>
      <p:sp>
        <p:nvSpPr>
          <p:cNvPr id="8" name="object 8"/>
          <p:cNvSpPr/>
          <p:nvPr/>
        </p:nvSpPr>
        <p:spPr>
          <a:xfrm>
            <a:off x="3753611" y="5631941"/>
            <a:ext cx="622554" cy="419100"/>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2383982" y="4441383"/>
            <a:ext cx="1109788" cy="1079621"/>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6679358" y="4297054"/>
            <a:ext cx="1038875" cy="1230493"/>
          </a:xfrm>
          <a:prstGeom prst="rect">
            <a:avLst/>
          </a:prstGeom>
          <a:blipFill>
            <a:blip r:embed="rId6" cstate="print"/>
            <a:stretch>
              <a:fillRect/>
            </a:stretch>
          </a:blipFill>
        </p:spPr>
        <p:txBody>
          <a:bodyPr wrap="square" lIns="0" tIns="0" rIns="0" bIns="0" rtlCol="0"/>
          <a:lstStyle/>
          <a:p>
            <a:endParaRPr/>
          </a:p>
        </p:txBody>
      </p:sp>
      <p:sp>
        <p:nvSpPr>
          <p:cNvPr id="11" name="object 11"/>
          <p:cNvSpPr/>
          <p:nvPr/>
        </p:nvSpPr>
        <p:spPr>
          <a:xfrm>
            <a:off x="4538106" y="3302758"/>
            <a:ext cx="928481" cy="1085598"/>
          </a:xfrm>
          <a:prstGeom prst="rect">
            <a:avLst/>
          </a:prstGeom>
          <a:blipFill>
            <a:blip r:embed="rId7" cstate="print"/>
            <a:stretch>
              <a:fillRect/>
            </a:stretch>
          </a:blipFill>
        </p:spPr>
        <p:txBody>
          <a:bodyPr wrap="square" lIns="0" tIns="0" rIns="0" bIns="0" rtlCol="0"/>
          <a:lstStyle/>
          <a:p>
            <a:endParaRPr/>
          </a:p>
        </p:txBody>
      </p:sp>
      <p:sp>
        <p:nvSpPr>
          <p:cNvPr id="12" name="object 12"/>
          <p:cNvSpPr/>
          <p:nvPr/>
        </p:nvSpPr>
        <p:spPr>
          <a:xfrm>
            <a:off x="3337559" y="3908023"/>
            <a:ext cx="570737" cy="350032"/>
          </a:xfrm>
          <a:prstGeom prst="rect">
            <a:avLst/>
          </a:prstGeom>
          <a:blipFill>
            <a:blip r:embed="rId8" cstate="print"/>
            <a:stretch>
              <a:fillRect/>
            </a:stretch>
          </a:blipFill>
        </p:spPr>
        <p:txBody>
          <a:bodyPr wrap="square" lIns="0" tIns="0" rIns="0" bIns="0" rtlCol="0"/>
          <a:lstStyle/>
          <a:p>
            <a:endParaRPr/>
          </a:p>
        </p:txBody>
      </p:sp>
      <p:sp>
        <p:nvSpPr>
          <p:cNvPr id="13" name="object 13"/>
          <p:cNvSpPr/>
          <p:nvPr/>
        </p:nvSpPr>
        <p:spPr>
          <a:xfrm>
            <a:off x="5991535" y="3752891"/>
            <a:ext cx="470027" cy="331428"/>
          </a:xfrm>
          <a:prstGeom prst="rect">
            <a:avLst/>
          </a:prstGeom>
          <a:blipFill>
            <a:blip r:embed="rId9" cstate="print"/>
            <a:stretch>
              <a:fillRect/>
            </a:stretch>
          </a:blipFill>
        </p:spPr>
        <p:txBody>
          <a:bodyPr wrap="square" lIns="0" tIns="0" rIns="0" bIns="0" rtlCol="0"/>
          <a:lstStyle/>
          <a:p>
            <a:endParaRPr/>
          </a:p>
        </p:txBody>
      </p:sp>
      <p:sp>
        <p:nvSpPr>
          <p:cNvPr id="14" name="object 14"/>
          <p:cNvSpPr/>
          <p:nvPr/>
        </p:nvSpPr>
        <p:spPr>
          <a:xfrm>
            <a:off x="3553967" y="4091178"/>
            <a:ext cx="834390" cy="612775"/>
          </a:xfrm>
          <a:custGeom>
            <a:avLst/>
            <a:gdLst/>
            <a:ahLst/>
            <a:cxnLst/>
            <a:rect l="l" t="t" r="r" b="b"/>
            <a:pathLst>
              <a:path w="834389" h="612775">
                <a:moveTo>
                  <a:pt x="616458" y="218512"/>
                </a:moveTo>
                <a:lnTo>
                  <a:pt x="616458" y="89916"/>
                </a:lnTo>
                <a:lnTo>
                  <a:pt x="0" y="527304"/>
                </a:lnTo>
                <a:lnTo>
                  <a:pt x="60960" y="612648"/>
                </a:lnTo>
                <a:lnTo>
                  <a:pt x="616458" y="218512"/>
                </a:lnTo>
                <a:close/>
              </a:path>
              <a:path w="834389" h="612775">
                <a:moveTo>
                  <a:pt x="834390" y="0"/>
                </a:moveTo>
                <a:lnTo>
                  <a:pt x="586740" y="47244"/>
                </a:lnTo>
                <a:lnTo>
                  <a:pt x="616458" y="89916"/>
                </a:lnTo>
                <a:lnTo>
                  <a:pt x="616458" y="218512"/>
                </a:lnTo>
                <a:lnTo>
                  <a:pt x="677418" y="175260"/>
                </a:lnTo>
                <a:lnTo>
                  <a:pt x="707898" y="217932"/>
                </a:lnTo>
                <a:lnTo>
                  <a:pt x="834390" y="0"/>
                </a:lnTo>
                <a:close/>
              </a:path>
            </a:pathLst>
          </a:custGeom>
          <a:solidFill>
            <a:srgbClr val="FFFF99"/>
          </a:solidFill>
        </p:spPr>
        <p:txBody>
          <a:bodyPr wrap="square" lIns="0" tIns="0" rIns="0" bIns="0" rtlCol="0"/>
          <a:lstStyle/>
          <a:p>
            <a:endParaRPr/>
          </a:p>
        </p:txBody>
      </p:sp>
      <p:sp>
        <p:nvSpPr>
          <p:cNvPr id="15" name="object 15"/>
          <p:cNvSpPr/>
          <p:nvPr/>
        </p:nvSpPr>
        <p:spPr>
          <a:xfrm>
            <a:off x="3543300" y="4079747"/>
            <a:ext cx="861060" cy="635000"/>
          </a:xfrm>
          <a:custGeom>
            <a:avLst/>
            <a:gdLst/>
            <a:ahLst/>
            <a:cxnLst/>
            <a:rect l="l" t="t" r="r" b="b"/>
            <a:pathLst>
              <a:path w="861060" h="635000">
                <a:moveTo>
                  <a:pt x="622554" y="114958"/>
                </a:moveTo>
                <a:lnTo>
                  <a:pt x="622554" y="95250"/>
                </a:lnTo>
                <a:lnTo>
                  <a:pt x="621030" y="105918"/>
                </a:lnTo>
                <a:lnTo>
                  <a:pt x="616500" y="99539"/>
                </a:lnTo>
                <a:lnTo>
                  <a:pt x="0" y="536448"/>
                </a:lnTo>
                <a:lnTo>
                  <a:pt x="15240" y="558051"/>
                </a:lnTo>
                <a:lnTo>
                  <a:pt x="15240" y="544830"/>
                </a:lnTo>
                <a:lnTo>
                  <a:pt x="17526" y="534162"/>
                </a:lnTo>
                <a:lnTo>
                  <a:pt x="21783" y="540198"/>
                </a:lnTo>
                <a:lnTo>
                  <a:pt x="622554" y="114958"/>
                </a:lnTo>
                <a:close/>
              </a:path>
              <a:path w="861060" h="635000">
                <a:moveTo>
                  <a:pt x="21783" y="540198"/>
                </a:moveTo>
                <a:lnTo>
                  <a:pt x="17526" y="534162"/>
                </a:lnTo>
                <a:lnTo>
                  <a:pt x="15240" y="544830"/>
                </a:lnTo>
                <a:lnTo>
                  <a:pt x="21783" y="540198"/>
                </a:lnTo>
                <a:close/>
              </a:path>
              <a:path w="861060" h="635000">
                <a:moveTo>
                  <a:pt x="73093" y="612941"/>
                </a:moveTo>
                <a:lnTo>
                  <a:pt x="21783" y="540198"/>
                </a:lnTo>
                <a:lnTo>
                  <a:pt x="15240" y="544830"/>
                </a:lnTo>
                <a:lnTo>
                  <a:pt x="15240" y="558051"/>
                </a:lnTo>
                <a:lnTo>
                  <a:pt x="67056" y="631505"/>
                </a:lnTo>
                <a:lnTo>
                  <a:pt x="67056" y="617220"/>
                </a:lnTo>
                <a:lnTo>
                  <a:pt x="73093" y="612941"/>
                </a:lnTo>
                <a:close/>
              </a:path>
              <a:path w="861060" h="635000">
                <a:moveTo>
                  <a:pt x="77724" y="619506"/>
                </a:moveTo>
                <a:lnTo>
                  <a:pt x="73093" y="612941"/>
                </a:lnTo>
                <a:lnTo>
                  <a:pt x="67056" y="617220"/>
                </a:lnTo>
                <a:lnTo>
                  <a:pt x="77724" y="619506"/>
                </a:lnTo>
                <a:close/>
              </a:path>
              <a:path w="861060" h="635000">
                <a:moveTo>
                  <a:pt x="77723" y="628813"/>
                </a:moveTo>
                <a:lnTo>
                  <a:pt x="77724" y="619506"/>
                </a:lnTo>
                <a:lnTo>
                  <a:pt x="67056" y="617220"/>
                </a:lnTo>
                <a:lnTo>
                  <a:pt x="67056" y="631505"/>
                </a:lnTo>
                <a:lnTo>
                  <a:pt x="69342" y="634746"/>
                </a:lnTo>
                <a:lnTo>
                  <a:pt x="77723" y="628813"/>
                </a:lnTo>
                <a:close/>
              </a:path>
              <a:path w="861060" h="635000">
                <a:moveTo>
                  <a:pt x="717728" y="215143"/>
                </a:moveTo>
                <a:lnTo>
                  <a:pt x="689610" y="176022"/>
                </a:lnTo>
                <a:lnTo>
                  <a:pt x="73093" y="612941"/>
                </a:lnTo>
                <a:lnTo>
                  <a:pt x="77724" y="619506"/>
                </a:lnTo>
                <a:lnTo>
                  <a:pt x="77723" y="628813"/>
                </a:lnTo>
                <a:lnTo>
                  <a:pt x="681228" y="201638"/>
                </a:lnTo>
                <a:lnTo>
                  <a:pt x="681228" y="191262"/>
                </a:lnTo>
                <a:lnTo>
                  <a:pt x="692658" y="193548"/>
                </a:lnTo>
                <a:lnTo>
                  <a:pt x="692658" y="207264"/>
                </a:lnTo>
                <a:lnTo>
                  <a:pt x="711708" y="233934"/>
                </a:lnTo>
                <a:lnTo>
                  <a:pt x="711708" y="225552"/>
                </a:lnTo>
                <a:lnTo>
                  <a:pt x="717728" y="215143"/>
                </a:lnTo>
                <a:close/>
              </a:path>
              <a:path w="861060" h="635000">
                <a:moveTo>
                  <a:pt x="861060" y="0"/>
                </a:moveTo>
                <a:lnTo>
                  <a:pt x="583692" y="53340"/>
                </a:lnTo>
                <a:lnTo>
                  <a:pt x="598932" y="74800"/>
                </a:lnTo>
                <a:lnTo>
                  <a:pt x="598932" y="66294"/>
                </a:lnTo>
                <a:lnTo>
                  <a:pt x="603504" y="54102"/>
                </a:lnTo>
                <a:lnTo>
                  <a:pt x="610562" y="64075"/>
                </a:lnTo>
                <a:lnTo>
                  <a:pt x="829233" y="22359"/>
                </a:lnTo>
                <a:lnTo>
                  <a:pt x="838200" y="6857"/>
                </a:lnTo>
                <a:lnTo>
                  <a:pt x="846582" y="19050"/>
                </a:lnTo>
                <a:lnTo>
                  <a:pt x="846582" y="24986"/>
                </a:lnTo>
                <a:lnTo>
                  <a:pt x="861060" y="0"/>
                </a:lnTo>
                <a:close/>
              </a:path>
              <a:path w="861060" h="635000">
                <a:moveTo>
                  <a:pt x="610562" y="64075"/>
                </a:moveTo>
                <a:lnTo>
                  <a:pt x="603504" y="54102"/>
                </a:lnTo>
                <a:lnTo>
                  <a:pt x="598932" y="66294"/>
                </a:lnTo>
                <a:lnTo>
                  <a:pt x="610562" y="64075"/>
                </a:lnTo>
                <a:close/>
              </a:path>
              <a:path w="861060" h="635000">
                <a:moveTo>
                  <a:pt x="638556" y="103632"/>
                </a:moveTo>
                <a:lnTo>
                  <a:pt x="610562" y="64075"/>
                </a:lnTo>
                <a:lnTo>
                  <a:pt x="598932" y="66294"/>
                </a:lnTo>
                <a:lnTo>
                  <a:pt x="598932" y="74800"/>
                </a:lnTo>
                <a:lnTo>
                  <a:pt x="616500" y="99539"/>
                </a:lnTo>
                <a:lnTo>
                  <a:pt x="622554" y="95250"/>
                </a:lnTo>
                <a:lnTo>
                  <a:pt x="622554" y="114958"/>
                </a:lnTo>
                <a:lnTo>
                  <a:pt x="638556" y="103632"/>
                </a:lnTo>
                <a:close/>
              </a:path>
              <a:path w="861060" h="635000">
                <a:moveTo>
                  <a:pt x="622554" y="95250"/>
                </a:moveTo>
                <a:lnTo>
                  <a:pt x="616500" y="99539"/>
                </a:lnTo>
                <a:lnTo>
                  <a:pt x="621030" y="105918"/>
                </a:lnTo>
                <a:lnTo>
                  <a:pt x="622554" y="95250"/>
                </a:lnTo>
                <a:close/>
              </a:path>
              <a:path w="861060" h="635000">
                <a:moveTo>
                  <a:pt x="692658" y="193548"/>
                </a:moveTo>
                <a:lnTo>
                  <a:pt x="681228" y="191262"/>
                </a:lnTo>
                <a:lnTo>
                  <a:pt x="686150" y="198153"/>
                </a:lnTo>
                <a:lnTo>
                  <a:pt x="692658" y="193548"/>
                </a:lnTo>
                <a:close/>
              </a:path>
              <a:path w="861060" h="635000">
                <a:moveTo>
                  <a:pt x="686150" y="198153"/>
                </a:moveTo>
                <a:lnTo>
                  <a:pt x="681228" y="191262"/>
                </a:lnTo>
                <a:lnTo>
                  <a:pt x="681228" y="201638"/>
                </a:lnTo>
                <a:lnTo>
                  <a:pt x="686150" y="198153"/>
                </a:lnTo>
                <a:close/>
              </a:path>
              <a:path w="861060" h="635000">
                <a:moveTo>
                  <a:pt x="692658" y="207264"/>
                </a:moveTo>
                <a:lnTo>
                  <a:pt x="692658" y="193548"/>
                </a:lnTo>
                <a:lnTo>
                  <a:pt x="686150" y="198153"/>
                </a:lnTo>
                <a:lnTo>
                  <a:pt x="692658" y="207264"/>
                </a:lnTo>
                <a:close/>
              </a:path>
              <a:path w="861060" h="635000">
                <a:moveTo>
                  <a:pt x="724662" y="224790"/>
                </a:moveTo>
                <a:lnTo>
                  <a:pt x="717728" y="215143"/>
                </a:lnTo>
                <a:lnTo>
                  <a:pt x="711708" y="225552"/>
                </a:lnTo>
                <a:lnTo>
                  <a:pt x="724662" y="224790"/>
                </a:lnTo>
                <a:close/>
              </a:path>
              <a:path w="861060" h="635000">
                <a:moveTo>
                  <a:pt x="724662" y="235396"/>
                </a:moveTo>
                <a:lnTo>
                  <a:pt x="724662" y="224790"/>
                </a:lnTo>
                <a:lnTo>
                  <a:pt x="711708" y="225552"/>
                </a:lnTo>
                <a:lnTo>
                  <a:pt x="711708" y="233934"/>
                </a:lnTo>
                <a:lnTo>
                  <a:pt x="719328" y="244602"/>
                </a:lnTo>
                <a:lnTo>
                  <a:pt x="724662" y="235396"/>
                </a:lnTo>
                <a:close/>
              </a:path>
              <a:path w="861060" h="635000">
                <a:moveTo>
                  <a:pt x="846582" y="24986"/>
                </a:moveTo>
                <a:lnTo>
                  <a:pt x="846582" y="19050"/>
                </a:lnTo>
                <a:lnTo>
                  <a:pt x="829233" y="22359"/>
                </a:lnTo>
                <a:lnTo>
                  <a:pt x="717728" y="215143"/>
                </a:lnTo>
                <a:lnTo>
                  <a:pt x="724662" y="224790"/>
                </a:lnTo>
                <a:lnTo>
                  <a:pt x="724662" y="235396"/>
                </a:lnTo>
                <a:lnTo>
                  <a:pt x="846582" y="24986"/>
                </a:lnTo>
                <a:close/>
              </a:path>
              <a:path w="861060" h="635000">
                <a:moveTo>
                  <a:pt x="846582" y="19050"/>
                </a:moveTo>
                <a:lnTo>
                  <a:pt x="838200" y="6857"/>
                </a:lnTo>
                <a:lnTo>
                  <a:pt x="829233" y="22359"/>
                </a:lnTo>
                <a:lnTo>
                  <a:pt x="846582" y="19050"/>
                </a:lnTo>
                <a:close/>
              </a:path>
            </a:pathLst>
          </a:custGeom>
          <a:solidFill>
            <a:srgbClr val="000000"/>
          </a:solidFill>
        </p:spPr>
        <p:txBody>
          <a:bodyPr wrap="square" lIns="0" tIns="0" rIns="0" bIns="0" rtlCol="0"/>
          <a:lstStyle/>
          <a:p>
            <a:endParaRPr/>
          </a:p>
        </p:txBody>
      </p:sp>
      <p:sp>
        <p:nvSpPr>
          <p:cNvPr id="16" name="object 16"/>
          <p:cNvSpPr/>
          <p:nvPr/>
        </p:nvSpPr>
        <p:spPr>
          <a:xfrm>
            <a:off x="5657850" y="3992117"/>
            <a:ext cx="1015365" cy="617220"/>
          </a:xfrm>
          <a:custGeom>
            <a:avLst/>
            <a:gdLst/>
            <a:ahLst/>
            <a:cxnLst/>
            <a:rect l="l" t="t" r="r" b="b"/>
            <a:pathLst>
              <a:path w="1015365" h="617220">
                <a:moveTo>
                  <a:pt x="1014983" y="617219"/>
                </a:moveTo>
                <a:lnTo>
                  <a:pt x="836676" y="393191"/>
                </a:lnTo>
                <a:lnTo>
                  <a:pt x="810767" y="438149"/>
                </a:lnTo>
                <a:lnTo>
                  <a:pt x="52577" y="0"/>
                </a:lnTo>
                <a:lnTo>
                  <a:pt x="0" y="90678"/>
                </a:lnTo>
                <a:lnTo>
                  <a:pt x="758189" y="528828"/>
                </a:lnTo>
                <a:lnTo>
                  <a:pt x="758189" y="578562"/>
                </a:lnTo>
                <a:lnTo>
                  <a:pt x="1014983" y="617219"/>
                </a:lnTo>
                <a:close/>
              </a:path>
              <a:path w="1015365" h="617220">
                <a:moveTo>
                  <a:pt x="758189" y="578562"/>
                </a:moveTo>
                <a:lnTo>
                  <a:pt x="758189" y="528828"/>
                </a:lnTo>
                <a:lnTo>
                  <a:pt x="731519" y="574548"/>
                </a:lnTo>
                <a:lnTo>
                  <a:pt x="758189" y="578562"/>
                </a:lnTo>
                <a:close/>
              </a:path>
            </a:pathLst>
          </a:custGeom>
          <a:solidFill>
            <a:srgbClr val="FFFF99"/>
          </a:solidFill>
        </p:spPr>
        <p:txBody>
          <a:bodyPr wrap="square" lIns="0" tIns="0" rIns="0" bIns="0" rtlCol="0"/>
          <a:lstStyle/>
          <a:p>
            <a:endParaRPr/>
          </a:p>
        </p:txBody>
      </p:sp>
      <p:sp>
        <p:nvSpPr>
          <p:cNvPr id="17" name="object 17"/>
          <p:cNvSpPr/>
          <p:nvPr/>
        </p:nvSpPr>
        <p:spPr>
          <a:xfrm>
            <a:off x="5647182" y="3981450"/>
            <a:ext cx="1043940" cy="638810"/>
          </a:xfrm>
          <a:custGeom>
            <a:avLst/>
            <a:gdLst/>
            <a:ahLst/>
            <a:cxnLst/>
            <a:rect l="l" t="t" r="r" b="b"/>
            <a:pathLst>
              <a:path w="1043940" h="638810">
                <a:moveTo>
                  <a:pt x="818555" y="438094"/>
                </a:moveTo>
                <a:lnTo>
                  <a:pt x="60198" y="0"/>
                </a:lnTo>
                <a:lnTo>
                  <a:pt x="0" y="104394"/>
                </a:lnTo>
                <a:lnTo>
                  <a:pt x="14478" y="112766"/>
                </a:lnTo>
                <a:lnTo>
                  <a:pt x="14478" y="94488"/>
                </a:lnTo>
                <a:lnTo>
                  <a:pt x="21696" y="98665"/>
                </a:lnTo>
                <a:lnTo>
                  <a:pt x="59436" y="33031"/>
                </a:lnTo>
                <a:lnTo>
                  <a:pt x="59436" y="17526"/>
                </a:lnTo>
                <a:lnTo>
                  <a:pt x="70104" y="14478"/>
                </a:lnTo>
                <a:lnTo>
                  <a:pt x="70104" y="23705"/>
                </a:lnTo>
                <a:lnTo>
                  <a:pt x="814578" y="454951"/>
                </a:lnTo>
                <a:lnTo>
                  <a:pt x="814578" y="445007"/>
                </a:lnTo>
                <a:lnTo>
                  <a:pt x="818555" y="438094"/>
                </a:lnTo>
                <a:close/>
              </a:path>
              <a:path w="1043940" h="638810">
                <a:moveTo>
                  <a:pt x="21696" y="98665"/>
                </a:moveTo>
                <a:lnTo>
                  <a:pt x="14478" y="94488"/>
                </a:lnTo>
                <a:lnTo>
                  <a:pt x="17526" y="105918"/>
                </a:lnTo>
                <a:lnTo>
                  <a:pt x="21696" y="98665"/>
                </a:lnTo>
                <a:close/>
              </a:path>
              <a:path w="1043940" h="638810">
                <a:moveTo>
                  <a:pt x="779526" y="537210"/>
                </a:moveTo>
                <a:lnTo>
                  <a:pt x="21696" y="98665"/>
                </a:lnTo>
                <a:lnTo>
                  <a:pt x="17526" y="105918"/>
                </a:lnTo>
                <a:lnTo>
                  <a:pt x="14478" y="94488"/>
                </a:lnTo>
                <a:lnTo>
                  <a:pt x="14478" y="112766"/>
                </a:lnTo>
                <a:lnTo>
                  <a:pt x="757965" y="542698"/>
                </a:lnTo>
                <a:lnTo>
                  <a:pt x="762000" y="535686"/>
                </a:lnTo>
                <a:lnTo>
                  <a:pt x="764286" y="546354"/>
                </a:lnTo>
                <a:lnTo>
                  <a:pt x="764286" y="563118"/>
                </a:lnTo>
                <a:lnTo>
                  <a:pt x="779526" y="537210"/>
                </a:lnTo>
                <a:close/>
              </a:path>
              <a:path w="1043940" h="638810">
                <a:moveTo>
                  <a:pt x="70104" y="14478"/>
                </a:moveTo>
                <a:lnTo>
                  <a:pt x="59436" y="17526"/>
                </a:lnTo>
                <a:lnTo>
                  <a:pt x="66123" y="21400"/>
                </a:lnTo>
                <a:lnTo>
                  <a:pt x="70104" y="14478"/>
                </a:lnTo>
                <a:close/>
              </a:path>
              <a:path w="1043940" h="638810">
                <a:moveTo>
                  <a:pt x="66123" y="21400"/>
                </a:moveTo>
                <a:lnTo>
                  <a:pt x="59436" y="17526"/>
                </a:lnTo>
                <a:lnTo>
                  <a:pt x="59436" y="33031"/>
                </a:lnTo>
                <a:lnTo>
                  <a:pt x="66123" y="21400"/>
                </a:lnTo>
                <a:close/>
              </a:path>
              <a:path w="1043940" h="638810">
                <a:moveTo>
                  <a:pt x="70104" y="23705"/>
                </a:moveTo>
                <a:lnTo>
                  <a:pt x="70104" y="14478"/>
                </a:lnTo>
                <a:lnTo>
                  <a:pt x="66123" y="21400"/>
                </a:lnTo>
                <a:lnTo>
                  <a:pt x="70104" y="23705"/>
                </a:lnTo>
                <a:close/>
              </a:path>
              <a:path w="1043940" h="638810">
                <a:moveTo>
                  <a:pt x="764286" y="563118"/>
                </a:moveTo>
                <a:lnTo>
                  <a:pt x="764286" y="546354"/>
                </a:lnTo>
                <a:lnTo>
                  <a:pt x="757965" y="542698"/>
                </a:lnTo>
                <a:lnTo>
                  <a:pt x="729996" y="591312"/>
                </a:lnTo>
                <a:lnTo>
                  <a:pt x="743712" y="593376"/>
                </a:lnTo>
                <a:lnTo>
                  <a:pt x="743712" y="577596"/>
                </a:lnTo>
                <a:lnTo>
                  <a:pt x="754786" y="579267"/>
                </a:lnTo>
                <a:lnTo>
                  <a:pt x="764286" y="563118"/>
                </a:lnTo>
                <a:close/>
              </a:path>
              <a:path w="1043940" h="638810">
                <a:moveTo>
                  <a:pt x="754786" y="579267"/>
                </a:moveTo>
                <a:lnTo>
                  <a:pt x="743712" y="577596"/>
                </a:lnTo>
                <a:lnTo>
                  <a:pt x="749046" y="589026"/>
                </a:lnTo>
                <a:lnTo>
                  <a:pt x="754786" y="579267"/>
                </a:lnTo>
                <a:close/>
              </a:path>
              <a:path w="1043940" h="638810">
                <a:moveTo>
                  <a:pt x="1026414" y="635918"/>
                </a:moveTo>
                <a:lnTo>
                  <a:pt x="1026414" y="620268"/>
                </a:lnTo>
                <a:lnTo>
                  <a:pt x="1019556" y="632459"/>
                </a:lnTo>
                <a:lnTo>
                  <a:pt x="1007590" y="617426"/>
                </a:lnTo>
                <a:lnTo>
                  <a:pt x="754786" y="579267"/>
                </a:lnTo>
                <a:lnTo>
                  <a:pt x="749046" y="589026"/>
                </a:lnTo>
                <a:lnTo>
                  <a:pt x="743712" y="577596"/>
                </a:lnTo>
                <a:lnTo>
                  <a:pt x="743712" y="593376"/>
                </a:lnTo>
                <a:lnTo>
                  <a:pt x="1026414" y="635918"/>
                </a:lnTo>
                <a:close/>
              </a:path>
              <a:path w="1043940" h="638810">
                <a:moveTo>
                  <a:pt x="764286" y="546354"/>
                </a:moveTo>
                <a:lnTo>
                  <a:pt x="762000" y="535686"/>
                </a:lnTo>
                <a:lnTo>
                  <a:pt x="757965" y="542698"/>
                </a:lnTo>
                <a:lnTo>
                  <a:pt x="764286" y="546354"/>
                </a:lnTo>
                <a:close/>
              </a:path>
              <a:path w="1043940" h="638810">
                <a:moveTo>
                  <a:pt x="825246" y="441959"/>
                </a:moveTo>
                <a:lnTo>
                  <a:pt x="818555" y="438094"/>
                </a:lnTo>
                <a:lnTo>
                  <a:pt x="814578" y="445007"/>
                </a:lnTo>
                <a:lnTo>
                  <a:pt x="825246" y="441959"/>
                </a:lnTo>
                <a:close/>
              </a:path>
              <a:path w="1043940" h="638810">
                <a:moveTo>
                  <a:pt x="825246" y="457619"/>
                </a:moveTo>
                <a:lnTo>
                  <a:pt x="825246" y="441959"/>
                </a:lnTo>
                <a:lnTo>
                  <a:pt x="814578" y="445007"/>
                </a:lnTo>
                <a:lnTo>
                  <a:pt x="814578" y="454951"/>
                </a:lnTo>
                <a:lnTo>
                  <a:pt x="823722" y="460247"/>
                </a:lnTo>
                <a:lnTo>
                  <a:pt x="825246" y="457619"/>
                </a:lnTo>
                <a:close/>
              </a:path>
              <a:path w="1043940" h="638810">
                <a:moveTo>
                  <a:pt x="1043940" y="638555"/>
                </a:moveTo>
                <a:lnTo>
                  <a:pt x="846582" y="389381"/>
                </a:lnTo>
                <a:lnTo>
                  <a:pt x="818555" y="438094"/>
                </a:lnTo>
                <a:lnTo>
                  <a:pt x="825246" y="441959"/>
                </a:lnTo>
                <a:lnTo>
                  <a:pt x="825246" y="457619"/>
                </a:lnTo>
                <a:lnTo>
                  <a:pt x="841248" y="430015"/>
                </a:lnTo>
                <a:lnTo>
                  <a:pt x="841248" y="408431"/>
                </a:lnTo>
                <a:lnTo>
                  <a:pt x="854202" y="407669"/>
                </a:lnTo>
                <a:lnTo>
                  <a:pt x="854202" y="424707"/>
                </a:lnTo>
                <a:lnTo>
                  <a:pt x="1007590" y="617426"/>
                </a:lnTo>
                <a:lnTo>
                  <a:pt x="1026414" y="620268"/>
                </a:lnTo>
                <a:lnTo>
                  <a:pt x="1026414" y="635918"/>
                </a:lnTo>
                <a:lnTo>
                  <a:pt x="1043940" y="638555"/>
                </a:lnTo>
                <a:close/>
              </a:path>
              <a:path w="1043940" h="638810">
                <a:moveTo>
                  <a:pt x="854202" y="407669"/>
                </a:moveTo>
                <a:lnTo>
                  <a:pt x="841248" y="408431"/>
                </a:lnTo>
                <a:lnTo>
                  <a:pt x="848487" y="417527"/>
                </a:lnTo>
                <a:lnTo>
                  <a:pt x="854202" y="407669"/>
                </a:lnTo>
                <a:close/>
              </a:path>
              <a:path w="1043940" h="638810">
                <a:moveTo>
                  <a:pt x="848487" y="417527"/>
                </a:moveTo>
                <a:lnTo>
                  <a:pt x="841248" y="408431"/>
                </a:lnTo>
                <a:lnTo>
                  <a:pt x="841248" y="430015"/>
                </a:lnTo>
                <a:lnTo>
                  <a:pt x="848487" y="417527"/>
                </a:lnTo>
                <a:close/>
              </a:path>
              <a:path w="1043940" h="638810">
                <a:moveTo>
                  <a:pt x="854202" y="424707"/>
                </a:moveTo>
                <a:lnTo>
                  <a:pt x="854202" y="407669"/>
                </a:lnTo>
                <a:lnTo>
                  <a:pt x="848487" y="417527"/>
                </a:lnTo>
                <a:lnTo>
                  <a:pt x="854202" y="424707"/>
                </a:lnTo>
                <a:close/>
              </a:path>
              <a:path w="1043940" h="638810">
                <a:moveTo>
                  <a:pt x="1026414" y="620268"/>
                </a:moveTo>
                <a:lnTo>
                  <a:pt x="1007590" y="617426"/>
                </a:lnTo>
                <a:lnTo>
                  <a:pt x="1019556" y="632459"/>
                </a:lnTo>
                <a:lnTo>
                  <a:pt x="1026414" y="620268"/>
                </a:lnTo>
                <a:close/>
              </a:path>
            </a:pathLst>
          </a:custGeom>
          <a:solidFill>
            <a:srgbClr val="000000"/>
          </a:solidFill>
        </p:spPr>
        <p:txBody>
          <a:bodyPr wrap="square" lIns="0" tIns="0" rIns="0" bIns="0" rtlCol="0"/>
          <a:lstStyle/>
          <a:p>
            <a:endParaRPr/>
          </a:p>
        </p:txBody>
      </p:sp>
      <p:sp>
        <p:nvSpPr>
          <p:cNvPr id="18" name="object 18"/>
          <p:cNvSpPr/>
          <p:nvPr/>
        </p:nvSpPr>
        <p:spPr>
          <a:xfrm>
            <a:off x="2758439" y="5524500"/>
            <a:ext cx="673100" cy="570865"/>
          </a:xfrm>
          <a:custGeom>
            <a:avLst/>
            <a:gdLst/>
            <a:ahLst/>
            <a:cxnLst/>
            <a:rect l="l" t="t" r="r" b="b"/>
            <a:pathLst>
              <a:path w="673100" h="570864">
                <a:moveTo>
                  <a:pt x="216407" y="42671"/>
                </a:moveTo>
                <a:lnTo>
                  <a:pt x="0" y="0"/>
                </a:lnTo>
                <a:lnTo>
                  <a:pt x="82295" y="204216"/>
                </a:lnTo>
                <a:lnTo>
                  <a:pt x="115823" y="163829"/>
                </a:lnTo>
                <a:lnTo>
                  <a:pt x="182879" y="219518"/>
                </a:lnTo>
                <a:lnTo>
                  <a:pt x="182879" y="83057"/>
                </a:lnTo>
                <a:lnTo>
                  <a:pt x="216407" y="42671"/>
                </a:lnTo>
                <a:close/>
              </a:path>
              <a:path w="673100" h="570864">
                <a:moveTo>
                  <a:pt x="672845" y="489966"/>
                </a:moveTo>
                <a:lnTo>
                  <a:pt x="182879" y="83057"/>
                </a:lnTo>
                <a:lnTo>
                  <a:pt x="182879" y="219518"/>
                </a:lnTo>
                <a:lnTo>
                  <a:pt x="605789" y="570738"/>
                </a:lnTo>
                <a:lnTo>
                  <a:pt x="672845" y="489966"/>
                </a:lnTo>
                <a:close/>
              </a:path>
            </a:pathLst>
          </a:custGeom>
          <a:solidFill>
            <a:srgbClr val="FFFF99"/>
          </a:solidFill>
        </p:spPr>
        <p:txBody>
          <a:bodyPr wrap="square" lIns="0" tIns="0" rIns="0" bIns="0" rtlCol="0"/>
          <a:lstStyle/>
          <a:p>
            <a:endParaRPr/>
          </a:p>
        </p:txBody>
      </p:sp>
      <p:sp>
        <p:nvSpPr>
          <p:cNvPr id="19" name="object 19"/>
          <p:cNvSpPr/>
          <p:nvPr/>
        </p:nvSpPr>
        <p:spPr>
          <a:xfrm>
            <a:off x="2745485" y="5513832"/>
            <a:ext cx="697230" cy="593090"/>
          </a:xfrm>
          <a:custGeom>
            <a:avLst/>
            <a:gdLst/>
            <a:ahLst/>
            <a:cxnLst/>
            <a:rect l="l" t="t" r="r" b="b"/>
            <a:pathLst>
              <a:path w="697229" h="593089">
                <a:moveTo>
                  <a:pt x="243840" y="48768"/>
                </a:moveTo>
                <a:lnTo>
                  <a:pt x="0" y="0"/>
                </a:lnTo>
                <a:lnTo>
                  <a:pt x="11430" y="28293"/>
                </a:lnTo>
                <a:lnTo>
                  <a:pt x="11430" y="18288"/>
                </a:lnTo>
                <a:lnTo>
                  <a:pt x="20574" y="7620"/>
                </a:lnTo>
                <a:lnTo>
                  <a:pt x="26056" y="21223"/>
                </a:lnTo>
                <a:lnTo>
                  <a:pt x="214648" y="59074"/>
                </a:lnTo>
                <a:lnTo>
                  <a:pt x="223265" y="48768"/>
                </a:lnTo>
                <a:lnTo>
                  <a:pt x="227838" y="61722"/>
                </a:lnTo>
                <a:lnTo>
                  <a:pt x="227838" y="67970"/>
                </a:lnTo>
                <a:lnTo>
                  <a:pt x="243840" y="48768"/>
                </a:lnTo>
                <a:close/>
              </a:path>
              <a:path w="697229" h="593089">
                <a:moveTo>
                  <a:pt x="26056" y="21223"/>
                </a:moveTo>
                <a:lnTo>
                  <a:pt x="20574" y="7620"/>
                </a:lnTo>
                <a:lnTo>
                  <a:pt x="11430" y="18288"/>
                </a:lnTo>
                <a:lnTo>
                  <a:pt x="26056" y="21223"/>
                </a:lnTo>
                <a:close/>
              </a:path>
              <a:path w="697229" h="593089">
                <a:moveTo>
                  <a:pt x="97787" y="199223"/>
                </a:moveTo>
                <a:lnTo>
                  <a:pt x="26056" y="21223"/>
                </a:lnTo>
                <a:lnTo>
                  <a:pt x="11430" y="18288"/>
                </a:lnTo>
                <a:lnTo>
                  <a:pt x="11430" y="28293"/>
                </a:lnTo>
                <a:lnTo>
                  <a:pt x="89154" y="220692"/>
                </a:lnTo>
                <a:lnTo>
                  <a:pt x="89154" y="209550"/>
                </a:lnTo>
                <a:lnTo>
                  <a:pt x="97787" y="199223"/>
                </a:lnTo>
                <a:close/>
              </a:path>
              <a:path w="697229" h="593089">
                <a:moveTo>
                  <a:pt x="102870" y="211836"/>
                </a:moveTo>
                <a:lnTo>
                  <a:pt x="97787" y="199223"/>
                </a:lnTo>
                <a:lnTo>
                  <a:pt x="89154" y="209550"/>
                </a:lnTo>
                <a:lnTo>
                  <a:pt x="102870" y="211836"/>
                </a:lnTo>
                <a:close/>
              </a:path>
              <a:path w="697229" h="593089">
                <a:moveTo>
                  <a:pt x="102870" y="218236"/>
                </a:moveTo>
                <a:lnTo>
                  <a:pt x="102870" y="211836"/>
                </a:lnTo>
                <a:lnTo>
                  <a:pt x="89154" y="209550"/>
                </a:lnTo>
                <a:lnTo>
                  <a:pt x="89154" y="220692"/>
                </a:lnTo>
                <a:lnTo>
                  <a:pt x="92964" y="230124"/>
                </a:lnTo>
                <a:lnTo>
                  <a:pt x="102870" y="218236"/>
                </a:lnTo>
                <a:close/>
              </a:path>
              <a:path w="697229" h="593089">
                <a:moveTo>
                  <a:pt x="618063" y="570311"/>
                </a:moveTo>
                <a:lnTo>
                  <a:pt x="128016" y="163068"/>
                </a:lnTo>
                <a:lnTo>
                  <a:pt x="97787" y="199223"/>
                </a:lnTo>
                <a:lnTo>
                  <a:pt x="102870" y="211836"/>
                </a:lnTo>
                <a:lnTo>
                  <a:pt x="102870" y="218236"/>
                </a:lnTo>
                <a:lnTo>
                  <a:pt x="123444" y="193548"/>
                </a:lnTo>
                <a:lnTo>
                  <a:pt x="123444" y="180594"/>
                </a:lnTo>
                <a:lnTo>
                  <a:pt x="134874" y="179832"/>
                </a:lnTo>
                <a:lnTo>
                  <a:pt x="134874" y="190078"/>
                </a:lnTo>
                <a:lnTo>
                  <a:pt x="612648" y="586513"/>
                </a:lnTo>
                <a:lnTo>
                  <a:pt x="612648" y="576834"/>
                </a:lnTo>
                <a:lnTo>
                  <a:pt x="618063" y="570311"/>
                </a:lnTo>
                <a:close/>
              </a:path>
              <a:path w="697229" h="593089">
                <a:moveTo>
                  <a:pt x="134874" y="179832"/>
                </a:moveTo>
                <a:lnTo>
                  <a:pt x="123444" y="180594"/>
                </a:lnTo>
                <a:lnTo>
                  <a:pt x="129826" y="185889"/>
                </a:lnTo>
                <a:lnTo>
                  <a:pt x="134874" y="179832"/>
                </a:lnTo>
                <a:close/>
              </a:path>
              <a:path w="697229" h="593089">
                <a:moveTo>
                  <a:pt x="129826" y="185889"/>
                </a:moveTo>
                <a:lnTo>
                  <a:pt x="123444" y="180594"/>
                </a:lnTo>
                <a:lnTo>
                  <a:pt x="123444" y="193548"/>
                </a:lnTo>
                <a:lnTo>
                  <a:pt x="129826" y="185889"/>
                </a:lnTo>
                <a:close/>
              </a:path>
              <a:path w="697229" h="593089">
                <a:moveTo>
                  <a:pt x="134874" y="190078"/>
                </a:moveTo>
                <a:lnTo>
                  <a:pt x="134874" y="179832"/>
                </a:lnTo>
                <a:lnTo>
                  <a:pt x="129826" y="185889"/>
                </a:lnTo>
                <a:lnTo>
                  <a:pt x="134874" y="190078"/>
                </a:lnTo>
                <a:close/>
              </a:path>
              <a:path w="697229" h="593089">
                <a:moveTo>
                  <a:pt x="227838" y="67970"/>
                </a:moveTo>
                <a:lnTo>
                  <a:pt x="227838" y="61722"/>
                </a:lnTo>
                <a:lnTo>
                  <a:pt x="214648" y="59074"/>
                </a:lnTo>
                <a:lnTo>
                  <a:pt x="184404" y="95250"/>
                </a:lnTo>
                <a:lnTo>
                  <a:pt x="201168" y="109155"/>
                </a:lnTo>
                <a:lnTo>
                  <a:pt x="201168" y="87630"/>
                </a:lnTo>
                <a:lnTo>
                  <a:pt x="207245" y="92680"/>
                </a:lnTo>
                <a:lnTo>
                  <a:pt x="227838" y="67970"/>
                </a:lnTo>
                <a:close/>
              </a:path>
              <a:path w="697229" h="593089">
                <a:moveTo>
                  <a:pt x="207245" y="92680"/>
                </a:moveTo>
                <a:lnTo>
                  <a:pt x="201168" y="87630"/>
                </a:lnTo>
                <a:lnTo>
                  <a:pt x="201930" y="99060"/>
                </a:lnTo>
                <a:lnTo>
                  <a:pt x="207245" y="92680"/>
                </a:lnTo>
                <a:close/>
              </a:path>
              <a:path w="697229" h="593089">
                <a:moveTo>
                  <a:pt x="697230" y="499872"/>
                </a:moveTo>
                <a:lnTo>
                  <a:pt x="207245" y="92680"/>
                </a:lnTo>
                <a:lnTo>
                  <a:pt x="201930" y="99060"/>
                </a:lnTo>
                <a:lnTo>
                  <a:pt x="201168" y="87630"/>
                </a:lnTo>
                <a:lnTo>
                  <a:pt x="201168" y="109155"/>
                </a:lnTo>
                <a:lnTo>
                  <a:pt x="674770" y="502005"/>
                </a:lnTo>
                <a:lnTo>
                  <a:pt x="679704" y="496062"/>
                </a:lnTo>
                <a:lnTo>
                  <a:pt x="680466" y="506730"/>
                </a:lnTo>
                <a:lnTo>
                  <a:pt x="680466" y="520121"/>
                </a:lnTo>
                <a:lnTo>
                  <a:pt x="697230" y="499872"/>
                </a:lnTo>
                <a:close/>
              </a:path>
              <a:path w="697229" h="593089">
                <a:moveTo>
                  <a:pt x="227838" y="61722"/>
                </a:moveTo>
                <a:lnTo>
                  <a:pt x="223265" y="48768"/>
                </a:lnTo>
                <a:lnTo>
                  <a:pt x="214648" y="59074"/>
                </a:lnTo>
                <a:lnTo>
                  <a:pt x="227838" y="61722"/>
                </a:lnTo>
                <a:close/>
              </a:path>
              <a:path w="697229" h="593089">
                <a:moveTo>
                  <a:pt x="624078" y="575310"/>
                </a:moveTo>
                <a:lnTo>
                  <a:pt x="618063" y="570311"/>
                </a:lnTo>
                <a:lnTo>
                  <a:pt x="612648" y="576834"/>
                </a:lnTo>
                <a:lnTo>
                  <a:pt x="624078" y="575310"/>
                </a:lnTo>
                <a:close/>
              </a:path>
              <a:path w="697229" h="593089">
                <a:moveTo>
                  <a:pt x="624078" y="588233"/>
                </a:moveTo>
                <a:lnTo>
                  <a:pt x="624078" y="575310"/>
                </a:lnTo>
                <a:lnTo>
                  <a:pt x="612648" y="576834"/>
                </a:lnTo>
                <a:lnTo>
                  <a:pt x="612648" y="586513"/>
                </a:lnTo>
                <a:lnTo>
                  <a:pt x="620268" y="592836"/>
                </a:lnTo>
                <a:lnTo>
                  <a:pt x="624078" y="588233"/>
                </a:lnTo>
                <a:close/>
              </a:path>
              <a:path w="697229" h="593089">
                <a:moveTo>
                  <a:pt x="680466" y="520121"/>
                </a:moveTo>
                <a:lnTo>
                  <a:pt x="680466" y="506730"/>
                </a:lnTo>
                <a:lnTo>
                  <a:pt x="674770" y="502005"/>
                </a:lnTo>
                <a:lnTo>
                  <a:pt x="618063" y="570311"/>
                </a:lnTo>
                <a:lnTo>
                  <a:pt x="624078" y="575310"/>
                </a:lnTo>
                <a:lnTo>
                  <a:pt x="624078" y="588233"/>
                </a:lnTo>
                <a:lnTo>
                  <a:pt x="680466" y="520121"/>
                </a:lnTo>
                <a:close/>
              </a:path>
              <a:path w="697229" h="593089">
                <a:moveTo>
                  <a:pt x="680466" y="506730"/>
                </a:moveTo>
                <a:lnTo>
                  <a:pt x="679704" y="496062"/>
                </a:lnTo>
                <a:lnTo>
                  <a:pt x="674770" y="502005"/>
                </a:lnTo>
                <a:lnTo>
                  <a:pt x="680466" y="506730"/>
                </a:lnTo>
                <a:close/>
              </a:path>
            </a:pathLst>
          </a:custGeom>
          <a:solidFill>
            <a:srgbClr val="000000"/>
          </a:solidFill>
        </p:spPr>
        <p:txBody>
          <a:bodyPr wrap="square" lIns="0" tIns="0" rIns="0" bIns="0" rtlCol="0"/>
          <a:lstStyle/>
          <a:p>
            <a:endParaRPr/>
          </a:p>
        </p:txBody>
      </p:sp>
      <p:sp>
        <p:nvSpPr>
          <p:cNvPr id="20" name="object 20"/>
          <p:cNvSpPr txBox="1"/>
          <p:nvPr/>
        </p:nvSpPr>
        <p:spPr>
          <a:xfrm>
            <a:off x="5626100" y="5638291"/>
            <a:ext cx="2325370" cy="635000"/>
          </a:xfrm>
          <a:prstGeom prst="rect">
            <a:avLst/>
          </a:prstGeom>
        </p:spPr>
        <p:txBody>
          <a:bodyPr vert="horz" wrap="square" lIns="0" tIns="12065" rIns="0" bIns="0" rtlCol="0">
            <a:spAutoFit/>
          </a:bodyPr>
          <a:lstStyle/>
          <a:p>
            <a:pPr marL="950594" marR="5080" indent="-938530">
              <a:lnSpc>
                <a:spcPct val="100000"/>
              </a:lnSpc>
              <a:spcBef>
                <a:spcPts val="95"/>
              </a:spcBef>
            </a:pPr>
            <a:r>
              <a:rPr sz="2000" i="1" spc="-5" dirty="0">
                <a:latin typeface="Times New Roman"/>
                <a:cs typeface="Times New Roman"/>
              </a:rPr>
              <a:t>But </a:t>
            </a:r>
            <a:r>
              <a:rPr sz="2000" b="1" i="1" spc="-5" dirty="0">
                <a:latin typeface="Times New Roman"/>
                <a:cs typeface="Times New Roman"/>
              </a:rPr>
              <a:t>really </a:t>
            </a:r>
            <a:r>
              <a:rPr sz="2000" i="1" spc="-55" dirty="0">
                <a:latin typeface="Times New Roman"/>
                <a:cs typeface="Times New Roman"/>
              </a:rPr>
              <a:t>Eve’s </a:t>
            </a:r>
            <a:r>
              <a:rPr sz="2000" i="1" spc="-5" dirty="0">
                <a:latin typeface="Times New Roman"/>
                <a:cs typeface="Times New Roman"/>
              </a:rPr>
              <a:t>public  key!</a:t>
            </a:r>
            <a:endParaRPr sz="2000">
              <a:latin typeface="Times New Roman"/>
              <a:cs typeface="Times New Roman"/>
            </a:endParaRPr>
          </a:p>
        </p:txBody>
      </p:sp>
      <p:sp>
        <p:nvSpPr>
          <p:cNvPr id="21" name="object 21"/>
          <p:cNvSpPr txBox="1"/>
          <p:nvPr/>
        </p:nvSpPr>
        <p:spPr>
          <a:xfrm>
            <a:off x="2081276" y="2293874"/>
            <a:ext cx="5615940" cy="2865120"/>
          </a:xfrm>
          <a:prstGeom prst="rect">
            <a:avLst/>
          </a:prstGeom>
        </p:spPr>
        <p:txBody>
          <a:bodyPr vert="horz" wrap="square" lIns="0" tIns="12065" rIns="0" bIns="0" rtlCol="0">
            <a:spAutoFit/>
          </a:bodyPr>
          <a:lstStyle/>
          <a:p>
            <a:pPr marL="12700" marR="5080" algn="just">
              <a:lnSpc>
                <a:spcPct val="100000"/>
              </a:lnSpc>
              <a:spcBef>
                <a:spcPts val="95"/>
              </a:spcBef>
            </a:pPr>
            <a:r>
              <a:rPr sz="2000" spc="-5" dirty="0">
                <a:latin typeface="Times New Roman"/>
                <a:cs typeface="Times New Roman"/>
              </a:rPr>
              <a:t>Evil Eve the Eavesdropper (and the man in the middle)  sneakily replaces </a:t>
            </a:r>
            <a:r>
              <a:rPr sz="2000" spc="-20" dirty="0">
                <a:latin typeface="Times New Roman"/>
                <a:cs typeface="Times New Roman"/>
              </a:rPr>
              <a:t>George’s </a:t>
            </a:r>
            <a:r>
              <a:rPr sz="2000" spc="-5" dirty="0">
                <a:latin typeface="Times New Roman"/>
                <a:cs typeface="Times New Roman"/>
              </a:rPr>
              <a:t>public key in the repository  with her</a:t>
            </a:r>
            <a:r>
              <a:rPr sz="2000" spc="-15" dirty="0">
                <a:latin typeface="Times New Roman"/>
                <a:cs typeface="Times New Roman"/>
              </a:rPr>
              <a:t> </a:t>
            </a:r>
            <a:r>
              <a:rPr sz="2000" spc="-5" dirty="0">
                <a:latin typeface="Times New Roman"/>
                <a:cs typeface="Times New Roman"/>
              </a:rPr>
              <a:t>own.</a:t>
            </a:r>
            <a:endParaRPr sz="2000" dirty="0">
              <a:latin typeface="Times New Roman"/>
              <a:cs typeface="Times New Roman"/>
            </a:endParaRPr>
          </a:p>
          <a:p>
            <a:pPr marL="1905000">
              <a:lnSpc>
                <a:spcPct val="100000"/>
              </a:lnSpc>
              <a:spcBef>
                <a:spcPts val="1295"/>
              </a:spcBef>
            </a:pPr>
            <a:r>
              <a:rPr sz="2500" dirty="0">
                <a:latin typeface="Times New Roman"/>
                <a:cs typeface="Times New Roman"/>
              </a:rPr>
              <a:t>Eve</a:t>
            </a:r>
          </a:p>
          <a:p>
            <a:pPr>
              <a:lnSpc>
                <a:spcPct val="100000"/>
              </a:lnSpc>
            </a:pPr>
            <a:endParaRPr sz="2700" dirty="0">
              <a:latin typeface="Times New Roman"/>
              <a:cs typeface="Times New Roman"/>
            </a:endParaRPr>
          </a:p>
          <a:p>
            <a:pPr marL="1700530" marR="1386840" indent="-635" algn="ctr">
              <a:lnSpc>
                <a:spcPts val="1939"/>
              </a:lnSpc>
              <a:spcBef>
                <a:spcPts val="1960"/>
              </a:spcBef>
            </a:pPr>
            <a:r>
              <a:rPr sz="1800" dirty="0">
                <a:latin typeface="Times New Roman"/>
                <a:cs typeface="Times New Roman"/>
              </a:rPr>
              <a:t>Eve can intercept the  message, read</a:t>
            </a:r>
            <a:r>
              <a:rPr sz="1800" spc="-70" dirty="0">
                <a:latin typeface="Times New Roman"/>
                <a:cs typeface="Times New Roman"/>
              </a:rPr>
              <a:t> </a:t>
            </a:r>
            <a:r>
              <a:rPr sz="1800" dirty="0">
                <a:latin typeface="Times New Roman"/>
                <a:cs typeface="Times New Roman"/>
              </a:rPr>
              <a:t>it,</a:t>
            </a:r>
            <a:r>
              <a:rPr sz="1800" spc="-30" dirty="0">
                <a:latin typeface="Times New Roman"/>
                <a:cs typeface="Times New Roman"/>
              </a:rPr>
              <a:t> </a:t>
            </a:r>
            <a:r>
              <a:rPr sz="1800" dirty="0">
                <a:latin typeface="Times New Roman"/>
                <a:cs typeface="Times New Roman"/>
              </a:rPr>
              <a:t>re-encrypt  it, and </a:t>
            </a:r>
            <a:r>
              <a:rPr sz="1800" spc="-5" dirty="0">
                <a:latin typeface="Times New Roman"/>
                <a:cs typeface="Times New Roman"/>
              </a:rPr>
              <a:t>send </a:t>
            </a:r>
            <a:r>
              <a:rPr sz="1800" dirty="0">
                <a:latin typeface="Times New Roman"/>
                <a:cs typeface="Times New Roman"/>
              </a:rPr>
              <a:t>it</a:t>
            </a:r>
            <a:r>
              <a:rPr sz="1800" spc="-50" dirty="0">
                <a:latin typeface="Times New Roman"/>
                <a:cs typeface="Times New Roman"/>
              </a:rPr>
              <a:t> </a:t>
            </a:r>
            <a:r>
              <a:rPr sz="1800" dirty="0">
                <a:latin typeface="Times New Roman"/>
                <a:cs typeface="Times New Roman"/>
              </a:rPr>
              <a:t>onward.</a:t>
            </a:r>
          </a:p>
        </p:txBody>
      </p:sp>
      <p:sp>
        <p:nvSpPr>
          <p:cNvPr id="22" name="object 22"/>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23" name="object 23"/>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44</a:t>
            </a:fld>
            <a:endParaRPr spc="-5"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20" y="908397"/>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3228848" y="1440433"/>
            <a:ext cx="3599815" cy="467359"/>
          </a:xfrm>
          <a:prstGeom prst="rect">
            <a:avLst/>
          </a:prstGeom>
        </p:spPr>
        <p:txBody>
          <a:bodyPr vert="horz" wrap="square" lIns="0" tIns="12065" rIns="0" bIns="0" rtlCol="0">
            <a:spAutoFit/>
          </a:bodyPr>
          <a:lstStyle/>
          <a:p>
            <a:pPr marL="12700">
              <a:lnSpc>
                <a:spcPct val="100000"/>
              </a:lnSpc>
              <a:spcBef>
                <a:spcPts val="95"/>
              </a:spcBef>
            </a:pPr>
            <a:r>
              <a:rPr spc="-10" dirty="0"/>
              <a:t>Man-in-the-Middle</a:t>
            </a:r>
            <a:r>
              <a:rPr spc="-105" dirty="0"/>
              <a:t> </a:t>
            </a:r>
            <a:r>
              <a:rPr spc="-10" dirty="0"/>
              <a:t>Attack</a:t>
            </a:r>
          </a:p>
        </p:txBody>
      </p:sp>
      <p:sp>
        <p:nvSpPr>
          <p:cNvPr id="22" name="object 22"/>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25" name="TextBox 24">
            <a:extLst>
              <a:ext uri="{FF2B5EF4-FFF2-40B4-BE49-F238E27FC236}">
                <a16:creationId xmlns:a16="http://schemas.microsoft.com/office/drawing/2014/main" id="{54063698-6272-8ADC-1798-B0B905E97BC7}"/>
              </a:ext>
            </a:extLst>
          </p:cNvPr>
          <p:cNvSpPr txBox="1"/>
          <p:nvPr/>
        </p:nvSpPr>
        <p:spPr>
          <a:xfrm>
            <a:off x="1454480" y="2148653"/>
            <a:ext cx="7105138" cy="4247317"/>
          </a:xfrm>
          <a:prstGeom prst="rect">
            <a:avLst/>
          </a:prstGeom>
          <a:noFill/>
        </p:spPr>
        <p:txBody>
          <a:bodyPr wrap="square">
            <a:spAutoFit/>
          </a:bodyPr>
          <a:lstStyle/>
          <a:p>
            <a:pPr marL="285750" indent="-285750">
              <a:buFont typeface="Arial" panose="020B0604020202020204" pitchFamily="34" charset="0"/>
              <a:buChar char="•"/>
            </a:pPr>
            <a:r>
              <a:rPr lang="en-US" dirty="0"/>
              <a:t>Bob wishes to communicate with George. Meanwhile, Eve wishes to intercept the conversation to eavesdrop and deliver a false message to George.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First, Bob asks George for his public key. If George sends his public key to Bob, but Eve intercepts it, an MITM attack can begin. Eve sends Bob a forged message that appears to originate from George, but instead includes Eve's public key.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Bob, believing this public key to be George's, encrypts his message with Eve’s key and sends the enciphered message back to George. Eve again intercepts, deciphers the message using her private key, possibly alters it, and re-enciphers it using the George’s public key. When George receives the newly enciphered message, he believes it came from Bob.</a:t>
            </a:r>
          </a:p>
          <a:p>
            <a:endParaRPr lang="en-US" dirty="0"/>
          </a:p>
        </p:txBody>
      </p:sp>
      <p:sp>
        <p:nvSpPr>
          <p:cNvPr id="26" name="object 8">
            <a:extLst>
              <a:ext uri="{FF2B5EF4-FFF2-40B4-BE49-F238E27FC236}">
                <a16:creationId xmlns:a16="http://schemas.microsoft.com/office/drawing/2014/main" id="{9D720D0A-8C55-337B-ED6D-FA57ABC84FA3}"/>
              </a:ext>
            </a:extLst>
          </p:cNvPr>
          <p:cNvSpPr txBox="1">
            <a:spLocks noGrp="1"/>
          </p:cNvSpPr>
          <p:nvPr>
            <p:ph type="sldNum" sz="quarter" idx="7"/>
          </p:nvPr>
        </p:nvSpPr>
        <p:spPr>
          <a:xfrm>
            <a:off x="8001000" y="6473672"/>
            <a:ext cx="250190" cy="267334"/>
          </a:xfrm>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45</a:t>
            </a:fld>
            <a:endParaRPr spc="-5" dirty="0"/>
          </a:p>
        </p:txBody>
      </p:sp>
    </p:spTree>
    <p:extLst>
      <p:ext uri="{BB962C8B-B14F-4D97-AF65-F5344CB8AC3E}">
        <p14:creationId xmlns:p14="http://schemas.microsoft.com/office/powerpoint/2010/main" val="2479083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691382" y="1440433"/>
            <a:ext cx="2675890" cy="467359"/>
          </a:xfrm>
          <a:prstGeom prst="rect">
            <a:avLst/>
          </a:prstGeom>
        </p:spPr>
        <p:txBody>
          <a:bodyPr vert="horz" wrap="square" lIns="0" tIns="12065" rIns="0" bIns="0" rtlCol="0">
            <a:spAutoFit/>
          </a:bodyPr>
          <a:lstStyle/>
          <a:p>
            <a:pPr marL="12700">
              <a:lnSpc>
                <a:spcPct val="100000"/>
              </a:lnSpc>
              <a:spcBef>
                <a:spcPts val="95"/>
              </a:spcBef>
            </a:pPr>
            <a:r>
              <a:rPr spc="-5" dirty="0"/>
              <a:t>Digital</a:t>
            </a:r>
            <a:r>
              <a:rPr spc="-20" dirty="0"/>
              <a:t> </a:t>
            </a:r>
            <a:r>
              <a:rPr spc="-10" dirty="0"/>
              <a:t>Certificates</a:t>
            </a:r>
          </a:p>
        </p:txBody>
      </p:sp>
      <p:sp>
        <p:nvSpPr>
          <p:cNvPr id="5" name="object 5"/>
          <p:cNvSpPr txBox="1"/>
          <p:nvPr/>
        </p:nvSpPr>
        <p:spPr>
          <a:xfrm>
            <a:off x="1840483" y="2274217"/>
            <a:ext cx="5904230" cy="1231265"/>
          </a:xfrm>
          <a:prstGeom prst="rect">
            <a:avLst/>
          </a:prstGeom>
        </p:spPr>
        <p:txBody>
          <a:bodyPr vert="horz" wrap="square" lIns="0" tIns="78740" rIns="0" bIns="0" rtlCol="0">
            <a:spAutoFit/>
          </a:bodyPr>
          <a:lstStyle/>
          <a:p>
            <a:pPr marL="292735" indent="-280035">
              <a:lnSpc>
                <a:spcPct val="100000"/>
              </a:lnSpc>
              <a:spcBef>
                <a:spcPts val="620"/>
              </a:spcBef>
              <a:buFont typeface="Arial"/>
              <a:buChar char="•"/>
              <a:tabLst>
                <a:tab pos="292735" algn="l"/>
                <a:tab pos="293370" algn="l"/>
              </a:tabLst>
            </a:pPr>
            <a:r>
              <a:rPr sz="2200" spc="-5" dirty="0">
                <a:latin typeface="Times New Roman"/>
                <a:cs typeface="Times New Roman"/>
              </a:rPr>
              <a:t>Goal: </a:t>
            </a:r>
            <a:r>
              <a:rPr sz="2200" b="1" spc="-5" dirty="0">
                <a:latin typeface="Times New Roman"/>
                <a:cs typeface="Times New Roman"/>
              </a:rPr>
              <a:t>bind </a:t>
            </a:r>
            <a:r>
              <a:rPr sz="2200" b="1" dirty="0">
                <a:latin typeface="Times New Roman"/>
                <a:cs typeface="Times New Roman"/>
              </a:rPr>
              <a:t>identity to a </a:t>
            </a:r>
            <a:r>
              <a:rPr sz="2200" b="1" spc="-5" dirty="0">
                <a:latin typeface="Times New Roman"/>
                <a:cs typeface="Times New Roman"/>
              </a:rPr>
              <a:t>public</a:t>
            </a:r>
            <a:r>
              <a:rPr sz="2200" b="1" spc="-15" dirty="0">
                <a:latin typeface="Times New Roman"/>
                <a:cs typeface="Times New Roman"/>
              </a:rPr>
              <a:t> </a:t>
            </a:r>
            <a:r>
              <a:rPr sz="2200" b="1" dirty="0">
                <a:latin typeface="Times New Roman"/>
                <a:cs typeface="Times New Roman"/>
              </a:rPr>
              <a:t>key</a:t>
            </a:r>
            <a:endParaRPr sz="2200">
              <a:latin typeface="Times New Roman"/>
              <a:cs typeface="Times New Roman"/>
            </a:endParaRPr>
          </a:p>
          <a:p>
            <a:pPr marL="292735" marR="5080" indent="-280035">
              <a:lnSpc>
                <a:spcPct val="100000"/>
              </a:lnSpc>
              <a:spcBef>
                <a:spcPts val="570"/>
              </a:spcBef>
              <a:buFont typeface="Arial"/>
              <a:buChar char="•"/>
              <a:tabLst>
                <a:tab pos="292735" algn="l"/>
                <a:tab pos="293370" algn="l"/>
              </a:tabLst>
            </a:pPr>
            <a:r>
              <a:rPr sz="2400" spc="-5" dirty="0">
                <a:latin typeface="Times New Roman"/>
                <a:cs typeface="Times New Roman"/>
              </a:rPr>
              <a:t>Principals must be </a:t>
            </a:r>
            <a:r>
              <a:rPr sz="2400" dirty="0">
                <a:latin typeface="Times New Roman"/>
                <a:cs typeface="Times New Roman"/>
              </a:rPr>
              <a:t>identified </a:t>
            </a:r>
            <a:r>
              <a:rPr sz="2400" spc="-5" dirty="0">
                <a:latin typeface="Times New Roman"/>
                <a:cs typeface="Times New Roman"/>
              </a:rPr>
              <a:t>by </a:t>
            </a:r>
            <a:r>
              <a:rPr sz="2400" dirty="0">
                <a:latin typeface="Times New Roman"/>
                <a:cs typeface="Times New Roman"/>
              </a:rPr>
              <a:t>an</a:t>
            </a:r>
            <a:r>
              <a:rPr sz="2400" spc="-114" dirty="0">
                <a:latin typeface="Times New Roman"/>
                <a:cs typeface="Times New Roman"/>
              </a:rPr>
              <a:t> </a:t>
            </a:r>
            <a:r>
              <a:rPr sz="2400" dirty="0">
                <a:latin typeface="Times New Roman"/>
                <a:cs typeface="Times New Roman"/>
              </a:rPr>
              <a:t>acceptable  </a:t>
            </a:r>
            <a:r>
              <a:rPr sz="2400" spc="-5" dirty="0">
                <a:latin typeface="Times New Roman"/>
                <a:cs typeface="Times New Roman"/>
              </a:rPr>
              <a:t>name, </a:t>
            </a:r>
            <a:r>
              <a:rPr sz="2400" dirty="0">
                <a:latin typeface="Times New Roman"/>
                <a:cs typeface="Times New Roman"/>
              </a:rPr>
              <a:t>like an email </a:t>
            </a:r>
            <a:r>
              <a:rPr sz="2400" spc="-5" dirty="0">
                <a:latin typeface="Times New Roman"/>
                <a:cs typeface="Times New Roman"/>
              </a:rPr>
              <a:t>address or DNS</a:t>
            </a:r>
            <a:r>
              <a:rPr sz="2400" spc="-70" dirty="0">
                <a:latin typeface="Times New Roman"/>
                <a:cs typeface="Times New Roman"/>
              </a:rPr>
              <a:t> </a:t>
            </a:r>
            <a:r>
              <a:rPr sz="2400" spc="-5" dirty="0">
                <a:latin typeface="Times New Roman"/>
                <a:cs typeface="Times New Roman"/>
              </a:rPr>
              <a:t>name.</a:t>
            </a:r>
            <a:endParaRPr sz="2400">
              <a:latin typeface="Times New Roman"/>
              <a:cs typeface="Times New Roman"/>
            </a:endParaRPr>
          </a:p>
        </p:txBody>
      </p:sp>
      <p:sp>
        <p:nvSpPr>
          <p:cNvPr id="6" name="object 6"/>
          <p:cNvSpPr/>
          <p:nvPr/>
        </p:nvSpPr>
        <p:spPr>
          <a:xfrm>
            <a:off x="5321046" y="3541776"/>
            <a:ext cx="41910" cy="38100"/>
          </a:xfrm>
          <a:custGeom>
            <a:avLst/>
            <a:gdLst/>
            <a:ahLst/>
            <a:cxnLst/>
            <a:rect l="l" t="t" r="r" b="b"/>
            <a:pathLst>
              <a:path w="41910" h="38100">
                <a:moveTo>
                  <a:pt x="41910" y="19050"/>
                </a:moveTo>
                <a:lnTo>
                  <a:pt x="40326" y="11572"/>
                </a:lnTo>
                <a:lnTo>
                  <a:pt x="36099" y="5524"/>
                </a:lnTo>
                <a:lnTo>
                  <a:pt x="30015" y="1476"/>
                </a:lnTo>
                <a:lnTo>
                  <a:pt x="22859" y="0"/>
                </a:lnTo>
                <a:lnTo>
                  <a:pt x="19049" y="0"/>
                </a:lnTo>
                <a:lnTo>
                  <a:pt x="11894" y="1476"/>
                </a:lnTo>
                <a:lnTo>
                  <a:pt x="5810" y="5524"/>
                </a:lnTo>
                <a:lnTo>
                  <a:pt x="1583" y="11572"/>
                </a:lnTo>
                <a:lnTo>
                  <a:pt x="0" y="19050"/>
                </a:lnTo>
                <a:lnTo>
                  <a:pt x="1583" y="26527"/>
                </a:lnTo>
                <a:lnTo>
                  <a:pt x="5810" y="32575"/>
                </a:lnTo>
                <a:lnTo>
                  <a:pt x="11894" y="36623"/>
                </a:lnTo>
                <a:lnTo>
                  <a:pt x="19050" y="38100"/>
                </a:lnTo>
                <a:lnTo>
                  <a:pt x="22860" y="38100"/>
                </a:lnTo>
                <a:lnTo>
                  <a:pt x="30015" y="36623"/>
                </a:lnTo>
                <a:lnTo>
                  <a:pt x="36099" y="32575"/>
                </a:lnTo>
                <a:lnTo>
                  <a:pt x="40326" y="26527"/>
                </a:lnTo>
                <a:lnTo>
                  <a:pt x="41910" y="19050"/>
                </a:lnTo>
                <a:close/>
              </a:path>
            </a:pathLst>
          </a:custGeom>
          <a:solidFill>
            <a:srgbClr val="FF0000"/>
          </a:solidFill>
        </p:spPr>
        <p:txBody>
          <a:bodyPr wrap="square" lIns="0" tIns="0" rIns="0" bIns="0" rtlCol="0"/>
          <a:lstStyle/>
          <a:p>
            <a:endParaRPr/>
          </a:p>
        </p:txBody>
      </p:sp>
      <p:sp>
        <p:nvSpPr>
          <p:cNvPr id="7" name="object 7"/>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8" name="object 8"/>
          <p:cNvSpPr txBox="1">
            <a:spLocks noGrp="1"/>
          </p:cNvSpPr>
          <p:nvPr>
            <p:ph type="sldNum" sz="quarter" idx="7"/>
          </p:nvPr>
        </p:nvSpPr>
        <p:spPr>
          <a:xfrm>
            <a:off x="8001000" y="6473672"/>
            <a:ext cx="250190" cy="267334"/>
          </a:xfrm>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46</a:t>
            </a:fld>
            <a:endParaRPr spc="-5"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4194302" y="1440433"/>
            <a:ext cx="1668780" cy="467359"/>
          </a:xfrm>
          <a:prstGeom prst="rect">
            <a:avLst/>
          </a:prstGeom>
        </p:spPr>
        <p:txBody>
          <a:bodyPr vert="horz" wrap="square" lIns="0" tIns="12065" rIns="0" bIns="0" rtlCol="0">
            <a:spAutoFit/>
          </a:bodyPr>
          <a:lstStyle/>
          <a:p>
            <a:pPr marL="12700">
              <a:lnSpc>
                <a:spcPct val="100000"/>
              </a:lnSpc>
              <a:spcBef>
                <a:spcPts val="95"/>
              </a:spcBef>
            </a:pPr>
            <a:r>
              <a:rPr spc="-10" dirty="0"/>
              <a:t>Certificates</a:t>
            </a:r>
          </a:p>
        </p:txBody>
      </p:sp>
      <p:sp>
        <p:nvSpPr>
          <p:cNvPr id="5" name="object 5"/>
          <p:cNvSpPr txBox="1"/>
          <p:nvPr/>
        </p:nvSpPr>
        <p:spPr>
          <a:xfrm>
            <a:off x="1840483" y="2261177"/>
            <a:ext cx="5800090" cy="2990850"/>
          </a:xfrm>
          <a:prstGeom prst="rect">
            <a:avLst/>
          </a:prstGeom>
        </p:spPr>
        <p:txBody>
          <a:bodyPr vert="horz" wrap="square" lIns="0" tIns="90170" rIns="0" bIns="0" rtlCol="0">
            <a:spAutoFit/>
          </a:bodyPr>
          <a:lstStyle/>
          <a:p>
            <a:pPr marL="292735" indent="-280035">
              <a:lnSpc>
                <a:spcPct val="100000"/>
              </a:lnSpc>
              <a:spcBef>
                <a:spcPts val="710"/>
              </a:spcBef>
              <a:buFont typeface="Arial"/>
              <a:buChar char="•"/>
              <a:tabLst>
                <a:tab pos="292735" algn="l"/>
                <a:tab pos="293370" algn="l"/>
              </a:tabLst>
            </a:pPr>
            <a:r>
              <a:rPr sz="2500" dirty="0">
                <a:latin typeface="Times New Roman"/>
                <a:cs typeface="Times New Roman"/>
              </a:rPr>
              <a:t>Create token (message)</a:t>
            </a:r>
            <a:r>
              <a:rPr sz="2500" spc="5" dirty="0">
                <a:latin typeface="Times New Roman"/>
                <a:cs typeface="Times New Roman"/>
              </a:rPr>
              <a:t> </a:t>
            </a:r>
            <a:r>
              <a:rPr sz="2500" dirty="0">
                <a:latin typeface="Times New Roman"/>
                <a:cs typeface="Times New Roman"/>
              </a:rPr>
              <a:t>containing</a:t>
            </a:r>
            <a:endParaRPr sz="2500">
              <a:latin typeface="Times New Roman"/>
              <a:cs typeface="Times New Roman"/>
            </a:endParaRPr>
          </a:p>
          <a:p>
            <a:pPr marL="619760" lvl="1" indent="-233679">
              <a:lnSpc>
                <a:spcPct val="100000"/>
              </a:lnSpc>
              <a:spcBef>
                <a:spcPts val="560"/>
              </a:spcBef>
              <a:buFont typeface="Arial"/>
              <a:buChar char="•"/>
              <a:tabLst>
                <a:tab pos="619760" algn="l"/>
                <a:tab pos="620395" algn="l"/>
              </a:tabLst>
            </a:pPr>
            <a:r>
              <a:rPr sz="2300" spc="-5" dirty="0">
                <a:latin typeface="Times New Roman"/>
                <a:cs typeface="Times New Roman"/>
              </a:rPr>
              <a:t>Identity of principal (here,</a:t>
            </a:r>
            <a:r>
              <a:rPr sz="2300" spc="20" dirty="0">
                <a:latin typeface="Times New Roman"/>
                <a:cs typeface="Times New Roman"/>
              </a:rPr>
              <a:t> </a:t>
            </a:r>
            <a:r>
              <a:rPr sz="2300" spc="-10" dirty="0">
                <a:latin typeface="Times New Roman"/>
                <a:cs typeface="Times New Roman"/>
              </a:rPr>
              <a:t>George)</a:t>
            </a:r>
            <a:endParaRPr sz="2300">
              <a:latin typeface="Times New Roman"/>
              <a:cs typeface="Times New Roman"/>
            </a:endParaRPr>
          </a:p>
          <a:p>
            <a:pPr marL="619760" lvl="1" indent="-233679">
              <a:lnSpc>
                <a:spcPct val="100000"/>
              </a:lnSpc>
              <a:spcBef>
                <a:spcPts val="555"/>
              </a:spcBef>
              <a:buFont typeface="Arial"/>
              <a:buChar char="•"/>
              <a:tabLst>
                <a:tab pos="619760" algn="l"/>
                <a:tab pos="620395" algn="l"/>
              </a:tabLst>
            </a:pPr>
            <a:r>
              <a:rPr sz="2300" spc="-5" dirty="0">
                <a:latin typeface="Times New Roman"/>
                <a:cs typeface="Times New Roman"/>
              </a:rPr>
              <a:t>Corresponding public</a:t>
            </a:r>
            <a:r>
              <a:rPr sz="2300" dirty="0">
                <a:latin typeface="Times New Roman"/>
                <a:cs typeface="Times New Roman"/>
              </a:rPr>
              <a:t> </a:t>
            </a:r>
            <a:r>
              <a:rPr sz="2300" spc="-5" dirty="0">
                <a:latin typeface="Times New Roman"/>
                <a:cs typeface="Times New Roman"/>
              </a:rPr>
              <a:t>key</a:t>
            </a:r>
            <a:endParaRPr sz="2300">
              <a:latin typeface="Times New Roman"/>
              <a:cs typeface="Times New Roman"/>
            </a:endParaRPr>
          </a:p>
          <a:p>
            <a:pPr marL="619760" lvl="1" indent="-233679">
              <a:lnSpc>
                <a:spcPct val="100000"/>
              </a:lnSpc>
              <a:spcBef>
                <a:spcPts val="550"/>
              </a:spcBef>
              <a:buFont typeface="Arial"/>
              <a:buChar char="•"/>
              <a:tabLst>
                <a:tab pos="619760" algn="l"/>
                <a:tab pos="620395" algn="l"/>
              </a:tabLst>
            </a:pPr>
            <a:r>
              <a:rPr sz="2300" spc="-45" dirty="0">
                <a:latin typeface="Times New Roman"/>
                <a:cs typeface="Times New Roman"/>
              </a:rPr>
              <a:t>Type </a:t>
            </a:r>
            <a:r>
              <a:rPr sz="2300" spc="-5" dirty="0">
                <a:latin typeface="Times New Roman"/>
                <a:cs typeface="Times New Roman"/>
              </a:rPr>
              <a:t>of hash</a:t>
            </a:r>
            <a:r>
              <a:rPr sz="2300" spc="35" dirty="0">
                <a:latin typeface="Times New Roman"/>
                <a:cs typeface="Times New Roman"/>
              </a:rPr>
              <a:t> </a:t>
            </a:r>
            <a:r>
              <a:rPr sz="2300" spc="-5" dirty="0">
                <a:latin typeface="Times New Roman"/>
                <a:cs typeface="Times New Roman"/>
              </a:rPr>
              <a:t>used</a:t>
            </a:r>
            <a:endParaRPr sz="2300">
              <a:latin typeface="Times New Roman"/>
              <a:cs typeface="Times New Roman"/>
            </a:endParaRPr>
          </a:p>
          <a:p>
            <a:pPr marL="619760" lvl="1" indent="-233679">
              <a:lnSpc>
                <a:spcPct val="100000"/>
              </a:lnSpc>
              <a:spcBef>
                <a:spcPts val="555"/>
              </a:spcBef>
              <a:buFont typeface="Arial"/>
              <a:buChar char="•"/>
              <a:tabLst>
                <a:tab pos="619760" algn="l"/>
                <a:tab pos="620395" algn="l"/>
              </a:tabLst>
            </a:pPr>
            <a:r>
              <a:rPr sz="2300" spc="-5" dirty="0">
                <a:latin typeface="Times New Roman"/>
                <a:cs typeface="Times New Roman"/>
              </a:rPr>
              <a:t>Other information (</a:t>
            </a:r>
            <a:r>
              <a:rPr sz="2300" i="1" spc="-5" dirty="0">
                <a:latin typeface="Times New Roman"/>
                <a:cs typeface="Times New Roman"/>
              </a:rPr>
              <a:t>e.g. </a:t>
            </a:r>
            <a:r>
              <a:rPr sz="2300" spc="-5" dirty="0">
                <a:latin typeface="Times New Roman"/>
                <a:cs typeface="Times New Roman"/>
              </a:rPr>
              <a:t>identity of</a:t>
            </a:r>
            <a:r>
              <a:rPr sz="2300" spc="30" dirty="0">
                <a:latin typeface="Times New Roman"/>
                <a:cs typeface="Times New Roman"/>
              </a:rPr>
              <a:t> </a:t>
            </a:r>
            <a:r>
              <a:rPr sz="2300" spc="-5" dirty="0">
                <a:latin typeface="Times New Roman"/>
                <a:cs typeface="Times New Roman"/>
              </a:rPr>
              <a:t>signer)</a:t>
            </a:r>
            <a:endParaRPr sz="2300">
              <a:latin typeface="Times New Roman"/>
              <a:cs typeface="Times New Roman"/>
            </a:endParaRPr>
          </a:p>
          <a:p>
            <a:pPr marL="292735">
              <a:lnSpc>
                <a:spcPct val="100000"/>
              </a:lnSpc>
              <a:spcBef>
                <a:spcPts val="590"/>
              </a:spcBef>
            </a:pPr>
            <a:r>
              <a:rPr sz="2500" dirty="0">
                <a:latin typeface="Times New Roman"/>
                <a:cs typeface="Times New Roman"/>
              </a:rPr>
              <a:t>Digitally signed by trusted</a:t>
            </a:r>
            <a:r>
              <a:rPr sz="2500" spc="-20" dirty="0">
                <a:latin typeface="Times New Roman"/>
                <a:cs typeface="Times New Roman"/>
              </a:rPr>
              <a:t> </a:t>
            </a:r>
            <a:r>
              <a:rPr sz="2500" dirty="0">
                <a:latin typeface="Times New Roman"/>
                <a:cs typeface="Times New Roman"/>
              </a:rPr>
              <a:t>authority</a:t>
            </a:r>
            <a:endParaRPr sz="2500">
              <a:latin typeface="Times New Roman"/>
              <a:cs typeface="Times New Roman"/>
            </a:endParaRPr>
          </a:p>
          <a:p>
            <a:pPr marL="292735">
              <a:lnSpc>
                <a:spcPct val="100000"/>
              </a:lnSpc>
              <a:spcBef>
                <a:spcPts val="5"/>
              </a:spcBef>
            </a:pPr>
            <a:r>
              <a:rPr sz="2400" i="1" dirty="0">
                <a:latin typeface="Times New Roman"/>
                <a:cs typeface="Times New Roman"/>
              </a:rPr>
              <a:t>C</a:t>
            </a:r>
            <a:r>
              <a:rPr sz="2400" i="1" baseline="-20833" dirty="0">
                <a:latin typeface="Times New Roman"/>
                <a:cs typeface="Times New Roman"/>
              </a:rPr>
              <a:t>s </a:t>
            </a:r>
            <a:r>
              <a:rPr sz="2400" dirty="0">
                <a:latin typeface="Times New Roman"/>
                <a:cs typeface="Times New Roman"/>
              </a:rPr>
              <a:t>= </a:t>
            </a:r>
            <a:r>
              <a:rPr sz="2400" spc="-15" dirty="0">
                <a:latin typeface="Times New Roman"/>
                <a:cs typeface="Times New Roman"/>
              </a:rPr>
              <a:t>George </a:t>
            </a:r>
            <a:r>
              <a:rPr sz="2400" spc="-5" dirty="0">
                <a:latin typeface="Times New Roman"/>
                <a:cs typeface="Times New Roman"/>
              </a:rPr>
              <a:t>|| </a:t>
            </a:r>
            <a:r>
              <a:rPr sz="2400" i="1" dirty="0">
                <a:latin typeface="Times New Roman"/>
                <a:cs typeface="Times New Roman"/>
              </a:rPr>
              <a:t>k</a:t>
            </a:r>
            <a:r>
              <a:rPr sz="2400" i="1" baseline="-20833" dirty="0">
                <a:latin typeface="Times New Roman"/>
                <a:cs typeface="Times New Roman"/>
              </a:rPr>
              <a:t>GB </a:t>
            </a:r>
            <a:r>
              <a:rPr sz="2400" spc="-5" dirty="0">
                <a:latin typeface="Times New Roman"/>
                <a:cs typeface="Times New Roman"/>
              </a:rPr>
              <a:t>|| </a:t>
            </a:r>
            <a:r>
              <a:rPr sz="2400" i="1" spc="-5" dirty="0">
                <a:latin typeface="Times New Roman"/>
                <a:cs typeface="Times New Roman"/>
              </a:rPr>
              <a:t>T </a:t>
            </a:r>
            <a:r>
              <a:rPr sz="2400" spc="-5" dirty="0">
                <a:latin typeface="Times New Roman"/>
                <a:cs typeface="Times New Roman"/>
              </a:rPr>
              <a:t>|| Signer || {Digest}</a:t>
            </a:r>
            <a:r>
              <a:rPr sz="2400" spc="-260" dirty="0">
                <a:latin typeface="Times New Roman"/>
                <a:cs typeface="Times New Roman"/>
              </a:rPr>
              <a:t> </a:t>
            </a:r>
            <a:r>
              <a:rPr sz="2400" i="1" spc="-5" dirty="0">
                <a:latin typeface="Times New Roman"/>
                <a:cs typeface="Times New Roman"/>
              </a:rPr>
              <a:t>k</a:t>
            </a:r>
            <a:r>
              <a:rPr sz="2400" i="1" spc="-7" baseline="-20833" dirty="0">
                <a:latin typeface="Times New Roman"/>
                <a:cs typeface="Times New Roman"/>
              </a:rPr>
              <a:t>CV</a:t>
            </a:r>
            <a:endParaRPr sz="2400" baseline="-20833">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47</a:t>
            </a:fld>
            <a:endParaRPr spc="-5"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465067" y="1440433"/>
            <a:ext cx="3129280" cy="467359"/>
          </a:xfrm>
          <a:prstGeom prst="rect">
            <a:avLst/>
          </a:prstGeom>
        </p:spPr>
        <p:txBody>
          <a:bodyPr vert="horz" wrap="square" lIns="0" tIns="12065" rIns="0" bIns="0" rtlCol="0">
            <a:spAutoFit/>
          </a:bodyPr>
          <a:lstStyle/>
          <a:p>
            <a:pPr marL="12700">
              <a:lnSpc>
                <a:spcPct val="100000"/>
              </a:lnSpc>
              <a:spcBef>
                <a:spcPts val="95"/>
              </a:spcBef>
            </a:pPr>
            <a:r>
              <a:rPr spc="-5" dirty="0"/>
              <a:t>The Digital</a:t>
            </a:r>
            <a:r>
              <a:rPr spc="-10" dirty="0"/>
              <a:t> </a:t>
            </a:r>
            <a:r>
              <a:rPr spc="-5" dirty="0"/>
              <a:t>Certificate</a:t>
            </a:r>
          </a:p>
        </p:txBody>
      </p:sp>
      <p:sp>
        <p:nvSpPr>
          <p:cNvPr id="5" name="object 5"/>
          <p:cNvSpPr txBox="1">
            <a:spLocks noGrp="1"/>
          </p:cNvSpPr>
          <p:nvPr>
            <p:ph type="body" idx="1"/>
          </p:nvPr>
        </p:nvSpPr>
        <p:spPr>
          <a:prstGeom prst="rect">
            <a:avLst/>
          </a:prstGeom>
        </p:spPr>
        <p:txBody>
          <a:bodyPr vert="horz" wrap="square" lIns="0" tIns="90170" rIns="0" bIns="0" rtlCol="0">
            <a:spAutoFit/>
          </a:bodyPr>
          <a:lstStyle/>
          <a:p>
            <a:pPr marL="12700">
              <a:lnSpc>
                <a:spcPct val="100000"/>
              </a:lnSpc>
              <a:spcBef>
                <a:spcPts val="710"/>
              </a:spcBef>
            </a:pPr>
            <a:r>
              <a:rPr dirty="0"/>
              <a:t>Contains:</a:t>
            </a:r>
          </a:p>
          <a:p>
            <a:pPr marL="619760" indent="-233679">
              <a:lnSpc>
                <a:spcPct val="100000"/>
              </a:lnSpc>
              <a:spcBef>
                <a:spcPts val="560"/>
              </a:spcBef>
              <a:buFont typeface="Arial"/>
              <a:buChar char="•"/>
              <a:tabLst>
                <a:tab pos="619760" algn="l"/>
                <a:tab pos="620395" algn="l"/>
              </a:tabLst>
            </a:pPr>
            <a:r>
              <a:rPr sz="2300" spc="-25" dirty="0"/>
              <a:t>George’s</a:t>
            </a:r>
            <a:r>
              <a:rPr sz="2300" spc="-10" dirty="0"/>
              <a:t> </a:t>
            </a:r>
            <a:r>
              <a:rPr sz="2300" spc="-5" dirty="0"/>
              <a:t>identity</a:t>
            </a:r>
            <a:endParaRPr sz="2300"/>
          </a:p>
          <a:p>
            <a:pPr marL="619760" indent="-233679">
              <a:lnSpc>
                <a:spcPct val="100000"/>
              </a:lnSpc>
              <a:spcBef>
                <a:spcPts val="555"/>
              </a:spcBef>
              <a:buFont typeface="Arial"/>
              <a:buChar char="•"/>
              <a:tabLst>
                <a:tab pos="619760" algn="l"/>
                <a:tab pos="620395" algn="l"/>
              </a:tabLst>
            </a:pPr>
            <a:r>
              <a:rPr sz="2300" spc="-25" dirty="0"/>
              <a:t>George’s </a:t>
            </a:r>
            <a:r>
              <a:rPr sz="2300" spc="-5" dirty="0"/>
              <a:t>public</a:t>
            </a:r>
            <a:r>
              <a:rPr sz="2300" spc="20" dirty="0"/>
              <a:t> </a:t>
            </a:r>
            <a:r>
              <a:rPr sz="2300" spc="-5" dirty="0"/>
              <a:t>key</a:t>
            </a:r>
            <a:endParaRPr sz="2300"/>
          </a:p>
          <a:p>
            <a:pPr marL="619760" indent="-233679">
              <a:lnSpc>
                <a:spcPct val="100000"/>
              </a:lnSpc>
              <a:spcBef>
                <a:spcPts val="550"/>
              </a:spcBef>
              <a:buFont typeface="Arial"/>
              <a:buChar char="•"/>
              <a:tabLst>
                <a:tab pos="619760" algn="l"/>
                <a:tab pos="620395" algn="l"/>
              </a:tabLst>
            </a:pPr>
            <a:r>
              <a:rPr sz="2300" spc="-5" dirty="0"/>
              <a:t>Identity of signer and other</a:t>
            </a:r>
            <a:r>
              <a:rPr sz="2300" spc="30" dirty="0"/>
              <a:t> </a:t>
            </a:r>
            <a:r>
              <a:rPr sz="2300" spc="-5" dirty="0"/>
              <a:t>inf</a:t>
            </a:r>
            <a:endParaRPr sz="2300"/>
          </a:p>
          <a:p>
            <a:pPr marL="619760" indent="-233679">
              <a:lnSpc>
                <a:spcPts val="2360"/>
              </a:lnSpc>
              <a:spcBef>
                <a:spcPts val="555"/>
              </a:spcBef>
              <a:buFont typeface="Arial"/>
              <a:buChar char="•"/>
              <a:tabLst>
                <a:tab pos="619760" algn="l"/>
                <a:tab pos="620395" algn="l"/>
              </a:tabLst>
            </a:pPr>
            <a:r>
              <a:rPr sz="2300" spc="-10" dirty="0"/>
              <a:t>Digital</a:t>
            </a:r>
            <a:r>
              <a:rPr sz="2300" spc="-5" dirty="0"/>
              <a:t> Signature</a:t>
            </a:r>
            <a:endParaRPr sz="2300"/>
          </a:p>
          <a:p>
            <a:pPr marL="40005">
              <a:lnSpc>
                <a:spcPts val="2480"/>
              </a:lnSpc>
            </a:pPr>
            <a:r>
              <a:rPr sz="2400" spc="-5" dirty="0"/>
              <a:t>Everything is plain text</a:t>
            </a:r>
            <a:r>
              <a:rPr sz="2400" spc="-40" dirty="0"/>
              <a:t> </a:t>
            </a:r>
            <a:r>
              <a:rPr sz="2400" spc="-5" dirty="0"/>
              <a:t>except</a:t>
            </a:r>
            <a:endParaRPr sz="2400"/>
          </a:p>
          <a:p>
            <a:pPr marL="40005" marR="570865">
              <a:lnSpc>
                <a:spcPct val="100000"/>
              </a:lnSpc>
            </a:pPr>
            <a:r>
              <a:rPr sz="2400" dirty="0"/>
              <a:t>the </a:t>
            </a:r>
            <a:r>
              <a:rPr sz="2400" spc="-5" dirty="0"/>
              <a:t>digital signature, which</a:t>
            </a:r>
            <a:r>
              <a:rPr sz="2400" spc="-110" dirty="0"/>
              <a:t> </a:t>
            </a:r>
            <a:r>
              <a:rPr sz="2400" dirty="0"/>
              <a:t>is  a cryptographic hash (digest)  encrypted by the </a:t>
            </a:r>
            <a:r>
              <a:rPr sz="2400" spc="-10" dirty="0"/>
              <a:t>signer’s  </a:t>
            </a:r>
            <a:r>
              <a:rPr sz="2400" b="1" i="1" dirty="0">
                <a:latin typeface="Times New Roman"/>
                <a:cs typeface="Times New Roman"/>
              </a:rPr>
              <a:t>private</a:t>
            </a:r>
            <a:r>
              <a:rPr sz="2400" b="1" i="1" spc="-20" dirty="0">
                <a:latin typeface="Times New Roman"/>
                <a:cs typeface="Times New Roman"/>
              </a:rPr>
              <a:t> </a:t>
            </a:r>
            <a:r>
              <a:rPr sz="2400" spc="-40" dirty="0"/>
              <a:t>key.</a:t>
            </a:r>
            <a:endParaRPr sz="2400">
              <a:latin typeface="Times New Roman"/>
              <a:cs typeface="Times New Roman"/>
            </a:endParaRPr>
          </a:p>
        </p:txBody>
      </p:sp>
      <p:sp>
        <p:nvSpPr>
          <p:cNvPr id="6" name="object 6"/>
          <p:cNvSpPr/>
          <p:nvPr/>
        </p:nvSpPr>
        <p:spPr>
          <a:xfrm>
            <a:off x="6112764" y="2506979"/>
            <a:ext cx="2287905" cy="715010"/>
          </a:xfrm>
          <a:custGeom>
            <a:avLst/>
            <a:gdLst/>
            <a:ahLst/>
            <a:cxnLst/>
            <a:rect l="l" t="t" r="r" b="b"/>
            <a:pathLst>
              <a:path w="2287904" h="715010">
                <a:moveTo>
                  <a:pt x="0" y="0"/>
                </a:moveTo>
                <a:lnTo>
                  <a:pt x="0" y="714756"/>
                </a:lnTo>
                <a:lnTo>
                  <a:pt x="2287524" y="714756"/>
                </a:lnTo>
                <a:lnTo>
                  <a:pt x="2287524" y="0"/>
                </a:lnTo>
                <a:lnTo>
                  <a:pt x="0" y="0"/>
                </a:lnTo>
                <a:close/>
              </a:path>
            </a:pathLst>
          </a:custGeom>
          <a:solidFill>
            <a:srgbClr val="CCFF99"/>
          </a:solidFill>
        </p:spPr>
        <p:txBody>
          <a:bodyPr wrap="square" lIns="0" tIns="0" rIns="0" bIns="0" rtlCol="0"/>
          <a:lstStyle/>
          <a:p>
            <a:endParaRPr/>
          </a:p>
        </p:txBody>
      </p:sp>
      <p:sp>
        <p:nvSpPr>
          <p:cNvPr id="7" name="object 7"/>
          <p:cNvSpPr/>
          <p:nvPr/>
        </p:nvSpPr>
        <p:spPr>
          <a:xfrm>
            <a:off x="6108191" y="2502407"/>
            <a:ext cx="2296795" cy="725170"/>
          </a:xfrm>
          <a:custGeom>
            <a:avLst/>
            <a:gdLst/>
            <a:ahLst/>
            <a:cxnLst/>
            <a:rect l="l" t="t" r="r" b="b"/>
            <a:pathLst>
              <a:path w="2296795" h="725169">
                <a:moveTo>
                  <a:pt x="2296668" y="722376"/>
                </a:moveTo>
                <a:lnTo>
                  <a:pt x="2296668" y="1524"/>
                </a:lnTo>
                <a:lnTo>
                  <a:pt x="2294382" y="0"/>
                </a:lnTo>
                <a:lnTo>
                  <a:pt x="1523" y="0"/>
                </a:lnTo>
                <a:lnTo>
                  <a:pt x="0" y="1524"/>
                </a:lnTo>
                <a:lnTo>
                  <a:pt x="0" y="722376"/>
                </a:lnTo>
                <a:lnTo>
                  <a:pt x="1524" y="724662"/>
                </a:lnTo>
                <a:lnTo>
                  <a:pt x="4572" y="724662"/>
                </a:lnTo>
                <a:lnTo>
                  <a:pt x="4572" y="9144"/>
                </a:lnTo>
                <a:lnTo>
                  <a:pt x="9144" y="4572"/>
                </a:lnTo>
                <a:lnTo>
                  <a:pt x="9143" y="9144"/>
                </a:lnTo>
                <a:lnTo>
                  <a:pt x="2286761" y="9144"/>
                </a:lnTo>
                <a:lnTo>
                  <a:pt x="2286761" y="4571"/>
                </a:lnTo>
                <a:lnTo>
                  <a:pt x="2292096" y="9144"/>
                </a:lnTo>
                <a:lnTo>
                  <a:pt x="2292096" y="724662"/>
                </a:lnTo>
                <a:lnTo>
                  <a:pt x="2294382" y="724662"/>
                </a:lnTo>
                <a:lnTo>
                  <a:pt x="2296668" y="722376"/>
                </a:lnTo>
                <a:close/>
              </a:path>
              <a:path w="2296795" h="725169">
                <a:moveTo>
                  <a:pt x="9144" y="9144"/>
                </a:moveTo>
                <a:lnTo>
                  <a:pt x="9144" y="4572"/>
                </a:lnTo>
                <a:lnTo>
                  <a:pt x="4572" y="9144"/>
                </a:lnTo>
                <a:lnTo>
                  <a:pt x="9144" y="9144"/>
                </a:lnTo>
                <a:close/>
              </a:path>
              <a:path w="2296795" h="725169">
                <a:moveTo>
                  <a:pt x="9144" y="714756"/>
                </a:moveTo>
                <a:lnTo>
                  <a:pt x="9144" y="9144"/>
                </a:lnTo>
                <a:lnTo>
                  <a:pt x="4572" y="9144"/>
                </a:lnTo>
                <a:lnTo>
                  <a:pt x="4572" y="714756"/>
                </a:lnTo>
                <a:lnTo>
                  <a:pt x="9144" y="714756"/>
                </a:lnTo>
                <a:close/>
              </a:path>
              <a:path w="2296795" h="725169">
                <a:moveTo>
                  <a:pt x="2292096" y="714756"/>
                </a:moveTo>
                <a:lnTo>
                  <a:pt x="4572" y="714756"/>
                </a:lnTo>
                <a:lnTo>
                  <a:pt x="9144" y="719328"/>
                </a:lnTo>
                <a:lnTo>
                  <a:pt x="9144" y="724662"/>
                </a:lnTo>
                <a:lnTo>
                  <a:pt x="2286761" y="724662"/>
                </a:lnTo>
                <a:lnTo>
                  <a:pt x="2286761" y="719328"/>
                </a:lnTo>
                <a:lnTo>
                  <a:pt x="2292096" y="714756"/>
                </a:lnTo>
                <a:close/>
              </a:path>
              <a:path w="2296795" h="725169">
                <a:moveTo>
                  <a:pt x="9144" y="724662"/>
                </a:moveTo>
                <a:lnTo>
                  <a:pt x="9144" y="719328"/>
                </a:lnTo>
                <a:lnTo>
                  <a:pt x="4572" y="714756"/>
                </a:lnTo>
                <a:lnTo>
                  <a:pt x="4572" y="724662"/>
                </a:lnTo>
                <a:lnTo>
                  <a:pt x="9144" y="724662"/>
                </a:lnTo>
                <a:close/>
              </a:path>
              <a:path w="2296795" h="725169">
                <a:moveTo>
                  <a:pt x="2292096" y="9144"/>
                </a:moveTo>
                <a:lnTo>
                  <a:pt x="2286761" y="4571"/>
                </a:lnTo>
                <a:lnTo>
                  <a:pt x="2286761" y="9144"/>
                </a:lnTo>
                <a:lnTo>
                  <a:pt x="2292096" y="9144"/>
                </a:lnTo>
                <a:close/>
              </a:path>
              <a:path w="2296795" h="725169">
                <a:moveTo>
                  <a:pt x="2292096" y="714756"/>
                </a:moveTo>
                <a:lnTo>
                  <a:pt x="2292096" y="9144"/>
                </a:lnTo>
                <a:lnTo>
                  <a:pt x="2286761" y="9144"/>
                </a:lnTo>
                <a:lnTo>
                  <a:pt x="2286761" y="714756"/>
                </a:lnTo>
                <a:lnTo>
                  <a:pt x="2292096" y="714756"/>
                </a:lnTo>
                <a:close/>
              </a:path>
              <a:path w="2296795" h="725169">
                <a:moveTo>
                  <a:pt x="2292096" y="724662"/>
                </a:moveTo>
                <a:lnTo>
                  <a:pt x="2292096" y="714756"/>
                </a:lnTo>
                <a:lnTo>
                  <a:pt x="2286761" y="719328"/>
                </a:lnTo>
                <a:lnTo>
                  <a:pt x="2286761" y="724662"/>
                </a:lnTo>
                <a:lnTo>
                  <a:pt x="2292096" y="724662"/>
                </a:lnTo>
                <a:close/>
              </a:path>
            </a:pathLst>
          </a:custGeom>
          <a:solidFill>
            <a:srgbClr val="000000"/>
          </a:solidFill>
        </p:spPr>
        <p:txBody>
          <a:bodyPr wrap="square" lIns="0" tIns="0" rIns="0" bIns="0" rtlCol="0"/>
          <a:lstStyle/>
          <a:p>
            <a:endParaRPr/>
          </a:p>
        </p:txBody>
      </p:sp>
      <p:sp>
        <p:nvSpPr>
          <p:cNvPr id="8" name="object 8"/>
          <p:cNvSpPr/>
          <p:nvPr/>
        </p:nvSpPr>
        <p:spPr>
          <a:xfrm>
            <a:off x="6112764" y="3221735"/>
            <a:ext cx="2287905" cy="715645"/>
          </a:xfrm>
          <a:custGeom>
            <a:avLst/>
            <a:gdLst/>
            <a:ahLst/>
            <a:cxnLst/>
            <a:rect l="l" t="t" r="r" b="b"/>
            <a:pathLst>
              <a:path w="2287904" h="715645">
                <a:moveTo>
                  <a:pt x="0" y="0"/>
                </a:moveTo>
                <a:lnTo>
                  <a:pt x="0" y="715517"/>
                </a:lnTo>
                <a:lnTo>
                  <a:pt x="2287524" y="715517"/>
                </a:lnTo>
                <a:lnTo>
                  <a:pt x="2287524" y="0"/>
                </a:lnTo>
                <a:lnTo>
                  <a:pt x="0" y="0"/>
                </a:lnTo>
                <a:close/>
              </a:path>
            </a:pathLst>
          </a:custGeom>
          <a:solidFill>
            <a:srgbClr val="CCFF99"/>
          </a:solidFill>
        </p:spPr>
        <p:txBody>
          <a:bodyPr wrap="square" lIns="0" tIns="0" rIns="0" bIns="0" rtlCol="0"/>
          <a:lstStyle/>
          <a:p>
            <a:endParaRPr/>
          </a:p>
        </p:txBody>
      </p:sp>
      <p:sp>
        <p:nvSpPr>
          <p:cNvPr id="9" name="object 9"/>
          <p:cNvSpPr/>
          <p:nvPr/>
        </p:nvSpPr>
        <p:spPr>
          <a:xfrm>
            <a:off x="6108191" y="3217164"/>
            <a:ext cx="2296795" cy="725170"/>
          </a:xfrm>
          <a:custGeom>
            <a:avLst/>
            <a:gdLst/>
            <a:ahLst/>
            <a:cxnLst/>
            <a:rect l="l" t="t" r="r" b="b"/>
            <a:pathLst>
              <a:path w="2296795" h="725170">
                <a:moveTo>
                  <a:pt x="2296668" y="722376"/>
                </a:moveTo>
                <a:lnTo>
                  <a:pt x="2296668" y="2286"/>
                </a:lnTo>
                <a:lnTo>
                  <a:pt x="2294382" y="0"/>
                </a:lnTo>
                <a:lnTo>
                  <a:pt x="1523" y="0"/>
                </a:lnTo>
                <a:lnTo>
                  <a:pt x="0" y="2286"/>
                </a:lnTo>
                <a:lnTo>
                  <a:pt x="0" y="722376"/>
                </a:lnTo>
                <a:lnTo>
                  <a:pt x="1524" y="724662"/>
                </a:lnTo>
                <a:lnTo>
                  <a:pt x="4572" y="724662"/>
                </a:lnTo>
                <a:lnTo>
                  <a:pt x="4572" y="9906"/>
                </a:lnTo>
                <a:lnTo>
                  <a:pt x="9143" y="4572"/>
                </a:lnTo>
                <a:lnTo>
                  <a:pt x="9143" y="9906"/>
                </a:lnTo>
                <a:lnTo>
                  <a:pt x="2286762" y="9906"/>
                </a:lnTo>
                <a:lnTo>
                  <a:pt x="2286762" y="4572"/>
                </a:lnTo>
                <a:lnTo>
                  <a:pt x="2292096" y="9906"/>
                </a:lnTo>
                <a:lnTo>
                  <a:pt x="2292096" y="724662"/>
                </a:lnTo>
                <a:lnTo>
                  <a:pt x="2294382" y="724662"/>
                </a:lnTo>
                <a:lnTo>
                  <a:pt x="2296668" y="722376"/>
                </a:lnTo>
                <a:close/>
              </a:path>
              <a:path w="2296795" h="725170">
                <a:moveTo>
                  <a:pt x="9143" y="9906"/>
                </a:moveTo>
                <a:lnTo>
                  <a:pt x="9143" y="4572"/>
                </a:lnTo>
                <a:lnTo>
                  <a:pt x="4572" y="9906"/>
                </a:lnTo>
                <a:lnTo>
                  <a:pt x="9143" y="9906"/>
                </a:lnTo>
                <a:close/>
              </a:path>
              <a:path w="2296795" h="725170">
                <a:moveTo>
                  <a:pt x="9143" y="715518"/>
                </a:moveTo>
                <a:lnTo>
                  <a:pt x="9143" y="9906"/>
                </a:lnTo>
                <a:lnTo>
                  <a:pt x="4572" y="9906"/>
                </a:lnTo>
                <a:lnTo>
                  <a:pt x="4572" y="715518"/>
                </a:lnTo>
                <a:lnTo>
                  <a:pt x="9143" y="715518"/>
                </a:lnTo>
                <a:close/>
              </a:path>
              <a:path w="2296795" h="725170">
                <a:moveTo>
                  <a:pt x="2292096" y="715518"/>
                </a:moveTo>
                <a:lnTo>
                  <a:pt x="4572" y="715518"/>
                </a:lnTo>
                <a:lnTo>
                  <a:pt x="9143" y="720089"/>
                </a:lnTo>
                <a:lnTo>
                  <a:pt x="9143" y="724662"/>
                </a:lnTo>
                <a:lnTo>
                  <a:pt x="2286762" y="724662"/>
                </a:lnTo>
                <a:lnTo>
                  <a:pt x="2286762" y="720090"/>
                </a:lnTo>
                <a:lnTo>
                  <a:pt x="2292096" y="715518"/>
                </a:lnTo>
                <a:close/>
              </a:path>
              <a:path w="2296795" h="725170">
                <a:moveTo>
                  <a:pt x="9143" y="724662"/>
                </a:moveTo>
                <a:lnTo>
                  <a:pt x="9143" y="720089"/>
                </a:lnTo>
                <a:lnTo>
                  <a:pt x="4572" y="715518"/>
                </a:lnTo>
                <a:lnTo>
                  <a:pt x="4572" y="724662"/>
                </a:lnTo>
                <a:lnTo>
                  <a:pt x="9143" y="724662"/>
                </a:lnTo>
                <a:close/>
              </a:path>
              <a:path w="2296795" h="725170">
                <a:moveTo>
                  <a:pt x="2292096" y="9906"/>
                </a:moveTo>
                <a:lnTo>
                  <a:pt x="2286762" y="4572"/>
                </a:lnTo>
                <a:lnTo>
                  <a:pt x="2286762" y="9906"/>
                </a:lnTo>
                <a:lnTo>
                  <a:pt x="2292096" y="9906"/>
                </a:lnTo>
                <a:close/>
              </a:path>
              <a:path w="2296795" h="725170">
                <a:moveTo>
                  <a:pt x="2292096" y="715518"/>
                </a:moveTo>
                <a:lnTo>
                  <a:pt x="2292096" y="9906"/>
                </a:lnTo>
                <a:lnTo>
                  <a:pt x="2286762" y="9906"/>
                </a:lnTo>
                <a:lnTo>
                  <a:pt x="2286762" y="715518"/>
                </a:lnTo>
                <a:lnTo>
                  <a:pt x="2292096" y="715518"/>
                </a:lnTo>
                <a:close/>
              </a:path>
              <a:path w="2296795" h="725170">
                <a:moveTo>
                  <a:pt x="2292096" y="724662"/>
                </a:moveTo>
                <a:lnTo>
                  <a:pt x="2292096" y="715518"/>
                </a:lnTo>
                <a:lnTo>
                  <a:pt x="2286762" y="720090"/>
                </a:lnTo>
                <a:lnTo>
                  <a:pt x="2286762" y="724662"/>
                </a:lnTo>
                <a:lnTo>
                  <a:pt x="2292096" y="724662"/>
                </a:lnTo>
                <a:close/>
              </a:path>
            </a:pathLst>
          </a:custGeom>
          <a:solidFill>
            <a:srgbClr val="000000"/>
          </a:solidFill>
        </p:spPr>
        <p:txBody>
          <a:bodyPr wrap="square" lIns="0" tIns="0" rIns="0" bIns="0" rtlCol="0"/>
          <a:lstStyle/>
          <a:p>
            <a:endParaRPr/>
          </a:p>
        </p:txBody>
      </p:sp>
      <p:sp>
        <p:nvSpPr>
          <p:cNvPr id="10" name="object 10"/>
          <p:cNvSpPr/>
          <p:nvPr/>
        </p:nvSpPr>
        <p:spPr>
          <a:xfrm>
            <a:off x="6115050" y="4656582"/>
            <a:ext cx="2287905" cy="647700"/>
          </a:xfrm>
          <a:custGeom>
            <a:avLst/>
            <a:gdLst/>
            <a:ahLst/>
            <a:cxnLst/>
            <a:rect l="l" t="t" r="r" b="b"/>
            <a:pathLst>
              <a:path w="2287904" h="647700">
                <a:moveTo>
                  <a:pt x="0" y="647700"/>
                </a:moveTo>
                <a:lnTo>
                  <a:pt x="2287524" y="647700"/>
                </a:lnTo>
                <a:lnTo>
                  <a:pt x="2287524" y="0"/>
                </a:lnTo>
                <a:lnTo>
                  <a:pt x="0" y="0"/>
                </a:lnTo>
                <a:lnTo>
                  <a:pt x="0" y="647700"/>
                </a:lnTo>
                <a:close/>
              </a:path>
            </a:pathLst>
          </a:custGeom>
          <a:solidFill>
            <a:srgbClr val="CCFF99"/>
          </a:solidFill>
        </p:spPr>
        <p:txBody>
          <a:bodyPr wrap="square" lIns="0" tIns="0" rIns="0" bIns="0" rtlCol="0"/>
          <a:lstStyle/>
          <a:p>
            <a:endParaRPr/>
          </a:p>
        </p:txBody>
      </p:sp>
      <p:sp>
        <p:nvSpPr>
          <p:cNvPr id="11" name="object 11"/>
          <p:cNvSpPr/>
          <p:nvPr/>
        </p:nvSpPr>
        <p:spPr>
          <a:xfrm>
            <a:off x="6110478" y="4584953"/>
            <a:ext cx="2296795" cy="725170"/>
          </a:xfrm>
          <a:custGeom>
            <a:avLst/>
            <a:gdLst/>
            <a:ahLst/>
            <a:cxnLst/>
            <a:rect l="l" t="t" r="r" b="b"/>
            <a:pathLst>
              <a:path w="2296795" h="725170">
                <a:moveTo>
                  <a:pt x="2296668" y="722376"/>
                </a:moveTo>
                <a:lnTo>
                  <a:pt x="2296668" y="1524"/>
                </a:lnTo>
                <a:lnTo>
                  <a:pt x="2294382" y="0"/>
                </a:lnTo>
                <a:lnTo>
                  <a:pt x="2285" y="0"/>
                </a:lnTo>
                <a:lnTo>
                  <a:pt x="0" y="1524"/>
                </a:lnTo>
                <a:lnTo>
                  <a:pt x="0" y="722376"/>
                </a:lnTo>
                <a:lnTo>
                  <a:pt x="2286" y="724662"/>
                </a:lnTo>
                <a:lnTo>
                  <a:pt x="4572" y="724662"/>
                </a:lnTo>
                <a:lnTo>
                  <a:pt x="4572" y="9144"/>
                </a:lnTo>
                <a:lnTo>
                  <a:pt x="9144" y="4572"/>
                </a:lnTo>
                <a:lnTo>
                  <a:pt x="9143" y="9144"/>
                </a:lnTo>
                <a:lnTo>
                  <a:pt x="2287523" y="9144"/>
                </a:lnTo>
                <a:lnTo>
                  <a:pt x="2287523" y="4571"/>
                </a:lnTo>
                <a:lnTo>
                  <a:pt x="2292096" y="9144"/>
                </a:lnTo>
                <a:lnTo>
                  <a:pt x="2292096" y="724662"/>
                </a:lnTo>
                <a:lnTo>
                  <a:pt x="2294382" y="724662"/>
                </a:lnTo>
                <a:lnTo>
                  <a:pt x="2296668" y="722376"/>
                </a:lnTo>
                <a:close/>
              </a:path>
              <a:path w="2296795" h="725170">
                <a:moveTo>
                  <a:pt x="9144" y="9144"/>
                </a:moveTo>
                <a:lnTo>
                  <a:pt x="9144" y="4572"/>
                </a:lnTo>
                <a:lnTo>
                  <a:pt x="4572" y="9144"/>
                </a:lnTo>
                <a:lnTo>
                  <a:pt x="9144" y="9144"/>
                </a:lnTo>
                <a:close/>
              </a:path>
              <a:path w="2296795" h="725170">
                <a:moveTo>
                  <a:pt x="9144" y="714756"/>
                </a:moveTo>
                <a:lnTo>
                  <a:pt x="9144" y="9144"/>
                </a:lnTo>
                <a:lnTo>
                  <a:pt x="4572" y="9144"/>
                </a:lnTo>
                <a:lnTo>
                  <a:pt x="4572" y="714756"/>
                </a:lnTo>
                <a:lnTo>
                  <a:pt x="9144" y="714756"/>
                </a:lnTo>
                <a:close/>
              </a:path>
              <a:path w="2296795" h="725170">
                <a:moveTo>
                  <a:pt x="2292096" y="714756"/>
                </a:moveTo>
                <a:lnTo>
                  <a:pt x="4572" y="714756"/>
                </a:lnTo>
                <a:lnTo>
                  <a:pt x="9144" y="719328"/>
                </a:lnTo>
                <a:lnTo>
                  <a:pt x="9144" y="724662"/>
                </a:lnTo>
                <a:lnTo>
                  <a:pt x="2287523" y="724662"/>
                </a:lnTo>
                <a:lnTo>
                  <a:pt x="2287523" y="719328"/>
                </a:lnTo>
                <a:lnTo>
                  <a:pt x="2292096" y="714756"/>
                </a:lnTo>
                <a:close/>
              </a:path>
              <a:path w="2296795" h="725170">
                <a:moveTo>
                  <a:pt x="9144" y="724662"/>
                </a:moveTo>
                <a:lnTo>
                  <a:pt x="9144" y="719328"/>
                </a:lnTo>
                <a:lnTo>
                  <a:pt x="4572" y="714756"/>
                </a:lnTo>
                <a:lnTo>
                  <a:pt x="4572" y="724662"/>
                </a:lnTo>
                <a:lnTo>
                  <a:pt x="9144" y="724662"/>
                </a:lnTo>
                <a:close/>
              </a:path>
              <a:path w="2296795" h="725170">
                <a:moveTo>
                  <a:pt x="2292096" y="9144"/>
                </a:moveTo>
                <a:lnTo>
                  <a:pt x="2287523" y="4571"/>
                </a:lnTo>
                <a:lnTo>
                  <a:pt x="2287523" y="9144"/>
                </a:lnTo>
                <a:lnTo>
                  <a:pt x="2292096" y="9144"/>
                </a:lnTo>
                <a:close/>
              </a:path>
              <a:path w="2296795" h="725170">
                <a:moveTo>
                  <a:pt x="2292096" y="714756"/>
                </a:moveTo>
                <a:lnTo>
                  <a:pt x="2292096" y="9144"/>
                </a:lnTo>
                <a:lnTo>
                  <a:pt x="2287523" y="9144"/>
                </a:lnTo>
                <a:lnTo>
                  <a:pt x="2287523" y="714756"/>
                </a:lnTo>
                <a:lnTo>
                  <a:pt x="2292096" y="714756"/>
                </a:lnTo>
                <a:close/>
              </a:path>
              <a:path w="2296795" h="725170">
                <a:moveTo>
                  <a:pt x="2292096" y="724662"/>
                </a:moveTo>
                <a:lnTo>
                  <a:pt x="2292096" y="714756"/>
                </a:lnTo>
                <a:lnTo>
                  <a:pt x="2287523" y="719328"/>
                </a:lnTo>
                <a:lnTo>
                  <a:pt x="2287523" y="724662"/>
                </a:lnTo>
                <a:lnTo>
                  <a:pt x="2292096" y="724662"/>
                </a:lnTo>
                <a:close/>
              </a:path>
            </a:pathLst>
          </a:custGeom>
          <a:solidFill>
            <a:srgbClr val="000000"/>
          </a:solidFill>
        </p:spPr>
        <p:txBody>
          <a:bodyPr wrap="square" lIns="0" tIns="0" rIns="0" bIns="0" rtlCol="0"/>
          <a:lstStyle/>
          <a:p>
            <a:endParaRPr/>
          </a:p>
        </p:txBody>
      </p:sp>
      <p:sp>
        <p:nvSpPr>
          <p:cNvPr id="12" name="object 12"/>
          <p:cNvSpPr/>
          <p:nvPr/>
        </p:nvSpPr>
        <p:spPr>
          <a:xfrm>
            <a:off x="6115050" y="5304282"/>
            <a:ext cx="2287905" cy="715645"/>
          </a:xfrm>
          <a:custGeom>
            <a:avLst/>
            <a:gdLst/>
            <a:ahLst/>
            <a:cxnLst/>
            <a:rect l="l" t="t" r="r" b="b"/>
            <a:pathLst>
              <a:path w="2287904" h="715645">
                <a:moveTo>
                  <a:pt x="0" y="0"/>
                </a:moveTo>
                <a:lnTo>
                  <a:pt x="0" y="715517"/>
                </a:lnTo>
                <a:lnTo>
                  <a:pt x="2287524" y="715517"/>
                </a:lnTo>
                <a:lnTo>
                  <a:pt x="2287524" y="0"/>
                </a:lnTo>
                <a:lnTo>
                  <a:pt x="0" y="0"/>
                </a:lnTo>
                <a:close/>
              </a:path>
            </a:pathLst>
          </a:custGeom>
          <a:solidFill>
            <a:srgbClr val="FFFF66"/>
          </a:solidFill>
        </p:spPr>
        <p:txBody>
          <a:bodyPr wrap="square" lIns="0" tIns="0" rIns="0" bIns="0" rtlCol="0"/>
          <a:lstStyle/>
          <a:p>
            <a:endParaRPr/>
          </a:p>
        </p:txBody>
      </p:sp>
      <p:sp>
        <p:nvSpPr>
          <p:cNvPr id="13" name="object 13"/>
          <p:cNvSpPr/>
          <p:nvPr/>
        </p:nvSpPr>
        <p:spPr>
          <a:xfrm>
            <a:off x="6110478" y="5299709"/>
            <a:ext cx="2296795" cy="725170"/>
          </a:xfrm>
          <a:custGeom>
            <a:avLst/>
            <a:gdLst/>
            <a:ahLst/>
            <a:cxnLst/>
            <a:rect l="l" t="t" r="r" b="b"/>
            <a:pathLst>
              <a:path w="2296795" h="725170">
                <a:moveTo>
                  <a:pt x="2296668" y="723138"/>
                </a:moveTo>
                <a:lnTo>
                  <a:pt x="2296668" y="2286"/>
                </a:lnTo>
                <a:lnTo>
                  <a:pt x="2294382" y="0"/>
                </a:lnTo>
                <a:lnTo>
                  <a:pt x="2285" y="0"/>
                </a:lnTo>
                <a:lnTo>
                  <a:pt x="0" y="2286"/>
                </a:lnTo>
                <a:lnTo>
                  <a:pt x="0" y="723138"/>
                </a:lnTo>
                <a:lnTo>
                  <a:pt x="2286" y="724662"/>
                </a:lnTo>
                <a:lnTo>
                  <a:pt x="4572" y="724662"/>
                </a:lnTo>
                <a:lnTo>
                  <a:pt x="4572" y="9906"/>
                </a:lnTo>
                <a:lnTo>
                  <a:pt x="9143" y="4572"/>
                </a:lnTo>
                <a:lnTo>
                  <a:pt x="9143" y="9906"/>
                </a:lnTo>
                <a:lnTo>
                  <a:pt x="2287524" y="9906"/>
                </a:lnTo>
                <a:lnTo>
                  <a:pt x="2287524" y="4572"/>
                </a:lnTo>
                <a:lnTo>
                  <a:pt x="2292096" y="9906"/>
                </a:lnTo>
                <a:lnTo>
                  <a:pt x="2292096" y="724662"/>
                </a:lnTo>
                <a:lnTo>
                  <a:pt x="2294382" y="724662"/>
                </a:lnTo>
                <a:lnTo>
                  <a:pt x="2296668" y="723138"/>
                </a:lnTo>
                <a:close/>
              </a:path>
              <a:path w="2296795" h="725170">
                <a:moveTo>
                  <a:pt x="9143" y="9906"/>
                </a:moveTo>
                <a:lnTo>
                  <a:pt x="9143" y="4572"/>
                </a:lnTo>
                <a:lnTo>
                  <a:pt x="4572" y="9906"/>
                </a:lnTo>
                <a:lnTo>
                  <a:pt x="9143" y="9906"/>
                </a:lnTo>
                <a:close/>
              </a:path>
              <a:path w="2296795" h="725170">
                <a:moveTo>
                  <a:pt x="9143" y="715518"/>
                </a:moveTo>
                <a:lnTo>
                  <a:pt x="9143" y="9906"/>
                </a:lnTo>
                <a:lnTo>
                  <a:pt x="4572" y="9906"/>
                </a:lnTo>
                <a:lnTo>
                  <a:pt x="4572" y="715518"/>
                </a:lnTo>
                <a:lnTo>
                  <a:pt x="9143" y="715518"/>
                </a:lnTo>
                <a:close/>
              </a:path>
              <a:path w="2296795" h="725170">
                <a:moveTo>
                  <a:pt x="2292096" y="715518"/>
                </a:moveTo>
                <a:lnTo>
                  <a:pt x="4572" y="715518"/>
                </a:lnTo>
                <a:lnTo>
                  <a:pt x="9143" y="720089"/>
                </a:lnTo>
                <a:lnTo>
                  <a:pt x="9143" y="724662"/>
                </a:lnTo>
                <a:lnTo>
                  <a:pt x="2287524" y="724662"/>
                </a:lnTo>
                <a:lnTo>
                  <a:pt x="2287524" y="720090"/>
                </a:lnTo>
                <a:lnTo>
                  <a:pt x="2292096" y="715518"/>
                </a:lnTo>
                <a:close/>
              </a:path>
              <a:path w="2296795" h="725170">
                <a:moveTo>
                  <a:pt x="9143" y="724662"/>
                </a:moveTo>
                <a:lnTo>
                  <a:pt x="9143" y="720089"/>
                </a:lnTo>
                <a:lnTo>
                  <a:pt x="4572" y="715518"/>
                </a:lnTo>
                <a:lnTo>
                  <a:pt x="4572" y="724662"/>
                </a:lnTo>
                <a:lnTo>
                  <a:pt x="9143" y="724662"/>
                </a:lnTo>
                <a:close/>
              </a:path>
              <a:path w="2296795" h="725170">
                <a:moveTo>
                  <a:pt x="2292096" y="9906"/>
                </a:moveTo>
                <a:lnTo>
                  <a:pt x="2287524" y="4572"/>
                </a:lnTo>
                <a:lnTo>
                  <a:pt x="2287524" y="9906"/>
                </a:lnTo>
                <a:lnTo>
                  <a:pt x="2292096" y="9906"/>
                </a:lnTo>
                <a:close/>
              </a:path>
              <a:path w="2296795" h="725170">
                <a:moveTo>
                  <a:pt x="2292096" y="715518"/>
                </a:moveTo>
                <a:lnTo>
                  <a:pt x="2292096" y="9906"/>
                </a:lnTo>
                <a:lnTo>
                  <a:pt x="2287524" y="9906"/>
                </a:lnTo>
                <a:lnTo>
                  <a:pt x="2287524" y="715518"/>
                </a:lnTo>
                <a:lnTo>
                  <a:pt x="2292096" y="715518"/>
                </a:lnTo>
                <a:close/>
              </a:path>
              <a:path w="2296795" h="725170">
                <a:moveTo>
                  <a:pt x="2292096" y="724662"/>
                </a:moveTo>
                <a:lnTo>
                  <a:pt x="2292096" y="715518"/>
                </a:lnTo>
                <a:lnTo>
                  <a:pt x="2287524" y="720090"/>
                </a:lnTo>
                <a:lnTo>
                  <a:pt x="2287524" y="724662"/>
                </a:lnTo>
                <a:lnTo>
                  <a:pt x="2292096" y="724662"/>
                </a:lnTo>
                <a:close/>
              </a:path>
            </a:pathLst>
          </a:custGeom>
          <a:solidFill>
            <a:srgbClr val="000000"/>
          </a:solidFill>
        </p:spPr>
        <p:txBody>
          <a:bodyPr wrap="square" lIns="0" tIns="0" rIns="0" bIns="0" rtlCol="0"/>
          <a:lstStyle/>
          <a:p>
            <a:endParaRPr/>
          </a:p>
        </p:txBody>
      </p:sp>
      <p:sp>
        <p:nvSpPr>
          <p:cNvPr id="14" name="object 14"/>
          <p:cNvSpPr txBox="1"/>
          <p:nvPr/>
        </p:nvSpPr>
        <p:spPr>
          <a:xfrm>
            <a:off x="6115050" y="5354066"/>
            <a:ext cx="2287905" cy="527685"/>
          </a:xfrm>
          <a:prstGeom prst="rect">
            <a:avLst/>
          </a:prstGeom>
        </p:spPr>
        <p:txBody>
          <a:bodyPr vert="horz" wrap="square" lIns="0" tIns="12700" rIns="0" bIns="0" rtlCol="0">
            <a:spAutoFit/>
          </a:bodyPr>
          <a:lstStyle/>
          <a:p>
            <a:pPr marL="133985">
              <a:lnSpc>
                <a:spcPts val="1795"/>
              </a:lnSpc>
              <a:spcBef>
                <a:spcPts val="100"/>
              </a:spcBef>
            </a:pPr>
            <a:r>
              <a:rPr sz="1500" spc="-5" dirty="0">
                <a:latin typeface="Arial Narrow"/>
                <a:cs typeface="Arial Narrow"/>
              </a:rPr>
              <a:t>Digital</a:t>
            </a:r>
            <a:r>
              <a:rPr sz="1500" spc="-15" dirty="0">
                <a:latin typeface="Arial Narrow"/>
                <a:cs typeface="Arial Narrow"/>
              </a:rPr>
              <a:t> </a:t>
            </a:r>
            <a:r>
              <a:rPr sz="1500" spc="-5" dirty="0">
                <a:latin typeface="Arial Narrow"/>
                <a:cs typeface="Arial Narrow"/>
              </a:rPr>
              <a:t>Signature</a:t>
            </a:r>
            <a:endParaRPr sz="1500">
              <a:latin typeface="Arial Narrow"/>
              <a:cs typeface="Arial Narrow"/>
            </a:endParaRPr>
          </a:p>
          <a:p>
            <a:pPr marL="133985">
              <a:lnSpc>
                <a:spcPts val="2155"/>
              </a:lnSpc>
            </a:pPr>
            <a:r>
              <a:rPr sz="1800" spc="-5" dirty="0">
                <a:latin typeface="Arial Narrow"/>
                <a:cs typeface="Arial Narrow"/>
              </a:rPr>
              <a:t>B157 ACE3</a:t>
            </a:r>
            <a:r>
              <a:rPr sz="1800" spc="-60" dirty="0">
                <a:latin typeface="Arial Narrow"/>
                <a:cs typeface="Arial Narrow"/>
              </a:rPr>
              <a:t> </a:t>
            </a:r>
            <a:r>
              <a:rPr sz="1800" spc="-5" dirty="0">
                <a:latin typeface="Arial Narrow"/>
                <a:cs typeface="Arial Narrow"/>
              </a:rPr>
              <a:t>9788</a:t>
            </a:r>
            <a:endParaRPr sz="1800">
              <a:latin typeface="Arial Narrow"/>
              <a:cs typeface="Arial Narrow"/>
            </a:endParaRPr>
          </a:p>
        </p:txBody>
      </p:sp>
      <p:sp>
        <p:nvSpPr>
          <p:cNvPr id="15" name="object 15"/>
          <p:cNvSpPr/>
          <p:nvPr/>
        </p:nvSpPr>
        <p:spPr>
          <a:xfrm>
            <a:off x="6115050" y="3941826"/>
            <a:ext cx="2287905" cy="715010"/>
          </a:xfrm>
          <a:custGeom>
            <a:avLst/>
            <a:gdLst/>
            <a:ahLst/>
            <a:cxnLst/>
            <a:rect l="l" t="t" r="r" b="b"/>
            <a:pathLst>
              <a:path w="2287904" h="715010">
                <a:moveTo>
                  <a:pt x="0" y="0"/>
                </a:moveTo>
                <a:lnTo>
                  <a:pt x="0" y="714755"/>
                </a:lnTo>
                <a:lnTo>
                  <a:pt x="2287524" y="714755"/>
                </a:lnTo>
                <a:lnTo>
                  <a:pt x="2287524" y="0"/>
                </a:lnTo>
                <a:lnTo>
                  <a:pt x="0" y="0"/>
                </a:lnTo>
                <a:close/>
              </a:path>
            </a:pathLst>
          </a:custGeom>
          <a:solidFill>
            <a:srgbClr val="CCFF99"/>
          </a:solidFill>
        </p:spPr>
        <p:txBody>
          <a:bodyPr wrap="square" lIns="0" tIns="0" rIns="0" bIns="0" rtlCol="0"/>
          <a:lstStyle/>
          <a:p>
            <a:endParaRPr/>
          </a:p>
        </p:txBody>
      </p:sp>
      <p:sp>
        <p:nvSpPr>
          <p:cNvPr id="16" name="object 16"/>
          <p:cNvSpPr/>
          <p:nvPr/>
        </p:nvSpPr>
        <p:spPr>
          <a:xfrm>
            <a:off x="6110478" y="3937253"/>
            <a:ext cx="2296795" cy="725170"/>
          </a:xfrm>
          <a:custGeom>
            <a:avLst/>
            <a:gdLst/>
            <a:ahLst/>
            <a:cxnLst/>
            <a:rect l="l" t="t" r="r" b="b"/>
            <a:pathLst>
              <a:path w="2296795" h="725170">
                <a:moveTo>
                  <a:pt x="2296668" y="722376"/>
                </a:moveTo>
                <a:lnTo>
                  <a:pt x="2296668" y="1524"/>
                </a:lnTo>
                <a:lnTo>
                  <a:pt x="2294382" y="0"/>
                </a:lnTo>
                <a:lnTo>
                  <a:pt x="2285" y="0"/>
                </a:lnTo>
                <a:lnTo>
                  <a:pt x="0" y="1524"/>
                </a:lnTo>
                <a:lnTo>
                  <a:pt x="0" y="722376"/>
                </a:lnTo>
                <a:lnTo>
                  <a:pt x="2286" y="724662"/>
                </a:lnTo>
                <a:lnTo>
                  <a:pt x="4572" y="724662"/>
                </a:lnTo>
                <a:lnTo>
                  <a:pt x="4572" y="9144"/>
                </a:lnTo>
                <a:lnTo>
                  <a:pt x="9144" y="4572"/>
                </a:lnTo>
                <a:lnTo>
                  <a:pt x="9143" y="9144"/>
                </a:lnTo>
                <a:lnTo>
                  <a:pt x="2287523" y="9144"/>
                </a:lnTo>
                <a:lnTo>
                  <a:pt x="2287523" y="4571"/>
                </a:lnTo>
                <a:lnTo>
                  <a:pt x="2292096" y="9144"/>
                </a:lnTo>
                <a:lnTo>
                  <a:pt x="2292096" y="724662"/>
                </a:lnTo>
                <a:lnTo>
                  <a:pt x="2294382" y="724662"/>
                </a:lnTo>
                <a:lnTo>
                  <a:pt x="2296668" y="722376"/>
                </a:lnTo>
                <a:close/>
              </a:path>
              <a:path w="2296795" h="725170">
                <a:moveTo>
                  <a:pt x="9144" y="9144"/>
                </a:moveTo>
                <a:lnTo>
                  <a:pt x="9144" y="4572"/>
                </a:lnTo>
                <a:lnTo>
                  <a:pt x="4572" y="9144"/>
                </a:lnTo>
                <a:lnTo>
                  <a:pt x="9144" y="9144"/>
                </a:lnTo>
                <a:close/>
              </a:path>
              <a:path w="2296795" h="725170">
                <a:moveTo>
                  <a:pt x="9144" y="714756"/>
                </a:moveTo>
                <a:lnTo>
                  <a:pt x="9144" y="9144"/>
                </a:lnTo>
                <a:lnTo>
                  <a:pt x="4572" y="9144"/>
                </a:lnTo>
                <a:lnTo>
                  <a:pt x="4572" y="714756"/>
                </a:lnTo>
                <a:lnTo>
                  <a:pt x="9144" y="714756"/>
                </a:lnTo>
                <a:close/>
              </a:path>
              <a:path w="2296795" h="725170">
                <a:moveTo>
                  <a:pt x="2292096" y="714756"/>
                </a:moveTo>
                <a:lnTo>
                  <a:pt x="4572" y="714756"/>
                </a:lnTo>
                <a:lnTo>
                  <a:pt x="9144" y="719328"/>
                </a:lnTo>
                <a:lnTo>
                  <a:pt x="9144" y="724662"/>
                </a:lnTo>
                <a:lnTo>
                  <a:pt x="2287523" y="724662"/>
                </a:lnTo>
                <a:lnTo>
                  <a:pt x="2287523" y="719328"/>
                </a:lnTo>
                <a:lnTo>
                  <a:pt x="2292096" y="714756"/>
                </a:lnTo>
                <a:close/>
              </a:path>
              <a:path w="2296795" h="725170">
                <a:moveTo>
                  <a:pt x="9144" y="724662"/>
                </a:moveTo>
                <a:lnTo>
                  <a:pt x="9144" y="719328"/>
                </a:lnTo>
                <a:lnTo>
                  <a:pt x="4572" y="714756"/>
                </a:lnTo>
                <a:lnTo>
                  <a:pt x="4572" y="724662"/>
                </a:lnTo>
                <a:lnTo>
                  <a:pt x="9144" y="724662"/>
                </a:lnTo>
                <a:close/>
              </a:path>
              <a:path w="2296795" h="725170">
                <a:moveTo>
                  <a:pt x="2292096" y="9144"/>
                </a:moveTo>
                <a:lnTo>
                  <a:pt x="2287523" y="4571"/>
                </a:lnTo>
                <a:lnTo>
                  <a:pt x="2287523" y="9144"/>
                </a:lnTo>
                <a:lnTo>
                  <a:pt x="2292096" y="9144"/>
                </a:lnTo>
                <a:close/>
              </a:path>
              <a:path w="2296795" h="725170">
                <a:moveTo>
                  <a:pt x="2292096" y="714756"/>
                </a:moveTo>
                <a:lnTo>
                  <a:pt x="2292096" y="9144"/>
                </a:lnTo>
                <a:lnTo>
                  <a:pt x="2287523" y="9144"/>
                </a:lnTo>
                <a:lnTo>
                  <a:pt x="2287523" y="714756"/>
                </a:lnTo>
                <a:lnTo>
                  <a:pt x="2292096" y="714756"/>
                </a:lnTo>
                <a:close/>
              </a:path>
              <a:path w="2296795" h="725170">
                <a:moveTo>
                  <a:pt x="2292096" y="724662"/>
                </a:moveTo>
                <a:lnTo>
                  <a:pt x="2292096" y="714756"/>
                </a:lnTo>
                <a:lnTo>
                  <a:pt x="2287523" y="719328"/>
                </a:lnTo>
                <a:lnTo>
                  <a:pt x="2287523" y="724662"/>
                </a:lnTo>
                <a:lnTo>
                  <a:pt x="2292096" y="724662"/>
                </a:lnTo>
                <a:close/>
              </a:path>
            </a:pathLst>
          </a:custGeom>
          <a:solidFill>
            <a:srgbClr val="000000"/>
          </a:solidFill>
        </p:spPr>
        <p:txBody>
          <a:bodyPr wrap="square" lIns="0" tIns="0" rIns="0" bIns="0" rtlCol="0"/>
          <a:lstStyle/>
          <a:p>
            <a:endParaRPr/>
          </a:p>
        </p:txBody>
      </p:sp>
      <p:sp>
        <p:nvSpPr>
          <p:cNvPr id="17" name="object 17"/>
          <p:cNvSpPr txBox="1"/>
          <p:nvPr/>
        </p:nvSpPr>
        <p:spPr>
          <a:xfrm>
            <a:off x="6060870" y="2591815"/>
            <a:ext cx="2341880" cy="2591435"/>
          </a:xfrm>
          <a:prstGeom prst="rect">
            <a:avLst/>
          </a:prstGeom>
        </p:spPr>
        <p:txBody>
          <a:bodyPr vert="horz" wrap="square" lIns="0" tIns="12700" rIns="0" bIns="0" rtlCol="0">
            <a:spAutoFit/>
          </a:bodyPr>
          <a:lstStyle/>
          <a:p>
            <a:pPr marL="126364">
              <a:lnSpc>
                <a:spcPct val="100000"/>
              </a:lnSpc>
              <a:spcBef>
                <a:spcPts val="100"/>
              </a:spcBef>
            </a:pPr>
            <a:r>
              <a:rPr sz="1500" spc="-5" dirty="0">
                <a:latin typeface="Arial Narrow"/>
                <a:cs typeface="Arial Narrow"/>
              </a:rPr>
              <a:t>George’s</a:t>
            </a:r>
            <a:r>
              <a:rPr sz="1500" spc="5" dirty="0">
                <a:latin typeface="Arial Narrow"/>
                <a:cs typeface="Arial Narrow"/>
              </a:rPr>
              <a:t> </a:t>
            </a:r>
            <a:r>
              <a:rPr sz="1500" spc="-5" dirty="0">
                <a:latin typeface="Arial Narrow"/>
                <a:cs typeface="Arial Narrow"/>
              </a:rPr>
              <a:t>Identity</a:t>
            </a:r>
            <a:endParaRPr sz="1500">
              <a:latin typeface="Arial Narrow"/>
              <a:cs typeface="Arial Narrow"/>
            </a:endParaRPr>
          </a:p>
          <a:p>
            <a:pPr marL="126364">
              <a:lnSpc>
                <a:spcPct val="100000"/>
              </a:lnSpc>
            </a:pPr>
            <a:r>
              <a:rPr sz="1600" spc="-5" dirty="0">
                <a:latin typeface="Arial Narrow"/>
                <a:cs typeface="Arial Narrow"/>
                <a:hlinkClick r:id="rId3"/>
              </a:rPr>
              <a:t>George</a:t>
            </a:r>
            <a:r>
              <a:rPr sz="1500" spc="-5" dirty="0">
                <a:latin typeface="Arial Narrow"/>
                <a:cs typeface="Arial Narrow"/>
                <a:hlinkClick r:id="rId3"/>
              </a:rPr>
              <a:t>@</a:t>
            </a:r>
            <a:r>
              <a:rPr sz="1600" spc="-5" dirty="0">
                <a:latin typeface="Arial Narrow"/>
                <a:cs typeface="Arial Narrow"/>
                <a:hlinkClick r:id="rId3"/>
              </a:rPr>
              <a:t>example.com</a:t>
            </a:r>
            <a:endParaRPr sz="1600">
              <a:latin typeface="Arial Narrow"/>
              <a:cs typeface="Arial Narrow"/>
            </a:endParaRPr>
          </a:p>
          <a:p>
            <a:pPr>
              <a:lnSpc>
                <a:spcPct val="100000"/>
              </a:lnSpc>
              <a:spcBef>
                <a:spcPts val="35"/>
              </a:spcBef>
            </a:pPr>
            <a:endParaRPr sz="1500">
              <a:latin typeface="Times New Roman"/>
              <a:cs typeface="Times New Roman"/>
            </a:endParaRPr>
          </a:p>
          <a:p>
            <a:pPr marL="186690">
              <a:lnSpc>
                <a:spcPts val="1545"/>
              </a:lnSpc>
              <a:spcBef>
                <a:spcPts val="5"/>
              </a:spcBef>
            </a:pPr>
            <a:r>
              <a:rPr sz="1500" spc="-5" dirty="0">
                <a:latin typeface="Arial Narrow"/>
                <a:cs typeface="Arial Narrow"/>
              </a:rPr>
              <a:t>George’s Public</a:t>
            </a:r>
            <a:r>
              <a:rPr sz="1500" spc="10" dirty="0">
                <a:latin typeface="Arial Narrow"/>
                <a:cs typeface="Arial Narrow"/>
              </a:rPr>
              <a:t> </a:t>
            </a:r>
            <a:r>
              <a:rPr sz="1500" spc="-5" dirty="0">
                <a:latin typeface="Arial Narrow"/>
                <a:cs typeface="Arial Narrow"/>
              </a:rPr>
              <a:t>Key</a:t>
            </a:r>
            <a:endParaRPr sz="1500">
              <a:latin typeface="Arial Narrow"/>
              <a:cs typeface="Arial Narrow"/>
            </a:endParaRPr>
          </a:p>
          <a:p>
            <a:pPr marR="576580" algn="ctr">
              <a:lnSpc>
                <a:spcPts val="2505"/>
              </a:lnSpc>
            </a:pPr>
            <a:r>
              <a:rPr sz="3450" spc="-7" baseline="-19323" dirty="0">
                <a:latin typeface="Times New Roman"/>
                <a:cs typeface="Times New Roman"/>
              </a:rPr>
              <a:t>o</a:t>
            </a:r>
            <a:r>
              <a:rPr sz="3450" spc="-472" baseline="-19323" dirty="0">
                <a:latin typeface="Times New Roman"/>
                <a:cs typeface="Times New Roman"/>
              </a:rPr>
              <a:t> </a:t>
            </a:r>
            <a:r>
              <a:rPr sz="1800" spc="-5" dirty="0">
                <a:latin typeface="Arial Narrow"/>
                <a:cs typeface="Arial Narrow"/>
              </a:rPr>
              <a:t>mQGiBD9aAvwRB</a:t>
            </a:r>
            <a:endParaRPr sz="1800">
              <a:latin typeface="Arial Narrow"/>
              <a:cs typeface="Arial Narrow"/>
            </a:endParaRPr>
          </a:p>
          <a:p>
            <a:pPr marL="152400">
              <a:lnSpc>
                <a:spcPts val="1795"/>
              </a:lnSpc>
              <a:spcBef>
                <a:spcPts val="1550"/>
              </a:spcBef>
            </a:pPr>
            <a:r>
              <a:rPr sz="1500" spc="-5" dirty="0">
                <a:latin typeface="Arial Narrow"/>
                <a:cs typeface="Arial Narrow"/>
              </a:rPr>
              <a:t>Hash, other</a:t>
            </a:r>
            <a:r>
              <a:rPr sz="1500" dirty="0">
                <a:latin typeface="Arial Narrow"/>
                <a:cs typeface="Arial Narrow"/>
              </a:rPr>
              <a:t> </a:t>
            </a:r>
            <a:r>
              <a:rPr sz="1500" spc="-5" dirty="0">
                <a:latin typeface="Arial Narrow"/>
                <a:cs typeface="Arial Narrow"/>
              </a:rPr>
              <a:t>information</a:t>
            </a:r>
            <a:endParaRPr sz="1500">
              <a:latin typeface="Arial Narrow"/>
              <a:cs typeface="Arial Narrow"/>
            </a:endParaRPr>
          </a:p>
          <a:p>
            <a:pPr marL="152400">
              <a:lnSpc>
                <a:spcPts val="2155"/>
              </a:lnSpc>
            </a:pPr>
            <a:r>
              <a:rPr sz="1800" dirty="0">
                <a:latin typeface="Arial Narrow"/>
                <a:cs typeface="Arial Narrow"/>
              </a:rPr>
              <a:t>SHA-256</a:t>
            </a:r>
            <a:endParaRPr sz="1800">
              <a:latin typeface="Arial Narrow"/>
              <a:cs typeface="Arial Narrow"/>
            </a:endParaRPr>
          </a:p>
          <a:p>
            <a:pPr marL="188595">
              <a:lnSpc>
                <a:spcPts val="1795"/>
              </a:lnSpc>
              <a:spcBef>
                <a:spcPts val="1205"/>
              </a:spcBef>
            </a:pPr>
            <a:r>
              <a:rPr sz="1500" dirty="0">
                <a:latin typeface="Arial Narrow"/>
                <a:cs typeface="Arial Narrow"/>
              </a:rPr>
              <a:t>Signer’s</a:t>
            </a:r>
            <a:r>
              <a:rPr sz="1500" spc="10" dirty="0">
                <a:latin typeface="Arial Narrow"/>
                <a:cs typeface="Arial Narrow"/>
              </a:rPr>
              <a:t> </a:t>
            </a:r>
            <a:r>
              <a:rPr sz="1500" spc="-5" dirty="0">
                <a:latin typeface="Arial Narrow"/>
                <a:cs typeface="Arial Narrow"/>
              </a:rPr>
              <a:t>Identity</a:t>
            </a:r>
            <a:endParaRPr sz="1500">
              <a:latin typeface="Arial Narrow"/>
              <a:cs typeface="Arial Narrow"/>
            </a:endParaRPr>
          </a:p>
          <a:p>
            <a:pPr marL="188595">
              <a:lnSpc>
                <a:spcPts val="2155"/>
              </a:lnSpc>
            </a:pPr>
            <a:r>
              <a:rPr sz="1800" spc="-15" dirty="0">
                <a:latin typeface="Arial Narrow"/>
                <a:cs typeface="Arial Narrow"/>
              </a:rPr>
              <a:t>Verisign</a:t>
            </a:r>
            <a:endParaRPr sz="1800">
              <a:latin typeface="Arial Narrow"/>
              <a:cs typeface="Arial Narrow"/>
            </a:endParaRPr>
          </a:p>
        </p:txBody>
      </p:sp>
      <p:sp>
        <p:nvSpPr>
          <p:cNvPr id="18" name="object 18"/>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19" name="object 19"/>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48</a:t>
            </a:fld>
            <a:endParaRPr spc="-5"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237992" y="1440433"/>
            <a:ext cx="3583940" cy="467359"/>
          </a:xfrm>
          <a:prstGeom prst="rect">
            <a:avLst/>
          </a:prstGeom>
        </p:spPr>
        <p:txBody>
          <a:bodyPr vert="horz" wrap="square" lIns="0" tIns="12065" rIns="0" bIns="0" rtlCol="0">
            <a:spAutoFit/>
          </a:bodyPr>
          <a:lstStyle/>
          <a:p>
            <a:pPr marL="12700">
              <a:lnSpc>
                <a:spcPct val="100000"/>
              </a:lnSpc>
              <a:spcBef>
                <a:spcPts val="95"/>
              </a:spcBef>
            </a:pPr>
            <a:r>
              <a:rPr spc="-5" dirty="0"/>
              <a:t>Changing the Public</a:t>
            </a:r>
            <a:r>
              <a:rPr spc="-10" dirty="0"/>
              <a:t> </a:t>
            </a:r>
            <a:r>
              <a:rPr spc="-5" dirty="0"/>
              <a:t>Key</a:t>
            </a:r>
          </a:p>
        </p:txBody>
      </p:sp>
      <p:sp>
        <p:nvSpPr>
          <p:cNvPr id="5" name="object 5"/>
          <p:cNvSpPr txBox="1"/>
          <p:nvPr/>
        </p:nvSpPr>
        <p:spPr>
          <a:xfrm>
            <a:off x="1814576" y="2330449"/>
            <a:ext cx="3629660" cy="2959735"/>
          </a:xfrm>
          <a:prstGeom prst="rect">
            <a:avLst/>
          </a:prstGeom>
        </p:spPr>
        <p:txBody>
          <a:bodyPr vert="horz" wrap="square" lIns="0" tIns="55880" rIns="0" bIns="0" rtlCol="0">
            <a:spAutoFit/>
          </a:bodyPr>
          <a:lstStyle/>
          <a:p>
            <a:pPr marL="292735" marR="19685" indent="-280035">
              <a:lnSpc>
                <a:spcPts val="2700"/>
              </a:lnSpc>
              <a:spcBef>
                <a:spcPts val="440"/>
              </a:spcBef>
              <a:buFont typeface="Arial"/>
              <a:buChar char="•"/>
              <a:tabLst>
                <a:tab pos="292735" algn="l"/>
                <a:tab pos="293370" algn="l"/>
              </a:tabLst>
            </a:pPr>
            <a:r>
              <a:rPr sz="2500" dirty="0">
                <a:latin typeface="Times New Roman"/>
                <a:cs typeface="Times New Roman"/>
              </a:rPr>
              <a:t>Evil Eve </a:t>
            </a:r>
            <a:r>
              <a:rPr sz="2500" spc="-5" dirty="0">
                <a:latin typeface="Times New Roman"/>
                <a:cs typeface="Times New Roman"/>
              </a:rPr>
              <a:t>substitutes </a:t>
            </a:r>
            <a:r>
              <a:rPr sz="2500" dirty="0">
                <a:latin typeface="Times New Roman"/>
                <a:cs typeface="Times New Roman"/>
              </a:rPr>
              <a:t>her  public key for </a:t>
            </a:r>
            <a:r>
              <a:rPr sz="2500" spc="-25" dirty="0">
                <a:latin typeface="Times New Roman"/>
                <a:cs typeface="Times New Roman"/>
              </a:rPr>
              <a:t>George’s, </a:t>
            </a:r>
            <a:r>
              <a:rPr sz="2500" dirty="0">
                <a:latin typeface="Times New Roman"/>
                <a:cs typeface="Times New Roman"/>
              </a:rPr>
              <a:t>a  man-in-the-middle</a:t>
            </a:r>
            <a:r>
              <a:rPr sz="2500" spc="-45" dirty="0">
                <a:latin typeface="Times New Roman"/>
                <a:cs typeface="Times New Roman"/>
              </a:rPr>
              <a:t> </a:t>
            </a:r>
            <a:r>
              <a:rPr sz="2500" dirty="0">
                <a:latin typeface="Times New Roman"/>
                <a:cs typeface="Times New Roman"/>
              </a:rPr>
              <a:t>attack.</a:t>
            </a:r>
            <a:endParaRPr sz="2500">
              <a:latin typeface="Times New Roman"/>
              <a:cs typeface="Times New Roman"/>
            </a:endParaRPr>
          </a:p>
          <a:p>
            <a:pPr marL="292735" marR="5080" indent="-280035">
              <a:lnSpc>
                <a:spcPts val="2700"/>
              </a:lnSpc>
              <a:spcBef>
                <a:spcPts val="600"/>
              </a:spcBef>
              <a:buFont typeface="Arial"/>
              <a:buChar char="•"/>
              <a:tabLst>
                <a:tab pos="292735" algn="l"/>
                <a:tab pos="293370" algn="l"/>
              </a:tabLst>
            </a:pPr>
            <a:r>
              <a:rPr sz="2500" dirty="0">
                <a:latin typeface="Times New Roman"/>
                <a:cs typeface="Times New Roman"/>
              </a:rPr>
              <a:t>The digital signature is</a:t>
            </a:r>
            <a:r>
              <a:rPr sz="2500" spc="-80" dirty="0">
                <a:latin typeface="Times New Roman"/>
                <a:cs typeface="Times New Roman"/>
              </a:rPr>
              <a:t> </a:t>
            </a:r>
            <a:r>
              <a:rPr sz="2500" dirty="0">
                <a:latin typeface="Times New Roman"/>
                <a:cs typeface="Times New Roman"/>
              </a:rPr>
              <a:t>no  longer valid (because the  data have</a:t>
            </a:r>
            <a:r>
              <a:rPr sz="2500" spc="-15" dirty="0">
                <a:latin typeface="Times New Roman"/>
                <a:cs typeface="Times New Roman"/>
              </a:rPr>
              <a:t> </a:t>
            </a:r>
            <a:r>
              <a:rPr sz="2500" dirty="0">
                <a:latin typeface="Times New Roman"/>
                <a:cs typeface="Times New Roman"/>
              </a:rPr>
              <a:t>changed.)</a:t>
            </a:r>
            <a:endParaRPr sz="2500">
              <a:latin typeface="Times New Roman"/>
              <a:cs typeface="Times New Roman"/>
            </a:endParaRPr>
          </a:p>
          <a:p>
            <a:pPr marL="292735" marR="7620" indent="-280035">
              <a:lnSpc>
                <a:spcPts val="2700"/>
              </a:lnSpc>
              <a:spcBef>
                <a:spcPts val="600"/>
              </a:spcBef>
              <a:buFont typeface="Arial"/>
              <a:buChar char="•"/>
              <a:tabLst>
                <a:tab pos="292735" algn="l"/>
                <a:tab pos="293370" algn="l"/>
              </a:tabLst>
            </a:pPr>
            <a:r>
              <a:rPr sz="2500" dirty="0">
                <a:latin typeface="Times New Roman"/>
                <a:cs typeface="Times New Roman"/>
              </a:rPr>
              <a:t>Evil Eve must gain</a:t>
            </a:r>
            <a:r>
              <a:rPr sz="2500" spc="-80" dirty="0">
                <a:latin typeface="Times New Roman"/>
                <a:cs typeface="Times New Roman"/>
              </a:rPr>
              <a:t> </a:t>
            </a:r>
            <a:r>
              <a:rPr sz="2500" dirty="0">
                <a:latin typeface="Times New Roman"/>
                <a:cs typeface="Times New Roman"/>
              </a:rPr>
              <a:t>access  to the </a:t>
            </a:r>
            <a:r>
              <a:rPr sz="2500" spc="-5" dirty="0">
                <a:latin typeface="Times New Roman"/>
                <a:cs typeface="Times New Roman"/>
              </a:rPr>
              <a:t>signer’s </a:t>
            </a:r>
            <a:r>
              <a:rPr sz="2500" dirty="0">
                <a:latin typeface="Times New Roman"/>
                <a:cs typeface="Times New Roman"/>
              </a:rPr>
              <a:t>private</a:t>
            </a:r>
            <a:r>
              <a:rPr sz="2500" spc="-75" dirty="0">
                <a:latin typeface="Times New Roman"/>
                <a:cs typeface="Times New Roman"/>
              </a:rPr>
              <a:t> </a:t>
            </a:r>
            <a:r>
              <a:rPr sz="2500" dirty="0">
                <a:latin typeface="Times New Roman"/>
                <a:cs typeface="Times New Roman"/>
              </a:rPr>
              <a:t>key</a:t>
            </a:r>
            <a:endParaRPr sz="2500">
              <a:latin typeface="Times New Roman"/>
              <a:cs typeface="Times New Roman"/>
            </a:endParaRPr>
          </a:p>
        </p:txBody>
      </p:sp>
      <p:sp>
        <p:nvSpPr>
          <p:cNvPr id="6" name="object 6"/>
          <p:cNvSpPr txBox="1"/>
          <p:nvPr/>
        </p:nvSpPr>
        <p:spPr>
          <a:xfrm>
            <a:off x="2094993" y="5225951"/>
            <a:ext cx="3005455" cy="407034"/>
          </a:xfrm>
          <a:prstGeom prst="rect">
            <a:avLst/>
          </a:prstGeom>
        </p:spPr>
        <p:txBody>
          <a:bodyPr vert="horz" wrap="square" lIns="0" tIns="12700" rIns="0" bIns="0" rtlCol="0">
            <a:spAutoFit/>
          </a:bodyPr>
          <a:lstStyle/>
          <a:p>
            <a:pPr marL="12700">
              <a:lnSpc>
                <a:spcPct val="100000"/>
              </a:lnSpc>
              <a:spcBef>
                <a:spcPts val="100"/>
              </a:spcBef>
            </a:pPr>
            <a:r>
              <a:rPr sz="2500" dirty="0">
                <a:latin typeface="Times New Roman"/>
                <a:cs typeface="Times New Roman"/>
              </a:rPr>
              <a:t>(signing key) to </a:t>
            </a:r>
            <a:r>
              <a:rPr sz="2500" spc="-10" dirty="0">
                <a:latin typeface="Times New Roman"/>
                <a:cs typeface="Times New Roman"/>
              </a:rPr>
              <a:t>forge</a:t>
            </a:r>
            <a:r>
              <a:rPr sz="2500" spc="-80" dirty="0">
                <a:latin typeface="Times New Roman"/>
                <a:cs typeface="Times New Roman"/>
              </a:rPr>
              <a:t> </a:t>
            </a:r>
            <a:r>
              <a:rPr sz="2500" dirty="0">
                <a:latin typeface="Times New Roman"/>
                <a:cs typeface="Times New Roman"/>
              </a:rPr>
              <a:t>a</a:t>
            </a:r>
            <a:endParaRPr sz="2500">
              <a:latin typeface="Times New Roman"/>
              <a:cs typeface="Times New Roman"/>
            </a:endParaRPr>
          </a:p>
        </p:txBody>
      </p:sp>
      <p:sp>
        <p:nvSpPr>
          <p:cNvPr id="7" name="object 7"/>
          <p:cNvSpPr txBox="1"/>
          <p:nvPr/>
        </p:nvSpPr>
        <p:spPr>
          <a:xfrm>
            <a:off x="2094993" y="5568839"/>
            <a:ext cx="5621655" cy="407034"/>
          </a:xfrm>
          <a:prstGeom prst="rect">
            <a:avLst/>
          </a:prstGeom>
        </p:spPr>
        <p:txBody>
          <a:bodyPr vert="horz" wrap="square" lIns="0" tIns="12700" rIns="0" bIns="0" rtlCol="0">
            <a:spAutoFit/>
          </a:bodyPr>
          <a:lstStyle/>
          <a:p>
            <a:pPr marL="12700">
              <a:lnSpc>
                <a:spcPct val="100000"/>
              </a:lnSpc>
              <a:spcBef>
                <a:spcPts val="100"/>
              </a:spcBef>
              <a:tabLst>
                <a:tab pos="2912110" algn="l"/>
              </a:tabLst>
            </a:pPr>
            <a:r>
              <a:rPr sz="2500" dirty="0">
                <a:latin typeface="Times New Roman"/>
                <a:cs typeface="Times New Roman"/>
              </a:rPr>
              <a:t>new digital</a:t>
            </a:r>
            <a:r>
              <a:rPr sz="2500" spc="5" dirty="0">
                <a:latin typeface="Times New Roman"/>
                <a:cs typeface="Times New Roman"/>
              </a:rPr>
              <a:t> </a:t>
            </a:r>
            <a:r>
              <a:rPr sz="2500" dirty="0">
                <a:latin typeface="Times New Roman"/>
                <a:cs typeface="Times New Roman"/>
              </a:rPr>
              <a:t>signature.	</a:t>
            </a:r>
            <a:r>
              <a:rPr sz="2500" spc="-100" dirty="0">
                <a:latin typeface="Times New Roman"/>
                <a:cs typeface="Times New Roman"/>
              </a:rPr>
              <a:t>We </a:t>
            </a:r>
            <a:r>
              <a:rPr sz="2500" dirty="0">
                <a:latin typeface="Times New Roman"/>
                <a:cs typeface="Times New Roman"/>
              </a:rPr>
              <a:t>hope this is</a:t>
            </a:r>
            <a:r>
              <a:rPr sz="2500" spc="25" dirty="0">
                <a:latin typeface="Times New Roman"/>
                <a:cs typeface="Times New Roman"/>
              </a:rPr>
              <a:t> </a:t>
            </a:r>
            <a:r>
              <a:rPr sz="2500" dirty="0">
                <a:latin typeface="Times New Roman"/>
                <a:cs typeface="Times New Roman"/>
              </a:rPr>
              <a:t>hard!</a:t>
            </a:r>
            <a:endParaRPr sz="2500">
              <a:latin typeface="Times New Roman"/>
              <a:cs typeface="Times New Roman"/>
            </a:endParaRPr>
          </a:p>
        </p:txBody>
      </p:sp>
      <p:sp>
        <p:nvSpPr>
          <p:cNvPr id="8" name="object 8"/>
          <p:cNvSpPr/>
          <p:nvPr/>
        </p:nvSpPr>
        <p:spPr>
          <a:xfrm>
            <a:off x="6227826" y="2408682"/>
            <a:ext cx="2114550" cy="646430"/>
          </a:xfrm>
          <a:custGeom>
            <a:avLst/>
            <a:gdLst/>
            <a:ahLst/>
            <a:cxnLst/>
            <a:rect l="l" t="t" r="r" b="b"/>
            <a:pathLst>
              <a:path w="2114550" h="646430">
                <a:moveTo>
                  <a:pt x="0" y="0"/>
                </a:moveTo>
                <a:lnTo>
                  <a:pt x="0" y="646176"/>
                </a:lnTo>
                <a:lnTo>
                  <a:pt x="2114550" y="646176"/>
                </a:lnTo>
                <a:lnTo>
                  <a:pt x="2114550" y="0"/>
                </a:lnTo>
                <a:lnTo>
                  <a:pt x="0" y="0"/>
                </a:lnTo>
                <a:close/>
              </a:path>
            </a:pathLst>
          </a:custGeom>
          <a:solidFill>
            <a:srgbClr val="CCFF99"/>
          </a:solidFill>
        </p:spPr>
        <p:txBody>
          <a:bodyPr wrap="square" lIns="0" tIns="0" rIns="0" bIns="0" rtlCol="0"/>
          <a:lstStyle/>
          <a:p>
            <a:endParaRPr/>
          </a:p>
        </p:txBody>
      </p:sp>
      <p:sp>
        <p:nvSpPr>
          <p:cNvPr id="9" name="object 9"/>
          <p:cNvSpPr/>
          <p:nvPr/>
        </p:nvSpPr>
        <p:spPr>
          <a:xfrm>
            <a:off x="6223253" y="2404110"/>
            <a:ext cx="2124075" cy="655320"/>
          </a:xfrm>
          <a:custGeom>
            <a:avLst/>
            <a:gdLst/>
            <a:ahLst/>
            <a:cxnLst/>
            <a:rect l="l" t="t" r="r" b="b"/>
            <a:pathLst>
              <a:path w="2124075" h="655319">
                <a:moveTo>
                  <a:pt x="2123694" y="653034"/>
                </a:moveTo>
                <a:lnTo>
                  <a:pt x="2123694" y="2286"/>
                </a:lnTo>
                <a:lnTo>
                  <a:pt x="2122170" y="0"/>
                </a:lnTo>
                <a:lnTo>
                  <a:pt x="2285" y="0"/>
                </a:lnTo>
                <a:lnTo>
                  <a:pt x="0" y="2286"/>
                </a:lnTo>
                <a:lnTo>
                  <a:pt x="0" y="653034"/>
                </a:lnTo>
                <a:lnTo>
                  <a:pt x="2286" y="655320"/>
                </a:lnTo>
                <a:lnTo>
                  <a:pt x="4572" y="655320"/>
                </a:lnTo>
                <a:lnTo>
                  <a:pt x="4572" y="9906"/>
                </a:lnTo>
                <a:lnTo>
                  <a:pt x="9143" y="4572"/>
                </a:lnTo>
                <a:lnTo>
                  <a:pt x="9143" y="9906"/>
                </a:lnTo>
                <a:lnTo>
                  <a:pt x="2114550" y="9906"/>
                </a:lnTo>
                <a:lnTo>
                  <a:pt x="2114550" y="4572"/>
                </a:lnTo>
                <a:lnTo>
                  <a:pt x="2119122" y="9906"/>
                </a:lnTo>
                <a:lnTo>
                  <a:pt x="2119122" y="655320"/>
                </a:lnTo>
                <a:lnTo>
                  <a:pt x="2122170" y="655320"/>
                </a:lnTo>
                <a:lnTo>
                  <a:pt x="2123694" y="653034"/>
                </a:lnTo>
                <a:close/>
              </a:path>
              <a:path w="2124075" h="655319">
                <a:moveTo>
                  <a:pt x="9143" y="9906"/>
                </a:moveTo>
                <a:lnTo>
                  <a:pt x="9143" y="4572"/>
                </a:lnTo>
                <a:lnTo>
                  <a:pt x="4572" y="9906"/>
                </a:lnTo>
                <a:lnTo>
                  <a:pt x="9143" y="9906"/>
                </a:lnTo>
                <a:close/>
              </a:path>
              <a:path w="2124075" h="655319">
                <a:moveTo>
                  <a:pt x="9144" y="646176"/>
                </a:moveTo>
                <a:lnTo>
                  <a:pt x="9143" y="9906"/>
                </a:lnTo>
                <a:lnTo>
                  <a:pt x="4572" y="9906"/>
                </a:lnTo>
                <a:lnTo>
                  <a:pt x="4572" y="646176"/>
                </a:lnTo>
                <a:lnTo>
                  <a:pt x="9144" y="646176"/>
                </a:lnTo>
                <a:close/>
              </a:path>
              <a:path w="2124075" h="655319">
                <a:moveTo>
                  <a:pt x="2119122" y="646176"/>
                </a:moveTo>
                <a:lnTo>
                  <a:pt x="4572" y="646176"/>
                </a:lnTo>
                <a:lnTo>
                  <a:pt x="9144" y="650748"/>
                </a:lnTo>
                <a:lnTo>
                  <a:pt x="9144" y="655320"/>
                </a:lnTo>
                <a:lnTo>
                  <a:pt x="2114550" y="655320"/>
                </a:lnTo>
                <a:lnTo>
                  <a:pt x="2114550" y="650748"/>
                </a:lnTo>
                <a:lnTo>
                  <a:pt x="2119122" y="646176"/>
                </a:lnTo>
                <a:close/>
              </a:path>
              <a:path w="2124075" h="655319">
                <a:moveTo>
                  <a:pt x="9144" y="655320"/>
                </a:moveTo>
                <a:lnTo>
                  <a:pt x="9144" y="650748"/>
                </a:lnTo>
                <a:lnTo>
                  <a:pt x="4572" y="646176"/>
                </a:lnTo>
                <a:lnTo>
                  <a:pt x="4572" y="655320"/>
                </a:lnTo>
                <a:lnTo>
                  <a:pt x="9144" y="655320"/>
                </a:lnTo>
                <a:close/>
              </a:path>
              <a:path w="2124075" h="655319">
                <a:moveTo>
                  <a:pt x="2119122" y="9906"/>
                </a:moveTo>
                <a:lnTo>
                  <a:pt x="2114550" y="4572"/>
                </a:lnTo>
                <a:lnTo>
                  <a:pt x="2114550" y="9906"/>
                </a:lnTo>
                <a:lnTo>
                  <a:pt x="2119122" y="9906"/>
                </a:lnTo>
                <a:close/>
              </a:path>
              <a:path w="2124075" h="655319">
                <a:moveTo>
                  <a:pt x="2119122" y="646176"/>
                </a:moveTo>
                <a:lnTo>
                  <a:pt x="2119122" y="9906"/>
                </a:lnTo>
                <a:lnTo>
                  <a:pt x="2114550" y="9906"/>
                </a:lnTo>
                <a:lnTo>
                  <a:pt x="2114550" y="646176"/>
                </a:lnTo>
                <a:lnTo>
                  <a:pt x="2119122" y="646176"/>
                </a:lnTo>
                <a:close/>
              </a:path>
              <a:path w="2124075" h="655319">
                <a:moveTo>
                  <a:pt x="2119122" y="655320"/>
                </a:moveTo>
                <a:lnTo>
                  <a:pt x="2119122" y="646176"/>
                </a:lnTo>
                <a:lnTo>
                  <a:pt x="2114550" y="650748"/>
                </a:lnTo>
                <a:lnTo>
                  <a:pt x="2114550" y="655320"/>
                </a:lnTo>
                <a:lnTo>
                  <a:pt x="2119122" y="655320"/>
                </a:lnTo>
                <a:close/>
              </a:path>
            </a:pathLst>
          </a:custGeom>
          <a:solidFill>
            <a:srgbClr val="000000"/>
          </a:solidFill>
        </p:spPr>
        <p:txBody>
          <a:bodyPr wrap="square" lIns="0" tIns="0" rIns="0" bIns="0" rtlCol="0"/>
          <a:lstStyle/>
          <a:p>
            <a:endParaRPr/>
          </a:p>
        </p:txBody>
      </p:sp>
      <p:sp>
        <p:nvSpPr>
          <p:cNvPr id="10" name="object 10"/>
          <p:cNvSpPr/>
          <p:nvPr/>
        </p:nvSpPr>
        <p:spPr>
          <a:xfrm>
            <a:off x="6227826" y="3054857"/>
            <a:ext cx="2114550" cy="645795"/>
          </a:xfrm>
          <a:custGeom>
            <a:avLst/>
            <a:gdLst/>
            <a:ahLst/>
            <a:cxnLst/>
            <a:rect l="l" t="t" r="r" b="b"/>
            <a:pathLst>
              <a:path w="2114550" h="645795">
                <a:moveTo>
                  <a:pt x="0" y="0"/>
                </a:moveTo>
                <a:lnTo>
                  <a:pt x="0" y="645413"/>
                </a:lnTo>
                <a:lnTo>
                  <a:pt x="2114550" y="645413"/>
                </a:lnTo>
                <a:lnTo>
                  <a:pt x="2114550" y="0"/>
                </a:lnTo>
                <a:lnTo>
                  <a:pt x="0" y="0"/>
                </a:lnTo>
                <a:close/>
              </a:path>
            </a:pathLst>
          </a:custGeom>
          <a:solidFill>
            <a:srgbClr val="66FF33"/>
          </a:solidFill>
        </p:spPr>
        <p:txBody>
          <a:bodyPr wrap="square" lIns="0" tIns="0" rIns="0" bIns="0" rtlCol="0"/>
          <a:lstStyle/>
          <a:p>
            <a:endParaRPr/>
          </a:p>
        </p:txBody>
      </p:sp>
      <p:sp>
        <p:nvSpPr>
          <p:cNvPr id="11" name="object 11"/>
          <p:cNvSpPr/>
          <p:nvPr/>
        </p:nvSpPr>
        <p:spPr>
          <a:xfrm>
            <a:off x="6223253" y="3050285"/>
            <a:ext cx="2124075" cy="654685"/>
          </a:xfrm>
          <a:custGeom>
            <a:avLst/>
            <a:gdLst/>
            <a:ahLst/>
            <a:cxnLst/>
            <a:rect l="l" t="t" r="r" b="b"/>
            <a:pathLst>
              <a:path w="2124075" h="654685">
                <a:moveTo>
                  <a:pt x="2123694" y="653034"/>
                </a:moveTo>
                <a:lnTo>
                  <a:pt x="2123694" y="1524"/>
                </a:lnTo>
                <a:lnTo>
                  <a:pt x="2122170" y="0"/>
                </a:lnTo>
                <a:lnTo>
                  <a:pt x="2285" y="0"/>
                </a:lnTo>
                <a:lnTo>
                  <a:pt x="0" y="1524"/>
                </a:lnTo>
                <a:lnTo>
                  <a:pt x="0" y="653034"/>
                </a:lnTo>
                <a:lnTo>
                  <a:pt x="2286" y="654558"/>
                </a:lnTo>
                <a:lnTo>
                  <a:pt x="4572" y="654558"/>
                </a:lnTo>
                <a:lnTo>
                  <a:pt x="4572" y="9144"/>
                </a:lnTo>
                <a:lnTo>
                  <a:pt x="9144" y="4572"/>
                </a:lnTo>
                <a:lnTo>
                  <a:pt x="9144" y="9144"/>
                </a:lnTo>
                <a:lnTo>
                  <a:pt x="2114550" y="9144"/>
                </a:lnTo>
                <a:lnTo>
                  <a:pt x="2114550" y="4572"/>
                </a:lnTo>
                <a:lnTo>
                  <a:pt x="2119122" y="9144"/>
                </a:lnTo>
                <a:lnTo>
                  <a:pt x="2119122" y="654558"/>
                </a:lnTo>
                <a:lnTo>
                  <a:pt x="2122170" y="654558"/>
                </a:lnTo>
                <a:lnTo>
                  <a:pt x="2123694" y="653034"/>
                </a:lnTo>
                <a:close/>
              </a:path>
              <a:path w="2124075" h="654685">
                <a:moveTo>
                  <a:pt x="9144" y="9144"/>
                </a:moveTo>
                <a:lnTo>
                  <a:pt x="9144" y="4572"/>
                </a:lnTo>
                <a:lnTo>
                  <a:pt x="4572" y="9144"/>
                </a:lnTo>
                <a:lnTo>
                  <a:pt x="9144" y="9144"/>
                </a:lnTo>
                <a:close/>
              </a:path>
              <a:path w="2124075" h="654685">
                <a:moveTo>
                  <a:pt x="9144" y="645414"/>
                </a:moveTo>
                <a:lnTo>
                  <a:pt x="9144" y="9144"/>
                </a:lnTo>
                <a:lnTo>
                  <a:pt x="4572" y="9144"/>
                </a:lnTo>
                <a:lnTo>
                  <a:pt x="4572" y="645414"/>
                </a:lnTo>
                <a:lnTo>
                  <a:pt x="9144" y="645414"/>
                </a:lnTo>
                <a:close/>
              </a:path>
              <a:path w="2124075" h="654685">
                <a:moveTo>
                  <a:pt x="2119122" y="645414"/>
                </a:moveTo>
                <a:lnTo>
                  <a:pt x="4572" y="645414"/>
                </a:lnTo>
                <a:lnTo>
                  <a:pt x="9144" y="649986"/>
                </a:lnTo>
                <a:lnTo>
                  <a:pt x="9144" y="654558"/>
                </a:lnTo>
                <a:lnTo>
                  <a:pt x="2114550" y="654558"/>
                </a:lnTo>
                <a:lnTo>
                  <a:pt x="2114550" y="649986"/>
                </a:lnTo>
                <a:lnTo>
                  <a:pt x="2119122" y="645414"/>
                </a:lnTo>
                <a:close/>
              </a:path>
              <a:path w="2124075" h="654685">
                <a:moveTo>
                  <a:pt x="9144" y="654558"/>
                </a:moveTo>
                <a:lnTo>
                  <a:pt x="9144" y="649986"/>
                </a:lnTo>
                <a:lnTo>
                  <a:pt x="4572" y="645414"/>
                </a:lnTo>
                <a:lnTo>
                  <a:pt x="4572" y="654558"/>
                </a:lnTo>
                <a:lnTo>
                  <a:pt x="9144" y="654558"/>
                </a:lnTo>
                <a:close/>
              </a:path>
              <a:path w="2124075" h="654685">
                <a:moveTo>
                  <a:pt x="2119122" y="9144"/>
                </a:moveTo>
                <a:lnTo>
                  <a:pt x="2114550" y="4572"/>
                </a:lnTo>
                <a:lnTo>
                  <a:pt x="2114550" y="9144"/>
                </a:lnTo>
                <a:lnTo>
                  <a:pt x="2119122" y="9144"/>
                </a:lnTo>
                <a:close/>
              </a:path>
              <a:path w="2124075" h="654685">
                <a:moveTo>
                  <a:pt x="2119122" y="645414"/>
                </a:moveTo>
                <a:lnTo>
                  <a:pt x="2119122" y="9144"/>
                </a:lnTo>
                <a:lnTo>
                  <a:pt x="2114550" y="9144"/>
                </a:lnTo>
                <a:lnTo>
                  <a:pt x="2114550" y="645414"/>
                </a:lnTo>
                <a:lnTo>
                  <a:pt x="2119122" y="645414"/>
                </a:lnTo>
                <a:close/>
              </a:path>
              <a:path w="2124075" h="654685">
                <a:moveTo>
                  <a:pt x="2119122" y="654558"/>
                </a:moveTo>
                <a:lnTo>
                  <a:pt x="2119122" y="645414"/>
                </a:lnTo>
                <a:lnTo>
                  <a:pt x="2114550" y="649986"/>
                </a:lnTo>
                <a:lnTo>
                  <a:pt x="2114550" y="654558"/>
                </a:lnTo>
                <a:lnTo>
                  <a:pt x="2119122" y="654558"/>
                </a:lnTo>
                <a:close/>
              </a:path>
            </a:pathLst>
          </a:custGeom>
          <a:solidFill>
            <a:srgbClr val="000000"/>
          </a:solidFill>
        </p:spPr>
        <p:txBody>
          <a:bodyPr wrap="square" lIns="0" tIns="0" rIns="0" bIns="0" rtlCol="0"/>
          <a:lstStyle/>
          <a:p>
            <a:endParaRPr/>
          </a:p>
        </p:txBody>
      </p:sp>
      <p:sp>
        <p:nvSpPr>
          <p:cNvPr id="12" name="object 12"/>
          <p:cNvSpPr txBox="1"/>
          <p:nvPr/>
        </p:nvSpPr>
        <p:spPr>
          <a:xfrm>
            <a:off x="6230111" y="2487421"/>
            <a:ext cx="2114550" cy="498475"/>
          </a:xfrm>
          <a:prstGeom prst="rect">
            <a:avLst/>
          </a:prstGeom>
        </p:spPr>
        <p:txBody>
          <a:bodyPr vert="horz" wrap="square" lIns="0" tIns="12700" rIns="0" bIns="0" rtlCol="0">
            <a:spAutoFit/>
          </a:bodyPr>
          <a:lstStyle/>
          <a:p>
            <a:pPr marL="71755">
              <a:lnSpc>
                <a:spcPct val="100000"/>
              </a:lnSpc>
              <a:spcBef>
                <a:spcPts val="100"/>
              </a:spcBef>
            </a:pPr>
            <a:r>
              <a:rPr sz="1500" spc="-5" dirty="0">
                <a:latin typeface="Arial Narrow"/>
                <a:cs typeface="Arial Narrow"/>
              </a:rPr>
              <a:t>George’s</a:t>
            </a:r>
            <a:r>
              <a:rPr sz="1500" spc="5" dirty="0">
                <a:latin typeface="Arial Narrow"/>
                <a:cs typeface="Arial Narrow"/>
              </a:rPr>
              <a:t> </a:t>
            </a:r>
            <a:r>
              <a:rPr sz="1500" spc="-5" dirty="0">
                <a:latin typeface="Arial Narrow"/>
                <a:cs typeface="Arial Narrow"/>
              </a:rPr>
              <a:t>Identity</a:t>
            </a:r>
            <a:endParaRPr sz="1500">
              <a:latin typeface="Arial Narrow"/>
              <a:cs typeface="Arial Narrow"/>
            </a:endParaRPr>
          </a:p>
          <a:p>
            <a:pPr marL="71755">
              <a:lnSpc>
                <a:spcPct val="100000"/>
              </a:lnSpc>
            </a:pPr>
            <a:r>
              <a:rPr sz="1600" spc="-5" dirty="0">
                <a:latin typeface="Arial Narrow"/>
                <a:cs typeface="Arial Narrow"/>
                <a:hlinkClick r:id="rId3"/>
              </a:rPr>
              <a:t>George</a:t>
            </a:r>
            <a:r>
              <a:rPr sz="1500" spc="-5" dirty="0">
                <a:latin typeface="Arial Narrow"/>
                <a:cs typeface="Arial Narrow"/>
                <a:hlinkClick r:id="rId3"/>
              </a:rPr>
              <a:t>@</a:t>
            </a:r>
            <a:r>
              <a:rPr sz="1600" spc="-5" dirty="0">
                <a:latin typeface="Arial Narrow"/>
                <a:cs typeface="Arial Narrow"/>
                <a:hlinkClick r:id="rId3"/>
              </a:rPr>
              <a:t>example.com</a:t>
            </a:r>
            <a:endParaRPr sz="1600">
              <a:latin typeface="Arial Narrow"/>
              <a:cs typeface="Arial Narrow"/>
            </a:endParaRPr>
          </a:p>
        </p:txBody>
      </p:sp>
      <p:sp>
        <p:nvSpPr>
          <p:cNvPr id="13" name="object 13"/>
          <p:cNvSpPr txBox="1"/>
          <p:nvPr/>
        </p:nvSpPr>
        <p:spPr>
          <a:xfrm>
            <a:off x="6230111" y="3116071"/>
            <a:ext cx="2114550" cy="527685"/>
          </a:xfrm>
          <a:prstGeom prst="rect">
            <a:avLst/>
          </a:prstGeom>
        </p:spPr>
        <p:txBody>
          <a:bodyPr vert="horz" wrap="square" lIns="0" tIns="12700" rIns="0" bIns="0" rtlCol="0">
            <a:spAutoFit/>
          </a:bodyPr>
          <a:lstStyle/>
          <a:p>
            <a:pPr marL="127635">
              <a:lnSpc>
                <a:spcPts val="1795"/>
              </a:lnSpc>
              <a:spcBef>
                <a:spcPts val="100"/>
              </a:spcBef>
            </a:pPr>
            <a:r>
              <a:rPr sz="1500" spc="-10" dirty="0">
                <a:latin typeface="Arial Narrow"/>
                <a:cs typeface="Arial Narrow"/>
              </a:rPr>
              <a:t>Eve’s </a:t>
            </a:r>
            <a:r>
              <a:rPr sz="1500" spc="-5" dirty="0">
                <a:latin typeface="Arial Narrow"/>
                <a:cs typeface="Arial Narrow"/>
              </a:rPr>
              <a:t>Public Key</a:t>
            </a:r>
            <a:endParaRPr sz="1500">
              <a:latin typeface="Arial Narrow"/>
              <a:cs typeface="Arial Narrow"/>
            </a:endParaRPr>
          </a:p>
          <a:p>
            <a:pPr marL="127635">
              <a:lnSpc>
                <a:spcPts val="2155"/>
              </a:lnSpc>
            </a:pPr>
            <a:r>
              <a:rPr sz="1800" spc="-5" dirty="0">
                <a:latin typeface="Arial Narrow"/>
                <a:cs typeface="Arial Narrow"/>
              </a:rPr>
              <a:t>DfIZOkhURN</a:t>
            </a:r>
            <a:endParaRPr sz="1800">
              <a:latin typeface="Arial Narrow"/>
              <a:cs typeface="Arial Narrow"/>
            </a:endParaRPr>
          </a:p>
        </p:txBody>
      </p:sp>
      <p:sp>
        <p:nvSpPr>
          <p:cNvPr id="14" name="object 14"/>
          <p:cNvSpPr/>
          <p:nvPr/>
        </p:nvSpPr>
        <p:spPr>
          <a:xfrm>
            <a:off x="6230111" y="4350258"/>
            <a:ext cx="2114550" cy="584835"/>
          </a:xfrm>
          <a:custGeom>
            <a:avLst/>
            <a:gdLst/>
            <a:ahLst/>
            <a:cxnLst/>
            <a:rect l="l" t="t" r="r" b="b"/>
            <a:pathLst>
              <a:path w="2114550" h="584835">
                <a:moveTo>
                  <a:pt x="0" y="584453"/>
                </a:moveTo>
                <a:lnTo>
                  <a:pt x="2114549" y="584453"/>
                </a:lnTo>
                <a:lnTo>
                  <a:pt x="2114549" y="0"/>
                </a:lnTo>
                <a:lnTo>
                  <a:pt x="0" y="0"/>
                </a:lnTo>
                <a:lnTo>
                  <a:pt x="0" y="584453"/>
                </a:lnTo>
                <a:close/>
              </a:path>
            </a:pathLst>
          </a:custGeom>
          <a:solidFill>
            <a:srgbClr val="CCFF99"/>
          </a:solidFill>
        </p:spPr>
        <p:txBody>
          <a:bodyPr wrap="square" lIns="0" tIns="0" rIns="0" bIns="0" rtlCol="0"/>
          <a:lstStyle/>
          <a:p>
            <a:endParaRPr/>
          </a:p>
        </p:txBody>
      </p:sp>
      <p:sp>
        <p:nvSpPr>
          <p:cNvPr id="15" name="object 15"/>
          <p:cNvSpPr/>
          <p:nvPr/>
        </p:nvSpPr>
        <p:spPr>
          <a:xfrm>
            <a:off x="6225540" y="4284726"/>
            <a:ext cx="2124075" cy="655320"/>
          </a:xfrm>
          <a:custGeom>
            <a:avLst/>
            <a:gdLst/>
            <a:ahLst/>
            <a:cxnLst/>
            <a:rect l="l" t="t" r="r" b="b"/>
            <a:pathLst>
              <a:path w="2124075" h="655320">
                <a:moveTo>
                  <a:pt x="2123694" y="653034"/>
                </a:moveTo>
                <a:lnTo>
                  <a:pt x="2123694" y="2286"/>
                </a:lnTo>
                <a:lnTo>
                  <a:pt x="2122170" y="0"/>
                </a:lnTo>
                <a:lnTo>
                  <a:pt x="1523" y="0"/>
                </a:lnTo>
                <a:lnTo>
                  <a:pt x="0" y="2286"/>
                </a:lnTo>
                <a:lnTo>
                  <a:pt x="0" y="653034"/>
                </a:lnTo>
                <a:lnTo>
                  <a:pt x="1524" y="655320"/>
                </a:lnTo>
                <a:lnTo>
                  <a:pt x="4572" y="655320"/>
                </a:lnTo>
                <a:lnTo>
                  <a:pt x="4572" y="9144"/>
                </a:lnTo>
                <a:lnTo>
                  <a:pt x="9144" y="4572"/>
                </a:lnTo>
                <a:lnTo>
                  <a:pt x="9143" y="9144"/>
                </a:lnTo>
                <a:lnTo>
                  <a:pt x="2114550" y="9144"/>
                </a:lnTo>
                <a:lnTo>
                  <a:pt x="2114550" y="4572"/>
                </a:lnTo>
                <a:lnTo>
                  <a:pt x="2119122" y="9144"/>
                </a:lnTo>
                <a:lnTo>
                  <a:pt x="2119122" y="655320"/>
                </a:lnTo>
                <a:lnTo>
                  <a:pt x="2122170" y="655320"/>
                </a:lnTo>
                <a:lnTo>
                  <a:pt x="2123694" y="653034"/>
                </a:lnTo>
                <a:close/>
              </a:path>
              <a:path w="2124075" h="655320">
                <a:moveTo>
                  <a:pt x="9144" y="9144"/>
                </a:moveTo>
                <a:lnTo>
                  <a:pt x="9144" y="4572"/>
                </a:lnTo>
                <a:lnTo>
                  <a:pt x="4572" y="9144"/>
                </a:lnTo>
                <a:lnTo>
                  <a:pt x="9144" y="9144"/>
                </a:lnTo>
                <a:close/>
              </a:path>
              <a:path w="2124075" h="655320">
                <a:moveTo>
                  <a:pt x="9144" y="645414"/>
                </a:moveTo>
                <a:lnTo>
                  <a:pt x="9144" y="9144"/>
                </a:lnTo>
                <a:lnTo>
                  <a:pt x="4572" y="9144"/>
                </a:lnTo>
                <a:lnTo>
                  <a:pt x="4572" y="645414"/>
                </a:lnTo>
                <a:lnTo>
                  <a:pt x="9144" y="645414"/>
                </a:lnTo>
                <a:close/>
              </a:path>
              <a:path w="2124075" h="655320">
                <a:moveTo>
                  <a:pt x="2119122" y="645414"/>
                </a:moveTo>
                <a:lnTo>
                  <a:pt x="4572" y="645414"/>
                </a:lnTo>
                <a:lnTo>
                  <a:pt x="9144" y="649986"/>
                </a:lnTo>
                <a:lnTo>
                  <a:pt x="9144" y="655320"/>
                </a:lnTo>
                <a:lnTo>
                  <a:pt x="2114550" y="655320"/>
                </a:lnTo>
                <a:lnTo>
                  <a:pt x="2114550" y="649986"/>
                </a:lnTo>
                <a:lnTo>
                  <a:pt x="2119122" y="645414"/>
                </a:lnTo>
                <a:close/>
              </a:path>
              <a:path w="2124075" h="655320">
                <a:moveTo>
                  <a:pt x="9144" y="655320"/>
                </a:moveTo>
                <a:lnTo>
                  <a:pt x="9144" y="649986"/>
                </a:lnTo>
                <a:lnTo>
                  <a:pt x="4572" y="645414"/>
                </a:lnTo>
                <a:lnTo>
                  <a:pt x="4572" y="655320"/>
                </a:lnTo>
                <a:lnTo>
                  <a:pt x="9144" y="655320"/>
                </a:lnTo>
                <a:close/>
              </a:path>
              <a:path w="2124075" h="655320">
                <a:moveTo>
                  <a:pt x="2119122" y="9144"/>
                </a:moveTo>
                <a:lnTo>
                  <a:pt x="2114550" y="4572"/>
                </a:lnTo>
                <a:lnTo>
                  <a:pt x="2114550" y="9144"/>
                </a:lnTo>
                <a:lnTo>
                  <a:pt x="2119122" y="9144"/>
                </a:lnTo>
                <a:close/>
              </a:path>
              <a:path w="2124075" h="655320">
                <a:moveTo>
                  <a:pt x="2119122" y="645414"/>
                </a:moveTo>
                <a:lnTo>
                  <a:pt x="2119122" y="9144"/>
                </a:lnTo>
                <a:lnTo>
                  <a:pt x="2114550" y="9144"/>
                </a:lnTo>
                <a:lnTo>
                  <a:pt x="2114550" y="645414"/>
                </a:lnTo>
                <a:lnTo>
                  <a:pt x="2119122" y="645414"/>
                </a:lnTo>
                <a:close/>
              </a:path>
              <a:path w="2124075" h="655320">
                <a:moveTo>
                  <a:pt x="2119122" y="655320"/>
                </a:moveTo>
                <a:lnTo>
                  <a:pt x="2119122" y="645414"/>
                </a:lnTo>
                <a:lnTo>
                  <a:pt x="2114550" y="649986"/>
                </a:lnTo>
                <a:lnTo>
                  <a:pt x="2114550" y="655320"/>
                </a:lnTo>
                <a:lnTo>
                  <a:pt x="2119122" y="655320"/>
                </a:lnTo>
                <a:close/>
              </a:path>
            </a:pathLst>
          </a:custGeom>
          <a:solidFill>
            <a:srgbClr val="000000"/>
          </a:solidFill>
        </p:spPr>
        <p:txBody>
          <a:bodyPr wrap="square" lIns="0" tIns="0" rIns="0" bIns="0" rtlCol="0"/>
          <a:lstStyle/>
          <a:p>
            <a:endParaRPr/>
          </a:p>
        </p:txBody>
      </p:sp>
      <p:sp>
        <p:nvSpPr>
          <p:cNvPr id="16" name="object 16"/>
          <p:cNvSpPr/>
          <p:nvPr/>
        </p:nvSpPr>
        <p:spPr>
          <a:xfrm>
            <a:off x="6230111" y="4934711"/>
            <a:ext cx="2114550" cy="646430"/>
          </a:xfrm>
          <a:custGeom>
            <a:avLst/>
            <a:gdLst/>
            <a:ahLst/>
            <a:cxnLst/>
            <a:rect l="l" t="t" r="r" b="b"/>
            <a:pathLst>
              <a:path w="2114550" h="646429">
                <a:moveTo>
                  <a:pt x="0" y="0"/>
                </a:moveTo>
                <a:lnTo>
                  <a:pt x="0" y="646176"/>
                </a:lnTo>
                <a:lnTo>
                  <a:pt x="2114549" y="646176"/>
                </a:lnTo>
                <a:lnTo>
                  <a:pt x="2114549" y="0"/>
                </a:lnTo>
                <a:lnTo>
                  <a:pt x="0" y="0"/>
                </a:lnTo>
                <a:close/>
              </a:path>
            </a:pathLst>
          </a:custGeom>
          <a:solidFill>
            <a:srgbClr val="FD5F81"/>
          </a:solidFill>
        </p:spPr>
        <p:txBody>
          <a:bodyPr wrap="square" lIns="0" tIns="0" rIns="0" bIns="0" rtlCol="0"/>
          <a:lstStyle/>
          <a:p>
            <a:endParaRPr/>
          </a:p>
        </p:txBody>
      </p:sp>
      <p:sp>
        <p:nvSpPr>
          <p:cNvPr id="17" name="object 17"/>
          <p:cNvSpPr/>
          <p:nvPr/>
        </p:nvSpPr>
        <p:spPr>
          <a:xfrm>
            <a:off x="6225540" y="4930140"/>
            <a:ext cx="2124075" cy="655320"/>
          </a:xfrm>
          <a:custGeom>
            <a:avLst/>
            <a:gdLst/>
            <a:ahLst/>
            <a:cxnLst/>
            <a:rect l="l" t="t" r="r" b="b"/>
            <a:pathLst>
              <a:path w="2124075" h="655320">
                <a:moveTo>
                  <a:pt x="2123694" y="653034"/>
                </a:moveTo>
                <a:lnTo>
                  <a:pt x="2123694" y="2286"/>
                </a:lnTo>
                <a:lnTo>
                  <a:pt x="2122170" y="0"/>
                </a:lnTo>
                <a:lnTo>
                  <a:pt x="1523" y="0"/>
                </a:lnTo>
                <a:lnTo>
                  <a:pt x="0" y="2286"/>
                </a:lnTo>
                <a:lnTo>
                  <a:pt x="0" y="653034"/>
                </a:lnTo>
                <a:lnTo>
                  <a:pt x="1524" y="655320"/>
                </a:lnTo>
                <a:lnTo>
                  <a:pt x="4572" y="655320"/>
                </a:lnTo>
                <a:lnTo>
                  <a:pt x="4572" y="9906"/>
                </a:lnTo>
                <a:lnTo>
                  <a:pt x="9143" y="4572"/>
                </a:lnTo>
                <a:lnTo>
                  <a:pt x="9143" y="9906"/>
                </a:lnTo>
                <a:lnTo>
                  <a:pt x="2114550" y="9906"/>
                </a:lnTo>
                <a:lnTo>
                  <a:pt x="2114550" y="4572"/>
                </a:lnTo>
                <a:lnTo>
                  <a:pt x="2119122" y="9906"/>
                </a:lnTo>
                <a:lnTo>
                  <a:pt x="2119122" y="655320"/>
                </a:lnTo>
                <a:lnTo>
                  <a:pt x="2122170" y="655320"/>
                </a:lnTo>
                <a:lnTo>
                  <a:pt x="2123694" y="653034"/>
                </a:lnTo>
                <a:close/>
              </a:path>
              <a:path w="2124075" h="655320">
                <a:moveTo>
                  <a:pt x="9143" y="9906"/>
                </a:moveTo>
                <a:lnTo>
                  <a:pt x="9143" y="4572"/>
                </a:lnTo>
                <a:lnTo>
                  <a:pt x="4572" y="9906"/>
                </a:lnTo>
                <a:lnTo>
                  <a:pt x="9143" y="9906"/>
                </a:lnTo>
                <a:close/>
              </a:path>
              <a:path w="2124075" h="655320">
                <a:moveTo>
                  <a:pt x="9144" y="646176"/>
                </a:moveTo>
                <a:lnTo>
                  <a:pt x="9143" y="9906"/>
                </a:lnTo>
                <a:lnTo>
                  <a:pt x="4572" y="9906"/>
                </a:lnTo>
                <a:lnTo>
                  <a:pt x="4572" y="646176"/>
                </a:lnTo>
                <a:lnTo>
                  <a:pt x="9144" y="646176"/>
                </a:lnTo>
                <a:close/>
              </a:path>
              <a:path w="2124075" h="655320">
                <a:moveTo>
                  <a:pt x="2119122" y="646176"/>
                </a:moveTo>
                <a:lnTo>
                  <a:pt x="4572" y="646176"/>
                </a:lnTo>
                <a:lnTo>
                  <a:pt x="9144" y="650748"/>
                </a:lnTo>
                <a:lnTo>
                  <a:pt x="9144" y="655320"/>
                </a:lnTo>
                <a:lnTo>
                  <a:pt x="2114550" y="655320"/>
                </a:lnTo>
                <a:lnTo>
                  <a:pt x="2114550" y="650748"/>
                </a:lnTo>
                <a:lnTo>
                  <a:pt x="2119122" y="646176"/>
                </a:lnTo>
                <a:close/>
              </a:path>
              <a:path w="2124075" h="655320">
                <a:moveTo>
                  <a:pt x="9144" y="655320"/>
                </a:moveTo>
                <a:lnTo>
                  <a:pt x="9144" y="650748"/>
                </a:lnTo>
                <a:lnTo>
                  <a:pt x="4572" y="646176"/>
                </a:lnTo>
                <a:lnTo>
                  <a:pt x="4572" y="655320"/>
                </a:lnTo>
                <a:lnTo>
                  <a:pt x="9144" y="655320"/>
                </a:lnTo>
                <a:close/>
              </a:path>
              <a:path w="2124075" h="655320">
                <a:moveTo>
                  <a:pt x="2119122" y="9906"/>
                </a:moveTo>
                <a:lnTo>
                  <a:pt x="2114550" y="4572"/>
                </a:lnTo>
                <a:lnTo>
                  <a:pt x="2114550" y="9906"/>
                </a:lnTo>
                <a:lnTo>
                  <a:pt x="2119122" y="9906"/>
                </a:lnTo>
                <a:close/>
              </a:path>
              <a:path w="2124075" h="655320">
                <a:moveTo>
                  <a:pt x="2119122" y="646176"/>
                </a:moveTo>
                <a:lnTo>
                  <a:pt x="2119122" y="9906"/>
                </a:lnTo>
                <a:lnTo>
                  <a:pt x="2114550" y="9906"/>
                </a:lnTo>
                <a:lnTo>
                  <a:pt x="2114550" y="646176"/>
                </a:lnTo>
                <a:lnTo>
                  <a:pt x="2119122" y="646176"/>
                </a:lnTo>
                <a:close/>
              </a:path>
              <a:path w="2124075" h="655320">
                <a:moveTo>
                  <a:pt x="2119122" y="655320"/>
                </a:moveTo>
                <a:lnTo>
                  <a:pt x="2119122" y="646176"/>
                </a:lnTo>
                <a:lnTo>
                  <a:pt x="2114550" y="650748"/>
                </a:lnTo>
                <a:lnTo>
                  <a:pt x="2114550" y="655320"/>
                </a:lnTo>
                <a:lnTo>
                  <a:pt x="2119122" y="655320"/>
                </a:lnTo>
                <a:close/>
              </a:path>
            </a:pathLst>
          </a:custGeom>
          <a:solidFill>
            <a:srgbClr val="000000"/>
          </a:solidFill>
        </p:spPr>
        <p:txBody>
          <a:bodyPr wrap="square" lIns="0" tIns="0" rIns="0" bIns="0" rtlCol="0"/>
          <a:lstStyle/>
          <a:p>
            <a:endParaRPr/>
          </a:p>
        </p:txBody>
      </p:sp>
      <p:sp>
        <p:nvSpPr>
          <p:cNvPr id="18" name="object 18"/>
          <p:cNvSpPr txBox="1"/>
          <p:nvPr/>
        </p:nvSpPr>
        <p:spPr>
          <a:xfrm>
            <a:off x="6230111" y="4981447"/>
            <a:ext cx="2114550" cy="527685"/>
          </a:xfrm>
          <a:prstGeom prst="rect">
            <a:avLst/>
          </a:prstGeom>
        </p:spPr>
        <p:txBody>
          <a:bodyPr vert="horz" wrap="square" lIns="0" tIns="12700" rIns="0" bIns="0" rtlCol="0">
            <a:spAutoFit/>
          </a:bodyPr>
          <a:lstStyle/>
          <a:p>
            <a:pPr marL="128905">
              <a:lnSpc>
                <a:spcPts val="1795"/>
              </a:lnSpc>
              <a:spcBef>
                <a:spcPts val="100"/>
              </a:spcBef>
            </a:pPr>
            <a:r>
              <a:rPr sz="1500" spc="-5" dirty="0">
                <a:latin typeface="Arial Narrow"/>
                <a:cs typeface="Arial Narrow"/>
              </a:rPr>
              <a:t>Digital</a:t>
            </a:r>
            <a:r>
              <a:rPr sz="1500" spc="-10" dirty="0">
                <a:latin typeface="Arial Narrow"/>
                <a:cs typeface="Arial Narrow"/>
              </a:rPr>
              <a:t> </a:t>
            </a:r>
            <a:r>
              <a:rPr sz="1500" spc="-5" dirty="0">
                <a:latin typeface="Arial Narrow"/>
                <a:cs typeface="Arial Narrow"/>
              </a:rPr>
              <a:t>Signature</a:t>
            </a:r>
            <a:endParaRPr sz="1500">
              <a:latin typeface="Arial Narrow"/>
              <a:cs typeface="Arial Narrow"/>
            </a:endParaRPr>
          </a:p>
          <a:p>
            <a:pPr marL="128905">
              <a:lnSpc>
                <a:spcPts val="2155"/>
              </a:lnSpc>
            </a:pPr>
            <a:r>
              <a:rPr sz="1800" spc="-5" dirty="0">
                <a:latin typeface="Arial Narrow"/>
                <a:cs typeface="Arial Narrow"/>
              </a:rPr>
              <a:t>B157 ACE3</a:t>
            </a:r>
            <a:r>
              <a:rPr sz="1800" spc="-65" dirty="0">
                <a:latin typeface="Arial Narrow"/>
                <a:cs typeface="Arial Narrow"/>
              </a:rPr>
              <a:t> </a:t>
            </a:r>
            <a:r>
              <a:rPr sz="1800" spc="-5" dirty="0">
                <a:latin typeface="Arial Narrow"/>
                <a:cs typeface="Arial Narrow"/>
              </a:rPr>
              <a:t>9788</a:t>
            </a:r>
            <a:endParaRPr sz="1800">
              <a:latin typeface="Arial Narrow"/>
              <a:cs typeface="Arial Narrow"/>
            </a:endParaRPr>
          </a:p>
        </p:txBody>
      </p:sp>
      <p:sp>
        <p:nvSpPr>
          <p:cNvPr id="19" name="object 19"/>
          <p:cNvSpPr/>
          <p:nvPr/>
        </p:nvSpPr>
        <p:spPr>
          <a:xfrm>
            <a:off x="6230111" y="3704844"/>
            <a:ext cx="2114550" cy="645795"/>
          </a:xfrm>
          <a:custGeom>
            <a:avLst/>
            <a:gdLst/>
            <a:ahLst/>
            <a:cxnLst/>
            <a:rect l="l" t="t" r="r" b="b"/>
            <a:pathLst>
              <a:path w="2114550" h="645795">
                <a:moveTo>
                  <a:pt x="0" y="0"/>
                </a:moveTo>
                <a:lnTo>
                  <a:pt x="0" y="645413"/>
                </a:lnTo>
                <a:lnTo>
                  <a:pt x="2114549" y="645413"/>
                </a:lnTo>
                <a:lnTo>
                  <a:pt x="2114549" y="0"/>
                </a:lnTo>
                <a:lnTo>
                  <a:pt x="0" y="0"/>
                </a:lnTo>
                <a:close/>
              </a:path>
            </a:pathLst>
          </a:custGeom>
          <a:solidFill>
            <a:srgbClr val="CCFF99"/>
          </a:solidFill>
        </p:spPr>
        <p:txBody>
          <a:bodyPr wrap="square" lIns="0" tIns="0" rIns="0" bIns="0" rtlCol="0"/>
          <a:lstStyle/>
          <a:p>
            <a:endParaRPr/>
          </a:p>
        </p:txBody>
      </p:sp>
      <p:sp>
        <p:nvSpPr>
          <p:cNvPr id="20" name="object 20"/>
          <p:cNvSpPr/>
          <p:nvPr/>
        </p:nvSpPr>
        <p:spPr>
          <a:xfrm>
            <a:off x="6225540" y="3699509"/>
            <a:ext cx="2124075" cy="655320"/>
          </a:xfrm>
          <a:custGeom>
            <a:avLst/>
            <a:gdLst/>
            <a:ahLst/>
            <a:cxnLst/>
            <a:rect l="l" t="t" r="r" b="b"/>
            <a:pathLst>
              <a:path w="2124075" h="655320">
                <a:moveTo>
                  <a:pt x="2123694" y="653034"/>
                </a:moveTo>
                <a:lnTo>
                  <a:pt x="2123694" y="2286"/>
                </a:lnTo>
                <a:lnTo>
                  <a:pt x="2122170" y="0"/>
                </a:lnTo>
                <a:lnTo>
                  <a:pt x="1523" y="0"/>
                </a:lnTo>
                <a:lnTo>
                  <a:pt x="0" y="2286"/>
                </a:lnTo>
                <a:lnTo>
                  <a:pt x="0" y="653034"/>
                </a:lnTo>
                <a:lnTo>
                  <a:pt x="1524" y="655320"/>
                </a:lnTo>
                <a:lnTo>
                  <a:pt x="4572" y="655320"/>
                </a:lnTo>
                <a:lnTo>
                  <a:pt x="4572" y="9906"/>
                </a:lnTo>
                <a:lnTo>
                  <a:pt x="9144" y="5334"/>
                </a:lnTo>
                <a:lnTo>
                  <a:pt x="9143" y="9906"/>
                </a:lnTo>
                <a:lnTo>
                  <a:pt x="2114550" y="9906"/>
                </a:lnTo>
                <a:lnTo>
                  <a:pt x="2114550" y="5334"/>
                </a:lnTo>
                <a:lnTo>
                  <a:pt x="2119122" y="9906"/>
                </a:lnTo>
                <a:lnTo>
                  <a:pt x="2119122" y="655320"/>
                </a:lnTo>
                <a:lnTo>
                  <a:pt x="2122170" y="655320"/>
                </a:lnTo>
                <a:lnTo>
                  <a:pt x="2123694" y="653034"/>
                </a:lnTo>
                <a:close/>
              </a:path>
              <a:path w="2124075" h="655320">
                <a:moveTo>
                  <a:pt x="9144" y="9906"/>
                </a:moveTo>
                <a:lnTo>
                  <a:pt x="9144" y="5334"/>
                </a:lnTo>
                <a:lnTo>
                  <a:pt x="4572" y="9906"/>
                </a:lnTo>
                <a:lnTo>
                  <a:pt x="9144" y="9906"/>
                </a:lnTo>
                <a:close/>
              </a:path>
              <a:path w="2124075" h="655320">
                <a:moveTo>
                  <a:pt x="9144" y="646176"/>
                </a:moveTo>
                <a:lnTo>
                  <a:pt x="9144" y="9906"/>
                </a:lnTo>
                <a:lnTo>
                  <a:pt x="4572" y="9906"/>
                </a:lnTo>
                <a:lnTo>
                  <a:pt x="4572" y="646176"/>
                </a:lnTo>
                <a:lnTo>
                  <a:pt x="9144" y="646176"/>
                </a:lnTo>
                <a:close/>
              </a:path>
              <a:path w="2124075" h="655320">
                <a:moveTo>
                  <a:pt x="2119122" y="646176"/>
                </a:moveTo>
                <a:lnTo>
                  <a:pt x="4572" y="646176"/>
                </a:lnTo>
                <a:lnTo>
                  <a:pt x="9144" y="650748"/>
                </a:lnTo>
                <a:lnTo>
                  <a:pt x="9144" y="655320"/>
                </a:lnTo>
                <a:lnTo>
                  <a:pt x="2114550" y="655320"/>
                </a:lnTo>
                <a:lnTo>
                  <a:pt x="2114550" y="650748"/>
                </a:lnTo>
                <a:lnTo>
                  <a:pt x="2119122" y="646176"/>
                </a:lnTo>
                <a:close/>
              </a:path>
              <a:path w="2124075" h="655320">
                <a:moveTo>
                  <a:pt x="9144" y="655320"/>
                </a:moveTo>
                <a:lnTo>
                  <a:pt x="9144" y="650748"/>
                </a:lnTo>
                <a:lnTo>
                  <a:pt x="4572" y="646176"/>
                </a:lnTo>
                <a:lnTo>
                  <a:pt x="4572" y="655320"/>
                </a:lnTo>
                <a:lnTo>
                  <a:pt x="9144" y="655320"/>
                </a:lnTo>
                <a:close/>
              </a:path>
              <a:path w="2124075" h="655320">
                <a:moveTo>
                  <a:pt x="2119122" y="9906"/>
                </a:moveTo>
                <a:lnTo>
                  <a:pt x="2114550" y="5334"/>
                </a:lnTo>
                <a:lnTo>
                  <a:pt x="2114550" y="9906"/>
                </a:lnTo>
                <a:lnTo>
                  <a:pt x="2119122" y="9906"/>
                </a:lnTo>
                <a:close/>
              </a:path>
              <a:path w="2124075" h="655320">
                <a:moveTo>
                  <a:pt x="2119122" y="646176"/>
                </a:moveTo>
                <a:lnTo>
                  <a:pt x="2119122" y="9906"/>
                </a:lnTo>
                <a:lnTo>
                  <a:pt x="2114550" y="9906"/>
                </a:lnTo>
                <a:lnTo>
                  <a:pt x="2114550" y="646176"/>
                </a:lnTo>
                <a:lnTo>
                  <a:pt x="2119122" y="646176"/>
                </a:lnTo>
                <a:close/>
              </a:path>
              <a:path w="2124075" h="655320">
                <a:moveTo>
                  <a:pt x="2119122" y="655320"/>
                </a:moveTo>
                <a:lnTo>
                  <a:pt x="2119122" y="646176"/>
                </a:lnTo>
                <a:lnTo>
                  <a:pt x="2114550" y="650748"/>
                </a:lnTo>
                <a:lnTo>
                  <a:pt x="2114550" y="655320"/>
                </a:lnTo>
                <a:lnTo>
                  <a:pt x="2119122" y="655320"/>
                </a:lnTo>
                <a:close/>
              </a:path>
            </a:pathLst>
          </a:custGeom>
          <a:solidFill>
            <a:srgbClr val="000000"/>
          </a:solidFill>
        </p:spPr>
        <p:txBody>
          <a:bodyPr wrap="square" lIns="0" tIns="0" rIns="0" bIns="0" rtlCol="0"/>
          <a:lstStyle/>
          <a:p>
            <a:endParaRPr/>
          </a:p>
        </p:txBody>
      </p:sp>
      <p:sp>
        <p:nvSpPr>
          <p:cNvPr id="21" name="object 21"/>
          <p:cNvSpPr txBox="1"/>
          <p:nvPr/>
        </p:nvSpPr>
        <p:spPr>
          <a:xfrm>
            <a:off x="6230111" y="3758438"/>
            <a:ext cx="2114550" cy="1120140"/>
          </a:xfrm>
          <a:prstGeom prst="rect">
            <a:avLst/>
          </a:prstGeom>
        </p:spPr>
        <p:txBody>
          <a:bodyPr vert="horz" wrap="square" lIns="0" tIns="12700" rIns="0" bIns="0" rtlCol="0">
            <a:spAutoFit/>
          </a:bodyPr>
          <a:lstStyle/>
          <a:p>
            <a:pPr marL="95885">
              <a:lnSpc>
                <a:spcPts val="1795"/>
              </a:lnSpc>
              <a:spcBef>
                <a:spcPts val="100"/>
              </a:spcBef>
            </a:pPr>
            <a:r>
              <a:rPr sz="1500" spc="-5" dirty="0">
                <a:latin typeface="Arial Narrow"/>
                <a:cs typeface="Arial Narrow"/>
              </a:rPr>
              <a:t>Hash, other</a:t>
            </a:r>
            <a:r>
              <a:rPr sz="1500" dirty="0">
                <a:latin typeface="Arial Narrow"/>
                <a:cs typeface="Arial Narrow"/>
              </a:rPr>
              <a:t> </a:t>
            </a:r>
            <a:r>
              <a:rPr sz="1500" spc="-5" dirty="0">
                <a:latin typeface="Arial Narrow"/>
                <a:cs typeface="Arial Narrow"/>
              </a:rPr>
              <a:t>information</a:t>
            </a:r>
            <a:endParaRPr sz="1500">
              <a:latin typeface="Arial Narrow"/>
              <a:cs typeface="Arial Narrow"/>
            </a:endParaRPr>
          </a:p>
          <a:p>
            <a:pPr marL="95885">
              <a:lnSpc>
                <a:spcPts val="2155"/>
              </a:lnSpc>
            </a:pPr>
            <a:r>
              <a:rPr sz="1800" dirty="0">
                <a:latin typeface="Arial Narrow"/>
                <a:cs typeface="Arial Narrow"/>
              </a:rPr>
              <a:t>SHA-256</a:t>
            </a:r>
            <a:endParaRPr sz="1800">
              <a:latin typeface="Arial Narrow"/>
              <a:cs typeface="Arial Narrow"/>
            </a:endParaRPr>
          </a:p>
          <a:p>
            <a:pPr marL="128905">
              <a:lnSpc>
                <a:spcPts val="1795"/>
              </a:lnSpc>
              <a:spcBef>
                <a:spcPts val="705"/>
              </a:spcBef>
            </a:pPr>
            <a:r>
              <a:rPr sz="1500" dirty="0">
                <a:latin typeface="Arial Narrow"/>
                <a:cs typeface="Arial Narrow"/>
              </a:rPr>
              <a:t>Signer’s</a:t>
            </a:r>
            <a:r>
              <a:rPr sz="1500" spc="5" dirty="0">
                <a:latin typeface="Arial Narrow"/>
                <a:cs typeface="Arial Narrow"/>
              </a:rPr>
              <a:t> </a:t>
            </a:r>
            <a:r>
              <a:rPr sz="1500" spc="-5" dirty="0">
                <a:latin typeface="Arial Narrow"/>
                <a:cs typeface="Arial Narrow"/>
              </a:rPr>
              <a:t>Identity</a:t>
            </a:r>
            <a:endParaRPr sz="1500">
              <a:latin typeface="Arial Narrow"/>
              <a:cs typeface="Arial Narrow"/>
            </a:endParaRPr>
          </a:p>
          <a:p>
            <a:pPr marL="128905">
              <a:lnSpc>
                <a:spcPts val="2155"/>
              </a:lnSpc>
            </a:pPr>
            <a:r>
              <a:rPr sz="1800" spc="-15" dirty="0">
                <a:latin typeface="Arial Narrow"/>
                <a:cs typeface="Arial Narrow"/>
              </a:rPr>
              <a:t>Verisign</a:t>
            </a:r>
            <a:endParaRPr sz="1800">
              <a:latin typeface="Arial Narrow"/>
              <a:cs typeface="Arial Narrow"/>
            </a:endParaRPr>
          </a:p>
        </p:txBody>
      </p:sp>
      <p:sp>
        <p:nvSpPr>
          <p:cNvPr id="22" name="object 22"/>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23" name="object 23"/>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49</a:t>
            </a:fld>
            <a:endParaRPr spc="-5"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12065" rIns="0" bIns="0" rtlCol="0">
            <a:spAutoFit/>
          </a:bodyPr>
          <a:lstStyle/>
          <a:p>
            <a:pPr marL="12700">
              <a:lnSpc>
                <a:spcPct val="100000"/>
              </a:lnSpc>
              <a:spcBef>
                <a:spcPts val="95"/>
              </a:spcBef>
            </a:pPr>
            <a:r>
              <a:rPr spc="-5" dirty="0"/>
              <a:t>Public Key</a:t>
            </a:r>
            <a:r>
              <a:rPr spc="10" dirty="0"/>
              <a:t> </a:t>
            </a:r>
            <a:r>
              <a:rPr spc="-5" dirty="0"/>
              <a:t>Cryptography</a:t>
            </a:r>
          </a:p>
        </p:txBody>
      </p:sp>
      <p:sp>
        <p:nvSpPr>
          <p:cNvPr id="5" name="object 5"/>
          <p:cNvSpPr txBox="1"/>
          <p:nvPr/>
        </p:nvSpPr>
        <p:spPr>
          <a:xfrm>
            <a:off x="1840483" y="2338831"/>
            <a:ext cx="6274435" cy="2845435"/>
          </a:xfrm>
          <a:prstGeom prst="rect">
            <a:avLst/>
          </a:prstGeom>
        </p:spPr>
        <p:txBody>
          <a:bodyPr vert="horz" wrap="square" lIns="0" tIns="12700" rIns="0" bIns="0" rtlCol="0">
            <a:spAutoFit/>
          </a:bodyPr>
          <a:lstStyle/>
          <a:p>
            <a:pPr marL="292735" marR="47625" indent="-280035">
              <a:lnSpc>
                <a:spcPct val="100000"/>
              </a:lnSpc>
              <a:spcBef>
                <a:spcPts val="100"/>
              </a:spcBef>
              <a:buFont typeface="Arial"/>
              <a:buChar char="•"/>
              <a:tabLst>
                <a:tab pos="292735" algn="l"/>
                <a:tab pos="293370" algn="l"/>
              </a:tabLst>
            </a:pPr>
            <a:r>
              <a:rPr sz="2500" dirty="0">
                <a:latin typeface="Times New Roman"/>
                <a:cs typeface="Times New Roman"/>
              </a:rPr>
              <a:t>What if </a:t>
            </a:r>
            <a:r>
              <a:rPr sz="2500" spc="-5" dirty="0">
                <a:latin typeface="Times New Roman"/>
                <a:cs typeface="Times New Roman"/>
              </a:rPr>
              <a:t>we </a:t>
            </a:r>
            <a:r>
              <a:rPr sz="2500" dirty="0">
                <a:latin typeface="Times New Roman"/>
                <a:cs typeface="Times New Roman"/>
              </a:rPr>
              <a:t>had two keys… one to encrypt</a:t>
            </a:r>
            <a:r>
              <a:rPr sz="2500" spc="-60" dirty="0">
                <a:latin typeface="Times New Roman"/>
                <a:cs typeface="Times New Roman"/>
              </a:rPr>
              <a:t> </a:t>
            </a:r>
            <a:r>
              <a:rPr sz="2500" dirty="0">
                <a:latin typeface="Times New Roman"/>
                <a:cs typeface="Times New Roman"/>
              </a:rPr>
              <a:t>and  one to</a:t>
            </a:r>
            <a:r>
              <a:rPr sz="2500" spc="-5" dirty="0">
                <a:latin typeface="Times New Roman"/>
                <a:cs typeface="Times New Roman"/>
              </a:rPr>
              <a:t> </a:t>
            </a:r>
            <a:r>
              <a:rPr sz="2500" dirty="0">
                <a:latin typeface="Times New Roman"/>
                <a:cs typeface="Times New Roman"/>
              </a:rPr>
              <a:t>decrypt?</a:t>
            </a:r>
            <a:endParaRPr sz="2500">
              <a:latin typeface="Times New Roman"/>
              <a:cs typeface="Times New Roman"/>
            </a:endParaRPr>
          </a:p>
          <a:p>
            <a:pPr marL="292735" marR="5080" indent="-280035">
              <a:lnSpc>
                <a:spcPct val="100000"/>
              </a:lnSpc>
              <a:spcBef>
                <a:spcPts val="600"/>
              </a:spcBef>
              <a:buFont typeface="Arial"/>
              <a:buChar char="•"/>
              <a:tabLst>
                <a:tab pos="292735" algn="l"/>
                <a:tab pos="293370" algn="l"/>
                <a:tab pos="5303520" algn="l"/>
              </a:tabLst>
            </a:pPr>
            <a:r>
              <a:rPr sz="2500" dirty="0">
                <a:latin typeface="Times New Roman"/>
                <a:cs typeface="Times New Roman"/>
              </a:rPr>
              <a:t>This </a:t>
            </a:r>
            <a:r>
              <a:rPr sz="2500" spc="-5" dirty="0">
                <a:latin typeface="Times New Roman"/>
                <a:cs typeface="Times New Roman"/>
              </a:rPr>
              <a:t>solves </a:t>
            </a:r>
            <a:r>
              <a:rPr sz="2500" dirty="0">
                <a:latin typeface="Times New Roman"/>
                <a:cs typeface="Times New Roman"/>
              </a:rPr>
              <a:t>the key exchange problem because  </a:t>
            </a:r>
            <a:r>
              <a:rPr sz="2500" spc="-5" dirty="0">
                <a:latin typeface="Times New Roman"/>
                <a:cs typeface="Times New Roman"/>
              </a:rPr>
              <a:t>we </a:t>
            </a:r>
            <a:r>
              <a:rPr sz="2500" spc="-10" dirty="0">
                <a:latin typeface="Times New Roman"/>
                <a:cs typeface="Times New Roman"/>
              </a:rPr>
              <a:t>don’t </a:t>
            </a:r>
            <a:r>
              <a:rPr sz="2500" dirty="0">
                <a:latin typeface="Times New Roman"/>
                <a:cs typeface="Times New Roman"/>
              </a:rPr>
              <a:t>have to exchange keys</a:t>
            </a:r>
            <a:r>
              <a:rPr sz="2500" spc="40" dirty="0">
                <a:latin typeface="Times New Roman"/>
                <a:cs typeface="Times New Roman"/>
              </a:rPr>
              <a:t> </a:t>
            </a:r>
            <a:r>
              <a:rPr sz="2500" dirty="0">
                <a:latin typeface="Times New Roman"/>
                <a:cs typeface="Times New Roman"/>
              </a:rPr>
              <a:t>at</a:t>
            </a:r>
            <a:r>
              <a:rPr sz="2500" spc="5" dirty="0">
                <a:latin typeface="Times New Roman"/>
                <a:cs typeface="Times New Roman"/>
              </a:rPr>
              <a:t> </a:t>
            </a:r>
            <a:r>
              <a:rPr sz="2500" dirty="0">
                <a:latin typeface="Times New Roman"/>
                <a:cs typeface="Times New Roman"/>
              </a:rPr>
              <a:t>all.	</a:t>
            </a:r>
            <a:r>
              <a:rPr sz="2500" spc="-30" dirty="0">
                <a:latin typeface="Times New Roman"/>
                <a:cs typeface="Times New Roman"/>
              </a:rPr>
              <a:t>(Or,</a:t>
            </a:r>
            <a:r>
              <a:rPr sz="2500" spc="-80" dirty="0">
                <a:latin typeface="Times New Roman"/>
                <a:cs typeface="Times New Roman"/>
              </a:rPr>
              <a:t> </a:t>
            </a:r>
            <a:r>
              <a:rPr sz="2500" spc="-5" dirty="0">
                <a:latin typeface="Times New Roman"/>
                <a:cs typeface="Times New Roman"/>
              </a:rPr>
              <a:t>we  </a:t>
            </a:r>
            <a:r>
              <a:rPr sz="2500" dirty="0">
                <a:latin typeface="Times New Roman"/>
                <a:cs typeface="Times New Roman"/>
              </a:rPr>
              <a:t>can use public key crypto to exchange  </a:t>
            </a:r>
            <a:r>
              <a:rPr sz="2500" spc="-5" dirty="0">
                <a:latin typeface="Times New Roman"/>
                <a:cs typeface="Times New Roman"/>
              </a:rPr>
              <a:t>symmetric </a:t>
            </a:r>
            <a:r>
              <a:rPr sz="2500" dirty="0">
                <a:latin typeface="Times New Roman"/>
                <a:cs typeface="Times New Roman"/>
              </a:rPr>
              <a:t>keys; more on that</a:t>
            </a:r>
            <a:r>
              <a:rPr sz="2500" spc="10" dirty="0">
                <a:latin typeface="Times New Roman"/>
                <a:cs typeface="Times New Roman"/>
              </a:rPr>
              <a:t> </a:t>
            </a:r>
            <a:r>
              <a:rPr sz="2500" spc="-20" dirty="0">
                <a:latin typeface="Times New Roman"/>
                <a:cs typeface="Times New Roman"/>
              </a:rPr>
              <a:t>later.)</a:t>
            </a:r>
            <a:endParaRPr sz="2500">
              <a:latin typeface="Times New Roman"/>
              <a:cs typeface="Times New Roman"/>
            </a:endParaRPr>
          </a:p>
          <a:p>
            <a:pPr marL="292735" indent="-280035">
              <a:lnSpc>
                <a:spcPct val="100000"/>
              </a:lnSpc>
              <a:spcBef>
                <a:spcPts val="600"/>
              </a:spcBef>
              <a:buFont typeface="Arial"/>
              <a:buChar char="•"/>
              <a:tabLst>
                <a:tab pos="292735" algn="l"/>
                <a:tab pos="293370" algn="l"/>
              </a:tabLst>
            </a:pPr>
            <a:r>
              <a:rPr sz="2500" dirty="0">
                <a:latin typeface="Times New Roman"/>
                <a:cs typeface="Times New Roman"/>
              </a:rPr>
              <a:t>… but it </a:t>
            </a:r>
            <a:r>
              <a:rPr sz="2500" spc="-5" dirty="0">
                <a:latin typeface="Times New Roman"/>
                <a:cs typeface="Times New Roman"/>
              </a:rPr>
              <a:t>seems</a:t>
            </a:r>
            <a:r>
              <a:rPr sz="2500" spc="5" dirty="0">
                <a:latin typeface="Times New Roman"/>
                <a:cs typeface="Times New Roman"/>
              </a:rPr>
              <a:t> </a:t>
            </a:r>
            <a:r>
              <a:rPr sz="2500" dirty="0">
                <a:latin typeface="Times New Roman"/>
                <a:cs typeface="Times New Roman"/>
              </a:rPr>
              <a:t>hard.</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5</a:t>
            </a:fld>
            <a:endParaRPr spc="-5"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893567" y="1440433"/>
            <a:ext cx="4271645" cy="467359"/>
          </a:xfrm>
          <a:prstGeom prst="rect">
            <a:avLst/>
          </a:prstGeom>
        </p:spPr>
        <p:txBody>
          <a:bodyPr vert="horz" wrap="square" lIns="0" tIns="12065" rIns="0" bIns="0" rtlCol="0">
            <a:spAutoFit/>
          </a:bodyPr>
          <a:lstStyle/>
          <a:p>
            <a:pPr marL="12700">
              <a:lnSpc>
                <a:spcPct val="100000"/>
              </a:lnSpc>
              <a:spcBef>
                <a:spcPts val="95"/>
              </a:spcBef>
            </a:pPr>
            <a:r>
              <a:rPr spc="-20" dirty="0"/>
              <a:t>Validating </a:t>
            </a:r>
            <a:r>
              <a:rPr spc="-5" dirty="0"/>
              <a:t>a Digital</a:t>
            </a:r>
            <a:r>
              <a:rPr spc="35" dirty="0"/>
              <a:t> </a:t>
            </a:r>
            <a:r>
              <a:rPr spc="-5" dirty="0"/>
              <a:t>Certificate</a:t>
            </a:r>
          </a:p>
        </p:txBody>
      </p:sp>
      <p:sp>
        <p:nvSpPr>
          <p:cNvPr id="5" name="object 5"/>
          <p:cNvSpPr txBox="1"/>
          <p:nvPr/>
        </p:nvSpPr>
        <p:spPr>
          <a:xfrm>
            <a:off x="1840483" y="2340356"/>
            <a:ext cx="6312535" cy="3460750"/>
          </a:xfrm>
          <a:prstGeom prst="rect">
            <a:avLst/>
          </a:prstGeom>
        </p:spPr>
        <p:txBody>
          <a:bodyPr vert="horz" wrap="square" lIns="0" tIns="12065" rIns="0" bIns="0" rtlCol="0">
            <a:spAutoFit/>
          </a:bodyPr>
          <a:lstStyle/>
          <a:p>
            <a:pPr marL="292735" marR="5080" indent="-280035">
              <a:lnSpc>
                <a:spcPct val="100000"/>
              </a:lnSpc>
              <a:spcBef>
                <a:spcPts val="95"/>
              </a:spcBef>
              <a:buFont typeface="Arial"/>
              <a:buChar char="•"/>
              <a:tabLst>
                <a:tab pos="292735" algn="l"/>
                <a:tab pos="293370" algn="l"/>
              </a:tabLst>
            </a:pPr>
            <a:r>
              <a:rPr sz="2300" spc="-5" dirty="0">
                <a:latin typeface="Times New Roman"/>
                <a:cs typeface="Times New Roman"/>
              </a:rPr>
              <a:t>Compute a cryptographic hash over all fields of the  certificate except the digital</a:t>
            </a:r>
            <a:r>
              <a:rPr sz="2300" spc="50" dirty="0">
                <a:latin typeface="Times New Roman"/>
                <a:cs typeface="Times New Roman"/>
              </a:rPr>
              <a:t> </a:t>
            </a:r>
            <a:r>
              <a:rPr sz="2300" spc="-5" dirty="0">
                <a:latin typeface="Times New Roman"/>
                <a:cs typeface="Times New Roman"/>
              </a:rPr>
              <a:t>signature.</a:t>
            </a:r>
            <a:endParaRPr sz="2300">
              <a:latin typeface="Times New Roman"/>
              <a:cs typeface="Times New Roman"/>
            </a:endParaRPr>
          </a:p>
          <a:p>
            <a:pPr marL="292735" marR="661670" indent="-280035">
              <a:lnSpc>
                <a:spcPct val="100000"/>
              </a:lnSpc>
              <a:spcBef>
                <a:spcPts val="555"/>
              </a:spcBef>
              <a:buFont typeface="Arial"/>
              <a:buChar char="•"/>
              <a:tabLst>
                <a:tab pos="292735" algn="l"/>
                <a:tab pos="293370" algn="l"/>
              </a:tabLst>
            </a:pPr>
            <a:r>
              <a:rPr sz="2300" spc="-5" dirty="0">
                <a:latin typeface="Times New Roman"/>
                <a:cs typeface="Times New Roman"/>
              </a:rPr>
              <a:t>Decrypt the digital signature with the </a:t>
            </a:r>
            <a:r>
              <a:rPr sz="2300" spc="-10" dirty="0">
                <a:latin typeface="Times New Roman"/>
                <a:cs typeface="Times New Roman"/>
              </a:rPr>
              <a:t>signer’s  </a:t>
            </a:r>
            <a:r>
              <a:rPr sz="2300" spc="-5" dirty="0">
                <a:latin typeface="Times New Roman"/>
                <a:cs typeface="Times New Roman"/>
              </a:rPr>
              <a:t>public </a:t>
            </a:r>
            <a:r>
              <a:rPr sz="2300" spc="-40" dirty="0">
                <a:latin typeface="Times New Roman"/>
                <a:cs typeface="Times New Roman"/>
              </a:rPr>
              <a:t>key, </a:t>
            </a:r>
            <a:r>
              <a:rPr sz="2300" spc="-5" dirty="0">
                <a:latin typeface="Times New Roman"/>
                <a:cs typeface="Times New Roman"/>
              </a:rPr>
              <a:t>cached in the</a:t>
            </a:r>
            <a:r>
              <a:rPr sz="2300" spc="75" dirty="0">
                <a:latin typeface="Times New Roman"/>
                <a:cs typeface="Times New Roman"/>
              </a:rPr>
              <a:t> </a:t>
            </a:r>
            <a:r>
              <a:rPr sz="2300" spc="-20" dirty="0">
                <a:latin typeface="Times New Roman"/>
                <a:cs typeface="Times New Roman"/>
              </a:rPr>
              <a:t>browser.</a:t>
            </a:r>
            <a:endParaRPr sz="2300">
              <a:latin typeface="Times New Roman"/>
              <a:cs typeface="Times New Roman"/>
            </a:endParaRPr>
          </a:p>
          <a:p>
            <a:pPr marL="292735" marR="628015" indent="-280035">
              <a:lnSpc>
                <a:spcPct val="100000"/>
              </a:lnSpc>
              <a:spcBef>
                <a:spcPts val="550"/>
              </a:spcBef>
              <a:buFont typeface="Arial"/>
              <a:buChar char="•"/>
              <a:tabLst>
                <a:tab pos="292735" algn="l"/>
                <a:tab pos="293370" algn="l"/>
              </a:tabLst>
            </a:pPr>
            <a:r>
              <a:rPr sz="2300" spc="-5" dirty="0">
                <a:latin typeface="Times New Roman"/>
                <a:cs typeface="Times New Roman"/>
              </a:rPr>
              <a:t>Compare the digital signature – </a:t>
            </a:r>
            <a:r>
              <a:rPr sz="2300" spc="-35" dirty="0">
                <a:latin typeface="Times New Roman"/>
                <a:cs typeface="Times New Roman"/>
              </a:rPr>
              <a:t>it’s </a:t>
            </a:r>
            <a:r>
              <a:rPr sz="2300" spc="-5" dirty="0">
                <a:latin typeface="Times New Roman"/>
                <a:cs typeface="Times New Roman"/>
              </a:rPr>
              <a:t>also a  cryptographic hash – with the computed</a:t>
            </a:r>
            <a:r>
              <a:rPr sz="2300" spc="75" dirty="0">
                <a:latin typeface="Times New Roman"/>
                <a:cs typeface="Times New Roman"/>
              </a:rPr>
              <a:t> </a:t>
            </a:r>
            <a:r>
              <a:rPr sz="2300" spc="-5" dirty="0">
                <a:latin typeface="Times New Roman"/>
                <a:cs typeface="Times New Roman"/>
              </a:rPr>
              <a:t>hash.</a:t>
            </a:r>
            <a:endParaRPr sz="2300">
              <a:latin typeface="Times New Roman"/>
              <a:cs typeface="Times New Roman"/>
            </a:endParaRPr>
          </a:p>
          <a:p>
            <a:pPr marL="292735" indent="-280035">
              <a:lnSpc>
                <a:spcPct val="100000"/>
              </a:lnSpc>
              <a:spcBef>
                <a:spcPts val="555"/>
              </a:spcBef>
              <a:buFont typeface="Arial"/>
              <a:buChar char="•"/>
              <a:tabLst>
                <a:tab pos="292735" algn="l"/>
                <a:tab pos="293370" algn="l"/>
              </a:tabLst>
            </a:pPr>
            <a:r>
              <a:rPr sz="2300" spc="-5" dirty="0">
                <a:latin typeface="Times New Roman"/>
                <a:cs typeface="Times New Roman"/>
              </a:rPr>
              <a:t>If equal, the certificate is</a:t>
            </a:r>
            <a:r>
              <a:rPr sz="2300" spc="40" dirty="0">
                <a:latin typeface="Times New Roman"/>
                <a:cs typeface="Times New Roman"/>
              </a:rPr>
              <a:t> </a:t>
            </a:r>
            <a:r>
              <a:rPr sz="2300" spc="-5" dirty="0">
                <a:latin typeface="Times New Roman"/>
                <a:cs typeface="Times New Roman"/>
              </a:rPr>
              <a:t>valid.</a:t>
            </a:r>
            <a:endParaRPr sz="2300">
              <a:latin typeface="Times New Roman"/>
              <a:cs typeface="Times New Roman"/>
            </a:endParaRPr>
          </a:p>
          <a:p>
            <a:pPr marL="292735" marR="174625" indent="-280035">
              <a:lnSpc>
                <a:spcPct val="100000"/>
              </a:lnSpc>
              <a:spcBef>
                <a:spcPts val="550"/>
              </a:spcBef>
              <a:buFont typeface="Arial"/>
              <a:buChar char="•"/>
              <a:tabLst>
                <a:tab pos="292735" algn="l"/>
                <a:tab pos="293370" algn="l"/>
              </a:tabLst>
            </a:pPr>
            <a:r>
              <a:rPr sz="2300" spc="-5" dirty="0">
                <a:latin typeface="Times New Roman"/>
                <a:cs typeface="Times New Roman"/>
              </a:rPr>
              <a:t>Check the Certificate Revocation List (sometimes  omitted!)</a:t>
            </a:r>
            <a:endParaRPr sz="23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50</a:t>
            </a:fld>
            <a:endParaRPr spc="-5"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ctrTitle"/>
          </p:nvPr>
        </p:nvSpPr>
        <p:spPr>
          <a:prstGeom prst="rect">
            <a:avLst/>
          </a:prstGeom>
        </p:spPr>
        <p:txBody>
          <a:bodyPr vert="horz" wrap="square" lIns="0" tIns="12065" rIns="0" bIns="0" rtlCol="0">
            <a:spAutoFit/>
          </a:bodyPr>
          <a:lstStyle/>
          <a:p>
            <a:pPr marL="13335">
              <a:lnSpc>
                <a:spcPct val="100000"/>
              </a:lnSpc>
              <a:spcBef>
                <a:spcPts val="95"/>
              </a:spcBef>
            </a:pPr>
            <a:r>
              <a:rPr spc="-5" dirty="0"/>
              <a:t>Public Key in a</a:t>
            </a:r>
            <a:r>
              <a:rPr spc="25" dirty="0"/>
              <a:t> </a:t>
            </a:r>
            <a:r>
              <a:rPr spc="-5" dirty="0"/>
              <a:t>Certificate</a:t>
            </a:r>
          </a:p>
        </p:txBody>
      </p:sp>
      <p:sp>
        <p:nvSpPr>
          <p:cNvPr id="3" name="object 3"/>
          <p:cNvSpPr/>
          <p:nvPr/>
        </p:nvSpPr>
        <p:spPr>
          <a:xfrm>
            <a:off x="2117121" y="3642104"/>
            <a:ext cx="1286732" cy="134086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6677104" y="3593086"/>
            <a:ext cx="1203138" cy="152831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3644646" y="4211573"/>
            <a:ext cx="2829560" cy="260985"/>
          </a:xfrm>
          <a:custGeom>
            <a:avLst/>
            <a:gdLst/>
            <a:ahLst/>
            <a:cxnLst/>
            <a:rect l="l" t="t" r="r" b="b"/>
            <a:pathLst>
              <a:path w="2829560" h="260985">
                <a:moveTo>
                  <a:pt x="2122170" y="195072"/>
                </a:moveTo>
                <a:lnTo>
                  <a:pt x="2122170" y="65532"/>
                </a:lnTo>
                <a:lnTo>
                  <a:pt x="0" y="65532"/>
                </a:lnTo>
                <a:lnTo>
                  <a:pt x="0" y="195072"/>
                </a:lnTo>
                <a:lnTo>
                  <a:pt x="2122170" y="195072"/>
                </a:lnTo>
                <a:close/>
              </a:path>
              <a:path w="2829560" h="260985">
                <a:moveTo>
                  <a:pt x="2829306" y="130302"/>
                </a:moveTo>
                <a:lnTo>
                  <a:pt x="2122170" y="0"/>
                </a:lnTo>
                <a:lnTo>
                  <a:pt x="2122170" y="260604"/>
                </a:lnTo>
                <a:lnTo>
                  <a:pt x="2829306" y="130302"/>
                </a:lnTo>
                <a:close/>
              </a:path>
            </a:pathLst>
          </a:custGeom>
          <a:solidFill>
            <a:srgbClr val="FFFF99"/>
          </a:solidFill>
        </p:spPr>
        <p:txBody>
          <a:bodyPr wrap="square" lIns="0" tIns="0" rIns="0" bIns="0" rtlCol="0"/>
          <a:lstStyle/>
          <a:p>
            <a:endParaRPr/>
          </a:p>
        </p:txBody>
      </p:sp>
      <p:sp>
        <p:nvSpPr>
          <p:cNvPr id="6" name="object 6"/>
          <p:cNvSpPr/>
          <p:nvPr/>
        </p:nvSpPr>
        <p:spPr>
          <a:xfrm>
            <a:off x="3637026" y="4202429"/>
            <a:ext cx="2880360" cy="279400"/>
          </a:xfrm>
          <a:custGeom>
            <a:avLst/>
            <a:gdLst/>
            <a:ahLst/>
            <a:cxnLst/>
            <a:rect l="l" t="t" r="r" b="b"/>
            <a:pathLst>
              <a:path w="2880359" h="279400">
                <a:moveTo>
                  <a:pt x="2129790" y="66294"/>
                </a:moveTo>
                <a:lnTo>
                  <a:pt x="0" y="66294"/>
                </a:lnTo>
                <a:lnTo>
                  <a:pt x="0" y="212598"/>
                </a:lnTo>
                <a:lnTo>
                  <a:pt x="7619" y="212598"/>
                </a:lnTo>
                <a:lnTo>
                  <a:pt x="7620" y="82296"/>
                </a:lnTo>
                <a:lnTo>
                  <a:pt x="16001" y="74676"/>
                </a:lnTo>
                <a:lnTo>
                  <a:pt x="16001" y="82296"/>
                </a:lnTo>
                <a:lnTo>
                  <a:pt x="2121408" y="82296"/>
                </a:lnTo>
                <a:lnTo>
                  <a:pt x="2121408" y="74676"/>
                </a:lnTo>
                <a:lnTo>
                  <a:pt x="2129790" y="66294"/>
                </a:lnTo>
                <a:close/>
              </a:path>
              <a:path w="2880359" h="279400">
                <a:moveTo>
                  <a:pt x="16001" y="82296"/>
                </a:moveTo>
                <a:lnTo>
                  <a:pt x="16001" y="74676"/>
                </a:lnTo>
                <a:lnTo>
                  <a:pt x="7620" y="82296"/>
                </a:lnTo>
                <a:lnTo>
                  <a:pt x="16001" y="82296"/>
                </a:lnTo>
                <a:close/>
              </a:path>
              <a:path w="2880359" h="279400">
                <a:moveTo>
                  <a:pt x="16001" y="196596"/>
                </a:moveTo>
                <a:lnTo>
                  <a:pt x="16001" y="82296"/>
                </a:lnTo>
                <a:lnTo>
                  <a:pt x="7620" y="82296"/>
                </a:lnTo>
                <a:lnTo>
                  <a:pt x="7620" y="196596"/>
                </a:lnTo>
                <a:lnTo>
                  <a:pt x="16001" y="196596"/>
                </a:lnTo>
                <a:close/>
              </a:path>
              <a:path w="2880359" h="279400">
                <a:moveTo>
                  <a:pt x="2137410" y="260443"/>
                </a:moveTo>
                <a:lnTo>
                  <a:pt x="2137410" y="196596"/>
                </a:lnTo>
                <a:lnTo>
                  <a:pt x="7620" y="196596"/>
                </a:lnTo>
                <a:lnTo>
                  <a:pt x="16001" y="204216"/>
                </a:lnTo>
                <a:lnTo>
                  <a:pt x="16001" y="212598"/>
                </a:lnTo>
                <a:lnTo>
                  <a:pt x="2121408" y="212598"/>
                </a:lnTo>
                <a:lnTo>
                  <a:pt x="2121408" y="204216"/>
                </a:lnTo>
                <a:lnTo>
                  <a:pt x="2129790" y="212598"/>
                </a:lnTo>
                <a:lnTo>
                  <a:pt x="2129790" y="261847"/>
                </a:lnTo>
                <a:lnTo>
                  <a:pt x="2137410" y="260443"/>
                </a:lnTo>
                <a:close/>
              </a:path>
              <a:path w="2880359" h="279400">
                <a:moveTo>
                  <a:pt x="16001" y="212598"/>
                </a:moveTo>
                <a:lnTo>
                  <a:pt x="16001" y="204216"/>
                </a:lnTo>
                <a:lnTo>
                  <a:pt x="7620" y="196596"/>
                </a:lnTo>
                <a:lnTo>
                  <a:pt x="7619" y="212598"/>
                </a:lnTo>
                <a:lnTo>
                  <a:pt x="16001" y="212598"/>
                </a:lnTo>
                <a:close/>
              </a:path>
              <a:path w="2880359" h="279400">
                <a:moveTo>
                  <a:pt x="2880360" y="139446"/>
                </a:moveTo>
                <a:lnTo>
                  <a:pt x="2121408" y="0"/>
                </a:lnTo>
                <a:lnTo>
                  <a:pt x="2121408" y="66294"/>
                </a:lnTo>
                <a:lnTo>
                  <a:pt x="2128266" y="66294"/>
                </a:lnTo>
                <a:lnTo>
                  <a:pt x="2128266" y="16764"/>
                </a:lnTo>
                <a:lnTo>
                  <a:pt x="2137410" y="9144"/>
                </a:lnTo>
                <a:lnTo>
                  <a:pt x="2137410" y="18448"/>
                </a:lnTo>
                <a:lnTo>
                  <a:pt x="2794049" y="139446"/>
                </a:lnTo>
                <a:lnTo>
                  <a:pt x="2835402" y="131826"/>
                </a:lnTo>
                <a:lnTo>
                  <a:pt x="2835402" y="147706"/>
                </a:lnTo>
                <a:lnTo>
                  <a:pt x="2880360" y="139446"/>
                </a:lnTo>
                <a:close/>
              </a:path>
              <a:path w="2880359" h="279400">
                <a:moveTo>
                  <a:pt x="2129790" y="82296"/>
                </a:moveTo>
                <a:lnTo>
                  <a:pt x="2129790" y="66294"/>
                </a:lnTo>
                <a:lnTo>
                  <a:pt x="2121408" y="74676"/>
                </a:lnTo>
                <a:lnTo>
                  <a:pt x="2121408" y="82296"/>
                </a:lnTo>
                <a:lnTo>
                  <a:pt x="2129790" y="82296"/>
                </a:lnTo>
                <a:close/>
              </a:path>
              <a:path w="2880359" h="279400">
                <a:moveTo>
                  <a:pt x="2129790" y="212598"/>
                </a:moveTo>
                <a:lnTo>
                  <a:pt x="2121408" y="204216"/>
                </a:lnTo>
                <a:lnTo>
                  <a:pt x="2121408" y="212598"/>
                </a:lnTo>
                <a:lnTo>
                  <a:pt x="2129790" y="212598"/>
                </a:lnTo>
                <a:close/>
              </a:path>
              <a:path w="2880359" h="279400">
                <a:moveTo>
                  <a:pt x="2129790" y="261847"/>
                </a:moveTo>
                <a:lnTo>
                  <a:pt x="2129790" y="212598"/>
                </a:lnTo>
                <a:lnTo>
                  <a:pt x="2121408" y="212598"/>
                </a:lnTo>
                <a:lnTo>
                  <a:pt x="2121408" y="278892"/>
                </a:lnTo>
                <a:lnTo>
                  <a:pt x="2128266" y="277631"/>
                </a:lnTo>
                <a:lnTo>
                  <a:pt x="2128266" y="262128"/>
                </a:lnTo>
                <a:lnTo>
                  <a:pt x="2129790" y="261847"/>
                </a:lnTo>
                <a:close/>
              </a:path>
              <a:path w="2880359" h="279400">
                <a:moveTo>
                  <a:pt x="2137410" y="18448"/>
                </a:moveTo>
                <a:lnTo>
                  <a:pt x="2137410" y="9144"/>
                </a:lnTo>
                <a:lnTo>
                  <a:pt x="2128266" y="16764"/>
                </a:lnTo>
                <a:lnTo>
                  <a:pt x="2137410" y="18448"/>
                </a:lnTo>
                <a:close/>
              </a:path>
              <a:path w="2880359" h="279400">
                <a:moveTo>
                  <a:pt x="2137410" y="82296"/>
                </a:moveTo>
                <a:lnTo>
                  <a:pt x="2137410" y="18448"/>
                </a:lnTo>
                <a:lnTo>
                  <a:pt x="2128266" y="16764"/>
                </a:lnTo>
                <a:lnTo>
                  <a:pt x="2128266" y="66294"/>
                </a:lnTo>
                <a:lnTo>
                  <a:pt x="2129790" y="66294"/>
                </a:lnTo>
                <a:lnTo>
                  <a:pt x="2129790" y="82296"/>
                </a:lnTo>
                <a:lnTo>
                  <a:pt x="2137410" y="82296"/>
                </a:lnTo>
                <a:close/>
              </a:path>
              <a:path w="2880359" h="279400">
                <a:moveTo>
                  <a:pt x="2835402" y="147706"/>
                </a:moveTo>
                <a:lnTo>
                  <a:pt x="2835402" y="147066"/>
                </a:lnTo>
                <a:lnTo>
                  <a:pt x="2794049" y="139446"/>
                </a:lnTo>
                <a:lnTo>
                  <a:pt x="2128266" y="262128"/>
                </a:lnTo>
                <a:lnTo>
                  <a:pt x="2137410" y="269748"/>
                </a:lnTo>
                <a:lnTo>
                  <a:pt x="2137410" y="275951"/>
                </a:lnTo>
                <a:lnTo>
                  <a:pt x="2835402" y="147706"/>
                </a:lnTo>
                <a:close/>
              </a:path>
              <a:path w="2880359" h="279400">
                <a:moveTo>
                  <a:pt x="2137410" y="275951"/>
                </a:moveTo>
                <a:lnTo>
                  <a:pt x="2137410" y="269748"/>
                </a:lnTo>
                <a:lnTo>
                  <a:pt x="2128266" y="262128"/>
                </a:lnTo>
                <a:lnTo>
                  <a:pt x="2128266" y="277631"/>
                </a:lnTo>
                <a:lnTo>
                  <a:pt x="2137410" y="275951"/>
                </a:lnTo>
                <a:close/>
              </a:path>
              <a:path w="2880359" h="279400">
                <a:moveTo>
                  <a:pt x="2835402" y="147066"/>
                </a:moveTo>
                <a:lnTo>
                  <a:pt x="2835402" y="131826"/>
                </a:lnTo>
                <a:lnTo>
                  <a:pt x="2794049" y="139446"/>
                </a:lnTo>
                <a:lnTo>
                  <a:pt x="2835402" y="147066"/>
                </a:lnTo>
                <a:close/>
              </a:path>
            </a:pathLst>
          </a:custGeom>
          <a:solidFill>
            <a:srgbClr val="000000"/>
          </a:solidFill>
        </p:spPr>
        <p:txBody>
          <a:bodyPr wrap="square" lIns="0" tIns="0" rIns="0" bIns="0" rtlCol="0"/>
          <a:lstStyle/>
          <a:p>
            <a:endParaRPr/>
          </a:p>
        </p:txBody>
      </p:sp>
      <p:sp>
        <p:nvSpPr>
          <p:cNvPr id="7" name="object 7"/>
          <p:cNvSpPr/>
          <p:nvPr/>
        </p:nvSpPr>
        <p:spPr>
          <a:xfrm>
            <a:off x="2672333" y="5101590"/>
            <a:ext cx="441959" cy="659130"/>
          </a:xfrm>
          <a:custGeom>
            <a:avLst/>
            <a:gdLst/>
            <a:ahLst/>
            <a:cxnLst/>
            <a:rect l="l" t="t" r="r" b="b"/>
            <a:pathLst>
              <a:path w="441960" h="659129">
                <a:moveTo>
                  <a:pt x="240792" y="89153"/>
                </a:moveTo>
                <a:lnTo>
                  <a:pt x="33527" y="0"/>
                </a:lnTo>
                <a:lnTo>
                  <a:pt x="0" y="223265"/>
                </a:lnTo>
                <a:lnTo>
                  <a:pt x="60198" y="189737"/>
                </a:lnTo>
                <a:lnTo>
                  <a:pt x="180594" y="406591"/>
                </a:lnTo>
                <a:lnTo>
                  <a:pt x="180594" y="122681"/>
                </a:lnTo>
                <a:lnTo>
                  <a:pt x="240792" y="89153"/>
                </a:lnTo>
                <a:close/>
              </a:path>
              <a:path w="441960" h="659129">
                <a:moveTo>
                  <a:pt x="441959" y="592073"/>
                </a:moveTo>
                <a:lnTo>
                  <a:pt x="180594" y="122681"/>
                </a:lnTo>
                <a:lnTo>
                  <a:pt x="180594" y="406591"/>
                </a:lnTo>
                <a:lnTo>
                  <a:pt x="320802" y="659129"/>
                </a:lnTo>
                <a:lnTo>
                  <a:pt x="441959" y="592073"/>
                </a:lnTo>
                <a:close/>
              </a:path>
            </a:pathLst>
          </a:custGeom>
          <a:solidFill>
            <a:srgbClr val="FFFF99"/>
          </a:solidFill>
        </p:spPr>
        <p:txBody>
          <a:bodyPr wrap="square" lIns="0" tIns="0" rIns="0" bIns="0" rtlCol="0"/>
          <a:lstStyle/>
          <a:p>
            <a:endParaRPr/>
          </a:p>
        </p:txBody>
      </p:sp>
      <p:sp>
        <p:nvSpPr>
          <p:cNvPr id="8" name="object 8"/>
          <p:cNvSpPr/>
          <p:nvPr/>
        </p:nvSpPr>
        <p:spPr>
          <a:xfrm>
            <a:off x="2661666" y="5090159"/>
            <a:ext cx="463550" cy="681355"/>
          </a:xfrm>
          <a:custGeom>
            <a:avLst/>
            <a:gdLst/>
            <a:ahLst/>
            <a:cxnLst/>
            <a:rect l="l" t="t" r="r" b="b"/>
            <a:pathLst>
              <a:path w="463550" h="681354">
                <a:moveTo>
                  <a:pt x="269748" y="99822"/>
                </a:moveTo>
                <a:lnTo>
                  <a:pt x="38099" y="0"/>
                </a:lnTo>
                <a:lnTo>
                  <a:pt x="0" y="249174"/>
                </a:lnTo>
                <a:lnTo>
                  <a:pt x="6858" y="245395"/>
                </a:lnTo>
                <a:lnTo>
                  <a:pt x="6857" y="227838"/>
                </a:lnTo>
                <a:lnTo>
                  <a:pt x="20695" y="220132"/>
                </a:lnTo>
                <a:lnTo>
                  <a:pt x="41147" y="83473"/>
                </a:lnTo>
                <a:lnTo>
                  <a:pt x="41147" y="18288"/>
                </a:lnTo>
                <a:lnTo>
                  <a:pt x="51815" y="12192"/>
                </a:lnTo>
                <a:lnTo>
                  <a:pt x="51815" y="22876"/>
                </a:lnTo>
                <a:lnTo>
                  <a:pt x="234084" y="101279"/>
                </a:lnTo>
                <a:lnTo>
                  <a:pt x="247650" y="93726"/>
                </a:lnTo>
                <a:lnTo>
                  <a:pt x="248411" y="107442"/>
                </a:lnTo>
                <a:lnTo>
                  <a:pt x="248411" y="111578"/>
                </a:lnTo>
                <a:lnTo>
                  <a:pt x="269748" y="99822"/>
                </a:lnTo>
                <a:close/>
              </a:path>
              <a:path w="463550" h="681354">
                <a:moveTo>
                  <a:pt x="20695" y="220132"/>
                </a:moveTo>
                <a:lnTo>
                  <a:pt x="6857" y="227838"/>
                </a:lnTo>
                <a:lnTo>
                  <a:pt x="18288" y="236220"/>
                </a:lnTo>
                <a:lnTo>
                  <a:pt x="20695" y="220132"/>
                </a:lnTo>
                <a:close/>
              </a:path>
              <a:path w="463550" h="681354">
                <a:moveTo>
                  <a:pt x="334525" y="659901"/>
                </a:moveTo>
                <a:lnTo>
                  <a:pt x="73914" y="190500"/>
                </a:lnTo>
                <a:lnTo>
                  <a:pt x="20695" y="220132"/>
                </a:lnTo>
                <a:lnTo>
                  <a:pt x="18288" y="236220"/>
                </a:lnTo>
                <a:lnTo>
                  <a:pt x="6857" y="227838"/>
                </a:lnTo>
                <a:lnTo>
                  <a:pt x="6858" y="245395"/>
                </a:lnTo>
                <a:lnTo>
                  <a:pt x="64008" y="213904"/>
                </a:lnTo>
                <a:lnTo>
                  <a:pt x="64008" y="204978"/>
                </a:lnTo>
                <a:lnTo>
                  <a:pt x="74676" y="208026"/>
                </a:lnTo>
                <a:lnTo>
                  <a:pt x="74676" y="224192"/>
                </a:lnTo>
                <a:lnTo>
                  <a:pt x="327660" y="679855"/>
                </a:lnTo>
                <a:lnTo>
                  <a:pt x="327660" y="663702"/>
                </a:lnTo>
                <a:lnTo>
                  <a:pt x="334525" y="659901"/>
                </a:lnTo>
                <a:close/>
              </a:path>
              <a:path w="463550" h="681354">
                <a:moveTo>
                  <a:pt x="51815" y="12192"/>
                </a:moveTo>
                <a:lnTo>
                  <a:pt x="41147" y="18288"/>
                </a:lnTo>
                <a:lnTo>
                  <a:pt x="50313" y="22230"/>
                </a:lnTo>
                <a:lnTo>
                  <a:pt x="51815" y="12192"/>
                </a:lnTo>
                <a:close/>
              </a:path>
              <a:path w="463550" h="681354">
                <a:moveTo>
                  <a:pt x="50313" y="22230"/>
                </a:moveTo>
                <a:lnTo>
                  <a:pt x="41147" y="18288"/>
                </a:lnTo>
                <a:lnTo>
                  <a:pt x="41147" y="83473"/>
                </a:lnTo>
                <a:lnTo>
                  <a:pt x="50313" y="22230"/>
                </a:lnTo>
                <a:close/>
              </a:path>
              <a:path w="463550" h="681354">
                <a:moveTo>
                  <a:pt x="51815" y="22876"/>
                </a:moveTo>
                <a:lnTo>
                  <a:pt x="51815" y="12192"/>
                </a:lnTo>
                <a:lnTo>
                  <a:pt x="50313" y="22230"/>
                </a:lnTo>
                <a:lnTo>
                  <a:pt x="51815" y="22876"/>
                </a:lnTo>
                <a:close/>
              </a:path>
              <a:path w="463550" h="681354">
                <a:moveTo>
                  <a:pt x="74676" y="208026"/>
                </a:moveTo>
                <a:lnTo>
                  <a:pt x="64008" y="204978"/>
                </a:lnTo>
                <a:lnTo>
                  <a:pt x="67802" y="211813"/>
                </a:lnTo>
                <a:lnTo>
                  <a:pt x="74676" y="208026"/>
                </a:lnTo>
                <a:close/>
              </a:path>
              <a:path w="463550" h="681354">
                <a:moveTo>
                  <a:pt x="67802" y="211813"/>
                </a:moveTo>
                <a:lnTo>
                  <a:pt x="64008" y="204978"/>
                </a:lnTo>
                <a:lnTo>
                  <a:pt x="64008" y="213904"/>
                </a:lnTo>
                <a:lnTo>
                  <a:pt x="67802" y="211813"/>
                </a:lnTo>
                <a:close/>
              </a:path>
              <a:path w="463550" h="681354">
                <a:moveTo>
                  <a:pt x="74676" y="224192"/>
                </a:moveTo>
                <a:lnTo>
                  <a:pt x="74676" y="208026"/>
                </a:lnTo>
                <a:lnTo>
                  <a:pt x="67802" y="211813"/>
                </a:lnTo>
                <a:lnTo>
                  <a:pt x="74676" y="224192"/>
                </a:lnTo>
                <a:close/>
              </a:path>
              <a:path w="463550" h="681354">
                <a:moveTo>
                  <a:pt x="248411" y="111578"/>
                </a:moveTo>
                <a:lnTo>
                  <a:pt x="248411" y="107442"/>
                </a:lnTo>
                <a:lnTo>
                  <a:pt x="234084" y="101279"/>
                </a:lnTo>
                <a:lnTo>
                  <a:pt x="180594" y="131064"/>
                </a:lnTo>
                <a:lnTo>
                  <a:pt x="195072" y="157066"/>
                </a:lnTo>
                <a:lnTo>
                  <a:pt x="195072" y="140970"/>
                </a:lnTo>
                <a:lnTo>
                  <a:pt x="198120" y="130302"/>
                </a:lnTo>
                <a:lnTo>
                  <a:pt x="201949" y="137180"/>
                </a:lnTo>
                <a:lnTo>
                  <a:pt x="248411" y="111578"/>
                </a:lnTo>
                <a:close/>
              </a:path>
              <a:path w="463550" h="681354">
                <a:moveTo>
                  <a:pt x="201949" y="137180"/>
                </a:moveTo>
                <a:lnTo>
                  <a:pt x="198120" y="130302"/>
                </a:lnTo>
                <a:lnTo>
                  <a:pt x="195072" y="140970"/>
                </a:lnTo>
                <a:lnTo>
                  <a:pt x="201949" y="137180"/>
                </a:lnTo>
                <a:close/>
              </a:path>
              <a:path w="463550" h="681354">
                <a:moveTo>
                  <a:pt x="463295" y="606552"/>
                </a:moveTo>
                <a:lnTo>
                  <a:pt x="201949" y="137180"/>
                </a:lnTo>
                <a:lnTo>
                  <a:pt x="195072" y="140970"/>
                </a:lnTo>
                <a:lnTo>
                  <a:pt x="195072" y="157066"/>
                </a:lnTo>
                <a:lnTo>
                  <a:pt x="441947" y="600448"/>
                </a:lnTo>
                <a:lnTo>
                  <a:pt x="448818" y="596646"/>
                </a:lnTo>
                <a:lnTo>
                  <a:pt x="448818" y="614568"/>
                </a:lnTo>
                <a:lnTo>
                  <a:pt x="463295" y="606552"/>
                </a:lnTo>
                <a:close/>
              </a:path>
              <a:path w="463550" h="681354">
                <a:moveTo>
                  <a:pt x="248411" y="107442"/>
                </a:moveTo>
                <a:lnTo>
                  <a:pt x="247650" y="93726"/>
                </a:lnTo>
                <a:lnTo>
                  <a:pt x="234084" y="101279"/>
                </a:lnTo>
                <a:lnTo>
                  <a:pt x="248411" y="107442"/>
                </a:lnTo>
                <a:close/>
              </a:path>
              <a:path w="463550" h="681354">
                <a:moveTo>
                  <a:pt x="338328" y="666750"/>
                </a:moveTo>
                <a:lnTo>
                  <a:pt x="334525" y="659901"/>
                </a:lnTo>
                <a:lnTo>
                  <a:pt x="327660" y="663702"/>
                </a:lnTo>
                <a:lnTo>
                  <a:pt x="338328" y="666750"/>
                </a:lnTo>
                <a:close/>
              </a:path>
              <a:path w="463550" h="681354">
                <a:moveTo>
                  <a:pt x="338328" y="675743"/>
                </a:moveTo>
                <a:lnTo>
                  <a:pt x="338328" y="666750"/>
                </a:lnTo>
                <a:lnTo>
                  <a:pt x="327660" y="663702"/>
                </a:lnTo>
                <a:lnTo>
                  <a:pt x="327660" y="679855"/>
                </a:lnTo>
                <a:lnTo>
                  <a:pt x="328422" y="681228"/>
                </a:lnTo>
                <a:lnTo>
                  <a:pt x="338328" y="675743"/>
                </a:lnTo>
                <a:close/>
              </a:path>
              <a:path w="463550" h="681354">
                <a:moveTo>
                  <a:pt x="448818" y="614568"/>
                </a:moveTo>
                <a:lnTo>
                  <a:pt x="448818" y="596646"/>
                </a:lnTo>
                <a:lnTo>
                  <a:pt x="445770" y="607314"/>
                </a:lnTo>
                <a:lnTo>
                  <a:pt x="441947" y="600448"/>
                </a:lnTo>
                <a:lnTo>
                  <a:pt x="334525" y="659901"/>
                </a:lnTo>
                <a:lnTo>
                  <a:pt x="338328" y="666750"/>
                </a:lnTo>
                <a:lnTo>
                  <a:pt x="338328" y="675743"/>
                </a:lnTo>
                <a:lnTo>
                  <a:pt x="448818" y="614568"/>
                </a:lnTo>
                <a:close/>
              </a:path>
              <a:path w="463550" h="681354">
                <a:moveTo>
                  <a:pt x="448818" y="596646"/>
                </a:moveTo>
                <a:lnTo>
                  <a:pt x="441947" y="600448"/>
                </a:lnTo>
                <a:lnTo>
                  <a:pt x="445770" y="607314"/>
                </a:lnTo>
                <a:lnTo>
                  <a:pt x="448818" y="596646"/>
                </a:lnTo>
                <a:close/>
              </a:path>
            </a:pathLst>
          </a:custGeom>
          <a:solidFill>
            <a:srgbClr val="000000"/>
          </a:solidFill>
        </p:spPr>
        <p:txBody>
          <a:bodyPr wrap="square" lIns="0" tIns="0" rIns="0" bIns="0" rtlCol="0"/>
          <a:lstStyle/>
          <a:p>
            <a:endParaRPr/>
          </a:p>
        </p:txBody>
      </p:sp>
      <p:sp>
        <p:nvSpPr>
          <p:cNvPr id="9" name="object 9"/>
          <p:cNvSpPr/>
          <p:nvPr/>
        </p:nvSpPr>
        <p:spPr>
          <a:xfrm>
            <a:off x="3410218" y="5084847"/>
            <a:ext cx="1221979" cy="1203938"/>
          </a:xfrm>
          <a:prstGeom prst="rect">
            <a:avLst/>
          </a:prstGeom>
          <a:blipFill>
            <a:blip r:embed="rId4" cstate="print"/>
            <a:stretch>
              <a:fillRect/>
            </a:stretch>
          </a:blipFill>
        </p:spPr>
        <p:txBody>
          <a:bodyPr wrap="square" lIns="0" tIns="0" rIns="0" bIns="0" rtlCol="0"/>
          <a:lstStyle/>
          <a:p>
            <a:endParaRPr/>
          </a:p>
        </p:txBody>
      </p:sp>
      <p:sp>
        <p:nvSpPr>
          <p:cNvPr id="10" name="object 10"/>
          <p:cNvSpPr txBox="1"/>
          <p:nvPr/>
        </p:nvSpPr>
        <p:spPr>
          <a:xfrm>
            <a:off x="2103373" y="2224532"/>
            <a:ext cx="5441315" cy="1076960"/>
          </a:xfrm>
          <a:prstGeom prst="rect">
            <a:avLst/>
          </a:prstGeom>
        </p:spPr>
        <p:txBody>
          <a:bodyPr vert="horz" wrap="square" lIns="0" tIns="12065" rIns="0" bIns="0" rtlCol="0">
            <a:spAutoFit/>
          </a:bodyPr>
          <a:lstStyle/>
          <a:p>
            <a:pPr marL="12700" marR="5080" algn="just">
              <a:lnSpc>
                <a:spcPct val="100000"/>
              </a:lnSpc>
              <a:spcBef>
                <a:spcPts val="95"/>
              </a:spcBef>
            </a:pPr>
            <a:r>
              <a:rPr sz="2300" spc="-5" dirty="0">
                <a:latin typeface="Times New Roman"/>
                <a:cs typeface="Times New Roman"/>
              </a:rPr>
              <a:t>If </a:t>
            </a:r>
            <a:r>
              <a:rPr sz="2300" spc="-25" dirty="0">
                <a:latin typeface="Times New Roman"/>
                <a:cs typeface="Times New Roman"/>
              </a:rPr>
              <a:t>George’s </a:t>
            </a:r>
            <a:r>
              <a:rPr sz="2300" spc="-5" dirty="0">
                <a:latin typeface="Times New Roman"/>
                <a:cs typeface="Times New Roman"/>
              </a:rPr>
              <a:t>public key is contained in a digital  certificate, signed by someone Bob trusts, it is  </a:t>
            </a:r>
            <a:r>
              <a:rPr sz="2300" i="1" spc="-5" dirty="0">
                <a:latin typeface="Times New Roman"/>
                <a:cs typeface="Times New Roman"/>
              </a:rPr>
              <a:t>much </a:t>
            </a:r>
            <a:r>
              <a:rPr sz="2300" i="1" spc="-20" dirty="0">
                <a:latin typeface="Times New Roman"/>
                <a:cs typeface="Times New Roman"/>
              </a:rPr>
              <a:t>harder </a:t>
            </a:r>
            <a:r>
              <a:rPr sz="2300" spc="-5" dirty="0">
                <a:latin typeface="Times New Roman"/>
                <a:cs typeface="Times New Roman"/>
              </a:rPr>
              <a:t>to tamper with the</a:t>
            </a:r>
            <a:r>
              <a:rPr sz="2300" spc="45" dirty="0">
                <a:latin typeface="Times New Roman"/>
                <a:cs typeface="Times New Roman"/>
              </a:rPr>
              <a:t> </a:t>
            </a:r>
            <a:r>
              <a:rPr sz="2300" spc="-40" dirty="0">
                <a:latin typeface="Times New Roman"/>
                <a:cs typeface="Times New Roman"/>
              </a:rPr>
              <a:t>key.</a:t>
            </a:r>
            <a:endParaRPr sz="2300">
              <a:latin typeface="Times New Roman"/>
              <a:cs typeface="Times New Roman"/>
            </a:endParaRPr>
          </a:p>
        </p:txBody>
      </p:sp>
      <p:sp>
        <p:nvSpPr>
          <p:cNvPr id="11" name="object 11"/>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12" name="object 12"/>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51</a:t>
            </a:fld>
            <a:endParaRPr spc="-5"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146551" y="1440433"/>
            <a:ext cx="3764915" cy="467359"/>
          </a:xfrm>
          <a:prstGeom prst="rect">
            <a:avLst/>
          </a:prstGeom>
        </p:spPr>
        <p:txBody>
          <a:bodyPr vert="horz" wrap="square" lIns="0" tIns="12065" rIns="0" bIns="0" rtlCol="0">
            <a:spAutoFit/>
          </a:bodyPr>
          <a:lstStyle/>
          <a:p>
            <a:pPr marL="12700">
              <a:lnSpc>
                <a:spcPct val="100000"/>
              </a:lnSpc>
              <a:spcBef>
                <a:spcPts val="95"/>
              </a:spcBef>
            </a:pPr>
            <a:r>
              <a:rPr spc="-10" dirty="0"/>
              <a:t>Quantum </a:t>
            </a:r>
            <a:r>
              <a:rPr spc="-5" dirty="0"/>
              <a:t>Key</a:t>
            </a:r>
            <a:r>
              <a:rPr dirty="0"/>
              <a:t> </a:t>
            </a:r>
            <a:r>
              <a:rPr spc="-5" dirty="0"/>
              <a:t>Distribution</a:t>
            </a:r>
          </a:p>
        </p:txBody>
      </p:sp>
      <p:sp>
        <p:nvSpPr>
          <p:cNvPr id="5" name="object 5"/>
          <p:cNvSpPr txBox="1"/>
          <p:nvPr/>
        </p:nvSpPr>
        <p:spPr>
          <a:xfrm>
            <a:off x="1840483" y="2338831"/>
            <a:ext cx="6073775" cy="3683635"/>
          </a:xfrm>
          <a:prstGeom prst="rect">
            <a:avLst/>
          </a:prstGeom>
        </p:spPr>
        <p:txBody>
          <a:bodyPr vert="horz" wrap="square" lIns="0" tIns="12700" rIns="0" bIns="0" rtlCol="0">
            <a:spAutoFit/>
          </a:bodyPr>
          <a:lstStyle/>
          <a:p>
            <a:pPr marL="292735" marR="709295" indent="-280035">
              <a:lnSpc>
                <a:spcPct val="100000"/>
              </a:lnSpc>
              <a:spcBef>
                <a:spcPts val="100"/>
              </a:spcBef>
              <a:buFont typeface="Arial"/>
              <a:buChar char="•"/>
              <a:tabLst>
                <a:tab pos="292735" algn="l"/>
                <a:tab pos="293370" algn="l"/>
              </a:tabLst>
            </a:pPr>
            <a:r>
              <a:rPr sz="2500" spc="-5" dirty="0">
                <a:latin typeface="Times New Roman"/>
                <a:cs typeface="Times New Roman"/>
              </a:rPr>
              <a:t>QKD </a:t>
            </a:r>
            <a:r>
              <a:rPr sz="2500" dirty="0">
                <a:latin typeface="Times New Roman"/>
                <a:cs typeface="Times New Roman"/>
              </a:rPr>
              <a:t>does not depend on public key  cryptography to solve the key</a:t>
            </a:r>
            <a:r>
              <a:rPr sz="2500" spc="-85" dirty="0">
                <a:latin typeface="Times New Roman"/>
                <a:cs typeface="Times New Roman"/>
              </a:rPr>
              <a:t> </a:t>
            </a:r>
            <a:r>
              <a:rPr sz="2500" dirty="0">
                <a:latin typeface="Times New Roman"/>
                <a:cs typeface="Times New Roman"/>
              </a:rPr>
              <a:t>exchange  problem.</a:t>
            </a:r>
            <a:endParaRPr sz="2500">
              <a:latin typeface="Times New Roman"/>
              <a:cs typeface="Times New Roman"/>
            </a:endParaRPr>
          </a:p>
          <a:p>
            <a:pPr marL="292735" marR="822325" indent="-280035">
              <a:lnSpc>
                <a:spcPct val="100000"/>
              </a:lnSpc>
              <a:spcBef>
                <a:spcPts val="600"/>
              </a:spcBef>
              <a:buFont typeface="Arial"/>
              <a:buChar char="•"/>
              <a:tabLst>
                <a:tab pos="292735" algn="l"/>
                <a:tab pos="293370" algn="l"/>
              </a:tabLst>
            </a:pPr>
            <a:r>
              <a:rPr sz="2500" dirty="0">
                <a:latin typeface="Times New Roman"/>
                <a:cs typeface="Times New Roman"/>
              </a:rPr>
              <a:t>Instead, key information is encoded by  polarizing individual</a:t>
            </a:r>
            <a:r>
              <a:rPr sz="2500" spc="-10" dirty="0">
                <a:latin typeface="Times New Roman"/>
                <a:cs typeface="Times New Roman"/>
              </a:rPr>
              <a:t> </a:t>
            </a:r>
            <a:r>
              <a:rPr sz="2500" dirty="0">
                <a:latin typeface="Times New Roman"/>
                <a:cs typeface="Times New Roman"/>
              </a:rPr>
              <a:t>photons.</a:t>
            </a:r>
            <a:endParaRPr sz="2500">
              <a:latin typeface="Times New Roman"/>
              <a:cs typeface="Times New Roman"/>
            </a:endParaRPr>
          </a:p>
          <a:p>
            <a:pPr marL="292735" marR="5080" indent="-280035">
              <a:lnSpc>
                <a:spcPct val="100000"/>
              </a:lnSpc>
              <a:spcBef>
                <a:spcPts val="600"/>
              </a:spcBef>
              <a:buFont typeface="Arial"/>
              <a:buChar char="•"/>
              <a:tabLst>
                <a:tab pos="292735" algn="l"/>
                <a:tab pos="293370" algn="l"/>
              </a:tabLst>
            </a:pPr>
            <a:r>
              <a:rPr sz="2500" dirty="0">
                <a:latin typeface="Times New Roman"/>
                <a:cs typeface="Times New Roman"/>
              </a:rPr>
              <a:t>Intercepting the photons absorbs them; Eve  cannot both copy the key and send it</a:t>
            </a:r>
            <a:r>
              <a:rPr sz="2500" spc="-85" dirty="0">
                <a:latin typeface="Times New Roman"/>
                <a:cs typeface="Times New Roman"/>
              </a:rPr>
              <a:t> </a:t>
            </a:r>
            <a:r>
              <a:rPr sz="2500" dirty="0">
                <a:latin typeface="Times New Roman"/>
                <a:cs typeface="Times New Roman"/>
              </a:rPr>
              <a:t>onward.</a:t>
            </a:r>
            <a:endParaRPr sz="2500">
              <a:latin typeface="Times New Roman"/>
              <a:cs typeface="Times New Roman"/>
            </a:endParaRPr>
          </a:p>
          <a:p>
            <a:pPr marL="292735" marR="13970" indent="-280035">
              <a:lnSpc>
                <a:spcPct val="100000"/>
              </a:lnSpc>
              <a:spcBef>
                <a:spcPts val="600"/>
              </a:spcBef>
              <a:buFont typeface="Arial"/>
              <a:buChar char="•"/>
              <a:tabLst>
                <a:tab pos="292735" algn="l"/>
                <a:tab pos="293370" algn="l"/>
              </a:tabLst>
            </a:pPr>
            <a:r>
              <a:rPr sz="2500" spc="-5" dirty="0">
                <a:latin typeface="Times New Roman"/>
                <a:cs typeface="Times New Roman"/>
              </a:rPr>
              <a:t>So, </a:t>
            </a:r>
            <a:r>
              <a:rPr sz="2500" dirty="0">
                <a:latin typeface="Times New Roman"/>
                <a:cs typeface="Times New Roman"/>
              </a:rPr>
              <a:t>the key cannot be intercepted, </a:t>
            </a:r>
            <a:r>
              <a:rPr sz="2500" spc="-5" dirty="0">
                <a:latin typeface="Times New Roman"/>
                <a:cs typeface="Times New Roman"/>
              </a:rPr>
              <a:t>even </a:t>
            </a:r>
            <a:r>
              <a:rPr sz="2500" dirty="0">
                <a:latin typeface="Times New Roman"/>
                <a:cs typeface="Times New Roman"/>
              </a:rPr>
              <a:t>on an  unsecure</a:t>
            </a:r>
            <a:r>
              <a:rPr sz="2500" spc="-5" dirty="0">
                <a:latin typeface="Times New Roman"/>
                <a:cs typeface="Times New Roman"/>
              </a:rPr>
              <a:t> </a:t>
            </a:r>
            <a:r>
              <a:rPr sz="2500" dirty="0">
                <a:latin typeface="Times New Roman"/>
                <a:cs typeface="Times New Roman"/>
              </a:rPr>
              <a:t>channel.</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52</a:t>
            </a:fld>
            <a:endParaRPr spc="-5"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7059309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3228848" y="1440433"/>
            <a:ext cx="3599815" cy="467359"/>
          </a:xfrm>
          <a:prstGeom prst="rect">
            <a:avLst/>
          </a:prstGeom>
        </p:spPr>
        <p:txBody>
          <a:bodyPr vert="horz" wrap="square" lIns="0" tIns="12065" rIns="0" bIns="0" rtlCol="0">
            <a:spAutoFit/>
          </a:bodyPr>
          <a:lstStyle/>
          <a:p>
            <a:pPr marL="12700">
              <a:lnSpc>
                <a:spcPct val="100000"/>
              </a:lnSpc>
              <a:spcBef>
                <a:spcPts val="95"/>
              </a:spcBef>
            </a:pPr>
            <a:r>
              <a:rPr spc="-10" dirty="0"/>
              <a:t>Man-in-the-Middle</a:t>
            </a:r>
            <a:r>
              <a:rPr spc="-105" dirty="0"/>
              <a:t> </a:t>
            </a:r>
            <a:r>
              <a:rPr spc="-10" dirty="0"/>
              <a:t>Attack</a:t>
            </a:r>
          </a:p>
        </p:txBody>
      </p:sp>
      <p:sp>
        <p:nvSpPr>
          <p:cNvPr id="5" name="object 5"/>
          <p:cNvSpPr/>
          <p:nvPr/>
        </p:nvSpPr>
        <p:spPr>
          <a:xfrm>
            <a:off x="1816893" y="4227324"/>
            <a:ext cx="1286732" cy="1341621"/>
          </a:xfrm>
          <a:prstGeom prst="rect">
            <a:avLst/>
          </a:prstGeom>
          <a:blipFill>
            <a:blip r:embed="rId3" cstate="print"/>
            <a:stretch>
              <a:fillRect/>
            </a:stretch>
          </a:blipFill>
        </p:spPr>
        <p:txBody>
          <a:bodyPr wrap="square" lIns="0" tIns="0" rIns="0" bIns="0" rtlCol="0"/>
          <a:lstStyle/>
          <a:p>
            <a:endParaRPr/>
          </a:p>
        </p:txBody>
      </p:sp>
      <p:sp>
        <p:nvSpPr>
          <p:cNvPr id="6" name="object 6"/>
          <p:cNvSpPr txBox="1"/>
          <p:nvPr/>
        </p:nvSpPr>
        <p:spPr>
          <a:xfrm>
            <a:off x="1840483" y="2226056"/>
            <a:ext cx="6104890" cy="1233170"/>
          </a:xfrm>
          <a:prstGeom prst="rect">
            <a:avLst/>
          </a:prstGeom>
        </p:spPr>
        <p:txBody>
          <a:bodyPr vert="horz" wrap="square" lIns="0" tIns="12065" rIns="0" bIns="0" rtlCol="0">
            <a:spAutoFit/>
          </a:bodyPr>
          <a:lstStyle/>
          <a:p>
            <a:pPr marL="12700" marR="5080">
              <a:lnSpc>
                <a:spcPct val="100000"/>
              </a:lnSpc>
              <a:spcBef>
                <a:spcPts val="95"/>
              </a:spcBef>
            </a:pPr>
            <a:r>
              <a:rPr sz="2000" spc="-5" dirty="0">
                <a:latin typeface="Times New Roman"/>
                <a:cs typeface="Times New Roman"/>
              </a:rPr>
              <a:t>Evil Eve the Eavesdropper (and the man in the middle)  sneakily replaces </a:t>
            </a:r>
            <a:r>
              <a:rPr sz="2000" spc="-20" dirty="0">
                <a:latin typeface="Times New Roman"/>
                <a:cs typeface="Times New Roman"/>
              </a:rPr>
              <a:t>George’s </a:t>
            </a:r>
            <a:r>
              <a:rPr sz="2000" spc="-5" dirty="0">
                <a:latin typeface="Times New Roman"/>
                <a:cs typeface="Times New Roman"/>
              </a:rPr>
              <a:t>public key in the repository with  her</a:t>
            </a:r>
            <a:r>
              <a:rPr sz="2000" spc="-15" dirty="0">
                <a:latin typeface="Times New Roman"/>
                <a:cs typeface="Times New Roman"/>
              </a:rPr>
              <a:t> </a:t>
            </a:r>
            <a:r>
              <a:rPr sz="2000" spc="-5" dirty="0">
                <a:latin typeface="Times New Roman"/>
                <a:cs typeface="Times New Roman"/>
              </a:rPr>
              <a:t>own.</a:t>
            </a:r>
            <a:endParaRPr sz="2000">
              <a:latin typeface="Times New Roman"/>
              <a:cs typeface="Times New Roman"/>
            </a:endParaRPr>
          </a:p>
          <a:p>
            <a:pPr marL="1676400">
              <a:lnSpc>
                <a:spcPts val="2310"/>
              </a:lnSpc>
            </a:pPr>
            <a:r>
              <a:rPr sz="2500" dirty="0">
                <a:latin typeface="Times New Roman"/>
                <a:cs typeface="Times New Roman"/>
              </a:rPr>
              <a:t>Eve</a:t>
            </a:r>
            <a:endParaRPr sz="2500">
              <a:latin typeface="Times New Roman"/>
              <a:cs typeface="Times New Roman"/>
            </a:endParaRPr>
          </a:p>
        </p:txBody>
      </p:sp>
      <p:sp>
        <p:nvSpPr>
          <p:cNvPr id="7" name="object 7"/>
          <p:cNvSpPr/>
          <p:nvPr/>
        </p:nvSpPr>
        <p:spPr>
          <a:xfrm>
            <a:off x="6797514" y="4048762"/>
            <a:ext cx="1203868" cy="1528315"/>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4314354" y="2995144"/>
            <a:ext cx="1076795" cy="1348255"/>
          </a:xfrm>
          <a:prstGeom prst="rect">
            <a:avLst/>
          </a:prstGeom>
          <a:blipFill>
            <a:blip r:embed="rId5" cstate="print"/>
            <a:stretch>
              <a:fillRect/>
            </a:stretch>
          </a:blipFill>
        </p:spPr>
        <p:txBody>
          <a:bodyPr wrap="square" lIns="0" tIns="0" rIns="0" bIns="0" rtlCol="0"/>
          <a:lstStyle/>
          <a:p>
            <a:endParaRPr/>
          </a:p>
        </p:txBody>
      </p:sp>
      <p:sp>
        <p:nvSpPr>
          <p:cNvPr id="9" name="object 9"/>
          <p:cNvSpPr/>
          <p:nvPr/>
        </p:nvSpPr>
        <p:spPr>
          <a:xfrm>
            <a:off x="3307079" y="5402579"/>
            <a:ext cx="2242185" cy="861060"/>
          </a:xfrm>
          <a:custGeom>
            <a:avLst/>
            <a:gdLst/>
            <a:ahLst/>
            <a:cxnLst/>
            <a:rect l="l" t="t" r="r" b="b"/>
            <a:pathLst>
              <a:path w="2242185" h="861060">
                <a:moveTo>
                  <a:pt x="2241804" y="861060"/>
                </a:moveTo>
                <a:lnTo>
                  <a:pt x="2241804" y="0"/>
                </a:lnTo>
                <a:lnTo>
                  <a:pt x="0" y="0"/>
                </a:lnTo>
                <a:lnTo>
                  <a:pt x="0" y="861060"/>
                </a:lnTo>
                <a:lnTo>
                  <a:pt x="2286" y="861060"/>
                </a:lnTo>
                <a:lnTo>
                  <a:pt x="2286" y="13716"/>
                </a:lnTo>
                <a:lnTo>
                  <a:pt x="13716" y="2286"/>
                </a:lnTo>
                <a:lnTo>
                  <a:pt x="27333" y="16002"/>
                </a:lnTo>
                <a:lnTo>
                  <a:pt x="2215133" y="16002"/>
                </a:lnTo>
                <a:lnTo>
                  <a:pt x="2228850" y="2286"/>
                </a:lnTo>
                <a:lnTo>
                  <a:pt x="2239518" y="13716"/>
                </a:lnTo>
                <a:lnTo>
                  <a:pt x="2239518" y="861060"/>
                </a:lnTo>
                <a:lnTo>
                  <a:pt x="2241804" y="861060"/>
                </a:lnTo>
                <a:close/>
              </a:path>
              <a:path w="2242185" h="861060">
                <a:moveTo>
                  <a:pt x="27333" y="16002"/>
                </a:moveTo>
                <a:lnTo>
                  <a:pt x="13716" y="2286"/>
                </a:lnTo>
                <a:lnTo>
                  <a:pt x="2286" y="13716"/>
                </a:lnTo>
                <a:lnTo>
                  <a:pt x="7620" y="19011"/>
                </a:lnTo>
                <a:lnTo>
                  <a:pt x="7620" y="16002"/>
                </a:lnTo>
                <a:lnTo>
                  <a:pt x="16002" y="7620"/>
                </a:lnTo>
                <a:lnTo>
                  <a:pt x="16002" y="16002"/>
                </a:lnTo>
                <a:lnTo>
                  <a:pt x="27333" y="16002"/>
                </a:lnTo>
                <a:close/>
              </a:path>
              <a:path w="2242185" h="861060">
                <a:moveTo>
                  <a:pt x="16002" y="833627"/>
                </a:moveTo>
                <a:lnTo>
                  <a:pt x="16002" y="27333"/>
                </a:lnTo>
                <a:lnTo>
                  <a:pt x="2286" y="13716"/>
                </a:lnTo>
                <a:lnTo>
                  <a:pt x="2286" y="847344"/>
                </a:lnTo>
                <a:lnTo>
                  <a:pt x="16002" y="833627"/>
                </a:lnTo>
                <a:close/>
              </a:path>
              <a:path w="2242185" h="861060">
                <a:moveTo>
                  <a:pt x="118872" y="752856"/>
                </a:moveTo>
                <a:lnTo>
                  <a:pt x="108204" y="741426"/>
                </a:lnTo>
                <a:lnTo>
                  <a:pt x="2286" y="847344"/>
                </a:lnTo>
                <a:lnTo>
                  <a:pt x="7620" y="852678"/>
                </a:lnTo>
                <a:lnTo>
                  <a:pt x="7620" y="845058"/>
                </a:lnTo>
                <a:lnTo>
                  <a:pt x="27333" y="845058"/>
                </a:lnTo>
                <a:lnTo>
                  <a:pt x="105918" y="765903"/>
                </a:lnTo>
                <a:lnTo>
                  <a:pt x="105918" y="755142"/>
                </a:lnTo>
                <a:lnTo>
                  <a:pt x="116602" y="755142"/>
                </a:lnTo>
                <a:lnTo>
                  <a:pt x="118872" y="752856"/>
                </a:lnTo>
                <a:close/>
              </a:path>
              <a:path w="2242185" h="861060">
                <a:moveTo>
                  <a:pt x="2239518" y="861060"/>
                </a:moveTo>
                <a:lnTo>
                  <a:pt x="2239518" y="847344"/>
                </a:lnTo>
                <a:lnTo>
                  <a:pt x="2228850" y="858774"/>
                </a:lnTo>
                <a:lnTo>
                  <a:pt x="2215134" y="845058"/>
                </a:lnTo>
                <a:lnTo>
                  <a:pt x="27333" y="845058"/>
                </a:lnTo>
                <a:lnTo>
                  <a:pt x="13716" y="858774"/>
                </a:lnTo>
                <a:lnTo>
                  <a:pt x="2286" y="847344"/>
                </a:lnTo>
                <a:lnTo>
                  <a:pt x="2286" y="861060"/>
                </a:lnTo>
                <a:lnTo>
                  <a:pt x="2239518" y="861060"/>
                </a:lnTo>
                <a:close/>
              </a:path>
              <a:path w="2242185" h="861060">
                <a:moveTo>
                  <a:pt x="16002" y="16002"/>
                </a:moveTo>
                <a:lnTo>
                  <a:pt x="16002" y="7620"/>
                </a:lnTo>
                <a:lnTo>
                  <a:pt x="7620" y="16002"/>
                </a:lnTo>
                <a:lnTo>
                  <a:pt x="16002" y="16002"/>
                </a:lnTo>
                <a:close/>
              </a:path>
              <a:path w="2242185" h="861060">
                <a:moveTo>
                  <a:pt x="115845" y="105156"/>
                </a:moveTo>
                <a:lnTo>
                  <a:pt x="27333" y="16002"/>
                </a:lnTo>
                <a:lnTo>
                  <a:pt x="7620" y="16002"/>
                </a:lnTo>
                <a:lnTo>
                  <a:pt x="7620" y="19011"/>
                </a:lnTo>
                <a:lnTo>
                  <a:pt x="105918" y="116602"/>
                </a:lnTo>
                <a:lnTo>
                  <a:pt x="105918" y="105156"/>
                </a:lnTo>
                <a:lnTo>
                  <a:pt x="115845" y="105156"/>
                </a:lnTo>
                <a:close/>
              </a:path>
              <a:path w="2242185" h="861060">
                <a:moveTo>
                  <a:pt x="27333" y="845058"/>
                </a:moveTo>
                <a:lnTo>
                  <a:pt x="7620" y="845058"/>
                </a:lnTo>
                <a:lnTo>
                  <a:pt x="16002" y="852678"/>
                </a:lnTo>
                <a:lnTo>
                  <a:pt x="16002" y="856471"/>
                </a:lnTo>
                <a:lnTo>
                  <a:pt x="27333" y="845058"/>
                </a:lnTo>
                <a:close/>
              </a:path>
              <a:path w="2242185" h="861060">
                <a:moveTo>
                  <a:pt x="16002" y="856471"/>
                </a:moveTo>
                <a:lnTo>
                  <a:pt x="16002" y="852678"/>
                </a:lnTo>
                <a:lnTo>
                  <a:pt x="7620" y="845058"/>
                </a:lnTo>
                <a:lnTo>
                  <a:pt x="7620" y="852678"/>
                </a:lnTo>
                <a:lnTo>
                  <a:pt x="13716" y="858774"/>
                </a:lnTo>
                <a:lnTo>
                  <a:pt x="16002" y="856471"/>
                </a:lnTo>
                <a:close/>
              </a:path>
              <a:path w="2242185" h="861060">
                <a:moveTo>
                  <a:pt x="118872" y="108204"/>
                </a:moveTo>
                <a:lnTo>
                  <a:pt x="115845" y="105156"/>
                </a:lnTo>
                <a:lnTo>
                  <a:pt x="105918" y="105156"/>
                </a:lnTo>
                <a:lnTo>
                  <a:pt x="105918" y="116602"/>
                </a:lnTo>
                <a:lnTo>
                  <a:pt x="108204" y="118872"/>
                </a:lnTo>
                <a:lnTo>
                  <a:pt x="118872" y="108204"/>
                </a:lnTo>
                <a:close/>
              </a:path>
              <a:path w="2242185" h="861060">
                <a:moveTo>
                  <a:pt x="118872" y="115824"/>
                </a:moveTo>
                <a:lnTo>
                  <a:pt x="118872" y="108204"/>
                </a:lnTo>
                <a:lnTo>
                  <a:pt x="108204" y="118872"/>
                </a:lnTo>
                <a:lnTo>
                  <a:pt x="105918" y="116602"/>
                </a:lnTo>
                <a:lnTo>
                  <a:pt x="105918" y="743712"/>
                </a:lnTo>
                <a:lnTo>
                  <a:pt x="108204" y="741426"/>
                </a:lnTo>
                <a:lnTo>
                  <a:pt x="113538" y="747140"/>
                </a:lnTo>
                <a:lnTo>
                  <a:pt x="113537" y="121158"/>
                </a:lnTo>
                <a:lnTo>
                  <a:pt x="118872" y="115824"/>
                </a:lnTo>
                <a:close/>
              </a:path>
              <a:path w="2242185" h="861060">
                <a:moveTo>
                  <a:pt x="116602" y="755142"/>
                </a:moveTo>
                <a:lnTo>
                  <a:pt x="105918" y="755142"/>
                </a:lnTo>
                <a:lnTo>
                  <a:pt x="105918" y="765903"/>
                </a:lnTo>
                <a:lnTo>
                  <a:pt x="116602" y="755142"/>
                </a:lnTo>
                <a:close/>
              </a:path>
              <a:path w="2242185" h="861060">
                <a:moveTo>
                  <a:pt x="121158" y="121158"/>
                </a:moveTo>
                <a:lnTo>
                  <a:pt x="121158" y="113537"/>
                </a:lnTo>
                <a:lnTo>
                  <a:pt x="113537" y="121158"/>
                </a:lnTo>
                <a:lnTo>
                  <a:pt x="121158" y="121158"/>
                </a:lnTo>
                <a:close/>
              </a:path>
              <a:path w="2242185" h="861060">
                <a:moveTo>
                  <a:pt x="121158" y="739140"/>
                </a:moveTo>
                <a:lnTo>
                  <a:pt x="121158" y="121158"/>
                </a:lnTo>
                <a:lnTo>
                  <a:pt x="113537" y="121158"/>
                </a:lnTo>
                <a:lnTo>
                  <a:pt x="113538" y="739140"/>
                </a:lnTo>
                <a:lnTo>
                  <a:pt x="121158" y="739140"/>
                </a:lnTo>
                <a:close/>
              </a:path>
              <a:path w="2242185" h="861060">
                <a:moveTo>
                  <a:pt x="2128266" y="739140"/>
                </a:moveTo>
                <a:lnTo>
                  <a:pt x="113538" y="739140"/>
                </a:lnTo>
                <a:lnTo>
                  <a:pt x="121158" y="747522"/>
                </a:lnTo>
                <a:lnTo>
                  <a:pt x="121158" y="755142"/>
                </a:lnTo>
                <a:lnTo>
                  <a:pt x="2120646" y="755142"/>
                </a:lnTo>
                <a:lnTo>
                  <a:pt x="2120646" y="747522"/>
                </a:lnTo>
                <a:lnTo>
                  <a:pt x="2128266" y="739140"/>
                </a:lnTo>
                <a:close/>
              </a:path>
              <a:path w="2242185" h="861060">
                <a:moveTo>
                  <a:pt x="121158" y="755142"/>
                </a:moveTo>
                <a:lnTo>
                  <a:pt x="121158" y="747522"/>
                </a:lnTo>
                <a:lnTo>
                  <a:pt x="113538" y="739140"/>
                </a:lnTo>
                <a:lnTo>
                  <a:pt x="113538" y="747140"/>
                </a:lnTo>
                <a:lnTo>
                  <a:pt x="118872" y="752856"/>
                </a:lnTo>
                <a:lnTo>
                  <a:pt x="118872" y="755142"/>
                </a:lnTo>
                <a:lnTo>
                  <a:pt x="121158" y="755142"/>
                </a:lnTo>
                <a:close/>
              </a:path>
              <a:path w="2242185" h="861060">
                <a:moveTo>
                  <a:pt x="2125980" y="105156"/>
                </a:moveTo>
                <a:lnTo>
                  <a:pt x="115845" y="105156"/>
                </a:lnTo>
                <a:lnTo>
                  <a:pt x="118872" y="108204"/>
                </a:lnTo>
                <a:lnTo>
                  <a:pt x="118872" y="115824"/>
                </a:lnTo>
                <a:lnTo>
                  <a:pt x="121158" y="113537"/>
                </a:lnTo>
                <a:lnTo>
                  <a:pt x="121158" y="121158"/>
                </a:lnTo>
                <a:lnTo>
                  <a:pt x="2120646" y="121158"/>
                </a:lnTo>
                <a:lnTo>
                  <a:pt x="2120646" y="113537"/>
                </a:lnTo>
                <a:lnTo>
                  <a:pt x="2122932" y="115824"/>
                </a:lnTo>
                <a:lnTo>
                  <a:pt x="2122932" y="108204"/>
                </a:lnTo>
                <a:lnTo>
                  <a:pt x="2125980" y="105156"/>
                </a:lnTo>
                <a:close/>
              </a:path>
              <a:path w="2242185" h="861060">
                <a:moveTo>
                  <a:pt x="118872" y="755142"/>
                </a:moveTo>
                <a:lnTo>
                  <a:pt x="118872" y="752856"/>
                </a:lnTo>
                <a:lnTo>
                  <a:pt x="116602" y="755142"/>
                </a:lnTo>
                <a:lnTo>
                  <a:pt x="118872" y="755142"/>
                </a:lnTo>
                <a:close/>
              </a:path>
              <a:path w="2242185" h="861060">
                <a:moveTo>
                  <a:pt x="2128266" y="121158"/>
                </a:moveTo>
                <a:lnTo>
                  <a:pt x="2120646" y="113537"/>
                </a:lnTo>
                <a:lnTo>
                  <a:pt x="2120646" y="121158"/>
                </a:lnTo>
                <a:lnTo>
                  <a:pt x="2128266" y="121158"/>
                </a:lnTo>
                <a:close/>
              </a:path>
              <a:path w="2242185" h="861060">
                <a:moveTo>
                  <a:pt x="2128266" y="739140"/>
                </a:moveTo>
                <a:lnTo>
                  <a:pt x="2128266" y="121158"/>
                </a:lnTo>
                <a:lnTo>
                  <a:pt x="2120646" y="121158"/>
                </a:lnTo>
                <a:lnTo>
                  <a:pt x="2120646" y="739140"/>
                </a:lnTo>
                <a:lnTo>
                  <a:pt x="2128266" y="739140"/>
                </a:lnTo>
                <a:close/>
              </a:path>
              <a:path w="2242185" h="861060">
                <a:moveTo>
                  <a:pt x="2128266" y="747522"/>
                </a:moveTo>
                <a:lnTo>
                  <a:pt x="2128266" y="739140"/>
                </a:lnTo>
                <a:lnTo>
                  <a:pt x="2120646" y="747522"/>
                </a:lnTo>
                <a:lnTo>
                  <a:pt x="2120646" y="755142"/>
                </a:lnTo>
                <a:lnTo>
                  <a:pt x="2122932" y="755142"/>
                </a:lnTo>
                <a:lnTo>
                  <a:pt x="2122932" y="752856"/>
                </a:lnTo>
                <a:lnTo>
                  <a:pt x="2128266" y="747522"/>
                </a:lnTo>
                <a:close/>
              </a:path>
              <a:path w="2242185" h="861060">
                <a:moveTo>
                  <a:pt x="2136648" y="116586"/>
                </a:moveTo>
                <a:lnTo>
                  <a:pt x="2136648" y="105156"/>
                </a:lnTo>
                <a:lnTo>
                  <a:pt x="2125980" y="105156"/>
                </a:lnTo>
                <a:lnTo>
                  <a:pt x="2122932" y="108204"/>
                </a:lnTo>
                <a:lnTo>
                  <a:pt x="2134362" y="118872"/>
                </a:lnTo>
                <a:lnTo>
                  <a:pt x="2136648" y="116586"/>
                </a:lnTo>
                <a:close/>
              </a:path>
              <a:path w="2242185" h="861060">
                <a:moveTo>
                  <a:pt x="2136648" y="743728"/>
                </a:moveTo>
                <a:lnTo>
                  <a:pt x="2136648" y="116586"/>
                </a:lnTo>
                <a:lnTo>
                  <a:pt x="2134362" y="118872"/>
                </a:lnTo>
                <a:lnTo>
                  <a:pt x="2122932" y="108204"/>
                </a:lnTo>
                <a:lnTo>
                  <a:pt x="2122932" y="115824"/>
                </a:lnTo>
                <a:lnTo>
                  <a:pt x="2128266" y="121158"/>
                </a:lnTo>
                <a:lnTo>
                  <a:pt x="2128266" y="747522"/>
                </a:lnTo>
                <a:lnTo>
                  <a:pt x="2134362" y="741426"/>
                </a:lnTo>
                <a:lnTo>
                  <a:pt x="2136648" y="743728"/>
                </a:lnTo>
                <a:close/>
              </a:path>
              <a:path w="2242185" h="861060">
                <a:moveTo>
                  <a:pt x="2239518" y="847344"/>
                </a:moveTo>
                <a:lnTo>
                  <a:pt x="2134362" y="741426"/>
                </a:lnTo>
                <a:lnTo>
                  <a:pt x="2122932" y="752856"/>
                </a:lnTo>
                <a:lnTo>
                  <a:pt x="2125218" y="755142"/>
                </a:lnTo>
                <a:lnTo>
                  <a:pt x="2136648" y="755142"/>
                </a:lnTo>
                <a:lnTo>
                  <a:pt x="2136648" y="766572"/>
                </a:lnTo>
                <a:lnTo>
                  <a:pt x="2215134" y="845057"/>
                </a:lnTo>
                <a:lnTo>
                  <a:pt x="2234184" y="845058"/>
                </a:lnTo>
                <a:lnTo>
                  <a:pt x="2234184" y="853059"/>
                </a:lnTo>
                <a:lnTo>
                  <a:pt x="2239518" y="847344"/>
                </a:lnTo>
                <a:close/>
              </a:path>
              <a:path w="2242185" h="861060">
                <a:moveTo>
                  <a:pt x="2125218" y="755142"/>
                </a:moveTo>
                <a:lnTo>
                  <a:pt x="2122932" y="752856"/>
                </a:lnTo>
                <a:lnTo>
                  <a:pt x="2122932" y="755142"/>
                </a:lnTo>
                <a:lnTo>
                  <a:pt x="2125218" y="755142"/>
                </a:lnTo>
                <a:close/>
              </a:path>
              <a:path w="2242185" h="861060">
                <a:moveTo>
                  <a:pt x="2136648" y="766572"/>
                </a:moveTo>
                <a:lnTo>
                  <a:pt x="2136648" y="755142"/>
                </a:lnTo>
                <a:lnTo>
                  <a:pt x="2125218" y="755142"/>
                </a:lnTo>
                <a:lnTo>
                  <a:pt x="2136648" y="766572"/>
                </a:lnTo>
                <a:close/>
              </a:path>
              <a:path w="2242185" h="861060">
                <a:moveTo>
                  <a:pt x="2234184" y="19050"/>
                </a:moveTo>
                <a:lnTo>
                  <a:pt x="2234184" y="16002"/>
                </a:lnTo>
                <a:lnTo>
                  <a:pt x="2215133" y="16002"/>
                </a:lnTo>
                <a:lnTo>
                  <a:pt x="2125980" y="105156"/>
                </a:lnTo>
                <a:lnTo>
                  <a:pt x="2136648" y="105156"/>
                </a:lnTo>
                <a:lnTo>
                  <a:pt x="2136648" y="116586"/>
                </a:lnTo>
                <a:lnTo>
                  <a:pt x="2234184" y="19050"/>
                </a:lnTo>
                <a:close/>
              </a:path>
              <a:path w="2242185" h="861060">
                <a:moveTo>
                  <a:pt x="2239518" y="13716"/>
                </a:moveTo>
                <a:lnTo>
                  <a:pt x="2228850" y="2286"/>
                </a:lnTo>
                <a:lnTo>
                  <a:pt x="2215133" y="16002"/>
                </a:lnTo>
                <a:lnTo>
                  <a:pt x="2226564" y="16002"/>
                </a:lnTo>
                <a:lnTo>
                  <a:pt x="2226564" y="7620"/>
                </a:lnTo>
                <a:lnTo>
                  <a:pt x="2234184" y="16002"/>
                </a:lnTo>
                <a:lnTo>
                  <a:pt x="2234184" y="19050"/>
                </a:lnTo>
                <a:lnTo>
                  <a:pt x="2239518" y="13716"/>
                </a:lnTo>
                <a:close/>
              </a:path>
              <a:path w="2242185" h="861060">
                <a:moveTo>
                  <a:pt x="2234184" y="845058"/>
                </a:moveTo>
                <a:lnTo>
                  <a:pt x="2215134" y="845058"/>
                </a:lnTo>
                <a:lnTo>
                  <a:pt x="2226564" y="856488"/>
                </a:lnTo>
                <a:lnTo>
                  <a:pt x="2226564" y="852678"/>
                </a:lnTo>
                <a:lnTo>
                  <a:pt x="2234184" y="845058"/>
                </a:lnTo>
                <a:close/>
              </a:path>
              <a:path w="2242185" h="861060">
                <a:moveTo>
                  <a:pt x="2234184" y="16002"/>
                </a:moveTo>
                <a:lnTo>
                  <a:pt x="2226564" y="7620"/>
                </a:lnTo>
                <a:lnTo>
                  <a:pt x="2226564" y="16002"/>
                </a:lnTo>
                <a:lnTo>
                  <a:pt x="2234184" y="16002"/>
                </a:lnTo>
                <a:close/>
              </a:path>
              <a:path w="2242185" h="861060">
                <a:moveTo>
                  <a:pt x="2239518" y="847344"/>
                </a:moveTo>
                <a:lnTo>
                  <a:pt x="2239518" y="13716"/>
                </a:lnTo>
                <a:lnTo>
                  <a:pt x="2226564" y="26670"/>
                </a:lnTo>
                <a:lnTo>
                  <a:pt x="2226564" y="834296"/>
                </a:lnTo>
                <a:lnTo>
                  <a:pt x="2239518" y="847344"/>
                </a:lnTo>
                <a:close/>
              </a:path>
              <a:path w="2242185" h="861060">
                <a:moveTo>
                  <a:pt x="2234184" y="853059"/>
                </a:moveTo>
                <a:lnTo>
                  <a:pt x="2234184" y="845058"/>
                </a:lnTo>
                <a:lnTo>
                  <a:pt x="2226564" y="852678"/>
                </a:lnTo>
                <a:lnTo>
                  <a:pt x="2226564" y="856488"/>
                </a:lnTo>
                <a:lnTo>
                  <a:pt x="2228850" y="858774"/>
                </a:lnTo>
                <a:lnTo>
                  <a:pt x="2234184" y="853059"/>
                </a:lnTo>
                <a:close/>
              </a:path>
            </a:pathLst>
          </a:custGeom>
          <a:solidFill>
            <a:srgbClr val="000000"/>
          </a:solidFill>
        </p:spPr>
        <p:txBody>
          <a:bodyPr wrap="square" lIns="0" tIns="0" rIns="0" bIns="0" rtlCol="0"/>
          <a:lstStyle/>
          <a:p>
            <a:endParaRPr/>
          </a:p>
        </p:txBody>
      </p:sp>
      <p:sp>
        <p:nvSpPr>
          <p:cNvPr id="10" name="object 10"/>
          <p:cNvSpPr/>
          <p:nvPr/>
        </p:nvSpPr>
        <p:spPr>
          <a:xfrm>
            <a:off x="3495294" y="5606796"/>
            <a:ext cx="684276" cy="518922"/>
          </a:xfrm>
          <a:prstGeom prst="rect">
            <a:avLst/>
          </a:prstGeom>
          <a:blipFill>
            <a:blip r:embed="rId6" cstate="print"/>
            <a:stretch>
              <a:fillRect/>
            </a:stretch>
          </a:blipFill>
        </p:spPr>
        <p:txBody>
          <a:bodyPr wrap="square" lIns="0" tIns="0" rIns="0" bIns="0" rtlCol="0"/>
          <a:lstStyle/>
          <a:p>
            <a:endParaRPr/>
          </a:p>
        </p:txBody>
      </p:sp>
      <p:sp>
        <p:nvSpPr>
          <p:cNvPr id="11" name="object 11"/>
          <p:cNvSpPr txBox="1"/>
          <p:nvPr/>
        </p:nvSpPr>
        <p:spPr>
          <a:xfrm>
            <a:off x="4208788" y="5491226"/>
            <a:ext cx="1158875" cy="635000"/>
          </a:xfrm>
          <a:prstGeom prst="rect">
            <a:avLst/>
          </a:prstGeom>
        </p:spPr>
        <p:txBody>
          <a:bodyPr vert="horz" wrap="square" lIns="0" tIns="12065" rIns="0" bIns="0" rtlCol="0">
            <a:spAutoFit/>
          </a:bodyPr>
          <a:lstStyle/>
          <a:p>
            <a:pPr marL="12700" marR="5080" indent="109855">
              <a:lnSpc>
                <a:spcPct val="100000"/>
              </a:lnSpc>
              <a:spcBef>
                <a:spcPts val="95"/>
              </a:spcBef>
            </a:pPr>
            <a:r>
              <a:rPr sz="2000" spc="-20" dirty="0">
                <a:latin typeface="Times New Roman"/>
                <a:cs typeface="Times New Roman"/>
              </a:rPr>
              <a:t>George’s  </a:t>
            </a:r>
            <a:r>
              <a:rPr sz="2000" spc="-5" dirty="0">
                <a:latin typeface="Times New Roman"/>
                <a:cs typeface="Times New Roman"/>
              </a:rPr>
              <a:t>Public</a:t>
            </a:r>
            <a:r>
              <a:rPr sz="2000" spc="-85" dirty="0">
                <a:latin typeface="Times New Roman"/>
                <a:cs typeface="Times New Roman"/>
              </a:rPr>
              <a:t> </a:t>
            </a:r>
            <a:r>
              <a:rPr sz="2000" spc="-5" dirty="0">
                <a:latin typeface="Times New Roman"/>
                <a:cs typeface="Times New Roman"/>
              </a:rPr>
              <a:t>Key</a:t>
            </a:r>
            <a:endParaRPr sz="2000">
              <a:latin typeface="Times New Roman"/>
              <a:cs typeface="Times New Roman"/>
            </a:endParaRPr>
          </a:p>
        </p:txBody>
      </p:sp>
      <p:sp>
        <p:nvSpPr>
          <p:cNvPr id="12" name="object 12"/>
          <p:cNvSpPr/>
          <p:nvPr/>
        </p:nvSpPr>
        <p:spPr>
          <a:xfrm>
            <a:off x="3495294" y="5605271"/>
            <a:ext cx="722376" cy="520445"/>
          </a:xfrm>
          <a:prstGeom prst="rect">
            <a:avLst/>
          </a:prstGeom>
          <a:blipFill>
            <a:blip r:embed="rId7" cstate="print"/>
            <a:stretch>
              <a:fillRect/>
            </a:stretch>
          </a:blipFill>
        </p:spPr>
        <p:txBody>
          <a:bodyPr wrap="square" lIns="0" tIns="0" rIns="0" bIns="0" rtlCol="0"/>
          <a:lstStyle/>
          <a:p>
            <a:endParaRPr/>
          </a:p>
        </p:txBody>
      </p:sp>
      <p:sp>
        <p:nvSpPr>
          <p:cNvPr id="13" name="object 13"/>
          <p:cNvSpPr/>
          <p:nvPr/>
        </p:nvSpPr>
        <p:spPr>
          <a:xfrm>
            <a:off x="2922270" y="3565222"/>
            <a:ext cx="662177" cy="435277"/>
          </a:xfrm>
          <a:prstGeom prst="rect">
            <a:avLst/>
          </a:prstGeom>
          <a:blipFill>
            <a:blip r:embed="rId8" cstate="print"/>
            <a:stretch>
              <a:fillRect/>
            </a:stretch>
          </a:blipFill>
        </p:spPr>
        <p:txBody>
          <a:bodyPr wrap="square" lIns="0" tIns="0" rIns="0" bIns="0" rtlCol="0"/>
          <a:lstStyle/>
          <a:p>
            <a:endParaRPr/>
          </a:p>
        </p:txBody>
      </p:sp>
      <p:sp>
        <p:nvSpPr>
          <p:cNvPr id="14" name="object 14"/>
          <p:cNvSpPr/>
          <p:nvPr/>
        </p:nvSpPr>
        <p:spPr>
          <a:xfrm>
            <a:off x="6004404" y="3372302"/>
            <a:ext cx="535538" cy="412551"/>
          </a:xfrm>
          <a:prstGeom prst="rect">
            <a:avLst/>
          </a:prstGeom>
          <a:blipFill>
            <a:blip r:embed="rId9" cstate="print"/>
            <a:stretch>
              <a:fillRect/>
            </a:stretch>
          </a:blipFill>
        </p:spPr>
        <p:txBody>
          <a:bodyPr wrap="square" lIns="0" tIns="0" rIns="0" bIns="0" rtlCol="0"/>
          <a:lstStyle/>
          <a:p>
            <a:endParaRPr/>
          </a:p>
        </p:txBody>
      </p:sp>
      <p:sp>
        <p:nvSpPr>
          <p:cNvPr id="15" name="object 15"/>
          <p:cNvSpPr/>
          <p:nvPr/>
        </p:nvSpPr>
        <p:spPr>
          <a:xfrm>
            <a:off x="3171444" y="3816096"/>
            <a:ext cx="970280" cy="714375"/>
          </a:xfrm>
          <a:custGeom>
            <a:avLst/>
            <a:gdLst/>
            <a:ahLst/>
            <a:cxnLst/>
            <a:rect l="l" t="t" r="r" b="b"/>
            <a:pathLst>
              <a:path w="970279" h="714375">
                <a:moveTo>
                  <a:pt x="699516" y="271569"/>
                </a:moveTo>
                <a:lnTo>
                  <a:pt x="699516" y="112013"/>
                </a:lnTo>
                <a:lnTo>
                  <a:pt x="0" y="608076"/>
                </a:lnTo>
                <a:lnTo>
                  <a:pt x="74676" y="713994"/>
                </a:lnTo>
                <a:lnTo>
                  <a:pt x="699516" y="271569"/>
                </a:lnTo>
                <a:close/>
              </a:path>
              <a:path w="970279" h="714375">
                <a:moveTo>
                  <a:pt x="970026" y="0"/>
                </a:moveTo>
                <a:lnTo>
                  <a:pt x="661416" y="58673"/>
                </a:lnTo>
                <a:lnTo>
                  <a:pt x="699516" y="112013"/>
                </a:lnTo>
                <a:lnTo>
                  <a:pt x="699516" y="271569"/>
                </a:lnTo>
                <a:lnTo>
                  <a:pt x="774192" y="218693"/>
                </a:lnTo>
                <a:lnTo>
                  <a:pt x="812292" y="271271"/>
                </a:lnTo>
                <a:lnTo>
                  <a:pt x="970026" y="0"/>
                </a:lnTo>
                <a:close/>
              </a:path>
            </a:pathLst>
          </a:custGeom>
          <a:solidFill>
            <a:srgbClr val="FFFF99"/>
          </a:solidFill>
        </p:spPr>
        <p:txBody>
          <a:bodyPr wrap="square" lIns="0" tIns="0" rIns="0" bIns="0" rtlCol="0"/>
          <a:lstStyle/>
          <a:p>
            <a:endParaRPr/>
          </a:p>
        </p:txBody>
      </p:sp>
      <p:sp>
        <p:nvSpPr>
          <p:cNvPr id="16" name="object 16"/>
          <p:cNvSpPr/>
          <p:nvPr/>
        </p:nvSpPr>
        <p:spPr>
          <a:xfrm>
            <a:off x="3160014" y="3804665"/>
            <a:ext cx="996950" cy="737235"/>
          </a:xfrm>
          <a:custGeom>
            <a:avLst/>
            <a:gdLst/>
            <a:ahLst/>
            <a:cxnLst/>
            <a:rect l="l" t="t" r="r" b="b"/>
            <a:pathLst>
              <a:path w="996950" h="737235">
                <a:moveTo>
                  <a:pt x="705612" y="137066"/>
                </a:moveTo>
                <a:lnTo>
                  <a:pt x="705612" y="117348"/>
                </a:lnTo>
                <a:lnTo>
                  <a:pt x="704088" y="128016"/>
                </a:lnTo>
                <a:lnTo>
                  <a:pt x="699554" y="121638"/>
                </a:lnTo>
                <a:lnTo>
                  <a:pt x="0" y="617220"/>
                </a:lnTo>
                <a:lnTo>
                  <a:pt x="16001" y="639853"/>
                </a:lnTo>
                <a:lnTo>
                  <a:pt x="16002" y="625602"/>
                </a:lnTo>
                <a:lnTo>
                  <a:pt x="17526" y="614934"/>
                </a:lnTo>
                <a:lnTo>
                  <a:pt x="22064" y="621306"/>
                </a:lnTo>
                <a:lnTo>
                  <a:pt x="705612" y="137066"/>
                </a:lnTo>
                <a:close/>
              </a:path>
              <a:path w="996950" h="737235">
                <a:moveTo>
                  <a:pt x="22064" y="621306"/>
                </a:moveTo>
                <a:lnTo>
                  <a:pt x="17526" y="614934"/>
                </a:lnTo>
                <a:lnTo>
                  <a:pt x="16002" y="625602"/>
                </a:lnTo>
                <a:lnTo>
                  <a:pt x="22064" y="621306"/>
                </a:lnTo>
                <a:close/>
              </a:path>
              <a:path w="996950" h="737235">
                <a:moveTo>
                  <a:pt x="88408" y="714455"/>
                </a:moveTo>
                <a:lnTo>
                  <a:pt x="22064" y="621306"/>
                </a:lnTo>
                <a:lnTo>
                  <a:pt x="16002" y="625602"/>
                </a:lnTo>
                <a:lnTo>
                  <a:pt x="16001" y="639853"/>
                </a:lnTo>
                <a:lnTo>
                  <a:pt x="81534" y="732542"/>
                </a:lnTo>
                <a:lnTo>
                  <a:pt x="81534" y="719328"/>
                </a:lnTo>
                <a:lnTo>
                  <a:pt x="88408" y="714455"/>
                </a:lnTo>
                <a:close/>
              </a:path>
              <a:path w="996950" h="737235">
                <a:moveTo>
                  <a:pt x="92964" y="720852"/>
                </a:moveTo>
                <a:lnTo>
                  <a:pt x="88408" y="714455"/>
                </a:lnTo>
                <a:lnTo>
                  <a:pt x="81534" y="719328"/>
                </a:lnTo>
                <a:lnTo>
                  <a:pt x="92964" y="720852"/>
                </a:lnTo>
                <a:close/>
              </a:path>
              <a:path w="996950" h="737235">
                <a:moveTo>
                  <a:pt x="92964" y="730906"/>
                </a:moveTo>
                <a:lnTo>
                  <a:pt x="92964" y="720852"/>
                </a:lnTo>
                <a:lnTo>
                  <a:pt x="81534" y="719328"/>
                </a:lnTo>
                <a:lnTo>
                  <a:pt x="81534" y="732542"/>
                </a:lnTo>
                <a:lnTo>
                  <a:pt x="84582" y="736854"/>
                </a:lnTo>
                <a:lnTo>
                  <a:pt x="92964" y="730906"/>
                </a:lnTo>
                <a:close/>
              </a:path>
              <a:path w="996950" h="737235">
                <a:moveTo>
                  <a:pt x="822961" y="268405"/>
                </a:moveTo>
                <a:lnTo>
                  <a:pt x="787908" y="218694"/>
                </a:lnTo>
                <a:lnTo>
                  <a:pt x="88408" y="714455"/>
                </a:lnTo>
                <a:lnTo>
                  <a:pt x="92964" y="720852"/>
                </a:lnTo>
                <a:lnTo>
                  <a:pt x="92964" y="730906"/>
                </a:lnTo>
                <a:lnTo>
                  <a:pt x="779526" y="243788"/>
                </a:lnTo>
                <a:lnTo>
                  <a:pt x="779526" y="234696"/>
                </a:lnTo>
                <a:lnTo>
                  <a:pt x="790194" y="236220"/>
                </a:lnTo>
                <a:lnTo>
                  <a:pt x="790194" y="249522"/>
                </a:lnTo>
                <a:lnTo>
                  <a:pt x="816863" y="286589"/>
                </a:lnTo>
                <a:lnTo>
                  <a:pt x="816863" y="278892"/>
                </a:lnTo>
                <a:lnTo>
                  <a:pt x="822961" y="268405"/>
                </a:lnTo>
                <a:close/>
              </a:path>
              <a:path w="996950" h="737235">
                <a:moveTo>
                  <a:pt x="996696" y="0"/>
                </a:moveTo>
                <a:lnTo>
                  <a:pt x="659130" y="64770"/>
                </a:lnTo>
                <a:lnTo>
                  <a:pt x="674370" y="86209"/>
                </a:lnTo>
                <a:lnTo>
                  <a:pt x="674370" y="78486"/>
                </a:lnTo>
                <a:lnTo>
                  <a:pt x="679704" y="65532"/>
                </a:lnTo>
                <a:lnTo>
                  <a:pt x="687025" y="76048"/>
                </a:lnTo>
                <a:lnTo>
                  <a:pt x="966056" y="22309"/>
                </a:lnTo>
                <a:lnTo>
                  <a:pt x="974597" y="7620"/>
                </a:lnTo>
                <a:lnTo>
                  <a:pt x="982980" y="19050"/>
                </a:lnTo>
                <a:lnTo>
                  <a:pt x="982980" y="23669"/>
                </a:lnTo>
                <a:lnTo>
                  <a:pt x="996696" y="0"/>
                </a:lnTo>
                <a:close/>
              </a:path>
              <a:path w="996950" h="737235">
                <a:moveTo>
                  <a:pt x="687025" y="76048"/>
                </a:moveTo>
                <a:lnTo>
                  <a:pt x="679704" y="65532"/>
                </a:lnTo>
                <a:lnTo>
                  <a:pt x="674370" y="78486"/>
                </a:lnTo>
                <a:lnTo>
                  <a:pt x="687025" y="76048"/>
                </a:lnTo>
                <a:close/>
              </a:path>
              <a:path w="996950" h="737235">
                <a:moveTo>
                  <a:pt x="721614" y="125730"/>
                </a:moveTo>
                <a:lnTo>
                  <a:pt x="687025" y="76048"/>
                </a:lnTo>
                <a:lnTo>
                  <a:pt x="674370" y="78486"/>
                </a:lnTo>
                <a:lnTo>
                  <a:pt x="674370" y="86209"/>
                </a:lnTo>
                <a:lnTo>
                  <a:pt x="699554" y="121638"/>
                </a:lnTo>
                <a:lnTo>
                  <a:pt x="705612" y="117348"/>
                </a:lnTo>
                <a:lnTo>
                  <a:pt x="705612" y="137066"/>
                </a:lnTo>
                <a:lnTo>
                  <a:pt x="721614" y="125730"/>
                </a:lnTo>
                <a:close/>
              </a:path>
              <a:path w="996950" h="737235">
                <a:moveTo>
                  <a:pt x="705612" y="117348"/>
                </a:moveTo>
                <a:lnTo>
                  <a:pt x="699554" y="121638"/>
                </a:lnTo>
                <a:lnTo>
                  <a:pt x="704088" y="128016"/>
                </a:lnTo>
                <a:lnTo>
                  <a:pt x="705612" y="117348"/>
                </a:lnTo>
                <a:close/>
              </a:path>
              <a:path w="996950" h="737235">
                <a:moveTo>
                  <a:pt x="790194" y="236220"/>
                </a:moveTo>
                <a:lnTo>
                  <a:pt x="779526" y="234696"/>
                </a:lnTo>
                <a:lnTo>
                  <a:pt x="783857" y="240715"/>
                </a:lnTo>
                <a:lnTo>
                  <a:pt x="790194" y="236220"/>
                </a:lnTo>
                <a:close/>
              </a:path>
              <a:path w="996950" h="737235">
                <a:moveTo>
                  <a:pt x="783857" y="240715"/>
                </a:moveTo>
                <a:lnTo>
                  <a:pt x="779526" y="234696"/>
                </a:lnTo>
                <a:lnTo>
                  <a:pt x="779526" y="243788"/>
                </a:lnTo>
                <a:lnTo>
                  <a:pt x="783857" y="240715"/>
                </a:lnTo>
                <a:close/>
              </a:path>
              <a:path w="996950" h="737235">
                <a:moveTo>
                  <a:pt x="790194" y="249522"/>
                </a:moveTo>
                <a:lnTo>
                  <a:pt x="790194" y="236220"/>
                </a:lnTo>
                <a:lnTo>
                  <a:pt x="783857" y="240715"/>
                </a:lnTo>
                <a:lnTo>
                  <a:pt x="790194" y="249522"/>
                </a:lnTo>
                <a:close/>
              </a:path>
              <a:path w="996950" h="737235">
                <a:moveTo>
                  <a:pt x="829818" y="278130"/>
                </a:moveTo>
                <a:lnTo>
                  <a:pt x="822961" y="268405"/>
                </a:lnTo>
                <a:lnTo>
                  <a:pt x="816863" y="278892"/>
                </a:lnTo>
                <a:lnTo>
                  <a:pt x="829818" y="278130"/>
                </a:lnTo>
                <a:close/>
              </a:path>
              <a:path w="996950" h="737235">
                <a:moveTo>
                  <a:pt x="829818" y="287975"/>
                </a:moveTo>
                <a:lnTo>
                  <a:pt x="829818" y="278130"/>
                </a:lnTo>
                <a:lnTo>
                  <a:pt x="816863" y="278892"/>
                </a:lnTo>
                <a:lnTo>
                  <a:pt x="816863" y="286589"/>
                </a:lnTo>
                <a:lnTo>
                  <a:pt x="824484" y="297180"/>
                </a:lnTo>
                <a:lnTo>
                  <a:pt x="829818" y="287975"/>
                </a:lnTo>
                <a:close/>
              </a:path>
              <a:path w="996950" h="737235">
                <a:moveTo>
                  <a:pt x="982980" y="23669"/>
                </a:moveTo>
                <a:lnTo>
                  <a:pt x="982980" y="19050"/>
                </a:lnTo>
                <a:lnTo>
                  <a:pt x="966056" y="22309"/>
                </a:lnTo>
                <a:lnTo>
                  <a:pt x="822961" y="268405"/>
                </a:lnTo>
                <a:lnTo>
                  <a:pt x="829818" y="278130"/>
                </a:lnTo>
                <a:lnTo>
                  <a:pt x="829818" y="287975"/>
                </a:lnTo>
                <a:lnTo>
                  <a:pt x="982980" y="23669"/>
                </a:lnTo>
                <a:close/>
              </a:path>
              <a:path w="996950" h="737235">
                <a:moveTo>
                  <a:pt x="982980" y="19050"/>
                </a:moveTo>
                <a:lnTo>
                  <a:pt x="974597" y="7620"/>
                </a:lnTo>
                <a:lnTo>
                  <a:pt x="966056" y="22309"/>
                </a:lnTo>
                <a:lnTo>
                  <a:pt x="982980" y="19050"/>
                </a:lnTo>
                <a:close/>
              </a:path>
            </a:pathLst>
          </a:custGeom>
          <a:solidFill>
            <a:srgbClr val="000000"/>
          </a:solidFill>
        </p:spPr>
        <p:txBody>
          <a:bodyPr wrap="square" lIns="0" tIns="0" rIns="0" bIns="0" rtlCol="0"/>
          <a:lstStyle/>
          <a:p>
            <a:endParaRPr/>
          </a:p>
        </p:txBody>
      </p:sp>
      <p:sp>
        <p:nvSpPr>
          <p:cNvPr id="17" name="object 17"/>
          <p:cNvSpPr/>
          <p:nvPr/>
        </p:nvSpPr>
        <p:spPr>
          <a:xfrm>
            <a:off x="5611367" y="3693414"/>
            <a:ext cx="1178560" cy="719455"/>
          </a:xfrm>
          <a:custGeom>
            <a:avLst/>
            <a:gdLst/>
            <a:ahLst/>
            <a:cxnLst/>
            <a:rect l="l" t="t" r="r" b="b"/>
            <a:pathLst>
              <a:path w="1178559" h="719454">
                <a:moveTo>
                  <a:pt x="1178052" y="719327"/>
                </a:moveTo>
                <a:lnTo>
                  <a:pt x="957072" y="441197"/>
                </a:lnTo>
                <a:lnTo>
                  <a:pt x="924306" y="497585"/>
                </a:lnTo>
                <a:lnTo>
                  <a:pt x="64770" y="0"/>
                </a:lnTo>
                <a:lnTo>
                  <a:pt x="0" y="112776"/>
                </a:lnTo>
                <a:lnTo>
                  <a:pt x="859536" y="610361"/>
                </a:lnTo>
                <a:lnTo>
                  <a:pt x="859536" y="671654"/>
                </a:lnTo>
                <a:lnTo>
                  <a:pt x="1178052" y="719327"/>
                </a:lnTo>
                <a:close/>
              </a:path>
              <a:path w="1178559" h="719454">
                <a:moveTo>
                  <a:pt x="859536" y="671654"/>
                </a:moveTo>
                <a:lnTo>
                  <a:pt x="859536" y="610361"/>
                </a:lnTo>
                <a:lnTo>
                  <a:pt x="826770" y="666749"/>
                </a:lnTo>
                <a:lnTo>
                  <a:pt x="859536" y="671654"/>
                </a:lnTo>
                <a:close/>
              </a:path>
            </a:pathLst>
          </a:custGeom>
          <a:solidFill>
            <a:srgbClr val="FFFF99"/>
          </a:solidFill>
        </p:spPr>
        <p:txBody>
          <a:bodyPr wrap="square" lIns="0" tIns="0" rIns="0" bIns="0" rtlCol="0"/>
          <a:lstStyle/>
          <a:p>
            <a:endParaRPr/>
          </a:p>
        </p:txBody>
      </p:sp>
      <p:sp>
        <p:nvSpPr>
          <p:cNvPr id="18" name="object 18"/>
          <p:cNvSpPr/>
          <p:nvPr/>
        </p:nvSpPr>
        <p:spPr>
          <a:xfrm>
            <a:off x="5599938" y="3682746"/>
            <a:ext cx="1209040" cy="741045"/>
          </a:xfrm>
          <a:custGeom>
            <a:avLst/>
            <a:gdLst/>
            <a:ahLst/>
            <a:cxnLst/>
            <a:rect l="l" t="t" r="r" b="b"/>
            <a:pathLst>
              <a:path w="1209040" h="741045">
                <a:moveTo>
                  <a:pt x="932880" y="497538"/>
                </a:moveTo>
                <a:lnTo>
                  <a:pt x="73151" y="0"/>
                </a:lnTo>
                <a:lnTo>
                  <a:pt x="0" y="126492"/>
                </a:lnTo>
                <a:lnTo>
                  <a:pt x="15239" y="135311"/>
                </a:lnTo>
                <a:lnTo>
                  <a:pt x="15239" y="116586"/>
                </a:lnTo>
                <a:lnTo>
                  <a:pt x="22454" y="120761"/>
                </a:lnTo>
                <a:lnTo>
                  <a:pt x="72389" y="33814"/>
                </a:lnTo>
                <a:lnTo>
                  <a:pt x="72389" y="17526"/>
                </a:lnTo>
                <a:lnTo>
                  <a:pt x="83057" y="15240"/>
                </a:lnTo>
                <a:lnTo>
                  <a:pt x="83057" y="23699"/>
                </a:lnTo>
                <a:lnTo>
                  <a:pt x="928877" y="513189"/>
                </a:lnTo>
                <a:lnTo>
                  <a:pt x="928877" y="504443"/>
                </a:lnTo>
                <a:lnTo>
                  <a:pt x="932880" y="497538"/>
                </a:lnTo>
                <a:close/>
              </a:path>
              <a:path w="1209040" h="741045">
                <a:moveTo>
                  <a:pt x="22454" y="120761"/>
                </a:moveTo>
                <a:lnTo>
                  <a:pt x="15239" y="116586"/>
                </a:lnTo>
                <a:lnTo>
                  <a:pt x="18287" y="128016"/>
                </a:lnTo>
                <a:lnTo>
                  <a:pt x="22454" y="120761"/>
                </a:lnTo>
                <a:close/>
              </a:path>
              <a:path w="1209040" h="741045">
                <a:moveTo>
                  <a:pt x="881633" y="617981"/>
                </a:moveTo>
                <a:lnTo>
                  <a:pt x="22454" y="120761"/>
                </a:lnTo>
                <a:lnTo>
                  <a:pt x="18287" y="128016"/>
                </a:lnTo>
                <a:lnTo>
                  <a:pt x="15239" y="116586"/>
                </a:lnTo>
                <a:lnTo>
                  <a:pt x="15239" y="135311"/>
                </a:lnTo>
                <a:lnTo>
                  <a:pt x="859721" y="624026"/>
                </a:lnTo>
                <a:lnTo>
                  <a:pt x="864107" y="616457"/>
                </a:lnTo>
                <a:lnTo>
                  <a:pt x="866394" y="627887"/>
                </a:lnTo>
                <a:lnTo>
                  <a:pt x="866394" y="644334"/>
                </a:lnTo>
                <a:lnTo>
                  <a:pt x="881633" y="617981"/>
                </a:lnTo>
                <a:close/>
              </a:path>
              <a:path w="1209040" h="741045">
                <a:moveTo>
                  <a:pt x="83057" y="15240"/>
                </a:moveTo>
                <a:lnTo>
                  <a:pt x="72389" y="17526"/>
                </a:lnTo>
                <a:lnTo>
                  <a:pt x="79411" y="21589"/>
                </a:lnTo>
                <a:lnTo>
                  <a:pt x="83057" y="15240"/>
                </a:lnTo>
                <a:close/>
              </a:path>
              <a:path w="1209040" h="741045">
                <a:moveTo>
                  <a:pt x="79411" y="21589"/>
                </a:moveTo>
                <a:lnTo>
                  <a:pt x="72389" y="17526"/>
                </a:lnTo>
                <a:lnTo>
                  <a:pt x="72389" y="33814"/>
                </a:lnTo>
                <a:lnTo>
                  <a:pt x="79411" y="21589"/>
                </a:lnTo>
                <a:close/>
              </a:path>
              <a:path w="1209040" h="741045">
                <a:moveTo>
                  <a:pt x="83057" y="23699"/>
                </a:moveTo>
                <a:lnTo>
                  <a:pt x="83057" y="15240"/>
                </a:lnTo>
                <a:lnTo>
                  <a:pt x="79411" y="21589"/>
                </a:lnTo>
                <a:lnTo>
                  <a:pt x="83057" y="23699"/>
                </a:lnTo>
                <a:close/>
              </a:path>
              <a:path w="1209040" h="741045">
                <a:moveTo>
                  <a:pt x="866394" y="644334"/>
                </a:moveTo>
                <a:lnTo>
                  <a:pt x="866394" y="627887"/>
                </a:lnTo>
                <a:lnTo>
                  <a:pt x="859721" y="624026"/>
                </a:lnTo>
                <a:lnTo>
                  <a:pt x="825245" y="683513"/>
                </a:lnTo>
                <a:lnTo>
                  <a:pt x="838961" y="685559"/>
                </a:lnTo>
                <a:lnTo>
                  <a:pt x="838961" y="669035"/>
                </a:lnTo>
                <a:lnTo>
                  <a:pt x="851049" y="670867"/>
                </a:lnTo>
                <a:lnTo>
                  <a:pt x="866394" y="644334"/>
                </a:lnTo>
                <a:close/>
              </a:path>
              <a:path w="1209040" h="741045">
                <a:moveTo>
                  <a:pt x="851049" y="670867"/>
                </a:moveTo>
                <a:lnTo>
                  <a:pt x="838961" y="669035"/>
                </a:lnTo>
                <a:lnTo>
                  <a:pt x="845057" y="681227"/>
                </a:lnTo>
                <a:lnTo>
                  <a:pt x="851049" y="670867"/>
                </a:lnTo>
                <a:close/>
              </a:path>
              <a:path w="1209040" h="741045">
                <a:moveTo>
                  <a:pt x="1191005" y="738050"/>
                </a:moveTo>
                <a:lnTo>
                  <a:pt x="1191005" y="722376"/>
                </a:lnTo>
                <a:lnTo>
                  <a:pt x="1183386" y="735329"/>
                </a:lnTo>
                <a:lnTo>
                  <a:pt x="1170681" y="719296"/>
                </a:lnTo>
                <a:lnTo>
                  <a:pt x="851049" y="670867"/>
                </a:lnTo>
                <a:lnTo>
                  <a:pt x="845057" y="681227"/>
                </a:lnTo>
                <a:lnTo>
                  <a:pt x="838961" y="669035"/>
                </a:lnTo>
                <a:lnTo>
                  <a:pt x="838961" y="685559"/>
                </a:lnTo>
                <a:lnTo>
                  <a:pt x="1191005" y="738050"/>
                </a:lnTo>
                <a:close/>
              </a:path>
              <a:path w="1209040" h="741045">
                <a:moveTo>
                  <a:pt x="866394" y="627887"/>
                </a:moveTo>
                <a:lnTo>
                  <a:pt x="864107" y="616457"/>
                </a:lnTo>
                <a:lnTo>
                  <a:pt x="859721" y="624026"/>
                </a:lnTo>
                <a:lnTo>
                  <a:pt x="866394" y="627887"/>
                </a:lnTo>
                <a:close/>
              </a:path>
              <a:path w="1209040" h="741045">
                <a:moveTo>
                  <a:pt x="939545" y="501395"/>
                </a:moveTo>
                <a:lnTo>
                  <a:pt x="932880" y="497538"/>
                </a:lnTo>
                <a:lnTo>
                  <a:pt x="928877" y="504443"/>
                </a:lnTo>
                <a:lnTo>
                  <a:pt x="939545" y="501395"/>
                </a:lnTo>
                <a:close/>
              </a:path>
              <a:path w="1209040" h="741045">
                <a:moveTo>
                  <a:pt x="939545" y="517604"/>
                </a:moveTo>
                <a:lnTo>
                  <a:pt x="939545" y="501395"/>
                </a:lnTo>
                <a:lnTo>
                  <a:pt x="928877" y="504443"/>
                </a:lnTo>
                <a:lnTo>
                  <a:pt x="928877" y="513189"/>
                </a:lnTo>
                <a:lnTo>
                  <a:pt x="938783" y="518921"/>
                </a:lnTo>
                <a:lnTo>
                  <a:pt x="939545" y="517604"/>
                </a:lnTo>
                <a:close/>
              </a:path>
              <a:path w="1209040" h="741045">
                <a:moveTo>
                  <a:pt x="1208532" y="740663"/>
                </a:moveTo>
                <a:lnTo>
                  <a:pt x="967739" y="437387"/>
                </a:lnTo>
                <a:lnTo>
                  <a:pt x="932880" y="497538"/>
                </a:lnTo>
                <a:lnTo>
                  <a:pt x="939545" y="501395"/>
                </a:lnTo>
                <a:lnTo>
                  <a:pt x="939545" y="517604"/>
                </a:lnTo>
                <a:lnTo>
                  <a:pt x="962405" y="478075"/>
                </a:lnTo>
                <a:lnTo>
                  <a:pt x="962405" y="456437"/>
                </a:lnTo>
                <a:lnTo>
                  <a:pt x="975360" y="455675"/>
                </a:lnTo>
                <a:lnTo>
                  <a:pt x="975360" y="472786"/>
                </a:lnTo>
                <a:lnTo>
                  <a:pt x="1170681" y="719296"/>
                </a:lnTo>
                <a:lnTo>
                  <a:pt x="1191005" y="722376"/>
                </a:lnTo>
                <a:lnTo>
                  <a:pt x="1191005" y="738050"/>
                </a:lnTo>
                <a:lnTo>
                  <a:pt x="1208532" y="740663"/>
                </a:lnTo>
                <a:close/>
              </a:path>
              <a:path w="1209040" h="741045">
                <a:moveTo>
                  <a:pt x="975360" y="455675"/>
                </a:moveTo>
                <a:lnTo>
                  <a:pt x="962405" y="456437"/>
                </a:lnTo>
                <a:lnTo>
                  <a:pt x="969639" y="465567"/>
                </a:lnTo>
                <a:lnTo>
                  <a:pt x="975360" y="455675"/>
                </a:lnTo>
                <a:close/>
              </a:path>
              <a:path w="1209040" h="741045">
                <a:moveTo>
                  <a:pt x="969639" y="465567"/>
                </a:moveTo>
                <a:lnTo>
                  <a:pt x="962405" y="456437"/>
                </a:lnTo>
                <a:lnTo>
                  <a:pt x="962405" y="478075"/>
                </a:lnTo>
                <a:lnTo>
                  <a:pt x="969639" y="465567"/>
                </a:lnTo>
                <a:close/>
              </a:path>
              <a:path w="1209040" h="741045">
                <a:moveTo>
                  <a:pt x="975360" y="472786"/>
                </a:moveTo>
                <a:lnTo>
                  <a:pt x="975360" y="455675"/>
                </a:lnTo>
                <a:lnTo>
                  <a:pt x="969639" y="465567"/>
                </a:lnTo>
                <a:lnTo>
                  <a:pt x="975360" y="472786"/>
                </a:lnTo>
                <a:close/>
              </a:path>
              <a:path w="1209040" h="741045">
                <a:moveTo>
                  <a:pt x="1191005" y="722376"/>
                </a:moveTo>
                <a:lnTo>
                  <a:pt x="1170681" y="719296"/>
                </a:lnTo>
                <a:lnTo>
                  <a:pt x="1183386" y="735329"/>
                </a:lnTo>
                <a:lnTo>
                  <a:pt x="1191005" y="722376"/>
                </a:lnTo>
                <a:close/>
              </a:path>
            </a:pathLst>
          </a:custGeom>
          <a:solidFill>
            <a:srgbClr val="000000"/>
          </a:solidFill>
        </p:spPr>
        <p:txBody>
          <a:bodyPr wrap="square" lIns="0" tIns="0" rIns="0" bIns="0" rtlCol="0"/>
          <a:lstStyle/>
          <a:p>
            <a:endParaRPr/>
          </a:p>
        </p:txBody>
      </p:sp>
      <p:sp>
        <p:nvSpPr>
          <p:cNvPr id="19" name="object 19"/>
          <p:cNvSpPr/>
          <p:nvPr/>
        </p:nvSpPr>
        <p:spPr>
          <a:xfrm>
            <a:off x="2250948" y="5594603"/>
            <a:ext cx="783590" cy="666115"/>
          </a:xfrm>
          <a:custGeom>
            <a:avLst/>
            <a:gdLst/>
            <a:ahLst/>
            <a:cxnLst/>
            <a:rect l="l" t="t" r="r" b="b"/>
            <a:pathLst>
              <a:path w="783589" h="666114">
                <a:moveTo>
                  <a:pt x="268986" y="53339"/>
                </a:moveTo>
                <a:lnTo>
                  <a:pt x="0" y="0"/>
                </a:lnTo>
                <a:lnTo>
                  <a:pt x="102108" y="253745"/>
                </a:lnTo>
                <a:lnTo>
                  <a:pt x="144018" y="204215"/>
                </a:lnTo>
                <a:lnTo>
                  <a:pt x="227076" y="273165"/>
                </a:lnTo>
                <a:lnTo>
                  <a:pt x="227076" y="103631"/>
                </a:lnTo>
                <a:lnTo>
                  <a:pt x="268986" y="53339"/>
                </a:lnTo>
                <a:close/>
              </a:path>
              <a:path w="783589" h="666114">
                <a:moveTo>
                  <a:pt x="783336" y="565404"/>
                </a:moveTo>
                <a:lnTo>
                  <a:pt x="227076" y="103631"/>
                </a:lnTo>
                <a:lnTo>
                  <a:pt x="227076" y="273165"/>
                </a:lnTo>
                <a:lnTo>
                  <a:pt x="700278" y="665988"/>
                </a:lnTo>
                <a:lnTo>
                  <a:pt x="783336" y="565404"/>
                </a:lnTo>
                <a:close/>
              </a:path>
            </a:pathLst>
          </a:custGeom>
          <a:solidFill>
            <a:srgbClr val="FFFF99"/>
          </a:solidFill>
        </p:spPr>
        <p:txBody>
          <a:bodyPr wrap="square" lIns="0" tIns="0" rIns="0" bIns="0" rtlCol="0"/>
          <a:lstStyle/>
          <a:p>
            <a:endParaRPr/>
          </a:p>
        </p:txBody>
      </p:sp>
      <p:sp>
        <p:nvSpPr>
          <p:cNvPr id="20" name="object 20"/>
          <p:cNvSpPr/>
          <p:nvPr/>
        </p:nvSpPr>
        <p:spPr>
          <a:xfrm>
            <a:off x="2237994" y="5583935"/>
            <a:ext cx="807085" cy="687705"/>
          </a:xfrm>
          <a:custGeom>
            <a:avLst/>
            <a:gdLst/>
            <a:ahLst/>
            <a:cxnLst/>
            <a:rect l="l" t="t" r="r" b="b"/>
            <a:pathLst>
              <a:path w="807085" h="687704">
                <a:moveTo>
                  <a:pt x="296417" y="59436"/>
                </a:moveTo>
                <a:lnTo>
                  <a:pt x="0" y="0"/>
                </a:lnTo>
                <a:lnTo>
                  <a:pt x="11429" y="28343"/>
                </a:lnTo>
                <a:lnTo>
                  <a:pt x="11429" y="18288"/>
                </a:lnTo>
                <a:lnTo>
                  <a:pt x="20573" y="7620"/>
                </a:lnTo>
                <a:lnTo>
                  <a:pt x="26050" y="21228"/>
                </a:lnTo>
                <a:lnTo>
                  <a:pt x="267215" y="69734"/>
                </a:lnTo>
                <a:lnTo>
                  <a:pt x="275844" y="59436"/>
                </a:lnTo>
                <a:lnTo>
                  <a:pt x="280416" y="72390"/>
                </a:lnTo>
                <a:lnTo>
                  <a:pt x="280416" y="78589"/>
                </a:lnTo>
                <a:lnTo>
                  <a:pt x="296417" y="59436"/>
                </a:lnTo>
                <a:close/>
              </a:path>
              <a:path w="807085" h="687704">
                <a:moveTo>
                  <a:pt x="26050" y="21228"/>
                </a:moveTo>
                <a:lnTo>
                  <a:pt x="20573" y="7620"/>
                </a:lnTo>
                <a:lnTo>
                  <a:pt x="11429" y="18288"/>
                </a:lnTo>
                <a:lnTo>
                  <a:pt x="26050" y="21228"/>
                </a:lnTo>
                <a:close/>
              </a:path>
              <a:path w="807085" h="687704">
                <a:moveTo>
                  <a:pt x="117817" y="249277"/>
                </a:moveTo>
                <a:lnTo>
                  <a:pt x="26050" y="21228"/>
                </a:lnTo>
                <a:lnTo>
                  <a:pt x="11429" y="18288"/>
                </a:lnTo>
                <a:lnTo>
                  <a:pt x="11429" y="28343"/>
                </a:lnTo>
                <a:lnTo>
                  <a:pt x="108965" y="270206"/>
                </a:lnTo>
                <a:lnTo>
                  <a:pt x="108965" y="259842"/>
                </a:lnTo>
                <a:lnTo>
                  <a:pt x="117817" y="249277"/>
                </a:lnTo>
                <a:close/>
              </a:path>
              <a:path w="807085" h="687704">
                <a:moveTo>
                  <a:pt x="122681" y="261366"/>
                </a:moveTo>
                <a:lnTo>
                  <a:pt x="117817" y="249277"/>
                </a:lnTo>
                <a:lnTo>
                  <a:pt x="108965" y="259842"/>
                </a:lnTo>
                <a:lnTo>
                  <a:pt x="122681" y="261366"/>
                </a:lnTo>
                <a:close/>
              </a:path>
              <a:path w="807085" h="687704">
                <a:moveTo>
                  <a:pt x="122681" y="267796"/>
                </a:moveTo>
                <a:lnTo>
                  <a:pt x="122681" y="261366"/>
                </a:lnTo>
                <a:lnTo>
                  <a:pt x="108965" y="259842"/>
                </a:lnTo>
                <a:lnTo>
                  <a:pt x="108965" y="270206"/>
                </a:lnTo>
                <a:lnTo>
                  <a:pt x="112775" y="279654"/>
                </a:lnTo>
                <a:lnTo>
                  <a:pt x="122681" y="267796"/>
                </a:lnTo>
                <a:close/>
              </a:path>
              <a:path w="807085" h="687704">
                <a:moveTo>
                  <a:pt x="711450" y="665275"/>
                </a:moveTo>
                <a:lnTo>
                  <a:pt x="156209" y="203454"/>
                </a:lnTo>
                <a:lnTo>
                  <a:pt x="117817" y="249277"/>
                </a:lnTo>
                <a:lnTo>
                  <a:pt x="122681" y="261366"/>
                </a:lnTo>
                <a:lnTo>
                  <a:pt x="122681" y="267796"/>
                </a:lnTo>
                <a:lnTo>
                  <a:pt x="151637" y="233137"/>
                </a:lnTo>
                <a:lnTo>
                  <a:pt x="151637" y="220980"/>
                </a:lnTo>
                <a:lnTo>
                  <a:pt x="163067" y="219456"/>
                </a:lnTo>
                <a:lnTo>
                  <a:pt x="163068" y="230458"/>
                </a:lnTo>
                <a:lnTo>
                  <a:pt x="706374" y="681004"/>
                </a:lnTo>
                <a:lnTo>
                  <a:pt x="706374" y="671322"/>
                </a:lnTo>
                <a:lnTo>
                  <a:pt x="711450" y="665275"/>
                </a:lnTo>
                <a:close/>
              </a:path>
              <a:path w="807085" h="687704">
                <a:moveTo>
                  <a:pt x="163067" y="219456"/>
                </a:moveTo>
                <a:lnTo>
                  <a:pt x="151637" y="220980"/>
                </a:lnTo>
                <a:lnTo>
                  <a:pt x="157637" y="225955"/>
                </a:lnTo>
                <a:lnTo>
                  <a:pt x="163067" y="219456"/>
                </a:lnTo>
                <a:close/>
              </a:path>
              <a:path w="807085" h="687704">
                <a:moveTo>
                  <a:pt x="157637" y="225955"/>
                </a:moveTo>
                <a:lnTo>
                  <a:pt x="151637" y="220980"/>
                </a:lnTo>
                <a:lnTo>
                  <a:pt x="151637" y="233137"/>
                </a:lnTo>
                <a:lnTo>
                  <a:pt x="157637" y="225955"/>
                </a:lnTo>
                <a:close/>
              </a:path>
              <a:path w="807085" h="687704">
                <a:moveTo>
                  <a:pt x="163068" y="230458"/>
                </a:moveTo>
                <a:lnTo>
                  <a:pt x="163067" y="219456"/>
                </a:lnTo>
                <a:lnTo>
                  <a:pt x="157637" y="225955"/>
                </a:lnTo>
                <a:lnTo>
                  <a:pt x="163068" y="230458"/>
                </a:lnTo>
                <a:close/>
              </a:path>
              <a:path w="807085" h="687704">
                <a:moveTo>
                  <a:pt x="280416" y="78589"/>
                </a:moveTo>
                <a:lnTo>
                  <a:pt x="280416" y="72390"/>
                </a:lnTo>
                <a:lnTo>
                  <a:pt x="267215" y="69734"/>
                </a:lnTo>
                <a:lnTo>
                  <a:pt x="228600" y="115824"/>
                </a:lnTo>
                <a:lnTo>
                  <a:pt x="245364" y="129725"/>
                </a:lnTo>
                <a:lnTo>
                  <a:pt x="245364" y="108204"/>
                </a:lnTo>
                <a:lnTo>
                  <a:pt x="251447" y="113264"/>
                </a:lnTo>
                <a:lnTo>
                  <a:pt x="280416" y="78589"/>
                </a:lnTo>
                <a:close/>
              </a:path>
              <a:path w="807085" h="687704">
                <a:moveTo>
                  <a:pt x="251447" y="113264"/>
                </a:moveTo>
                <a:lnTo>
                  <a:pt x="245364" y="108204"/>
                </a:lnTo>
                <a:lnTo>
                  <a:pt x="246125" y="119634"/>
                </a:lnTo>
                <a:lnTo>
                  <a:pt x="251447" y="113264"/>
                </a:lnTo>
                <a:close/>
              </a:path>
              <a:path w="807085" h="687704">
                <a:moveTo>
                  <a:pt x="806958" y="575310"/>
                </a:moveTo>
                <a:lnTo>
                  <a:pt x="251447" y="113264"/>
                </a:lnTo>
                <a:lnTo>
                  <a:pt x="246125" y="119634"/>
                </a:lnTo>
                <a:lnTo>
                  <a:pt x="245364" y="108204"/>
                </a:lnTo>
                <a:lnTo>
                  <a:pt x="245364" y="129725"/>
                </a:lnTo>
                <a:lnTo>
                  <a:pt x="785226" y="577416"/>
                </a:lnTo>
                <a:lnTo>
                  <a:pt x="790194" y="571500"/>
                </a:lnTo>
                <a:lnTo>
                  <a:pt x="790956" y="582168"/>
                </a:lnTo>
                <a:lnTo>
                  <a:pt x="790956" y="594591"/>
                </a:lnTo>
                <a:lnTo>
                  <a:pt x="806958" y="575310"/>
                </a:lnTo>
                <a:close/>
              </a:path>
              <a:path w="807085" h="687704">
                <a:moveTo>
                  <a:pt x="280416" y="72390"/>
                </a:moveTo>
                <a:lnTo>
                  <a:pt x="275844" y="59436"/>
                </a:lnTo>
                <a:lnTo>
                  <a:pt x="267215" y="69734"/>
                </a:lnTo>
                <a:lnTo>
                  <a:pt x="280416" y="72390"/>
                </a:lnTo>
                <a:close/>
              </a:path>
              <a:path w="807085" h="687704">
                <a:moveTo>
                  <a:pt x="717804" y="670560"/>
                </a:moveTo>
                <a:lnTo>
                  <a:pt x="711450" y="665275"/>
                </a:lnTo>
                <a:lnTo>
                  <a:pt x="706374" y="671322"/>
                </a:lnTo>
                <a:lnTo>
                  <a:pt x="717804" y="670560"/>
                </a:lnTo>
                <a:close/>
              </a:path>
              <a:path w="807085" h="687704">
                <a:moveTo>
                  <a:pt x="717804" y="682733"/>
                </a:moveTo>
                <a:lnTo>
                  <a:pt x="717804" y="670560"/>
                </a:lnTo>
                <a:lnTo>
                  <a:pt x="706374" y="671322"/>
                </a:lnTo>
                <a:lnTo>
                  <a:pt x="706374" y="681004"/>
                </a:lnTo>
                <a:lnTo>
                  <a:pt x="713994" y="687324"/>
                </a:lnTo>
                <a:lnTo>
                  <a:pt x="717804" y="682733"/>
                </a:lnTo>
                <a:close/>
              </a:path>
              <a:path w="807085" h="687704">
                <a:moveTo>
                  <a:pt x="790956" y="594591"/>
                </a:moveTo>
                <a:lnTo>
                  <a:pt x="790956" y="582168"/>
                </a:lnTo>
                <a:lnTo>
                  <a:pt x="785226" y="577416"/>
                </a:lnTo>
                <a:lnTo>
                  <a:pt x="711450" y="665275"/>
                </a:lnTo>
                <a:lnTo>
                  <a:pt x="717804" y="670560"/>
                </a:lnTo>
                <a:lnTo>
                  <a:pt x="717804" y="682733"/>
                </a:lnTo>
                <a:lnTo>
                  <a:pt x="790956" y="594591"/>
                </a:lnTo>
                <a:close/>
              </a:path>
              <a:path w="807085" h="687704">
                <a:moveTo>
                  <a:pt x="790956" y="582168"/>
                </a:moveTo>
                <a:lnTo>
                  <a:pt x="790194" y="571500"/>
                </a:lnTo>
                <a:lnTo>
                  <a:pt x="785226" y="577416"/>
                </a:lnTo>
                <a:lnTo>
                  <a:pt x="790956" y="582168"/>
                </a:lnTo>
                <a:close/>
              </a:path>
            </a:pathLst>
          </a:custGeom>
          <a:solidFill>
            <a:srgbClr val="000000"/>
          </a:solidFill>
        </p:spPr>
        <p:txBody>
          <a:bodyPr wrap="square" lIns="0" tIns="0" rIns="0" bIns="0" rtlCol="0"/>
          <a:lstStyle/>
          <a:p>
            <a:endParaRPr/>
          </a:p>
        </p:txBody>
      </p:sp>
      <p:sp>
        <p:nvSpPr>
          <p:cNvPr id="21" name="object 21"/>
          <p:cNvSpPr txBox="1"/>
          <p:nvPr/>
        </p:nvSpPr>
        <p:spPr>
          <a:xfrm>
            <a:off x="5646673" y="5752591"/>
            <a:ext cx="2809875" cy="330200"/>
          </a:xfrm>
          <a:prstGeom prst="rect">
            <a:avLst/>
          </a:prstGeom>
        </p:spPr>
        <p:txBody>
          <a:bodyPr vert="horz" wrap="square" lIns="0" tIns="12065" rIns="0" bIns="0" rtlCol="0">
            <a:spAutoFit/>
          </a:bodyPr>
          <a:lstStyle/>
          <a:p>
            <a:pPr marL="12700">
              <a:lnSpc>
                <a:spcPct val="100000"/>
              </a:lnSpc>
              <a:spcBef>
                <a:spcPts val="95"/>
              </a:spcBef>
            </a:pPr>
            <a:r>
              <a:rPr sz="2000" i="1" spc="-5" dirty="0">
                <a:latin typeface="Times New Roman"/>
                <a:cs typeface="Times New Roman"/>
              </a:rPr>
              <a:t>But </a:t>
            </a:r>
            <a:r>
              <a:rPr sz="2000" b="1" i="1" spc="-5" dirty="0">
                <a:latin typeface="Times New Roman"/>
                <a:cs typeface="Times New Roman"/>
              </a:rPr>
              <a:t>really </a:t>
            </a:r>
            <a:r>
              <a:rPr sz="2000" i="1" spc="-55" dirty="0">
                <a:latin typeface="Times New Roman"/>
                <a:cs typeface="Times New Roman"/>
              </a:rPr>
              <a:t>Eve’s </a:t>
            </a:r>
            <a:r>
              <a:rPr sz="2000" i="1" spc="-5" dirty="0">
                <a:latin typeface="Times New Roman"/>
                <a:cs typeface="Times New Roman"/>
              </a:rPr>
              <a:t>public</a:t>
            </a:r>
            <a:r>
              <a:rPr sz="2000" i="1" spc="5" dirty="0">
                <a:latin typeface="Times New Roman"/>
                <a:cs typeface="Times New Roman"/>
              </a:rPr>
              <a:t> </a:t>
            </a:r>
            <a:r>
              <a:rPr sz="2000" i="1" spc="-5" dirty="0">
                <a:latin typeface="Times New Roman"/>
                <a:cs typeface="Times New Roman"/>
              </a:rPr>
              <a:t>key!</a:t>
            </a:r>
            <a:endParaRPr sz="2000">
              <a:latin typeface="Times New Roman"/>
              <a:cs typeface="Times New Roman"/>
            </a:endParaRPr>
          </a:p>
        </p:txBody>
      </p:sp>
      <p:sp>
        <p:nvSpPr>
          <p:cNvPr id="22" name="object 22"/>
          <p:cNvSpPr txBox="1"/>
          <p:nvPr/>
        </p:nvSpPr>
        <p:spPr>
          <a:xfrm>
            <a:off x="3526778" y="4323849"/>
            <a:ext cx="2822575" cy="878840"/>
          </a:xfrm>
          <a:prstGeom prst="rect">
            <a:avLst/>
          </a:prstGeom>
        </p:spPr>
        <p:txBody>
          <a:bodyPr vert="horz" wrap="square" lIns="0" tIns="46990" rIns="0" bIns="0" rtlCol="0">
            <a:spAutoFit/>
          </a:bodyPr>
          <a:lstStyle/>
          <a:p>
            <a:pPr marL="12700" marR="5080" indent="1905" algn="ctr">
              <a:lnSpc>
                <a:spcPts val="2160"/>
              </a:lnSpc>
              <a:spcBef>
                <a:spcPts val="370"/>
              </a:spcBef>
            </a:pPr>
            <a:r>
              <a:rPr sz="2000" spc="-5" dirty="0">
                <a:latin typeface="Times New Roman"/>
                <a:cs typeface="Times New Roman"/>
              </a:rPr>
              <a:t>Eve can intercept the  message, read it,</a:t>
            </a:r>
            <a:r>
              <a:rPr sz="2000" spc="-20" dirty="0">
                <a:latin typeface="Times New Roman"/>
                <a:cs typeface="Times New Roman"/>
              </a:rPr>
              <a:t> </a:t>
            </a:r>
            <a:r>
              <a:rPr sz="2000" spc="-5" dirty="0">
                <a:latin typeface="Times New Roman"/>
                <a:cs typeface="Times New Roman"/>
              </a:rPr>
              <a:t>re-encrypt  it, and send it</a:t>
            </a:r>
            <a:r>
              <a:rPr sz="2000" spc="-40" dirty="0">
                <a:latin typeface="Times New Roman"/>
                <a:cs typeface="Times New Roman"/>
              </a:rPr>
              <a:t> </a:t>
            </a:r>
            <a:r>
              <a:rPr sz="2000" spc="-5" dirty="0">
                <a:latin typeface="Times New Roman"/>
                <a:cs typeface="Times New Roman"/>
              </a:rPr>
              <a:t>onward.</a:t>
            </a:r>
            <a:endParaRPr sz="2000">
              <a:latin typeface="Times New Roman"/>
              <a:cs typeface="Times New Roman"/>
            </a:endParaRPr>
          </a:p>
        </p:txBody>
      </p:sp>
      <p:sp>
        <p:nvSpPr>
          <p:cNvPr id="23" name="object 23"/>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24" name="object 24"/>
          <p:cNvSpPr txBox="1"/>
          <p:nvPr/>
        </p:nvSpPr>
        <p:spPr>
          <a:xfrm>
            <a:off x="8079231" y="6432350"/>
            <a:ext cx="14986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latin typeface="Arial"/>
                <a:cs typeface="Arial"/>
              </a:rPr>
              <a:t>54</a:t>
            </a:fld>
            <a:endParaRPr sz="1400">
              <a:latin typeface="Arial"/>
              <a:cs typeface="Arial"/>
            </a:endParaRPr>
          </a:p>
        </p:txBody>
      </p:sp>
    </p:spTree>
    <p:extLst>
      <p:ext uri="{BB962C8B-B14F-4D97-AF65-F5344CB8AC3E}">
        <p14:creationId xmlns:p14="http://schemas.microsoft.com/office/powerpoint/2010/main" val="206533096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220466" y="1440433"/>
            <a:ext cx="3617595" cy="467359"/>
          </a:xfrm>
          <a:prstGeom prst="rect">
            <a:avLst/>
          </a:prstGeom>
        </p:spPr>
        <p:txBody>
          <a:bodyPr vert="horz" wrap="square" lIns="0" tIns="12065" rIns="0" bIns="0" rtlCol="0">
            <a:spAutoFit/>
          </a:bodyPr>
          <a:lstStyle/>
          <a:p>
            <a:pPr marL="12700">
              <a:lnSpc>
                <a:spcPct val="100000"/>
              </a:lnSpc>
              <a:spcBef>
                <a:spcPts val="95"/>
              </a:spcBef>
            </a:pPr>
            <a:r>
              <a:rPr spc="-5" dirty="0"/>
              <a:t>Public Key</a:t>
            </a:r>
            <a:r>
              <a:rPr spc="20" dirty="0"/>
              <a:t> </a:t>
            </a:r>
            <a:r>
              <a:rPr spc="-5" dirty="0"/>
              <a:t>Infrastructure</a:t>
            </a:r>
          </a:p>
        </p:txBody>
      </p:sp>
      <p:sp>
        <p:nvSpPr>
          <p:cNvPr id="5" name="object 5"/>
          <p:cNvSpPr txBox="1"/>
          <p:nvPr/>
        </p:nvSpPr>
        <p:spPr>
          <a:xfrm>
            <a:off x="1840483" y="2271827"/>
            <a:ext cx="6219190" cy="2842895"/>
          </a:xfrm>
          <a:prstGeom prst="rect">
            <a:avLst/>
          </a:prstGeom>
        </p:spPr>
        <p:txBody>
          <a:bodyPr vert="horz" wrap="square" lIns="0" tIns="81280" rIns="0" bIns="0" rtlCol="0">
            <a:spAutoFit/>
          </a:bodyPr>
          <a:lstStyle/>
          <a:p>
            <a:pPr marL="292735" indent="-280035">
              <a:lnSpc>
                <a:spcPct val="100000"/>
              </a:lnSpc>
              <a:spcBef>
                <a:spcPts val="640"/>
              </a:spcBef>
              <a:buFont typeface="Arial"/>
              <a:buChar char="•"/>
              <a:tabLst>
                <a:tab pos="292735" algn="l"/>
                <a:tab pos="293370" algn="l"/>
              </a:tabLst>
            </a:pPr>
            <a:r>
              <a:rPr sz="2200" spc="-5" dirty="0">
                <a:latin typeface="Times New Roman"/>
                <a:cs typeface="Times New Roman"/>
              </a:rPr>
              <a:t>Goal: </a:t>
            </a:r>
            <a:r>
              <a:rPr sz="2200" b="1" spc="-5" dirty="0">
                <a:latin typeface="Times New Roman"/>
                <a:cs typeface="Times New Roman"/>
              </a:rPr>
              <a:t>bind </a:t>
            </a:r>
            <a:r>
              <a:rPr sz="2200" b="1" dirty="0">
                <a:latin typeface="Times New Roman"/>
                <a:cs typeface="Times New Roman"/>
              </a:rPr>
              <a:t>identity to a </a:t>
            </a:r>
            <a:r>
              <a:rPr sz="2200" b="1" spc="-5" dirty="0">
                <a:latin typeface="Times New Roman"/>
                <a:cs typeface="Times New Roman"/>
              </a:rPr>
              <a:t>public</a:t>
            </a:r>
            <a:r>
              <a:rPr sz="2200" b="1" spc="-15" dirty="0">
                <a:latin typeface="Times New Roman"/>
                <a:cs typeface="Times New Roman"/>
              </a:rPr>
              <a:t> </a:t>
            </a:r>
            <a:r>
              <a:rPr sz="2200" b="1" dirty="0">
                <a:latin typeface="Times New Roman"/>
                <a:cs typeface="Times New Roman"/>
              </a:rPr>
              <a:t>key</a:t>
            </a:r>
            <a:endParaRPr sz="2200">
              <a:latin typeface="Times New Roman"/>
              <a:cs typeface="Times New Roman"/>
            </a:endParaRPr>
          </a:p>
          <a:p>
            <a:pPr marL="619760" lvl="1" indent="-233679">
              <a:lnSpc>
                <a:spcPct val="100000"/>
              </a:lnSpc>
              <a:spcBef>
                <a:spcPts val="489"/>
              </a:spcBef>
              <a:buFont typeface="Arial"/>
              <a:buChar char="•"/>
              <a:tabLst>
                <a:tab pos="619760" algn="l"/>
                <a:tab pos="620395" algn="l"/>
              </a:tabLst>
            </a:pPr>
            <a:r>
              <a:rPr sz="2000" spc="-5" dirty="0">
                <a:latin typeface="Times New Roman"/>
                <a:cs typeface="Times New Roman"/>
              </a:rPr>
              <a:t>Principals must be identified by an acceptable</a:t>
            </a:r>
            <a:r>
              <a:rPr sz="2000" spc="10" dirty="0">
                <a:latin typeface="Times New Roman"/>
                <a:cs typeface="Times New Roman"/>
              </a:rPr>
              <a:t> </a:t>
            </a:r>
            <a:r>
              <a:rPr sz="2000" spc="-5" dirty="0">
                <a:latin typeface="Times New Roman"/>
                <a:cs typeface="Times New Roman"/>
              </a:rPr>
              <a:t>name.</a:t>
            </a:r>
            <a:endParaRPr sz="2000">
              <a:latin typeface="Times New Roman"/>
              <a:cs typeface="Times New Roman"/>
            </a:endParaRPr>
          </a:p>
          <a:p>
            <a:pPr marL="619760" lvl="1" indent="-233679">
              <a:lnSpc>
                <a:spcPct val="100000"/>
              </a:lnSpc>
              <a:spcBef>
                <a:spcPts val="480"/>
              </a:spcBef>
              <a:buFont typeface="Arial"/>
              <a:buChar char="•"/>
              <a:tabLst>
                <a:tab pos="619760" algn="l"/>
                <a:tab pos="620395" algn="l"/>
              </a:tabLst>
            </a:pPr>
            <a:r>
              <a:rPr sz="2000" spc="-5" dirty="0">
                <a:latin typeface="Times New Roman"/>
                <a:cs typeface="Times New Roman"/>
              </a:rPr>
              <a:t>Often a domain name or email address will</a:t>
            </a:r>
            <a:r>
              <a:rPr sz="2000" spc="-15" dirty="0">
                <a:latin typeface="Times New Roman"/>
                <a:cs typeface="Times New Roman"/>
              </a:rPr>
              <a:t> </a:t>
            </a:r>
            <a:r>
              <a:rPr sz="2000" spc="-5" dirty="0">
                <a:latin typeface="Times New Roman"/>
                <a:cs typeface="Times New Roman"/>
              </a:rPr>
              <a:t>do.</a:t>
            </a:r>
            <a:endParaRPr sz="2000">
              <a:latin typeface="Times New Roman"/>
              <a:cs typeface="Times New Roman"/>
            </a:endParaRPr>
          </a:p>
          <a:p>
            <a:pPr marL="292735" marR="495934" indent="-280035">
              <a:lnSpc>
                <a:spcPct val="100000"/>
              </a:lnSpc>
              <a:spcBef>
                <a:spcPts val="560"/>
              </a:spcBef>
              <a:buFont typeface="Arial"/>
              <a:buChar char="•"/>
              <a:tabLst>
                <a:tab pos="292735" algn="l"/>
                <a:tab pos="293370" algn="l"/>
              </a:tabLst>
            </a:pPr>
            <a:r>
              <a:rPr sz="2400" spc="-5" dirty="0">
                <a:latin typeface="Times New Roman"/>
                <a:cs typeface="Times New Roman"/>
              </a:rPr>
              <a:t>Binding </a:t>
            </a:r>
            <a:r>
              <a:rPr sz="2400" dirty="0">
                <a:latin typeface="Times New Roman"/>
                <a:cs typeface="Times New Roman"/>
              </a:rPr>
              <a:t>is </a:t>
            </a:r>
            <a:r>
              <a:rPr sz="2400" spc="-5" dirty="0">
                <a:latin typeface="Times New Roman"/>
                <a:cs typeface="Times New Roman"/>
              </a:rPr>
              <a:t>necessary to </a:t>
            </a:r>
            <a:r>
              <a:rPr sz="2400" dirty="0">
                <a:latin typeface="Times New Roman"/>
                <a:cs typeface="Times New Roman"/>
              </a:rPr>
              <a:t>mitigate</a:t>
            </a:r>
            <a:r>
              <a:rPr sz="2400" spc="-120" dirty="0">
                <a:latin typeface="Times New Roman"/>
                <a:cs typeface="Times New Roman"/>
              </a:rPr>
              <a:t> </a:t>
            </a:r>
            <a:r>
              <a:rPr sz="2400" dirty="0">
                <a:latin typeface="Times New Roman"/>
                <a:cs typeface="Times New Roman"/>
              </a:rPr>
              <a:t>man-in-the-  middle</a:t>
            </a:r>
            <a:r>
              <a:rPr sz="2400" spc="-25" dirty="0">
                <a:latin typeface="Times New Roman"/>
                <a:cs typeface="Times New Roman"/>
              </a:rPr>
              <a:t> </a:t>
            </a:r>
            <a:r>
              <a:rPr sz="2400" dirty="0">
                <a:latin typeface="Times New Roman"/>
                <a:cs typeface="Times New Roman"/>
              </a:rPr>
              <a:t>attacks.</a:t>
            </a:r>
            <a:endParaRPr sz="2400">
              <a:latin typeface="Times New Roman"/>
              <a:cs typeface="Times New Roman"/>
            </a:endParaRPr>
          </a:p>
          <a:p>
            <a:pPr marL="292735" indent="-280035">
              <a:lnSpc>
                <a:spcPct val="100000"/>
              </a:lnSpc>
              <a:spcBef>
                <a:spcPts val="575"/>
              </a:spcBef>
              <a:buFont typeface="Arial"/>
              <a:buChar char="•"/>
              <a:tabLst>
                <a:tab pos="292735" algn="l"/>
                <a:tab pos="293370" algn="l"/>
              </a:tabLst>
            </a:pPr>
            <a:r>
              <a:rPr sz="2400" dirty="0">
                <a:latin typeface="Times New Roman"/>
                <a:cs typeface="Times New Roman"/>
              </a:rPr>
              <a:t>Erroneous </a:t>
            </a:r>
            <a:r>
              <a:rPr sz="2400" spc="-5" dirty="0">
                <a:latin typeface="Times New Roman"/>
                <a:cs typeface="Times New Roman"/>
              </a:rPr>
              <a:t>binding </a:t>
            </a:r>
            <a:r>
              <a:rPr sz="2400" dirty="0">
                <a:latin typeface="Times New Roman"/>
                <a:cs typeface="Times New Roman"/>
              </a:rPr>
              <a:t>compromises</a:t>
            </a:r>
            <a:r>
              <a:rPr sz="2400" spc="-110" dirty="0">
                <a:latin typeface="Times New Roman"/>
                <a:cs typeface="Times New Roman"/>
              </a:rPr>
              <a:t> </a:t>
            </a:r>
            <a:r>
              <a:rPr sz="2400" spc="-5" dirty="0">
                <a:latin typeface="Times New Roman"/>
                <a:cs typeface="Times New Roman"/>
              </a:rPr>
              <a:t>confiden-tiality</a:t>
            </a:r>
            <a:endParaRPr sz="2400">
              <a:latin typeface="Times New Roman"/>
              <a:cs typeface="Times New Roman"/>
            </a:endParaRPr>
          </a:p>
          <a:p>
            <a:pPr marL="292735" indent="-280035">
              <a:lnSpc>
                <a:spcPct val="100000"/>
              </a:lnSpc>
              <a:spcBef>
                <a:spcPts val="575"/>
              </a:spcBef>
              <a:buFont typeface="Arial"/>
              <a:buChar char="•"/>
              <a:tabLst>
                <a:tab pos="292735" algn="l"/>
                <a:tab pos="293370" algn="l"/>
              </a:tabLst>
            </a:pPr>
            <a:r>
              <a:rPr sz="2400" dirty="0">
                <a:latin typeface="Times New Roman"/>
                <a:cs typeface="Times New Roman"/>
              </a:rPr>
              <a:t>The alternative to the </a:t>
            </a:r>
            <a:r>
              <a:rPr sz="2400" spc="-5" dirty="0">
                <a:latin typeface="Times New Roman"/>
                <a:cs typeface="Times New Roman"/>
              </a:rPr>
              <a:t>PKI </a:t>
            </a:r>
            <a:r>
              <a:rPr sz="2400" dirty="0">
                <a:latin typeface="Times New Roman"/>
                <a:cs typeface="Times New Roman"/>
              </a:rPr>
              <a:t>is the </a:t>
            </a:r>
            <a:r>
              <a:rPr sz="2400" spc="-65" dirty="0">
                <a:latin typeface="Times New Roman"/>
                <a:cs typeface="Times New Roman"/>
              </a:rPr>
              <a:t>Web </a:t>
            </a:r>
            <a:r>
              <a:rPr sz="2400" spc="-5" dirty="0">
                <a:latin typeface="Times New Roman"/>
                <a:cs typeface="Times New Roman"/>
              </a:rPr>
              <a:t>of</a:t>
            </a:r>
            <a:r>
              <a:rPr sz="2400" spc="-125" dirty="0">
                <a:latin typeface="Times New Roman"/>
                <a:cs typeface="Times New Roman"/>
              </a:rPr>
              <a:t> </a:t>
            </a:r>
            <a:r>
              <a:rPr sz="2400" spc="-25" dirty="0">
                <a:latin typeface="Times New Roman"/>
                <a:cs typeface="Times New Roman"/>
              </a:rPr>
              <a:t>Trust</a:t>
            </a:r>
            <a:endParaRPr sz="24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p:nvPr/>
        </p:nvSpPr>
        <p:spPr>
          <a:xfrm>
            <a:off x="8079231" y="6432350"/>
            <a:ext cx="14986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latin typeface="Arial"/>
                <a:cs typeface="Arial"/>
              </a:rPr>
              <a:t>55</a:t>
            </a:fld>
            <a:endParaRPr sz="1400">
              <a:latin typeface="Arial"/>
              <a:cs typeface="Arial"/>
            </a:endParaRPr>
          </a:p>
        </p:txBody>
      </p:sp>
    </p:spTree>
    <p:extLst>
      <p:ext uri="{BB962C8B-B14F-4D97-AF65-F5344CB8AC3E}">
        <p14:creationId xmlns:p14="http://schemas.microsoft.com/office/powerpoint/2010/main" val="52950892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444494" y="1440433"/>
            <a:ext cx="3169285" cy="467359"/>
          </a:xfrm>
          <a:prstGeom prst="rect">
            <a:avLst/>
          </a:prstGeom>
        </p:spPr>
        <p:txBody>
          <a:bodyPr vert="horz" wrap="square" lIns="0" tIns="12065" rIns="0" bIns="0" rtlCol="0">
            <a:spAutoFit/>
          </a:bodyPr>
          <a:lstStyle/>
          <a:p>
            <a:pPr marL="12700">
              <a:lnSpc>
                <a:spcPct val="100000"/>
              </a:lnSpc>
              <a:spcBef>
                <a:spcPts val="95"/>
              </a:spcBef>
            </a:pPr>
            <a:r>
              <a:rPr spc="-5" dirty="0"/>
              <a:t>Certificate</a:t>
            </a:r>
            <a:r>
              <a:rPr spc="-85" dirty="0"/>
              <a:t> </a:t>
            </a:r>
            <a:r>
              <a:rPr spc="-5" dirty="0"/>
              <a:t>Authorities</a:t>
            </a:r>
          </a:p>
        </p:txBody>
      </p:sp>
      <p:sp>
        <p:nvSpPr>
          <p:cNvPr id="5" name="object 5"/>
          <p:cNvSpPr txBox="1"/>
          <p:nvPr/>
        </p:nvSpPr>
        <p:spPr>
          <a:xfrm>
            <a:off x="2043176" y="2261107"/>
            <a:ext cx="6186170" cy="4064635"/>
          </a:xfrm>
          <a:prstGeom prst="rect">
            <a:avLst/>
          </a:prstGeom>
        </p:spPr>
        <p:txBody>
          <a:bodyPr vert="horz" wrap="square" lIns="0" tIns="55880" rIns="0" bIns="0" rtlCol="0">
            <a:spAutoFit/>
          </a:bodyPr>
          <a:lstStyle/>
          <a:p>
            <a:pPr marL="292735" marR="344170" indent="-280035">
              <a:lnSpc>
                <a:spcPts val="2700"/>
              </a:lnSpc>
              <a:spcBef>
                <a:spcPts val="440"/>
              </a:spcBef>
              <a:buFont typeface="Arial"/>
              <a:buChar char="•"/>
              <a:tabLst>
                <a:tab pos="292735" algn="l"/>
                <a:tab pos="293370" algn="l"/>
              </a:tabLst>
            </a:pPr>
            <a:r>
              <a:rPr sz="2500" dirty="0">
                <a:latin typeface="Times New Roman"/>
                <a:cs typeface="Times New Roman"/>
              </a:rPr>
              <a:t>A CA is a trusted </a:t>
            </a:r>
            <a:r>
              <a:rPr sz="2500" spc="-5" dirty="0">
                <a:latin typeface="Times New Roman"/>
                <a:cs typeface="Times New Roman"/>
              </a:rPr>
              <a:t>organization</a:t>
            </a:r>
            <a:r>
              <a:rPr sz="2500" spc="-335" dirty="0">
                <a:latin typeface="Times New Roman"/>
                <a:cs typeface="Times New Roman"/>
              </a:rPr>
              <a:t> </a:t>
            </a:r>
            <a:r>
              <a:rPr sz="2500" spc="-25" dirty="0">
                <a:latin typeface="Times New Roman"/>
                <a:cs typeface="Times New Roman"/>
              </a:rPr>
              <a:t>(</a:t>
            </a:r>
            <a:r>
              <a:rPr sz="2500" i="1" spc="-25" dirty="0">
                <a:latin typeface="Times New Roman"/>
                <a:cs typeface="Times New Roman"/>
              </a:rPr>
              <a:t>Verisign!?!</a:t>
            </a:r>
            <a:r>
              <a:rPr sz="2500" spc="-25" dirty="0">
                <a:latin typeface="Times New Roman"/>
                <a:cs typeface="Times New Roman"/>
              </a:rPr>
              <a:t>)  </a:t>
            </a:r>
            <a:r>
              <a:rPr sz="2500" dirty="0">
                <a:latin typeface="Times New Roman"/>
                <a:cs typeface="Times New Roman"/>
              </a:rPr>
              <a:t>that exists to issue digital</a:t>
            </a:r>
            <a:r>
              <a:rPr sz="2500" spc="-10" dirty="0">
                <a:latin typeface="Times New Roman"/>
                <a:cs typeface="Times New Roman"/>
              </a:rPr>
              <a:t> </a:t>
            </a:r>
            <a:r>
              <a:rPr sz="2500" dirty="0">
                <a:latin typeface="Times New Roman"/>
                <a:cs typeface="Times New Roman"/>
              </a:rPr>
              <a:t>certificates.</a:t>
            </a:r>
            <a:endParaRPr sz="2500">
              <a:latin typeface="Times New Roman"/>
              <a:cs typeface="Times New Roman"/>
            </a:endParaRPr>
          </a:p>
          <a:p>
            <a:pPr marL="619760" lvl="1" indent="-233679">
              <a:lnSpc>
                <a:spcPct val="100000"/>
              </a:lnSpc>
              <a:spcBef>
                <a:spcPts val="210"/>
              </a:spcBef>
              <a:buFont typeface="Arial"/>
              <a:buChar char="•"/>
              <a:tabLst>
                <a:tab pos="619760" algn="l"/>
                <a:tab pos="620395" algn="l"/>
              </a:tabLst>
            </a:pPr>
            <a:r>
              <a:rPr sz="2300" spc="-5" dirty="0">
                <a:latin typeface="Times New Roman"/>
                <a:cs typeface="Times New Roman"/>
              </a:rPr>
              <a:t>Carefully verify the identity of the</a:t>
            </a:r>
            <a:r>
              <a:rPr sz="2300" spc="55" dirty="0">
                <a:latin typeface="Times New Roman"/>
                <a:cs typeface="Times New Roman"/>
              </a:rPr>
              <a:t> </a:t>
            </a:r>
            <a:r>
              <a:rPr sz="2300" spc="-5" dirty="0">
                <a:latin typeface="Times New Roman"/>
                <a:cs typeface="Times New Roman"/>
              </a:rPr>
              <a:t>principal</a:t>
            </a:r>
            <a:endParaRPr sz="2300">
              <a:latin typeface="Times New Roman"/>
              <a:cs typeface="Times New Roman"/>
            </a:endParaRPr>
          </a:p>
          <a:p>
            <a:pPr marL="619760" lvl="1" indent="-233679">
              <a:lnSpc>
                <a:spcPts val="2755"/>
              </a:lnSpc>
              <a:spcBef>
                <a:spcPts val="240"/>
              </a:spcBef>
              <a:buFont typeface="Arial"/>
              <a:buChar char="•"/>
              <a:tabLst>
                <a:tab pos="619760" algn="l"/>
                <a:tab pos="620395" algn="l"/>
              </a:tabLst>
            </a:pPr>
            <a:r>
              <a:rPr sz="2300" spc="-5" dirty="0">
                <a:latin typeface="Times New Roman"/>
                <a:cs typeface="Times New Roman"/>
              </a:rPr>
              <a:t>Keep their signing (private) key</a:t>
            </a:r>
            <a:r>
              <a:rPr sz="2300" spc="30" dirty="0">
                <a:latin typeface="Times New Roman"/>
                <a:cs typeface="Times New Roman"/>
              </a:rPr>
              <a:t> </a:t>
            </a:r>
            <a:r>
              <a:rPr sz="2300" spc="-5" dirty="0">
                <a:latin typeface="Times New Roman"/>
                <a:cs typeface="Times New Roman"/>
              </a:rPr>
              <a:t>private</a:t>
            </a:r>
            <a:endParaRPr sz="2300">
              <a:latin typeface="Times New Roman"/>
              <a:cs typeface="Times New Roman"/>
            </a:endParaRPr>
          </a:p>
          <a:p>
            <a:pPr marL="292735" marR="5080" indent="-280035">
              <a:lnSpc>
                <a:spcPts val="2700"/>
              </a:lnSpc>
              <a:spcBef>
                <a:spcPts val="335"/>
              </a:spcBef>
              <a:buFont typeface="Arial"/>
              <a:buChar char="•"/>
              <a:tabLst>
                <a:tab pos="292735" algn="l"/>
                <a:tab pos="293370" algn="l"/>
              </a:tabLst>
            </a:pPr>
            <a:r>
              <a:rPr sz="2500" dirty="0">
                <a:latin typeface="Times New Roman"/>
                <a:cs typeface="Times New Roman"/>
              </a:rPr>
              <a:t>A principal creates a digital certificate with</a:t>
            </a:r>
            <a:r>
              <a:rPr sz="2500" spc="-175" dirty="0">
                <a:latin typeface="Times New Roman"/>
                <a:cs typeface="Times New Roman"/>
              </a:rPr>
              <a:t> </a:t>
            </a:r>
            <a:r>
              <a:rPr sz="2500" dirty="0">
                <a:latin typeface="Times New Roman"/>
                <a:cs typeface="Times New Roman"/>
              </a:rPr>
              <a:t>an  identity and a public</a:t>
            </a:r>
            <a:r>
              <a:rPr sz="2500" spc="-10" dirty="0">
                <a:latin typeface="Times New Roman"/>
                <a:cs typeface="Times New Roman"/>
              </a:rPr>
              <a:t> </a:t>
            </a:r>
            <a:r>
              <a:rPr sz="2500" dirty="0">
                <a:latin typeface="Times New Roman"/>
                <a:cs typeface="Times New Roman"/>
              </a:rPr>
              <a:t>key…</a:t>
            </a:r>
            <a:endParaRPr sz="2500">
              <a:latin typeface="Times New Roman"/>
              <a:cs typeface="Times New Roman"/>
            </a:endParaRPr>
          </a:p>
          <a:p>
            <a:pPr marL="292735" indent="-280035">
              <a:lnSpc>
                <a:spcPts val="2960"/>
              </a:lnSpc>
              <a:buFont typeface="Arial"/>
              <a:buChar char="•"/>
              <a:tabLst>
                <a:tab pos="292735" algn="l"/>
                <a:tab pos="293370" algn="l"/>
              </a:tabLst>
            </a:pPr>
            <a:r>
              <a:rPr sz="2500" dirty="0">
                <a:latin typeface="Times New Roman"/>
                <a:cs typeface="Times New Roman"/>
              </a:rPr>
              <a:t>The CA verifies the</a:t>
            </a:r>
            <a:r>
              <a:rPr sz="2500" spc="-145" dirty="0">
                <a:latin typeface="Times New Roman"/>
                <a:cs typeface="Times New Roman"/>
              </a:rPr>
              <a:t> </a:t>
            </a:r>
            <a:r>
              <a:rPr sz="2500" dirty="0">
                <a:latin typeface="Times New Roman"/>
                <a:cs typeface="Times New Roman"/>
              </a:rPr>
              <a:t>identity…</a:t>
            </a:r>
            <a:endParaRPr sz="2500">
              <a:latin typeface="Times New Roman"/>
              <a:cs typeface="Times New Roman"/>
            </a:endParaRPr>
          </a:p>
          <a:p>
            <a:pPr marL="292735" marR="168910" indent="-280035">
              <a:lnSpc>
                <a:spcPts val="2700"/>
              </a:lnSpc>
              <a:spcBef>
                <a:spcPts val="340"/>
              </a:spcBef>
              <a:buFont typeface="Arial"/>
              <a:buChar char="•"/>
              <a:tabLst>
                <a:tab pos="292735" algn="l"/>
                <a:tab pos="293370" algn="l"/>
              </a:tabLst>
            </a:pPr>
            <a:r>
              <a:rPr sz="2500" dirty="0">
                <a:latin typeface="Times New Roman"/>
                <a:cs typeface="Times New Roman"/>
              </a:rPr>
              <a:t>And signs the certificate with its own</a:t>
            </a:r>
            <a:r>
              <a:rPr sz="2500" spc="-70" dirty="0">
                <a:latin typeface="Times New Roman"/>
                <a:cs typeface="Times New Roman"/>
              </a:rPr>
              <a:t> </a:t>
            </a:r>
            <a:r>
              <a:rPr sz="2500" dirty="0">
                <a:latin typeface="Times New Roman"/>
                <a:cs typeface="Times New Roman"/>
              </a:rPr>
              <a:t>private  </a:t>
            </a:r>
            <a:r>
              <a:rPr sz="2500" spc="-40" dirty="0">
                <a:latin typeface="Times New Roman"/>
                <a:cs typeface="Times New Roman"/>
              </a:rPr>
              <a:t>key.</a:t>
            </a:r>
            <a:endParaRPr sz="2500">
              <a:latin typeface="Times New Roman"/>
              <a:cs typeface="Times New Roman"/>
            </a:endParaRPr>
          </a:p>
          <a:p>
            <a:pPr marL="292735" marR="49530" indent="-280035">
              <a:lnSpc>
                <a:spcPts val="2700"/>
              </a:lnSpc>
              <a:spcBef>
                <a:spcPts val="300"/>
              </a:spcBef>
              <a:buFont typeface="Arial"/>
              <a:buChar char="•"/>
              <a:tabLst>
                <a:tab pos="292735" algn="l"/>
                <a:tab pos="293370" algn="l"/>
              </a:tabLst>
            </a:pPr>
            <a:r>
              <a:rPr sz="2500" dirty="0">
                <a:latin typeface="Times New Roman"/>
                <a:cs typeface="Times New Roman"/>
              </a:rPr>
              <a:t>The </a:t>
            </a:r>
            <a:r>
              <a:rPr sz="2500" spc="-105" dirty="0">
                <a:latin typeface="Times New Roman"/>
                <a:cs typeface="Times New Roman"/>
              </a:rPr>
              <a:t>CA’s </a:t>
            </a:r>
            <a:r>
              <a:rPr sz="2500" dirty="0">
                <a:latin typeface="Times New Roman"/>
                <a:cs typeface="Times New Roman"/>
              </a:rPr>
              <a:t>public key is “well-known” </a:t>
            </a:r>
            <a:r>
              <a:rPr sz="2500" spc="-5" dirty="0">
                <a:latin typeface="Times New Roman"/>
                <a:cs typeface="Times New Roman"/>
              </a:rPr>
              <a:t>and </a:t>
            </a:r>
            <a:r>
              <a:rPr sz="2500" dirty="0">
                <a:latin typeface="Times New Roman"/>
                <a:cs typeface="Times New Roman"/>
              </a:rPr>
              <a:t>can  be used to verify the</a:t>
            </a:r>
            <a:r>
              <a:rPr sz="2500" spc="-15" dirty="0">
                <a:latin typeface="Times New Roman"/>
                <a:cs typeface="Times New Roman"/>
              </a:rPr>
              <a:t> </a:t>
            </a:r>
            <a:r>
              <a:rPr sz="2500" dirty="0">
                <a:latin typeface="Times New Roman"/>
                <a:cs typeface="Times New Roman"/>
              </a:rPr>
              <a:t>signature</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p:nvPr/>
        </p:nvSpPr>
        <p:spPr>
          <a:xfrm>
            <a:off x="8079231" y="6432350"/>
            <a:ext cx="14986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latin typeface="Arial"/>
                <a:cs typeface="Arial"/>
              </a:rPr>
              <a:t>56</a:t>
            </a:fld>
            <a:endParaRPr sz="1400">
              <a:latin typeface="Arial"/>
              <a:cs typeface="Arial"/>
            </a:endParaRPr>
          </a:p>
        </p:txBody>
      </p:sp>
    </p:spTree>
    <p:extLst>
      <p:ext uri="{BB962C8B-B14F-4D97-AF65-F5344CB8AC3E}">
        <p14:creationId xmlns:p14="http://schemas.microsoft.com/office/powerpoint/2010/main" val="68313720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986532" y="1440433"/>
            <a:ext cx="4085590" cy="467359"/>
          </a:xfrm>
          <a:prstGeom prst="rect">
            <a:avLst/>
          </a:prstGeom>
        </p:spPr>
        <p:txBody>
          <a:bodyPr vert="horz" wrap="square" lIns="0" tIns="12065" rIns="0" bIns="0" rtlCol="0">
            <a:spAutoFit/>
          </a:bodyPr>
          <a:lstStyle/>
          <a:p>
            <a:pPr marL="12700">
              <a:lnSpc>
                <a:spcPct val="100000"/>
              </a:lnSpc>
              <a:spcBef>
                <a:spcPts val="95"/>
              </a:spcBef>
            </a:pPr>
            <a:r>
              <a:rPr spc="-5" dirty="0"/>
              <a:t>Reminder: Digital</a:t>
            </a:r>
            <a:r>
              <a:rPr spc="25" dirty="0"/>
              <a:t> </a:t>
            </a:r>
            <a:r>
              <a:rPr spc="-5" dirty="0"/>
              <a:t>Certificate</a:t>
            </a:r>
          </a:p>
        </p:txBody>
      </p:sp>
      <p:sp>
        <p:nvSpPr>
          <p:cNvPr id="5" name="object 5"/>
          <p:cNvSpPr txBox="1">
            <a:spLocks noGrp="1"/>
          </p:cNvSpPr>
          <p:nvPr>
            <p:ph type="body" idx="1"/>
          </p:nvPr>
        </p:nvSpPr>
        <p:spPr>
          <a:prstGeom prst="rect">
            <a:avLst/>
          </a:prstGeom>
        </p:spPr>
        <p:txBody>
          <a:bodyPr vert="horz" wrap="square" lIns="0" tIns="90170" rIns="0" bIns="0" rtlCol="0">
            <a:spAutoFit/>
          </a:bodyPr>
          <a:lstStyle/>
          <a:p>
            <a:pPr marL="12700">
              <a:lnSpc>
                <a:spcPct val="100000"/>
              </a:lnSpc>
              <a:spcBef>
                <a:spcPts val="710"/>
              </a:spcBef>
            </a:pPr>
            <a:r>
              <a:rPr dirty="0"/>
              <a:t>Contains:</a:t>
            </a:r>
          </a:p>
          <a:p>
            <a:pPr marL="48895" indent="337185">
              <a:lnSpc>
                <a:spcPct val="100000"/>
              </a:lnSpc>
              <a:spcBef>
                <a:spcPts val="560"/>
              </a:spcBef>
              <a:buFont typeface="Arial"/>
              <a:buChar char="•"/>
              <a:tabLst>
                <a:tab pos="619760" algn="l"/>
                <a:tab pos="620395" algn="l"/>
              </a:tabLst>
            </a:pPr>
            <a:r>
              <a:rPr sz="2300" spc="-20" dirty="0"/>
              <a:t>Principal’s</a:t>
            </a:r>
            <a:r>
              <a:rPr sz="2300" spc="-10" dirty="0"/>
              <a:t> </a:t>
            </a:r>
            <a:r>
              <a:rPr sz="2300" spc="-5" dirty="0"/>
              <a:t>identity</a:t>
            </a:r>
            <a:endParaRPr sz="2300"/>
          </a:p>
          <a:p>
            <a:pPr marL="48895" indent="337185">
              <a:lnSpc>
                <a:spcPct val="100000"/>
              </a:lnSpc>
              <a:spcBef>
                <a:spcPts val="555"/>
              </a:spcBef>
              <a:buFont typeface="Arial"/>
              <a:buChar char="•"/>
              <a:tabLst>
                <a:tab pos="619760" algn="l"/>
                <a:tab pos="620395" algn="l"/>
              </a:tabLst>
            </a:pPr>
            <a:r>
              <a:rPr sz="2300" spc="-15" dirty="0"/>
              <a:t>Principal’s </a:t>
            </a:r>
            <a:r>
              <a:rPr sz="2300" spc="-5" dirty="0"/>
              <a:t>public</a:t>
            </a:r>
            <a:r>
              <a:rPr sz="2300" spc="5" dirty="0"/>
              <a:t> </a:t>
            </a:r>
            <a:r>
              <a:rPr sz="2300" spc="-5" dirty="0"/>
              <a:t>key</a:t>
            </a:r>
            <a:endParaRPr sz="2300"/>
          </a:p>
          <a:p>
            <a:pPr marL="48895" indent="337185">
              <a:lnSpc>
                <a:spcPct val="100000"/>
              </a:lnSpc>
              <a:spcBef>
                <a:spcPts val="550"/>
              </a:spcBef>
              <a:buFont typeface="Arial"/>
              <a:buChar char="•"/>
              <a:tabLst>
                <a:tab pos="619760" algn="l"/>
                <a:tab pos="620395" algn="l"/>
              </a:tabLst>
            </a:pPr>
            <a:r>
              <a:rPr sz="2300" spc="-5" dirty="0"/>
              <a:t>Identity of signer and other</a:t>
            </a:r>
            <a:r>
              <a:rPr sz="2300" spc="30" dirty="0"/>
              <a:t> </a:t>
            </a:r>
            <a:r>
              <a:rPr sz="2300" spc="-5" dirty="0"/>
              <a:t>inf</a:t>
            </a:r>
            <a:endParaRPr sz="2300"/>
          </a:p>
          <a:p>
            <a:pPr marL="48895" marR="432434" indent="337185">
              <a:lnSpc>
                <a:spcPct val="99300"/>
              </a:lnSpc>
              <a:spcBef>
                <a:spcPts val="575"/>
              </a:spcBef>
              <a:buFont typeface="Arial"/>
              <a:buChar char="•"/>
              <a:tabLst>
                <a:tab pos="619760" algn="l"/>
                <a:tab pos="620395" algn="l"/>
              </a:tabLst>
            </a:pPr>
            <a:r>
              <a:rPr sz="2300" spc="-10" dirty="0"/>
              <a:t>Digital </a:t>
            </a:r>
            <a:r>
              <a:rPr sz="2300" spc="-5" dirty="0"/>
              <a:t>Signature  </a:t>
            </a:r>
            <a:r>
              <a:rPr sz="2400" spc="-5" dirty="0"/>
              <a:t>Everything is plain text except  </a:t>
            </a:r>
            <a:r>
              <a:rPr sz="2400" dirty="0"/>
              <a:t>the </a:t>
            </a:r>
            <a:r>
              <a:rPr sz="2400" spc="-5" dirty="0"/>
              <a:t>digital signature, which </a:t>
            </a:r>
            <a:r>
              <a:rPr sz="2400" dirty="0"/>
              <a:t>is  a cryptographic hash (digest)  encrypted by the </a:t>
            </a:r>
            <a:r>
              <a:rPr sz="2400" spc="-10" dirty="0"/>
              <a:t>signer’s  </a:t>
            </a:r>
            <a:r>
              <a:rPr sz="2400" b="1" i="1" dirty="0">
                <a:latin typeface="Times New Roman"/>
                <a:cs typeface="Times New Roman"/>
              </a:rPr>
              <a:t>private</a:t>
            </a:r>
            <a:r>
              <a:rPr sz="2400" b="1" i="1" spc="-20" dirty="0">
                <a:latin typeface="Times New Roman"/>
                <a:cs typeface="Times New Roman"/>
              </a:rPr>
              <a:t> </a:t>
            </a:r>
            <a:r>
              <a:rPr sz="2400" spc="-40" dirty="0"/>
              <a:t>key.</a:t>
            </a:r>
            <a:endParaRPr sz="2400">
              <a:latin typeface="Times New Roman"/>
              <a:cs typeface="Times New Roman"/>
            </a:endParaRPr>
          </a:p>
        </p:txBody>
      </p:sp>
      <p:sp>
        <p:nvSpPr>
          <p:cNvPr id="6" name="object 6"/>
          <p:cNvSpPr/>
          <p:nvPr/>
        </p:nvSpPr>
        <p:spPr>
          <a:xfrm>
            <a:off x="6112764" y="2506979"/>
            <a:ext cx="2287905" cy="715010"/>
          </a:xfrm>
          <a:custGeom>
            <a:avLst/>
            <a:gdLst/>
            <a:ahLst/>
            <a:cxnLst/>
            <a:rect l="l" t="t" r="r" b="b"/>
            <a:pathLst>
              <a:path w="2287904" h="715010">
                <a:moveTo>
                  <a:pt x="0" y="0"/>
                </a:moveTo>
                <a:lnTo>
                  <a:pt x="0" y="714756"/>
                </a:lnTo>
                <a:lnTo>
                  <a:pt x="2287524" y="714756"/>
                </a:lnTo>
                <a:lnTo>
                  <a:pt x="2287524" y="0"/>
                </a:lnTo>
                <a:lnTo>
                  <a:pt x="0" y="0"/>
                </a:lnTo>
                <a:close/>
              </a:path>
            </a:pathLst>
          </a:custGeom>
          <a:solidFill>
            <a:srgbClr val="CCFF99"/>
          </a:solidFill>
        </p:spPr>
        <p:txBody>
          <a:bodyPr wrap="square" lIns="0" tIns="0" rIns="0" bIns="0" rtlCol="0"/>
          <a:lstStyle/>
          <a:p>
            <a:endParaRPr/>
          </a:p>
        </p:txBody>
      </p:sp>
      <p:sp>
        <p:nvSpPr>
          <p:cNvPr id="7" name="object 7"/>
          <p:cNvSpPr/>
          <p:nvPr/>
        </p:nvSpPr>
        <p:spPr>
          <a:xfrm>
            <a:off x="6108191" y="2502407"/>
            <a:ext cx="2296795" cy="725170"/>
          </a:xfrm>
          <a:custGeom>
            <a:avLst/>
            <a:gdLst/>
            <a:ahLst/>
            <a:cxnLst/>
            <a:rect l="l" t="t" r="r" b="b"/>
            <a:pathLst>
              <a:path w="2296795" h="725169">
                <a:moveTo>
                  <a:pt x="2296668" y="722376"/>
                </a:moveTo>
                <a:lnTo>
                  <a:pt x="2296668" y="1524"/>
                </a:lnTo>
                <a:lnTo>
                  <a:pt x="2294382" y="0"/>
                </a:lnTo>
                <a:lnTo>
                  <a:pt x="1523" y="0"/>
                </a:lnTo>
                <a:lnTo>
                  <a:pt x="0" y="1524"/>
                </a:lnTo>
                <a:lnTo>
                  <a:pt x="0" y="722376"/>
                </a:lnTo>
                <a:lnTo>
                  <a:pt x="1524" y="724662"/>
                </a:lnTo>
                <a:lnTo>
                  <a:pt x="4572" y="724662"/>
                </a:lnTo>
                <a:lnTo>
                  <a:pt x="4572" y="9144"/>
                </a:lnTo>
                <a:lnTo>
                  <a:pt x="9144" y="4572"/>
                </a:lnTo>
                <a:lnTo>
                  <a:pt x="9143" y="9144"/>
                </a:lnTo>
                <a:lnTo>
                  <a:pt x="2286761" y="9144"/>
                </a:lnTo>
                <a:lnTo>
                  <a:pt x="2286761" y="4571"/>
                </a:lnTo>
                <a:lnTo>
                  <a:pt x="2292096" y="9144"/>
                </a:lnTo>
                <a:lnTo>
                  <a:pt x="2292096" y="724662"/>
                </a:lnTo>
                <a:lnTo>
                  <a:pt x="2294382" y="724662"/>
                </a:lnTo>
                <a:lnTo>
                  <a:pt x="2296668" y="722376"/>
                </a:lnTo>
                <a:close/>
              </a:path>
              <a:path w="2296795" h="725169">
                <a:moveTo>
                  <a:pt x="9144" y="9144"/>
                </a:moveTo>
                <a:lnTo>
                  <a:pt x="9144" y="4572"/>
                </a:lnTo>
                <a:lnTo>
                  <a:pt x="4572" y="9144"/>
                </a:lnTo>
                <a:lnTo>
                  <a:pt x="9144" y="9144"/>
                </a:lnTo>
                <a:close/>
              </a:path>
              <a:path w="2296795" h="725169">
                <a:moveTo>
                  <a:pt x="9144" y="714756"/>
                </a:moveTo>
                <a:lnTo>
                  <a:pt x="9144" y="9144"/>
                </a:lnTo>
                <a:lnTo>
                  <a:pt x="4572" y="9144"/>
                </a:lnTo>
                <a:lnTo>
                  <a:pt x="4572" y="714756"/>
                </a:lnTo>
                <a:lnTo>
                  <a:pt x="9144" y="714756"/>
                </a:lnTo>
                <a:close/>
              </a:path>
              <a:path w="2296795" h="725169">
                <a:moveTo>
                  <a:pt x="2292096" y="714756"/>
                </a:moveTo>
                <a:lnTo>
                  <a:pt x="4572" y="714756"/>
                </a:lnTo>
                <a:lnTo>
                  <a:pt x="9144" y="719328"/>
                </a:lnTo>
                <a:lnTo>
                  <a:pt x="9144" y="724662"/>
                </a:lnTo>
                <a:lnTo>
                  <a:pt x="2286761" y="724662"/>
                </a:lnTo>
                <a:lnTo>
                  <a:pt x="2286761" y="719328"/>
                </a:lnTo>
                <a:lnTo>
                  <a:pt x="2292096" y="714756"/>
                </a:lnTo>
                <a:close/>
              </a:path>
              <a:path w="2296795" h="725169">
                <a:moveTo>
                  <a:pt x="9144" y="724662"/>
                </a:moveTo>
                <a:lnTo>
                  <a:pt x="9144" y="719328"/>
                </a:lnTo>
                <a:lnTo>
                  <a:pt x="4572" y="714756"/>
                </a:lnTo>
                <a:lnTo>
                  <a:pt x="4572" y="724662"/>
                </a:lnTo>
                <a:lnTo>
                  <a:pt x="9144" y="724662"/>
                </a:lnTo>
                <a:close/>
              </a:path>
              <a:path w="2296795" h="725169">
                <a:moveTo>
                  <a:pt x="2292096" y="9144"/>
                </a:moveTo>
                <a:lnTo>
                  <a:pt x="2286761" y="4571"/>
                </a:lnTo>
                <a:lnTo>
                  <a:pt x="2286761" y="9144"/>
                </a:lnTo>
                <a:lnTo>
                  <a:pt x="2292096" y="9144"/>
                </a:lnTo>
                <a:close/>
              </a:path>
              <a:path w="2296795" h="725169">
                <a:moveTo>
                  <a:pt x="2292096" y="714756"/>
                </a:moveTo>
                <a:lnTo>
                  <a:pt x="2292096" y="9144"/>
                </a:lnTo>
                <a:lnTo>
                  <a:pt x="2286761" y="9144"/>
                </a:lnTo>
                <a:lnTo>
                  <a:pt x="2286761" y="714756"/>
                </a:lnTo>
                <a:lnTo>
                  <a:pt x="2292096" y="714756"/>
                </a:lnTo>
                <a:close/>
              </a:path>
              <a:path w="2296795" h="725169">
                <a:moveTo>
                  <a:pt x="2292096" y="724662"/>
                </a:moveTo>
                <a:lnTo>
                  <a:pt x="2292096" y="714756"/>
                </a:lnTo>
                <a:lnTo>
                  <a:pt x="2286761" y="719328"/>
                </a:lnTo>
                <a:lnTo>
                  <a:pt x="2286761" y="724662"/>
                </a:lnTo>
                <a:lnTo>
                  <a:pt x="2292096" y="724662"/>
                </a:lnTo>
                <a:close/>
              </a:path>
            </a:pathLst>
          </a:custGeom>
          <a:solidFill>
            <a:srgbClr val="000000"/>
          </a:solidFill>
        </p:spPr>
        <p:txBody>
          <a:bodyPr wrap="square" lIns="0" tIns="0" rIns="0" bIns="0" rtlCol="0"/>
          <a:lstStyle/>
          <a:p>
            <a:endParaRPr/>
          </a:p>
        </p:txBody>
      </p:sp>
      <p:sp>
        <p:nvSpPr>
          <p:cNvPr id="8" name="object 8"/>
          <p:cNvSpPr/>
          <p:nvPr/>
        </p:nvSpPr>
        <p:spPr>
          <a:xfrm>
            <a:off x="6112764" y="3221735"/>
            <a:ext cx="2287905" cy="715645"/>
          </a:xfrm>
          <a:custGeom>
            <a:avLst/>
            <a:gdLst/>
            <a:ahLst/>
            <a:cxnLst/>
            <a:rect l="l" t="t" r="r" b="b"/>
            <a:pathLst>
              <a:path w="2287904" h="715645">
                <a:moveTo>
                  <a:pt x="0" y="0"/>
                </a:moveTo>
                <a:lnTo>
                  <a:pt x="0" y="715517"/>
                </a:lnTo>
                <a:lnTo>
                  <a:pt x="2287524" y="715517"/>
                </a:lnTo>
                <a:lnTo>
                  <a:pt x="2287524" y="0"/>
                </a:lnTo>
                <a:lnTo>
                  <a:pt x="0" y="0"/>
                </a:lnTo>
                <a:close/>
              </a:path>
            </a:pathLst>
          </a:custGeom>
          <a:solidFill>
            <a:srgbClr val="CCFF99"/>
          </a:solidFill>
        </p:spPr>
        <p:txBody>
          <a:bodyPr wrap="square" lIns="0" tIns="0" rIns="0" bIns="0" rtlCol="0"/>
          <a:lstStyle/>
          <a:p>
            <a:endParaRPr/>
          </a:p>
        </p:txBody>
      </p:sp>
      <p:sp>
        <p:nvSpPr>
          <p:cNvPr id="9" name="object 9"/>
          <p:cNvSpPr/>
          <p:nvPr/>
        </p:nvSpPr>
        <p:spPr>
          <a:xfrm>
            <a:off x="6108191" y="3217164"/>
            <a:ext cx="2296795" cy="725170"/>
          </a:xfrm>
          <a:custGeom>
            <a:avLst/>
            <a:gdLst/>
            <a:ahLst/>
            <a:cxnLst/>
            <a:rect l="l" t="t" r="r" b="b"/>
            <a:pathLst>
              <a:path w="2296795" h="725170">
                <a:moveTo>
                  <a:pt x="2296668" y="722376"/>
                </a:moveTo>
                <a:lnTo>
                  <a:pt x="2296668" y="2286"/>
                </a:lnTo>
                <a:lnTo>
                  <a:pt x="2294382" y="0"/>
                </a:lnTo>
                <a:lnTo>
                  <a:pt x="1523" y="0"/>
                </a:lnTo>
                <a:lnTo>
                  <a:pt x="0" y="2286"/>
                </a:lnTo>
                <a:lnTo>
                  <a:pt x="0" y="722376"/>
                </a:lnTo>
                <a:lnTo>
                  <a:pt x="1524" y="724662"/>
                </a:lnTo>
                <a:lnTo>
                  <a:pt x="4572" y="724662"/>
                </a:lnTo>
                <a:lnTo>
                  <a:pt x="4572" y="9906"/>
                </a:lnTo>
                <a:lnTo>
                  <a:pt x="9143" y="4572"/>
                </a:lnTo>
                <a:lnTo>
                  <a:pt x="9143" y="9906"/>
                </a:lnTo>
                <a:lnTo>
                  <a:pt x="2286762" y="9906"/>
                </a:lnTo>
                <a:lnTo>
                  <a:pt x="2286762" y="4572"/>
                </a:lnTo>
                <a:lnTo>
                  <a:pt x="2292096" y="9906"/>
                </a:lnTo>
                <a:lnTo>
                  <a:pt x="2292096" y="724662"/>
                </a:lnTo>
                <a:lnTo>
                  <a:pt x="2294382" y="724662"/>
                </a:lnTo>
                <a:lnTo>
                  <a:pt x="2296668" y="722376"/>
                </a:lnTo>
                <a:close/>
              </a:path>
              <a:path w="2296795" h="725170">
                <a:moveTo>
                  <a:pt x="9143" y="9906"/>
                </a:moveTo>
                <a:lnTo>
                  <a:pt x="9143" y="4572"/>
                </a:lnTo>
                <a:lnTo>
                  <a:pt x="4572" y="9906"/>
                </a:lnTo>
                <a:lnTo>
                  <a:pt x="9143" y="9906"/>
                </a:lnTo>
                <a:close/>
              </a:path>
              <a:path w="2296795" h="725170">
                <a:moveTo>
                  <a:pt x="9143" y="715518"/>
                </a:moveTo>
                <a:lnTo>
                  <a:pt x="9143" y="9906"/>
                </a:lnTo>
                <a:lnTo>
                  <a:pt x="4572" y="9906"/>
                </a:lnTo>
                <a:lnTo>
                  <a:pt x="4572" y="715518"/>
                </a:lnTo>
                <a:lnTo>
                  <a:pt x="9143" y="715518"/>
                </a:lnTo>
                <a:close/>
              </a:path>
              <a:path w="2296795" h="725170">
                <a:moveTo>
                  <a:pt x="2292096" y="715518"/>
                </a:moveTo>
                <a:lnTo>
                  <a:pt x="4572" y="715518"/>
                </a:lnTo>
                <a:lnTo>
                  <a:pt x="9143" y="720089"/>
                </a:lnTo>
                <a:lnTo>
                  <a:pt x="9143" y="724662"/>
                </a:lnTo>
                <a:lnTo>
                  <a:pt x="2286762" y="724662"/>
                </a:lnTo>
                <a:lnTo>
                  <a:pt x="2286762" y="720090"/>
                </a:lnTo>
                <a:lnTo>
                  <a:pt x="2292096" y="715518"/>
                </a:lnTo>
                <a:close/>
              </a:path>
              <a:path w="2296795" h="725170">
                <a:moveTo>
                  <a:pt x="9143" y="724662"/>
                </a:moveTo>
                <a:lnTo>
                  <a:pt x="9143" y="720089"/>
                </a:lnTo>
                <a:lnTo>
                  <a:pt x="4572" y="715518"/>
                </a:lnTo>
                <a:lnTo>
                  <a:pt x="4572" y="724662"/>
                </a:lnTo>
                <a:lnTo>
                  <a:pt x="9143" y="724662"/>
                </a:lnTo>
                <a:close/>
              </a:path>
              <a:path w="2296795" h="725170">
                <a:moveTo>
                  <a:pt x="2292096" y="9906"/>
                </a:moveTo>
                <a:lnTo>
                  <a:pt x="2286762" y="4572"/>
                </a:lnTo>
                <a:lnTo>
                  <a:pt x="2286762" y="9906"/>
                </a:lnTo>
                <a:lnTo>
                  <a:pt x="2292096" y="9906"/>
                </a:lnTo>
                <a:close/>
              </a:path>
              <a:path w="2296795" h="725170">
                <a:moveTo>
                  <a:pt x="2292096" y="715518"/>
                </a:moveTo>
                <a:lnTo>
                  <a:pt x="2292096" y="9906"/>
                </a:lnTo>
                <a:lnTo>
                  <a:pt x="2286762" y="9906"/>
                </a:lnTo>
                <a:lnTo>
                  <a:pt x="2286762" y="715518"/>
                </a:lnTo>
                <a:lnTo>
                  <a:pt x="2292096" y="715518"/>
                </a:lnTo>
                <a:close/>
              </a:path>
              <a:path w="2296795" h="725170">
                <a:moveTo>
                  <a:pt x="2292096" y="724662"/>
                </a:moveTo>
                <a:lnTo>
                  <a:pt x="2292096" y="715518"/>
                </a:lnTo>
                <a:lnTo>
                  <a:pt x="2286762" y="720090"/>
                </a:lnTo>
                <a:lnTo>
                  <a:pt x="2286762" y="724662"/>
                </a:lnTo>
                <a:lnTo>
                  <a:pt x="2292096" y="724662"/>
                </a:lnTo>
                <a:close/>
              </a:path>
            </a:pathLst>
          </a:custGeom>
          <a:solidFill>
            <a:srgbClr val="000000"/>
          </a:solidFill>
        </p:spPr>
        <p:txBody>
          <a:bodyPr wrap="square" lIns="0" tIns="0" rIns="0" bIns="0" rtlCol="0"/>
          <a:lstStyle/>
          <a:p>
            <a:endParaRPr/>
          </a:p>
        </p:txBody>
      </p:sp>
      <p:sp>
        <p:nvSpPr>
          <p:cNvPr id="10" name="object 10"/>
          <p:cNvSpPr/>
          <p:nvPr/>
        </p:nvSpPr>
        <p:spPr>
          <a:xfrm>
            <a:off x="6115050" y="4656582"/>
            <a:ext cx="2287905" cy="647700"/>
          </a:xfrm>
          <a:custGeom>
            <a:avLst/>
            <a:gdLst/>
            <a:ahLst/>
            <a:cxnLst/>
            <a:rect l="l" t="t" r="r" b="b"/>
            <a:pathLst>
              <a:path w="2287904" h="647700">
                <a:moveTo>
                  <a:pt x="0" y="647700"/>
                </a:moveTo>
                <a:lnTo>
                  <a:pt x="2287524" y="647700"/>
                </a:lnTo>
                <a:lnTo>
                  <a:pt x="2287524" y="0"/>
                </a:lnTo>
                <a:lnTo>
                  <a:pt x="0" y="0"/>
                </a:lnTo>
                <a:lnTo>
                  <a:pt x="0" y="647700"/>
                </a:lnTo>
                <a:close/>
              </a:path>
            </a:pathLst>
          </a:custGeom>
          <a:solidFill>
            <a:srgbClr val="CCFF99"/>
          </a:solidFill>
        </p:spPr>
        <p:txBody>
          <a:bodyPr wrap="square" lIns="0" tIns="0" rIns="0" bIns="0" rtlCol="0"/>
          <a:lstStyle/>
          <a:p>
            <a:endParaRPr/>
          </a:p>
        </p:txBody>
      </p:sp>
      <p:sp>
        <p:nvSpPr>
          <p:cNvPr id="11" name="object 11"/>
          <p:cNvSpPr/>
          <p:nvPr/>
        </p:nvSpPr>
        <p:spPr>
          <a:xfrm>
            <a:off x="6110478" y="4584953"/>
            <a:ext cx="2296795" cy="725170"/>
          </a:xfrm>
          <a:custGeom>
            <a:avLst/>
            <a:gdLst/>
            <a:ahLst/>
            <a:cxnLst/>
            <a:rect l="l" t="t" r="r" b="b"/>
            <a:pathLst>
              <a:path w="2296795" h="725170">
                <a:moveTo>
                  <a:pt x="2296668" y="722376"/>
                </a:moveTo>
                <a:lnTo>
                  <a:pt x="2296668" y="1524"/>
                </a:lnTo>
                <a:lnTo>
                  <a:pt x="2294382" y="0"/>
                </a:lnTo>
                <a:lnTo>
                  <a:pt x="2285" y="0"/>
                </a:lnTo>
                <a:lnTo>
                  <a:pt x="0" y="1524"/>
                </a:lnTo>
                <a:lnTo>
                  <a:pt x="0" y="722376"/>
                </a:lnTo>
                <a:lnTo>
                  <a:pt x="2286" y="724662"/>
                </a:lnTo>
                <a:lnTo>
                  <a:pt x="4572" y="724662"/>
                </a:lnTo>
                <a:lnTo>
                  <a:pt x="4572" y="9144"/>
                </a:lnTo>
                <a:lnTo>
                  <a:pt x="9144" y="4572"/>
                </a:lnTo>
                <a:lnTo>
                  <a:pt x="9143" y="9144"/>
                </a:lnTo>
                <a:lnTo>
                  <a:pt x="2287523" y="9144"/>
                </a:lnTo>
                <a:lnTo>
                  <a:pt x="2287523" y="4571"/>
                </a:lnTo>
                <a:lnTo>
                  <a:pt x="2292096" y="9144"/>
                </a:lnTo>
                <a:lnTo>
                  <a:pt x="2292096" y="724662"/>
                </a:lnTo>
                <a:lnTo>
                  <a:pt x="2294382" y="724662"/>
                </a:lnTo>
                <a:lnTo>
                  <a:pt x="2296668" y="722376"/>
                </a:lnTo>
                <a:close/>
              </a:path>
              <a:path w="2296795" h="725170">
                <a:moveTo>
                  <a:pt x="9144" y="9144"/>
                </a:moveTo>
                <a:lnTo>
                  <a:pt x="9144" y="4572"/>
                </a:lnTo>
                <a:lnTo>
                  <a:pt x="4572" y="9144"/>
                </a:lnTo>
                <a:lnTo>
                  <a:pt x="9144" y="9144"/>
                </a:lnTo>
                <a:close/>
              </a:path>
              <a:path w="2296795" h="725170">
                <a:moveTo>
                  <a:pt x="9144" y="714756"/>
                </a:moveTo>
                <a:lnTo>
                  <a:pt x="9144" y="9144"/>
                </a:lnTo>
                <a:lnTo>
                  <a:pt x="4572" y="9144"/>
                </a:lnTo>
                <a:lnTo>
                  <a:pt x="4572" y="714756"/>
                </a:lnTo>
                <a:lnTo>
                  <a:pt x="9144" y="714756"/>
                </a:lnTo>
                <a:close/>
              </a:path>
              <a:path w="2296795" h="725170">
                <a:moveTo>
                  <a:pt x="2292096" y="714756"/>
                </a:moveTo>
                <a:lnTo>
                  <a:pt x="4572" y="714756"/>
                </a:lnTo>
                <a:lnTo>
                  <a:pt x="9144" y="719328"/>
                </a:lnTo>
                <a:lnTo>
                  <a:pt x="9144" y="724662"/>
                </a:lnTo>
                <a:lnTo>
                  <a:pt x="2287523" y="724662"/>
                </a:lnTo>
                <a:lnTo>
                  <a:pt x="2287523" y="719328"/>
                </a:lnTo>
                <a:lnTo>
                  <a:pt x="2292096" y="714756"/>
                </a:lnTo>
                <a:close/>
              </a:path>
              <a:path w="2296795" h="725170">
                <a:moveTo>
                  <a:pt x="9144" y="724662"/>
                </a:moveTo>
                <a:lnTo>
                  <a:pt x="9144" y="719328"/>
                </a:lnTo>
                <a:lnTo>
                  <a:pt x="4572" y="714756"/>
                </a:lnTo>
                <a:lnTo>
                  <a:pt x="4572" y="724662"/>
                </a:lnTo>
                <a:lnTo>
                  <a:pt x="9144" y="724662"/>
                </a:lnTo>
                <a:close/>
              </a:path>
              <a:path w="2296795" h="725170">
                <a:moveTo>
                  <a:pt x="2292096" y="9144"/>
                </a:moveTo>
                <a:lnTo>
                  <a:pt x="2287523" y="4571"/>
                </a:lnTo>
                <a:lnTo>
                  <a:pt x="2287523" y="9144"/>
                </a:lnTo>
                <a:lnTo>
                  <a:pt x="2292096" y="9144"/>
                </a:lnTo>
                <a:close/>
              </a:path>
              <a:path w="2296795" h="725170">
                <a:moveTo>
                  <a:pt x="2292096" y="714756"/>
                </a:moveTo>
                <a:lnTo>
                  <a:pt x="2292096" y="9144"/>
                </a:lnTo>
                <a:lnTo>
                  <a:pt x="2287523" y="9144"/>
                </a:lnTo>
                <a:lnTo>
                  <a:pt x="2287523" y="714756"/>
                </a:lnTo>
                <a:lnTo>
                  <a:pt x="2292096" y="714756"/>
                </a:lnTo>
                <a:close/>
              </a:path>
              <a:path w="2296795" h="725170">
                <a:moveTo>
                  <a:pt x="2292096" y="724662"/>
                </a:moveTo>
                <a:lnTo>
                  <a:pt x="2292096" y="714756"/>
                </a:lnTo>
                <a:lnTo>
                  <a:pt x="2287523" y="719328"/>
                </a:lnTo>
                <a:lnTo>
                  <a:pt x="2287523" y="724662"/>
                </a:lnTo>
                <a:lnTo>
                  <a:pt x="2292096" y="724662"/>
                </a:lnTo>
                <a:close/>
              </a:path>
            </a:pathLst>
          </a:custGeom>
          <a:solidFill>
            <a:srgbClr val="000000"/>
          </a:solidFill>
        </p:spPr>
        <p:txBody>
          <a:bodyPr wrap="square" lIns="0" tIns="0" rIns="0" bIns="0" rtlCol="0"/>
          <a:lstStyle/>
          <a:p>
            <a:endParaRPr/>
          </a:p>
        </p:txBody>
      </p:sp>
      <p:sp>
        <p:nvSpPr>
          <p:cNvPr id="12" name="object 12"/>
          <p:cNvSpPr/>
          <p:nvPr/>
        </p:nvSpPr>
        <p:spPr>
          <a:xfrm>
            <a:off x="6115050" y="5304282"/>
            <a:ext cx="2287905" cy="715645"/>
          </a:xfrm>
          <a:custGeom>
            <a:avLst/>
            <a:gdLst/>
            <a:ahLst/>
            <a:cxnLst/>
            <a:rect l="l" t="t" r="r" b="b"/>
            <a:pathLst>
              <a:path w="2287904" h="715645">
                <a:moveTo>
                  <a:pt x="0" y="0"/>
                </a:moveTo>
                <a:lnTo>
                  <a:pt x="0" y="715517"/>
                </a:lnTo>
                <a:lnTo>
                  <a:pt x="2287524" y="715517"/>
                </a:lnTo>
                <a:lnTo>
                  <a:pt x="2287524" y="0"/>
                </a:lnTo>
                <a:lnTo>
                  <a:pt x="0" y="0"/>
                </a:lnTo>
                <a:close/>
              </a:path>
            </a:pathLst>
          </a:custGeom>
          <a:solidFill>
            <a:srgbClr val="FFFF66"/>
          </a:solidFill>
        </p:spPr>
        <p:txBody>
          <a:bodyPr wrap="square" lIns="0" tIns="0" rIns="0" bIns="0" rtlCol="0"/>
          <a:lstStyle/>
          <a:p>
            <a:endParaRPr/>
          </a:p>
        </p:txBody>
      </p:sp>
      <p:sp>
        <p:nvSpPr>
          <p:cNvPr id="13" name="object 13"/>
          <p:cNvSpPr/>
          <p:nvPr/>
        </p:nvSpPr>
        <p:spPr>
          <a:xfrm>
            <a:off x="6110478" y="5299709"/>
            <a:ext cx="2296795" cy="725170"/>
          </a:xfrm>
          <a:custGeom>
            <a:avLst/>
            <a:gdLst/>
            <a:ahLst/>
            <a:cxnLst/>
            <a:rect l="l" t="t" r="r" b="b"/>
            <a:pathLst>
              <a:path w="2296795" h="725170">
                <a:moveTo>
                  <a:pt x="2296668" y="723138"/>
                </a:moveTo>
                <a:lnTo>
                  <a:pt x="2296668" y="2286"/>
                </a:lnTo>
                <a:lnTo>
                  <a:pt x="2294382" y="0"/>
                </a:lnTo>
                <a:lnTo>
                  <a:pt x="2285" y="0"/>
                </a:lnTo>
                <a:lnTo>
                  <a:pt x="0" y="2286"/>
                </a:lnTo>
                <a:lnTo>
                  <a:pt x="0" y="723138"/>
                </a:lnTo>
                <a:lnTo>
                  <a:pt x="2286" y="724662"/>
                </a:lnTo>
                <a:lnTo>
                  <a:pt x="4572" y="724662"/>
                </a:lnTo>
                <a:lnTo>
                  <a:pt x="4572" y="9906"/>
                </a:lnTo>
                <a:lnTo>
                  <a:pt x="9143" y="4572"/>
                </a:lnTo>
                <a:lnTo>
                  <a:pt x="9143" y="9906"/>
                </a:lnTo>
                <a:lnTo>
                  <a:pt x="2287524" y="9906"/>
                </a:lnTo>
                <a:lnTo>
                  <a:pt x="2287524" y="4572"/>
                </a:lnTo>
                <a:lnTo>
                  <a:pt x="2292096" y="9906"/>
                </a:lnTo>
                <a:lnTo>
                  <a:pt x="2292096" y="724662"/>
                </a:lnTo>
                <a:lnTo>
                  <a:pt x="2294382" y="724662"/>
                </a:lnTo>
                <a:lnTo>
                  <a:pt x="2296668" y="723138"/>
                </a:lnTo>
                <a:close/>
              </a:path>
              <a:path w="2296795" h="725170">
                <a:moveTo>
                  <a:pt x="9143" y="9906"/>
                </a:moveTo>
                <a:lnTo>
                  <a:pt x="9143" y="4572"/>
                </a:lnTo>
                <a:lnTo>
                  <a:pt x="4572" y="9906"/>
                </a:lnTo>
                <a:lnTo>
                  <a:pt x="9143" y="9906"/>
                </a:lnTo>
                <a:close/>
              </a:path>
              <a:path w="2296795" h="725170">
                <a:moveTo>
                  <a:pt x="9143" y="715518"/>
                </a:moveTo>
                <a:lnTo>
                  <a:pt x="9143" y="9906"/>
                </a:lnTo>
                <a:lnTo>
                  <a:pt x="4572" y="9906"/>
                </a:lnTo>
                <a:lnTo>
                  <a:pt x="4572" y="715518"/>
                </a:lnTo>
                <a:lnTo>
                  <a:pt x="9143" y="715518"/>
                </a:lnTo>
                <a:close/>
              </a:path>
              <a:path w="2296795" h="725170">
                <a:moveTo>
                  <a:pt x="2292096" y="715518"/>
                </a:moveTo>
                <a:lnTo>
                  <a:pt x="4572" y="715518"/>
                </a:lnTo>
                <a:lnTo>
                  <a:pt x="9143" y="720089"/>
                </a:lnTo>
                <a:lnTo>
                  <a:pt x="9143" y="724662"/>
                </a:lnTo>
                <a:lnTo>
                  <a:pt x="2287524" y="724662"/>
                </a:lnTo>
                <a:lnTo>
                  <a:pt x="2287524" y="720090"/>
                </a:lnTo>
                <a:lnTo>
                  <a:pt x="2292096" y="715518"/>
                </a:lnTo>
                <a:close/>
              </a:path>
              <a:path w="2296795" h="725170">
                <a:moveTo>
                  <a:pt x="9143" y="724662"/>
                </a:moveTo>
                <a:lnTo>
                  <a:pt x="9143" y="720089"/>
                </a:lnTo>
                <a:lnTo>
                  <a:pt x="4572" y="715518"/>
                </a:lnTo>
                <a:lnTo>
                  <a:pt x="4572" y="724662"/>
                </a:lnTo>
                <a:lnTo>
                  <a:pt x="9143" y="724662"/>
                </a:lnTo>
                <a:close/>
              </a:path>
              <a:path w="2296795" h="725170">
                <a:moveTo>
                  <a:pt x="2292096" y="9906"/>
                </a:moveTo>
                <a:lnTo>
                  <a:pt x="2287524" y="4572"/>
                </a:lnTo>
                <a:lnTo>
                  <a:pt x="2287524" y="9906"/>
                </a:lnTo>
                <a:lnTo>
                  <a:pt x="2292096" y="9906"/>
                </a:lnTo>
                <a:close/>
              </a:path>
              <a:path w="2296795" h="725170">
                <a:moveTo>
                  <a:pt x="2292096" y="715518"/>
                </a:moveTo>
                <a:lnTo>
                  <a:pt x="2292096" y="9906"/>
                </a:lnTo>
                <a:lnTo>
                  <a:pt x="2287524" y="9906"/>
                </a:lnTo>
                <a:lnTo>
                  <a:pt x="2287524" y="715518"/>
                </a:lnTo>
                <a:lnTo>
                  <a:pt x="2292096" y="715518"/>
                </a:lnTo>
                <a:close/>
              </a:path>
              <a:path w="2296795" h="725170">
                <a:moveTo>
                  <a:pt x="2292096" y="724662"/>
                </a:moveTo>
                <a:lnTo>
                  <a:pt x="2292096" y="715518"/>
                </a:lnTo>
                <a:lnTo>
                  <a:pt x="2287524" y="720090"/>
                </a:lnTo>
                <a:lnTo>
                  <a:pt x="2287524" y="724662"/>
                </a:lnTo>
                <a:lnTo>
                  <a:pt x="2292096" y="724662"/>
                </a:lnTo>
                <a:close/>
              </a:path>
            </a:pathLst>
          </a:custGeom>
          <a:solidFill>
            <a:srgbClr val="000000"/>
          </a:solidFill>
        </p:spPr>
        <p:txBody>
          <a:bodyPr wrap="square" lIns="0" tIns="0" rIns="0" bIns="0" rtlCol="0"/>
          <a:lstStyle/>
          <a:p>
            <a:endParaRPr/>
          </a:p>
        </p:txBody>
      </p:sp>
      <p:sp>
        <p:nvSpPr>
          <p:cNvPr id="14" name="object 14"/>
          <p:cNvSpPr txBox="1"/>
          <p:nvPr/>
        </p:nvSpPr>
        <p:spPr>
          <a:xfrm>
            <a:off x="6115050" y="5354066"/>
            <a:ext cx="2287905" cy="527685"/>
          </a:xfrm>
          <a:prstGeom prst="rect">
            <a:avLst/>
          </a:prstGeom>
        </p:spPr>
        <p:txBody>
          <a:bodyPr vert="horz" wrap="square" lIns="0" tIns="12700" rIns="0" bIns="0" rtlCol="0">
            <a:spAutoFit/>
          </a:bodyPr>
          <a:lstStyle/>
          <a:p>
            <a:pPr marL="133985">
              <a:lnSpc>
                <a:spcPts val="1795"/>
              </a:lnSpc>
              <a:spcBef>
                <a:spcPts val="100"/>
              </a:spcBef>
            </a:pPr>
            <a:r>
              <a:rPr sz="1500" spc="-5" dirty="0">
                <a:latin typeface="Arial Narrow"/>
                <a:cs typeface="Arial Narrow"/>
              </a:rPr>
              <a:t>Digital</a:t>
            </a:r>
            <a:r>
              <a:rPr sz="1500" spc="-15" dirty="0">
                <a:latin typeface="Arial Narrow"/>
                <a:cs typeface="Arial Narrow"/>
              </a:rPr>
              <a:t> </a:t>
            </a:r>
            <a:r>
              <a:rPr sz="1500" spc="-5" dirty="0">
                <a:latin typeface="Arial Narrow"/>
                <a:cs typeface="Arial Narrow"/>
              </a:rPr>
              <a:t>Signature</a:t>
            </a:r>
            <a:endParaRPr sz="1500">
              <a:latin typeface="Arial Narrow"/>
              <a:cs typeface="Arial Narrow"/>
            </a:endParaRPr>
          </a:p>
          <a:p>
            <a:pPr marL="133985">
              <a:lnSpc>
                <a:spcPts val="2155"/>
              </a:lnSpc>
            </a:pPr>
            <a:r>
              <a:rPr sz="1800" spc="-5" dirty="0">
                <a:latin typeface="Arial Narrow"/>
                <a:cs typeface="Arial Narrow"/>
              </a:rPr>
              <a:t>B157 ACE3</a:t>
            </a:r>
            <a:r>
              <a:rPr sz="1800" spc="-60" dirty="0">
                <a:latin typeface="Arial Narrow"/>
                <a:cs typeface="Arial Narrow"/>
              </a:rPr>
              <a:t> </a:t>
            </a:r>
            <a:r>
              <a:rPr sz="1800" spc="-5" dirty="0">
                <a:latin typeface="Arial Narrow"/>
                <a:cs typeface="Arial Narrow"/>
              </a:rPr>
              <a:t>9788</a:t>
            </a:r>
            <a:endParaRPr sz="1800">
              <a:latin typeface="Arial Narrow"/>
              <a:cs typeface="Arial Narrow"/>
            </a:endParaRPr>
          </a:p>
        </p:txBody>
      </p:sp>
      <p:sp>
        <p:nvSpPr>
          <p:cNvPr id="15" name="object 15"/>
          <p:cNvSpPr/>
          <p:nvPr/>
        </p:nvSpPr>
        <p:spPr>
          <a:xfrm>
            <a:off x="6115050" y="3941826"/>
            <a:ext cx="2287905" cy="715010"/>
          </a:xfrm>
          <a:custGeom>
            <a:avLst/>
            <a:gdLst/>
            <a:ahLst/>
            <a:cxnLst/>
            <a:rect l="l" t="t" r="r" b="b"/>
            <a:pathLst>
              <a:path w="2287904" h="715010">
                <a:moveTo>
                  <a:pt x="0" y="0"/>
                </a:moveTo>
                <a:lnTo>
                  <a:pt x="0" y="714755"/>
                </a:lnTo>
                <a:lnTo>
                  <a:pt x="2287524" y="714755"/>
                </a:lnTo>
                <a:lnTo>
                  <a:pt x="2287524" y="0"/>
                </a:lnTo>
                <a:lnTo>
                  <a:pt x="0" y="0"/>
                </a:lnTo>
                <a:close/>
              </a:path>
            </a:pathLst>
          </a:custGeom>
          <a:solidFill>
            <a:srgbClr val="CCFF99"/>
          </a:solidFill>
        </p:spPr>
        <p:txBody>
          <a:bodyPr wrap="square" lIns="0" tIns="0" rIns="0" bIns="0" rtlCol="0"/>
          <a:lstStyle/>
          <a:p>
            <a:endParaRPr/>
          </a:p>
        </p:txBody>
      </p:sp>
      <p:sp>
        <p:nvSpPr>
          <p:cNvPr id="16" name="object 16"/>
          <p:cNvSpPr/>
          <p:nvPr/>
        </p:nvSpPr>
        <p:spPr>
          <a:xfrm>
            <a:off x="6110478" y="3937253"/>
            <a:ext cx="2296795" cy="725170"/>
          </a:xfrm>
          <a:custGeom>
            <a:avLst/>
            <a:gdLst/>
            <a:ahLst/>
            <a:cxnLst/>
            <a:rect l="l" t="t" r="r" b="b"/>
            <a:pathLst>
              <a:path w="2296795" h="725170">
                <a:moveTo>
                  <a:pt x="2296668" y="722376"/>
                </a:moveTo>
                <a:lnTo>
                  <a:pt x="2296668" y="1524"/>
                </a:lnTo>
                <a:lnTo>
                  <a:pt x="2294382" y="0"/>
                </a:lnTo>
                <a:lnTo>
                  <a:pt x="2285" y="0"/>
                </a:lnTo>
                <a:lnTo>
                  <a:pt x="0" y="1524"/>
                </a:lnTo>
                <a:lnTo>
                  <a:pt x="0" y="722376"/>
                </a:lnTo>
                <a:lnTo>
                  <a:pt x="2286" y="724662"/>
                </a:lnTo>
                <a:lnTo>
                  <a:pt x="4572" y="724662"/>
                </a:lnTo>
                <a:lnTo>
                  <a:pt x="4572" y="9144"/>
                </a:lnTo>
                <a:lnTo>
                  <a:pt x="9144" y="4572"/>
                </a:lnTo>
                <a:lnTo>
                  <a:pt x="9143" y="9144"/>
                </a:lnTo>
                <a:lnTo>
                  <a:pt x="2287523" y="9144"/>
                </a:lnTo>
                <a:lnTo>
                  <a:pt x="2287523" y="4571"/>
                </a:lnTo>
                <a:lnTo>
                  <a:pt x="2292096" y="9144"/>
                </a:lnTo>
                <a:lnTo>
                  <a:pt x="2292096" y="724662"/>
                </a:lnTo>
                <a:lnTo>
                  <a:pt x="2294382" y="724662"/>
                </a:lnTo>
                <a:lnTo>
                  <a:pt x="2296668" y="722376"/>
                </a:lnTo>
                <a:close/>
              </a:path>
              <a:path w="2296795" h="725170">
                <a:moveTo>
                  <a:pt x="9144" y="9144"/>
                </a:moveTo>
                <a:lnTo>
                  <a:pt x="9144" y="4572"/>
                </a:lnTo>
                <a:lnTo>
                  <a:pt x="4572" y="9144"/>
                </a:lnTo>
                <a:lnTo>
                  <a:pt x="9144" y="9144"/>
                </a:lnTo>
                <a:close/>
              </a:path>
              <a:path w="2296795" h="725170">
                <a:moveTo>
                  <a:pt x="9144" y="714756"/>
                </a:moveTo>
                <a:lnTo>
                  <a:pt x="9144" y="9144"/>
                </a:lnTo>
                <a:lnTo>
                  <a:pt x="4572" y="9144"/>
                </a:lnTo>
                <a:lnTo>
                  <a:pt x="4572" y="714756"/>
                </a:lnTo>
                <a:lnTo>
                  <a:pt x="9144" y="714756"/>
                </a:lnTo>
                <a:close/>
              </a:path>
              <a:path w="2296795" h="725170">
                <a:moveTo>
                  <a:pt x="2292096" y="714756"/>
                </a:moveTo>
                <a:lnTo>
                  <a:pt x="4572" y="714756"/>
                </a:lnTo>
                <a:lnTo>
                  <a:pt x="9144" y="719328"/>
                </a:lnTo>
                <a:lnTo>
                  <a:pt x="9144" y="724662"/>
                </a:lnTo>
                <a:lnTo>
                  <a:pt x="2287523" y="724662"/>
                </a:lnTo>
                <a:lnTo>
                  <a:pt x="2287523" y="719328"/>
                </a:lnTo>
                <a:lnTo>
                  <a:pt x="2292096" y="714756"/>
                </a:lnTo>
                <a:close/>
              </a:path>
              <a:path w="2296795" h="725170">
                <a:moveTo>
                  <a:pt x="9144" y="724662"/>
                </a:moveTo>
                <a:lnTo>
                  <a:pt x="9144" y="719328"/>
                </a:lnTo>
                <a:lnTo>
                  <a:pt x="4572" y="714756"/>
                </a:lnTo>
                <a:lnTo>
                  <a:pt x="4572" y="724662"/>
                </a:lnTo>
                <a:lnTo>
                  <a:pt x="9144" y="724662"/>
                </a:lnTo>
                <a:close/>
              </a:path>
              <a:path w="2296795" h="725170">
                <a:moveTo>
                  <a:pt x="2292096" y="9144"/>
                </a:moveTo>
                <a:lnTo>
                  <a:pt x="2287523" y="4571"/>
                </a:lnTo>
                <a:lnTo>
                  <a:pt x="2287523" y="9144"/>
                </a:lnTo>
                <a:lnTo>
                  <a:pt x="2292096" y="9144"/>
                </a:lnTo>
                <a:close/>
              </a:path>
              <a:path w="2296795" h="725170">
                <a:moveTo>
                  <a:pt x="2292096" y="714756"/>
                </a:moveTo>
                <a:lnTo>
                  <a:pt x="2292096" y="9144"/>
                </a:lnTo>
                <a:lnTo>
                  <a:pt x="2287523" y="9144"/>
                </a:lnTo>
                <a:lnTo>
                  <a:pt x="2287523" y="714756"/>
                </a:lnTo>
                <a:lnTo>
                  <a:pt x="2292096" y="714756"/>
                </a:lnTo>
                <a:close/>
              </a:path>
              <a:path w="2296795" h="725170">
                <a:moveTo>
                  <a:pt x="2292096" y="724662"/>
                </a:moveTo>
                <a:lnTo>
                  <a:pt x="2292096" y="714756"/>
                </a:lnTo>
                <a:lnTo>
                  <a:pt x="2287523" y="719328"/>
                </a:lnTo>
                <a:lnTo>
                  <a:pt x="2287523" y="724662"/>
                </a:lnTo>
                <a:lnTo>
                  <a:pt x="2292096" y="724662"/>
                </a:lnTo>
                <a:close/>
              </a:path>
            </a:pathLst>
          </a:custGeom>
          <a:solidFill>
            <a:srgbClr val="000000"/>
          </a:solidFill>
        </p:spPr>
        <p:txBody>
          <a:bodyPr wrap="square" lIns="0" tIns="0" rIns="0" bIns="0" rtlCol="0"/>
          <a:lstStyle/>
          <a:p>
            <a:endParaRPr/>
          </a:p>
        </p:txBody>
      </p:sp>
      <p:sp>
        <p:nvSpPr>
          <p:cNvPr id="17" name="object 17"/>
          <p:cNvSpPr txBox="1"/>
          <p:nvPr/>
        </p:nvSpPr>
        <p:spPr>
          <a:xfrm>
            <a:off x="6051726" y="2591815"/>
            <a:ext cx="2351405" cy="2591435"/>
          </a:xfrm>
          <a:prstGeom prst="rect">
            <a:avLst/>
          </a:prstGeom>
        </p:spPr>
        <p:txBody>
          <a:bodyPr vert="horz" wrap="square" lIns="0" tIns="12700" rIns="0" bIns="0" rtlCol="0">
            <a:spAutoFit/>
          </a:bodyPr>
          <a:lstStyle/>
          <a:p>
            <a:pPr marL="135255">
              <a:lnSpc>
                <a:spcPct val="100000"/>
              </a:lnSpc>
              <a:spcBef>
                <a:spcPts val="100"/>
              </a:spcBef>
            </a:pPr>
            <a:r>
              <a:rPr sz="1500" spc="-5" dirty="0">
                <a:latin typeface="Arial Narrow"/>
                <a:cs typeface="Arial Narrow"/>
              </a:rPr>
              <a:t>Principal’s Identity</a:t>
            </a:r>
            <a:endParaRPr sz="1500">
              <a:latin typeface="Arial Narrow"/>
              <a:cs typeface="Arial Narrow"/>
            </a:endParaRPr>
          </a:p>
          <a:p>
            <a:pPr marL="135255">
              <a:lnSpc>
                <a:spcPct val="100000"/>
              </a:lnSpc>
            </a:pPr>
            <a:r>
              <a:rPr sz="1600" spc="-5" dirty="0">
                <a:latin typeface="Arial Narrow"/>
                <a:cs typeface="Arial Narrow"/>
              </a:rPr>
              <a:t>Amazon.com</a:t>
            </a:r>
            <a:endParaRPr sz="1600">
              <a:latin typeface="Arial Narrow"/>
              <a:cs typeface="Arial Narrow"/>
            </a:endParaRPr>
          </a:p>
          <a:p>
            <a:pPr>
              <a:lnSpc>
                <a:spcPct val="100000"/>
              </a:lnSpc>
              <a:spcBef>
                <a:spcPts val="35"/>
              </a:spcBef>
            </a:pPr>
            <a:endParaRPr sz="1500">
              <a:latin typeface="Times New Roman"/>
              <a:cs typeface="Times New Roman"/>
            </a:endParaRPr>
          </a:p>
          <a:p>
            <a:pPr marL="195580">
              <a:lnSpc>
                <a:spcPts val="1545"/>
              </a:lnSpc>
              <a:spcBef>
                <a:spcPts val="5"/>
              </a:spcBef>
            </a:pPr>
            <a:r>
              <a:rPr sz="1500" spc="-5" dirty="0">
                <a:latin typeface="Arial Narrow"/>
                <a:cs typeface="Arial Narrow"/>
              </a:rPr>
              <a:t>Principal’s Public</a:t>
            </a:r>
            <a:r>
              <a:rPr sz="1500" dirty="0">
                <a:latin typeface="Arial Narrow"/>
                <a:cs typeface="Arial Narrow"/>
              </a:rPr>
              <a:t> </a:t>
            </a:r>
            <a:r>
              <a:rPr sz="1500" spc="-5" dirty="0">
                <a:latin typeface="Arial Narrow"/>
                <a:cs typeface="Arial Narrow"/>
              </a:rPr>
              <a:t>Key</a:t>
            </a:r>
            <a:endParaRPr sz="1500">
              <a:latin typeface="Arial Narrow"/>
              <a:cs typeface="Arial Narrow"/>
            </a:endParaRPr>
          </a:p>
          <a:p>
            <a:pPr marR="576580" algn="ctr">
              <a:lnSpc>
                <a:spcPts val="2505"/>
              </a:lnSpc>
            </a:pPr>
            <a:r>
              <a:rPr sz="3450" spc="-7" baseline="-27777" dirty="0">
                <a:latin typeface="Times New Roman"/>
                <a:cs typeface="Times New Roman"/>
              </a:rPr>
              <a:t>o</a:t>
            </a:r>
            <a:r>
              <a:rPr sz="3450" spc="-367" baseline="-27777" dirty="0">
                <a:latin typeface="Times New Roman"/>
                <a:cs typeface="Times New Roman"/>
              </a:rPr>
              <a:t> </a:t>
            </a:r>
            <a:r>
              <a:rPr sz="1800" spc="-5" dirty="0">
                <a:latin typeface="Arial Narrow"/>
                <a:cs typeface="Arial Narrow"/>
              </a:rPr>
              <a:t>mQGiBD9aAvwRB</a:t>
            </a:r>
            <a:endParaRPr sz="1800">
              <a:latin typeface="Arial Narrow"/>
              <a:cs typeface="Arial Narrow"/>
            </a:endParaRPr>
          </a:p>
          <a:p>
            <a:pPr marL="161290">
              <a:lnSpc>
                <a:spcPts val="1795"/>
              </a:lnSpc>
              <a:spcBef>
                <a:spcPts val="1550"/>
              </a:spcBef>
            </a:pPr>
            <a:r>
              <a:rPr sz="1500" spc="-5" dirty="0">
                <a:latin typeface="Arial Narrow"/>
                <a:cs typeface="Arial Narrow"/>
              </a:rPr>
              <a:t>Hash, other</a:t>
            </a:r>
            <a:r>
              <a:rPr sz="1500" dirty="0">
                <a:latin typeface="Arial Narrow"/>
                <a:cs typeface="Arial Narrow"/>
              </a:rPr>
              <a:t> </a:t>
            </a:r>
            <a:r>
              <a:rPr sz="1500" spc="-5" dirty="0">
                <a:latin typeface="Arial Narrow"/>
                <a:cs typeface="Arial Narrow"/>
              </a:rPr>
              <a:t>information</a:t>
            </a:r>
            <a:endParaRPr sz="1500">
              <a:latin typeface="Arial Narrow"/>
              <a:cs typeface="Arial Narrow"/>
            </a:endParaRPr>
          </a:p>
          <a:p>
            <a:pPr marL="161290">
              <a:lnSpc>
                <a:spcPts val="2155"/>
              </a:lnSpc>
            </a:pPr>
            <a:r>
              <a:rPr sz="1800" dirty="0">
                <a:latin typeface="Arial Narrow"/>
                <a:cs typeface="Arial Narrow"/>
              </a:rPr>
              <a:t>SHA-256</a:t>
            </a:r>
            <a:endParaRPr sz="1800">
              <a:latin typeface="Arial Narrow"/>
              <a:cs typeface="Arial Narrow"/>
            </a:endParaRPr>
          </a:p>
          <a:p>
            <a:pPr marL="198120">
              <a:lnSpc>
                <a:spcPts val="1795"/>
              </a:lnSpc>
              <a:spcBef>
                <a:spcPts val="1205"/>
              </a:spcBef>
            </a:pPr>
            <a:r>
              <a:rPr sz="1500" dirty="0">
                <a:latin typeface="Arial Narrow"/>
                <a:cs typeface="Arial Narrow"/>
              </a:rPr>
              <a:t>Signer’s</a:t>
            </a:r>
            <a:r>
              <a:rPr sz="1500" spc="10" dirty="0">
                <a:latin typeface="Arial Narrow"/>
                <a:cs typeface="Arial Narrow"/>
              </a:rPr>
              <a:t> </a:t>
            </a:r>
            <a:r>
              <a:rPr sz="1500" spc="-5" dirty="0">
                <a:latin typeface="Arial Narrow"/>
                <a:cs typeface="Arial Narrow"/>
              </a:rPr>
              <a:t>Identity</a:t>
            </a:r>
            <a:endParaRPr sz="1500">
              <a:latin typeface="Arial Narrow"/>
              <a:cs typeface="Arial Narrow"/>
            </a:endParaRPr>
          </a:p>
          <a:p>
            <a:pPr marL="198120">
              <a:lnSpc>
                <a:spcPts val="2155"/>
              </a:lnSpc>
            </a:pPr>
            <a:r>
              <a:rPr sz="1800" spc="-15" dirty="0">
                <a:latin typeface="Arial Narrow"/>
                <a:cs typeface="Arial Narrow"/>
              </a:rPr>
              <a:t>Verisign</a:t>
            </a:r>
            <a:endParaRPr sz="1800">
              <a:latin typeface="Arial Narrow"/>
              <a:cs typeface="Arial Narrow"/>
            </a:endParaRPr>
          </a:p>
        </p:txBody>
      </p:sp>
      <p:sp>
        <p:nvSpPr>
          <p:cNvPr id="18" name="object 18"/>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19" name="object 19"/>
          <p:cNvSpPr txBox="1"/>
          <p:nvPr/>
        </p:nvSpPr>
        <p:spPr>
          <a:xfrm>
            <a:off x="8079231" y="6432350"/>
            <a:ext cx="14986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latin typeface="Arial"/>
                <a:cs typeface="Arial"/>
              </a:rPr>
              <a:t>57</a:t>
            </a:fld>
            <a:endParaRPr sz="1400">
              <a:latin typeface="Arial"/>
              <a:cs typeface="Arial"/>
            </a:endParaRPr>
          </a:p>
        </p:txBody>
      </p:sp>
    </p:spTree>
    <p:extLst>
      <p:ext uri="{BB962C8B-B14F-4D97-AF65-F5344CB8AC3E}">
        <p14:creationId xmlns:p14="http://schemas.microsoft.com/office/powerpoint/2010/main" val="324009690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237992" y="1440433"/>
            <a:ext cx="3583940" cy="467359"/>
          </a:xfrm>
          <a:prstGeom prst="rect">
            <a:avLst/>
          </a:prstGeom>
        </p:spPr>
        <p:txBody>
          <a:bodyPr vert="horz" wrap="square" lIns="0" tIns="12065" rIns="0" bIns="0" rtlCol="0">
            <a:spAutoFit/>
          </a:bodyPr>
          <a:lstStyle/>
          <a:p>
            <a:pPr marL="12700">
              <a:lnSpc>
                <a:spcPct val="100000"/>
              </a:lnSpc>
              <a:spcBef>
                <a:spcPts val="95"/>
              </a:spcBef>
            </a:pPr>
            <a:r>
              <a:rPr spc="-5" dirty="0"/>
              <a:t>Changing the Public</a:t>
            </a:r>
            <a:r>
              <a:rPr spc="-10" dirty="0"/>
              <a:t> </a:t>
            </a:r>
            <a:r>
              <a:rPr spc="-5" dirty="0"/>
              <a:t>Key</a:t>
            </a:r>
          </a:p>
        </p:txBody>
      </p:sp>
      <p:sp>
        <p:nvSpPr>
          <p:cNvPr id="5" name="object 5"/>
          <p:cNvSpPr txBox="1"/>
          <p:nvPr/>
        </p:nvSpPr>
        <p:spPr>
          <a:xfrm>
            <a:off x="1814576" y="2283205"/>
            <a:ext cx="3742054" cy="3607435"/>
          </a:xfrm>
          <a:prstGeom prst="rect">
            <a:avLst/>
          </a:prstGeom>
        </p:spPr>
        <p:txBody>
          <a:bodyPr vert="horz" wrap="square" lIns="0" tIns="12700" rIns="0" bIns="0" rtlCol="0">
            <a:spAutoFit/>
          </a:bodyPr>
          <a:lstStyle/>
          <a:p>
            <a:pPr marL="292735" marR="5080" indent="-280035">
              <a:lnSpc>
                <a:spcPct val="100000"/>
              </a:lnSpc>
              <a:spcBef>
                <a:spcPts val="100"/>
              </a:spcBef>
              <a:buFont typeface="Arial"/>
              <a:buChar char="•"/>
              <a:tabLst>
                <a:tab pos="292735" algn="l"/>
                <a:tab pos="293370" algn="l"/>
              </a:tabLst>
            </a:pPr>
            <a:r>
              <a:rPr sz="2500" dirty="0">
                <a:latin typeface="Times New Roman"/>
                <a:cs typeface="Times New Roman"/>
              </a:rPr>
              <a:t>Evil Eve </a:t>
            </a:r>
            <a:r>
              <a:rPr sz="2500" spc="-5" dirty="0">
                <a:latin typeface="Times New Roman"/>
                <a:cs typeface="Times New Roman"/>
              </a:rPr>
              <a:t>substitutes </a:t>
            </a:r>
            <a:r>
              <a:rPr sz="2500" dirty="0">
                <a:latin typeface="Times New Roman"/>
                <a:cs typeface="Times New Roman"/>
              </a:rPr>
              <a:t>her  public key for </a:t>
            </a:r>
            <a:r>
              <a:rPr sz="2500" spc="-20" dirty="0">
                <a:latin typeface="Times New Roman"/>
                <a:cs typeface="Times New Roman"/>
              </a:rPr>
              <a:t>Amazon’s,</a:t>
            </a:r>
            <a:r>
              <a:rPr sz="2500" spc="-180" dirty="0">
                <a:latin typeface="Times New Roman"/>
                <a:cs typeface="Times New Roman"/>
              </a:rPr>
              <a:t> </a:t>
            </a:r>
            <a:r>
              <a:rPr sz="2500" dirty="0">
                <a:latin typeface="Times New Roman"/>
                <a:cs typeface="Times New Roman"/>
              </a:rPr>
              <a:t>a  man-in-the-middle</a:t>
            </a:r>
            <a:r>
              <a:rPr sz="2500" spc="-5" dirty="0">
                <a:latin typeface="Times New Roman"/>
                <a:cs typeface="Times New Roman"/>
              </a:rPr>
              <a:t> </a:t>
            </a:r>
            <a:r>
              <a:rPr sz="2500" dirty="0">
                <a:latin typeface="Times New Roman"/>
                <a:cs typeface="Times New Roman"/>
              </a:rPr>
              <a:t>attack.</a:t>
            </a:r>
            <a:endParaRPr sz="2500">
              <a:latin typeface="Times New Roman"/>
              <a:cs typeface="Times New Roman"/>
            </a:endParaRPr>
          </a:p>
          <a:p>
            <a:pPr marL="292735" marR="116839" indent="-280035">
              <a:lnSpc>
                <a:spcPct val="100000"/>
              </a:lnSpc>
              <a:spcBef>
                <a:spcPts val="600"/>
              </a:spcBef>
              <a:buFont typeface="Arial"/>
              <a:buChar char="•"/>
              <a:tabLst>
                <a:tab pos="292735" algn="l"/>
                <a:tab pos="293370" algn="l"/>
              </a:tabLst>
            </a:pPr>
            <a:r>
              <a:rPr sz="2500" dirty="0">
                <a:latin typeface="Times New Roman"/>
                <a:cs typeface="Times New Roman"/>
              </a:rPr>
              <a:t>The digital signature is</a:t>
            </a:r>
            <a:r>
              <a:rPr sz="2500" spc="-80" dirty="0">
                <a:latin typeface="Times New Roman"/>
                <a:cs typeface="Times New Roman"/>
              </a:rPr>
              <a:t> </a:t>
            </a:r>
            <a:r>
              <a:rPr sz="2500" dirty="0">
                <a:latin typeface="Times New Roman"/>
                <a:cs typeface="Times New Roman"/>
              </a:rPr>
              <a:t>no  longer valid (because the  data have</a:t>
            </a:r>
            <a:r>
              <a:rPr sz="2500" spc="-15" dirty="0">
                <a:latin typeface="Times New Roman"/>
                <a:cs typeface="Times New Roman"/>
              </a:rPr>
              <a:t> </a:t>
            </a:r>
            <a:r>
              <a:rPr sz="2500" dirty="0">
                <a:latin typeface="Times New Roman"/>
                <a:cs typeface="Times New Roman"/>
              </a:rPr>
              <a:t>changed.)</a:t>
            </a:r>
            <a:endParaRPr sz="2500">
              <a:latin typeface="Times New Roman"/>
              <a:cs typeface="Times New Roman"/>
            </a:endParaRPr>
          </a:p>
          <a:p>
            <a:pPr marL="292735" marR="120014" indent="-280035" algn="just">
              <a:lnSpc>
                <a:spcPct val="100000"/>
              </a:lnSpc>
              <a:spcBef>
                <a:spcPts val="600"/>
              </a:spcBef>
              <a:buFont typeface="Arial"/>
              <a:buChar char="•"/>
              <a:tabLst>
                <a:tab pos="293370" algn="l"/>
              </a:tabLst>
            </a:pPr>
            <a:r>
              <a:rPr sz="2500" dirty="0">
                <a:latin typeface="Times New Roman"/>
                <a:cs typeface="Times New Roman"/>
              </a:rPr>
              <a:t>Evil Eve must gain</a:t>
            </a:r>
            <a:r>
              <a:rPr sz="2500" spc="-80" dirty="0">
                <a:latin typeface="Times New Roman"/>
                <a:cs typeface="Times New Roman"/>
              </a:rPr>
              <a:t> </a:t>
            </a:r>
            <a:r>
              <a:rPr sz="2500" dirty="0">
                <a:latin typeface="Times New Roman"/>
                <a:cs typeface="Times New Roman"/>
              </a:rPr>
              <a:t>access  to the </a:t>
            </a:r>
            <a:r>
              <a:rPr sz="2500" spc="-5" dirty="0">
                <a:latin typeface="Times New Roman"/>
                <a:cs typeface="Times New Roman"/>
              </a:rPr>
              <a:t>signer’s </a:t>
            </a:r>
            <a:r>
              <a:rPr sz="2500" dirty="0">
                <a:latin typeface="Times New Roman"/>
                <a:cs typeface="Times New Roman"/>
              </a:rPr>
              <a:t>private key  (signing key) to </a:t>
            </a:r>
            <a:r>
              <a:rPr sz="2500" spc="-10" dirty="0">
                <a:latin typeface="Times New Roman"/>
                <a:cs typeface="Times New Roman"/>
              </a:rPr>
              <a:t>forge</a:t>
            </a:r>
            <a:r>
              <a:rPr sz="2500" spc="-40" dirty="0">
                <a:latin typeface="Times New Roman"/>
                <a:cs typeface="Times New Roman"/>
              </a:rPr>
              <a:t> </a:t>
            </a:r>
            <a:r>
              <a:rPr sz="2500" dirty="0">
                <a:latin typeface="Times New Roman"/>
                <a:cs typeface="Times New Roman"/>
              </a:rPr>
              <a:t>a</a:t>
            </a:r>
            <a:endParaRPr sz="2500">
              <a:latin typeface="Times New Roman"/>
              <a:cs typeface="Times New Roman"/>
            </a:endParaRPr>
          </a:p>
        </p:txBody>
      </p:sp>
      <p:sp>
        <p:nvSpPr>
          <p:cNvPr id="6" name="object 6"/>
          <p:cNvSpPr txBox="1"/>
          <p:nvPr/>
        </p:nvSpPr>
        <p:spPr>
          <a:xfrm>
            <a:off x="2094993" y="5864484"/>
            <a:ext cx="5621655" cy="407034"/>
          </a:xfrm>
          <a:prstGeom prst="rect">
            <a:avLst/>
          </a:prstGeom>
        </p:spPr>
        <p:txBody>
          <a:bodyPr vert="horz" wrap="square" lIns="0" tIns="12700" rIns="0" bIns="0" rtlCol="0">
            <a:spAutoFit/>
          </a:bodyPr>
          <a:lstStyle/>
          <a:p>
            <a:pPr marL="12700">
              <a:lnSpc>
                <a:spcPct val="100000"/>
              </a:lnSpc>
              <a:spcBef>
                <a:spcPts val="100"/>
              </a:spcBef>
              <a:tabLst>
                <a:tab pos="2912110" algn="l"/>
              </a:tabLst>
            </a:pPr>
            <a:r>
              <a:rPr sz="2500" dirty="0">
                <a:latin typeface="Times New Roman"/>
                <a:cs typeface="Times New Roman"/>
              </a:rPr>
              <a:t>new digital</a:t>
            </a:r>
            <a:r>
              <a:rPr sz="2500" spc="5" dirty="0">
                <a:latin typeface="Times New Roman"/>
                <a:cs typeface="Times New Roman"/>
              </a:rPr>
              <a:t> </a:t>
            </a:r>
            <a:r>
              <a:rPr sz="2500" dirty="0">
                <a:latin typeface="Times New Roman"/>
                <a:cs typeface="Times New Roman"/>
              </a:rPr>
              <a:t>signature.	</a:t>
            </a:r>
            <a:r>
              <a:rPr sz="2500" spc="-100" dirty="0">
                <a:latin typeface="Times New Roman"/>
                <a:cs typeface="Times New Roman"/>
              </a:rPr>
              <a:t>We </a:t>
            </a:r>
            <a:r>
              <a:rPr sz="2500" dirty="0">
                <a:latin typeface="Times New Roman"/>
                <a:cs typeface="Times New Roman"/>
              </a:rPr>
              <a:t>hope this is</a:t>
            </a:r>
            <a:r>
              <a:rPr sz="2500" spc="25" dirty="0">
                <a:latin typeface="Times New Roman"/>
                <a:cs typeface="Times New Roman"/>
              </a:rPr>
              <a:t> </a:t>
            </a:r>
            <a:r>
              <a:rPr sz="2500" dirty="0">
                <a:latin typeface="Times New Roman"/>
                <a:cs typeface="Times New Roman"/>
              </a:rPr>
              <a:t>hard!</a:t>
            </a:r>
            <a:endParaRPr sz="2500">
              <a:latin typeface="Times New Roman"/>
              <a:cs typeface="Times New Roman"/>
            </a:endParaRPr>
          </a:p>
        </p:txBody>
      </p:sp>
      <p:sp>
        <p:nvSpPr>
          <p:cNvPr id="7" name="object 7"/>
          <p:cNvSpPr/>
          <p:nvPr/>
        </p:nvSpPr>
        <p:spPr>
          <a:xfrm>
            <a:off x="6324600" y="2361438"/>
            <a:ext cx="2038350" cy="679450"/>
          </a:xfrm>
          <a:custGeom>
            <a:avLst/>
            <a:gdLst/>
            <a:ahLst/>
            <a:cxnLst/>
            <a:rect l="l" t="t" r="r" b="b"/>
            <a:pathLst>
              <a:path w="2038350" h="679450">
                <a:moveTo>
                  <a:pt x="0" y="0"/>
                </a:moveTo>
                <a:lnTo>
                  <a:pt x="0" y="678942"/>
                </a:lnTo>
                <a:lnTo>
                  <a:pt x="2038350" y="678942"/>
                </a:lnTo>
                <a:lnTo>
                  <a:pt x="2038350" y="0"/>
                </a:lnTo>
                <a:lnTo>
                  <a:pt x="0" y="0"/>
                </a:lnTo>
                <a:close/>
              </a:path>
            </a:pathLst>
          </a:custGeom>
          <a:solidFill>
            <a:srgbClr val="CCFF99"/>
          </a:solidFill>
        </p:spPr>
        <p:txBody>
          <a:bodyPr wrap="square" lIns="0" tIns="0" rIns="0" bIns="0" rtlCol="0"/>
          <a:lstStyle/>
          <a:p>
            <a:endParaRPr/>
          </a:p>
        </p:txBody>
      </p:sp>
      <p:sp>
        <p:nvSpPr>
          <p:cNvPr id="8" name="object 8"/>
          <p:cNvSpPr/>
          <p:nvPr/>
        </p:nvSpPr>
        <p:spPr>
          <a:xfrm>
            <a:off x="6320028" y="2356866"/>
            <a:ext cx="2048510" cy="688975"/>
          </a:xfrm>
          <a:custGeom>
            <a:avLst/>
            <a:gdLst/>
            <a:ahLst/>
            <a:cxnLst/>
            <a:rect l="l" t="t" r="r" b="b"/>
            <a:pathLst>
              <a:path w="2048509" h="688975">
                <a:moveTo>
                  <a:pt x="2048256" y="686562"/>
                </a:moveTo>
                <a:lnTo>
                  <a:pt x="2048256" y="2286"/>
                </a:lnTo>
                <a:lnTo>
                  <a:pt x="2045970" y="0"/>
                </a:lnTo>
                <a:lnTo>
                  <a:pt x="2285" y="0"/>
                </a:lnTo>
                <a:lnTo>
                  <a:pt x="0" y="2286"/>
                </a:lnTo>
                <a:lnTo>
                  <a:pt x="0" y="686562"/>
                </a:lnTo>
                <a:lnTo>
                  <a:pt x="2286" y="688848"/>
                </a:lnTo>
                <a:lnTo>
                  <a:pt x="4572" y="688848"/>
                </a:lnTo>
                <a:lnTo>
                  <a:pt x="4572" y="9906"/>
                </a:lnTo>
                <a:lnTo>
                  <a:pt x="9143" y="4572"/>
                </a:lnTo>
                <a:lnTo>
                  <a:pt x="9143" y="9906"/>
                </a:lnTo>
                <a:lnTo>
                  <a:pt x="2038350" y="9906"/>
                </a:lnTo>
                <a:lnTo>
                  <a:pt x="2038350" y="4572"/>
                </a:lnTo>
                <a:lnTo>
                  <a:pt x="2042922" y="9906"/>
                </a:lnTo>
                <a:lnTo>
                  <a:pt x="2042922" y="688848"/>
                </a:lnTo>
                <a:lnTo>
                  <a:pt x="2045970" y="688848"/>
                </a:lnTo>
                <a:lnTo>
                  <a:pt x="2048256" y="686562"/>
                </a:lnTo>
                <a:close/>
              </a:path>
              <a:path w="2048509" h="688975">
                <a:moveTo>
                  <a:pt x="9143" y="9906"/>
                </a:moveTo>
                <a:lnTo>
                  <a:pt x="9143" y="4572"/>
                </a:lnTo>
                <a:lnTo>
                  <a:pt x="4572" y="9906"/>
                </a:lnTo>
                <a:lnTo>
                  <a:pt x="9143" y="9906"/>
                </a:lnTo>
                <a:close/>
              </a:path>
              <a:path w="2048509" h="688975">
                <a:moveTo>
                  <a:pt x="9143" y="678942"/>
                </a:moveTo>
                <a:lnTo>
                  <a:pt x="9143" y="9906"/>
                </a:lnTo>
                <a:lnTo>
                  <a:pt x="4572" y="9906"/>
                </a:lnTo>
                <a:lnTo>
                  <a:pt x="4572" y="678942"/>
                </a:lnTo>
                <a:lnTo>
                  <a:pt x="9143" y="678942"/>
                </a:lnTo>
                <a:close/>
              </a:path>
              <a:path w="2048509" h="688975">
                <a:moveTo>
                  <a:pt x="2042922" y="678942"/>
                </a:moveTo>
                <a:lnTo>
                  <a:pt x="4572" y="678942"/>
                </a:lnTo>
                <a:lnTo>
                  <a:pt x="9143" y="683513"/>
                </a:lnTo>
                <a:lnTo>
                  <a:pt x="9143" y="688848"/>
                </a:lnTo>
                <a:lnTo>
                  <a:pt x="2038350" y="688848"/>
                </a:lnTo>
                <a:lnTo>
                  <a:pt x="2038350" y="683514"/>
                </a:lnTo>
                <a:lnTo>
                  <a:pt x="2042922" y="678942"/>
                </a:lnTo>
                <a:close/>
              </a:path>
              <a:path w="2048509" h="688975">
                <a:moveTo>
                  <a:pt x="9143" y="688848"/>
                </a:moveTo>
                <a:lnTo>
                  <a:pt x="9143" y="683513"/>
                </a:lnTo>
                <a:lnTo>
                  <a:pt x="4572" y="678942"/>
                </a:lnTo>
                <a:lnTo>
                  <a:pt x="4572" y="688848"/>
                </a:lnTo>
                <a:lnTo>
                  <a:pt x="9143" y="688848"/>
                </a:lnTo>
                <a:close/>
              </a:path>
              <a:path w="2048509" h="688975">
                <a:moveTo>
                  <a:pt x="2042922" y="9906"/>
                </a:moveTo>
                <a:lnTo>
                  <a:pt x="2038350" y="4572"/>
                </a:lnTo>
                <a:lnTo>
                  <a:pt x="2038350" y="9906"/>
                </a:lnTo>
                <a:lnTo>
                  <a:pt x="2042922" y="9906"/>
                </a:lnTo>
                <a:close/>
              </a:path>
              <a:path w="2048509" h="688975">
                <a:moveTo>
                  <a:pt x="2042922" y="678942"/>
                </a:moveTo>
                <a:lnTo>
                  <a:pt x="2042922" y="9906"/>
                </a:lnTo>
                <a:lnTo>
                  <a:pt x="2038350" y="9906"/>
                </a:lnTo>
                <a:lnTo>
                  <a:pt x="2038350" y="678942"/>
                </a:lnTo>
                <a:lnTo>
                  <a:pt x="2042922" y="678942"/>
                </a:lnTo>
                <a:close/>
              </a:path>
              <a:path w="2048509" h="688975">
                <a:moveTo>
                  <a:pt x="2042922" y="688848"/>
                </a:moveTo>
                <a:lnTo>
                  <a:pt x="2042922" y="678942"/>
                </a:lnTo>
                <a:lnTo>
                  <a:pt x="2038350" y="683514"/>
                </a:lnTo>
                <a:lnTo>
                  <a:pt x="2038350" y="688848"/>
                </a:lnTo>
                <a:lnTo>
                  <a:pt x="2042922" y="688848"/>
                </a:lnTo>
                <a:close/>
              </a:path>
            </a:pathLst>
          </a:custGeom>
          <a:solidFill>
            <a:srgbClr val="000000"/>
          </a:solidFill>
        </p:spPr>
        <p:txBody>
          <a:bodyPr wrap="square" lIns="0" tIns="0" rIns="0" bIns="0" rtlCol="0"/>
          <a:lstStyle/>
          <a:p>
            <a:endParaRPr/>
          </a:p>
        </p:txBody>
      </p:sp>
      <p:sp>
        <p:nvSpPr>
          <p:cNvPr id="9" name="object 9"/>
          <p:cNvSpPr/>
          <p:nvPr/>
        </p:nvSpPr>
        <p:spPr>
          <a:xfrm>
            <a:off x="6324600" y="3040379"/>
            <a:ext cx="2038350" cy="680085"/>
          </a:xfrm>
          <a:custGeom>
            <a:avLst/>
            <a:gdLst/>
            <a:ahLst/>
            <a:cxnLst/>
            <a:rect l="l" t="t" r="r" b="b"/>
            <a:pathLst>
              <a:path w="2038350" h="680085">
                <a:moveTo>
                  <a:pt x="0" y="0"/>
                </a:moveTo>
                <a:lnTo>
                  <a:pt x="0" y="679703"/>
                </a:lnTo>
                <a:lnTo>
                  <a:pt x="2038350" y="679703"/>
                </a:lnTo>
                <a:lnTo>
                  <a:pt x="2038350" y="0"/>
                </a:lnTo>
                <a:lnTo>
                  <a:pt x="0" y="0"/>
                </a:lnTo>
                <a:close/>
              </a:path>
            </a:pathLst>
          </a:custGeom>
          <a:solidFill>
            <a:srgbClr val="66FF33"/>
          </a:solidFill>
        </p:spPr>
        <p:txBody>
          <a:bodyPr wrap="square" lIns="0" tIns="0" rIns="0" bIns="0" rtlCol="0"/>
          <a:lstStyle/>
          <a:p>
            <a:endParaRPr/>
          </a:p>
        </p:txBody>
      </p:sp>
      <p:sp>
        <p:nvSpPr>
          <p:cNvPr id="10" name="object 10"/>
          <p:cNvSpPr/>
          <p:nvPr/>
        </p:nvSpPr>
        <p:spPr>
          <a:xfrm>
            <a:off x="6320028" y="3035807"/>
            <a:ext cx="2048510" cy="688975"/>
          </a:xfrm>
          <a:custGeom>
            <a:avLst/>
            <a:gdLst/>
            <a:ahLst/>
            <a:cxnLst/>
            <a:rect l="l" t="t" r="r" b="b"/>
            <a:pathLst>
              <a:path w="2048509" h="688975">
                <a:moveTo>
                  <a:pt x="2048256" y="686562"/>
                </a:moveTo>
                <a:lnTo>
                  <a:pt x="2048256" y="2286"/>
                </a:lnTo>
                <a:lnTo>
                  <a:pt x="2045970" y="0"/>
                </a:lnTo>
                <a:lnTo>
                  <a:pt x="2285" y="0"/>
                </a:lnTo>
                <a:lnTo>
                  <a:pt x="0" y="2286"/>
                </a:lnTo>
                <a:lnTo>
                  <a:pt x="0" y="686562"/>
                </a:lnTo>
                <a:lnTo>
                  <a:pt x="2286" y="688848"/>
                </a:lnTo>
                <a:lnTo>
                  <a:pt x="4572" y="688848"/>
                </a:lnTo>
                <a:lnTo>
                  <a:pt x="4572" y="9906"/>
                </a:lnTo>
                <a:lnTo>
                  <a:pt x="9144" y="4572"/>
                </a:lnTo>
                <a:lnTo>
                  <a:pt x="9143" y="9906"/>
                </a:lnTo>
                <a:lnTo>
                  <a:pt x="2038349" y="9906"/>
                </a:lnTo>
                <a:lnTo>
                  <a:pt x="2038349" y="4571"/>
                </a:lnTo>
                <a:lnTo>
                  <a:pt x="2042922" y="9906"/>
                </a:lnTo>
                <a:lnTo>
                  <a:pt x="2042922" y="688848"/>
                </a:lnTo>
                <a:lnTo>
                  <a:pt x="2045970" y="688848"/>
                </a:lnTo>
                <a:lnTo>
                  <a:pt x="2048256" y="686562"/>
                </a:lnTo>
                <a:close/>
              </a:path>
              <a:path w="2048509" h="688975">
                <a:moveTo>
                  <a:pt x="9144" y="9906"/>
                </a:moveTo>
                <a:lnTo>
                  <a:pt x="9144" y="4572"/>
                </a:lnTo>
                <a:lnTo>
                  <a:pt x="4572" y="9906"/>
                </a:lnTo>
                <a:lnTo>
                  <a:pt x="9144" y="9906"/>
                </a:lnTo>
                <a:close/>
              </a:path>
              <a:path w="2048509" h="688975">
                <a:moveTo>
                  <a:pt x="9144" y="678942"/>
                </a:moveTo>
                <a:lnTo>
                  <a:pt x="9144" y="9906"/>
                </a:lnTo>
                <a:lnTo>
                  <a:pt x="4572" y="9906"/>
                </a:lnTo>
                <a:lnTo>
                  <a:pt x="4572" y="678942"/>
                </a:lnTo>
                <a:lnTo>
                  <a:pt x="9144" y="678942"/>
                </a:lnTo>
                <a:close/>
              </a:path>
              <a:path w="2048509" h="688975">
                <a:moveTo>
                  <a:pt x="2042922" y="678942"/>
                </a:moveTo>
                <a:lnTo>
                  <a:pt x="4572" y="678942"/>
                </a:lnTo>
                <a:lnTo>
                  <a:pt x="9144" y="684276"/>
                </a:lnTo>
                <a:lnTo>
                  <a:pt x="9144" y="688848"/>
                </a:lnTo>
                <a:lnTo>
                  <a:pt x="2038349" y="688848"/>
                </a:lnTo>
                <a:lnTo>
                  <a:pt x="2038349" y="684276"/>
                </a:lnTo>
                <a:lnTo>
                  <a:pt x="2042922" y="678942"/>
                </a:lnTo>
                <a:close/>
              </a:path>
              <a:path w="2048509" h="688975">
                <a:moveTo>
                  <a:pt x="9144" y="688848"/>
                </a:moveTo>
                <a:lnTo>
                  <a:pt x="9144" y="684276"/>
                </a:lnTo>
                <a:lnTo>
                  <a:pt x="4572" y="678942"/>
                </a:lnTo>
                <a:lnTo>
                  <a:pt x="4572" y="688848"/>
                </a:lnTo>
                <a:lnTo>
                  <a:pt x="9144" y="688848"/>
                </a:lnTo>
                <a:close/>
              </a:path>
              <a:path w="2048509" h="688975">
                <a:moveTo>
                  <a:pt x="2042922" y="9906"/>
                </a:moveTo>
                <a:lnTo>
                  <a:pt x="2038349" y="4571"/>
                </a:lnTo>
                <a:lnTo>
                  <a:pt x="2038349" y="9906"/>
                </a:lnTo>
                <a:lnTo>
                  <a:pt x="2042922" y="9906"/>
                </a:lnTo>
                <a:close/>
              </a:path>
              <a:path w="2048509" h="688975">
                <a:moveTo>
                  <a:pt x="2042922" y="678942"/>
                </a:moveTo>
                <a:lnTo>
                  <a:pt x="2042922" y="9906"/>
                </a:lnTo>
                <a:lnTo>
                  <a:pt x="2038349" y="9906"/>
                </a:lnTo>
                <a:lnTo>
                  <a:pt x="2038349" y="678942"/>
                </a:lnTo>
                <a:lnTo>
                  <a:pt x="2042922" y="678942"/>
                </a:lnTo>
                <a:close/>
              </a:path>
              <a:path w="2048509" h="688975">
                <a:moveTo>
                  <a:pt x="2042922" y="688848"/>
                </a:moveTo>
                <a:lnTo>
                  <a:pt x="2042922" y="678942"/>
                </a:lnTo>
                <a:lnTo>
                  <a:pt x="2038349" y="684276"/>
                </a:lnTo>
                <a:lnTo>
                  <a:pt x="2038349" y="688848"/>
                </a:lnTo>
                <a:lnTo>
                  <a:pt x="2042922" y="688848"/>
                </a:lnTo>
                <a:close/>
              </a:path>
            </a:pathLst>
          </a:custGeom>
          <a:solidFill>
            <a:srgbClr val="000000"/>
          </a:solidFill>
        </p:spPr>
        <p:txBody>
          <a:bodyPr wrap="square" lIns="0" tIns="0" rIns="0" bIns="0" rtlCol="0"/>
          <a:lstStyle/>
          <a:p>
            <a:endParaRPr/>
          </a:p>
        </p:txBody>
      </p:sp>
      <p:sp>
        <p:nvSpPr>
          <p:cNvPr id="11" name="object 11"/>
          <p:cNvSpPr txBox="1"/>
          <p:nvPr/>
        </p:nvSpPr>
        <p:spPr>
          <a:xfrm>
            <a:off x="6326885" y="2443226"/>
            <a:ext cx="2038350" cy="498475"/>
          </a:xfrm>
          <a:prstGeom prst="rect">
            <a:avLst/>
          </a:prstGeom>
        </p:spPr>
        <p:txBody>
          <a:bodyPr vert="horz" wrap="square" lIns="0" tIns="12700" rIns="0" bIns="0" rtlCol="0">
            <a:spAutoFit/>
          </a:bodyPr>
          <a:lstStyle/>
          <a:p>
            <a:pPr marL="71755">
              <a:lnSpc>
                <a:spcPct val="100000"/>
              </a:lnSpc>
              <a:spcBef>
                <a:spcPts val="100"/>
              </a:spcBef>
            </a:pPr>
            <a:r>
              <a:rPr sz="1500" spc="-5" dirty="0">
                <a:latin typeface="Arial Narrow"/>
                <a:cs typeface="Arial Narrow"/>
              </a:rPr>
              <a:t>Principal’s Identity</a:t>
            </a:r>
            <a:endParaRPr sz="1500">
              <a:latin typeface="Arial Narrow"/>
              <a:cs typeface="Arial Narrow"/>
            </a:endParaRPr>
          </a:p>
          <a:p>
            <a:pPr marL="71755">
              <a:lnSpc>
                <a:spcPct val="100000"/>
              </a:lnSpc>
            </a:pPr>
            <a:r>
              <a:rPr sz="1600" spc="-5" dirty="0">
                <a:latin typeface="Arial Narrow"/>
                <a:cs typeface="Arial Narrow"/>
              </a:rPr>
              <a:t>Amazon.com</a:t>
            </a:r>
            <a:endParaRPr sz="1600">
              <a:latin typeface="Arial Narrow"/>
              <a:cs typeface="Arial Narrow"/>
            </a:endParaRPr>
          </a:p>
        </p:txBody>
      </p:sp>
      <p:sp>
        <p:nvSpPr>
          <p:cNvPr id="12" name="object 12"/>
          <p:cNvSpPr txBox="1"/>
          <p:nvPr/>
        </p:nvSpPr>
        <p:spPr>
          <a:xfrm>
            <a:off x="6326885" y="3104641"/>
            <a:ext cx="2038350" cy="527685"/>
          </a:xfrm>
          <a:prstGeom prst="rect">
            <a:avLst/>
          </a:prstGeom>
        </p:spPr>
        <p:txBody>
          <a:bodyPr vert="horz" wrap="square" lIns="0" tIns="12700" rIns="0" bIns="0" rtlCol="0">
            <a:spAutoFit/>
          </a:bodyPr>
          <a:lstStyle/>
          <a:p>
            <a:pPr marL="125095">
              <a:lnSpc>
                <a:spcPts val="1795"/>
              </a:lnSpc>
              <a:spcBef>
                <a:spcPts val="100"/>
              </a:spcBef>
            </a:pPr>
            <a:r>
              <a:rPr sz="1500" spc="-10" dirty="0">
                <a:latin typeface="Arial Narrow"/>
                <a:cs typeface="Arial Narrow"/>
              </a:rPr>
              <a:t>Eve’s </a:t>
            </a:r>
            <a:r>
              <a:rPr sz="1500" spc="-5" dirty="0">
                <a:latin typeface="Arial Narrow"/>
                <a:cs typeface="Arial Narrow"/>
              </a:rPr>
              <a:t>Public Key</a:t>
            </a:r>
            <a:endParaRPr sz="1500">
              <a:latin typeface="Arial Narrow"/>
              <a:cs typeface="Arial Narrow"/>
            </a:endParaRPr>
          </a:p>
          <a:p>
            <a:pPr marL="125095">
              <a:lnSpc>
                <a:spcPts val="2155"/>
              </a:lnSpc>
            </a:pPr>
            <a:r>
              <a:rPr sz="1800" spc="-5" dirty="0">
                <a:latin typeface="Arial Narrow"/>
                <a:cs typeface="Arial Narrow"/>
              </a:rPr>
              <a:t>DfIZOkhURN</a:t>
            </a:r>
            <a:endParaRPr sz="1800">
              <a:latin typeface="Arial Narrow"/>
              <a:cs typeface="Arial Narrow"/>
            </a:endParaRPr>
          </a:p>
        </p:txBody>
      </p:sp>
      <p:sp>
        <p:nvSpPr>
          <p:cNvPr id="13" name="object 13"/>
          <p:cNvSpPr/>
          <p:nvPr/>
        </p:nvSpPr>
        <p:spPr>
          <a:xfrm>
            <a:off x="6326885" y="4402835"/>
            <a:ext cx="2038350" cy="615315"/>
          </a:xfrm>
          <a:custGeom>
            <a:avLst/>
            <a:gdLst/>
            <a:ahLst/>
            <a:cxnLst/>
            <a:rect l="l" t="t" r="r" b="b"/>
            <a:pathLst>
              <a:path w="2038350" h="615314">
                <a:moveTo>
                  <a:pt x="0" y="614933"/>
                </a:moveTo>
                <a:lnTo>
                  <a:pt x="2038350" y="614933"/>
                </a:lnTo>
                <a:lnTo>
                  <a:pt x="2038350" y="0"/>
                </a:lnTo>
                <a:lnTo>
                  <a:pt x="0" y="0"/>
                </a:lnTo>
                <a:lnTo>
                  <a:pt x="0" y="614933"/>
                </a:lnTo>
                <a:close/>
              </a:path>
            </a:pathLst>
          </a:custGeom>
          <a:solidFill>
            <a:srgbClr val="CCFF99"/>
          </a:solidFill>
        </p:spPr>
        <p:txBody>
          <a:bodyPr wrap="square" lIns="0" tIns="0" rIns="0" bIns="0" rtlCol="0"/>
          <a:lstStyle/>
          <a:p>
            <a:endParaRPr/>
          </a:p>
        </p:txBody>
      </p:sp>
      <p:sp>
        <p:nvSpPr>
          <p:cNvPr id="14" name="object 14"/>
          <p:cNvSpPr/>
          <p:nvPr/>
        </p:nvSpPr>
        <p:spPr>
          <a:xfrm>
            <a:off x="6322314" y="4334255"/>
            <a:ext cx="2047875" cy="688975"/>
          </a:xfrm>
          <a:custGeom>
            <a:avLst/>
            <a:gdLst/>
            <a:ahLst/>
            <a:cxnLst/>
            <a:rect l="l" t="t" r="r" b="b"/>
            <a:pathLst>
              <a:path w="2047875" h="688975">
                <a:moveTo>
                  <a:pt x="2047494" y="686562"/>
                </a:moveTo>
                <a:lnTo>
                  <a:pt x="2047494" y="2286"/>
                </a:lnTo>
                <a:lnTo>
                  <a:pt x="2045970" y="0"/>
                </a:lnTo>
                <a:lnTo>
                  <a:pt x="1523" y="0"/>
                </a:lnTo>
                <a:lnTo>
                  <a:pt x="0" y="2286"/>
                </a:lnTo>
                <a:lnTo>
                  <a:pt x="0" y="686562"/>
                </a:lnTo>
                <a:lnTo>
                  <a:pt x="1524" y="688848"/>
                </a:lnTo>
                <a:lnTo>
                  <a:pt x="4572" y="688848"/>
                </a:lnTo>
                <a:lnTo>
                  <a:pt x="4572" y="9906"/>
                </a:lnTo>
                <a:lnTo>
                  <a:pt x="9143" y="4572"/>
                </a:lnTo>
                <a:lnTo>
                  <a:pt x="9143" y="9906"/>
                </a:lnTo>
                <a:lnTo>
                  <a:pt x="2038350" y="9906"/>
                </a:lnTo>
                <a:lnTo>
                  <a:pt x="2038350" y="4572"/>
                </a:lnTo>
                <a:lnTo>
                  <a:pt x="2042922" y="9906"/>
                </a:lnTo>
                <a:lnTo>
                  <a:pt x="2042922" y="688848"/>
                </a:lnTo>
                <a:lnTo>
                  <a:pt x="2045970" y="688848"/>
                </a:lnTo>
                <a:lnTo>
                  <a:pt x="2047494" y="686562"/>
                </a:lnTo>
                <a:close/>
              </a:path>
              <a:path w="2047875" h="688975">
                <a:moveTo>
                  <a:pt x="9143" y="9906"/>
                </a:moveTo>
                <a:lnTo>
                  <a:pt x="9143" y="4572"/>
                </a:lnTo>
                <a:lnTo>
                  <a:pt x="4572" y="9906"/>
                </a:lnTo>
                <a:lnTo>
                  <a:pt x="9143" y="9906"/>
                </a:lnTo>
                <a:close/>
              </a:path>
              <a:path w="2047875" h="688975">
                <a:moveTo>
                  <a:pt x="9143" y="678942"/>
                </a:moveTo>
                <a:lnTo>
                  <a:pt x="9143" y="9906"/>
                </a:lnTo>
                <a:lnTo>
                  <a:pt x="4572" y="9906"/>
                </a:lnTo>
                <a:lnTo>
                  <a:pt x="4572" y="678942"/>
                </a:lnTo>
                <a:lnTo>
                  <a:pt x="9143" y="678942"/>
                </a:lnTo>
                <a:close/>
              </a:path>
              <a:path w="2047875" h="688975">
                <a:moveTo>
                  <a:pt x="2042922" y="678942"/>
                </a:moveTo>
                <a:lnTo>
                  <a:pt x="4572" y="678942"/>
                </a:lnTo>
                <a:lnTo>
                  <a:pt x="9143" y="683513"/>
                </a:lnTo>
                <a:lnTo>
                  <a:pt x="9143" y="688848"/>
                </a:lnTo>
                <a:lnTo>
                  <a:pt x="2038350" y="688848"/>
                </a:lnTo>
                <a:lnTo>
                  <a:pt x="2038350" y="683514"/>
                </a:lnTo>
                <a:lnTo>
                  <a:pt x="2042922" y="678942"/>
                </a:lnTo>
                <a:close/>
              </a:path>
              <a:path w="2047875" h="688975">
                <a:moveTo>
                  <a:pt x="9143" y="688848"/>
                </a:moveTo>
                <a:lnTo>
                  <a:pt x="9143" y="683513"/>
                </a:lnTo>
                <a:lnTo>
                  <a:pt x="4572" y="678942"/>
                </a:lnTo>
                <a:lnTo>
                  <a:pt x="4572" y="688848"/>
                </a:lnTo>
                <a:lnTo>
                  <a:pt x="9143" y="688848"/>
                </a:lnTo>
                <a:close/>
              </a:path>
              <a:path w="2047875" h="688975">
                <a:moveTo>
                  <a:pt x="2042922" y="9906"/>
                </a:moveTo>
                <a:lnTo>
                  <a:pt x="2038350" y="4572"/>
                </a:lnTo>
                <a:lnTo>
                  <a:pt x="2038350" y="9906"/>
                </a:lnTo>
                <a:lnTo>
                  <a:pt x="2042922" y="9906"/>
                </a:lnTo>
                <a:close/>
              </a:path>
              <a:path w="2047875" h="688975">
                <a:moveTo>
                  <a:pt x="2042922" y="678942"/>
                </a:moveTo>
                <a:lnTo>
                  <a:pt x="2042922" y="9906"/>
                </a:lnTo>
                <a:lnTo>
                  <a:pt x="2038350" y="9906"/>
                </a:lnTo>
                <a:lnTo>
                  <a:pt x="2038350" y="678942"/>
                </a:lnTo>
                <a:lnTo>
                  <a:pt x="2042922" y="678942"/>
                </a:lnTo>
                <a:close/>
              </a:path>
              <a:path w="2047875" h="688975">
                <a:moveTo>
                  <a:pt x="2042922" y="688848"/>
                </a:moveTo>
                <a:lnTo>
                  <a:pt x="2042922" y="678942"/>
                </a:lnTo>
                <a:lnTo>
                  <a:pt x="2038350" y="683514"/>
                </a:lnTo>
                <a:lnTo>
                  <a:pt x="2038350" y="688848"/>
                </a:lnTo>
                <a:lnTo>
                  <a:pt x="2042922" y="688848"/>
                </a:lnTo>
                <a:close/>
              </a:path>
            </a:pathLst>
          </a:custGeom>
          <a:solidFill>
            <a:srgbClr val="000000"/>
          </a:solidFill>
        </p:spPr>
        <p:txBody>
          <a:bodyPr wrap="square" lIns="0" tIns="0" rIns="0" bIns="0" rtlCol="0"/>
          <a:lstStyle/>
          <a:p>
            <a:endParaRPr/>
          </a:p>
        </p:txBody>
      </p:sp>
      <p:sp>
        <p:nvSpPr>
          <p:cNvPr id="15" name="object 15"/>
          <p:cNvSpPr/>
          <p:nvPr/>
        </p:nvSpPr>
        <p:spPr>
          <a:xfrm>
            <a:off x="6326885" y="5017770"/>
            <a:ext cx="2038350" cy="680085"/>
          </a:xfrm>
          <a:custGeom>
            <a:avLst/>
            <a:gdLst/>
            <a:ahLst/>
            <a:cxnLst/>
            <a:rect l="l" t="t" r="r" b="b"/>
            <a:pathLst>
              <a:path w="2038350" h="680085">
                <a:moveTo>
                  <a:pt x="0" y="0"/>
                </a:moveTo>
                <a:lnTo>
                  <a:pt x="0" y="679703"/>
                </a:lnTo>
                <a:lnTo>
                  <a:pt x="2038350" y="679703"/>
                </a:lnTo>
                <a:lnTo>
                  <a:pt x="2038350" y="0"/>
                </a:lnTo>
                <a:lnTo>
                  <a:pt x="0" y="0"/>
                </a:lnTo>
                <a:close/>
              </a:path>
            </a:pathLst>
          </a:custGeom>
          <a:solidFill>
            <a:srgbClr val="FD5F81"/>
          </a:solidFill>
        </p:spPr>
        <p:txBody>
          <a:bodyPr wrap="square" lIns="0" tIns="0" rIns="0" bIns="0" rtlCol="0"/>
          <a:lstStyle/>
          <a:p>
            <a:endParaRPr/>
          </a:p>
        </p:txBody>
      </p:sp>
      <p:sp>
        <p:nvSpPr>
          <p:cNvPr id="16" name="object 16"/>
          <p:cNvSpPr/>
          <p:nvPr/>
        </p:nvSpPr>
        <p:spPr>
          <a:xfrm>
            <a:off x="6322314" y="5013197"/>
            <a:ext cx="2047875" cy="688975"/>
          </a:xfrm>
          <a:custGeom>
            <a:avLst/>
            <a:gdLst/>
            <a:ahLst/>
            <a:cxnLst/>
            <a:rect l="l" t="t" r="r" b="b"/>
            <a:pathLst>
              <a:path w="2047875" h="688975">
                <a:moveTo>
                  <a:pt x="2047494" y="686562"/>
                </a:moveTo>
                <a:lnTo>
                  <a:pt x="2047494" y="2286"/>
                </a:lnTo>
                <a:lnTo>
                  <a:pt x="2045970" y="0"/>
                </a:lnTo>
                <a:lnTo>
                  <a:pt x="1523" y="0"/>
                </a:lnTo>
                <a:lnTo>
                  <a:pt x="0" y="2286"/>
                </a:lnTo>
                <a:lnTo>
                  <a:pt x="0" y="686562"/>
                </a:lnTo>
                <a:lnTo>
                  <a:pt x="1524" y="688848"/>
                </a:lnTo>
                <a:lnTo>
                  <a:pt x="4572" y="688848"/>
                </a:lnTo>
                <a:lnTo>
                  <a:pt x="4572" y="9906"/>
                </a:lnTo>
                <a:lnTo>
                  <a:pt x="9144" y="4572"/>
                </a:lnTo>
                <a:lnTo>
                  <a:pt x="9143" y="9906"/>
                </a:lnTo>
                <a:lnTo>
                  <a:pt x="2038349" y="9906"/>
                </a:lnTo>
                <a:lnTo>
                  <a:pt x="2038349" y="4571"/>
                </a:lnTo>
                <a:lnTo>
                  <a:pt x="2042922" y="9906"/>
                </a:lnTo>
                <a:lnTo>
                  <a:pt x="2042922" y="688848"/>
                </a:lnTo>
                <a:lnTo>
                  <a:pt x="2045970" y="688848"/>
                </a:lnTo>
                <a:lnTo>
                  <a:pt x="2047494" y="686562"/>
                </a:lnTo>
                <a:close/>
              </a:path>
              <a:path w="2047875" h="688975">
                <a:moveTo>
                  <a:pt x="9144" y="9906"/>
                </a:moveTo>
                <a:lnTo>
                  <a:pt x="9144" y="4572"/>
                </a:lnTo>
                <a:lnTo>
                  <a:pt x="4572" y="9906"/>
                </a:lnTo>
                <a:lnTo>
                  <a:pt x="9144" y="9906"/>
                </a:lnTo>
                <a:close/>
              </a:path>
              <a:path w="2047875" h="688975">
                <a:moveTo>
                  <a:pt x="9144" y="678942"/>
                </a:moveTo>
                <a:lnTo>
                  <a:pt x="9144" y="9906"/>
                </a:lnTo>
                <a:lnTo>
                  <a:pt x="4572" y="9906"/>
                </a:lnTo>
                <a:lnTo>
                  <a:pt x="4572" y="678942"/>
                </a:lnTo>
                <a:lnTo>
                  <a:pt x="9144" y="678942"/>
                </a:lnTo>
                <a:close/>
              </a:path>
              <a:path w="2047875" h="688975">
                <a:moveTo>
                  <a:pt x="2042922" y="678942"/>
                </a:moveTo>
                <a:lnTo>
                  <a:pt x="4572" y="678942"/>
                </a:lnTo>
                <a:lnTo>
                  <a:pt x="9144" y="684276"/>
                </a:lnTo>
                <a:lnTo>
                  <a:pt x="9144" y="688848"/>
                </a:lnTo>
                <a:lnTo>
                  <a:pt x="2038349" y="688848"/>
                </a:lnTo>
                <a:lnTo>
                  <a:pt x="2038349" y="684276"/>
                </a:lnTo>
                <a:lnTo>
                  <a:pt x="2042922" y="678942"/>
                </a:lnTo>
                <a:close/>
              </a:path>
              <a:path w="2047875" h="688975">
                <a:moveTo>
                  <a:pt x="9144" y="688848"/>
                </a:moveTo>
                <a:lnTo>
                  <a:pt x="9144" y="684276"/>
                </a:lnTo>
                <a:lnTo>
                  <a:pt x="4572" y="678942"/>
                </a:lnTo>
                <a:lnTo>
                  <a:pt x="4572" y="688848"/>
                </a:lnTo>
                <a:lnTo>
                  <a:pt x="9144" y="688848"/>
                </a:lnTo>
                <a:close/>
              </a:path>
              <a:path w="2047875" h="688975">
                <a:moveTo>
                  <a:pt x="2042922" y="9906"/>
                </a:moveTo>
                <a:lnTo>
                  <a:pt x="2038349" y="4571"/>
                </a:lnTo>
                <a:lnTo>
                  <a:pt x="2038349" y="9906"/>
                </a:lnTo>
                <a:lnTo>
                  <a:pt x="2042922" y="9906"/>
                </a:lnTo>
                <a:close/>
              </a:path>
              <a:path w="2047875" h="688975">
                <a:moveTo>
                  <a:pt x="2042922" y="678942"/>
                </a:moveTo>
                <a:lnTo>
                  <a:pt x="2042922" y="9906"/>
                </a:lnTo>
                <a:lnTo>
                  <a:pt x="2038349" y="9906"/>
                </a:lnTo>
                <a:lnTo>
                  <a:pt x="2038349" y="678942"/>
                </a:lnTo>
                <a:lnTo>
                  <a:pt x="2042922" y="678942"/>
                </a:lnTo>
                <a:close/>
              </a:path>
              <a:path w="2047875" h="688975">
                <a:moveTo>
                  <a:pt x="2042922" y="688848"/>
                </a:moveTo>
                <a:lnTo>
                  <a:pt x="2042922" y="678942"/>
                </a:lnTo>
                <a:lnTo>
                  <a:pt x="2038349" y="684276"/>
                </a:lnTo>
                <a:lnTo>
                  <a:pt x="2038349" y="688848"/>
                </a:lnTo>
                <a:lnTo>
                  <a:pt x="2042922" y="688848"/>
                </a:lnTo>
                <a:close/>
              </a:path>
            </a:pathLst>
          </a:custGeom>
          <a:solidFill>
            <a:srgbClr val="000000"/>
          </a:solidFill>
        </p:spPr>
        <p:txBody>
          <a:bodyPr wrap="square" lIns="0" tIns="0" rIns="0" bIns="0" rtlCol="0"/>
          <a:lstStyle/>
          <a:p>
            <a:endParaRPr/>
          </a:p>
        </p:txBody>
      </p:sp>
      <p:sp>
        <p:nvSpPr>
          <p:cNvPr id="17" name="object 17"/>
          <p:cNvSpPr txBox="1"/>
          <p:nvPr/>
        </p:nvSpPr>
        <p:spPr>
          <a:xfrm>
            <a:off x="6326885" y="5066029"/>
            <a:ext cx="2038350" cy="527685"/>
          </a:xfrm>
          <a:prstGeom prst="rect">
            <a:avLst/>
          </a:prstGeom>
        </p:spPr>
        <p:txBody>
          <a:bodyPr vert="horz" wrap="square" lIns="0" tIns="12700" rIns="0" bIns="0" rtlCol="0">
            <a:spAutoFit/>
          </a:bodyPr>
          <a:lstStyle/>
          <a:p>
            <a:pPr marL="127000">
              <a:lnSpc>
                <a:spcPts val="1795"/>
              </a:lnSpc>
              <a:spcBef>
                <a:spcPts val="100"/>
              </a:spcBef>
            </a:pPr>
            <a:r>
              <a:rPr sz="1500" spc="-5" dirty="0">
                <a:latin typeface="Arial Narrow"/>
                <a:cs typeface="Arial Narrow"/>
              </a:rPr>
              <a:t>Digital</a:t>
            </a:r>
            <a:r>
              <a:rPr sz="1500" spc="-10" dirty="0">
                <a:latin typeface="Arial Narrow"/>
                <a:cs typeface="Arial Narrow"/>
              </a:rPr>
              <a:t> </a:t>
            </a:r>
            <a:r>
              <a:rPr sz="1500" spc="-5" dirty="0">
                <a:latin typeface="Arial Narrow"/>
                <a:cs typeface="Arial Narrow"/>
              </a:rPr>
              <a:t>Signature</a:t>
            </a:r>
            <a:endParaRPr sz="1500">
              <a:latin typeface="Arial Narrow"/>
              <a:cs typeface="Arial Narrow"/>
            </a:endParaRPr>
          </a:p>
          <a:p>
            <a:pPr marL="127000">
              <a:lnSpc>
                <a:spcPts val="2155"/>
              </a:lnSpc>
            </a:pPr>
            <a:r>
              <a:rPr sz="1800" spc="-5" dirty="0">
                <a:latin typeface="Arial Narrow"/>
                <a:cs typeface="Arial Narrow"/>
              </a:rPr>
              <a:t>B157 ACE3</a:t>
            </a:r>
            <a:r>
              <a:rPr sz="1800" spc="-65" dirty="0">
                <a:latin typeface="Arial Narrow"/>
                <a:cs typeface="Arial Narrow"/>
              </a:rPr>
              <a:t> </a:t>
            </a:r>
            <a:r>
              <a:rPr sz="1800" spc="-5" dirty="0">
                <a:latin typeface="Arial Narrow"/>
                <a:cs typeface="Arial Narrow"/>
              </a:rPr>
              <a:t>9788</a:t>
            </a:r>
            <a:endParaRPr sz="1800">
              <a:latin typeface="Arial Narrow"/>
              <a:cs typeface="Arial Narrow"/>
            </a:endParaRPr>
          </a:p>
        </p:txBody>
      </p:sp>
      <p:sp>
        <p:nvSpPr>
          <p:cNvPr id="18" name="object 18"/>
          <p:cNvSpPr/>
          <p:nvPr/>
        </p:nvSpPr>
        <p:spPr>
          <a:xfrm>
            <a:off x="6326885" y="3723894"/>
            <a:ext cx="2038350" cy="679450"/>
          </a:xfrm>
          <a:custGeom>
            <a:avLst/>
            <a:gdLst/>
            <a:ahLst/>
            <a:cxnLst/>
            <a:rect l="l" t="t" r="r" b="b"/>
            <a:pathLst>
              <a:path w="2038350" h="679450">
                <a:moveTo>
                  <a:pt x="0" y="0"/>
                </a:moveTo>
                <a:lnTo>
                  <a:pt x="0" y="678941"/>
                </a:lnTo>
                <a:lnTo>
                  <a:pt x="2038350" y="678941"/>
                </a:lnTo>
                <a:lnTo>
                  <a:pt x="2038350" y="0"/>
                </a:lnTo>
                <a:lnTo>
                  <a:pt x="0" y="0"/>
                </a:lnTo>
                <a:close/>
              </a:path>
            </a:pathLst>
          </a:custGeom>
          <a:solidFill>
            <a:srgbClr val="CCFF99"/>
          </a:solidFill>
        </p:spPr>
        <p:txBody>
          <a:bodyPr wrap="square" lIns="0" tIns="0" rIns="0" bIns="0" rtlCol="0"/>
          <a:lstStyle/>
          <a:p>
            <a:endParaRPr/>
          </a:p>
        </p:txBody>
      </p:sp>
      <p:sp>
        <p:nvSpPr>
          <p:cNvPr id="19" name="object 19"/>
          <p:cNvSpPr/>
          <p:nvPr/>
        </p:nvSpPr>
        <p:spPr>
          <a:xfrm>
            <a:off x="6322314" y="3719321"/>
            <a:ext cx="2047875" cy="688975"/>
          </a:xfrm>
          <a:custGeom>
            <a:avLst/>
            <a:gdLst/>
            <a:ahLst/>
            <a:cxnLst/>
            <a:rect l="l" t="t" r="r" b="b"/>
            <a:pathLst>
              <a:path w="2047875" h="688975">
                <a:moveTo>
                  <a:pt x="2047494" y="686562"/>
                </a:moveTo>
                <a:lnTo>
                  <a:pt x="2047494" y="2286"/>
                </a:lnTo>
                <a:lnTo>
                  <a:pt x="2045970" y="0"/>
                </a:lnTo>
                <a:lnTo>
                  <a:pt x="1523" y="0"/>
                </a:lnTo>
                <a:lnTo>
                  <a:pt x="0" y="2286"/>
                </a:lnTo>
                <a:lnTo>
                  <a:pt x="0" y="686562"/>
                </a:lnTo>
                <a:lnTo>
                  <a:pt x="1524" y="688848"/>
                </a:lnTo>
                <a:lnTo>
                  <a:pt x="4572" y="688848"/>
                </a:lnTo>
                <a:lnTo>
                  <a:pt x="4572" y="9906"/>
                </a:lnTo>
                <a:lnTo>
                  <a:pt x="9143" y="4572"/>
                </a:lnTo>
                <a:lnTo>
                  <a:pt x="9143" y="9906"/>
                </a:lnTo>
                <a:lnTo>
                  <a:pt x="2038350" y="9906"/>
                </a:lnTo>
                <a:lnTo>
                  <a:pt x="2038350" y="4572"/>
                </a:lnTo>
                <a:lnTo>
                  <a:pt x="2042922" y="9906"/>
                </a:lnTo>
                <a:lnTo>
                  <a:pt x="2042922" y="688848"/>
                </a:lnTo>
                <a:lnTo>
                  <a:pt x="2045970" y="688848"/>
                </a:lnTo>
                <a:lnTo>
                  <a:pt x="2047494" y="686562"/>
                </a:lnTo>
                <a:close/>
              </a:path>
              <a:path w="2047875" h="688975">
                <a:moveTo>
                  <a:pt x="9143" y="9906"/>
                </a:moveTo>
                <a:lnTo>
                  <a:pt x="9143" y="4572"/>
                </a:lnTo>
                <a:lnTo>
                  <a:pt x="4572" y="9906"/>
                </a:lnTo>
                <a:lnTo>
                  <a:pt x="9143" y="9906"/>
                </a:lnTo>
                <a:close/>
              </a:path>
              <a:path w="2047875" h="688975">
                <a:moveTo>
                  <a:pt x="9143" y="678942"/>
                </a:moveTo>
                <a:lnTo>
                  <a:pt x="9143" y="9906"/>
                </a:lnTo>
                <a:lnTo>
                  <a:pt x="4572" y="9906"/>
                </a:lnTo>
                <a:lnTo>
                  <a:pt x="4572" y="678942"/>
                </a:lnTo>
                <a:lnTo>
                  <a:pt x="9143" y="678942"/>
                </a:lnTo>
                <a:close/>
              </a:path>
              <a:path w="2047875" h="688975">
                <a:moveTo>
                  <a:pt x="2042922" y="678942"/>
                </a:moveTo>
                <a:lnTo>
                  <a:pt x="4572" y="678942"/>
                </a:lnTo>
                <a:lnTo>
                  <a:pt x="9143" y="683513"/>
                </a:lnTo>
                <a:lnTo>
                  <a:pt x="9143" y="688848"/>
                </a:lnTo>
                <a:lnTo>
                  <a:pt x="2038350" y="688848"/>
                </a:lnTo>
                <a:lnTo>
                  <a:pt x="2038350" y="683514"/>
                </a:lnTo>
                <a:lnTo>
                  <a:pt x="2042922" y="678942"/>
                </a:lnTo>
                <a:close/>
              </a:path>
              <a:path w="2047875" h="688975">
                <a:moveTo>
                  <a:pt x="9143" y="688848"/>
                </a:moveTo>
                <a:lnTo>
                  <a:pt x="9143" y="683513"/>
                </a:lnTo>
                <a:lnTo>
                  <a:pt x="4572" y="678942"/>
                </a:lnTo>
                <a:lnTo>
                  <a:pt x="4572" y="688848"/>
                </a:lnTo>
                <a:lnTo>
                  <a:pt x="9143" y="688848"/>
                </a:lnTo>
                <a:close/>
              </a:path>
              <a:path w="2047875" h="688975">
                <a:moveTo>
                  <a:pt x="2042922" y="9906"/>
                </a:moveTo>
                <a:lnTo>
                  <a:pt x="2038350" y="4572"/>
                </a:lnTo>
                <a:lnTo>
                  <a:pt x="2038350" y="9906"/>
                </a:lnTo>
                <a:lnTo>
                  <a:pt x="2042922" y="9906"/>
                </a:lnTo>
                <a:close/>
              </a:path>
              <a:path w="2047875" h="688975">
                <a:moveTo>
                  <a:pt x="2042922" y="678942"/>
                </a:moveTo>
                <a:lnTo>
                  <a:pt x="2042922" y="9906"/>
                </a:lnTo>
                <a:lnTo>
                  <a:pt x="2038350" y="9906"/>
                </a:lnTo>
                <a:lnTo>
                  <a:pt x="2038350" y="678942"/>
                </a:lnTo>
                <a:lnTo>
                  <a:pt x="2042922" y="678942"/>
                </a:lnTo>
                <a:close/>
              </a:path>
              <a:path w="2047875" h="688975">
                <a:moveTo>
                  <a:pt x="2042922" y="688848"/>
                </a:moveTo>
                <a:lnTo>
                  <a:pt x="2042922" y="678942"/>
                </a:lnTo>
                <a:lnTo>
                  <a:pt x="2038350" y="683514"/>
                </a:lnTo>
                <a:lnTo>
                  <a:pt x="2038350" y="688848"/>
                </a:lnTo>
                <a:lnTo>
                  <a:pt x="2042922" y="688848"/>
                </a:lnTo>
                <a:close/>
              </a:path>
            </a:pathLst>
          </a:custGeom>
          <a:solidFill>
            <a:srgbClr val="000000"/>
          </a:solidFill>
        </p:spPr>
        <p:txBody>
          <a:bodyPr wrap="square" lIns="0" tIns="0" rIns="0" bIns="0" rtlCol="0"/>
          <a:lstStyle/>
          <a:p>
            <a:endParaRPr/>
          </a:p>
        </p:txBody>
      </p:sp>
      <p:sp>
        <p:nvSpPr>
          <p:cNvPr id="20" name="object 20"/>
          <p:cNvSpPr txBox="1"/>
          <p:nvPr/>
        </p:nvSpPr>
        <p:spPr>
          <a:xfrm>
            <a:off x="6326885" y="3779773"/>
            <a:ext cx="2038350" cy="1150620"/>
          </a:xfrm>
          <a:prstGeom prst="rect">
            <a:avLst/>
          </a:prstGeom>
        </p:spPr>
        <p:txBody>
          <a:bodyPr vert="horz" wrap="square" lIns="0" tIns="12700" rIns="0" bIns="0" rtlCol="0">
            <a:spAutoFit/>
          </a:bodyPr>
          <a:lstStyle/>
          <a:p>
            <a:pPr marL="95250">
              <a:lnSpc>
                <a:spcPts val="1795"/>
              </a:lnSpc>
              <a:spcBef>
                <a:spcPts val="100"/>
              </a:spcBef>
            </a:pPr>
            <a:r>
              <a:rPr sz="1500" spc="-5" dirty="0">
                <a:latin typeface="Arial Narrow"/>
                <a:cs typeface="Arial Narrow"/>
              </a:rPr>
              <a:t>Hash, other</a:t>
            </a:r>
            <a:r>
              <a:rPr sz="1500" dirty="0">
                <a:latin typeface="Arial Narrow"/>
                <a:cs typeface="Arial Narrow"/>
              </a:rPr>
              <a:t> </a:t>
            </a:r>
            <a:r>
              <a:rPr sz="1500" spc="-5" dirty="0">
                <a:latin typeface="Arial Narrow"/>
                <a:cs typeface="Arial Narrow"/>
              </a:rPr>
              <a:t>information</a:t>
            </a:r>
            <a:endParaRPr sz="1500">
              <a:latin typeface="Arial Narrow"/>
              <a:cs typeface="Arial Narrow"/>
            </a:endParaRPr>
          </a:p>
          <a:p>
            <a:pPr marL="95250">
              <a:lnSpc>
                <a:spcPts val="2155"/>
              </a:lnSpc>
            </a:pPr>
            <a:r>
              <a:rPr sz="1800" dirty="0">
                <a:latin typeface="Arial Narrow"/>
                <a:cs typeface="Arial Narrow"/>
              </a:rPr>
              <a:t>SHA-256</a:t>
            </a:r>
            <a:endParaRPr sz="1800">
              <a:latin typeface="Arial Narrow"/>
              <a:cs typeface="Arial Narrow"/>
            </a:endParaRPr>
          </a:p>
          <a:p>
            <a:pPr marL="127635">
              <a:lnSpc>
                <a:spcPts val="1795"/>
              </a:lnSpc>
              <a:spcBef>
                <a:spcPts val="944"/>
              </a:spcBef>
            </a:pPr>
            <a:r>
              <a:rPr sz="1500" dirty="0">
                <a:latin typeface="Arial Narrow"/>
                <a:cs typeface="Arial Narrow"/>
              </a:rPr>
              <a:t>Signer’s</a:t>
            </a:r>
            <a:r>
              <a:rPr sz="1500" spc="5" dirty="0">
                <a:latin typeface="Arial Narrow"/>
                <a:cs typeface="Arial Narrow"/>
              </a:rPr>
              <a:t> </a:t>
            </a:r>
            <a:r>
              <a:rPr sz="1500" spc="-5" dirty="0">
                <a:latin typeface="Arial Narrow"/>
                <a:cs typeface="Arial Narrow"/>
              </a:rPr>
              <a:t>Identity</a:t>
            </a:r>
            <a:endParaRPr sz="1500">
              <a:latin typeface="Arial Narrow"/>
              <a:cs typeface="Arial Narrow"/>
            </a:endParaRPr>
          </a:p>
          <a:p>
            <a:pPr marL="127635">
              <a:lnSpc>
                <a:spcPts val="2155"/>
              </a:lnSpc>
            </a:pPr>
            <a:r>
              <a:rPr sz="1800" spc="-15" dirty="0">
                <a:latin typeface="Arial Narrow"/>
                <a:cs typeface="Arial Narrow"/>
              </a:rPr>
              <a:t>Verisign</a:t>
            </a:r>
            <a:endParaRPr sz="1800">
              <a:latin typeface="Arial Narrow"/>
              <a:cs typeface="Arial Narrow"/>
            </a:endParaRPr>
          </a:p>
        </p:txBody>
      </p:sp>
      <p:sp>
        <p:nvSpPr>
          <p:cNvPr id="21" name="object 21"/>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22" name="object 22"/>
          <p:cNvSpPr txBox="1"/>
          <p:nvPr/>
        </p:nvSpPr>
        <p:spPr>
          <a:xfrm>
            <a:off x="8079231" y="6432350"/>
            <a:ext cx="14986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latin typeface="Arial"/>
                <a:cs typeface="Arial"/>
              </a:rPr>
              <a:t>58</a:t>
            </a:fld>
            <a:endParaRPr sz="1400">
              <a:latin typeface="Arial"/>
              <a:cs typeface="Arial"/>
            </a:endParaRPr>
          </a:p>
        </p:txBody>
      </p:sp>
    </p:spTree>
    <p:extLst>
      <p:ext uri="{BB962C8B-B14F-4D97-AF65-F5344CB8AC3E}">
        <p14:creationId xmlns:p14="http://schemas.microsoft.com/office/powerpoint/2010/main" val="272474864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4396055" y="3831395"/>
            <a:ext cx="718830" cy="550104"/>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title"/>
          </p:nvPr>
        </p:nvSpPr>
        <p:spPr>
          <a:xfrm>
            <a:off x="3161792" y="1440433"/>
            <a:ext cx="3735704" cy="467359"/>
          </a:xfrm>
          <a:prstGeom prst="rect">
            <a:avLst/>
          </a:prstGeom>
        </p:spPr>
        <p:txBody>
          <a:bodyPr vert="horz" wrap="square" lIns="0" tIns="12065" rIns="0" bIns="0" rtlCol="0">
            <a:spAutoFit/>
          </a:bodyPr>
          <a:lstStyle/>
          <a:p>
            <a:pPr marL="12700">
              <a:lnSpc>
                <a:spcPct val="100000"/>
              </a:lnSpc>
              <a:spcBef>
                <a:spcPts val="95"/>
              </a:spcBef>
            </a:pPr>
            <a:r>
              <a:rPr spc="-5" dirty="0"/>
              <a:t>Public Key in a</a:t>
            </a:r>
            <a:r>
              <a:rPr spc="25" dirty="0"/>
              <a:t> </a:t>
            </a:r>
            <a:r>
              <a:rPr spc="-5" dirty="0"/>
              <a:t>Certificate</a:t>
            </a:r>
          </a:p>
        </p:txBody>
      </p:sp>
      <p:sp>
        <p:nvSpPr>
          <p:cNvPr id="6" name="object 6"/>
          <p:cNvSpPr/>
          <p:nvPr/>
        </p:nvSpPr>
        <p:spPr>
          <a:xfrm>
            <a:off x="2117121" y="3832604"/>
            <a:ext cx="1286732" cy="1340869"/>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6677104" y="3805684"/>
            <a:ext cx="1203138" cy="1528315"/>
          </a:xfrm>
          <a:prstGeom prst="rect">
            <a:avLst/>
          </a:prstGeom>
          <a:blipFill>
            <a:blip r:embed="rId5" cstate="print"/>
            <a:stretch>
              <a:fillRect/>
            </a:stretch>
          </a:blipFill>
        </p:spPr>
        <p:txBody>
          <a:bodyPr wrap="square" lIns="0" tIns="0" rIns="0" bIns="0" rtlCol="0"/>
          <a:lstStyle/>
          <a:p>
            <a:endParaRPr/>
          </a:p>
        </p:txBody>
      </p:sp>
      <p:sp>
        <p:nvSpPr>
          <p:cNvPr id="8" name="object 8"/>
          <p:cNvSpPr/>
          <p:nvPr/>
        </p:nvSpPr>
        <p:spPr>
          <a:xfrm>
            <a:off x="3644646" y="4370070"/>
            <a:ext cx="2829560" cy="260985"/>
          </a:xfrm>
          <a:custGeom>
            <a:avLst/>
            <a:gdLst/>
            <a:ahLst/>
            <a:cxnLst/>
            <a:rect l="l" t="t" r="r" b="b"/>
            <a:pathLst>
              <a:path w="2829560" h="260985">
                <a:moveTo>
                  <a:pt x="2122170" y="195834"/>
                </a:moveTo>
                <a:lnTo>
                  <a:pt x="2122170" y="65532"/>
                </a:lnTo>
                <a:lnTo>
                  <a:pt x="0" y="65532"/>
                </a:lnTo>
                <a:lnTo>
                  <a:pt x="0" y="195834"/>
                </a:lnTo>
                <a:lnTo>
                  <a:pt x="2122170" y="195834"/>
                </a:lnTo>
                <a:close/>
              </a:path>
              <a:path w="2829560" h="260985">
                <a:moveTo>
                  <a:pt x="2829306" y="130302"/>
                </a:moveTo>
                <a:lnTo>
                  <a:pt x="2122170" y="0"/>
                </a:lnTo>
                <a:lnTo>
                  <a:pt x="2122170" y="260604"/>
                </a:lnTo>
                <a:lnTo>
                  <a:pt x="2829306" y="130302"/>
                </a:lnTo>
                <a:close/>
              </a:path>
            </a:pathLst>
          </a:custGeom>
          <a:solidFill>
            <a:srgbClr val="FFFF99"/>
          </a:solidFill>
        </p:spPr>
        <p:txBody>
          <a:bodyPr wrap="square" lIns="0" tIns="0" rIns="0" bIns="0" rtlCol="0"/>
          <a:lstStyle/>
          <a:p>
            <a:endParaRPr/>
          </a:p>
        </p:txBody>
      </p:sp>
      <p:sp>
        <p:nvSpPr>
          <p:cNvPr id="9" name="object 9"/>
          <p:cNvSpPr/>
          <p:nvPr/>
        </p:nvSpPr>
        <p:spPr>
          <a:xfrm>
            <a:off x="3637026" y="4360926"/>
            <a:ext cx="2880360" cy="280035"/>
          </a:xfrm>
          <a:custGeom>
            <a:avLst/>
            <a:gdLst/>
            <a:ahLst/>
            <a:cxnLst/>
            <a:rect l="l" t="t" r="r" b="b"/>
            <a:pathLst>
              <a:path w="2880359" h="280035">
                <a:moveTo>
                  <a:pt x="2129790" y="66294"/>
                </a:moveTo>
                <a:lnTo>
                  <a:pt x="0" y="66294"/>
                </a:lnTo>
                <a:lnTo>
                  <a:pt x="0" y="212598"/>
                </a:lnTo>
                <a:lnTo>
                  <a:pt x="7619" y="212598"/>
                </a:lnTo>
                <a:lnTo>
                  <a:pt x="7620" y="82296"/>
                </a:lnTo>
                <a:lnTo>
                  <a:pt x="16001" y="74676"/>
                </a:lnTo>
                <a:lnTo>
                  <a:pt x="16001" y="82296"/>
                </a:lnTo>
                <a:lnTo>
                  <a:pt x="2121408" y="82296"/>
                </a:lnTo>
                <a:lnTo>
                  <a:pt x="2121408" y="74676"/>
                </a:lnTo>
                <a:lnTo>
                  <a:pt x="2129790" y="66294"/>
                </a:lnTo>
                <a:close/>
              </a:path>
              <a:path w="2880359" h="280035">
                <a:moveTo>
                  <a:pt x="16001" y="82296"/>
                </a:moveTo>
                <a:lnTo>
                  <a:pt x="16001" y="74676"/>
                </a:lnTo>
                <a:lnTo>
                  <a:pt x="7620" y="82296"/>
                </a:lnTo>
                <a:lnTo>
                  <a:pt x="16001" y="82296"/>
                </a:lnTo>
                <a:close/>
              </a:path>
              <a:path w="2880359" h="280035">
                <a:moveTo>
                  <a:pt x="16001" y="196596"/>
                </a:moveTo>
                <a:lnTo>
                  <a:pt x="16001" y="82296"/>
                </a:lnTo>
                <a:lnTo>
                  <a:pt x="7620" y="82296"/>
                </a:lnTo>
                <a:lnTo>
                  <a:pt x="7620" y="196596"/>
                </a:lnTo>
                <a:lnTo>
                  <a:pt x="16001" y="196596"/>
                </a:lnTo>
                <a:close/>
              </a:path>
              <a:path w="2880359" h="280035">
                <a:moveTo>
                  <a:pt x="2137410" y="260443"/>
                </a:moveTo>
                <a:lnTo>
                  <a:pt x="2137410" y="196596"/>
                </a:lnTo>
                <a:lnTo>
                  <a:pt x="7620" y="196596"/>
                </a:lnTo>
                <a:lnTo>
                  <a:pt x="16001" y="204978"/>
                </a:lnTo>
                <a:lnTo>
                  <a:pt x="16002" y="212598"/>
                </a:lnTo>
                <a:lnTo>
                  <a:pt x="2121408" y="212598"/>
                </a:lnTo>
                <a:lnTo>
                  <a:pt x="2121408" y="204978"/>
                </a:lnTo>
                <a:lnTo>
                  <a:pt x="2129790" y="212598"/>
                </a:lnTo>
                <a:lnTo>
                  <a:pt x="2129790" y="261847"/>
                </a:lnTo>
                <a:lnTo>
                  <a:pt x="2137410" y="260443"/>
                </a:lnTo>
                <a:close/>
              </a:path>
              <a:path w="2880359" h="280035">
                <a:moveTo>
                  <a:pt x="16002" y="212598"/>
                </a:moveTo>
                <a:lnTo>
                  <a:pt x="16001" y="204978"/>
                </a:lnTo>
                <a:lnTo>
                  <a:pt x="7620" y="196596"/>
                </a:lnTo>
                <a:lnTo>
                  <a:pt x="7619" y="212598"/>
                </a:lnTo>
                <a:lnTo>
                  <a:pt x="16002" y="212598"/>
                </a:lnTo>
                <a:close/>
              </a:path>
              <a:path w="2880359" h="280035">
                <a:moveTo>
                  <a:pt x="2880360" y="139446"/>
                </a:moveTo>
                <a:lnTo>
                  <a:pt x="2121408" y="0"/>
                </a:lnTo>
                <a:lnTo>
                  <a:pt x="2121408" y="66294"/>
                </a:lnTo>
                <a:lnTo>
                  <a:pt x="2128266" y="66294"/>
                </a:lnTo>
                <a:lnTo>
                  <a:pt x="2128266" y="17526"/>
                </a:lnTo>
                <a:lnTo>
                  <a:pt x="2137410" y="9144"/>
                </a:lnTo>
                <a:lnTo>
                  <a:pt x="2137410" y="19210"/>
                </a:lnTo>
                <a:lnTo>
                  <a:pt x="2791981" y="139827"/>
                </a:lnTo>
                <a:lnTo>
                  <a:pt x="2835402" y="131826"/>
                </a:lnTo>
                <a:lnTo>
                  <a:pt x="2835402" y="147751"/>
                </a:lnTo>
                <a:lnTo>
                  <a:pt x="2880360" y="139446"/>
                </a:lnTo>
                <a:close/>
              </a:path>
              <a:path w="2880359" h="280035">
                <a:moveTo>
                  <a:pt x="2129790" y="82296"/>
                </a:moveTo>
                <a:lnTo>
                  <a:pt x="2129790" y="66294"/>
                </a:lnTo>
                <a:lnTo>
                  <a:pt x="2121408" y="74676"/>
                </a:lnTo>
                <a:lnTo>
                  <a:pt x="2121408" y="82296"/>
                </a:lnTo>
                <a:lnTo>
                  <a:pt x="2129790" y="82296"/>
                </a:lnTo>
                <a:close/>
              </a:path>
              <a:path w="2880359" h="280035">
                <a:moveTo>
                  <a:pt x="2129790" y="212598"/>
                </a:moveTo>
                <a:lnTo>
                  <a:pt x="2121408" y="204978"/>
                </a:lnTo>
                <a:lnTo>
                  <a:pt x="2121408" y="212598"/>
                </a:lnTo>
                <a:lnTo>
                  <a:pt x="2129790" y="212598"/>
                </a:lnTo>
                <a:close/>
              </a:path>
              <a:path w="2880359" h="280035">
                <a:moveTo>
                  <a:pt x="2129790" y="261847"/>
                </a:moveTo>
                <a:lnTo>
                  <a:pt x="2129790" y="212598"/>
                </a:lnTo>
                <a:lnTo>
                  <a:pt x="2121408" y="212598"/>
                </a:lnTo>
                <a:lnTo>
                  <a:pt x="2121408" y="279654"/>
                </a:lnTo>
                <a:lnTo>
                  <a:pt x="2128266" y="278387"/>
                </a:lnTo>
                <a:lnTo>
                  <a:pt x="2128266" y="262128"/>
                </a:lnTo>
                <a:lnTo>
                  <a:pt x="2129790" y="261847"/>
                </a:lnTo>
                <a:close/>
              </a:path>
              <a:path w="2880359" h="280035">
                <a:moveTo>
                  <a:pt x="2137410" y="19210"/>
                </a:moveTo>
                <a:lnTo>
                  <a:pt x="2137410" y="9144"/>
                </a:lnTo>
                <a:lnTo>
                  <a:pt x="2128266" y="17526"/>
                </a:lnTo>
                <a:lnTo>
                  <a:pt x="2137410" y="19210"/>
                </a:lnTo>
                <a:close/>
              </a:path>
              <a:path w="2880359" h="280035">
                <a:moveTo>
                  <a:pt x="2137410" y="82296"/>
                </a:moveTo>
                <a:lnTo>
                  <a:pt x="2137410" y="19210"/>
                </a:lnTo>
                <a:lnTo>
                  <a:pt x="2128266" y="17526"/>
                </a:lnTo>
                <a:lnTo>
                  <a:pt x="2128266" y="66294"/>
                </a:lnTo>
                <a:lnTo>
                  <a:pt x="2129790" y="66294"/>
                </a:lnTo>
                <a:lnTo>
                  <a:pt x="2129790" y="82296"/>
                </a:lnTo>
                <a:lnTo>
                  <a:pt x="2137410" y="82296"/>
                </a:lnTo>
                <a:close/>
              </a:path>
              <a:path w="2880359" h="280035">
                <a:moveTo>
                  <a:pt x="2835194" y="147789"/>
                </a:moveTo>
                <a:lnTo>
                  <a:pt x="2791981" y="139827"/>
                </a:lnTo>
                <a:lnTo>
                  <a:pt x="2128266" y="262128"/>
                </a:lnTo>
                <a:lnTo>
                  <a:pt x="2137410" y="269748"/>
                </a:lnTo>
                <a:lnTo>
                  <a:pt x="2137410" y="276697"/>
                </a:lnTo>
                <a:lnTo>
                  <a:pt x="2835194" y="147789"/>
                </a:lnTo>
                <a:close/>
              </a:path>
              <a:path w="2880359" h="280035">
                <a:moveTo>
                  <a:pt x="2137410" y="276697"/>
                </a:moveTo>
                <a:lnTo>
                  <a:pt x="2137410" y="269748"/>
                </a:lnTo>
                <a:lnTo>
                  <a:pt x="2128266" y="262128"/>
                </a:lnTo>
                <a:lnTo>
                  <a:pt x="2128266" y="278387"/>
                </a:lnTo>
                <a:lnTo>
                  <a:pt x="2137410" y="276697"/>
                </a:lnTo>
                <a:close/>
              </a:path>
              <a:path w="2880359" h="280035">
                <a:moveTo>
                  <a:pt x="2835402" y="147751"/>
                </a:moveTo>
                <a:lnTo>
                  <a:pt x="2835402" y="131826"/>
                </a:lnTo>
                <a:lnTo>
                  <a:pt x="2791981" y="139827"/>
                </a:lnTo>
                <a:lnTo>
                  <a:pt x="2835194" y="147789"/>
                </a:lnTo>
                <a:lnTo>
                  <a:pt x="2835402" y="147751"/>
                </a:lnTo>
                <a:close/>
              </a:path>
              <a:path w="2880359" h="280035">
                <a:moveTo>
                  <a:pt x="2835402" y="147828"/>
                </a:moveTo>
                <a:lnTo>
                  <a:pt x="2835194" y="147789"/>
                </a:lnTo>
                <a:lnTo>
                  <a:pt x="2835402" y="147828"/>
                </a:lnTo>
                <a:close/>
              </a:path>
            </a:pathLst>
          </a:custGeom>
          <a:solidFill>
            <a:srgbClr val="000000"/>
          </a:solidFill>
        </p:spPr>
        <p:txBody>
          <a:bodyPr wrap="square" lIns="0" tIns="0" rIns="0" bIns="0" rtlCol="0"/>
          <a:lstStyle/>
          <a:p>
            <a:endParaRPr/>
          </a:p>
        </p:txBody>
      </p:sp>
      <p:sp>
        <p:nvSpPr>
          <p:cNvPr id="10" name="object 10"/>
          <p:cNvSpPr/>
          <p:nvPr/>
        </p:nvSpPr>
        <p:spPr>
          <a:xfrm>
            <a:off x="2672333" y="5101590"/>
            <a:ext cx="441959" cy="659130"/>
          </a:xfrm>
          <a:custGeom>
            <a:avLst/>
            <a:gdLst/>
            <a:ahLst/>
            <a:cxnLst/>
            <a:rect l="l" t="t" r="r" b="b"/>
            <a:pathLst>
              <a:path w="441960" h="659129">
                <a:moveTo>
                  <a:pt x="240792" y="89153"/>
                </a:moveTo>
                <a:lnTo>
                  <a:pt x="33527" y="0"/>
                </a:lnTo>
                <a:lnTo>
                  <a:pt x="0" y="223265"/>
                </a:lnTo>
                <a:lnTo>
                  <a:pt x="60198" y="189737"/>
                </a:lnTo>
                <a:lnTo>
                  <a:pt x="180594" y="406591"/>
                </a:lnTo>
                <a:lnTo>
                  <a:pt x="180594" y="122681"/>
                </a:lnTo>
                <a:lnTo>
                  <a:pt x="240792" y="89153"/>
                </a:lnTo>
                <a:close/>
              </a:path>
              <a:path w="441960" h="659129">
                <a:moveTo>
                  <a:pt x="441959" y="592073"/>
                </a:moveTo>
                <a:lnTo>
                  <a:pt x="180594" y="122681"/>
                </a:lnTo>
                <a:lnTo>
                  <a:pt x="180594" y="406591"/>
                </a:lnTo>
                <a:lnTo>
                  <a:pt x="320802" y="659129"/>
                </a:lnTo>
                <a:lnTo>
                  <a:pt x="441959" y="592073"/>
                </a:lnTo>
                <a:close/>
              </a:path>
            </a:pathLst>
          </a:custGeom>
          <a:solidFill>
            <a:srgbClr val="FFFF99"/>
          </a:solidFill>
        </p:spPr>
        <p:txBody>
          <a:bodyPr wrap="square" lIns="0" tIns="0" rIns="0" bIns="0" rtlCol="0"/>
          <a:lstStyle/>
          <a:p>
            <a:endParaRPr/>
          </a:p>
        </p:txBody>
      </p:sp>
      <p:sp>
        <p:nvSpPr>
          <p:cNvPr id="11" name="object 11"/>
          <p:cNvSpPr/>
          <p:nvPr/>
        </p:nvSpPr>
        <p:spPr>
          <a:xfrm>
            <a:off x="2661666" y="5090159"/>
            <a:ext cx="463550" cy="681355"/>
          </a:xfrm>
          <a:custGeom>
            <a:avLst/>
            <a:gdLst/>
            <a:ahLst/>
            <a:cxnLst/>
            <a:rect l="l" t="t" r="r" b="b"/>
            <a:pathLst>
              <a:path w="463550" h="681354">
                <a:moveTo>
                  <a:pt x="269748" y="99822"/>
                </a:moveTo>
                <a:lnTo>
                  <a:pt x="38099" y="0"/>
                </a:lnTo>
                <a:lnTo>
                  <a:pt x="0" y="249174"/>
                </a:lnTo>
                <a:lnTo>
                  <a:pt x="6858" y="245395"/>
                </a:lnTo>
                <a:lnTo>
                  <a:pt x="6857" y="227838"/>
                </a:lnTo>
                <a:lnTo>
                  <a:pt x="20695" y="220132"/>
                </a:lnTo>
                <a:lnTo>
                  <a:pt x="41147" y="83473"/>
                </a:lnTo>
                <a:lnTo>
                  <a:pt x="41147" y="18288"/>
                </a:lnTo>
                <a:lnTo>
                  <a:pt x="51815" y="12192"/>
                </a:lnTo>
                <a:lnTo>
                  <a:pt x="51815" y="22876"/>
                </a:lnTo>
                <a:lnTo>
                  <a:pt x="234084" y="101279"/>
                </a:lnTo>
                <a:lnTo>
                  <a:pt x="247650" y="93726"/>
                </a:lnTo>
                <a:lnTo>
                  <a:pt x="248411" y="107442"/>
                </a:lnTo>
                <a:lnTo>
                  <a:pt x="248411" y="111578"/>
                </a:lnTo>
                <a:lnTo>
                  <a:pt x="269748" y="99822"/>
                </a:lnTo>
                <a:close/>
              </a:path>
              <a:path w="463550" h="681354">
                <a:moveTo>
                  <a:pt x="20695" y="220132"/>
                </a:moveTo>
                <a:lnTo>
                  <a:pt x="6857" y="227838"/>
                </a:lnTo>
                <a:lnTo>
                  <a:pt x="18288" y="236220"/>
                </a:lnTo>
                <a:lnTo>
                  <a:pt x="20695" y="220132"/>
                </a:lnTo>
                <a:close/>
              </a:path>
              <a:path w="463550" h="681354">
                <a:moveTo>
                  <a:pt x="334525" y="659901"/>
                </a:moveTo>
                <a:lnTo>
                  <a:pt x="73914" y="190500"/>
                </a:lnTo>
                <a:lnTo>
                  <a:pt x="20695" y="220132"/>
                </a:lnTo>
                <a:lnTo>
                  <a:pt x="18288" y="236220"/>
                </a:lnTo>
                <a:lnTo>
                  <a:pt x="6857" y="227838"/>
                </a:lnTo>
                <a:lnTo>
                  <a:pt x="6858" y="245395"/>
                </a:lnTo>
                <a:lnTo>
                  <a:pt x="64008" y="213904"/>
                </a:lnTo>
                <a:lnTo>
                  <a:pt x="64008" y="204978"/>
                </a:lnTo>
                <a:lnTo>
                  <a:pt x="74676" y="208026"/>
                </a:lnTo>
                <a:lnTo>
                  <a:pt x="74676" y="224192"/>
                </a:lnTo>
                <a:lnTo>
                  <a:pt x="327660" y="679855"/>
                </a:lnTo>
                <a:lnTo>
                  <a:pt x="327660" y="663702"/>
                </a:lnTo>
                <a:lnTo>
                  <a:pt x="334525" y="659901"/>
                </a:lnTo>
                <a:close/>
              </a:path>
              <a:path w="463550" h="681354">
                <a:moveTo>
                  <a:pt x="51815" y="12192"/>
                </a:moveTo>
                <a:lnTo>
                  <a:pt x="41147" y="18288"/>
                </a:lnTo>
                <a:lnTo>
                  <a:pt x="50313" y="22230"/>
                </a:lnTo>
                <a:lnTo>
                  <a:pt x="51815" y="12192"/>
                </a:lnTo>
                <a:close/>
              </a:path>
              <a:path w="463550" h="681354">
                <a:moveTo>
                  <a:pt x="50313" y="22230"/>
                </a:moveTo>
                <a:lnTo>
                  <a:pt x="41147" y="18288"/>
                </a:lnTo>
                <a:lnTo>
                  <a:pt x="41147" y="83473"/>
                </a:lnTo>
                <a:lnTo>
                  <a:pt x="50313" y="22230"/>
                </a:lnTo>
                <a:close/>
              </a:path>
              <a:path w="463550" h="681354">
                <a:moveTo>
                  <a:pt x="51815" y="22876"/>
                </a:moveTo>
                <a:lnTo>
                  <a:pt x="51815" y="12192"/>
                </a:lnTo>
                <a:lnTo>
                  <a:pt x="50313" y="22230"/>
                </a:lnTo>
                <a:lnTo>
                  <a:pt x="51815" y="22876"/>
                </a:lnTo>
                <a:close/>
              </a:path>
              <a:path w="463550" h="681354">
                <a:moveTo>
                  <a:pt x="74676" y="208026"/>
                </a:moveTo>
                <a:lnTo>
                  <a:pt x="64008" y="204978"/>
                </a:lnTo>
                <a:lnTo>
                  <a:pt x="67802" y="211813"/>
                </a:lnTo>
                <a:lnTo>
                  <a:pt x="74676" y="208026"/>
                </a:lnTo>
                <a:close/>
              </a:path>
              <a:path w="463550" h="681354">
                <a:moveTo>
                  <a:pt x="67802" y="211813"/>
                </a:moveTo>
                <a:lnTo>
                  <a:pt x="64008" y="204978"/>
                </a:lnTo>
                <a:lnTo>
                  <a:pt x="64008" y="213904"/>
                </a:lnTo>
                <a:lnTo>
                  <a:pt x="67802" y="211813"/>
                </a:lnTo>
                <a:close/>
              </a:path>
              <a:path w="463550" h="681354">
                <a:moveTo>
                  <a:pt x="74676" y="224192"/>
                </a:moveTo>
                <a:lnTo>
                  <a:pt x="74676" y="208026"/>
                </a:lnTo>
                <a:lnTo>
                  <a:pt x="67802" y="211813"/>
                </a:lnTo>
                <a:lnTo>
                  <a:pt x="74676" y="224192"/>
                </a:lnTo>
                <a:close/>
              </a:path>
              <a:path w="463550" h="681354">
                <a:moveTo>
                  <a:pt x="248411" y="111578"/>
                </a:moveTo>
                <a:lnTo>
                  <a:pt x="248411" y="107442"/>
                </a:lnTo>
                <a:lnTo>
                  <a:pt x="234084" y="101279"/>
                </a:lnTo>
                <a:lnTo>
                  <a:pt x="180594" y="131064"/>
                </a:lnTo>
                <a:lnTo>
                  <a:pt x="195072" y="157066"/>
                </a:lnTo>
                <a:lnTo>
                  <a:pt x="195072" y="140970"/>
                </a:lnTo>
                <a:lnTo>
                  <a:pt x="198120" y="130302"/>
                </a:lnTo>
                <a:lnTo>
                  <a:pt x="201949" y="137180"/>
                </a:lnTo>
                <a:lnTo>
                  <a:pt x="248411" y="111578"/>
                </a:lnTo>
                <a:close/>
              </a:path>
              <a:path w="463550" h="681354">
                <a:moveTo>
                  <a:pt x="201949" y="137180"/>
                </a:moveTo>
                <a:lnTo>
                  <a:pt x="198120" y="130302"/>
                </a:lnTo>
                <a:lnTo>
                  <a:pt x="195072" y="140970"/>
                </a:lnTo>
                <a:lnTo>
                  <a:pt x="201949" y="137180"/>
                </a:lnTo>
                <a:close/>
              </a:path>
              <a:path w="463550" h="681354">
                <a:moveTo>
                  <a:pt x="463295" y="606552"/>
                </a:moveTo>
                <a:lnTo>
                  <a:pt x="201949" y="137180"/>
                </a:lnTo>
                <a:lnTo>
                  <a:pt x="195072" y="140970"/>
                </a:lnTo>
                <a:lnTo>
                  <a:pt x="195072" y="157066"/>
                </a:lnTo>
                <a:lnTo>
                  <a:pt x="441947" y="600448"/>
                </a:lnTo>
                <a:lnTo>
                  <a:pt x="448818" y="596646"/>
                </a:lnTo>
                <a:lnTo>
                  <a:pt x="448818" y="614568"/>
                </a:lnTo>
                <a:lnTo>
                  <a:pt x="463295" y="606552"/>
                </a:lnTo>
                <a:close/>
              </a:path>
              <a:path w="463550" h="681354">
                <a:moveTo>
                  <a:pt x="248411" y="107442"/>
                </a:moveTo>
                <a:lnTo>
                  <a:pt x="247650" y="93726"/>
                </a:lnTo>
                <a:lnTo>
                  <a:pt x="234084" y="101279"/>
                </a:lnTo>
                <a:lnTo>
                  <a:pt x="248411" y="107442"/>
                </a:lnTo>
                <a:close/>
              </a:path>
              <a:path w="463550" h="681354">
                <a:moveTo>
                  <a:pt x="338328" y="666750"/>
                </a:moveTo>
                <a:lnTo>
                  <a:pt x="334525" y="659901"/>
                </a:lnTo>
                <a:lnTo>
                  <a:pt x="327660" y="663702"/>
                </a:lnTo>
                <a:lnTo>
                  <a:pt x="338328" y="666750"/>
                </a:lnTo>
                <a:close/>
              </a:path>
              <a:path w="463550" h="681354">
                <a:moveTo>
                  <a:pt x="338328" y="675743"/>
                </a:moveTo>
                <a:lnTo>
                  <a:pt x="338328" y="666750"/>
                </a:lnTo>
                <a:lnTo>
                  <a:pt x="327660" y="663702"/>
                </a:lnTo>
                <a:lnTo>
                  <a:pt x="327660" y="679855"/>
                </a:lnTo>
                <a:lnTo>
                  <a:pt x="328422" y="681228"/>
                </a:lnTo>
                <a:lnTo>
                  <a:pt x="338328" y="675743"/>
                </a:lnTo>
                <a:close/>
              </a:path>
              <a:path w="463550" h="681354">
                <a:moveTo>
                  <a:pt x="448818" y="614568"/>
                </a:moveTo>
                <a:lnTo>
                  <a:pt x="448818" y="596646"/>
                </a:lnTo>
                <a:lnTo>
                  <a:pt x="445770" y="607314"/>
                </a:lnTo>
                <a:lnTo>
                  <a:pt x="441947" y="600448"/>
                </a:lnTo>
                <a:lnTo>
                  <a:pt x="334525" y="659901"/>
                </a:lnTo>
                <a:lnTo>
                  <a:pt x="338328" y="666750"/>
                </a:lnTo>
                <a:lnTo>
                  <a:pt x="338328" y="675743"/>
                </a:lnTo>
                <a:lnTo>
                  <a:pt x="448818" y="614568"/>
                </a:lnTo>
                <a:close/>
              </a:path>
              <a:path w="463550" h="681354">
                <a:moveTo>
                  <a:pt x="448818" y="596646"/>
                </a:moveTo>
                <a:lnTo>
                  <a:pt x="441947" y="600448"/>
                </a:lnTo>
                <a:lnTo>
                  <a:pt x="445770" y="607314"/>
                </a:lnTo>
                <a:lnTo>
                  <a:pt x="448818" y="596646"/>
                </a:lnTo>
                <a:close/>
              </a:path>
            </a:pathLst>
          </a:custGeom>
          <a:solidFill>
            <a:srgbClr val="000000"/>
          </a:solidFill>
        </p:spPr>
        <p:txBody>
          <a:bodyPr wrap="square" lIns="0" tIns="0" rIns="0" bIns="0" rtlCol="0"/>
          <a:lstStyle/>
          <a:p>
            <a:endParaRPr/>
          </a:p>
        </p:txBody>
      </p:sp>
      <p:sp>
        <p:nvSpPr>
          <p:cNvPr id="12" name="object 12"/>
          <p:cNvSpPr/>
          <p:nvPr/>
        </p:nvSpPr>
        <p:spPr>
          <a:xfrm>
            <a:off x="3288314" y="5208248"/>
            <a:ext cx="1078707" cy="1063011"/>
          </a:xfrm>
          <a:prstGeom prst="rect">
            <a:avLst/>
          </a:prstGeom>
          <a:blipFill>
            <a:blip r:embed="rId6" cstate="print"/>
            <a:stretch>
              <a:fillRect/>
            </a:stretch>
          </a:blipFill>
        </p:spPr>
        <p:txBody>
          <a:bodyPr wrap="square" lIns="0" tIns="0" rIns="0" bIns="0" rtlCol="0"/>
          <a:lstStyle/>
          <a:p>
            <a:endParaRPr/>
          </a:p>
        </p:txBody>
      </p:sp>
      <p:sp>
        <p:nvSpPr>
          <p:cNvPr id="13" name="object 13"/>
          <p:cNvSpPr txBox="1"/>
          <p:nvPr/>
        </p:nvSpPr>
        <p:spPr>
          <a:xfrm>
            <a:off x="2081276" y="2148332"/>
            <a:ext cx="5936615" cy="1427480"/>
          </a:xfrm>
          <a:prstGeom prst="rect">
            <a:avLst/>
          </a:prstGeom>
        </p:spPr>
        <p:txBody>
          <a:bodyPr vert="horz" wrap="square" lIns="0" tIns="12065" rIns="0" bIns="0" rtlCol="0">
            <a:spAutoFit/>
          </a:bodyPr>
          <a:lstStyle/>
          <a:p>
            <a:pPr marL="12700" marR="5080">
              <a:lnSpc>
                <a:spcPct val="100000"/>
              </a:lnSpc>
              <a:spcBef>
                <a:spcPts val="95"/>
              </a:spcBef>
            </a:pPr>
            <a:r>
              <a:rPr sz="2300" spc="-5" dirty="0">
                <a:latin typeface="Times New Roman"/>
                <a:cs typeface="Times New Roman"/>
              </a:rPr>
              <a:t>If </a:t>
            </a:r>
            <a:r>
              <a:rPr sz="2300" spc="-25" dirty="0">
                <a:latin typeface="Times New Roman"/>
                <a:cs typeface="Times New Roman"/>
              </a:rPr>
              <a:t>George’s </a:t>
            </a:r>
            <a:r>
              <a:rPr sz="2300" spc="-5" dirty="0">
                <a:latin typeface="Times New Roman"/>
                <a:cs typeface="Times New Roman"/>
              </a:rPr>
              <a:t>public key is contained in a certificate,  digitally signed with a private </a:t>
            </a:r>
            <a:r>
              <a:rPr sz="2300" spc="-40" dirty="0">
                <a:latin typeface="Times New Roman"/>
                <a:cs typeface="Times New Roman"/>
              </a:rPr>
              <a:t>key, </a:t>
            </a:r>
            <a:r>
              <a:rPr sz="2300" spc="-5" dirty="0">
                <a:latin typeface="Times New Roman"/>
                <a:cs typeface="Times New Roman"/>
              </a:rPr>
              <a:t>it is </a:t>
            </a:r>
            <a:r>
              <a:rPr sz="2300" i="1" spc="-5" dirty="0">
                <a:latin typeface="Times New Roman"/>
                <a:cs typeface="Times New Roman"/>
              </a:rPr>
              <a:t>much  </a:t>
            </a:r>
            <a:r>
              <a:rPr sz="2300" i="1" spc="-20" dirty="0">
                <a:latin typeface="Times New Roman"/>
                <a:cs typeface="Times New Roman"/>
              </a:rPr>
              <a:t>harder </a:t>
            </a:r>
            <a:r>
              <a:rPr sz="2300" spc="-5" dirty="0">
                <a:latin typeface="Times New Roman"/>
                <a:cs typeface="Times New Roman"/>
              </a:rPr>
              <a:t>to tamper with the public key in the  </a:t>
            </a:r>
            <a:r>
              <a:rPr sz="2300" spc="-10" dirty="0">
                <a:latin typeface="Times New Roman"/>
                <a:cs typeface="Times New Roman"/>
              </a:rPr>
              <a:t>certificate.</a:t>
            </a:r>
            <a:endParaRPr sz="2300">
              <a:latin typeface="Times New Roman"/>
              <a:cs typeface="Times New Roman"/>
            </a:endParaRPr>
          </a:p>
        </p:txBody>
      </p:sp>
      <p:sp>
        <p:nvSpPr>
          <p:cNvPr id="14" name="object 14"/>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15" name="object 15"/>
          <p:cNvSpPr txBox="1"/>
          <p:nvPr/>
        </p:nvSpPr>
        <p:spPr>
          <a:xfrm>
            <a:off x="8079231" y="6432350"/>
            <a:ext cx="14986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latin typeface="Arial"/>
                <a:cs typeface="Arial"/>
              </a:rPr>
              <a:t>59</a:t>
            </a:fld>
            <a:endParaRPr sz="1400">
              <a:latin typeface="Arial"/>
              <a:cs typeface="Arial"/>
            </a:endParaRPr>
          </a:p>
        </p:txBody>
      </p:sp>
    </p:spTree>
    <p:extLst>
      <p:ext uri="{BB962C8B-B14F-4D97-AF65-F5344CB8AC3E}">
        <p14:creationId xmlns:p14="http://schemas.microsoft.com/office/powerpoint/2010/main" val="3163094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12065" rIns="0" bIns="0" rtlCol="0">
            <a:spAutoFit/>
          </a:bodyPr>
          <a:lstStyle/>
          <a:p>
            <a:pPr marL="12700">
              <a:lnSpc>
                <a:spcPct val="100000"/>
              </a:lnSpc>
              <a:spcBef>
                <a:spcPts val="95"/>
              </a:spcBef>
            </a:pPr>
            <a:r>
              <a:rPr spc="-5" dirty="0"/>
              <a:t>Public Key</a:t>
            </a:r>
            <a:r>
              <a:rPr spc="10" dirty="0"/>
              <a:t> </a:t>
            </a:r>
            <a:r>
              <a:rPr spc="-5" dirty="0"/>
              <a:t>Cryptography</a:t>
            </a:r>
          </a:p>
        </p:txBody>
      </p:sp>
      <p:sp>
        <p:nvSpPr>
          <p:cNvPr id="5" name="object 5"/>
          <p:cNvSpPr txBox="1"/>
          <p:nvPr/>
        </p:nvSpPr>
        <p:spPr>
          <a:xfrm>
            <a:off x="1966976" y="2223770"/>
            <a:ext cx="6159500" cy="4048760"/>
          </a:xfrm>
          <a:prstGeom prst="rect">
            <a:avLst/>
          </a:prstGeom>
        </p:spPr>
        <p:txBody>
          <a:bodyPr vert="horz" wrap="square" lIns="0" tIns="12700" rIns="0" bIns="0" rtlCol="0">
            <a:spAutoFit/>
          </a:bodyPr>
          <a:lstStyle/>
          <a:p>
            <a:pPr marL="292735" indent="-280035">
              <a:lnSpc>
                <a:spcPct val="100000"/>
              </a:lnSpc>
              <a:spcBef>
                <a:spcPts val="100"/>
              </a:spcBef>
              <a:buFont typeface="Arial"/>
              <a:buChar char="•"/>
              <a:tabLst>
                <a:tab pos="292735" algn="l"/>
                <a:tab pos="293370" algn="l"/>
              </a:tabLst>
            </a:pPr>
            <a:r>
              <a:rPr sz="2400" spc="-5" dirty="0">
                <a:latin typeface="Times New Roman"/>
                <a:cs typeface="Times New Roman"/>
              </a:rPr>
              <a:t>Also </a:t>
            </a:r>
            <a:r>
              <a:rPr sz="2400" dirty="0">
                <a:latin typeface="Times New Roman"/>
                <a:cs typeface="Times New Roman"/>
              </a:rPr>
              <a:t>known as “asymmetric key</a:t>
            </a:r>
            <a:r>
              <a:rPr sz="2400" spc="-65" dirty="0">
                <a:latin typeface="Times New Roman"/>
                <a:cs typeface="Times New Roman"/>
              </a:rPr>
              <a:t> </a:t>
            </a:r>
            <a:r>
              <a:rPr sz="2400" spc="-15" dirty="0">
                <a:latin typeface="Times New Roman"/>
                <a:cs typeface="Times New Roman"/>
              </a:rPr>
              <a:t>cryptography.”</a:t>
            </a:r>
            <a:endParaRPr sz="2400">
              <a:latin typeface="Times New Roman"/>
              <a:cs typeface="Times New Roman"/>
            </a:endParaRPr>
          </a:p>
          <a:p>
            <a:pPr marL="292735" indent="-280035">
              <a:lnSpc>
                <a:spcPct val="100000"/>
              </a:lnSpc>
              <a:buFont typeface="Arial"/>
              <a:buChar char="•"/>
              <a:tabLst>
                <a:tab pos="292735" algn="l"/>
                <a:tab pos="293370" algn="l"/>
              </a:tabLst>
            </a:pPr>
            <a:r>
              <a:rPr sz="2400" spc="-5" dirty="0">
                <a:latin typeface="Times New Roman"/>
                <a:cs typeface="Times New Roman"/>
              </a:rPr>
              <a:t>Encrypt with one key (publicly</a:t>
            </a:r>
            <a:r>
              <a:rPr sz="2400" spc="-30" dirty="0">
                <a:latin typeface="Times New Roman"/>
                <a:cs typeface="Times New Roman"/>
              </a:rPr>
              <a:t> </a:t>
            </a:r>
            <a:r>
              <a:rPr sz="2400" spc="-5" dirty="0">
                <a:latin typeface="Times New Roman"/>
                <a:cs typeface="Times New Roman"/>
              </a:rPr>
              <a:t>available)</a:t>
            </a:r>
            <a:endParaRPr sz="2400">
              <a:latin typeface="Times New Roman"/>
              <a:cs typeface="Times New Roman"/>
            </a:endParaRPr>
          </a:p>
          <a:p>
            <a:pPr marL="292735" marR="71755" indent="-280035">
              <a:lnSpc>
                <a:spcPct val="100000"/>
              </a:lnSpc>
              <a:buFont typeface="Arial"/>
              <a:buChar char="•"/>
              <a:tabLst>
                <a:tab pos="292735" algn="l"/>
                <a:tab pos="293370" algn="l"/>
              </a:tabLst>
            </a:pPr>
            <a:r>
              <a:rPr sz="2400" spc="-5" dirty="0">
                <a:latin typeface="Times New Roman"/>
                <a:cs typeface="Times New Roman"/>
              </a:rPr>
              <a:t>Decrypt with </a:t>
            </a:r>
            <a:r>
              <a:rPr sz="2400" dirty="0">
                <a:latin typeface="Times New Roman"/>
                <a:cs typeface="Times New Roman"/>
              </a:rPr>
              <a:t>a </a:t>
            </a:r>
            <a:r>
              <a:rPr sz="2400" spc="-10" dirty="0">
                <a:latin typeface="Times New Roman"/>
                <a:cs typeface="Times New Roman"/>
              </a:rPr>
              <a:t>different </a:t>
            </a:r>
            <a:r>
              <a:rPr sz="2400" spc="-45" dirty="0">
                <a:latin typeface="Times New Roman"/>
                <a:cs typeface="Times New Roman"/>
              </a:rPr>
              <a:t>key, </a:t>
            </a:r>
            <a:r>
              <a:rPr sz="2400" spc="-5" dirty="0">
                <a:latin typeface="Times New Roman"/>
                <a:cs typeface="Times New Roman"/>
              </a:rPr>
              <a:t>known only </a:t>
            </a:r>
            <a:r>
              <a:rPr sz="2400" dirty="0">
                <a:latin typeface="Times New Roman"/>
                <a:cs typeface="Times New Roman"/>
              </a:rPr>
              <a:t>to the  </a:t>
            </a:r>
            <a:r>
              <a:rPr sz="2400" spc="-5" dirty="0">
                <a:latin typeface="Times New Roman"/>
                <a:cs typeface="Times New Roman"/>
              </a:rPr>
              <a:t>recipient.</a:t>
            </a:r>
            <a:endParaRPr sz="2400">
              <a:latin typeface="Times New Roman"/>
              <a:cs typeface="Times New Roman"/>
            </a:endParaRPr>
          </a:p>
          <a:p>
            <a:pPr marL="368935" indent="-356235">
              <a:lnSpc>
                <a:spcPct val="100000"/>
              </a:lnSpc>
              <a:buFont typeface="Arial"/>
              <a:buChar char="•"/>
              <a:tabLst>
                <a:tab pos="368935" algn="l"/>
                <a:tab pos="369570" algn="l"/>
                <a:tab pos="1243330" algn="l"/>
              </a:tabLst>
            </a:pPr>
            <a:r>
              <a:rPr sz="2400" spc="-5" dirty="0">
                <a:latin typeface="Times New Roman"/>
                <a:cs typeface="Times New Roman"/>
              </a:rPr>
              <a:t>How?	</a:t>
            </a:r>
            <a:r>
              <a:rPr sz="2400" spc="-15" dirty="0">
                <a:latin typeface="Times New Roman"/>
                <a:cs typeface="Times New Roman"/>
              </a:rPr>
              <a:t>Trapdoor</a:t>
            </a:r>
            <a:r>
              <a:rPr sz="2400" spc="-5" dirty="0">
                <a:latin typeface="Times New Roman"/>
                <a:cs typeface="Times New Roman"/>
              </a:rPr>
              <a:t> </a:t>
            </a:r>
            <a:r>
              <a:rPr sz="2400" dirty="0">
                <a:latin typeface="Times New Roman"/>
                <a:cs typeface="Times New Roman"/>
              </a:rPr>
              <a:t>functions!</a:t>
            </a:r>
            <a:endParaRPr sz="2400">
              <a:latin typeface="Times New Roman"/>
              <a:cs typeface="Times New Roman"/>
            </a:endParaRPr>
          </a:p>
          <a:p>
            <a:pPr marL="292735" marR="648970">
              <a:lnSpc>
                <a:spcPct val="100000"/>
              </a:lnSpc>
            </a:pPr>
            <a:r>
              <a:rPr sz="2400" spc="-5" dirty="0">
                <a:latin typeface="Times New Roman"/>
                <a:cs typeface="Times New Roman"/>
              </a:rPr>
              <a:t>Functions </a:t>
            </a:r>
            <a:r>
              <a:rPr sz="2400" dirty="0">
                <a:latin typeface="Times New Roman"/>
                <a:cs typeface="Times New Roman"/>
              </a:rPr>
              <a:t>that are easy to compute, </a:t>
            </a:r>
            <a:r>
              <a:rPr sz="2400" spc="-5" dirty="0">
                <a:latin typeface="Times New Roman"/>
                <a:cs typeface="Times New Roman"/>
              </a:rPr>
              <a:t>but</a:t>
            </a:r>
            <a:r>
              <a:rPr sz="2400" spc="-135" dirty="0">
                <a:latin typeface="Times New Roman"/>
                <a:cs typeface="Times New Roman"/>
              </a:rPr>
              <a:t> </a:t>
            </a:r>
            <a:r>
              <a:rPr sz="2400" spc="-5" dirty="0">
                <a:latin typeface="Times New Roman"/>
                <a:cs typeface="Times New Roman"/>
              </a:rPr>
              <a:t>for  which </a:t>
            </a:r>
            <a:r>
              <a:rPr sz="2400" dirty="0">
                <a:latin typeface="Times New Roman"/>
                <a:cs typeface="Times New Roman"/>
              </a:rPr>
              <a:t>the inverse is</a:t>
            </a:r>
            <a:r>
              <a:rPr sz="2400" spc="-35" dirty="0">
                <a:latin typeface="Times New Roman"/>
                <a:cs typeface="Times New Roman"/>
              </a:rPr>
              <a:t> </a:t>
            </a:r>
            <a:r>
              <a:rPr sz="2400" spc="-5" dirty="0">
                <a:latin typeface="Times New Roman"/>
                <a:cs typeface="Times New Roman"/>
              </a:rPr>
              <a:t>intractable.</a:t>
            </a:r>
            <a:endParaRPr sz="2400">
              <a:latin typeface="Times New Roman"/>
              <a:cs typeface="Times New Roman"/>
            </a:endParaRPr>
          </a:p>
          <a:p>
            <a:pPr marL="292735" marR="485775" indent="-280035">
              <a:lnSpc>
                <a:spcPct val="100000"/>
              </a:lnSpc>
              <a:buFont typeface="Arial"/>
              <a:buChar char="•"/>
              <a:tabLst>
                <a:tab pos="292735" algn="l"/>
                <a:tab pos="293370" algn="l"/>
                <a:tab pos="2636520" algn="l"/>
              </a:tabLst>
            </a:pPr>
            <a:r>
              <a:rPr sz="2400" spc="-5" dirty="0">
                <a:latin typeface="Times New Roman"/>
                <a:cs typeface="Times New Roman"/>
              </a:rPr>
              <a:t>293 </a:t>
            </a:r>
            <a:r>
              <a:rPr sz="2400" dirty="0">
                <a:latin typeface="Times New Roman"/>
                <a:cs typeface="Times New Roman"/>
              </a:rPr>
              <a:t>× </a:t>
            </a:r>
            <a:r>
              <a:rPr sz="2400" spc="-5" dirty="0">
                <a:latin typeface="Times New Roman"/>
                <a:cs typeface="Times New Roman"/>
              </a:rPr>
              <a:t>307</a:t>
            </a:r>
            <a:r>
              <a:rPr sz="2400" spc="-10" dirty="0">
                <a:latin typeface="Times New Roman"/>
                <a:cs typeface="Times New Roman"/>
              </a:rPr>
              <a:t> </a:t>
            </a:r>
            <a:r>
              <a:rPr sz="2400" dirty="0">
                <a:latin typeface="Times New Roman"/>
                <a:cs typeface="Times New Roman"/>
              </a:rPr>
              <a:t>is </a:t>
            </a:r>
            <a:r>
              <a:rPr sz="2400" spc="-35" dirty="0">
                <a:latin typeface="Times New Roman"/>
                <a:cs typeface="Times New Roman"/>
              </a:rPr>
              <a:t>easy.	</a:t>
            </a:r>
            <a:r>
              <a:rPr sz="2400" spc="-5" dirty="0">
                <a:latin typeface="Times New Roman"/>
                <a:cs typeface="Times New Roman"/>
              </a:rPr>
              <a:t>Find </a:t>
            </a:r>
            <a:r>
              <a:rPr sz="2400" dirty="0">
                <a:latin typeface="Times New Roman"/>
                <a:cs typeface="Times New Roman"/>
              </a:rPr>
              <a:t>the </a:t>
            </a:r>
            <a:r>
              <a:rPr sz="2400" spc="-5" dirty="0">
                <a:latin typeface="Times New Roman"/>
                <a:cs typeface="Times New Roman"/>
              </a:rPr>
              <a:t>prime factors</a:t>
            </a:r>
            <a:r>
              <a:rPr sz="2400" spc="-90" dirty="0">
                <a:latin typeface="Times New Roman"/>
                <a:cs typeface="Times New Roman"/>
              </a:rPr>
              <a:t> </a:t>
            </a:r>
            <a:r>
              <a:rPr sz="2400" spc="-5" dirty="0">
                <a:latin typeface="Times New Roman"/>
                <a:cs typeface="Times New Roman"/>
              </a:rPr>
              <a:t>of  </a:t>
            </a:r>
            <a:r>
              <a:rPr sz="2400" dirty="0">
                <a:latin typeface="Times New Roman"/>
                <a:cs typeface="Times New Roman"/>
              </a:rPr>
              <a:t>89,851!</a:t>
            </a:r>
            <a:endParaRPr sz="2400">
              <a:latin typeface="Times New Roman"/>
              <a:cs typeface="Times New Roman"/>
            </a:endParaRPr>
          </a:p>
          <a:p>
            <a:pPr marL="292735" marR="469265" indent="-280035">
              <a:lnSpc>
                <a:spcPct val="100000"/>
              </a:lnSpc>
              <a:buFont typeface="Arial"/>
              <a:buChar char="•"/>
              <a:tabLst>
                <a:tab pos="292735" algn="l"/>
                <a:tab pos="293370" algn="l"/>
              </a:tabLst>
            </a:pPr>
            <a:r>
              <a:rPr sz="2400" spc="-5" dirty="0">
                <a:latin typeface="Times New Roman"/>
                <a:cs typeface="Times New Roman"/>
              </a:rPr>
              <a:t>Now </a:t>
            </a:r>
            <a:r>
              <a:rPr sz="2400" dirty="0">
                <a:latin typeface="Times New Roman"/>
                <a:cs typeface="Times New Roman"/>
              </a:rPr>
              <a:t>try </a:t>
            </a:r>
            <a:r>
              <a:rPr sz="2400" spc="-5" dirty="0">
                <a:latin typeface="Times New Roman"/>
                <a:cs typeface="Times New Roman"/>
              </a:rPr>
              <a:t>finding prime factors of </a:t>
            </a:r>
            <a:r>
              <a:rPr sz="2400" dirty="0">
                <a:latin typeface="Times New Roman"/>
                <a:cs typeface="Times New Roman"/>
              </a:rPr>
              <a:t>a </a:t>
            </a:r>
            <a:r>
              <a:rPr sz="2400" spc="-5" dirty="0">
                <a:latin typeface="Times New Roman"/>
                <a:cs typeface="Times New Roman"/>
              </a:rPr>
              <a:t>100-digit  </a:t>
            </a:r>
            <a:r>
              <a:rPr sz="2400" spc="-20" dirty="0">
                <a:latin typeface="Times New Roman"/>
                <a:cs typeface="Times New Roman"/>
              </a:rPr>
              <a:t>number.</a:t>
            </a:r>
            <a:endParaRPr sz="24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6</a:t>
            </a:fld>
            <a:endParaRPr spc="-5"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733291" y="1440433"/>
            <a:ext cx="2590800" cy="467359"/>
          </a:xfrm>
          <a:prstGeom prst="rect">
            <a:avLst/>
          </a:prstGeom>
        </p:spPr>
        <p:txBody>
          <a:bodyPr vert="horz" wrap="square" lIns="0" tIns="12065" rIns="0" bIns="0" rtlCol="0">
            <a:spAutoFit/>
          </a:bodyPr>
          <a:lstStyle/>
          <a:p>
            <a:pPr marL="12700">
              <a:lnSpc>
                <a:spcPct val="100000"/>
              </a:lnSpc>
              <a:spcBef>
                <a:spcPts val="95"/>
              </a:spcBef>
            </a:pPr>
            <a:r>
              <a:rPr spc="-25" dirty="0"/>
              <a:t>Trusting</a:t>
            </a:r>
            <a:r>
              <a:rPr spc="-35" dirty="0"/>
              <a:t> </a:t>
            </a:r>
            <a:r>
              <a:rPr spc="-10" dirty="0"/>
              <a:t>“Things”</a:t>
            </a:r>
          </a:p>
        </p:txBody>
      </p:sp>
      <p:sp>
        <p:nvSpPr>
          <p:cNvPr id="5" name="object 5"/>
          <p:cNvSpPr txBox="1"/>
          <p:nvPr/>
        </p:nvSpPr>
        <p:spPr>
          <a:xfrm>
            <a:off x="1966976" y="2223007"/>
            <a:ext cx="6391910" cy="2312035"/>
          </a:xfrm>
          <a:prstGeom prst="rect">
            <a:avLst/>
          </a:prstGeom>
        </p:spPr>
        <p:txBody>
          <a:bodyPr vert="horz" wrap="square" lIns="0" tIns="12700" rIns="0" bIns="0" rtlCol="0">
            <a:spAutoFit/>
          </a:bodyPr>
          <a:lstStyle/>
          <a:p>
            <a:pPr marL="292735" marR="273050" indent="-280035">
              <a:lnSpc>
                <a:spcPct val="100000"/>
              </a:lnSpc>
              <a:spcBef>
                <a:spcPts val="100"/>
              </a:spcBef>
              <a:buFont typeface="Arial"/>
              <a:buChar char="•"/>
              <a:tabLst>
                <a:tab pos="292735" algn="l"/>
                <a:tab pos="293370" algn="l"/>
              </a:tabLst>
            </a:pPr>
            <a:r>
              <a:rPr sz="2500" spc="-100" dirty="0">
                <a:latin typeface="Times New Roman"/>
                <a:cs typeface="Times New Roman"/>
              </a:rPr>
              <a:t>We </a:t>
            </a:r>
            <a:r>
              <a:rPr sz="2500" dirty="0">
                <a:latin typeface="Times New Roman"/>
                <a:cs typeface="Times New Roman"/>
              </a:rPr>
              <a:t>trust that DDS has correctly identified the  individual.</a:t>
            </a:r>
            <a:endParaRPr sz="2500">
              <a:latin typeface="Times New Roman"/>
              <a:cs typeface="Times New Roman"/>
            </a:endParaRPr>
          </a:p>
          <a:p>
            <a:pPr marL="292735" indent="-280035">
              <a:lnSpc>
                <a:spcPct val="100000"/>
              </a:lnSpc>
              <a:buFont typeface="Arial"/>
              <a:buChar char="•"/>
              <a:tabLst>
                <a:tab pos="292735" algn="l"/>
                <a:tab pos="293370" algn="l"/>
              </a:tabLst>
            </a:pPr>
            <a:r>
              <a:rPr sz="2500" spc="-100" dirty="0">
                <a:latin typeface="Times New Roman"/>
                <a:cs typeface="Times New Roman"/>
              </a:rPr>
              <a:t>We </a:t>
            </a:r>
            <a:r>
              <a:rPr sz="2500" dirty="0">
                <a:latin typeface="Times New Roman"/>
                <a:cs typeface="Times New Roman"/>
              </a:rPr>
              <a:t>trust that this document is not a</a:t>
            </a:r>
            <a:r>
              <a:rPr sz="2500" spc="80" dirty="0">
                <a:latin typeface="Times New Roman"/>
                <a:cs typeface="Times New Roman"/>
              </a:rPr>
              <a:t> </a:t>
            </a:r>
            <a:r>
              <a:rPr sz="2500" spc="-30" dirty="0">
                <a:latin typeface="Times New Roman"/>
                <a:cs typeface="Times New Roman"/>
              </a:rPr>
              <a:t>forgery.</a:t>
            </a:r>
            <a:endParaRPr sz="2500">
              <a:latin typeface="Times New Roman"/>
              <a:cs typeface="Times New Roman"/>
            </a:endParaRPr>
          </a:p>
          <a:p>
            <a:pPr marL="292735" marR="5080" indent="-280035">
              <a:lnSpc>
                <a:spcPct val="100000"/>
              </a:lnSpc>
              <a:buFont typeface="Arial"/>
              <a:buChar char="•"/>
              <a:tabLst>
                <a:tab pos="292735" algn="l"/>
                <a:tab pos="293370" algn="l"/>
              </a:tabLst>
            </a:pPr>
            <a:r>
              <a:rPr sz="2500" spc="-100" dirty="0">
                <a:latin typeface="Times New Roman"/>
                <a:cs typeface="Times New Roman"/>
              </a:rPr>
              <a:t>We </a:t>
            </a:r>
            <a:r>
              <a:rPr sz="2500" dirty="0">
                <a:latin typeface="Times New Roman"/>
                <a:cs typeface="Times New Roman"/>
              </a:rPr>
              <a:t>trust that no one has compromised an  employee at </a:t>
            </a:r>
            <a:r>
              <a:rPr sz="2500" spc="-5" dirty="0">
                <a:latin typeface="Times New Roman"/>
                <a:cs typeface="Times New Roman"/>
              </a:rPr>
              <a:t>DDS </a:t>
            </a:r>
            <a:r>
              <a:rPr sz="2500" dirty="0">
                <a:latin typeface="Times New Roman"/>
                <a:cs typeface="Times New Roman"/>
              </a:rPr>
              <a:t>to produce a “real” document  with bogus information on</a:t>
            </a:r>
            <a:r>
              <a:rPr sz="2500" spc="-25" dirty="0">
                <a:latin typeface="Times New Roman"/>
                <a:cs typeface="Times New Roman"/>
              </a:rPr>
              <a:t> </a:t>
            </a:r>
            <a:r>
              <a:rPr sz="2500" dirty="0">
                <a:latin typeface="Times New Roman"/>
                <a:cs typeface="Times New Roman"/>
              </a:rPr>
              <a:t>it.</a:t>
            </a:r>
            <a:endParaRPr sz="2500">
              <a:latin typeface="Times New Roman"/>
              <a:cs typeface="Times New Roman"/>
            </a:endParaRPr>
          </a:p>
        </p:txBody>
      </p:sp>
      <p:sp>
        <p:nvSpPr>
          <p:cNvPr id="6" name="object 6"/>
          <p:cNvSpPr/>
          <p:nvPr/>
        </p:nvSpPr>
        <p:spPr>
          <a:xfrm>
            <a:off x="3525773" y="4648200"/>
            <a:ext cx="2741383" cy="1606110"/>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8" name="object 8"/>
          <p:cNvSpPr txBox="1"/>
          <p:nvPr/>
        </p:nvSpPr>
        <p:spPr>
          <a:xfrm>
            <a:off x="7979409" y="6432350"/>
            <a:ext cx="250190" cy="255270"/>
          </a:xfrm>
          <a:prstGeom prst="rect">
            <a:avLst/>
          </a:prstGeom>
        </p:spPr>
        <p:txBody>
          <a:bodyPr vert="horz" wrap="square" lIns="0" tIns="26670" rIns="0" bIns="0" rtlCol="0">
            <a:spAutoFit/>
          </a:bodyPr>
          <a:lstStyle/>
          <a:p>
            <a:pPr marL="25400">
              <a:lnSpc>
                <a:spcPct val="100000"/>
              </a:lnSpc>
              <a:spcBef>
                <a:spcPts val="210"/>
              </a:spcBef>
            </a:pPr>
            <a:fld id="{81D60167-4931-47E6-BA6A-407CBD079E47}" type="slidenum">
              <a:rPr sz="1400" spc="-5" dirty="0">
                <a:latin typeface="Arial"/>
                <a:cs typeface="Arial"/>
              </a:rPr>
              <a:t>60</a:t>
            </a:fld>
            <a:endParaRPr sz="1400">
              <a:latin typeface="Arial"/>
              <a:cs typeface="Arial"/>
            </a:endParaRPr>
          </a:p>
        </p:txBody>
      </p:sp>
    </p:spTree>
    <p:extLst>
      <p:ext uri="{BB962C8B-B14F-4D97-AF65-F5344CB8AC3E}">
        <p14:creationId xmlns:p14="http://schemas.microsoft.com/office/powerpoint/2010/main" val="221584733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054350" y="1440433"/>
            <a:ext cx="3950335" cy="467359"/>
          </a:xfrm>
          <a:prstGeom prst="rect">
            <a:avLst/>
          </a:prstGeom>
        </p:spPr>
        <p:txBody>
          <a:bodyPr vert="horz" wrap="square" lIns="0" tIns="12065" rIns="0" bIns="0" rtlCol="0">
            <a:spAutoFit/>
          </a:bodyPr>
          <a:lstStyle/>
          <a:p>
            <a:pPr marL="12700">
              <a:lnSpc>
                <a:spcPct val="100000"/>
              </a:lnSpc>
              <a:spcBef>
                <a:spcPts val="95"/>
              </a:spcBef>
            </a:pPr>
            <a:r>
              <a:rPr spc="-25" dirty="0"/>
              <a:t>Trusting </a:t>
            </a:r>
            <a:r>
              <a:rPr spc="-5" dirty="0"/>
              <a:t>Digital</a:t>
            </a:r>
            <a:r>
              <a:rPr spc="35" dirty="0"/>
              <a:t> </a:t>
            </a:r>
            <a:r>
              <a:rPr spc="-5" dirty="0"/>
              <a:t>Certificates</a:t>
            </a:r>
          </a:p>
        </p:txBody>
      </p:sp>
      <p:sp>
        <p:nvSpPr>
          <p:cNvPr id="5" name="object 5"/>
          <p:cNvSpPr txBox="1"/>
          <p:nvPr/>
        </p:nvSpPr>
        <p:spPr>
          <a:xfrm>
            <a:off x="1840483" y="2313220"/>
            <a:ext cx="6240145" cy="3547110"/>
          </a:xfrm>
          <a:prstGeom prst="rect">
            <a:avLst/>
          </a:prstGeom>
        </p:spPr>
        <p:txBody>
          <a:bodyPr vert="horz" wrap="square" lIns="0" tIns="38100" rIns="0" bIns="0" rtlCol="0">
            <a:spAutoFit/>
          </a:bodyPr>
          <a:lstStyle/>
          <a:p>
            <a:pPr marL="12700">
              <a:lnSpc>
                <a:spcPct val="100000"/>
              </a:lnSpc>
              <a:spcBef>
                <a:spcPts val="300"/>
              </a:spcBef>
            </a:pPr>
            <a:r>
              <a:rPr sz="2500" spc="-100" dirty="0">
                <a:latin typeface="Times New Roman"/>
                <a:cs typeface="Times New Roman"/>
              </a:rPr>
              <a:t>We </a:t>
            </a:r>
            <a:r>
              <a:rPr sz="2500" dirty="0">
                <a:latin typeface="Times New Roman"/>
                <a:cs typeface="Times New Roman"/>
              </a:rPr>
              <a:t>must trust</a:t>
            </a:r>
            <a:r>
              <a:rPr sz="2500" spc="95" dirty="0">
                <a:latin typeface="Times New Roman"/>
                <a:cs typeface="Times New Roman"/>
              </a:rPr>
              <a:t> </a:t>
            </a:r>
            <a:r>
              <a:rPr sz="2500" dirty="0">
                <a:latin typeface="Times New Roman"/>
                <a:cs typeface="Times New Roman"/>
              </a:rPr>
              <a:t>that:</a:t>
            </a:r>
            <a:endParaRPr sz="2500">
              <a:latin typeface="Times New Roman"/>
              <a:cs typeface="Times New Roman"/>
            </a:endParaRPr>
          </a:p>
          <a:p>
            <a:pPr marL="292735" marR="247650" indent="-280035">
              <a:lnSpc>
                <a:spcPct val="100000"/>
              </a:lnSpc>
              <a:spcBef>
                <a:spcPts val="204"/>
              </a:spcBef>
              <a:buFont typeface="Arial"/>
              <a:buChar char="•"/>
              <a:tabLst>
                <a:tab pos="292735" algn="l"/>
                <a:tab pos="293370" algn="l"/>
              </a:tabLst>
            </a:pPr>
            <a:r>
              <a:rPr sz="2500" dirty="0">
                <a:latin typeface="Times New Roman"/>
                <a:cs typeface="Times New Roman"/>
              </a:rPr>
              <a:t>The CA has correctly identified the</a:t>
            </a:r>
            <a:r>
              <a:rPr sz="2500" spc="-210" dirty="0">
                <a:latin typeface="Times New Roman"/>
                <a:cs typeface="Times New Roman"/>
              </a:rPr>
              <a:t> </a:t>
            </a:r>
            <a:r>
              <a:rPr sz="2500" dirty="0">
                <a:latin typeface="Times New Roman"/>
                <a:cs typeface="Times New Roman"/>
              </a:rPr>
              <a:t>principal  (not very</a:t>
            </a:r>
            <a:r>
              <a:rPr sz="2500" spc="-5" dirty="0">
                <a:latin typeface="Times New Roman"/>
                <a:cs typeface="Times New Roman"/>
              </a:rPr>
              <a:t> </a:t>
            </a:r>
            <a:r>
              <a:rPr sz="2500" dirty="0">
                <a:latin typeface="Times New Roman"/>
                <a:cs typeface="Times New Roman"/>
              </a:rPr>
              <a:t>hard)</a:t>
            </a:r>
            <a:endParaRPr sz="2500">
              <a:latin typeface="Times New Roman"/>
              <a:cs typeface="Times New Roman"/>
            </a:endParaRPr>
          </a:p>
          <a:p>
            <a:pPr marL="292735" marR="1577340" indent="-280035">
              <a:lnSpc>
                <a:spcPct val="100000"/>
              </a:lnSpc>
              <a:spcBef>
                <a:spcPts val="200"/>
              </a:spcBef>
              <a:buFont typeface="Arial"/>
              <a:buChar char="•"/>
              <a:tabLst>
                <a:tab pos="292735" algn="l"/>
                <a:tab pos="293370" algn="l"/>
              </a:tabLst>
            </a:pPr>
            <a:r>
              <a:rPr sz="2500" dirty="0">
                <a:latin typeface="Times New Roman"/>
                <a:cs typeface="Times New Roman"/>
              </a:rPr>
              <a:t>The </a:t>
            </a:r>
            <a:r>
              <a:rPr sz="2500" spc="-105" dirty="0">
                <a:latin typeface="Times New Roman"/>
                <a:cs typeface="Times New Roman"/>
              </a:rPr>
              <a:t>CA’s </a:t>
            </a:r>
            <a:r>
              <a:rPr sz="2500" dirty="0">
                <a:latin typeface="Times New Roman"/>
                <a:cs typeface="Times New Roman"/>
              </a:rPr>
              <a:t>private key has not been  compromised:</a:t>
            </a:r>
            <a:endParaRPr sz="2500">
              <a:latin typeface="Times New Roman"/>
              <a:cs typeface="Times New Roman"/>
            </a:endParaRPr>
          </a:p>
          <a:p>
            <a:pPr marL="619760" lvl="1" indent="-233679">
              <a:lnSpc>
                <a:spcPct val="100000"/>
              </a:lnSpc>
              <a:spcBef>
                <a:spcPts val="204"/>
              </a:spcBef>
              <a:buFont typeface="Arial"/>
              <a:buChar char="•"/>
              <a:tabLst>
                <a:tab pos="619760" algn="l"/>
                <a:tab pos="620395" algn="l"/>
              </a:tabLst>
            </a:pPr>
            <a:r>
              <a:rPr sz="2300" spc="-5" dirty="0">
                <a:latin typeface="Times New Roman"/>
                <a:cs typeface="Times New Roman"/>
              </a:rPr>
              <a:t>Theft of the</a:t>
            </a:r>
            <a:r>
              <a:rPr sz="2300" spc="5" dirty="0">
                <a:latin typeface="Times New Roman"/>
                <a:cs typeface="Times New Roman"/>
              </a:rPr>
              <a:t> </a:t>
            </a:r>
            <a:r>
              <a:rPr sz="2300" spc="-5" dirty="0">
                <a:latin typeface="Times New Roman"/>
                <a:cs typeface="Times New Roman"/>
              </a:rPr>
              <a:t>key</a:t>
            </a:r>
            <a:endParaRPr sz="2300">
              <a:latin typeface="Times New Roman"/>
              <a:cs typeface="Times New Roman"/>
            </a:endParaRPr>
          </a:p>
          <a:p>
            <a:pPr marL="619760" lvl="1" indent="-233679">
              <a:lnSpc>
                <a:spcPct val="100000"/>
              </a:lnSpc>
              <a:spcBef>
                <a:spcPts val="204"/>
              </a:spcBef>
              <a:buFont typeface="Arial"/>
              <a:buChar char="•"/>
              <a:tabLst>
                <a:tab pos="619760" algn="l"/>
                <a:tab pos="620395" algn="l"/>
              </a:tabLst>
            </a:pPr>
            <a:r>
              <a:rPr sz="2300" spc="-5" dirty="0">
                <a:latin typeface="Times New Roman"/>
                <a:cs typeface="Times New Roman"/>
              </a:rPr>
              <a:t>Subversion of the </a:t>
            </a:r>
            <a:r>
              <a:rPr sz="2300" spc="-100" dirty="0">
                <a:latin typeface="Times New Roman"/>
                <a:cs typeface="Times New Roman"/>
              </a:rPr>
              <a:t>CA’s</a:t>
            </a:r>
            <a:r>
              <a:rPr sz="2300" spc="5" dirty="0">
                <a:latin typeface="Times New Roman"/>
                <a:cs typeface="Times New Roman"/>
              </a:rPr>
              <a:t> </a:t>
            </a:r>
            <a:r>
              <a:rPr sz="2300" spc="-5" dirty="0">
                <a:latin typeface="Times New Roman"/>
                <a:cs typeface="Times New Roman"/>
              </a:rPr>
              <a:t>mechanisms</a:t>
            </a:r>
            <a:endParaRPr sz="2300">
              <a:latin typeface="Times New Roman"/>
              <a:cs typeface="Times New Roman"/>
            </a:endParaRPr>
          </a:p>
          <a:p>
            <a:pPr marL="292735" marR="5080" indent="-280035">
              <a:lnSpc>
                <a:spcPct val="100000"/>
              </a:lnSpc>
              <a:spcBef>
                <a:spcPts val="190"/>
              </a:spcBef>
              <a:buFont typeface="Arial"/>
              <a:buChar char="•"/>
              <a:tabLst>
                <a:tab pos="292735" algn="l"/>
                <a:tab pos="293370" algn="l"/>
              </a:tabLst>
            </a:pPr>
            <a:r>
              <a:rPr sz="2500" dirty="0">
                <a:latin typeface="Times New Roman"/>
                <a:cs typeface="Times New Roman"/>
              </a:rPr>
              <a:t>This does not </a:t>
            </a:r>
            <a:r>
              <a:rPr sz="2500" spc="-5" dirty="0">
                <a:latin typeface="Times New Roman"/>
                <a:cs typeface="Times New Roman"/>
              </a:rPr>
              <a:t>scale well… </a:t>
            </a:r>
            <a:r>
              <a:rPr sz="2500" dirty="0">
                <a:latin typeface="Times New Roman"/>
                <a:cs typeface="Times New Roman"/>
              </a:rPr>
              <a:t>the more CAs there  are the more opportunities for</a:t>
            </a:r>
            <a:r>
              <a:rPr sz="2500" spc="-30" dirty="0">
                <a:latin typeface="Times New Roman"/>
                <a:cs typeface="Times New Roman"/>
              </a:rPr>
              <a:t> </a:t>
            </a:r>
            <a:r>
              <a:rPr sz="2500" dirty="0">
                <a:latin typeface="Times New Roman"/>
                <a:cs typeface="Times New Roman"/>
              </a:rPr>
              <a:t>sub-version</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p:nvPr/>
        </p:nvSpPr>
        <p:spPr>
          <a:xfrm>
            <a:off x="7979409" y="6432350"/>
            <a:ext cx="250190" cy="255270"/>
          </a:xfrm>
          <a:prstGeom prst="rect">
            <a:avLst/>
          </a:prstGeom>
        </p:spPr>
        <p:txBody>
          <a:bodyPr vert="horz" wrap="square" lIns="0" tIns="26670" rIns="0" bIns="0" rtlCol="0">
            <a:spAutoFit/>
          </a:bodyPr>
          <a:lstStyle/>
          <a:p>
            <a:pPr marL="25400">
              <a:lnSpc>
                <a:spcPct val="100000"/>
              </a:lnSpc>
              <a:spcBef>
                <a:spcPts val="210"/>
              </a:spcBef>
            </a:pPr>
            <a:fld id="{81D60167-4931-47E6-BA6A-407CBD079E47}" type="slidenum">
              <a:rPr sz="1400" spc="-5" dirty="0">
                <a:latin typeface="Arial"/>
                <a:cs typeface="Arial"/>
              </a:rPr>
              <a:t>61</a:t>
            </a:fld>
            <a:endParaRPr sz="1400">
              <a:latin typeface="Arial"/>
              <a:cs typeface="Arial"/>
            </a:endParaRPr>
          </a:p>
        </p:txBody>
      </p:sp>
    </p:spTree>
    <p:extLst>
      <p:ext uri="{BB962C8B-B14F-4D97-AF65-F5344CB8AC3E}">
        <p14:creationId xmlns:p14="http://schemas.microsoft.com/office/powerpoint/2010/main" val="34178137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2591816" y="1440433"/>
            <a:ext cx="4873625" cy="467359"/>
          </a:xfrm>
          <a:prstGeom prst="rect">
            <a:avLst/>
          </a:prstGeom>
        </p:spPr>
        <p:txBody>
          <a:bodyPr vert="horz" wrap="square" lIns="0" tIns="12065" rIns="0" bIns="0" rtlCol="0">
            <a:spAutoFit/>
          </a:bodyPr>
          <a:lstStyle/>
          <a:p>
            <a:pPr marL="12700">
              <a:lnSpc>
                <a:spcPct val="100000"/>
              </a:lnSpc>
              <a:spcBef>
                <a:spcPts val="95"/>
              </a:spcBef>
            </a:pPr>
            <a:r>
              <a:rPr spc="-10" dirty="0"/>
              <a:t>Lifetimes </a:t>
            </a:r>
            <a:r>
              <a:rPr spc="-5" dirty="0"/>
              <a:t>of </a:t>
            </a:r>
            <a:r>
              <a:rPr spc="-10" dirty="0"/>
              <a:t>Certificates </a:t>
            </a:r>
            <a:r>
              <a:rPr spc="-5" dirty="0"/>
              <a:t>and</a:t>
            </a:r>
            <a:r>
              <a:rPr spc="50" dirty="0"/>
              <a:t> </a:t>
            </a:r>
            <a:r>
              <a:rPr spc="-10" dirty="0"/>
              <a:t>Keys</a:t>
            </a:r>
          </a:p>
        </p:txBody>
      </p:sp>
      <p:sp>
        <p:nvSpPr>
          <p:cNvPr id="5" name="object 5"/>
          <p:cNvSpPr txBox="1"/>
          <p:nvPr/>
        </p:nvSpPr>
        <p:spPr>
          <a:xfrm>
            <a:off x="1840483" y="2262952"/>
            <a:ext cx="4343400" cy="1782445"/>
          </a:xfrm>
          <a:prstGeom prst="rect">
            <a:avLst/>
          </a:prstGeom>
        </p:spPr>
        <p:txBody>
          <a:bodyPr vert="horz" wrap="square" lIns="0" tIns="88900" rIns="0" bIns="0" rtlCol="0">
            <a:spAutoFit/>
          </a:bodyPr>
          <a:lstStyle/>
          <a:p>
            <a:pPr marL="292735" indent="-280035">
              <a:lnSpc>
                <a:spcPct val="100000"/>
              </a:lnSpc>
              <a:spcBef>
                <a:spcPts val="700"/>
              </a:spcBef>
              <a:buFont typeface="Arial"/>
              <a:buChar char="•"/>
              <a:tabLst>
                <a:tab pos="292735" algn="l"/>
                <a:tab pos="293370" algn="l"/>
              </a:tabLst>
            </a:pPr>
            <a:r>
              <a:rPr sz="2500" spc="-20" dirty="0">
                <a:latin typeface="Times New Roman"/>
                <a:cs typeface="Times New Roman"/>
              </a:rPr>
              <a:t>Trade </a:t>
            </a:r>
            <a:r>
              <a:rPr sz="2500" spc="-15" dirty="0">
                <a:latin typeface="Times New Roman"/>
                <a:cs typeface="Times New Roman"/>
              </a:rPr>
              <a:t>off: </a:t>
            </a:r>
            <a:r>
              <a:rPr sz="2500" dirty="0">
                <a:latin typeface="Times New Roman"/>
                <a:cs typeface="Times New Roman"/>
              </a:rPr>
              <a:t>security vs.</a:t>
            </a:r>
            <a:r>
              <a:rPr sz="2500" spc="-20" dirty="0">
                <a:latin typeface="Times New Roman"/>
                <a:cs typeface="Times New Roman"/>
              </a:rPr>
              <a:t> </a:t>
            </a:r>
            <a:r>
              <a:rPr sz="2500" dirty="0">
                <a:latin typeface="Times New Roman"/>
                <a:cs typeface="Times New Roman"/>
              </a:rPr>
              <a:t>overhead</a:t>
            </a:r>
            <a:endParaRPr sz="2500">
              <a:latin typeface="Times New Roman"/>
              <a:cs typeface="Times New Roman"/>
            </a:endParaRPr>
          </a:p>
          <a:p>
            <a:pPr marL="292735" indent="-280035">
              <a:lnSpc>
                <a:spcPct val="100000"/>
              </a:lnSpc>
              <a:spcBef>
                <a:spcPts val="600"/>
              </a:spcBef>
              <a:buFont typeface="Arial"/>
              <a:buChar char="•"/>
              <a:tabLst>
                <a:tab pos="292735" algn="l"/>
                <a:tab pos="293370" algn="l"/>
              </a:tabLst>
            </a:pPr>
            <a:r>
              <a:rPr sz="2500" dirty="0">
                <a:latin typeface="Times New Roman"/>
                <a:cs typeface="Times New Roman"/>
              </a:rPr>
              <a:t>Renewal of</a:t>
            </a:r>
            <a:r>
              <a:rPr sz="2500" spc="-10" dirty="0">
                <a:latin typeface="Times New Roman"/>
                <a:cs typeface="Times New Roman"/>
              </a:rPr>
              <a:t> </a:t>
            </a:r>
            <a:r>
              <a:rPr sz="2500" dirty="0">
                <a:latin typeface="Times New Roman"/>
                <a:cs typeface="Times New Roman"/>
              </a:rPr>
              <a:t>certificate</a:t>
            </a:r>
            <a:endParaRPr sz="2500">
              <a:latin typeface="Times New Roman"/>
              <a:cs typeface="Times New Roman"/>
            </a:endParaRPr>
          </a:p>
          <a:p>
            <a:pPr marL="619760" lvl="1" indent="-233679">
              <a:lnSpc>
                <a:spcPct val="100000"/>
              </a:lnSpc>
              <a:spcBef>
                <a:spcPts val="560"/>
              </a:spcBef>
              <a:buFont typeface="Arial"/>
              <a:buChar char="•"/>
              <a:tabLst>
                <a:tab pos="619760" algn="l"/>
                <a:tab pos="620395" algn="l"/>
              </a:tabLst>
            </a:pPr>
            <a:r>
              <a:rPr sz="2300" spc="-10" dirty="0">
                <a:latin typeface="Times New Roman"/>
                <a:cs typeface="Times New Roman"/>
              </a:rPr>
              <a:t>Original </a:t>
            </a:r>
            <a:r>
              <a:rPr sz="2300" spc="-5" dirty="0">
                <a:latin typeface="Times New Roman"/>
                <a:cs typeface="Times New Roman"/>
              </a:rPr>
              <a:t>keys, new</a:t>
            </a:r>
            <a:r>
              <a:rPr sz="2300" spc="20" dirty="0">
                <a:latin typeface="Times New Roman"/>
                <a:cs typeface="Times New Roman"/>
              </a:rPr>
              <a:t> </a:t>
            </a:r>
            <a:r>
              <a:rPr sz="2300" spc="-5" dirty="0">
                <a:latin typeface="Times New Roman"/>
                <a:cs typeface="Times New Roman"/>
              </a:rPr>
              <a:t>certificate</a:t>
            </a:r>
            <a:endParaRPr sz="2300">
              <a:latin typeface="Times New Roman"/>
              <a:cs typeface="Times New Roman"/>
            </a:endParaRPr>
          </a:p>
          <a:p>
            <a:pPr marL="619760" lvl="1" indent="-233679">
              <a:lnSpc>
                <a:spcPct val="100000"/>
              </a:lnSpc>
              <a:spcBef>
                <a:spcPts val="550"/>
              </a:spcBef>
              <a:buFont typeface="Arial"/>
              <a:buChar char="•"/>
              <a:tabLst>
                <a:tab pos="619760" algn="l"/>
                <a:tab pos="620395" algn="l"/>
              </a:tabLst>
            </a:pPr>
            <a:r>
              <a:rPr sz="2300" spc="-5" dirty="0">
                <a:latin typeface="Times New Roman"/>
                <a:cs typeface="Times New Roman"/>
              </a:rPr>
              <a:t>New keys and</a:t>
            </a:r>
            <a:r>
              <a:rPr sz="2300" spc="5" dirty="0">
                <a:latin typeface="Times New Roman"/>
                <a:cs typeface="Times New Roman"/>
              </a:rPr>
              <a:t> </a:t>
            </a:r>
            <a:r>
              <a:rPr sz="2300" spc="-5" dirty="0">
                <a:latin typeface="Times New Roman"/>
                <a:cs typeface="Times New Roman"/>
              </a:rPr>
              <a:t>certificate</a:t>
            </a:r>
            <a:endParaRPr sz="23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p:nvPr/>
        </p:nvSpPr>
        <p:spPr>
          <a:xfrm>
            <a:off x="7979409" y="6432350"/>
            <a:ext cx="250190" cy="255270"/>
          </a:xfrm>
          <a:prstGeom prst="rect">
            <a:avLst/>
          </a:prstGeom>
        </p:spPr>
        <p:txBody>
          <a:bodyPr vert="horz" wrap="square" lIns="0" tIns="26670" rIns="0" bIns="0" rtlCol="0">
            <a:spAutoFit/>
          </a:bodyPr>
          <a:lstStyle/>
          <a:p>
            <a:pPr marL="25400">
              <a:lnSpc>
                <a:spcPct val="100000"/>
              </a:lnSpc>
              <a:spcBef>
                <a:spcPts val="210"/>
              </a:spcBef>
            </a:pPr>
            <a:fld id="{81D60167-4931-47E6-BA6A-407CBD079E47}" type="slidenum">
              <a:rPr sz="1400" spc="-5" dirty="0">
                <a:latin typeface="Arial"/>
                <a:cs typeface="Arial"/>
              </a:rPr>
              <a:t>62</a:t>
            </a:fld>
            <a:endParaRPr sz="1400">
              <a:latin typeface="Arial"/>
              <a:cs typeface="Arial"/>
            </a:endParaRPr>
          </a:p>
        </p:txBody>
      </p:sp>
    </p:spTree>
    <p:extLst>
      <p:ext uri="{BB962C8B-B14F-4D97-AF65-F5344CB8AC3E}">
        <p14:creationId xmlns:p14="http://schemas.microsoft.com/office/powerpoint/2010/main" val="199467562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82238" y="1440433"/>
            <a:ext cx="2693670" cy="467359"/>
          </a:xfrm>
          <a:prstGeom prst="rect">
            <a:avLst/>
          </a:prstGeom>
        </p:spPr>
        <p:txBody>
          <a:bodyPr vert="horz" wrap="square" lIns="0" tIns="12065" rIns="0" bIns="0" rtlCol="0">
            <a:spAutoFit/>
          </a:bodyPr>
          <a:lstStyle/>
          <a:p>
            <a:pPr marL="12700">
              <a:lnSpc>
                <a:spcPct val="100000"/>
              </a:lnSpc>
              <a:spcBef>
                <a:spcPts val="95"/>
              </a:spcBef>
            </a:pPr>
            <a:r>
              <a:rPr spc="-10" dirty="0"/>
              <a:t>Expired</a:t>
            </a:r>
            <a:r>
              <a:rPr spc="-5" dirty="0"/>
              <a:t> </a:t>
            </a:r>
            <a:r>
              <a:rPr spc="-10" dirty="0"/>
              <a:t>Certificate</a:t>
            </a:r>
          </a:p>
        </p:txBody>
      </p:sp>
      <p:sp>
        <p:nvSpPr>
          <p:cNvPr id="3" name="object 3"/>
          <p:cNvSpPr/>
          <p:nvPr/>
        </p:nvSpPr>
        <p:spPr>
          <a:xfrm>
            <a:off x="1676400" y="2298192"/>
            <a:ext cx="2743199" cy="2578607"/>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4648200" y="2286000"/>
            <a:ext cx="3774947" cy="228828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3354323" y="4632959"/>
            <a:ext cx="3261893" cy="1607058"/>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p:nvPr/>
        </p:nvSpPr>
        <p:spPr>
          <a:xfrm>
            <a:off x="7979409" y="6432350"/>
            <a:ext cx="250190" cy="255270"/>
          </a:xfrm>
          <a:prstGeom prst="rect">
            <a:avLst/>
          </a:prstGeom>
        </p:spPr>
        <p:txBody>
          <a:bodyPr vert="horz" wrap="square" lIns="0" tIns="26670" rIns="0" bIns="0" rtlCol="0">
            <a:spAutoFit/>
          </a:bodyPr>
          <a:lstStyle/>
          <a:p>
            <a:pPr marL="25400">
              <a:lnSpc>
                <a:spcPct val="100000"/>
              </a:lnSpc>
              <a:spcBef>
                <a:spcPts val="210"/>
              </a:spcBef>
            </a:pPr>
            <a:fld id="{81D60167-4931-47E6-BA6A-407CBD079E47}" type="slidenum">
              <a:rPr sz="1400" spc="-5" dirty="0">
                <a:latin typeface="Arial"/>
                <a:cs typeface="Arial"/>
              </a:rPr>
              <a:t>63</a:t>
            </a:fld>
            <a:endParaRPr sz="1400">
              <a:latin typeface="Arial"/>
              <a:cs typeface="Arial"/>
            </a:endParaRPr>
          </a:p>
        </p:txBody>
      </p:sp>
    </p:spTree>
    <p:extLst>
      <p:ext uri="{BB962C8B-B14F-4D97-AF65-F5344CB8AC3E}">
        <p14:creationId xmlns:p14="http://schemas.microsoft.com/office/powerpoint/2010/main" val="394464590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522979" y="1440433"/>
            <a:ext cx="3013075" cy="467359"/>
          </a:xfrm>
          <a:prstGeom prst="rect">
            <a:avLst/>
          </a:prstGeom>
        </p:spPr>
        <p:txBody>
          <a:bodyPr vert="horz" wrap="square" lIns="0" tIns="12065" rIns="0" bIns="0" rtlCol="0">
            <a:spAutoFit/>
          </a:bodyPr>
          <a:lstStyle/>
          <a:p>
            <a:pPr marL="12700">
              <a:lnSpc>
                <a:spcPct val="100000"/>
              </a:lnSpc>
              <a:spcBef>
                <a:spcPts val="95"/>
              </a:spcBef>
            </a:pPr>
            <a:r>
              <a:rPr spc="-5" dirty="0"/>
              <a:t>Revoked </a:t>
            </a:r>
            <a:r>
              <a:rPr spc="-10" dirty="0"/>
              <a:t>Certificates</a:t>
            </a:r>
          </a:p>
        </p:txBody>
      </p:sp>
      <p:sp>
        <p:nvSpPr>
          <p:cNvPr id="5" name="object 5"/>
          <p:cNvSpPr txBox="1"/>
          <p:nvPr/>
        </p:nvSpPr>
        <p:spPr>
          <a:xfrm>
            <a:off x="1840483" y="2338831"/>
            <a:ext cx="6288405" cy="2845435"/>
          </a:xfrm>
          <a:prstGeom prst="rect">
            <a:avLst/>
          </a:prstGeom>
        </p:spPr>
        <p:txBody>
          <a:bodyPr vert="horz" wrap="square" lIns="0" tIns="12700" rIns="0" bIns="0" rtlCol="0">
            <a:spAutoFit/>
          </a:bodyPr>
          <a:lstStyle/>
          <a:p>
            <a:pPr marL="292735" marR="237490" indent="-280035">
              <a:lnSpc>
                <a:spcPct val="100000"/>
              </a:lnSpc>
              <a:spcBef>
                <a:spcPts val="100"/>
              </a:spcBef>
              <a:buFont typeface="Arial"/>
              <a:buChar char="•"/>
              <a:tabLst>
                <a:tab pos="292735" algn="l"/>
                <a:tab pos="293370" algn="l"/>
                <a:tab pos="2326640" algn="l"/>
              </a:tabLst>
            </a:pPr>
            <a:r>
              <a:rPr sz="2500" dirty="0">
                <a:latin typeface="Times New Roman"/>
                <a:cs typeface="Times New Roman"/>
              </a:rPr>
              <a:t>What happens if a private key is known to</a:t>
            </a:r>
            <a:r>
              <a:rPr sz="2500" spc="-90" dirty="0">
                <a:latin typeface="Times New Roman"/>
                <a:cs typeface="Times New Roman"/>
              </a:rPr>
              <a:t> </a:t>
            </a:r>
            <a:r>
              <a:rPr sz="2500" dirty="0">
                <a:latin typeface="Times New Roman"/>
                <a:cs typeface="Times New Roman"/>
              </a:rPr>
              <a:t>be  compromised?	(The digital certificate </a:t>
            </a:r>
            <a:r>
              <a:rPr sz="2500" spc="-5" dirty="0">
                <a:latin typeface="Times New Roman"/>
                <a:cs typeface="Times New Roman"/>
              </a:rPr>
              <a:t>still  </a:t>
            </a:r>
            <a:r>
              <a:rPr sz="2500" dirty="0">
                <a:latin typeface="Times New Roman"/>
                <a:cs typeface="Times New Roman"/>
              </a:rPr>
              <a:t>looks </a:t>
            </a:r>
            <a:r>
              <a:rPr sz="2500" spc="-5" dirty="0">
                <a:latin typeface="Times New Roman"/>
                <a:cs typeface="Times New Roman"/>
              </a:rPr>
              <a:t>OK, </a:t>
            </a:r>
            <a:r>
              <a:rPr sz="2500" dirty="0">
                <a:latin typeface="Times New Roman"/>
                <a:cs typeface="Times New Roman"/>
              </a:rPr>
              <a:t>but is no longer </a:t>
            </a:r>
            <a:r>
              <a:rPr sz="2500" spc="-5" dirty="0">
                <a:latin typeface="Times New Roman"/>
                <a:cs typeface="Times New Roman"/>
              </a:rPr>
              <a:t>safe, </a:t>
            </a:r>
            <a:r>
              <a:rPr sz="2500" spc="-25" dirty="0">
                <a:latin typeface="Times New Roman"/>
                <a:cs typeface="Times New Roman"/>
              </a:rPr>
              <a:t>that’s</a:t>
            </a:r>
            <a:r>
              <a:rPr sz="2500" spc="-45" dirty="0">
                <a:latin typeface="Times New Roman"/>
                <a:cs typeface="Times New Roman"/>
              </a:rPr>
              <a:t> </a:t>
            </a:r>
            <a:r>
              <a:rPr sz="2500" dirty="0">
                <a:latin typeface="Times New Roman"/>
                <a:cs typeface="Times New Roman"/>
              </a:rPr>
              <a:t>what!)</a:t>
            </a:r>
            <a:endParaRPr sz="2500">
              <a:latin typeface="Times New Roman"/>
              <a:cs typeface="Times New Roman"/>
            </a:endParaRPr>
          </a:p>
          <a:p>
            <a:pPr marL="292735" indent="-280035">
              <a:lnSpc>
                <a:spcPct val="100000"/>
              </a:lnSpc>
              <a:spcBef>
                <a:spcPts val="600"/>
              </a:spcBef>
              <a:buFont typeface="Arial"/>
              <a:buChar char="•"/>
              <a:tabLst>
                <a:tab pos="292735" algn="l"/>
                <a:tab pos="293370" algn="l"/>
              </a:tabLst>
            </a:pPr>
            <a:r>
              <a:rPr sz="2500" dirty="0">
                <a:latin typeface="Times New Roman"/>
                <a:cs typeface="Times New Roman"/>
              </a:rPr>
              <a:t>Certificate authorities maintain </a:t>
            </a:r>
            <a:r>
              <a:rPr sz="2500" i="1" spc="-10" dirty="0">
                <a:latin typeface="Times New Roman"/>
                <a:cs typeface="Times New Roman"/>
              </a:rPr>
              <a:t>revocation</a:t>
            </a:r>
            <a:r>
              <a:rPr sz="2500" i="1" spc="-20" dirty="0">
                <a:latin typeface="Times New Roman"/>
                <a:cs typeface="Times New Roman"/>
              </a:rPr>
              <a:t> </a:t>
            </a:r>
            <a:r>
              <a:rPr sz="2500" i="1" dirty="0">
                <a:latin typeface="Times New Roman"/>
                <a:cs typeface="Times New Roman"/>
              </a:rPr>
              <a:t>lists</a:t>
            </a:r>
            <a:endParaRPr sz="2500">
              <a:latin typeface="Times New Roman"/>
              <a:cs typeface="Times New Roman"/>
            </a:endParaRPr>
          </a:p>
          <a:p>
            <a:pPr marL="292735">
              <a:lnSpc>
                <a:spcPct val="100000"/>
              </a:lnSpc>
            </a:pPr>
            <a:r>
              <a:rPr sz="2500" dirty="0">
                <a:latin typeface="Times New Roman"/>
                <a:cs typeface="Times New Roman"/>
              </a:rPr>
              <a:t>to revoke compromised</a:t>
            </a:r>
            <a:r>
              <a:rPr sz="2500" spc="-10" dirty="0">
                <a:latin typeface="Times New Roman"/>
                <a:cs typeface="Times New Roman"/>
              </a:rPr>
              <a:t> </a:t>
            </a:r>
            <a:r>
              <a:rPr sz="2500" dirty="0">
                <a:latin typeface="Times New Roman"/>
                <a:cs typeface="Times New Roman"/>
              </a:rPr>
              <a:t>keys.</a:t>
            </a:r>
            <a:endParaRPr sz="2500">
              <a:latin typeface="Times New Roman"/>
              <a:cs typeface="Times New Roman"/>
            </a:endParaRPr>
          </a:p>
          <a:p>
            <a:pPr marL="292735" marR="242570" indent="-280035">
              <a:lnSpc>
                <a:spcPct val="100000"/>
              </a:lnSpc>
              <a:spcBef>
                <a:spcPts val="600"/>
              </a:spcBef>
              <a:buFont typeface="Arial"/>
              <a:buChar char="•"/>
              <a:tabLst>
                <a:tab pos="292735" algn="l"/>
                <a:tab pos="293370" algn="l"/>
              </a:tabLst>
            </a:pPr>
            <a:r>
              <a:rPr sz="2500" dirty="0">
                <a:latin typeface="Times New Roman"/>
                <a:cs typeface="Times New Roman"/>
              </a:rPr>
              <a:t>The client </a:t>
            </a:r>
            <a:r>
              <a:rPr sz="2500" spc="-5" dirty="0">
                <a:latin typeface="Times New Roman"/>
                <a:cs typeface="Times New Roman"/>
              </a:rPr>
              <a:t>software </a:t>
            </a:r>
            <a:r>
              <a:rPr sz="2500" dirty="0">
                <a:latin typeface="Times New Roman"/>
                <a:cs typeface="Times New Roman"/>
              </a:rPr>
              <a:t>using the certificate must  check the revocation</a:t>
            </a:r>
            <a:r>
              <a:rPr sz="2500" spc="-10" dirty="0">
                <a:latin typeface="Times New Roman"/>
                <a:cs typeface="Times New Roman"/>
              </a:rPr>
              <a:t> </a:t>
            </a:r>
            <a:r>
              <a:rPr sz="2500" dirty="0">
                <a:latin typeface="Times New Roman"/>
                <a:cs typeface="Times New Roman"/>
              </a:rPr>
              <a:t>list.</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p:nvPr/>
        </p:nvSpPr>
        <p:spPr>
          <a:xfrm>
            <a:off x="7979409" y="6432350"/>
            <a:ext cx="250190" cy="255270"/>
          </a:xfrm>
          <a:prstGeom prst="rect">
            <a:avLst/>
          </a:prstGeom>
        </p:spPr>
        <p:txBody>
          <a:bodyPr vert="horz" wrap="square" lIns="0" tIns="26670" rIns="0" bIns="0" rtlCol="0">
            <a:spAutoFit/>
          </a:bodyPr>
          <a:lstStyle/>
          <a:p>
            <a:pPr marL="25400">
              <a:lnSpc>
                <a:spcPct val="100000"/>
              </a:lnSpc>
              <a:spcBef>
                <a:spcPts val="210"/>
              </a:spcBef>
            </a:pPr>
            <a:fld id="{81D60167-4931-47E6-BA6A-407CBD079E47}" type="slidenum">
              <a:rPr sz="1400" spc="-5" dirty="0">
                <a:latin typeface="Arial"/>
                <a:cs typeface="Arial"/>
              </a:rPr>
              <a:t>64</a:t>
            </a:fld>
            <a:endParaRPr sz="1400">
              <a:latin typeface="Arial"/>
              <a:cs typeface="Arial"/>
            </a:endParaRPr>
          </a:p>
        </p:txBody>
      </p:sp>
    </p:spTree>
    <p:extLst>
      <p:ext uri="{BB962C8B-B14F-4D97-AF65-F5344CB8AC3E}">
        <p14:creationId xmlns:p14="http://schemas.microsoft.com/office/powerpoint/2010/main" val="204754133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741929" y="1440433"/>
            <a:ext cx="4575810" cy="467359"/>
          </a:xfrm>
          <a:prstGeom prst="rect">
            <a:avLst/>
          </a:prstGeom>
        </p:spPr>
        <p:txBody>
          <a:bodyPr vert="horz" wrap="square" lIns="0" tIns="12065" rIns="0" bIns="0" rtlCol="0">
            <a:spAutoFit/>
          </a:bodyPr>
          <a:lstStyle/>
          <a:p>
            <a:pPr marL="12700">
              <a:lnSpc>
                <a:spcPct val="100000"/>
              </a:lnSpc>
              <a:spcBef>
                <a:spcPts val="95"/>
              </a:spcBef>
            </a:pPr>
            <a:r>
              <a:rPr spc="-5" dirty="0"/>
              <a:t>About Attacks on</a:t>
            </a:r>
            <a:r>
              <a:rPr spc="-85" dirty="0"/>
              <a:t> </a:t>
            </a:r>
            <a:r>
              <a:rPr spc="-5" dirty="0"/>
              <a:t>Cryptography</a:t>
            </a:r>
          </a:p>
        </p:txBody>
      </p:sp>
      <p:sp>
        <p:nvSpPr>
          <p:cNvPr id="3" name="object 3"/>
          <p:cNvSpPr/>
          <p:nvPr/>
        </p:nvSpPr>
        <p:spPr>
          <a:xfrm>
            <a:off x="2260092" y="2325623"/>
            <a:ext cx="5142738" cy="33969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5" name="object 5"/>
          <p:cNvSpPr txBox="1"/>
          <p:nvPr/>
        </p:nvSpPr>
        <p:spPr>
          <a:xfrm>
            <a:off x="7979409" y="6432350"/>
            <a:ext cx="250190" cy="255270"/>
          </a:xfrm>
          <a:prstGeom prst="rect">
            <a:avLst/>
          </a:prstGeom>
        </p:spPr>
        <p:txBody>
          <a:bodyPr vert="horz" wrap="square" lIns="0" tIns="26670" rIns="0" bIns="0" rtlCol="0">
            <a:spAutoFit/>
          </a:bodyPr>
          <a:lstStyle/>
          <a:p>
            <a:pPr marL="25400">
              <a:lnSpc>
                <a:spcPct val="100000"/>
              </a:lnSpc>
              <a:spcBef>
                <a:spcPts val="210"/>
              </a:spcBef>
            </a:pPr>
            <a:fld id="{81D60167-4931-47E6-BA6A-407CBD079E47}" type="slidenum">
              <a:rPr sz="1400" spc="-5" dirty="0">
                <a:latin typeface="Arial"/>
                <a:cs typeface="Arial"/>
              </a:rPr>
              <a:t>65</a:t>
            </a:fld>
            <a:endParaRPr sz="1400">
              <a:latin typeface="Arial"/>
              <a:cs typeface="Arial"/>
            </a:endParaRPr>
          </a:p>
        </p:txBody>
      </p:sp>
    </p:spTree>
    <p:extLst>
      <p:ext uri="{BB962C8B-B14F-4D97-AF65-F5344CB8AC3E}">
        <p14:creationId xmlns:p14="http://schemas.microsoft.com/office/powerpoint/2010/main" val="146703415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046729" y="1440433"/>
            <a:ext cx="3963670" cy="467359"/>
          </a:xfrm>
          <a:prstGeom prst="rect">
            <a:avLst/>
          </a:prstGeom>
        </p:spPr>
        <p:txBody>
          <a:bodyPr vert="horz" wrap="square" lIns="0" tIns="12065" rIns="0" bIns="0" rtlCol="0">
            <a:spAutoFit/>
          </a:bodyPr>
          <a:lstStyle/>
          <a:p>
            <a:pPr marL="12700">
              <a:lnSpc>
                <a:spcPct val="100000"/>
              </a:lnSpc>
              <a:spcBef>
                <a:spcPts val="95"/>
              </a:spcBef>
            </a:pPr>
            <a:r>
              <a:rPr spc="-10" dirty="0"/>
              <a:t>Man-in-the-Middle</a:t>
            </a:r>
            <a:r>
              <a:rPr spc="-5" dirty="0"/>
              <a:t> </a:t>
            </a:r>
            <a:r>
              <a:rPr spc="-10" dirty="0"/>
              <a:t>Scenario</a:t>
            </a:r>
          </a:p>
        </p:txBody>
      </p:sp>
      <p:sp>
        <p:nvSpPr>
          <p:cNvPr id="5" name="object 5"/>
          <p:cNvSpPr txBox="1"/>
          <p:nvPr/>
        </p:nvSpPr>
        <p:spPr>
          <a:xfrm>
            <a:off x="1840483" y="2338831"/>
            <a:ext cx="6038215" cy="3226435"/>
          </a:xfrm>
          <a:prstGeom prst="rect">
            <a:avLst/>
          </a:prstGeom>
        </p:spPr>
        <p:txBody>
          <a:bodyPr vert="horz" wrap="square" lIns="0" tIns="12700" rIns="0" bIns="0" rtlCol="0">
            <a:spAutoFit/>
          </a:bodyPr>
          <a:lstStyle/>
          <a:p>
            <a:pPr marL="292735" marR="594360" indent="-280035">
              <a:lnSpc>
                <a:spcPct val="100000"/>
              </a:lnSpc>
              <a:spcBef>
                <a:spcPts val="100"/>
              </a:spcBef>
              <a:buFont typeface="Arial"/>
              <a:buChar char="•"/>
              <a:tabLst>
                <a:tab pos="292735" algn="l"/>
                <a:tab pos="293370" algn="l"/>
              </a:tabLst>
            </a:pPr>
            <a:r>
              <a:rPr sz="2500" spc="-10" dirty="0">
                <a:latin typeface="Times New Roman"/>
                <a:cs typeface="Times New Roman"/>
              </a:rPr>
              <a:t>George </a:t>
            </a:r>
            <a:r>
              <a:rPr sz="2500" dirty="0">
                <a:latin typeface="Times New Roman"/>
                <a:cs typeface="Times New Roman"/>
              </a:rPr>
              <a:t>lives in Elbonia </a:t>
            </a:r>
            <a:r>
              <a:rPr sz="2500" spc="-5" dirty="0">
                <a:latin typeface="Times New Roman"/>
                <a:cs typeface="Times New Roman"/>
              </a:rPr>
              <a:t>and </a:t>
            </a:r>
            <a:r>
              <a:rPr sz="2500" dirty="0">
                <a:latin typeface="Times New Roman"/>
                <a:cs typeface="Times New Roman"/>
              </a:rPr>
              <a:t>has a Gmail  account.</a:t>
            </a:r>
            <a:endParaRPr sz="2500">
              <a:latin typeface="Times New Roman"/>
              <a:cs typeface="Times New Roman"/>
            </a:endParaRPr>
          </a:p>
          <a:p>
            <a:pPr marL="292735" marR="92710" indent="-280035">
              <a:lnSpc>
                <a:spcPct val="100000"/>
              </a:lnSpc>
              <a:spcBef>
                <a:spcPts val="600"/>
              </a:spcBef>
              <a:buFont typeface="Arial"/>
              <a:buChar char="•"/>
              <a:tabLst>
                <a:tab pos="292735" algn="l"/>
                <a:tab pos="293370" algn="l"/>
                <a:tab pos="1520825" algn="l"/>
              </a:tabLst>
            </a:pPr>
            <a:r>
              <a:rPr sz="2500" dirty="0">
                <a:latin typeface="Times New Roman"/>
                <a:cs typeface="Times New Roman"/>
              </a:rPr>
              <a:t>The Elbonian Minister of Peace and  Benevolence </a:t>
            </a:r>
            <a:r>
              <a:rPr sz="2500" spc="-5" dirty="0">
                <a:latin typeface="Times New Roman"/>
                <a:cs typeface="Times New Roman"/>
              </a:rPr>
              <a:t>suspects </a:t>
            </a:r>
            <a:r>
              <a:rPr sz="2500" dirty="0">
                <a:latin typeface="Times New Roman"/>
                <a:cs typeface="Times New Roman"/>
              </a:rPr>
              <a:t>that radicals are using  </a:t>
            </a:r>
            <a:r>
              <a:rPr sz="2500" spc="-5" dirty="0">
                <a:latin typeface="Times New Roman"/>
                <a:cs typeface="Times New Roman"/>
              </a:rPr>
              <a:t>Gmail </a:t>
            </a:r>
            <a:r>
              <a:rPr sz="2500" dirty="0">
                <a:latin typeface="Times New Roman"/>
                <a:cs typeface="Times New Roman"/>
              </a:rPr>
              <a:t>to upset the peaceful benevolence of  Elbonia.	</a:t>
            </a:r>
            <a:r>
              <a:rPr sz="2500" spc="-5" dirty="0">
                <a:latin typeface="Times New Roman"/>
                <a:cs typeface="Times New Roman"/>
              </a:rPr>
              <a:t>He wants </a:t>
            </a:r>
            <a:r>
              <a:rPr sz="2500" dirty="0">
                <a:latin typeface="Times New Roman"/>
                <a:cs typeface="Times New Roman"/>
              </a:rPr>
              <a:t>to catch</a:t>
            </a:r>
            <a:r>
              <a:rPr sz="2500" spc="-5" dirty="0">
                <a:latin typeface="Times New Roman"/>
                <a:cs typeface="Times New Roman"/>
              </a:rPr>
              <a:t> </a:t>
            </a:r>
            <a:r>
              <a:rPr sz="2500" dirty="0">
                <a:latin typeface="Times New Roman"/>
                <a:cs typeface="Times New Roman"/>
              </a:rPr>
              <a:t>them!</a:t>
            </a:r>
            <a:endParaRPr sz="2500">
              <a:latin typeface="Times New Roman"/>
              <a:cs typeface="Times New Roman"/>
            </a:endParaRPr>
          </a:p>
          <a:p>
            <a:pPr marL="292735" marR="5080" indent="-280035">
              <a:lnSpc>
                <a:spcPct val="100000"/>
              </a:lnSpc>
              <a:spcBef>
                <a:spcPts val="600"/>
              </a:spcBef>
              <a:buFont typeface="Arial"/>
              <a:buChar char="•"/>
              <a:tabLst>
                <a:tab pos="292735" algn="l"/>
                <a:tab pos="293370" algn="l"/>
              </a:tabLst>
            </a:pPr>
            <a:r>
              <a:rPr sz="2500" spc="-20" dirty="0">
                <a:latin typeface="Times New Roman"/>
                <a:cs typeface="Times New Roman"/>
              </a:rPr>
              <a:t>There’s </a:t>
            </a:r>
            <a:r>
              <a:rPr sz="2500" dirty="0">
                <a:latin typeface="Times New Roman"/>
                <a:cs typeface="Times New Roman"/>
              </a:rPr>
              <a:t>only one ISP in Elbonia, and it is</a:t>
            </a:r>
            <a:r>
              <a:rPr sz="2500" spc="-145" dirty="0">
                <a:latin typeface="Times New Roman"/>
                <a:cs typeface="Times New Roman"/>
              </a:rPr>
              <a:t> </a:t>
            </a:r>
            <a:r>
              <a:rPr sz="2500" dirty="0">
                <a:latin typeface="Times New Roman"/>
                <a:cs typeface="Times New Roman"/>
              </a:rPr>
              <a:t>run  by the</a:t>
            </a:r>
            <a:r>
              <a:rPr sz="2500" spc="-5" dirty="0">
                <a:latin typeface="Times New Roman"/>
                <a:cs typeface="Times New Roman"/>
              </a:rPr>
              <a:t> </a:t>
            </a:r>
            <a:r>
              <a:rPr sz="2500" dirty="0">
                <a:latin typeface="Times New Roman"/>
                <a:cs typeface="Times New Roman"/>
              </a:rPr>
              <a:t>government.</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p:nvPr/>
        </p:nvSpPr>
        <p:spPr>
          <a:xfrm>
            <a:off x="7979409" y="6432350"/>
            <a:ext cx="250190" cy="255270"/>
          </a:xfrm>
          <a:prstGeom prst="rect">
            <a:avLst/>
          </a:prstGeom>
        </p:spPr>
        <p:txBody>
          <a:bodyPr vert="horz" wrap="square" lIns="0" tIns="26670" rIns="0" bIns="0" rtlCol="0">
            <a:spAutoFit/>
          </a:bodyPr>
          <a:lstStyle/>
          <a:p>
            <a:pPr marL="25400">
              <a:lnSpc>
                <a:spcPct val="100000"/>
              </a:lnSpc>
              <a:spcBef>
                <a:spcPts val="210"/>
              </a:spcBef>
            </a:pPr>
            <a:fld id="{81D60167-4931-47E6-BA6A-407CBD079E47}" type="slidenum">
              <a:rPr sz="1400" spc="-5" dirty="0">
                <a:latin typeface="Arial"/>
                <a:cs typeface="Arial"/>
              </a:rPr>
              <a:t>66</a:t>
            </a:fld>
            <a:endParaRPr sz="1400">
              <a:latin typeface="Arial"/>
              <a:cs typeface="Arial"/>
            </a:endParaRPr>
          </a:p>
        </p:txBody>
      </p:sp>
    </p:spTree>
    <p:extLst>
      <p:ext uri="{BB962C8B-B14F-4D97-AF65-F5344CB8AC3E}">
        <p14:creationId xmlns:p14="http://schemas.microsoft.com/office/powerpoint/2010/main" val="157237286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3253994" y="1440433"/>
            <a:ext cx="3551554" cy="467359"/>
          </a:xfrm>
          <a:prstGeom prst="rect">
            <a:avLst/>
          </a:prstGeom>
        </p:spPr>
        <p:txBody>
          <a:bodyPr vert="horz" wrap="square" lIns="0" tIns="12065" rIns="0" bIns="0" rtlCol="0">
            <a:spAutoFit/>
          </a:bodyPr>
          <a:lstStyle/>
          <a:p>
            <a:pPr marL="12700">
              <a:lnSpc>
                <a:spcPct val="100000"/>
              </a:lnSpc>
              <a:spcBef>
                <a:spcPts val="95"/>
              </a:spcBef>
            </a:pPr>
            <a:r>
              <a:rPr spc="-10" dirty="0"/>
              <a:t>George </a:t>
            </a:r>
            <a:r>
              <a:rPr spc="-5" dirty="0"/>
              <a:t>Reads His</a:t>
            </a:r>
            <a:r>
              <a:rPr spc="10" dirty="0"/>
              <a:t> </a:t>
            </a:r>
            <a:r>
              <a:rPr spc="-10" dirty="0"/>
              <a:t>Gmail</a:t>
            </a:r>
          </a:p>
        </p:txBody>
      </p:sp>
      <p:sp>
        <p:nvSpPr>
          <p:cNvPr id="5" name="object 5"/>
          <p:cNvSpPr/>
          <p:nvPr/>
        </p:nvSpPr>
        <p:spPr>
          <a:xfrm>
            <a:off x="1838705" y="3238500"/>
            <a:ext cx="1758695" cy="1957726"/>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6774942" y="3433571"/>
            <a:ext cx="1600961" cy="1728216"/>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1892807" y="2208014"/>
            <a:ext cx="2984500" cy="843280"/>
          </a:xfrm>
          <a:custGeom>
            <a:avLst/>
            <a:gdLst/>
            <a:ahLst/>
            <a:cxnLst/>
            <a:rect l="l" t="t" r="r" b="b"/>
            <a:pathLst>
              <a:path w="2984500" h="843280">
                <a:moveTo>
                  <a:pt x="266699" y="286773"/>
                </a:moveTo>
                <a:lnTo>
                  <a:pt x="266699" y="276867"/>
                </a:lnTo>
                <a:lnTo>
                  <a:pt x="228599" y="279153"/>
                </a:lnTo>
                <a:lnTo>
                  <a:pt x="190499" y="284572"/>
                </a:lnTo>
                <a:lnTo>
                  <a:pt x="126999" y="295841"/>
                </a:lnTo>
                <a:lnTo>
                  <a:pt x="76199" y="313849"/>
                </a:lnTo>
                <a:lnTo>
                  <a:pt x="25399" y="339487"/>
                </a:lnTo>
                <a:lnTo>
                  <a:pt x="0" y="373641"/>
                </a:lnTo>
                <a:lnTo>
                  <a:pt x="0" y="382023"/>
                </a:lnTo>
                <a:lnTo>
                  <a:pt x="12699" y="377451"/>
                </a:lnTo>
                <a:lnTo>
                  <a:pt x="38099" y="345511"/>
                </a:lnTo>
                <a:lnTo>
                  <a:pt x="76199" y="321345"/>
                </a:lnTo>
                <a:lnTo>
                  <a:pt x="139699" y="304310"/>
                </a:lnTo>
                <a:lnTo>
                  <a:pt x="190499" y="293763"/>
                </a:lnTo>
                <a:lnTo>
                  <a:pt x="228599" y="289059"/>
                </a:lnTo>
                <a:lnTo>
                  <a:pt x="266699" y="286773"/>
                </a:lnTo>
                <a:close/>
              </a:path>
              <a:path w="2984500" h="843280">
                <a:moveTo>
                  <a:pt x="152399" y="499371"/>
                </a:moveTo>
                <a:lnTo>
                  <a:pt x="152399" y="490227"/>
                </a:lnTo>
                <a:lnTo>
                  <a:pt x="126999" y="484131"/>
                </a:lnTo>
                <a:lnTo>
                  <a:pt x="88899" y="472211"/>
                </a:lnTo>
                <a:lnTo>
                  <a:pt x="38099" y="451699"/>
                </a:lnTo>
                <a:lnTo>
                  <a:pt x="12699" y="423210"/>
                </a:lnTo>
                <a:lnTo>
                  <a:pt x="0" y="387357"/>
                </a:lnTo>
                <a:lnTo>
                  <a:pt x="0" y="426592"/>
                </a:lnTo>
                <a:lnTo>
                  <a:pt x="38099" y="457728"/>
                </a:lnTo>
                <a:lnTo>
                  <a:pt x="76199" y="479777"/>
                </a:lnTo>
                <a:lnTo>
                  <a:pt x="114299" y="493275"/>
                </a:lnTo>
                <a:lnTo>
                  <a:pt x="126279" y="496150"/>
                </a:lnTo>
                <a:lnTo>
                  <a:pt x="126999" y="495561"/>
                </a:lnTo>
                <a:lnTo>
                  <a:pt x="139699" y="490227"/>
                </a:lnTo>
                <a:lnTo>
                  <a:pt x="139699" y="503943"/>
                </a:lnTo>
                <a:lnTo>
                  <a:pt x="152399" y="499371"/>
                </a:lnTo>
                <a:close/>
              </a:path>
              <a:path w="2984500" h="843280">
                <a:moveTo>
                  <a:pt x="139699" y="503943"/>
                </a:moveTo>
                <a:lnTo>
                  <a:pt x="139699" y="499371"/>
                </a:lnTo>
                <a:lnTo>
                  <a:pt x="126279" y="496150"/>
                </a:lnTo>
                <a:lnTo>
                  <a:pt x="114299" y="505937"/>
                </a:lnTo>
                <a:lnTo>
                  <a:pt x="88899" y="520846"/>
                </a:lnTo>
                <a:lnTo>
                  <a:pt x="76199" y="539304"/>
                </a:lnTo>
                <a:lnTo>
                  <a:pt x="63499" y="560331"/>
                </a:lnTo>
                <a:lnTo>
                  <a:pt x="63499" y="573285"/>
                </a:lnTo>
                <a:lnTo>
                  <a:pt x="64346" y="573641"/>
                </a:lnTo>
                <a:lnTo>
                  <a:pt x="76199" y="567951"/>
                </a:lnTo>
                <a:lnTo>
                  <a:pt x="76199" y="543148"/>
                </a:lnTo>
                <a:lnTo>
                  <a:pt x="101599" y="527099"/>
                </a:lnTo>
                <a:lnTo>
                  <a:pt x="114299" y="514140"/>
                </a:lnTo>
                <a:lnTo>
                  <a:pt x="139699" y="503943"/>
                </a:lnTo>
                <a:close/>
              </a:path>
              <a:path w="2984500" h="843280">
                <a:moveTo>
                  <a:pt x="64346" y="573641"/>
                </a:moveTo>
                <a:lnTo>
                  <a:pt x="63499" y="573285"/>
                </a:lnTo>
                <a:lnTo>
                  <a:pt x="63499" y="574047"/>
                </a:lnTo>
                <a:lnTo>
                  <a:pt x="64346" y="573641"/>
                </a:lnTo>
                <a:close/>
              </a:path>
              <a:path w="2984500" h="843280">
                <a:moveTo>
                  <a:pt x="406399" y="691395"/>
                </a:moveTo>
                <a:lnTo>
                  <a:pt x="406399" y="681489"/>
                </a:lnTo>
                <a:lnTo>
                  <a:pt x="393699" y="681489"/>
                </a:lnTo>
                <a:lnTo>
                  <a:pt x="380999" y="682251"/>
                </a:lnTo>
                <a:lnTo>
                  <a:pt x="355599" y="682935"/>
                </a:lnTo>
                <a:lnTo>
                  <a:pt x="304799" y="680755"/>
                </a:lnTo>
                <a:lnTo>
                  <a:pt x="266699" y="675196"/>
                </a:lnTo>
                <a:lnTo>
                  <a:pt x="215899" y="665740"/>
                </a:lnTo>
                <a:lnTo>
                  <a:pt x="165099" y="651871"/>
                </a:lnTo>
                <a:lnTo>
                  <a:pt x="114299" y="633072"/>
                </a:lnTo>
                <a:lnTo>
                  <a:pt x="76199" y="578619"/>
                </a:lnTo>
                <a:lnTo>
                  <a:pt x="64346" y="573641"/>
                </a:lnTo>
                <a:lnTo>
                  <a:pt x="63499" y="574047"/>
                </a:lnTo>
                <a:lnTo>
                  <a:pt x="63499" y="580905"/>
                </a:lnTo>
                <a:lnTo>
                  <a:pt x="114299" y="639064"/>
                </a:lnTo>
                <a:lnTo>
                  <a:pt x="152399" y="659212"/>
                </a:lnTo>
                <a:lnTo>
                  <a:pt x="203199" y="674098"/>
                </a:lnTo>
                <a:lnTo>
                  <a:pt x="253999" y="684241"/>
                </a:lnTo>
                <a:lnTo>
                  <a:pt x="304799" y="690158"/>
                </a:lnTo>
                <a:lnTo>
                  <a:pt x="355599" y="692370"/>
                </a:lnTo>
                <a:lnTo>
                  <a:pt x="380999" y="691395"/>
                </a:lnTo>
                <a:lnTo>
                  <a:pt x="393699" y="691395"/>
                </a:lnTo>
                <a:lnTo>
                  <a:pt x="393699" y="690633"/>
                </a:lnTo>
                <a:lnTo>
                  <a:pt x="406399" y="691395"/>
                </a:lnTo>
                <a:close/>
              </a:path>
              <a:path w="2984500" h="843280">
                <a:moveTo>
                  <a:pt x="139699" y="499371"/>
                </a:moveTo>
                <a:lnTo>
                  <a:pt x="139699" y="490227"/>
                </a:lnTo>
                <a:lnTo>
                  <a:pt x="126999" y="495561"/>
                </a:lnTo>
                <a:lnTo>
                  <a:pt x="126279" y="496150"/>
                </a:lnTo>
                <a:lnTo>
                  <a:pt x="139699" y="499371"/>
                </a:lnTo>
                <a:close/>
              </a:path>
              <a:path w="2984500" h="843280">
                <a:moveTo>
                  <a:pt x="965199" y="106941"/>
                </a:moveTo>
                <a:lnTo>
                  <a:pt x="965199" y="97797"/>
                </a:lnTo>
                <a:lnTo>
                  <a:pt x="952499" y="93987"/>
                </a:lnTo>
                <a:lnTo>
                  <a:pt x="927099" y="90939"/>
                </a:lnTo>
                <a:lnTo>
                  <a:pt x="888999" y="83563"/>
                </a:lnTo>
                <a:lnTo>
                  <a:pt x="838199" y="78120"/>
                </a:lnTo>
                <a:lnTo>
                  <a:pt x="787399" y="74638"/>
                </a:lnTo>
                <a:lnTo>
                  <a:pt x="736599" y="73148"/>
                </a:lnTo>
                <a:lnTo>
                  <a:pt x="685799" y="73680"/>
                </a:lnTo>
                <a:lnTo>
                  <a:pt x="647699" y="76263"/>
                </a:lnTo>
                <a:lnTo>
                  <a:pt x="596899" y="80928"/>
                </a:lnTo>
                <a:lnTo>
                  <a:pt x="546099" y="87702"/>
                </a:lnTo>
                <a:lnTo>
                  <a:pt x="495299" y="96618"/>
                </a:lnTo>
                <a:lnTo>
                  <a:pt x="457199" y="107703"/>
                </a:lnTo>
                <a:lnTo>
                  <a:pt x="431799" y="113037"/>
                </a:lnTo>
                <a:lnTo>
                  <a:pt x="419099" y="118371"/>
                </a:lnTo>
                <a:lnTo>
                  <a:pt x="380999" y="134061"/>
                </a:lnTo>
                <a:lnTo>
                  <a:pt x="330199" y="157458"/>
                </a:lnTo>
                <a:lnTo>
                  <a:pt x="292099" y="188327"/>
                </a:lnTo>
                <a:lnTo>
                  <a:pt x="266699" y="226430"/>
                </a:lnTo>
                <a:lnTo>
                  <a:pt x="266699" y="269247"/>
                </a:lnTo>
                <a:lnTo>
                  <a:pt x="279399" y="225477"/>
                </a:lnTo>
                <a:lnTo>
                  <a:pt x="304799" y="188225"/>
                </a:lnTo>
                <a:lnTo>
                  <a:pt x="355599" y="158151"/>
                </a:lnTo>
                <a:lnTo>
                  <a:pt x="393699" y="135917"/>
                </a:lnTo>
                <a:lnTo>
                  <a:pt x="444499" y="122181"/>
                </a:lnTo>
                <a:lnTo>
                  <a:pt x="469899" y="111513"/>
                </a:lnTo>
                <a:lnTo>
                  <a:pt x="520699" y="101029"/>
                </a:lnTo>
                <a:lnTo>
                  <a:pt x="571499" y="92917"/>
                </a:lnTo>
                <a:lnTo>
                  <a:pt x="622299" y="87146"/>
                </a:lnTo>
                <a:lnTo>
                  <a:pt x="673099" y="83689"/>
                </a:lnTo>
                <a:lnTo>
                  <a:pt x="723899" y="82517"/>
                </a:lnTo>
                <a:lnTo>
                  <a:pt x="774699" y="83599"/>
                </a:lnTo>
                <a:lnTo>
                  <a:pt x="825499" y="86907"/>
                </a:lnTo>
                <a:lnTo>
                  <a:pt x="876299" y="92411"/>
                </a:lnTo>
                <a:lnTo>
                  <a:pt x="927099" y="100083"/>
                </a:lnTo>
                <a:lnTo>
                  <a:pt x="952499" y="103131"/>
                </a:lnTo>
                <a:lnTo>
                  <a:pt x="965199" y="106941"/>
                </a:lnTo>
                <a:close/>
              </a:path>
              <a:path w="2984500" h="843280">
                <a:moveTo>
                  <a:pt x="279399" y="281439"/>
                </a:moveTo>
                <a:lnTo>
                  <a:pt x="279399" y="277629"/>
                </a:lnTo>
                <a:lnTo>
                  <a:pt x="266699" y="273057"/>
                </a:lnTo>
                <a:lnTo>
                  <a:pt x="266699" y="285249"/>
                </a:lnTo>
                <a:lnTo>
                  <a:pt x="279399" y="281439"/>
                </a:lnTo>
                <a:close/>
              </a:path>
              <a:path w="2984500" h="843280">
                <a:moveTo>
                  <a:pt x="406399" y="691395"/>
                </a:moveTo>
                <a:lnTo>
                  <a:pt x="393699" y="690633"/>
                </a:lnTo>
                <a:lnTo>
                  <a:pt x="396239" y="691395"/>
                </a:lnTo>
                <a:lnTo>
                  <a:pt x="406399" y="691395"/>
                </a:lnTo>
                <a:close/>
              </a:path>
              <a:path w="2984500" h="843280">
                <a:moveTo>
                  <a:pt x="396239" y="691395"/>
                </a:moveTo>
                <a:lnTo>
                  <a:pt x="393699" y="690633"/>
                </a:lnTo>
                <a:lnTo>
                  <a:pt x="393699" y="691395"/>
                </a:lnTo>
                <a:lnTo>
                  <a:pt x="396239" y="691395"/>
                </a:lnTo>
                <a:close/>
              </a:path>
              <a:path w="2984500" h="843280">
                <a:moveTo>
                  <a:pt x="1134918" y="766002"/>
                </a:moveTo>
                <a:lnTo>
                  <a:pt x="1130299" y="763785"/>
                </a:lnTo>
                <a:lnTo>
                  <a:pt x="1130299" y="755403"/>
                </a:lnTo>
                <a:lnTo>
                  <a:pt x="1117599" y="759975"/>
                </a:lnTo>
                <a:lnTo>
                  <a:pt x="1066799" y="767735"/>
                </a:lnTo>
                <a:lnTo>
                  <a:pt x="1028699" y="774092"/>
                </a:lnTo>
                <a:lnTo>
                  <a:pt x="977899" y="778950"/>
                </a:lnTo>
                <a:lnTo>
                  <a:pt x="927099" y="782216"/>
                </a:lnTo>
                <a:lnTo>
                  <a:pt x="876299" y="783795"/>
                </a:lnTo>
                <a:lnTo>
                  <a:pt x="825499" y="783593"/>
                </a:lnTo>
                <a:lnTo>
                  <a:pt x="774699" y="781516"/>
                </a:lnTo>
                <a:lnTo>
                  <a:pt x="723899" y="777469"/>
                </a:lnTo>
                <a:lnTo>
                  <a:pt x="673099" y="771358"/>
                </a:lnTo>
                <a:lnTo>
                  <a:pt x="622299" y="763088"/>
                </a:lnTo>
                <a:lnTo>
                  <a:pt x="571499" y="752566"/>
                </a:lnTo>
                <a:lnTo>
                  <a:pt x="533399" y="739696"/>
                </a:lnTo>
                <a:lnTo>
                  <a:pt x="482599" y="724385"/>
                </a:lnTo>
                <a:lnTo>
                  <a:pt x="444499" y="706539"/>
                </a:lnTo>
                <a:lnTo>
                  <a:pt x="406399" y="686061"/>
                </a:lnTo>
                <a:lnTo>
                  <a:pt x="406399" y="691395"/>
                </a:lnTo>
                <a:lnTo>
                  <a:pt x="396239" y="691395"/>
                </a:lnTo>
                <a:lnTo>
                  <a:pt x="406399" y="694443"/>
                </a:lnTo>
                <a:lnTo>
                  <a:pt x="444499" y="715095"/>
                </a:lnTo>
                <a:lnTo>
                  <a:pt x="482599" y="733114"/>
                </a:lnTo>
                <a:lnTo>
                  <a:pt x="533399" y="748591"/>
                </a:lnTo>
                <a:lnTo>
                  <a:pt x="571499" y="761616"/>
                </a:lnTo>
                <a:lnTo>
                  <a:pt x="622299" y="772280"/>
                </a:lnTo>
                <a:lnTo>
                  <a:pt x="673099" y="780676"/>
                </a:lnTo>
                <a:lnTo>
                  <a:pt x="723899" y="786892"/>
                </a:lnTo>
                <a:lnTo>
                  <a:pt x="774699" y="791022"/>
                </a:lnTo>
                <a:lnTo>
                  <a:pt x="825499" y="793155"/>
                </a:lnTo>
                <a:lnTo>
                  <a:pt x="876299" y="793382"/>
                </a:lnTo>
                <a:lnTo>
                  <a:pt x="927099" y="791795"/>
                </a:lnTo>
                <a:lnTo>
                  <a:pt x="977899" y="788484"/>
                </a:lnTo>
                <a:lnTo>
                  <a:pt x="1028699" y="783540"/>
                </a:lnTo>
                <a:lnTo>
                  <a:pt x="1066799" y="777055"/>
                </a:lnTo>
                <a:lnTo>
                  <a:pt x="1117599" y="769119"/>
                </a:lnTo>
                <a:lnTo>
                  <a:pt x="1134918" y="766002"/>
                </a:lnTo>
                <a:close/>
              </a:path>
              <a:path w="2984500" h="843280">
                <a:moveTo>
                  <a:pt x="1549399" y="72651"/>
                </a:moveTo>
                <a:lnTo>
                  <a:pt x="1549399" y="63507"/>
                </a:lnTo>
                <a:lnTo>
                  <a:pt x="1536699" y="60459"/>
                </a:lnTo>
                <a:lnTo>
                  <a:pt x="1498599" y="47909"/>
                </a:lnTo>
                <a:lnTo>
                  <a:pt x="1460499" y="37820"/>
                </a:lnTo>
                <a:lnTo>
                  <a:pt x="1409699" y="30279"/>
                </a:lnTo>
                <a:lnTo>
                  <a:pt x="1358899" y="25376"/>
                </a:lnTo>
                <a:lnTo>
                  <a:pt x="1308099" y="23199"/>
                </a:lnTo>
                <a:lnTo>
                  <a:pt x="1257299" y="23836"/>
                </a:lnTo>
                <a:lnTo>
                  <a:pt x="1193799" y="27375"/>
                </a:lnTo>
                <a:lnTo>
                  <a:pt x="1142999" y="33905"/>
                </a:lnTo>
                <a:lnTo>
                  <a:pt x="1092199" y="43514"/>
                </a:lnTo>
                <a:lnTo>
                  <a:pt x="1054099" y="56291"/>
                </a:lnTo>
                <a:lnTo>
                  <a:pt x="1003299" y="72324"/>
                </a:lnTo>
                <a:lnTo>
                  <a:pt x="977899" y="91701"/>
                </a:lnTo>
                <a:lnTo>
                  <a:pt x="965199" y="98559"/>
                </a:lnTo>
                <a:lnTo>
                  <a:pt x="965199" y="106179"/>
                </a:lnTo>
                <a:lnTo>
                  <a:pt x="977899" y="100083"/>
                </a:lnTo>
                <a:lnTo>
                  <a:pt x="1015999" y="80658"/>
                </a:lnTo>
                <a:lnTo>
                  <a:pt x="1054099" y="64698"/>
                </a:lnTo>
                <a:lnTo>
                  <a:pt x="1104899" y="52082"/>
                </a:lnTo>
                <a:lnTo>
                  <a:pt x="1155699" y="42688"/>
                </a:lnTo>
                <a:lnTo>
                  <a:pt x="1206499" y="36393"/>
                </a:lnTo>
                <a:lnTo>
                  <a:pt x="1257299" y="33075"/>
                </a:lnTo>
                <a:lnTo>
                  <a:pt x="1308099" y="32612"/>
                </a:lnTo>
                <a:lnTo>
                  <a:pt x="1358899" y="34882"/>
                </a:lnTo>
                <a:lnTo>
                  <a:pt x="1409699" y="39762"/>
                </a:lnTo>
                <a:lnTo>
                  <a:pt x="1447799" y="47130"/>
                </a:lnTo>
                <a:lnTo>
                  <a:pt x="1498599" y="56864"/>
                </a:lnTo>
                <a:lnTo>
                  <a:pt x="1536699" y="68841"/>
                </a:lnTo>
                <a:lnTo>
                  <a:pt x="1549399" y="72651"/>
                </a:lnTo>
                <a:close/>
              </a:path>
              <a:path w="2984500" h="843280">
                <a:moveTo>
                  <a:pt x="1142999" y="764547"/>
                </a:moveTo>
                <a:lnTo>
                  <a:pt x="1142999" y="754641"/>
                </a:lnTo>
                <a:lnTo>
                  <a:pt x="1130299" y="754641"/>
                </a:lnTo>
                <a:lnTo>
                  <a:pt x="1130299" y="763785"/>
                </a:lnTo>
                <a:lnTo>
                  <a:pt x="1142999" y="764547"/>
                </a:lnTo>
                <a:close/>
              </a:path>
              <a:path w="2984500" h="843280">
                <a:moveTo>
                  <a:pt x="1142999" y="764547"/>
                </a:moveTo>
                <a:lnTo>
                  <a:pt x="1130299" y="763785"/>
                </a:lnTo>
                <a:lnTo>
                  <a:pt x="1134918" y="766002"/>
                </a:lnTo>
                <a:lnTo>
                  <a:pt x="1142999" y="764547"/>
                </a:lnTo>
                <a:close/>
              </a:path>
              <a:path w="2984500" h="843280">
                <a:moveTo>
                  <a:pt x="1968499" y="724161"/>
                </a:moveTo>
                <a:lnTo>
                  <a:pt x="1968499" y="708921"/>
                </a:lnTo>
                <a:lnTo>
                  <a:pt x="1955799" y="718065"/>
                </a:lnTo>
                <a:lnTo>
                  <a:pt x="1930399" y="741465"/>
                </a:lnTo>
                <a:lnTo>
                  <a:pt x="1892300" y="762069"/>
                </a:lnTo>
                <a:lnTo>
                  <a:pt x="1854200" y="779938"/>
                </a:lnTo>
                <a:lnTo>
                  <a:pt x="1816100" y="795134"/>
                </a:lnTo>
                <a:lnTo>
                  <a:pt x="1765300" y="807719"/>
                </a:lnTo>
                <a:lnTo>
                  <a:pt x="1714500" y="817752"/>
                </a:lnTo>
                <a:lnTo>
                  <a:pt x="1663700" y="825296"/>
                </a:lnTo>
                <a:lnTo>
                  <a:pt x="1612899" y="830412"/>
                </a:lnTo>
                <a:lnTo>
                  <a:pt x="1562099" y="833161"/>
                </a:lnTo>
                <a:lnTo>
                  <a:pt x="1511299" y="833604"/>
                </a:lnTo>
                <a:lnTo>
                  <a:pt x="1460499" y="831803"/>
                </a:lnTo>
                <a:lnTo>
                  <a:pt x="1409699" y="827819"/>
                </a:lnTo>
                <a:lnTo>
                  <a:pt x="1358899" y="821713"/>
                </a:lnTo>
                <a:lnTo>
                  <a:pt x="1308099" y="813546"/>
                </a:lnTo>
                <a:lnTo>
                  <a:pt x="1257299" y="803380"/>
                </a:lnTo>
                <a:lnTo>
                  <a:pt x="1219199" y="791276"/>
                </a:lnTo>
                <a:lnTo>
                  <a:pt x="1181099" y="777296"/>
                </a:lnTo>
                <a:lnTo>
                  <a:pt x="1155699" y="761499"/>
                </a:lnTo>
                <a:lnTo>
                  <a:pt x="1142999" y="755403"/>
                </a:lnTo>
                <a:lnTo>
                  <a:pt x="1142999" y="764547"/>
                </a:lnTo>
                <a:lnTo>
                  <a:pt x="1134918" y="766002"/>
                </a:lnTo>
                <a:lnTo>
                  <a:pt x="1142999" y="769881"/>
                </a:lnTo>
                <a:lnTo>
                  <a:pt x="1181099" y="786022"/>
                </a:lnTo>
                <a:lnTo>
                  <a:pt x="1219199" y="800286"/>
                </a:lnTo>
                <a:lnTo>
                  <a:pt x="1257299" y="812614"/>
                </a:lnTo>
                <a:lnTo>
                  <a:pt x="1308099" y="822946"/>
                </a:lnTo>
                <a:lnTo>
                  <a:pt x="1358899" y="831220"/>
                </a:lnTo>
                <a:lnTo>
                  <a:pt x="1409699" y="837378"/>
                </a:lnTo>
                <a:lnTo>
                  <a:pt x="1460499" y="841357"/>
                </a:lnTo>
                <a:lnTo>
                  <a:pt x="1511299" y="843099"/>
                </a:lnTo>
                <a:lnTo>
                  <a:pt x="1562099" y="842543"/>
                </a:lnTo>
                <a:lnTo>
                  <a:pt x="1625599" y="839628"/>
                </a:lnTo>
                <a:lnTo>
                  <a:pt x="1676400" y="834294"/>
                </a:lnTo>
                <a:lnTo>
                  <a:pt x="1727200" y="826481"/>
                </a:lnTo>
                <a:lnTo>
                  <a:pt x="1778000" y="816129"/>
                </a:lnTo>
                <a:lnTo>
                  <a:pt x="1816100" y="803176"/>
                </a:lnTo>
                <a:lnTo>
                  <a:pt x="1866900" y="787564"/>
                </a:lnTo>
                <a:lnTo>
                  <a:pt x="1904999" y="769230"/>
                </a:lnTo>
                <a:lnTo>
                  <a:pt x="1930399" y="748117"/>
                </a:lnTo>
                <a:lnTo>
                  <a:pt x="1968499" y="724161"/>
                </a:lnTo>
                <a:close/>
              </a:path>
              <a:path w="2984500" h="843280">
                <a:moveTo>
                  <a:pt x="2641599" y="111513"/>
                </a:moveTo>
                <a:lnTo>
                  <a:pt x="2641599" y="101607"/>
                </a:lnTo>
                <a:lnTo>
                  <a:pt x="2616199" y="75036"/>
                </a:lnTo>
                <a:lnTo>
                  <a:pt x="2578099" y="52867"/>
                </a:lnTo>
                <a:lnTo>
                  <a:pt x="2539999" y="34895"/>
                </a:lnTo>
                <a:lnTo>
                  <a:pt x="2501899" y="20914"/>
                </a:lnTo>
                <a:lnTo>
                  <a:pt x="2451099" y="10717"/>
                </a:lnTo>
                <a:lnTo>
                  <a:pt x="2400299" y="4098"/>
                </a:lnTo>
                <a:lnTo>
                  <a:pt x="2336799" y="852"/>
                </a:lnTo>
                <a:lnTo>
                  <a:pt x="2285999" y="772"/>
                </a:lnTo>
                <a:lnTo>
                  <a:pt x="2235199" y="3651"/>
                </a:lnTo>
                <a:lnTo>
                  <a:pt x="2184399" y="9285"/>
                </a:lnTo>
                <a:lnTo>
                  <a:pt x="2133599" y="17466"/>
                </a:lnTo>
                <a:lnTo>
                  <a:pt x="2095499" y="27989"/>
                </a:lnTo>
                <a:lnTo>
                  <a:pt x="2070099" y="40647"/>
                </a:lnTo>
                <a:lnTo>
                  <a:pt x="2057399" y="45219"/>
                </a:lnTo>
                <a:lnTo>
                  <a:pt x="2006599" y="24775"/>
                </a:lnTo>
                <a:lnTo>
                  <a:pt x="1955799" y="13102"/>
                </a:lnTo>
                <a:lnTo>
                  <a:pt x="1904999" y="4996"/>
                </a:lnTo>
                <a:lnTo>
                  <a:pt x="1854200" y="586"/>
                </a:lnTo>
                <a:lnTo>
                  <a:pt x="1790700" y="0"/>
                </a:lnTo>
                <a:lnTo>
                  <a:pt x="1739900" y="3366"/>
                </a:lnTo>
                <a:lnTo>
                  <a:pt x="1689100" y="10814"/>
                </a:lnTo>
                <a:lnTo>
                  <a:pt x="1638300" y="22473"/>
                </a:lnTo>
                <a:lnTo>
                  <a:pt x="1587499" y="38470"/>
                </a:lnTo>
                <a:lnTo>
                  <a:pt x="1549399" y="58935"/>
                </a:lnTo>
                <a:lnTo>
                  <a:pt x="1549399" y="71889"/>
                </a:lnTo>
                <a:lnTo>
                  <a:pt x="1562099" y="66555"/>
                </a:lnTo>
                <a:lnTo>
                  <a:pt x="1600199" y="46802"/>
                </a:lnTo>
                <a:lnTo>
                  <a:pt x="1638300" y="31327"/>
                </a:lnTo>
                <a:lnTo>
                  <a:pt x="1689100" y="20024"/>
                </a:lnTo>
                <a:lnTo>
                  <a:pt x="1739900" y="12792"/>
                </a:lnTo>
                <a:lnTo>
                  <a:pt x="1803400" y="9525"/>
                </a:lnTo>
                <a:lnTo>
                  <a:pt x="1854200" y="10119"/>
                </a:lnTo>
                <a:lnTo>
                  <a:pt x="1904999" y="14470"/>
                </a:lnTo>
                <a:lnTo>
                  <a:pt x="1955799" y="22475"/>
                </a:lnTo>
                <a:lnTo>
                  <a:pt x="2006599" y="34030"/>
                </a:lnTo>
                <a:lnTo>
                  <a:pt x="2044699" y="49029"/>
                </a:lnTo>
                <a:lnTo>
                  <a:pt x="2057399" y="54363"/>
                </a:lnTo>
                <a:lnTo>
                  <a:pt x="2070099" y="49029"/>
                </a:lnTo>
                <a:lnTo>
                  <a:pt x="2133599" y="29652"/>
                </a:lnTo>
                <a:lnTo>
                  <a:pt x="2184399" y="19187"/>
                </a:lnTo>
                <a:lnTo>
                  <a:pt x="2235199" y="12687"/>
                </a:lnTo>
                <a:lnTo>
                  <a:pt x="2285999" y="9775"/>
                </a:lnTo>
                <a:lnTo>
                  <a:pt x="2336799" y="10077"/>
                </a:lnTo>
                <a:lnTo>
                  <a:pt x="2400299" y="13215"/>
                </a:lnTo>
                <a:lnTo>
                  <a:pt x="2412999" y="15501"/>
                </a:lnTo>
                <a:lnTo>
                  <a:pt x="2425699" y="17025"/>
                </a:lnTo>
                <a:lnTo>
                  <a:pt x="2463799" y="24107"/>
                </a:lnTo>
                <a:lnTo>
                  <a:pt x="2514599" y="35343"/>
                </a:lnTo>
                <a:lnTo>
                  <a:pt x="2565399" y="51496"/>
                </a:lnTo>
                <a:lnTo>
                  <a:pt x="2603499" y="73331"/>
                </a:lnTo>
                <a:lnTo>
                  <a:pt x="2628899" y="101607"/>
                </a:lnTo>
                <a:lnTo>
                  <a:pt x="2628899" y="106941"/>
                </a:lnTo>
                <a:lnTo>
                  <a:pt x="2641599" y="111513"/>
                </a:lnTo>
                <a:close/>
              </a:path>
              <a:path w="2984500" h="843280">
                <a:moveTo>
                  <a:pt x="2578099" y="601479"/>
                </a:moveTo>
                <a:lnTo>
                  <a:pt x="2578099" y="592335"/>
                </a:lnTo>
                <a:lnTo>
                  <a:pt x="2565399" y="599193"/>
                </a:lnTo>
                <a:lnTo>
                  <a:pt x="2539999" y="636797"/>
                </a:lnTo>
                <a:lnTo>
                  <a:pt x="2501899" y="665849"/>
                </a:lnTo>
                <a:lnTo>
                  <a:pt x="2463799" y="687101"/>
                </a:lnTo>
                <a:lnTo>
                  <a:pt x="2412999" y="701301"/>
                </a:lnTo>
                <a:lnTo>
                  <a:pt x="2400299" y="705873"/>
                </a:lnTo>
                <a:lnTo>
                  <a:pt x="2336799" y="719151"/>
                </a:lnTo>
                <a:lnTo>
                  <a:pt x="2285999" y="725771"/>
                </a:lnTo>
                <a:lnTo>
                  <a:pt x="2222499" y="729576"/>
                </a:lnTo>
                <a:lnTo>
                  <a:pt x="2171699" y="730600"/>
                </a:lnTo>
                <a:lnTo>
                  <a:pt x="2120899" y="728873"/>
                </a:lnTo>
                <a:lnTo>
                  <a:pt x="2070099" y="724430"/>
                </a:lnTo>
                <a:lnTo>
                  <a:pt x="2019299" y="717303"/>
                </a:lnTo>
                <a:lnTo>
                  <a:pt x="1993899" y="712731"/>
                </a:lnTo>
                <a:lnTo>
                  <a:pt x="1968499" y="707397"/>
                </a:lnTo>
                <a:lnTo>
                  <a:pt x="1968499" y="717303"/>
                </a:lnTo>
                <a:lnTo>
                  <a:pt x="2019299" y="727209"/>
                </a:lnTo>
                <a:lnTo>
                  <a:pt x="2070099" y="734100"/>
                </a:lnTo>
                <a:lnTo>
                  <a:pt x="2120899" y="738417"/>
                </a:lnTo>
                <a:lnTo>
                  <a:pt x="2171699" y="740087"/>
                </a:lnTo>
                <a:lnTo>
                  <a:pt x="2222499" y="739036"/>
                </a:lnTo>
                <a:lnTo>
                  <a:pt x="2285999" y="735192"/>
                </a:lnTo>
                <a:lnTo>
                  <a:pt x="2336799" y="728480"/>
                </a:lnTo>
                <a:lnTo>
                  <a:pt x="2387599" y="718827"/>
                </a:lnTo>
                <a:lnTo>
                  <a:pt x="2412999" y="710445"/>
                </a:lnTo>
                <a:lnTo>
                  <a:pt x="2463799" y="695430"/>
                </a:lnTo>
                <a:lnTo>
                  <a:pt x="2514599" y="672755"/>
                </a:lnTo>
                <a:lnTo>
                  <a:pt x="2552699" y="641683"/>
                </a:lnTo>
                <a:lnTo>
                  <a:pt x="2578099" y="601479"/>
                </a:lnTo>
                <a:close/>
              </a:path>
              <a:path w="2984500" h="843280">
                <a:moveTo>
                  <a:pt x="2971799" y="459747"/>
                </a:moveTo>
                <a:lnTo>
                  <a:pt x="2971799" y="410005"/>
                </a:lnTo>
                <a:lnTo>
                  <a:pt x="2959099" y="454413"/>
                </a:lnTo>
                <a:lnTo>
                  <a:pt x="2946399" y="469653"/>
                </a:lnTo>
                <a:lnTo>
                  <a:pt x="2908299" y="496384"/>
                </a:lnTo>
                <a:lnTo>
                  <a:pt x="2870199" y="518581"/>
                </a:lnTo>
                <a:lnTo>
                  <a:pt x="2819399" y="536646"/>
                </a:lnTo>
                <a:lnTo>
                  <a:pt x="2768599" y="550977"/>
                </a:lnTo>
                <a:lnTo>
                  <a:pt x="2730499" y="561975"/>
                </a:lnTo>
                <a:lnTo>
                  <a:pt x="2679699" y="570040"/>
                </a:lnTo>
                <a:lnTo>
                  <a:pt x="2641599" y="575571"/>
                </a:lnTo>
                <a:lnTo>
                  <a:pt x="2603499" y="577857"/>
                </a:lnTo>
                <a:lnTo>
                  <a:pt x="2578099" y="580143"/>
                </a:lnTo>
                <a:lnTo>
                  <a:pt x="2578099" y="589287"/>
                </a:lnTo>
                <a:lnTo>
                  <a:pt x="2603499" y="587763"/>
                </a:lnTo>
                <a:lnTo>
                  <a:pt x="2641599" y="584715"/>
                </a:lnTo>
                <a:lnTo>
                  <a:pt x="2679699" y="579236"/>
                </a:lnTo>
                <a:lnTo>
                  <a:pt x="2730499" y="570625"/>
                </a:lnTo>
                <a:lnTo>
                  <a:pt x="2781299" y="558527"/>
                </a:lnTo>
                <a:lnTo>
                  <a:pt x="2832099" y="542585"/>
                </a:lnTo>
                <a:lnTo>
                  <a:pt x="2882899" y="522442"/>
                </a:lnTo>
                <a:lnTo>
                  <a:pt x="2920999" y="497743"/>
                </a:lnTo>
                <a:lnTo>
                  <a:pt x="2959099" y="468129"/>
                </a:lnTo>
                <a:lnTo>
                  <a:pt x="2971799" y="459747"/>
                </a:lnTo>
                <a:close/>
              </a:path>
              <a:path w="2984500" h="843280">
                <a:moveTo>
                  <a:pt x="2920999" y="233025"/>
                </a:moveTo>
                <a:lnTo>
                  <a:pt x="2882899" y="180477"/>
                </a:lnTo>
                <a:lnTo>
                  <a:pt x="2844799" y="159343"/>
                </a:lnTo>
                <a:lnTo>
                  <a:pt x="2806699" y="141698"/>
                </a:lnTo>
                <a:lnTo>
                  <a:pt x="2768599" y="127588"/>
                </a:lnTo>
                <a:lnTo>
                  <a:pt x="2730499" y="117061"/>
                </a:lnTo>
                <a:lnTo>
                  <a:pt x="2692399" y="110163"/>
                </a:lnTo>
                <a:lnTo>
                  <a:pt x="2654299" y="106941"/>
                </a:lnTo>
                <a:lnTo>
                  <a:pt x="2641599" y="104655"/>
                </a:lnTo>
                <a:lnTo>
                  <a:pt x="2641599" y="114561"/>
                </a:lnTo>
                <a:lnTo>
                  <a:pt x="2654299" y="116085"/>
                </a:lnTo>
                <a:lnTo>
                  <a:pt x="2679699" y="118895"/>
                </a:lnTo>
                <a:lnTo>
                  <a:pt x="2717799" y="125192"/>
                </a:lnTo>
                <a:lnTo>
                  <a:pt x="2755899" y="134901"/>
                </a:lnTo>
                <a:lnTo>
                  <a:pt x="2793999" y="147949"/>
                </a:lnTo>
                <a:lnTo>
                  <a:pt x="2832099" y="164258"/>
                </a:lnTo>
                <a:lnTo>
                  <a:pt x="2870199" y="183755"/>
                </a:lnTo>
                <a:lnTo>
                  <a:pt x="2908299" y="232008"/>
                </a:lnTo>
                <a:lnTo>
                  <a:pt x="2908299" y="264345"/>
                </a:lnTo>
                <a:lnTo>
                  <a:pt x="2920999" y="233025"/>
                </a:lnTo>
                <a:close/>
              </a:path>
              <a:path w="2984500" h="843280">
                <a:moveTo>
                  <a:pt x="2908299" y="264345"/>
                </a:moveTo>
                <a:lnTo>
                  <a:pt x="2908299" y="260615"/>
                </a:lnTo>
                <a:lnTo>
                  <a:pt x="2882899" y="292107"/>
                </a:lnTo>
                <a:lnTo>
                  <a:pt x="2882899" y="295917"/>
                </a:lnTo>
                <a:lnTo>
                  <a:pt x="2894445" y="299381"/>
                </a:lnTo>
                <a:lnTo>
                  <a:pt x="2895599" y="298965"/>
                </a:lnTo>
                <a:lnTo>
                  <a:pt x="2908299" y="264345"/>
                </a:lnTo>
                <a:close/>
              </a:path>
              <a:path w="2984500" h="843280">
                <a:moveTo>
                  <a:pt x="2894445" y="299381"/>
                </a:moveTo>
                <a:lnTo>
                  <a:pt x="2882899" y="295917"/>
                </a:lnTo>
                <a:lnTo>
                  <a:pt x="2882899" y="303537"/>
                </a:lnTo>
                <a:lnTo>
                  <a:pt x="2894445" y="299381"/>
                </a:lnTo>
                <a:close/>
              </a:path>
              <a:path w="2984500" h="843280">
                <a:moveTo>
                  <a:pt x="2984499" y="404509"/>
                </a:moveTo>
                <a:lnTo>
                  <a:pt x="2971799" y="363778"/>
                </a:lnTo>
                <a:lnTo>
                  <a:pt x="2933699" y="329694"/>
                </a:lnTo>
                <a:lnTo>
                  <a:pt x="2895599" y="303537"/>
                </a:lnTo>
                <a:lnTo>
                  <a:pt x="2895599" y="299727"/>
                </a:lnTo>
                <a:lnTo>
                  <a:pt x="2894445" y="299381"/>
                </a:lnTo>
                <a:lnTo>
                  <a:pt x="2882899" y="303537"/>
                </a:lnTo>
                <a:lnTo>
                  <a:pt x="2882899" y="308109"/>
                </a:lnTo>
                <a:lnTo>
                  <a:pt x="2895599" y="311919"/>
                </a:lnTo>
                <a:lnTo>
                  <a:pt x="2933699" y="337919"/>
                </a:lnTo>
                <a:lnTo>
                  <a:pt x="2959099" y="370893"/>
                </a:lnTo>
                <a:lnTo>
                  <a:pt x="2971799" y="410005"/>
                </a:lnTo>
                <a:lnTo>
                  <a:pt x="2971799" y="450603"/>
                </a:lnTo>
                <a:lnTo>
                  <a:pt x="2984499" y="404509"/>
                </a:lnTo>
                <a:close/>
              </a:path>
            </a:pathLst>
          </a:custGeom>
          <a:solidFill>
            <a:srgbClr val="000000"/>
          </a:solidFill>
        </p:spPr>
        <p:txBody>
          <a:bodyPr wrap="square" lIns="0" tIns="0" rIns="0" bIns="0" rtlCol="0"/>
          <a:lstStyle/>
          <a:p>
            <a:endParaRPr/>
          </a:p>
        </p:txBody>
      </p:sp>
      <p:sp>
        <p:nvSpPr>
          <p:cNvPr id="8" name="object 8"/>
          <p:cNvSpPr/>
          <p:nvPr/>
        </p:nvSpPr>
        <p:spPr>
          <a:xfrm>
            <a:off x="2740151" y="2980786"/>
            <a:ext cx="213360" cy="195229"/>
          </a:xfrm>
          <a:prstGeom prst="rect">
            <a:avLst/>
          </a:prstGeom>
          <a:blipFill>
            <a:blip r:embed="rId5" cstate="print"/>
            <a:stretch>
              <a:fillRect/>
            </a:stretch>
          </a:blipFill>
        </p:spPr>
        <p:txBody>
          <a:bodyPr wrap="square" lIns="0" tIns="0" rIns="0" bIns="0" rtlCol="0"/>
          <a:lstStyle/>
          <a:p>
            <a:endParaRPr/>
          </a:p>
        </p:txBody>
      </p:sp>
      <p:sp>
        <p:nvSpPr>
          <p:cNvPr id="9" name="object 9"/>
          <p:cNvSpPr/>
          <p:nvPr/>
        </p:nvSpPr>
        <p:spPr>
          <a:xfrm>
            <a:off x="2047494" y="2250948"/>
            <a:ext cx="2735580" cy="718185"/>
          </a:xfrm>
          <a:custGeom>
            <a:avLst/>
            <a:gdLst/>
            <a:ahLst/>
            <a:cxnLst/>
            <a:rect l="l" t="t" r="r" b="b"/>
            <a:pathLst>
              <a:path w="2735579" h="718185">
                <a:moveTo>
                  <a:pt x="175260" y="468629"/>
                </a:moveTo>
                <a:lnTo>
                  <a:pt x="175260" y="459485"/>
                </a:lnTo>
                <a:lnTo>
                  <a:pt x="152400" y="459485"/>
                </a:lnTo>
                <a:lnTo>
                  <a:pt x="119535" y="459221"/>
                </a:lnTo>
                <a:lnTo>
                  <a:pt x="86548" y="457323"/>
                </a:lnTo>
                <a:lnTo>
                  <a:pt x="53721" y="453649"/>
                </a:lnTo>
                <a:lnTo>
                  <a:pt x="21336" y="448055"/>
                </a:lnTo>
                <a:lnTo>
                  <a:pt x="1524" y="444245"/>
                </a:lnTo>
                <a:lnTo>
                  <a:pt x="0" y="453389"/>
                </a:lnTo>
                <a:lnTo>
                  <a:pt x="53721" y="462928"/>
                </a:lnTo>
                <a:lnTo>
                  <a:pt x="118411" y="468409"/>
                </a:lnTo>
                <a:lnTo>
                  <a:pt x="152400" y="469391"/>
                </a:lnTo>
                <a:lnTo>
                  <a:pt x="175260" y="468629"/>
                </a:lnTo>
                <a:close/>
              </a:path>
              <a:path w="2735579" h="718185">
                <a:moveTo>
                  <a:pt x="329946" y="637031"/>
                </a:moveTo>
                <a:lnTo>
                  <a:pt x="328422" y="627887"/>
                </a:lnTo>
                <a:lnTo>
                  <a:pt x="310134" y="630173"/>
                </a:lnTo>
                <a:lnTo>
                  <a:pt x="291084" y="632459"/>
                </a:lnTo>
                <a:lnTo>
                  <a:pt x="272034" y="633983"/>
                </a:lnTo>
                <a:lnTo>
                  <a:pt x="252984" y="634745"/>
                </a:lnTo>
                <a:lnTo>
                  <a:pt x="252984" y="644651"/>
                </a:lnTo>
                <a:lnTo>
                  <a:pt x="292608" y="641603"/>
                </a:lnTo>
                <a:lnTo>
                  <a:pt x="311658" y="640079"/>
                </a:lnTo>
                <a:lnTo>
                  <a:pt x="329946" y="637031"/>
                </a:lnTo>
                <a:close/>
              </a:path>
              <a:path w="2735579" h="718185">
                <a:moveTo>
                  <a:pt x="989838" y="709421"/>
                </a:moveTo>
                <a:lnTo>
                  <a:pt x="982980" y="705611"/>
                </a:lnTo>
                <a:lnTo>
                  <a:pt x="974397" y="699571"/>
                </a:lnTo>
                <a:lnTo>
                  <a:pt x="965654" y="693743"/>
                </a:lnTo>
                <a:lnTo>
                  <a:pt x="957191" y="687563"/>
                </a:lnTo>
                <a:lnTo>
                  <a:pt x="949452" y="680465"/>
                </a:lnTo>
                <a:lnTo>
                  <a:pt x="944880" y="676655"/>
                </a:lnTo>
                <a:lnTo>
                  <a:pt x="938022" y="683513"/>
                </a:lnTo>
                <a:lnTo>
                  <a:pt x="943356" y="688085"/>
                </a:lnTo>
                <a:lnTo>
                  <a:pt x="951768" y="694863"/>
                </a:lnTo>
                <a:lnTo>
                  <a:pt x="960320" y="701473"/>
                </a:lnTo>
                <a:lnTo>
                  <a:pt x="969152" y="707675"/>
                </a:lnTo>
                <a:lnTo>
                  <a:pt x="978408" y="713231"/>
                </a:lnTo>
                <a:lnTo>
                  <a:pt x="985266" y="717803"/>
                </a:lnTo>
                <a:lnTo>
                  <a:pt x="989838" y="709421"/>
                </a:lnTo>
                <a:close/>
              </a:path>
              <a:path w="2735579" h="718185">
                <a:moveTo>
                  <a:pt x="1843278" y="630935"/>
                </a:moveTo>
                <a:lnTo>
                  <a:pt x="1834134" y="628649"/>
                </a:lnTo>
                <a:lnTo>
                  <a:pt x="1832610" y="633221"/>
                </a:lnTo>
                <a:lnTo>
                  <a:pt x="1830721" y="639763"/>
                </a:lnTo>
                <a:lnTo>
                  <a:pt x="1827657" y="646899"/>
                </a:lnTo>
                <a:lnTo>
                  <a:pt x="1823830" y="653674"/>
                </a:lnTo>
                <a:lnTo>
                  <a:pt x="1819656" y="659129"/>
                </a:lnTo>
                <a:lnTo>
                  <a:pt x="1816608" y="663701"/>
                </a:lnTo>
                <a:lnTo>
                  <a:pt x="1824228" y="669035"/>
                </a:lnTo>
                <a:lnTo>
                  <a:pt x="1828038" y="664463"/>
                </a:lnTo>
                <a:lnTo>
                  <a:pt x="1832610" y="657669"/>
                </a:lnTo>
                <a:lnTo>
                  <a:pt x="1836291" y="650652"/>
                </a:lnTo>
                <a:lnTo>
                  <a:pt x="1839326" y="643204"/>
                </a:lnTo>
                <a:lnTo>
                  <a:pt x="1841754" y="635507"/>
                </a:lnTo>
                <a:lnTo>
                  <a:pt x="1843278" y="630935"/>
                </a:lnTo>
                <a:close/>
              </a:path>
              <a:path w="2735579" h="718185">
                <a:moveTo>
                  <a:pt x="2433066" y="539495"/>
                </a:moveTo>
                <a:lnTo>
                  <a:pt x="2433066" y="533399"/>
                </a:lnTo>
                <a:lnTo>
                  <a:pt x="2418635" y="496417"/>
                </a:lnTo>
                <a:lnTo>
                  <a:pt x="2387828" y="465737"/>
                </a:lnTo>
                <a:lnTo>
                  <a:pt x="2346512" y="441059"/>
                </a:lnTo>
                <a:lnTo>
                  <a:pt x="2300554" y="422085"/>
                </a:lnTo>
                <a:lnTo>
                  <a:pt x="2255821" y="408515"/>
                </a:lnTo>
                <a:lnTo>
                  <a:pt x="2218182" y="400049"/>
                </a:lnTo>
                <a:lnTo>
                  <a:pt x="2205228" y="397001"/>
                </a:lnTo>
                <a:lnTo>
                  <a:pt x="2202942" y="406907"/>
                </a:lnTo>
                <a:lnTo>
                  <a:pt x="2215896" y="409193"/>
                </a:lnTo>
                <a:lnTo>
                  <a:pt x="2250914" y="416992"/>
                </a:lnTo>
                <a:lnTo>
                  <a:pt x="2294046" y="429965"/>
                </a:lnTo>
                <a:lnTo>
                  <a:pt x="2339063" y="448179"/>
                </a:lnTo>
                <a:lnTo>
                  <a:pt x="2379740" y="471700"/>
                </a:lnTo>
                <a:lnTo>
                  <a:pt x="2409847" y="500593"/>
                </a:lnTo>
                <a:lnTo>
                  <a:pt x="2423160" y="534923"/>
                </a:lnTo>
                <a:lnTo>
                  <a:pt x="2423160" y="539495"/>
                </a:lnTo>
                <a:lnTo>
                  <a:pt x="2433066" y="539495"/>
                </a:lnTo>
                <a:close/>
              </a:path>
              <a:path w="2735579" h="718185">
                <a:moveTo>
                  <a:pt x="2735580" y="259079"/>
                </a:moveTo>
                <a:lnTo>
                  <a:pt x="2729484" y="251459"/>
                </a:lnTo>
                <a:lnTo>
                  <a:pt x="2721102" y="259079"/>
                </a:lnTo>
                <a:lnTo>
                  <a:pt x="2703712" y="270739"/>
                </a:lnTo>
                <a:lnTo>
                  <a:pt x="2685402" y="280420"/>
                </a:lnTo>
                <a:lnTo>
                  <a:pt x="2666463" y="288956"/>
                </a:lnTo>
                <a:lnTo>
                  <a:pt x="2647188" y="297179"/>
                </a:lnTo>
                <a:lnTo>
                  <a:pt x="2631186" y="302513"/>
                </a:lnTo>
                <a:lnTo>
                  <a:pt x="2634234" y="311657"/>
                </a:lnTo>
                <a:lnTo>
                  <a:pt x="2650236" y="305561"/>
                </a:lnTo>
                <a:lnTo>
                  <a:pt x="2670117" y="298365"/>
                </a:lnTo>
                <a:lnTo>
                  <a:pt x="2690236" y="288850"/>
                </a:lnTo>
                <a:lnTo>
                  <a:pt x="2709595" y="277785"/>
                </a:lnTo>
                <a:lnTo>
                  <a:pt x="2727198" y="265937"/>
                </a:lnTo>
                <a:lnTo>
                  <a:pt x="2735580" y="259079"/>
                </a:lnTo>
                <a:close/>
              </a:path>
              <a:path w="2735579" h="718185">
                <a:moveTo>
                  <a:pt x="2503170" y="87629"/>
                </a:moveTo>
                <a:lnTo>
                  <a:pt x="2503170" y="81533"/>
                </a:lnTo>
                <a:lnTo>
                  <a:pt x="2502408" y="74675"/>
                </a:lnTo>
                <a:lnTo>
                  <a:pt x="2500122" y="67817"/>
                </a:lnTo>
                <a:lnTo>
                  <a:pt x="2497836" y="61721"/>
                </a:lnTo>
                <a:lnTo>
                  <a:pt x="2488692" y="65531"/>
                </a:lnTo>
                <a:lnTo>
                  <a:pt x="2491740" y="71627"/>
                </a:lnTo>
                <a:lnTo>
                  <a:pt x="2493264" y="76961"/>
                </a:lnTo>
                <a:lnTo>
                  <a:pt x="2494026" y="82295"/>
                </a:lnTo>
                <a:lnTo>
                  <a:pt x="2494026" y="88391"/>
                </a:lnTo>
                <a:lnTo>
                  <a:pt x="2503170" y="87629"/>
                </a:lnTo>
                <a:close/>
              </a:path>
              <a:path w="2735579" h="718185">
                <a:moveTo>
                  <a:pt x="1908810" y="8381"/>
                </a:moveTo>
                <a:lnTo>
                  <a:pt x="1905000" y="0"/>
                </a:lnTo>
                <a:lnTo>
                  <a:pt x="1897380" y="3047"/>
                </a:lnTo>
                <a:lnTo>
                  <a:pt x="1887452" y="8176"/>
                </a:lnTo>
                <a:lnTo>
                  <a:pt x="1877101" y="14344"/>
                </a:lnTo>
                <a:lnTo>
                  <a:pt x="1866983" y="20960"/>
                </a:lnTo>
                <a:lnTo>
                  <a:pt x="1857756" y="27431"/>
                </a:lnTo>
                <a:lnTo>
                  <a:pt x="1853184" y="31241"/>
                </a:lnTo>
                <a:lnTo>
                  <a:pt x="1859280" y="38861"/>
                </a:lnTo>
                <a:lnTo>
                  <a:pt x="1863852" y="35051"/>
                </a:lnTo>
                <a:lnTo>
                  <a:pt x="1871664" y="29013"/>
                </a:lnTo>
                <a:lnTo>
                  <a:pt x="1882154" y="22178"/>
                </a:lnTo>
                <a:lnTo>
                  <a:pt x="1893018" y="16065"/>
                </a:lnTo>
                <a:lnTo>
                  <a:pt x="1901952" y="12191"/>
                </a:lnTo>
                <a:lnTo>
                  <a:pt x="1908810" y="8381"/>
                </a:lnTo>
                <a:close/>
              </a:path>
              <a:path w="2735579" h="718185">
                <a:moveTo>
                  <a:pt x="1405890" y="26669"/>
                </a:moveTo>
                <a:lnTo>
                  <a:pt x="1399794" y="19811"/>
                </a:lnTo>
                <a:lnTo>
                  <a:pt x="1391412" y="25907"/>
                </a:lnTo>
                <a:lnTo>
                  <a:pt x="1384554" y="33527"/>
                </a:lnTo>
                <a:lnTo>
                  <a:pt x="1378458" y="40385"/>
                </a:lnTo>
                <a:lnTo>
                  <a:pt x="1373886" y="47243"/>
                </a:lnTo>
                <a:lnTo>
                  <a:pt x="1381506" y="52577"/>
                </a:lnTo>
                <a:lnTo>
                  <a:pt x="1386078" y="45719"/>
                </a:lnTo>
                <a:lnTo>
                  <a:pt x="1391412" y="39623"/>
                </a:lnTo>
                <a:lnTo>
                  <a:pt x="1398270" y="32765"/>
                </a:lnTo>
                <a:lnTo>
                  <a:pt x="1405890" y="26669"/>
                </a:lnTo>
                <a:close/>
              </a:path>
              <a:path w="2735579" h="718185">
                <a:moveTo>
                  <a:pt x="908304" y="80771"/>
                </a:moveTo>
                <a:lnTo>
                  <a:pt x="886968" y="73151"/>
                </a:lnTo>
                <a:lnTo>
                  <a:pt x="864870" y="66293"/>
                </a:lnTo>
                <a:lnTo>
                  <a:pt x="842010" y="60197"/>
                </a:lnTo>
                <a:lnTo>
                  <a:pt x="817626" y="54863"/>
                </a:lnTo>
                <a:lnTo>
                  <a:pt x="815340" y="64007"/>
                </a:lnTo>
                <a:lnTo>
                  <a:pt x="839724" y="69341"/>
                </a:lnTo>
                <a:lnTo>
                  <a:pt x="862584" y="75437"/>
                </a:lnTo>
                <a:lnTo>
                  <a:pt x="883920" y="82295"/>
                </a:lnTo>
                <a:lnTo>
                  <a:pt x="894588" y="86105"/>
                </a:lnTo>
                <a:lnTo>
                  <a:pt x="904494" y="89915"/>
                </a:lnTo>
                <a:lnTo>
                  <a:pt x="908304" y="80771"/>
                </a:lnTo>
                <a:close/>
              </a:path>
              <a:path w="2735579" h="718185">
                <a:moveTo>
                  <a:pt x="140208" y="260603"/>
                </a:moveTo>
                <a:lnTo>
                  <a:pt x="134874" y="253745"/>
                </a:lnTo>
                <a:lnTo>
                  <a:pt x="131064" y="247649"/>
                </a:lnTo>
                <a:lnTo>
                  <a:pt x="128016" y="240791"/>
                </a:lnTo>
                <a:lnTo>
                  <a:pt x="124968" y="234695"/>
                </a:lnTo>
                <a:lnTo>
                  <a:pt x="115824" y="237743"/>
                </a:lnTo>
                <a:lnTo>
                  <a:pt x="118872" y="245363"/>
                </a:lnTo>
                <a:lnTo>
                  <a:pt x="122682" y="252983"/>
                </a:lnTo>
                <a:lnTo>
                  <a:pt x="127254" y="259841"/>
                </a:lnTo>
                <a:lnTo>
                  <a:pt x="132588" y="266699"/>
                </a:lnTo>
                <a:lnTo>
                  <a:pt x="140208" y="260603"/>
                </a:lnTo>
                <a:close/>
              </a:path>
            </a:pathLst>
          </a:custGeom>
          <a:solidFill>
            <a:srgbClr val="000000"/>
          </a:solidFill>
        </p:spPr>
        <p:txBody>
          <a:bodyPr wrap="square" lIns="0" tIns="0" rIns="0" bIns="0" rtlCol="0"/>
          <a:lstStyle/>
          <a:p>
            <a:endParaRPr/>
          </a:p>
        </p:txBody>
      </p:sp>
      <p:sp>
        <p:nvSpPr>
          <p:cNvPr id="10" name="object 10"/>
          <p:cNvSpPr txBox="1"/>
          <p:nvPr/>
        </p:nvSpPr>
        <p:spPr>
          <a:xfrm>
            <a:off x="2335022" y="2471419"/>
            <a:ext cx="2253615" cy="269875"/>
          </a:xfrm>
          <a:prstGeom prst="rect">
            <a:avLst/>
          </a:prstGeom>
        </p:spPr>
        <p:txBody>
          <a:bodyPr vert="horz" wrap="square" lIns="0" tIns="12700" rIns="0" bIns="0" rtlCol="0">
            <a:spAutoFit/>
          </a:bodyPr>
          <a:lstStyle/>
          <a:p>
            <a:pPr marL="12700">
              <a:lnSpc>
                <a:spcPct val="100000"/>
              </a:lnSpc>
              <a:spcBef>
                <a:spcPts val="100"/>
              </a:spcBef>
            </a:pPr>
            <a:r>
              <a:rPr sz="1600" dirty="0">
                <a:latin typeface="Comic Sans MS"/>
                <a:cs typeface="Comic Sans MS"/>
              </a:rPr>
              <a:t>http</a:t>
            </a:r>
            <a:r>
              <a:rPr sz="1600" spc="-10" dirty="0">
                <a:latin typeface="Comic Sans MS"/>
                <a:cs typeface="Comic Sans MS"/>
              </a:rPr>
              <a:t>s</a:t>
            </a:r>
            <a:r>
              <a:rPr sz="1600" spc="-5" dirty="0">
                <a:latin typeface="Comic Sans MS"/>
                <a:cs typeface="Comic Sans MS"/>
              </a:rPr>
              <a:t>:</a:t>
            </a:r>
            <a:r>
              <a:rPr sz="1600" dirty="0">
                <a:latin typeface="Comic Sans MS"/>
                <a:cs typeface="Comic Sans MS"/>
              </a:rPr>
              <a:t>//mail.google.com</a:t>
            </a:r>
            <a:endParaRPr sz="1600">
              <a:latin typeface="Comic Sans MS"/>
              <a:cs typeface="Comic Sans MS"/>
            </a:endParaRPr>
          </a:p>
        </p:txBody>
      </p:sp>
      <p:sp>
        <p:nvSpPr>
          <p:cNvPr id="11" name="object 11"/>
          <p:cNvSpPr/>
          <p:nvPr/>
        </p:nvSpPr>
        <p:spPr>
          <a:xfrm>
            <a:off x="3518915" y="3823298"/>
            <a:ext cx="3261360" cy="1179759"/>
          </a:xfrm>
          <a:prstGeom prst="rect">
            <a:avLst/>
          </a:prstGeom>
          <a:blipFill>
            <a:blip r:embed="rId6" cstate="print"/>
            <a:stretch>
              <a:fillRect/>
            </a:stretch>
          </a:blipFill>
        </p:spPr>
        <p:txBody>
          <a:bodyPr wrap="square" lIns="0" tIns="0" rIns="0" bIns="0" rtlCol="0"/>
          <a:lstStyle/>
          <a:p>
            <a:endParaRPr/>
          </a:p>
        </p:txBody>
      </p:sp>
      <p:sp>
        <p:nvSpPr>
          <p:cNvPr id="12" name="object 12"/>
          <p:cNvSpPr txBox="1"/>
          <p:nvPr/>
        </p:nvSpPr>
        <p:spPr>
          <a:xfrm>
            <a:off x="4391659" y="4241545"/>
            <a:ext cx="1287145" cy="330200"/>
          </a:xfrm>
          <a:prstGeom prst="rect">
            <a:avLst/>
          </a:prstGeom>
        </p:spPr>
        <p:txBody>
          <a:bodyPr vert="horz" wrap="square" lIns="0" tIns="12065" rIns="0" bIns="0" rtlCol="0">
            <a:spAutoFit/>
          </a:bodyPr>
          <a:lstStyle/>
          <a:p>
            <a:pPr marL="12700">
              <a:lnSpc>
                <a:spcPct val="100000"/>
              </a:lnSpc>
              <a:spcBef>
                <a:spcPts val="95"/>
              </a:spcBef>
            </a:pPr>
            <a:r>
              <a:rPr sz="2000" spc="-5" dirty="0">
                <a:latin typeface="Arial Narrow"/>
                <a:cs typeface="Arial Narrow"/>
              </a:rPr>
              <a:t>“The</a:t>
            </a:r>
            <a:r>
              <a:rPr sz="2000" spc="-40" dirty="0">
                <a:latin typeface="Arial Narrow"/>
                <a:cs typeface="Arial Narrow"/>
              </a:rPr>
              <a:t> </a:t>
            </a:r>
            <a:r>
              <a:rPr sz="2000" spc="-5" dirty="0">
                <a:latin typeface="Arial Narrow"/>
                <a:cs typeface="Arial Narrow"/>
              </a:rPr>
              <a:t>Internet”</a:t>
            </a:r>
            <a:endParaRPr sz="2000">
              <a:latin typeface="Arial Narrow"/>
              <a:cs typeface="Arial Narrow"/>
            </a:endParaRPr>
          </a:p>
        </p:txBody>
      </p:sp>
      <p:sp>
        <p:nvSpPr>
          <p:cNvPr id="13" name="object 13"/>
          <p:cNvSpPr/>
          <p:nvPr/>
        </p:nvSpPr>
        <p:spPr>
          <a:xfrm>
            <a:off x="2910077" y="5446776"/>
            <a:ext cx="4238625" cy="340995"/>
          </a:xfrm>
          <a:custGeom>
            <a:avLst/>
            <a:gdLst/>
            <a:ahLst/>
            <a:cxnLst/>
            <a:rect l="l" t="t" r="r" b="b"/>
            <a:pathLst>
              <a:path w="4238625" h="340995">
                <a:moveTo>
                  <a:pt x="43434" y="150876"/>
                </a:moveTo>
                <a:lnTo>
                  <a:pt x="35052" y="123444"/>
                </a:lnTo>
                <a:lnTo>
                  <a:pt x="32766" y="113538"/>
                </a:lnTo>
                <a:lnTo>
                  <a:pt x="29981" y="92893"/>
                </a:lnTo>
                <a:lnTo>
                  <a:pt x="28093" y="72866"/>
                </a:lnTo>
                <a:lnTo>
                  <a:pt x="26827" y="52791"/>
                </a:lnTo>
                <a:lnTo>
                  <a:pt x="25146" y="16002"/>
                </a:lnTo>
                <a:lnTo>
                  <a:pt x="25146" y="0"/>
                </a:lnTo>
                <a:lnTo>
                  <a:pt x="0" y="0"/>
                </a:lnTo>
                <a:lnTo>
                  <a:pt x="0" y="16764"/>
                </a:lnTo>
                <a:lnTo>
                  <a:pt x="971" y="50212"/>
                </a:lnTo>
                <a:lnTo>
                  <a:pt x="4171" y="92802"/>
                </a:lnTo>
                <a:lnTo>
                  <a:pt x="11001" y="134710"/>
                </a:lnTo>
                <a:lnTo>
                  <a:pt x="29718" y="173736"/>
                </a:lnTo>
                <a:lnTo>
                  <a:pt x="30480" y="173736"/>
                </a:lnTo>
                <a:lnTo>
                  <a:pt x="31242" y="174498"/>
                </a:lnTo>
                <a:lnTo>
                  <a:pt x="32766" y="175260"/>
                </a:lnTo>
                <a:lnTo>
                  <a:pt x="34290" y="175260"/>
                </a:lnTo>
                <a:lnTo>
                  <a:pt x="35052" y="176022"/>
                </a:lnTo>
                <a:lnTo>
                  <a:pt x="36576" y="176022"/>
                </a:lnTo>
                <a:lnTo>
                  <a:pt x="39624" y="176784"/>
                </a:lnTo>
                <a:lnTo>
                  <a:pt x="39624" y="150876"/>
                </a:lnTo>
                <a:lnTo>
                  <a:pt x="43434" y="150876"/>
                </a:lnTo>
                <a:close/>
              </a:path>
              <a:path w="4238625" h="340995">
                <a:moveTo>
                  <a:pt x="43814" y="152400"/>
                </a:moveTo>
                <a:lnTo>
                  <a:pt x="43434" y="151638"/>
                </a:lnTo>
                <a:lnTo>
                  <a:pt x="43434" y="150876"/>
                </a:lnTo>
                <a:lnTo>
                  <a:pt x="39624" y="150876"/>
                </a:lnTo>
                <a:lnTo>
                  <a:pt x="42672" y="152095"/>
                </a:lnTo>
                <a:lnTo>
                  <a:pt x="42672" y="151638"/>
                </a:lnTo>
                <a:lnTo>
                  <a:pt x="43434" y="152146"/>
                </a:lnTo>
                <a:lnTo>
                  <a:pt x="43434" y="151638"/>
                </a:lnTo>
                <a:lnTo>
                  <a:pt x="43814" y="152019"/>
                </a:lnTo>
                <a:lnTo>
                  <a:pt x="43814" y="152400"/>
                </a:lnTo>
                <a:close/>
              </a:path>
              <a:path w="4238625" h="340995">
                <a:moveTo>
                  <a:pt x="43433" y="176782"/>
                </a:moveTo>
                <a:lnTo>
                  <a:pt x="43434" y="152400"/>
                </a:lnTo>
                <a:lnTo>
                  <a:pt x="39624" y="150876"/>
                </a:lnTo>
                <a:lnTo>
                  <a:pt x="39624" y="176784"/>
                </a:lnTo>
                <a:lnTo>
                  <a:pt x="43433" y="176782"/>
                </a:lnTo>
                <a:close/>
              </a:path>
              <a:path w="4238625" h="340995">
                <a:moveTo>
                  <a:pt x="44196" y="176782"/>
                </a:moveTo>
                <a:lnTo>
                  <a:pt x="44196" y="153162"/>
                </a:lnTo>
                <a:lnTo>
                  <a:pt x="43814" y="152400"/>
                </a:lnTo>
                <a:lnTo>
                  <a:pt x="42672" y="151638"/>
                </a:lnTo>
                <a:lnTo>
                  <a:pt x="43434" y="152400"/>
                </a:lnTo>
                <a:lnTo>
                  <a:pt x="43433" y="176782"/>
                </a:lnTo>
                <a:lnTo>
                  <a:pt x="44196" y="176782"/>
                </a:lnTo>
                <a:close/>
              </a:path>
              <a:path w="4238625" h="340995">
                <a:moveTo>
                  <a:pt x="43434" y="152400"/>
                </a:moveTo>
                <a:lnTo>
                  <a:pt x="42672" y="151638"/>
                </a:lnTo>
                <a:lnTo>
                  <a:pt x="42672" y="152095"/>
                </a:lnTo>
                <a:lnTo>
                  <a:pt x="43434" y="152400"/>
                </a:lnTo>
                <a:close/>
              </a:path>
              <a:path w="4238625" h="340995">
                <a:moveTo>
                  <a:pt x="2119208" y="189757"/>
                </a:moveTo>
                <a:lnTo>
                  <a:pt x="2109216" y="162306"/>
                </a:lnTo>
                <a:lnTo>
                  <a:pt x="2107692" y="160020"/>
                </a:lnTo>
                <a:lnTo>
                  <a:pt x="2107692" y="159258"/>
                </a:lnTo>
                <a:lnTo>
                  <a:pt x="2106930" y="158496"/>
                </a:lnTo>
                <a:lnTo>
                  <a:pt x="2106168" y="158496"/>
                </a:lnTo>
                <a:lnTo>
                  <a:pt x="2105406" y="156972"/>
                </a:lnTo>
                <a:lnTo>
                  <a:pt x="2102358" y="154686"/>
                </a:lnTo>
                <a:lnTo>
                  <a:pt x="2101596" y="153924"/>
                </a:lnTo>
                <a:lnTo>
                  <a:pt x="2100834" y="153924"/>
                </a:lnTo>
                <a:lnTo>
                  <a:pt x="2100072" y="153162"/>
                </a:lnTo>
                <a:lnTo>
                  <a:pt x="2098548" y="152400"/>
                </a:lnTo>
                <a:lnTo>
                  <a:pt x="2097786" y="151638"/>
                </a:lnTo>
                <a:lnTo>
                  <a:pt x="2094738" y="151638"/>
                </a:lnTo>
                <a:lnTo>
                  <a:pt x="2093214" y="150876"/>
                </a:lnTo>
                <a:lnTo>
                  <a:pt x="43434" y="150876"/>
                </a:lnTo>
                <a:lnTo>
                  <a:pt x="43814" y="152019"/>
                </a:lnTo>
                <a:lnTo>
                  <a:pt x="44958" y="153162"/>
                </a:lnTo>
                <a:lnTo>
                  <a:pt x="44958" y="176782"/>
                </a:lnTo>
                <a:lnTo>
                  <a:pt x="2087118" y="176023"/>
                </a:lnTo>
                <a:lnTo>
                  <a:pt x="2087118" y="174498"/>
                </a:lnTo>
                <a:lnTo>
                  <a:pt x="2088832" y="175641"/>
                </a:lnTo>
                <a:lnTo>
                  <a:pt x="2089785" y="176022"/>
                </a:lnTo>
                <a:lnTo>
                  <a:pt x="2090166" y="176022"/>
                </a:lnTo>
                <a:lnTo>
                  <a:pt x="2091690" y="176784"/>
                </a:lnTo>
                <a:lnTo>
                  <a:pt x="2091690" y="187501"/>
                </a:lnTo>
                <a:lnTo>
                  <a:pt x="2097011" y="204600"/>
                </a:lnTo>
                <a:lnTo>
                  <a:pt x="2102524" y="242239"/>
                </a:lnTo>
                <a:lnTo>
                  <a:pt x="2105287" y="280298"/>
                </a:lnTo>
                <a:lnTo>
                  <a:pt x="2106168" y="310896"/>
                </a:lnTo>
                <a:lnTo>
                  <a:pt x="2106168" y="327660"/>
                </a:lnTo>
                <a:lnTo>
                  <a:pt x="2106930" y="310134"/>
                </a:lnTo>
                <a:lnTo>
                  <a:pt x="2108011" y="275470"/>
                </a:lnTo>
                <a:lnTo>
                  <a:pt x="2111073" y="234643"/>
                </a:lnTo>
                <a:lnTo>
                  <a:pt x="2117588" y="194414"/>
                </a:lnTo>
                <a:lnTo>
                  <a:pt x="2119208" y="189757"/>
                </a:lnTo>
                <a:close/>
              </a:path>
              <a:path w="4238625" h="340995">
                <a:moveTo>
                  <a:pt x="43978" y="152508"/>
                </a:moveTo>
                <a:lnTo>
                  <a:pt x="43814" y="152019"/>
                </a:lnTo>
                <a:lnTo>
                  <a:pt x="43434" y="151638"/>
                </a:lnTo>
                <a:lnTo>
                  <a:pt x="43814" y="152400"/>
                </a:lnTo>
                <a:lnTo>
                  <a:pt x="43978" y="152508"/>
                </a:lnTo>
                <a:close/>
              </a:path>
              <a:path w="4238625" h="340995">
                <a:moveTo>
                  <a:pt x="44958" y="153162"/>
                </a:moveTo>
                <a:lnTo>
                  <a:pt x="43814" y="152019"/>
                </a:lnTo>
                <a:lnTo>
                  <a:pt x="43978" y="152508"/>
                </a:lnTo>
                <a:lnTo>
                  <a:pt x="44958" y="153162"/>
                </a:lnTo>
                <a:close/>
              </a:path>
              <a:path w="4238625" h="340995">
                <a:moveTo>
                  <a:pt x="44196" y="153162"/>
                </a:moveTo>
                <a:lnTo>
                  <a:pt x="43978" y="152508"/>
                </a:lnTo>
                <a:lnTo>
                  <a:pt x="43814" y="152400"/>
                </a:lnTo>
                <a:lnTo>
                  <a:pt x="44196" y="153162"/>
                </a:lnTo>
                <a:close/>
              </a:path>
              <a:path w="4238625" h="340995">
                <a:moveTo>
                  <a:pt x="44958" y="176782"/>
                </a:moveTo>
                <a:lnTo>
                  <a:pt x="44958" y="153162"/>
                </a:lnTo>
                <a:lnTo>
                  <a:pt x="43978" y="152508"/>
                </a:lnTo>
                <a:lnTo>
                  <a:pt x="44196" y="153162"/>
                </a:lnTo>
                <a:lnTo>
                  <a:pt x="44196" y="176782"/>
                </a:lnTo>
                <a:lnTo>
                  <a:pt x="44958" y="176782"/>
                </a:lnTo>
                <a:close/>
              </a:path>
              <a:path w="4238625" h="340995">
                <a:moveTo>
                  <a:pt x="2088832" y="175641"/>
                </a:moveTo>
                <a:lnTo>
                  <a:pt x="2087118" y="174498"/>
                </a:lnTo>
                <a:lnTo>
                  <a:pt x="2087880" y="175260"/>
                </a:lnTo>
                <a:lnTo>
                  <a:pt x="2088832" y="175641"/>
                </a:lnTo>
                <a:close/>
              </a:path>
              <a:path w="4238625" h="340995">
                <a:moveTo>
                  <a:pt x="2088117" y="176022"/>
                </a:moveTo>
                <a:lnTo>
                  <a:pt x="2087880" y="175260"/>
                </a:lnTo>
                <a:lnTo>
                  <a:pt x="2087118" y="174498"/>
                </a:lnTo>
                <a:lnTo>
                  <a:pt x="2087880" y="176022"/>
                </a:lnTo>
                <a:lnTo>
                  <a:pt x="2088117" y="176022"/>
                </a:lnTo>
                <a:close/>
              </a:path>
              <a:path w="4238625" h="340995">
                <a:moveTo>
                  <a:pt x="2087880" y="176022"/>
                </a:moveTo>
                <a:lnTo>
                  <a:pt x="2087118" y="174498"/>
                </a:lnTo>
                <a:lnTo>
                  <a:pt x="2087118" y="176023"/>
                </a:lnTo>
                <a:lnTo>
                  <a:pt x="2087880" y="176022"/>
                </a:lnTo>
                <a:close/>
              </a:path>
              <a:path w="4238625" h="340995">
                <a:moveTo>
                  <a:pt x="2089404" y="176022"/>
                </a:moveTo>
                <a:lnTo>
                  <a:pt x="2088832" y="175641"/>
                </a:lnTo>
                <a:lnTo>
                  <a:pt x="2087880" y="175260"/>
                </a:lnTo>
                <a:lnTo>
                  <a:pt x="2089404" y="176022"/>
                </a:lnTo>
                <a:close/>
              </a:path>
              <a:path w="4238625" h="340995">
                <a:moveTo>
                  <a:pt x="2089404" y="176022"/>
                </a:moveTo>
                <a:lnTo>
                  <a:pt x="2087880" y="175260"/>
                </a:lnTo>
                <a:lnTo>
                  <a:pt x="2088117" y="176022"/>
                </a:lnTo>
                <a:lnTo>
                  <a:pt x="2089404" y="176022"/>
                </a:lnTo>
                <a:close/>
              </a:path>
              <a:path w="4238625" h="340995">
                <a:moveTo>
                  <a:pt x="2091690" y="187501"/>
                </a:moveTo>
                <a:lnTo>
                  <a:pt x="2091690" y="176784"/>
                </a:lnTo>
                <a:lnTo>
                  <a:pt x="2089785" y="176022"/>
                </a:lnTo>
                <a:lnTo>
                  <a:pt x="2088117" y="176022"/>
                </a:lnTo>
                <a:lnTo>
                  <a:pt x="2091690" y="187501"/>
                </a:lnTo>
                <a:close/>
              </a:path>
              <a:path w="4238625" h="340995">
                <a:moveTo>
                  <a:pt x="2089785" y="176022"/>
                </a:moveTo>
                <a:lnTo>
                  <a:pt x="2088832" y="175641"/>
                </a:lnTo>
                <a:lnTo>
                  <a:pt x="2089404" y="176022"/>
                </a:lnTo>
                <a:lnTo>
                  <a:pt x="2089785" y="176022"/>
                </a:lnTo>
                <a:close/>
              </a:path>
              <a:path w="4238625" h="340995">
                <a:moveTo>
                  <a:pt x="2132076" y="327660"/>
                </a:moveTo>
                <a:lnTo>
                  <a:pt x="2131314" y="310896"/>
                </a:lnTo>
                <a:lnTo>
                  <a:pt x="2130400" y="278209"/>
                </a:lnTo>
                <a:lnTo>
                  <a:pt x="2127151" y="235400"/>
                </a:lnTo>
                <a:lnTo>
                  <a:pt x="2120459" y="193192"/>
                </a:lnTo>
                <a:lnTo>
                  <a:pt x="2119208" y="189757"/>
                </a:lnTo>
                <a:lnTo>
                  <a:pt x="2117588" y="194414"/>
                </a:lnTo>
                <a:lnTo>
                  <a:pt x="2111073" y="234643"/>
                </a:lnTo>
                <a:lnTo>
                  <a:pt x="2108011" y="275470"/>
                </a:lnTo>
                <a:lnTo>
                  <a:pt x="2106930" y="310134"/>
                </a:lnTo>
                <a:lnTo>
                  <a:pt x="2106168" y="327660"/>
                </a:lnTo>
                <a:lnTo>
                  <a:pt x="2132076" y="327660"/>
                </a:lnTo>
                <a:close/>
              </a:path>
              <a:path w="4238625" h="340995">
                <a:moveTo>
                  <a:pt x="2132076" y="334518"/>
                </a:moveTo>
                <a:lnTo>
                  <a:pt x="2132076" y="327660"/>
                </a:lnTo>
                <a:lnTo>
                  <a:pt x="2106168" y="327660"/>
                </a:lnTo>
                <a:lnTo>
                  <a:pt x="2106168" y="334518"/>
                </a:lnTo>
                <a:lnTo>
                  <a:pt x="2112264" y="340614"/>
                </a:lnTo>
                <a:lnTo>
                  <a:pt x="2125980" y="340614"/>
                </a:lnTo>
                <a:lnTo>
                  <a:pt x="2132076" y="334518"/>
                </a:lnTo>
                <a:close/>
              </a:path>
              <a:path w="4238625" h="340995">
                <a:moveTo>
                  <a:pt x="4195260" y="150876"/>
                </a:moveTo>
                <a:lnTo>
                  <a:pt x="2146554" y="150876"/>
                </a:lnTo>
                <a:lnTo>
                  <a:pt x="2143506" y="151638"/>
                </a:lnTo>
                <a:lnTo>
                  <a:pt x="2140458" y="151638"/>
                </a:lnTo>
                <a:lnTo>
                  <a:pt x="2139696" y="152400"/>
                </a:lnTo>
                <a:lnTo>
                  <a:pt x="2138172" y="153162"/>
                </a:lnTo>
                <a:lnTo>
                  <a:pt x="2137410" y="153924"/>
                </a:lnTo>
                <a:lnTo>
                  <a:pt x="2136648" y="153924"/>
                </a:lnTo>
                <a:lnTo>
                  <a:pt x="2135886" y="154686"/>
                </a:lnTo>
                <a:lnTo>
                  <a:pt x="2134362" y="155448"/>
                </a:lnTo>
                <a:lnTo>
                  <a:pt x="2132076" y="158496"/>
                </a:lnTo>
                <a:lnTo>
                  <a:pt x="2131314" y="158496"/>
                </a:lnTo>
                <a:lnTo>
                  <a:pt x="2131314" y="159258"/>
                </a:lnTo>
                <a:lnTo>
                  <a:pt x="2129028" y="161544"/>
                </a:lnTo>
                <a:lnTo>
                  <a:pt x="2119208" y="189757"/>
                </a:lnTo>
                <a:lnTo>
                  <a:pt x="2120459" y="193192"/>
                </a:lnTo>
                <a:lnTo>
                  <a:pt x="2127151" y="235400"/>
                </a:lnTo>
                <a:lnTo>
                  <a:pt x="2130400" y="278209"/>
                </a:lnTo>
                <a:lnTo>
                  <a:pt x="2131314" y="310896"/>
                </a:lnTo>
                <a:lnTo>
                  <a:pt x="2132076" y="327660"/>
                </a:lnTo>
                <a:lnTo>
                  <a:pt x="2132076" y="310896"/>
                </a:lnTo>
                <a:lnTo>
                  <a:pt x="2132960" y="280627"/>
                </a:lnTo>
                <a:lnTo>
                  <a:pt x="2135747" y="242535"/>
                </a:lnTo>
                <a:lnTo>
                  <a:pt x="2141271" y="204904"/>
                </a:lnTo>
                <a:lnTo>
                  <a:pt x="2146554" y="188124"/>
                </a:lnTo>
                <a:lnTo>
                  <a:pt x="2146554" y="176784"/>
                </a:lnTo>
                <a:lnTo>
                  <a:pt x="2149411" y="175641"/>
                </a:lnTo>
                <a:lnTo>
                  <a:pt x="2151126" y="174498"/>
                </a:lnTo>
                <a:lnTo>
                  <a:pt x="2151126" y="176782"/>
                </a:lnTo>
                <a:lnTo>
                  <a:pt x="4193286" y="176025"/>
                </a:lnTo>
                <a:lnTo>
                  <a:pt x="4193286" y="153162"/>
                </a:lnTo>
                <a:lnTo>
                  <a:pt x="4194810" y="151638"/>
                </a:lnTo>
                <a:lnTo>
                  <a:pt x="4194810" y="152146"/>
                </a:lnTo>
                <a:lnTo>
                  <a:pt x="4195260" y="150876"/>
                </a:lnTo>
                <a:close/>
              </a:path>
              <a:path w="4238625" h="340995">
                <a:moveTo>
                  <a:pt x="2149411" y="175641"/>
                </a:moveTo>
                <a:lnTo>
                  <a:pt x="2146554" y="176784"/>
                </a:lnTo>
                <a:lnTo>
                  <a:pt x="2148840" y="176783"/>
                </a:lnTo>
                <a:lnTo>
                  <a:pt x="2148840" y="176022"/>
                </a:lnTo>
                <a:lnTo>
                  <a:pt x="2149411" y="175641"/>
                </a:lnTo>
                <a:close/>
              </a:path>
              <a:path w="4238625" h="340995">
                <a:moveTo>
                  <a:pt x="2150124" y="176782"/>
                </a:moveTo>
                <a:lnTo>
                  <a:pt x="2146554" y="176784"/>
                </a:lnTo>
                <a:lnTo>
                  <a:pt x="2146554" y="188124"/>
                </a:lnTo>
                <a:lnTo>
                  <a:pt x="2150124" y="176782"/>
                </a:lnTo>
                <a:close/>
              </a:path>
              <a:path w="4238625" h="340995">
                <a:moveTo>
                  <a:pt x="2150364" y="175260"/>
                </a:moveTo>
                <a:lnTo>
                  <a:pt x="2149411" y="175641"/>
                </a:lnTo>
                <a:lnTo>
                  <a:pt x="2148840" y="176022"/>
                </a:lnTo>
                <a:lnTo>
                  <a:pt x="2150364" y="175260"/>
                </a:lnTo>
                <a:close/>
              </a:path>
              <a:path w="4238625" h="340995">
                <a:moveTo>
                  <a:pt x="2151126" y="174498"/>
                </a:moveTo>
                <a:lnTo>
                  <a:pt x="2150364" y="175260"/>
                </a:lnTo>
                <a:lnTo>
                  <a:pt x="2148840" y="176022"/>
                </a:lnTo>
                <a:lnTo>
                  <a:pt x="2148840" y="176783"/>
                </a:lnTo>
                <a:lnTo>
                  <a:pt x="2150124" y="176782"/>
                </a:lnTo>
                <a:lnTo>
                  <a:pt x="2150364" y="176022"/>
                </a:lnTo>
                <a:lnTo>
                  <a:pt x="2151126" y="174498"/>
                </a:lnTo>
                <a:close/>
              </a:path>
              <a:path w="4238625" h="340995">
                <a:moveTo>
                  <a:pt x="2151126" y="174498"/>
                </a:moveTo>
                <a:lnTo>
                  <a:pt x="2149411" y="175641"/>
                </a:lnTo>
                <a:lnTo>
                  <a:pt x="2150364" y="175260"/>
                </a:lnTo>
                <a:lnTo>
                  <a:pt x="2151126" y="174498"/>
                </a:lnTo>
                <a:close/>
              </a:path>
              <a:path w="4238625" h="340995">
                <a:moveTo>
                  <a:pt x="2151126" y="176782"/>
                </a:moveTo>
                <a:lnTo>
                  <a:pt x="2151126" y="174498"/>
                </a:lnTo>
                <a:lnTo>
                  <a:pt x="2150364" y="176022"/>
                </a:lnTo>
                <a:lnTo>
                  <a:pt x="2150124" y="176782"/>
                </a:lnTo>
                <a:lnTo>
                  <a:pt x="2151126" y="176782"/>
                </a:lnTo>
                <a:close/>
              </a:path>
              <a:path w="4238625" h="340995">
                <a:moveTo>
                  <a:pt x="4194810" y="151638"/>
                </a:moveTo>
                <a:lnTo>
                  <a:pt x="4193286" y="153162"/>
                </a:lnTo>
                <a:lnTo>
                  <a:pt x="4194429" y="152400"/>
                </a:lnTo>
                <a:lnTo>
                  <a:pt x="4194810" y="151638"/>
                </a:lnTo>
                <a:close/>
              </a:path>
              <a:path w="4238625" h="340995">
                <a:moveTo>
                  <a:pt x="4194429" y="152400"/>
                </a:moveTo>
                <a:lnTo>
                  <a:pt x="4193286" y="153162"/>
                </a:lnTo>
                <a:lnTo>
                  <a:pt x="4193286" y="176025"/>
                </a:lnTo>
                <a:lnTo>
                  <a:pt x="4194048" y="176025"/>
                </a:lnTo>
                <a:lnTo>
                  <a:pt x="4194048" y="153162"/>
                </a:lnTo>
                <a:lnTo>
                  <a:pt x="4194429" y="152400"/>
                </a:lnTo>
                <a:close/>
              </a:path>
              <a:path w="4238625" h="340995">
                <a:moveTo>
                  <a:pt x="4198620" y="176023"/>
                </a:moveTo>
                <a:lnTo>
                  <a:pt x="4198620" y="150876"/>
                </a:lnTo>
                <a:lnTo>
                  <a:pt x="4194810" y="152400"/>
                </a:lnTo>
                <a:lnTo>
                  <a:pt x="4194048" y="153162"/>
                </a:lnTo>
                <a:lnTo>
                  <a:pt x="4194048" y="176025"/>
                </a:lnTo>
                <a:lnTo>
                  <a:pt x="4198620" y="176023"/>
                </a:lnTo>
                <a:close/>
              </a:path>
              <a:path w="4238625" h="340995">
                <a:moveTo>
                  <a:pt x="4194810" y="152146"/>
                </a:moveTo>
                <a:lnTo>
                  <a:pt x="4194810" y="151638"/>
                </a:lnTo>
                <a:lnTo>
                  <a:pt x="4194429" y="152400"/>
                </a:lnTo>
                <a:lnTo>
                  <a:pt x="4194810" y="152146"/>
                </a:lnTo>
                <a:close/>
              </a:path>
              <a:path w="4238625" h="340995">
                <a:moveTo>
                  <a:pt x="4195572" y="151638"/>
                </a:moveTo>
                <a:lnTo>
                  <a:pt x="4194903" y="152083"/>
                </a:lnTo>
                <a:lnTo>
                  <a:pt x="4194810" y="152400"/>
                </a:lnTo>
                <a:lnTo>
                  <a:pt x="4195572" y="151638"/>
                </a:lnTo>
                <a:close/>
              </a:path>
              <a:path w="4238625" h="340995">
                <a:moveTo>
                  <a:pt x="4195572" y="152095"/>
                </a:moveTo>
                <a:lnTo>
                  <a:pt x="4195572" y="151638"/>
                </a:lnTo>
                <a:lnTo>
                  <a:pt x="4194810" y="152400"/>
                </a:lnTo>
                <a:lnTo>
                  <a:pt x="4195572" y="152095"/>
                </a:lnTo>
                <a:close/>
              </a:path>
              <a:path w="4238625" h="340995">
                <a:moveTo>
                  <a:pt x="4198620" y="150876"/>
                </a:moveTo>
                <a:lnTo>
                  <a:pt x="4195260" y="150876"/>
                </a:lnTo>
                <a:lnTo>
                  <a:pt x="4194903" y="152083"/>
                </a:lnTo>
                <a:lnTo>
                  <a:pt x="4195572" y="151638"/>
                </a:lnTo>
                <a:lnTo>
                  <a:pt x="4195572" y="152095"/>
                </a:lnTo>
                <a:lnTo>
                  <a:pt x="4198620" y="150876"/>
                </a:lnTo>
                <a:close/>
              </a:path>
              <a:path w="4238625" h="340995">
                <a:moveTo>
                  <a:pt x="4238244" y="16764"/>
                </a:moveTo>
                <a:lnTo>
                  <a:pt x="4238244" y="0"/>
                </a:lnTo>
                <a:lnTo>
                  <a:pt x="4213098" y="0"/>
                </a:lnTo>
                <a:lnTo>
                  <a:pt x="4213098" y="16764"/>
                </a:lnTo>
                <a:lnTo>
                  <a:pt x="4211756" y="49328"/>
                </a:lnTo>
                <a:lnTo>
                  <a:pt x="4209226" y="85424"/>
                </a:lnTo>
                <a:lnTo>
                  <a:pt x="4204059" y="121100"/>
                </a:lnTo>
                <a:lnTo>
                  <a:pt x="4195260" y="150876"/>
                </a:lnTo>
                <a:lnTo>
                  <a:pt x="4198620" y="150876"/>
                </a:lnTo>
                <a:lnTo>
                  <a:pt x="4198620" y="176023"/>
                </a:lnTo>
                <a:lnTo>
                  <a:pt x="4203192" y="176022"/>
                </a:lnTo>
                <a:lnTo>
                  <a:pt x="4203954" y="175260"/>
                </a:lnTo>
                <a:lnTo>
                  <a:pt x="4205478" y="175260"/>
                </a:lnTo>
                <a:lnTo>
                  <a:pt x="4207002" y="174498"/>
                </a:lnTo>
                <a:lnTo>
                  <a:pt x="4207764" y="173736"/>
                </a:lnTo>
                <a:lnTo>
                  <a:pt x="4208526" y="173736"/>
                </a:lnTo>
                <a:lnTo>
                  <a:pt x="4227542" y="133144"/>
                </a:lnTo>
                <a:lnTo>
                  <a:pt x="4234129" y="92235"/>
                </a:lnTo>
                <a:lnTo>
                  <a:pt x="4237248" y="50737"/>
                </a:lnTo>
                <a:lnTo>
                  <a:pt x="4238244" y="16764"/>
                </a:lnTo>
                <a:close/>
              </a:path>
            </a:pathLst>
          </a:custGeom>
          <a:solidFill>
            <a:srgbClr val="000000"/>
          </a:solidFill>
        </p:spPr>
        <p:txBody>
          <a:bodyPr wrap="square" lIns="0" tIns="0" rIns="0" bIns="0" rtlCol="0"/>
          <a:lstStyle/>
          <a:p>
            <a:endParaRPr/>
          </a:p>
        </p:txBody>
      </p:sp>
      <p:sp>
        <p:nvSpPr>
          <p:cNvPr id="14" name="object 14"/>
          <p:cNvSpPr txBox="1"/>
          <p:nvPr/>
        </p:nvSpPr>
        <p:spPr>
          <a:xfrm>
            <a:off x="2904235" y="5861558"/>
            <a:ext cx="4173220" cy="330200"/>
          </a:xfrm>
          <a:prstGeom prst="rect">
            <a:avLst/>
          </a:prstGeom>
        </p:spPr>
        <p:txBody>
          <a:bodyPr vert="horz" wrap="square" lIns="0" tIns="12065" rIns="0" bIns="0" rtlCol="0">
            <a:spAutoFit/>
          </a:bodyPr>
          <a:lstStyle/>
          <a:p>
            <a:pPr marL="12700">
              <a:lnSpc>
                <a:spcPct val="100000"/>
              </a:lnSpc>
              <a:spcBef>
                <a:spcPts val="95"/>
              </a:spcBef>
            </a:pPr>
            <a:r>
              <a:rPr sz="2000" spc="-5" dirty="0">
                <a:latin typeface="Arial Narrow"/>
                <a:cs typeface="Arial Narrow"/>
              </a:rPr>
              <a:t>Snoop-proof SSL/TLS Encrypted</a:t>
            </a:r>
            <a:r>
              <a:rPr sz="2000" spc="70" dirty="0">
                <a:latin typeface="Arial Narrow"/>
                <a:cs typeface="Arial Narrow"/>
              </a:rPr>
              <a:t> </a:t>
            </a:r>
            <a:r>
              <a:rPr sz="2000" spc="-5" dirty="0">
                <a:latin typeface="Arial Narrow"/>
                <a:cs typeface="Arial Narrow"/>
              </a:rPr>
              <a:t>Connection</a:t>
            </a:r>
            <a:endParaRPr sz="2000">
              <a:latin typeface="Arial Narrow"/>
              <a:cs typeface="Arial Narrow"/>
            </a:endParaRPr>
          </a:p>
        </p:txBody>
      </p:sp>
      <p:sp>
        <p:nvSpPr>
          <p:cNvPr id="15" name="object 15"/>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16" name="object 16"/>
          <p:cNvSpPr txBox="1"/>
          <p:nvPr/>
        </p:nvSpPr>
        <p:spPr>
          <a:xfrm>
            <a:off x="7979409" y="6432350"/>
            <a:ext cx="250190" cy="255270"/>
          </a:xfrm>
          <a:prstGeom prst="rect">
            <a:avLst/>
          </a:prstGeom>
        </p:spPr>
        <p:txBody>
          <a:bodyPr vert="horz" wrap="square" lIns="0" tIns="26670" rIns="0" bIns="0" rtlCol="0">
            <a:spAutoFit/>
          </a:bodyPr>
          <a:lstStyle/>
          <a:p>
            <a:pPr marL="25400">
              <a:lnSpc>
                <a:spcPct val="100000"/>
              </a:lnSpc>
              <a:spcBef>
                <a:spcPts val="210"/>
              </a:spcBef>
            </a:pPr>
            <a:fld id="{81D60167-4931-47E6-BA6A-407CBD079E47}" type="slidenum">
              <a:rPr sz="1400" spc="-5" dirty="0">
                <a:latin typeface="Arial"/>
                <a:cs typeface="Arial"/>
              </a:rPr>
              <a:t>67</a:t>
            </a:fld>
            <a:endParaRPr sz="1400">
              <a:latin typeface="Arial"/>
              <a:cs typeface="Arial"/>
            </a:endParaRPr>
          </a:p>
        </p:txBody>
      </p:sp>
    </p:spTree>
    <p:extLst>
      <p:ext uri="{BB962C8B-B14F-4D97-AF65-F5344CB8AC3E}">
        <p14:creationId xmlns:p14="http://schemas.microsoft.com/office/powerpoint/2010/main" val="63891876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12065" rIns="0" bIns="0" rtlCol="0">
            <a:spAutoFit/>
          </a:bodyPr>
          <a:lstStyle/>
          <a:p>
            <a:pPr marL="13970">
              <a:lnSpc>
                <a:spcPct val="100000"/>
              </a:lnSpc>
              <a:spcBef>
                <a:spcPts val="95"/>
              </a:spcBef>
            </a:pPr>
            <a:r>
              <a:rPr spc="-5" dirty="0"/>
              <a:t>What Really Happens – Step</a:t>
            </a:r>
            <a:r>
              <a:rPr spc="25" dirty="0"/>
              <a:t> </a:t>
            </a:r>
            <a:r>
              <a:rPr spc="-5" dirty="0"/>
              <a:t>1</a:t>
            </a:r>
          </a:p>
        </p:txBody>
      </p:sp>
      <p:sp>
        <p:nvSpPr>
          <p:cNvPr id="5" name="object 5"/>
          <p:cNvSpPr/>
          <p:nvPr/>
        </p:nvSpPr>
        <p:spPr>
          <a:xfrm>
            <a:off x="1838705" y="3238500"/>
            <a:ext cx="1758695" cy="1957726"/>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2073401" y="2283933"/>
            <a:ext cx="2832100" cy="767715"/>
          </a:xfrm>
          <a:custGeom>
            <a:avLst/>
            <a:gdLst/>
            <a:ahLst/>
            <a:cxnLst/>
            <a:rect l="l" t="t" r="r" b="b"/>
            <a:pathLst>
              <a:path w="2832100" h="767714">
                <a:moveTo>
                  <a:pt x="254000" y="261146"/>
                </a:moveTo>
                <a:lnTo>
                  <a:pt x="254000" y="252002"/>
                </a:lnTo>
                <a:lnTo>
                  <a:pt x="215900" y="253526"/>
                </a:lnTo>
                <a:lnTo>
                  <a:pt x="177800" y="258779"/>
                </a:lnTo>
                <a:lnTo>
                  <a:pt x="127000" y="268686"/>
                </a:lnTo>
                <a:lnTo>
                  <a:pt x="76200" y="284578"/>
                </a:lnTo>
                <a:lnTo>
                  <a:pt x="25400" y="307783"/>
                </a:lnTo>
                <a:lnTo>
                  <a:pt x="0" y="339632"/>
                </a:lnTo>
                <a:lnTo>
                  <a:pt x="0" y="348014"/>
                </a:lnTo>
                <a:lnTo>
                  <a:pt x="12700" y="343442"/>
                </a:lnTo>
                <a:lnTo>
                  <a:pt x="38100" y="314048"/>
                </a:lnTo>
                <a:lnTo>
                  <a:pt x="76200" y="292227"/>
                </a:lnTo>
                <a:lnTo>
                  <a:pt x="127000" y="277103"/>
                </a:lnTo>
                <a:lnTo>
                  <a:pt x="177800" y="267797"/>
                </a:lnTo>
                <a:lnTo>
                  <a:pt x="215900" y="263432"/>
                </a:lnTo>
                <a:lnTo>
                  <a:pt x="254000" y="261146"/>
                </a:lnTo>
                <a:close/>
              </a:path>
              <a:path w="2832100" h="767714">
                <a:moveTo>
                  <a:pt x="139700" y="445550"/>
                </a:moveTo>
                <a:lnTo>
                  <a:pt x="114300" y="439454"/>
                </a:lnTo>
                <a:lnTo>
                  <a:pt x="88900" y="429316"/>
                </a:lnTo>
                <a:lnTo>
                  <a:pt x="38100" y="410989"/>
                </a:lnTo>
                <a:lnTo>
                  <a:pt x="12700" y="385178"/>
                </a:lnTo>
                <a:lnTo>
                  <a:pt x="0" y="352586"/>
                </a:lnTo>
                <a:lnTo>
                  <a:pt x="0" y="388228"/>
                </a:lnTo>
                <a:lnTo>
                  <a:pt x="38100" y="417161"/>
                </a:lnTo>
                <a:lnTo>
                  <a:pt x="76200" y="437429"/>
                </a:lnTo>
                <a:lnTo>
                  <a:pt x="114300" y="448598"/>
                </a:lnTo>
                <a:lnTo>
                  <a:pt x="124728" y="451101"/>
                </a:lnTo>
                <a:lnTo>
                  <a:pt x="127000" y="450122"/>
                </a:lnTo>
                <a:lnTo>
                  <a:pt x="139700" y="445550"/>
                </a:lnTo>
                <a:close/>
              </a:path>
              <a:path w="2832100" h="767714">
                <a:moveTo>
                  <a:pt x="139700" y="454694"/>
                </a:moveTo>
                <a:lnTo>
                  <a:pt x="124728" y="451101"/>
                </a:lnTo>
                <a:lnTo>
                  <a:pt x="101600" y="461069"/>
                </a:lnTo>
                <a:lnTo>
                  <a:pt x="88900" y="474964"/>
                </a:lnTo>
                <a:lnTo>
                  <a:pt x="63500" y="492821"/>
                </a:lnTo>
                <a:lnTo>
                  <a:pt x="50800" y="515654"/>
                </a:lnTo>
                <a:lnTo>
                  <a:pt x="50800" y="522512"/>
                </a:lnTo>
                <a:lnTo>
                  <a:pt x="63500" y="528608"/>
                </a:lnTo>
                <a:lnTo>
                  <a:pt x="63500" y="516416"/>
                </a:lnTo>
                <a:lnTo>
                  <a:pt x="76200" y="497291"/>
                </a:lnTo>
                <a:lnTo>
                  <a:pt x="88900" y="480907"/>
                </a:lnTo>
                <a:lnTo>
                  <a:pt x="114300" y="467800"/>
                </a:lnTo>
                <a:lnTo>
                  <a:pt x="127000" y="458504"/>
                </a:lnTo>
                <a:lnTo>
                  <a:pt x="139700" y="454694"/>
                </a:lnTo>
                <a:close/>
              </a:path>
              <a:path w="2832100" h="767714">
                <a:moveTo>
                  <a:pt x="381000" y="629192"/>
                </a:moveTo>
                <a:lnTo>
                  <a:pt x="381000" y="619286"/>
                </a:lnTo>
                <a:lnTo>
                  <a:pt x="355600" y="620048"/>
                </a:lnTo>
                <a:lnTo>
                  <a:pt x="317500" y="620379"/>
                </a:lnTo>
                <a:lnTo>
                  <a:pt x="279400" y="617006"/>
                </a:lnTo>
                <a:lnTo>
                  <a:pt x="215900" y="609408"/>
                </a:lnTo>
                <a:lnTo>
                  <a:pt x="165100" y="597062"/>
                </a:lnTo>
                <a:lnTo>
                  <a:pt x="127000" y="579447"/>
                </a:lnTo>
                <a:lnTo>
                  <a:pt x="88900" y="556041"/>
                </a:lnTo>
                <a:lnTo>
                  <a:pt x="63500" y="526322"/>
                </a:lnTo>
                <a:lnTo>
                  <a:pt x="63500" y="528608"/>
                </a:lnTo>
                <a:lnTo>
                  <a:pt x="114300" y="586754"/>
                </a:lnTo>
                <a:lnTo>
                  <a:pt x="165100" y="605231"/>
                </a:lnTo>
                <a:lnTo>
                  <a:pt x="215900" y="617871"/>
                </a:lnTo>
                <a:lnTo>
                  <a:pt x="266700" y="625592"/>
                </a:lnTo>
                <a:lnTo>
                  <a:pt x="317500" y="629314"/>
                </a:lnTo>
                <a:lnTo>
                  <a:pt x="355600" y="629954"/>
                </a:lnTo>
                <a:lnTo>
                  <a:pt x="381000" y="629192"/>
                </a:lnTo>
                <a:close/>
              </a:path>
              <a:path w="2832100" h="767714">
                <a:moveTo>
                  <a:pt x="139700" y="454694"/>
                </a:moveTo>
                <a:lnTo>
                  <a:pt x="139700" y="445550"/>
                </a:lnTo>
                <a:lnTo>
                  <a:pt x="127000" y="450122"/>
                </a:lnTo>
                <a:lnTo>
                  <a:pt x="124728" y="451101"/>
                </a:lnTo>
                <a:lnTo>
                  <a:pt x="139700" y="454694"/>
                </a:lnTo>
                <a:close/>
              </a:path>
              <a:path w="2832100" h="767714">
                <a:moveTo>
                  <a:pt x="914400" y="98078"/>
                </a:moveTo>
                <a:lnTo>
                  <a:pt x="914400" y="88934"/>
                </a:lnTo>
                <a:lnTo>
                  <a:pt x="901700" y="85124"/>
                </a:lnTo>
                <a:lnTo>
                  <a:pt x="838200" y="75491"/>
                </a:lnTo>
                <a:lnTo>
                  <a:pt x="787400" y="70624"/>
                </a:lnTo>
                <a:lnTo>
                  <a:pt x="736600" y="67579"/>
                </a:lnTo>
                <a:lnTo>
                  <a:pt x="685800" y="66462"/>
                </a:lnTo>
                <a:lnTo>
                  <a:pt x="647700" y="67380"/>
                </a:lnTo>
                <a:lnTo>
                  <a:pt x="596900" y="70438"/>
                </a:lnTo>
                <a:lnTo>
                  <a:pt x="546100" y="75741"/>
                </a:lnTo>
                <a:lnTo>
                  <a:pt x="495300" y="83395"/>
                </a:lnTo>
                <a:lnTo>
                  <a:pt x="444500" y="93506"/>
                </a:lnTo>
                <a:lnTo>
                  <a:pt x="419100" y="102650"/>
                </a:lnTo>
                <a:lnTo>
                  <a:pt x="368300" y="117911"/>
                </a:lnTo>
                <a:lnTo>
                  <a:pt x="317500" y="141355"/>
                </a:lnTo>
                <a:lnTo>
                  <a:pt x="279400" y="172879"/>
                </a:lnTo>
                <a:lnTo>
                  <a:pt x="254000" y="212378"/>
                </a:lnTo>
                <a:lnTo>
                  <a:pt x="241300" y="220760"/>
                </a:lnTo>
                <a:lnTo>
                  <a:pt x="241300" y="238286"/>
                </a:lnTo>
                <a:lnTo>
                  <a:pt x="254000" y="247430"/>
                </a:lnTo>
                <a:lnTo>
                  <a:pt x="254000" y="214664"/>
                </a:lnTo>
                <a:lnTo>
                  <a:pt x="292100" y="175247"/>
                </a:lnTo>
                <a:lnTo>
                  <a:pt x="330200" y="144127"/>
                </a:lnTo>
                <a:lnTo>
                  <a:pt x="381000" y="121415"/>
                </a:lnTo>
                <a:lnTo>
                  <a:pt x="431800" y="107222"/>
                </a:lnTo>
                <a:lnTo>
                  <a:pt x="457200" y="102650"/>
                </a:lnTo>
                <a:lnTo>
                  <a:pt x="469900" y="98078"/>
                </a:lnTo>
                <a:lnTo>
                  <a:pt x="520700" y="89014"/>
                </a:lnTo>
                <a:lnTo>
                  <a:pt x="571500" y="82278"/>
                </a:lnTo>
                <a:lnTo>
                  <a:pt x="622300" y="77891"/>
                </a:lnTo>
                <a:lnTo>
                  <a:pt x="673100" y="75876"/>
                </a:lnTo>
                <a:lnTo>
                  <a:pt x="723900" y="76255"/>
                </a:lnTo>
                <a:lnTo>
                  <a:pt x="787400" y="79051"/>
                </a:lnTo>
                <a:lnTo>
                  <a:pt x="838200" y="84286"/>
                </a:lnTo>
                <a:lnTo>
                  <a:pt x="889000" y="91982"/>
                </a:lnTo>
                <a:lnTo>
                  <a:pt x="914400" y="98078"/>
                </a:lnTo>
                <a:close/>
              </a:path>
              <a:path w="2832100" h="767714">
                <a:moveTo>
                  <a:pt x="266700" y="256574"/>
                </a:moveTo>
                <a:lnTo>
                  <a:pt x="266700" y="252764"/>
                </a:lnTo>
                <a:lnTo>
                  <a:pt x="254000" y="248192"/>
                </a:lnTo>
                <a:lnTo>
                  <a:pt x="254000" y="257336"/>
                </a:lnTo>
                <a:lnTo>
                  <a:pt x="266700" y="256574"/>
                </a:lnTo>
                <a:close/>
              </a:path>
              <a:path w="2832100" h="767714">
                <a:moveTo>
                  <a:pt x="1874782" y="653708"/>
                </a:moveTo>
                <a:lnTo>
                  <a:pt x="1866900" y="652052"/>
                </a:lnTo>
                <a:lnTo>
                  <a:pt x="1866900" y="644432"/>
                </a:lnTo>
                <a:lnTo>
                  <a:pt x="1854200" y="652052"/>
                </a:lnTo>
                <a:lnTo>
                  <a:pt x="1790700" y="694183"/>
                </a:lnTo>
                <a:lnTo>
                  <a:pt x="1752600" y="711031"/>
                </a:lnTo>
                <a:lnTo>
                  <a:pt x="1714500" y="725160"/>
                </a:lnTo>
                <a:lnTo>
                  <a:pt x="1663700" y="736637"/>
                </a:lnTo>
                <a:lnTo>
                  <a:pt x="1612900" y="745531"/>
                </a:lnTo>
                <a:lnTo>
                  <a:pt x="1562100" y="751910"/>
                </a:lnTo>
                <a:lnTo>
                  <a:pt x="1511300" y="755843"/>
                </a:lnTo>
                <a:lnTo>
                  <a:pt x="1460500" y="757398"/>
                </a:lnTo>
                <a:lnTo>
                  <a:pt x="1409700" y="756643"/>
                </a:lnTo>
                <a:lnTo>
                  <a:pt x="1358900" y="753647"/>
                </a:lnTo>
                <a:lnTo>
                  <a:pt x="1308100" y="748479"/>
                </a:lnTo>
                <a:lnTo>
                  <a:pt x="1257300" y="741206"/>
                </a:lnTo>
                <a:lnTo>
                  <a:pt x="1206500" y="731897"/>
                </a:lnTo>
                <a:lnTo>
                  <a:pt x="1168400" y="720620"/>
                </a:lnTo>
                <a:lnTo>
                  <a:pt x="1130300" y="707445"/>
                </a:lnTo>
                <a:lnTo>
                  <a:pt x="1092200" y="692438"/>
                </a:lnTo>
                <a:lnTo>
                  <a:pt x="1079500" y="686342"/>
                </a:lnTo>
                <a:lnTo>
                  <a:pt x="1054100" y="690914"/>
                </a:lnTo>
                <a:lnTo>
                  <a:pt x="1016000" y="698196"/>
                </a:lnTo>
                <a:lnTo>
                  <a:pt x="965200" y="704085"/>
                </a:lnTo>
                <a:lnTo>
                  <a:pt x="914400" y="708464"/>
                </a:lnTo>
                <a:lnTo>
                  <a:pt x="863600" y="711214"/>
                </a:lnTo>
                <a:lnTo>
                  <a:pt x="812800" y="712217"/>
                </a:lnTo>
                <a:lnTo>
                  <a:pt x="762000" y="711354"/>
                </a:lnTo>
                <a:lnTo>
                  <a:pt x="711200" y="708507"/>
                </a:lnTo>
                <a:lnTo>
                  <a:pt x="660400" y="703558"/>
                </a:lnTo>
                <a:lnTo>
                  <a:pt x="609600" y="696389"/>
                </a:lnTo>
                <a:lnTo>
                  <a:pt x="558800" y="686881"/>
                </a:lnTo>
                <a:lnTo>
                  <a:pt x="520700" y="674916"/>
                </a:lnTo>
                <a:lnTo>
                  <a:pt x="469900" y="660376"/>
                </a:lnTo>
                <a:lnTo>
                  <a:pt x="431800" y="643142"/>
                </a:lnTo>
                <a:lnTo>
                  <a:pt x="393700" y="623096"/>
                </a:lnTo>
                <a:lnTo>
                  <a:pt x="381000" y="620048"/>
                </a:lnTo>
                <a:lnTo>
                  <a:pt x="381000" y="631478"/>
                </a:lnTo>
                <a:lnTo>
                  <a:pt x="419100" y="651657"/>
                </a:lnTo>
                <a:lnTo>
                  <a:pt x="469900" y="669038"/>
                </a:lnTo>
                <a:lnTo>
                  <a:pt x="508000" y="683735"/>
                </a:lnTo>
                <a:lnTo>
                  <a:pt x="558800" y="695857"/>
                </a:lnTo>
                <a:lnTo>
                  <a:pt x="609600" y="705518"/>
                </a:lnTo>
                <a:lnTo>
                  <a:pt x="660400" y="712828"/>
                </a:lnTo>
                <a:lnTo>
                  <a:pt x="711200" y="717899"/>
                </a:lnTo>
                <a:lnTo>
                  <a:pt x="762000" y="720842"/>
                </a:lnTo>
                <a:lnTo>
                  <a:pt x="812800" y="721768"/>
                </a:lnTo>
                <a:lnTo>
                  <a:pt x="876300" y="720790"/>
                </a:lnTo>
                <a:lnTo>
                  <a:pt x="914400" y="718019"/>
                </a:lnTo>
                <a:lnTo>
                  <a:pt x="965200" y="713565"/>
                </a:lnTo>
                <a:lnTo>
                  <a:pt x="1016000" y="707541"/>
                </a:lnTo>
                <a:lnTo>
                  <a:pt x="1054100" y="700058"/>
                </a:lnTo>
                <a:lnTo>
                  <a:pt x="1079500" y="695486"/>
                </a:lnTo>
                <a:lnTo>
                  <a:pt x="1079500" y="694724"/>
                </a:lnTo>
                <a:lnTo>
                  <a:pt x="1092200" y="700820"/>
                </a:lnTo>
                <a:lnTo>
                  <a:pt x="1117600" y="716126"/>
                </a:lnTo>
                <a:lnTo>
                  <a:pt x="1155700" y="729568"/>
                </a:lnTo>
                <a:lnTo>
                  <a:pt x="1206500" y="741076"/>
                </a:lnTo>
                <a:lnTo>
                  <a:pt x="1257300" y="750578"/>
                </a:lnTo>
                <a:lnTo>
                  <a:pt x="1295400" y="758001"/>
                </a:lnTo>
                <a:lnTo>
                  <a:pt x="1358900" y="763275"/>
                </a:lnTo>
                <a:lnTo>
                  <a:pt x="1409700" y="766328"/>
                </a:lnTo>
                <a:lnTo>
                  <a:pt x="1460500" y="767088"/>
                </a:lnTo>
                <a:lnTo>
                  <a:pt x="1511300" y="765483"/>
                </a:lnTo>
                <a:lnTo>
                  <a:pt x="1562100" y="761442"/>
                </a:lnTo>
                <a:lnTo>
                  <a:pt x="1625600" y="754893"/>
                </a:lnTo>
                <a:lnTo>
                  <a:pt x="1663700" y="745763"/>
                </a:lnTo>
                <a:lnTo>
                  <a:pt x="1714500" y="733983"/>
                </a:lnTo>
                <a:lnTo>
                  <a:pt x="1765300" y="719479"/>
                </a:lnTo>
                <a:lnTo>
                  <a:pt x="1803400" y="702180"/>
                </a:lnTo>
                <a:lnTo>
                  <a:pt x="1841500" y="682014"/>
                </a:lnTo>
                <a:lnTo>
                  <a:pt x="1866900" y="658910"/>
                </a:lnTo>
                <a:lnTo>
                  <a:pt x="1874782" y="653708"/>
                </a:lnTo>
                <a:close/>
              </a:path>
              <a:path w="2832100" h="767714">
                <a:moveTo>
                  <a:pt x="1473200" y="66836"/>
                </a:moveTo>
                <a:lnTo>
                  <a:pt x="1473200" y="57692"/>
                </a:lnTo>
                <a:lnTo>
                  <a:pt x="1460500" y="54644"/>
                </a:lnTo>
                <a:lnTo>
                  <a:pt x="1422400" y="42488"/>
                </a:lnTo>
                <a:lnTo>
                  <a:pt x="1371600" y="32916"/>
                </a:lnTo>
                <a:lnTo>
                  <a:pt x="1320800" y="26053"/>
                </a:lnTo>
                <a:lnTo>
                  <a:pt x="1270000" y="22023"/>
                </a:lnTo>
                <a:lnTo>
                  <a:pt x="1219200" y="20952"/>
                </a:lnTo>
                <a:lnTo>
                  <a:pt x="1168400" y="22962"/>
                </a:lnTo>
                <a:lnTo>
                  <a:pt x="1104900" y="28180"/>
                </a:lnTo>
                <a:lnTo>
                  <a:pt x="1054100" y="36728"/>
                </a:lnTo>
                <a:lnTo>
                  <a:pt x="1003300" y="48731"/>
                </a:lnTo>
                <a:lnTo>
                  <a:pt x="965200" y="64314"/>
                </a:lnTo>
                <a:lnTo>
                  <a:pt x="927100" y="83600"/>
                </a:lnTo>
                <a:lnTo>
                  <a:pt x="914400" y="89696"/>
                </a:lnTo>
                <a:lnTo>
                  <a:pt x="914400" y="97316"/>
                </a:lnTo>
                <a:lnTo>
                  <a:pt x="927100" y="91982"/>
                </a:lnTo>
                <a:lnTo>
                  <a:pt x="965200" y="72985"/>
                </a:lnTo>
                <a:lnTo>
                  <a:pt x="1016000" y="57657"/>
                </a:lnTo>
                <a:lnTo>
                  <a:pt x="1054100" y="45873"/>
                </a:lnTo>
                <a:lnTo>
                  <a:pt x="1104900" y="37502"/>
                </a:lnTo>
                <a:lnTo>
                  <a:pt x="1168400" y="32419"/>
                </a:lnTo>
                <a:lnTo>
                  <a:pt x="1219200" y="30495"/>
                </a:lnTo>
                <a:lnTo>
                  <a:pt x="1270000" y="31602"/>
                </a:lnTo>
                <a:lnTo>
                  <a:pt x="1320800" y="35613"/>
                </a:lnTo>
                <a:lnTo>
                  <a:pt x="1371600" y="42399"/>
                </a:lnTo>
                <a:lnTo>
                  <a:pt x="1422400" y="51834"/>
                </a:lnTo>
                <a:lnTo>
                  <a:pt x="1460500" y="63788"/>
                </a:lnTo>
                <a:lnTo>
                  <a:pt x="1473200" y="66836"/>
                </a:lnTo>
                <a:close/>
              </a:path>
              <a:path w="2832100" h="767714">
                <a:moveTo>
                  <a:pt x="2768600" y="240476"/>
                </a:moveTo>
                <a:lnTo>
                  <a:pt x="2768600" y="211523"/>
                </a:lnTo>
                <a:lnTo>
                  <a:pt x="2755900" y="185749"/>
                </a:lnTo>
                <a:lnTo>
                  <a:pt x="2705100" y="143884"/>
                </a:lnTo>
                <a:lnTo>
                  <a:pt x="2667000" y="127862"/>
                </a:lnTo>
                <a:lnTo>
                  <a:pt x="2628900" y="115159"/>
                </a:lnTo>
                <a:lnTo>
                  <a:pt x="2590800" y="105811"/>
                </a:lnTo>
                <a:lnTo>
                  <a:pt x="2552700" y="99852"/>
                </a:lnTo>
                <a:lnTo>
                  <a:pt x="2527300" y="97316"/>
                </a:lnTo>
                <a:lnTo>
                  <a:pt x="2514600" y="95030"/>
                </a:lnTo>
                <a:lnTo>
                  <a:pt x="2514600" y="92744"/>
                </a:lnTo>
                <a:lnTo>
                  <a:pt x="2489200" y="66364"/>
                </a:lnTo>
                <a:lnTo>
                  <a:pt x="2451100" y="44843"/>
                </a:lnTo>
                <a:lnTo>
                  <a:pt x="2400300" y="27912"/>
                </a:lnTo>
                <a:lnTo>
                  <a:pt x="2362200" y="15297"/>
                </a:lnTo>
                <a:lnTo>
                  <a:pt x="2298700" y="6727"/>
                </a:lnTo>
                <a:lnTo>
                  <a:pt x="2247900" y="1928"/>
                </a:lnTo>
                <a:lnTo>
                  <a:pt x="2197100" y="630"/>
                </a:lnTo>
                <a:lnTo>
                  <a:pt x="2133600" y="2560"/>
                </a:lnTo>
                <a:lnTo>
                  <a:pt x="2082800" y="7446"/>
                </a:lnTo>
                <a:lnTo>
                  <a:pt x="2032000" y="15016"/>
                </a:lnTo>
                <a:lnTo>
                  <a:pt x="1993900" y="24997"/>
                </a:lnTo>
                <a:lnTo>
                  <a:pt x="1968500" y="37118"/>
                </a:lnTo>
                <a:lnTo>
                  <a:pt x="1955800" y="40928"/>
                </a:lnTo>
                <a:lnTo>
                  <a:pt x="1905000" y="22853"/>
                </a:lnTo>
                <a:lnTo>
                  <a:pt x="1866900" y="12302"/>
                </a:lnTo>
                <a:lnTo>
                  <a:pt x="1816100" y="4866"/>
                </a:lnTo>
                <a:lnTo>
                  <a:pt x="1765300" y="710"/>
                </a:lnTo>
                <a:lnTo>
                  <a:pt x="1714500" y="0"/>
                </a:lnTo>
                <a:lnTo>
                  <a:pt x="1651000" y="2899"/>
                </a:lnTo>
                <a:lnTo>
                  <a:pt x="1600200" y="9572"/>
                </a:lnTo>
                <a:lnTo>
                  <a:pt x="1562100" y="20184"/>
                </a:lnTo>
                <a:lnTo>
                  <a:pt x="1511300" y="34899"/>
                </a:lnTo>
                <a:lnTo>
                  <a:pt x="1473200" y="53882"/>
                </a:lnTo>
                <a:lnTo>
                  <a:pt x="1473200" y="66074"/>
                </a:lnTo>
                <a:lnTo>
                  <a:pt x="1485900" y="61502"/>
                </a:lnTo>
                <a:lnTo>
                  <a:pt x="1511300" y="43273"/>
                </a:lnTo>
                <a:lnTo>
                  <a:pt x="1562100" y="29101"/>
                </a:lnTo>
                <a:lnTo>
                  <a:pt x="1612900" y="18851"/>
                </a:lnTo>
                <a:lnTo>
                  <a:pt x="1663700" y="12386"/>
                </a:lnTo>
                <a:lnTo>
                  <a:pt x="1714500" y="9572"/>
                </a:lnTo>
                <a:lnTo>
                  <a:pt x="1765300" y="10272"/>
                </a:lnTo>
                <a:lnTo>
                  <a:pt x="1816100" y="14351"/>
                </a:lnTo>
                <a:lnTo>
                  <a:pt x="1854200" y="21672"/>
                </a:lnTo>
                <a:lnTo>
                  <a:pt x="1905000" y="32101"/>
                </a:lnTo>
                <a:lnTo>
                  <a:pt x="1943100" y="45500"/>
                </a:lnTo>
                <a:lnTo>
                  <a:pt x="1955800" y="50072"/>
                </a:lnTo>
                <a:lnTo>
                  <a:pt x="1968500" y="45500"/>
                </a:lnTo>
                <a:lnTo>
                  <a:pt x="1993900" y="33876"/>
                </a:lnTo>
                <a:lnTo>
                  <a:pt x="2044700" y="24246"/>
                </a:lnTo>
                <a:lnTo>
                  <a:pt x="2082800" y="16881"/>
                </a:lnTo>
                <a:lnTo>
                  <a:pt x="2133600" y="12054"/>
                </a:lnTo>
                <a:lnTo>
                  <a:pt x="2184400" y="10035"/>
                </a:lnTo>
                <a:lnTo>
                  <a:pt x="2247900" y="11096"/>
                </a:lnTo>
                <a:lnTo>
                  <a:pt x="2298700" y="15507"/>
                </a:lnTo>
                <a:lnTo>
                  <a:pt x="2349500" y="23541"/>
                </a:lnTo>
                <a:lnTo>
                  <a:pt x="2400300" y="35467"/>
                </a:lnTo>
                <a:lnTo>
                  <a:pt x="2438400" y="51558"/>
                </a:lnTo>
                <a:lnTo>
                  <a:pt x="2476500" y="72084"/>
                </a:lnTo>
                <a:lnTo>
                  <a:pt x="2501900" y="97316"/>
                </a:lnTo>
                <a:lnTo>
                  <a:pt x="2501900" y="103412"/>
                </a:lnTo>
                <a:lnTo>
                  <a:pt x="2527300" y="106460"/>
                </a:lnTo>
                <a:lnTo>
                  <a:pt x="2590800" y="115720"/>
                </a:lnTo>
                <a:lnTo>
                  <a:pt x="2628900" y="126267"/>
                </a:lnTo>
                <a:lnTo>
                  <a:pt x="2667000" y="140617"/>
                </a:lnTo>
                <a:lnTo>
                  <a:pt x="2705100" y="158664"/>
                </a:lnTo>
                <a:lnTo>
                  <a:pt x="2743200" y="180304"/>
                </a:lnTo>
                <a:lnTo>
                  <a:pt x="2755900" y="205430"/>
                </a:lnTo>
                <a:lnTo>
                  <a:pt x="2755900" y="256526"/>
                </a:lnTo>
                <a:lnTo>
                  <a:pt x="2768600" y="240476"/>
                </a:lnTo>
                <a:close/>
              </a:path>
              <a:path w="2832100" h="767714">
                <a:moveTo>
                  <a:pt x="2451100" y="546896"/>
                </a:moveTo>
                <a:lnTo>
                  <a:pt x="2451100" y="531656"/>
                </a:lnTo>
                <a:lnTo>
                  <a:pt x="2438400" y="538514"/>
                </a:lnTo>
                <a:lnTo>
                  <a:pt x="2438400" y="544610"/>
                </a:lnTo>
                <a:lnTo>
                  <a:pt x="2413000" y="578987"/>
                </a:lnTo>
                <a:lnTo>
                  <a:pt x="2374900" y="605585"/>
                </a:lnTo>
                <a:lnTo>
                  <a:pt x="2336800" y="624937"/>
                </a:lnTo>
                <a:lnTo>
                  <a:pt x="2298700" y="637574"/>
                </a:lnTo>
                <a:lnTo>
                  <a:pt x="2273300" y="641384"/>
                </a:lnTo>
                <a:lnTo>
                  <a:pt x="2260600" y="644432"/>
                </a:lnTo>
                <a:lnTo>
                  <a:pt x="2209800" y="653380"/>
                </a:lnTo>
                <a:lnTo>
                  <a:pt x="2159000" y="659526"/>
                </a:lnTo>
                <a:lnTo>
                  <a:pt x="2120900" y="662979"/>
                </a:lnTo>
                <a:lnTo>
                  <a:pt x="2070100" y="663849"/>
                </a:lnTo>
                <a:lnTo>
                  <a:pt x="2019300" y="662245"/>
                </a:lnTo>
                <a:lnTo>
                  <a:pt x="1968500" y="658276"/>
                </a:lnTo>
                <a:lnTo>
                  <a:pt x="1917700" y="652052"/>
                </a:lnTo>
                <a:lnTo>
                  <a:pt x="1866900" y="642908"/>
                </a:lnTo>
                <a:lnTo>
                  <a:pt x="1866900" y="652052"/>
                </a:lnTo>
                <a:lnTo>
                  <a:pt x="1879600" y="650528"/>
                </a:lnTo>
                <a:lnTo>
                  <a:pt x="1879600" y="654719"/>
                </a:lnTo>
                <a:lnTo>
                  <a:pt x="1892300" y="657386"/>
                </a:lnTo>
                <a:lnTo>
                  <a:pt x="1917700" y="661196"/>
                </a:lnTo>
                <a:lnTo>
                  <a:pt x="1968500" y="667720"/>
                </a:lnTo>
                <a:lnTo>
                  <a:pt x="2019300" y="671813"/>
                </a:lnTo>
                <a:lnTo>
                  <a:pt x="2070100" y="673412"/>
                </a:lnTo>
                <a:lnTo>
                  <a:pt x="2120900" y="672451"/>
                </a:lnTo>
                <a:lnTo>
                  <a:pt x="2171700" y="668868"/>
                </a:lnTo>
                <a:lnTo>
                  <a:pt x="2222500" y="662597"/>
                </a:lnTo>
                <a:lnTo>
                  <a:pt x="2260600" y="653576"/>
                </a:lnTo>
                <a:lnTo>
                  <a:pt x="2286000" y="650528"/>
                </a:lnTo>
                <a:lnTo>
                  <a:pt x="2298700" y="646718"/>
                </a:lnTo>
                <a:lnTo>
                  <a:pt x="2336800" y="633288"/>
                </a:lnTo>
                <a:lnTo>
                  <a:pt x="2387600" y="612452"/>
                </a:lnTo>
                <a:lnTo>
                  <a:pt x="2425700" y="583794"/>
                </a:lnTo>
                <a:lnTo>
                  <a:pt x="2451100" y="546896"/>
                </a:lnTo>
                <a:close/>
              </a:path>
              <a:path w="2832100" h="767714">
                <a:moveTo>
                  <a:pt x="1879600" y="650528"/>
                </a:moveTo>
                <a:lnTo>
                  <a:pt x="1866900" y="652052"/>
                </a:lnTo>
                <a:lnTo>
                  <a:pt x="1874782" y="653708"/>
                </a:lnTo>
                <a:lnTo>
                  <a:pt x="1879600" y="650528"/>
                </a:lnTo>
                <a:close/>
              </a:path>
              <a:path w="2832100" h="767714">
                <a:moveTo>
                  <a:pt x="1879600" y="654719"/>
                </a:moveTo>
                <a:lnTo>
                  <a:pt x="1879600" y="650528"/>
                </a:lnTo>
                <a:lnTo>
                  <a:pt x="1874782" y="653708"/>
                </a:lnTo>
                <a:lnTo>
                  <a:pt x="1879600" y="654719"/>
                </a:lnTo>
                <a:close/>
              </a:path>
              <a:path w="2832100" h="767714">
                <a:moveTo>
                  <a:pt x="2806700" y="433358"/>
                </a:moveTo>
                <a:lnTo>
                  <a:pt x="2806700" y="419642"/>
                </a:lnTo>
                <a:lnTo>
                  <a:pt x="2794000" y="427262"/>
                </a:lnTo>
                <a:lnTo>
                  <a:pt x="2755900" y="454964"/>
                </a:lnTo>
                <a:lnTo>
                  <a:pt x="2705100" y="477300"/>
                </a:lnTo>
                <a:lnTo>
                  <a:pt x="2654300" y="494747"/>
                </a:lnTo>
                <a:lnTo>
                  <a:pt x="2603500" y="507780"/>
                </a:lnTo>
                <a:lnTo>
                  <a:pt x="2552700" y="516877"/>
                </a:lnTo>
                <a:lnTo>
                  <a:pt x="2501900" y="522512"/>
                </a:lnTo>
                <a:lnTo>
                  <a:pt x="2476500" y="525560"/>
                </a:lnTo>
                <a:lnTo>
                  <a:pt x="2451100" y="527084"/>
                </a:lnTo>
                <a:lnTo>
                  <a:pt x="2451100" y="536228"/>
                </a:lnTo>
                <a:lnTo>
                  <a:pt x="2501900" y="532418"/>
                </a:lnTo>
                <a:lnTo>
                  <a:pt x="2552700" y="525988"/>
                </a:lnTo>
                <a:lnTo>
                  <a:pt x="2603500" y="516600"/>
                </a:lnTo>
                <a:lnTo>
                  <a:pt x="2667000" y="503448"/>
                </a:lnTo>
                <a:lnTo>
                  <a:pt x="2717800" y="485728"/>
                </a:lnTo>
                <a:lnTo>
                  <a:pt x="2768600" y="462633"/>
                </a:lnTo>
                <a:lnTo>
                  <a:pt x="2806700" y="433358"/>
                </a:lnTo>
                <a:close/>
              </a:path>
              <a:path w="2832100" h="767714">
                <a:moveTo>
                  <a:pt x="2755900" y="256526"/>
                </a:moveTo>
                <a:lnTo>
                  <a:pt x="2755900" y="233937"/>
                </a:lnTo>
                <a:lnTo>
                  <a:pt x="2743200" y="265718"/>
                </a:lnTo>
                <a:lnTo>
                  <a:pt x="2730500" y="269528"/>
                </a:lnTo>
                <a:lnTo>
                  <a:pt x="2730500" y="277148"/>
                </a:lnTo>
                <a:lnTo>
                  <a:pt x="2743200" y="277148"/>
                </a:lnTo>
                <a:lnTo>
                  <a:pt x="2743200" y="268766"/>
                </a:lnTo>
                <a:lnTo>
                  <a:pt x="2745312" y="269907"/>
                </a:lnTo>
                <a:lnTo>
                  <a:pt x="2755900" y="256526"/>
                </a:lnTo>
                <a:close/>
              </a:path>
              <a:path w="2832100" h="767714">
                <a:moveTo>
                  <a:pt x="2745312" y="269907"/>
                </a:moveTo>
                <a:lnTo>
                  <a:pt x="2743200" y="268766"/>
                </a:lnTo>
                <a:lnTo>
                  <a:pt x="2743200" y="272576"/>
                </a:lnTo>
                <a:lnTo>
                  <a:pt x="2745312" y="269907"/>
                </a:lnTo>
                <a:close/>
              </a:path>
              <a:path w="2832100" h="767714">
                <a:moveTo>
                  <a:pt x="2832100" y="377189"/>
                </a:moveTo>
                <a:lnTo>
                  <a:pt x="2832100" y="340161"/>
                </a:lnTo>
                <a:lnTo>
                  <a:pt x="2806700" y="308203"/>
                </a:lnTo>
                <a:lnTo>
                  <a:pt x="2768600" y="282482"/>
                </a:lnTo>
                <a:lnTo>
                  <a:pt x="2745312" y="269907"/>
                </a:lnTo>
                <a:lnTo>
                  <a:pt x="2743200" y="272576"/>
                </a:lnTo>
                <a:lnTo>
                  <a:pt x="2743200" y="277148"/>
                </a:lnTo>
                <a:lnTo>
                  <a:pt x="2755900" y="284006"/>
                </a:lnTo>
                <a:lnTo>
                  <a:pt x="2755900" y="290864"/>
                </a:lnTo>
                <a:lnTo>
                  <a:pt x="2794000" y="313801"/>
                </a:lnTo>
                <a:lnTo>
                  <a:pt x="2819400" y="342490"/>
                </a:lnTo>
                <a:lnTo>
                  <a:pt x="2819400" y="418118"/>
                </a:lnTo>
                <a:lnTo>
                  <a:pt x="2832100" y="377189"/>
                </a:lnTo>
                <a:close/>
              </a:path>
              <a:path w="2832100" h="767714">
                <a:moveTo>
                  <a:pt x="2819400" y="418118"/>
                </a:moveTo>
                <a:lnTo>
                  <a:pt x="2819400" y="375846"/>
                </a:lnTo>
                <a:lnTo>
                  <a:pt x="2806700" y="412784"/>
                </a:lnTo>
                <a:lnTo>
                  <a:pt x="2806700" y="425738"/>
                </a:lnTo>
                <a:lnTo>
                  <a:pt x="2819400" y="418118"/>
                </a:lnTo>
                <a:close/>
              </a:path>
            </a:pathLst>
          </a:custGeom>
          <a:solidFill>
            <a:srgbClr val="000000"/>
          </a:solidFill>
        </p:spPr>
        <p:txBody>
          <a:bodyPr wrap="square" lIns="0" tIns="0" rIns="0" bIns="0" rtlCol="0"/>
          <a:lstStyle/>
          <a:p>
            <a:endParaRPr/>
          </a:p>
        </p:txBody>
      </p:sp>
      <p:sp>
        <p:nvSpPr>
          <p:cNvPr id="7" name="object 7"/>
          <p:cNvSpPr/>
          <p:nvPr/>
        </p:nvSpPr>
        <p:spPr>
          <a:xfrm>
            <a:off x="2878835" y="2986057"/>
            <a:ext cx="199644" cy="177766"/>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2220467" y="2322576"/>
            <a:ext cx="2599690" cy="653415"/>
          </a:xfrm>
          <a:custGeom>
            <a:avLst/>
            <a:gdLst/>
            <a:ahLst/>
            <a:cxnLst/>
            <a:rect l="l" t="t" r="r" b="b"/>
            <a:pathLst>
              <a:path w="2599690" h="653414">
                <a:moveTo>
                  <a:pt x="166878" y="427482"/>
                </a:moveTo>
                <a:lnTo>
                  <a:pt x="166878" y="417576"/>
                </a:lnTo>
                <a:lnTo>
                  <a:pt x="144780" y="418338"/>
                </a:lnTo>
                <a:lnTo>
                  <a:pt x="112843" y="417232"/>
                </a:lnTo>
                <a:lnTo>
                  <a:pt x="82481" y="415509"/>
                </a:lnTo>
                <a:lnTo>
                  <a:pt x="51784" y="412508"/>
                </a:lnTo>
                <a:lnTo>
                  <a:pt x="20574" y="407670"/>
                </a:lnTo>
                <a:lnTo>
                  <a:pt x="1524" y="403860"/>
                </a:lnTo>
                <a:lnTo>
                  <a:pt x="0" y="413004"/>
                </a:lnTo>
                <a:lnTo>
                  <a:pt x="50571" y="421675"/>
                </a:lnTo>
                <a:lnTo>
                  <a:pt x="112843" y="427242"/>
                </a:lnTo>
                <a:lnTo>
                  <a:pt x="144780" y="427482"/>
                </a:lnTo>
                <a:lnTo>
                  <a:pt x="166878" y="427482"/>
                </a:lnTo>
                <a:close/>
              </a:path>
              <a:path w="2599690" h="653414">
                <a:moveTo>
                  <a:pt x="313944" y="579882"/>
                </a:moveTo>
                <a:lnTo>
                  <a:pt x="312420" y="570738"/>
                </a:lnTo>
                <a:lnTo>
                  <a:pt x="294894" y="573024"/>
                </a:lnTo>
                <a:lnTo>
                  <a:pt x="276606" y="575310"/>
                </a:lnTo>
                <a:lnTo>
                  <a:pt x="258318" y="576072"/>
                </a:lnTo>
                <a:lnTo>
                  <a:pt x="240030" y="577596"/>
                </a:lnTo>
                <a:lnTo>
                  <a:pt x="240792" y="586740"/>
                </a:lnTo>
                <a:lnTo>
                  <a:pt x="259080" y="585978"/>
                </a:lnTo>
                <a:lnTo>
                  <a:pt x="278130" y="584454"/>
                </a:lnTo>
                <a:lnTo>
                  <a:pt x="295656" y="582168"/>
                </a:lnTo>
                <a:lnTo>
                  <a:pt x="313944" y="579882"/>
                </a:lnTo>
                <a:close/>
              </a:path>
              <a:path w="2599690" h="653414">
                <a:moveTo>
                  <a:pt x="941070" y="644652"/>
                </a:moveTo>
                <a:lnTo>
                  <a:pt x="928116" y="637794"/>
                </a:lnTo>
                <a:lnTo>
                  <a:pt x="916686" y="630174"/>
                </a:lnTo>
                <a:lnTo>
                  <a:pt x="912114" y="626364"/>
                </a:lnTo>
                <a:lnTo>
                  <a:pt x="906780" y="622554"/>
                </a:lnTo>
                <a:lnTo>
                  <a:pt x="897636" y="614934"/>
                </a:lnTo>
                <a:lnTo>
                  <a:pt x="891540" y="621792"/>
                </a:lnTo>
                <a:lnTo>
                  <a:pt x="896112" y="626364"/>
                </a:lnTo>
                <a:lnTo>
                  <a:pt x="901446" y="630174"/>
                </a:lnTo>
                <a:lnTo>
                  <a:pt x="906018" y="633984"/>
                </a:lnTo>
                <a:lnTo>
                  <a:pt x="912114" y="637794"/>
                </a:lnTo>
                <a:lnTo>
                  <a:pt x="923544" y="646176"/>
                </a:lnTo>
                <a:lnTo>
                  <a:pt x="935736" y="653034"/>
                </a:lnTo>
                <a:lnTo>
                  <a:pt x="941070" y="644652"/>
                </a:lnTo>
                <a:close/>
              </a:path>
              <a:path w="2599690" h="653414">
                <a:moveTo>
                  <a:pt x="1751838" y="573786"/>
                </a:moveTo>
                <a:lnTo>
                  <a:pt x="1742694" y="571500"/>
                </a:lnTo>
                <a:lnTo>
                  <a:pt x="1741170" y="576072"/>
                </a:lnTo>
                <a:lnTo>
                  <a:pt x="1740408" y="579882"/>
                </a:lnTo>
                <a:lnTo>
                  <a:pt x="1738122" y="583692"/>
                </a:lnTo>
                <a:lnTo>
                  <a:pt x="1736598" y="587502"/>
                </a:lnTo>
                <a:lnTo>
                  <a:pt x="1734312" y="592074"/>
                </a:lnTo>
                <a:lnTo>
                  <a:pt x="1732026" y="595884"/>
                </a:lnTo>
                <a:lnTo>
                  <a:pt x="1725930" y="603504"/>
                </a:lnTo>
                <a:lnTo>
                  <a:pt x="1733550" y="609600"/>
                </a:lnTo>
                <a:lnTo>
                  <a:pt x="1736598" y="605028"/>
                </a:lnTo>
                <a:lnTo>
                  <a:pt x="1741380" y="598274"/>
                </a:lnTo>
                <a:lnTo>
                  <a:pt x="1744875" y="592493"/>
                </a:lnTo>
                <a:lnTo>
                  <a:pt x="1747660" y="586311"/>
                </a:lnTo>
                <a:lnTo>
                  <a:pt x="1751838" y="573786"/>
                </a:lnTo>
                <a:close/>
              </a:path>
              <a:path w="2599690" h="653414">
                <a:moveTo>
                  <a:pt x="2311908" y="490728"/>
                </a:moveTo>
                <a:lnTo>
                  <a:pt x="2311908" y="485394"/>
                </a:lnTo>
                <a:lnTo>
                  <a:pt x="2293434" y="445309"/>
                </a:lnTo>
                <a:lnTo>
                  <a:pt x="2253595" y="413691"/>
                </a:lnTo>
                <a:lnTo>
                  <a:pt x="2202571" y="389923"/>
                </a:lnTo>
                <a:lnTo>
                  <a:pt x="2150543" y="373389"/>
                </a:lnTo>
                <a:lnTo>
                  <a:pt x="2107692" y="363474"/>
                </a:lnTo>
                <a:lnTo>
                  <a:pt x="2095500" y="361188"/>
                </a:lnTo>
                <a:lnTo>
                  <a:pt x="2093214" y="371094"/>
                </a:lnTo>
                <a:lnTo>
                  <a:pt x="2105406" y="372618"/>
                </a:lnTo>
                <a:lnTo>
                  <a:pt x="2146322" y="382071"/>
                </a:lnTo>
                <a:lnTo>
                  <a:pt x="2196135" y="397550"/>
                </a:lnTo>
                <a:lnTo>
                  <a:pt x="2245226" y="419731"/>
                </a:lnTo>
                <a:lnTo>
                  <a:pt x="2283976" y="449294"/>
                </a:lnTo>
                <a:lnTo>
                  <a:pt x="2302764" y="486918"/>
                </a:lnTo>
                <a:lnTo>
                  <a:pt x="2302764" y="491490"/>
                </a:lnTo>
                <a:lnTo>
                  <a:pt x="2311908" y="490728"/>
                </a:lnTo>
                <a:close/>
              </a:path>
              <a:path w="2599690" h="653414">
                <a:moveTo>
                  <a:pt x="2599182" y="236220"/>
                </a:moveTo>
                <a:lnTo>
                  <a:pt x="2593848" y="229362"/>
                </a:lnTo>
                <a:lnTo>
                  <a:pt x="2585466" y="235458"/>
                </a:lnTo>
                <a:lnTo>
                  <a:pt x="2569508" y="245999"/>
                </a:lnTo>
                <a:lnTo>
                  <a:pt x="2551680" y="255308"/>
                </a:lnTo>
                <a:lnTo>
                  <a:pt x="2533220" y="263454"/>
                </a:lnTo>
                <a:lnTo>
                  <a:pt x="2515362" y="270510"/>
                </a:lnTo>
                <a:lnTo>
                  <a:pt x="2500122" y="275082"/>
                </a:lnTo>
                <a:lnTo>
                  <a:pt x="2503170" y="284226"/>
                </a:lnTo>
                <a:lnTo>
                  <a:pt x="2555943" y="263656"/>
                </a:lnTo>
                <a:lnTo>
                  <a:pt x="2590800" y="243078"/>
                </a:lnTo>
                <a:lnTo>
                  <a:pt x="2599182" y="236220"/>
                </a:lnTo>
                <a:close/>
              </a:path>
              <a:path w="2599690" h="653414">
                <a:moveTo>
                  <a:pt x="2378964" y="80772"/>
                </a:moveTo>
                <a:lnTo>
                  <a:pt x="2378964" y="74676"/>
                </a:lnTo>
                <a:lnTo>
                  <a:pt x="2375916" y="62484"/>
                </a:lnTo>
                <a:lnTo>
                  <a:pt x="2373630" y="56388"/>
                </a:lnTo>
                <a:lnTo>
                  <a:pt x="2364486" y="60198"/>
                </a:lnTo>
                <a:lnTo>
                  <a:pt x="2366772" y="66294"/>
                </a:lnTo>
                <a:lnTo>
                  <a:pt x="2368296" y="70866"/>
                </a:lnTo>
                <a:lnTo>
                  <a:pt x="2369058" y="76200"/>
                </a:lnTo>
                <a:lnTo>
                  <a:pt x="2369058" y="80772"/>
                </a:lnTo>
                <a:lnTo>
                  <a:pt x="2378964" y="80772"/>
                </a:lnTo>
                <a:close/>
              </a:path>
              <a:path w="2599690" h="653414">
                <a:moveTo>
                  <a:pt x="1814322" y="9144"/>
                </a:moveTo>
                <a:lnTo>
                  <a:pt x="1810512" y="0"/>
                </a:lnTo>
                <a:lnTo>
                  <a:pt x="1802892" y="3810"/>
                </a:lnTo>
                <a:lnTo>
                  <a:pt x="1792762" y="8585"/>
                </a:lnTo>
                <a:lnTo>
                  <a:pt x="1783532" y="13292"/>
                </a:lnTo>
                <a:lnTo>
                  <a:pt x="1774647" y="18592"/>
                </a:lnTo>
                <a:lnTo>
                  <a:pt x="1765554" y="25146"/>
                </a:lnTo>
                <a:lnTo>
                  <a:pt x="1760982" y="28956"/>
                </a:lnTo>
                <a:lnTo>
                  <a:pt x="1766316" y="36576"/>
                </a:lnTo>
                <a:lnTo>
                  <a:pt x="1771650" y="32766"/>
                </a:lnTo>
                <a:lnTo>
                  <a:pt x="1779005" y="27374"/>
                </a:lnTo>
                <a:lnTo>
                  <a:pt x="1788509" y="21645"/>
                </a:lnTo>
                <a:lnTo>
                  <a:pt x="1798346" y="16333"/>
                </a:lnTo>
                <a:lnTo>
                  <a:pt x="1806702" y="12192"/>
                </a:lnTo>
                <a:lnTo>
                  <a:pt x="1814322" y="9144"/>
                </a:lnTo>
                <a:close/>
              </a:path>
              <a:path w="2599690" h="653414">
                <a:moveTo>
                  <a:pt x="1335786" y="25908"/>
                </a:moveTo>
                <a:lnTo>
                  <a:pt x="1329690" y="18288"/>
                </a:lnTo>
                <a:lnTo>
                  <a:pt x="1322070" y="24384"/>
                </a:lnTo>
                <a:lnTo>
                  <a:pt x="1315212" y="30480"/>
                </a:lnTo>
                <a:lnTo>
                  <a:pt x="1309878" y="37338"/>
                </a:lnTo>
                <a:lnTo>
                  <a:pt x="1305306" y="43434"/>
                </a:lnTo>
                <a:lnTo>
                  <a:pt x="1312926" y="48768"/>
                </a:lnTo>
                <a:lnTo>
                  <a:pt x="1317498" y="42672"/>
                </a:lnTo>
                <a:lnTo>
                  <a:pt x="1322832" y="36576"/>
                </a:lnTo>
                <a:lnTo>
                  <a:pt x="1328928" y="31242"/>
                </a:lnTo>
                <a:lnTo>
                  <a:pt x="1335786" y="25908"/>
                </a:lnTo>
                <a:close/>
              </a:path>
              <a:path w="2599690" h="653414">
                <a:moveTo>
                  <a:pt x="862584" y="73914"/>
                </a:moveTo>
                <a:lnTo>
                  <a:pt x="842772" y="67056"/>
                </a:lnTo>
                <a:lnTo>
                  <a:pt x="822198" y="60960"/>
                </a:lnTo>
                <a:lnTo>
                  <a:pt x="800100" y="54864"/>
                </a:lnTo>
                <a:lnTo>
                  <a:pt x="777240" y="49530"/>
                </a:lnTo>
                <a:lnTo>
                  <a:pt x="774954" y="59436"/>
                </a:lnTo>
                <a:lnTo>
                  <a:pt x="797814" y="64008"/>
                </a:lnTo>
                <a:lnTo>
                  <a:pt x="840486" y="76200"/>
                </a:lnTo>
                <a:lnTo>
                  <a:pt x="859536" y="83058"/>
                </a:lnTo>
                <a:lnTo>
                  <a:pt x="862584" y="73914"/>
                </a:lnTo>
                <a:close/>
              </a:path>
              <a:path w="2599690" h="653414">
                <a:moveTo>
                  <a:pt x="133350" y="237744"/>
                </a:moveTo>
                <a:lnTo>
                  <a:pt x="128778" y="231648"/>
                </a:lnTo>
                <a:lnTo>
                  <a:pt x="124968" y="225552"/>
                </a:lnTo>
                <a:lnTo>
                  <a:pt x="118872" y="213360"/>
                </a:lnTo>
                <a:lnTo>
                  <a:pt x="110490" y="217170"/>
                </a:lnTo>
                <a:lnTo>
                  <a:pt x="116586" y="230886"/>
                </a:lnTo>
                <a:lnTo>
                  <a:pt x="125730" y="243078"/>
                </a:lnTo>
                <a:lnTo>
                  <a:pt x="133350" y="237744"/>
                </a:lnTo>
                <a:close/>
              </a:path>
            </a:pathLst>
          </a:custGeom>
          <a:solidFill>
            <a:srgbClr val="000000"/>
          </a:solidFill>
        </p:spPr>
        <p:txBody>
          <a:bodyPr wrap="square" lIns="0" tIns="0" rIns="0" bIns="0" rtlCol="0"/>
          <a:lstStyle/>
          <a:p>
            <a:endParaRPr/>
          </a:p>
        </p:txBody>
      </p:sp>
      <p:sp>
        <p:nvSpPr>
          <p:cNvPr id="9" name="object 9"/>
          <p:cNvSpPr txBox="1"/>
          <p:nvPr/>
        </p:nvSpPr>
        <p:spPr>
          <a:xfrm>
            <a:off x="2497327" y="2526283"/>
            <a:ext cx="2253615" cy="269875"/>
          </a:xfrm>
          <a:prstGeom prst="rect">
            <a:avLst/>
          </a:prstGeom>
        </p:spPr>
        <p:txBody>
          <a:bodyPr vert="horz" wrap="square" lIns="0" tIns="12700" rIns="0" bIns="0" rtlCol="0">
            <a:spAutoFit/>
          </a:bodyPr>
          <a:lstStyle/>
          <a:p>
            <a:pPr marL="12700">
              <a:lnSpc>
                <a:spcPct val="100000"/>
              </a:lnSpc>
              <a:spcBef>
                <a:spcPts val="100"/>
              </a:spcBef>
            </a:pPr>
            <a:r>
              <a:rPr sz="1600" dirty="0">
                <a:latin typeface="Comic Sans MS"/>
                <a:cs typeface="Comic Sans MS"/>
              </a:rPr>
              <a:t>http</a:t>
            </a:r>
            <a:r>
              <a:rPr sz="1600" spc="-10" dirty="0">
                <a:latin typeface="Comic Sans MS"/>
                <a:cs typeface="Comic Sans MS"/>
              </a:rPr>
              <a:t>s</a:t>
            </a:r>
            <a:r>
              <a:rPr sz="1600" spc="-5" dirty="0">
                <a:latin typeface="Comic Sans MS"/>
                <a:cs typeface="Comic Sans MS"/>
              </a:rPr>
              <a:t>:</a:t>
            </a:r>
            <a:r>
              <a:rPr sz="1600" dirty="0">
                <a:latin typeface="Comic Sans MS"/>
                <a:cs typeface="Comic Sans MS"/>
              </a:rPr>
              <a:t>//mail.google.com</a:t>
            </a:r>
            <a:endParaRPr sz="1600">
              <a:latin typeface="Comic Sans MS"/>
              <a:cs typeface="Comic Sans MS"/>
            </a:endParaRPr>
          </a:p>
        </p:txBody>
      </p:sp>
      <p:sp>
        <p:nvSpPr>
          <p:cNvPr id="10" name="object 10"/>
          <p:cNvSpPr/>
          <p:nvPr/>
        </p:nvSpPr>
        <p:spPr>
          <a:xfrm>
            <a:off x="7205471" y="3214116"/>
            <a:ext cx="616585" cy="252729"/>
          </a:xfrm>
          <a:custGeom>
            <a:avLst/>
            <a:gdLst/>
            <a:ahLst/>
            <a:cxnLst/>
            <a:rect l="l" t="t" r="r" b="b"/>
            <a:pathLst>
              <a:path w="616584" h="252729">
                <a:moveTo>
                  <a:pt x="0" y="252221"/>
                </a:moveTo>
                <a:lnTo>
                  <a:pt x="616457" y="252221"/>
                </a:lnTo>
                <a:lnTo>
                  <a:pt x="616457" y="0"/>
                </a:lnTo>
                <a:lnTo>
                  <a:pt x="0" y="0"/>
                </a:lnTo>
                <a:lnTo>
                  <a:pt x="0" y="252221"/>
                </a:lnTo>
                <a:close/>
              </a:path>
            </a:pathLst>
          </a:custGeom>
          <a:solidFill>
            <a:srgbClr val="666666"/>
          </a:solidFill>
        </p:spPr>
        <p:txBody>
          <a:bodyPr wrap="square" lIns="0" tIns="0" rIns="0" bIns="0" rtlCol="0"/>
          <a:lstStyle/>
          <a:p>
            <a:endParaRPr/>
          </a:p>
        </p:txBody>
      </p:sp>
      <p:sp>
        <p:nvSpPr>
          <p:cNvPr id="11" name="object 11"/>
          <p:cNvSpPr/>
          <p:nvPr/>
        </p:nvSpPr>
        <p:spPr>
          <a:xfrm>
            <a:off x="7205471" y="3521964"/>
            <a:ext cx="616585" cy="212725"/>
          </a:xfrm>
          <a:custGeom>
            <a:avLst/>
            <a:gdLst/>
            <a:ahLst/>
            <a:cxnLst/>
            <a:rect l="l" t="t" r="r" b="b"/>
            <a:pathLst>
              <a:path w="616584" h="212725">
                <a:moveTo>
                  <a:pt x="0" y="212598"/>
                </a:moveTo>
                <a:lnTo>
                  <a:pt x="616457" y="212598"/>
                </a:lnTo>
                <a:lnTo>
                  <a:pt x="616457" y="0"/>
                </a:lnTo>
                <a:lnTo>
                  <a:pt x="0" y="0"/>
                </a:lnTo>
                <a:lnTo>
                  <a:pt x="0" y="212598"/>
                </a:lnTo>
                <a:close/>
              </a:path>
            </a:pathLst>
          </a:custGeom>
          <a:solidFill>
            <a:srgbClr val="666666"/>
          </a:solidFill>
        </p:spPr>
        <p:txBody>
          <a:bodyPr wrap="square" lIns="0" tIns="0" rIns="0" bIns="0" rtlCol="0"/>
          <a:lstStyle/>
          <a:p>
            <a:endParaRPr/>
          </a:p>
        </p:txBody>
      </p:sp>
      <p:sp>
        <p:nvSpPr>
          <p:cNvPr id="12" name="object 12"/>
          <p:cNvSpPr/>
          <p:nvPr/>
        </p:nvSpPr>
        <p:spPr>
          <a:xfrm>
            <a:off x="7205471" y="3790188"/>
            <a:ext cx="616585" cy="210820"/>
          </a:xfrm>
          <a:custGeom>
            <a:avLst/>
            <a:gdLst/>
            <a:ahLst/>
            <a:cxnLst/>
            <a:rect l="l" t="t" r="r" b="b"/>
            <a:pathLst>
              <a:path w="616584" h="210820">
                <a:moveTo>
                  <a:pt x="0" y="210312"/>
                </a:moveTo>
                <a:lnTo>
                  <a:pt x="616457" y="210312"/>
                </a:lnTo>
                <a:lnTo>
                  <a:pt x="616457" y="0"/>
                </a:lnTo>
                <a:lnTo>
                  <a:pt x="0" y="0"/>
                </a:lnTo>
                <a:lnTo>
                  <a:pt x="0" y="210312"/>
                </a:lnTo>
                <a:close/>
              </a:path>
            </a:pathLst>
          </a:custGeom>
          <a:solidFill>
            <a:srgbClr val="666666"/>
          </a:solidFill>
        </p:spPr>
        <p:txBody>
          <a:bodyPr wrap="square" lIns="0" tIns="0" rIns="0" bIns="0" rtlCol="0"/>
          <a:lstStyle/>
          <a:p>
            <a:endParaRPr/>
          </a:p>
        </p:txBody>
      </p:sp>
      <p:sp>
        <p:nvSpPr>
          <p:cNvPr id="13" name="object 13"/>
          <p:cNvSpPr/>
          <p:nvPr/>
        </p:nvSpPr>
        <p:spPr>
          <a:xfrm>
            <a:off x="7205471" y="4056126"/>
            <a:ext cx="616585" cy="212725"/>
          </a:xfrm>
          <a:custGeom>
            <a:avLst/>
            <a:gdLst/>
            <a:ahLst/>
            <a:cxnLst/>
            <a:rect l="l" t="t" r="r" b="b"/>
            <a:pathLst>
              <a:path w="616584" h="212725">
                <a:moveTo>
                  <a:pt x="0" y="212598"/>
                </a:moveTo>
                <a:lnTo>
                  <a:pt x="616457" y="212598"/>
                </a:lnTo>
                <a:lnTo>
                  <a:pt x="616457" y="0"/>
                </a:lnTo>
                <a:lnTo>
                  <a:pt x="0" y="0"/>
                </a:lnTo>
                <a:lnTo>
                  <a:pt x="0" y="212598"/>
                </a:lnTo>
                <a:close/>
              </a:path>
            </a:pathLst>
          </a:custGeom>
          <a:solidFill>
            <a:srgbClr val="666666"/>
          </a:solidFill>
        </p:spPr>
        <p:txBody>
          <a:bodyPr wrap="square" lIns="0" tIns="0" rIns="0" bIns="0" rtlCol="0"/>
          <a:lstStyle/>
          <a:p>
            <a:endParaRPr/>
          </a:p>
        </p:txBody>
      </p:sp>
      <p:sp>
        <p:nvSpPr>
          <p:cNvPr id="14" name="object 14"/>
          <p:cNvSpPr/>
          <p:nvPr/>
        </p:nvSpPr>
        <p:spPr>
          <a:xfrm>
            <a:off x="7205471" y="4324350"/>
            <a:ext cx="616585" cy="212090"/>
          </a:xfrm>
          <a:custGeom>
            <a:avLst/>
            <a:gdLst/>
            <a:ahLst/>
            <a:cxnLst/>
            <a:rect l="l" t="t" r="r" b="b"/>
            <a:pathLst>
              <a:path w="616584" h="212089">
                <a:moveTo>
                  <a:pt x="0" y="211836"/>
                </a:moveTo>
                <a:lnTo>
                  <a:pt x="616457" y="211836"/>
                </a:lnTo>
                <a:lnTo>
                  <a:pt x="616457" y="0"/>
                </a:lnTo>
                <a:lnTo>
                  <a:pt x="0" y="0"/>
                </a:lnTo>
                <a:lnTo>
                  <a:pt x="0" y="211836"/>
                </a:lnTo>
                <a:close/>
              </a:path>
            </a:pathLst>
          </a:custGeom>
          <a:solidFill>
            <a:srgbClr val="666666"/>
          </a:solidFill>
        </p:spPr>
        <p:txBody>
          <a:bodyPr wrap="square" lIns="0" tIns="0" rIns="0" bIns="0" rtlCol="0"/>
          <a:lstStyle/>
          <a:p>
            <a:endParaRPr/>
          </a:p>
        </p:txBody>
      </p:sp>
      <p:sp>
        <p:nvSpPr>
          <p:cNvPr id="15" name="object 15"/>
          <p:cNvSpPr/>
          <p:nvPr/>
        </p:nvSpPr>
        <p:spPr>
          <a:xfrm>
            <a:off x="7205471" y="4591050"/>
            <a:ext cx="616585" cy="543560"/>
          </a:xfrm>
          <a:custGeom>
            <a:avLst/>
            <a:gdLst/>
            <a:ahLst/>
            <a:cxnLst/>
            <a:rect l="l" t="t" r="r" b="b"/>
            <a:pathLst>
              <a:path w="616584" h="543560">
                <a:moveTo>
                  <a:pt x="0" y="543305"/>
                </a:moveTo>
                <a:lnTo>
                  <a:pt x="616457" y="543305"/>
                </a:lnTo>
                <a:lnTo>
                  <a:pt x="616457" y="0"/>
                </a:lnTo>
                <a:lnTo>
                  <a:pt x="0" y="0"/>
                </a:lnTo>
                <a:lnTo>
                  <a:pt x="0" y="543305"/>
                </a:lnTo>
                <a:close/>
              </a:path>
            </a:pathLst>
          </a:custGeom>
          <a:solidFill>
            <a:srgbClr val="666666"/>
          </a:solidFill>
        </p:spPr>
        <p:txBody>
          <a:bodyPr wrap="square" lIns="0" tIns="0" rIns="0" bIns="0" rtlCol="0"/>
          <a:lstStyle/>
          <a:p>
            <a:endParaRPr/>
          </a:p>
        </p:txBody>
      </p:sp>
      <p:sp>
        <p:nvSpPr>
          <p:cNvPr id="16" name="object 16"/>
          <p:cNvSpPr/>
          <p:nvPr/>
        </p:nvSpPr>
        <p:spPr>
          <a:xfrm>
            <a:off x="7552181" y="4835652"/>
            <a:ext cx="269875" cy="293370"/>
          </a:xfrm>
          <a:custGeom>
            <a:avLst/>
            <a:gdLst/>
            <a:ahLst/>
            <a:cxnLst/>
            <a:rect l="l" t="t" r="r" b="b"/>
            <a:pathLst>
              <a:path w="269875" h="293370">
                <a:moveTo>
                  <a:pt x="269748" y="112775"/>
                </a:moveTo>
                <a:lnTo>
                  <a:pt x="269748" y="0"/>
                </a:lnTo>
                <a:lnTo>
                  <a:pt x="0" y="293370"/>
                </a:lnTo>
                <a:lnTo>
                  <a:pt x="102108" y="293369"/>
                </a:lnTo>
                <a:lnTo>
                  <a:pt x="269748" y="112775"/>
                </a:lnTo>
                <a:close/>
              </a:path>
            </a:pathLst>
          </a:custGeom>
          <a:solidFill>
            <a:srgbClr val="B5B5B5"/>
          </a:solidFill>
        </p:spPr>
        <p:txBody>
          <a:bodyPr wrap="square" lIns="0" tIns="0" rIns="0" bIns="0" rtlCol="0"/>
          <a:lstStyle/>
          <a:p>
            <a:endParaRPr/>
          </a:p>
        </p:txBody>
      </p:sp>
      <p:sp>
        <p:nvSpPr>
          <p:cNvPr id="17" name="object 17"/>
          <p:cNvSpPr/>
          <p:nvPr/>
        </p:nvSpPr>
        <p:spPr>
          <a:xfrm>
            <a:off x="6716268" y="3790950"/>
            <a:ext cx="144145" cy="143510"/>
          </a:xfrm>
          <a:custGeom>
            <a:avLst/>
            <a:gdLst/>
            <a:ahLst/>
            <a:cxnLst/>
            <a:rect l="l" t="t" r="r" b="b"/>
            <a:pathLst>
              <a:path w="144145" h="143510">
                <a:moveTo>
                  <a:pt x="0" y="0"/>
                </a:moveTo>
                <a:lnTo>
                  <a:pt x="0" y="143255"/>
                </a:lnTo>
                <a:lnTo>
                  <a:pt x="144018" y="143255"/>
                </a:lnTo>
                <a:lnTo>
                  <a:pt x="144018" y="0"/>
                </a:lnTo>
                <a:lnTo>
                  <a:pt x="0" y="0"/>
                </a:lnTo>
                <a:close/>
              </a:path>
            </a:pathLst>
          </a:custGeom>
          <a:solidFill>
            <a:srgbClr val="0CC10C"/>
          </a:solidFill>
        </p:spPr>
        <p:txBody>
          <a:bodyPr wrap="square" lIns="0" tIns="0" rIns="0" bIns="0" rtlCol="0"/>
          <a:lstStyle/>
          <a:p>
            <a:endParaRPr/>
          </a:p>
        </p:txBody>
      </p:sp>
      <p:sp>
        <p:nvSpPr>
          <p:cNvPr id="18" name="object 18"/>
          <p:cNvSpPr/>
          <p:nvPr/>
        </p:nvSpPr>
        <p:spPr>
          <a:xfrm>
            <a:off x="6716268" y="3361944"/>
            <a:ext cx="144145" cy="429259"/>
          </a:xfrm>
          <a:custGeom>
            <a:avLst/>
            <a:gdLst/>
            <a:ahLst/>
            <a:cxnLst/>
            <a:rect l="l" t="t" r="r" b="b"/>
            <a:pathLst>
              <a:path w="144145" h="429260">
                <a:moveTo>
                  <a:pt x="0" y="0"/>
                </a:moveTo>
                <a:lnTo>
                  <a:pt x="0" y="429005"/>
                </a:lnTo>
                <a:lnTo>
                  <a:pt x="144018" y="429005"/>
                </a:lnTo>
                <a:lnTo>
                  <a:pt x="144018" y="0"/>
                </a:lnTo>
                <a:lnTo>
                  <a:pt x="0" y="0"/>
                </a:lnTo>
                <a:close/>
              </a:path>
            </a:pathLst>
          </a:custGeom>
          <a:solidFill>
            <a:srgbClr val="FF0000"/>
          </a:solidFill>
        </p:spPr>
        <p:txBody>
          <a:bodyPr wrap="square" lIns="0" tIns="0" rIns="0" bIns="0" rtlCol="0"/>
          <a:lstStyle/>
          <a:p>
            <a:endParaRPr/>
          </a:p>
        </p:txBody>
      </p:sp>
      <p:sp>
        <p:nvSpPr>
          <p:cNvPr id="19" name="object 19"/>
          <p:cNvSpPr/>
          <p:nvPr/>
        </p:nvSpPr>
        <p:spPr>
          <a:xfrm>
            <a:off x="6473952" y="2996183"/>
            <a:ext cx="1554480" cy="2356485"/>
          </a:xfrm>
          <a:custGeom>
            <a:avLst/>
            <a:gdLst/>
            <a:ahLst/>
            <a:cxnLst/>
            <a:rect l="l" t="t" r="r" b="b"/>
            <a:pathLst>
              <a:path w="1554479" h="2356485">
                <a:moveTo>
                  <a:pt x="1554480" y="2356104"/>
                </a:moveTo>
                <a:lnTo>
                  <a:pt x="1502664" y="2243328"/>
                </a:lnTo>
                <a:lnTo>
                  <a:pt x="103632" y="2243328"/>
                </a:lnTo>
                <a:lnTo>
                  <a:pt x="103632" y="54863"/>
                </a:lnTo>
                <a:lnTo>
                  <a:pt x="0" y="0"/>
                </a:lnTo>
                <a:lnTo>
                  <a:pt x="0" y="2356104"/>
                </a:lnTo>
                <a:lnTo>
                  <a:pt x="1554480" y="2356104"/>
                </a:lnTo>
                <a:close/>
              </a:path>
            </a:pathLst>
          </a:custGeom>
          <a:solidFill>
            <a:srgbClr val="000000"/>
          </a:solidFill>
        </p:spPr>
        <p:txBody>
          <a:bodyPr wrap="square" lIns="0" tIns="0" rIns="0" bIns="0" rtlCol="0"/>
          <a:lstStyle/>
          <a:p>
            <a:endParaRPr/>
          </a:p>
        </p:txBody>
      </p:sp>
      <p:sp>
        <p:nvSpPr>
          <p:cNvPr id="20" name="object 20"/>
          <p:cNvSpPr/>
          <p:nvPr/>
        </p:nvSpPr>
        <p:spPr>
          <a:xfrm>
            <a:off x="6473952" y="2996183"/>
            <a:ext cx="1552575" cy="2356485"/>
          </a:xfrm>
          <a:custGeom>
            <a:avLst/>
            <a:gdLst/>
            <a:ahLst/>
            <a:cxnLst/>
            <a:rect l="l" t="t" r="r" b="b"/>
            <a:pathLst>
              <a:path w="1552575" h="2356485">
                <a:moveTo>
                  <a:pt x="1552194" y="2356104"/>
                </a:moveTo>
                <a:lnTo>
                  <a:pt x="1552194" y="0"/>
                </a:lnTo>
                <a:lnTo>
                  <a:pt x="0" y="0"/>
                </a:lnTo>
                <a:lnTo>
                  <a:pt x="51054" y="112013"/>
                </a:lnTo>
                <a:lnTo>
                  <a:pt x="1450086" y="112013"/>
                </a:lnTo>
                <a:lnTo>
                  <a:pt x="1450086" y="2300478"/>
                </a:lnTo>
                <a:lnTo>
                  <a:pt x="1552194" y="2356104"/>
                </a:lnTo>
                <a:close/>
              </a:path>
            </a:pathLst>
          </a:custGeom>
          <a:solidFill>
            <a:srgbClr val="000000"/>
          </a:solidFill>
        </p:spPr>
        <p:txBody>
          <a:bodyPr wrap="square" lIns="0" tIns="0" rIns="0" bIns="0" rtlCol="0"/>
          <a:lstStyle/>
          <a:p>
            <a:endParaRPr/>
          </a:p>
        </p:txBody>
      </p:sp>
      <p:sp>
        <p:nvSpPr>
          <p:cNvPr id="21" name="object 21"/>
          <p:cNvSpPr/>
          <p:nvPr/>
        </p:nvSpPr>
        <p:spPr>
          <a:xfrm>
            <a:off x="6992111" y="3045714"/>
            <a:ext cx="104139" cy="2250440"/>
          </a:xfrm>
          <a:custGeom>
            <a:avLst/>
            <a:gdLst/>
            <a:ahLst/>
            <a:cxnLst/>
            <a:rect l="l" t="t" r="r" b="b"/>
            <a:pathLst>
              <a:path w="104140" h="2250440">
                <a:moveTo>
                  <a:pt x="0" y="0"/>
                </a:moveTo>
                <a:lnTo>
                  <a:pt x="0" y="2250186"/>
                </a:lnTo>
                <a:lnTo>
                  <a:pt x="103631" y="2250186"/>
                </a:lnTo>
                <a:lnTo>
                  <a:pt x="103631" y="0"/>
                </a:lnTo>
                <a:lnTo>
                  <a:pt x="0" y="0"/>
                </a:lnTo>
                <a:close/>
              </a:path>
            </a:pathLst>
          </a:custGeom>
          <a:solidFill>
            <a:srgbClr val="000000"/>
          </a:solidFill>
        </p:spPr>
        <p:txBody>
          <a:bodyPr wrap="square" lIns="0" tIns="0" rIns="0" bIns="0" rtlCol="0"/>
          <a:lstStyle/>
          <a:p>
            <a:endParaRPr/>
          </a:p>
        </p:txBody>
      </p:sp>
      <p:sp>
        <p:nvSpPr>
          <p:cNvPr id="22" name="object 22"/>
          <p:cNvSpPr/>
          <p:nvPr/>
        </p:nvSpPr>
        <p:spPr>
          <a:xfrm>
            <a:off x="7169657" y="3188970"/>
            <a:ext cx="681355" cy="1969770"/>
          </a:xfrm>
          <a:custGeom>
            <a:avLst/>
            <a:gdLst/>
            <a:ahLst/>
            <a:cxnLst/>
            <a:rect l="l" t="t" r="r" b="b"/>
            <a:pathLst>
              <a:path w="681354" h="1969770">
                <a:moveTo>
                  <a:pt x="681228" y="1969770"/>
                </a:moveTo>
                <a:lnTo>
                  <a:pt x="639318" y="1907286"/>
                </a:lnTo>
                <a:lnTo>
                  <a:pt x="57912" y="1907286"/>
                </a:lnTo>
                <a:lnTo>
                  <a:pt x="57912" y="35051"/>
                </a:lnTo>
                <a:lnTo>
                  <a:pt x="0" y="0"/>
                </a:lnTo>
                <a:lnTo>
                  <a:pt x="0" y="1969770"/>
                </a:lnTo>
                <a:lnTo>
                  <a:pt x="681228" y="1969770"/>
                </a:lnTo>
                <a:close/>
              </a:path>
            </a:pathLst>
          </a:custGeom>
          <a:solidFill>
            <a:srgbClr val="000000"/>
          </a:solidFill>
        </p:spPr>
        <p:txBody>
          <a:bodyPr wrap="square" lIns="0" tIns="0" rIns="0" bIns="0" rtlCol="0"/>
          <a:lstStyle/>
          <a:p>
            <a:endParaRPr/>
          </a:p>
        </p:txBody>
      </p:sp>
      <p:sp>
        <p:nvSpPr>
          <p:cNvPr id="23" name="object 23"/>
          <p:cNvSpPr/>
          <p:nvPr/>
        </p:nvSpPr>
        <p:spPr>
          <a:xfrm>
            <a:off x="7171181" y="3188970"/>
            <a:ext cx="680720" cy="1969770"/>
          </a:xfrm>
          <a:custGeom>
            <a:avLst/>
            <a:gdLst/>
            <a:ahLst/>
            <a:cxnLst/>
            <a:rect l="l" t="t" r="r" b="b"/>
            <a:pathLst>
              <a:path w="680720" h="1969770">
                <a:moveTo>
                  <a:pt x="680466" y="1969770"/>
                </a:moveTo>
                <a:lnTo>
                  <a:pt x="680466" y="0"/>
                </a:lnTo>
                <a:lnTo>
                  <a:pt x="0" y="0"/>
                </a:lnTo>
                <a:lnTo>
                  <a:pt x="41148" y="62484"/>
                </a:lnTo>
                <a:lnTo>
                  <a:pt x="622554" y="62484"/>
                </a:lnTo>
                <a:lnTo>
                  <a:pt x="622554" y="1933194"/>
                </a:lnTo>
                <a:lnTo>
                  <a:pt x="680466" y="1969770"/>
                </a:lnTo>
                <a:close/>
              </a:path>
            </a:pathLst>
          </a:custGeom>
          <a:solidFill>
            <a:srgbClr val="000000"/>
          </a:solidFill>
        </p:spPr>
        <p:txBody>
          <a:bodyPr wrap="square" lIns="0" tIns="0" rIns="0" bIns="0" rtlCol="0"/>
          <a:lstStyle/>
          <a:p>
            <a:endParaRPr/>
          </a:p>
        </p:txBody>
      </p:sp>
      <p:sp>
        <p:nvSpPr>
          <p:cNvPr id="24" name="object 24"/>
          <p:cNvSpPr/>
          <p:nvPr/>
        </p:nvSpPr>
        <p:spPr>
          <a:xfrm>
            <a:off x="7354061" y="3359658"/>
            <a:ext cx="312420" cy="0"/>
          </a:xfrm>
          <a:custGeom>
            <a:avLst/>
            <a:gdLst/>
            <a:ahLst/>
            <a:cxnLst/>
            <a:rect l="l" t="t" r="r" b="b"/>
            <a:pathLst>
              <a:path w="312420">
                <a:moveTo>
                  <a:pt x="0" y="0"/>
                </a:moveTo>
                <a:lnTo>
                  <a:pt x="312420" y="0"/>
                </a:lnTo>
              </a:path>
            </a:pathLst>
          </a:custGeom>
          <a:ln w="54863">
            <a:solidFill>
              <a:srgbClr val="000000"/>
            </a:solidFill>
          </a:ln>
        </p:spPr>
        <p:txBody>
          <a:bodyPr wrap="square" lIns="0" tIns="0" rIns="0" bIns="0" rtlCol="0"/>
          <a:lstStyle/>
          <a:p>
            <a:endParaRPr/>
          </a:p>
        </p:txBody>
      </p:sp>
      <p:sp>
        <p:nvSpPr>
          <p:cNvPr id="25" name="object 25"/>
          <p:cNvSpPr/>
          <p:nvPr/>
        </p:nvSpPr>
        <p:spPr>
          <a:xfrm>
            <a:off x="7206995" y="3494151"/>
            <a:ext cx="616585" cy="0"/>
          </a:xfrm>
          <a:custGeom>
            <a:avLst/>
            <a:gdLst/>
            <a:ahLst/>
            <a:cxnLst/>
            <a:rect l="l" t="t" r="r" b="b"/>
            <a:pathLst>
              <a:path w="616584">
                <a:moveTo>
                  <a:pt x="0" y="0"/>
                </a:moveTo>
                <a:lnTo>
                  <a:pt x="616457" y="0"/>
                </a:lnTo>
              </a:path>
            </a:pathLst>
          </a:custGeom>
          <a:ln w="55625">
            <a:solidFill>
              <a:srgbClr val="000000"/>
            </a:solidFill>
          </a:ln>
        </p:spPr>
        <p:txBody>
          <a:bodyPr wrap="square" lIns="0" tIns="0" rIns="0" bIns="0" rtlCol="0"/>
          <a:lstStyle/>
          <a:p>
            <a:endParaRPr/>
          </a:p>
        </p:txBody>
      </p:sp>
      <p:sp>
        <p:nvSpPr>
          <p:cNvPr id="26" name="object 26"/>
          <p:cNvSpPr/>
          <p:nvPr/>
        </p:nvSpPr>
        <p:spPr>
          <a:xfrm>
            <a:off x="7353300" y="3627501"/>
            <a:ext cx="311150" cy="0"/>
          </a:xfrm>
          <a:custGeom>
            <a:avLst/>
            <a:gdLst/>
            <a:ahLst/>
            <a:cxnLst/>
            <a:rect l="l" t="t" r="r" b="b"/>
            <a:pathLst>
              <a:path w="311150">
                <a:moveTo>
                  <a:pt x="0" y="0"/>
                </a:moveTo>
                <a:lnTo>
                  <a:pt x="310896" y="0"/>
                </a:lnTo>
              </a:path>
            </a:pathLst>
          </a:custGeom>
          <a:ln w="55625">
            <a:solidFill>
              <a:srgbClr val="000000"/>
            </a:solidFill>
          </a:ln>
        </p:spPr>
        <p:txBody>
          <a:bodyPr wrap="square" lIns="0" tIns="0" rIns="0" bIns="0" rtlCol="0"/>
          <a:lstStyle/>
          <a:p>
            <a:endParaRPr/>
          </a:p>
        </p:txBody>
      </p:sp>
      <p:sp>
        <p:nvSpPr>
          <p:cNvPr id="27" name="object 27"/>
          <p:cNvSpPr/>
          <p:nvPr/>
        </p:nvSpPr>
        <p:spPr>
          <a:xfrm>
            <a:off x="7205471" y="3762375"/>
            <a:ext cx="616585" cy="0"/>
          </a:xfrm>
          <a:custGeom>
            <a:avLst/>
            <a:gdLst/>
            <a:ahLst/>
            <a:cxnLst/>
            <a:rect l="l" t="t" r="r" b="b"/>
            <a:pathLst>
              <a:path w="616584">
                <a:moveTo>
                  <a:pt x="0" y="0"/>
                </a:moveTo>
                <a:lnTo>
                  <a:pt x="616457" y="0"/>
                </a:lnTo>
              </a:path>
            </a:pathLst>
          </a:custGeom>
          <a:ln w="55625">
            <a:solidFill>
              <a:srgbClr val="000000"/>
            </a:solidFill>
          </a:ln>
        </p:spPr>
        <p:txBody>
          <a:bodyPr wrap="square" lIns="0" tIns="0" rIns="0" bIns="0" rtlCol="0"/>
          <a:lstStyle/>
          <a:p>
            <a:endParaRPr/>
          </a:p>
        </p:txBody>
      </p:sp>
      <p:sp>
        <p:nvSpPr>
          <p:cNvPr id="28" name="object 28"/>
          <p:cNvSpPr/>
          <p:nvPr/>
        </p:nvSpPr>
        <p:spPr>
          <a:xfrm>
            <a:off x="7353300" y="3893820"/>
            <a:ext cx="311150" cy="0"/>
          </a:xfrm>
          <a:custGeom>
            <a:avLst/>
            <a:gdLst/>
            <a:ahLst/>
            <a:cxnLst/>
            <a:rect l="l" t="t" r="r" b="b"/>
            <a:pathLst>
              <a:path w="311150">
                <a:moveTo>
                  <a:pt x="0" y="0"/>
                </a:moveTo>
                <a:lnTo>
                  <a:pt x="310896" y="0"/>
                </a:lnTo>
              </a:path>
            </a:pathLst>
          </a:custGeom>
          <a:ln w="54863">
            <a:solidFill>
              <a:srgbClr val="000000"/>
            </a:solidFill>
          </a:ln>
        </p:spPr>
        <p:txBody>
          <a:bodyPr wrap="square" lIns="0" tIns="0" rIns="0" bIns="0" rtlCol="0"/>
          <a:lstStyle/>
          <a:p>
            <a:endParaRPr/>
          </a:p>
        </p:txBody>
      </p:sp>
      <p:sp>
        <p:nvSpPr>
          <p:cNvPr id="29" name="object 29"/>
          <p:cNvSpPr/>
          <p:nvPr/>
        </p:nvSpPr>
        <p:spPr>
          <a:xfrm>
            <a:off x="7205471" y="4028313"/>
            <a:ext cx="616585" cy="0"/>
          </a:xfrm>
          <a:custGeom>
            <a:avLst/>
            <a:gdLst/>
            <a:ahLst/>
            <a:cxnLst/>
            <a:rect l="l" t="t" r="r" b="b"/>
            <a:pathLst>
              <a:path w="616584">
                <a:moveTo>
                  <a:pt x="0" y="0"/>
                </a:moveTo>
                <a:lnTo>
                  <a:pt x="616457" y="0"/>
                </a:lnTo>
              </a:path>
            </a:pathLst>
          </a:custGeom>
          <a:ln w="55625">
            <a:solidFill>
              <a:srgbClr val="000000"/>
            </a:solidFill>
          </a:ln>
        </p:spPr>
        <p:txBody>
          <a:bodyPr wrap="square" lIns="0" tIns="0" rIns="0" bIns="0" rtlCol="0"/>
          <a:lstStyle/>
          <a:p>
            <a:endParaRPr/>
          </a:p>
        </p:txBody>
      </p:sp>
      <p:sp>
        <p:nvSpPr>
          <p:cNvPr id="30" name="object 30"/>
          <p:cNvSpPr/>
          <p:nvPr/>
        </p:nvSpPr>
        <p:spPr>
          <a:xfrm>
            <a:off x="7353300" y="4162044"/>
            <a:ext cx="311150" cy="0"/>
          </a:xfrm>
          <a:custGeom>
            <a:avLst/>
            <a:gdLst/>
            <a:ahLst/>
            <a:cxnLst/>
            <a:rect l="l" t="t" r="r" b="b"/>
            <a:pathLst>
              <a:path w="311150">
                <a:moveTo>
                  <a:pt x="0" y="0"/>
                </a:moveTo>
                <a:lnTo>
                  <a:pt x="310896" y="0"/>
                </a:lnTo>
              </a:path>
            </a:pathLst>
          </a:custGeom>
          <a:ln w="54863">
            <a:solidFill>
              <a:srgbClr val="000000"/>
            </a:solidFill>
          </a:ln>
        </p:spPr>
        <p:txBody>
          <a:bodyPr wrap="square" lIns="0" tIns="0" rIns="0" bIns="0" rtlCol="0"/>
          <a:lstStyle/>
          <a:p>
            <a:endParaRPr/>
          </a:p>
        </p:txBody>
      </p:sp>
      <p:sp>
        <p:nvSpPr>
          <p:cNvPr id="31" name="object 31"/>
          <p:cNvSpPr/>
          <p:nvPr/>
        </p:nvSpPr>
        <p:spPr>
          <a:xfrm>
            <a:off x="7205471" y="4296536"/>
            <a:ext cx="616585" cy="0"/>
          </a:xfrm>
          <a:custGeom>
            <a:avLst/>
            <a:gdLst/>
            <a:ahLst/>
            <a:cxnLst/>
            <a:rect l="l" t="t" r="r" b="b"/>
            <a:pathLst>
              <a:path w="616584">
                <a:moveTo>
                  <a:pt x="0" y="0"/>
                </a:moveTo>
                <a:lnTo>
                  <a:pt x="616457" y="0"/>
                </a:lnTo>
              </a:path>
            </a:pathLst>
          </a:custGeom>
          <a:ln w="55625">
            <a:solidFill>
              <a:srgbClr val="000000"/>
            </a:solidFill>
          </a:ln>
        </p:spPr>
        <p:txBody>
          <a:bodyPr wrap="square" lIns="0" tIns="0" rIns="0" bIns="0" rtlCol="0"/>
          <a:lstStyle/>
          <a:p>
            <a:endParaRPr/>
          </a:p>
        </p:txBody>
      </p:sp>
      <p:sp>
        <p:nvSpPr>
          <p:cNvPr id="32" name="object 32"/>
          <p:cNvSpPr/>
          <p:nvPr/>
        </p:nvSpPr>
        <p:spPr>
          <a:xfrm>
            <a:off x="7353300" y="4429125"/>
            <a:ext cx="311150" cy="0"/>
          </a:xfrm>
          <a:custGeom>
            <a:avLst/>
            <a:gdLst/>
            <a:ahLst/>
            <a:cxnLst/>
            <a:rect l="l" t="t" r="r" b="b"/>
            <a:pathLst>
              <a:path w="311150">
                <a:moveTo>
                  <a:pt x="0" y="0"/>
                </a:moveTo>
                <a:lnTo>
                  <a:pt x="310896" y="0"/>
                </a:lnTo>
              </a:path>
            </a:pathLst>
          </a:custGeom>
          <a:ln w="55625">
            <a:solidFill>
              <a:srgbClr val="000000"/>
            </a:solidFill>
          </a:ln>
        </p:spPr>
        <p:txBody>
          <a:bodyPr wrap="square" lIns="0" tIns="0" rIns="0" bIns="0" rtlCol="0"/>
          <a:lstStyle/>
          <a:p>
            <a:endParaRPr/>
          </a:p>
        </p:txBody>
      </p:sp>
      <p:sp>
        <p:nvSpPr>
          <p:cNvPr id="33" name="object 33"/>
          <p:cNvSpPr/>
          <p:nvPr/>
        </p:nvSpPr>
        <p:spPr>
          <a:xfrm>
            <a:off x="7205471" y="4563617"/>
            <a:ext cx="616585" cy="0"/>
          </a:xfrm>
          <a:custGeom>
            <a:avLst/>
            <a:gdLst/>
            <a:ahLst/>
            <a:cxnLst/>
            <a:rect l="l" t="t" r="r" b="b"/>
            <a:pathLst>
              <a:path w="616584">
                <a:moveTo>
                  <a:pt x="0" y="0"/>
                </a:moveTo>
                <a:lnTo>
                  <a:pt x="616457" y="0"/>
                </a:lnTo>
              </a:path>
            </a:pathLst>
          </a:custGeom>
          <a:ln w="54863">
            <a:solidFill>
              <a:srgbClr val="000000"/>
            </a:solidFill>
          </a:ln>
        </p:spPr>
        <p:txBody>
          <a:bodyPr wrap="square" lIns="0" tIns="0" rIns="0" bIns="0" rtlCol="0"/>
          <a:lstStyle/>
          <a:p>
            <a:endParaRPr/>
          </a:p>
        </p:txBody>
      </p:sp>
      <p:sp>
        <p:nvSpPr>
          <p:cNvPr id="34" name="object 34"/>
          <p:cNvSpPr/>
          <p:nvPr/>
        </p:nvSpPr>
        <p:spPr>
          <a:xfrm>
            <a:off x="6681216" y="3329940"/>
            <a:ext cx="208279" cy="633730"/>
          </a:xfrm>
          <a:custGeom>
            <a:avLst/>
            <a:gdLst/>
            <a:ahLst/>
            <a:cxnLst/>
            <a:rect l="l" t="t" r="r" b="b"/>
            <a:pathLst>
              <a:path w="208279" h="633729">
                <a:moveTo>
                  <a:pt x="208026" y="633222"/>
                </a:moveTo>
                <a:lnTo>
                  <a:pt x="172974" y="573024"/>
                </a:lnTo>
                <a:lnTo>
                  <a:pt x="63246" y="573024"/>
                </a:lnTo>
                <a:lnTo>
                  <a:pt x="63246" y="31241"/>
                </a:lnTo>
                <a:lnTo>
                  <a:pt x="0" y="0"/>
                </a:lnTo>
                <a:lnTo>
                  <a:pt x="0" y="633222"/>
                </a:lnTo>
                <a:lnTo>
                  <a:pt x="208026" y="633222"/>
                </a:lnTo>
                <a:close/>
              </a:path>
              <a:path w="208279" h="633729">
                <a:moveTo>
                  <a:pt x="172974" y="204215"/>
                </a:moveTo>
                <a:lnTo>
                  <a:pt x="172974" y="144018"/>
                </a:lnTo>
                <a:lnTo>
                  <a:pt x="63246" y="144018"/>
                </a:lnTo>
                <a:lnTo>
                  <a:pt x="63246" y="204215"/>
                </a:lnTo>
                <a:lnTo>
                  <a:pt x="172974" y="204215"/>
                </a:lnTo>
                <a:close/>
              </a:path>
              <a:path w="208279" h="633729">
                <a:moveTo>
                  <a:pt x="172974" y="347472"/>
                </a:moveTo>
                <a:lnTo>
                  <a:pt x="172974" y="286512"/>
                </a:lnTo>
                <a:lnTo>
                  <a:pt x="63246" y="286512"/>
                </a:lnTo>
                <a:lnTo>
                  <a:pt x="63246" y="347472"/>
                </a:lnTo>
                <a:lnTo>
                  <a:pt x="172974" y="347472"/>
                </a:lnTo>
                <a:close/>
              </a:path>
              <a:path w="208279" h="633729">
                <a:moveTo>
                  <a:pt x="172974" y="489966"/>
                </a:moveTo>
                <a:lnTo>
                  <a:pt x="172974" y="429768"/>
                </a:lnTo>
                <a:lnTo>
                  <a:pt x="63246" y="429768"/>
                </a:lnTo>
                <a:lnTo>
                  <a:pt x="63246" y="489966"/>
                </a:lnTo>
                <a:lnTo>
                  <a:pt x="172974" y="489966"/>
                </a:lnTo>
                <a:close/>
              </a:path>
            </a:pathLst>
          </a:custGeom>
          <a:solidFill>
            <a:srgbClr val="000000"/>
          </a:solidFill>
        </p:spPr>
        <p:txBody>
          <a:bodyPr wrap="square" lIns="0" tIns="0" rIns="0" bIns="0" rtlCol="0"/>
          <a:lstStyle/>
          <a:p>
            <a:endParaRPr/>
          </a:p>
        </p:txBody>
      </p:sp>
      <p:sp>
        <p:nvSpPr>
          <p:cNvPr id="35" name="object 35"/>
          <p:cNvSpPr/>
          <p:nvPr/>
        </p:nvSpPr>
        <p:spPr>
          <a:xfrm>
            <a:off x="6681216" y="3329940"/>
            <a:ext cx="208279" cy="633730"/>
          </a:xfrm>
          <a:custGeom>
            <a:avLst/>
            <a:gdLst/>
            <a:ahLst/>
            <a:cxnLst/>
            <a:rect l="l" t="t" r="r" b="b"/>
            <a:pathLst>
              <a:path w="208279" h="633729">
                <a:moveTo>
                  <a:pt x="208026" y="633222"/>
                </a:moveTo>
                <a:lnTo>
                  <a:pt x="208026" y="0"/>
                </a:lnTo>
                <a:lnTo>
                  <a:pt x="0" y="0"/>
                </a:lnTo>
                <a:lnTo>
                  <a:pt x="35052" y="61722"/>
                </a:lnTo>
                <a:lnTo>
                  <a:pt x="144018" y="61721"/>
                </a:lnTo>
                <a:lnTo>
                  <a:pt x="144018" y="595884"/>
                </a:lnTo>
                <a:lnTo>
                  <a:pt x="208026" y="633222"/>
                </a:lnTo>
                <a:close/>
              </a:path>
            </a:pathLst>
          </a:custGeom>
          <a:solidFill>
            <a:srgbClr val="000000"/>
          </a:solidFill>
        </p:spPr>
        <p:txBody>
          <a:bodyPr wrap="square" lIns="0" tIns="0" rIns="0" bIns="0" rtlCol="0"/>
          <a:lstStyle/>
          <a:p>
            <a:endParaRPr/>
          </a:p>
        </p:txBody>
      </p:sp>
      <p:sp>
        <p:nvSpPr>
          <p:cNvPr id="36" name="object 36"/>
          <p:cNvSpPr/>
          <p:nvPr/>
        </p:nvSpPr>
        <p:spPr>
          <a:xfrm>
            <a:off x="3825240" y="3755897"/>
            <a:ext cx="2348230" cy="260985"/>
          </a:xfrm>
          <a:custGeom>
            <a:avLst/>
            <a:gdLst/>
            <a:ahLst/>
            <a:cxnLst/>
            <a:rect l="l" t="t" r="r" b="b"/>
            <a:pathLst>
              <a:path w="2348229" h="260985">
                <a:moveTo>
                  <a:pt x="2217420" y="195072"/>
                </a:moveTo>
                <a:lnTo>
                  <a:pt x="2217420" y="65532"/>
                </a:lnTo>
                <a:lnTo>
                  <a:pt x="0" y="65532"/>
                </a:lnTo>
                <a:lnTo>
                  <a:pt x="0" y="195072"/>
                </a:lnTo>
                <a:lnTo>
                  <a:pt x="2217420" y="195072"/>
                </a:lnTo>
                <a:close/>
              </a:path>
              <a:path w="2348229" h="260985">
                <a:moveTo>
                  <a:pt x="2347722" y="130302"/>
                </a:moveTo>
                <a:lnTo>
                  <a:pt x="2217420" y="0"/>
                </a:lnTo>
                <a:lnTo>
                  <a:pt x="2217420" y="260604"/>
                </a:lnTo>
                <a:lnTo>
                  <a:pt x="2347722" y="130302"/>
                </a:lnTo>
                <a:close/>
              </a:path>
            </a:pathLst>
          </a:custGeom>
          <a:solidFill>
            <a:srgbClr val="FFFFCC"/>
          </a:solidFill>
        </p:spPr>
        <p:txBody>
          <a:bodyPr wrap="square" lIns="0" tIns="0" rIns="0" bIns="0" rtlCol="0"/>
          <a:lstStyle/>
          <a:p>
            <a:endParaRPr/>
          </a:p>
        </p:txBody>
      </p:sp>
      <p:sp>
        <p:nvSpPr>
          <p:cNvPr id="37" name="object 37"/>
          <p:cNvSpPr/>
          <p:nvPr/>
        </p:nvSpPr>
        <p:spPr>
          <a:xfrm>
            <a:off x="3820667" y="3744467"/>
            <a:ext cx="2359660" cy="283845"/>
          </a:xfrm>
          <a:custGeom>
            <a:avLst/>
            <a:gdLst/>
            <a:ahLst/>
            <a:cxnLst/>
            <a:rect l="l" t="t" r="r" b="b"/>
            <a:pathLst>
              <a:path w="2359660" h="283845">
                <a:moveTo>
                  <a:pt x="2221992" y="71627"/>
                </a:moveTo>
                <a:lnTo>
                  <a:pt x="0" y="71627"/>
                </a:lnTo>
                <a:lnTo>
                  <a:pt x="0" y="211835"/>
                </a:lnTo>
                <a:lnTo>
                  <a:pt x="4572" y="211835"/>
                </a:lnTo>
                <a:lnTo>
                  <a:pt x="4572" y="81533"/>
                </a:lnTo>
                <a:lnTo>
                  <a:pt x="9143" y="76961"/>
                </a:lnTo>
                <a:lnTo>
                  <a:pt x="9143" y="81533"/>
                </a:lnTo>
                <a:lnTo>
                  <a:pt x="2217420" y="81533"/>
                </a:lnTo>
                <a:lnTo>
                  <a:pt x="2217420" y="76961"/>
                </a:lnTo>
                <a:lnTo>
                  <a:pt x="2221992" y="71627"/>
                </a:lnTo>
                <a:close/>
              </a:path>
              <a:path w="2359660" h="283845">
                <a:moveTo>
                  <a:pt x="9143" y="81533"/>
                </a:moveTo>
                <a:lnTo>
                  <a:pt x="9143" y="76961"/>
                </a:lnTo>
                <a:lnTo>
                  <a:pt x="4572" y="81533"/>
                </a:lnTo>
                <a:lnTo>
                  <a:pt x="9143" y="81533"/>
                </a:lnTo>
                <a:close/>
              </a:path>
              <a:path w="2359660" h="283845">
                <a:moveTo>
                  <a:pt x="9143" y="201929"/>
                </a:moveTo>
                <a:lnTo>
                  <a:pt x="9143" y="81533"/>
                </a:lnTo>
                <a:lnTo>
                  <a:pt x="4572" y="81533"/>
                </a:lnTo>
                <a:lnTo>
                  <a:pt x="4572" y="201929"/>
                </a:lnTo>
                <a:lnTo>
                  <a:pt x="9143" y="201929"/>
                </a:lnTo>
                <a:close/>
              </a:path>
              <a:path w="2359660" h="283845">
                <a:moveTo>
                  <a:pt x="2227326" y="259891"/>
                </a:moveTo>
                <a:lnTo>
                  <a:pt x="2227326" y="201929"/>
                </a:lnTo>
                <a:lnTo>
                  <a:pt x="4572" y="201929"/>
                </a:lnTo>
                <a:lnTo>
                  <a:pt x="9143" y="206501"/>
                </a:lnTo>
                <a:lnTo>
                  <a:pt x="9143" y="211835"/>
                </a:lnTo>
                <a:lnTo>
                  <a:pt x="2217420" y="211835"/>
                </a:lnTo>
                <a:lnTo>
                  <a:pt x="2217420" y="206501"/>
                </a:lnTo>
                <a:lnTo>
                  <a:pt x="2221992" y="211835"/>
                </a:lnTo>
                <a:lnTo>
                  <a:pt x="2221992" y="265193"/>
                </a:lnTo>
                <a:lnTo>
                  <a:pt x="2227326" y="259891"/>
                </a:lnTo>
                <a:close/>
              </a:path>
              <a:path w="2359660" h="283845">
                <a:moveTo>
                  <a:pt x="9143" y="211835"/>
                </a:moveTo>
                <a:lnTo>
                  <a:pt x="9143" y="206501"/>
                </a:lnTo>
                <a:lnTo>
                  <a:pt x="4572" y="201929"/>
                </a:lnTo>
                <a:lnTo>
                  <a:pt x="4572" y="211835"/>
                </a:lnTo>
                <a:lnTo>
                  <a:pt x="9143" y="211835"/>
                </a:lnTo>
                <a:close/>
              </a:path>
              <a:path w="2359660" h="283845">
                <a:moveTo>
                  <a:pt x="2359152" y="141731"/>
                </a:moveTo>
                <a:lnTo>
                  <a:pt x="2217420" y="0"/>
                </a:lnTo>
                <a:lnTo>
                  <a:pt x="2217420" y="71627"/>
                </a:lnTo>
                <a:lnTo>
                  <a:pt x="2218944" y="71627"/>
                </a:lnTo>
                <a:lnTo>
                  <a:pt x="2218944" y="15239"/>
                </a:lnTo>
                <a:lnTo>
                  <a:pt x="2227326" y="11429"/>
                </a:lnTo>
                <a:lnTo>
                  <a:pt x="2227326" y="23572"/>
                </a:lnTo>
                <a:lnTo>
                  <a:pt x="2346180" y="141731"/>
                </a:lnTo>
                <a:lnTo>
                  <a:pt x="2349246" y="138683"/>
                </a:lnTo>
                <a:lnTo>
                  <a:pt x="2349246" y="151637"/>
                </a:lnTo>
                <a:lnTo>
                  <a:pt x="2359152" y="141731"/>
                </a:lnTo>
                <a:close/>
              </a:path>
              <a:path w="2359660" h="283845">
                <a:moveTo>
                  <a:pt x="2221992" y="81533"/>
                </a:moveTo>
                <a:lnTo>
                  <a:pt x="2221992" y="71627"/>
                </a:lnTo>
                <a:lnTo>
                  <a:pt x="2217420" y="76961"/>
                </a:lnTo>
                <a:lnTo>
                  <a:pt x="2217420" y="81533"/>
                </a:lnTo>
                <a:lnTo>
                  <a:pt x="2221992" y="81533"/>
                </a:lnTo>
                <a:close/>
              </a:path>
              <a:path w="2359660" h="283845">
                <a:moveTo>
                  <a:pt x="2221992" y="211835"/>
                </a:moveTo>
                <a:lnTo>
                  <a:pt x="2217420" y="206501"/>
                </a:lnTo>
                <a:lnTo>
                  <a:pt x="2217420" y="211835"/>
                </a:lnTo>
                <a:lnTo>
                  <a:pt x="2221992" y="211835"/>
                </a:lnTo>
                <a:close/>
              </a:path>
              <a:path w="2359660" h="283845">
                <a:moveTo>
                  <a:pt x="2221992" y="265193"/>
                </a:moveTo>
                <a:lnTo>
                  <a:pt x="2221992" y="211835"/>
                </a:lnTo>
                <a:lnTo>
                  <a:pt x="2217420" y="211835"/>
                </a:lnTo>
                <a:lnTo>
                  <a:pt x="2217420" y="283463"/>
                </a:lnTo>
                <a:lnTo>
                  <a:pt x="2218944" y="281939"/>
                </a:lnTo>
                <a:lnTo>
                  <a:pt x="2218944" y="268223"/>
                </a:lnTo>
                <a:lnTo>
                  <a:pt x="2221992" y="265193"/>
                </a:lnTo>
                <a:close/>
              </a:path>
              <a:path w="2359660" h="283845">
                <a:moveTo>
                  <a:pt x="2227326" y="23572"/>
                </a:moveTo>
                <a:lnTo>
                  <a:pt x="2227326" y="11429"/>
                </a:lnTo>
                <a:lnTo>
                  <a:pt x="2218944" y="15239"/>
                </a:lnTo>
                <a:lnTo>
                  <a:pt x="2227326" y="23572"/>
                </a:lnTo>
                <a:close/>
              </a:path>
              <a:path w="2359660" h="283845">
                <a:moveTo>
                  <a:pt x="2227326" y="81533"/>
                </a:moveTo>
                <a:lnTo>
                  <a:pt x="2227326" y="23572"/>
                </a:lnTo>
                <a:lnTo>
                  <a:pt x="2218944" y="15239"/>
                </a:lnTo>
                <a:lnTo>
                  <a:pt x="2218944" y="71627"/>
                </a:lnTo>
                <a:lnTo>
                  <a:pt x="2221992" y="71627"/>
                </a:lnTo>
                <a:lnTo>
                  <a:pt x="2221992" y="81533"/>
                </a:lnTo>
                <a:lnTo>
                  <a:pt x="2227326" y="81533"/>
                </a:lnTo>
                <a:close/>
              </a:path>
              <a:path w="2359660" h="283845">
                <a:moveTo>
                  <a:pt x="2349246" y="151637"/>
                </a:moveTo>
                <a:lnTo>
                  <a:pt x="2349246" y="144779"/>
                </a:lnTo>
                <a:lnTo>
                  <a:pt x="2346180" y="141731"/>
                </a:lnTo>
                <a:lnTo>
                  <a:pt x="2218944" y="268223"/>
                </a:lnTo>
                <a:lnTo>
                  <a:pt x="2227326" y="272033"/>
                </a:lnTo>
                <a:lnTo>
                  <a:pt x="2227326" y="273557"/>
                </a:lnTo>
                <a:lnTo>
                  <a:pt x="2349246" y="151637"/>
                </a:lnTo>
                <a:close/>
              </a:path>
              <a:path w="2359660" h="283845">
                <a:moveTo>
                  <a:pt x="2227326" y="273557"/>
                </a:moveTo>
                <a:lnTo>
                  <a:pt x="2227326" y="272033"/>
                </a:lnTo>
                <a:lnTo>
                  <a:pt x="2218944" y="268223"/>
                </a:lnTo>
                <a:lnTo>
                  <a:pt x="2218944" y="281939"/>
                </a:lnTo>
                <a:lnTo>
                  <a:pt x="2227326" y="273557"/>
                </a:lnTo>
                <a:close/>
              </a:path>
              <a:path w="2359660" h="283845">
                <a:moveTo>
                  <a:pt x="2349246" y="144779"/>
                </a:moveTo>
                <a:lnTo>
                  <a:pt x="2349246" y="138683"/>
                </a:lnTo>
                <a:lnTo>
                  <a:pt x="2346180" y="141731"/>
                </a:lnTo>
                <a:lnTo>
                  <a:pt x="2349246" y="144779"/>
                </a:lnTo>
                <a:close/>
              </a:path>
            </a:pathLst>
          </a:custGeom>
          <a:solidFill>
            <a:srgbClr val="000000"/>
          </a:solidFill>
        </p:spPr>
        <p:txBody>
          <a:bodyPr wrap="square" lIns="0" tIns="0" rIns="0" bIns="0" rtlCol="0"/>
          <a:lstStyle/>
          <a:p>
            <a:endParaRPr/>
          </a:p>
        </p:txBody>
      </p:sp>
      <p:sp>
        <p:nvSpPr>
          <p:cNvPr id="38" name="object 38"/>
          <p:cNvSpPr/>
          <p:nvPr/>
        </p:nvSpPr>
        <p:spPr>
          <a:xfrm>
            <a:off x="3825240" y="4861559"/>
            <a:ext cx="2348230" cy="260350"/>
          </a:xfrm>
          <a:custGeom>
            <a:avLst/>
            <a:gdLst/>
            <a:ahLst/>
            <a:cxnLst/>
            <a:rect l="l" t="t" r="r" b="b"/>
            <a:pathLst>
              <a:path w="2348229" h="260350">
                <a:moveTo>
                  <a:pt x="130302" y="259842"/>
                </a:moveTo>
                <a:lnTo>
                  <a:pt x="130302" y="0"/>
                </a:lnTo>
                <a:lnTo>
                  <a:pt x="0" y="130302"/>
                </a:lnTo>
                <a:lnTo>
                  <a:pt x="130302" y="259842"/>
                </a:lnTo>
                <a:close/>
              </a:path>
              <a:path w="2348229" h="260350">
                <a:moveTo>
                  <a:pt x="2347722" y="195072"/>
                </a:moveTo>
                <a:lnTo>
                  <a:pt x="2347722" y="64770"/>
                </a:lnTo>
                <a:lnTo>
                  <a:pt x="130302" y="64770"/>
                </a:lnTo>
                <a:lnTo>
                  <a:pt x="130302" y="195072"/>
                </a:lnTo>
                <a:lnTo>
                  <a:pt x="2347722" y="195072"/>
                </a:lnTo>
                <a:close/>
              </a:path>
            </a:pathLst>
          </a:custGeom>
          <a:solidFill>
            <a:srgbClr val="FFFFCC"/>
          </a:solidFill>
        </p:spPr>
        <p:txBody>
          <a:bodyPr wrap="square" lIns="0" tIns="0" rIns="0" bIns="0" rtlCol="0"/>
          <a:lstStyle/>
          <a:p>
            <a:endParaRPr/>
          </a:p>
        </p:txBody>
      </p:sp>
      <p:sp>
        <p:nvSpPr>
          <p:cNvPr id="39" name="object 39"/>
          <p:cNvSpPr/>
          <p:nvPr/>
        </p:nvSpPr>
        <p:spPr>
          <a:xfrm>
            <a:off x="3818382" y="4850129"/>
            <a:ext cx="2359660" cy="283210"/>
          </a:xfrm>
          <a:custGeom>
            <a:avLst/>
            <a:gdLst/>
            <a:ahLst/>
            <a:cxnLst/>
            <a:rect l="l" t="t" r="r" b="b"/>
            <a:pathLst>
              <a:path w="2359660" h="283210">
                <a:moveTo>
                  <a:pt x="141731" y="71628"/>
                </a:moveTo>
                <a:lnTo>
                  <a:pt x="141731" y="0"/>
                </a:lnTo>
                <a:lnTo>
                  <a:pt x="0" y="141732"/>
                </a:lnTo>
                <a:lnTo>
                  <a:pt x="10668" y="152342"/>
                </a:lnTo>
                <a:lnTo>
                  <a:pt x="10668" y="137922"/>
                </a:lnTo>
                <a:lnTo>
                  <a:pt x="14076" y="141351"/>
                </a:lnTo>
                <a:lnTo>
                  <a:pt x="132587" y="22142"/>
                </a:lnTo>
                <a:lnTo>
                  <a:pt x="132587" y="11430"/>
                </a:lnTo>
                <a:lnTo>
                  <a:pt x="140207" y="14478"/>
                </a:lnTo>
                <a:lnTo>
                  <a:pt x="140207" y="71628"/>
                </a:lnTo>
                <a:lnTo>
                  <a:pt x="141731" y="71628"/>
                </a:lnTo>
                <a:close/>
              </a:path>
              <a:path w="2359660" h="283210">
                <a:moveTo>
                  <a:pt x="14076" y="141351"/>
                </a:moveTo>
                <a:lnTo>
                  <a:pt x="10668" y="137922"/>
                </a:lnTo>
                <a:lnTo>
                  <a:pt x="10668" y="144780"/>
                </a:lnTo>
                <a:lnTo>
                  <a:pt x="14076" y="141351"/>
                </a:lnTo>
                <a:close/>
              </a:path>
              <a:path w="2359660" h="283210">
                <a:moveTo>
                  <a:pt x="140207" y="268224"/>
                </a:moveTo>
                <a:lnTo>
                  <a:pt x="14076" y="141351"/>
                </a:lnTo>
                <a:lnTo>
                  <a:pt x="10668" y="144780"/>
                </a:lnTo>
                <a:lnTo>
                  <a:pt x="10668" y="152342"/>
                </a:lnTo>
                <a:lnTo>
                  <a:pt x="132587" y="273607"/>
                </a:lnTo>
                <a:lnTo>
                  <a:pt x="132587" y="271272"/>
                </a:lnTo>
                <a:lnTo>
                  <a:pt x="140207" y="268224"/>
                </a:lnTo>
                <a:close/>
              </a:path>
              <a:path w="2359660" h="283210">
                <a:moveTo>
                  <a:pt x="140207" y="14478"/>
                </a:moveTo>
                <a:lnTo>
                  <a:pt x="132587" y="11430"/>
                </a:lnTo>
                <a:lnTo>
                  <a:pt x="132587" y="22142"/>
                </a:lnTo>
                <a:lnTo>
                  <a:pt x="140207" y="14478"/>
                </a:lnTo>
                <a:close/>
              </a:path>
              <a:path w="2359660" h="283210">
                <a:moveTo>
                  <a:pt x="140207" y="71628"/>
                </a:moveTo>
                <a:lnTo>
                  <a:pt x="140207" y="14478"/>
                </a:lnTo>
                <a:lnTo>
                  <a:pt x="132587" y="22142"/>
                </a:lnTo>
                <a:lnTo>
                  <a:pt x="132587" y="80772"/>
                </a:lnTo>
                <a:lnTo>
                  <a:pt x="137159" y="80772"/>
                </a:lnTo>
                <a:lnTo>
                  <a:pt x="137159" y="71628"/>
                </a:lnTo>
                <a:lnTo>
                  <a:pt x="140207" y="71628"/>
                </a:lnTo>
                <a:close/>
              </a:path>
              <a:path w="2359660" h="283210">
                <a:moveTo>
                  <a:pt x="2354579" y="201930"/>
                </a:moveTo>
                <a:lnTo>
                  <a:pt x="132587" y="201930"/>
                </a:lnTo>
                <a:lnTo>
                  <a:pt x="132587" y="260559"/>
                </a:lnTo>
                <a:lnTo>
                  <a:pt x="137159" y="265158"/>
                </a:lnTo>
                <a:lnTo>
                  <a:pt x="137159" y="211074"/>
                </a:lnTo>
                <a:lnTo>
                  <a:pt x="141731" y="206502"/>
                </a:lnTo>
                <a:lnTo>
                  <a:pt x="141731" y="211074"/>
                </a:lnTo>
                <a:lnTo>
                  <a:pt x="2350008" y="211074"/>
                </a:lnTo>
                <a:lnTo>
                  <a:pt x="2350008" y="206502"/>
                </a:lnTo>
                <a:lnTo>
                  <a:pt x="2354579" y="201930"/>
                </a:lnTo>
                <a:close/>
              </a:path>
              <a:path w="2359660" h="283210">
                <a:moveTo>
                  <a:pt x="140207" y="281186"/>
                </a:moveTo>
                <a:lnTo>
                  <a:pt x="140207" y="268224"/>
                </a:lnTo>
                <a:lnTo>
                  <a:pt x="132587" y="271272"/>
                </a:lnTo>
                <a:lnTo>
                  <a:pt x="132587" y="273607"/>
                </a:lnTo>
                <a:lnTo>
                  <a:pt x="140207" y="281186"/>
                </a:lnTo>
                <a:close/>
              </a:path>
              <a:path w="2359660" h="283210">
                <a:moveTo>
                  <a:pt x="2359152" y="211074"/>
                </a:moveTo>
                <a:lnTo>
                  <a:pt x="2359152" y="71628"/>
                </a:lnTo>
                <a:lnTo>
                  <a:pt x="137159" y="71628"/>
                </a:lnTo>
                <a:lnTo>
                  <a:pt x="141731" y="76200"/>
                </a:lnTo>
                <a:lnTo>
                  <a:pt x="141731" y="80772"/>
                </a:lnTo>
                <a:lnTo>
                  <a:pt x="2350008" y="80772"/>
                </a:lnTo>
                <a:lnTo>
                  <a:pt x="2350008" y="76200"/>
                </a:lnTo>
                <a:lnTo>
                  <a:pt x="2354579" y="80772"/>
                </a:lnTo>
                <a:lnTo>
                  <a:pt x="2354579" y="211074"/>
                </a:lnTo>
                <a:lnTo>
                  <a:pt x="2359152" y="211074"/>
                </a:lnTo>
                <a:close/>
              </a:path>
              <a:path w="2359660" h="283210">
                <a:moveTo>
                  <a:pt x="141731" y="80772"/>
                </a:moveTo>
                <a:lnTo>
                  <a:pt x="141731" y="76200"/>
                </a:lnTo>
                <a:lnTo>
                  <a:pt x="137159" y="71628"/>
                </a:lnTo>
                <a:lnTo>
                  <a:pt x="137159" y="80772"/>
                </a:lnTo>
                <a:lnTo>
                  <a:pt x="141731" y="80772"/>
                </a:lnTo>
                <a:close/>
              </a:path>
              <a:path w="2359660" h="283210">
                <a:moveTo>
                  <a:pt x="141731" y="211074"/>
                </a:moveTo>
                <a:lnTo>
                  <a:pt x="141731" y="206502"/>
                </a:lnTo>
                <a:lnTo>
                  <a:pt x="137159" y="211074"/>
                </a:lnTo>
                <a:lnTo>
                  <a:pt x="141731" y="211074"/>
                </a:lnTo>
                <a:close/>
              </a:path>
              <a:path w="2359660" h="283210">
                <a:moveTo>
                  <a:pt x="141731" y="282702"/>
                </a:moveTo>
                <a:lnTo>
                  <a:pt x="141731" y="211074"/>
                </a:lnTo>
                <a:lnTo>
                  <a:pt x="137159" y="211074"/>
                </a:lnTo>
                <a:lnTo>
                  <a:pt x="137159" y="265158"/>
                </a:lnTo>
                <a:lnTo>
                  <a:pt x="140207" y="268224"/>
                </a:lnTo>
                <a:lnTo>
                  <a:pt x="140207" y="281186"/>
                </a:lnTo>
                <a:lnTo>
                  <a:pt x="141731" y="282702"/>
                </a:lnTo>
                <a:close/>
              </a:path>
              <a:path w="2359660" h="283210">
                <a:moveTo>
                  <a:pt x="2354579" y="80772"/>
                </a:moveTo>
                <a:lnTo>
                  <a:pt x="2350008" y="76200"/>
                </a:lnTo>
                <a:lnTo>
                  <a:pt x="2350008" y="80772"/>
                </a:lnTo>
                <a:lnTo>
                  <a:pt x="2354579" y="80772"/>
                </a:lnTo>
                <a:close/>
              </a:path>
              <a:path w="2359660" h="283210">
                <a:moveTo>
                  <a:pt x="2354579" y="201930"/>
                </a:moveTo>
                <a:lnTo>
                  <a:pt x="2354579" y="80772"/>
                </a:lnTo>
                <a:lnTo>
                  <a:pt x="2350008" y="80772"/>
                </a:lnTo>
                <a:lnTo>
                  <a:pt x="2350008" y="201930"/>
                </a:lnTo>
                <a:lnTo>
                  <a:pt x="2354579" y="201930"/>
                </a:lnTo>
                <a:close/>
              </a:path>
              <a:path w="2359660" h="283210">
                <a:moveTo>
                  <a:pt x="2354579" y="211074"/>
                </a:moveTo>
                <a:lnTo>
                  <a:pt x="2354579" y="201930"/>
                </a:lnTo>
                <a:lnTo>
                  <a:pt x="2350008" y="206502"/>
                </a:lnTo>
                <a:lnTo>
                  <a:pt x="2350008" y="211074"/>
                </a:lnTo>
                <a:lnTo>
                  <a:pt x="2354579" y="211074"/>
                </a:lnTo>
                <a:close/>
              </a:path>
            </a:pathLst>
          </a:custGeom>
          <a:solidFill>
            <a:srgbClr val="000000"/>
          </a:solidFill>
        </p:spPr>
        <p:txBody>
          <a:bodyPr wrap="square" lIns="0" tIns="0" rIns="0" bIns="0" rtlCol="0"/>
          <a:lstStyle/>
          <a:p>
            <a:endParaRPr/>
          </a:p>
        </p:txBody>
      </p:sp>
      <p:sp>
        <p:nvSpPr>
          <p:cNvPr id="40" name="object 40"/>
          <p:cNvSpPr txBox="1"/>
          <p:nvPr/>
        </p:nvSpPr>
        <p:spPr>
          <a:xfrm>
            <a:off x="3887215" y="3449827"/>
            <a:ext cx="1657350" cy="330200"/>
          </a:xfrm>
          <a:prstGeom prst="rect">
            <a:avLst/>
          </a:prstGeom>
        </p:spPr>
        <p:txBody>
          <a:bodyPr vert="horz" wrap="square" lIns="0" tIns="12065" rIns="0" bIns="0" rtlCol="0">
            <a:spAutoFit/>
          </a:bodyPr>
          <a:lstStyle/>
          <a:p>
            <a:pPr marL="12700">
              <a:lnSpc>
                <a:spcPct val="100000"/>
              </a:lnSpc>
              <a:spcBef>
                <a:spcPts val="95"/>
              </a:spcBef>
            </a:pPr>
            <a:r>
              <a:rPr sz="2000" spc="-5" dirty="0">
                <a:latin typeface="Arial Narrow"/>
                <a:cs typeface="Arial Narrow"/>
              </a:rPr>
              <a:t>mail.google.com?</a:t>
            </a:r>
            <a:endParaRPr sz="2000">
              <a:latin typeface="Arial Narrow"/>
              <a:cs typeface="Arial Narrow"/>
            </a:endParaRPr>
          </a:p>
        </p:txBody>
      </p:sp>
      <p:sp>
        <p:nvSpPr>
          <p:cNvPr id="41" name="object 41"/>
          <p:cNvSpPr txBox="1"/>
          <p:nvPr/>
        </p:nvSpPr>
        <p:spPr>
          <a:xfrm>
            <a:off x="6355327" y="2214643"/>
            <a:ext cx="1333500" cy="635000"/>
          </a:xfrm>
          <a:prstGeom prst="rect">
            <a:avLst/>
          </a:prstGeom>
        </p:spPr>
        <p:txBody>
          <a:bodyPr vert="horz" wrap="square" lIns="0" tIns="12065" rIns="0" bIns="0" rtlCol="0">
            <a:spAutoFit/>
          </a:bodyPr>
          <a:lstStyle/>
          <a:p>
            <a:pPr marL="12700" marR="5080">
              <a:lnSpc>
                <a:spcPct val="100000"/>
              </a:lnSpc>
              <a:spcBef>
                <a:spcPts val="95"/>
              </a:spcBef>
            </a:pPr>
            <a:r>
              <a:rPr sz="2000" spc="-5" dirty="0">
                <a:latin typeface="Arial Narrow"/>
                <a:cs typeface="Arial Narrow"/>
              </a:rPr>
              <a:t>Elbonian</a:t>
            </a:r>
            <a:r>
              <a:rPr sz="2000" spc="-55" dirty="0">
                <a:latin typeface="Arial Narrow"/>
                <a:cs typeface="Arial Narrow"/>
              </a:rPr>
              <a:t> </a:t>
            </a:r>
            <a:r>
              <a:rPr sz="2000" spc="-5" dirty="0">
                <a:latin typeface="Arial Narrow"/>
                <a:cs typeface="Arial Narrow"/>
              </a:rPr>
              <a:t>DNS  Server</a:t>
            </a:r>
            <a:endParaRPr sz="2000">
              <a:latin typeface="Arial Narrow"/>
              <a:cs typeface="Arial Narrow"/>
            </a:endParaRPr>
          </a:p>
        </p:txBody>
      </p:sp>
      <p:sp>
        <p:nvSpPr>
          <p:cNvPr id="42" name="object 42"/>
          <p:cNvSpPr txBox="1"/>
          <p:nvPr/>
        </p:nvSpPr>
        <p:spPr>
          <a:xfrm>
            <a:off x="2141473" y="4555500"/>
            <a:ext cx="5850255" cy="1757680"/>
          </a:xfrm>
          <a:prstGeom prst="rect">
            <a:avLst/>
          </a:prstGeom>
        </p:spPr>
        <p:txBody>
          <a:bodyPr vert="horz" wrap="square" lIns="0" tIns="12065" rIns="0" bIns="0" rtlCol="0">
            <a:spAutoFit/>
          </a:bodyPr>
          <a:lstStyle/>
          <a:p>
            <a:pPr marL="1818005">
              <a:lnSpc>
                <a:spcPct val="100000"/>
              </a:lnSpc>
              <a:spcBef>
                <a:spcPts val="95"/>
              </a:spcBef>
            </a:pPr>
            <a:r>
              <a:rPr sz="2000" spc="-5" dirty="0">
                <a:latin typeface="Arial Narrow"/>
                <a:cs typeface="Arial Narrow"/>
              </a:rPr>
              <a:t>74.125.45.83</a:t>
            </a:r>
            <a:endParaRPr sz="2000">
              <a:latin typeface="Arial Narrow"/>
              <a:cs typeface="Arial Narrow"/>
            </a:endParaRPr>
          </a:p>
          <a:p>
            <a:pPr>
              <a:lnSpc>
                <a:spcPct val="100000"/>
              </a:lnSpc>
              <a:spcBef>
                <a:spcPts val="25"/>
              </a:spcBef>
            </a:pPr>
            <a:endParaRPr sz="2550">
              <a:latin typeface="Times New Roman"/>
              <a:cs typeface="Times New Roman"/>
            </a:endParaRPr>
          </a:p>
          <a:p>
            <a:pPr marL="12700" marR="5080">
              <a:lnSpc>
                <a:spcPct val="100000"/>
              </a:lnSpc>
            </a:pPr>
            <a:r>
              <a:rPr sz="2300" spc="-25" dirty="0">
                <a:latin typeface="Times New Roman"/>
                <a:cs typeface="Times New Roman"/>
              </a:rPr>
              <a:t>George’s </a:t>
            </a:r>
            <a:r>
              <a:rPr sz="2300" spc="-5" dirty="0">
                <a:latin typeface="Times New Roman"/>
                <a:cs typeface="Times New Roman"/>
              </a:rPr>
              <a:t>computer asks the Domain Name  System for the IP address of mail.google.com and  receives an</a:t>
            </a:r>
            <a:r>
              <a:rPr sz="2300" spc="20" dirty="0">
                <a:latin typeface="Times New Roman"/>
                <a:cs typeface="Times New Roman"/>
              </a:rPr>
              <a:t> </a:t>
            </a:r>
            <a:r>
              <a:rPr sz="2300" spc="-20" dirty="0">
                <a:latin typeface="Times New Roman"/>
                <a:cs typeface="Times New Roman"/>
              </a:rPr>
              <a:t>answer.</a:t>
            </a:r>
            <a:endParaRPr sz="2300">
              <a:latin typeface="Times New Roman"/>
              <a:cs typeface="Times New Roman"/>
            </a:endParaRPr>
          </a:p>
        </p:txBody>
      </p:sp>
      <p:sp>
        <p:nvSpPr>
          <p:cNvPr id="43" name="object 43"/>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44" name="object 44"/>
          <p:cNvSpPr txBox="1"/>
          <p:nvPr/>
        </p:nvSpPr>
        <p:spPr>
          <a:xfrm>
            <a:off x="7979409" y="6432350"/>
            <a:ext cx="250190" cy="255270"/>
          </a:xfrm>
          <a:prstGeom prst="rect">
            <a:avLst/>
          </a:prstGeom>
        </p:spPr>
        <p:txBody>
          <a:bodyPr vert="horz" wrap="square" lIns="0" tIns="26670" rIns="0" bIns="0" rtlCol="0">
            <a:spAutoFit/>
          </a:bodyPr>
          <a:lstStyle/>
          <a:p>
            <a:pPr marL="25400">
              <a:lnSpc>
                <a:spcPct val="100000"/>
              </a:lnSpc>
              <a:spcBef>
                <a:spcPts val="210"/>
              </a:spcBef>
            </a:pPr>
            <a:fld id="{81D60167-4931-47E6-BA6A-407CBD079E47}" type="slidenum">
              <a:rPr sz="1400" spc="-5" dirty="0">
                <a:latin typeface="Arial"/>
                <a:cs typeface="Arial"/>
              </a:rPr>
              <a:t>68</a:t>
            </a:fld>
            <a:endParaRPr sz="1400">
              <a:latin typeface="Arial"/>
              <a:cs typeface="Arial"/>
            </a:endParaRPr>
          </a:p>
        </p:txBody>
      </p:sp>
    </p:spTree>
    <p:extLst>
      <p:ext uri="{BB962C8B-B14F-4D97-AF65-F5344CB8AC3E}">
        <p14:creationId xmlns:p14="http://schemas.microsoft.com/office/powerpoint/2010/main" val="113718927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12065" rIns="0" bIns="0" rtlCol="0">
            <a:spAutoFit/>
          </a:bodyPr>
          <a:lstStyle/>
          <a:p>
            <a:pPr marL="13970">
              <a:lnSpc>
                <a:spcPct val="100000"/>
              </a:lnSpc>
              <a:spcBef>
                <a:spcPts val="95"/>
              </a:spcBef>
            </a:pPr>
            <a:r>
              <a:rPr spc="-5" dirty="0"/>
              <a:t>What Really Happens – Step</a:t>
            </a:r>
            <a:r>
              <a:rPr spc="25" dirty="0"/>
              <a:t> </a:t>
            </a:r>
            <a:r>
              <a:rPr spc="-5" dirty="0"/>
              <a:t>2</a:t>
            </a:r>
          </a:p>
        </p:txBody>
      </p:sp>
      <p:sp>
        <p:nvSpPr>
          <p:cNvPr id="5" name="object 5"/>
          <p:cNvSpPr/>
          <p:nvPr/>
        </p:nvSpPr>
        <p:spPr>
          <a:xfrm>
            <a:off x="1838705" y="3238500"/>
            <a:ext cx="1758695" cy="1957726"/>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1975104" y="2283779"/>
            <a:ext cx="2933700" cy="767715"/>
          </a:xfrm>
          <a:custGeom>
            <a:avLst/>
            <a:gdLst/>
            <a:ahLst/>
            <a:cxnLst/>
            <a:rect l="l" t="t" r="r" b="b"/>
            <a:pathLst>
              <a:path w="2933700" h="767714">
                <a:moveTo>
                  <a:pt x="266700" y="261300"/>
                </a:moveTo>
                <a:lnTo>
                  <a:pt x="266700" y="252156"/>
                </a:lnTo>
                <a:lnTo>
                  <a:pt x="262466" y="252410"/>
                </a:lnTo>
                <a:lnTo>
                  <a:pt x="254000" y="255966"/>
                </a:lnTo>
                <a:lnTo>
                  <a:pt x="254000" y="252537"/>
                </a:lnTo>
                <a:lnTo>
                  <a:pt x="177800" y="258879"/>
                </a:lnTo>
                <a:lnTo>
                  <a:pt x="127000" y="268688"/>
                </a:lnTo>
                <a:lnTo>
                  <a:pt x="76200" y="284508"/>
                </a:lnTo>
                <a:lnTo>
                  <a:pt x="25400" y="307741"/>
                </a:lnTo>
                <a:lnTo>
                  <a:pt x="0" y="339786"/>
                </a:lnTo>
                <a:lnTo>
                  <a:pt x="0" y="348168"/>
                </a:lnTo>
                <a:lnTo>
                  <a:pt x="12700" y="343596"/>
                </a:lnTo>
                <a:lnTo>
                  <a:pt x="38100" y="314271"/>
                </a:lnTo>
                <a:lnTo>
                  <a:pt x="76200" y="292360"/>
                </a:lnTo>
                <a:lnTo>
                  <a:pt x="139700" y="277112"/>
                </a:lnTo>
                <a:lnTo>
                  <a:pt x="190500" y="267772"/>
                </a:lnTo>
                <a:lnTo>
                  <a:pt x="228600" y="263586"/>
                </a:lnTo>
                <a:lnTo>
                  <a:pt x="241300" y="262062"/>
                </a:lnTo>
                <a:lnTo>
                  <a:pt x="254000" y="261681"/>
                </a:lnTo>
                <a:lnTo>
                  <a:pt x="254000" y="252918"/>
                </a:lnTo>
                <a:lnTo>
                  <a:pt x="256540" y="252461"/>
                </a:lnTo>
                <a:lnTo>
                  <a:pt x="256540" y="261605"/>
                </a:lnTo>
                <a:lnTo>
                  <a:pt x="266700" y="261300"/>
                </a:lnTo>
                <a:close/>
              </a:path>
              <a:path w="2933700" h="767714">
                <a:moveTo>
                  <a:pt x="139700" y="445704"/>
                </a:moveTo>
                <a:lnTo>
                  <a:pt x="114300" y="439608"/>
                </a:lnTo>
                <a:lnTo>
                  <a:pt x="88900" y="429482"/>
                </a:lnTo>
                <a:lnTo>
                  <a:pt x="38100" y="411224"/>
                </a:lnTo>
                <a:lnTo>
                  <a:pt x="12700" y="385441"/>
                </a:lnTo>
                <a:lnTo>
                  <a:pt x="0" y="352740"/>
                </a:lnTo>
                <a:lnTo>
                  <a:pt x="0" y="389114"/>
                </a:lnTo>
                <a:lnTo>
                  <a:pt x="38100" y="417543"/>
                </a:lnTo>
                <a:lnTo>
                  <a:pt x="76200" y="437193"/>
                </a:lnTo>
                <a:lnTo>
                  <a:pt x="114300" y="448752"/>
                </a:lnTo>
                <a:lnTo>
                  <a:pt x="125445" y="451427"/>
                </a:lnTo>
                <a:lnTo>
                  <a:pt x="127000" y="450276"/>
                </a:lnTo>
                <a:lnTo>
                  <a:pt x="139700" y="445704"/>
                </a:lnTo>
                <a:close/>
              </a:path>
              <a:path w="2933700" h="767714">
                <a:moveTo>
                  <a:pt x="139700" y="458658"/>
                </a:moveTo>
                <a:lnTo>
                  <a:pt x="139700" y="454848"/>
                </a:lnTo>
                <a:lnTo>
                  <a:pt x="125445" y="451427"/>
                </a:lnTo>
                <a:lnTo>
                  <a:pt x="114300" y="459680"/>
                </a:lnTo>
                <a:lnTo>
                  <a:pt x="88900" y="471379"/>
                </a:lnTo>
                <a:lnTo>
                  <a:pt x="76200" y="485861"/>
                </a:lnTo>
                <a:lnTo>
                  <a:pt x="63500" y="503616"/>
                </a:lnTo>
                <a:lnTo>
                  <a:pt x="63500" y="511998"/>
                </a:lnTo>
                <a:lnTo>
                  <a:pt x="76200" y="506664"/>
                </a:lnTo>
                <a:lnTo>
                  <a:pt x="88900" y="490503"/>
                </a:lnTo>
                <a:lnTo>
                  <a:pt x="101600" y="477846"/>
                </a:lnTo>
                <a:lnTo>
                  <a:pt x="114300" y="467597"/>
                </a:lnTo>
                <a:lnTo>
                  <a:pt x="139700" y="458658"/>
                </a:lnTo>
                <a:close/>
              </a:path>
              <a:path w="2933700" h="767714">
                <a:moveTo>
                  <a:pt x="393700" y="629346"/>
                </a:moveTo>
                <a:lnTo>
                  <a:pt x="393700" y="619440"/>
                </a:lnTo>
                <a:lnTo>
                  <a:pt x="368300" y="620202"/>
                </a:lnTo>
                <a:lnTo>
                  <a:pt x="330200" y="620302"/>
                </a:lnTo>
                <a:lnTo>
                  <a:pt x="279400" y="617068"/>
                </a:lnTo>
                <a:lnTo>
                  <a:pt x="228600" y="609957"/>
                </a:lnTo>
                <a:lnTo>
                  <a:pt x="177800" y="598421"/>
                </a:lnTo>
                <a:lnTo>
                  <a:pt x="127000" y="581915"/>
                </a:lnTo>
                <a:lnTo>
                  <a:pt x="88900" y="559894"/>
                </a:lnTo>
                <a:lnTo>
                  <a:pt x="63500" y="531810"/>
                </a:lnTo>
                <a:lnTo>
                  <a:pt x="63500" y="550689"/>
                </a:lnTo>
                <a:lnTo>
                  <a:pt x="88900" y="568924"/>
                </a:lnTo>
                <a:lnTo>
                  <a:pt x="114300" y="583271"/>
                </a:lnTo>
                <a:lnTo>
                  <a:pt x="127000" y="593532"/>
                </a:lnTo>
                <a:lnTo>
                  <a:pt x="139700" y="597342"/>
                </a:lnTo>
                <a:lnTo>
                  <a:pt x="152400" y="600390"/>
                </a:lnTo>
                <a:lnTo>
                  <a:pt x="190500" y="612848"/>
                </a:lnTo>
                <a:lnTo>
                  <a:pt x="241300" y="621374"/>
                </a:lnTo>
                <a:lnTo>
                  <a:pt x="292100" y="626647"/>
                </a:lnTo>
                <a:lnTo>
                  <a:pt x="330200" y="629346"/>
                </a:lnTo>
                <a:lnTo>
                  <a:pt x="368300" y="630108"/>
                </a:lnTo>
                <a:lnTo>
                  <a:pt x="393700" y="629346"/>
                </a:lnTo>
                <a:close/>
              </a:path>
              <a:path w="2933700" h="767714">
                <a:moveTo>
                  <a:pt x="152400" y="454086"/>
                </a:moveTo>
                <a:lnTo>
                  <a:pt x="152400" y="447990"/>
                </a:lnTo>
                <a:lnTo>
                  <a:pt x="139700" y="446466"/>
                </a:lnTo>
                <a:lnTo>
                  <a:pt x="139700" y="445704"/>
                </a:lnTo>
                <a:lnTo>
                  <a:pt x="127000" y="450276"/>
                </a:lnTo>
                <a:lnTo>
                  <a:pt x="125445" y="451427"/>
                </a:lnTo>
                <a:lnTo>
                  <a:pt x="139700" y="454848"/>
                </a:lnTo>
                <a:lnTo>
                  <a:pt x="152400" y="454086"/>
                </a:lnTo>
                <a:close/>
              </a:path>
              <a:path w="2933700" h="767714">
                <a:moveTo>
                  <a:pt x="952500" y="98232"/>
                </a:moveTo>
                <a:lnTo>
                  <a:pt x="952500" y="89088"/>
                </a:lnTo>
                <a:lnTo>
                  <a:pt x="927100" y="85278"/>
                </a:lnTo>
                <a:lnTo>
                  <a:pt x="914400" y="82230"/>
                </a:lnTo>
                <a:lnTo>
                  <a:pt x="863600" y="75574"/>
                </a:lnTo>
                <a:lnTo>
                  <a:pt x="812800" y="70672"/>
                </a:lnTo>
                <a:lnTo>
                  <a:pt x="762000" y="67631"/>
                </a:lnTo>
                <a:lnTo>
                  <a:pt x="711200" y="66557"/>
                </a:lnTo>
                <a:lnTo>
                  <a:pt x="660400" y="67557"/>
                </a:lnTo>
                <a:lnTo>
                  <a:pt x="609600" y="70736"/>
                </a:lnTo>
                <a:lnTo>
                  <a:pt x="558800" y="76201"/>
                </a:lnTo>
                <a:lnTo>
                  <a:pt x="508000" y="84059"/>
                </a:lnTo>
                <a:lnTo>
                  <a:pt x="457200" y="94415"/>
                </a:lnTo>
                <a:lnTo>
                  <a:pt x="406400" y="107376"/>
                </a:lnTo>
                <a:lnTo>
                  <a:pt x="342900" y="137360"/>
                </a:lnTo>
                <a:lnTo>
                  <a:pt x="292100" y="165412"/>
                </a:lnTo>
                <a:lnTo>
                  <a:pt x="266700" y="202356"/>
                </a:lnTo>
                <a:lnTo>
                  <a:pt x="254000" y="247584"/>
                </a:lnTo>
                <a:lnTo>
                  <a:pt x="254000" y="252537"/>
                </a:lnTo>
                <a:lnTo>
                  <a:pt x="256540" y="252461"/>
                </a:lnTo>
                <a:lnTo>
                  <a:pt x="266700" y="250632"/>
                </a:lnTo>
                <a:lnTo>
                  <a:pt x="266700" y="203760"/>
                </a:lnTo>
                <a:lnTo>
                  <a:pt x="304800" y="170103"/>
                </a:lnTo>
                <a:lnTo>
                  <a:pt x="342900" y="144325"/>
                </a:lnTo>
                <a:lnTo>
                  <a:pt x="381000" y="127188"/>
                </a:lnTo>
                <a:lnTo>
                  <a:pt x="393700" y="121854"/>
                </a:lnTo>
                <a:lnTo>
                  <a:pt x="419100" y="116520"/>
                </a:lnTo>
                <a:lnTo>
                  <a:pt x="457200" y="103921"/>
                </a:lnTo>
                <a:lnTo>
                  <a:pt x="508000" y="93725"/>
                </a:lnTo>
                <a:lnTo>
                  <a:pt x="558800" y="85877"/>
                </a:lnTo>
                <a:lnTo>
                  <a:pt x="609600" y="80324"/>
                </a:lnTo>
                <a:lnTo>
                  <a:pt x="660400" y="77010"/>
                </a:lnTo>
                <a:lnTo>
                  <a:pt x="711200" y="75882"/>
                </a:lnTo>
                <a:lnTo>
                  <a:pt x="762000" y="76885"/>
                </a:lnTo>
                <a:lnTo>
                  <a:pt x="812800" y="79965"/>
                </a:lnTo>
                <a:lnTo>
                  <a:pt x="863600" y="85066"/>
                </a:lnTo>
                <a:lnTo>
                  <a:pt x="914400" y="92136"/>
                </a:lnTo>
                <a:lnTo>
                  <a:pt x="927100" y="95184"/>
                </a:lnTo>
                <a:lnTo>
                  <a:pt x="952500" y="98232"/>
                </a:lnTo>
                <a:close/>
              </a:path>
              <a:path w="2933700" h="767714">
                <a:moveTo>
                  <a:pt x="262792" y="252273"/>
                </a:moveTo>
                <a:lnTo>
                  <a:pt x="256540" y="252461"/>
                </a:lnTo>
                <a:lnTo>
                  <a:pt x="254000" y="252918"/>
                </a:lnTo>
                <a:lnTo>
                  <a:pt x="262466" y="252410"/>
                </a:lnTo>
                <a:lnTo>
                  <a:pt x="262792" y="252273"/>
                </a:lnTo>
                <a:close/>
              </a:path>
              <a:path w="2933700" h="767714">
                <a:moveTo>
                  <a:pt x="262466" y="252410"/>
                </a:moveTo>
                <a:lnTo>
                  <a:pt x="254000" y="252918"/>
                </a:lnTo>
                <a:lnTo>
                  <a:pt x="254000" y="255966"/>
                </a:lnTo>
                <a:lnTo>
                  <a:pt x="262466" y="252410"/>
                </a:lnTo>
                <a:close/>
              </a:path>
              <a:path w="2933700" h="767714">
                <a:moveTo>
                  <a:pt x="266700" y="250632"/>
                </a:moveTo>
                <a:lnTo>
                  <a:pt x="256540" y="252461"/>
                </a:lnTo>
                <a:lnTo>
                  <a:pt x="262792" y="252273"/>
                </a:lnTo>
                <a:lnTo>
                  <a:pt x="266700" y="250632"/>
                </a:lnTo>
                <a:close/>
              </a:path>
              <a:path w="2933700" h="767714">
                <a:moveTo>
                  <a:pt x="266700" y="252156"/>
                </a:moveTo>
                <a:lnTo>
                  <a:pt x="262792" y="252273"/>
                </a:lnTo>
                <a:lnTo>
                  <a:pt x="262466" y="252410"/>
                </a:lnTo>
                <a:lnTo>
                  <a:pt x="266700" y="252156"/>
                </a:lnTo>
                <a:close/>
              </a:path>
              <a:path w="2933700" h="767714">
                <a:moveTo>
                  <a:pt x="266700" y="252156"/>
                </a:moveTo>
                <a:lnTo>
                  <a:pt x="266700" y="250632"/>
                </a:lnTo>
                <a:lnTo>
                  <a:pt x="262792" y="252273"/>
                </a:lnTo>
                <a:lnTo>
                  <a:pt x="266700" y="252156"/>
                </a:lnTo>
                <a:close/>
              </a:path>
              <a:path w="2933700" h="767714">
                <a:moveTo>
                  <a:pt x="2921000" y="418272"/>
                </a:moveTo>
                <a:lnTo>
                  <a:pt x="2921000" y="375711"/>
                </a:lnTo>
                <a:lnTo>
                  <a:pt x="2908300" y="412938"/>
                </a:lnTo>
                <a:lnTo>
                  <a:pt x="2895600" y="419796"/>
                </a:lnTo>
                <a:lnTo>
                  <a:pt x="2895600" y="427416"/>
                </a:lnTo>
                <a:lnTo>
                  <a:pt x="2857500" y="455261"/>
                </a:lnTo>
                <a:lnTo>
                  <a:pt x="2806700" y="477589"/>
                </a:lnTo>
                <a:lnTo>
                  <a:pt x="2755900" y="494948"/>
                </a:lnTo>
                <a:lnTo>
                  <a:pt x="2692400" y="507883"/>
                </a:lnTo>
                <a:lnTo>
                  <a:pt x="2641600" y="516940"/>
                </a:lnTo>
                <a:lnTo>
                  <a:pt x="2590800" y="522666"/>
                </a:lnTo>
                <a:lnTo>
                  <a:pt x="2565400" y="525714"/>
                </a:lnTo>
                <a:lnTo>
                  <a:pt x="2540000" y="527238"/>
                </a:lnTo>
                <a:lnTo>
                  <a:pt x="2527300" y="527238"/>
                </a:lnTo>
                <a:lnTo>
                  <a:pt x="2527300" y="544764"/>
                </a:lnTo>
                <a:lnTo>
                  <a:pt x="2501900" y="579848"/>
                </a:lnTo>
                <a:lnTo>
                  <a:pt x="2463800" y="606053"/>
                </a:lnTo>
                <a:lnTo>
                  <a:pt x="2413000" y="624854"/>
                </a:lnTo>
                <a:lnTo>
                  <a:pt x="2374900" y="637728"/>
                </a:lnTo>
                <a:lnTo>
                  <a:pt x="2336800" y="644586"/>
                </a:lnTo>
                <a:lnTo>
                  <a:pt x="2286000" y="653549"/>
                </a:lnTo>
                <a:lnTo>
                  <a:pt x="2235200" y="659692"/>
                </a:lnTo>
                <a:lnTo>
                  <a:pt x="2184400" y="663131"/>
                </a:lnTo>
                <a:lnTo>
                  <a:pt x="2133600" y="663985"/>
                </a:lnTo>
                <a:lnTo>
                  <a:pt x="2082800" y="662371"/>
                </a:lnTo>
                <a:lnTo>
                  <a:pt x="2032000" y="658405"/>
                </a:lnTo>
                <a:lnTo>
                  <a:pt x="1981200" y="652206"/>
                </a:lnTo>
                <a:lnTo>
                  <a:pt x="1930400" y="643062"/>
                </a:lnTo>
                <a:lnTo>
                  <a:pt x="1917700" y="659826"/>
                </a:lnTo>
                <a:lnTo>
                  <a:pt x="1879600" y="686248"/>
                </a:lnTo>
                <a:lnTo>
                  <a:pt x="1828800" y="707545"/>
                </a:lnTo>
                <a:lnTo>
                  <a:pt x="1778000" y="724251"/>
                </a:lnTo>
                <a:lnTo>
                  <a:pt x="1727200" y="736900"/>
                </a:lnTo>
                <a:lnTo>
                  <a:pt x="1663700" y="746024"/>
                </a:lnTo>
                <a:lnTo>
                  <a:pt x="1612900" y="752159"/>
                </a:lnTo>
                <a:lnTo>
                  <a:pt x="1562100" y="755838"/>
                </a:lnTo>
                <a:lnTo>
                  <a:pt x="1524000" y="757362"/>
                </a:lnTo>
                <a:lnTo>
                  <a:pt x="1473200" y="757603"/>
                </a:lnTo>
                <a:lnTo>
                  <a:pt x="1422400" y="756044"/>
                </a:lnTo>
                <a:lnTo>
                  <a:pt x="1384300" y="752489"/>
                </a:lnTo>
                <a:lnTo>
                  <a:pt x="1333500" y="746742"/>
                </a:lnTo>
                <a:lnTo>
                  <a:pt x="1282700" y="738607"/>
                </a:lnTo>
                <a:lnTo>
                  <a:pt x="1231900" y="727890"/>
                </a:lnTo>
                <a:lnTo>
                  <a:pt x="1181100" y="714395"/>
                </a:lnTo>
                <a:lnTo>
                  <a:pt x="1143000" y="697926"/>
                </a:lnTo>
                <a:lnTo>
                  <a:pt x="1130300" y="692592"/>
                </a:lnTo>
                <a:lnTo>
                  <a:pt x="1117600" y="686496"/>
                </a:lnTo>
                <a:lnTo>
                  <a:pt x="1092200" y="691068"/>
                </a:lnTo>
                <a:lnTo>
                  <a:pt x="1041400" y="698189"/>
                </a:lnTo>
                <a:lnTo>
                  <a:pt x="1003300" y="704018"/>
                </a:lnTo>
                <a:lnTo>
                  <a:pt x="952500" y="708419"/>
                </a:lnTo>
                <a:lnTo>
                  <a:pt x="901700" y="711254"/>
                </a:lnTo>
                <a:lnTo>
                  <a:pt x="850900" y="712386"/>
                </a:lnTo>
                <a:lnTo>
                  <a:pt x="787400" y="711677"/>
                </a:lnTo>
                <a:lnTo>
                  <a:pt x="736600" y="708989"/>
                </a:lnTo>
                <a:lnTo>
                  <a:pt x="685800" y="704186"/>
                </a:lnTo>
                <a:lnTo>
                  <a:pt x="635000" y="697131"/>
                </a:lnTo>
                <a:lnTo>
                  <a:pt x="584200" y="687685"/>
                </a:lnTo>
                <a:lnTo>
                  <a:pt x="533400" y="675711"/>
                </a:lnTo>
                <a:lnTo>
                  <a:pt x="482600" y="661072"/>
                </a:lnTo>
                <a:lnTo>
                  <a:pt x="444500" y="643631"/>
                </a:lnTo>
                <a:lnTo>
                  <a:pt x="406400" y="623250"/>
                </a:lnTo>
                <a:lnTo>
                  <a:pt x="393700" y="620202"/>
                </a:lnTo>
                <a:lnTo>
                  <a:pt x="393700" y="631632"/>
                </a:lnTo>
                <a:lnTo>
                  <a:pt x="431800" y="651888"/>
                </a:lnTo>
                <a:lnTo>
                  <a:pt x="482600" y="669316"/>
                </a:lnTo>
                <a:lnTo>
                  <a:pt x="533400" y="684033"/>
                </a:lnTo>
                <a:lnTo>
                  <a:pt x="584200" y="696154"/>
                </a:lnTo>
                <a:lnTo>
                  <a:pt x="635000" y="705797"/>
                </a:lnTo>
                <a:lnTo>
                  <a:pt x="685800" y="713076"/>
                </a:lnTo>
                <a:lnTo>
                  <a:pt x="736600" y="718109"/>
                </a:lnTo>
                <a:lnTo>
                  <a:pt x="787400" y="721013"/>
                </a:lnTo>
                <a:lnTo>
                  <a:pt x="850900" y="721902"/>
                </a:lnTo>
                <a:lnTo>
                  <a:pt x="901700" y="720894"/>
                </a:lnTo>
                <a:lnTo>
                  <a:pt x="952500" y="718104"/>
                </a:lnTo>
                <a:lnTo>
                  <a:pt x="1003300" y="713650"/>
                </a:lnTo>
                <a:lnTo>
                  <a:pt x="1054100" y="707647"/>
                </a:lnTo>
                <a:lnTo>
                  <a:pt x="1092200" y="700212"/>
                </a:lnTo>
                <a:lnTo>
                  <a:pt x="1117600" y="695640"/>
                </a:lnTo>
                <a:lnTo>
                  <a:pt x="1117600" y="694878"/>
                </a:lnTo>
                <a:lnTo>
                  <a:pt x="1130300" y="700974"/>
                </a:lnTo>
                <a:lnTo>
                  <a:pt x="1155700" y="716231"/>
                </a:lnTo>
                <a:lnTo>
                  <a:pt x="1206500" y="729643"/>
                </a:lnTo>
                <a:lnTo>
                  <a:pt x="1244600" y="741137"/>
                </a:lnTo>
                <a:lnTo>
                  <a:pt x="1295400" y="750638"/>
                </a:lnTo>
                <a:lnTo>
                  <a:pt x="1346200" y="758073"/>
                </a:lnTo>
                <a:lnTo>
                  <a:pt x="1397000" y="763366"/>
                </a:lnTo>
                <a:lnTo>
                  <a:pt x="1460500" y="766443"/>
                </a:lnTo>
                <a:lnTo>
                  <a:pt x="1511300" y="767232"/>
                </a:lnTo>
                <a:lnTo>
                  <a:pt x="1562100" y="765656"/>
                </a:lnTo>
                <a:lnTo>
                  <a:pt x="1625600" y="761643"/>
                </a:lnTo>
                <a:lnTo>
                  <a:pt x="1676400" y="755118"/>
                </a:lnTo>
                <a:lnTo>
                  <a:pt x="1727200" y="746007"/>
                </a:lnTo>
                <a:lnTo>
                  <a:pt x="1778000" y="734236"/>
                </a:lnTo>
                <a:lnTo>
                  <a:pt x="1816100" y="719730"/>
                </a:lnTo>
                <a:lnTo>
                  <a:pt x="1866900" y="702416"/>
                </a:lnTo>
                <a:lnTo>
                  <a:pt x="1905000" y="682218"/>
                </a:lnTo>
                <a:lnTo>
                  <a:pt x="1930400" y="659064"/>
                </a:lnTo>
                <a:lnTo>
                  <a:pt x="1930400" y="652206"/>
                </a:lnTo>
                <a:lnTo>
                  <a:pt x="1943100" y="651444"/>
                </a:lnTo>
                <a:lnTo>
                  <a:pt x="1943100" y="654873"/>
                </a:lnTo>
                <a:lnTo>
                  <a:pt x="1955800" y="657540"/>
                </a:lnTo>
                <a:lnTo>
                  <a:pt x="1981200" y="661350"/>
                </a:lnTo>
                <a:lnTo>
                  <a:pt x="2032000" y="667864"/>
                </a:lnTo>
                <a:lnTo>
                  <a:pt x="2082800" y="671957"/>
                </a:lnTo>
                <a:lnTo>
                  <a:pt x="2133600" y="673561"/>
                </a:lnTo>
                <a:lnTo>
                  <a:pt x="2184400" y="672609"/>
                </a:lnTo>
                <a:lnTo>
                  <a:pt x="2247900" y="669031"/>
                </a:lnTo>
                <a:lnTo>
                  <a:pt x="2298700" y="662761"/>
                </a:lnTo>
                <a:lnTo>
                  <a:pt x="2349500" y="653730"/>
                </a:lnTo>
                <a:lnTo>
                  <a:pt x="2374900" y="646872"/>
                </a:lnTo>
                <a:lnTo>
                  <a:pt x="2425700" y="633673"/>
                </a:lnTo>
                <a:lnTo>
                  <a:pt x="2463800" y="612901"/>
                </a:lnTo>
                <a:lnTo>
                  <a:pt x="2514600" y="584159"/>
                </a:lnTo>
                <a:lnTo>
                  <a:pt x="2540000" y="547050"/>
                </a:lnTo>
                <a:lnTo>
                  <a:pt x="2540000" y="536382"/>
                </a:lnTo>
                <a:lnTo>
                  <a:pt x="2565400" y="534858"/>
                </a:lnTo>
                <a:lnTo>
                  <a:pt x="2628900" y="527527"/>
                </a:lnTo>
                <a:lnTo>
                  <a:pt x="2679700" y="520121"/>
                </a:lnTo>
                <a:lnTo>
                  <a:pt x="2730500" y="509951"/>
                </a:lnTo>
                <a:lnTo>
                  <a:pt x="2781300" y="496610"/>
                </a:lnTo>
                <a:lnTo>
                  <a:pt x="2819400" y="479693"/>
                </a:lnTo>
                <a:lnTo>
                  <a:pt x="2870200" y="458796"/>
                </a:lnTo>
                <a:lnTo>
                  <a:pt x="2895600" y="433512"/>
                </a:lnTo>
                <a:lnTo>
                  <a:pt x="2921000" y="418272"/>
                </a:lnTo>
                <a:close/>
              </a:path>
              <a:path w="2933700" h="767714">
                <a:moveTo>
                  <a:pt x="1524000" y="66990"/>
                </a:moveTo>
                <a:lnTo>
                  <a:pt x="1524000" y="57846"/>
                </a:lnTo>
                <a:lnTo>
                  <a:pt x="1511300" y="54798"/>
                </a:lnTo>
                <a:lnTo>
                  <a:pt x="1473200" y="43594"/>
                </a:lnTo>
                <a:lnTo>
                  <a:pt x="1435100" y="34528"/>
                </a:lnTo>
                <a:lnTo>
                  <a:pt x="1384300" y="27702"/>
                </a:lnTo>
                <a:lnTo>
                  <a:pt x="1333500" y="23217"/>
                </a:lnTo>
                <a:lnTo>
                  <a:pt x="1282700" y="21174"/>
                </a:lnTo>
                <a:lnTo>
                  <a:pt x="1231900" y="21675"/>
                </a:lnTo>
                <a:lnTo>
                  <a:pt x="1181100" y="24820"/>
                </a:lnTo>
                <a:lnTo>
                  <a:pt x="1130300" y="30710"/>
                </a:lnTo>
                <a:lnTo>
                  <a:pt x="1079500" y="39448"/>
                </a:lnTo>
                <a:lnTo>
                  <a:pt x="1041400" y="51134"/>
                </a:lnTo>
                <a:lnTo>
                  <a:pt x="990600" y="65869"/>
                </a:lnTo>
                <a:lnTo>
                  <a:pt x="952500" y="83754"/>
                </a:lnTo>
                <a:lnTo>
                  <a:pt x="952500" y="97470"/>
                </a:lnTo>
                <a:lnTo>
                  <a:pt x="965200" y="92136"/>
                </a:lnTo>
                <a:lnTo>
                  <a:pt x="1003300" y="73036"/>
                </a:lnTo>
                <a:lnTo>
                  <a:pt x="1041400" y="57659"/>
                </a:lnTo>
                <a:lnTo>
                  <a:pt x="1092200" y="45865"/>
                </a:lnTo>
                <a:lnTo>
                  <a:pt x="1155700" y="37516"/>
                </a:lnTo>
                <a:lnTo>
                  <a:pt x="1206500" y="32476"/>
                </a:lnTo>
                <a:lnTo>
                  <a:pt x="1257300" y="30604"/>
                </a:lnTo>
                <a:lnTo>
                  <a:pt x="1320800" y="31763"/>
                </a:lnTo>
                <a:lnTo>
                  <a:pt x="1371600" y="35814"/>
                </a:lnTo>
                <a:lnTo>
                  <a:pt x="1422400" y="42620"/>
                </a:lnTo>
                <a:lnTo>
                  <a:pt x="1473200" y="52042"/>
                </a:lnTo>
                <a:lnTo>
                  <a:pt x="1511300" y="63942"/>
                </a:lnTo>
                <a:lnTo>
                  <a:pt x="1524000" y="66990"/>
                </a:lnTo>
                <a:close/>
              </a:path>
              <a:path w="2933700" h="767714">
                <a:moveTo>
                  <a:pt x="2870200" y="238120"/>
                </a:moveTo>
                <a:lnTo>
                  <a:pt x="2870200" y="211008"/>
                </a:lnTo>
                <a:lnTo>
                  <a:pt x="2844800" y="176515"/>
                </a:lnTo>
                <a:lnTo>
                  <a:pt x="2806700" y="148967"/>
                </a:lnTo>
                <a:lnTo>
                  <a:pt x="2755900" y="127826"/>
                </a:lnTo>
                <a:lnTo>
                  <a:pt x="2705100" y="112555"/>
                </a:lnTo>
                <a:lnTo>
                  <a:pt x="2654300" y="102615"/>
                </a:lnTo>
                <a:lnTo>
                  <a:pt x="2603500" y="95184"/>
                </a:lnTo>
                <a:lnTo>
                  <a:pt x="2603500" y="92136"/>
                </a:lnTo>
                <a:lnTo>
                  <a:pt x="2590800" y="87564"/>
                </a:lnTo>
                <a:lnTo>
                  <a:pt x="2565400" y="61674"/>
                </a:lnTo>
                <a:lnTo>
                  <a:pt x="2527300" y="41544"/>
                </a:lnTo>
                <a:lnTo>
                  <a:pt x="2489200" y="26898"/>
                </a:lnTo>
                <a:lnTo>
                  <a:pt x="2451100" y="17460"/>
                </a:lnTo>
                <a:lnTo>
                  <a:pt x="2425700" y="14412"/>
                </a:lnTo>
                <a:lnTo>
                  <a:pt x="2413000" y="12126"/>
                </a:lnTo>
                <a:lnTo>
                  <a:pt x="2374900" y="5572"/>
                </a:lnTo>
                <a:lnTo>
                  <a:pt x="2324100" y="1510"/>
                </a:lnTo>
                <a:lnTo>
                  <a:pt x="2273300" y="0"/>
                </a:lnTo>
                <a:lnTo>
                  <a:pt x="2235200" y="1096"/>
                </a:lnTo>
                <a:lnTo>
                  <a:pt x="2184400" y="4857"/>
                </a:lnTo>
                <a:lnTo>
                  <a:pt x="2133600" y="11340"/>
                </a:lnTo>
                <a:lnTo>
                  <a:pt x="2082800" y="20602"/>
                </a:lnTo>
                <a:lnTo>
                  <a:pt x="2044700" y="32700"/>
                </a:lnTo>
                <a:lnTo>
                  <a:pt x="2032000" y="37272"/>
                </a:lnTo>
                <a:lnTo>
                  <a:pt x="2019300" y="41082"/>
                </a:lnTo>
                <a:lnTo>
                  <a:pt x="2019300" y="36510"/>
                </a:lnTo>
                <a:lnTo>
                  <a:pt x="1968500" y="23024"/>
                </a:lnTo>
                <a:lnTo>
                  <a:pt x="1930400" y="12475"/>
                </a:lnTo>
                <a:lnTo>
                  <a:pt x="1879600" y="5030"/>
                </a:lnTo>
                <a:lnTo>
                  <a:pt x="1828800" y="858"/>
                </a:lnTo>
                <a:lnTo>
                  <a:pt x="1765300" y="129"/>
                </a:lnTo>
                <a:lnTo>
                  <a:pt x="1714500" y="3012"/>
                </a:lnTo>
                <a:lnTo>
                  <a:pt x="1663700" y="9675"/>
                </a:lnTo>
                <a:lnTo>
                  <a:pt x="1612900" y="20287"/>
                </a:lnTo>
                <a:lnTo>
                  <a:pt x="1562100" y="35018"/>
                </a:lnTo>
                <a:lnTo>
                  <a:pt x="1524000" y="54036"/>
                </a:lnTo>
                <a:lnTo>
                  <a:pt x="1524000" y="66228"/>
                </a:lnTo>
                <a:lnTo>
                  <a:pt x="1536700" y="61656"/>
                </a:lnTo>
                <a:lnTo>
                  <a:pt x="1574800" y="43374"/>
                </a:lnTo>
                <a:lnTo>
                  <a:pt x="1612900" y="29178"/>
                </a:lnTo>
                <a:lnTo>
                  <a:pt x="1663700" y="18925"/>
                </a:lnTo>
                <a:lnTo>
                  <a:pt x="1714500" y="12474"/>
                </a:lnTo>
                <a:lnTo>
                  <a:pt x="1765300" y="9683"/>
                </a:lnTo>
                <a:lnTo>
                  <a:pt x="1828800" y="10409"/>
                </a:lnTo>
                <a:lnTo>
                  <a:pt x="1879600" y="14512"/>
                </a:lnTo>
                <a:lnTo>
                  <a:pt x="1930400" y="21848"/>
                </a:lnTo>
                <a:lnTo>
                  <a:pt x="1968500" y="32276"/>
                </a:lnTo>
                <a:lnTo>
                  <a:pt x="2006600" y="45654"/>
                </a:lnTo>
                <a:lnTo>
                  <a:pt x="2019300" y="50226"/>
                </a:lnTo>
                <a:lnTo>
                  <a:pt x="2032000" y="45654"/>
                </a:lnTo>
                <a:lnTo>
                  <a:pt x="2070100" y="34134"/>
                </a:lnTo>
                <a:lnTo>
                  <a:pt x="2108200" y="24561"/>
                </a:lnTo>
                <a:lnTo>
                  <a:pt x="2159000" y="17218"/>
                </a:lnTo>
                <a:lnTo>
                  <a:pt x="2209800" y="12388"/>
                </a:lnTo>
                <a:lnTo>
                  <a:pt x="2260600" y="10355"/>
                </a:lnTo>
                <a:lnTo>
                  <a:pt x="2324100" y="11402"/>
                </a:lnTo>
                <a:lnTo>
                  <a:pt x="2374900" y="15812"/>
                </a:lnTo>
                <a:lnTo>
                  <a:pt x="2438400" y="23869"/>
                </a:lnTo>
                <a:lnTo>
                  <a:pt x="2476500" y="35856"/>
                </a:lnTo>
                <a:lnTo>
                  <a:pt x="2527300" y="52057"/>
                </a:lnTo>
                <a:lnTo>
                  <a:pt x="2565400" y="72754"/>
                </a:lnTo>
                <a:lnTo>
                  <a:pt x="2590800" y="98232"/>
                </a:lnTo>
                <a:lnTo>
                  <a:pt x="2590800" y="105090"/>
                </a:lnTo>
                <a:lnTo>
                  <a:pt x="2616200" y="106614"/>
                </a:lnTo>
                <a:lnTo>
                  <a:pt x="2654300" y="111744"/>
                </a:lnTo>
                <a:lnTo>
                  <a:pt x="2705100" y="121363"/>
                </a:lnTo>
                <a:lnTo>
                  <a:pt x="2755900" y="135937"/>
                </a:lnTo>
                <a:lnTo>
                  <a:pt x="2794000" y="155932"/>
                </a:lnTo>
                <a:lnTo>
                  <a:pt x="2832100" y="181817"/>
                </a:lnTo>
                <a:lnTo>
                  <a:pt x="2857500" y="214056"/>
                </a:lnTo>
                <a:lnTo>
                  <a:pt x="2857500" y="250942"/>
                </a:lnTo>
                <a:lnTo>
                  <a:pt x="2870200" y="238120"/>
                </a:lnTo>
                <a:close/>
              </a:path>
              <a:path w="2933700" h="767714">
                <a:moveTo>
                  <a:pt x="1943100" y="651444"/>
                </a:moveTo>
                <a:lnTo>
                  <a:pt x="1930400" y="652206"/>
                </a:lnTo>
                <a:lnTo>
                  <a:pt x="1938866" y="653984"/>
                </a:lnTo>
                <a:lnTo>
                  <a:pt x="1943100" y="651444"/>
                </a:lnTo>
                <a:close/>
              </a:path>
              <a:path w="2933700" h="767714">
                <a:moveTo>
                  <a:pt x="1938866" y="653984"/>
                </a:moveTo>
                <a:lnTo>
                  <a:pt x="1930400" y="652206"/>
                </a:lnTo>
                <a:lnTo>
                  <a:pt x="1930400" y="659064"/>
                </a:lnTo>
                <a:lnTo>
                  <a:pt x="1938866" y="653984"/>
                </a:lnTo>
                <a:close/>
              </a:path>
              <a:path w="2933700" h="767714">
                <a:moveTo>
                  <a:pt x="1943100" y="654873"/>
                </a:moveTo>
                <a:lnTo>
                  <a:pt x="1943100" y="651444"/>
                </a:lnTo>
                <a:lnTo>
                  <a:pt x="1938866" y="653984"/>
                </a:lnTo>
                <a:lnTo>
                  <a:pt x="1943100" y="654873"/>
                </a:lnTo>
                <a:close/>
              </a:path>
              <a:path w="2933700" h="767714">
                <a:moveTo>
                  <a:pt x="2832768" y="269281"/>
                </a:moveTo>
                <a:lnTo>
                  <a:pt x="2832100" y="268920"/>
                </a:lnTo>
                <a:lnTo>
                  <a:pt x="2832100" y="269682"/>
                </a:lnTo>
                <a:lnTo>
                  <a:pt x="2832768" y="269281"/>
                </a:lnTo>
                <a:close/>
              </a:path>
              <a:path w="2933700" h="767714">
                <a:moveTo>
                  <a:pt x="2841413" y="273949"/>
                </a:moveTo>
                <a:lnTo>
                  <a:pt x="2832768" y="269281"/>
                </a:lnTo>
                <a:lnTo>
                  <a:pt x="2832100" y="269682"/>
                </a:lnTo>
                <a:lnTo>
                  <a:pt x="2832100" y="277302"/>
                </a:lnTo>
                <a:lnTo>
                  <a:pt x="2841413" y="273949"/>
                </a:lnTo>
                <a:close/>
              </a:path>
              <a:path w="2933700" h="767714">
                <a:moveTo>
                  <a:pt x="2933700" y="377673"/>
                </a:moveTo>
                <a:lnTo>
                  <a:pt x="2921000" y="340100"/>
                </a:lnTo>
                <a:lnTo>
                  <a:pt x="2895600" y="307705"/>
                </a:lnTo>
                <a:lnTo>
                  <a:pt x="2857500" y="282636"/>
                </a:lnTo>
                <a:lnTo>
                  <a:pt x="2841413" y="273949"/>
                </a:lnTo>
                <a:lnTo>
                  <a:pt x="2832100" y="277302"/>
                </a:lnTo>
                <a:lnTo>
                  <a:pt x="2857500" y="291018"/>
                </a:lnTo>
                <a:lnTo>
                  <a:pt x="2895600" y="313715"/>
                </a:lnTo>
                <a:lnTo>
                  <a:pt x="2921000" y="342291"/>
                </a:lnTo>
                <a:lnTo>
                  <a:pt x="2921000" y="418272"/>
                </a:lnTo>
                <a:lnTo>
                  <a:pt x="2933700" y="377673"/>
                </a:lnTo>
                <a:close/>
              </a:path>
              <a:path w="2933700" h="767714">
                <a:moveTo>
                  <a:pt x="2857500" y="262656"/>
                </a:moveTo>
                <a:lnTo>
                  <a:pt x="2857500" y="242250"/>
                </a:lnTo>
                <a:lnTo>
                  <a:pt x="2844800" y="247584"/>
                </a:lnTo>
                <a:lnTo>
                  <a:pt x="2844800" y="262062"/>
                </a:lnTo>
                <a:lnTo>
                  <a:pt x="2832768" y="269281"/>
                </a:lnTo>
                <a:lnTo>
                  <a:pt x="2841413" y="273949"/>
                </a:lnTo>
                <a:lnTo>
                  <a:pt x="2844800" y="272730"/>
                </a:lnTo>
                <a:lnTo>
                  <a:pt x="2857500" y="262656"/>
                </a:lnTo>
                <a:close/>
              </a:path>
            </a:pathLst>
          </a:custGeom>
          <a:solidFill>
            <a:srgbClr val="000000"/>
          </a:solidFill>
        </p:spPr>
        <p:txBody>
          <a:bodyPr wrap="square" lIns="0" tIns="0" rIns="0" bIns="0" rtlCol="0"/>
          <a:lstStyle/>
          <a:p>
            <a:endParaRPr/>
          </a:p>
        </p:txBody>
      </p:sp>
      <p:sp>
        <p:nvSpPr>
          <p:cNvPr id="7" name="object 7"/>
          <p:cNvSpPr/>
          <p:nvPr/>
        </p:nvSpPr>
        <p:spPr>
          <a:xfrm>
            <a:off x="2809494" y="2986241"/>
            <a:ext cx="202692" cy="177581"/>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2126742" y="2322576"/>
            <a:ext cx="2689860" cy="653415"/>
          </a:xfrm>
          <a:custGeom>
            <a:avLst/>
            <a:gdLst/>
            <a:ahLst/>
            <a:cxnLst/>
            <a:rect l="l" t="t" r="r" b="b"/>
            <a:pathLst>
              <a:path w="2689860" h="653414">
                <a:moveTo>
                  <a:pt x="172974" y="427482"/>
                </a:moveTo>
                <a:lnTo>
                  <a:pt x="172212" y="417576"/>
                </a:lnTo>
                <a:lnTo>
                  <a:pt x="150114" y="418338"/>
                </a:lnTo>
                <a:lnTo>
                  <a:pt x="117435" y="417264"/>
                </a:lnTo>
                <a:lnTo>
                  <a:pt x="85539" y="415518"/>
                </a:lnTo>
                <a:lnTo>
                  <a:pt x="53735" y="412515"/>
                </a:lnTo>
                <a:lnTo>
                  <a:pt x="21336" y="407670"/>
                </a:lnTo>
                <a:lnTo>
                  <a:pt x="1524" y="403860"/>
                </a:lnTo>
                <a:lnTo>
                  <a:pt x="0" y="413004"/>
                </a:lnTo>
                <a:lnTo>
                  <a:pt x="51555" y="421904"/>
                </a:lnTo>
                <a:lnTo>
                  <a:pt x="117942" y="427184"/>
                </a:lnTo>
                <a:lnTo>
                  <a:pt x="150114" y="427482"/>
                </a:lnTo>
                <a:lnTo>
                  <a:pt x="172974" y="427482"/>
                </a:lnTo>
                <a:close/>
              </a:path>
              <a:path w="2689860" h="653414">
                <a:moveTo>
                  <a:pt x="324612" y="579882"/>
                </a:moveTo>
                <a:lnTo>
                  <a:pt x="323088" y="570738"/>
                </a:lnTo>
                <a:lnTo>
                  <a:pt x="286512" y="575310"/>
                </a:lnTo>
                <a:lnTo>
                  <a:pt x="267462" y="576072"/>
                </a:lnTo>
                <a:lnTo>
                  <a:pt x="248412" y="577596"/>
                </a:lnTo>
                <a:lnTo>
                  <a:pt x="249174" y="586740"/>
                </a:lnTo>
                <a:lnTo>
                  <a:pt x="268224" y="585978"/>
                </a:lnTo>
                <a:lnTo>
                  <a:pt x="287274" y="584454"/>
                </a:lnTo>
                <a:lnTo>
                  <a:pt x="306324" y="582168"/>
                </a:lnTo>
                <a:lnTo>
                  <a:pt x="324612" y="579882"/>
                </a:lnTo>
                <a:close/>
              </a:path>
              <a:path w="2689860" h="653414">
                <a:moveTo>
                  <a:pt x="973836" y="644652"/>
                </a:moveTo>
                <a:lnTo>
                  <a:pt x="939961" y="623979"/>
                </a:lnTo>
                <a:lnTo>
                  <a:pt x="928878" y="614934"/>
                </a:lnTo>
                <a:lnTo>
                  <a:pt x="922782" y="621792"/>
                </a:lnTo>
                <a:lnTo>
                  <a:pt x="927354" y="626364"/>
                </a:lnTo>
                <a:lnTo>
                  <a:pt x="934379" y="631474"/>
                </a:lnTo>
                <a:lnTo>
                  <a:pt x="948615" y="641194"/>
                </a:lnTo>
                <a:lnTo>
                  <a:pt x="955548" y="646176"/>
                </a:lnTo>
                <a:lnTo>
                  <a:pt x="968502" y="653034"/>
                </a:lnTo>
                <a:lnTo>
                  <a:pt x="973836" y="644652"/>
                </a:lnTo>
                <a:close/>
              </a:path>
              <a:path w="2689860" h="653414">
                <a:moveTo>
                  <a:pt x="1812798" y="573786"/>
                </a:moveTo>
                <a:lnTo>
                  <a:pt x="1803654" y="571500"/>
                </a:lnTo>
                <a:lnTo>
                  <a:pt x="1802130" y="576072"/>
                </a:lnTo>
                <a:lnTo>
                  <a:pt x="1799491" y="582825"/>
                </a:lnTo>
                <a:lnTo>
                  <a:pt x="1796948" y="588440"/>
                </a:lnTo>
                <a:lnTo>
                  <a:pt x="1793748" y="593788"/>
                </a:lnTo>
                <a:lnTo>
                  <a:pt x="1789176" y="599694"/>
                </a:lnTo>
                <a:lnTo>
                  <a:pt x="1786127" y="603504"/>
                </a:lnTo>
                <a:lnTo>
                  <a:pt x="1793748" y="609600"/>
                </a:lnTo>
                <a:lnTo>
                  <a:pt x="1797558" y="605028"/>
                </a:lnTo>
                <a:lnTo>
                  <a:pt x="1802130" y="598029"/>
                </a:lnTo>
                <a:lnTo>
                  <a:pt x="1805659" y="592416"/>
                </a:lnTo>
                <a:lnTo>
                  <a:pt x="1808639" y="586325"/>
                </a:lnTo>
                <a:lnTo>
                  <a:pt x="1812798" y="573786"/>
                </a:lnTo>
                <a:close/>
              </a:path>
              <a:path w="2689860" h="653414">
                <a:moveTo>
                  <a:pt x="2392680" y="490728"/>
                </a:moveTo>
                <a:lnTo>
                  <a:pt x="2392680" y="485394"/>
                </a:lnTo>
                <a:lnTo>
                  <a:pt x="2377754" y="450832"/>
                </a:lnTo>
                <a:lnTo>
                  <a:pt x="2346748" y="422650"/>
                </a:lnTo>
                <a:lnTo>
                  <a:pt x="2305607" y="400335"/>
                </a:lnTo>
                <a:lnTo>
                  <a:pt x="2260278" y="383376"/>
                </a:lnTo>
                <a:lnTo>
                  <a:pt x="2216708" y="371259"/>
                </a:lnTo>
                <a:lnTo>
                  <a:pt x="2167890" y="361188"/>
                </a:lnTo>
                <a:lnTo>
                  <a:pt x="2166366" y="371094"/>
                </a:lnTo>
                <a:lnTo>
                  <a:pt x="2179320" y="372618"/>
                </a:lnTo>
                <a:lnTo>
                  <a:pt x="2220300" y="381747"/>
                </a:lnTo>
                <a:lnTo>
                  <a:pt x="2271987" y="397299"/>
                </a:lnTo>
                <a:lnTo>
                  <a:pt x="2323528" y="419716"/>
                </a:lnTo>
                <a:lnTo>
                  <a:pt x="2364073" y="449442"/>
                </a:lnTo>
                <a:lnTo>
                  <a:pt x="2382774" y="486918"/>
                </a:lnTo>
                <a:lnTo>
                  <a:pt x="2382774" y="491490"/>
                </a:lnTo>
                <a:lnTo>
                  <a:pt x="2392680" y="490728"/>
                </a:lnTo>
                <a:close/>
              </a:path>
              <a:path w="2689860" h="653414">
                <a:moveTo>
                  <a:pt x="2689860" y="236220"/>
                </a:moveTo>
                <a:lnTo>
                  <a:pt x="2684526" y="228600"/>
                </a:lnTo>
                <a:lnTo>
                  <a:pt x="2675382" y="235458"/>
                </a:lnTo>
                <a:lnTo>
                  <a:pt x="2660081" y="245792"/>
                </a:lnTo>
                <a:lnTo>
                  <a:pt x="2640720" y="255460"/>
                </a:lnTo>
                <a:lnTo>
                  <a:pt x="2620593" y="263890"/>
                </a:lnTo>
                <a:lnTo>
                  <a:pt x="2602992" y="270510"/>
                </a:lnTo>
                <a:lnTo>
                  <a:pt x="2587752" y="275082"/>
                </a:lnTo>
                <a:lnTo>
                  <a:pt x="2590800" y="284226"/>
                </a:lnTo>
                <a:lnTo>
                  <a:pt x="2645025" y="263628"/>
                </a:lnTo>
                <a:lnTo>
                  <a:pt x="2681478" y="243078"/>
                </a:lnTo>
                <a:lnTo>
                  <a:pt x="2689860" y="236220"/>
                </a:lnTo>
                <a:close/>
              </a:path>
              <a:path w="2689860" h="653414">
                <a:moveTo>
                  <a:pt x="2461260" y="80772"/>
                </a:moveTo>
                <a:lnTo>
                  <a:pt x="2461260" y="74676"/>
                </a:lnTo>
                <a:lnTo>
                  <a:pt x="2460498" y="68580"/>
                </a:lnTo>
                <a:lnTo>
                  <a:pt x="2455926" y="56388"/>
                </a:lnTo>
                <a:lnTo>
                  <a:pt x="2447544" y="60198"/>
                </a:lnTo>
                <a:lnTo>
                  <a:pt x="2449830" y="66294"/>
                </a:lnTo>
                <a:lnTo>
                  <a:pt x="2451354" y="70866"/>
                </a:lnTo>
                <a:lnTo>
                  <a:pt x="2452116" y="76200"/>
                </a:lnTo>
                <a:lnTo>
                  <a:pt x="2452116" y="80772"/>
                </a:lnTo>
                <a:lnTo>
                  <a:pt x="2461260" y="80772"/>
                </a:lnTo>
                <a:close/>
              </a:path>
              <a:path w="2689860" h="653414">
                <a:moveTo>
                  <a:pt x="1877568" y="9144"/>
                </a:moveTo>
                <a:lnTo>
                  <a:pt x="1873758" y="0"/>
                </a:lnTo>
                <a:lnTo>
                  <a:pt x="1866138" y="3810"/>
                </a:lnTo>
                <a:lnTo>
                  <a:pt x="1856170" y="8152"/>
                </a:lnTo>
                <a:lnTo>
                  <a:pt x="1846045" y="13263"/>
                </a:lnTo>
                <a:lnTo>
                  <a:pt x="1836250" y="18981"/>
                </a:lnTo>
                <a:lnTo>
                  <a:pt x="1827276" y="25146"/>
                </a:lnTo>
                <a:lnTo>
                  <a:pt x="1821942" y="28956"/>
                </a:lnTo>
                <a:lnTo>
                  <a:pt x="1828038" y="36576"/>
                </a:lnTo>
                <a:lnTo>
                  <a:pt x="1833372" y="32766"/>
                </a:lnTo>
                <a:lnTo>
                  <a:pt x="1841944" y="26747"/>
                </a:lnTo>
                <a:lnTo>
                  <a:pt x="1851040" y="21488"/>
                </a:lnTo>
                <a:lnTo>
                  <a:pt x="1860446" y="16724"/>
                </a:lnTo>
                <a:lnTo>
                  <a:pt x="1869948" y="12192"/>
                </a:lnTo>
                <a:lnTo>
                  <a:pt x="1877568" y="9144"/>
                </a:lnTo>
                <a:close/>
              </a:path>
              <a:path w="2689860" h="653414">
                <a:moveTo>
                  <a:pt x="1382268" y="25908"/>
                </a:moveTo>
                <a:lnTo>
                  <a:pt x="1376172" y="18288"/>
                </a:lnTo>
                <a:lnTo>
                  <a:pt x="1368552" y="24384"/>
                </a:lnTo>
                <a:lnTo>
                  <a:pt x="1361694" y="30480"/>
                </a:lnTo>
                <a:lnTo>
                  <a:pt x="1355598" y="37338"/>
                </a:lnTo>
                <a:lnTo>
                  <a:pt x="1351026" y="43434"/>
                </a:lnTo>
                <a:lnTo>
                  <a:pt x="1358646" y="48768"/>
                </a:lnTo>
                <a:lnTo>
                  <a:pt x="1363218" y="42672"/>
                </a:lnTo>
                <a:lnTo>
                  <a:pt x="1374648" y="31242"/>
                </a:lnTo>
                <a:lnTo>
                  <a:pt x="1382268" y="25908"/>
                </a:lnTo>
                <a:close/>
              </a:path>
              <a:path w="2689860" h="653414">
                <a:moveTo>
                  <a:pt x="893064" y="73914"/>
                </a:moveTo>
                <a:lnTo>
                  <a:pt x="872490" y="67056"/>
                </a:lnTo>
                <a:lnTo>
                  <a:pt x="850392" y="60960"/>
                </a:lnTo>
                <a:lnTo>
                  <a:pt x="827532" y="54864"/>
                </a:lnTo>
                <a:lnTo>
                  <a:pt x="804672" y="49530"/>
                </a:lnTo>
                <a:lnTo>
                  <a:pt x="802386" y="59436"/>
                </a:lnTo>
                <a:lnTo>
                  <a:pt x="826008" y="64008"/>
                </a:lnTo>
                <a:lnTo>
                  <a:pt x="848106" y="70104"/>
                </a:lnTo>
                <a:lnTo>
                  <a:pt x="869442" y="76200"/>
                </a:lnTo>
                <a:lnTo>
                  <a:pt x="890016" y="83058"/>
                </a:lnTo>
                <a:lnTo>
                  <a:pt x="893064" y="73914"/>
                </a:lnTo>
                <a:close/>
              </a:path>
              <a:path w="2689860" h="653414">
                <a:moveTo>
                  <a:pt x="137922" y="237744"/>
                </a:moveTo>
                <a:lnTo>
                  <a:pt x="133350" y="230886"/>
                </a:lnTo>
                <a:lnTo>
                  <a:pt x="128778" y="225552"/>
                </a:lnTo>
                <a:lnTo>
                  <a:pt x="125730" y="219456"/>
                </a:lnTo>
                <a:lnTo>
                  <a:pt x="123444" y="213360"/>
                </a:lnTo>
                <a:lnTo>
                  <a:pt x="114300" y="217170"/>
                </a:lnTo>
                <a:lnTo>
                  <a:pt x="117348" y="224028"/>
                </a:lnTo>
                <a:lnTo>
                  <a:pt x="121158" y="230886"/>
                </a:lnTo>
                <a:lnTo>
                  <a:pt x="130302" y="243078"/>
                </a:lnTo>
                <a:lnTo>
                  <a:pt x="137922" y="237744"/>
                </a:lnTo>
                <a:close/>
              </a:path>
            </a:pathLst>
          </a:custGeom>
          <a:solidFill>
            <a:srgbClr val="000000"/>
          </a:solidFill>
        </p:spPr>
        <p:txBody>
          <a:bodyPr wrap="square" lIns="0" tIns="0" rIns="0" bIns="0" rtlCol="0"/>
          <a:lstStyle/>
          <a:p>
            <a:endParaRPr/>
          </a:p>
        </p:txBody>
      </p:sp>
      <p:sp>
        <p:nvSpPr>
          <p:cNvPr id="9" name="object 9"/>
          <p:cNvSpPr txBox="1"/>
          <p:nvPr/>
        </p:nvSpPr>
        <p:spPr>
          <a:xfrm>
            <a:off x="2411222" y="2526283"/>
            <a:ext cx="2253615" cy="269875"/>
          </a:xfrm>
          <a:prstGeom prst="rect">
            <a:avLst/>
          </a:prstGeom>
        </p:spPr>
        <p:txBody>
          <a:bodyPr vert="horz" wrap="square" lIns="0" tIns="12700" rIns="0" bIns="0" rtlCol="0">
            <a:spAutoFit/>
          </a:bodyPr>
          <a:lstStyle/>
          <a:p>
            <a:pPr marL="12700">
              <a:lnSpc>
                <a:spcPct val="100000"/>
              </a:lnSpc>
              <a:spcBef>
                <a:spcPts val="100"/>
              </a:spcBef>
            </a:pPr>
            <a:r>
              <a:rPr sz="1600" dirty="0">
                <a:latin typeface="Comic Sans MS"/>
                <a:cs typeface="Comic Sans MS"/>
              </a:rPr>
              <a:t>http</a:t>
            </a:r>
            <a:r>
              <a:rPr sz="1600" spc="-10" dirty="0">
                <a:latin typeface="Comic Sans MS"/>
                <a:cs typeface="Comic Sans MS"/>
              </a:rPr>
              <a:t>s</a:t>
            </a:r>
            <a:r>
              <a:rPr sz="1600" spc="-5" dirty="0">
                <a:latin typeface="Comic Sans MS"/>
                <a:cs typeface="Comic Sans MS"/>
              </a:rPr>
              <a:t>:</a:t>
            </a:r>
            <a:r>
              <a:rPr sz="1600" dirty="0">
                <a:latin typeface="Comic Sans MS"/>
                <a:cs typeface="Comic Sans MS"/>
              </a:rPr>
              <a:t>//mail.google.com</a:t>
            </a:r>
            <a:endParaRPr sz="1600">
              <a:latin typeface="Comic Sans MS"/>
              <a:cs typeface="Comic Sans MS"/>
            </a:endParaRPr>
          </a:p>
        </p:txBody>
      </p:sp>
      <p:sp>
        <p:nvSpPr>
          <p:cNvPr id="10" name="object 10"/>
          <p:cNvSpPr/>
          <p:nvPr/>
        </p:nvSpPr>
        <p:spPr>
          <a:xfrm>
            <a:off x="7015733" y="3821429"/>
            <a:ext cx="1361046" cy="1468374"/>
          </a:xfrm>
          <a:prstGeom prst="rect">
            <a:avLst/>
          </a:prstGeom>
          <a:blipFill>
            <a:blip r:embed="rId5" cstate="print"/>
            <a:stretch>
              <a:fillRect/>
            </a:stretch>
          </a:blipFill>
        </p:spPr>
        <p:txBody>
          <a:bodyPr wrap="square" lIns="0" tIns="0" rIns="0" bIns="0" rtlCol="0"/>
          <a:lstStyle/>
          <a:p>
            <a:endParaRPr/>
          </a:p>
        </p:txBody>
      </p:sp>
      <p:sp>
        <p:nvSpPr>
          <p:cNvPr id="11" name="object 11"/>
          <p:cNvSpPr/>
          <p:nvPr/>
        </p:nvSpPr>
        <p:spPr>
          <a:xfrm>
            <a:off x="3644646" y="4146041"/>
            <a:ext cx="3251200" cy="260985"/>
          </a:xfrm>
          <a:custGeom>
            <a:avLst/>
            <a:gdLst/>
            <a:ahLst/>
            <a:cxnLst/>
            <a:rect l="l" t="t" r="r" b="b"/>
            <a:pathLst>
              <a:path w="3251200" h="260985">
                <a:moveTo>
                  <a:pt x="3120390" y="195072"/>
                </a:moveTo>
                <a:lnTo>
                  <a:pt x="3120390" y="65532"/>
                </a:lnTo>
                <a:lnTo>
                  <a:pt x="0" y="65532"/>
                </a:lnTo>
                <a:lnTo>
                  <a:pt x="0" y="195072"/>
                </a:lnTo>
                <a:lnTo>
                  <a:pt x="3120390" y="195072"/>
                </a:lnTo>
                <a:close/>
              </a:path>
              <a:path w="3251200" h="260985">
                <a:moveTo>
                  <a:pt x="3250692" y="130302"/>
                </a:moveTo>
                <a:lnTo>
                  <a:pt x="3120390" y="0"/>
                </a:lnTo>
                <a:lnTo>
                  <a:pt x="3120390" y="260604"/>
                </a:lnTo>
                <a:lnTo>
                  <a:pt x="3250692" y="130302"/>
                </a:lnTo>
                <a:close/>
              </a:path>
            </a:pathLst>
          </a:custGeom>
          <a:solidFill>
            <a:srgbClr val="FFFFCC"/>
          </a:solidFill>
        </p:spPr>
        <p:txBody>
          <a:bodyPr wrap="square" lIns="0" tIns="0" rIns="0" bIns="0" rtlCol="0"/>
          <a:lstStyle/>
          <a:p>
            <a:endParaRPr/>
          </a:p>
        </p:txBody>
      </p:sp>
      <p:sp>
        <p:nvSpPr>
          <p:cNvPr id="12" name="object 12"/>
          <p:cNvSpPr/>
          <p:nvPr/>
        </p:nvSpPr>
        <p:spPr>
          <a:xfrm>
            <a:off x="3640073" y="4134611"/>
            <a:ext cx="3262629" cy="283845"/>
          </a:xfrm>
          <a:custGeom>
            <a:avLst/>
            <a:gdLst/>
            <a:ahLst/>
            <a:cxnLst/>
            <a:rect l="l" t="t" r="r" b="b"/>
            <a:pathLst>
              <a:path w="3262629" h="283845">
                <a:moveTo>
                  <a:pt x="3124962" y="71628"/>
                </a:moveTo>
                <a:lnTo>
                  <a:pt x="0" y="71628"/>
                </a:lnTo>
                <a:lnTo>
                  <a:pt x="0" y="211836"/>
                </a:lnTo>
                <a:lnTo>
                  <a:pt x="4572" y="211836"/>
                </a:lnTo>
                <a:lnTo>
                  <a:pt x="4572" y="81534"/>
                </a:lnTo>
                <a:lnTo>
                  <a:pt x="9143" y="76962"/>
                </a:lnTo>
                <a:lnTo>
                  <a:pt x="9143" y="81534"/>
                </a:lnTo>
                <a:lnTo>
                  <a:pt x="3120390" y="81534"/>
                </a:lnTo>
                <a:lnTo>
                  <a:pt x="3120390" y="76962"/>
                </a:lnTo>
                <a:lnTo>
                  <a:pt x="3124962" y="71628"/>
                </a:lnTo>
                <a:close/>
              </a:path>
              <a:path w="3262629" h="283845">
                <a:moveTo>
                  <a:pt x="9143" y="81534"/>
                </a:moveTo>
                <a:lnTo>
                  <a:pt x="9143" y="76962"/>
                </a:lnTo>
                <a:lnTo>
                  <a:pt x="4572" y="81534"/>
                </a:lnTo>
                <a:lnTo>
                  <a:pt x="9143" y="81534"/>
                </a:lnTo>
                <a:close/>
              </a:path>
              <a:path w="3262629" h="283845">
                <a:moveTo>
                  <a:pt x="9143" y="201930"/>
                </a:moveTo>
                <a:lnTo>
                  <a:pt x="9143" y="81534"/>
                </a:lnTo>
                <a:lnTo>
                  <a:pt x="4572" y="81534"/>
                </a:lnTo>
                <a:lnTo>
                  <a:pt x="4572" y="201930"/>
                </a:lnTo>
                <a:lnTo>
                  <a:pt x="9143" y="201930"/>
                </a:lnTo>
                <a:close/>
              </a:path>
              <a:path w="3262629" h="283845">
                <a:moveTo>
                  <a:pt x="3129534" y="260604"/>
                </a:moveTo>
                <a:lnTo>
                  <a:pt x="3129534" y="201930"/>
                </a:lnTo>
                <a:lnTo>
                  <a:pt x="4572" y="201930"/>
                </a:lnTo>
                <a:lnTo>
                  <a:pt x="9143" y="206502"/>
                </a:lnTo>
                <a:lnTo>
                  <a:pt x="9143" y="211836"/>
                </a:lnTo>
                <a:lnTo>
                  <a:pt x="3120390" y="211836"/>
                </a:lnTo>
                <a:lnTo>
                  <a:pt x="3120390" y="206502"/>
                </a:lnTo>
                <a:lnTo>
                  <a:pt x="3124962" y="211836"/>
                </a:lnTo>
                <a:lnTo>
                  <a:pt x="3124962" y="265176"/>
                </a:lnTo>
                <a:lnTo>
                  <a:pt x="3129534" y="260604"/>
                </a:lnTo>
                <a:close/>
              </a:path>
              <a:path w="3262629" h="283845">
                <a:moveTo>
                  <a:pt x="9143" y="211836"/>
                </a:moveTo>
                <a:lnTo>
                  <a:pt x="9143" y="206502"/>
                </a:lnTo>
                <a:lnTo>
                  <a:pt x="4572" y="201930"/>
                </a:lnTo>
                <a:lnTo>
                  <a:pt x="4572" y="211836"/>
                </a:lnTo>
                <a:lnTo>
                  <a:pt x="9143" y="211836"/>
                </a:lnTo>
                <a:close/>
              </a:path>
              <a:path w="3262629" h="283845">
                <a:moveTo>
                  <a:pt x="3262122" y="141732"/>
                </a:moveTo>
                <a:lnTo>
                  <a:pt x="3120390" y="0"/>
                </a:lnTo>
                <a:lnTo>
                  <a:pt x="3120390" y="71628"/>
                </a:lnTo>
                <a:lnTo>
                  <a:pt x="3121914" y="71628"/>
                </a:lnTo>
                <a:lnTo>
                  <a:pt x="3121914" y="15240"/>
                </a:lnTo>
                <a:lnTo>
                  <a:pt x="3129534" y="11430"/>
                </a:lnTo>
                <a:lnTo>
                  <a:pt x="3129534" y="22860"/>
                </a:lnTo>
                <a:lnTo>
                  <a:pt x="3248405" y="141732"/>
                </a:lnTo>
                <a:lnTo>
                  <a:pt x="3251454" y="138684"/>
                </a:lnTo>
                <a:lnTo>
                  <a:pt x="3251454" y="152400"/>
                </a:lnTo>
                <a:lnTo>
                  <a:pt x="3262122" y="141732"/>
                </a:lnTo>
                <a:close/>
              </a:path>
              <a:path w="3262629" h="283845">
                <a:moveTo>
                  <a:pt x="3124962" y="81534"/>
                </a:moveTo>
                <a:lnTo>
                  <a:pt x="3124962" y="71628"/>
                </a:lnTo>
                <a:lnTo>
                  <a:pt x="3120390" y="76962"/>
                </a:lnTo>
                <a:lnTo>
                  <a:pt x="3120390" y="81534"/>
                </a:lnTo>
                <a:lnTo>
                  <a:pt x="3124962" y="81534"/>
                </a:lnTo>
                <a:close/>
              </a:path>
              <a:path w="3262629" h="283845">
                <a:moveTo>
                  <a:pt x="3124962" y="211836"/>
                </a:moveTo>
                <a:lnTo>
                  <a:pt x="3120390" y="206502"/>
                </a:lnTo>
                <a:lnTo>
                  <a:pt x="3120390" y="211836"/>
                </a:lnTo>
                <a:lnTo>
                  <a:pt x="3124962" y="211836"/>
                </a:lnTo>
                <a:close/>
              </a:path>
              <a:path w="3262629" h="283845">
                <a:moveTo>
                  <a:pt x="3124962" y="265176"/>
                </a:moveTo>
                <a:lnTo>
                  <a:pt x="3124962" y="211836"/>
                </a:lnTo>
                <a:lnTo>
                  <a:pt x="3120390" y="211836"/>
                </a:lnTo>
                <a:lnTo>
                  <a:pt x="3120390" y="283464"/>
                </a:lnTo>
                <a:lnTo>
                  <a:pt x="3121914" y="281940"/>
                </a:lnTo>
                <a:lnTo>
                  <a:pt x="3121914" y="268224"/>
                </a:lnTo>
                <a:lnTo>
                  <a:pt x="3124962" y="265176"/>
                </a:lnTo>
                <a:close/>
              </a:path>
              <a:path w="3262629" h="283845">
                <a:moveTo>
                  <a:pt x="3129534" y="22860"/>
                </a:moveTo>
                <a:lnTo>
                  <a:pt x="3129534" y="11430"/>
                </a:lnTo>
                <a:lnTo>
                  <a:pt x="3121914" y="15240"/>
                </a:lnTo>
                <a:lnTo>
                  <a:pt x="3129534" y="22860"/>
                </a:lnTo>
                <a:close/>
              </a:path>
              <a:path w="3262629" h="283845">
                <a:moveTo>
                  <a:pt x="3129534" y="81534"/>
                </a:moveTo>
                <a:lnTo>
                  <a:pt x="3129534" y="22860"/>
                </a:lnTo>
                <a:lnTo>
                  <a:pt x="3121914" y="15240"/>
                </a:lnTo>
                <a:lnTo>
                  <a:pt x="3121914" y="71628"/>
                </a:lnTo>
                <a:lnTo>
                  <a:pt x="3124962" y="71628"/>
                </a:lnTo>
                <a:lnTo>
                  <a:pt x="3124962" y="81534"/>
                </a:lnTo>
                <a:lnTo>
                  <a:pt x="3129534" y="81534"/>
                </a:lnTo>
                <a:close/>
              </a:path>
              <a:path w="3262629" h="283845">
                <a:moveTo>
                  <a:pt x="3251454" y="152400"/>
                </a:moveTo>
                <a:lnTo>
                  <a:pt x="3251454" y="144780"/>
                </a:lnTo>
                <a:lnTo>
                  <a:pt x="3248405" y="141732"/>
                </a:lnTo>
                <a:lnTo>
                  <a:pt x="3121914" y="268224"/>
                </a:lnTo>
                <a:lnTo>
                  <a:pt x="3129534" y="272034"/>
                </a:lnTo>
                <a:lnTo>
                  <a:pt x="3129534" y="274320"/>
                </a:lnTo>
                <a:lnTo>
                  <a:pt x="3251454" y="152400"/>
                </a:lnTo>
                <a:close/>
              </a:path>
              <a:path w="3262629" h="283845">
                <a:moveTo>
                  <a:pt x="3129534" y="274320"/>
                </a:moveTo>
                <a:lnTo>
                  <a:pt x="3129534" y="272034"/>
                </a:lnTo>
                <a:lnTo>
                  <a:pt x="3121914" y="268224"/>
                </a:lnTo>
                <a:lnTo>
                  <a:pt x="3121914" y="281940"/>
                </a:lnTo>
                <a:lnTo>
                  <a:pt x="3129534" y="274320"/>
                </a:lnTo>
                <a:close/>
              </a:path>
              <a:path w="3262629" h="283845">
                <a:moveTo>
                  <a:pt x="3251454" y="144780"/>
                </a:moveTo>
                <a:lnTo>
                  <a:pt x="3251454" y="138684"/>
                </a:lnTo>
                <a:lnTo>
                  <a:pt x="3248405" y="141732"/>
                </a:lnTo>
                <a:lnTo>
                  <a:pt x="3251454" y="144780"/>
                </a:lnTo>
                <a:close/>
              </a:path>
            </a:pathLst>
          </a:custGeom>
          <a:solidFill>
            <a:srgbClr val="000000"/>
          </a:solidFill>
        </p:spPr>
        <p:txBody>
          <a:bodyPr wrap="square" lIns="0" tIns="0" rIns="0" bIns="0" rtlCol="0"/>
          <a:lstStyle/>
          <a:p>
            <a:endParaRPr/>
          </a:p>
        </p:txBody>
      </p:sp>
      <p:sp>
        <p:nvSpPr>
          <p:cNvPr id="13" name="object 13"/>
          <p:cNvSpPr/>
          <p:nvPr/>
        </p:nvSpPr>
        <p:spPr>
          <a:xfrm>
            <a:off x="3584447" y="4495800"/>
            <a:ext cx="3310890" cy="260350"/>
          </a:xfrm>
          <a:custGeom>
            <a:avLst/>
            <a:gdLst/>
            <a:ahLst/>
            <a:cxnLst/>
            <a:rect l="l" t="t" r="r" b="b"/>
            <a:pathLst>
              <a:path w="3310890" h="260350">
                <a:moveTo>
                  <a:pt x="130301" y="259841"/>
                </a:moveTo>
                <a:lnTo>
                  <a:pt x="130301" y="0"/>
                </a:lnTo>
                <a:lnTo>
                  <a:pt x="0" y="130301"/>
                </a:lnTo>
                <a:lnTo>
                  <a:pt x="130301" y="259841"/>
                </a:lnTo>
                <a:close/>
              </a:path>
              <a:path w="3310890" h="260350">
                <a:moveTo>
                  <a:pt x="3310890" y="195071"/>
                </a:moveTo>
                <a:lnTo>
                  <a:pt x="3310890" y="64769"/>
                </a:lnTo>
                <a:lnTo>
                  <a:pt x="130301" y="64769"/>
                </a:lnTo>
                <a:lnTo>
                  <a:pt x="130301" y="195071"/>
                </a:lnTo>
                <a:lnTo>
                  <a:pt x="3310890" y="195071"/>
                </a:lnTo>
                <a:close/>
              </a:path>
            </a:pathLst>
          </a:custGeom>
          <a:solidFill>
            <a:srgbClr val="FFFFCC"/>
          </a:solidFill>
        </p:spPr>
        <p:txBody>
          <a:bodyPr wrap="square" lIns="0" tIns="0" rIns="0" bIns="0" rtlCol="0"/>
          <a:lstStyle/>
          <a:p>
            <a:endParaRPr/>
          </a:p>
        </p:txBody>
      </p:sp>
      <p:sp>
        <p:nvSpPr>
          <p:cNvPr id="14" name="object 14"/>
          <p:cNvSpPr/>
          <p:nvPr/>
        </p:nvSpPr>
        <p:spPr>
          <a:xfrm>
            <a:off x="3577590" y="4484370"/>
            <a:ext cx="3322320" cy="283210"/>
          </a:xfrm>
          <a:custGeom>
            <a:avLst/>
            <a:gdLst/>
            <a:ahLst/>
            <a:cxnLst/>
            <a:rect l="l" t="t" r="r" b="b"/>
            <a:pathLst>
              <a:path w="3322320" h="283210">
                <a:moveTo>
                  <a:pt x="141732" y="71628"/>
                </a:moveTo>
                <a:lnTo>
                  <a:pt x="141732" y="0"/>
                </a:lnTo>
                <a:lnTo>
                  <a:pt x="0" y="141732"/>
                </a:lnTo>
                <a:lnTo>
                  <a:pt x="10668" y="152342"/>
                </a:lnTo>
                <a:lnTo>
                  <a:pt x="10668" y="137922"/>
                </a:lnTo>
                <a:lnTo>
                  <a:pt x="14076" y="141351"/>
                </a:lnTo>
                <a:lnTo>
                  <a:pt x="132588" y="22142"/>
                </a:lnTo>
                <a:lnTo>
                  <a:pt x="132588" y="11430"/>
                </a:lnTo>
                <a:lnTo>
                  <a:pt x="140208" y="14478"/>
                </a:lnTo>
                <a:lnTo>
                  <a:pt x="140208" y="71628"/>
                </a:lnTo>
                <a:lnTo>
                  <a:pt x="141732" y="71628"/>
                </a:lnTo>
                <a:close/>
              </a:path>
              <a:path w="3322320" h="283210">
                <a:moveTo>
                  <a:pt x="14076" y="141351"/>
                </a:moveTo>
                <a:lnTo>
                  <a:pt x="10668" y="137922"/>
                </a:lnTo>
                <a:lnTo>
                  <a:pt x="10668" y="144780"/>
                </a:lnTo>
                <a:lnTo>
                  <a:pt x="14076" y="141351"/>
                </a:lnTo>
                <a:close/>
              </a:path>
              <a:path w="3322320" h="283210">
                <a:moveTo>
                  <a:pt x="140208" y="268224"/>
                </a:moveTo>
                <a:lnTo>
                  <a:pt x="14076" y="141351"/>
                </a:lnTo>
                <a:lnTo>
                  <a:pt x="10668" y="144780"/>
                </a:lnTo>
                <a:lnTo>
                  <a:pt x="10668" y="152342"/>
                </a:lnTo>
                <a:lnTo>
                  <a:pt x="132588" y="273607"/>
                </a:lnTo>
                <a:lnTo>
                  <a:pt x="132588" y="271272"/>
                </a:lnTo>
                <a:lnTo>
                  <a:pt x="140208" y="268224"/>
                </a:lnTo>
                <a:close/>
              </a:path>
              <a:path w="3322320" h="283210">
                <a:moveTo>
                  <a:pt x="140208" y="14478"/>
                </a:moveTo>
                <a:lnTo>
                  <a:pt x="132588" y="11430"/>
                </a:lnTo>
                <a:lnTo>
                  <a:pt x="132588" y="22142"/>
                </a:lnTo>
                <a:lnTo>
                  <a:pt x="140208" y="14478"/>
                </a:lnTo>
                <a:close/>
              </a:path>
              <a:path w="3322320" h="283210">
                <a:moveTo>
                  <a:pt x="140208" y="71628"/>
                </a:moveTo>
                <a:lnTo>
                  <a:pt x="140208" y="14478"/>
                </a:lnTo>
                <a:lnTo>
                  <a:pt x="132588" y="22142"/>
                </a:lnTo>
                <a:lnTo>
                  <a:pt x="132588" y="81534"/>
                </a:lnTo>
                <a:lnTo>
                  <a:pt x="137160" y="81534"/>
                </a:lnTo>
                <a:lnTo>
                  <a:pt x="137160" y="71628"/>
                </a:lnTo>
                <a:lnTo>
                  <a:pt x="140208" y="71628"/>
                </a:lnTo>
                <a:close/>
              </a:path>
              <a:path w="3322320" h="283210">
                <a:moveTo>
                  <a:pt x="3317748" y="201930"/>
                </a:moveTo>
                <a:lnTo>
                  <a:pt x="132588" y="201930"/>
                </a:lnTo>
                <a:lnTo>
                  <a:pt x="132588" y="260559"/>
                </a:lnTo>
                <a:lnTo>
                  <a:pt x="137160" y="265158"/>
                </a:lnTo>
                <a:lnTo>
                  <a:pt x="137160" y="211074"/>
                </a:lnTo>
                <a:lnTo>
                  <a:pt x="141732" y="206502"/>
                </a:lnTo>
                <a:lnTo>
                  <a:pt x="141731" y="211074"/>
                </a:lnTo>
                <a:lnTo>
                  <a:pt x="3313176" y="211074"/>
                </a:lnTo>
                <a:lnTo>
                  <a:pt x="3313176" y="206502"/>
                </a:lnTo>
                <a:lnTo>
                  <a:pt x="3317748" y="201930"/>
                </a:lnTo>
                <a:close/>
              </a:path>
              <a:path w="3322320" h="283210">
                <a:moveTo>
                  <a:pt x="140208" y="281186"/>
                </a:moveTo>
                <a:lnTo>
                  <a:pt x="140208" y="268224"/>
                </a:lnTo>
                <a:lnTo>
                  <a:pt x="132588" y="271272"/>
                </a:lnTo>
                <a:lnTo>
                  <a:pt x="132588" y="273607"/>
                </a:lnTo>
                <a:lnTo>
                  <a:pt x="140208" y="281186"/>
                </a:lnTo>
                <a:close/>
              </a:path>
              <a:path w="3322320" h="283210">
                <a:moveTo>
                  <a:pt x="3322320" y="211074"/>
                </a:moveTo>
                <a:lnTo>
                  <a:pt x="3322320" y="71628"/>
                </a:lnTo>
                <a:lnTo>
                  <a:pt x="137160" y="71628"/>
                </a:lnTo>
                <a:lnTo>
                  <a:pt x="141732" y="76200"/>
                </a:lnTo>
                <a:lnTo>
                  <a:pt x="141732" y="81534"/>
                </a:lnTo>
                <a:lnTo>
                  <a:pt x="3313176" y="81534"/>
                </a:lnTo>
                <a:lnTo>
                  <a:pt x="3313176" y="76200"/>
                </a:lnTo>
                <a:lnTo>
                  <a:pt x="3317748" y="81534"/>
                </a:lnTo>
                <a:lnTo>
                  <a:pt x="3317748" y="211074"/>
                </a:lnTo>
                <a:lnTo>
                  <a:pt x="3322320" y="211074"/>
                </a:lnTo>
                <a:close/>
              </a:path>
              <a:path w="3322320" h="283210">
                <a:moveTo>
                  <a:pt x="141732" y="81534"/>
                </a:moveTo>
                <a:lnTo>
                  <a:pt x="141732" y="76200"/>
                </a:lnTo>
                <a:lnTo>
                  <a:pt x="137160" y="71628"/>
                </a:lnTo>
                <a:lnTo>
                  <a:pt x="137160" y="81534"/>
                </a:lnTo>
                <a:lnTo>
                  <a:pt x="141732" y="81534"/>
                </a:lnTo>
                <a:close/>
              </a:path>
              <a:path w="3322320" h="283210">
                <a:moveTo>
                  <a:pt x="141732" y="211074"/>
                </a:moveTo>
                <a:lnTo>
                  <a:pt x="141732" y="206502"/>
                </a:lnTo>
                <a:lnTo>
                  <a:pt x="137160" y="211074"/>
                </a:lnTo>
                <a:lnTo>
                  <a:pt x="141732" y="211074"/>
                </a:lnTo>
                <a:close/>
              </a:path>
              <a:path w="3322320" h="283210">
                <a:moveTo>
                  <a:pt x="141732" y="282702"/>
                </a:moveTo>
                <a:lnTo>
                  <a:pt x="141732" y="211074"/>
                </a:lnTo>
                <a:lnTo>
                  <a:pt x="137160" y="211074"/>
                </a:lnTo>
                <a:lnTo>
                  <a:pt x="137160" y="265158"/>
                </a:lnTo>
                <a:lnTo>
                  <a:pt x="140208" y="268224"/>
                </a:lnTo>
                <a:lnTo>
                  <a:pt x="140208" y="281186"/>
                </a:lnTo>
                <a:lnTo>
                  <a:pt x="141732" y="282702"/>
                </a:lnTo>
                <a:close/>
              </a:path>
              <a:path w="3322320" h="283210">
                <a:moveTo>
                  <a:pt x="3317748" y="81534"/>
                </a:moveTo>
                <a:lnTo>
                  <a:pt x="3313176" y="76200"/>
                </a:lnTo>
                <a:lnTo>
                  <a:pt x="3313176" y="81534"/>
                </a:lnTo>
                <a:lnTo>
                  <a:pt x="3317748" y="81534"/>
                </a:lnTo>
                <a:close/>
              </a:path>
              <a:path w="3322320" h="283210">
                <a:moveTo>
                  <a:pt x="3317748" y="201930"/>
                </a:moveTo>
                <a:lnTo>
                  <a:pt x="3317748" y="81534"/>
                </a:lnTo>
                <a:lnTo>
                  <a:pt x="3313176" y="81534"/>
                </a:lnTo>
                <a:lnTo>
                  <a:pt x="3313176" y="201930"/>
                </a:lnTo>
                <a:lnTo>
                  <a:pt x="3317748" y="201930"/>
                </a:lnTo>
                <a:close/>
              </a:path>
              <a:path w="3322320" h="283210">
                <a:moveTo>
                  <a:pt x="3317748" y="211074"/>
                </a:moveTo>
                <a:lnTo>
                  <a:pt x="3317748" y="201930"/>
                </a:lnTo>
                <a:lnTo>
                  <a:pt x="3313176" y="206502"/>
                </a:lnTo>
                <a:lnTo>
                  <a:pt x="3313176" y="211074"/>
                </a:lnTo>
                <a:lnTo>
                  <a:pt x="3317748" y="211074"/>
                </a:lnTo>
                <a:close/>
              </a:path>
            </a:pathLst>
          </a:custGeom>
          <a:solidFill>
            <a:srgbClr val="000000"/>
          </a:solidFill>
        </p:spPr>
        <p:txBody>
          <a:bodyPr wrap="square" lIns="0" tIns="0" rIns="0" bIns="0" rtlCol="0"/>
          <a:lstStyle/>
          <a:p>
            <a:endParaRPr/>
          </a:p>
        </p:txBody>
      </p:sp>
      <p:sp>
        <p:nvSpPr>
          <p:cNvPr id="15" name="object 15"/>
          <p:cNvSpPr/>
          <p:nvPr/>
        </p:nvSpPr>
        <p:spPr>
          <a:xfrm>
            <a:off x="6219444" y="4699253"/>
            <a:ext cx="624077" cy="650747"/>
          </a:xfrm>
          <a:prstGeom prst="rect">
            <a:avLst/>
          </a:prstGeom>
          <a:blipFill>
            <a:blip r:embed="rId6" cstate="print"/>
            <a:stretch>
              <a:fillRect/>
            </a:stretch>
          </a:blipFill>
        </p:spPr>
        <p:txBody>
          <a:bodyPr wrap="square" lIns="0" tIns="0" rIns="0" bIns="0" rtlCol="0"/>
          <a:lstStyle/>
          <a:p>
            <a:endParaRPr/>
          </a:p>
        </p:txBody>
      </p:sp>
      <p:sp>
        <p:nvSpPr>
          <p:cNvPr id="16" name="object 16"/>
          <p:cNvSpPr txBox="1"/>
          <p:nvPr/>
        </p:nvSpPr>
        <p:spPr>
          <a:xfrm>
            <a:off x="2201672" y="3515359"/>
            <a:ext cx="5741670" cy="2773045"/>
          </a:xfrm>
          <a:prstGeom prst="rect">
            <a:avLst/>
          </a:prstGeom>
        </p:spPr>
        <p:txBody>
          <a:bodyPr vert="horz" wrap="square" lIns="0" tIns="12065" rIns="0" bIns="0" rtlCol="0">
            <a:spAutoFit/>
          </a:bodyPr>
          <a:lstStyle/>
          <a:p>
            <a:pPr marL="1878330">
              <a:lnSpc>
                <a:spcPct val="100000"/>
              </a:lnSpc>
              <a:spcBef>
                <a:spcPts val="95"/>
              </a:spcBef>
            </a:pPr>
            <a:r>
              <a:rPr sz="2000" spc="-65" dirty="0">
                <a:latin typeface="Arial Narrow"/>
                <a:cs typeface="Arial Narrow"/>
              </a:rPr>
              <a:t>To:</a:t>
            </a:r>
            <a:r>
              <a:rPr sz="2000" spc="-20" dirty="0">
                <a:latin typeface="Arial Narrow"/>
                <a:cs typeface="Arial Narrow"/>
              </a:rPr>
              <a:t> </a:t>
            </a:r>
            <a:r>
              <a:rPr sz="2000" spc="-5" dirty="0">
                <a:latin typeface="Arial Narrow"/>
                <a:cs typeface="Arial Narrow"/>
              </a:rPr>
              <a:t>74.125.45.83</a:t>
            </a:r>
            <a:endParaRPr sz="2000">
              <a:latin typeface="Arial Narrow"/>
              <a:cs typeface="Arial Narrow"/>
            </a:endParaRPr>
          </a:p>
          <a:p>
            <a:pPr marL="1878330">
              <a:lnSpc>
                <a:spcPct val="100000"/>
              </a:lnSpc>
            </a:pPr>
            <a:r>
              <a:rPr sz="2000" spc="-5" dirty="0">
                <a:latin typeface="Arial Narrow"/>
                <a:cs typeface="Arial Narrow"/>
              </a:rPr>
              <a:t>TLS “Client</a:t>
            </a:r>
            <a:r>
              <a:rPr sz="2000" spc="-10" dirty="0">
                <a:latin typeface="Arial Narrow"/>
                <a:cs typeface="Arial Narrow"/>
              </a:rPr>
              <a:t> </a:t>
            </a:r>
            <a:r>
              <a:rPr sz="2000" spc="-5" dirty="0">
                <a:latin typeface="Arial Narrow"/>
                <a:cs typeface="Arial Narrow"/>
              </a:rPr>
              <a:t>hello”</a:t>
            </a:r>
            <a:endParaRPr sz="2000">
              <a:latin typeface="Arial Narrow"/>
              <a:cs typeface="Arial Narrow"/>
            </a:endParaRPr>
          </a:p>
          <a:p>
            <a:pPr>
              <a:lnSpc>
                <a:spcPct val="100000"/>
              </a:lnSpc>
            </a:pPr>
            <a:endParaRPr sz="2200">
              <a:latin typeface="Times New Roman"/>
              <a:cs typeface="Times New Roman"/>
            </a:endParaRPr>
          </a:p>
          <a:p>
            <a:pPr>
              <a:lnSpc>
                <a:spcPct val="100000"/>
              </a:lnSpc>
              <a:spcBef>
                <a:spcPts val="35"/>
              </a:spcBef>
            </a:pPr>
            <a:endParaRPr sz="1750">
              <a:latin typeface="Times New Roman"/>
              <a:cs typeface="Times New Roman"/>
            </a:endParaRPr>
          </a:p>
          <a:p>
            <a:pPr marL="1216660">
              <a:lnSpc>
                <a:spcPct val="100000"/>
              </a:lnSpc>
            </a:pPr>
            <a:r>
              <a:rPr sz="2000" spc="-5" dirty="0">
                <a:latin typeface="Arial Narrow"/>
                <a:cs typeface="Arial Narrow"/>
              </a:rPr>
              <a:t>I’m Gmail; </a:t>
            </a:r>
            <a:r>
              <a:rPr sz="2000" spc="-10" dirty="0">
                <a:latin typeface="Arial Narrow"/>
                <a:cs typeface="Arial Narrow"/>
              </a:rPr>
              <a:t>here’s</a:t>
            </a:r>
            <a:r>
              <a:rPr sz="2000" spc="-35" dirty="0">
                <a:latin typeface="Arial Narrow"/>
                <a:cs typeface="Arial Narrow"/>
              </a:rPr>
              <a:t> </a:t>
            </a:r>
            <a:r>
              <a:rPr sz="2000" spc="-5" dirty="0">
                <a:latin typeface="Arial Narrow"/>
                <a:cs typeface="Arial Narrow"/>
              </a:rPr>
              <a:t>proof:</a:t>
            </a:r>
            <a:endParaRPr sz="2000">
              <a:latin typeface="Arial Narrow"/>
              <a:cs typeface="Arial Narrow"/>
            </a:endParaRPr>
          </a:p>
          <a:p>
            <a:pPr>
              <a:lnSpc>
                <a:spcPct val="100000"/>
              </a:lnSpc>
              <a:spcBef>
                <a:spcPts val="55"/>
              </a:spcBef>
            </a:pPr>
            <a:endParaRPr sz="1800">
              <a:latin typeface="Times New Roman"/>
              <a:cs typeface="Times New Roman"/>
            </a:endParaRPr>
          </a:p>
          <a:p>
            <a:pPr marL="12700" marR="5080">
              <a:lnSpc>
                <a:spcPts val="2600"/>
              </a:lnSpc>
            </a:pPr>
            <a:r>
              <a:rPr sz="2300" spc="-25" dirty="0">
                <a:latin typeface="Times New Roman"/>
                <a:cs typeface="Times New Roman"/>
              </a:rPr>
              <a:t>George’s </a:t>
            </a:r>
            <a:r>
              <a:rPr sz="2300" spc="-5" dirty="0">
                <a:latin typeface="Times New Roman"/>
                <a:cs typeface="Times New Roman"/>
              </a:rPr>
              <a:t>browser contacts Gmail at the address  from DNS and asks for an encrypted connection.  Gmail replies with a digital</a:t>
            </a:r>
            <a:r>
              <a:rPr sz="2300" spc="20" dirty="0">
                <a:latin typeface="Times New Roman"/>
                <a:cs typeface="Times New Roman"/>
              </a:rPr>
              <a:t> </a:t>
            </a:r>
            <a:r>
              <a:rPr sz="2300" spc="-5" dirty="0">
                <a:latin typeface="Times New Roman"/>
                <a:cs typeface="Times New Roman"/>
              </a:rPr>
              <a:t>certificate.</a:t>
            </a:r>
            <a:endParaRPr sz="2300">
              <a:latin typeface="Times New Roman"/>
              <a:cs typeface="Times New Roman"/>
            </a:endParaRPr>
          </a:p>
        </p:txBody>
      </p:sp>
      <p:sp>
        <p:nvSpPr>
          <p:cNvPr id="17" name="object 17"/>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18" name="object 18"/>
          <p:cNvSpPr txBox="1">
            <a:spLocks noGrp="1"/>
          </p:cNvSpPr>
          <p:nvPr>
            <p:ph type="sldNum" sz="quarter" idx="7"/>
          </p:nvPr>
        </p:nvSpPr>
        <p:spPr>
          <a:prstGeom prst="rect">
            <a:avLst/>
          </a:prstGeom>
        </p:spPr>
        <p:txBody>
          <a:bodyPr vert="horz" wrap="square" lIns="0" tIns="45720" rIns="0" bIns="0" rtlCol="0">
            <a:spAutoFit/>
          </a:bodyPr>
          <a:lstStyle/>
          <a:p>
            <a:pPr marL="25400">
              <a:lnSpc>
                <a:spcPct val="100000"/>
              </a:lnSpc>
              <a:spcBef>
                <a:spcPts val="360"/>
              </a:spcBef>
            </a:pPr>
            <a:fld id="{81D60167-4931-47E6-BA6A-407CBD079E47}" type="slidenum">
              <a:rPr spc="-5" dirty="0"/>
              <a:t>69</a:t>
            </a:fld>
            <a:endParaRPr spc="-5" dirty="0"/>
          </a:p>
        </p:txBody>
      </p:sp>
    </p:spTree>
    <p:extLst>
      <p:ext uri="{BB962C8B-B14F-4D97-AF65-F5344CB8AC3E}">
        <p14:creationId xmlns:p14="http://schemas.microsoft.com/office/powerpoint/2010/main" val="4200317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208273" y="1626362"/>
            <a:ext cx="3634740" cy="467359"/>
          </a:xfrm>
          <a:prstGeom prst="rect">
            <a:avLst/>
          </a:prstGeom>
        </p:spPr>
        <p:txBody>
          <a:bodyPr vert="horz" wrap="square" lIns="0" tIns="12065" rIns="0" bIns="0" rtlCol="0">
            <a:spAutoFit/>
          </a:bodyPr>
          <a:lstStyle/>
          <a:p>
            <a:pPr marL="12700">
              <a:lnSpc>
                <a:spcPct val="100000"/>
              </a:lnSpc>
              <a:spcBef>
                <a:spcPts val="95"/>
              </a:spcBef>
            </a:pPr>
            <a:r>
              <a:rPr spc="-5" dirty="0"/>
              <a:t>Public Key</a:t>
            </a:r>
            <a:r>
              <a:rPr spc="10" dirty="0"/>
              <a:t> </a:t>
            </a:r>
            <a:r>
              <a:rPr spc="-5" dirty="0"/>
              <a:t>Cryptography</a:t>
            </a:r>
          </a:p>
        </p:txBody>
      </p:sp>
      <p:sp>
        <p:nvSpPr>
          <p:cNvPr id="5" name="object 5"/>
          <p:cNvSpPr txBox="1"/>
          <p:nvPr/>
        </p:nvSpPr>
        <p:spPr>
          <a:xfrm>
            <a:off x="2119367" y="2375407"/>
            <a:ext cx="5900420" cy="3378835"/>
          </a:xfrm>
          <a:prstGeom prst="rect">
            <a:avLst/>
          </a:prstGeom>
        </p:spPr>
        <p:txBody>
          <a:bodyPr vert="horz" wrap="square" lIns="0" tIns="12700" rIns="0" bIns="0" rtlCol="0">
            <a:spAutoFit/>
          </a:bodyPr>
          <a:lstStyle/>
          <a:p>
            <a:pPr marL="292735" marR="5080" indent="-280035">
              <a:lnSpc>
                <a:spcPct val="100000"/>
              </a:lnSpc>
              <a:spcBef>
                <a:spcPts val="100"/>
              </a:spcBef>
              <a:buFont typeface="Arial"/>
              <a:buChar char="•"/>
              <a:tabLst>
                <a:tab pos="292735" algn="l"/>
                <a:tab pos="293370" algn="l"/>
              </a:tabLst>
            </a:pPr>
            <a:r>
              <a:rPr sz="2500" spc="-25" dirty="0">
                <a:latin typeface="Times New Roman"/>
                <a:cs typeface="Times New Roman"/>
              </a:rPr>
              <a:t>With </a:t>
            </a:r>
            <a:r>
              <a:rPr sz="2500" dirty="0">
                <a:latin typeface="Times New Roman"/>
                <a:cs typeface="Times New Roman"/>
              </a:rPr>
              <a:t>public key </a:t>
            </a:r>
            <a:r>
              <a:rPr sz="2500" spc="-15" dirty="0">
                <a:latin typeface="Times New Roman"/>
                <a:cs typeface="Times New Roman"/>
              </a:rPr>
              <a:t>cryptography, </a:t>
            </a:r>
            <a:r>
              <a:rPr sz="2500" dirty="0">
                <a:latin typeface="Times New Roman"/>
                <a:cs typeface="Times New Roman"/>
              </a:rPr>
              <a:t>one creates a  pair of keys, </a:t>
            </a:r>
            <a:r>
              <a:rPr sz="2500" i="1" dirty="0">
                <a:latin typeface="Times New Roman"/>
                <a:cs typeface="Times New Roman"/>
              </a:rPr>
              <a:t>k</a:t>
            </a:r>
            <a:r>
              <a:rPr sz="2475" i="1" baseline="-8417" dirty="0">
                <a:latin typeface="Times New Roman"/>
                <a:cs typeface="Times New Roman"/>
              </a:rPr>
              <a:t>v </a:t>
            </a:r>
            <a:r>
              <a:rPr sz="2500" dirty="0">
                <a:latin typeface="Times New Roman"/>
                <a:cs typeface="Times New Roman"/>
              </a:rPr>
              <a:t>(pri</a:t>
            </a:r>
            <a:r>
              <a:rPr sz="2500" u="heavy" dirty="0">
                <a:uFill>
                  <a:solidFill>
                    <a:srgbClr val="000000"/>
                  </a:solidFill>
                </a:uFill>
                <a:latin typeface="Times New Roman"/>
                <a:cs typeface="Times New Roman"/>
              </a:rPr>
              <a:t>v</a:t>
            </a:r>
            <a:r>
              <a:rPr sz="2500" dirty="0">
                <a:latin typeface="Times New Roman"/>
                <a:cs typeface="Times New Roman"/>
              </a:rPr>
              <a:t>ate) and </a:t>
            </a:r>
            <a:r>
              <a:rPr sz="2500" i="1" dirty="0">
                <a:latin typeface="Times New Roman"/>
                <a:cs typeface="Times New Roman"/>
              </a:rPr>
              <a:t>k</a:t>
            </a:r>
            <a:r>
              <a:rPr sz="2475" i="1" baseline="-8417" dirty="0">
                <a:latin typeface="Times New Roman"/>
                <a:cs typeface="Times New Roman"/>
              </a:rPr>
              <a:t>b</a:t>
            </a:r>
            <a:r>
              <a:rPr sz="2475" i="1" spc="-37" baseline="-8417" dirty="0">
                <a:latin typeface="Times New Roman"/>
                <a:cs typeface="Times New Roman"/>
              </a:rPr>
              <a:t> </a:t>
            </a:r>
            <a:r>
              <a:rPr sz="2500" dirty="0">
                <a:latin typeface="Times New Roman"/>
                <a:cs typeface="Times New Roman"/>
              </a:rPr>
              <a:t>(pu</a:t>
            </a:r>
            <a:r>
              <a:rPr sz="2500" u="heavy" dirty="0">
                <a:uFill>
                  <a:solidFill>
                    <a:srgbClr val="000000"/>
                  </a:solidFill>
                </a:uFill>
                <a:latin typeface="Times New Roman"/>
                <a:cs typeface="Times New Roman"/>
              </a:rPr>
              <a:t>b</a:t>
            </a:r>
            <a:r>
              <a:rPr sz="2500" dirty="0">
                <a:latin typeface="Times New Roman"/>
                <a:cs typeface="Times New Roman"/>
              </a:rPr>
              <a:t>lic).</a:t>
            </a:r>
            <a:endParaRPr sz="2500">
              <a:latin typeface="Times New Roman"/>
              <a:cs typeface="Times New Roman"/>
            </a:endParaRPr>
          </a:p>
          <a:p>
            <a:pPr marL="292735" marR="299085" indent="-280035">
              <a:lnSpc>
                <a:spcPct val="100000"/>
              </a:lnSpc>
              <a:spcBef>
                <a:spcPts val="600"/>
              </a:spcBef>
              <a:buFont typeface="Arial"/>
              <a:buChar char="•"/>
              <a:tabLst>
                <a:tab pos="292735" algn="l"/>
                <a:tab pos="293370" algn="l"/>
              </a:tabLst>
            </a:pPr>
            <a:r>
              <a:rPr sz="2500" dirty="0">
                <a:latin typeface="Times New Roman"/>
                <a:cs typeface="Times New Roman"/>
              </a:rPr>
              <a:t>A ciphertext message, </a:t>
            </a:r>
            <a:r>
              <a:rPr sz="2500" i="1" dirty="0">
                <a:latin typeface="Times New Roman"/>
                <a:cs typeface="Times New Roman"/>
              </a:rPr>
              <a:t>C </a:t>
            </a:r>
            <a:r>
              <a:rPr sz="2500" dirty="0">
                <a:latin typeface="Times New Roman"/>
                <a:cs typeface="Times New Roman"/>
              </a:rPr>
              <a:t>is formed from</a:t>
            </a:r>
            <a:r>
              <a:rPr sz="2500" spc="-215" dirty="0">
                <a:latin typeface="Times New Roman"/>
                <a:cs typeface="Times New Roman"/>
              </a:rPr>
              <a:t> </a:t>
            </a:r>
            <a:r>
              <a:rPr sz="2500" dirty="0">
                <a:latin typeface="Times New Roman"/>
                <a:cs typeface="Times New Roman"/>
              </a:rPr>
              <a:t>a  plaintext message </a:t>
            </a:r>
            <a:r>
              <a:rPr sz="2500" i="1" spc="-5" dirty="0">
                <a:latin typeface="Times New Roman"/>
                <a:cs typeface="Times New Roman"/>
              </a:rPr>
              <a:t>M</a:t>
            </a:r>
            <a:r>
              <a:rPr sz="2500" spc="-5" dirty="0">
                <a:latin typeface="Times New Roman"/>
                <a:cs typeface="Times New Roman"/>
              </a:rPr>
              <a:t>: </a:t>
            </a:r>
            <a:r>
              <a:rPr sz="2500" i="1" dirty="0">
                <a:latin typeface="Times New Roman"/>
                <a:cs typeface="Times New Roman"/>
              </a:rPr>
              <a:t>C </a:t>
            </a:r>
            <a:r>
              <a:rPr sz="2500" dirty="0">
                <a:latin typeface="Times New Roman"/>
                <a:cs typeface="Times New Roman"/>
              </a:rPr>
              <a:t>=</a:t>
            </a:r>
            <a:r>
              <a:rPr sz="2500" spc="-5" dirty="0">
                <a:latin typeface="Times New Roman"/>
                <a:cs typeface="Times New Roman"/>
              </a:rPr>
              <a:t> </a:t>
            </a:r>
            <a:r>
              <a:rPr sz="2500" i="1" spc="-5" dirty="0">
                <a:latin typeface="Times New Roman"/>
                <a:cs typeface="Times New Roman"/>
              </a:rPr>
              <a:t>f(k</a:t>
            </a:r>
            <a:r>
              <a:rPr sz="2475" i="1" spc="-7" baseline="-8417" dirty="0">
                <a:latin typeface="Times New Roman"/>
                <a:cs typeface="Times New Roman"/>
              </a:rPr>
              <a:t>b</a:t>
            </a:r>
            <a:r>
              <a:rPr sz="2500" i="1" spc="-5" dirty="0">
                <a:latin typeface="Times New Roman"/>
                <a:cs typeface="Times New Roman"/>
              </a:rPr>
              <a:t>,M)</a:t>
            </a:r>
            <a:endParaRPr sz="2500">
              <a:latin typeface="Times New Roman"/>
              <a:cs typeface="Times New Roman"/>
            </a:endParaRPr>
          </a:p>
          <a:p>
            <a:pPr marL="292735" indent="-280035">
              <a:lnSpc>
                <a:spcPct val="100000"/>
              </a:lnSpc>
              <a:spcBef>
                <a:spcPts val="600"/>
              </a:spcBef>
              <a:buFont typeface="Arial"/>
              <a:buChar char="•"/>
              <a:tabLst>
                <a:tab pos="292735" algn="l"/>
                <a:tab pos="293370" algn="l"/>
              </a:tabLst>
            </a:pPr>
            <a:r>
              <a:rPr sz="2500" dirty="0">
                <a:latin typeface="Times New Roman"/>
                <a:cs typeface="Times New Roman"/>
              </a:rPr>
              <a:t>Deriving </a:t>
            </a:r>
            <a:r>
              <a:rPr sz="2500" i="1" dirty="0">
                <a:latin typeface="Times New Roman"/>
                <a:cs typeface="Times New Roman"/>
              </a:rPr>
              <a:t>M </a:t>
            </a:r>
            <a:r>
              <a:rPr sz="2500" dirty="0">
                <a:latin typeface="Times New Roman"/>
                <a:cs typeface="Times New Roman"/>
              </a:rPr>
              <a:t>from </a:t>
            </a:r>
            <a:r>
              <a:rPr sz="2500" i="1" dirty="0">
                <a:latin typeface="Times New Roman"/>
                <a:cs typeface="Times New Roman"/>
              </a:rPr>
              <a:t>C </a:t>
            </a:r>
            <a:r>
              <a:rPr sz="2500" dirty="0">
                <a:latin typeface="Times New Roman"/>
                <a:cs typeface="Times New Roman"/>
              </a:rPr>
              <a:t>and </a:t>
            </a:r>
            <a:r>
              <a:rPr sz="2500" i="1" dirty="0">
                <a:latin typeface="Times New Roman"/>
                <a:cs typeface="Times New Roman"/>
              </a:rPr>
              <a:t>k</a:t>
            </a:r>
            <a:r>
              <a:rPr sz="2475" i="1" baseline="-8417" dirty="0">
                <a:latin typeface="Times New Roman"/>
                <a:cs typeface="Times New Roman"/>
              </a:rPr>
              <a:t>b </a:t>
            </a:r>
            <a:r>
              <a:rPr sz="2500" dirty="0">
                <a:latin typeface="Times New Roman"/>
                <a:cs typeface="Times New Roman"/>
              </a:rPr>
              <a:t>is</a:t>
            </a:r>
            <a:r>
              <a:rPr sz="2500" spc="-245" dirty="0">
                <a:latin typeface="Times New Roman"/>
                <a:cs typeface="Times New Roman"/>
              </a:rPr>
              <a:t> </a:t>
            </a:r>
            <a:r>
              <a:rPr sz="2500" dirty="0">
                <a:latin typeface="Times New Roman"/>
                <a:cs typeface="Times New Roman"/>
              </a:rPr>
              <a:t>intractable.</a:t>
            </a:r>
            <a:endParaRPr sz="2500">
              <a:latin typeface="Times New Roman"/>
              <a:cs typeface="Times New Roman"/>
            </a:endParaRPr>
          </a:p>
          <a:p>
            <a:pPr marL="292735" indent="-280035">
              <a:lnSpc>
                <a:spcPct val="100000"/>
              </a:lnSpc>
              <a:spcBef>
                <a:spcPts val="600"/>
              </a:spcBef>
              <a:buFont typeface="Arial"/>
              <a:buChar char="•"/>
              <a:tabLst>
                <a:tab pos="292735" algn="l"/>
                <a:tab pos="293370" algn="l"/>
              </a:tabLst>
            </a:pPr>
            <a:r>
              <a:rPr sz="2500" dirty="0">
                <a:latin typeface="Times New Roman"/>
                <a:cs typeface="Times New Roman"/>
              </a:rPr>
              <a:t>Deriving </a:t>
            </a:r>
            <a:r>
              <a:rPr sz="2500" i="1" dirty="0">
                <a:latin typeface="Times New Roman"/>
                <a:cs typeface="Times New Roman"/>
              </a:rPr>
              <a:t>k</a:t>
            </a:r>
            <a:r>
              <a:rPr sz="2475" i="1" baseline="-8417" dirty="0">
                <a:latin typeface="Times New Roman"/>
                <a:cs typeface="Times New Roman"/>
              </a:rPr>
              <a:t>v </a:t>
            </a:r>
            <a:r>
              <a:rPr sz="2500" dirty="0">
                <a:latin typeface="Times New Roman"/>
                <a:cs typeface="Times New Roman"/>
              </a:rPr>
              <a:t>from </a:t>
            </a:r>
            <a:r>
              <a:rPr sz="2500" i="1" dirty="0">
                <a:latin typeface="Times New Roman"/>
                <a:cs typeface="Times New Roman"/>
              </a:rPr>
              <a:t>k</a:t>
            </a:r>
            <a:r>
              <a:rPr sz="2475" i="1" baseline="-8417" dirty="0">
                <a:latin typeface="Times New Roman"/>
                <a:cs typeface="Times New Roman"/>
              </a:rPr>
              <a:t>b </a:t>
            </a:r>
            <a:r>
              <a:rPr sz="2500" dirty="0">
                <a:latin typeface="Times New Roman"/>
                <a:cs typeface="Times New Roman"/>
              </a:rPr>
              <a:t>is</a:t>
            </a:r>
            <a:r>
              <a:rPr sz="2500" spc="-409" dirty="0">
                <a:latin typeface="Times New Roman"/>
                <a:cs typeface="Times New Roman"/>
              </a:rPr>
              <a:t> </a:t>
            </a:r>
            <a:r>
              <a:rPr sz="2500" dirty="0">
                <a:latin typeface="Times New Roman"/>
                <a:cs typeface="Times New Roman"/>
              </a:rPr>
              <a:t>intractable.</a:t>
            </a:r>
            <a:endParaRPr sz="2500">
              <a:latin typeface="Times New Roman"/>
              <a:cs typeface="Times New Roman"/>
            </a:endParaRPr>
          </a:p>
          <a:p>
            <a:pPr marL="292735" marR="340360" indent="-280035">
              <a:lnSpc>
                <a:spcPct val="100000"/>
              </a:lnSpc>
              <a:spcBef>
                <a:spcPts val="600"/>
              </a:spcBef>
              <a:buFont typeface="Arial"/>
              <a:buChar char="•"/>
              <a:tabLst>
                <a:tab pos="292735" algn="l"/>
                <a:tab pos="293370" algn="l"/>
              </a:tabLst>
            </a:pPr>
            <a:r>
              <a:rPr sz="2500" spc="-15" dirty="0">
                <a:latin typeface="Times New Roman"/>
                <a:cs typeface="Times New Roman"/>
              </a:rPr>
              <a:t>However, </a:t>
            </a:r>
            <a:r>
              <a:rPr sz="2500" i="1" spc="-20" dirty="0">
                <a:latin typeface="Times New Roman"/>
                <a:cs typeface="Times New Roman"/>
              </a:rPr>
              <a:t>M=f(k</a:t>
            </a:r>
            <a:r>
              <a:rPr sz="2475" i="1" spc="-30" baseline="-8417" dirty="0">
                <a:latin typeface="Times New Roman"/>
                <a:cs typeface="Times New Roman"/>
              </a:rPr>
              <a:t>v</a:t>
            </a:r>
            <a:r>
              <a:rPr sz="2500" i="1" spc="-20" dirty="0">
                <a:latin typeface="Times New Roman"/>
                <a:cs typeface="Times New Roman"/>
              </a:rPr>
              <a:t>,C) </a:t>
            </a:r>
            <a:r>
              <a:rPr sz="2500" dirty="0">
                <a:latin typeface="Times New Roman"/>
                <a:cs typeface="Times New Roman"/>
              </a:rPr>
              <a:t>is straightforward to  compute, but computationally</a:t>
            </a:r>
            <a:r>
              <a:rPr sz="2500" spc="-45" dirty="0">
                <a:latin typeface="Times New Roman"/>
                <a:cs typeface="Times New Roman"/>
              </a:rPr>
              <a:t> </a:t>
            </a:r>
            <a:r>
              <a:rPr sz="2500" dirty="0">
                <a:latin typeface="Times New Roman"/>
                <a:cs typeface="Times New Roman"/>
              </a:rPr>
              <a:t>intensive.</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7</a:t>
            </a:fld>
            <a:endParaRPr spc="-5"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3414776" y="1440433"/>
            <a:ext cx="3228975" cy="467359"/>
          </a:xfrm>
          <a:prstGeom prst="rect">
            <a:avLst/>
          </a:prstGeom>
        </p:spPr>
        <p:txBody>
          <a:bodyPr vert="horz" wrap="square" lIns="0" tIns="12065" rIns="0" bIns="0" rtlCol="0">
            <a:spAutoFit/>
          </a:bodyPr>
          <a:lstStyle/>
          <a:p>
            <a:pPr marL="12700">
              <a:lnSpc>
                <a:spcPct val="100000"/>
              </a:lnSpc>
              <a:spcBef>
                <a:spcPts val="95"/>
              </a:spcBef>
            </a:pPr>
            <a:r>
              <a:rPr spc="-5" dirty="0"/>
              <a:t>That Digital</a:t>
            </a:r>
            <a:r>
              <a:rPr spc="-20" dirty="0"/>
              <a:t> </a:t>
            </a:r>
            <a:r>
              <a:rPr spc="-5" dirty="0"/>
              <a:t>Certificate</a:t>
            </a:r>
          </a:p>
        </p:txBody>
      </p:sp>
      <p:sp>
        <p:nvSpPr>
          <p:cNvPr id="5" name="object 5"/>
          <p:cNvSpPr/>
          <p:nvPr/>
        </p:nvSpPr>
        <p:spPr>
          <a:xfrm>
            <a:off x="1954529" y="2256282"/>
            <a:ext cx="2176780" cy="3975735"/>
          </a:xfrm>
          <a:custGeom>
            <a:avLst/>
            <a:gdLst/>
            <a:ahLst/>
            <a:cxnLst/>
            <a:rect l="l" t="t" r="r" b="b"/>
            <a:pathLst>
              <a:path w="2176779" h="3975735">
                <a:moveTo>
                  <a:pt x="2176272" y="3973068"/>
                </a:moveTo>
                <a:lnTo>
                  <a:pt x="2176272" y="1524"/>
                </a:lnTo>
                <a:lnTo>
                  <a:pt x="2174748" y="0"/>
                </a:lnTo>
                <a:lnTo>
                  <a:pt x="2285" y="0"/>
                </a:lnTo>
                <a:lnTo>
                  <a:pt x="0" y="1524"/>
                </a:lnTo>
                <a:lnTo>
                  <a:pt x="0" y="3973068"/>
                </a:lnTo>
                <a:lnTo>
                  <a:pt x="2286" y="3975354"/>
                </a:lnTo>
                <a:lnTo>
                  <a:pt x="4572" y="3975354"/>
                </a:lnTo>
                <a:lnTo>
                  <a:pt x="4572" y="9144"/>
                </a:lnTo>
                <a:lnTo>
                  <a:pt x="9906" y="4572"/>
                </a:lnTo>
                <a:lnTo>
                  <a:pt x="9906" y="9144"/>
                </a:lnTo>
                <a:lnTo>
                  <a:pt x="2167128" y="9144"/>
                </a:lnTo>
                <a:lnTo>
                  <a:pt x="2167128" y="4572"/>
                </a:lnTo>
                <a:lnTo>
                  <a:pt x="2171700" y="9144"/>
                </a:lnTo>
                <a:lnTo>
                  <a:pt x="2171700" y="3975354"/>
                </a:lnTo>
                <a:lnTo>
                  <a:pt x="2174748" y="3975354"/>
                </a:lnTo>
                <a:lnTo>
                  <a:pt x="2176272" y="3973068"/>
                </a:lnTo>
                <a:close/>
              </a:path>
              <a:path w="2176779" h="3975735">
                <a:moveTo>
                  <a:pt x="9906" y="9144"/>
                </a:moveTo>
                <a:lnTo>
                  <a:pt x="9906" y="4572"/>
                </a:lnTo>
                <a:lnTo>
                  <a:pt x="4572" y="9144"/>
                </a:lnTo>
                <a:lnTo>
                  <a:pt x="9906" y="9144"/>
                </a:lnTo>
                <a:close/>
              </a:path>
              <a:path w="2176779" h="3975735">
                <a:moveTo>
                  <a:pt x="9906" y="3965448"/>
                </a:moveTo>
                <a:lnTo>
                  <a:pt x="9906" y="9144"/>
                </a:lnTo>
                <a:lnTo>
                  <a:pt x="4572" y="9144"/>
                </a:lnTo>
                <a:lnTo>
                  <a:pt x="4572" y="3965448"/>
                </a:lnTo>
                <a:lnTo>
                  <a:pt x="9906" y="3965448"/>
                </a:lnTo>
                <a:close/>
              </a:path>
              <a:path w="2176779" h="3975735">
                <a:moveTo>
                  <a:pt x="2171700" y="3965448"/>
                </a:moveTo>
                <a:lnTo>
                  <a:pt x="4572" y="3965448"/>
                </a:lnTo>
                <a:lnTo>
                  <a:pt x="9906" y="3970782"/>
                </a:lnTo>
                <a:lnTo>
                  <a:pt x="9906" y="3975354"/>
                </a:lnTo>
                <a:lnTo>
                  <a:pt x="2167128" y="3975354"/>
                </a:lnTo>
                <a:lnTo>
                  <a:pt x="2167128" y="3970782"/>
                </a:lnTo>
                <a:lnTo>
                  <a:pt x="2171700" y="3965448"/>
                </a:lnTo>
                <a:close/>
              </a:path>
              <a:path w="2176779" h="3975735">
                <a:moveTo>
                  <a:pt x="9906" y="3975354"/>
                </a:moveTo>
                <a:lnTo>
                  <a:pt x="9906" y="3970782"/>
                </a:lnTo>
                <a:lnTo>
                  <a:pt x="4572" y="3965448"/>
                </a:lnTo>
                <a:lnTo>
                  <a:pt x="4572" y="3975354"/>
                </a:lnTo>
                <a:lnTo>
                  <a:pt x="9906" y="3975354"/>
                </a:lnTo>
                <a:close/>
              </a:path>
              <a:path w="2176779" h="3975735">
                <a:moveTo>
                  <a:pt x="2171700" y="9144"/>
                </a:moveTo>
                <a:lnTo>
                  <a:pt x="2167128" y="4572"/>
                </a:lnTo>
                <a:lnTo>
                  <a:pt x="2167128" y="9144"/>
                </a:lnTo>
                <a:lnTo>
                  <a:pt x="2171700" y="9144"/>
                </a:lnTo>
                <a:close/>
              </a:path>
              <a:path w="2176779" h="3975735">
                <a:moveTo>
                  <a:pt x="2171700" y="3965448"/>
                </a:moveTo>
                <a:lnTo>
                  <a:pt x="2171700" y="9144"/>
                </a:lnTo>
                <a:lnTo>
                  <a:pt x="2167128" y="9144"/>
                </a:lnTo>
                <a:lnTo>
                  <a:pt x="2167128" y="3965448"/>
                </a:lnTo>
                <a:lnTo>
                  <a:pt x="2171700" y="3965448"/>
                </a:lnTo>
                <a:close/>
              </a:path>
              <a:path w="2176779" h="3975735">
                <a:moveTo>
                  <a:pt x="2171700" y="3975354"/>
                </a:moveTo>
                <a:lnTo>
                  <a:pt x="2171700" y="3965448"/>
                </a:lnTo>
                <a:lnTo>
                  <a:pt x="2167128" y="3970782"/>
                </a:lnTo>
                <a:lnTo>
                  <a:pt x="2167128" y="3975354"/>
                </a:lnTo>
                <a:lnTo>
                  <a:pt x="2171700" y="3975354"/>
                </a:lnTo>
                <a:close/>
              </a:path>
            </a:pathLst>
          </a:custGeom>
          <a:solidFill>
            <a:srgbClr val="000000"/>
          </a:solidFill>
        </p:spPr>
        <p:txBody>
          <a:bodyPr wrap="square" lIns="0" tIns="0" rIns="0" bIns="0" rtlCol="0"/>
          <a:lstStyle/>
          <a:p>
            <a:endParaRPr/>
          </a:p>
        </p:txBody>
      </p:sp>
      <p:graphicFrame>
        <p:nvGraphicFramePr>
          <p:cNvPr id="6" name="object 6"/>
          <p:cNvGraphicFramePr>
            <a:graphicFrameLocks noGrp="1"/>
          </p:cNvGraphicFramePr>
          <p:nvPr/>
        </p:nvGraphicFramePr>
        <p:xfrm>
          <a:off x="1959101" y="2260854"/>
          <a:ext cx="2167255" cy="3966208"/>
        </p:xfrm>
        <a:graphic>
          <a:graphicData uri="http://schemas.openxmlformats.org/drawingml/2006/table">
            <a:tbl>
              <a:tblPr firstRow="1" bandRow="1">
                <a:tableStyleId>{2D5ABB26-0587-4C30-8999-92F81FD0307C}</a:tableStyleId>
              </a:tblPr>
              <a:tblGrid>
                <a:gridCol w="2167255">
                  <a:extLst>
                    <a:ext uri="{9D8B030D-6E8A-4147-A177-3AD203B41FA5}">
                      <a16:colId xmlns:a16="http://schemas.microsoft.com/office/drawing/2014/main" val="20000"/>
                    </a:ext>
                  </a:extLst>
                </a:gridCol>
              </a:tblGrid>
              <a:tr h="585216">
                <a:tc>
                  <a:txBody>
                    <a:bodyPr/>
                    <a:lstStyle/>
                    <a:p>
                      <a:pPr marL="134620">
                        <a:lnSpc>
                          <a:spcPct val="100000"/>
                        </a:lnSpc>
                        <a:spcBef>
                          <a:spcPts val="1270"/>
                        </a:spcBef>
                      </a:pPr>
                      <a:r>
                        <a:rPr sz="2000" spc="-5" dirty="0">
                          <a:latin typeface="Arial Narrow"/>
                          <a:cs typeface="Arial Narrow"/>
                        </a:rPr>
                        <a:t>mail.google.com</a:t>
                      </a:r>
                      <a:endParaRPr sz="2000">
                        <a:latin typeface="Arial Narrow"/>
                        <a:cs typeface="Arial Narrow"/>
                      </a:endParaRPr>
                    </a:p>
                  </a:txBody>
                  <a:tcPr marL="0" marR="0" marT="161290" marB="0">
                    <a:lnB w="9525">
                      <a:solidFill>
                        <a:srgbClr val="000000"/>
                      </a:solidFill>
                      <a:prstDash val="solid"/>
                    </a:lnB>
                    <a:solidFill>
                      <a:srgbClr val="FFFFCC"/>
                    </a:solidFill>
                  </a:tcPr>
                </a:tc>
                <a:extLst>
                  <a:ext uri="{0D108BD9-81ED-4DB2-BD59-A6C34878D82A}">
                    <a16:rowId xmlns:a16="http://schemas.microsoft.com/office/drawing/2014/main" val="10000"/>
                  </a:ext>
                </a:extLst>
              </a:tr>
              <a:tr h="1365122">
                <a:tc>
                  <a:txBody>
                    <a:bodyPr/>
                    <a:lstStyle/>
                    <a:p>
                      <a:pPr marL="134620" marR="137160">
                        <a:lnSpc>
                          <a:spcPct val="100000"/>
                        </a:lnSpc>
                        <a:spcBef>
                          <a:spcPts val="1460"/>
                        </a:spcBef>
                      </a:pPr>
                      <a:r>
                        <a:rPr sz="2000" dirty="0">
                          <a:latin typeface="Arial Narrow"/>
                          <a:cs typeface="Arial Narrow"/>
                        </a:rPr>
                        <a:t>a47fk8smkkl2#*doru  </a:t>
                      </a:r>
                      <a:r>
                        <a:rPr sz="2000" spc="-5" dirty="0">
                          <a:latin typeface="Arial Narrow"/>
                          <a:cs typeface="Arial Narrow"/>
                        </a:rPr>
                        <a:t>mnw$gj&amp;@mq^[poq</a:t>
                      </a:r>
                      <a:endParaRPr sz="2000">
                        <a:latin typeface="Arial Narrow"/>
                        <a:cs typeface="Arial Narrow"/>
                      </a:endParaRPr>
                    </a:p>
                    <a:p>
                      <a:pPr marL="134620">
                        <a:lnSpc>
                          <a:spcPct val="100000"/>
                        </a:lnSpc>
                      </a:pPr>
                      <a:r>
                        <a:rPr sz="2000" spc="-5" dirty="0">
                          <a:latin typeface="Arial Narrow"/>
                          <a:cs typeface="Arial Narrow"/>
                        </a:rPr>
                        <a:t>;?fghq</a:t>
                      </a:r>
                      <a:endParaRPr sz="2000">
                        <a:latin typeface="Arial Narrow"/>
                        <a:cs typeface="Arial Narrow"/>
                      </a:endParaRPr>
                    </a:p>
                  </a:txBody>
                  <a:tcPr marL="0" marR="0" marT="185420" marB="0">
                    <a:lnT w="9525">
                      <a:solidFill>
                        <a:srgbClr val="000000"/>
                      </a:solidFill>
                      <a:prstDash val="solid"/>
                    </a:lnT>
                    <a:lnB w="12700">
                      <a:solidFill>
                        <a:srgbClr val="000000"/>
                      </a:solidFill>
                      <a:prstDash val="solid"/>
                    </a:lnB>
                    <a:solidFill>
                      <a:srgbClr val="FFFFCC"/>
                    </a:solidFill>
                  </a:tcPr>
                </a:tc>
                <a:extLst>
                  <a:ext uri="{0D108BD9-81ED-4DB2-BD59-A6C34878D82A}">
                    <a16:rowId xmlns:a16="http://schemas.microsoft.com/office/drawing/2014/main" val="10001"/>
                  </a:ext>
                </a:extLst>
              </a:tr>
              <a:tr h="585215">
                <a:tc>
                  <a:txBody>
                    <a:bodyPr/>
                    <a:lstStyle/>
                    <a:p>
                      <a:pPr marL="134620">
                        <a:lnSpc>
                          <a:spcPct val="100000"/>
                        </a:lnSpc>
                        <a:spcBef>
                          <a:spcPts val="310"/>
                        </a:spcBef>
                      </a:pPr>
                      <a:r>
                        <a:rPr sz="2000" spc="-15" dirty="0">
                          <a:latin typeface="Arial Narrow"/>
                          <a:cs typeface="Arial Narrow"/>
                        </a:rPr>
                        <a:t>Verisign</a:t>
                      </a:r>
                      <a:endParaRPr sz="2000">
                        <a:latin typeface="Arial Narrow"/>
                        <a:cs typeface="Arial Narrow"/>
                      </a:endParaRPr>
                    </a:p>
                  </a:txBody>
                  <a:tcPr marL="0" marR="0" marT="39370" marB="0">
                    <a:lnT w="12700">
                      <a:solidFill>
                        <a:srgbClr val="000000"/>
                      </a:solidFill>
                      <a:prstDash val="solid"/>
                    </a:lnT>
                    <a:lnB w="12700">
                      <a:solidFill>
                        <a:srgbClr val="000000"/>
                      </a:solidFill>
                      <a:prstDash val="solid"/>
                    </a:lnB>
                    <a:solidFill>
                      <a:srgbClr val="FFFFCC"/>
                    </a:solidFill>
                  </a:tcPr>
                </a:tc>
                <a:extLst>
                  <a:ext uri="{0D108BD9-81ED-4DB2-BD59-A6C34878D82A}">
                    <a16:rowId xmlns:a16="http://schemas.microsoft.com/office/drawing/2014/main" val="10002"/>
                  </a:ext>
                </a:extLst>
              </a:tr>
              <a:tr h="585216">
                <a:tc>
                  <a:txBody>
                    <a:bodyPr/>
                    <a:lstStyle/>
                    <a:p>
                      <a:pPr marL="134620">
                        <a:lnSpc>
                          <a:spcPct val="100000"/>
                        </a:lnSpc>
                        <a:spcBef>
                          <a:spcPts val="505"/>
                        </a:spcBef>
                      </a:pPr>
                      <a:r>
                        <a:rPr sz="2000" spc="-5" dirty="0">
                          <a:latin typeface="Arial Narrow"/>
                          <a:cs typeface="Arial Narrow"/>
                        </a:rPr>
                        <a:t>Expiration,</a:t>
                      </a:r>
                      <a:r>
                        <a:rPr sz="2000" spc="-15" dirty="0">
                          <a:latin typeface="Arial Narrow"/>
                          <a:cs typeface="Arial Narrow"/>
                        </a:rPr>
                        <a:t> </a:t>
                      </a:r>
                      <a:r>
                        <a:rPr sz="2000" spc="-5" dirty="0">
                          <a:latin typeface="Arial Narrow"/>
                          <a:cs typeface="Arial Narrow"/>
                        </a:rPr>
                        <a:t>etc.</a:t>
                      </a:r>
                      <a:endParaRPr sz="2000">
                        <a:latin typeface="Arial Narrow"/>
                        <a:cs typeface="Arial Narrow"/>
                      </a:endParaRPr>
                    </a:p>
                  </a:txBody>
                  <a:tcPr marL="0" marR="0" marT="64135" marB="0">
                    <a:lnT w="12700">
                      <a:solidFill>
                        <a:srgbClr val="000000"/>
                      </a:solidFill>
                      <a:prstDash val="solid"/>
                    </a:lnT>
                    <a:lnB w="12700">
                      <a:solidFill>
                        <a:srgbClr val="000000"/>
                      </a:solidFill>
                      <a:prstDash val="solid"/>
                    </a:lnB>
                    <a:solidFill>
                      <a:srgbClr val="FFFFCC"/>
                    </a:solidFill>
                  </a:tcPr>
                </a:tc>
                <a:extLst>
                  <a:ext uri="{0D108BD9-81ED-4DB2-BD59-A6C34878D82A}">
                    <a16:rowId xmlns:a16="http://schemas.microsoft.com/office/drawing/2014/main" val="10003"/>
                  </a:ext>
                </a:extLst>
              </a:tr>
              <a:tr h="845439">
                <a:tc>
                  <a:txBody>
                    <a:bodyPr/>
                    <a:lstStyle/>
                    <a:p>
                      <a:pPr marL="134620">
                        <a:lnSpc>
                          <a:spcPct val="100000"/>
                        </a:lnSpc>
                        <a:spcBef>
                          <a:spcPts val="695"/>
                        </a:spcBef>
                      </a:pPr>
                      <a:r>
                        <a:rPr sz="2000" spc="-5" dirty="0">
                          <a:latin typeface="Arial Narrow"/>
                          <a:cs typeface="Arial Narrow"/>
                        </a:rPr>
                        <a:t>Digital</a:t>
                      </a:r>
                      <a:r>
                        <a:rPr sz="2000" spc="-25" dirty="0">
                          <a:latin typeface="Arial Narrow"/>
                          <a:cs typeface="Arial Narrow"/>
                        </a:rPr>
                        <a:t> </a:t>
                      </a:r>
                      <a:r>
                        <a:rPr sz="2000" spc="-5" dirty="0">
                          <a:latin typeface="Arial Narrow"/>
                          <a:cs typeface="Arial Narrow"/>
                        </a:rPr>
                        <a:t>Signature</a:t>
                      </a:r>
                      <a:endParaRPr sz="2000">
                        <a:latin typeface="Arial Narrow"/>
                        <a:cs typeface="Arial Narrow"/>
                      </a:endParaRPr>
                    </a:p>
                  </a:txBody>
                  <a:tcPr marL="0" marR="0" marT="88265" marB="0">
                    <a:lnT w="12700">
                      <a:solidFill>
                        <a:srgbClr val="000000"/>
                      </a:solidFill>
                      <a:prstDash val="solid"/>
                    </a:lnT>
                    <a:solidFill>
                      <a:srgbClr val="FFFFCC"/>
                    </a:solidFill>
                  </a:tcPr>
                </a:tc>
                <a:extLst>
                  <a:ext uri="{0D108BD9-81ED-4DB2-BD59-A6C34878D82A}">
                    <a16:rowId xmlns:a16="http://schemas.microsoft.com/office/drawing/2014/main" val="10004"/>
                  </a:ext>
                </a:extLst>
              </a:tr>
            </a:tbl>
          </a:graphicData>
        </a:graphic>
      </p:graphicFrame>
      <p:sp>
        <p:nvSpPr>
          <p:cNvPr id="7" name="object 7"/>
          <p:cNvSpPr txBox="1"/>
          <p:nvPr/>
        </p:nvSpPr>
        <p:spPr>
          <a:xfrm>
            <a:off x="4308602" y="2274823"/>
            <a:ext cx="3670935" cy="3454400"/>
          </a:xfrm>
          <a:prstGeom prst="rect">
            <a:avLst/>
          </a:prstGeom>
        </p:spPr>
        <p:txBody>
          <a:bodyPr vert="horz" wrap="square" lIns="0" tIns="12700" rIns="0" bIns="0" rtlCol="0">
            <a:spAutoFit/>
          </a:bodyPr>
          <a:lstStyle/>
          <a:p>
            <a:pPr marL="12700">
              <a:lnSpc>
                <a:spcPct val="100000"/>
              </a:lnSpc>
              <a:spcBef>
                <a:spcPts val="100"/>
              </a:spcBef>
            </a:pPr>
            <a:r>
              <a:rPr sz="2400" dirty="0">
                <a:latin typeface="Times New Roman"/>
                <a:cs typeface="Times New Roman"/>
              </a:rPr>
              <a:t>Identifier</a:t>
            </a:r>
            <a:endParaRPr sz="2400">
              <a:latin typeface="Times New Roman"/>
              <a:cs typeface="Times New Roman"/>
            </a:endParaRPr>
          </a:p>
          <a:p>
            <a:pPr>
              <a:lnSpc>
                <a:spcPct val="100000"/>
              </a:lnSpc>
              <a:spcBef>
                <a:spcPts val="40"/>
              </a:spcBef>
            </a:pPr>
            <a:endParaRPr sz="2050">
              <a:latin typeface="Times New Roman"/>
              <a:cs typeface="Times New Roman"/>
            </a:endParaRPr>
          </a:p>
          <a:p>
            <a:pPr marL="12700" marR="20320">
              <a:lnSpc>
                <a:spcPct val="100000"/>
              </a:lnSpc>
              <a:tabLst>
                <a:tab pos="1458595" algn="l"/>
              </a:tabLst>
            </a:pPr>
            <a:r>
              <a:rPr sz="2400" spc="-5" dirty="0">
                <a:latin typeface="Times New Roman"/>
                <a:cs typeface="Times New Roman"/>
              </a:rPr>
              <a:t>Public key	(Google holds</a:t>
            </a:r>
            <a:r>
              <a:rPr sz="2400" spc="-90" dirty="0">
                <a:latin typeface="Times New Roman"/>
                <a:cs typeface="Times New Roman"/>
              </a:rPr>
              <a:t> </a:t>
            </a:r>
            <a:r>
              <a:rPr sz="2400" dirty="0">
                <a:latin typeface="Times New Roman"/>
                <a:cs typeface="Times New Roman"/>
              </a:rPr>
              <a:t>the  corresponding private</a:t>
            </a:r>
            <a:r>
              <a:rPr sz="2400" spc="-50" dirty="0">
                <a:latin typeface="Times New Roman"/>
                <a:cs typeface="Times New Roman"/>
              </a:rPr>
              <a:t> </a:t>
            </a:r>
            <a:r>
              <a:rPr sz="2400" spc="-35" dirty="0">
                <a:latin typeface="Times New Roman"/>
                <a:cs typeface="Times New Roman"/>
              </a:rPr>
              <a:t>key.)</a:t>
            </a:r>
            <a:endParaRPr sz="2400">
              <a:latin typeface="Times New Roman"/>
              <a:cs typeface="Times New Roman"/>
            </a:endParaRPr>
          </a:p>
          <a:p>
            <a:pPr>
              <a:lnSpc>
                <a:spcPct val="100000"/>
              </a:lnSpc>
              <a:spcBef>
                <a:spcPts val="25"/>
              </a:spcBef>
            </a:pPr>
            <a:endParaRPr sz="2900">
              <a:latin typeface="Times New Roman"/>
              <a:cs typeface="Times New Roman"/>
            </a:endParaRPr>
          </a:p>
          <a:p>
            <a:pPr marL="12700" marR="727710">
              <a:lnSpc>
                <a:spcPct val="154200"/>
              </a:lnSpc>
            </a:pPr>
            <a:r>
              <a:rPr sz="2400" spc="-5" dirty="0">
                <a:latin typeface="Times New Roman"/>
                <a:cs typeface="Times New Roman"/>
              </a:rPr>
              <a:t>Certificate Authority</a:t>
            </a:r>
            <a:r>
              <a:rPr sz="2400" spc="-240" dirty="0">
                <a:latin typeface="Times New Roman"/>
                <a:cs typeface="Times New Roman"/>
              </a:rPr>
              <a:t> </a:t>
            </a:r>
            <a:r>
              <a:rPr sz="2400" spc="-5" dirty="0">
                <a:latin typeface="Times New Roman"/>
                <a:cs typeface="Times New Roman"/>
              </a:rPr>
              <a:t>ID  Other</a:t>
            </a:r>
            <a:r>
              <a:rPr sz="2400" spc="-15" dirty="0">
                <a:latin typeface="Times New Roman"/>
                <a:cs typeface="Times New Roman"/>
              </a:rPr>
              <a:t> </a:t>
            </a:r>
            <a:r>
              <a:rPr sz="2400" spc="-5" dirty="0">
                <a:latin typeface="Times New Roman"/>
                <a:cs typeface="Times New Roman"/>
              </a:rPr>
              <a:t>information</a:t>
            </a:r>
            <a:endParaRPr sz="2400">
              <a:latin typeface="Times New Roman"/>
              <a:cs typeface="Times New Roman"/>
            </a:endParaRPr>
          </a:p>
          <a:p>
            <a:pPr marL="12700">
              <a:lnSpc>
                <a:spcPct val="100000"/>
              </a:lnSpc>
              <a:spcBef>
                <a:spcPts val="840"/>
              </a:spcBef>
            </a:pPr>
            <a:r>
              <a:rPr sz="2400" spc="-5" dirty="0">
                <a:latin typeface="Times New Roman"/>
                <a:cs typeface="Times New Roman"/>
              </a:rPr>
              <a:t>Signed with </a:t>
            </a:r>
            <a:r>
              <a:rPr sz="2400" spc="-105" dirty="0">
                <a:latin typeface="Times New Roman"/>
                <a:cs typeface="Times New Roman"/>
              </a:rPr>
              <a:t>CA’s </a:t>
            </a:r>
            <a:r>
              <a:rPr sz="2400" i="1" dirty="0">
                <a:latin typeface="Times New Roman"/>
                <a:cs typeface="Times New Roman"/>
              </a:rPr>
              <a:t>private</a:t>
            </a:r>
            <a:r>
              <a:rPr sz="2400" i="1" spc="25" dirty="0">
                <a:latin typeface="Times New Roman"/>
                <a:cs typeface="Times New Roman"/>
              </a:rPr>
              <a:t> </a:t>
            </a:r>
            <a:r>
              <a:rPr sz="2400" spc="-40" dirty="0">
                <a:latin typeface="Times New Roman"/>
                <a:cs typeface="Times New Roman"/>
              </a:rPr>
              <a:t>key.</a:t>
            </a:r>
            <a:endParaRPr sz="2400">
              <a:latin typeface="Times New Roman"/>
              <a:cs typeface="Times New Roman"/>
            </a:endParaRPr>
          </a:p>
        </p:txBody>
      </p:sp>
      <p:sp>
        <p:nvSpPr>
          <p:cNvPr id="8" name="object 8"/>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9" name="object 9"/>
          <p:cNvSpPr txBox="1">
            <a:spLocks noGrp="1"/>
          </p:cNvSpPr>
          <p:nvPr>
            <p:ph type="sldNum" sz="quarter" idx="7"/>
          </p:nvPr>
        </p:nvSpPr>
        <p:spPr>
          <a:prstGeom prst="rect">
            <a:avLst/>
          </a:prstGeom>
        </p:spPr>
        <p:txBody>
          <a:bodyPr vert="horz" wrap="square" lIns="0" tIns="45720" rIns="0" bIns="0" rtlCol="0">
            <a:spAutoFit/>
          </a:bodyPr>
          <a:lstStyle/>
          <a:p>
            <a:pPr marL="25400">
              <a:lnSpc>
                <a:spcPct val="100000"/>
              </a:lnSpc>
              <a:spcBef>
                <a:spcPts val="360"/>
              </a:spcBef>
            </a:pPr>
            <a:fld id="{81D60167-4931-47E6-BA6A-407CBD079E47}" type="slidenum">
              <a:rPr spc="-5" dirty="0"/>
              <a:t>70</a:t>
            </a:fld>
            <a:endParaRPr spc="-5" dirty="0"/>
          </a:p>
        </p:txBody>
      </p:sp>
    </p:spTree>
    <p:extLst>
      <p:ext uri="{BB962C8B-B14F-4D97-AF65-F5344CB8AC3E}">
        <p14:creationId xmlns:p14="http://schemas.microsoft.com/office/powerpoint/2010/main" val="330274232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12065" rIns="0" bIns="0" rtlCol="0">
            <a:spAutoFit/>
          </a:bodyPr>
          <a:lstStyle/>
          <a:p>
            <a:pPr marL="13970">
              <a:lnSpc>
                <a:spcPct val="100000"/>
              </a:lnSpc>
              <a:spcBef>
                <a:spcPts val="95"/>
              </a:spcBef>
            </a:pPr>
            <a:r>
              <a:rPr spc="-5" dirty="0"/>
              <a:t>What Really Happens – Step</a:t>
            </a:r>
            <a:r>
              <a:rPr spc="25" dirty="0"/>
              <a:t> </a:t>
            </a:r>
            <a:r>
              <a:rPr spc="-5" dirty="0"/>
              <a:t>3</a:t>
            </a:r>
          </a:p>
        </p:txBody>
      </p:sp>
      <p:sp>
        <p:nvSpPr>
          <p:cNvPr id="5" name="object 5"/>
          <p:cNvSpPr/>
          <p:nvPr/>
        </p:nvSpPr>
        <p:spPr>
          <a:xfrm>
            <a:off x="1838705" y="3238500"/>
            <a:ext cx="1758695" cy="1957726"/>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015733" y="3821429"/>
            <a:ext cx="1361046" cy="1468374"/>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3584447" y="4991861"/>
            <a:ext cx="3251200" cy="260350"/>
          </a:xfrm>
          <a:custGeom>
            <a:avLst/>
            <a:gdLst/>
            <a:ahLst/>
            <a:cxnLst/>
            <a:rect l="l" t="t" r="r" b="b"/>
            <a:pathLst>
              <a:path w="3251200" h="260350">
                <a:moveTo>
                  <a:pt x="3120390" y="195072"/>
                </a:moveTo>
                <a:lnTo>
                  <a:pt x="3120390" y="64770"/>
                </a:lnTo>
                <a:lnTo>
                  <a:pt x="0" y="64770"/>
                </a:lnTo>
                <a:lnTo>
                  <a:pt x="0" y="195072"/>
                </a:lnTo>
                <a:lnTo>
                  <a:pt x="3120390" y="195072"/>
                </a:lnTo>
                <a:close/>
              </a:path>
              <a:path w="3251200" h="260350">
                <a:moveTo>
                  <a:pt x="3250692" y="129540"/>
                </a:moveTo>
                <a:lnTo>
                  <a:pt x="3120390" y="0"/>
                </a:lnTo>
                <a:lnTo>
                  <a:pt x="3120390" y="259842"/>
                </a:lnTo>
                <a:lnTo>
                  <a:pt x="3250692" y="129540"/>
                </a:lnTo>
                <a:close/>
              </a:path>
            </a:pathLst>
          </a:custGeom>
          <a:solidFill>
            <a:srgbClr val="FFFFCC"/>
          </a:solidFill>
        </p:spPr>
        <p:txBody>
          <a:bodyPr wrap="square" lIns="0" tIns="0" rIns="0" bIns="0" rtlCol="0"/>
          <a:lstStyle/>
          <a:p>
            <a:endParaRPr/>
          </a:p>
        </p:txBody>
      </p:sp>
      <p:sp>
        <p:nvSpPr>
          <p:cNvPr id="8" name="object 8"/>
          <p:cNvSpPr/>
          <p:nvPr/>
        </p:nvSpPr>
        <p:spPr>
          <a:xfrm>
            <a:off x="3579876" y="4979670"/>
            <a:ext cx="3262629" cy="283845"/>
          </a:xfrm>
          <a:custGeom>
            <a:avLst/>
            <a:gdLst/>
            <a:ahLst/>
            <a:cxnLst/>
            <a:rect l="l" t="t" r="r" b="b"/>
            <a:pathLst>
              <a:path w="3262629" h="283845">
                <a:moveTo>
                  <a:pt x="3124962" y="72389"/>
                </a:moveTo>
                <a:lnTo>
                  <a:pt x="0" y="72389"/>
                </a:lnTo>
                <a:lnTo>
                  <a:pt x="0" y="211835"/>
                </a:lnTo>
                <a:lnTo>
                  <a:pt x="4572" y="211835"/>
                </a:lnTo>
                <a:lnTo>
                  <a:pt x="4572" y="81533"/>
                </a:lnTo>
                <a:lnTo>
                  <a:pt x="9143" y="76961"/>
                </a:lnTo>
                <a:lnTo>
                  <a:pt x="9143" y="81533"/>
                </a:lnTo>
                <a:lnTo>
                  <a:pt x="3120390" y="81533"/>
                </a:lnTo>
                <a:lnTo>
                  <a:pt x="3120390" y="76961"/>
                </a:lnTo>
                <a:lnTo>
                  <a:pt x="3124962" y="72389"/>
                </a:lnTo>
                <a:close/>
              </a:path>
              <a:path w="3262629" h="283845">
                <a:moveTo>
                  <a:pt x="9143" y="81533"/>
                </a:moveTo>
                <a:lnTo>
                  <a:pt x="9143" y="76961"/>
                </a:lnTo>
                <a:lnTo>
                  <a:pt x="4572" y="81533"/>
                </a:lnTo>
                <a:lnTo>
                  <a:pt x="9143" y="81533"/>
                </a:lnTo>
                <a:close/>
              </a:path>
              <a:path w="3262629" h="283845">
                <a:moveTo>
                  <a:pt x="9143" y="201929"/>
                </a:moveTo>
                <a:lnTo>
                  <a:pt x="9143" y="81533"/>
                </a:lnTo>
                <a:lnTo>
                  <a:pt x="4572" y="81533"/>
                </a:lnTo>
                <a:lnTo>
                  <a:pt x="4572" y="201929"/>
                </a:lnTo>
                <a:lnTo>
                  <a:pt x="9143" y="201929"/>
                </a:lnTo>
                <a:close/>
              </a:path>
              <a:path w="3262629" h="283845">
                <a:moveTo>
                  <a:pt x="3129534" y="260603"/>
                </a:moveTo>
                <a:lnTo>
                  <a:pt x="3129534" y="201929"/>
                </a:lnTo>
                <a:lnTo>
                  <a:pt x="4572" y="201929"/>
                </a:lnTo>
                <a:lnTo>
                  <a:pt x="9143" y="207263"/>
                </a:lnTo>
                <a:lnTo>
                  <a:pt x="9143" y="211835"/>
                </a:lnTo>
                <a:lnTo>
                  <a:pt x="3120390" y="211835"/>
                </a:lnTo>
                <a:lnTo>
                  <a:pt x="3120390" y="207263"/>
                </a:lnTo>
                <a:lnTo>
                  <a:pt x="3124962" y="211835"/>
                </a:lnTo>
                <a:lnTo>
                  <a:pt x="3124962" y="265175"/>
                </a:lnTo>
                <a:lnTo>
                  <a:pt x="3129534" y="260603"/>
                </a:lnTo>
                <a:close/>
              </a:path>
              <a:path w="3262629" h="283845">
                <a:moveTo>
                  <a:pt x="9143" y="211835"/>
                </a:moveTo>
                <a:lnTo>
                  <a:pt x="9143" y="207263"/>
                </a:lnTo>
                <a:lnTo>
                  <a:pt x="4572" y="201929"/>
                </a:lnTo>
                <a:lnTo>
                  <a:pt x="4572" y="211835"/>
                </a:lnTo>
                <a:lnTo>
                  <a:pt x="9143" y="211835"/>
                </a:lnTo>
                <a:close/>
              </a:path>
              <a:path w="3262629" h="283845">
                <a:moveTo>
                  <a:pt x="3262122" y="141731"/>
                </a:moveTo>
                <a:lnTo>
                  <a:pt x="3120390" y="0"/>
                </a:lnTo>
                <a:lnTo>
                  <a:pt x="3120390" y="72389"/>
                </a:lnTo>
                <a:lnTo>
                  <a:pt x="3121914" y="72389"/>
                </a:lnTo>
                <a:lnTo>
                  <a:pt x="3121914" y="15239"/>
                </a:lnTo>
                <a:lnTo>
                  <a:pt x="3129534" y="12191"/>
                </a:lnTo>
                <a:lnTo>
                  <a:pt x="3129534" y="22904"/>
                </a:lnTo>
                <a:lnTo>
                  <a:pt x="3248035" y="142102"/>
                </a:lnTo>
                <a:lnTo>
                  <a:pt x="3251454" y="138683"/>
                </a:lnTo>
                <a:lnTo>
                  <a:pt x="3251454" y="152400"/>
                </a:lnTo>
                <a:lnTo>
                  <a:pt x="3262122" y="141731"/>
                </a:lnTo>
                <a:close/>
              </a:path>
              <a:path w="3262629" h="283845">
                <a:moveTo>
                  <a:pt x="3124962" y="81533"/>
                </a:moveTo>
                <a:lnTo>
                  <a:pt x="3124962" y="72389"/>
                </a:lnTo>
                <a:lnTo>
                  <a:pt x="3120390" y="76961"/>
                </a:lnTo>
                <a:lnTo>
                  <a:pt x="3120390" y="81533"/>
                </a:lnTo>
                <a:lnTo>
                  <a:pt x="3124962" y="81533"/>
                </a:lnTo>
                <a:close/>
              </a:path>
              <a:path w="3262629" h="283845">
                <a:moveTo>
                  <a:pt x="3124962" y="211835"/>
                </a:moveTo>
                <a:lnTo>
                  <a:pt x="3120390" y="207263"/>
                </a:lnTo>
                <a:lnTo>
                  <a:pt x="3120390" y="211835"/>
                </a:lnTo>
                <a:lnTo>
                  <a:pt x="3124962" y="211835"/>
                </a:lnTo>
                <a:close/>
              </a:path>
              <a:path w="3262629" h="283845">
                <a:moveTo>
                  <a:pt x="3124962" y="265175"/>
                </a:moveTo>
                <a:lnTo>
                  <a:pt x="3124962" y="211835"/>
                </a:lnTo>
                <a:lnTo>
                  <a:pt x="3120390" y="211835"/>
                </a:lnTo>
                <a:lnTo>
                  <a:pt x="3120390" y="283463"/>
                </a:lnTo>
                <a:lnTo>
                  <a:pt x="3121914" y="281939"/>
                </a:lnTo>
                <a:lnTo>
                  <a:pt x="3121914" y="268223"/>
                </a:lnTo>
                <a:lnTo>
                  <a:pt x="3124962" y="265175"/>
                </a:lnTo>
                <a:close/>
              </a:path>
              <a:path w="3262629" h="283845">
                <a:moveTo>
                  <a:pt x="3129534" y="22904"/>
                </a:moveTo>
                <a:lnTo>
                  <a:pt x="3129534" y="12191"/>
                </a:lnTo>
                <a:lnTo>
                  <a:pt x="3121914" y="15239"/>
                </a:lnTo>
                <a:lnTo>
                  <a:pt x="3129534" y="22904"/>
                </a:lnTo>
                <a:close/>
              </a:path>
              <a:path w="3262629" h="283845">
                <a:moveTo>
                  <a:pt x="3129534" y="81533"/>
                </a:moveTo>
                <a:lnTo>
                  <a:pt x="3129534" y="22904"/>
                </a:lnTo>
                <a:lnTo>
                  <a:pt x="3121914" y="15239"/>
                </a:lnTo>
                <a:lnTo>
                  <a:pt x="3121914" y="72389"/>
                </a:lnTo>
                <a:lnTo>
                  <a:pt x="3124962" y="72389"/>
                </a:lnTo>
                <a:lnTo>
                  <a:pt x="3124962" y="81533"/>
                </a:lnTo>
                <a:lnTo>
                  <a:pt x="3129534" y="81533"/>
                </a:lnTo>
                <a:close/>
              </a:path>
              <a:path w="3262629" h="283845">
                <a:moveTo>
                  <a:pt x="3251454" y="152400"/>
                </a:moveTo>
                <a:lnTo>
                  <a:pt x="3251454" y="145541"/>
                </a:lnTo>
                <a:lnTo>
                  <a:pt x="3248035" y="142102"/>
                </a:lnTo>
                <a:lnTo>
                  <a:pt x="3121914" y="268223"/>
                </a:lnTo>
                <a:lnTo>
                  <a:pt x="3129534" y="272033"/>
                </a:lnTo>
                <a:lnTo>
                  <a:pt x="3129534" y="274319"/>
                </a:lnTo>
                <a:lnTo>
                  <a:pt x="3251454" y="152400"/>
                </a:lnTo>
                <a:close/>
              </a:path>
              <a:path w="3262629" h="283845">
                <a:moveTo>
                  <a:pt x="3129534" y="274319"/>
                </a:moveTo>
                <a:lnTo>
                  <a:pt x="3129534" y="272033"/>
                </a:lnTo>
                <a:lnTo>
                  <a:pt x="3121914" y="268223"/>
                </a:lnTo>
                <a:lnTo>
                  <a:pt x="3121914" y="281939"/>
                </a:lnTo>
                <a:lnTo>
                  <a:pt x="3129534" y="274319"/>
                </a:lnTo>
                <a:close/>
              </a:path>
              <a:path w="3262629" h="283845">
                <a:moveTo>
                  <a:pt x="3251454" y="145541"/>
                </a:moveTo>
                <a:lnTo>
                  <a:pt x="3251454" y="138683"/>
                </a:lnTo>
                <a:lnTo>
                  <a:pt x="3248035" y="142102"/>
                </a:lnTo>
                <a:lnTo>
                  <a:pt x="3251454" y="145541"/>
                </a:lnTo>
                <a:close/>
              </a:path>
            </a:pathLst>
          </a:custGeom>
          <a:solidFill>
            <a:srgbClr val="000000"/>
          </a:solidFill>
        </p:spPr>
        <p:txBody>
          <a:bodyPr wrap="square" lIns="0" tIns="0" rIns="0" bIns="0" rtlCol="0"/>
          <a:lstStyle/>
          <a:p>
            <a:endParaRPr/>
          </a:p>
        </p:txBody>
      </p:sp>
      <p:sp>
        <p:nvSpPr>
          <p:cNvPr id="9" name="object 9"/>
          <p:cNvSpPr txBox="1"/>
          <p:nvPr/>
        </p:nvSpPr>
        <p:spPr>
          <a:xfrm>
            <a:off x="2021077" y="3970273"/>
            <a:ext cx="5765165" cy="2152015"/>
          </a:xfrm>
          <a:prstGeom prst="rect">
            <a:avLst/>
          </a:prstGeom>
        </p:spPr>
        <p:txBody>
          <a:bodyPr vert="horz" wrap="square" lIns="0" tIns="12065" rIns="0" bIns="0" rtlCol="0">
            <a:spAutoFit/>
          </a:bodyPr>
          <a:lstStyle/>
          <a:p>
            <a:pPr marL="1577340" marR="1256030">
              <a:lnSpc>
                <a:spcPct val="100000"/>
              </a:lnSpc>
              <a:spcBef>
                <a:spcPts val="95"/>
              </a:spcBef>
            </a:pPr>
            <a:r>
              <a:rPr sz="2000" spc="-10" dirty="0">
                <a:latin typeface="Arial Narrow"/>
                <a:cs typeface="Arial Narrow"/>
              </a:rPr>
              <a:t>Here’s </a:t>
            </a:r>
            <a:r>
              <a:rPr sz="2000" spc="-5" dirty="0">
                <a:latin typeface="Arial Narrow"/>
                <a:cs typeface="Arial Narrow"/>
              </a:rPr>
              <a:t>a Session Key  </a:t>
            </a:r>
            <a:r>
              <a:rPr sz="1800" spc="-5" dirty="0">
                <a:latin typeface="Arial Narrow"/>
                <a:cs typeface="Arial Narrow"/>
              </a:rPr>
              <a:t>(Encrypted with the public key </a:t>
            </a:r>
            <a:r>
              <a:rPr sz="1800" i="1" spc="-10" dirty="0">
                <a:latin typeface="Arial Narrow"/>
                <a:cs typeface="Arial Narrow"/>
              </a:rPr>
              <a:t>from  </a:t>
            </a:r>
            <a:r>
              <a:rPr sz="1800" i="1" spc="-5" dirty="0">
                <a:latin typeface="Arial Narrow"/>
                <a:cs typeface="Arial Narrow"/>
              </a:rPr>
              <a:t>the digital</a:t>
            </a:r>
            <a:r>
              <a:rPr sz="1800" i="1" spc="15" dirty="0">
                <a:latin typeface="Arial Narrow"/>
                <a:cs typeface="Arial Narrow"/>
              </a:rPr>
              <a:t> </a:t>
            </a:r>
            <a:r>
              <a:rPr sz="1800" i="1" spc="-5" dirty="0">
                <a:latin typeface="Arial Narrow"/>
                <a:cs typeface="Arial Narrow"/>
              </a:rPr>
              <a:t>certificate.</a:t>
            </a:r>
            <a:r>
              <a:rPr sz="1800" spc="-5" dirty="0">
                <a:latin typeface="Arial Narrow"/>
                <a:cs typeface="Arial Narrow"/>
              </a:rPr>
              <a:t>)</a:t>
            </a:r>
            <a:endParaRPr sz="1800">
              <a:latin typeface="Arial Narrow"/>
              <a:cs typeface="Arial Narrow"/>
            </a:endParaRPr>
          </a:p>
          <a:p>
            <a:pPr>
              <a:lnSpc>
                <a:spcPct val="100000"/>
              </a:lnSpc>
            </a:pPr>
            <a:endParaRPr sz="2000">
              <a:latin typeface="Times New Roman"/>
              <a:cs typeface="Times New Roman"/>
            </a:endParaRPr>
          </a:p>
          <a:p>
            <a:pPr>
              <a:lnSpc>
                <a:spcPct val="100000"/>
              </a:lnSpc>
              <a:spcBef>
                <a:spcPts val="20"/>
              </a:spcBef>
            </a:pPr>
            <a:endParaRPr sz="1900">
              <a:latin typeface="Times New Roman"/>
              <a:cs typeface="Times New Roman"/>
            </a:endParaRPr>
          </a:p>
          <a:p>
            <a:pPr marL="12700" marR="5080">
              <a:lnSpc>
                <a:spcPct val="100000"/>
              </a:lnSpc>
              <a:spcBef>
                <a:spcPts val="5"/>
              </a:spcBef>
            </a:pPr>
            <a:r>
              <a:rPr sz="2300" spc="-25" dirty="0">
                <a:latin typeface="Times New Roman"/>
                <a:cs typeface="Times New Roman"/>
              </a:rPr>
              <a:t>George’s </a:t>
            </a:r>
            <a:r>
              <a:rPr sz="2300" spc="-5" dirty="0">
                <a:latin typeface="Times New Roman"/>
                <a:cs typeface="Times New Roman"/>
              </a:rPr>
              <a:t>browser validates the digital certificate.  If all is OK, sends a “premaster secret” to</a:t>
            </a:r>
            <a:r>
              <a:rPr sz="2300" spc="130" dirty="0">
                <a:latin typeface="Times New Roman"/>
                <a:cs typeface="Times New Roman"/>
              </a:rPr>
              <a:t> </a:t>
            </a:r>
            <a:r>
              <a:rPr sz="2300" spc="-5" dirty="0">
                <a:latin typeface="Times New Roman"/>
                <a:cs typeface="Times New Roman"/>
              </a:rPr>
              <a:t>Gmail.</a:t>
            </a:r>
            <a:endParaRPr sz="2300">
              <a:latin typeface="Times New Roman"/>
              <a:cs typeface="Times New Roman"/>
            </a:endParaRPr>
          </a:p>
        </p:txBody>
      </p:sp>
      <p:sp>
        <p:nvSpPr>
          <p:cNvPr id="10" name="object 10"/>
          <p:cNvSpPr/>
          <p:nvPr/>
        </p:nvSpPr>
        <p:spPr>
          <a:xfrm>
            <a:off x="3381755" y="2228850"/>
            <a:ext cx="1354836" cy="1405889"/>
          </a:xfrm>
          <a:prstGeom prst="rect">
            <a:avLst/>
          </a:prstGeom>
          <a:blipFill>
            <a:blip r:embed="rId5" cstate="print"/>
            <a:stretch>
              <a:fillRect/>
            </a:stretch>
          </a:blipFill>
        </p:spPr>
        <p:txBody>
          <a:bodyPr wrap="square" lIns="0" tIns="0" rIns="0" bIns="0" rtlCol="0"/>
          <a:lstStyle/>
          <a:p>
            <a:endParaRPr/>
          </a:p>
        </p:txBody>
      </p:sp>
      <p:sp>
        <p:nvSpPr>
          <p:cNvPr id="11" name="object 11"/>
          <p:cNvSpPr txBox="1"/>
          <p:nvPr/>
        </p:nvSpPr>
        <p:spPr>
          <a:xfrm>
            <a:off x="3602990" y="2485897"/>
            <a:ext cx="704850" cy="162560"/>
          </a:xfrm>
          <a:prstGeom prst="rect">
            <a:avLst/>
          </a:prstGeom>
        </p:spPr>
        <p:txBody>
          <a:bodyPr vert="horz" wrap="square" lIns="0" tIns="12700" rIns="0" bIns="0" rtlCol="0">
            <a:spAutoFit/>
          </a:bodyPr>
          <a:lstStyle/>
          <a:p>
            <a:pPr marL="12700">
              <a:lnSpc>
                <a:spcPct val="100000"/>
              </a:lnSpc>
              <a:spcBef>
                <a:spcPts val="100"/>
              </a:spcBef>
            </a:pPr>
            <a:r>
              <a:rPr sz="900" spc="-5" dirty="0">
                <a:latin typeface="Arial Narrow"/>
                <a:cs typeface="Arial Narrow"/>
              </a:rPr>
              <a:t>mail.google.com</a:t>
            </a:r>
            <a:endParaRPr sz="900">
              <a:latin typeface="Arial Narrow"/>
              <a:cs typeface="Arial Narrow"/>
            </a:endParaRPr>
          </a:p>
        </p:txBody>
      </p:sp>
      <p:sp>
        <p:nvSpPr>
          <p:cNvPr id="12" name="object 12"/>
          <p:cNvSpPr txBox="1"/>
          <p:nvPr/>
        </p:nvSpPr>
        <p:spPr>
          <a:xfrm>
            <a:off x="4790185" y="2408936"/>
            <a:ext cx="2076450" cy="726440"/>
          </a:xfrm>
          <a:prstGeom prst="rect">
            <a:avLst/>
          </a:prstGeom>
        </p:spPr>
        <p:txBody>
          <a:bodyPr vert="horz" wrap="square" lIns="0" tIns="12065" rIns="0" bIns="0" rtlCol="0">
            <a:spAutoFit/>
          </a:bodyPr>
          <a:lstStyle/>
          <a:p>
            <a:pPr marL="12700" marR="5080">
              <a:lnSpc>
                <a:spcPct val="100000"/>
              </a:lnSpc>
              <a:spcBef>
                <a:spcPts val="95"/>
              </a:spcBef>
              <a:tabLst>
                <a:tab pos="1104265" algn="l"/>
              </a:tabLst>
            </a:pPr>
            <a:r>
              <a:rPr sz="2300" spc="-5" dirty="0">
                <a:latin typeface="Arial Narrow"/>
                <a:cs typeface="Arial Narrow"/>
              </a:rPr>
              <a:t>Does the certificate  validate?	If</a:t>
            </a:r>
            <a:r>
              <a:rPr sz="2300" spc="-20" dirty="0">
                <a:latin typeface="Arial Narrow"/>
                <a:cs typeface="Arial Narrow"/>
              </a:rPr>
              <a:t> </a:t>
            </a:r>
            <a:r>
              <a:rPr sz="2300" spc="-5" dirty="0">
                <a:latin typeface="Arial Narrow"/>
                <a:cs typeface="Arial Narrow"/>
              </a:rPr>
              <a:t>yes…</a:t>
            </a:r>
            <a:endParaRPr sz="2300">
              <a:latin typeface="Arial Narrow"/>
              <a:cs typeface="Arial Narrow"/>
            </a:endParaRPr>
          </a:p>
        </p:txBody>
      </p:sp>
      <p:sp>
        <p:nvSpPr>
          <p:cNvPr id="13" name="object 13"/>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14" name="object 14"/>
          <p:cNvSpPr txBox="1">
            <a:spLocks noGrp="1"/>
          </p:cNvSpPr>
          <p:nvPr>
            <p:ph type="sldNum" sz="quarter" idx="7"/>
          </p:nvPr>
        </p:nvSpPr>
        <p:spPr>
          <a:prstGeom prst="rect">
            <a:avLst/>
          </a:prstGeom>
        </p:spPr>
        <p:txBody>
          <a:bodyPr vert="horz" wrap="square" lIns="0" tIns="45720" rIns="0" bIns="0" rtlCol="0">
            <a:spAutoFit/>
          </a:bodyPr>
          <a:lstStyle/>
          <a:p>
            <a:pPr marL="25400">
              <a:lnSpc>
                <a:spcPct val="100000"/>
              </a:lnSpc>
              <a:spcBef>
                <a:spcPts val="360"/>
              </a:spcBef>
            </a:pPr>
            <a:fld id="{81D60167-4931-47E6-BA6A-407CBD079E47}" type="slidenum">
              <a:rPr spc="-5" dirty="0"/>
              <a:t>71</a:t>
            </a:fld>
            <a:endParaRPr spc="-5" dirty="0"/>
          </a:p>
        </p:txBody>
      </p:sp>
    </p:spTree>
    <p:extLst>
      <p:ext uri="{BB962C8B-B14F-4D97-AF65-F5344CB8AC3E}">
        <p14:creationId xmlns:p14="http://schemas.microsoft.com/office/powerpoint/2010/main" val="322098737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12065" rIns="0" bIns="0" rtlCol="0">
            <a:spAutoFit/>
          </a:bodyPr>
          <a:lstStyle/>
          <a:p>
            <a:pPr marL="13970">
              <a:lnSpc>
                <a:spcPct val="100000"/>
              </a:lnSpc>
              <a:spcBef>
                <a:spcPts val="95"/>
              </a:spcBef>
            </a:pPr>
            <a:r>
              <a:rPr spc="-5" dirty="0"/>
              <a:t>What Really Happens – Step</a:t>
            </a:r>
            <a:r>
              <a:rPr spc="25" dirty="0"/>
              <a:t> </a:t>
            </a:r>
            <a:r>
              <a:rPr spc="-5" dirty="0"/>
              <a:t>4</a:t>
            </a:r>
          </a:p>
        </p:txBody>
      </p:sp>
      <p:sp>
        <p:nvSpPr>
          <p:cNvPr id="5" name="object 5"/>
          <p:cNvSpPr/>
          <p:nvPr/>
        </p:nvSpPr>
        <p:spPr>
          <a:xfrm>
            <a:off x="1838705" y="3238500"/>
            <a:ext cx="1758695" cy="1957726"/>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6774942" y="3433571"/>
            <a:ext cx="1600961" cy="1728216"/>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1892807" y="2208023"/>
            <a:ext cx="2908300" cy="843280"/>
          </a:xfrm>
          <a:custGeom>
            <a:avLst/>
            <a:gdLst/>
            <a:ahLst/>
            <a:cxnLst/>
            <a:rect l="l" t="t" r="r" b="b"/>
            <a:pathLst>
              <a:path w="2908300" h="843280">
                <a:moveTo>
                  <a:pt x="939800" y="106932"/>
                </a:moveTo>
                <a:lnTo>
                  <a:pt x="939800" y="97788"/>
                </a:lnTo>
                <a:lnTo>
                  <a:pt x="927100" y="93978"/>
                </a:lnTo>
                <a:lnTo>
                  <a:pt x="863600" y="83018"/>
                </a:lnTo>
                <a:lnTo>
                  <a:pt x="812800" y="77407"/>
                </a:lnTo>
                <a:lnTo>
                  <a:pt x="762000" y="74095"/>
                </a:lnTo>
                <a:lnTo>
                  <a:pt x="711200" y="73080"/>
                </a:lnTo>
                <a:lnTo>
                  <a:pt x="660400" y="74358"/>
                </a:lnTo>
                <a:lnTo>
                  <a:pt x="609600" y="77928"/>
                </a:lnTo>
                <a:lnTo>
                  <a:pt x="558800" y="83786"/>
                </a:lnTo>
                <a:lnTo>
                  <a:pt x="508000" y="91931"/>
                </a:lnTo>
                <a:lnTo>
                  <a:pt x="457200" y="102360"/>
                </a:lnTo>
                <a:lnTo>
                  <a:pt x="444500" y="107694"/>
                </a:lnTo>
                <a:lnTo>
                  <a:pt x="419100" y="113028"/>
                </a:lnTo>
                <a:lnTo>
                  <a:pt x="393699" y="125102"/>
                </a:lnTo>
                <a:lnTo>
                  <a:pt x="342899" y="143274"/>
                </a:lnTo>
                <a:lnTo>
                  <a:pt x="304799" y="167273"/>
                </a:lnTo>
                <a:lnTo>
                  <a:pt x="279399" y="196828"/>
                </a:lnTo>
                <a:lnTo>
                  <a:pt x="253999" y="231669"/>
                </a:lnTo>
                <a:lnTo>
                  <a:pt x="253999" y="276858"/>
                </a:lnTo>
                <a:lnTo>
                  <a:pt x="241299" y="277620"/>
                </a:lnTo>
                <a:lnTo>
                  <a:pt x="228599" y="279144"/>
                </a:lnTo>
                <a:lnTo>
                  <a:pt x="177799" y="284868"/>
                </a:lnTo>
                <a:lnTo>
                  <a:pt x="126999" y="295908"/>
                </a:lnTo>
                <a:lnTo>
                  <a:pt x="76199" y="313534"/>
                </a:lnTo>
                <a:lnTo>
                  <a:pt x="25399" y="339019"/>
                </a:lnTo>
                <a:lnTo>
                  <a:pt x="0" y="373632"/>
                </a:lnTo>
                <a:lnTo>
                  <a:pt x="0" y="382014"/>
                </a:lnTo>
                <a:lnTo>
                  <a:pt x="12699" y="377442"/>
                </a:lnTo>
                <a:lnTo>
                  <a:pt x="38099" y="345707"/>
                </a:lnTo>
                <a:lnTo>
                  <a:pt x="76199" y="321542"/>
                </a:lnTo>
                <a:lnTo>
                  <a:pt x="126999" y="304405"/>
                </a:lnTo>
                <a:lnTo>
                  <a:pt x="177799" y="293755"/>
                </a:lnTo>
                <a:lnTo>
                  <a:pt x="228599" y="289050"/>
                </a:lnTo>
                <a:lnTo>
                  <a:pt x="241299" y="287526"/>
                </a:lnTo>
                <a:lnTo>
                  <a:pt x="253999" y="286764"/>
                </a:lnTo>
                <a:lnTo>
                  <a:pt x="266699" y="286764"/>
                </a:lnTo>
                <a:lnTo>
                  <a:pt x="266699" y="225555"/>
                </a:lnTo>
                <a:lnTo>
                  <a:pt x="292099" y="188415"/>
                </a:lnTo>
                <a:lnTo>
                  <a:pt x="342899" y="158409"/>
                </a:lnTo>
                <a:lnTo>
                  <a:pt x="380999" y="136131"/>
                </a:lnTo>
                <a:lnTo>
                  <a:pt x="431800" y="122172"/>
                </a:lnTo>
                <a:lnTo>
                  <a:pt x="457200" y="111504"/>
                </a:lnTo>
                <a:lnTo>
                  <a:pt x="508000" y="100949"/>
                </a:lnTo>
                <a:lnTo>
                  <a:pt x="558800" y="92810"/>
                </a:lnTo>
                <a:lnTo>
                  <a:pt x="609600" y="87047"/>
                </a:lnTo>
                <a:lnTo>
                  <a:pt x="660400" y="83618"/>
                </a:lnTo>
                <a:lnTo>
                  <a:pt x="711200" y="82484"/>
                </a:lnTo>
                <a:lnTo>
                  <a:pt x="762000" y="83603"/>
                </a:lnTo>
                <a:lnTo>
                  <a:pt x="812800" y="86935"/>
                </a:lnTo>
                <a:lnTo>
                  <a:pt x="863600" y="92439"/>
                </a:lnTo>
                <a:lnTo>
                  <a:pt x="901700" y="100074"/>
                </a:lnTo>
                <a:lnTo>
                  <a:pt x="927100" y="103122"/>
                </a:lnTo>
                <a:lnTo>
                  <a:pt x="939800" y="106932"/>
                </a:lnTo>
                <a:close/>
              </a:path>
              <a:path w="2908300" h="843280">
                <a:moveTo>
                  <a:pt x="139699" y="490218"/>
                </a:moveTo>
                <a:lnTo>
                  <a:pt x="114299" y="484122"/>
                </a:lnTo>
                <a:lnTo>
                  <a:pt x="88899" y="471851"/>
                </a:lnTo>
                <a:lnTo>
                  <a:pt x="38099" y="451623"/>
                </a:lnTo>
                <a:lnTo>
                  <a:pt x="12699" y="423450"/>
                </a:lnTo>
                <a:lnTo>
                  <a:pt x="0" y="387348"/>
                </a:lnTo>
                <a:lnTo>
                  <a:pt x="0" y="426506"/>
                </a:lnTo>
                <a:lnTo>
                  <a:pt x="38099" y="457438"/>
                </a:lnTo>
                <a:lnTo>
                  <a:pt x="76199" y="479423"/>
                </a:lnTo>
                <a:lnTo>
                  <a:pt x="114299" y="493266"/>
                </a:lnTo>
                <a:lnTo>
                  <a:pt x="125914" y="496053"/>
                </a:lnTo>
                <a:lnTo>
                  <a:pt x="126999" y="495552"/>
                </a:lnTo>
                <a:lnTo>
                  <a:pt x="139699" y="490218"/>
                </a:lnTo>
                <a:close/>
              </a:path>
              <a:path w="2908300" h="843280">
                <a:moveTo>
                  <a:pt x="139699" y="499362"/>
                </a:moveTo>
                <a:lnTo>
                  <a:pt x="125914" y="496053"/>
                </a:lnTo>
                <a:lnTo>
                  <a:pt x="101599" y="507281"/>
                </a:lnTo>
                <a:lnTo>
                  <a:pt x="88899" y="523255"/>
                </a:lnTo>
                <a:lnTo>
                  <a:pt x="63499" y="543285"/>
                </a:lnTo>
                <a:lnTo>
                  <a:pt x="63499" y="567942"/>
                </a:lnTo>
                <a:lnTo>
                  <a:pt x="76199" y="546573"/>
                </a:lnTo>
                <a:lnTo>
                  <a:pt x="88899" y="528875"/>
                </a:lnTo>
                <a:lnTo>
                  <a:pt x="114299" y="514708"/>
                </a:lnTo>
                <a:lnTo>
                  <a:pt x="126999" y="503934"/>
                </a:lnTo>
                <a:lnTo>
                  <a:pt x="139699" y="499362"/>
                </a:lnTo>
                <a:close/>
              </a:path>
              <a:path w="2908300" h="843280">
                <a:moveTo>
                  <a:pt x="393700" y="691386"/>
                </a:moveTo>
                <a:lnTo>
                  <a:pt x="393700" y="681480"/>
                </a:lnTo>
                <a:lnTo>
                  <a:pt x="381000" y="682242"/>
                </a:lnTo>
                <a:lnTo>
                  <a:pt x="342900" y="682838"/>
                </a:lnTo>
                <a:lnTo>
                  <a:pt x="292100" y="679484"/>
                </a:lnTo>
                <a:lnTo>
                  <a:pt x="228600" y="671469"/>
                </a:lnTo>
                <a:lnTo>
                  <a:pt x="177799" y="658084"/>
                </a:lnTo>
                <a:lnTo>
                  <a:pt x="126999" y="638619"/>
                </a:lnTo>
                <a:lnTo>
                  <a:pt x="88899" y="612364"/>
                </a:lnTo>
                <a:lnTo>
                  <a:pt x="63499" y="578610"/>
                </a:lnTo>
                <a:lnTo>
                  <a:pt x="63499" y="580896"/>
                </a:lnTo>
                <a:lnTo>
                  <a:pt x="101599" y="639001"/>
                </a:lnTo>
                <a:lnTo>
                  <a:pt x="152399" y="659120"/>
                </a:lnTo>
                <a:lnTo>
                  <a:pt x="203199" y="673984"/>
                </a:lnTo>
                <a:lnTo>
                  <a:pt x="254000" y="684117"/>
                </a:lnTo>
                <a:lnTo>
                  <a:pt x="304800" y="690045"/>
                </a:lnTo>
                <a:lnTo>
                  <a:pt x="342900" y="692293"/>
                </a:lnTo>
                <a:lnTo>
                  <a:pt x="381000" y="691386"/>
                </a:lnTo>
                <a:lnTo>
                  <a:pt x="393700" y="691386"/>
                </a:lnTo>
                <a:close/>
              </a:path>
              <a:path w="2908300" h="843280">
                <a:moveTo>
                  <a:pt x="139699" y="499362"/>
                </a:moveTo>
                <a:lnTo>
                  <a:pt x="139699" y="490218"/>
                </a:lnTo>
                <a:lnTo>
                  <a:pt x="126999" y="495552"/>
                </a:lnTo>
                <a:lnTo>
                  <a:pt x="125914" y="496053"/>
                </a:lnTo>
                <a:lnTo>
                  <a:pt x="139699" y="499362"/>
                </a:lnTo>
                <a:close/>
              </a:path>
              <a:path w="2908300" h="843280">
                <a:moveTo>
                  <a:pt x="152399" y="496314"/>
                </a:moveTo>
                <a:lnTo>
                  <a:pt x="152399" y="492504"/>
                </a:lnTo>
                <a:lnTo>
                  <a:pt x="139699" y="490980"/>
                </a:lnTo>
                <a:lnTo>
                  <a:pt x="139699" y="498600"/>
                </a:lnTo>
                <a:lnTo>
                  <a:pt x="152399" y="496314"/>
                </a:lnTo>
                <a:close/>
              </a:path>
              <a:path w="2908300" h="843280">
                <a:moveTo>
                  <a:pt x="1917700" y="724152"/>
                </a:moveTo>
                <a:lnTo>
                  <a:pt x="1917700" y="708912"/>
                </a:lnTo>
                <a:lnTo>
                  <a:pt x="1905000" y="718056"/>
                </a:lnTo>
                <a:lnTo>
                  <a:pt x="1879600" y="742670"/>
                </a:lnTo>
                <a:lnTo>
                  <a:pt x="1841500" y="764177"/>
                </a:lnTo>
                <a:lnTo>
                  <a:pt x="1803400" y="782649"/>
                </a:lnTo>
                <a:lnTo>
                  <a:pt x="1752600" y="798153"/>
                </a:lnTo>
                <a:lnTo>
                  <a:pt x="1714500" y="810760"/>
                </a:lnTo>
                <a:lnTo>
                  <a:pt x="1663700" y="820540"/>
                </a:lnTo>
                <a:lnTo>
                  <a:pt x="1600200" y="827563"/>
                </a:lnTo>
                <a:lnTo>
                  <a:pt x="1549400" y="831898"/>
                </a:lnTo>
                <a:lnTo>
                  <a:pt x="1498600" y="833616"/>
                </a:lnTo>
                <a:lnTo>
                  <a:pt x="1447800" y="832785"/>
                </a:lnTo>
                <a:lnTo>
                  <a:pt x="1384300" y="829476"/>
                </a:lnTo>
                <a:lnTo>
                  <a:pt x="1333500" y="823759"/>
                </a:lnTo>
                <a:lnTo>
                  <a:pt x="1282700" y="815703"/>
                </a:lnTo>
                <a:lnTo>
                  <a:pt x="1231900" y="805379"/>
                </a:lnTo>
                <a:lnTo>
                  <a:pt x="1193800" y="792855"/>
                </a:lnTo>
                <a:lnTo>
                  <a:pt x="1155700" y="778202"/>
                </a:lnTo>
                <a:lnTo>
                  <a:pt x="1117600" y="761490"/>
                </a:lnTo>
                <a:lnTo>
                  <a:pt x="1104900" y="755394"/>
                </a:lnTo>
                <a:lnTo>
                  <a:pt x="1079500" y="759966"/>
                </a:lnTo>
                <a:lnTo>
                  <a:pt x="1041400" y="768251"/>
                </a:lnTo>
                <a:lnTo>
                  <a:pt x="990600" y="774899"/>
                </a:lnTo>
                <a:lnTo>
                  <a:pt x="939800" y="779799"/>
                </a:lnTo>
                <a:lnTo>
                  <a:pt x="889000" y="782838"/>
                </a:lnTo>
                <a:lnTo>
                  <a:pt x="838200" y="783903"/>
                </a:lnTo>
                <a:lnTo>
                  <a:pt x="787400" y="782881"/>
                </a:lnTo>
                <a:lnTo>
                  <a:pt x="736600" y="779659"/>
                </a:lnTo>
                <a:lnTo>
                  <a:pt x="673100" y="774125"/>
                </a:lnTo>
                <a:lnTo>
                  <a:pt x="622300" y="766166"/>
                </a:lnTo>
                <a:lnTo>
                  <a:pt x="571500" y="755669"/>
                </a:lnTo>
                <a:lnTo>
                  <a:pt x="520700" y="742522"/>
                </a:lnTo>
                <a:lnTo>
                  <a:pt x="482600" y="726612"/>
                </a:lnTo>
                <a:lnTo>
                  <a:pt x="431800" y="707826"/>
                </a:lnTo>
                <a:lnTo>
                  <a:pt x="393700" y="686052"/>
                </a:lnTo>
                <a:lnTo>
                  <a:pt x="393700" y="694434"/>
                </a:lnTo>
                <a:lnTo>
                  <a:pt x="431800" y="716416"/>
                </a:lnTo>
                <a:lnTo>
                  <a:pt x="482600" y="735400"/>
                </a:lnTo>
                <a:lnTo>
                  <a:pt x="520700" y="751493"/>
                </a:lnTo>
                <a:lnTo>
                  <a:pt x="571500" y="764807"/>
                </a:lnTo>
                <a:lnTo>
                  <a:pt x="622300" y="775449"/>
                </a:lnTo>
                <a:lnTo>
                  <a:pt x="673100" y="783531"/>
                </a:lnTo>
                <a:lnTo>
                  <a:pt x="736600" y="789160"/>
                </a:lnTo>
                <a:lnTo>
                  <a:pt x="787400" y="792447"/>
                </a:lnTo>
                <a:lnTo>
                  <a:pt x="838200" y="793501"/>
                </a:lnTo>
                <a:lnTo>
                  <a:pt x="889000" y="792432"/>
                </a:lnTo>
                <a:lnTo>
                  <a:pt x="939800" y="789349"/>
                </a:lnTo>
                <a:lnTo>
                  <a:pt x="990600" y="784361"/>
                </a:lnTo>
                <a:lnTo>
                  <a:pt x="1041400" y="777578"/>
                </a:lnTo>
                <a:lnTo>
                  <a:pt x="1079500" y="769110"/>
                </a:lnTo>
                <a:lnTo>
                  <a:pt x="1104900" y="764538"/>
                </a:lnTo>
                <a:lnTo>
                  <a:pt x="1104900" y="763776"/>
                </a:lnTo>
                <a:lnTo>
                  <a:pt x="1117600" y="769872"/>
                </a:lnTo>
                <a:lnTo>
                  <a:pt x="1155700" y="786938"/>
                </a:lnTo>
                <a:lnTo>
                  <a:pt x="1193800" y="801885"/>
                </a:lnTo>
                <a:lnTo>
                  <a:pt x="1231900" y="814644"/>
                </a:lnTo>
                <a:lnTo>
                  <a:pt x="1282700" y="825144"/>
                </a:lnTo>
                <a:lnTo>
                  <a:pt x="1333500" y="833315"/>
                </a:lnTo>
                <a:lnTo>
                  <a:pt x="1384300" y="839086"/>
                </a:lnTo>
                <a:lnTo>
                  <a:pt x="1447800" y="842388"/>
                </a:lnTo>
                <a:lnTo>
                  <a:pt x="1498600" y="843150"/>
                </a:lnTo>
                <a:lnTo>
                  <a:pt x="1549400" y="841303"/>
                </a:lnTo>
                <a:lnTo>
                  <a:pt x="1612900" y="836776"/>
                </a:lnTo>
                <a:lnTo>
                  <a:pt x="1663700" y="829498"/>
                </a:lnTo>
                <a:lnTo>
                  <a:pt x="1714500" y="819400"/>
                </a:lnTo>
                <a:lnTo>
                  <a:pt x="1765300" y="806412"/>
                </a:lnTo>
                <a:lnTo>
                  <a:pt x="1803400" y="790463"/>
                </a:lnTo>
                <a:lnTo>
                  <a:pt x="1854200" y="771484"/>
                </a:lnTo>
                <a:lnTo>
                  <a:pt x="1879600" y="749403"/>
                </a:lnTo>
                <a:lnTo>
                  <a:pt x="1917700" y="724152"/>
                </a:lnTo>
                <a:close/>
              </a:path>
              <a:path w="2908300" h="843280">
                <a:moveTo>
                  <a:pt x="1511300" y="72642"/>
                </a:moveTo>
                <a:lnTo>
                  <a:pt x="1511300" y="63498"/>
                </a:lnTo>
                <a:lnTo>
                  <a:pt x="1498600" y="60450"/>
                </a:lnTo>
                <a:lnTo>
                  <a:pt x="1460500" y="47849"/>
                </a:lnTo>
                <a:lnTo>
                  <a:pt x="1422400" y="37742"/>
                </a:lnTo>
                <a:lnTo>
                  <a:pt x="1371600" y="30209"/>
                </a:lnTo>
                <a:lnTo>
                  <a:pt x="1320800" y="25333"/>
                </a:lnTo>
                <a:lnTo>
                  <a:pt x="1270000" y="23194"/>
                </a:lnTo>
                <a:lnTo>
                  <a:pt x="1219200" y="23874"/>
                </a:lnTo>
                <a:lnTo>
                  <a:pt x="1168400" y="27454"/>
                </a:lnTo>
                <a:lnTo>
                  <a:pt x="1117600" y="34014"/>
                </a:lnTo>
                <a:lnTo>
                  <a:pt x="1066800" y="43637"/>
                </a:lnTo>
                <a:lnTo>
                  <a:pt x="1028700" y="56404"/>
                </a:lnTo>
                <a:lnTo>
                  <a:pt x="977900" y="72395"/>
                </a:lnTo>
                <a:lnTo>
                  <a:pt x="952500" y="91692"/>
                </a:lnTo>
                <a:lnTo>
                  <a:pt x="939800" y="98550"/>
                </a:lnTo>
                <a:lnTo>
                  <a:pt x="939800" y="106170"/>
                </a:lnTo>
                <a:lnTo>
                  <a:pt x="952500" y="100074"/>
                </a:lnTo>
                <a:lnTo>
                  <a:pt x="990600" y="79127"/>
                </a:lnTo>
                <a:lnTo>
                  <a:pt x="1041400" y="62251"/>
                </a:lnTo>
                <a:lnTo>
                  <a:pt x="1092200" y="49297"/>
                </a:lnTo>
                <a:lnTo>
                  <a:pt x="1143000" y="40115"/>
                </a:lnTo>
                <a:lnTo>
                  <a:pt x="1193800" y="34554"/>
                </a:lnTo>
                <a:lnTo>
                  <a:pt x="1244600" y="32464"/>
                </a:lnTo>
                <a:lnTo>
                  <a:pt x="1308100" y="33696"/>
                </a:lnTo>
                <a:lnTo>
                  <a:pt x="1358900" y="38099"/>
                </a:lnTo>
                <a:lnTo>
                  <a:pt x="1409700" y="45522"/>
                </a:lnTo>
                <a:lnTo>
                  <a:pt x="1460500" y="55817"/>
                </a:lnTo>
                <a:lnTo>
                  <a:pt x="1498600" y="68832"/>
                </a:lnTo>
                <a:lnTo>
                  <a:pt x="1511300" y="72642"/>
                </a:lnTo>
                <a:close/>
              </a:path>
              <a:path w="2908300" h="843280">
                <a:moveTo>
                  <a:pt x="2844800" y="264447"/>
                </a:moveTo>
                <a:lnTo>
                  <a:pt x="2844800" y="233213"/>
                </a:lnTo>
                <a:lnTo>
                  <a:pt x="2832100" y="205301"/>
                </a:lnTo>
                <a:lnTo>
                  <a:pt x="2768600" y="159634"/>
                </a:lnTo>
                <a:lnTo>
                  <a:pt x="2730500" y="141974"/>
                </a:lnTo>
                <a:lnTo>
                  <a:pt x="2692400" y="127826"/>
                </a:lnTo>
                <a:lnTo>
                  <a:pt x="2654300" y="117238"/>
                </a:lnTo>
                <a:lnTo>
                  <a:pt x="2616200" y="110257"/>
                </a:lnTo>
                <a:lnTo>
                  <a:pt x="2590800" y="106932"/>
                </a:lnTo>
                <a:lnTo>
                  <a:pt x="2578100" y="104646"/>
                </a:lnTo>
                <a:lnTo>
                  <a:pt x="2578100" y="101598"/>
                </a:lnTo>
                <a:lnTo>
                  <a:pt x="2552700" y="75091"/>
                </a:lnTo>
                <a:lnTo>
                  <a:pt x="2514600" y="52962"/>
                </a:lnTo>
                <a:lnTo>
                  <a:pt x="2476500" y="35007"/>
                </a:lnTo>
                <a:lnTo>
                  <a:pt x="2438400" y="21026"/>
                </a:lnTo>
                <a:lnTo>
                  <a:pt x="2387600" y="10816"/>
                </a:lnTo>
                <a:lnTo>
                  <a:pt x="2336800" y="4174"/>
                </a:lnTo>
                <a:lnTo>
                  <a:pt x="2286000" y="899"/>
                </a:lnTo>
                <a:lnTo>
                  <a:pt x="2235200" y="789"/>
                </a:lnTo>
                <a:lnTo>
                  <a:pt x="2171700" y="3642"/>
                </a:lnTo>
                <a:lnTo>
                  <a:pt x="2133600" y="9255"/>
                </a:lnTo>
                <a:lnTo>
                  <a:pt x="2082800" y="17427"/>
                </a:lnTo>
                <a:lnTo>
                  <a:pt x="2044700" y="27955"/>
                </a:lnTo>
                <a:lnTo>
                  <a:pt x="2019300" y="40638"/>
                </a:lnTo>
                <a:lnTo>
                  <a:pt x="2006600" y="45210"/>
                </a:lnTo>
                <a:lnTo>
                  <a:pt x="1993900" y="40638"/>
                </a:lnTo>
                <a:lnTo>
                  <a:pt x="1955800" y="25142"/>
                </a:lnTo>
                <a:lnTo>
                  <a:pt x="1905000" y="13230"/>
                </a:lnTo>
                <a:lnTo>
                  <a:pt x="1854200" y="5003"/>
                </a:lnTo>
                <a:lnTo>
                  <a:pt x="1803400" y="560"/>
                </a:lnTo>
                <a:lnTo>
                  <a:pt x="1752600" y="0"/>
                </a:lnTo>
                <a:lnTo>
                  <a:pt x="1701800" y="3422"/>
                </a:lnTo>
                <a:lnTo>
                  <a:pt x="1638300" y="10926"/>
                </a:lnTo>
                <a:lnTo>
                  <a:pt x="1600200" y="22612"/>
                </a:lnTo>
                <a:lnTo>
                  <a:pt x="1549400" y="38579"/>
                </a:lnTo>
                <a:lnTo>
                  <a:pt x="1511300" y="58926"/>
                </a:lnTo>
                <a:lnTo>
                  <a:pt x="1511300" y="71880"/>
                </a:lnTo>
                <a:lnTo>
                  <a:pt x="1524000" y="66546"/>
                </a:lnTo>
                <a:lnTo>
                  <a:pt x="1562100" y="46742"/>
                </a:lnTo>
                <a:lnTo>
                  <a:pt x="1600200" y="31246"/>
                </a:lnTo>
                <a:lnTo>
                  <a:pt x="1651000" y="19948"/>
                </a:lnTo>
                <a:lnTo>
                  <a:pt x="1701800" y="12735"/>
                </a:lnTo>
                <a:lnTo>
                  <a:pt x="1752600" y="9496"/>
                </a:lnTo>
                <a:lnTo>
                  <a:pt x="1803400" y="10120"/>
                </a:lnTo>
                <a:lnTo>
                  <a:pt x="1854200" y="14496"/>
                </a:lnTo>
                <a:lnTo>
                  <a:pt x="1905000" y="22512"/>
                </a:lnTo>
                <a:lnTo>
                  <a:pt x="1955800" y="34057"/>
                </a:lnTo>
                <a:lnTo>
                  <a:pt x="1993900" y="49020"/>
                </a:lnTo>
                <a:lnTo>
                  <a:pt x="2006600" y="54354"/>
                </a:lnTo>
                <a:lnTo>
                  <a:pt x="2019300" y="49020"/>
                </a:lnTo>
                <a:lnTo>
                  <a:pt x="2082800" y="29676"/>
                </a:lnTo>
                <a:lnTo>
                  <a:pt x="2133600" y="19217"/>
                </a:lnTo>
                <a:lnTo>
                  <a:pt x="2184400" y="12706"/>
                </a:lnTo>
                <a:lnTo>
                  <a:pt x="2235200" y="9777"/>
                </a:lnTo>
                <a:lnTo>
                  <a:pt x="2286000" y="10065"/>
                </a:lnTo>
                <a:lnTo>
                  <a:pt x="2336800" y="13206"/>
                </a:lnTo>
                <a:lnTo>
                  <a:pt x="2349500" y="15492"/>
                </a:lnTo>
                <a:lnTo>
                  <a:pt x="2362200" y="17016"/>
                </a:lnTo>
                <a:lnTo>
                  <a:pt x="2400300" y="24137"/>
                </a:lnTo>
                <a:lnTo>
                  <a:pt x="2451100" y="35426"/>
                </a:lnTo>
                <a:lnTo>
                  <a:pt x="2489200" y="51613"/>
                </a:lnTo>
                <a:lnTo>
                  <a:pt x="2540000" y="73427"/>
                </a:lnTo>
                <a:lnTo>
                  <a:pt x="2565400" y="101598"/>
                </a:lnTo>
                <a:lnTo>
                  <a:pt x="2565400" y="113028"/>
                </a:lnTo>
                <a:lnTo>
                  <a:pt x="2590800" y="116076"/>
                </a:lnTo>
                <a:lnTo>
                  <a:pt x="2654300" y="127209"/>
                </a:lnTo>
                <a:lnTo>
                  <a:pt x="2705100" y="139097"/>
                </a:lnTo>
                <a:lnTo>
                  <a:pt x="2743200" y="155054"/>
                </a:lnTo>
                <a:lnTo>
                  <a:pt x="2781300" y="174973"/>
                </a:lnTo>
                <a:lnTo>
                  <a:pt x="2832100" y="226261"/>
                </a:lnTo>
                <a:lnTo>
                  <a:pt x="2832100" y="281702"/>
                </a:lnTo>
                <a:lnTo>
                  <a:pt x="2844800" y="264447"/>
                </a:lnTo>
                <a:close/>
              </a:path>
              <a:path w="2908300" h="843280">
                <a:moveTo>
                  <a:pt x="2895600" y="459738"/>
                </a:moveTo>
                <a:lnTo>
                  <a:pt x="2895600" y="414331"/>
                </a:lnTo>
                <a:lnTo>
                  <a:pt x="2882900" y="454404"/>
                </a:lnTo>
                <a:lnTo>
                  <a:pt x="2870200" y="462024"/>
                </a:lnTo>
                <a:lnTo>
                  <a:pt x="2870200" y="469644"/>
                </a:lnTo>
                <a:lnTo>
                  <a:pt x="2832100" y="496666"/>
                </a:lnTo>
                <a:lnTo>
                  <a:pt x="2794000" y="518868"/>
                </a:lnTo>
                <a:lnTo>
                  <a:pt x="2755900" y="536764"/>
                </a:lnTo>
                <a:lnTo>
                  <a:pt x="2705100" y="550868"/>
                </a:lnTo>
                <a:lnTo>
                  <a:pt x="2654300" y="561693"/>
                </a:lnTo>
                <a:lnTo>
                  <a:pt x="2616200" y="569753"/>
                </a:lnTo>
                <a:lnTo>
                  <a:pt x="2565400" y="575562"/>
                </a:lnTo>
                <a:lnTo>
                  <a:pt x="2514600" y="580134"/>
                </a:lnTo>
                <a:lnTo>
                  <a:pt x="2501900" y="582420"/>
                </a:lnTo>
                <a:lnTo>
                  <a:pt x="2501900" y="599184"/>
                </a:lnTo>
                <a:lnTo>
                  <a:pt x="2476500" y="636473"/>
                </a:lnTo>
                <a:lnTo>
                  <a:pt x="2438400" y="665821"/>
                </a:lnTo>
                <a:lnTo>
                  <a:pt x="2400300" y="687377"/>
                </a:lnTo>
                <a:lnTo>
                  <a:pt x="2349500" y="701292"/>
                </a:lnTo>
                <a:lnTo>
                  <a:pt x="2336800" y="705864"/>
                </a:lnTo>
                <a:lnTo>
                  <a:pt x="2273300" y="719157"/>
                </a:lnTo>
                <a:lnTo>
                  <a:pt x="2222500" y="725774"/>
                </a:lnTo>
                <a:lnTo>
                  <a:pt x="2171700" y="729565"/>
                </a:lnTo>
                <a:lnTo>
                  <a:pt x="2120900" y="730573"/>
                </a:lnTo>
                <a:lnTo>
                  <a:pt x="2070100" y="728836"/>
                </a:lnTo>
                <a:lnTo>
                  <a:pt x="2019300" y="724396"/>
                </a:lnTo>
                <a:lnTo>
                  <a:pt x="1968500" y="717294"/>
                </a:lnTo>
                <a:lnTo>
                  <a:pt x="1943100" y="712722"/>
                </a:lnTo>
                <a:lnTo>
                  <a:pt x="1917700" y="707388"/>
                </a:lnTo>
                <a:lnTo>
                  <a:pt x="1917700" y="717294"/>
                </a:lnTo>
                <a:lnTo>
                  <a:pt x="1943100" y="721866"/>
                </a:lnTo>
                <a:lnTo>
                  <a:pt x="1968500" y="727200"/>
                </a:lnTo>
                <a:lnTo>
                  <a:pt x="2019300" y="734092"/>
                </a:lnTo>
                <a:lnTo>
                  <a:pt x="2070100" y="738412"/>
                </a:lnTo>
                <a:lnTo>
                  <a:pt x="2120900" y="740085"/>
                </a:lnTo>
                <a:lnTo>
                  <a:pt x="2171700" y="739037"/>
                </a:lnTo>
                <a:lnTo>
                  <a:pt x="2222500" y="735193"/>
                </a:lnTo>
                <a:lnTo>
                  <a:pt x="2273300" y="728478"/>
                </a:lnTo>
                <a:lnTo>
                  <a:pt x="2324100" y="718818"/>
                </a:lnTo>
                <a:lnTo>
                  <a:pt x="2349500" y="710436"/>
                </a:lnTo>
                <a:lnTo>
                  <a:pt x="2400300" y="695357"/>
                </a:lnTo>
                <a:lnTo>
                  <a:pt x="2451100" y="672422"/>
                </a:lnTo>
                <a:lnTo>
                  <a:pt x="2489200" y="641252"/>
                </a:lnTo>
                <a:lnTo>
                  <a:pt x="2514600" y="601470"/>
                </a:lnTo>
                <a:lnTo>
                  <a:pt x="2514600" y="589278"/>
                </a:lnTo>
                <a:lnTo>
                  <a:pt x="2540000" y="587754"/>
                </a:lnTo>
                <a:lnTo>
                  <a:pt x="2565400" y="584706"/>
                </a:lnTo>
                <a:lnTo>
                  <a:pt x="2616200" y="579319"/>
                </a:lnTo>
                <a:lnTo>
                  <a:pt x="2654300" y="571069"/>
                </a:lnTo>
                <a:lnTo>
                  <a:pt x="2705100" y="559660"/>
                </a:lnTo>
                <a:lnTo>
                  <a:pt x="2755900" y="544795"/>
                </a:lnTo>
                <a:lnTo>
                  <a:pt x="2806700" y="526179"/>
                </a:lnTo>
                <a:lnTo>
                  <a:pt x="2844800" y="503513"/>
                </a:lnTo>
                <a:lnTo>
                  <a:pt x="2870200" y="476502"/>
                </a:lnTo>
                <a:lnTo>
                  <a:pt x="2895600" y="459738"/>
                </a:lnTo>
                <a:close/>
              </a:path>
              <a:path w="2908300" h="843280">
                <a:moveTo>
                  <a:pt x="2832100" y="281702"/>
                </a:moveTo>
                <a:lnTo>
                  <a:pt x="2832100" y="257415"/>
                </a:lnTo>
                <a:lnTo>
                  <a:pt x="2806700" y="292098"/>
                </a:lnTo>
                <a:lnTo>
                  <a:pt x="2806700" y="295908"/>
                </a:lnTo>
                <a:lnTo>
                  <a:pt x="2814637" y="300670"/>
                </a:lnTo>
                <a:lnTo>
                  <a:pt x="2819400" y="298956"/>
                </a:lnTo>
                <a:lnTo>
                  <a:pt x="2832100" y="281702"/>
                </a:lnTo>
                <a:close/>
              </a:path>
              <a:path w="2908300" h="843280">
                <a:moveTo>
                  <a:pt x="2814637" y="300670"/>
                </a:moveTo>
                <a:lnTo>
                  <a:pt x="2806700" y="295908"/>
                </a:lnTo>
                <a:lnTo>
                  <a:pt x="2806700" y="303528"/>
                </a:lnTo>
                <a:lnTo>
                  <a:pt x="2814637" y="300670"/>
                </a:lnTo>
                <a:close/>
              </a:path>
              <a:path w="2908300" h="843280">
                <a:moveTo>
                  <a:pt x="2908300" y="415282"/>
                </a:moveTo>
                <a:lnTo>
                  <a:pt x="2895600" y="375023"/>
                </a:lnTo>
                <a:lnTo>
                  <a:pt x="2870200" y="339973"/>
                </a:lnTo>
                <a:lnTo>
                  <a:pt x="2832100" y="311148"/>
                </a:lnTo>
                <a:lnTo>
                  <a:pt x="2814637" y="300670"/>
                </a:lnTo>
                <a:lnTo>
                  <a:pt x="2806700" y="303528"/>
                </a:lnTo>
                <a:lnTo>
                  <a:pt x="2806700" y="304290"/>
                </a:lnTo>
                <a:lnTo>
                  <a:pt x="2832100" y="319530"/>
                </a:lnTo>
                <a:lnTo>
                  <a:pt x="2870200" y="345658"/>
                </a:lnTo>
                <a:lnTo>
                  <a:pt x="2895600" y="377671"/>
                </a:lnTo>
                <a:lnTo>
                  <a:pt x="2895600" y="459738"/>
                </a:lnTo>
                <a:lnTo>
                  <a:pt x="2908300" y="415282"/>
                </a:lnTo>
                <a:close/>
              </a:path>
            </a:pathLst>
          </a:custGeom>
          <a:solidFill>
            <a:srgbClr val="000000"/>
          </a:solidFill>
        </p:spPr>
        <p:txBody>
          <a:bodyPr wrap="square" lIns="0" tIns="0" rIns="0" bIns="0" rtlCol="0"/>
          <a:lstStyle/>
          <a:p>
            <a:endParaRPr/>
          </a:p>
        </p:txBody>
      </p:sp>
      <p:sp>
        <p:nvSpPr>
          <p:cNvPr id="8" name="object 8"/>
          <p:cNvSpPr/>
          <p:nvPr/>
        </p:nvSpPr>
        <p:spPr>
          <a:xfrm>
            <a:off x="2717292" y="2980663"/>
            <a:ext cx="211074" cy="195352"/>
          </a:xfrm>
          <a:prstGeom prst="rect">
            <a:avLst/>
          </a:prstGeom>
          <a:blipFill>
            <a:blip r:embed="rId5" cstate="print"/>
            <a:stretch>
              <a:fillRect/>
            </a:stretch>
          </a:blipFill>
        </p:spPr>
        <p:txBody>
          <a:bodyPr wrap="square" lIns="0" tIns="0" rIns="0" bIns="0" rtlCol="0"/>
          <a:lstStyle/>
          <a:p>
            <a:endParaRPr/>
          </a:p>
        </p:txBody>
      </p:sp>
      <p:sp>
        <p:nvSpPr>
          <p:cNvPr id="9" name="object 9"/>
          <p:cNvSpPr/>
          <p:nvPr/>
        </p:nvSpPr>
        <p:spPr>
          <a:xfrm>
            <a:off x="2042922" y="2250948"/>
            <a:ext cx="2667000" cy="717550"/>
          </a:xfrm>
          <a:custGeom>
            <a:avLst/>
            <a:gdLst/>
            <a:ahLst/>
            <a:cxnLst/>
            <a:rect l="l" t="t" r="r" b="b"/>
            <a:pathLst>
              <a:path w="2667000" h="717550">
                <a:moveTo>
                  <a:pt x="171450" y="468629"/>
                </a:moveTo>
                <a:lnTo>
                  <a:pt x="171450" y="459485"/>
                </a:lnTo>
                <a:lnTo>
                  <a:pt x="149352" y="459485"/>
                </a:lnTo>
                <a:lnTo>
                  <a:pt x="117413" y="459234"/>
                </a:lnTo>
                <a:lnTo>
                  <a:pt x="85391" y="457357"/>
                </a:lnTo>
                <a:lnTo>
                  <a:pt x="53536" y="453687"/>
                </a:lnTo>
                <a:lnTo>
                  <a:pt x="22098" y="448055"/>
                </a:lnTo>
                <a:lnTo>
                  <a:pt x="2285" y="444245"/>
                </a:lnTo>
                <a:lnTo>
                  <a:pt x="0" y="453389"/>
                </a:lnTo>
                <a:lnTo>
                  <a:pt x="52677" y="462910"/>
                </a:lnTo>
                <a:lnTo>
                  <a:pt x="116150" y="468393"/>
                </a:lnTo>
                <a:lnTo>
                  <a:pt x="149352" y="469391"/>
                </a:lnTo>
                <a:lnTo>
                  <a:pt x="171450" y="468629"/>
                </a:lnTo>
                <a:close/>
              </a:path>
              <a:path w="2667000" h="717550">
                <a:moveTo>
                  <a:pt x="322326" y="637031"/>
                </a:moveTo>
                <a:lnTo>
                  <a:pt x="320802" y="627887"/>
                </a:lnTo>
                <a:lnTo>
                  <a:pt x="284226" y="632459"/>
                </a:lnTo>
                <a:lnTo>
                  <a:pt x="265938" y="633983"/>
                </a:lnTo>
                <a:lnTo>
                  <a:pt x="246888" y="634745"/>
                </a:lnTo>
                <a:lnTo>
                  <a:pt x="247650" y="644651"/>
                </a:lnTo>
                <a:lnTo>
                  <a:pt x="285750" y="641603"/>
                </a:lnTo>
                <a:lnTo>
                  <a:pt x="304038" y="640079"/>
                </a:lnTo>
                <a:lnTo>
                  <a:pt x="322326" y="637031"/>
                </a:lnTo>
                <a:close/>
              </a:path>
              <a:path w="2667000" h="717550">
                <a:moveTo>
                  <a:pt x="965454" y="709421"/>
                </a:moveTo>
                <a:lnTo>
                  <a:pt x="952500" y="701039"/>
                </a:lnTo>
                <a:lnTo>
                  <a:pt x="941069" y="693419"/>
                </a:lnTo>
                <a:lnTo>
                  <a:pt x="935736" y="688847"/>
                </a:lnTo>
                <a:lnTo>
                  <a:pt x="930401" y="685037"/>
                </a:lnTo>
                <a:lnTo>
                  <a:pt x="925830" y="680465"/>
                </a:lnTo>
                <a:lnTo>
                  <a:pt x="921257" y="676655"/>
                </a:lnTo>
                <a:lnTo>
                  <a:pt x="915162" y="683513"/>
                </a:lnTo>
                <a:lnTo>
                  <a:pt x="919734" y="688085"/>
                </a:lnTo>
                <a:lnTo>
                  <a:pt x="924306" y="691895"/>
                </a:lnTo>
                <a:lnTo>
                  <a:pt x="929640" y="696467"/>
                </a:lnTo>
                <a:lnTo>
                  <a:pt x="935736" y="701039"/>
                </a:lnTo>
                <a:lnTo>
                  <a:pt x="947928" y="709421"/>
                </a:lnTo>
                <a:lnTo>
                  <a:pt x="960119" y="717041"/>
                </a:lnTo>
                <a:lnTo>
                  <a:pt x="965454" y="709421"/>
                </a:lnTo>
                <a:close/>
              </a:path>
              <a:path w="2667000" h="717550">
                <a:moveTo>
                  <a:pt x="1796796" y="630935"/>
                </a:moveTo>
                <a:lnTo>
                  <a:pt x="1787652" y="628649"/>
                </a:lnTo>
                <a:lnTo>
                  <a:pt x="1786889" y="633221"/>
                </a:lnTo>
                <a:lnTo>
                  <a:pt x="1784735" y="639254"/>
                </a:lnTo>
                <a:lnTo>
                  <a:pt x="1781351" y="646876"/>
                </a:lnTo>
                <a:lnTo>
                  <a:pt x="1777497" y="654147"/>
                </a:lnTo>
                <a:lnTo>
                  <a:pt x="1773936" y="659129"/>
                </a:lnTo>
                <a:lnTo>
                  <a:pt x="1770888" y="663701"/>
                </a:lnTo>
                <a:lnTo>
                  <a:pt x="1778508" y="669035"/>
                </a:lnTo>
                <a:lnTo>
                  <a:pt x="1781556" y="664463"/>
                </a:lnTo>
                <a:lnTo>
                  <a:pt x="1786614" y="657008"/>
                </a:lnTo>
                <a:lnTo>
                  <a:pt x="1790166" y="650628"/>
                </a:lnTo>
                <a:lnTo>
                  <a:pt x="1793032" y="643927"/>
                </a:lnTo>
                <a:lnTo>
                  <a:pt x="1796034" y="635507"/>
                </a:lnTo>
                <a:lnTo>
                  <a:pt x="1796796" y="630935"/>
                </a:lnTo>
                <a:close/>
              </a:path>
              <a:path w="2667000" h="717550">
                <a:moveTo>
                  <a:pt x="2371344" y="539495"/>
                </a:moveTo>
                <a:lnTo>
                  <a:pt x="2371344" y="533399"/>
                </a:lnTo>
                <a:lnTo>
                  <a:pt x="2357628" y="496553"/>
                </a:lnTo>
                <a:lnTo>
                  <a:pt x="2327870" y="465917"/>
                </a:lnTo>
                <a:lnTo>
                  <a:pt x="2287738" y="441221"/>
                </a:lnTo>
                <a:lnTo>
                  <a:pt x="2242901" y="422193"/>
                </a:lnTo>
                <a:lnTo>
                  <a:pt x="2199030" y="408559"/>
                </a:lnTo>
                <a:lnTo>
                  <a:pt x="2161794" y="400049"/>
                </a:lnTo>
                <a:lnTo>
                  <a:pt x="2149602" y="397001"/>
                </a:lnTo>
                <a:lnTo>
                  <a:pt x="2147316" y="406907"/>
                </a:lnTo>
                <a:lnTo>
                  <a:pt x="2160270" y="409193"/>
                </a:lnTo>
                <a:lnTo>
                  <a:pt x="2203150" y="419441"/>
                </a:lnTo>
                <a:lnTo>
                  <a:pt x="2254679" y="436946"/>
                </a:lnTo>
                <a:lnTo>
                  <a:pt x="2304960" y="461900"/>
                </a:lnTo>
                <a:lnTo>
                  <a:pt x="2344099" y="494495"/>
                </a:lnTo>
                <a:lnTo>
                  <a:pt x="2362200" y="534923"/>
                </a:lnTo>
                <a:lnTo>
                  <a:pt x="2362200" y="539495"/>
                </a:lnTo>
                <a:lnTo>
                  <a:pt x="2371344" y="539495"/>
                </a:lnTo>
                <a:close/>
              </a:path>
              <a:path w="2667000" h="717550">
                <a:moveTo>
                  <a:pt x="2667000" y="259079"/>
                </a:moveTo>
                <a:lnTo>
                  <a:pt x="2660904" y="251459"/>
                </a:lnTo>
                <a:lnTo>
                  <a:pt x="2651760" y="259079"/>
                </a:lnTo>
                <a:lnTo>
                  <a:pt x="2635122" y="270805"/>
                </a:lnTo>
                <a:lnTo>
                  <a:pt x="2617379" y="280739"/>
                </a:lnTo>
                <a:lnTo>
                  <a:pt x="2598919" y="289369"/>
                </a:lnTo>
                <a:lnTo>
                  <a:pt x="2580132" y="297179"/>
                </a:lnTo>
                <a:lnTo>
                  <a:pt x="2564892" y="302513"/>
                </a:lnTo>
                <a:lnTo>
                  <a:pt x="2567940" y="311657"/>
                </a:lnTo>
                <a:lnTo>
                  <a:pt x="2583180" y="305561"/>
                </a:lnTo>
                <a:lnTo>
                  <a:pt x="2602156" y="298597"/>
                </a:lnTo>
                <a:lnTo>
                  <a:pt x="2622203" y="289012"/>
                </a:lnTo>
                <a:lnTo>
                  <a:pt x="2641408" y="277796"/>
                </a:lnTo>
                <a:lnTo>
                  <a:pt x="2657856" y="265937"/>
                </a:lnTo>
                <a:lnTo>
                  <a:pt x="2667000" y="259079"/>
                </a:lnTo>
                <a:close/>
              </a:path>
              <a:path w="2667000" h="717550">
                <a:moveTo>
                  <a:pt x="2439924" y="87629"/>
                </a:moveTo>
                <a:lnTo>
                  <a:pt x="2439924" y="81533"/>
                </a:lnTo>
                <a:lnTo>
                  <a:pt x="2439162" y="74675"/>
                </a:lnTo>
                <a:lnTo>
                  <a:pt x="2436876" y="67817"/>
                </a:lnTo>
                <a:lnTo>
                  <a:pt x="2434590" y="61721"/>
                </a:lnTo>
                <a:lnTo>
                  <a:pt x="2425446" y="65531"/>
                </a:lnTo>
                <a:lnTo>
                  <a:pt x="2428494" y="71627"/>
                </a:lnTo>
                <a:lnTo>
                  <a:pt x="2430018" y="76961"/>
                </a:lnTo>
                <a:lnTo>
                  <a:pt x="2430780" y="82295"/>
                </a:lnTo>
                <a:lnTo>
                  <a:pt x="2430780" y="88391"/>
                </a:lnTo>
                <a:lnTo>
                  <a:pt x="2439924" y="87629"/>
                </a:lnTo>
                <a:close/>
              </a:path>
              <a:path w="2667000" h="717550">
                <a:moveTo>
                  <a:pt x="1860804" y="8381"/>
                </a:moveTo>
                <a:lnTo>
                  <a:pt x="1856994" y="0"/>
                </a:lnTo>
                <a:lnTo>
                  <a:pt x="1849374" y="3047"/>
                </a:lnTo>
                <a:lnTo>
                  <a:pt x="1840052" y="8293"/>
                </a:lnTo>
                <a:lnTo>
                  <a:pt x="1829676" y="14458"/>
                </a:lnTo>
                <a:lnTo>
                  <a:pt x="1819623" y="21014"/>
                </a:lnTo>
                <a:lnTo>
                  <a:pt x="1811274" y="27431"/>
                </a:lnTo>
                <a:lnTo>
                  <a:pt x="1805939" y="31241"/>
                </a:lnTo>
                <a:lnTo>
                  <a:pt x="1812036" y="38861"/>
                </a:lnTo>
                <a:lnTo>
                  <a:pt x="1817370" y="34289"/>
                </a:lnTo>
                <a:lnTo>
                  <a:pt x="1825917" y="28220"/>
                </a:lnTo>
                <a:lnTo>
                  <a:pt x="1835086" y="22150"/>
                </a:lnTo>
                <a:lnTo>
                  <a:pt x="1844541" y="16625"/>
                </a:lnTo>
                <a:lnTo>
                  <a:pt x="1853945" y="12191"/>
                </a:lnTo>
                <a:lnTo>
                  <a:pt x="1860804" y="8381"/>
                </a:lnTo>
                <a:close/>
              </a:path>
              <a:path w="2667000" h="717550">
                <a:moveTo>
                  <a:pt x="1370838" y="26669"/>
                </a:moveTo>
                <a:lnTo>
                  <a:pt x="1364742" y="19811"/>
                </a:lnTo>
                <a:lnTo>
                  <a:pt x="1356360" y="26669"/>
                </a:lnTo>
                <a:lnTo>
                  <a:pt x="1349502" y="33527"/>
                </a:lnTo>
                <a:lnTo>
                  <a:pt x="1344168" y="40385"/>
                </a:lnTo>
                <a:lnTo>
                  <a:pt x="1339596" y="47243"/>
                </a:lnTo>
                <a:lnTo>
                  <a:pt x="1347216" y="52577"/>
                </a:lnTo>
                <a:lnTo>
                  <a:pt x="1351788" y="45719"/>
                </a:lnTo>
                <a:lnTo>
                  <a:pt x="1357122" y="39623"/>
                </a:lnTo>
                <a:lnTo>
                  <a:pt x="1363218" y="32765"/>
                </a:lnTo>
                <a:lnTo>
                  <a:pt x="1370838" y="26669"/>
                </a:lnTo>
                <a:close/>
              </a:path>
              <a:path w="2667000" h="717550">
                <a:moveTo>
                  <a:pt x="885444" y="80771"/>
                </a:moveTo>
                <a:lnTo>
                  <a:pt x="864869" y="73151"/>
                </a:lnTo>
                <a:lnTo>
                  <a:pt x="843534" y="66293"/>
                </a:lnTo>
                <a:lnTo>
                  <a:pt x="820674" y="60197"/>
                </a:lnTo>
                <a:lnTo>
                  <a:pt x="797814" y="54863"/>
                </a:lnTo>
                <a:lnTo>
                  <a:pt x="795528" y="64007"/>
                </a:lnTo>
                <a:lnTo>
                  <a:pt x="818388" y="69341"/>
                </a:lnTo>
                <a:lnTo>
                  <a:pt x="841248" y="75437"/>
                </a:lnTo>
                <a:lnTo>
                  <a:pt x="861822" y="82295"/>
                </a:lnTo>
                <a:lnTo>
                  <a:pt x="882395" y="89915"/>
                </a:lnTo>
                <a:lnTo>
                  <a:pt x="885444" y="80771"/>
                </a:lnTo>
                <a:close/>
              </a:path>
              <a:path w="2667000" h="717550">
                <a:moveTo>
                  <a:pt x="137160" y="260603"/>
                </a:moveTo>
                <a:lnTo>
                  <a:pt x="132588" y="253745"/>
                </a:lnTo>
                <a:lnTo>
                  <a:pt x="128777" y="247649"/>
                </a:lnTo>
                <a:lnTo>
                  <a:pt x="124968" y="240791"/>
                </a:lnTo>
                <a:lnTo>
                  <a:pt x="122681" y="234695"/>
                </a:lnTo>
                <a:lnTo>
                  <a:pt x="113537" y="237743"/>
                </a:lnTo>
                <a:lnTo>
                  <a:pt x="116586" y="245363"/>
                </a:lnTo>
                <a:lnTo>
                  <a:pt x="120396" y="252221"/>
                </a:lnTo>
                <a:lnTo>
                  <a:pt x="124968" y="259841"/>
                </a:lnTo>
                <a:lnTo>
                  <a:pt x="129539" y="266699"/>
                </a:lnTo>
                <a:lnTo>
                  <a:pt x="137160" y="260603"/>
                </a:lnTo>
                <a:close/>
              </a:path>
            </a:pathLst>
          </a:custGeom>
          <a:solidFill>
            <a:srgbClr val="000000"/>
          </a:solidFill>
        </p:spPr>
        <p:txBody>
          <a:bodyPr wrap="square" lIns="0" tIns="0" rIns="0" bIns="0" rtlCol="0"/>
          <a:lstStyle/>
          <a:p>
            <a:endParaRPr/>
          </a:p>
        </p:txBody>
      </p:sp>
      <p:sp>
        <p:nvSpPr>
          <p:cNvPr id="10" name="object 10"/>
          <p:cNvSpPr txBox="1"/>
          <p:nvPr/>
        </p:nvSpPr>
        <p:spPr>
          <a:xfrm>
            <a:off x="2325877" y="2471419"/>
            <a:ext cx="2253615" cy="269875"/>
          </a:xfrm>
          <a:prstGeom prst="rect">
            <a:avLst/>
          </a:prstGeom>
        </p:spPr>
        <p:txBody>
          <a:bodyPr vert="horz" wrap="square" lIns="0" tIns="12700" rIns="0" bIns="0" rtlCol="0">
            <a:spAutoFit/>
          </a:bodyPr>
          <a:lstStyle/>
          <a:p>
            <a:pPr marL="12700">
              <a:lnSpc>
                <a:spcPct val="100000"/>
              </a:lnSpc>
              <a:spcBef>
                <a:spcPts val="100"/>
              </a:spcBef>
            </a:pPr>
            <a:r>
              <a:rPr sz="1600" dirty="0">
                <a:latin typeface="Comic Sans MS"/>
                <a:cs typeface="Comic Sans MS"/>
              </a:rPr>
              <a:t>http</a:t>
            </a:r>
            <a:r>
              <a:rPr sz="1600" spc="-10" dirty="0">
                <a:latin typeface="Comic Sans MS"/>
                <a:cs typeface="Comic Sans MS"/>
              </a:rPr>
              <a:t>s</a:t>
            </a:r>
            <a:r>
              <a:rPr sz="1600" spc="-5" dirty="0">
                <a:latin typeface="Comic Sans MS"/>
                <a:cs typeface="Comic Sans MS"/>
              </a:rPr>
              <a:t>:</a:t>
            </a:r>
            <a:r>
              <a:rPr sz="1600" dirty="0">
                <a:latin typeface="Comic Sans MS"/>
                <a:cs typeface="Comic Sans MS"/>
              </a:rPr>
              <a:t>//mail.google.com</a:t>
            </a:r>
            <a:endParaRPr sz="1600">
              <a:latin typeface="Comic Sans MS"/>
              <a:cs typeface="Comic Sans MS"/>
            </a:endParaRPr>
          </a:p>
        </p:txBody>
      </p:sp>
      <p:sp>
        <p:nvSpPr>
          <p:cNvPr id="11" name="object 11"/>
          <p:cNvSpPr/>
          <p:nvPr/>
        </p:nvSpPr>
        <p:spPr>
          <a:xfrm>
            <a:off x="2910077" y="5181600"/>
            <a:ext cx="4238625" cy="340995"/>
          </a:xfrm>
          <a:custGeom>
            <a:avLst/>
            <a:gdLst/>
            <a:ahLst/>
            <a:cxnLst/>
            <a:rect l="l" t="t" r="r" b="b"/>
            <a:pathLst>
              <a:path w="4238625" h="340995">
                <a:moveTo>
                  <a:pt x="43204" y="150877"/>
                </a:moveTo>
                <a:lnTo>
                  <a:pt x="34095" y="120750"/>
                </a:lnTo>
                <a:lnTo>
                  <a:pt x="29122" y="85148"/>
                </a:lnTo>
                <a:lnTo>
                  <a:pt x="26733" y="49073"/>
                </a:lnTo>
                <a:lnTo>
                  <a:pt x="25146" y="16764"/>
                </a:lnTo>
                <a:lnTo>
                  <a:pt x="25146" y="0"/>
                </a:lnTo>
                <a:lnTo>
                  <a:pt x="0" y="0"/>
                </a:lnTo>
                <a:lnTo>
                  <a:pt x="0" y="16764"/>
                </a:lnTo>
                <a:lnTo>
                  <a:pt x="982" y="50215"/>
                </a:lnTo>
                <a:lnTo>
                  <a:pt x="4162" y="92859"/>
                </a:lnTo>
                <a:lnTo>
                  <a:pt x="10976" y="134793"/>
                </a:lnTo>
                <a:lnTo>
                  <a:pt x="24384" y="168402"/>
                </a:lnTo>
                <a:lnTo>
                  <a:pt x="24384" y="169164"/>
                </a:lnTo>
                <a:lnTo>
                  <a:pt x="25146" y="169164"/>
                </a:lnTo>
                <a:lnTo>
                  <a:pt x="27432" y="172212"/>
                </a:lnTo>
                <a:lnTo>
                  <a:pt x="28956" y="172974"/>
                </a:lnTo>
                <a:lnTo>
                  <a:pt x="29718" y="173736"/>
                </a:lnTo>
                <a:lnTo>
                  <a:pt x="30480" y="173736"/>
                </a:lnTo>
                <a:lnTo>
                  <a:pt x="31242" y="174498"/>
                </a:lnTo>
                <a:lnTo>
                  <a:pt x="34095" y="175924"/>
                </a:lnTo>
                <a:lnTo>
                  <a:pt x="36576" y="176022"/>
                </a:lnTo>
                <a:lnTo>
                  <a:pt x="39624" y="176784"/>
                </a:lnTo>
                <a:lnTo>
                  <a:pt x="39624" y="150876"/>
                </a:lnTo>
                <a:lnTo>
                  <a:pt x="43204" y="150877"/>
                </a:lnTo>
                <a:close/>
              </a:path>
              <a:path w="4238625" h="340995">
                <a:moveTo>
                  <a:pt x="43814" y="152400"/>
                </a:moveTo>
                <a:lnTo>
                  <a:pt x="43434" y="151638"/>
                </a:lnTo>
                <a:lnTo>
                  <a:pt x="43204" y="150877"/>
                </a:lnTo>
                <a:lnTo>
                  <a:pt x="39624" y="150876"/>
                </a:lnTo>
                <a:lnTo>
                  <a:pt x="42672" y="152095"/>
                </a:lnTo>
                <a:lnTo>
                  <a:pt x="42672" y="151638"/>
                </a:lnTo>
                <a:lnTo>
                  <a:pt x="43814" y="152400"/>
                </a:lnTo>
                <a:close/>
              </a:path>
              <a:path w="4238625" h="340995">
                <a:moveTo>
                  <a:pt x="44196" y="176784"/>
                </a:moveTo>
                <a:lnTo>
                  <a:pt x="44196" y="153162"/>
                </a:lnTo>
                <a:lnTo>
                  <a:pt x="43942" y="152654"/>
                </a:lnTo>
                <a:lnTo>
                  <a:pt x="43434" y="152400"/>
                </a:lnTo>
                <a:lnTo>
                  <a:pt x="39624" y="150876"/>
                </a:lnTo>
                <a:lnTo>
                  <a:pt x="39624" y="176784"/>
                </a:lnTo>
                <a:lnTo>
                  <a:pt x="44196" y="176784"/>
                </a:lnTo>
                <a:close/>
              </a:path>
              <a:path w="4238625" h="340995">
                <a:moveTo>
                  <a:pt x="43434" y="152400"/>
                </a:moveTo>
                <a:lnTo>
                  <a:pt x="43434" y="152146"/>
                </a:lnTo>
                <a:lnTo>
                  <a:pt x="42672" y="151638"/>
                </a:lnTo>
                <a:lnTo>
                  <a:pt x="43434" y="152400"/>
                </a:lnTo>
                <a:close/>
              </a:path>
              <a:path w="4238625" h="340995">
                <a:moveTo>
                  <a:pt x="43434" y="152400"/>
                </a:moveTo>
                <a:lnTo>
                  <a:pt x="42672" y="151638"/>
                </a:lnTo>
                <a:lnTo>
                  <a:pt x="42672" y="152095"/>
                </a:lnTo>
                <a:lnTo>
                  <a:pt x="43434" y="152400"/>
                </a:lnTo>
                <a:close/>
              </a:path>
              <a:path w="4238625" h="340995">
                <a:moveTo>
                  <a:pt x="2119220" y="189997"/>
                </a:moveTo>
                <a:lnTo>
                  <a:pt x="2109216" y="162306"/>
                </a:lnTo>
                <a:lnTo>
                  <a:pt x="2107692" y="160020"/>
                </a:lnTo>
                <a:lnTo>
                  <a:pt x="2107692" y="159258"/>
                </a:lnTo>
                <a:lnTo>
                  <a:pt x="2106930" y="159258"/>
                </a:lnTo>
                <a:lnTo>
                  <a:pt x="2106168" y="158496"/>
                </a:lnTo>
                <a:lnTo>
                  <a:pt x="2105406" y="156972"/>
                </a:lnTo>
                <a:lnTo>
                  <a:pt x="2102358" y="154686"/>
                </a:lnTo>
                <a:lnTo>
                  <a:pt x="2101596" y="153924"/>
                </a:lnTo>
                <a:lnTo>
                  <a:pt x="2100834" y="153924"/>
                </a:lnTo>
                <a:lnTo>
                  <a:pt x="2100072" y="153162"/>
                </a:lnTo>
                <a:lnTo>
                  <a:pt x="2098548" y="152400"/>
                </a:lnTo>
                <a:lnTo>
                  <a:pt x="2097786" y="152400"/>
                </a:lnTo>
                <a:lnTo>
                  <a:pt x="2096262" y="151638"/>
                </a:lnTo>
                <a:lnTo>
                  <a:pt x="43204" y="150877"/>
                </a:lnTo>
                <a:lnTo>
                  <a:pt x="43434" y="151638"/>
                </a:lnTo>
                <a:lnTo>
                  <a:pt x="43814" y="152400"/>
                </a:lnTo>
                <a:lnTo>
                  <a:pt x="44958" y="153162"/>
                </a:lnTo>
                <a:lnTo>
                  <a:pt x="44958" y="176784"/>
                </a:lnTo>
                <a:lnTo>
                  <a:pt x="2087118" y="176784"/>
                </a:lnTo>
                <a:lnTo>
                  <a:pt x="2087118" y="174498"/>
                </a:lnTo>
                <a:lnTo>
                  <a:pt x="2088832" y="175641"/>
                </a:lnTo>
                <a:lnTo>
                  <a:pt x="2091690" y="176784"/>
                </a:lnTo>
                <a:lnTo>
                  <a:pt x="2091690" y="187708"/>
                </a:lnTo>
                <a:lnTo>
                  <a:pt x="2096986" y="205013"/>
                </a:lnTo>
                <a:lnTo>
                  <a:pt x="2102496" y="242244"/>
                </a:lnTo>
                <a:lnTo>
                  <a:pt x="2105269" y="279892"/>
                </a:lnTo>
                <a:lnTo>
                  <a:pt x="2106168" y="310896"/>
                </a:lnTo>
                <a:lnTo>
                  <a:pt x="2106168" y="327660"/>
                </a:lnTo>
                <a:lnTo>
                  <a:pt x="2106930" y="310896"/>
                </a:lnTo>
                <a:lnTo>
                  <a:pt x="2107966" y="276033"/>
                </a:lnTo>
                <a:lnTo>
                  <a:pt x="2111049" y="235086"/>
                </a:lnTo>
                <a:lnTo>
                  <a:pt x="2117597" y="194706"/>
                </a:lnTo>
                <a:lnTo>
                  <a:pt x="2119220" y="189997"/>
                </a:lnTo>
                <a:close/>
              </a:path>
              <a:path w="4238625" h="340995">
                <a:moveTo>
                  <a:pt x="44958" y="176784"/>
                </a:moveTo>
                <a:lnTo>
                  <a:pt x="44958" y="153162"/>
                </a:lnTo>
                <a:lnTo>
                  <a:pt x="43942" y="152654"/>
                </a:lnTo>
                <a:lnTo>
                  <a:pt x="44196" y="153162"/>
                </a:lnTo>
                <a:lnTo>
                  <a:pt x="44196" y="176784"/>
                </a:lnTo>
                <a:lnTo>
                  <a:pt x="44958" y="176784"/>
                </a:lnTo>
                <a:close/>
              </a:path>
              <a:path w="4238625" h="340995">
                <a:moveTo>
                  <a:pt x="2088832" y="175641"/>
                </a:moveTo>
                <a:lnTo>
                  <a:pt x="2087118" y="174498"/>
                </a:lnTo>
                <a:lnTo>
                  <a:pt x="2087880" y="175260"/>
                </a:lnTo>
                <a:lnTo>
                  <a:pt x="2088832" y="175641"/>
                </a:lnTo>
                <a:close/>
              </a:path>
              <a:path w="4238625" h="340995">
                <a:moveTo>
                  <a:pt x="2088346" y="176784"/>
                </a:moveTo>
                <a:lnTo>
                  <a:pt x="2087880" y="175260"/>
                </a:lnTo>
                <a:lnTo>
                  <a:pt x="2087118" y="174498"/>
                </a:lnTo>
                <a:lnTo>
                  <a:pt x="2087880" y="176022"/>
                </a:lnTo>
                <a:lnTo>
                  <a:pt x="2087880" y="176784"/>
                </a:lnTo>
                <a:lnTo>
                  <a:pt x="2088346" y="176784"/>
                </a:lnTo>
                <a:close/>
              </a:path>
              <a:path w="4238625" h="340995">
                <a:moveTo>
                  <a:pt x="2087880" y="176784"/>
                </a:moveTo>
                <a:lnTo>
                  <a:pt x="2087880" y="176022"/>
                </a:lnTo>
                <a:lnTo>
                  <a:pt x="2087118" y="174498"/>
                </a:lnTo>
                <a:lnTo>
                  <a:pt x="2087118" y="176784"/>
                </a:lnTo>
                <a:lnTo>
                  <a:pt x="2087880" y="176784"/>
                </a:lnTo>
                <a:close/>
              </a:path>
              <a:path w="4238625" h="340995">
                <a:moveTo>
                  <a:pt x="2089404" y="176022"/>
                </a:moveTo>
                <a:lnTo>
                  <a:pt x="2088832" y="175641"/>
                </a:lnTo>
                <a:lnTo>
                  <a:pt x="2087880" y="175260"/>
                </a:lnTo>
                <a:lnTo>
                  <a:pt x="2089404" y="176022"/>
                </a:lnTo>
                <a:close/>
              </a:path>
              <a:path w="4238625" h="340995">
                <a:moveTo>
                  <a:pt x="2089404" y="176784"/>
                </a:moveTo>
                <a:lnTo>
                  <a:pt x="2089404" y="176022"/>
                </a:lnTo>
                <a:lnTo>
                  <a:pt x="2087880" y="175260"/>
                </a:lnTo>
                <a:lnTo>
                  <a:pt x="2088346" y="176784"/>
                </a:lnTo>
                <a:lnTo>
                  <a:pt x="2089404" y="176784"/>
                </a:lnTo>
                <a:close/>
              </a:path>
              <a:path w="4238625" h="340995">
                <a:moveTo>
                  <a:pt x="2091690" y="187708"/>
                </a:moveTo>
                <a:lnTo>
                  <a:pt x="2091690" y="176784"/>
                </a:lnTo>
                <a:lnTo>
                  <a:pt x="2088346" y="176784"/>
                </a:lnTo>
                <a:lnTo>
                  <a:pt x="2091690" y="187708"/>
                </a:lnTo>
                <a:close/>
              </a:path>
              <a:path w="4238625" h="340995">
                <a:moveTo>
                  <a:pt x="2091690" y="176784"/>
                </a:moveTo>
                <a:lnTo>
                  <a:pt x="2088832" y="175641"/>
                </a:lnTo>
                <a:lnTo>
                  <a:pt x="2089404" y="176022"/>
                </a:lnTo>
                <a:lnTo>
                  <a:pt x="2089404" y="176784"/>
                </a:lnTo>
                <a:lnTo>
                  <a:pt x="2091690" y="176784"/>
                </a:lnTo>
                <a:close/>
              </a:path>
              <a:path w="4238625" h="340995">
                <a:moveTo>
                  <a:pt x="2132076" y="327660"/>
                </a:moveTo>
                <a:lnTo>
                  <a:pt x="2131314" y="310896"/>
                </a:lnTo>
                <a:lnTo>
                  <a:pt x="2130379" y="277934"/>
                </a:lnTo>
                <a:lnTo>
                  <a:pt x="2127161" y="235438"/>
                </a:lnTo>
                <a:lnTo>
                  <a:pt x="2120494" y="193524"/>
                </a:lnTo>
                <a:lnTo>
                  <a:pt x="2119220" y="189997"/>
                </a:lnTo>
                <a:lnTo>
                  <a:pt x="2117597" y="194706"/>
                </a:lnTo>
                <a:lnTo>
                  <a:pt x="2111049" y="235086"/>
                </a:lnTo>
                <a:lnTo>
                  <a:pt x="2107966" y="276033"/>
                </a:lnTo>
                <a:lnTo>
                  <a:pt x="2106930" y="310896"/>
                </a:lnTo>
                <a:lnTo>
                  <a:pt x="2106168" y="327660"/>
                </a:lnTo>
                <a:lnTo>
                  <a:pt x="2132076" y="327660"/>
                </a:lnTo>
                <a:close/>
              </a:path>
              <a:path w="4238625" h="340995">
                <a:moveTo>
                  <a:pt x="2132076" y="334518"/>
                </a:moveTo>
                <a:lnTo>
                  <a:pt x="2132076" y="327660"/>
                </a:lnTo>
                <a:lnTo>
                  <a:pt x="2106168" y="327660"/>
                </a:lnTo>
                <a:lnTo>
                  <a:pt x="2106168" y="334518"/>
                </a:lnTo>
                <a:lnTo>
                  <a:pt x="2112264" y="340614"/>
                </a:lnTo>
                <a:lnTo>
                  <a:pt x="2125980" y="340614"/>
                </a:lnTo>
                <a:lnTo>
                  <a:pt x="2132076" y="334518"/>
                </a:lnTo>
                <a:close/>
              </a:path>
              <a:path w="4238625" h="340995">
                <a:moveTo>
                  <a:pt x="4195038" y="151637"/>
                </a:moveTo>
                <a:lnTo>
                  <a:pt x="2146554" y="150876"/>
                </a:lnTo>
                <a:lnTo>
                  <a:pt x="2143506" y="151638"/>
                </a:lnTo>
                <a:lnTo>
                  <a:pt x="2141982" y="151638"/>
                </a:lnTo>
                <a:lnTo>
                  <a:pt x="2140458" y="152400"/>
                </a:lnTo>
                <a:lnTo>
                  <a:pt x="2139696" y="152400"/>
                </a:lnTo>
                <a:lnTo>
                  <a:pt x="2138172" y="153162"/>
                </a:lnTo>
                <a:lnTo>
                  <a:pt x="2137410" y="153924"/>
                </a:lnTo>
                <a:lnTo>
                  <a:pt x="2136648" y="153924"/>
                </a:lnTo>
                <a:lnTo>
                  <a:pt x="2129028" y="161544"/>
                </a:lnTo>
                <a:lnTo>
                  <a:pt x="2119220" y="189997"/>
                </a:lnTo>
                <a:lnTo>
                  <a:pt x="2120494" y="193524"/>
                </a:lnTo>
                <a:lnTo>
                  <a:pt x="2127161" y="235438"/>
                </a:lnTo>
                <a:lnTo>
                  <a:pt x="2130379" y="277934"/>
                </a:lnTo>
                <a:lnTo>
                  <a:pt x="2131314" y="310896"/>
                </a:lnTo>
                <a:lnTo>
                  <a:pt x="2132076" y="327660"/>
                </a:lnTo>
                <a:lnTo>
                  <a:pt x="2132076" y="295656"/>
                </a:lnTo>
                <a:lnTo>
                  <a:pt x="2133170" y="272626"/>
                </a:lnTo>
                <a:lnTo>
                  <a:pt x="2135204" y="249788"/>
                </a:lnTo>
                <a:lnTo>
                  <a:pt x="2137960" y="227024"/>
                </a:lnTo>
                <a:lnTo>
                  <a:pt x="2141220" y="204216"/>
                </a:lnTo>
                <a:lnTo>
                  <a:pt x="2142744" y="199644"/>
                </a:lnTo>
                <a:lnTo>
                  <a:pt x="2143506" y="195072"/>
                </a:lnTo>
                <a:lnTo>
                  <a:pt x="2144433" y="190512"/>
                </a:lnTo>
                <a:lnTo>
                  <a:pt x="2146554" y="183617"/>
                </a:lnTo>
                <a:lnTo>
                  <a:pt x="2146554" y="176784"/>
                </a:lnTo>
                <a:lnTo>
                  <a:pt x="2149411" y="175641"/>
                </a:lnTo>
                <a:lnTo>
                  <a:pt x="2151126" y="174498"/>
                </a:lnTo>
                <a:lnTo>
                  <a:pt x="2151126" y="176784"/>
                </a:lnTo>
                <a:lnTo>
                  <a:pt x="4193286" y="176784"/>
                </a:lnTo>
                <a:lnTo>
                  <a:pt x="4193286" y="153162"/>
                </a:lnTo>
                <a:lnTo>
                  <a:pt x="4194810" y="151638"/>
                </a:lnTo>
                <a:lnTo>
                  <a:pt x="4194810" y="152146"/>
                </a:lnTo>
                <a:lnTo>
                  <a:pt x="4195038" y="151637"/>
                </a:lnTo>
                <a:close/>
              </a:path>
              <a:path w="4238625" h="340995">
                <a:moveTo>
                  <a:pt x="2149411" y="175641"/>
                </a:moveTo>
                <a:lnTo>
                  <a:pt x="2146554" y="176784"/>
                </a:lnTo>
                <a:lnTo>
                  <a:pt x="2148840" y="176784"/>
                </a:lnTo>
                <a:lnTo>
                  <a:pt x="2148840" y="176022"/>
                </a:lnTo>
                <a:lnTo>
                  <a:pt x="2149411" y="175641"/>
                </a:lnTo>
                <a:close/>
              </a:path>
              <a:path w="4238625" h="340995">
                <a:moveTo>
                  <a:pt x="2150364" y="176784"/>
                </a:moveTo>
                <a:lnTo>
                  <a:pt x="2146554" y="176784"/>
                </a:lnTo>
                <a:lnTo>
                  <a:pt x="2146554" y="183617"/>
                </a:lnTo>
                <a:lnTo>
                  <a:pt x="2147163" y="181635"/>
                </a:lnTo>
                <a:lnTo>
                  <a:pt x="2149602" y="177546"/>
                </a:lnTo>
                <a:lnTo>
                  <a:pt x="2150364" y="176784"/>
                </a:lnTo>
                <a:close/>
              </a:path>
              <a:path w="4238625" h="340995">
                <a:moveTo>
                  <a:pt x="2150364" y="175260"/>
                </a:moveTo>
                <a:lnTo>
                  <a:pt x="2149411" y="175641"/>
                </a:lnTo>
                <a:lnTo>
                  <a:pt x="2148840" y="176022"/>
                </a:lnTo>
                <a:lnTo>
                  <a:pt x="2150364" y="175260"/>
                </a:lnTo>
                <a:close/>
              </a:path>
              <a:path w="4238625" h="340995">
                <a:moveTo>
                  <a:pt x="2151126" y="174498"/>
                </a:moveTo>
                <a:lnTo>
                  <a:pt x="2150364" y="176022"/>
                </a:lnTo>
                <a:lnTo>
                  <a:pt x="2150364" y="175260"/>
                </a:lnTo>
                <a:lnTo>
                  <a:pt x="2148840" y="176022"/>
                </a:lnTo>
                <a:lnTo>
                  <a:pt x="2148840" y="176784"/>
                </a:lnTo>
                <a:lnTo>
                  <a:pt x="2150364" y="176784"/>
                </a:lnTo>
                <a:lnTo>
                  <a:pt x="2151126" y="174498"/>
                </a:lnTo>
                <a:close/>
              </a:path>
              <a:path w="4238625" h="340995">
                <a:moveTo>
                  <a:pt x="2151126" y="174498"/>
                </a:moveTo>
                <a:lnTo>
                  <a:pt x="2149411" y="175641"/>
                </a:lnTo>
                <a:lnTo>
                  <a:pt x="2150364" y="175260"/>
                </a:lnTo>
                <a:lnTo>
                  <a:pt x="2150364" y="176022"/>
                </a:lnTo>
                <a:lnTo>
                  <a:pt x="2151126" y="174498"/>
                </a:lnTo>
                <a:close/>
              </a:path>
              <a:path w="4238625" h="340995">
                <a:moveTo>
                  <a:pt x="2151126" y="176784"/>
                </a:moveTo>
                <a:lnTo>
                  <a:pt x="2151126" y="174498"/>
                </a:lnTo>
                <a:lnTo>
                  <a:pt x="2150364" y="176784"/>
                </a:lnTo>
                <a:lnTo>
                  <a:pt x="2151126" y="176784"/>
                </a:lnTo>
                <a:close/>
              </a:path>
              <a:path w="4238625" h="340995">
                <a:moveTo>
                  <a:pt x="4194810" y="151638"/>
                </a:moveTo>
                <a:lnTo>
                  <a:pt x="4193286" y="153162"/>
                </a:lnTo>
                <a:lnTo>
                  <a:pt x="4194429" y="152400"/>
                </a:lnTo>
                <a:lnTo>
                  <a:pt x="4194810" y="151638"/>
                </a:lnTo>
                <a:close/>
              </a:path>
              <a:path w="4238625" h="340995">
                <a:moveTo>
                  <a:pt x="4194429" y="152400"/>
                </a:moveTo>
                <a:lnTo>
                  <a:pt x="4193286" y="153162"/>
                </a:lnTo>
                <a:lnTo>
                  <a:pt x="4193286" y="176784"/>
                </a:lnTo>
                <a:lnTo>
                  <a:pt x="4194048" y="176784"/>
                </a:lnTo>
                <a:lnTo>
                  <a:pt x="4194048" y="153162"/>
                </a:lnTo>
                <a:lnTo>
                  <a:pt x="4194429" y="152400"/>
                </a:lnTo>
                <a:close/>
              </a:path>
              <a:path w="4238625" h="340995">
                <a:moveTo>
                  <a:pt x="4198620" y="176784"/>
                </a:moveTo>
                <a:lnTo>
                  <a:pt x="4198620" y="150876"/>
                </a:lnTo>
                <a:lnTo>
                  <a:pt x="4197096" y="151638"/>
                </a:lnTo>
                <a:lnTo>
                  <a:pt x="4196715" y="151637"/>
                </a:lnTo>
                <a:lnTo>
                  <a:pt x="4194810" y="152400"/>
                </a:lnTo>
                <a:lnTo>
                  <a:pt x="4194048" y="153162"/>
                </a:lnTo>
                <a:lnTo>
                  <a:pt x="4194048" y="176784"/>
                </a:lnTo>
                <a:lnTo>
                  <a:pt x="4198620" y="176784"/>
                </a:lnTo>
                <a:close/>
              </a:path>
              <a:path w="4238625" h="340995">
                <a:moveTo>
                  <a:pt x="4194810" y="152146"/>
                </a:moveTo>
                <a:lnTo>
                  <a:pt x="4194810" y="151638"/>
                </a:lnTo>
                <a:lnTo>
                  <a:pt x="4194429" y="152400"/>
                </a:lnTo>
                <a:lnTo>
                  <a:pt x="4194810" y="152146"/>
                </a:lnTo>
                <a:close/>
              </a:path>
              <a:path w="4238625" h="340995">
                <a:moveTo>
                  <a:pt x="4195572" y="151638"/>
                </a:moveTo>
                <a:lnTo>
                  <a:pt x="4194905" y="152082"/>
                </a:lnTo>
                <a:lnTo>
                  <a:pt x="4194810" y="152400"/>
                </a:lnTo>
                <a:lnTo>
                  <a:pt x="4195572" y="151638"/>
                </a:lnTo>
                <a:close/>
              </a:path>
              <a:path w="4238625" h="340995">
                <a:moveTo>
                  <a:pt x="4195572" y="152095"/>
                </a:moveTo>
                <a:lnTo>
                  <a:pt x="4195572" y="151638"/>
                </a:lnTo>
                <a:lnTo>
                  <a:pt x="4194810" y="152400"/>
                </a:lnTo>
                <a:lnTo>
                  <a:pt x="4195572" y="152095"/>
                </a:lnTo>
                <a:close/>
              </a:path>
              <a:path w="4238625" h="340995">
                <a:moveTo>
                  <a:pt x="4196715" y="151637"/>
                </a:moveTo>
                <a:lnTo>
                  <a:pt x="4195038" y="151637"/>
                </a:lnTo>
                <a:lnTo>
                  <a:pt x="4194905" y="152082"/>
                </a:lnTo>
                <a:lnTo>
                  <a:pt x="4195572" y="151638"/>
                </a:lnTo>
                <a:lnTo>
                  <a:pt x="4195572" y="152095"/>
                </a:lnTo>
                <a:lnTo>
                  <a:pt x="4196715" y="151637"/>
                </a:lnTo>
                <a:close/>
              </a:path>
              <a:path w="4238625" h="340995">
                <a:moveTo>
                  <a:pt x="4238244" y="16764"/>
                </a:moveTo>
                <a:lnTo>
                  <a:pt x="4238244" y="0"/>
                </a:lnTo>
                <a:lnTo>
                  <a:pt x="4213098" y="0"/>
                </a:lnTo>
                <a:lnTo>
                  <a:pt x="4213098" y="16764"/>
                </a:lnTo>
                <a:lnTo>
                  <a:pt x="4211772" y="48965"/>
                </a:lnTo>
                <a:lnTo>
                  <a:pt x="4209230" y="85515"/>
                </a:lnTo>
                <a:lnTo>
                  <a:pt x="4204050" y="121598"/>
                </a:lnTo>
                <a:lnTo>
                  <a:pt x="4195038" y="151637"/>
                </a:lnTo>
                <a:lnTo>
                  <a:pt x="4196715" y="151637"/>
                </a:lnTo>
                <a:lnTo>
                  <a:pt x="4198620" y="150876"/>
                </a:lnTo>
                <a:lnTo>
                  <a:pt x="4198620" y="176784"/>
                </a:lnTo>
                <a:lnTo>
                  <a:pt x="4200144" y="176784"/>
                </a:lnTo>
                <a:lnTo>
                  <a:pt x="4201668" y="176022"/>
                </a:lnTo>
                <a:lnTo>
                  <a:pt x="4204050" y="175973"/>
                </a:lnTo>
                <a:lnTo>
                  <a:pt x="4207002" y="174498"/>
                </a:lnTo>
                <a:lnTo>
                  <a:pt x="4207764" y="173736"/>
                </a:lnTo>
                <a:lnTo>
                  <a:pt x="4208526" y="173736"/>
                </a:lnTo>
                <a:lnTo>
                  <a:pt x="4213098" y="169164"/>
                </a:lnTo>
                <a:lnTo>
                  <a:pt x="4213860" y="169164"/>
                </a:lnTo>
                <a:lnTo>
                  <a:pt x="4213860" y="168402"/>
                </a:lnTo>
                <a:lnTo>
                  <a:pt x="4214622" y="167640"/>
                </a:lnTo>
                <a:lnTo>
                  <a:pt x="4216146" y="165354"/>
                </a:lnTo>
                <a:lnTo>
                  <a:pt x="4227503" y="133462"/>
                </a:lnTo>
                <a:lnTo>
                  <a:pt x="4234119" y="92302"/>
                </a:lnTo>
                <a:lnTo>
                  <a:pt x="4237273" y="50520"/>
                </a:lnTo>
                <a:lnTo>
                  <a:pt x="4238244" y="16764"/>
                </a:lnTo>
                <a:close/>
              </a:path>
            </a:pathLst>
          </a:custGeom>
          <a:solidFill>
            <a:srgbClr val="000000"/>
          </a:solidFill>
        </p:spPr>
        <p:txBody>
          <a:bodyPr wrap="square" lIns="0" tIns="0" rIns="0" bIns="0" rtlCol="0"/>
          <a:lstStyle/>
          <a:p>
            <a:endParaRPr/>
          </a:p>
        </p:txBody>
      </p:sp>
      <p:sp>
        <p:nvSpPr>
          <p:cNvPr id="12" name="object 12"/>
          <p:cNvSpPr txBox="1"/>
          <p:nvPr/>
        </p:nvSpPr>
        <p:spPr>
          <a:xfrm>
            <a:off x="3104642" y="5581903"/>
            <a:ext cx="3718560" cy="635000"/>
          </a:xfrm>
          <a:prstGeom prst="rect">
            <a:avLst/>
          </a:prstGeom>
        </p:spPr>
        <p:txBody>
          <a:bodyPr vert="horz" wrap="square" lIns="0" tIns="12065" rIns="0" bIns="0" rtlCol="0">
            <a:spAutoFit/>
          </a:bodyPr>
          <a:lstStyle/>
          <a:p>
            <a:pPr marL="12700" marR="5080">
              <a:lnSpc>
                <a:spcPct val="100000"/>
              </a:lnSpc>
              <a:spcBef>
                <a:spcPts val="95"/>
              </a:spcBef>
            </a:pPr>
            <a:r>
              <a:rPr sz="2000" spc="-5" dirty="0">
                <a:latin typeface="Arial Narrow"/>
                <a:cs typeface="Arial Narrow"/>
              </a:rPr>
              <a:t>SSL/TLS Connection encrypted with the  session key from Step</a:t>
            </a:r>
            <a:r>
              <a:rPr sz="2000" spc="-10" dirty="0">
                <a:latin typeface="Arial Narrow"/>
                <a:cs typeface="Arial Narrow"/>
              </a:rPr>
              <a:t> </a:t>
            </a:r>
            <a:r>
              <a:rPr sz="2000" spc="-5" dirty="0">
                <a:latin typeface="Arial Narrow"/>
                <a:cs typeface="Arial Narrow"/>
              </a:rPr>
              <a:t>3.</a:t>
            </a:r>
            <a:endParaRPr sz="2000">
              <a:latin typeface="Arial Narrow"/>
              <a:cs typeface="Arial Narrow"/>
            </a:endParaRPr>
          </a:p>
        </p:txBody>
      </p:sp>
      <p:sp>
        <p:nvSpPr>
          <p:cNvPr id="13" name="object 13"/>
          <p:cNvSpPr/>
          <p:nvPr/>
        </p:nvSpPr>
        <p:spPr>
          <a:xfrm>
            <a:off x="3524250" y="4536185"/>
            <a:ext cx="3251200" cy="260985"/>
          </a:xfrm>
          <a:custGeom>
            <a:avLst/>
            <a:gdLst/>
            <a:ahLst/>
            <a:cxnLst/>
            <a:rect l="l" t="t" r="r" b="b"/>
            <a:pathLst>
              <a:path w="3251200" h="260985">
                <a:moveTo>
                  <a:pt x="130302" y="260604"/>
                </a:moveTo>
                <a:lnTo>
                  <a:pt x="130302" y="0"/>
                </a:lnTo>
                <a:lnTo>
                  <a:pt x="0" y="130302"/>
                </a:lnTo>
                <a:lnTo>
                  <a:pt x="130302" y="260604"/>
                </a:lnTo>
                <a:close/>
              </a:path>
              <a:path w="3251200" h="260985">
                <a:moveTo>
                  <a:pt x="3120390" y="195072"/>
                </a:moveTo>
                <a:lnTo>
                  <a:pt x="3120390" y="65532"/>
                </a:lnTo>
                <a:lnTo>
                  <a:pt x="130302" y="65532"/>
                </a:lnTo>
                <a:lnTo>
                  <a:pt x="130301" y="195072"/>
                </a:lnTo>
                <a:lnTo>
                  <a:pt x="3120390" y="195072"/>
                </a:lnTo>
                <a:close/>
              </a:path>
              <a:path w="3251200" h="260985">
                <a:moveTo>
                  <a:pt x="3250692" y="130302"/>
                </a:moveTo>
                <a:lnTo>
                  <a:pt x="3120390" y="0"/>
                </a:lnTo>
                <a:lnTo>
                  <a:pt x="3120390" y="260604"/>
                </a:lnTo>
                <a:lnTo>
                  <a:pt x="3250692" y="130302"/>
                </a:lnTo>
                <a:close/>
              </a:path>
            </a:pathLst>
          </a:custGeom>
          <a:solidFill>
            <a:srgbClr val="FFFFCC"/>
          </a:solidFill>
        </p:spPr>
        <p:txBody>
          <a:bodyPr wrap="square" lIns="0" tIns="0" rIns="0" bIns="0" rtlCol="0"/>
          <a:lstStyle/>
          <a:p>
            <a:endParaRPr/>
          </a:p>
        </p:txBody>
      </p:sp>
      <p:sp>
        <p:nvSpPr>
          <p:cNvPr id="14" name="object 14"/>
          <p:cNvSpPr/>
          <p:nvPr/>
        </p:nvSpPr>
        <p:spPr>
          <a:xfrm>
            <a:off x="3518915" y="4531614"/>
            <a:ext cx="3261360" cy="269875"/>
          </a:xfrm>
          <a:custGeom>
            <a:avLst/>
            <a:gdLst/>
            <a:ahLst/>
            <a:cxnLst/>
            <a:rect l="l" t="t" r="r" b="b"/>
            <a:pathLst>
              <a:path w="3261359" h="269875">
                <a:moveTo>
                  <a:pt x="140208" y="64770"/>
                </a:moveTo>
                <a:lnTo>
                  <a:pt x="140208" y="3048"/>
                </a:lnTo>
                <a:lnTo>
                  <a:pt x="139446" y="762"/>
                </a:lnTo>
                <a:lnTo>
                  <a:pt x="137160" y="762"/>
                </a:lnTo>
                <a:lnTo>
                  <a:pt x="135636" y="0"/>
                </a:lnTo>
                <a:lnTo>
                  <a:pt x="133350" y="0"/>
                </a:lnTo>
                <a:lnTo>
                  <a:pt x="2286" y="131826"/>
                </a:lnTo>
                <a:lnTo>
                  <a:pt x="0" y="133350"/>
                </a:lnTo>
                <a:lnTo>
                  <a:pt x="0" y="136398"/>
                </a:lnTo>
                <a:lnTo>
                  <a:pt x="2286" y="137922"/>
                </a:lnTo>
                <a:lnTo>
                  <a:pt x="9144" y="144819"/>
                </a:lnTo>
                <a:lnTo>
                  <a:pt x="9144" y="131826"/>
                </a:lnTo>
                <a:lnTo>
                  <a:pt x="12192" y="134874"/>
                </a:lnTo>
                <a:lnTo>
                  <a:pt x="131064" y="16002"/>
                </a:lnTo>
                <a:lnTo>
                  <a:pt x="131064" y="4572"/>
                </a:lnTo>
                <a:lnTo>
                  <a:pt x="138684" y="8382"/>
                </a:lnTo>
                <a:lnTo>
                  <a:pt x="138684" y="64770"/>
                </a:lnTo>
                <a:lnTo>
                  <a:pt x="140208" y="64770"/>
                </a:lnTo>
                <a:close/>
              </a:path>
              <a:path w="3261359" h="269875">
                <a:moveTo>
                  <a:pt x="12192" y="134874"/>
                </a:moveTo>
                <a:lnTo>
                  <a:pt x="9144" y="131826"/>
                </a:lnTo>
                <a:lnTo>
                  <a:pt x="9144" y="137922"/>
                </a:lnTo>
                <a:lnTo>
                  <a:pt x="12192" y="134874"/>
                </a:lnTo>
                <a:close/>
              </a:path>
              <a:path w="3261359" h="269875">
                <a:moveTo>
                  <a:pt x="138684" y="261366"/>
                </a:moveTo>
                <a:lnTo>
                  <a:pt x="12192" y="134874"/>
                </a:lnTo>
                <a:lnTo>
                  <a:pt x="9144" y="137922"/>
                </a:lnTo>
                <a:lnTo>
                  <a:pt x="9144" y="144819"/>
                </a:lnTo>
                <a:lnTo>
                  <a:pt x="131064" y="267448"/>
                </a:lnTo>
                <a:lnTo>
                  <a:pt x="131064" y="265176"/>
                </a:lnTo>
                <a:lnTo>
                  <a:pt x="138684" y="261366"/>
                </a:lnTo>
                <a:close/>
              </a:path>
              <a:path w="3261359" h="269875">
                <a:moveTo>
                  <a:pt x="138684" y="8382"/>
                </a:moveTo>
                <a:lnTo>
                  <a:pt x="131064" y="4572"/>
                </a:lnTo>
                <a:lnTo>
                  <a:pt x="131064" y="16002"/>
                </a:lnTo>
                <a:lnTo>
                  <a:pt x="138684" y="8382"/>
                </a:lnTo>
                <a:close/>
              </a:path>
              <a:path w="3261359" h="269875">
                <a:moveTo>
                  <a:pt x="138684" y="64770"/>
                </a:moveTo>
                <a:lnTo>
                  <a:pt x="138684" y="8382"/>
                </a:lnTo>
                <a:lnTo>
                  <a:pt x="131064" y="16002"/>
                </a:lnTo>
                <a:lnTo>
                  <a:pt x="131064" y="72390"/>
                </a:lnTo>
                <a:lnTo>
                  <a:pt x="132588" y="74676"/>
                </a:lnTo>
                <a:lnTo>
                  <a:pt x="135636" y="74676"/>
                </a:lnTo>
                <a:lnTo>
                  <a:pt x="135636" y="64770"/>
                </a:lnTo>
                <a:lnTo>
                  <a:pt x="138684" y="64770"/>
                </a:lnTo>
                <a:close/>
              </a:path>
              <a:path w="3261359" h="269875">
                <a:moveTo>
                  <a:pt x="3130296" y="253745"/>
                </a:moveTo>
                <a:lnTo>
                  <a:pt x="3130296" y="197358"/>
                </a:lnTo>
                <a:lnTo>
                  <a:pt x="3128772" y="195072"/>
                </a:lnTo>
                <a:lnTo>
                  <a:pt x="132588" y="195072"/>
                </a:lnTo>
                <a:lnTo>
                  <a:pt x="131064" y="197358"/>
                </a:lnTo>
                <a:lnTo>
                  <a:pt x="131064" y="253746"/>
                </a:lnTo>
                <a:lnTo>
                  <a:pt x="135636" y="258318"/>
                </a:lnTo>
                <a:lnTo>
                  <a:pt x="135636" y="204978"/>
                </a:lnTo>
                <a:lnTo>
                  <a:pt x="140208" y="199644"/>
                </a:lnTo>
                <a:lnTo>
                  <a:pt x="140207" y="204978"/>
                </a:lnTo>
                <a:lnTo>
                  <a:pt x="3121152" y="204978"/>
                </a:lnTo>
                <a:lnTo>
                  <a:pt x="3121152" y="199644"/>
                </a:lnTo>
                <a:lnTo>
                  <a:pt x="3125724" y="204978"/>
                </a:lnTo>
                <a:lnTo>
                  <a:pt x="3125724" y="258317"/>
                </a:lnTo>
                <a:lnTo>
                  <a:pt x="3130296" y="253745"/>
                </a:lnTo>
                <a:close/>
              </a:path>
              <a:path w="3261359" h="269875">
                <a:moveTo>
                  <a:pt x="138684" y="268478"/>
                </a:moveTo>
                <a:lnTo>
                  <a:pt x="138684" y="261366"/>
                </a:lnTo>
                <a:lnTo>
                  <a:pt x="131064" y="265176"/>
                </a:lnTo>
                <a:lnTo>
                  <a:pt x="131064" y="267448"/>
                </a:lnTo>
                <a:lnTo>
                  <a:pt x="133350" y="269748"/>
                </a:lnTo>
                <a:lnTo>
                  <a:pt x="135636" y="269748"/>
                </a:lnTo>
                <a:lnTo>
                  <a:pt x="137160" y="268986"/>
                </a:lnTo>
                <a:lnTo>
                  <a:pt x="138684" y="268478"/>
                </a:lnTo>
                <a:close/>
              </a:path>
              <a:path w="3261359" h="269875">
                <a:moveTo>
                  <a:pt x="3125724" y="64769"/>
                </a:moveTo>
                <a:lnTo>
                  <a:pt x="135636" y="64770"/>
                </a:lnTo>
                <a:lnTo>
                  <a:pt x="140208" y="70104"/>
                </a:lnTo>
                <a:lnTo>
                  <a:pt x="140208" y="74676"/>
                </a:lnTo>
                <a:lnTo>
                  <a:pt x="3121152" y="74675"/>
                </a:lnTo>
                <a:lnTo>
                  <a:pt x="3121152" y="70103"/>
                </a:lnTo>
                <a:lnTo>
                  <a:pt x="3125724" y="64769"/>
                </a:lnTo>
                <a:close/>
              </a:path>
              <a:path w="3261359" h="269875">
                <a:moveTo>
                  <a:pt x="140208" y="74676"/>
                </a:moveTo>
                <a:lnTo>
                  <a:pt x="140208" y="70104"/>
                </a:lnTo>
                <a:lnTo>
                  <a:pt x="135636" y="64770"/>
                </a:lnTo>
                <a:lnTo>
                  <a:pt x="135636" y="74676"/>
                </a:lnTo>
                <a:lnTo>
                  <a:pt x="140208" y="74676"/>
                </a:lnTo>
                <a:close/>
              </a:path>
              <a:path w="3261359" h="269875">
                <a:moveTo>
                  <a:pt x="140208" y="204978"/>
                </a:moveTo>
                <a:lnTo>
                  <a:pt x="140208" y="199644"/>
                </a:lnTo>
                <a:lnTo>
                  <a:pt x="135636" y="204978"/>
                </a:lnTo>
                <a:lnTo>
                  <a:pt x="140208" y="204978"/>
                </a:lnTo>
                <a:close/>
              </a:path>
              <a:path w="3261359" h="269875">
                <a:moveTo>
                  <a:pt x="140208" y="266700"/>
                </a:moveTo>
                <a:lnTo>
                  <a:pt x="140208" y="204978"/>
                </a:lnTo>
                <a:lnTo>
                  <a:pt x="135636" y="204978"/>
                </a:lnTo>
                <a:lnTo>
                  <a:pt x="135636" y="258318"/>
                </a:lnTo>
                <a:lnTo>
                  <a:pt x="138684" y="261366"/>
                </a:lnTo>
                <a:lnTo>
                  <a:pt x="138684" y="268478"/>
                </a:lnTo>
                <a:lnTo>
                  <a:pt x="139446" y="268224"/>
                </a:lnTo>
                <a:lnTo>
                  <a:pt x="140208" y="266700"/>
                </a:lnTo>
                <a:close/>
              </a:path>
              <a:path w="3261359" h="269875">
                <a:moveTo>
                  <a:pt x="3261360" y="136397"/>
                </a:moveTo>
                <a:lnTo>
                  <a:pt x="3261360" y="133349"/>
                </a:lnTo>
                <a:lnTo>
                  <a:pt x="3259074" y="131825"/>
                </a:lnTo>
                <a:lnTo>
                  <a:pt x="3128010" y="0"/>
                </a:lnTo>
                <a:lnTo>
                  <a:pt x="3125724" y="0"/>
                </a:lnTo>
                <a:lnTo>
                  <a:pt x="3124200" y="761"/>
                </a:lnTo>
                <a:lnTo>
                  <a:pt x="3121914" y="761"/>
                </a:lnTo>
                <a:lnTo>
                  <a:pt x="3121152" y="3048"/>
                </a:lnTo>
                <a:lnTo>
                  <a:pt x="3121152" y="64769"/>
                </a:lnTo>
                <a:lnTo>
                  <a:pt x="3122676" y="64769"/>
                </a:lnTo>
                <a:lnTo>
                  <a:pt x="3122676" y="8382"/>
                </a:lnTo>
                <a:lnTo>
                  <a:pt x="3130296" y="4571"/>
                </a:lnTo>
                <a:lnTo>
                  <a:pt x="3130296" y="16002"/>
                </a:lnTo>
                <a:lnTo>
                  <a:pt x="3249168" y="134873"/>
                </a:lnTo>
                <a:lnTo>
                  <a:pt x="3252216" y="131825"/>
                </a:lnTo>
                <a:lnTo>
                  <a:pt x="3252216" y="144819"/>
                </a:lnTo>
                <a:lnTo>
                  <a:pt x="3259074" y="137921"/>
                </a:lnTo>
                <a:lnTo>
                  <a:pt x="3261360" y="136397"/>
                </a:lnTo>
                <a:close/>
              </a:path>
              <a:path w="3261359" h="269875">
                <a:moveTo>
                  <a:pt x="3125724" y="74675"/>
                </a:moveTo>
                <a:lnTo>
                  <a:pt x="3125724" y="64769"/>
                </a:lnTo>
                <a:lnTo>
                  <a:pt x="3121152" y="70103"/>
                </a:lnTo>
                <a:lnTo>
                  <a:pt x="3121152" y="74675"/>
                </a:lnTo>
                <a:lnTo>
                  <a:pt x="3125724" y="74675"/>
                </a:lnTo>
                <a:close/>
              </a:path>
              <a:path w="3261359" h="269875">
                <a:moveTo>
                  <a:pt x="3125724" y="204978"/>
                </a:moveTo>
                <a:lnTo>
                  <a:pt x="3121152" y="199644"/>
                </a:lnTo>
                <a:lnTo>
                  <a:pt x="3121152" y="204978"/>
                </a:lnTo>
                <a:lnTo>
                  <a:pt x="3125724" y="204978"/>
                </a:lnTo>
                <a:close/>
              </a:path>
              <a:path w="3261359" h="269875">
                <a:moveTo>
                  <a:pt x="3125724" y="258317"/>
                </a:moveTo>
                <a:lnTo>
                  <a:pt x="3125724" y="204978"/>
                </a:lnTo>
                <a:lnTo>
                  <a:pt x="3121152" y="204978"/>
                </a:lnTo>
                <a:lnTo>
                  <a:pt x="3121152" y="266700"/>
                </a:lnTo>
                <a:lnTo>
                  <a:pt x="3121914" y="268223"/>
                </a:lnTo>
                <a:lnTo>
                  <a:pt x="3122676" y="268478"/>
                </a:lnTo>
                <a:lnTo>
                  <a:pt x="3122676" y="261365"/>
                </a:lnTo>
                <a:lnTo>
                  <a:pt x="3125724" y="258317"/>
                </a:lnTo>
                <a:close/>
              </a:path>
              <a:path w="3261359" h="269875">
                <a:moveTo>
                  <a:pt x="3130296" y="16002"/>
                </a:moveTo>
                <a:lnTo>
                  <a:pt x="3130296" y="4571"/>
                </a:lnTo>
                <a:lnTo>
                  <a:pt x="3122676" y="8382"/>
                </a:lnTo>
                <a:lnTo>
                  <a:pt x="3130296" y="16002"/>
                </a:lnTo>
                <a:close/>
              </a:path>
              <a:path w="3261359" h="269875">
                <a:moveTo>
                  <a:pt x="3130296" y="72389"/>
                </a:moveTo>
                <a:lnTo>
                  <a:pt x="3130296" y="16002"/>
                </a:lnTo>
                <a:lnTo>
                  <a:pt x="3122676" y="8382"/>
                </a:lnTo>
                <a:lnTo>
                  <a:pt x="3122676" y="64769"/>
                </a:lnTo>
                <a:lnTo>
                  <a:pt x="3125724" y="64769"/>
                </a:lnTo>
                <a:lnTo>
                  <a:pt x="3125724" y="74675"/>
                </a:lnTo>
                <a:lnTo>
                  <a:pt x="3128772" y="74675"/>
                </a:lnTo>
                <a:lnTo>
                  <a:pt x="3130296" y="72389"/>
                </a:lnTo>
                <a:close/>
              </a:path>
              <a:path w="3261359" h="269875">
                <a:moveTo>
                  <a:pt x="3252216" y="144819"/>
                </a:moveTo>
                <a:lnTo>
                  <a:pt x="3252216" y="137921"/>
                </a:lnTo>
                <a:lnTo>
                  <a:pt x="3249168" y="134873"/>
                </a:lnTo>
                <a:lnTo>
                  <a:pt x="3122676" y="261365"/>
                </a:lnTo>
                <a:lnTo>
                  <a:pt x="3130296" y="265176"/>
                </a:lnTo>
                <a:lnTo>
                  <a:pt x="3130296" y="267448"/>
                </a:lnTo>
                <a:lnTo>
                  <a:pt x="3252216" y="144819"/>
                </a:lnTo>
                <a:close/>
              </a:path>
              <a:path w="3261359" h="269875">
                <a:moveTo>
                  <a:pt x="3130296" y="267448"/>
                </a:moveTo>
                <a:lnTo>
                  <a:pt x="3130296" y="265176"/>
                </a:lnTo>
                <a:lnTo>
                  <a:pt x="3122676" y="261365"/>
                </a:lnTo>
                <a:lnTo>
                  <a:pt x="3122676" y="268478"/>
                </a:lnTo>
                <a:lnTo>
                  <a:pt x="3124200" y="268986"/>
                </a:lnTo>
                <a:lnTo>
                  <a:pt x="3125724" y="269748"/>
                </a:lnTo>
                <a:lnTo>
                  <a:pt x="3128010" y="269748"/>
                </a:lnTo>
                <a:lnTo>
                  <a:pt x="3130296" y="267448"/>
                </a:lnTo>
                <a:close/>
              </a:path>
              <a:path w="3261359" h="269875">
                <a:moveTo>
                  <a:pt x="3252216" y="137921"/>
                </a:moveTo>
                <a:lnTo>
                  <a:pt x="3252216" y="131825"/>
                </a:lnTo>
                <a:lnTo>
                  <a:pt x="3249168" y="134873"/>
                </a:lnTo>
                <a:lnTo>
                  <a:pt x="3252216" y="137921"/>
                </a:lnTo>
                <a:close/>
              </a:path>
            </a:pathLst>
          </a:custGeom>
          <a:solidFill>
            <a:srgbClr val="000000"/>
          </a:solidFill>
        </p:spPr>
        <p:txBody>
          <a:bodyPr wrap="square" lIns="0" tIns="0" rIns="0" bIns="0" rtlCol="0"/>
          <a:lstStyle/>
          <a:p>
            <a:endParaRPr/>
          </a:p>
        </p:txBody>
      </p:sp>
      <p:sp>
        <p:nvSpPr>
          <p:cNvPr id="15" name="object 15"/>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16" name="object 16"/>
          <p:cNvSpPr txBox="1">
            <a:spLocks noGrp="1"/>
          </p:cNvSpPr>
          <p:nvPr>
            <p:ph type="sldNum" sz="quarter" idx="7"/>
          </p:nvPr>
        </p:nvSpPr>
        <p:spPr>
          <a:prstGeom prst="rect">
            <a:avLst/>
          </a:prstGeom>
        </p:spPr>
        <p:txBody>
          <a:bodyPr vert="horz" wrap="square" lIns="0" tIns="45720" rIns="0" bIns="0" rtlCol="0">
            <a:spAutoFit/>
          </a:bodyPr>
          <a:lstStyle/>
          <a:p>
            <a:pPr marL="25400">
              <a:lnSpc>
                <a:spcPct val="100000"/>
              </a:lnSpc>
              <a:spcBef>
                <a:spcPts val="360"/>
              </a:spcBef>
            </a:pPr>
            <a:fld id="{81D60167-4931-47E6-BA6A-407CBD079E47}" type="slidenum">
              <a:rPr spc="-5" dirty="0"/>
              <a:t>72</a:t>
            </a:fld>
            <a:endParaRPr spc="-5" dirty="0"/>
          </a:p>
        </p:txBody>
      </p:sp>
    </p:spTree>
    <p:extLst>
      <p:ext uri="{BB962C8B-B14F-4D97-AF65-F5344CB8AC3E}">
        <p14:creationId xmlns:p14="http://schemas.microsoft.com/office/powerpoint/2010/main" val="417327772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3628897" y="1440433"/>
            <a:ext cx="2800985" cy="467359"/>
          </a:xfrm>
          <a:prstGeom prst="rect">
            <a:avLst/>
          </a:prstGeom>
        </p:spPr>
        <p:txBody>
          <a:bodyPr vert="horz" wrap="square" lIns="0" tIns="12065" rIns="0" bIns="0" rtlCol="0">
            <a:spAutoFit/>
          </a:bodyPr>
          <a:lstStyle/>
          <a:p>
            <a:pPr marL="12700">
              <a:lnSpc>
                <a:spcPct val="100000"/>
              </a:lnSpc>
              <a:spcBef>
                <a:spcPts val="95"/>
              </a:spcBef>
            </a:pPr>
            <a:r>
              <a:rPr spc="-5" dirty="0"/>
              <a:t>The Attack – Step</a:t>
            </a:r>
            <a:r>
              <a:rPr spc="-135" dirty="0"/>
              <a:t> </a:t>
            </a:r>
            <a:r>
              <a:rPr spc="-5" dirty="0"/>
              <a:t>1</a:t>
            </a:r>
          </a:p>
        </p:txBody>
      </p:sp>
      <p:sp>
        <p:nvSpPr>
          <p:cNvPr id="5" name="object 5"/>
          <p:cNvSpPr/>
          <p:nvPr/>
        </p:nvSpPr>
        <p:spPr>
          <a:xfrm>
            <a:off x="1838705" y="3238500"/>
            <a:ext cx="1758695" cy="1957726"/>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1892807" y="2193983"/>
            <a:ext cx="2908300" cy="857250"/>
          </a:xfrm>
          <a:custGeom>
            <a:avLst/>
            <a:gdLst/>
            <a:ahLst/>
            <a:cxnLst/>
            <a:rect l="l" t="t" r="r" b="b"/>
            <a:pathLst>
              <a:path w="2908300" h="857250">
                <a:moveTo>
                  <a:pt x="939800" y="108780"/>
                </a:moveTo>
                <a:lnTo>
                  <a:pt x="939800" y="99636"/>
                </a:lnTo>
                <a:lnTo>
                  <a:pt x="914400" y="92016"/>
                </a:lnTo>
                <a:lnTo>
                  <a:pt x="863600" y="84419"/>
                </a:lnTo>
                <a:lnTo>
                  <a:pt x="812800" y="78917"/>
                </a:lnTo>
                <a:lnTo>
                  <a:pt x="762000" y="75571"/>
                </a:lnTo>
                <a:lnTo>
                  <a:pt x="711200" y="74442"/>
                </a:lnTo>
                <a:lnTo>
                  <a:pt x="660400" y="75591"/>
                </a:lnTo>
                <a:lnTo>
                  <a:pt x="609600" y="79082"/>
                </a:lnTo>
                <a:lnTo>
                  <a:pt x="558800" y="84973"/>
                </a:lnTo>
                <a:lnTo>
                  <a:pt x="508000" y="93328"/>
                </a:lnTo>
                <a:lnTo>
                  <a:pt x="457200" y="104208"/>
                </a:lnTo>
                <a:lnTo>
                  <a:pt x="444500" y="109542"/>
                </a:lnTo>
                <a:lnTo>
                  <a:pt x="419100" y="114876"/>
                </a:lnTo>
                <a:lnTo>
                  <a:pt x="393699" y="127119"/>
                </a:lnTo>
                <a:lnTo>
                  <a:pt x="342899" y="145723"/>
                </a:lnTo>
                <a:lnTo>
                  <a:pt x="304799" y="170283"/>
                </a:lnTo>
                <a:lnTo>
                  <a:pt x="279399" y="200395"/>
                </a:lnTo>
                <a:lnTo>
                  <a:pt x="253999" y="235655"/>
                </a:lnTo>
                <a:lnTo>
                  <a:pt x="253999" y="281754"/>
                </a:lnTo>
                <a:lnTo>
                  <a:pt x="241299" y="282516"/>
                </a:lnTo>
                <a:lnTo>
                  <a:pt x="228599" y="284040"/>
                </a:lnTo>
                <a:lnTo>
                  <a:pt x="177799" y="289664"/>
                </a:lnTo>
                <a:lnTo>
                  <a:pt x="126999" y="300958"/>
                </a:lnTo>
                <a:lnTo>
                  <a:pt x="76199" y="319041"/>
                </a:lnTo>
                <a:lnTo>
                  <a:pt x="25399" y="345033"/>
                </a:lnTo>
                <a:lnTo>
                  <a:pt x="0" y="380052"/>
                </a:lnTo>
                <a:lnTo>
                  <a:pt x="0" y="388434"/>
                </a:lnTo>
                <a:lnTo>
                  <a:pt x="12699" y="383862"/>
                </a:lnTo>
                <a:lnTo>
                  <a:pt x="38099" y="351202"/>
                </a:lnTo>
                <a:lnTo>
                  <a:pt x="76199" y="326786"/>
                </a:lnTo>
                <a:lnTo>
                  <a:pt x="126999" y="309633"/>
                </a:lnTo>
                <a:lnTo>
                  <a:pt x="177799" y="298759"/>
                </a:lnTo>
                <a:lnTo>
                  <a:pt x="228599" y="293184"/>
                </a:lnTo>
                <a:lnTo>
                  <a:pt x="241299" y="292422"/>
                </a:lnTo>
                <a:lnTo>
                  <a:pt x="253999" y="290898"/>
                </a:lnTo>
                <a:lnTo>
                  <a:pt x="266699" y="290898"/>
                </a:lnTo>
                <a:lnTo>
                  <a:pt x="266699" y="229281"/>
                </a:lnTo>
                <a:lnTo>
                  <a:pt x="292099" y="191680"/>
                </a:lnTo>
                <a:lnTo>
                  <a:pt x="380999" y="138429"/>
                </a:lnTo>
                <a:lnTo>
                  <a:pt x="431800" y="124020"/>
                </a:lnTo>
                <a:lnTo>
                  <a:pt x="457200" y="113352"/>
                </a:lnTo>
                <a:lnTo>
                  <a:pt x="508000" y="102677"/>
                </a:lnTo>
                <a:lnTo>
                  <a:pt x="558800" y="94405"/>
                </a:lnTo>
                <a:lnTo>
                  <a:pt x="609600" y="88513"/>
                </a:lnTo>
                <a:lnTo>
                  <a:pt x="660400" y="84980"/>
                </a:lnTo>
                <a:lnTo>
                  <a:pt x="711200" y="83783"/>
                </a:lnTo>
                <a:lnTo>
                  <a:pt x="762000" y="84901"/>
                </a:lnTo>
                <a:lnTo>
                  <a:pt x="812800" y="88311"/>
                </a:lnTo>
                <a:lnTo>
                  <a:pt x="863600" y="93992"/>
                </a:lnTo>
                <a:lnTo>
                  <a:pt x="901700" y="101922"/>
                </a:lnTo>
                <a:lnTo>
                  <a:pt x="927100" y="104970"/>
                </a:lnTo>
                <a:lnTo>
                  <a:pt x="939800" y="108780"/>
                </a:lnTo>
                <a:close/>
              </a:path>
              <a:path w="2908300" h="857250">
                <a:moveTo>
                  <a:pt x="139699" y="498924"/>
                </a:moveTo>
                <a:lnTo>
                  <a:pt x="126999" y="495114"/>
                </a:lnTo>
                <a:lnTo>
                  <a:pt x="114299" y="492066"/>
                </a:lnTo>
                <a:lnTo>
                  <a:pt x="88899" y="479729"/>
                </a:lnTo>
                <a:lnTo>
                  <a:pt x="38099" y="459014"/>
                </a:lnTo>
                <a:lnTo>
                  <a:pt x="12699" y="430251"/>
                </a:lnTo>
                <a:lnTo>
                  <a:pt x="0" y="393768"/>
                </a:lnTo>
                <a:lnTo>
                  <a:pt x="0" y="433410"/>
                </a:lnTo>
                <a:lnTo>
                  <a:pt x="38099" y="464800"/>
                </a:lnTo>
                <a:lnTo>
                  <a:pt x="76199" y="487154"/>
                </a:lnTo>
                <a:lnTo>
                  <a:pt x="114299" y="501210"/>
                </a:lnTo>
                <a:lnTo>
                  <a:pt x="125106" y="504452"/>
                </a:lnTo>
                <a:lnTo>
                  <a:pt x="126999" y="503496"/>
                </a:lnTo>
                <a:lnTo>
                  <a:pt x="139699" y="498924"/>
                </a:lnTo>
                <a:close/>
              </a:path>
              <a:path w="2908300" h="857250">
                <a:moveTo>
                  <a:pt x="139699" y="512640"/>
                </a:moveTo>
                <a:lnTo>
                  <a:pt x="139699" y="508068"/>
                </a:lnTo>
                <a:lnTo>
                  <a:pt x="126999" y="505020"/>
                </a:lnTo>
                <a:lnTo>
                  <a:pt x="125106" y="504452"/>
                </a:lnTo>
                <a:lnTo>
                  <a:pt x="101599" y="516319"/>
                </a:lnTo>
                <a:lnTo>
                  <a:pt x="88899" y="532071"/>
                </a:lnTo>
                <a:lnTo>
                  <a:pt x="63499" y="551823"/>
                </a:lnTo>
                <a:lnTo>
                  <a:pt x="63499" y="577410"/>
                </a:lnTo>
                <a:lnTo>
                  <a:pt x="76199" y="556058"/>
                </a:lnTo>
                <a:lnTo>
                  <a:pt x="88899" y="537695"/>
                </a:lnTo>
                <a:lnTo>
                  <a:pt x="114299" y="522998"/>
                </a:lnTo>
                <a:lnTo>
                  <a:pt x="139699" y="512640"/>
                </a:lnTo>
                <a:close/>
              </a:path>
              <a:path w="2908300" h="857250">
                <a:moveTo>
                  <a:pt x="393700" y="702378"/>
                </a:moveTo>
                <a:lnTo>
                  <a:pt x="393700" y="693234"/>
                </a:lnTo>
                <a:lnTo>
                  <a:pt x="381000" y="693996"/>
                </a:lnTo>
                <a:lnTo>
                  <a:pt x="342900" y="694278"/>
                </a:lnTo>
                <a:lnTo>
                  <a:pt x="292100" y="690754"/>
                </a:lnTo>
                <a:lnTo>
                  <a:pt x="228600" y="682647"/>
                </a:lnTo>
                <a:lnTo>
                  <a:pt x="177799" y="669179"/>
                </a:lnTo>
                <a:lnTo>
                  <a:pt x="126999" y="649573"/>
                </a:lnTo>
                <a:lnTo>
                  <a:pt x="88899" y="623052"/>
                </a:lnTo>
                <a:lnTo>
                  <a:pt x="63499" y="588840"/>
                </a:lnTo>
                <a:lnTo>
                  <a:pt x="63499" y="591126"/>
                </a:lnTo>
                <a:lnTo>
                  <a:pt x="101599" y="650117"/>
                </a:lnTo>
                <a:lnTo>
                  <a:pt x="152399" y="670356"/>
                </a:lnTo>
                <a:lnTo>
                  <a:pt x="203199" y="685228"/>
                </a:lnTo>
                <a:lnTo>
                  <a:pt x="254000" y="695339"/>
                </a:lnTo>
                <a:lnTo>
                  <a:pt x="292100" y="701291"/>
                </a:lnTo>
                <a:lnTo>
                  <a:pt x="342900" y="703690"/>
                </a:lnTo>
                <a:lnTo>
                  <a:pt x="381000" y="703140"/>
                </a:lnTo>
                <a:lnTo>
                  <a:pt x="393700" y="702378"/>
                </a:lnTo>
                <a:close/>
              </a:path>
              <a:path w="2908300" h="857250">
                <a:moveTo>
                  <a:pt x="152399" y="505020"/>
                </a:moveTo>
                <a:lnTo>
                  <a:pt x="152399" y="500448"/>
                </a:lnTo>
                <a:lnTo>
                  <a:pt x="139699" y="498924"/>
                </a:lnTo>
                <a:lnTo>
                  <a:pt x="126999" y="503496"/>
                </a:lnTo>
                <a:lnTo>
                  <a:pt x="125106" y="504452"/>
                </a:lnTo>
                <a:lnTo>
                  <a:pt x="126999" y="505020"/>
                </a:lnTo>
                <a:lnTo>
                  <a:pt x="139699" y="508068"/>
                </a:lnTo>
                <a:lnTo>
                  <a:pt x="139699" y="506544"/>
                </a:lnTo>
                <a:lnTo>
                  <a:pt x="152399" y="505020"/>
                </a:lnTo>
                <a:close/>
              </a:path>
              <a:path w="2908300" h="857250">
                <a:moveTo>
                  <a:pt x="1104900" y="777054"/>
                </a:moveTo>
                <a:lnTo>
                  <a:pt x="1104900" y="767910"/>
                </a:lnTo>
                <a:lnTo>
                  <a:pt x="1079500" y="773244"/>
                </a:lnTo>
                <a:lnTo>
                  <a:pt x="1041400" y="781507"/>
                </a:lnTo>
                <a:lnTo>
                  <a:pt x="990600" y="788138"/>
                </a:lnTo>
                <a:lnTo>
                  <a:pt x="939800" y="793020"/>
                </a:lnTo>
                <a:lnTo>
                  <a:pt x="889000" y="796035"/>
                </a:lnTo>
                <a:lnTo>
                  <a:pt x="838200" y="797067"/>
                </a:lnTo>
                <a:lnTo>
                  <a:pt x="787400" y="795998"/>
                </a:lnTo>
                <a:lnTo>
                  <a:pt x="736600" y="792713"/>
                </a:lnTo>
                <a:lnTo>
                  <a:pt x="673100" y="787093"/>
                </a:lnTo>
                <a:lnTo>
                  <a:pt x="622300" y="779022"/>
                </a:lnTo>
                <a:lnTo>
                  <a:pt x="571500" y="768383"/>
                </a:lnTo>
                <a:lnTo>
                  <a:pt x="520700" y="755059"/>
                </a:lnTo>
                <a:lnTo>
                  <a:pt x="482600" y="738932"/>
                </a:lnTo>
                <a:lnTo>
                  <a:pt x="431800" y="719887"/>
                </a:lnTo>
                <a:lnTo>
                  <a:pt x="393700" y="697806"/>
                </a:lnTo>
                <a:lnTo>
                  <a:pt x="393700" y="705426"/>
                </a:lnTo>
                <a:lnTo>
                  <a:pt x="431800" y="727862"/>
                </a:lnTo>
                <a:lnTo>
                  <a:pt x="469900" y="747234"/>
                </a:lnTo>
                <a:lnTo>
                  <a:pt x="520700" y="763657"/>
                </a:lnTo>
                <a:lnTo>
                  <a:pt x="571500" y="777246"/>
                </a:lnTo>
                <a:lnTo>
                  <a:pt x="622300" y="788114"/>
                </a:lnTo>
                <a:lnTo>
                  <a:pt x="673100" y="796377"/>
                </a:lnTo>
                <a:lnTo>
                  <a:pt x="723900" y="802147"/>
                </a:lnTo>
                <a:lnTo>
                  <a:pt x="787400" y="805541"/>
                </a:lnTo>
                <a:lnTo>
                  <a:pt x="838200" y="806672"/>
                </a:lnTo>
                <a:lnTo>
                  <a:pt x="889000" y="805654"/>
                </a:lnTo>
                <a:lnTo>
                  <a:pt x="939800" y="802603"/>
                </a:lnTo>
                <a:lnTo>
                  <a:pt x="990600" y="797632"/>
                </a:lnTo>
                <a:lnTo>
                  <a:pt x="1041400" y="790855"/>
                </a:lnTo>
                <a:lnTo>
                  <a:pt x="1079500" y="782388"/>
                </a:lnTo>
                <a:lnTo>
                  <a:pt x="1104900" y="777054"/>
                </a:lnTo>
                <a:close/>
              </a:path>
              <a:path w="2908300" h="857250">
                <a:moveTo>
                  <a:pt x="1511300" y="73728"/>
                </a:moveTo>
                <a:lnTo>
                  <a:pt x="1511300" y="64584"/>
                </a:lnTo>
                <a:lnTo>
                  <a:pt x="1498600" y="60774"/>
                </a:lnTo>
                <a:lnTo>
                  <a:pt x="1460500" y="48358"/>
                </a:lnTo>
                <a:lnTo>
                  <a:pt x="1422400" y="38314"/>
                </a:lnTo>
                <a:lnTo>
                  <a:pt x="1371600" y="30757"/>
                </a:lnTo>
                <a:lnTo>
                  <a:pt x="1320800" y="25801"/>
                </a:lnTo>
                <a:lnTo>
                  <a:pt x="1270000" y="23560"/>
                </a:lnTo>
                <a:lnTo>
                  <a:pt x="1219200" y="24150"/>
                </a:lnTo>
                <a:lnTo>
                  <a:pt x="1168400" y="27685"/>
                </a:lnTo>
                <a:lnTo>
                  <a:pt x="1117600" y="34279"/>
                </a:lnTo>
                <a:lnTo>
                  <a:pt x="1066800" y="44047"/>
                </a:lnTo>
                <a:lnTo>
                  <a:pt x="1028700" y="57103"/>
                </a:lnTo>
                <a:lnTo>
                  <a:pt x="977900" y="73563"/>
                </a:lnTo>
                <a:lnTo>
                  <a:pt x="952500" y="93540"/>
                </a:lnTo>
                <a:lnTo>
                  <a:pt x="939800" y="100398"/>
                </a:lnTo>
                <a:lnTo>
                  <a:pt x="939800" y="108018"/>
                </a:lnTo>
                <a:lnTo>
                  <a:pt x="952500" y="101160"/>
                </a:lnTo>
                <a:lnTo>
                  <a:pt x="990600" y="80125"/>
                </a:lnTo>
                <a:lnTo>
                  <a:pt x="1041400" y="63147"/>
                </a:lnTo>
                <a:lnTo>
                  <a:pt x="1092200" y="50087"/>
                </a:lnTo>
                <a:lnTo>
                  <a:pt x="1143000" y="40805"/>
                </a:lnTo>
                <a:lnTo>
                  <a:pt x="1193800" y="35161"/>
                </a:lnTo>
                <a:lnTo>
                  <a:pt x="1244600" y="33018"/>
                </a:lnTo>
                <a:lnTo>
                  <a:pt x="1308100" y="34234"/>
                </a:lnTo>
                <a:lnTo>
                  <a:pt x="1358900" y="38672"/>
                </a:lnTo>
                <a:lnTo>
                  <a:pt x="1409700" y="46191"/>
                </a:lnTo>
                <a:lnTo>
                  <a:pt x="1460500" y="56653"/>
                </a:lnTo>
                <a:lnTo>
                  <a:pt x="1498600" y="69918"/>
                </a:lnTo>
                <a:lnTo>
                  <a:pt x="1511300" y="73728"/>
                </a:lnTo>
                <a:close/>
              </a:path>
              <a:path w="2908300" h="857250">
                <a:moveTo>
                  <a:pt x="1917700" y="735906"/>
                </a:moveTo>
                <a:lnTo>
                  <a:pt x="1917700" y="721428"/>
                </a:lnTo>
                <a:lnTo>
                  <a:pt x="1905000" y="729810"/>
                </a:lnTo>
                <a:lnTo>
                  <a:pt x="1879600" y="754876"/>
                </a:lnTo>
                <a:lnTo>
                  <a:pt x="1841500" y="776785"/>
                </a:lnTo>
                <a:lnTo>
                  <a:pt x="1803400" y="795609"/>
                </a:lnTo>
                <a:lnTo>
                  <a:pt x="1752600" y="811417"/>
                </a:lnTo>
                <a:lnTo>
                  <a:pt x="1714500" y="824282"/>
                </a:lnTo>
                <a:lnTo>
                  <a:pt x="1663700" y="834273"/>
                </a:lnTo>
                <a:lnTo>
                  <a:pt x="1600200" y="841461"/>
                </a:lnTo>
                <a:lnTo>
                  <a:pt x="1549400" y="845918"/>
                </a:lnTo>
                <a:lnTo>
                  <a:pt x="1498600" y="847713"/>
                </a:lnTo>
                <a:lnTo>
                  <a:pt x="1447800" y="846918"/>
                </a:lnTo>
                <a:lnTo>
                  <a:pt x="1384300" y="843603"/>
                </a:lnTo>
                <a:lnTo>
                  <a:pt x="1333500" y="837840"/>
                </a:lnTo>
                <a:lnTo>
                  <a:pt x="1282700" y="829698"/>
                </a:lnTo>
                <a:lnTo>
                  <a:pt x="1231900" y="819250"/>
                </a:lnTo>
                <a:lnTo>
                  <a:pt x="1193800" y="806565"/>
                </a:lnTo>
                <a:lnTo>
                  <a:pt x="1155700" y="791714"/>
                </a:lnTo>
                <a:lnTo>
                  <a:pt x="1117600" y="774768"/>
                </a:lnTo>
                <a:lnTo>
                  <a:pt x="1104900" y="768672"/>
                </a:lnTo>
                <a:lnTo>
                  <a:pt x="1104900" y="776292"/>
                </a:lnTo>
                <a:lnTo>
                  <a:pt x="1117600" y="783150"/>
                </a:lnTo>
                <a:lnTo>
                  <a:pt x="1143000" y="799502"/>
                </a:lnTo>
                <a:lnTo>
                  <a:pt x="1181100" y="813948"/>
                </a:lnTo>
                <a:lnTo>
                  <a:pt x="1231900" y="826427"/>
                </a:lnTo>
                <a:lnTo>
                  <a:pt x="1270000" y="836877"/>
                </a:lnTo>
                <a:lnTo>
                  <a:pt x="1320800" y="845238"/>
                </a:lnTo>
                <a:lnTo>
                  <a:pt x="1371600" y="851448"/>
                </a:lnTo>
                <a:lnTo>
                  <a:pt x="1422400" y="855445"/>
                </a:lnTo>
                <a:lnTo>
                  <a:pt x="1473200" y="857169"/>
                </a:lnTo>
                <a:lnTo>
                  <a:pt x="1524000" y="856559"/>
                </a:lnTo>
                <a:lnTo>
                  <a:pt x="1574800" y="853553"/>
                </a:lnTo>
                <a:lnTo>
                  <a:pt x="1625600" y="848089"/>
                </a:lnTo>
                <a:lnTo>
                  <a:pt x="1676400" y="840108"/>
                </a:lnTo>
                <a:lnTo>
                  <a:pt x="1727200" y="829547"/>
                </a:lnTo>
                <a:lnTo>
                  <a:pt x="1778000" y="816345"/>
                </a:lnTo>
                <a:lnTo>
                  <a:pt x="1816100" y="800441"/>
                </a:lnTo>
                <a:lnTo>
                  <a:pt x="1854200" y="781774"/>
                </a:lnTo>
                <a:lnTo>
                  <a:pt x="1892300" y="760283"/>
                </a:lnTo>
                <a:lnTo>
                  <a:pt x="1917700" y="735906"/>
                </a:lnTo>
                <a:close/>
              </a:path>
              <a:path w="2908300" h="857250">
                <a:moveTo>
                  <a:pt x="2844800" y="237425"/>
                </a:moveTo>
                <a:lnTo>
                  <a:pt x="2806700" y="184194"/>
                </a:lnTo>
                <a:lnTo>
                  <a:pt x="2768600" y="162687"/>
                </a:lnTo>
                <a:lnTo>
                  <a:pt x="2730500" y="144669"/>
                </a:lnTo>
                <a:lnTo>
                  <a:pt x="2692400" y="130206"/>
                </a:lnTo>
                <a:lnTo>
                  <a:pt x="2654300" y="119361"/>
                </a:lnTo>
                <a:lnTo>
                  <a:pt x="2616200" y="112198"/>
                </a:lnTo>
                <a:lnTo>
                  <a:pt x="2590800" y="108780"/>
                </a:lnTo>
                <a:lnTo>
                  <a:pt x="2578100" y="106494"/>
                </a:lnTo>
                <a:lnTo>
                  <a:pt x="2578100" y="103446"/>
                </a:lnTo>
                <a:lnTo>
                  <a:pt x="2565400" y="97350"/>
                </a:lnTo>
                <a:lnTo>
                  <a:pt x="2540000" y="67710"/>
                </a:lnTo>
                <a:lnTo>
                  <a:pt x="2501900" y="44521"/>
                </a:lnTo>
                <a:lnTo>
                  <a:pt x="2451100" y="27237"/>
                </a:lnTo>
                <a:lnTo>
                  <a:pt x="2413000" y="15311"/>
                </a:lnTo>
                <a:lnTo>
                  <a:pt x="2362200" y="8196"/>
                </a:lnTo>
                <a:lnTo>
                  <a:pt x="2349500" y="5910"/>
                </a:lnTo>
                <a:lnTo>
                  <a:pt x="2336800" y="4386"/>
                </a:lnTo>
                <a:lnTo>
                  <a:pt x="2286000" y="642"/>
                </a:lnTo>
                <a:lnTo>
                  <a:pt x="2235200" y="254"/>
                </a:lnTo>
                <a:lnTo>
                  <a:pt x="2184400" y="3429"/>
                </a:lnTo>
                <a:lnTo>
                  <a:pt x="2120900" y="10372"/>
                </a:lnTo>
                <a:lnTo>
                  <a:pt x="2070100" y="21290"/>
                </a:lnTo>
                <a:lnTo>
                  <a:pt x="2019300" y="36390"/>
                </a:lnTo>
                <a:lnTo>
                  <a:pt x="2019300" y="40962"/>
                </a:lnTo>
                <a:lnTo>
                  <a:pt x="2006600" y="46296"/>
                </a:lnTo>
                <a:lnTo>
                  <a:pt x="1955800" y="25359"/>
                </a:lnTo>
                <a:lnTo>
                  <a:pt x="1905000" y="13351"/>
                </a:lnTo>
                <a:lnTo>
                  <a:pt x="1854200" y="5047"/>
                </a:lnTo>
                <a:lnTo>
                  <a:pt x="1803400" y="559"/>
                </a:lnTo>
                <a:lnTo>
                  <a:pt x="1752600" y="0"/>
                </a:lnTo>
                <a:lnTo>
                  <a:pt x="1701800" y="3479"/>
                </a:lnTo>
                <a:lnTo>
                  <a:pt x="1638300" y="11108"/>
                </a:lnTo>
                <a:lnTo>
                  <a:pt x="1600200" y="22999"/>
                </a:lnTo>
                <a:lnTo>
                  <a:pt x="1549400" y="39263"/>
                </a:lnTo>
                <a:lnTo>
                  <a:pt x="1511300" y="60012"/>
                </a:lnTo>
                <a:lnTo>
                  <a:pt x="1511300" y="72966"/>
                </a:lnTo>
                <a:lnTo>
                  <a:pt x="1524000" y="67632"/>
                </a:lnTo>
                <a:lnTo>
                  <a:pt x="1549400" y="47401"/>
                </a:lnTo>
                <a:lnTo>
                  <a:pt x="1600200" y="31608"/>
                </a:lnTo>
                <a:lnTo>
                  <a:pt x="1651000" y="20123"/>
                </a:lnTo>
                <a:lnTo>
                  <a:pt x="1701800" y="12815"/>
                </a:lnTo>
                <a:lnTo>
                  <a:pt x="1752600" y="9553"/>
                </a:lnTo>
                <a:lnTo>
                  <a:pt x="1803400" y="10206"/>
                </a:lnTo>
                <a:lnTo>
                  <a:pt x="1854200" y="14642"/>
                </a:lnTo>
                <a:lnTo>
                  <a:pt x="1905000" y="22731"/>
                </a:lnTo>
                <a:lnTo>
                  <a:pt x="1955800" y="34342"/>
                </a:lnTo>
                <a:lnTo>
                  <a:pt x="1993900" y="49344"/>
                </a:lnTo>
                <a:lnTo>
                  <a:pt x="2006600" y="54678"/>
                </a:lnTo>
                <a:lnTo>
                  <a:pt x="2019300" y="50106"/>
                </a:lnTo>
                <a:lnTo>
                  <a:pt x="2057400" y="36483"/>
                </a:lnTo>
                <a:lnTo>
                  <a:pt x="2095500" y="25410"/>
                </a:lnTo>
                <a:lnTo>
                  <a:pt x="2146300" y="17130"/>
                </a:lnTo>
                <a:lnTo>
                  <a:pt x="2197100" y="11882"/>
                </a:lnTo>
                <a:lnTo>
                  <a:pt x="2247900" y="9908"/>
                </a:lnTo>
                <a:lnTo>
                  <a:pt x="2311400" y="11449"/>
                </a:lnTo>
                <a:lnTo>
                  <a:pt x="2362200" y="16746"/>
                </a:lnTo>
                <a:lnTo>
                  <a:pt x="2413000" y="26041"/>
                </a:lnTo>
                <a:lnTo>
                  <a:pt x="2463800" y="39574"/>
                </a:lnTo>
                <a:lnTo>
                  <a:pt x="2501900" y="57587"/>
                </a:lnTo>
                <a:lnTo>
                  <a:pt x="2540000" y="80321"/>
                </a:lnTo>
                <a:lnTo>
                  <a:pt x="2565400" y="108018"/>
                </a:lnTo>
                <a:lnTo>
                  <a:pt x="2565400" y="115638"/>
                </a:lnTo>
                <a:lnTo>
                  <a:pt x="2578100" y="115638"/>
                </a:lnTo>
                <a:lnTo>
                  <a:pt x="2590800" y="117924"/>
                </a:lnTo>
                <a:lnTo>
                  <a:pt x="2616200" y="121344"/>
                </a:lnTo>
                <a:lnTo>
                  <a:pt x="2654300" y="129222"/>
                </a:lnTo>
                <a:lnTo>
                  <a:pt x="2705100" y="141413"/>
                </a:lnTo>
                <a:lnTo>
                  <a:pt x="2743200" y="157771"/>
                </a:lnTo>
                <a:lnTo>
                  <a:pt x="2781300" y="178152"/>
                </a:lnTo>
                <a:lnTo>
                  <a:pt x="2832100" y="230399"/>
                </a:lnTo>
                <a:lnTo>
                  <a:pt x="2832100" y="269021"/>
                </a:lnTo>
                <a:lnTo>
                  <a:pt x="2844800" y="237425"/>
                </a:lnTo>
                <a:close/>
              </a:path>
              <a:path w="2908300" h="857250">
                <a:moveTo>
                  <a:pt x="2514600" y="611700"/>
                </a:moveTo>
                <a:lnTo>
                  <a:pt x="2514600" y="590364"/>
                </a:lnTo>
                <a:lnTo>
                  <a:pt x="2501900" y="591888"/>
                </a:lnTo>
                <a:lnTo>
                  <a:pt x="2501900" y="609414"/>
                </a:lnTo>
                <a:lnTo>
                  <a:pt x="2476500" y="646934"/>
                </a:lnTo>
                <a:lnTo>
                  <a:pt x="2438400" y="676851"/>
                </a:lnTo>
                <a:lnTo>
                  <a:pt x="2400300" y="698957"/>
                </a:lnTo>
                <a:lnTo>
                  <a:pt x="2349500" y="713046"/>
                </a:lnTo>
                <a:lnTo>
                  <a:pt x="2336800" y="717618"/>
                </a:lnTo>
                <a:lnTo>
                  <a:pt x="2273300" y="731157"/>
                </a:lnTo>
                <a:lnTo>
                  <a:pt x="2222500" y="737933"/>
                </a:lnTo>
                <a:lnTo>
                  <a:pt x="2171700" y="741820"/>
                </a:lnTo>
                <a:lnTo>
                  <a:pt x="2120900" y="742886"/>
                </a:lnTo>
                <a:lnTo>
                  <a:pt x="2070100" y="741195"/>
                </a:lnTo>
                <a:lnTo>
                  <a:pt x="2019300" y="736815"/>
                </a:lnTo>
                <a:lnTo>
                  <a:pt x="1968500" y="729810"/>
                </a:lnTo>
                <a:lnTo>
                  <a:pt x="1943100" y="725238"/>
                </a:lnTo>
                <a:lnTo>
                  <a:pt x="1917700" y="719904"/>
                </a:lnTo>
                <a:lnTo>
                  <a:pt x="1917700" y="729048"/>
                </a:lnTo>
                <a:lnTo>
                  <a:pt x="1968500" y="738954"/>
                </a:lnTo>
                <a:lnTo>
                  <a:pt x="2019300" y="746336"/>
                </a:lnTo>
                <a:lnTo>
                  <a:pt x="2070100" y="750938"/>
                </a:lnTo>
                <a:lnTo>
                  <a:pt x="2120900" y="752711"/>
                </a:lnTo>
                <a:lnTo>
                  <a:pt x="2171700" y="751608"/>
                </a:lnTo>
                <a:lnTo>
                  <a:pt x="2222500" y="747582"/>
                </a:lnTo>
                <a:lnTo>
                  <a:pt x="2273300" y="740586"/>
                </a:lnTo>
                <a:lnTo>
                  <a:pt x="2324100" y="730572"/>
                </a:lnTo>
                <a:lnTo>
                  <a:pt x="2349500" y="722190"/>
                </a:lnTo>
                <a:lnTo>
                  <a:pt x="2400300" y="706833"/>
                </a:lnTo>
                <a:lnTo>
                  <a:pt x="2451100" y="683785"/>
                </a:lnTo>
                <a:lnTo>
                  <a:pt x="2489200" y="652317"/>
                </a:lnTo>
                <a:lnTo>
                  <a:pt x="2514600" y="611700"/>
                </a:lnTo>
                <a:close/>
              </a:path>
              <a:path w="2908300" h="857250">
                <a:moveTo>
                  <a:pt x="2895600" y="466920"/>
                </a:moveTo>
                <a:lnTo>
                  <a:pt x="2895600" y="421224"/>
                </a:lnTo>
                <a:lnTo>
                  <a:pt x="2882900" y="461586"/>
                </a:lnTo>
                <a:lnTo>
                  <a:pt x="2870200" y="469968"/>
                </a:lnTo>
                <a:lnTo>
                  <a:pt x="2870200" y="477588"/>
                </a:lnTo>
                <a:lnTo>
                  <a:pt x="2832100" y="504424"/>
                </a:lnTo>
                <a:lnTo>
                  <a:pt x="2794000" y="526943"/>
                </a:lnTo>
                <a:lnTo>
                  <a:pt x="2755900" y="545439"/>
                </a:lnTo>
                <a:lnTo>
                  <a:pt x="2705100" y="560202"/>
                </a:lnTo>
                <a:lnTo>
                  <a:pt x="2654300" y="571527"/>
                </a:lnTo>
                <a:lnTo>
                  <a:pt x="2616200" y="579705"/>
                </a:lnTo>
                <a:lnTo>
                  <a:pt x="2565400" y="585030"/>
                </a:lnTo>
                <a:lnTo>
                  <a:pt x="2540000" y="588078"/>
                </a:lnTo>
                <a:lnTo>
                  <a:pt x="2514600" y="589602"/>
                </a:lnTo>
                <a:lnTo>
                  <a:pt x="2514600" y="599508"/>
                </a:lnTo>
                <a:lnTo>
                  <a:pt x="2565400" y="594936"/>
                </a:lnTo>
                <a:lnTo>
                  <a:pt x="2616200" y="588886"/>
                </a:lnTo>
                <a:lnTo>
                  <a:pt x="2654300" y="580342"/>
                </a:lnTo>
                <a:lnTo>
                  <a:pt x="2705100" y="568854"/>
                </a:lnTo>
                <a:lnTo>
                  <a:pt x="2755900" y="553971"/>
                </a:lnTo>
                <a:lnTo>
                  <a:pt x="2806700" y="535242"/>
                </a:lnTo>
                <a:lnTo>
                  <a:pt x="2844800" y="512217"/>
                </a:lnTo>
                <a:lnTo>
                  <a:pt x="2870200" y="484446"/>
                </a:lnTo>
                <a:lnTo>
                  <a:pt x="2882900" y="476064"/>
                </a:lnTo>
                <a:lnTo>
                  <a:pt x="2895600" y="466920"/>
                </a:lnTo>
                <a:close/>
              </a:path>
              <a:path w="2908300" h="857250">
                <a:moveTo>
                  <a:pt x="2832100" y="269021"/>
                </a:moveTo>
                <a:lnTo>
                  <a:pt x="2832100" y="261976"/>
                </a:lnTo>
                <a:lnTo>
                  <a:pt x="2806700" y="296994"/>
                </a:lnTo>
                <a:lnTo>
                  <a:pt x="2806700" y="300804"/>
                </a:lnTo>
                <a:lnTo>
                  <a:pt x="2814637" y="305566"/>
                </a:lnTo>
                <a:lnTo>
                  <a:pt x="2819400" y="303852"/>
                </a:lnTo>
                <a:lnTo>
                  <a:pt x="2832100" y="269021"/>
                </a:lnTo>
                <a:close/>
              </a:path>
              <a:path w="2908300" h="857250">
                <a:moveTo>
                  <a:pt x="2814637" y="305566"/>
                </a:moveTo>
                <a:lnTo>
                  <a:pt x="2806700" y="300804"/>
                </a:lnTo>
                <a:lnTo>
                  <a:pt x="2806700" y="308424"/>
                </a:lnTo>
                <a:lnTo>
                  <a:pt x="2814637" y="305566"/>
                </a:lnTo>
                <a:close/>
              </a:path>
              <a:path w="2908300" h="857250">
                <a:moveTo>
                  <a:pt x="2908300" y="422080"/>
                </a:moveTo>
                <a:lnTo>
                  <a:pt x="2895600" y="381361"/>
                </a:lnTo>
                <a:lnTo>
                  <a:pt x="2870200" y="345703"/>
                </a:lnTo>
                <a:lnTo>
                  <a:pt x="2832100" y="316044"/>
                </a:lnTo>
                <a:lnTo>
                  <a:pt x="2814637" y="305566"/>
                </a:lnTo>
                <a:lnTo>
                  <a:pt x="2806700" y="308424"/>
                </a:lnTo>
                <a:lnTo>
                  <a:pt x="2806700" y="309186"/>
                </a:lnTo>
                <a:lnTo>
                  <a:pt x="2832100" y="324426"/>
                </a:lnTo>
                <a:lnTo>
                  <a:pt x="2870200" y="351186"/>
                </a:lnTo>
                <a:lnTo>
                  <a:pt x="2895600" y="383938"/>
                </a:lnTo>
                <a:lnTo>
                  <a:pt x="2895600" y="466920"/>
                </a:lnTo>
                <a:lnTo>
                  <a:pt x="2908300" y="422080"/>
                </a:lnTo>
                <a:close/>
              </a:path>
            </a:pathLst>
          </a:custGeom>
          <a:solidFill>
            <a:srgbClr val="000000"/>
          </a:solidFill>
        </p:spPr>
        <p:txBody>
          <a:bodyPr wrap="square" lIns="0" tIns="0" rIns="0" bIns="0" rtlCol="0"/>
          <a:lstStyle/>
          <a:p>
            <a:endParaRPr/>
          </a:p>
        </p:txBody>
      </p:sp>
      <p:sp>
        <p:nvSpPr>
          <p:cNvPr id="7" name="object 7"/>
          <p:cNvSpPr/>
          <p:nvPr/>
        </p:nvSpPr>
        <p:spPr>
          <a:xfrm>
            <a:off x="2717292" y="2979858"/>
            <a:ext cx="212597" cy="198443"/>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2042922" y="2237232"/>
            <a:ext cx="2667000" cy="730250"/>
          </a:xfrm>
          <a:custGeom>
            <a:avLst/>
            <a:gdLst/>
            <a:ahLst/>
            <a:cxnLst/>
            <a:rect l="l" t="t" r="r" b="b"/>
            <a:pathLst>
              <a:path w="2667000" h="730250">
                <a:moveTo>
                  <a:pt x="171450" y="477012"/>
                </a:moveTo>
                <a:lnTo>
                  <a:pt x="171450" y="467868"/>
                </a:lnTo>
                <a:lnTo>
                  <a:pt x="149352" y="467868"/>
                </a:lnTo>
                <a:lnTo>
                  <a:pt x="117386" y="467275"/>
                </a:lnTo>
                <a:lnTo>
                  <a:pt x="85491" y="464962"/>
                </a:lnTo>
                <a:lnTo>
                  <a:pt x="53713" y="461245"/>
                </a:lnTo>
                <a:lnTo>
                  <a:pt x="22098" y="456438"/>
                </a:lnTo>
                <a:lnTo>
                  <a:pt x="2285" y="451866"/>
                </a:lnTo>
                <a:lnTo>
                  <a:pt x="0" y="461010"/>
                </a:lnTo>
                <a:lnTo>
                  <a:pt x="52272" y="471251"/>
                </a:lnTo>
                <a:lnTo>
                  <a:pt x="116491" y="476733"/>
                </a:lnTo>
                <a:lnTo>
                  <a:pt x="149352" y="477774"/>
                </a:lnTo>
                <a:lnTo>
                  <a:pt x="171450" y="477012"/>
                </a:lnTo>
                <a:close/>
              </a:path>
              <a:path w="2667000" h="730250">
                <a:moveTo>
                  <a:pt x="322326" y="648462"/>
                </a:moveTo>
                <a:lnTo>
                  <a:pt x="320802" y="638556"/>
                </a:lnTo>
                <a:lnTo>
                  <a:pt x="302514" y="641604"/>
                </a:lnTo>
                <a:lnTo>
                  <a:pt x="284226" y="643128"/>
                </a:lnTo>
                <a:lnTo>
                  <a:pt x="265938" y="645414"/>
                </a:lnTo>
                <a:lnTo>
                  <a:pt x="246888" y="646176"/>
                </a:lnTo>
                <a:lnTo>
                  <a:pt x="247650" y="656082"/>
                </a:lnTo>
                <a:lnTo>
                  <a:pt x="285750" y="653034"/>
                </a:lnTo>
                <a:lnTo>
                  <a:pt x="322326" y="648462"/>
                </a:lnTo>
                <a:close/>
              </a:path>
              <a:path w="2667000" h="730250">
                <a:moveTo>
                  <a:pt x="965454" y="721614"/>
                </a:moveTo>
                <a:lnTo>
                  <a:pt x="952500" y="713232"/>
                </a:lnTo>
                <a:lnTo>
                  <a:pt x="941069" y="705612"/>
                </a:lnTo>
                <a:lnTo>
                  <a:pt x="930401" y="696468"/>
                </a:lnTo>
                <a:lnTo>
                  <a:pt x="925830" y="692658"/>
                </a:lnTo>
                <a:lnTo>
                  <a:pt x="921257" y="688086"/>
                </a:lnTo>
                <a:lnTo>
                  <a:pt x="915162" y="694944"/>
                </a:lnTo>
                <a:lnTo>
                  <a:pt x="924306" y="704088"/>
                </a:lnTo>
                <a:lnTo>
                  <a:pt x="929640" y="708660"/>
                </a:lnTo>
                <a:lnTo>
                  <a:pt x="935736" y="713232"/>
                </a:lnTo>
                <a:lnTo>
                  <a:pt x="960119" y="729996"/>
                </a:lnTo>
                <a:lnTo>
                  <a:pt x="965454" y="721614"/>
                </a:lnTo>
                <a:close/>
              </a:path>
              <a:path w="2667000" h="730250">
                <a:moveTo>
                  <a:pt x="1796796" y="641604"/>
                </a:moveTo>
                <a:lnTo>
                  <a:pt x="1787652" y="639318"/>
                </a:lnTo>
                <a:lnTo>
                  <a:pt x="1786889" y="643890"/>
                </a:lnTo>
                <a:lnTo>
                  <a:pt x="1784721" y="650346"/>
                </a:lnTo>
                <a:lnTo>
                  <a:pt x="1781522" y="657920"/>
                </a:lnTo>
                <a:lnTo>
                  <a:pt x="1777769" y="665146"/>
                </a:lnTo>
                <a:lnTo>
                  <a:pt x="1773936" y="670560"/>
                </a:lnTo>
                <a:lnTo>
                  <a:pt x="1770888" y="675132"/>
                </a:lnTo>
                <a:lnTo>
                  <a:pt x="1778508" y="681227"/>
                </a:lnTo>
                <a:lnTo>
                  <a:pt x="1781556" y="675894"/>
                </a:lnTo>
                <a:lnTo>
                  <a:pt x="1786279" y="668973"/>
                </a:lnTo>
                <a:lnTo>
                  <a:pt x="1790271" y="661744"/>
                </a:lnTo>
                <a:lnTo>
                  <a:pt x="1793525" y="654160"/>
                </a:lnTo>
                <a:lnTo>
                  <a:pt x="1796034" y="646176"/>
                </a:lnTo>
                <a:lnTo>
                  <a:pt x="1796796" y="641604"/>
                </a:lnTo>
                <a:close/>
              </a:path>
              <a:path w="2667000" h="730250">
                <a:moveTo>
                  <a:pt x="2371344" y="548639"/>
                </a:moveTo>
                <a:lnTo>
                  <a:pt x="2371344" y="543305"/>
                </a:lnTo>
                <a:lnTo>
                  <a:pt x="2358047" y="505887"/>
                </a:lnTo>
                <a:lnTo>
                  <a:pt x="2328482" y="474663"/>
                </a:lnTo>
                <a:lnTo>
                  <a:pt x="2288362" y="449394"/>
                </a:lnTo>
                <a:lnTo>
                  <a:pt x="2243398" y="429838"/>
                </a:lnTo>
                <a:lnTo>
                  <a:pt x="2199304" y="415756"/>
                </a:lnTo>
                <a:lnTo>
                  <a:pt x="2161794" y="406907"/>
                </a:lnTo>
                <a:lnTo>
                  <a:pt x="2149602" y="404621"/>
                </a:lnTo>
                <a:lnTo>
                  <a:pt x="2147316" y="413765"/>
                </a:lnTo>
                <a:lnTo>
                  <a:pt x="2160270" y="416051"/>
                </a:lnTo>
                <a:lnTo>
                  <a:pt x="2203601" y="426941"/>
                </a:lnTo>
                <a:lnTo>
                  <a:pt x="2255026" y="444808"/>
                </a:lnTo>
                <a:lnTo>
                  <a:pt x="2304979" y="470030"/>
                </a:lnTo>
                <a:lnTo>
                  <a:pt x="2343892" y="502990"/>
                </a:lnTo>
                <a:lnTo>
                  <a:pt x="2362200" y="544067"/>
                </a:lnTo>
                <a:lnTo>
                  <a:pt x="2362200" y="549401"/>
                </a:lnTo>
                <a:lnTo>
                  <a:pt x="2371344" y="548639"/>
                </a:lnTo>
                <a:close/>
              </a:path>
              <a:path w="2667000" h="730250">
                <a:moveTo>
                  <a:pt x="2667000" y="263651"/>
                </a:moveTo>
                <a:lnTo>
                  <a:pt x="2660142" y="256031"/>
                </a:lnTo>
                <a:lnTo>
                  <a:pt x="2651760" y="263651"/>
                </a:lnTo>
                <a:lnTo>
                  <a:pt x="2634908" y="275649"/>
                </a:lnTo>
                <a:lnTo>
                  <a:pt x="2617369" y="285654"/>
                </a:lnTo>
                <a:lnTo>
                  <a:pt x="2599119" y="294373"/>
                </a:lnTo>
                <a:lnTo>
                  <a:pt x="2580132" y="302513"/>
                </a:lnTo>
                <a:lnTo>
                  <a:pt x="2564892" y="307847"/>
                </a:lnTo>
                <a:lnTo>
                  <a:pt x="2567940" y="316991"/>
                </a:lnTo>
                <a:lnTo>
                  <a:pt x="2622113" y="294327"/>
                </a:lnTo>
                <a:lnTo>
                  <a:pt x="2657856" y="271271"/>
                </a:lnTo>
                <a:lnTo>
                  <a:pt x="2667000" y="263651"/>
                </a:lnTo>
                <a:close/>
              </a:path>
              <a:path w="2667000" h="730250">
                <a:moveTo>
                  <a:pt x="2439924" y="89915"/>
                </a:moveTo>
                <a:lnTo>
                  <a:pt x="2439924" y="83057"/>
                </a:lnTo>
                <a:lnTo>
                  <a:pt x="2439162" y="76199"/>
                </a:lnTo>
                <a:lnTo>
                  <a:pt x="2436876" y="69341"/>
                </a:lnTo>
                <a:lnTo>
                  <a:pt x="2434590" y="63245"/>
                </a:lnTo>
                <a:lnTo>
                  <a:pt x="2425446" y="67055"/>
                </a:lnTo>
                <a:lnTo>
                  <a:pt x="2428494" y="73151"/>
                </a:lnTo>
                <a:lnTo>
                  <a:pt x="2430018" y="78485"/>
                </a:lnTo>
                <a:lnTo>
                  <a:pt x="2430780" y="84581"/>
                </a:lnTo>
                <a:lnTo>
                  <a:pt x="2430780" y="89915"/>
                </a:lnTo>
                <a:lnTo>
                  <a:pt x="2439924" y="89915"/>
                </a:lnTo>
                <a:close/>
              </a:path>
              <a:path w="2667000" h="730250">
                <a:moveTo>
                  <a:pt x="1860804" y="9143"/>
                </a:moveTo>
                <a:lnTo>
                  <a:pt x="1856994" y="0"/>
                </a:lnTo>
                <a:lnTo>
                  <a:pt x="1849374" y="3809"/>
                </a:lnTo>
                <a:lnTo>
                  <a:pt x="1839427" y="9225"/>
                </a:lnTo>
                <a:lnTo>
                  <a:pt x="1829695" y="15044"/>
                </a:lnTo>
                <a:lnTo>
                  <a:pt x="1820277" y="21342"/>
                </a:lnTo>
                <a:lnTo>
                  <a:pt x="1811274" y="28193"/>
                </a:lnTo>
                <a:lnTo>
                  <a:pt x="1805939" y="32765"/>
                </a:lnTo>
                <a:lnTo>
                  <a:pt x="1812036" y="39623"/>
                </a:lnTo>
                <a:lnTo>
                  <a:pt x="1817370" y="35813"/>
                </a:lnTo>
                <a:lnTo>
                  <a:pt x="1825622" y="29129"/>
                </a:lnTo>
                <a:lnTo>
                  <a:pt x="1834938" y="23012"/>
                </a:lnTo>
                <a:lnTo>
                  <a:pt x="1844614" y="17390"/>
                </a:lnTo>
                <a:lnTo>
                  <a:pt x="1853945" y="12191"/>
                </a:lnTo>
                <a:lnTo>
                  <a:pt x="1860804" y="9143"/>
                </a:lnTo>
                <a:close/>
              </a:path>
              <a:path w="2667000" h="730250">
                <a:moveTo>
                  <a:pt x="1370838" y="27431"/>
                </a:moveTo>
                <a:lnTo>
                  <a:pt x="1364742" y="20573"/>
                </a:lnTo>
                <a:lnTo>
                  <a:pt x="1356360" y="27431"/>
                </a:lnTo>
                <a:lnTo>
                  <a:pt x="1349502" y="34289"/>
                </a:lnTo>
                <a:lnTo>
                  <a:pt x="1343406" y="41909"/>
                </a:lnTo>
                <a:lnTo>
                  <a:pt x="1339596" y="48767"/>
                </a:lnTo>
                <a:lnTo>
                  <a:pt x="1347216" y="54101"/>
                </a:lnTo>
                <a:lnTo>
                  <a:pt x="1351788" y="46481"/>
                </a:lnTo>
                <a:lnTo>
                  <a:pt x="1357122" y="40385"/>
                </a:lnTo>
                <a:lnTo>
                  <a:pt x="1363218" y="33527"/>
                </a:lnTo>
                <a:lnTo>
                  <a:pt x="1370838" y="27431"/>
                </a:lnTo>
                <a:close/>
              </a:path>
              <a:path w="2667000" h="730250">
                <a:moveTo>
                  <a:pt x="885444" y="82296"/>
                </a:moveTo>
                <a:lnTo>
                  <a:pt x="864869" y="74675"/>
                </a:lnTo>
                <a:lnTo>
                  <a:pt x="843534" y="67818"/>
                </a:lnTo>
                <a:lnTo>
                  <a:pt x="797814" y="55626"/>
                </a:lnTo>
                <a:lnTo>
                  <a:pt x="795528" y="64770"/>
                </a:lnTo>
                <a:lnTo>
                  <a:pt x="841248" y="76961"/>
                </a:lnTo>
                <a:lnTo>
                  <a:pt x="861822" y="83819"/>
                </a:lnTo>
                <a:lnTo>
                  <a:pt x="882395" y="91439"/>
                </a:lnTo>
                <a:lnTo>
                  <a:pt x="885444" y="82296"/>
                </a:lnTo>
                <a:close/>
              </a:path>
              <a:path w="2667000" h="730250">
                <a:moveTo>
                  <a:pt x="137160" y="265938"/>
                </a:moveTo>
                <a:lnTo>
                  <a:pt x="132588" y="259080"/>
                </a:lnTo>
                <a:lnTo>
                  <a:pt x="124967" y="245364"/>
                </a:lnTo>
                <a:lnTo>
                  <a:pt x="122681" y="238506"/>
                </a:lnTo>
                <a:lnTo>
                  <a:pt x="113537" y="242316"/>
                </a:lnTo>
                <a:lnTo>
                  <a:pt x="116586" y="249936"/>
                </a:lnTo>
                <a:lnTo>
                  <a:pt x="120396" y="256794"/>
                </a:lnTo>
                <a:lnTo>
                  <a:pt x="124968" y="264414"/>
                </a:lnTo>
                <a:lnTo>
                  <a:pt x="129539" y="271272"/>
                </a:lnTo>
                <a:lnTo>
                  <a:pt x="137160" y="265938"/>
                </a:lnTo>
                <a:close/>
              </a:path>
            </a:pathLst>
          </a:custGeom>
          <a:solidFill>
            <a:srgbClr val="000000"/>
          </a:solidFill>
        </p:spPr>
        <p:txBody>
          <a:bodyPr wrap="square" lIns="0" tIns="0" rIns="0" bIns="0" rtlCol="0"/>
          <a:lstStyle/>
          <a:p>
            <a:endParaRPr/>
          </a:p>
        </p:txBody>
      </p:sp>
      <p:sp>
        <p:nvSpPr>
          <p:cNvPr id="9" name="object 9"/>
          <p:cNvSpPr txBox="1"/>
          <p:nvPr/>
        </p:nvSpPr>
        <p:spPr>
          <a:xfrm>
            <a:off x="2325877" y="2461513"/>
            <a:ext cx="2096135" cy="513715"/>
          </a:xfrm>
          <a:prstGeom prst="rect">
            <a:avLst/>
          </a:prstGeom>
        </p:spPr>
        <p:txBody>
          <a:bodyPr vert="horz" wrap="square" lIns="0" tIns="12700" rIns="0" bIns="0" rtlCol="0">
            <a:spAutoFit/>
          </a:bodyPr>
          <a:lstStyle/>
          <a:p>
            <a:pPr marL="12700" marR="5080">
              <a:lnSpc>
                <a:spcPct val="100000"/>
              </a:lnSpc>
              <a:spcBef>
                <a:spcPts val="100"/>
              </a:spcBef>
            </a:pPr>
            <a:r>
              <a:rPr sz="1600" dirty="0">
                <a:latin typeface="Comic Sans MS"/>
                <a:cs typeface="Comic Sans MS"/>
              </a:rPr>
              <a:t>http</a:t>
            </a:r>
            <a:r>
              <a:rPr sz="1600" spc="-10" dirty="0">
                <a:latin typeface="Comic Sans MS"/>
                <a:cs typeface="Comic Sans MS"/>
              </a:rPr>
              <a:t>s</a:t>
            </a:r>
            <a:r>
              <a:rPr sz="1600" spc="-5" dirty="0">
                <a:latin typeface="Comic Sans MS"/>
                <a:cs typeface="Comic Sans MS"/>
              </a:rPr>
              <a:t>:</a:t>
            </a:r>
            <a:r>
              <a:rPr sz="1600" dirty="0">
                <a:latin typeface="Comic Sans MS"/>
                <a:cs typeface="Comic Sans MS"/>
              </a:rPr>
              <a:t>//mail.google.co  m</a:t>
            </a:r>
            <a:endParaRPr sz="1600">
              <a:latin typeface="Comic Sans MS"/>
              <a:cs typeface="Comic Sans MS"/>
            </a:endParaRPr>
          </a:p>
        </p:txBody>
      </p:sp>
      <p:sp>
        <p:nvSpPr>
          <p:cNvPr id="10" name="object 10"/>
          <p:cNvSpPr/>
          <p:nvPr/>
        </p:nvSpPr>
        <p:spPr>
          <a:xfrm>
            <a:off x="7205471" y="3214116"/>
            <a:ext cx="616585" cy="252729"/>
          </a:xfrm>
          <a:custGeom>
            <a:avLst/>
            <a:gdLst/>
            <a:ahLst/>
            <a:cxnLst/>
            <a:rect l="l" t="t" r="r" b="b"/>
            <a:pathLst>
              <a:path w="616584" h="252729">
                <a:moveTo>
                  <a:pt x="0" y="252221"/>
                </a:moveTo>
                <a:lnTo>
                  <a:pt x="616457" y="252221"/>
                </a:lnTo>
                <a:lnTo>
                  <a:pt x="616457" y="0"/>
                </a:lnTo>
                <a:lnTo>
                  <a:pt x="0" y="0"/>
                </a:lnTo>
                <a:lnTo>
                  <a:pt x="0" y="252221"/>
                </a:lnTo>
                <a:close/>
              </a:path>
            </a:pathLst>
          </a:custGeom>
          <a:solidFill>
            <a:srgbClr val="666666"/>
          </a:solidFill>
        </p:spPr>
        <p:txBody>
          <a:bodyPr wrap="square" lIns="0" tIns="0" rIns="0" bIns="0" rtlCol="0"/>
          <a:lstStyle/>
          <a:p>
            <a:endParaRPr/>
          </a:p>
        </p:txBody>
      </p:sp>
      <p:sp>
        <p:nvSpPr>
          <p:cNvPr id="11" name="object 11"/>
          <p:cNvSpPr/>
          <p:nvPr/>
        </p:nvSpPr>
        <p:spPr>
          <a:xfrm>
            <a:off x="7205471" y="3521964"/>
            <a:ext cx="616585" cy="212725"/>
          </a:xfrm>
          <a:custGeom>
            <a:avLst/>
            <a:gdLst/>
            <a:ahLst/>
            <a:cxnLst/>
            <a:rect l="l" t="t" r="r" b="b"/>
            <a:pathLst>
              <a:path w="616584" h="212725">
                <a:moveTo>
                  <a:pt x="0" y="212598"/>
                </a:moveTo>
                <a:lnTo>
                  <a:pt x="616457" y="212598"/>
                </a:lnTo>
                <a:lnTo>
                  <a:pt x="616457" y="0"/>
                </a:lnTo>
                <a:lnTo>
                  <a:pt x="0" y="0"/>
                </a:lnTo>
                <a:lnTo>
                  <a:pt x="0" y="212598"/>
                </a:lnTo>
                <a:close/>
              </a:path>
            </a:pathLst>
          </a:custGeom>
          <a:solidFill>
            <a:srgbClr val="666666"/>
          </a:solidFill>
        </p:spPr>
        <p:txBody>
          <a:bodyPr wrap="square" lIns="0" tIns="0" rIns="0" bIns="0" rtlCol="0"/>
          <a:lstStyle/>
          <a:p>
            <a:endParaRPr/>
          </a:p>
        </p:txBody>
      </p:sp>
      <p:sp>
        <p:nvSpPr>
          <p:cNvPr id="12" name="object 12"/>
          <p:cNvSpPr/>
          <p:nvPr/>
        </p:nvSpPr>
        <p:spPr>
          <a:xfrm>
            <a:off x="7205471" y="3790188"/>
            <a:ext cx="616585" cy="210820"/>
          </a:xfrm>
          <a:custGeom>
            <a:avLst/>
            <a:gdLst/>
            <a:ahLst/>
            <a:cxnLst/>
            <a:rect l="l" t="t" r="r" b="b"/>
            <a:pathLst>
              <a:path w="616584" h="210820">
                <a:moveTo>
                  <a:pt x="0" y="210312"/>
                </a:moveTo>
                <a:lnTo>
                  <a:pt x="616457" y="210312"/>
                </a:lnTo>
                <a:lnTo>
                  <a:pt x="616457" y="0"/>
                </a:lnTo>
                <a:lnTo>
                  <a:pt x="0" y="0"/>
                </a:lnTo>
                <a:lnTo>
                  <a:pt x="0" y="210312"/>
                </a:lnTo>
                <a:close/>
              </a:path>
            </a:pathLst>
          </a:custGeom>
          <a:solidFill>
            <a:srgbClr val="666666"/>
          </a:solidFill>
        </p:spPr>
        <p:txBody>
          <a:bodyPr wrap="square" lIns="0" tIns="0" rIns="0" bIns="0" rtlCol="0"/>
          <a:lstStyle/>
          <a:p>
            <a:endParaRPr/>
          </a:p>
        </p:txBody>
      </p:sp>
      <p:sp>
        <p:nvSpPr>
          <p:cNvPr id="13" name="object 13"/>
          <p:cNvSpPr/>
          <p:nvPr/>
        </p:nvSpPr>
        <p:spPr>
          <a:xfrm>
            <a:off x="7205471" y="4056126"/>
            <a:ext cx="616585" cy="212725"/>
          </a:xfrm>
          <a:custGeom>
            <a:avLst/>
            <a:gdLst/>
            <a:ahLst/>
            <a:cxnLst/>
            <a:rect l="l" t="t" r="r" b="b"/>
            <a:pathLst>
              <a:path w="616584" h="212725">
                <a:moveTo>
                  <a:pt x="0" y="212598"/>
                </a:moveTo>
                <a:lnTo>
                  <a:pt x="616457" y="212598"/>
                </a:lnTo>
                <a:lnTo>
                  <a:pt x="616457" y="0"/>
                </a:lnTo>
                <a:lnTo>
                  <a:pt x="0" y="0"/>
                </a:lnTo>
                <a:lnTo>
                  <a:pt x="0" y="212598"/>
                </a:lnTo>
                <a:close/>
              </a:path>
            </a:pathLst>
          </a:custGeom>
          <a:solidFill>
            <a:srgbClr val="666666"/>
          </a:solidFill>
        </p:spPr>
        <p:txBody>
          <a:bodyPr wrap="square" lIns="0" tIns="0" rIns="0" bIns="0" rtlCol="0"/>
          <a:lstStyle/>
          <a:p>
            <a:endParaRPr/>
          </a:p>
        </p:txBody>
      </p:sp>
      <p:sp>
        <p:nvSpPr>
          <p:cNvPr id="14" name="object 14"/>
          <p:cNvSpPr/>
          <p:nvPr/>
        </p:nvSpPr>
        <p:spPr>
          <a:xfrm>
            <a:off x="7205471" y="4324350"/>
            <a:ext cx="616585" cy="212090"/>
          </a:xfrm>
          <a:custGeom>
            <a:avLst/>
            <a:gdLst/>
            <a:ahLst/>
            <a:cxnLst/>
            <a:rect l="l" t="t" r="r" b="b"/>
            <a:pathLst>
              <a:path w="616584" h="212089">
                <a:moveTo>
                  <a:pt x="0" y="211836"/>
                </a:moveTo>
                <a:lnTo>
                  <a:pt x="616457" y="211836"/>
                </a:lnTo>
                <a:lnTo>
                  <a:pt x="616457" y="0"/>
                </a:lnTo>
                <a:lnTo>
                  <a:pt x="0" y="0"/>
                </a:lnTo>
                <a:lnTo>
                  <a:pt x="0" y="211836"/>
                </a:lnTo>
                <a:close/>
              </a:path>
            </a:pathLst>
          </a:custGeom>
          <a:solidFill>
            <a:srgbClr val="666666"/>
          </a:solidFill>
        </p:spPr>
        <p:txBody>
          <a:bodyPr wrap="square" lIns="0" tIns="0" rIns="0" bIns="0" rtlCol="0"/>
          <a:lstStyle/>
          <a:p>
            <a:endParaRPr/>
          </a:p>
        </p:txBody>
      </p:sp>
      <p:sp>
        <p:nvSpPr>
          <p:cNvPr id="15" name="object 15"/>
          <p:cNvSpPr/>
          <p:nvPr/>
        </p:nvSpPr>
        <p:spPr>
          <a:xfrm>
            <a:off x="7205471" y="4591050"/>
            <a:ext cx="616585" cy="543560"/>
          </a:xfrm>
          <a:custGeom>
            <a:avLst/>
            <a:gdLst/>
            <a:ahLst/>
            <a:cxnLst/>
            <a:rect l="l" t="t" r="r" b="b"/>
            <a:pathLst>
              <a:path w="616584" h="543560">
                <a:moveTo>
                  <a:pt x="0" y="543305"/>
                </a:moveTo>
                <a:lnTo>
                  <a:pt x="616457" y="543305"/>
                </a:lnTo>
                <a:lnTo>
                  <a:pt x="616457" y="0"/>
                </a:lnTo>
                <a:lnTo>
                  <a:pt x="0" y="0"/>
                </a:lnTo>
                <a:lnTo>
                  <a:pt x="0" y="543305"/>
                </a:lnTo>
                <a:close/>
              </a:path>
            </a:pathLst>
          </a:custGeom>
          <a:solidFill>
            <a:srgbClr val="666666"/>
          </a:solidFill>
        </p:spPr>
        <p:txBody>
          <a:bodyPr wrap="square" lIns="0" tIns="0" rIns="0" bIns="0" rtlCol="0"/>
          <a:lstStyle/>
          <a:p>
            <a:endParaRPr/>
          </a:p>
        </p:txBody>
      </p:sp>
      <p:sp>
        <p:nvSpPr>
          <p:cNvPr id="16" name="object 16"/>
          <p:cNvSpPr/>
          <p:nvPr/>
        </p:nvSpPr>
        <p:spPr>
          <a:xfrm>
            <a:off x="7552181" y="4835652"/>
            <a:ext cx="269875" cy="293370"/>
          </a:xfrm>
          <a:custGeom>
            <a:avLst/>
            <a:gdLst/>
            <a:ahLst/>
            <a:cxnLst/>
            <a:rect l="l" t="t" r="r" b="b"/>
            <a:pathLst>
              <a:path w="269875" h="293370">
                <a:moveTo>
                  <a:pt x="269748" y="112775"/>
                </a:moveTo>
                <a:lnTo>
                  <a:pt x="269748" y="0"/>
                </a:lnTo>
                <a:lnTo>
                  <a:pt x="0" y="293370"/>
                </a:lnTo>
                <a:lnTo>
                  <a:pt x="102108" y="293369"/>
                </a:lnTo>
                <a:lnTo>
                  <a:pt x="269748" y="112775"/>
                </a:lnTo>
                <a:close/>
              </a:path>
            </a:pathLst>
          </a:custGeom>
          <a:solidFill>
            <a:srgbClr val="B5B5B5"/>
          </a:solidFill>
        </p:spPr>
        <p:txBody>
          <a:bodyPr wrap="square" lIns="0" tIns="0" rIns="0" bIns="0" rtlCol="0"/>
          <a:lstStyle/>
          <a:p>
            <a:endParaRPr/>
          </a:p>
        </p:txBody>
      </p:sp>
      <p:sp>
        <p:nvSpPr>
          <p:cNvPr id="17" name="object 17"/>
          <p:cNvSpPr/>
          <p:nvPr/>
        </p:nvSpPr>
        <p:spPr>
          <a:xfrm>
            <a:off x="6716268" y="3790950"/>
            <a:ext cx="144145" cy="143510"/>
          </a:xfrm>
          <a:custGeom>
            <a:avLst/>
            <a:gdLst/>
            <a:ahLst/>
            <a:cxnLst/>
            <a:rect l="l" t="t" r="r" b="b"/>
            <a:pathLst>
              <a:path w="144145" h="143510">
                <a:moveTo>
                  <a:pt x="0" y="0"/>
                </a:moveTo>
                <a:lnTo>
                  <a:pt x="0" y="143255"/>
                </a:lnTo>
                <a:lnTo>
                  <a:pt x="144018" y="143255"/>
                </a:lnTo>
                <a:lnTo>
                  <a:pt x="144018" y="0"/>
                </a:lnTo>
                <a:lnTo>
                  <a:pt x="0" y="0"/>
                </a:lnTo>
                <a:close/>
              </a:path>
            </a:pathLst>
          </a:custGeom>
          <a:solidFill>
            <a:srgbClr val="0CC10C"/>
          </a:solidFill>
        </p:spPr>
        <p:txBody>
          <a:bodyPr wrap="square" lIns="0" tIns="0" rIns="0" bIns="0" rtlCol="0"/>
          <a:lstStyle/>
          <a:p>
            <a:endParaRPr/>
          </a:p>
        </p:txBody>
      </p:sp>
      <p:sp>
        <p:nvSpPr>
          <p:cNvPr id="18" name="object 18"/>
          <p:cNvSpPr/>
          <p:nvPr/>
        </p:nvSpPr>
        <p:spPr>
          <a:xfrm>
            <a:off x="6716268" y="3361944"/>
            <a:ext cx="144145" cy="429259"/>
          </a:xfrm>
          <a:custGeom>
            <a:avLst/>
            <a:gdLst/>
            <a:ahLst/>
            <a:cxnLst/>
            <a:rect l="l" t="t" r="r" b="b"/>
            <a:pathLst>
              <a:path w="144145" h="429260">
                <a:moveTo>
                  <a:pt x="0" y="0"/>
                </a:moveTo>
                <a:lnTo>
                  <a:pt x="0" y="429005"/>
                </a:lnTo>
                <a:lnTo>
                  <a:pt x="144018" y="429005"/>
                </a:lnTo>
                <a:lnTo>
                  <a:pt x="144018" y="0"/>
                </a:lnTo>
                <a:lnTo>
                  <a:pt x="0" y="0"/>
                </a:lnTo>
                <a:close/>
              </a:path>
            </a:pathLst>
          </a:custGeom>
          <a:solidFill>
            <a:srgbClr val="FF0000"/>
          </a:solidFill>
        </p:spPr>
        <p:txBody>
          <a:bodyPr wrap="square" lIns="0" tIns="0" rIns="0" bIns="0" rtlCol="0"/>
          <a:lstStyle/>
          <a:p>
            <a:endParaRPr/>
          </a:p>
        </p:txBody>
      </p:sp>
      <p:sp>
        <p:nvSpPr>
          <p:cNvPr id="19" name="object 19"/>
          <p:cNvSpPr/>
          <p:nvPr/>
        </p:nvSpPr>
        <p:spPr>
          <a:xfrm>
            <a:off x="6473952" y="2996183"/>
            <a:ext cx="1554480" cy="2356485"/>
          </a:xfrm>
          <a:custGeom>
            <a:avLst/>
            <a:gdLst/>
            <a:ahLst/>
            <a:cxnLst/>
            <a:rect l="l" t="t" r="r" b="b"/>
            <a:pathLst>
              <a:path w="1554479" h="2356485">
                <a:moveTo>
                  <a:pt x="1554480" y="2356104"/>
                </a:moveTo>
                <a:lnTo>
                  <a:pt x="1502664" y="2243328"/>
                </a:lnTo>
                <a:lnTo>
                  <a:pt x="103632" y="2243328"/>
                </a:lnTo>
                <a:lnTo>
                  <a:pt x="103632" y="54863"/>
                </a:lnTo>
                <a:lnTo>
                  <a:pt x="0" y="0"/>
                </a:lnTo>
                <a:lnTo>
                  <a:pt x="0" y="2356104"/>
                </a:lnTo>
                <a:lnTo>
                  <a:pt x="1554480" y="2356104"/>
                </a:lnTo>
                <a:close/>
              </a:path>
            </a:pathLst>
          </a:custGeom>
          <a:solidFill>
            <a:srgbClr val="000000"/>
          </a:solidFill>
        </p:spPr>
        <p:txBody>
          <a:bodyPr wrap="square" lIns="0" tIns="0" rIns="0" bIns="0" rtlCol="0"/>
          <a:lstStyle/>
          <a:p>
            <a:endParaRPr/>
          </a:p>
        </p:txBody>
      </p:sp>
      <p:sp>
        <p:nvSpPr>
          <p:cNvPr id="20" name="object 20"/>
          <p:cNvSpPr/>
          <p:nvPr/>
        </p:nvSpPr>
        <p:spPr>
          <a:xfrm>
            <a:off x="6473952" y="2996183"/>
            <a:ext cx="1552575" cy="2356485"/>
          </a:xfrm>
          <a:custGeom>
            <a:avLst/>
            <a:gdLst/>
            <a:ahLst/>
            <a:cxnLst/>
            <a:rect l="l" t="t" r="r" b="b"/>
            <a:pathLst>
              <a:path w="1552575" h="2356485">
                <a:moveTo>
                  <a:pt x="1552194" y="2356104"/>
                </a:moveTo>
                <a:lnTo>
                  <a:pt x="1552194" y="0"/>
                </a:lnTo>
                <a:lnTo>
                  <a:pt x="0" y="0"/>
                </a:lnTo>
                <a:lnTo>
                  <a:pt x="51054" y="112013"/>
                </a:lnTo>
                <a:lnTo>
                  <a:pt x="1450086" y="112013"/>
                </a:lnTo>
                <a:lnTo>
                  <a:pt x="1450086" y="2300478"/>
                </a:lnTo>
                <a:lnTo>
                  <a:pt x="1552194" y="2356104"/>
                </a:lnTo>
                <a:close/>
              </a:path>
            </a:pathLst>
          </a:custGeom>
          <a:solidFill>
            <a:srgbClr val="000000"/>
          </a:solidFill>
        </p:spPr>
        <p:txBody>
          <a:bodyPr wrap="square" lIns="0" tIns="0" rIns="0" bIns="0" rtlCol="0"/>
          <a:lstStyle/>
          <a:p>
            <a:endParaRPr/>
          </a:p>
        </p:txBody>
      </p:sp>
      <p:sp>
        <p:nvSpPr>
          <p:cNvPr id="21" name="object 21"/>
          <p:cNvSpPr/>
          <p:nvPr/>
        </p:nvSpPr>
        <p:spPr>
          <a:xfrm>
            <a:off x="6992111" y="3045714"/>
            <a:ext cx="104139" cy="2250440"/>
          </a:xfrm>
          <a:custGeom>
            <a:avLst/>
            <a:gdLst/>
            <a:ahLst/>
            <a:cxnLst/>
            <a:rect l="l" t="t" r="r" b="b"/>
            <a:pathLst>
              <a:path w="104140" h="2250440">
                <a:moveTo>
                  <a:pt x="0" y="0"/>
                </a:moveTo>
                <a:lnTo>
                  <a:pt x="0" y="2250186"/>
                </a:lnTo>
                <a:lnTo>
                  <a:pt x="103631" y="2250186"/>
                </a:lnTo>
                <a:lnTo>
                  <a:pt x="103631" y="0"/>
                </a:lnTo>
                <a:lnTo>
                  <a:pt x="0" y="0"/>
                </a:lnTo>
                <a:close/>
              </a:path>
            </a:pathLst>
          </a:custGeom>
          <a:solidFill>
            <a:srgbClr val="000000"/>
          </a:solidFill>
        </p:spPr>
        <p:txBody>
          <a:bodyPr wrap="square" lIns="0" tIns="0" rIns="0" bIns="0" rtlCol="0"/>
          <a:lstStyle/>
          <a:p>
            <a:endParaRPr/>
          </a:p>
        </p:txBody>
      </p:sp>
      <p:sp>
        <p:nvSpPr>
          <p:cNvPr id="22" name="object 22"/>
          <p:cNvSpPr/>
          <p:nvPr/>
        </p:nvSpPr>
        <p:spPr>
          <a:xfrm>
            <a:off x="7169657" y="3188970"/>
            <a:ext cx="681355" cy="1969770"/>
          </a:xfrm>
          <a:custGeom>
            <a:avLst/>
            <a:gdLst/>
            <a:ahLst/>
            <a:cxnLst/>
            <a:rect l="l" t="t" r="r" b="b"/>
            <a:pathLst>
              <a:path w="681354" h="1969770">
                <a:moveTo>
                  <a:pt x="681228" y="1969770"/>
                </a:moveTo>
                <a:lnTo>
                  <a:pt x="639318" y="1907286"/>
                </a:lnTo>
                <a:lnTo>
                  <a:pt x="57912" y="1907286"/>
                </a:lnTo>
                <a:lnTo>
                  <a:pt x="57912" y="35051"/>
                </a:lnTo>
                <a:lnTo>
                  <a:pt x="0" y="0"/>
                </a:lnTo>
                <a:lnTo>
                  <a:pt x="0" y="1969770"/>
                </a:lnTo>
                <a:lnTo>
                  <a:pt x="681228" y="1969770"/>
                </a:lnTo>
                <a:close/>
              </a:path>
            </a:pathLst>
          </a:custGeom>
          <a:solidFill>
            <a:srgbClr val="000000"/>
          </a:solidFill>
        </p:spPr>
        <p:txBody>
          <a:bodyPr wrap="square" lIns="0" tIns="0" rIns="0" bIns="0" rtlCol="0"/>
          <a:lstStyle/>
          <a:p>
            <a:endParaRPr/>
          </a:p>
        </p:txBody>
      </p:sp>
      <p:sp>
        <p:nvSpPr>
          <p:cNvPr id="23" name="object 23"/>
          <p:cNvSpPr/>
          <p:nvPr/>
        </p:nvSpPr>
        <p:spPr>
          <a:xfrm>
            <a:off x="7171181" y="3188970"/>
            <a:ext cx="680720" cy="1969770"/>
          </a:xfrm>
          <a:custGeom>
            <a:avLst/>
            <a:gdLst/>
            <a:ahLst/>
            <a:cxnLst/>
            <a:rect l="l" t="t" r="r" b="b"/>
            <a:pathLst>
              <a:path w="680720" h="1969770">
                <a:moveTo>
                  <a:pt x="680466" y="1969770"/>
                </a:moveTo>
                <a:lnTo>
                  <a:pt x="680466" y="0"/>
                </a:lnTo>
                <a:lnTo>
                  <a:pt x="0" y="0"/>
                </a:lnTo>
                <a:lnTo>
                  <a:pt x="41148" y="62484"/>
                </a:lnTo>
                <a:lnTo>
                  <a:pt x="622554" y="62484"/>
                </a:lnTo>
                <a:lnTo>
                  <a:pt x="622554" y="1933194"/>
                </a:lnTo>
                <a:lnTo>
                  <a:pt x="680466" y="1969770"/>
                </a:lnTo>
                <a:close/>
              </a:path>
            </a:pathLst>
          </a:custGeom>
          <a:solidFill>
            <a:srgbClr val="000000"/>
          </a:solidFill>
        </p:spPr>
        <p:txBody>
          <a:bodyPr wrap="square" lIns="0" tIns="0" rIns="0" bIns="0" rtlCol="0"/>
          <a:lstStyle/>
          <a:p>
            <a:endParaRPr/>
          </a:p>
        </p:txBody>
      </p:sp>
      <p:sp>
        <p:nvSpPr>
          <p:cNvPr id="24" name="object 24"/>
          <p:cNvSpPr/>
          <p:nvPr/>
        </p:nvSpPr>
        <p:spPr>
          <a:xfrm>
            <a:off x="7354061" y="3359658"/>
            <a:ext cx="312420" cy="0"/>
          </a:xfrm>
          <a:custGeom>
            <a:avLst/>
            <a:gdLst/>
            <a:ahLst/>
            <a:cxnLst/>
            <a:rect l="l" t="t" r="r" b="b"/>
            <a:pathLst>
              <a:path w="312420">
                <a:moveTo>
                  <a:pt x="0" y="0"/>
                </a:moveTo>
                <a:lnTo>
                  <a:pt x="312420" y="0"/>
                </a:lnTo>
              </a:path>
            </a:pathLst>
          </a:custGeom>
          <a:ln w="54863">
            <a:solidFill>
              <a:srgbClr val="000000"/>
            </a:solidFill>
          </a:ln>
        </p:spPr>
        <p:txBody>
          <a:bodyPr wrap="square" lIns="0" tIns="0" rIns="0" bIns="0" rtlCol="0"/>
          <a:lstStyle/>
          <a:p>
            <a:endParaRPr/>
          </a:p>
        </p:txBody>
      </p:sp>
      <p:sp>
        <p:nvSpPr>
          <p:cNvPr id="25" name="object 25"/>
          <p:cNvSpPr/>
          <p:nvPr/>
        </p:nvSpPr>
        <p:spPr>
          <a:xfrm>
            <a:off x="7206995" y="3494151"/>
            <a:ext cx="616585" cy="0"/>
          </a:xfrm>
          <a:custGeom>
            <a:avLst/>
            <a:gdLst/>
            <a:ahLst/>
            <a:cxnLst/>
            <a:rect l="l" t="t" r="r" b="b"/>
            <a:pathLst>
              <a:path w="616584">
                <a:moveTo>
                  <a:pt x="0" y="0"/>
                </a:moveTo>
                <a:lnTo>
                  <a:pt x="616457" y="0"/>
                </a:lnTo>
              </a:path>
            </a:pathLst>
          </a:custGeom>
          <a:ln w="55625">
            <a:solidFill>
              <a:srgbClr val="000000"/>
            </a:solidFill>
          </a:ln>
        </p:spPr>
        <p:txBody>
          <a:bodyPr wrap="square" lIns="0" tIns="0" rIns="0" bIns="0" rtlCol="0"/>
          <a:lstStyle/>
          <a:p>
            <a:endParaRPr/>
          </a:p>
        </p:txBody>
      </p:sp>
      <p:sp>
        <p:nvSpPr>
          <p:cNvPr id="26" name="object 26"/>
          <p:cNvSpPr/>
          <p:nvPr/>
        </p:nvSpPr>
        <p:spPr>
          <a:xfrm>
            <a:off x="7353300" y="3627501"/>
            <a:ext cx="311150" cy="0"/>
          </a:xfrm>
          <a:custGeom>
            <a:avLst/>
            <a:gdLst/>
            <a:ahLst/>
            <a:cxnLst/>
            <a:rect l="l" t="t" r="r" b="b"/>
            <a:pathLst>
              <a:path w="311150">
                <a:moveTo>
                  <a:pt x="0" y="0"/>
                </a:moveTo>
                <a:lnTo>
                  <a:pt x="310896" y="0"/>
                </a:lnTo>
              </a:path>
            </a:pathLst>
          </a:custGeom>
          <a:ln w="55625">
            <a:solidFill>
              <a:srgbClr val="000000"/>
            </a:solidFill>
          </a:ln>
        </p:spPr>
        <p:txBody>
          <a:bodyPr wrap="square" lIns="0" tIns="0" rIns="0" bIns="0" rtlCol="0"/>
          <a:lstStyle/>
          <a:p>
            <a:endParaRPr/>
          </a:p>
        </p:txBody>
      </p:sp>
      <p:sp>
        <p:nvSpPr>
          <p:cNvPr id="27" name="object 27"/>
          <p:cNvSpPr/>
          <p:nvPr/>
        </p:nvSpPr>
        <p:spPr>
          <a:xfrm>
            <a:off x="7205471" y="3762375"/>
            <a:ext cx="616585" cy="0"/>
          </a:xfrm>
          <a:custGeom>
            <a:avLst/>
            <a:gdLst/>
            <a:ahLst/>
            <a:cxnLst/>
            <a:rect l="l" t="t" r="r" b="b"/>
            <a:pathLst>
              <a:path w="616584">
                <a:moveTo>
                  <a:pt x="0" y="0"/>
                </a:moveTo>
                <a:lnTo>
                  <a:pt x="616457" y="0"/>
                </a:lnTo>
              </a:path>
            </a:pathLst>
          </a:custGeom>
          <a:ln w="55625">
            <a:solidFill>
              <a:srgbClr val="000000"/>
            </a:solidFill>
          </a:ln>
        </p:spPr>
        <p:txBody>
          <a:bodyPr wrap="square" lIns="0" tIns="0" rIns="0" bIns="0" rtlCol="0"/>
          <a:lstStyle/>
          <a:p>
            <a:endParaRPr/>
          </a:p>
        </p:txBody>
      </p:sp>
      <p:sp>
        <p:nvSpPr>
          <p:cNvPr id="28" name="object 28"/>
          <p:cNvSpPr/>
          <p:nvPr/>
        </p:nvSpPr>
        <p:spPr>
          <a:xfrm>
            <a:off x="7353300" y="3893820"/>
            <a:ext cx="311150" cy="0"/>
          </a:xfrm>
          <a:custGeom>
            <a:avLst/>
            <a:gdLst/>
            <a:ahLst/>
            <a:cxnLst/>
            <a:rect l="l" t="t" r="r" b="b"/>
            <a:pathLst>
              <a:path w="311150">
                <a:moveTo>
                  <a:pt x="0" y="0"/>
                </a:moveTo>
                <a:lnTo>
                  <a:pt x="310896" y="0"/>
                </a:lnTo>
              </a:path>
            </a:pathLst>
          </a:custGeom>
          <a:ln w="54863">
            <a:solidFill>
              <a:srgbClr val="000000"/>
            </a:solidFill>
          </a:ln>
        </p:spPr>
        <p:txBody>
          <a:bodyPr wrap="square" lIns="0" tIns="0" rIns="0" bIns="0" rtlCol="0"/>
          <a:lstStyle/>
          <a:p>
            <a:endParaRPr/>
          </a:p>
        </p:txBody>
      </p:sp>
      <p:sp>
        <p:nvSpPr>
          <p:cNvPr id="29" name="object 29"/>
          <p:cNvSpPr/>
          <p:nvPr/>
        </p:nvSpPr>
        <p:spPr>
          <a:xfrm>
            <a:off x="7205471" y="4028313"/>
            <a:ext cx="616585" cy="0"/>
          </a:xfrm>
          <a:custGeom>
            <a:avLst/>
            <a:gdLst/>
            <a:ahLst/>
            <a:cxnLst/>
            <a:rect l="l" t="t" r="r" b="b"/>
            <a:pathLst>
              <a:path w="616584">
                <a:moveTo>
                  <a:pt x="0" y="0"/>
                </a:moveTo>
                <a:lnTo>
                  <a:pt x="616457" y="0"/>
                </a:lnTo>
              </a:path>
            </a:pathLst>
          </a:custGeom>
          <a:ln w="55625">
            <a:solidFill>
              <a:srgbClr val="000000"/>
            </a:solidFill>
          </a:ln>
        </p:spPr>
        <p:txBody>
          <a:bodyPr wrap="square" lIns="0" tIns="0" rIns="0" bIns="0" rtlCol="0"/>
          <a:lstStyle/>
          <a:p>
            <a:endParaRPr/>
          </a:p>
        </p:txBody>
      </p:sp>
      <p:sp>
        <p:nvSpPr>
          <p:cNvPr id="30" name="object 30"/>
          <p:cNvSpPr/>
          <p:nvPr/>
        </p:nvSpPr>
        <p:spPr>
          <a:xfrm>
            <a:off x="7353300" y="4162044"/>
            <a:ext cx="311150" cy="0"/>
          </a:xfrm>
          <a:custGeom>
            <a:avLst/>
            <a:gdLst/>
            <a:ahLst/>
            <a:cxnLst/>
            <a:rect l="l" t="t" r="r" b="b"/>
            <a:pathLst>
              <a:path w="311150">
                <a:moveTo>
                  <a:pt x="0" y="0"/>
                </a:moveTo>
                <a:lnTo>
                  <a:pt x="310896" y="0"/>
                </a:lnTo>
              </a:path>
            </a:pathLst>
          </a:custGeom>
          <a:ln w="54863">
            <a:solidFill>
              <a:srgbClr val="000000"/>
            </a:solidFill>
          </a:ln>
        </p:spPr>
        <p:txBody>
          <a:bodyPr wrap="square" lIns="0" tIns="0" rIns="0" bIns="0" rtlCol="0"/>
          <a:lstStyle/>
          <a:p>
            <a:endParaRPr/>
          </a:p>
        </p:txBody>
      </p:sp>
      <p:sp>
        <p:nvSpPr>
          <p:cNvPr id="31" name="object 31"/>
          <p:cNvSpPr/>
          <p:nvPr/>
        </p:nvSpPr>
        <p:spPr>
          <a:xfrm>
            <a:off x="7205471" y="4296536"/>
            <a:ext cx="616585" cy="0"/>
          </a:xfrm>
          <a:custGeom>
            <a:avLst/>
            <a:gdLst/>
            <a:ahLst/>
            <a:cxnLst/>
            <a:rect l="l" t="t" r="r" b="b"/>
            <a:pathLst>
              <a:path w="616584">
                <a:moveTo>
                  <a:pt x="0" y="0"/>
                </a:moveTo>
                <a:lnTo>
                  <a:pt x="616457" y="0"/>
                </a:lnTo>
              </a:path>
            </a:pathLst>
          </a:custGeom>
          <a:ln w="55625">
            <a:solidFill>
              <a:srgbClr val="000000"/>
            </a:solidFill>
          </a:ln>
        </p:spPr>
        <p:txBody>
          <a:bodyPr wrap="square" lIns="0" tIns="0" rIns="0" bIns="0" rtlCol="0"/>
          <a:lstStyle/>
          <a:p>
            <a:endParaRPr/>
          </a:p>
        </p:txBody>
      </p:sp>
      <p:sp>
        <p:nvSpPr>
          <p:cNvPr id="32" name="object 32"/>
          <p:cNvSpPr/>
          <p:nvPr/>
        </p:nvSpPr>
        <p:spPr>
          <a:xfrm>
            <a:off x="7353300" y="4429125"/>
            <a:ext cx="311150" cy="0"/>
          </a:xfrm>
          <a:custGeom>
            <a:avLst/>
            <a:gdLst/>
            <a:ahLst/>
            <a:cxnLst/>
            <a:rect l="l" t="t" r="r" b="b"/>
            <a:pathLst>
              <a:path w="311150">
                <a:moveTo>
                  <a:pt x="0" y="0"/>
                </a:moveTo>
                <a:lnTo>
                  <a:pt x="310896" y="0"/>
                </a:lnTo>
              </a:path>
            </a:pathLst>
          </a:custGeom>
          <a:ln w="55625">
            <a:solidFill>
              <a:srgbClr val="000000"/>
            </a:solidFill>
          </a:ln>
        </p:spPr>
        <p:txBody>
          <a:bodyPr wrap="square" lIns="0" tIns="0" rIns="0" bIns="0" rtlCol="0"/>
          <a:lstStyle/>
          <a:p>
            <a:endParaRPr/>
          </a:p>
        </p:txBody>
      </p:sp>
      <p:sp>
        <p:nvSpPr>
          <p:cNvPr id="33" name="object 33"/>
          <p:cNvSpPr/>
          <p:nvPr/>
        </p:nvSpPr>
        <p:spPr>
          <a:xfrm>
            <a:off x="7205471" y="4563617"/>
            <a:ext cx="616585" cy="0"/>
          </a:xfrm>
          <a:custGeom>
            <a:avLst/>
            <a:gdLst/>
            <a:ahLst/>
            <a:cxnLst/>
            <a:rect l="l" t="t" r="r" b="b"/>
            <a:pathLst>
              <a:path w="616584">
                <a:moveTo>
                  <a:pt x="0" y="0"/>
                </a:moveTo>
                <a:lnTo>
                  <a:pt x="616457" y="0"/>
                </a:lnTo>
              </a:path>
            </a:pathLst>
          </a:custGeom>
          <a:ln w="54863">
            <a:solidFill>
              <a:srgbClr val="000000"/>
            </a:solidFill>
          </a:ln>
        </p:spPr>
        <p:txBody>
          <a:bodyPr wrap="square" lIns="0" tIns="0" rIns="0" bIns="0" rtlCol="0"/>
          <a:lstStyle/>
          <a:p>
            <a:endParaRPr/>
          </a:p>
        </p:txBody>
      </p:sp>
      <p:sp>
        <p:nvSpPr>
          <p:cNvPr id="34" name="object 34"/>
          <p:cNvSpPr/>
          <p:nvPr/>
        </p:nvSpPr>
        <p:spPr>
          <a:xfrm>
            <a:off x="6681216" y="3329940"/>
            <a:ext cx="208279" cy="633730"/>
          </a:xfrm>
          <a:custGeom>
            <a:avLst/>
            <a:gdLst/>
            <a:ahLst/>
            <a:cxnLst/>
            <a:rect l="l" t="t" r="r" b="b"/>
            <a:pathLst>
              <a:path w="208279" h="633729">
                <a:moveTo>
                  <a:pt x="208026" y="633222"/>
                </a:moveTo>
                <a:lnTo>
                  <a:pt x="172974" y="573024"/>
                </a:lnTo>
                <a:lnTo>
                  <a:pt x="63246" y="573024"/>
                </a:lnTo>
                <a:lnTo>
                  <a:pt x="63246" y="31241"/>
                </a:lnTo>
                <a:lnTo>
                  <a:pt x="0" y="0"/>
                </a:lnTo>
                <a:lnTo>
                  <a:pt x="0" y="633222"/>
                </a:lnTo>
                <a:lnTo>
                  <a:pt x="208026" y="633222"/>
                </a:lnTo>
                <a:close/>
              </a:path>
              <a:path w="208279" h="633729">
                <a:moveTo>
                  <a:pt x="172974" y="204215"/>
                </a:moveTo>
                <a:lnTo>
                  <a:pt x="172974" y="144018"/>
                </a:lnTo>
                <a:lnTo>
                  <a:pt x="63246" y="144018"/>
                </a:lnTo>
                <a:lnTo>
                  <a:pt x="63246" y="204215"/>
                </a:lnTo>
                <a:lnTo>
                  <a:pt x="172974" y="204215"/>
                </a:lnTo>
                <a:close/>
              </a:path>
              <a:path w="208279" h="633729">
                <a:moveTo>
                  <a:pt x="172974" y="347472"/>
                </a:moveTo>
                <a:lnTo>
                  <a:pt x="172974" y="286512"/>
                </a:lnTo>
                <a:lnTo>
                  <a:pt x="63246" y="286512"/>
                </a:lnTo>
                <a:lnTo>
                  <a:pt x="63246" y="347472"/>
                </a:lnTo>
                <a:lnTo>
                  <a:pt x="172974" y="347472"/>
                </a:lnTo>
                <a:close/>
              </a:path>
              <a:path w="208279" h="633729">
                <a:moveTo>
                  <a:pt x="172974" y="489966"/>
                </a:moveTo>
                <a:lnTo>
                  <a:pt x="172974" y="429768"/>
                </a:lnTo>
                <a:lnTo>
                  <a:pt x="63246" y="429768"/>
                </a:lnTo>
                <a:lnTo>
                  <a:pt x="63246" y="489966"/>
                </a:lnTo>
                <a:lnTo>
                  <a:pt x="172974" y="489966"/>
                </a:lnTo>
                <a:close/>
              </a:path>
            </a:pathLst>
          </a:custGeom>
          <a:solidFill>
            <a:srgbClr val="000000"/>
          </a:solidFill>
        </p:spPr>
        <p:txBody>
          <a:bodyPr wrap="square" lIns="0" tIns="0" rIns="0" bIns="0" rtlCol="0"/>
          <a:lstStyle/>
          <a:p>
            <a:endParaRPr/>
          </a:p>
        </p:txBody>
      </p:sp>
      <p:sp>
        <p:nvSpPr>
          <p:cNvPr id="35" name="object 35"/>
          <p:cNvSpPr/>
          <p:nvPr/>
        </p:nvSpPr>
        <p:spPr>
          <a:xfrm>
            <a:off x="6681216" y="3329940"/>
            <a:ext cx="208279" cy="633730"/>
          </a:xfrm>
          <a:custGeom>
            <a:avLst/>
            <a:gdLst/>
            <a:ahLst/>
            <a:cxnLst/>
            <a:rect l="l" t="t" r="r" b="b"/>
            <a:pathLst>
              <a:path w="208279" h="633729">
                <a:moveTo>
                  <a:pt x="208026" y="633222"/>
                </a:moveTo>
                <a:lnTo>
                  <a:pt x="208026" y="0"/>
                </a:lnTo>
                <a:lnTo>
                  <a:pt x="0" y="0"/>
                </a:lnTo>
                <a:lnTo>
                  <a:pt x="35052" y="61722"/>
                </a:lnTo>
                <a:lnTo>
                  <a:pt x="144018" y="61721"/>
                </a:lnTo>
                <a:lnTo>
                  <a:pt x="144018" y="595884"/>
                </a:lnTo>
                <a:lnTo>
                  <a:pt x="208026" y="633222"/>
                </a:lnTo>
                <a:close/>
              </a:path>
            </a:pathLst>
          </a:custGeom>
          <a:solidFill>
            <a:srgbClr val="000000"/>
          </a:solidFill>
        </p:spPr>
        <p:txBody>
          <a:bodyPr wrap="square" lIns="0" tIns="0" rIns="0" bIns="0" rtlCol="0"/>
          <a:lstStyle/>
          <a:p>
            <a:endParaRPr/>
          </a:p>
        </p:txBody>
      </p:sp>
      <p:sp>
        <p:nvSpPr>
          <p:cNvPr id="36" name="object 36"/>
          <p:cNvSpPr/>
          <p:nvPr/>
        </p:nvSpPr>
        <p:spPr>
          <a:xfrm>
            <a:off x="3825240" y="3755897"/>
            <a:ext cx="2348230" cy="260985"/>
          </a:xfrm>
          <a:custGeom>
            <a:avLst/>
            <a:gdLst/>
            <a:ahLst/>
            <a:cxnLst/>
            <a:rect l="l" t="t" r="r" b="b"/>
            <a:pathLst>
              <a:path w="2348229" h="260985">
                <a:moveTo>
                  <a:pt x="2217420" y="195072"/>
                </a:moveTo>
                <a:lnTo>
                  <a:pt x="2217420" y="65532"/>
                </a:lnTo>
                <a:lnTo>
                  <a:pt x="0" y="65532"/>
                </a:lnTo>
                <a:lnTo>
                  <a:pt x="0" y="195072"/>
                </a:lnTo>
                <a:lnTo>
                  <a:pt x="2217420" y="195072"/>
                </a:lnTo>
                <a:close/>
              </a:path>
              <a:path w="2348229" h="260985">
                <a:moveTo>
                  <a:pt x="2347722" y="130302"/>
                </a:moveTo>
                <a:lnTo>
                  <a:pt x="2217420" y="0"/>
                </a:lnTo>
                <a:lnTo>
                  <a:pt x="2217420" y="260604"/>
                </a:lnTo>
                <a:lnTo>
                  <a:pt x="2347722" y="130302"/>
                </a:lnTo>
                <a:close/>
              </a:path>
            </a:pathLst>
          </a:custGeom>
          <a:solidFill>
            <a:srgbClr val="FFFFCC"/>
          </a:solidFill>
        </p:spPr>
        <p:txBody>
          <a:bodyPr wrap="square" lIns="0" tIns="0" rIns="0" bIns="0" rtlCol="0"/>
          <a:lstStyle/>
          <a:p>
            <a:endParaRPr/>
          </a:p>
        </p:txBody>
      </p:sp>
      <p:sp>
        <p:nvSpPr>
          <p:cNvPr id="37" name="object 37"/>
          <p:cNvSpPr/>
          <p:nvPr/>
        </p:nvSpPr>
        <p:spPr>
          <a:xfrm>
            <a:off x="3820667" y="3744467"/>
            <a:ext cx="2359660" cy="283845"/>
          </a:xfrm>
          <a:custGeom>
            <a:avLst/>
            <a:gdLst/>
            <a:ahLst/>
            <a:cxnLst/>
            <a:rect l="l" t="t" r="r" b="b"/>
            <a:pathLst>
              <a:path w="2359660" h="283845">
                <a:moveTo>
                  <a:pt x="2221992" y="71627"/>
                </a:moveTo>
                <a:lnTo>
                  <a:pt x="0" y="71627"/>
                </a:lnTo>
                <a:lnTo>
                  <a:pt x="0" y="211835"/>
                </a:lnTo>
                <a:lnTo>
                  <a:pt x="4572" y="211835"/>
                </a:lnTo>
                <a:lnTo>
                  <a:pt x="4572" y="81533"/>
                </a:lnTo>
                <a:lnTo>
                  <a:pt x="9143" y="76961"/>
                </a:lnTo>
                <a:lnTo>
                  <a:pt x="9143" y="81533"/>
                </a:lnTo>
                <a:lnTo>
                  <a:pt x="2217420" y="81533"/>
                </a:lnTo>
                <a:lnTo>
                  <a:pt x="2217420" y="76961"/>
                </a:lnTo>
                <a:lnTo>
                  <a:pt x="2221992" y="71627"/>
                </a:lnTo>
                <a:close/>
              </a:path>
              <a:path w="2359660" h="283845">
                <a:moveTo>
                  <a:pt x="9143" y="81533"/>
                </a:moveTo>
                <a:lnTo>
                  <a:pt x="9143" y="76961"/>
                </a:lnTo>
                <a:lnTo>
                  <a:pt x="4572" y="81533"/>
                </a:lnTo>
                <a:lnTo>
                  <a:pt x="9143" y="81533"/>
                </a:lnTo>
                <a:close/>
              </a:path>
              <a:path w="2359660" h="283845">
                <a:moveTo>
                  <a:pt x="9143" y="201929"/>
                </a:moveTo>
                <a:lnTo>
                  <a:pt x="9143" y="81533"/>
                </a:lnTo>
                <a:lnTo>
                  <a:pt x="4572" y="81533"/>
                </a:lnTo>
                <a:lnTo>
                  <a:pt x="4572" y="201929"/>
                </a:lnTo>
                <a:lnTo>
                  <a:pt x="9143" y="201929"/>
                </a:lnTo>
                <a:close/>
              </a:path>
              <a:path w="2359660" h="283845">
                <a:moveTo>
                  <a:pt x="2227326" y="259891"/>
                </a:moveTo>
                <a:lnTo>
                  <a:pt x="2227326" y="201929"/>
                </a:lnTo>
                <a:lnTo>
                  <a:pt x="4572" y="201929"/>
                </a:lnTo>
                <a:lnTo>
                  <a:pt x="9143" y="206501"/>
                </a:lnTo>
                <a:lnTo>
                  <a:pt x="9143" y="211835"/>
                </a:lnTo>
                <a:lnTo>
                  <a:pt x="2217420" y="211835"/>
                </a:lnTo>
                <a:lnTo>
                  <a:pt x="2217420" y="206501"/>
                </a:lnTo>
                <a:lnTo>
                  <a:pt x="2221992" y="211835"/>
                </a:lnTo>
                <a:lnTo>
                  <a:pt x="2221992" y="265193"/>
                </a:lnTo>
                <a:lnTo>
                  <a:pt x="2227326" y="259891"/>
                </a:lnTo>
                <a:close/>
              </a:path>
              <a:path w="2359660" h="283845">
                <a:moveTo>
                  <a:pt x="9143" y="211835"/>
                </a:moveTo>
                <a:lnTo>
                  <a:pt x="9143" y="206501"/>
                </a:lnTo>
                <a:lnTo>
                  <a:pt x="4572" y="201929"/>
                </a:lnTo>
                <a:lnTo>
                  <a:pt x="4572" y="211835"/>
                </a:lnTo>
                <a:lnTo>
                  <a:pt x="9143" y="211835"/>
                </a:lnTo>
                <a:close/>
              </a:path>
              <a:path w="2359660" h="283845">
                <a:moveTo>
                  <a:pt x="2359152" y="141731"/>
                </a:moveTo>
                <a:lnTo>
                  <a:pt x="2217420" y="0"/>
                </a:lnTo>
                <a:lnTo>
                  <a:pt x="2217420" y="71627"/>
                </a:lnTo>
                <a:lnTo>
                  <a:pt x="2218944" y="71627"/>
                </a:lnTo>
                <a:lnTo>
                  <a:pt x="2218944" y="15239"/>
                </a:lnTo>
                <a:lnTo>
                  <a:pt x="2227326" y="11429"/>
                </a:lnTo>
                <a:lnTo>
                  <a:pt x="2227326" y="23572"/>
                </a:lnTo>
                <a:lnTo>
                  <a:pt x="2346180" y="141731"/>
                </a:lnTo>
                <a:lnTo>
                  <a:pt x="2349246" y="138683"/>
                </a:lnTo>
                <a:lnTo>
                  <a:pt x="2349246" y="151637"/>
                </a:lnTo>
                <a:lnTo>
                  <a:pt x="2359152" y="141731"/>
                </a:lnTo>
                <a:close/>
              </a:path>
              <a:path w="2359660" h="283845">
                <a:moveTo>
                  <a:pt x="2221992" y="81533"/>
                </a:moveTo>
                <a:lnTo>
                  <a:pt x="2221992" y="71627"/>
                </a:lnTo>
                <a:lnTo>
                  <a:pt x="2217420" y="76961"/>
                </a:lnTo>
                <a:lnTo>
                  <a:pt x="2217420" y="81533"/>
                </a:lnTo>
                <a:lnTo>
                  <a:pt x="2221992" y="81533"/>
                </a:lnTo>
                <a:close/>
              </a:path>
              <a:path w="2359660" h="283845">
                <a:moveTo>
                  <a:pt x="2221992" y="211835"/>
                </a:moveTo>
                <a:lnTo>
                  <a:pt x="2217420" y="206501"/>
                </a:lnTo>
                <a:lnTo>
                  <a:pt x="2217420" y="211835"/>
                </a:lnTo>
                <a:lnTo>
                  <a:pt x="2221992" y="211835"/>
                </a:lnTo>
                <a:close/>
              </a:path>
              <a:path w="2359660" h="283845">
                <a:moveTo>
                  <a:pt x="2221992" y="265193"/>
                </a:moveTo>
                <a:lnTo>
                  <a:pt x="2221992" y="211835"/>
                </a:lnTo>
                <a:lnTo>
                  <a:pt x="2217420" y="211835"/>
                </a:lnTo>
                <a:lnTo>
                  <a:pt x="2217420" y="283463"/>
                </a:lnTo>
                <a:lnTo>
                  <a:pt x="2218944" y="281939"/>
                </a:lnTo>
                <a:lnTo>
                  <a:pt x="2218944" y="268223"/>
                </a:lnTo>
                <a:lnTo>
                  <a:pt x="2221992" y="265193"/>
                </a:lnTo>
                <a:close/>
              </a:path>
              <a:path w="2359660" h="283845">
                <a:moveTo>
                  <a:pt x="2227326" y="23572"/>
                </a:moveTo>
                <a:lnTo>
                  <a:pt x="2227326" y="11429"/>
                </a:lnTo>
                <a:lnTo>
                  <a:pt x="2218944" y="15239"/>
                </a:lnTo>
                <a:lnTo>
                  <a:pt x="2227326" y="23572"/>
                </a:lnTo>
                <a:close/>
              </a:path>
              <a:path w="2359660" h="283845">
                <a:moveTo>
                  <a:pt x="2227326" y="81533"/>
                </a:moveTo>
                <a:lnTo>
                  <a:pt x="2227326" y="23572"/>
                </a:lnTo>
                <a:lnTo>
                  <a:pt x="2218944" y="15239"/>
                </a:lnTo>
                <a:lnTo>
                  <a:pt x="2218944" y="71627"/>
                </a:lnTo>
                <a:lnTo>
                  <a:pt x="2221992" y="71627"/>
                </a:lnTo>
                <a:lnTo>
                  <a:pt x="2221992" y="81533"/>
                </a:lnTo>
                <a:lnTo>
                  <a:pt x="2227326" y="81533"/>
                </a:lnTo>
                <a:close/>
              </a:path>
              <a:path w="2359660" h="283845">
                <a:moveTo>
                  <a:pt x="2349246" y="151637"/>
                </a:moveTo>
                <a:lnTo>
                  <a:pt x="2349246" y="144779"/>
                </a:lnTo>
                <a:lnTo>
                  <a:pt x="2346180" y="141731"/>
                </a:lnTo>
                <a:lnTo>
                  <a:pt x="2218944" y="268223"/>
                </a:lnTo>
                <a:lnTo>
                  <a:pt x="2227326" y="272033"/>
                </a:lnTo>
                <a:lnTo>
                  <a:pt x="2227326" y="273557"/>
                </a:lnTo>
                <a:lnTo>
                  <a:pt x="2349246" y="151637"/>
                </a:lnTo>
                <a:close/>
              </a:path>
              <a:path w="2359660" h="283845">
                <a:moveTo>
                  <a:pt x="2227326" y="273557"/>
                </a:moveTo>
                <a:lnTo>
                  <a:pt x="2227326" y="272033"/>
                </a:lnTo>
                <a:lnTo>
                  <a:pt x="2218944" y="268223"/>
                </a:lnTo>
                <a:lnTo>
                  <a:pt x="2218944" y="281939"/>
                </a:lnTo>
                <a:lnTo>
                  <a:pt x="2227326" y="273557"/>
                </a:lnTo>
                <a:close/>
              </a:path>
              <a:path w="2359660" h="283845">
                <a:moveTo>
                  <a:pt x="2349246" y="144779"/>
                </a:moveTo>
                <a:lnTo>
                  <a:pt x="2349246" y="138683"/>
                </a:lnTo>
                <a:lnTo>
                  <a:pt x="2346180" y="141731"/>
                </a:lnTo>
                <a:lnTo>
                  <a:pt x="2349246" y="144779"/>
                </a:lnTo>
                <a:close/>
              </a:path>
            </a:pathLst>
          </a:custGeom>
          <a:solidFill>
            <a:srgbClr val="000000"/>
          </a:solidFill>
        </p:spPr>
        <p:txBody>
          <a:bodyPr wrap="square" lIns="0" tIns="0" rIns="0" bIns="0" rtlCol="0"/>
          <a:lstStyle/>
          <a:p>
            <a:endParaRPr/>
          </a:p>
        </p:txBody>
      </p:sp>
      <p:sp>
        <p:nvSpPr>
          <p:cNvPr id="38" name="object 38"/>
          <p:cNvSpPr/>
          <p:nvPr/>
        </p:nvSpPr>
        <p:spPr>
          <a:xfrm>
            <a:off x="3825240" y="4601717"/>
            <a:ext cx="2348230" cy="260350"/>
          </a:xfrm>
          <a:custGeom>
            <a:avLst/>
            <a:gdLst/>
            <a:ahLst/>
            <a:cxnLst/>
            <a:rect l="l" t="t" r="r" b="b"/>
            <a:pathLst>
              <a:path w="2348229" h="260350">
                <a:moveTo>
                  <a:pt x="130302" y="259842"/>
                </a:moveTo>
                <a:lnTo>
                  <a:pt x="130302" y="0"/>
                </a:lnTo>
                <a:lnTo>
                  <a:pt x="0" y="129540"/>
                </a:lnTo>
                <a:lnTo>
                  <a:pt x="130302" y="259842"/>
                </a:lnTo>
                <a:close/>
              </a:path>
              <a:path w="2348229" h="260350">
                <a:moveTo>
                  <a:pt x="2347722" y="195072"/>
                </a:moveTo>
                <a:lnTo>
                  <a:pt x="2347722" y="64770"/>
                </a:lnTo>
                <a:lnTo>
                  <a:pt x="130302" y="64770"/>
                </a:lnTo>
                <a:lnTo>
                  <a:pt x="130302" y="195072"/>
                </a:lnTo>
                <a:lnTo>
                  <a:pt x="2347722" y="195072"/>
                </a:lnTo>
                <a:close/>
              </a:path>
            </a:pathLst>
          </a:custGeom>
          <a:solidFill>
            <a:srgbClr val="FF6600"/>
          </a:solidFill>
        </p:spPr>
        <p:txBody>
          <a:bodyPr wrap="square" lIns="0" tIns="0" rIns="0" bIns="0" rtlCol="0"/>
          <a:lstStyle/>
          <a:p>
            <a:endParaRPr/>
          </a:p>
        </p:txBody>
      </p:sp>
      <p:sp>
        <p:nvSpPr>
          <p:cNvPr id="39" name="object 39"/>
          <p:cNvSpPr/>
          <p:nvPr/>
        </p:nvSpPr>
        <p:spPr>
          <a:xfrm>
            <a:off x="3818382" y="4590288"/>
            <a:ext cx="2359660" cy="283210"/>
          </a:xfrm>
          <a:custGeom>
            <a:avLst/>
            <a:gdLst/>
            <a:ahLst/>
            <a:cxnLst/>
            <a:rect l="l" t="t" r="r" b="b"/>
            <a:pathLst>
              <a:path w="2359660" h="283210">
                <a:moveTo>
                  <a:pt x="141731" y="71628"/>
                </a:moveTo>
                <a:lnTo>
                  <a:pt x="141731" y="0"/>
                </a:lnTo>
                <a:lnTo>
                  <a:pt x="0" y="140970"/>
                </a:lnTo>
                <a:lnTo>
                  <a:pt x="10668" y="151638"/>
                </a:lnTo>
                <a:lnTo>
                  <a:pt x="10668" y="137922"/>
                </a:lnTo>
                <a:lnTo>
                  <a:pt x="14086" y="141340"/>
                </a:lnTo>
                <a:lnTo>
                  <a:pt x="132587" y="22142"/>
                </a:lnTo>
                <a:lnTo>
                  <a:pt x="132587" y="11430"/>
                </a:lnTo>
                <a:lnTo>
                  <a:pt x="140207" y="14478"/>
                </a:lnTo>
                <a:lnTo>
                  <a:pt x="140207" y="71628"/>
                </a:lnTo>
                <a:lnTo>
                  <a:pt x="141731" y="71628"/>
                </a:lnTo>
                <a:close/>
              </a:path>
              <a:path w="2359660" h="283210">
                <a:moveTo>
                  <a:pt x="14086" y="141340"/>
                </a:moveTo>
                <a:lnTo>
                  <a:pt x="10668" y="137922"/>
                </a:lnTo>
                <a:lnTo>
                  <a:pt x="10668" y="144780"/>
                </a:lnTo>
                <a:lnTo>
                  <a:pt x="14086" y="141340"/>
                </a:lnTo>
                <a:close/>
              </a:path>
              <a:path w="2359660" h="283210">
                <a:moveTo>
                  <a:pt x="140207" y="267462"/>
                </a:moveTo>
                <a:lnTo>
                  <a:pt x="14086" y="141340"/>
                </a:lnTo>
                <a:lnTo>
                  <a:pt x="10668" y="144780"/>
                </a:lnTo>
                <a:lnTo>
                  <a:pt x="10668" y="151638"/>
                </a:lnTo>
                <a:lnTo>
                  <a:pt x="132587" y="273558"/>
                </a:lnTo>
                <a:lnTo>
                  <a:pt x="132587" y="271272"/>
                </a:lnTo>
                <a:lnTo>
                  <a:pt x="140207" y="267462"/>
                </a:lnTo>
                <a:close/>
              </a:path>
              <a:path w="2359660" h="283210">
                <a:moveTo>
                  <a:pt x="140207" y="14478"/>
                </a:moveTo>
                <a:lnTo>
                  <a:pt x="132587" y="11430"/>
                </a:lnTo>
                <a:lnTo>
                  <a:pt x="132587" y="22142"/>
                </a:lnTo>
                <a:lnTo>
                  <a:pt x="140207" y="14478"/>
                </a:lnTo>
                <a:close/>
              </a:path>
              <a:path w="2359660" h="283210">
                <a:moveTo>
                  <a:pt x="140207" y="71628"/>
                </a:moveTo>
                <a:lnTo>
                  <a:pt x="140207" y="14478"/>
                </a:lnTo>
                <a:lnTo>
                  <a:pt x="132587" y="22142"/>
                </a:lnTo>
                <a:lnTo>
                  <a:pt x="132587" y="80772"/>
                </a:lnTo>
                <a:lnTo>
                  <a:pt x="137159" y="80772"/>
                </a:lnTo>
                <a:lnTo>
                  <a:pt x="137159" y="71628"/>
                </a:lnTo>
                <a:lnTo>
                  <a:pt x="140207" y="71628"/>
                </a:lnTo>
                <a:close/>
              </a:path>
              <a:path w="2359660" h="283210">
                <a:moveTo>
                  <a:pt x="2354579" y="201168"/>
                </a:moveTo>
                <a:lnTo>
                  <a:pt x="132587" y="201168"/>
                </a:lnTo>
                <a:lnTo>
                  <a:pt x="132587" y="259842"/>
                </a:lnTo>
                <a:lnTo>
                  <a:pt x="137159" y="264414"/>
                </a:lnTo>
                <a:lnTo>
                  <a:pt x="137159" y="211074"/>
                </a:lnTo>
                <a:lnTo>
                  <a:pt x="141731" y="206502"/>
                </a:lnTo>
                <a:lnTo>
                  <a:pt x="141731" y="211074"/>
                </a:lnTo>
                <a:lnTo>
                  <a:pt x="2350008" y="211074"/>
                </a:lnTo>
                <a:lnTo>
                  <a:pt x="2350008" y="206502"/>
                </a:lnTo>
                <a:lnTo>
                  <a:pt x="2354579" y="201168"/>
                </a:lnTo>
                <a:close/>
              </a:path>
              <a:path w="2359660" h="283210">
                <a:moveTo>
                  <a:pt x="140207" y="281178"/>
                </a:moveTo>
                <a:lnTo>
                  <a:pt x="140207" y="267462"/>
                </a:lnTo>
                <a:lnTo>
                  <a:pt x="132587" y="271272"/>
                </a:lnTo>
                <a:lnTo>
                  <a:pt x="132587" y="273558"/>
                </a:lnTo>
                <a:lnTo>
                  <a:pt x="140207" y="281178"/>
                </a:lnTo>
                <a:close/>
              </a:path>
              <a:path w="2359660" h="283210">
                <a:moveTo>
                  <a:pt x="2359152" y="211074"/>
                </a:moveTo>
                <a:lnTo>
                  <a:pt x="2359152" y="71628"/>
                </a:lnTo>
                <a:lnTo>
                  <a:pt x="137159" y="71628"/>
                </a:lnTo>
                <a:lnTo>
                  <a:pt x="141731" y="76200"/>
                </a:lnTo>
                <a:lnTo>
                  <a:pt x="141731" y="80772"/>
                </a:lnTo>
                <a:lnTo>
                  <a:pt x="2350008" y="80772"/>
                </a:lnTo>
                <a:lnTo>
                  <a:pt x="2350008" y="76200"/>
                </a:lnTo>
                <a:lnTo>
                  <a:pt x="2354579" y="80772"/>
                </a:lnTo>
                <a:lnTo>
                  <a:pt x="2354579" y="211074"/>
                </a:lnTo>
                <a:lnTo>
                  <a:pt x="2359152" y="211074"/>
                </a:lnTo>
                <a:close/>
              </a:path>
              <a:path w="2359660" h="283210">
                <a:moveTo>
                  <a:pt x="141731" y="80772"/>
                </a:moveTo>
                <a:lnTo>
                  <a:pt x="141731" y="76200"/>
                </a:lnTo>
                <a:lnTo>
                  <a:pt x="137159" y="71628"/>
                </a:lnTo>
                <a:lnTo>
                  <a:pt x="137159" y="80772"/>
                </a:lnTo>
                <a:lnTo>
                  <a:pt x="141731" y="80772"/>
                </a:lnTo>
                <a:close/>
              </a:path>
              <a:path w="2359660" h="283210">
                <a:moveTo>
                  <a:pt x="141731" y="211074"/>
                </a:moveTo>
                <a:lnTo>
                  <a:pt x="141731" y="206502"/>
                </a:lnTo>
                <a:lnTo>
                  <a:pt x="137159" y="211074"/>
                </a:lnTo>
                <a:lnTo>
                  <a:pt x="141731" y="211074"/>
                </a:lnTo>
                <a:close/>
              </a:path>
              <a:path w="2359660" h="283210">
                <a:moveTo>
                  <a:pt x="141731" y="282702"/>
                </a:moveTo>
                <a:lnTo>
                  <a:pt x="141731" y="211074"/>
                </a:lnTo>
                <a:lnTo>
                  <a:pt x="137159" y="211074"/>
                </a:lnTo>
                <a:lnTo>
                  <a:pt x="137159" y="264414"/>
                </a:lnTo>
                <a:lnTo>
                  <a:pt x="140207" y="267462"/>
                </a:lnTo>
                <a:lnTo>
                  <a:pt x="140207" y="281178"/>
                </a:lnTo>
                <a:lnTo>
                  <a:pt x="141731" y="282702"/>
                </a:lnTo>
                <a:close/>
              </a:path>
              <a:path w="2359660" h="283210">
                <a:moveTo>
                  <a:pt x="2354579" y="80772"/>
                </a:moveTo>
                <a:lnTo>
                  <a:pt x="2350008" y="76200"/>
                </a:lnTo>
                <a:lnTo>
                  <a:pt x="2350008" y="80772"/>
                </a:lnTo>
                <a:lnTo>
                  <a:pt x="2354579" y="80772"/>
                </a:lnTo>
                <a:close/>
              </a:path>
              <a:path w="2359660" h="283210">
                <a:moveTo>
                  <a:pt x="2354579" y="201168"/>
                </a:moveTo>
                <a:lnTo>
                  <a:pt x="2354579" y="80772"/>
                </a:lnTo>
                <a:lnTo>
                  <a:pt x="2350008" y="80772"/>
                </a:lnTo>
                <a:lnTo>
                  <a:pt x="2350008" y="201168"/>
                </a:lnTo>
                <a:lnTo>
                  <a:pt x="2354579" y="201168"/>
                </a:lnTo>
                <a:close/>
              </a:path>
              <a:path w="2359660" h="283210">
                <a:moveTo>
                  <a:pt x="2354579" y="211074"/>
                </a:moveTo>
                <a:lnTo>
                  <a:pt x="2354579" y="201168"/>
                </a:lnTo>
                <a:lnTo>
                  <a:pt x="2350008" y="206502"/>
                </a:lnTo>
                <a:lnTo>
                  <a:pt x="2350008" y="211074"/>
                </a:lnTo>
                <a:lnTo>
                  <a:pt x="2354579" y="211074"/>
                </a:lnTo>
                <a:close/>
              </a:path>
            </a:pathLst>
          </a:custGeom>
          <a:solidFill>
            <a:srgbClr val="000000"/>
          </a:solidFill>
        </p:spPr>
        <p:txBody>
          <a:bodyPr wrap="square" lIns="0" tIns="0" rIns="0" bIns="0" rtlCol="0"/>
          <a:lstStyle/>
          <a:p>
            <a:endParaRPr/>
          </a:p>
        </p:txBody>
      </p:sp>
      <p:sp>
        <p:nvSpPr>
          <p:cNvPr id="40" name="object 40"/>
          <p:cNvSpPr txBox="1"/>
          <p:nvPr/>
        </p:nvSpPr>
        <p:spPr>
          <a:xfrm>
            <a:off x="6355334" y="2214625"/>
            <a:ext cx="1333500" cy="635000"/>
          </a:xfrm>
          <a:prstGeom prst="rect">
            <a:avLst/>
          </a:prstGeom>
        </p:spPr>
        <p:txBody>
          <a:bodyPr vert="horz" wrap="square" lIns="0" tIns="12065" rIns="0" bIns="0" rtlCol="0">
            <a:spAutoFit/>
          </a:bodyPr>
          <a:lstStyle/>
          <a:p>
            <a:pPr marL="12700" marR="5080">
              <a:lnSpc>
                <a:spcPct val="100000"/>
              </a:lnSpc>
              <a:spcBef>
                <a:spcPts val="95"/>
              </a:spcBef>
            </a:pPr>
            <a:r>
              <a:rPr sz="2000" spc="-5" dirty="0">
                <a:latin typeface="Arial Narrow"/>
                <a:cs typeface="Arial Narrow"/>
              </a:rPr>
              <a:t>Elbonian</a:t>
            </a:r>
            <a:r>
              <a:rPr sz="2000" spc="-55" dirty="0">
                <a:latin typeface="Arial Narrow"/>
                <a:cs typeface="Arial Narrow"/>
              </a:rPr>
              <a:t> </a:t>
            </a:r>
            <a:r>
              <a:rPr sz="2000" spc="-5" dirty="0">
                <a:latin typeface="Arial Narrow"/>
                <a:cs typeface="Arial Narrow"/>
              </a:rPr>
              <a:t>DNS  Server</a:t>
            </a:r>
            <a:endParaRPr sz="2000">
              <a:latin typeface="Arial Narrow"/>
              <a:cs typeface="Arial Narrow"/>
            </a:endParaRPr>
          </a:p>
        </p:txBody>
      </p:sp>
      <p:sp>
        <p:nvSpPr>
          <p:cNvPr id="41" name="object 41"/>
          <p:cNvSpPr txBox="1"/>
          <p:nvPr/>
        </p:nvSpPr>
        <p:spPr>
          <a:xfrm>
            <a:off x="2141473" y="3449827"/>
            <a:ext cx="5950585" cy="2887345"/>
          </a:xfrm>
          <a:prstGeom prst="rect">
            <a:avLst/>
          </a:prstGeom>
        </p:spPr>
        <p:txBody>
          <a:bodyPr vert="horz" wrap="square" lIns="0" tIns="12065" rIns="0" bIns="0" rtlCol="0">
            <a:spAutoFit/>
          </a:bodyPr>
          <a:lstStyle/>
          <a:p>
            <a:pPr marL="1758314">
              <a:lnSpc>
                <a:spcPct val="100000"/>
              </a:lnSpc>
              <a:spcBef>
                <a:spcPts val="95"/>
              </a:spcBef>
            </a:pPr>
            <a:r>
              <a:rPr sz="2000" spc="-5" dirty="0">
                <a:latin typeface="Arial Narrow"/>
                <a:cs typeface="Arial Narrow"/>
              </a:rPr>
              <a:t>mail.google.com?</a:t>
            </a:r>
            <a:endParaRPr sz="2000">
              <a:latin typeface="Arial Narrow"/>
              <a:cs typeface="Arial Narrow"/>
            </a:endParaRPr>
          </a:p>
          <a:p>
            <a:pPr>
              <a:lnSpc>
                <a:spcPct val="100000"/>
              </a:lnSpc>
            </a:pPr>
            <a:endParaRPr sz="2200">
              <a:latin typeface="Times New Roman"/>
              <a:cs typeface="Times New Roman"/>
            </a:endParaRPr>
          </a:p>
          <a:p>
            <a:pPr marL="1818005">
              <a:lnSpc>
                <a:spcPct val="100000"/>
              </a:lnSpc>
              <a:spcBef>
                <a:spcPts val="1730"/>
              </a:spcBef>
            </a:pPr>
            <a:r>
              <a:rPr sz="2000" spc="-5" dirty="0">
                <a:latin typeface="Arial Narrow"/>
                <a:cs typeface="Arial Narrow"/>
              </a:rPr>
              <a:t>274.125.45.83</a:t>
            </a:r>
            <a:endParaRPr sz="2000">
              <a:latin typeface="Arial Narrow"/>
              <a:cs typeface="Arial Narrow"/>
            </a:endParaRPr>
          </a:p>
          <a:p>
            <a:pPr marL="1457325">
              <a:lnSpc>
                <a:spcPct val="100000"/>
              </a:lnSpc>
              <a:spcBef>
                <a:spcPts val="1664"/>
              </a:spcBef>
            </a:pPr>
            <a:r>
              <a:rPr sz="2000" spc="-5" dirty="0">
                <a:latin typeface="Arial Narrow"/>
                <a:cs typeface="Arial Narrow"/>
              </a:rPr>
              <a:t>Don’t believe! </a:t>
            </a:r>
            <a:r>
              <a:rPr sz="2000" spc="-10" dirty="0">
                <a:latin typeface="Arial Narrow"/>
                <a:cs typeface="Arial Narrow"/>
              </a:rPr>
              <a:t>It’s </a:t>
            </a:r>
            <a:r>
              <a:rPr sz="2000" spc="-5" dirty="0">
                <a:latin typeface="Arial Narrow"/>
                <a:cs typeface="Arial Narrow"/>
              </a:rPr>
              <a:t>a</a:t>
            </a:r>
            <a:r>
              <a:rPr sz="2000" spc="-40" dirty="0">
                <a:latin typeface="Arial Narrow"/>
                <a:cs typeface="Arial Narrow"/>
              </a:rPr>
              <a:t> </a:t>
            </a:r>
            <a:r>
              <a:rPr sz="2000" spc="-5" dirty="0">
                <a:latin typeface="Arial Narrow"/>
                <a:cs typeface="Arial Narrow"/>
              </a:rPr>
              <a:t>lie!</a:t>
            </a:r>
            <a:endParaRPr sz="2000">
              <a:latin typeface="Arial Narrow"/>
              <a:cs typeface="Arial Narrow"/>
            </a:endParaRPr>
          </a:p>
          <a:p>
            <a:pPr>
              <a:lnSpc>
                <a:spcPct val="100000"/>
              </a:lnSpc>
              <a:spcBef>
                <a:spcPts val="25"/>
              </a:spcBef>
            </a:pPr>
            <a:endParaRPr sz="1950">
              <a:latin typeface="Times New Roman"/>
              <a:cs typeface="Times New Roman"/>
            </a:endParaRPr>
          </a:p>
          <a:p>
            <a:pPr marL="12700" marR="5080">
              <a:lnSpc>
                <a:spcPts val="2400"/>
              </a:lnSpc>
            </a:pPr>
            <a:r>
              <a:rPr sz="2100" spc="-25" dirty="0">
                <a:latin typeface="Times New Roman"/>
                <a:cs typeface="Times New Roman"/>
              </a:rPr>
              <a:t>George’s </a:t>
            </a:r>
            <a:r>
              <a:rPr sz="2100" dirty="0">
                <a:latin typeface="Times New Roman"/>
                <a:cs typeface="Times New Roman"/>
              </a:rPr>
              <a:t>computer </a:t>
            </a:r>
            <a:r>
              <a:rPr sz="2100" spc="-5" dirty="0">
                <a:latin typeface="Times New Roman"/>
                <a:cs typeface="Times New Roman"/>
              </a:rPr>
              <a:t>asks </a:t>
            </a:r>
            <a:r>
              <a:rPr sz="2100" dirty="0">
                <a:latin typeface="Times New Roman"/>
                <a:cs typeface="Times New Roman"/>
              </a:rPr>
              <a:t>the </a:t>
            </a:r>
            <a:r>
              <a:rPr sz="2100" spc="-5" dirty="0">
                <a:latin typeface="Times New Roman"/>
                <a:cs typeface="Times New Roman"/>
              </a:rPr>
              <a:t>Domain </a:t>
            </a:r>
            <a:r>
              <a:rPr sz="2100" dirty="0">
                <a:latin typeface="Times New Roman"/>
                <a:cs typeface="Times New Roman"/>
              </a:rPr>
              <a:t>Name </a:t>
            </a:r>
            <a:r>
              <a:rPr sz="2100" spc="-5" dirty="0">
                <a:latin typeface="Times New Roman"/>
                <a:cs typeface="Times New Roman"/>
              </a:rPr>
              <a:t>System for  </a:t>
            </a:r>
            <a:r>
              <a:rPr sz="2100" dirty="0">
                <a:latin typeface="Times New Roman"/>
                <a:cs typeface="Times New Roman"/>
              </a:rPr>
              <a:t>the </a:t>
            </a:r>
            <a:r>
              <a:rPr sz="2100" spc="-5" dirty="0">
                <a:latin typeface="Times New Roman"/>
                <a:cs typeface="Times New Roman"/>
              </a:rPr>
              <a:t>IP </a:t>
            </a:r>
            <a:r>
              <a:rPr sz="2100" dirty="0">
                <a:latin typeface="Times New Roman"/>
                <a:cs typeface="Times New Roman"/>
              </a:rPr>
              <a:t>address </a:t>
            </a:r>
            <a:r>
              <a:rPr sz="2100" spc="-5" dirty="0">
                <a:latin typeface="Times New Roman"/>
                <a:cs typeface="Times New Roman"/>
              </a:rPr>
              <a:t>of mail.google.com </a:t>
            </a:r>
            <a:r>
              <a:rPr sz="2100" dirty="0">
                <a:latin typeface="Times New Roman"/>
                <a:cs typeface="Times New Roman"/>
              </a:rPr>
              <a:t>and receives a bogus  address from the Elbonian </a:t>
            </a:r>
            <a:r>
              <a:rPr sz="2100" spc="-5" dirty="0">
                <a:latin typeface="Times New Roman"/>
                <a:cs typeface="Times New Roman"/>
              </a:rPr>
              <a:t>DNS</a:t>
            </a:r>
            <a:r>
              <a:rPr sz="2100" dirty="0">
                <a:latin typeface="Times New Roman"/>
                <a:cs typeface="Times New Roman"/>
              </a:rPr>
              <a:t> </a:t>
            </a:r>
            <a:r>
              <a:rPr sz="2100" spc="-5" dirty="0">
                <a:latin typeface="Times New Roman"/>
                <a:cs typeface="Times New Roman"/>
              </a:rPr>
              <a:t>server</a:t>
            </a:r>
            <a:endParaRPr sz="2100">
              <a:latin typeface="Times New Roman"/>
              <a:cs typeface="Times New Roman"/>
            </a:endParaRPr>
          </a:p>
        </p:txBody>
      </p:sp>
      <p:sp>
        <p:nvSpPr>
          <p:cNvPr id="42" name="object 42"/>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43" name="object 43"/>
          <p:cNvSpPr txBox="1">
            <a:spLocks noGrp="1"/>
          </p:cNvSpPr>
          <p:nvPr>
            <p:ph type="sldNum" sz="quarter" idx="7"/>
          </p:nvPr>
        </p:nvSpPr>
        <p:spPr>
          <a:prstGeom prst="rect">
            <a:avLst/>
          </a:prstGeom>
        </p:spPr>
        <p:txBody>
          <a:bodyPr vert="horz" wrap="square" lIns="0" tIns="45720" rIns="0" bIns="0" rtlCol="0">
            <a:spAutoFit/>
          </a:bodyPr>
          <a:lstStyle/>
          <a:p>
            <a:pPr marL="25400">
              <a:lnSpc>
                <a:spcPct val="100000"/>
              </a:lnSpc>
              <a:spcBef>
                <a:spcPts val="360"/>
              </a:spcBef>
            </a:pPr>
            <a:fld id="{81D60167-4931-47E6-BA6A-407CBD079E47}" type="slidenum">
              <a:rPr spc="-5" dirty="0"/>
              <a:t>73</a:t>
            </a:fld>
            <a:endParaRPr spc="-5" dirty="0"/>
          </a:p>
        </p:txBody>
      </p:sp>
    </p:spTree>
    <p:extLst>
      <p:ext uri="{BB962C8B-B14F-4D97-AF65-F5344CB8AC3E}">
        <p14:creationId xmlns:p14="http://schemas.microsoft.com/office/powerpoint/2010/main" val="300336054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3628897" y="1440433"/>
            <a:ext cx="2800985" cy="467359"/>
          </a:xfrm>
          <a:prstGeom prst="rect">
            <a:avLst/>
          </a:prstGeom>
        </p:spPr>
        <p:txBody>
          <a:bodyPr vert="horz" wrap="square" lIns="0" tIns="12065" rIns="0" bIns="0" rtlCol="0">
            <a:spAutoFit/>
          </a:bodyPr>
          <a:lstStyle/>
          <a:p>
            <a:pPr marL="12700">
              <a:lnSpc>
                <a:spcPct val="100000"/>
              </a:lnSpc>
              <a:spcBef>
                <a:spcPts val="95"/>
              </a:spcBef>
            </a:pPr>
            <a:r>
              <a:rPr spc="-5" dirty="0"/>
              <a:t>The Attack – Step</a:t>
            </a:r>
            <a:r>
              <a:rPr spc="-135" dirty="0"/>
              <a:t> </a:t>
            </a:r>
            <a:r>
              <a:rPr spc="-5" dirty="0"/>
              <a:t>2</a:t>
            </a:r>
          </a:p>
        </p:txBody>
      </p:sp>
      <p:sp>
        <p:nvSpPr>
          <p:cNvPr id="5" name="object 5"/>
          <p:cNvSpPr/>
          <p:nvPr/>
        </p:nvSpPr>
        <p:spPr>
          <a:xfrm>
            <a:off x="1537716" y="3238500"/>
            <a:ext cx="1758695" cy="1957726"/>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1531619" y="2283928"/>
            <a:ext cx="2959100" cy="767080"/>
          </a:xfrm>
          <a:custGeom>
            <a:avLst/>
            <a:gdLst/>
            <a:ahLst/>
            <a:cxnLst/>
            <a:rect l="l" t="t" r="r" b="b"/>
            <a:pathLst>
              <a:path w="2959100" h="767080">
                <a:moveTo>
                  <a:pt x="266699" y="261151"/>
                </a:moveTo>
                <a:lnTo>
                  <a:pt x="266699" y="252007"/>
                </a:lnTo>
                <a:lnTo>
                  <a:pt x="241299" y="252769"/>
                </a:lnTo>
                <a:lnTo>
                  <a:pt x="190499" y="258440"/>
                </a:lnTo>
                <a:lnTo>
                  <a:pt x="126999" y="268418"/>
                </a:lnTo>
                <a:lnTo>
                  <a:pt x="76199" y="284553"/>
                </a:lnTo>
                <a:lnTo>
                  <a:pt x="25399" y="307931"/>
                </a:lnTo>
                <a:lnTo>
                  <a:pt x="0" y="339637"/>
                </a:lnTo>
                <a:lnTo>
                  <a:pt x="0" y="348019"/>
                </a:lnTo>
                <a:lnTo>
                  <a:pt x="12699" y="343447"/>
                </a:lnTo>
                <a:lnTo>
                  <a:pt x="38099" y="313863"/>
                </a:lnTo>
                <a:lnTo>
                  <a:pt x="88899" y="291985"/>
                </a:lnTo>
                <a:lnTo>
                  <a:pt x="139699" y="276897"/>
                </a:lnTo>
                <a:lnTo>
                  <a:pt x="190499" y="267686"/>
                </a:lnTo>
                <a:lnTo>
                  <a:pt x="228599" y="263437"/>
                </a:lnTo>
                <a:lnTo>
                  <a:pt x="241299" y="261913"/>
                </a:lnTo>
                <a:lnTo>
                  <a:pt x="266699" y="261151"/>
                </a:lnTo>
                <a:close/>
              </a:path>
              <a:path w="2959100" h="767080">
                <a:moveTo>
                  <a:pt x="139699" y="445555"/>
                </a:moveTo>
                <a:lnTo>
                  <a:pt x="88899" y="429576"/>
                </a:lnTo>
                <a:lnTo>
                  <a:pt x="50799" y="411313"/>
                </a:lnTo>
                <a:lnTo>
                  <a:pt x="12699" y="385406"/>
                </a:lnTo>
                <a:lnTo>
                  <a:pt x="0" y="352591"/>
                </a:lnTo>
                <a:lnTo>
                  <a:pt x="0" y="388537"/>
                </a:lnTo>
                <a:lnTo>
                  <a:pt x="38099" y="417442"/>
                </a:lnTo>
                <a:lnTo>
                  <a:pt x="76199" y="437544"/>
                </a:lnTo>
                <a:lnTo>
                  <a:pt x="114299" y="448603"/>
                </a:lnTo>
                <a:lnTo>
                  <a:pt x="125432" y="451275"/>
                </a:lnTo>
                <a:lnTo>
                  <a:pt x="126999" y="450127"/>
                </a:lnTo>
                <a:lnTo>
                  <a:pt x="139699" y="445555"/>
                </a:lnTo>
                <a:close/>
              </a:path>
              <a:path w="2959100" h="767080">
                <a:moveTo>
                  <a:pt x="139699" y="458509"/>
                </a:moveTo>
                <a:lnTo>
                  <a:pt x="139699" y="454699"/>
                </a:lnTo>
                <a:lnTo>
                  <a:pt x="125432" y="451275"/>
                </a:lnTo>
                <a:lnTo>
                  <a:pt x="114299" y="459426"/>
                </a:lnTo>
                <a:lnTo>
                  <a:pt x="88899" y="470835"/>
                </a:lnTo>
                <a:lnTo>
                  <a:pt x="76199" y="485224"/>
                </a:lnTo>
                <a:lnTo>
                  <a:pt x="63499" y="503467"/>
                </a:lnTo>
                <a:lnTo>
                  <a:pt x="63499" y="512611"/>
                </a:lnTo>
                <a:lnTo>
                  <a:pt x="76199" y="506515"/>
                </a:lnTo>
                <a:lnTo>
                  <a:pt x="88899" y="490254"/>
                </a:lnTo>
                <a:lnTo>
                  <a:pt x="101599" y="477469"/>
                </a:lnTo>
                <a:lnTo>
                  <a:pt x="114299" y="467205"/>
                </a:lnTo>
                <a:lnTo>
                  <a:pt x="139699" y="458509"/>
                </a:lnTo>
                <a:close/>
              </a:path>
              <a:path w="2959100" h="767080">
                <a:moveTo>
                  <a:pt x="76199" y="511849"/>
                </a:moveTo>
                <a:lnTo>
                  <a:pt x="63499" y="512611"/>
                </a:lnTo>
                <a:lnTo>
                  <a:pt x="63499" y="517183"/>
                </a:lnTo>
                <a:lnTo>
                  <a:pt x="76199" y="511849"/>
                </a:lnTo>
                <a:close/>
              </a:path>
              <a:path w="2959100" h="767080">
                <a:moveTo>
                  <a:pt x="393700" y="629197"/>
                </a:moveTo>
                <a:lnTo>
                  <a:pt x="393700" y="619291"/>
                </a:lnTo>
                <a:lnTo>
                  <a:pt x="368300" y="620053"/>
                </a:lnTo>
                <a:lnTo>
                  <a:pt x="330200" y="620038"/>
                </a:lnTo>
                <a:lnTo>
                  <a:pt x="292100" y="616825"/>
                </a:lnTo>
                <a:lnTo>
                  <a:pt x="228600" y="609811"/>
                </a:lnTo>
                <a:lnTo>
                  <a:pt x="177799" y="598391"/>
                </a:lnTo>
                <a:lnTo>
                  <a:pt x="126999" y="581962"/>
                </a:lnTo>
                <a:lnTo>
                  <a:pt x="88899" y="559920"/>
                </a:lnTo>
                <a:lnTo>
                  <a:pt x="76199" y="531661"/>
                </a:lnTo>
                <a:lnTo>
                  <a:pt x="63499" y="526327"/>
                </a:lnTo>
                <a:lnTo>
                  <a:pt x="63499" y="528613"/>
                </a:lnTo>
                <a:lnTo>
                  <a:pt x="76199" y="550778"/>
                </a:lnTo>
                <a:lnTo>
                  <a:pt x="88899" y="569037"/>
                </a:lnTo>
                <a:lnTo>
                  <a:pt x="114299" y="583277"/>
                </a:lnTo>
                <a:lnTo>
                  <a:pt x="139699" y="593383"/>
                </a:lnTo>
                <a:lnTo>
                  <a:pt x="139699" y="597193"/>
                </a:lnTo>
                <a:lnTo>
                  <a:pt x="203199" y="612708"/>
                </a:lnTo>
                <a:lnTo>
                  <a:pt x="241300" y="621201"/>
                </a:lnTo>
                <a:lnTo>
                  <a:pt x="292100" y="626453"/>
                </a:lnTo>
                <a:lnTo>
                  <a:pt x="330200" y="629197"/>
                </a:lnTo>
                <a:lnTo>
                  <a:pt x="368300" y="629959"/>
                </a:lnTo>
                <a:lnTo>
                  <a:pt x="393700" y="629197"/>
                </a:lnTo>
                <a:close/>
              </a:path>
              <a:path w="2959100" h="767080">
                <a:moveTo>
                  <a:pt x="152399" y="453937"/>
                </a:moveTo>
                <a:lnTo>
                  <a:pt x="152399" y="446317"/>
                </a:lnTo>
                <a:lnTo>
                  <a:pt x="139699" y="445555"/>
                </a:lnTo>
                <a:lnTo>
                  <a:pt x="126999" y="450127"/>
                </a:lnTo>
                <a:lnTo>
                  <a:pt x="125432" y="451275"/>
                </a:lnTo>
                <a:lnTo>
                  <a:pt x="139699" y="454699"/>
                </a:lnTo>
                <a:lnTo>
                  <a:pt x="152399" y="453937"/>
                </a:lnTo>
                <a:close/>
              </a:path>
              <a:path w="2959100" h="767080">
                <a:moveTo>
                  <a:pt x="1536700" y="66841"/>
                </a:moveTo>
                <a:lnTo>
                  <a:pt x="1536700" y="57697"/>
                </a:lnTo>
                <a:lnTo>
                  <a:pt x="1524000" y="54649"/>
                </a:lnTo>
                <a:lnTo>
                  <a:pt x="1485900" y="43467"/>
                </a:lnTo>
                <a:lnTo>
                  <a:pt x="1435100" y="34413"/>
                </a:lnTo>
                <a:lnTo>
                  <a:pt x="1397000" y="27589"/>
                </a:lnTo>
                <a:lnTo>
                  <a:pt x="1346200" y="23100"/>
                </a:lnTo>
                <a:lnTo>
                  <a:pt x="1295400" y="21047"/>
                </a:lnTo>
                <a:lnTo>
                  <a:pt x="1244600" y="21536"/>
                </a:lnTo>
                <a:lnTo>
                  <a:pt x="1193800" y="24668"/>
                </a:lnTo>
                <a:lnTo>
                  <a:pt x="1143000" y="30547"/>
                </a:lnTo>
                <a:lnTo>
                  <a:pt x="1092200" y="39278"/>
                </a:lnTo>
                <a:lnTo>
                  <a:pt x="1041400" y="50962"/>
                </a:lnTo>
                <a:lnTo>
                  <a:pt x="1003300" y="65703"/>
                </a:lnTo>
                <a:lnTo>
                  <a:pt x="965200" y="83605"/>
                </a:lnTo>
                <a:lnTo>
                  <a:pt x="952500" y="88939"/>
                </a:lnTo>
                <a:lnTo>
                  <a:pt x="876300" y="75454"/>
                </a:lnTo>
                <a:lnTo>
                  <a:pt x="825500" y="70561"/>
                </a:lnTo>
                <a:lnTo>
                  <a:pt x="774700" y="67513"/>
                </a:lnTo>
                <a:lnTo>
                  <a:pt x="723900" y="66421"/>
                </a:lnTo>
                <a:lnTo>
                  <a:pt x="673100" y="67398"/>
                </a:lnTo>
                <a:lnTo>
                  <a:pt x="622300" y="70556"/>
                </a:lnTo>
                <a:lnTo>
                  <a:pt x="558800" y="76006"/>
                </a:lnTo>
                <a:lnTo>
                  <a:pt x="508000" y="83860"/>
                </a:lnTo>
                <a:lnTo>
                  <a:pt x="469900" y="94230"/>
                </a:lnTo>
                <a:lnTo>
                  <a:pt x="419100" y="107227"/>
                </a:lnTo>
                <a:lnTo>
                  <a:pt x="380999" y="118657"/>
                </a:lnTo>
                <a:lnTo>
                  <a:pt x="342899" y="137520"/>
                </a:lnTo>
                <a:lnTo>
                  <a:pt x="292099" y="165001"/>
                </a:lnTo>
                <a:lnTo>
                  <a:pt x="266699" y="201505"/>
                </a:lnTo>
                <a:lnTo>
                  <a:pt x="253999" y="247435"/>
                </a:lnTo>
                <a:lnTo>
                  <a:pt x="266699" y="251245"/>
                </a:lnTo>
                <a:lnTo>
                  <a:pt x="266699" y="244387"/>
                </a:lnTo>
                <a:lnTo>
                  <a:pt x="279399" y="202456"/>
                </a:lnTo>
                <a:lnTo>
                  <a:pt x="304799" y="169568"/>
                </a:lnTo>
                <a:lnTo>
                  <a:pt x="342899" y="144753"/>
                </a:lnTo>
                <a:lnTo>
                  <a:pt x="380999" y="127039"/>
                </a:lnTo>
                <a:lnTo>
                  <a:pt x="419100" y="116371"/>
                </a:lnTo>
                <a:lnTo>
                  <a:pt x="469900" y="103730"/>
                </a:lnTo>
                <a:lnTo>
                  <a:pt x="520700" y="93519"/>
                </a:lnTo>
                <a:lnTo>
                  <a:pt x="571500" y="85675"/>
                </a:lnTo>
                <a:lnTo>
                  <a:pt x="622300" y="80140"/>
                </a:lnTo>
                <a:lnTo>
                  <a:pt x="673100" y="76852"/>
                </a:lnTo>
                <a:lnTo>
                  <a:pt x="723900" y="75750"/>
                </a:lnTo>
                <a:lnTo>
                  <a:pt x="774700" y="76773"/>
                </a:lnTo>
                <a:lnTo>
                  <a:pt x="825500" y="79861"/>
                </a:lnTo>
                <a:lnTo>
                  <a:pt x="876300" y="84953"/>
                </a:lnTo>
                <a:lnTo>
                  <a:pt x="927100" y="91987"/>
                </a:lnTo>
                <a:lnTo>
                  <a:pt x="952500" y="98083"/>
                </a:lnTo>
                <a:lnTo>
                  <a:pt x="965200" y="97321"/>
                </a:lnTo>
                <a:lnTo>
                  <a:pt x="965200" y="91987"/>
                </a:lnTo>
                <a:lnTo>
                  <a:pt x="1003300" y="72885"/>
                </a:lnTo>
                <a:lnTo>
                  <a:pt x="1054100" y="57506"/>
                </a:lnTo>
                <a:lnTo>
                  <a:pt x="1104900" y="45712"/>
                </a:lnTo>
                <a:lnTo>
                  <a:pt x="1155700" y="37365"/>
                </a:lnTo>
                <a:lnTo>
                  <a:pt x="1219200" y="32326"/>
                </a:lnTo>
                <a:lnTo>
                  <a:pt x="1270000" y="30456"/>
                </a:lnTo>
                <a:lnTo>
                  <a:pt x="1320800" y="31616"/>
                </a:lnTo>
                <a:lnTo>
                  <a:pt x="1384300" y="35669"/>
                </a:lnTo>
                <a:lnTo>
                  <a:pt x="1435100" y="42475"/>
                </a:lnTo>
                <a:lnTo>
                  <a:pt x="1473200" y="51896"/>
                </a:lnTo>
                <a:lnTo>
                  <a:pt x="1524000" y="63793"/>
                </a:lnTo>
                <a:lnTo>
                  <a:pt x="1536700" y="66841"/>
                </a:lnTo>
                <a:close/>
              </a:path>
              <a:path w="2959100" h="767080">
                <a:moveTo>
                  <a:pt x="1951566" y="653835"/>
                </a:moveTo>
                <a:lnTo>
                  <a:pt x="1943100" y="652057"/>
                </a:lnTo>
                <a:lnTo>
                  <a:pt x="1905000" y="674510"/>
                </a:lnTo>
                <a:lnTo>
                  <a:pt x="1879600" y="694125"/>
                </a:lnTo>
                <a:lnTo>
                  <a:pt x="1828800" y="710966"/>
                </a:lnTo>
                <a:lnTo>
                  <a:pt x="1790700" y="725099"/>
                </a:lnTo>
                <a:lnTo>
                  <a:pt x="1739900" y="736587"/>
                </a:lnTo>
                <a:lnTo>
                  <a:pt x="1689100" y="745495"/>
                </a:lnTo>
                <a:lnTo>
                  <a:pt x="1625600" y="751889"/>
                </a:lnTo>
                <a:lnTo>
                  <a:pt x="1574800" y="755831"/>
                </a:lnTo>
                <a:lnTo>
                  <a:pt x="1524000" y="757388"/>
                </a:lnTo>
                <a:lnTo>
                  <a:pt x="1460500" y="756622"/>
                </a:lnTo>
                <a:lnTo>
                  <a:pt x="1409700" y="753600"/>
                </a:lnTo>
                <a:lnTo>
                  <a:pt x="1358900" y="748385"/>
                </a:lnTo>
                <a:lnTo>
                  <a:pt x="1308100" y="741042"/>
                </a:lnTo>
                <a:lnTo>
                  <a:pt x="1257300" y="731636"/>
                </a:lnTo>
                <a:lnTo>
                  <a:pt x="1206500" y="720231"/>
                </a:lnTo>
                <a:lnTo>
                  <a:pt x="1168400" y="706891"/>
                </a:lnTo>
                <a:lnTo>
                  <a:pt x="1143000" y="691681"/>
                </a:lnTo>
                <a:lnTo>
                  <a:pt x="1130300" y="686347"/>
                </a:lnTo>
                <a:lnTo>
                  <a:pt x="1054100" y="698177"/>
                </a:lnTo>
                <a:lnTo>
                  <a:pt x="1003300" y="704047"/>
                </a:lnTo>
                <a:lnTo>
                  <a:pt x="965200" y="708412"/>
                </a:lnTo>
                <a:lnTo>
                  <a:pt x="901700" y="711152"/>
                </a:lnTo>
                <a:lnTo>
                  <a:pt x="850900" y="712150"/>
                </a:lnTo>
                <a:lnTo>
                  <a:pt x="800100" y="711285"/>
                </a:lnTo>
                <a:lnTo>
                  <a:pt x="749300" y="708440"/>
                </a:lnTo>
                <a:lnTo>
                  <a:pt x="685800" y="703496"/>
                </a:lnTo>
                <a:lnTo>
                  <a:pt x="635000" y="696334"/>
                </a:lnTo>
                <a:lnTo>
                  <a:pt x="584200" y="686836"/>
                </a:lnTo>
                <a:lnTo>
                  <a:pt x="533400" y="674882"/>
                </a:lnTo>
                <a:lnTo>
                  <a:pt x="495300" y="660354"/>
                </a:lnTo>
                <a:lnTo>
                  <a:pt x="444500" y="643133"/>
                </a:lnTo>
                <a:lnTo>
                  <a:pt x="406400" y="623101"/>
                </a:lnTo>
                <a:lnTo>
                  <a:pt x="393700" y="620053"/>
                </a:lnTo>
                <a:lnTo>
                  <a:pt x="393700" y="628435"/>
                </a:lnTo>
                <a:lnTo>
                  <a:pt x="482600" y="669192"/>
                </a:lnTo>
                <a:lnTo>
                  <a:pt x="533400" y="683914"/>
                </a:lnTo>
                <a:lnTo>
                  <a:pt x="584200" y="696039"/>
                </a:lnTo>
                <a:lnTo>
                  <a:pt x="635000" y="705682"/>
                </a:lnTo>
                <a:lnTo>
                  <a:pt x="685800" y="712959"/>
                </a:lnTo>
                <a:lnTo>
                  <a:pt x="749300" y="717989"/>
                </a:lnTo>
                <a:lnTo>
                  <a:pt x="800100" y="720888"/>
                </a:lnTo>
                <a:lnTo>
                  <a:pt x="850900" y="721772"/>
                </a:lnTo>
                <a:lnTo>
                  <a:pt x="901700" y="720758"/>
                </a:lnTo>
                <a:lnTo>
                  <a:pt x="965200" y="717964"/>
                </a:lnTo>
                <a:lnTo>
                  <a:pt x="1016000" y="713505"/>
                </a:lnTo>
                <a:lnTo>
                  <a:pt x="1054100" y="707499"/>
                </a:lnTo>
                <a:lnTo>
                  <a:pt x="1104900" y="700063"/>
                </a:lnTo>
                <a:lnTo>
                  <a:pt x="1117600" y="697777"/>
                </a:lnTo>
                <a:lnTo>
                  <a:pt x="1117600" y="694729"/>
                </a:lnTo>
                <a:lnTo>
                  <a:pt x="1130300" y="695491"/>
                </a:lnTo>
                <a:lnTo>
                  <a:pt x="1130300" y="700825"/>
                </a:lnTo>
                <a:lnTo>
                  <a:pt x="1168400" y="716091"/>
                </a:lnTo>
                <a:lnTo>
                  <a:pt x="1206500" y="729508"/>
                </a:lnTo>
                <a:lnTo>
                  <a:pt x="1257300" y="741002"/>
                </a:lnTo>
                <a:lnTo>
                  <a:pt x="1308100" y="750501"/>
                </a:lnTo>
                <a:lnTo>
                  <a:pt x="1358900" y="757931"/>
                </a:lnTo>
                <a:lnTo>
                  <a:pt x="1409700" y="763217"/>
                </a:lnTo>
                <a:lnTo>
                  <a:pt x="1460500" y="766287"/>
                </a:lnTo>
                <a:lnTo>
                  <a:pt x="1524000" y="767068"/>
                </a:lnTo>
                <a:lnTo>
                  <a:pt x="1574800" y="765485"/>
                </a:lnTo>
                <a:lnTo>
                  <a:pt x="1638300" y="761465"/>
                </a:lnTo>
                <a:lnTo>
                  <a:pt x="1689100" y="754934"/>
                </a:lnTo>
                <a:lnTo>
                  <a:pt x="1739900" y="745820"/>
                </a:lnTo>
                <a:lnTo>
                  <a:pt x="1790700" y="734048"/>
                </a:lnTo>
                <a:lnTo>
                  <a:pt x="1841500" y="719545"/>
                </a:lnTo>
                <a:lnTo>
                  <a:pt x="1879600" y="702238"/>
                </a:lnTo>
                <a:lnTo>
                  <a:pt x="1917700" y="682052"/>
                </a:lnTo>
                <a:lnTo>
                  <a:pt x="1943100" y="658915"/>
                </a:lnTo>
                <a:lnTo>
                  <a:pt x="1951566" y="653835"/>
                </a:lnTo>
                <a:close/>
              </a:path>
              <a:path w="2959100" h="767080">
                <a:moveTo>
                  <a:pt x="1130300" y="695491"/>
                </a:moveTo>
                <a:lnTo>
                  <a:pt x="1117600" y="694729"/>
                </a:lnTo>
                <a:lnTo>
                  <a:pt x="1122218" y="696946"/>
                </a:lnTo>
                <a:lnTo>
                  <a:pt x="1130300" y="695491"/>
                </a:lnTo>
                <a:close/>
              </a:path>
              <a:path w="2959100" h="767080">
                <a:moveTo>
                  <a:pt x="1122218" y="696946"/>
                </a:moveTo>
                <a:lnTo>
                  <a:pt x="1117600" y="694729"/>
                </a:lnTo>
                <a:lnTo>
                  <a:pt x="1117600" y="697777"/>
                </a:lnTo>
                <a:lnTo>
                  <a:pt x="1122218" y="696946"/>
                </a:lnTo>
                <a:close/>
              </a:path>
              <a:path w="2959100" h="767080">
                <a:moveTo>
                  <a:pt x="1130300" y="700825"/>
                </a:moveTo>
                <a:lnTo>
                  <a:pt x="1130300" y="695491"/>
                </a:lnTo>
                <a:lnTo>
                  <a:pt x="1122218" y="696946"/>
                </a:lnTo>
                <a:lnTo>
                  <a:pt x="1130300" y="700825"/>
                </a:lnTo>
                <a:close/>
              </a:path>
              <a:path w="2959100" h="767080">
                <a:moveTo>
                  <a:pt x="2038927" y="38855"/>
                </a:moveTo>
                <a:lnTo>
                  <a:pt x="1993900" y="22929"/>
                </a:lnTo>
                <a:lnTo>
                  <a:pt x="1943100" y="12400"/>
                </a:lnTo>
                <a:lnTo>
                  <a:pt x="1892300" y="4951"/>
                </a:lnTo>
                <a:lnTo>
                  <a:pt x="1841500" y="759"/>
                </a:lnTo>
                <a:lnTo>
                  <a:pt x="1778000" y="0"/>
                </a:lnTo>
                <a:lnTo>
                  <a:pt x="1727200" y="2850"/>
                </a:lnTo>
                <a:lnTo>
                  <a:pt x="1676400" y="9488"/>
                </a:lnTo>
                <a:lnTo>
                  <a:pt x="1625600" y="20089"/>
                </a:lnTo>
                <a:lnTo>
                  <a:pt x="1574800" y="34829"/>
                </a:lnTo>
                <a:lnTo>
                  <a:pt x="1536700" y="53887"/>
                </a:lnTo>
                <a:lnTo>
                  <a:pt x="1536700" y="61507"/>
                </a:lnTo>
                <a:lnTo>
                  <a:pt x="1587500" y="43267"/>
                </a:lnTo>
                <a:lnTo>
                  <a:pt x="1625600" y="29086"/>
                </a:lnTo>
                <a:lnTo>
                  <a:pt x="1676400" y="18829"/>
                </a:lnTo>
                <a:lnTo>
                  <a:pt x="1727200" y="12360"/>
                </a:lnTo>
                <a:lnTo>
                  <a:pt x="1778000" y="9544"/>
                </a:lnTo>
                <a:lnTo>
                  <a:pt x="1841500" y="10244"/>
                </a:lnTo>
                <a:lnTo>
                  <a:pt x="1892300" y="14326"/>
                </a:lnTo>
                <a:lnTo>
                  <a:pt x="1943100" y="21654"/>
                </a:lnTo>
                <a:lnTo>
                  <a:pt x="1981200" y="32092"/>
                </a:lnTo>
                <a:lnTo>
                  <a:pt x="2019300" y="45505"/>
                </a:lnTo>
                <a:lnTo>
                  <a:pt x="2032000" y="50077"/>
                </a:lnTo>
                <a:lnTo>
                  <a:pt x="2032000" y="40933"/>
                </a:lnTo>
                <a:lnTo>
                  <a:pt x="2038927" y="38855"/>
                </a:lnTo>
                <a:close/>
              </a:path>
              <a:path w="2959100" h="767080">
                <a:moveTo>
                  <a:pt x="2552700" y="546901"/>
                </a:moveTo>
                <a:lnTo>
                  <a:pt x="2552700" y="544615"/>
                </a:lnTo>
                <a:lnTo>
                  <a:pt x="2527300" y="579208"/>
                </a:lnTo>
                <a:lnTo>
                  <a:pt x="2476500" y="605699"/>
                </a:lnTo>
                <a:lnTo>
                  <a:pt x="2438400" y="624890"/>
                </a:lnTo>
                <a:lnTo>
                  <a:pt x="2387600" y="637579"/>
                </a:lnTo>
                <a:lnTo>
                  <a:pt x="2374900" y="641389"/>
                </a:lnTo>
                <a:lnTo>
                  <a:pt x="2311400" y="653412"/>
                </a:lnTo>
                <a:lnTo>
                  <a:pt x="2260600" y="659559"/>
                </a:lnTo>
                <a:lnTo>
                  <a:pt x="2209800" y="662998"/>
                </a:lnTo>
                <a:lnTo>
                  <a:pt x="2159000" y="663848"/>
                </a:lnTo>
                <a:lnTo>
                  <a:pt x="2095500" y="662229"/>
                </a:lnTo>
                <a:lnTo>
                  <a:pt x="2044700" y="658258"/>
                </a:lnTo>
                <a:lnTo>
                  <a:pt x="1993900" y="652057"/>
                </a:lnTo>
                <a:lnTo>
                  <a:pt x="1968500" y="647485"/>
                </a:lnTo>
                <a:lnTo>
                  <a:pt x="1955800" y="642913"/>
                </a:lnTo>
                <a:lnTo>
                  <a:pt x="1943100" y="642913"/>
                </a:lnTo>
                <a:lnTo>
                  <a:pt x="1943100" y="652057"/>
                </a:lnTo>
                <a:lnTo>
                  <a:pt x="1955800" y="651295"/>
                </a:lnTo>
                <a:lnTo>
                  <a:pt x="1955800" y="654724"/>
                </a:lnTo>
                <a:lnTo>
                  <a:pt x="1993900" y="661201"/>
                </a:lnTo>
                <a:lnTo>
                  <a:pt x="2044700" y="667712"/>
                </a:lnTo>
                <a:lnTo>
                  <a:pt x="2095500" y="671807"/>
                </a:lnTo>
                <a:lnTo>
                  <a:pt x="2159000" y="673415"/>
                </a:lnTo>
                <a:lnTo>
                  <a:pt x="2209800" y="672466"/>
                </a:lnTo>
                <a:lnTo>
                  <a:pt x="2260600" y="668891"/>
                </a:lnTo>
                <a:lnTo>
                  <a:pt x="2311400" y="662619"/>
                </a:lnTo>
                <a:lnTo>
                  <a:pt x="2362200" y="653581"/>
                </a:lnTo>
                <a:lnTo>
                  <a:pt x="2374900" y="650533"/>
                </a:lnTo>
                <a:lnTo>
                  <a:pt x="2400300" y="646723"/>
                </a:lnTo>
                <a:lnTo>
                  <a:pt x="2438400" y="633276"/>
                </a:lnTo>
                <a:lnTo>
                  <a:pt x="2489200" y="612919"/>
                </a:lnTo>
                <a:lnTo>
                  <a:pt x="2527300" y="584508"/>
                </a:lnTo>
                <a:lnTo>
                  <a:pt x="2552700" y="546901"/>
                </a:lnTo>
                <a:close/>
              </a:path>
              <a:path w="2959100" h="767080">
                <a:moveTo>
                  <a:pt x="1955800" y="651295"/>
                </a:moveTo>
                <a:lnTo>
                  <a:pt x="1943100" y="652057"/>
                </a:lnTo>
                <a:lnTo>
                  <a:pt x="1951566" y="653835"/>
                </a:lnTo>
                <a:lnTo>
                  <a:pt x="1955800" y="651295"/>
                </a:lnTo>
                <a:close/>
              </a:path>
              <a:path w="2959100" h="767080">
                <a:moveTo>
                  <a:pt x="1955800" y="654724"/>
                </a:moveTo>
                <a:lnTo>
                  <a:pt x="1955800" y="651295"/>
                </a:lnTo>
                <a:lnTo>
                  <a:pt x="1951566" y="653835"/>
                </a:lnTo>
                <a:lnTo>
                  <a:pt x="1955800" y="654724"/>
                </a:lnTo>
                <a:close/>
              </a:path>
              <a:path w="2959100" h="767080">
                <a:moveTo>
                  <a:pt x="2044700" y="40933"/>
                </a:moveTo>
                <a:lnTo>
                  <a:pt x="2038927" y="38855"/>
                </a:lnTo>
                <a:lnTo>
                  <a:pt x="2032000" y="40933"/>
                </a:lnTo>
                <a:lnTo>
                  <a:pt x="2044700" y="40933"/>
                </a:lnTo>
                <a:close/>
              </a:path>
              <a:path w="2959100" h="767080">
                <a:moveTo>
                  <a:pt x="2044700" y="50077"/>
                </a:moveTo>
                <a:lnTo>
                  <a:pt x="2044700" y="40933"/>
                </a:lnTo>
                <a:lnTo>
                  <a:pt x="2032000" y="40933"/>
                </a:lnTo>
                <a:lnTo>
                  <a:pt x="2032000" y="50839"/>
                </a:lnTo>
                <a:lnTo>
                  <a:pt x="2044700" y="50077"/>
                </a:lnTo>
                <a:close/>
              </a:path>
              <a:path w="2959100" h="767080">
                <a:moveTo>
                  <a:pt x="2616200" y="102655"/>
                </a:moveTo>
                <a:lnTo>
                  <a:pt x="2616200" y="91987"/>
                </a:lnTo>
                <a:lnTo>
                  <a:pt x="2590800" y="67566"/>
                </a:lnTo>
                <a:lnTo>
                  <a:pt x="2552700" y="47311"/>
                </a:lnTo>
                <a:lnTo>
                  <a:pt x="2514600" y="31004"/>
                </a:lnTo>
                <a:lnTo>
                  <a:pt x="2476500" y="18426"/>
                </a:lnTo>
                <a:lnTo>
                  <a:pt x="2425700" y="9361"/>
                </a:lnTo>
                <a:lnTo>
                  <a:pt x="2374900" y="3590"/>
                </a:lnTo>
                <a:lnTo>
                  <a:pt x="2311400" y="895"/>
                </a:lnTo>
                <a:lnTo>
                  <a:pt x="2260600" y="1058"/>
                </a:lnTo>
                <a:lnTo>
                  <a:pt x="2209800" y="3861"/>
                </a:lnTo>
                <a:lnTo>
                  <a:pt x="2159000" y="9088"/>
                </a:lnTo>
                <a:lnTo>
                  <a:pt x="2120900" y="16519"/>
                </a:lnTo>
                <a:lnTo>
                  <a:pt x="2082800" y="25936"/>
                </a:lnTo>
                <a:lnTo>
                  <a:pt x="2044700" y="37123"/>
                </a:lnTo>
                <a:lnTo>
                  <a:pt x="2038927" y="38855"/>
                </a:lnTo>
                <a:lnTo>
                  <a:pt x="2044700" y="40933"/>
                </a:lnTo>
                <a:lnTo>
                  <a:pt x="2044700" y="45505"/>
                </a:lnTo>
                <a:lnTo>
                  <a:pt x="2082800" y="33923"/>
                </a:lnTo>
                <a:lnTo>
                  <a:pt x="2120900" y="24327"/>
                </a:lnTo>
                <a:lnTo>
                  <a:pt x="2171700" y="16993"/>
                </a:lnTo>
                <a:lnTo>
                  <a:pt x="2222500" y="12194"/>
                </a:lnTo>
                <a:lnTo>
                  <a:pt x="2286000" y="10207"/>
                </a:lnTo>
                <a:lnTo>
                  <a:pt x="2336800" y="11306"/>
                </a:lnTo>
                <a:lnTo>
                  <a:pt x="2400300" y="15765"/>
                </a:lnTo>
                <a:lnTo>
                  <a:pt x="2451100" y="23859"/>
                </a:lnTo>
                <a:lnTo>
                  <a:pt x="2501900" y="35863"/>
                </a:lnTo>
                <a:lnTo>
                  <a:pt x="2540000" y="52052"/>
                </a:lnTo>
                <a:lnTo>
                  <a:pt x="2578100" y="72700"/>
                </a:lnTo>
                <a:lnTo>
                  <a:pt x="2603500" y="98083"/>
                </a:lnTo>
                <a:lnTo>
                  <a:pt x="2616200" y="102655"/>
                </a:lnTo>
                <a:close/>
              </a:path>
              <a:path w="2959100" h="767080">
                <a:moveTo>
                  <a:pt x="2946400" y="397726"/>
                </a:moveTo>
                <a:lnTo>
                  <a:pt x="2946400" y="375664"/>
                </a:lnTo>
                <a:lnTo>
                  <a:pt x="2933700" y="412789"/>
                </a:lnTo>
                <a:lnTo>
                  <a:pt x="2921000" y="419647"/>
                </a:lnTo>
                <a:lnTo>
                  <a:pt x="2921000" y="427267"/>
                </a:lnTo>
                <a:lnTo>
                  <a:pt x="2882900" y="451472"/>
                </a:lnTo>
                <a:lnTo>
                  <a:pt x="2844800" y="471635"/>
                </a:lnTo>
                <a:lnTo>
                  <a:pt x="2794000" y="488063"/>
                </a:lnTo>
                <a:lnTo>
                  <a:pt x="2743200" y="501059"/>
                </a:lnTo>
                <a:lnTo>
                  <a:pt x="2692400" y="510931"/>
                </a:lnTo>
                <a:lnTo>
                  <a:pt x="2654300" y="517981"/>
                </a:lnTo>
                <a:lnTo>
                  <a:pt x="2616200" y="522517"/>
                </a:lnTo>
                <a:lnTo>
                  <a:pt x="2578100" y="525565"/>
                </a:lnTo>
                <a:lnTo>
                  <a:pt x="2552700" y="527089"/>
                </a:lnTo>
                <a:lnTo>
                  <a:pt x="2552700" y="536233"/>
                </a:lnTo>
                <a:lnTo>
                  <a:pt x="2616200" y="532423"/>
                </a:lnTo>
                <a:lnTo>
                  <a:pt x="2654300" y="527378"/>
                </a:lnTo>
                <a:lnTo>
                  <a:pt x="2705100" y="519982"/>
                </a:lnTo>
                <a:lnTo>
                  <a:pt x="2755900" y="509824"/>
                </a:lnTo>
                <a:lnTo>
                  <a:pt x="2794000" y="496494"/>
                </a:lnTo>
                <a:lnTo>
                  <a:pt x="2844800" y="479581"/>
                </a:lnTo>
                <a:lnTo>
                  <a:pt x="2882900" y="458674"/>
                </a:lnTo>
                <a:lnTo>
                  <a:pt x="2921000" y="433363"/>
                </a:lnTo>
                <a:lnTo>
                  <a:pt x="2933700" y="425743"/>
                </a:lnTo>
                <a:lnTo>
                  <a:pt x="2933700" y="418123"/>
                </a:lnTo>
                <a:lnTo>
                  <a:pt x="2946400" y="397726"/>
                </a:lnTo>
                <a:close/>
              </a:path>
              <a:path w="2959100" h="767080">
                <a:moveTo>
                  <a:pt x="2882900" y="224575"/>
                </a:moveTo>
                <a:lnTo>
                  <a:pt x="2882900" y="211255"/>
                </a:lnTo>
                <a:lnTo>
                  <a:pt x="2870200" y="185371"/>
                </a:lnTo>
                <a:lnTo>
                  <a:pt x="2819400" y="143370"/>
                </a:lnTo>
                <a:lnTo>
                  <a:pt x="2781300" y="127338"/>
                </a:lnTo>
                <a:lnTo>
                  <a:pt x="2730500" y="114675"/>
                </a:lnTo>
                <a:lnTo>
                  <a:pt x="2692400" y="105423"/>
                </a:lnTo>
                <a:lnTo>
                  <a:pt x="2654300" y="99624"/>
                </a:lnTo>
                <a:lnTo>
                  <a:pt x="2628900" y="97321"/>
                </a:lnTo>
                <a:lnTo>
                  <a:pt x="2616200" y="95035"/>
                </a:lnTo>
                <a:lnTo>
                  <a:pt x="2616200" y="104941"/>
                </a:lnTo>
                <a:lnTo>
                  <a:pt x="2628900" y="106465"/>
                </a:lnTo>
                <a:lnTo>
                  <a:pt x="2667000" y="111638"/>
                </a:lnTo>
                <a:lnTo>
                  <a:pt x="2717800" y="121875"/>
                </a:lnTo>
                <a:lnTo>
                  <a:pt x="2781300" y="137731"/>
                </a:lnTo>
                <a:lnTo>
                  <a:pt x="2832100" y="159763"/>
                </a:lnTo>
                <a:lnTo>
                  <a:pt x="2870200" y="188526"/>
                </a:lnTo>
                <a:lnTo>
                  <a:pt x="2882900" y="224575"/>
                </a:lnTo>
                <a:close/>
              </a:path>
              <a:path w="2959100" h="767080">
                <a:moveTo>
                  <a:pt x="2959100" y="377329"/>
                </a:moveTo>
                <a:lnTo>
                  <a:pt x="2946400" y="339985"/>
                </a:lnTo>
                <a:lnTo>
                  <a:pt x="2921000" y="307800"/>
                </a:lnTo>
                <a:lnTo>
                  <a:pt x="2882900" y="282487"/>
                </a:lnTo>
                <a:lnTo>
                  <a:pt x="2859605" y="269908"/>
                </a:lnTo>
                <a:lnTo>
                  <a:pt x="2857500" y="272581"/>
                </a:lnTo>
                <a:lnTo>
                  <a:pt x="2857500" y="270295"/>
                </a:lnTo>
                <a:lnTo>
                  <a:pt x="2844800" y="272581"/>
                </a:lnTo>
                <a:lnTo>
                  <a:pt x="2844800" y="275629"/>
                </a:lnTo>
                <a:lnTo>
                  <a:pt x="2857500" y="277153"/>
                </a:lnTo>
                <a:lnTo>
                  <a:pt x="2882900" y="290869"/>
                </a:lnTo>
                <a:lnTo>
                  <a:pt x="2908300" y="313543"/>
                </a:lnTo>
                <a:lnTo>
                  <a:pt x="2933700" y="342195"/>
                </a:lnTo>
                <a:lnTo>
                  <a:pt x="2946400" y="375664"/>
                </a:lnTo>
                <a:lnTo>
                  <a:pt x="2946400" y="397726"/>
                </a:lnTo>
                <a:lnTo>
                  <a:pt x="2959100" y="377329"/>
                </a:lnTo>
                <a:close/>
              </a:path>
              <a:path w="2959100" h="767080">
                <a:moveTo>
                  <a:pt x="2869231" y="257690"/>
                </a:moveTo>
                <a:lnTo>
                  <a:pt x="2857500" y="261913"/>
                </a:lnTo>
                <a:lnTo>
                  <a:pt x="2857500" y="268771"/>
                </a:lnTo>
                <a:lnTo>
                  <a:pt x="2859605" y="269908"/>
                </a:lnTo>
                <a:lnTo>
                  <a:pt x="2869231" y="257690"/>
                </a:lnTo>
                <a:close/>
              </a:path>
              <a:path w="2959100" h="767080">
                <a:moveTo>
                  <a:pt x="2859605" y="269908"/>
                </a:moveTo>
                <a:lnTo>
                  <a:pt x="2857500" y="268771"/>
                </a:lnTo>
                <a:lnTo>
                  <a:pt x="2857500" y="272581"/>
                </a:lnTo>
                <a:lnTo>
                  <a:pt x="2859605" y="269908"/>
                </a:lnTo>
                <a:close/>
              </a:path>
              <a:path w="2959100" h="767080">
                <a:moveTo>
                  <a:pt x="2870200" y="257341"/>
                </a:moveTo>
                <a:lnTo>
                  <a:pt x="2870200" y="256460"/>
                </a:lnTo>
                <a:lnTo>
                  <a:pt x="2869231" y="257690"/>
                </a:lnTo>
                <a:lnTo>
                  <a:pt x="2870200" y="257341"/>
                </a:lnTo>
                <a:close/>
              </a:path>
              <a:path w="2959100" h="767080">
                <a:moveTo>
                  <a:pt x="2882900" y="240340"/>
                </a:moveTo>
                <a:lnTo>
                  <a:pt x="2882900" y="236005"/>
                </a:lnTo>
                <a:lnTo>
                  <a:pt x="2870200" y="242101"/>
                </a:lnTo>
                <a:lnTo>
                  <a:pt x="2870200" y="256460"/>
                </a:lnTo>
                <a:lnTo>
                  <a:pt x="2882900" y="240340"/>
                </a:lnTo>
                <a:close/>
              </a:path>
            </a:pathLst>
          </a:custGeom>
          <a:solidFill>
            <a:srgbClr val="000000"/>
          </a:solidFill>
        </p:spPr>
        <p:txBody>
          <a:bodyPr wrap="square" lIns="0" tIns="0" rIns="0" bIns="0" rtlCol="0"/>
          <a:lstStyle/>
          <a:p>
            <a:endParaRPr/>
          </a:p>
        </p:txBody>
      </p:sp>
      <p:sp>
        <p:nvSpPr>
          <p:cNvPr id="7" name="object 7"/>
          <p:cNvSpPr/>
          <p:nvPr/>
        </p:nvSpPr>
        <p:spPr>
          <a:xfrm>
            <a:off x="2372867" y="2986298"/>
            <a:ext cx="203454" cy="177525"/>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1684782" y="2322576"/>
            <a:ext cx="2710180" cy="653415"/>
          </a:xfrm>
          <a:custGeom>
            <a:avLst/>
            <a:gdLst/>
            <a:ahLst/>
            <a:cxnLst/>
            <a:rect l="l" t="t" r="r" b="b"/>
            <a:pathLst>
              <a:path w="2710179" h="653414">
                <a:moveTo>
                  <a:pt x="173736" y="427482"/>
                </a:moveTo>
                <a:lnTo>
                  <a:pt x="173736" y="417576"/>
                </a:lnTo>
                <a:lnTo>
                  <a:pt x="150876" y="418338"/>
                </a:lnTo>
                <a:lnTo>
                  <a:pt x="118053" y="417255"/>
                </a:lnTo>
                <a:lnTo>
                  <a:pt x="85920" y="415494"/>
                </a:lnTo>
                <a:lnTo>
                  <a:pt x="53879" y="412489"/>
                </a:lnTo>
                <a:lnTo>
                  <a:pt x="21336" y="407670"/>
                </a:lnTo>
                <a:lnTo>
                  <a:pt x="1524" y="403860"/>
                </a:lnTo>
                <a:lnTo>
                  <a:pt x="0" y="413004"/>
                </a:lnTo>
                <a:lnTo>
                  <a:pt x="51876" y="421890"/>
                </a:lnTo>
                <a:lnTo>
                  <a:pt x="118404" y="427184"/>
                </a:lnTo>
                <a:lnTo>
                  <a:pt x="150876" y="427482"/>
                </a:lnTo>
                <a:lnTo>
                  <a:pt x="173736" y="427482"/>
                </a:lnTo>
                <a:close/>
              </a:path>
              <a:path w="2710179" h="653414">
                <a:moveTo>
                  <a:pt x="326898" y="579882"/>
                </a:moveTo>
                <a:lnTo>
                  <a:pt x="325374" y="570738"/>
                </a:lnTo>
                <a:lnTo>
                  <a:pt x="288798" y="575310"/>
                </a:lnTo>
                <a:lnTo>
                  <a:pt x="269748" y="576072"/>
                </a:lnTo>
                <a:lnTo>
                  <a:pt x="250698" y="577596"/>
                </a:lnTo>
                <a:lnTo>
                  <a:pt x="250698" y="586740"/>
                </a:lnTo>
                <a:lnTo>
                  <a:pt x="270510" y="585978"/>
                </a:lnTo>
                <a:lnTo>
                  <a:pt x="308610" y="582930"/>
                </a:lnTo>
                <a:lnTo>
                  <a:pt x="326898" y="579882"/>
                </a:lnTo>
                <a:close/>
              </a:path>
              <a:path w="2710179" h="653414">
                <a:moveTo>
                  <a:pt x="980694" y="644652"/>
                </a:moveTo>
                <a:lnTo>
                  <a:pt x="946819" y="623979"/>
                </a:lnTo>
                <a:lnTo>
                  <a:pt x="935736" y="614934"/>
                </a:lnTo>
                <a:lnTo>
                  <a:pt x="929640" y="621792"/>
                </a:lnTo>
                <a:lnTo>
                  <a:pt x="934212" y="626364"/>
                </a:lnTo>
                <a:lnTo>
                  <a:pt x="941356" y="631468"/>
                </a:lnTo>
                <a:lnTo>
                  <a:pt x="948599" y="636370"/>
                </a:lnTo>
                <a:lnTo>
                  <a:pt x="955887" y="641221"/>
                </a:lnTo>
                <a:lnTo>
                  <a:pt x="963168" y="646176"/>
                </a:lnTo>
                <a:lnTo>
                  <a:pt x="976122" y="653034"/>
                </a:lnTo>
                <a:lnTo>
                  <a:pt x="980694" y="644652"/>
                </a:lnTo>
                <a:close/>
              </a:path>
              <a:path w="2710179" h="653414">
                <a:moveTo>
                  <a:pt x="1825752" y="573786"/>
                </a:moveTo>
                <a:lnTo>
                  <a:pt x="1816608" y="571500"/>
                </a:lnTo>
                <a:lnTo>
                  <a:pt x="1815846" y="576072"/>
                </a:lnTo>
                <a:lnTo>
                  <a:pt x="1813548" y="581679"/>
                </a:lnTo>
                <a:lnTo>
                  <a:pt x="1810126" y="588402"/>
                </a:lnTo>
                <a:lnTo>
                  <a:pt x="1806325" y="594865"/>
                </a:lnTo>
                <a:lnTo>
                  <a:pt x="1802892" y="599694"/>
                </a:lnTo>
                <a:lnTo>
                  <a:pt x="1799844" y="603504"/>
                </a:lnTo>
                <a:lnTo>
                  <a:pt x="1806702" y="609600"/>
                </a:lnTo>
                <a:lnTo>
                  <a:pt x="1824990" y="578358"/>
                </a:lnTo>
                <a:lnTo>
                  <a:pt x="1825752" y="573786"/>
                </a:lnTo>
                <a:close/>
              </a:path>
              <a:path w="2710179" h="653414">
                <a:moveTo>
                  <a:pt x="2410206" y="490728"/>
                </a:moveTo>
                <a:lnTo>
                  <a:pt x="2410206" y="485394"/>
                </a:lnTo>
                <a:lnTo>
                  <a:pt x="2395257" y="450839"/>
                </a:lnTo>
                <a:lnTo>
                  <a:pt x="2363963" y="422596"/>
                </a:lnTo>
                <a:lnTo>
                  <a:pt x="2322399" y="400202"/>
                </a:lnTo>
                <a:lnTo>
                  <a:pt x="2276641" y="383192"/>
                </a:lnTo>
                <a:lnTo>
                  <a:pt x="2232764" y="371104"/>
                </a:lnTo>
                <a:lnTo>
                  <a:pt x="2183892" y="361188"/>
                </a:lnTo>
                <a:lnTo>
                  <a:pt x="2182368" y="371094"/>
                </a:lnTo>
                <a:lnTo>
                  <a:pt x="2195322" y="372618"/>
                </a:lnTo>
                <a:lnTo>
                  <a:pt x="2236415" y="381677"/>
                </a:lnTo>
                <a:lnTo>
                  <a:pt x="2288569" y="397237"/>
                </a:lnTo>
                <a:lnTo>
                  <a:pt x="2340675" y="419696"/>
                </a:lnTo>
                <a:lnTo>
                  <a:pt x="2381621" y="449456"/>
                </a:lnTo>
                <a:lnTo>
                  <a:pt x="2400300" y="486918"/>
                </a:lnTo>
                <a:lnTo>
                  <a:pt x="2400300" y="491490"/>
                </a:lnTo>
                <a:lnTo>
                  <a:pt x="2410206" y="490728"/>
                </a:lnTo>
                <a:close/>
              </a:path>
              <a:path w="2710179" h="653414">
                <a:moveTo>
                  <a:pt x="2709672" y="236220"/>
                </a:moveTo>
                <a:lnTo>
                  <a:pt x="2704338" y="228600"/>
                </a:lnTo>
                <a:lnTo>
                  <a:pt x="2695194" y="235458"/>
                </a:lnTo>
                <a:lnTo>
                  <a:pt x="2678495" y="245876"/>
                </a:lnTo>
                <a:lnTo>
                  <a:pt x="2659818" y="255370"/>
                </a:lnTo>
                <a:lnTo>
                  <a:pt x="2640540" y="263670"/>
                </a:lnTo>
                <a:lnTo>
                  <a:pt x="2622042" y="270510"/>
                </a:lnTo>
                <a:lnTo>
                  <a:pt x="2606802" y="275082"/>
                </a:lnTo>
                <a:lnTo>
                  <a:pt x="2609850" y="284226"/>
                </a:lnTo>
                <a:lnTo>
                  <a:pt x="2664475" y="263671"/>
                </a:lnTo>
                <a:lnTo>
                  <a:pt x="2701290" y="243078"/>
                </a:lnTo>
                <a:lnTo>
                  <a:pt x="2709672" y="236220"/>
                </a:lnTo>
                <a:close/>
              </a:path>
              <a:path w="2710179" h="653414">
                <a:moveTo>
                  <a:pt x="2479548" y="80772"/>
                </a:moveTo>
                <a:lnTo>
                  <a:pt x="2479548" y="74676"/>
                </a:lnTo>
                <a:lnTo>
                  <a:pt x="2478786" y="68580"/>
                </a:lnTo>
                <a:lnTo>
                  <a:pt x="2474214" y="56388"/>
                </a:lnTo>
                <a:lnTo>
                  <a:pt x="2465832" y="60198"/>
                </a:lnTo>
                <a:lnTo>
                  <a:pt x="2468118" y="66294"/>
                </a:lnTo>
                <a:lnTo>
                  <a:pt x="2469642" y="70866"/>
                </a:lnTo>
                <a:lnTo>
                  <a:pt x="2470404" y="76200"/>
                </a:lnTo>
                <a:lnTo>
                  <a:pt x="2470404" y="80772"/>
                </a:lnTo>
                <a:lnTo>
                  <a:pt x="2479548" y="80772"/>
                </a:lnTo>
                <a:close/>
              </a:path>
              <a:path w="2710179" h="653414">
                <a:moveTo>
                  <a:pt x="1891284" y="9144"/>
                </a:moveTo>
                <a:lnTo>
                  <a:pt x="1887474" y="0"/>
                </a:lnTo>
                <a:lnTo>
                  <a:pt x="1879854" y="3048"/>
                </a:lnTo>
                <a:lnTo>
                  <a:pt x="1859932" y="13225"/>
                </a:lnTo>
                <a:lnTo>
                  <a:pt x="1850419" y="18644"/>
                </a:lnTo>
                <a:lnTo>
                  <a:pt x="1840992" y="25146"/>
                </a:lnTo>
                <a:lnTo>
                  <a:pt x="1835658" y="28956"/>
                </a:lnTo>
                <a:lnTo>
                  <a:pt x="1841754" y="36576"/>
                </a:lnTo>
                <a:lnTo>
                  <a:pt x="1846326" y="32766"/>
                </a:lnTo>
                <a:lnTo>
                  <a:pt x="1855038" y="26925"/>
                </a:lnTo>
                <a:lnTo>
                  <a:pt x="1864461" y="21593"/>
                </a:lnTo>
                <a:lnTo>
                  <a:pt x="1874150" y="16703"/>
                </a:lnTo>
                <a:lnTo>
                  <a:pt x="1883664" y="12192"/>
                </a:lnTo>
                <a:lnTo>
                  <a:pt x="1891284" y="9144"/>
                </a:lnTo>
                <a:close/>
              </a:path>
              <a:path w="2710179" h="653414">
                <a:moveTo>
                  <a:pt x="1392174" y="25908"/>
                </a:moveTo>
                <a:lnTo>
                  <a:pt x="1386840" y="18288"/>
                </a:lnTo>
                <a:lnTo>
                  <a:pt x="1378458" y="24384"/>
                </a:lnTo>
                <a:lnTo>
                  <a:pt x="1371600" y="30480"/>
                </a:lnTo>
                <a:lnTo>
                  <a:pt x="1365504" y="37338"/>
                </a:lnTo>
                <a:lnTo>
                  <a:pt x="1360932" y="43434"/>
                </a:lnTo>
                <a:lnTo>
                  <a:pt x="1368552" y="48768"/>
                </a:lnTo>
                <a:lnTo>
                  <a:pt x="1373124" y="42672"/>
                </a:lnTo>
                <a:lnTo>
                  <a:pt x="1378458" y="37338"/>
                </a:lnTo>
                <a:lnTo>
                  <a:pt x="1385316" y="31242"/>
                </a:lnTo>
                <a:lnTo>
                  <a:pt x="1392174" y="25908"/>
                </a:lnTo>
                <a:close/>
              </a:path>
              <a:path w="2710179" h="653414">
                <a:moveTo>
                  <a:pt x="899160" y="73914"/>
                </a:moveTo>
                <a:lnTo>
                  <a:pt x="856488" y="60960"/>
                </a:lnTo>
                <a:lnTo>
                  <a:pt x="810006" y="49530"/>
                </a:lnTo>
                <a:lnTo>
                  <a:pt x="808482" y="59436"/>
                </a:lnTo>
                <a:lnTo>
                  <a:pt x="832104" y="64008"/>
                </a:lnTo>
                <a:lnTo>
                  <a:pt x="876300" y="76200"/>
                </a:lnTo>
                <a:lnTo>
                  <a:pt x="886206" y="79248"/>
                </a:lnTo>
                <a:lnTo>
                  <a:pt x="896112" y="83058"/>
                </a:lnTo>
                <a:lnTo>
                  <a:pt x="899160" y="73914"/>
                </a:lnTo>
                <a:close/>
              </a:path>
              <a:path w="2710179" h="653414">
                <a:moveTo>
                  <a:pt x="138684" y="237744"/>
                </a:moveTo>
                <a:lnTo>
                  <a:pt x="134112" y="230886"/>
                </a:lnTo>
                <a:lnTo>
                  <a:pt x="129540" y="225552"/>
                </a:lnTo>
                <a:lnTo>
                  <a:pt x="126492" y="219456"/>
                </a:lnTo>
                <a:lnTo>
                  <a:pt x="124206" y="213360"/>
                </a:lnTo>
                <a:lnTo>
                  <a:pt x="115062" y="217170"/>
                </a:lnTo>
                <a:lnTo>
                  <a:pt x="118110" y="224028"/>
                </a:lnTo>
                <a:lnTo>
                  <a:pt x="121920" y="230886"/>
                </a:lnTo>
                <a:lnTo>
                  <a:pt x="131064" y="243078"/>
                </a:lnTo>
                <a:lnTo>
                  <a:pt x="138684" y="237744"/>
                </a:lnTo>
                <a:close/>
              </a:path>
            </a:pathLst>
          </a:custGeom>
          <a:solidFill>
            <a:srgbClr val="000000"/>
          </a:solidFill>
        </p:spPr>
        <p:txBody>
          <a:bodyPr wrap="square" lIns="0" tIns="0" rIns="0" bIns="0" rtlCol="0"/>
          <a:lstStyle/>
          <a:p>
            <a:endParaRPr/>
          </a:p>
        </p:txBody>
      </p:sp>
      <p:sp>
        <p:nvSpPr>
          <p:cNvPr id="9" name="object 9"/>
          <p:cNvSpPr txBox="1"/>
          <p:nvPr/>
        </p:nvSpPr>
        <p:spPr>
          <a:xfrm>
            <a:off x="1970023" y="2526283"/>
            <a:ext cx="2253615" cy="269875"/>
          </a:xfrm>
          <a:prstGeom prst="rect">
            <a:avLst/>
          </a:prstGeom>
        </p:spPr>
        <p:txBody>
          <a:bodyPr vert="horz" wrap="square" lIns="0" tIns="12700" rIns="0" bIns="0" rtlCol="0">
            <a:spAutoFit/>
          </a:bodyPr>
          <a:lstStyle/>
          <a:p>
            <a:pPr marL="12700">
              <a:lnSpc>
                <a:spcPct val="100000"/>
              </a:lnSpc>
              <a:spcBef>
                <a:spcPts val="100"/>
              </a:spcBef>
            </a:pPr>
            <a:r>
              <a:rPr sz="1600" dirty="0">
                <a:latin typeface="Comic Sans MS"/>
                <a:cs typeface="Comic Sans MS"/>
              </a:rPr>
              <a:t>http</a:t>
            </a:r>
            <a:r>
              <a:rPr sz="1600" spc="-10" dirty="0">
                <a:latin typeface="Comic Sans MS"/>
                <a:cs typeface="Comic Sans MS"/>
              </a:rPr>
              <a:t>s</a:t>
            </a:r>
            <a:r>
              <a:rPr sz="1600" spc="-5" dirty="0">
                <a:latin typeface="Comic Sans MS"/>
                <a:cs typeface="Comic Sans MS"/>
              </a:rPr>
              <a:t>:</a:t>
            </a:r>
            <a:r>
              <a:rPr sz="1600" dirty="0">
                <a:latin typeface="Comic Sans MS"/>
                <a:cs typeface="Comic Sans MS"/>
              </a:rPr>
              <a:t>//mail.google.com</a:t>
            </a:r>
            <a:endParaRPr sz="1600">
              <a:latin typeface="Comic Sans MS"/>
              <a:cs typeface="Comic Sans MS"/>
            </a:endParaRPr>
          </a:p>
        </p:txBody>
      </p:sp>
      <p:sp>
        <p:nvSpPr>
          <p:cNvPr id="10" name="object 10"/>
          <p:cNvSpPr/>
          <p:nvPr/>
        </p:nvSpPr>
        <p:spPr>
          <a:xfrm>
            <a:off x="7015733" y="3821429"/>
            <a:ext cx="1361046" cy="1468374"/>
          </a:xfrm>
          <a:prstGeom prst="rect">
            <a:avLst/>
          </a:prstGeom>
          <a:blipFill>
            <a:blip r:embed="rId5" cstate="print"/>
            <a:stretch>
              <a:fillRect/>
            </a:stretch>
          </a:blipFill>
        </p:spPr>
        <p:txBody>
          <a:bodyPr wrap="square" lIns="0" tIns="0" rIns="0" bIns="0" rtlCol="0"/>
          <a:lstStyle/>
          <a:p>
            <a:endParaRPr/>
          </a:p>
        </p:txBody>
      </p:sp>
      <p:sp>
        <p:nvSpPr>
          <p:cNvPr id="11" name="object 11"/>
          <p:cNvSpPr/>
          <p:nvPr/>
        </p:nvSpPr>
        <p:spPr>
          <a:xfrm>
            <a:off x="3343655" y="4146041"/>
            <a:ext cx="1203960" cy="260985"/>
          </a:xfrm>
          <a:custGeom>
            <a:avLst/>
            <a:gdLst/>
            <a:ahLst/>
            <a:cxnLst/>
            <a:rect l="l" t="t" r="r" b="b"/>
            <a:pathLst>
              <a:path w="1203960" h="260985">
                <a:moveTo>
                  <a:pt x="1073658" y="195072"/>
                </a:moveTo>
                <a:lnTo>
                  <a:pt x="1073658" y="65532"/>
                </a:lnTo>
                <a:lnTo>
                  <a:pt x="0" y="65532"/>
                </a:lnTo>
                <a:lnTo>
                  <a:pt x="0" y="195072"/>
                </a:lnTo>
                <a:lnTo>
                  <a:pt x="1073658" y="195072"/>
                </a:lnTo>
                <a:close/>
              </a:path>
              <a:path w="1203960" h="260985">
                <a:moveTo>
                  <a:pt x="1203960" y="130302"/>
                </a:moveTo>
                <a:lnTo>
                  <a:pt x="1073658" y="0"/>
                </a:lnTo>
                <a:lnTo>
                  <a:pt x="1073658" y="260604"/>
                </a:lnTo>
                <a:lnTo>
                  <a:pt x="1203960" y="130302"/>
                </a:lnTo>
                <a:close/>
              </a:path>
            </a:pathLst>
          </a:custGeom>
          <a:solidFill>
            <a:srgbClr val="FFFFCC"/>
          </a:solidFill>
        </p:spPr>
        <p:txBody>
          <a:bodyPr wrap="square" lIns="0" tIns="0" rIns="0" bIns="0" rtlCol="0"/>
          <a:lstStyle/>
          <a:p>
            <a:endParaRPr/>
          </a:p>
        </p:txBody>
      </p:sp>
      <p:sp>
        <p:nvSpPr>
          <p:cNvPr id="12" name="object 12"/>
          <p:cNvSpPr/>
          <p:nvPr/>
        </p:nvSpPr>
        <p:spPr>
          <a:xfrm>
            <a:off x="3339084" y="4134611"/>
            <a:ext cx="1215390" cy="283845"/>
          </a:xfrm>
          <a:custGeom>
            <a:avLst/>
            <a:gdLst/>
            <a:ahLst/>
            <a:cxnLst/>
            <a:rect l="l" t="t" r="r" b="b"/>
            <a:pathLst>
              <a:path w="1215389" h="283845">
                <a:moveTo>
                  <a:pt x="1078230" y="71627"/>
                </a:moveTo>
                <a:lnTo>
                  <a:pt x="0" y="71627"/>
                </a:lnTo>
                <a:lnTo>
                  <a:pt x="0" y="211835"/>
                </a:lnTo>
                <a:lnTo>
                  <a:pt x="4572" y="211835"/>
                </a:lnTo>
                <a:lnTo>
                  <a:pt x="4572" y="81533"/>
                </a:lnTo>
                <a:lnTo>
                  <a:pt x="9143" y="76961"/>
                </a:lnTo>
                <a:lnTo>
                  <a:pt x="9143" y="81533"/>
                </a:lnTo>
                <a:lnTo>
                  <a:pt x="1073658" y="81533"/>
                </a:lnTo>
                <a:lnTo>
                  <a:pt x="1073658" y="76961"/>
                </a:lnTo>
                <a:lnTo>
                  <a:pt x="1078230" y="71627"/>
                </a:lnTo>
                <a:close/>
              </a:path>
              <a:path w="1215389" h="283845">
                <a:moveTo>
                  <a:pt x="9143" y="81533"/>
                </a:moveTo>
                <a:lnTo>
                  <a:pt x="9143" y="76961"/>
                </a:lnTo>
                <a:lnTo>
                  <a:pt x="4572" y="81533"/>
                </a:lnTo>
                <a:lnTo>
                  <a:pt x="9143" y="81533"/>
                </a:lnTo>
                <a:close/>
              </a:path>
              <a:path w="1215389" h="283845">
                <a:moveTo>
                  <a:pt x="9143" y="201929"/>
                </a:moveTo>
                <a:lnTo>
                  <a:pt x="9143" y="81533"/>
                </a:lnTo>
                <a:lnTo>
                  <a:pt x="4572" y="81533"/>
                </a:lnTo>
                <a:lnTo>
                  <a:pt x="4572" y="201929"/>
                </a:lnTo>
                <a:lnTo>
                  <a:pt x="9143" y="201929"/>
                </a:lnTo>
                <a:close/>
              </a:path>
              <a:path w="1215389" h="283845">
                <a:moveTo>
                  <a:pt x="1083564" y="259891"/>
                </a:moveTo>
                <a:lnTo>
                  <a:pt x="1083564" y="201929"/>
                </a:lnTo>
                <a:lnTo>
                  <a:pt x="4572" y="201929"/>
                </a:lnTo>
                <a:lnTo>
                  <a:pt x="9143" y="206501"/>
                </a:lnTo>
                <a:lnTo>
                  <a:pt x="9143" y="211835"/>
                </a:lnTo>
                <a:lnTo>
                  <a:pt x="1073658" y="211835"/>
                </a:lnTo>
                <a:lnTo>
                  <a:pt x="1073658" y="206501"/>
                </a:lnTo>
                <a:lnTo>
                  <a:pt x="1078230" y="211835"/>
                </a:lnTo>
                <a:lnTo>
                  <a:pt x="1078230" y="265193"/>
                </a:lnTo>
                <a:lnTo>
                  <a:pt x="1083564" y="259891"/>
                </a:lnTo>
                <a:close/>
              </a:path>
              <a:path w="1215389" h="283845">
                <a:moveTo>
                  <a:pt x="9143" y="211835"/>
                </a:moveTo>
                <a:lnTo>
                  <a:pt x="9143" y="206501"/>
                </a:lnTo>
                <a:lnTo>
                  <a:pt x="4572" y="201929"/>
                </a:lnTo>
                <a:lnTo>
                  <a:pt x="4572" y="211835"/>
                </a:lnTo>
                <a:lnTo>
                  <a:pt x="9143" y="211835"/>
                </a:lnTo>
                <a:close/>
              </a:path>
              <a:path w="1215389" h="283845">
                <a:moveTo>
                  <a:pt x="1215390" y="141731"/>
                </a:moveTo>
                <a:lnTo>
                  <a:pt x="1073658" y="0"/>
                </a:lnTo>
                <a:lnTo>
                  <a:pt x="1073658" y="71627"/>
                </a:lnTo>
                <a:lnTo>
                  <a:pt x="1075182" y="71627"/>
                </a:lnTo>
                <a:lnTo>
                  <a:pt x="1075182" y="15239"/>
                </a:lnTo>
                <a:lnTo>
                  <a:pt x="1083564" y="11429"/>
                </a:lnTo>
                <a:lnTo>
                  <a:pt x="1083564" y="23572"/>
                </a:lnTo>
                <a:lnTo>
                  <a:pt x="1202418" y="141731"/>
                </a:lnTo>
                <a:lnTo>
                  <a:pt x="1205484" y="138683"/>
                </a:lnTo>
                <a:lnTo>
                  <a:pt x="1205484" y="151637"/>
                </a:lnTo>
                <a:lnTo>
                  <a:pt x="1215390" y="141731"/>
                </a:lnTo>
                <a:close/>
              </a:path>
              <a:path w="1215389" h="283845">
                <a:moveTo>
                  <a:pt x="1078230" y="81533"/>
                </a:moveTo>
                <a:lnTo>
                  <a:pt x="1078230" y="71627"/>
                </a:lnTo>
                <a:lnTo>
                  <a:pt x="1073658" y="76961"/>
                </a:lnTo>
                <a:lnTo>
                  <a:pt x="1073658" y="81533"/>
                </a:lnTo>
                <a:lnTo>
                  <a:pt x="1078230" y="81533"/>
                </a:lnTo>
                <a:close/>
              </a:path>
              <a:path w="1215389" h="283845">
                <a:moveTo>
                  <a:pt x="1078230" y="211835"/>
                </a:moveTo>
                <a:lnTo>
                  <a:pt x="1073658" y="206501"/>
                </a:lnTo>
                <a:lnTo>
                  <a:pt x="1073658" y="211835"/>
                </a:lnTo>
                <a:lnTo>
                  <a:pt x="1078230" y="211835"/>
                </a:lnTo>
                <a:close/>
              </a:path>
              <a:path w="1215389" h="283845">
                <a:moveTo>
                  <a:pt x="1078230" y="265193"/>
                </a:moveTo>
                <a:lnTo>
                  <a:pt x="1078230" y="211835"/>
                </a:lnTo>
                <a:lnTo>
                  <a:pt x="1073658" y="211835"/>
                </a:lnTo>
                <a:lnTo>
                  <a:pt x="1073658" y="283463"/>
                </a:lnTo>
                <a:lnTo>
                  <a:pt x="1075182" y="281939"/>
                </a:lnTo>
                <a:lnTo>
                  <a:pt x="1075182" y="268223"/>
                </a:lnTo>
                <a:lnTo>
                  <a:pt x="1078230" y="265193"/>
                </a:lnTo>
                <a:close/>
              </a:path>
              <a:path w="1215389" h="283845">
                <a:moveTo>
                  <a:pt x="1083564" y="23572"/>
                </a:moveTo>
                <a:lnTo>
                  <a:pt x="1083564" y="11429"/>
                </a:lnTo>
                <a:lnTo>
                  <a:pt x="1075182" y="15239"/>
                </a:lnTo>
                <a:lnTo>
                  <a:pt x="1083564" y="23572"/>
                </a:lnTo>
                <a:close/>
              </a:path>
              <a:path w="1215389" h="283845">
                <a:moveTo>
                  <a:pt x="1083564" y="81533"/>
                </a:moveTo>
                <a:lnTo>
                  <a:pt x="1083564" y="23572"/>
                </a:lnTo>
                <a:lnTo>
                  <a:pt x="1075182" y="15239"/>
                </a:lnTo>
                <a:lnTo>
                  <a:pt x="1075182" y="71627"/>
                </a:lnTo>
                <a:lnTo>
                  <a:pt x="1078230" y="71627"/>
                </a:lnTo>
                <a:lnTo>
                  <a:pt x="1078230" y="81533"/>
                </a:lnTo>
                <a:lnTo>
                  <a:pt x="1083564" y="81533"/>
                </a:lnTo>
                <a:close/>
              </a:path>
              <a:path w="1215389" h="283845">
                <a:moveTo>
                  <a:pt x="1205484" y="151637"/>
                </a:moveTo>
                <a:lnTo>
                  <a:pt x="1205484" y="144779"/>
                </a:lnTo>
                <a:lnTo>
                  <a:pt x="1202418" y="141731"/>
                </a:lnTo>
                <a:lnTo>
                  <a:pt x="1075182" y="268223"/>
                </a:lnTo>
                <a:lnTo>
                  <a:pt x="1083564" y="272033"/>
                </a:lnTo>
                <a:lnTo>
                  <a:pt x="1083564" y="273557"/>
                </a:lnTo>
                <a:lnTo>
                  <a:pt x="1205484" y="151637"/>
                </a:lnTo>
                <a:close/>
              </a:path>
              <a:path w="1215389" h="283845">
                <a:moveTo>
                  <a:pt x="1083564" y="273557"/>
                </a:moveTo>
                <a:lnTo>
                  <a:pt x="1083564" y="272033"/>
                </a:lnTo>
                <a:lnTo>
                  <a:pt x="1075182" y="268223"/>
                </a:lnTo>
                <a:lnTo>
                  <a:pt x="1075182" y="281939"/>
                </a:lnTo>
                <a:lnTo>
                  <a:pt x="1083564" y="273557"/>
                </a:lnTo>
                <a:close/>
              </a:path>
              <a:path w="1215389" h="283845">
                <a:moveTo>
                  <a:pt x="1205484" y="144779"/>
                </a:moveTo>
                <a:lnTo>
                  <a:pt x="1205484" y="138683"/>
                </a:lnTo>
                <a:lnTo>
                  <a:pt x="1202418" y="141731"/>
                </a:lnTo>
                <a:lnTo>
                  <a:pt x="1205484" y="144779"/>
                </a:lnTo>
                <a:close/>
              </a:path>
            </a:pathLst>
          </a:custGeom>
          <a:solidFill>
            <a:srgbClr val="000000"/>
          </a:solidFill>
        </p:spPr>
        <p:txBody>
          <a:bodyPr wrap="square" lIns="0" tIns="0" rIns="0" bIns="0" rtlCol="0"/>
          <a:lstStyle/>
          <a:p>
            <a:endParaRPr/>
          </a:p>
        </p:txBody>
      </p:sp>
      <p:sp>
        <p:nvSpPr>
          <p:cNvPr id="13" name="object 13"/>
          <p:cNvSpPr/>
          <p:nvPr/>
        </p:nvSpPr>
        <p:spPr>
          <a:xfrm>
            <a:off x="3343655" y="4731258"/>
            <a:ext cx="1144270" cy="260985"/>
          </a:xfrm>
          <a:custGeom>
            <a:avLst/>
            <a:gdLst/>
            <a:ahLst/>
            <a:cxnLst/>
            <a:rect l="l" t="t" r="r" b="b"/>
            <a:pathLst>
              <a:path w="1144270" h="260985">
                <a:moveTo>
                  <a:pt x="130302" y="260604"/>
                </a:moveTo>
                <a:lnTo>
                  <a:pt x="130302" y="0"/>
                </a:lnTo>
                <a:lnTo>
                  <a:pt x="0" y="130302"/>
                </a:lnTo>
                <a:lnTo>
                  <a:pt x="130302" y="260604"/>
                </a:lnTo>
                <a:close/>
              </a:path>
              <a:path w="1144270" h="260985">
                <a:moveTo>
                  <a:pt x="1143762" y="195072"/>
                </a:moveTo>
                <a:lnTo>
                  <a:pt x="1143762" y="65532"/>
                </a:lnTo>
                <a:lnTo>
                  <a:pt x="130302" y="65532"/>
                </a:lnTo>
                <a:lnTo>
                  <a:pt x="130302" y="195072"/>
                </a:lnTo>
                <a:lnTo>
                  <a:pt x="1143762" y="195072"/>
                </a:lnTo>
                <a:close/>
              </a:path>
            </a:pathLst>
          </a:custGeom>
          <a:solidFill>
            <a:srgbClr val="FFFFCC"/>
          </a:solidFill>
        </p:spPr>
        <p:txBody>
          <a:bodyPr wrap="square" lIns="0" tIns="0" rIns="0" bIns="0" rtlCol="0"/>
          <a:lstStyle/>
          <a:p>
            <a:endParaRPr/>
          </a:p>
        </p:txBody>
      </p:sp>
      <p:sp>
        <p:nvSpPr>
          <p:cNvPr id="14" name="object 14"/>
          <p:cNvSpPr/>
          <p:nvPr/>
        </p:nvSpPr>
        <p:spPr>
          <a:xfrm>
            <a:off x="3336797" y="4719828"/>
            <a:ext cx="1155700" cy="283845"/>
          </a:xfrm>
          <a:custGeom>
            <a:avLst/>
            <a:gdLst/>
            <a:ahLst/>
            <a:cxnLst/>
            <a:rect l="l" t="t" r="r" b="b"/>
            <a:pathLst>
              <a:path w="1155700" h="283845">
                <a:moveTo>
                  <a:pt x="141731" y="71628"/>
                </a:moveTo>
                <a:lnTo>
                  <a:pt x="141731" y="0"/>
                </a:lnTo>
                <a:lnTo>
                  <a:pt x="0" y="141732"/>
                </a:lnTo>
                <a:lnTo>
                  <a:pt x="10667" y="152400"/>
                </a:lnTo>
                <a:lnTo>
                  <a:pt x="10667" y="137922"/>
                </a:lnTo>
                <a:lnTo>
                  <a:pt x="14086" y="141361"/>
                </a:lnTo>
                <a:lnTo>
                  <a:pt x="132587" y="22860"/>
                </a:lnTo>
                <a:lnTo>
                  <a:pt x="132587" y="11430"/>
                </a:lnTo>
                <a:lnTo>
                  <a:pt x="140207" y="15240"/>
                </a:lnTo>
                <a:lnTo>
                  <a:pt x="140207" y="71628"/>
                </a:lnTo>
                <a:lnTo>
                  <a:pt x="141731" y="71628"/>
                </a:lnTo>
                <a:close/>
              </a:path>
              <a:path w="1155700" h="283845">
                <a:moveTo>
                  <a:pt x="14086" y="141361"/>
                </a:moveTo>
                <a:lnTo>
                  <a:pt x="10667" y="137922"/>
                </a:lnTo>
                <a:lnTo>
                  <a:pt x="10667" y="144780"/>
                </a:lnTo>
                <a:lnTo>
                  <a:pt x="14086" y="141361"/>
                </a:lnTo>
                <a:close/>
              </a:path>
              <a:path w="1155700" h="283845">
                <a:moveTo>
                  <a:pt x="140207" y="268224"/>
                </a:moveTo>
                <a:lnTo>
                  <a:pt x="14086" y="141361"/>
                </a:lnTo>
                <a:lnTo>
                  <a:pt x="10667" y="144780"/>
                </a:lnTo>
                <a:lnTo>
                  <a:pt x="10667" y="152400"/>
                </a:lnTo>
                <a:lnTo>
                  <a:pt x="132587" y="274320"/>
                </a:lnTo>
                <a:lnTo>
                  <a:pt x="132587" y="272034"/>
                </a:lnTo>
                <a:lnTo>
                  <a:pt x="140207" y="268224"/>
                </a:lnTo>
                <a:close/>
              </a:path>
              <a:path w="1155700" h="283845">
                <a:moveTo>
                  <a:pt x="140207" y="15240"/>
                </a:moveTo>
                <a:lnTo>
                  <a:pt x="132587" y="11430"/>
                </a:lnTo>
                <a:lnTo>
                  <a:pt x="132587" y="22860"/>
                </a:lnTo>
                <a:lnTo>
                  <a:pt x="140207" y="15240"/>
                </a:lnTo>
                <a:close/>
              </a:path>
              <a:path w="1155700" h="283845">
                <a:moveTo>
                  <a:pt x="140207" y="71628"/>
                </a:moveTo>
                <a:lnTo>
                  <a:pt x="140207" y="15240"/>
                </a:lnTo>
                <a:lnTo>
                  <a:pt x="132587" y="22860"/>
                </a:lnTo>
                <a:lnTo>
                  <a:pt x="132587" y="81534"/>
                </a:lnTo>
                <a:lnTo>
                  <a:pt x="137159" y="81534"/>
                </a:lnTo>
                <a:lnTo>
                  <a:pt x="137159" y="71628"/>
                </a:lnTo>
                <a:lnTo>
                  <a:pt x="140207" y="71628"/>
                </a:lnTo>
                <a:close/>
              </a:path>
              <a:path w="1155700" h="283845">
                <a:moveTo>
                  <a:pt x="1150619" y="201930"/>
                </a:moveTo>
                <a:lnTo>
                  <a:pt x="132587" y="201930"/>
                </a:lnTo>
                <a:lnTo>
                  <a:pt x="132587" y="260559"/>
                </a:lnTo>
                <a:lnTo>
                  <a:pt x="137159" y="265158"/>
                </a:lnTo>
                <a:lnTo>
                  <a:pt x="137159" y="211074"/>
                </a:lnTo>
                <a:lnTo>
                  <a:pt x="141731" y="206502"/>
                </a:lnTo>
                <a:lnTo>
                  <a:pt x="141731" y="211074"/>
                </a:lnTo>
                <a:lnTo>
                  <a:pt x="1146047" y="211074"/>
                </a:lnTo>
                <a:lnTo>
                  <a:pt x="1146047" y="206502"/>
                </a:lnTo>
                <a:lnTo>
                  <a:pt x="1150619" y="201930"/>
                </a:lnTo>
                <a:close/>
              </a:path>
              <a:path w="1155700" h="283845">
                <a:moveTo>
                  <a:pt x="140207" y="281940"/>
                </a:moveTo>
                <a:lnTo>
                  <a:pt x="140207" y="268224"/>
                </a:lnTo>
                <a:lnTo>
                  <a:pt x="132587" y="272034"/>
                </a:lnTo>
                <a:lnTo>
                  <a:pt x="132587" y="274320"/>
                </a:lnTo>
                <a:lnTo>
                  <a:pt x="140207" y="281940"/>
                </a:lnTo>
                <a:close/>
              </a:path>
              <a:path w="1155700" h="283845">
                <a:moveTo>
                  <a:pt x="1155191" y="211074"/>
                </a:moveTo>
                <a:lnTo>
                  <a:pt x="1155191" y="71628"/>
                </a:lnTo>
                <a:lnTo>
                  <a:pt x="137159" y="71628"/>
                </a:lnTo>
                <a:lnTo>
                  <a:pt x="141731" y="76962"/>
                </a:lnTo>
                <a:lnTo>
                  <a:pt x="141731" y="81534"/>
                </a:lnTo>
                <a:lnTo>
                  <a:pt x="1146047" y="81534"/>
                </a:lnTo>
                <a:lnTo>
                  <a:pt x="1146047" y="76962"/>
                </a:lnTo>
                <a:lnTo>
                  <a:pt x="1150619" y="81534"/>
                </a:lnTo>
                <a:lnTo>
                  <a:pt x="1150619" y="211074"/>
                </a:lnTo>
                <a:lnTo>
                  <a:pt x="1155191" y="211074"/>
                </a:lnTo>
                <a:close/>
              </a:path>
              <a:path w="1155700" h="283845">
                <a:moveTo>
                  <a:pt x="141731" y="81534"/>
                </a:moveTo>
                <a:lnTo>
                  <a:pt x="141731" y="76962"/>
                </a:lnTo>
                <a:lnTo>
                  <a:pt x="137159" y="71628"/>
                </a:lnTo>
                <a:lnTo>
                  <a:pt x="137159" y="81534"/>
                </a:lnTo>
                <a:lnTo>
                  <a:pt x="141731" y="81534"/>
                </a:lnTo>
                <a:close/>
              </a:path>
              <a:path w="1155700" h="283845">
                <a:moveTo>
                  <a:pt x="141731" y="211074"/>
                </a:moveTo>
                <a:lnTo>
                  <a:pt x="141731" y="206502"/>
                </a:lnTo>
                <a:lnTo>
                  <a:pt x="137159" y="211074"/>
                </a:lnTo>
                <a:lnTo>
                  <a:pt x="141731" y="211074"/>
                </a:lnTo>
                <a:close/>
              </a:path>
              <a:path w="1155700" h="283845">
                <a:moveTo>
                  <a:pt x="141731" y="283464"/>
                </a:moveTo>
                <a:lnTo>
                  <a:pt x="141731" y="211074"/>
                </a:lnTo>
                <a:lnTo>
                  <a:pt x="137159" y="211074"/>
                </a:lnTo>
                <a:lnTo>
                  <a:pt x="137159" y="265158"/>
                </a:lnTo>
                <a:lnTo>
                  <a:pt x="140207" y="268224"/>
                </a:lnTo>
                <a:lnTo>
                  <a:pt x="140207" y="281940"/>
                </a:lnTo>
                <a:lnTo>
                  <a:pt x="141731" y="283464"/>
                </a:lnTo>
                <a:close/>
              </a:path>
              <a:path w="1155700" h="283845">
                <a:moveTo>
                  <a:pt x="1150619" y="81534"/>
                </a:moveTo>
                <a:lnTo>
                  <a:pt x="1146047" y="76962"/>
                </a:lnTo>
                <a:lnTo>
                  <a:pt x="1146047" y="81534"/>
                </a:lnTo>
                <a:lnTo>
                  <a:pt x="1150619" y="81534"/>
                </a:lnTo>
                <a:close/>
              </a:path>
              <a:path w="1155700" h="283845">
                <a:moveTo>
                  <a:pt x="1150619" y="201930"/>
                </a:moveTo>
                <a:lnTo>
                  <a:pt x="1150619" y="81534"/>
                </a:lnTo>
                <a:lnTo>
                  <a:pt x="1146047" y="81534"/>
                </a:lnTo>
                <a:lnTo>
                  <a:pt x="1146047" y="201930"/>
                </a:lnTo>
                <a:lnTo>
                  <a:pt x="1150619" y="201930"/>
                </a:lnTo>
                <a:close/>
              </a:path>
              <a:path w="1155700" h="283845">
                <a:moveTo>
                  <a:pt x="1150619" y="211074"/>
                </a:moveTo>
                <a:lnTo>
                  <a:pt x="1150619" y="201930"/>
                </a:lnTo>
                <a:lnTo>
                  <a:pt x="1146047" y="206502"/>
                </a:lnTo>
                <a:lnTo>
                  <a:pt x="1146047" y="211074"/>
                </a:lnTo>
                <a:lnTo>
                  <a:pt x="1150619" y="211074"/>
                </a:lnTo>
                <a:close/>
              </a:path>
            </a:pathLst>
          </a:custGeom>
          <a:solidFill>
            <a:srgbClr val="000000"/>
          </a:solidFill>
        </p:spPr>
        <p:txBody>
          <a:bodyPr wrap="square" lIns="0" tIns="0" rIns="0" bIns="0" rtlCol="0"/>
          <a:lstStyle/>
          <a:p>
            <a:endParaRPr/>
          </a:p>
        </p:txBody>
      </p:sp>
      <p:sp>
        <p:nvSpPr>
          <p:cNvPr id="15" name="object 15"/>
          <p:cNvSpPr txBox="1"/>
          <p:nvPr/>
        </p:nvSpPr>
        <p:spPr>
          <a:xfrm>
            <a:off x="2803651" y="3443732"/>
            <a:ext cx="1529715" cy="574040"/>
          </a:xfrm>
          <a:prstGeom prst="rect">
            <a:avLst/>
          </a:prstGeom>
        </p:spPr>
        <p:txBody>
          <a:bodyPr vert="horz" wrap="square" lIns="0" tIns="12700" rIns="0" bIns="0" rtlCol="0">
            <a:spAutoFit/>
          </a:bodyPr>
          <a:lstStyle/>
          <a:p>
            <a:pPr marL="12700">
              <a:lnSpc>
                <a:spcPct val="100000"/>
              </a:lnSpc>
              <a:spcBef>
                <a:spcPts val="100"/>
              </a:spcBef>
            </a:pPr>
            <a:r>
              <a:rPr sz="1800" spc="-55" dirty="0">
                <a:latin typeface="Arial Narrow"/>
                <a:cs typeface="Arial Narrow"/>
              </a:rPr>
              <a:t>To:</a:t>
            </a:r>
            <a:r>
              <a:rPr sz="1800" spc="-75" dirty="0">
                <a:latin typeface="Arial Narrow"/>
                <a:cs typeface="Arial Narrow"/>
              </a:rPr>
              <a:t> </a:t>
            </a:r>
            <a:r>
              <a:rPr sz="1800" dirty="0">
                <a:solidFill>
                  <a:srgbClr val="C00000"/>
                </a:solidFill>
                <a:latin typeface="Arial Narrow"/>
                <a:cs typeface="Arial Narrow"/>
              </a:rPr>
              <a:t>274.125.45.83</a:t>
            </a:r>
            <a:endParaRPr sz="1800">
              <a:latin typeface="Arial Narrow"/>
              <a:cs typeface="Arial Narrow"/>
            </a:endParaRPr>
          </a:p>
          <a:p>
            <a:pPr marL="12700">
              <a:lnSpc>
                <a:spcPct val="100000"/>
              </a:lnSpc>
            </a:pPr>
            <a:r>
              <a:rPr sz="1800" dirty="0">
                <a:latin typeface="Arial Narrow"/>
                <a:cs typeface="Arial Narrow"/>
              </a:rPr>
              <a:t>TLS </a:t>
            </a:r>
            <a:r>
              <a:rPr sz="1800" spc="-5" dirty="0">
                <a:latin typeface="Arial Narrow"/>
                <a:cs typeface="Arial Narrow"/>
              </a:rPr>
              <a:t>“Client</a:t>
            </a:r>
            <a:r>
              <a:rPr sz="1800" spc="-25" dirty="0">
                <a:latin typeface="Arial Narrow"/>
                <a:cs typeface="Arial Narrow"/>
              </a:rPr>
              <a:t> </a:t>
            </a:r>
            <a:r>
              <a:rPr sz="1800" spc="-5" dirty="0">
                <a:latin typeface="Arial Narrow"/>
                <a:cs typeface="Arial Narrow"/>
              </a:rPr>
              <a:t>hello”</a:t>
            </a:r>
            <a:endParaRPr sz="1800">
              <a:latin typeface="Arial Narrow"/>
              <a:cs typeface="Arial Narrow"/>
            </a:endParaRPr>
          </a:p>
        </p:txBody>
      </p:sp>
      <p:sp>
        <p:nvSpPr>
          <p:cNvPr id="16" name="object 16"/>
          <p:cNvSpPr/>
          <p:nvPr/>
        </p:nvSpPr>
        <p:spPr>
          <a:xfrm>
            <a:off x="6026658" y="5234178"/>
            <a:ext cx="512063" cy="527304"/>
          </a:xfrm>
          <a:prstGeom prst="rect">
            <a:avLst/>
          </a:prstGeom>
          <a:blipFill>
            <a:blip r:embed="rId6" cstate="print"/>
            <a:stretch>
              <a:fillRect/>
            </a:stretch>
          </a:blipFill>
        </p:spPr>
        <p:txBody>
          <a:bodyPr wrap="square" lIns="0" tIns="0" rIns="0" bIns="0" rtlCol="0"/>
          <a:lstStyle/>
          <a:p>
            <a:endParaRPr/>
          </a:p>
        </p:txBody>
      </p:sp>
      <p:sp>
        <p:nvSpPr>
          <p:cNvPr id="17" name="object 17"/>
          <p:cNvSpPr/>
          <p:nvPr/>
        </p:nvSpPr>
        <p:spPr>
          <a:xfrm>
            <a:off x="4640579" y="3908297"/>
            <a:ext cx="883919" cy="263652"/>
          </a:xfrm>
          <a:prstGeom prst="rect">
            <a:avLst/>
          </a:prstGeom>
          <a:blipFill>
            <a:blip r:embed="rId7" cstate="print"/>
            <a:stretch>
              <a:fillRect/>
            </a:stretch>
          </a:blipFill>
        </p:spPr>
        <p:txBody>
          <a:bodyPr wrap="square" lIns="0" tIns="0" rIns="0" bIns="0" rtlCol="0"/>
          <a:lstStyle/>
          <a:p>
            <a:endParaRPr/>
          </a:p>
        </p:txBody>
      </p:sp>
      <p:sp>
        <p:nvSpPr>
          <p:cNvPr id="18" name="object 18"/>
          <p:cNvSpPr/>
          <p:nvPr/>
        </p:nvSpPr>
        <p:spPr>
          <a:xfrm>
            <a:off x="4655820" y="4149090"/>
            <a:ext cx="845819" cy="854963"/>
          </a:xfrm>
          <a:prstGeom prst="rect">
            <a:avLst/>
          </a:prstGeom>
          <a:blipFill>
            <a:blip r:embed="rId8" cstate="print"/>
            <a:stretch>
              <a:fillRect/>
            </a:stretch>
          </a:blipFill>
        </p:spPr>
        <p:txBody>
          <a:bodyPr wrap="square" lIns="0" tIns="0" rIns="0" bIns="0" rtlCol="0"/>
          <a:lstStyle/>
          <a:p>
            <a:endParaRPr/>
          </a:p>
        </p:txBody>
      </p:sp>
      <p:sp>
        <p:nvSpPr>
          <p:cNvPr id="19" name="object 19"/>
          <p:cNvSpPr/>
          <p:nvPr/>
        </p:nvSpPr>
        <p:spPr>
          <a:xfrm>
            <a:off x="4625340" y="4981194"/>
            <a:ext cx="883919" cy="339090"/>
          </a:xfrm>
          <a:prstGeom prst="rect">
            <a:avLst/>
          </a:prstGeom>
          <a:blipFill>
            <a:blip r:embed="rId9" cstate="print"/>
            <a:stretch>
              <a:fillRect/>
            </a:stretch>
          </a:blipFill>
        </p:spPr>
        <p:txBody>
          <a:bodyPr wrap="square" lIns="0" tIns="0" rIns="0" bIns="0" rtlCol="0"/>
          <a:lstStyle/>
          <a:p>
            <a:endParaRPr/>
          </a:p>
        </p:txBody>
      </p:sp>
      <p:sp>
        <p:nvSpPr>
          <p:cNvPr id="20" name="object 20"/>
          <p:cNvSpPr/>
          <p:nvPr/>
        </p:nvSpPr>
        <p:spPr>
          <a:xfrm>
            <a:off x="5631179" y="4146041"/>
            <a:ext cx="1203960" cy="260985"/>
          </a:xfrm>
          <a:custGeom>
            <a:avLst/>
            <a:gdLst/>
            <a:ahLst/>
            <a:cxnLst/>
            <a:rect l="l" t="t" r="r" b="b"/>
            <a:pathLst>
              <a:path w="1203959" h="260985">
                <a:moveTo>
                  <a:pt x="1073658" y="195072"/>
                </a:moveTo>
                <a:lnTo>
                  <a:pt x="1073658" y="65532"/>
                </a:lnTo>
                <a:lnTo>
                  <a:pt x="0" y="65532"/>
                </a:lnTo>
                <a:lnTo>
                  <a:pt x="0" y="195072"/>
                </a:lnTo>
                <a:lnTo>
                  <a:pt x="1073658" y="195072"/>
                </a:lnTo>
                <a:close/>
              </a:path>
              <a:path w="1203959" h="260985">
                <a:moveTo>
                  <a:pt x="1203960" y="130302"/>
                </a:moveTo>
                <a:lnTo>
                  <a:pt x="1073658" y="0"/>
                </a:lnTo>
                <a:lnTo>
                  <a:pt x="1073658" y="260604"/>
                </a:lnTo>
                <a:lnTo>
                  <a:pt x="1203960" y="130302"/>
                </a:lnTo>
                <a:close/>
              </a:path>
            </a:pathLst>
          </a:custGeom>
          <a:solidFill>
            <a:srgbClr val="FFFFCC"/>
          </a:solidFill>
        </p:spPr>
        <p:txBody>
          <a:bodyPr wrap="square" lIns="0" tIns="0" rIns="0" bIns="0" rtlCol="0"/>
          <a:lstStyle/>
          <a:p>
            <a:endParaRPr/>
          </a:p>
        </p:txBody>
      </p:sp>
      <p:sp>
        <p:nvSpPr>
          <p:cNvPr id="21" name="object 21"/>
          <p:cNvSpPr/>
          <p:nvPr/>
        </p:nvSpPr>
        <p:spPr>
          <a:xfrm>
            <a:off x="5626608" y="4134611"/>
            <a:ext cx="1215390" cy="283845"/>
          </a:xfrm>
          <a:custGeom>
            <a:avLst/>
            <a:gdLst/>
            <a:ahLst/>
            <a:cxnLst/>
            <a:rect l="l" t="t" r="r" b="b"/>
            <a:pathLst>
              <a:path w="1215390" h="283845">
                <a:moveTo>
                  <a:pt x="1078230" y="71627"/>
                </a:moveTo>
                <a:lnTo>
                  <a:pt x="0" y="71627"/>
                </a:lnTo>
                <a:lnTo>
                  <a:pt x="0" y="211835"/>
                </a:lnTo>
                <a:lnTo>
                  <a:pt x="4572" y="211835"/>
                </a:lnTo>
                <a:lnTo>
                  <a:pt x="4572" y="81533"/>
                </a:lnTo>
                <a:lnTo>
                  <a:pt x="9143" y="76961"/>
                </a:lnTo>
                <a:lnTo>
                  <a:pt x="9143" y="81533"/>
                </a:lnTo>
                <a:lnTo>
                  <a:pt x="1073658" y="81533"/>
                </a:lnTo>
                <a:lnTo>
                  <a:pt x="1073658" y="76961"/>
                </a:lnTo>
                <a:lnTo>
                  <a:pt x="1078230" y="71627"/>
                </a:lnTo>
                <a:close/>
              </a:path>
              <a:path w="1215390" h="283845">
                <a:moveTo>
                  <a:pt x="9143" y="81533"/>
                </a:moveTo>
                <a:lnTo>
                  <a:pt x="9143" y="76961"/>
                </a:lnTo>
                <a:lnTo>
                  <a:pt x="4572" y="81533"/>
                </a:lnTo>
                <a:lnTo>
                  <a:pt x="9143" y="81533"/>
                </a:lnTo>
                <a:close/>
              </a:path>
              <a:path w="1215390" h="283845">
                <a:moveTo>
                  <a:pt x="9143" y="201929"/>
                </a:moveTo>
                <a:lnTo>
                  <a:pt x="9143" y="81533"/>
                </a:lnTo>
                <a:lnTo>
                  <a:pt x="4572" y="81533"/>
                </a:lnTo>
                <a:lnTo>
                  <a:pt x="4572" y="201929"/>
                </a:lnTo>
                <a:lnTo>
                  <a:pt x="9143" y="201929"/>
                </a:lnTo>
                <a:close/>
              </a:path>
              <a:path w="1215390" h="283845">
                <a:moveTo>
                  <a:pt x="1082802" y="260603"/>
                </a:moveTo>
                <a:lnTo>
                  <a:pt x="1082802" y="201929"/>
                </a:lnTo>
                <a:lnTo>
                  <a:pt x="4572" y="201929"/>
                </a:lnTo>
                <a:lnTo>
                  <a:pt x="9143" y="206501"/>
                </a:lnTo>
                <a:lnTo>
                  <a:pt x="9143" y="211835"/>
                </a:lnTo>
                <a:lnTo>
                  <a:pt x="1073658" y="211835"/>
                </a:lnTo>
                <a:lnTo>
                  <a:pt x="1073658" y="206501"/>
                </a:lnTo>
                <a:lnTo>
                  <a:pt x="1078230" y="211835"/>
                </a:lnTo>
                <a:lnTo>
                  <a:pt x="1078230" y="265175"/>
                </a:lnTo>
                <a:lnTo>
                  <a:pt x="1082802" y="260603"/>
                </a:lnTo>
                <a:close/>
              </a:path>
              <a:path w="1215390" h="283845">
                <a:moveTo>
                  <a:pt x="9143" y="211835"/>
                </a:moveTo>
                <a:lnTo>
                  <a:pt x="9143" y="206501"/>
                </a:lnTo>
                <a:lnTo>
                  <a:pt x="4572" y="201929"/>
                </a:lnTo>
                <a:lnTo>
                  <a:pt x="4572" y="211835"/>
                </a:lnTo>
                <a:lnTo>
                  <a:pt x="9143" y="211835"/>
                </a:lnTo>
                <a:close/>
              </a:path>
              <a:path w="1215390" h="283845">
                <a:moveTo>
                  <a:pt x="1215390" y="141731"/>
                </a:moveTo>
                <a:lnTo>
                  <a:pt x="1073658" y="0"/>
                </a:lnTo>
                <a:lnTo>
                  <a:pt x="1073658" y="71627"/>
                </a:lnTo>
                <a:lnTo>
                  <a:pt x="1075182" y="71627"/>
                </a:lnTo>
                <a:lnTo>
                  <a:pt x="1075182" y="15239"/>
                </a:lnTo>
                <a:lnTo>
                  <a:pt x="1082802" y="11429"/>
                </a:lnTo>
                <a:lnTo>
                  <a:pt x="1082802" y="22859"/>
                </a:lnTo>
                <a:lnTo>
                  <a:pt x="1201674" y="141731"/>
                </a:lnTo>
                <a:lnTo>
                  <a:pt x="1204722" y="138683"/>
                </a:lnTo>
                <a:lnTo>
                  <a:pt x="1204722" y="152399"/>
                </a:lnTo>
                <a:lnTo>
                  <a:pt x="1215390" y="141731"/>
                </a:lnTo>
                <a:close/>
              </a:path>
              <a:path w="1215390" h="283845">
                <a:moveTo>
                  <a:pt x="1078230" y="81533"/>
                </a:moveTo>
                <a:lnTo>
                  <a:pt x="1078230" y="71627"/>
                </a:lnTo>
                <a:lnTo>
                  <a:pt x="1073658" y="76961"/>
                </a:lnTo>
                <a:lnTo>
                  <a:pt x="1073658" y="81533"/>
                </a:lnTo>
                <a:lnTo>
                  <a:pt x="1078230" y="81533"/>
                </a:lnTo>
                <a:close/>
              </a:path>
              <a:path w="1215390" h="283845">
                <a:moveTo>
                  <a:pt x="1078230" y="211835"/>
                </a:moveTo>
                <a:lnTo>
                  <a:pt x="1073658" y="206501"/>
                </a:lnTo>
                <a:lnTo>
                  <a:pt x="1073658" y="211835"/>
                </a:lnTo>
                <a:lnTo>
                  <a:pt x="1078230" y="211835"/>
                </a:lnTo>
                <a:close/>
              </a:path>
              <a:path w="1215390" h="283845">
                <a:moveTo>
                  <a:pt x="1078230" y="265175"/>
                </a:moveTo>
                <a:lnTo>
                  <a:pt x="1078230" y="211835"/>
                </a:lnTo>
                <a:lnTo>
                  <a:pt x="1073658" y="211835"/>
                </a:lnTo>
                <a:lnTo>
                  <a:pt x="1073658" y="283463"/>
                </a:lnTo>
                <a:lnTo>
                  <a:pt x="1075182" y="281939"/>
                </a:lnTo>
                <a:lnTo>
                  <a:pt x="1075182" y="268223"/>
                </a:lnTo>
                <a:lnTo>
                  <a:pt x="1078230" y="265175"/>
                </a:lnTo>
                <a:close/>
              </a:path>
              <a:path w="1215390" h="283845">
                <a:moveTo>
                  <a:pt x="1082802" y="22859"/>
                </a:moveTo>
                <a:lnTo>
                  <a:pt x="1082802" y="11429"/>
                </a:lnTo>
                <a:lnTo>
                  <a:pt x="1075182" y="15239"/>
                </a:lnTo>
                <a:lnTo>
                  <a:pt x="1082802" y="22859"/>
                </a:lnTo>
                <a:close/>
              </a:path>
              <a:path w="1215390" h="283845">
                <a:moveTo>
                  <a:pt x="1082802" y="81533"/>
                </a:moveTo>
                <a:lnTo>
                  <a:pt x="1082802" y="22859"/>
                </a:lnTo>
                <a:lnTo>
                  <a:pt x="1075182" y="15239"/>
                </a:lnTo>
                <a:lnTo>
                  <a:pt x="1075182" y="71627"/>
                </a:lnTo>
                <a:lnTo>
                  <a:pt x="1078230" y="71627"/>
                </a:lnTo>
                <a:lnTo>
                  <a:pt x="1078230" y="81533"/>
                </a:lnTo>
                <a:lnTo>
                  <a:pt x="1082802" y="81533"/>
                </a:lnTo>
                <a:close/>
              </a:path>
              <a:path w="1215390" h="283845">
                <a:moveTo>
                  <a:pt x="1204722" y="152399"/>
                </a:moveTo>
                <a:lnTo>
                  <a:pt x="1204722" y="144779"/>
                </a:lnTo>
                <a:lnTo>
                  <a:pt x="1201674" y="141731"/>
                </a:lnTo>
                <a:lnTo>
                  <a:pt x="1075182" y="268223"/>
                </a:lnTo>
                <a:lnTo>
                  <a:pt x="1082802" y="272033"/>
                </a:lnTo>
                <a:lnTo>
                  <a:pt x="1082802" y="274319"/>
                </a:lnTo>
                <a:lnTo>
                  <a:pt x="1204722" y="152399"/>
                </a:lnTo>
                <a:close/>
              </a:path>
              <a:path w="1215390" h="283845">
                <a:moveTo>
                  <a:pt x="1082802" y="274319"/>
                </a:moveTo>
                <a:lnTo>
                  <a:pt x="1082802" y="272033"/>
                </a:lnTo>
                <a:lnTo>
                  <a:pt x="1075182" y="268223"/>
                </a:lnTo>
                <a:lnTo>
                  <a:pt x="1075182" y="281939"/>
                </a:lnTo>
                <a:lnTo>
                  <a:pt x="1082802" y="274319"/>
                </a:lnTo>
                <a:close/>
              </a:path>
              <a:path w="1215390" h="283845">
                <a:moveTo>
                  <a:pt x="1204722" y="144779"/>
                </a:moveTo>
                <a:lnTo>
                  <a:pt x="1204722" y="138683"/>
                </a:lnTo>
                <a:lnTo>
                  <a:pt x="1201674" y="141731"/>
                </a:lnTo>
                <a:lnTo>
                  <a:pt x="1204722" y="144779"/>
                </a:lnTo>
                <a:close/>
              </a:path>
            </a:pathLst>
          </a:custGeom>
          <a:solidFill>
            <a:srgbClr val="000000"/>
          </a:solidFill>
        </p:spPr>
        <p:txBody>
          <a:bodyPr wrap="square" lIns="0" tIns="0" rIns="0" bIns="0" rtlCol="0"/>
          <a:lstStyle/>
          <a:p>
            <a:endParaRPr/>
          </a:p>
        </p:txBody>
      </p:sp>
      <p:sp>
        <p:nvSpPr>
          <p:cNvPr id="22" name="object 22"/>
          <p:cNvSpPr/>
          <p:nvPr/>
        </p:nvSpPr>
        <p:spPr>
          <a:xfrm>
            <a:off x="5631179" y="4731258"/>
            <a:ext cx="1144270" cy="260985"/>
          </a:xfrm>
          <a:custGeom>
            <a:avLst/>
            <a:gdLst/>
            <a:ahLst/>
            <a:cxnLst/>
            <a:rect l="l" t="t" r="r" b="b"/>
            <a:pathLst>
              <a:path w="1144270" h="260985">
                <a:moveTo>
                  <a:pt x="130302" y="260603"/>
                </a:moveTo>
                <a:lnTo>
                  <a:pt x="130302" y="0"/>
                </a:lnTo>
                <a:lnTo>
                  <a:pt x="0" y="130301"/>
                </a:lnTo>
                <a:lnTo>
                  <a:pt x="130302" y="260603"/>
                </a:lnTo>
                <a:close/>
              </a:path>
              <a:path w="1144270" h="260985">
                <a:moveTo>
                  <a:pt x="1143762" y="195071"/>
                </a:moveTo>
                <a:lnTo>
                  <a:pt x="1143762" y="65531"/>
                </a:lnTo>
                <a:lnTo>
                  <a:pt x="130302" y="65531"/>
                </a:lnTo>
                <a:lnTo>
                  <a:pt x="130302" y="195071"/>
                </a:lnTo>
                <a:lnTo>
                  <a:pt x="1143762" y="195071"/>
                </a:lnTo>
                <a:close/>
              </a:path>
            </a:pathLst>
          </a:custGeom>
          <a:solidFill>
            <a:srgbClr val="FFFFCC"/>
          </a:solidFill>
        </p:spPr>
        <p:txBody>
          <a:bodyPr wrap="square" lIns="0" tIns="0" rIns="0" bIns="0" rtlCol="0"/>
          <a:lstStyle/>
          <a:p>
            <a:endParaRPr/>
          </a:p>
        </p:txBody>
      </p:sp>
      <p:sp>
        <p:nvSpPr>
          <p:cNvPr id="23" name="object 23"/>
          <p:cNvSpPr/>
          <p:nvPr/>
        </p:nvSpPr>
        <p:spPr>
          <a:xfrm>
            <a:off x="5624321" y="4719828"/>
            <a:ext cx="1155700" cy="283845"/>
          </a:xfrm>
          <a:custGeom>
            <a:avLst/>
            <a:gdLst/>
            <a:ahLst/>
            <a:cxnLst/>
            <a:rect l="l" t="t" r="r" b="b"/>
            <a:pathLst>
              <a:path w="1155700" h="283845">
                <a:moveTo>
                  <a:pt x="141731" y="71628"/>
                </a:moveTo>
                <a:lnTo>
                  <a:pt x="141731" y="0"/>
                </a:lnTo>
                <a:lnTo>
                  <a:pt x="0" y="141732"/>
                </a:lnTo>
                <a:lnTo>
                  <a:pt x="9905" y="151637"/>
                </a:lnTo>
                <a:lnTo>
                  <a:pt x="9905" y="137922"/>
                </a:lnTo>
                <a:lnTo>
                  <a:pt x="13345" y="141361"/>
                </a:lnTo>
                <a:lnTo>
                  <a:pt x="131825" y="23572"/>
                </a:lnTo>
                <a:lnTo>
                  <a:pt x="131825" y="11430"/>
                </a:lnTo>
                <a:lnTo>
                  <a:pt x="140207" y="15240"/>
                </a:lnTo>
                <a:lnTo>
                  <a:pt x="140207" y="71628"/>
                </a:lnTo>
                <a:lnTo>
                  <a:pt x="141731" y="71628"/>
                </a:lnTo>
                <a:close/>
              </a:path>
              <a:path w="1155700" h="283845">
                <a:moveTo>
                  <a:pt x="13345" y="141361"/>
                </a:moveTo>
                <a:lnTo>
                  <a:pt x="9905" y="137922"/>
                </a:lnTo>
                <a:lnTo>
                  <a:pt x="9905" y="144780"/>
                </a:lnTo>
                <a:lnTo>
                  <a:pt x="13345" y="141361"/>
                </a:lnTo>
                <a:close/>
              </a:path>
              <a:path w="1155700" h="283845">
                <a:moveTo>
                  <a:pt x="140207" y="268224"/>
                </a:moveTo>
                <a:lnTo>
                  <a:pt x="13345" y="141361"/>
                </a:lnTo>
                <a:lnTo>
                  <a:pt x="9905" y="144780"/>
                </a:lnTo>
                <a:lnTo>
                  <a:pt x="9905" y="151637"/>
                </a:lnTo>
                <a:lnTo>
                  <a:pt x="131825" y="273558"/>
                </a:lnTo>
                <a:lnTo>
                  <a:pt x="131825" y="272034"/>
                </a:lnTo>
                <a:lnTo>
                  <a:pt x="140207" y="268224"/>
                </a:lnTo>
                <a:close/>
              </a:path>
              <a:path w="1155700" h="283845">
                <a:moveTo>
                  <a:pt x="140207" y="15240"/>
                </a:moveTo>
                <a:lnTo>
                  <a:pt x="131825" y="11430"/>
                </a:lnTo>
                <a:lnTo>
                  <a:pt x="131825" y="23572"/>
                </a:lnTo>
                <a:lnTo>
                  <a:pt x="140207" y="15240"/>
                </a:lnTo>
                <a:close/>
              </a:path>
              <a:path w="1155700" h="283845">
                <a:moveTo>
                  <a:pt x="140207" y="71628"/>
                </a:moveTo>
                <a:lnTo>
                  <a:pt x="140207" y="15240"/>
                </a:lnTo>
                <a:lnTo>
                  <a:pt x="131825" y="23572"/>
                </a:lnTo>
                <a:lnTo>
                  <a:pt x="131825" y="81534"/>
                </a:lnTo>
                <a:lnTo>
                  <a:pt x="137159" y="81534"/>
                </a:lnTo>
                <a:lnTo>
                  <a:pt x="137159" y="71628"/>
                </a:lnTo>
                <a:lnTo>
                  <a:pt x="140207" y="71628"/>
                </a:lnTo>
                <a:close/>
              </a:path>
              <a:path w="1155700" h="283845">
                <a:moveTo>
                  <a:pt x="1150619" y="201930"/>
                </a:moveTo>
                <a:lnTo>
                  <a:pt x="131825" y="201930"/>
                </a:lnTo>
                <a:lnTo>
                  <a:pt x="131825" y="259842"/>
                </a:lnTo>
                <a:lnTo>
                  <a:pt x="137159" y="265176"/>
                </a:lnTo>
                <a:lnTo>
                  <a:pt x="137159" y="211074"/>
                </a:lnTo>
                <a:lnTo>
                  <a:pt x="141731" y="206502"/>
                </a:lnTo>
                <a:lnTo>
                  <a:pt x="141731" y="211074"/>
                </a:lnTo>
                <a:lnTo>
                  <a:pt x="1146047" y="211074"/>
                </a:lnTo>
                <a:lnTo>
                  <a:pt x="1146047" y="206502"/>
                </a:lnTo>
                <a:lnTo>
                  <a:pt x="1150619" y="201930"/>
                </a:lnTo>
                <a:close/>
              </a:path>
              <a:path w="1155700" h="283845">
                <a:moveTo>
                  <a:pt x="140207" y="281940"/>
                </a:moveTo>
                <a:lnTo>
                  <a:pt x="140207" y="268224"/>
                </a:lnTo>
                <a:lnTo>
                  <a:pt x="131825" y="272034"/>
                </a:lnTo>
                <a:lnTo>
                  <a:pt x="131825" y="273558"/>
                </a:lnTo>
                <a:lnTo>
                  <a:pt x="140207" y="281940"/>
                </a:lnTo>
                <a:close/>
              </a:path>
              <a:path w="1155700" h="283845">
                <a:moveTo>
                  <a:pt x="1155191" y="211074"/>
                </a:moveTo>
                <a:lnTo>
                  <a:pt x="1155191" y="71628"/>
                </a:lnTo>
                <a:lnTo>
                  <a:pt x="137159" y="71628"/>
                </a:lnTo>
                <a:lnTo>
                  <a:pt x="141731" y="76962"/>
                </a:lnTo>
                <a:lnTo>
                  <a:pt x="141731" y="81534"/>
                </a:lnTo>
                <a:lnTo>
                  <a:pt x="1146047" y="81534"/>
                </a:lnTo>
                <a:lnTo>
                  <a:pt x="1146047" y="76962"/>
                </a:lnTo>
                <a:lnTo>
                  <a:pt x="1150619" y="81534"/>
                </a:lnTo>
                <a:lnTo>
                  <a:pt x="1150619" y="211074"/>
                </a:lnTo>
                <a:lnTo>
                  <a:pt x="1155191" y="211074"/>
                </a:lnTo>
                <a:close/>
              </a:path>
              <a:path w="1155700" h="283845">
                <a:moveTo>
                  <a:pt x="141731" y="81534"/>
                </a:moveTo>
                <a:lnTo>
                  <a:pt x="141731" y="76962"/>
                </a:lnTo>
                <a:lnTo>
                  <a:pt x="137159" y="71628"/>
                </a:lnTo>
                <a:lnTo>
                  <a:pt x="137159" y="81534"/>
                </a:lnTo>
                <a:lnTo>
                  <a:pt x="141731" y="81534"/>
                </a:lnTo>
                <a:close/>
              </a:path>
              <a:path w="1155700" h="283845">
                <a:moveTo>
                  <a:pt x="141731" y="211074"/>
                </a:moveTo>
                <a:lnTo>
                  <a:pt x="141731" y="206502"/>
                </a:lnTo>
                <a:lnTo>
                  <a:pt x="137159" y="211074"/>
                </a:lnTo>
                <a:lnTo>
                  <a:pt x="141731" y="211074"/>
                </a:lnTo>
                <a:close/>
              </a:path>
              <a:path w="1155700" h="283845">
                <a:moveTo>
                  <a:pt x="141731" y="283464"/>
                </a:moveTo>
                <a:lnTo>
                  <a:pt x="141731" y="211074"/>
                </a:lnTo>
                <a:lnTo>
                  <a:pt x="137159" y="211074"/>
                </a:lnTo>
                <a:lnTo>
                  <a:pt x="137159" y="265176"/>
                </a:lnTo>
                <a:lnTo>
                  <a:pt x="140207" y="268224"/>
                </a:lnTo>
                <a:lnTo>
                  <a:pt x="140207" y="281940"/>
                </a:lnTo>
                <a:lnTo>
                  <a:pt x="141731" y="283464"/>
                </a:lnTo>
                <a:close/>
              </a:path>
              <a:path w="1155700" h="283845">
                <a:moveTo>
                  <a:pt x="1150619" y="81534"/>
                </a:moveTo>
                <a:lnTo>
                  <a:pt x="1146047" y="76962"/>
                </a:lnTo>
                <a:lnTo>
                  <a:pt x="1146047" y="81534"/>
                </a:lnTo>
                <a:lnTo>
                  <a:pt x="1150619" y="81534"/>
                </a:lnTo>
                <a:close/>
              </a:path>
              <a:path w="1155700" h="283845">
                <a:moveTo>
                  <a:pt x="1150619" y="201930"/>
                </a:moveTo>
                <a:lnTo>
                  <a:pt x="1150619" y="81534"/>
                </a:lnTo>
                <a:lnTo>
                  <a:pt x="1146047" y="81534"/>
                </a:lnTo>
                <a:lnTo>
                  <a:pt x="1146047" y="201930"/>
                </a:lnTo>
                <a:lnTo>
                  <a:pt x="1150619" y="201930"/>
                </a:lnTo>
                <a:close/>
              </a:path>
              <a:path w="1155700" h="283845">
                <a:moveTo>
                  <a:pt x="1150619" y="211074"/>
                </a:moveTo>
                <a:lnTo>
                  <a:pt x="1150619" y="201930"/>
                </a:lnTo>
                <a:lnTo>
                  <a:pt x="1146047" y="206502"/>
                </a:lnTo>
                <a:lnTo>
                  <a:pt x="1146047" y="211074"/>
                </a:lnTo>
                <a:lnTo>
                  <a:pt x="1150619" y="211074"/>
                </a:lnTo>
                <a:close/>
              </a:path>
            </a:pathLst>
          </a:custGeom>
          <a:solidFill>
            <a:srgbClr val="000000"/>
          </a:solidFill>
        </p:spPr>
        <p:txBody>
          <a:bodyPr wrap="square" lIns="0" tIns="0" rIns="0" bIns="0" rtlCol="0"/>
          <a:lstStyle/>
          <a:p>
            <a:endParaRPr/>
          </a:p>
        </p:txBody>
      </p:sp>
      <p:sp>
        <p:nvSpPr>
          <p:cNvPr id="24" name="object 24"/>
          <p:cNvSpPr/>
          <p:nvPr/>
        </p:nvSpPr>
        <p:spPr>
          <a:xfrm>
            <a:off x="5290565" y="3286505"/>
            <a:ext cx="761365" cy="622300"/>
          </a:xfrm>
          <a:custGeom>
            <a:avLst/>
            <a:gdLst/>
            <a:ahLst/>
            <a:cxnLst/>
            <a:rect l="l" t="t" r="r" b="b"/>
            <a:pathLst>
              <a:path w="761364" h="622300">
                <a:moveTo>
                  <a:pt x="761238" y="117347"/>
                </a:moveTo>
                <a:lnTo>
                  <a:pt x="674370" y="0"/>
                </a:lnTo>
                <a:lnTo>
                  <a:pt x="73913" y="445008"/>
                </a:lnTo>
                <a:lnTo>
                  <a:pt x="30479" y="386334"/>
                </a:lnTo>
                <a:lnTo>
                  <a:pt x="0" y="591312"/>
                </a:lnTo>
                <a:lnTo>
                  <a:pt x="160782" y="615309"/>
                </a:lnTo>
                <a:lnTo>
                  <a:pt x="160781" y="562356"/>
                </a:lnTo>
                <a:lnTo>
                  <a:pt x="761238" y="117347"/>
                </a:lnTo>
                <a:close/>
              </a:path>
              <a:path w="761364" h="622300">
                <a:moveTo>
                  <a:pt x="204215" y="621792"/>
                </a:moveTo>
                <a:lnTo>
                  <a:pt x="160782" y="562356"/>
                </a:lnTo>
                <a:lnTo>
                  <a:pt x="160782" y="615309"/>
                </a:lnTo>
                <a:lnTo>
                  <a:pt x="204215" y="621792"/>
                </a:lnTo>
                <a:close/>
              </a:path>
            </a:pathLst>
          </a:custGeom>
          <a:solidFill>
            <a:srgbClr val="FF0000"/>
          </a:solidFill>
        </p:spPr>
        <p:txBody>
          <a:bodyPr wrap="square" lIns="0" tIns="0" rIns="0" bIns="0" rtlCol="0"/>
          <a:lstStyle/>
          <a:p>
            <a:endParaRPr/>
          </a:p>
        </p:txBody>
      </p:sp>
      <p:sp>
        <p:nvSpPr>
          <p:cNvPr id="25" name="object 25"/>
          <p:cNvSpPr/>
          <p:nvPr/>
        </p:nvSpPr>
        <p:spPr>
          <a:xfrm>
            <a:off x="5285232" y="3281171"/>
            <a:ext cx="772160" cy="631825"/>
          </a:xfrm>
          <a:custGeom>
            <a:avLst/>
            <a:gdLst/>
            <a:ahLst/>
            <a:cxnLst/>
            <a:rect l="l" t="t" r="r" b="b"/>
            <a:pathLst>
              <a:path w="772160" h="631825">
                <a:moveTo>
                  <a:pt x="79899" y="443789"/>
                </a:moveTo>
                <a:lnTo>
                  <a:pt x="39624" y="389381"/>
                </a:lnTo>
                <a:lnTo>
                  <a:pt x="38100" y="387857"/>
                </a:lnTo>
                <a:lnTo>
                  <a:pt x="36576" y="387095"/>
                </a:lnTo>
                <a:lnTo>
                  <a:pt x="34290" y="387095"/>
                </a:lnTo>
                <a:lnTo>
                  <a:pt x="32766" y="387857"/>
                </a:lnTo>
                <a:lnTo>
                  <a:pt x="31242" y="389381"/>
                </a:lnTo>
                <a:lnTo>
                  <a:pt x="30480" y="391667"/>
                </a:lnTo>
                <a:lnTo>
                  <a:pt x="762" y="595883"/>
                </a:lnTo>
                <a:lnTo>
                  <a:pt x="0" y="598169"/>
                </a:lnTo>
                <a:lnTo>
                  <a:pt x="1524" y="600455"/>
                </a:lnTo>
                <a:lnTo>
                  <a:pt x="4572" y="601217"/>
                </a:lnTo>
                <a:lnTo>
                  <a:pt x="6096" y="601445"/>
                </a:lnTo>
                <a:lnTo>
                  <a:pt x="6096" y="592073"/>
                </a:lnTo>
                <a:lnTo>
                  <a:pt x="10601" y="592729"/>
                </a:lnTo>
                <a:lnTo>
                  <a:pt x="32004" y="448798"/>
                </a:lnTo>
                <a:lnTo>
                  <a:pt x="32004" y="394715"/>
                </a:lnTo>
                <a:lnTo>
                  <a:pt x="40386" y="392429"/>
                </a:lnTo>
                <a:lnTo>
                  <a:pt x="40386" y="406039"/>
                </a:lnTo>
                <a:lnTo>
                  <a:pt x="75438" y="453389"/>
                </a:lnTo>
                <a:lnTo>
                  <a:pt x="76200" y="454532"/>
                </a:lnTo>
                <a:lnTo>
                  <a:pt x="76200" y="446531"/>
                </a:lnTo>
                <a:lnTo>
                  <a:pt x="79899" y="443789"/>
                </a:lnTo>
                <a:close/>
              </a:path>
              <a:path w="772160" h="631825">
                <a:moveTo>
                  <a:pt x="10601" y="592729"/>
                </a:moveTo>
                <a:lnTo>
                  <a:pt x="6096" y="592073"/>
                </a:lnTo>
                <a:lnTo>
                  <a:pt x="9906" y="597407"/>
                </a:lnTo>
                <a:lnTo>
                  <a:pt x="10601" y="592729"/>
                </a:lnTo>
                <a:close/>
              </a:path>
              <a:path w="772160" h="631825">
                <a:moveTo>
                  <a:pt x="210312" y="631697"/>
                </a:moveTo>
                <a:lnTo>
                  <a:pt x="210312" y="621791"/>
                </a:lnTo>
                <a:lnTo>
                  <a:pt x="205740" y="629411"/>
                </a:lnTo>
                <a:lnTo>
                  <a:pt x="198866" y="620126"/>
                </a:lnTo>
                <a:lnTo>
                  <a:pt x="10601" y="592729"/>
                </a:lnTo>
                <a:lnTo>
                  <a:pt x="9906" y="597407"/>
                </a:lnTo>
                <a:lnTo>
                  <a:pt x="6096" y="592073"/>
                </a:lnTo>
                <a:lnTo>
                  <a:pt x="6096" y="601445"/>
                </a:lnTo>
                <a:lnTo>
                  <a:pt x="208788" y="631697"/>
                </a:lnTo>
                <a:lnTo>
                  <a:pt x="210312" y="631697"/>
                </a:lnTo>
                <a:close/>
              </a:path>
              <a:path w="772160" h="631825">
                <a:moveTo>
                  <a:pt x="40386" y="392429"/>
                </a:moveTo>
                <a:lnTo>
                  <a:pt x="32004" y="394715"/>
                </a:lnTo>
                <a:lnTo>
                  <a:pt x="38700" y="403762"/>
                </a:lnTo>
                <a:lnTo>
                  <a:pt x="40386" y="392429"/>
                </a:lnTo>
                <a:close/>
              </a:path>
              <a:path w="772160" h="631825">
                <a:moveTo>
                  <a:pt x="38700" y="403762"/>
                </a:moveTo>
                <a:lnTo>
                  <a:pt x="32004" y="394715"/>
                </a:lnTo>
                <a:lnTo>
                  <a:pt x="32004" y="448798"/>
                </a:lnTo>
                <a:lnTo>
                  <a:pt x="38700" y="403762"/>
                </a:lnTo>
                <a:close/>
              </a:path>
              <a:path w="772160" h="631825">
                <a:moveTo>
                  <a:pt x="40386" y="406039"/>
                </a:moveTo>
                <a:lnTo>
                  <a:pt x="40386" y="392429"/>
                </a:lnTo>
                <a:lnTo>
                  <a:pt x="38700" y="403762"/>
                </a:lnTo>
                <a:lnTo>
                  <a:pt x="40386" y="406039"/>
                </a:lnTo>
                <a:close/>
              </a:path>
              <a:path w="772160" h="631825">
                <a:moveTo>
                  <a:pt x="83058" y="448055"/>
                </a:moveTo>
                <a:lnTo>
                  <a:pt x="79899" y="443789"/>
                </a:lnTo>
                <a:lnTo>
                  <a:pt x="76200" y="446531"/>
                </a:lnTo>
                <a:lnTo>
                  <a:pt x="83058" y="448055"/>
                </a:lnTo>
                <a:close/>
              </a:path>
              <a:path w="772160" h="631825">
                <a:moveTo>
                  <a:pt x="83058" y="453022"/>
                </a:moveTo>
                <a:lnTo>
                  <a:pt x="83058" y="448055"/>
                </a:lnTo>
                <a:lnTo>
                  <a:pt x="76200" y="446531"/>
                </a:lnTo>
                <a:lnTo>
                  <a:pt x="76200" y="454532"/>
                </a:lnTo>
                <a:lnTo>
                  <a:pt x="76962" y="455675"/>
                </a:lnTo>
                <a:lnTo>
                  <a:pt x="80010" y="456437"/>
                </a:lnTo>
                <a:lnTo>
                  <a:pt x="81534" y="454151"/>
                </a:lnTo>
                <a:lnTo>
                  <a:pt x="83058" y="453022"/>
                </a:lnTo>
                <a:close/>
              </a:path>
              <a:path w="772160" h="631825">
                <a:moveTo>
                  <a:pt x="771906" y="121919"/>
                </a:moveTo>
                <a:lnTo>
                  <a:pt x="770382" y="120395"/>
                </a:lnTo>
                <a:lnTo>
                  <a:pt x="683514" y="3047"/>
                </a:lnTo>
                <a:lnTo>
                  <a:pt x="681990" y="761"/>
                </a:lnTo>
                <a:lnTo>
                  <a:pt x="678942" y="0"/>
                </a:lnTo>
                <a:lnTo>
                  <a:pt x="676656" y="1523"/>
                </a:lnTo>
                <a:lnTo>
                  <a:pt x="79899" y="443789"/>
                </a:lnTo>
                <a:lnTo>
                  <a:pt x="83058" y="448055"/>
                </a:lnTo>
                <a:lnTo>
                  <a:pt x="83058" y="453022"/>
                </a:lnTo>
                <a:lnTo>
                  <a:pt x="675894" y="13661"/>
                </a:lnTo>
                <a:lnTo>
                  <a:pt x="675894" y="8381"/>
                </a:lnTo>
                <a:lnTo>
                  <a:pt x="681990" y="9143"/>
                </a:lnTo>
                <a:lnTo>
                  <a:pt x="681990" y="16616"/>
                </a:lnTo>
                <a:lnTo>
                  <a:pt x="759753" y="121666"/>
                </a:lnTo>
                <a:lnTo>
                  <a:pt x="763524" y="118871"/>
                </a:lnTo>
                <a:lnTo>
                  <a:pt x="763524" y="130456"/>
                </a:lnTo>
                <a:lnTo>
                  <a:pt x="768858" y="126491"/>
                </a:lnTo>
                <a:lnTo>
                  <a:pt x="771144" y="124967"/>
                </a:lnTo>
                <a:lnTo>
                  <a:pt x="771906" y="121919"/>
                </a:lnTo>
                <a:close/>
              </a:path>
              <a:path w="772160" h="631825">
                <a:moveTo>
                  <a:pt x="763524" y="130456"/>
                </a:moveTo>
                <a:lnTo>
                  <a:pt x="763524" y="118871"/>
                </a:lnTo>
                <a:lnTo>
                  <a:pt x="762762" y="125729"/>
                </a:lnTo>
                <a:lnTo>
                  <a:pt x="759753" y="121666"/>
                </a:lnTo>
                <a:lnTo>
                  <a:pt x="163068" y="563879"/>
                </a:lnTo>
                <a:lnTo>
                  <a:pt x="160782" y="566165"/>
                </a:lnTo>
                <a:lnTo>
                  <a:pt x="160782" y="568451"/>
                </a:lnTo>
                <a:lnTo>
                  <a:pt x="162306" y="570737"/>
                </a:lnTo>
                <a:lnTo>
                  <a:pt x="169164" y="580002"/>
                </a:lnTo>
                <a:lnTo>
                  <a:pt x="169164" y="572261"/>
                </a:lnTo>
                <a:lnTo>
                  <a:pt x="169926" y="565403"/>
                </a:lnTo>
                <a:lnTo>
                  <a:pt x="172930" y="569462"/>
                </a:lnTo>
                <a:lnTo>
                  <a:pt x="763524" y="130456"/>
                </a:lnTo>
                <a:close/>
              </a:path>
              <a:path w="772160" h="631825">
                <a:moveTo>
                  <a:pt x="172930" y="569462"/>
                </a:moveTo>
                <a:lnTo>
                  <a:pt x="169926" y="565403"/>
                </a:lnTo>
                <a:lnTo>
                  <a:pt x="169164" y="572261"/>
                </a:lnTo>
                <a:lnTo>
                  <a:pt x="172930" y="569462"/>
                </a:lnTo>
                <a:close/>
              </a:path>
              <a:path w="772160" h="631825">
                <a:moveTo>
                  <a:pt x="214884" y="627887"/>
                </a:moveTo>
                <a:lnTo>
                  <a:pt x="214884" y="625601"/>
                </a:lnTo>
                <a:lnTo>
                  <a:pt x="213360" y="624077"/>
                </a:lnTo>
                <a:lnTo>
                  <a:pt x="172930" y="569462"/>
                </a:lnTo>
                <a:lnTo>
                  <a:pt x="169164" y="572261"/>
                </a:lnTo>
                <a:lnTo>
                  <a:pt x="169164" y="580002"/>
                </a:lnTo>
                <a:lnTo>
                  <a:pt x="198866" y="620126"/>
                </a:lnTo>
                <a:lnTo>
                  <a:pt x="210312" y="621791"/>
                </a:lnTo>
                <a:lnTo>
                  <a:pt x="210312" y="631697"/>
                </a:lnTo>
                <a:lnTo>
                  <a:pt x="211074" y="631697"/>
                </a:lnTo>
                <a:lnTo>
                  <a:pt x="212598" y="630935"/>
                </a:lnTo>
                <a:lnTo>
                  <a:pt x="213360" y="629411"/>
                </a:lnTo>
                <a:lnTo>
                  <a:pt x="214884" y="627887"/>
                </a:lnTo>
                <a:close/>
              </a:path>
              <a:path w="772160" h="631825">
                <a:moveTo>
                  <a:pt x="210312" y="621791"/>
                </a:moveTo>
                <a:lnTo>
                  <a:pt x="198866" y="620126"/>
                </a:lnTo>
                <a:lnTo>
                  <a:pt x="205740" y="629411"/>
                </a:lnTo>
                <a:lnTo>
                  <a:pt x="210312" y="621791"/>
                </a:lnTo>
                <a:close/>
              </a:path>
              <a:path w="772160" h="631825">
                <a:moveTo>
                  <a:pt x="681990" y="9143"/>
                </a:moveTo>
                <a:lnTo>
                  <a:pt x="675894" y="8381"/>
                </a:lnTo>
                <a:lnTo>
                  <a:pt x="678417" y="11791"/>
                </a:lnTo>
                <a:lnTo>
                  <a:pt x="681990" y="9143"/>
                </a:lnTo>
                <a:close/>
              </a:path>
              <a:path w="772160" h="631825">
                <a:moveTo>
                  <a:pt x="678417" y="11791"/>
                </a:moveTo>
                <a:lnTo>
                  <a:pt x="675894" y="8381"/>
                </a:lnTo>
                <a:lnTo>
                  <a:pt x="675894" y="13661"/>
                </a:lnTo>
                <a:lnTo>
                  <a:pt x="678417" y="11791"/>
                </a:lnTo>
                <a:close/>
              </a:path>
              <a:path w="772160" h="631825">
                <a:moveTo>
                  <a:pt x="681990" y="16616"/>
                </a:moveTo>
                <a:lnTo>
                  <a:pt x="681990" y="9143"/>
                </a:lnTo>
                <a:lnTo>
                  <a:pt x="678417" y="11791"/>
                </a:lnTo>
                <a:lnTo>
                  <a:pt x="681990" y="16616"/>
                </a:lnTo>
                <a:close/>
              </a:path>
              <a:path w="772160" h="631825">
                <a:moveTo>
                  <a:pt x="763524" y="118871"/>
                </a:moveTo>
                <a:lnTo>
                  <a:pt x="759753" y="121666"/>
                </a:lnTo>
                <a:lnTo>
                  <a:pt x="762762" y="125729"/>
                </a:lnTo>
                <a:lnTo>
                  <a:pt x="763524" y="118871"/>
                </a:lnTo>
                <a:close/>
              </a:path>
            </a:pathLst>
          </a:custGeom>
          <a:solidFill>
            <a:srgbClr val="000000"/>
          </a:solidFill>
        </p:spPr>
        <p:txBody>
          <a:bodyPr wrap="square" lIns="0" tIns="0" rIns="0" bIns="0" rtlCol="0"/>
          <a:lstStyle/>
          <a:p>
            <a:endParaRPr/>
          </a:p>
        </p:txBody>
      </p:sp>
      <p:sp>
        <p:nvSpPr>
          <p:cNvPr id="26" name="object 26"/>
          <p:cNvSpPr txBox="1"/>
          <p:nvPr/>
        </p:nvSpPr>
        <p:spPr>
          <a:xfrm>
            <a:off x="5271770" y="2149094"/>
            <a:ext cx="2583180" cy="726440"/>
          </a:xfrm>
          <a:prstGeom prst="rect">
            <a:avLst/>
          </a:prstGeom>
        </p:spPr>
        <p:txBody>
          <a:bodyPr vert="horz" wrap="square" lIns="0" tIns="12065" rIns="0" bIns="0" rtlCol="0">
            <a:spAutoFit/>
          </a:bodyPr>
          <a:lstStyle/>
          <a:p>
            <a:pPr marL="12700" marR="5080">
              <a:lnSpc>
                <a:spcPct val="100000"/>
              </a:lnSpc>
              <a:spcBef>
                <a:spcPts val="95"/>
              </a:spcBef>
            </a:pPr>
            <a:r>
              <a:rPr sz="2300" spc="-5" dirty="0">
                <a:latin typeface="Arial Narrow"/>
                <a:cs typeface="Arial Narrow"/>
              </a:rPr>
              <a:t>Elbonian proxy server…  the “man in the</a:t>
            </a:r>
            <a:r>
              <a:rPr sz="2300" spc="15" dirty="0">
                <a:latin typeface="Arial Narrow"/>
                <a:cs typeface="Arial Narrow"/>
              </a:rPr>
              <a:t> </a:t>
            </a:r>
            <a:r>
              <a:rPr sz="2300" spc="-5" dirty="0">
                <a:latin typeface="Arial Narrow"/>
                <a:cs typeface="Arial Narrow"/>
              </a:rPr>
              <a:t>middle.”</a:t>
            </a:r>
            <a:endParaRPr sz="2300">
              <a:latin typeface="Arial Narrow"/>
              <a:cs typeface="Arial Narrow"/>
            </a:endParaRPr>
          </a:p>
        </p:txBody>
      </p:sp>
      <p:sp>
        <p:nvSpPr>
          <p:cNvPr id="27" name="object 27"/>
          <p:cNvSpPr txBox="1"/>
          <p:nvPr/>
        </p:nvSpPr>
        <p:spPr>
          <a:xfrm>
            <a:off x="1720088" y="4945633"/>
            <a:ext cx="6488430" cy="1282065"/>
          </a:xfrm>
          <a:prstGeom prst="rect">
            <a:avLst/>
          </a:prstGeom>
        </p:spPr>
        <p:txBody>
          <a:bodyPr vert="horz" wrap="square" lIns="0" tIns="12065" rIns="0" bIns="0" rtlCol="0">
            <a:spAutoFit/>
          </a:bodyPr>
          <a:lstStyle/>
          <a:p>
            <a:pPr marL="3684270" marR="1241425">
              <a:lnSpc>
                <a:spcPct val="100000"/>
              </a:lnSpc>
              <a:spcBef>
                <a:spcPts val="95"/>
              </a:spcBef>
            </a:pPr>
            <a:r>
              <a:rPr sz="2000" spc="-5" dirty="0">
                <a:latin typeface="Arial Narrow"/>
                <a:cs typeface="Arial Narrow"/>
              </a:rPr>
              <a:t>I’m Gmail;</a:t>
            </a:r>
            <a:r>
              <a:rPr sz="2000" spc="-75" dirty="0">
                <a:latin typeface="Arial Narrow"/>
                <a:cs typeface="Arial Narrow"/>
              </a:rPr>
              <a:t> </a:t>
            </a:r>
            <a:r>
              <a:rPr sz="2000" spc="-10" dirty="0">
                <a:latin typeface="Arial Narrow"/>
                <a:cs typeface="Arial Narrow"/>
              </a:rPr>
              <a:t>here’s  </a:t>
            </a:r>
            <a:r>
              <a:rPr sz="2000" spc="-5" dirty="0">
                <a:latin typeface="Arial Narrow"/>
                <a:cs typeface="Arial Narrow"/>
              </a:rPr>
              <a:t>proof:</a:t>
            </a:r>
            <a:endParaRPr sz="2000">
              <a:latin typeface="Arial Narrow"/>
              <a:cs typeface="Arial Narrow"/>
            </a:endParaRPr>
          </a:p>
          <a:p>
            <a:pPr marL="12700" marR="5080">
              <a:lnSpc>
                <a:spcPct val="100000"/>
              </a:lnSpc>
              <a:spcBef>
                <a:spcPts val="295"/>
              </a:spcBef>
            </a:pPr>
            <a:r>
              <a:rPr sz="2000" spc="-5" dirty="0">
                <a:latin typeface="Times New Roman"/>
                <a:cs typeface="Times New Roman"/>
              </a:rPr>
              <a:t>The Elbonians put a proxy server at the bogus address, between  </a:t>
            </a:r>
            <a:r>
              <a:rPr sz="2000" spc="-10" dirty="0">
                <a:latin typeface="Times New Roman"/>
                <a:cs typeface="Times New Roman"/>
              </a:rPr>
              <a:t>George </a:t>
            </a:r>
            <a:r>
              <a:rPr sz="2000" spc="-5" dirty="0">
                <a:latin typeface="Times New Roman"/>
                <a:cs typeface="Times New Roman"/>
              </a:rPr>
              <a:t>and </a:t>
            </a:r>
            <a:r>
              <a:rPr sz="2000" spc="-10" dirty="0">
                <a:latin typeface="Times New Roman"/>
                <a:cs typeface="Times New Roman"/>
              </a:rPr>
              <a:t>Gmail. </a:t>
            </a:r>
            <a:r>
              <a:rPr sz="2000" spc="-5" dirty="0">
                <a:latin typeface="Times New Roman"/>
                <a:cs typeface="Times New Roman"/>
              </a:rPr>
              <a:t>Communication is still secure,</a:t>
            </a:r>
            <a:r>
              <a:rPr sz="2000" spc="35" dirty="0">
                <a:latin typeface="Times New Roman"/>
                <a:cs typeface="Times New Roman"/>
              </a:rPr>
              <a:t> </a:t>
            </a:r>
            <a:r>
              <a:rPr sz="2000" spc="-5" dirty="0">
                <a:latin typeface="Times New Roman"/>
                <a:cs typeface="Times New Roman"/>
              </a:rPr>
              <a:t>though.</a:t>
            </a:r>
            <a:endParaRPr sz="2000">
              <a:latin typeface="Times New Roman"/>
              <a:cs typeface="Times New Roman"/>
            </a:endParaRPr>
          </a:p>
        </p:txBody>
      </p:sp>
      <p:sp>
        <p:nvSpPr>
          <p:cNvPr id="28" name="object 28"/>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29" name="object 29"/>
          <p:cNvSpPr txBox="1">
            <a:spLocks noGrp="1"/>
          </p:cNvSpPr>
          <p:nvPr>
            <p:ph type="sldNum" sz="quarter" idx="7"/>
          </p:nvPr>
        </p:nvSpPr>
        <p:spPr>
          <a:prstGeom prst="rect">
            <a:avLst/>
          </a:prstGeom>
        </p:spPr>
        <p:txBody>
          <a:bodyPr vert="horz" wrap="square" lIns="0" tIns="45720" rIns="0" bIns="0" rtlCol="0">
            <a:spAutoFit/>
          </a:bodyPr>
          <a:lstStyle/>
          <a:p>
            <a:pPr marL="25400">
              <a:lnSpc>
                <a:spcPct val="100000"/>
              </a:lnSpc>
              <a:spcBef>
                <a:spcPts val="360"/>
              </a:spcBef>
            </a:pPr>
            <a:fld id="{81D60167-4931-47E6-BA6A-407CBD079E47}" type="slidenum">
              <a:rPr spc="-5" dirty="0"/>
              <a:t>74</a:t>
            </a:fld>
            <a:endParaRPr spc="-5" dirty="0"/>
          </a:p>
        </p:txBody>
      </p:sp>
    </p:spTree>
    <p:extLst>
      <p:ext uri="{BB962C8B-B14F-4D97-AF65-F5344CB8AC3E}">
        <p14:creationId xmlns:p14="http://schemas.microsoft.com/office/powerpoint/2010/main" val="35508893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2226817" y="1512062"/>
            <a:ext cx="5665470" cy="467359"/>
          </a:xfrm>
          <a:prstGeom prst="rect">
            <a:avLst/>
          </a:prstGeom>
        </p:spPr>
        <p:txBody>
          <a:bodyPr vert="horz" wrap="square" lIns="0" tIns="12065" rIns="0" bIns="0" rtlCol="0">
            <a:spAutoFit/>
          </a:bodyPr>
          <a:lstStyle/>
          <a:p>
            <a:pPr marL="12700">
              <a:lnSpc>
                <a:spcPct val="100000"/>
              </a:lnSpc>
              <a:spcBef>
                <a:spcPts val="95"/>
              </a:spcBef>
            </a:pPr>
            <a:r>
              <a:rPr spc="-5" dirty="0"/>
              <a:t>A Rogue (but </a:t>
            </a:r>
            <a:r>
              <a:rPr spc="-25" dirty="0"/>
              <a:t>“Valid”) </a:t>
            </a:r>
            <a:r>
              <a:rPr spc="-5" dirty="0"/>
              <a:t>Digital</a:t>
            </a:r>
            <a:r>
              <a:rPr spc="-30" dirty="0"/>
              <a:t> </a:t>
            </a:r>
            <a:r>
              <a:rPr spc="-5" dirty="0"/>
              <a:t>Certificate</a:t>
            </a:r>
          </a:p>
        </p:txBody>
      </p:sp>
      <p:sp>
        <p:nvSpPr>
          <p:cNvPr id="5" name="object 5"/>
          <p:cNvSpPr/>
          <p:nvPr/>
        </p:nvSpPr>
        <p:spPr>
          <a:xfrm>
            <a:off x="1954529" y="2256282"/>
            <a:ext cx="2176780" cy="3975735"/>
          </a:xfrm>
          <a:custGeom>
            <a:avLst/>
            <a:gdLst/>
            <a:ahLst/>
            <a:cxnLst/>
            <a:rect l="l" t="t" r="r" b="b"/>
            <a:pathLst>
              <a:path w="2176779" h="3975735">
                <a:moveTo>
                  <a:pt x="2176272" y="3973068"/>
                </a:moveTo>
                <a:lnTo>
                  <a:pt x="2176272" y="1524"/>
                </a:lnTo>
                <a:lnTo>
                  <a:pt x="2174748" y="0"/>
                </a:lnTo>
                <a:lnTo>
                  <a:pt x="2285" y="0"/>
                </a:lnTo>
                <a:lnTo>
                  <a:pt x="0" y="1524"/>
                </a:lnTo>
                <a:lnTo>
                  <a:pt x="0" y="3973068"/>
                </a:lnTo>
                <a:lnTo>
                  <a:pt x="2286" y="3975354"/>
                </a:lnTo>
                <a:lnTo>
                  <a:pt x="4572" y="3975354"/>
                </a:lnTo>
                <a:lnTo>
                  <a:pt x="4572" y="9144"/>
                </a:lnTo>
                <a:lnTo>
                  <a:pt x="9906" y="4572"/>
                </a:lnTo>
                <a:lnTo>
                  <a:pt x="9906" y="9144"/>
                </a:lnTo>
                <a:lnTo>
                  <a:pt x="2167128" y="9144"/>
                </a:lnTo>
                <a:lnTo>
                  <a:pt x="2167128" y="4572"/>
                </a:lnTo>
                <a:lnTo>
                  <a:pt x="2171700" y="9144"/>
                </a:lnTo>
                <a:lnTo>
                  <a:pt x="2171700" y="3975354"/>
                </a:lnTo>
                <a:lnTo>
                  <a:pt x="2174748" y="3975354"/>
                </a:lnTo>
                <a:lnTo>
                  <a:pt x="2176272" y="3973068"/>
                </a:lnTo>
                <a:close/>
              </a:path>
              <a:path w="2176779" h="3975735">
                <a:moveTo>
                  <a:pt x="9906" y="9144"/>
                </a:moveTo>
                <a:lnTo>
                  <a:pt x="9906" y="4572"/>
                </a:lnTo>
                <a:lnTo>
                  <a:pt x="4572" y="9144"/>
                </a:lnTo>
                <a:lnTo>
                  <a:pt x="9906" y="9144"/>
                </a:lnTo>
                <a:close/>
              </a:path>
              <a:path w="2176779" h="3975735">
                <a:moveTo>
                  <a:pt x="9906" y="3965448"/>
                </a:moveTo>
                <a:lnTo>
                  <a:pt x="9906" y="9144"/>
                </a:lnTo>
                <a:lnTo>
                  <a:pt x="4572" y="9144"/>
                </a:lnTo>
                <a:lnTo>
                  <a:pt x="4572" y="3965448"/>
                </a:lnTo>
                <a:lnTo>
                  <a:pt x="9906" y="3965448"/>
                </a:lnTo>
                <a:close/>
              </a:path>
              <a:path w="2176779" h="3975735">
                <a:moveTo>
                  <a:pt x="2171700" y="3965448"/>
                </a:moveTo>
                <a:lnTo>
                  <a:pt x="4572" y="3965448"/>
                </a:lnTo>
                <a:lnTo>
                  <a:pt x="9906" y="3970782"/>
                </a:lnTo>
                <a:lnTo>
                  <a:pt x="9906" y="3975354"/>
                </a:lnTo>
                <a:lnTo>
                  <a:pt x="2167128" y="3975354"/>
                </a:lnTo>
                <a:lnTo>
                  <a:pt x="2167128" y="3970782"/>
                </a:lnTo>
                <a:lnTo>
                  <a:pt x="2171700" y="3965448"/>
                </a:lnTo>
                <a:close/>
              </a:path>
              <a:path w="2176779" h="3975735">
                <a:moveTo>
                  <a:pt x="9906" y="3975354"/>
                </a:moveTo>
                <a:lnTo>
                  <a:pt x="9906" y="3970782"/>
                </a:lnTo>
                <a:lnTo>
                  <a:pt x="4572" y="3965448"/>
                </a:lnTo>
                <a:lnTo>
                  <a:pt x="4572" y="3975354"/>
                </a:lnTo>
                <a:lnTo>
                  <a:pt x="9906" y="3975354"/>
                </a:lnTo>
                <a:close/>
              </a:path>
              <a:path w="2176779" h="3975735">
                <a:moveTo>
                  <a:pt x="2171700" y="9144"/>
                </a:moveTo>
                <a:lnTo>
                  <a:pt x="2167128" y="4572"/>
                </a:lnTo>
                <a:lnTo>
                  <a:pt x="2167128" y="9144"/>
                </a:lnTo>
                <a:lnTo>
                  <a:pt x="2171700" y="9144"/>
                </a:lnTo>
                <a:close/>
              </a:path>
              <a:path w="2176779" h="3975735">
                <a:moveTo>
                  <a:pt x="2171700" y="3965448"/>
                </a:moveTo>
                <a:lnTo>
                  <a:pt x="2171700" y="9144"/>
                </a:lnTo>
                <a:lnTo>
                  <a:pt x="2167128" y="9144"/>
                </a:lnTo>
                <a:lnTo>
                  <a:pt x="2167128" y="3965448"/>
                </a:lnTo>
                <a:lnTo>
                  <a:pt x="2171700" y="3965448"/>
                </a:lnTo>
                <a:close/>
              </a:path>
              <a:path w="2176779" h="3975735">
                <a:moveTo>
                  <a:pt x="2171700" y="3975354"/>
                </a:moveTo>
                <a:lnTo>
                  <a:pt x="2171700" y="3965448"/>
                </a:lnTo>
                <a:lnTo>
                  <a:pt x="2167128" y="3970782"/>
                </a:lnTo>
                <a:lnTo>
                  <a:pt x="2167128" y="3975354"/>
                </a:lnTo>
                <a:lnTo>
                  <a:pt x="2171700" y="3975354"/>
                </a:lnTo>
                <a:close/>
              </a:path>
            </a:pathLst>
          </a:custGeom>
          <a:solidFill>
            <a:srgbClr val="000000"/>
          </a:solidFill>
        </p:spPr>
        <p:txBody>
          <a:bodyPr wrap="square" lIns="0" tIns="0" rIns="0" bIns="0" rtlCol="0"/>
          <a:lstStyle/>
          <a:p>
            <a:endParaRPr/>
          </a:p>
        </p:txBody>
      </p:sp>
      <p:graphicFrame>
        <p:nvGraphicFramePr>
          <p:cNvPr id="6" name="object 6"/>
          <p:cNvGraphicFramePr>
            <a:graphicFrameLocks noGrp="1"/>
          </p:cNvGraphicFramePr>
          <p:nvPr/>
        </p:nvGraphicFramePr>
        <p:xfrm>
          <a:off x="1959101" y="2260854"/>
          <a:ext cx="2167255" cy="3966208"/>
        </p:xfrm>
        <a:graphic>
          <a:graphicData uri="http://schemas.openxmlformats.org/drawingml/2006/table">
            <a:tbl>
              <a:tblPr firstRow="1" bandRow="1">
                <a:tableStyleId>{2D5ABB26-0587-4C30-8999-92F81FD0307C}</a:tableStyleId>
              </a:tblPr>
              <a:tblGrid>
                <a:gridCol w="2167255">
                  <a:extLst>
                    <a:ext uri="{9D8B030D-6E8A-4147-A177-3AD203B41FA5}">
                      <a16:colId xmlns:a16="http://schemas.microsoft.com/office/drawing/2014/main" val="20000"/>
                    </a:ext>
                  </a:extLst>
                </a:gridCol>
              </a:tblGrid>
              <a:tr h="585216">
                <a:tc>
                  <a:txBody>
                    <a:bodyPr/>
                    <a:lstStyle/>
                    <a:p>
                      <a:pPr marL="134620">
                        <a:lnSpc>
                          <a:spcPct val="100000"/>
                        </a:lnSpc>
                        <a:spcBef>
                          <a:spcPts val="1270"/>
                        </a:spcBef>
                      </a:pPr>
                      <a:r>
                        <a:rPr sz="2000" spc="-5" dirty="0">
                          <a:latin typeface="Arial Narrow"/>
                          <a:cs typeface="Arial Narrow"/>
                        </a:rPr>
                        <a:t>mail.google.com</a:t>
                      </a:r>
                      <a:endParaRPr sz="2000">
                        <a:latin typeface="Arial Narrow"/>
                        <a:cs typeface="Arial Narrow"/>
                      </a:endParaRPr>
                    </a:p>
                  </a:txBody>
                  <a:tcPr marL="0" marR="0" marT="161290" marB="0">
                    <a:lnB w="9525">
                      <a:solidFill>
                        <a:srgbClr val="000000"/>
                      </a:solidFill>
                      <a:prstDash val="solid"/>
                    </a:lnB>
                    <a:solidFill>
                      <a:srgbClr val="FCEA04"/>
                    </a:solidFill>
                  </a:tcPr>
                </a:tc>
                <a:extLst>
                  <a:ext uri="{0D108BD9-81ED-4DB2-BD59-A6C34878D82A}">
                    <a16:rowId xmlns:a16="http://schemas.microsoft.com/office/drawing/2014/main" val="10000"/>
                  </a:ext>
                </a:extLst>
              </a:tr>
              <a:tr h="1365122">
                <a:tc>
                  <a:txBody>
                    <a:bodyPr/>
                    <a:lstStyle/>
                    <a:p>
                      <a:pPr marL="134620">
                        <a:lnSpc>
                          <a:spcPct val="100000"/>
                        </a:lnSpc>
                        <a:spcBef>
                          <a:spcPts val="1460"/>
                        </a:spcBef>
                      </a:pPr>
                      <a:r>
                        <a:rPr sz="2000" spc="-5" dirty="0">
                          <a:latin typeface="Arial Narrow"/>
                          <a:cs typeface="Arial Narrow"/>
                        </a:rPr>
                        <a:t>b38fj6fgauki$%utjlc]</a:t>
                      </a:r>
                      <a:endParaRPr sz="2000">
                        <a:latin typeface="Arial Narrow"/>
                        <a:cs typeface="Arial Narrow"/>
                      </a:endParaRPr>
                    </a:p>
                    <a:p>
                      <a:pPr marL="134620" marR="220979">
                        <a:lnSpc>
                          <a:spcPct val="100000"/>
                        </a:lnSpc>
                      </a:pPr>
                      <a:r>
                        <a:rPr sz="2000" dirty="0">
                          <a:latin typeface="Arial Narrow"/>
                          <a:cs typeface="Arial Narrow"/>
                        </a:rPr>
                        <a:t>*8:!as8mmqwr&amp;&amp;*d  </a:t>
                      </a:r>
                      <a:r>
                        <a:rPr sz="2000" spc="-5" dirty="0">
                          <a:latin typeface="Arial Narrow"/>
                          <a:cs typeface="Arial Narrow"/>
                        </a:rPr>
                        <a:t>gtlkyuzx</a:t>
                      </a:r>
                      <a:endParaRPr sz="2000">
                        <a:latin typeface="Arial Narrow"/>
                        <a:cs typeface="Arial Narrow"/>
                      </a:endParaRPr>
                    </a:p>
                  </a:txBody>
                  <a:tcPr marL="0" marR="0" marT="185420" marB="0">
                    <a:lnT w="9525">
                      <a:solidFill>
                        <a:srgbClr val="000000"/>
                      </a:solidFill>
                      <a:prstDash val="solid"/>
                    </a:lnT>
                    <a:lnB w="12700">
                      <a:solidFill>
                        <a:srgbClr val="000000"/>
                      </a:solidFill>
                      <a:prstDash val="solid"/>
                    </a:lnB>
                    <a:solidFill>
                      <a:srgbClr val="FCEA04"/>
                    </a:solidFill>
                  </a:tcPr>
                </a:tc>
                <a:extLst>
                  <a:ext uri="{0D108BD9-81ED-4DB2-BD59-A6C34878D82A}">
                    <a16:rowId xmlns:a16="http://schemas.microsoft.com/office/drawing/2014/main" val="10001"/>
                  </a:ext>
                </a:extLst>
              </a:tr>
              <a:tr h="585215">
                <a:tc>
                  <a:txBody>
                    <a:bodyPr/>
                    <a:lstStyle/>
                    <a:p>
                      <a:pPr marL="134620">
                        <a:lnSpc>
                          <a:spcPct val="100000"/>
                        </a:lnSpc>
                        <a:spcBef>
                          <a:spcPts val="310"/>
                        </a:spcBef>
                      </a:pPr>
                      <a:r>
                        <a:rPr sz="2000" spc="-5" dirty="0">
                          <a:latin typeface="Arial Narrow"/>
                          <a:cs typeface="Arial Narrow"/>
                        </a:rPr>
                        <a:t>DigiNotar</a:t>
                      </a:r>
                      <a:endParaRPr sz="2000">
                        <a:latin typeface="Arial Narrow"/>
                        <a:cs typeface="Arial Narrow"/>
                      </a:endParaRPr>
                    </a:p>
                  </a:txBody>
                  <a:tcPr marL="0" marR="0" marT="39370" marB="0">
                    <a:lnT w="12700">
                      <a:solidFill>
                        <a:srgbClr val="000000"/>
                      </a:solidFill>
                      <a:prstDash val="solid"/>
                    </a:lnT>
                    <a:lnB w="12700">
                      <a:solidFill>
                        <a:srgbClr val="000000"/>
                      </a:solidFill>
                      <a:prstDash val="solid"/>
                    </a:lnB>
                    <a:solidFill>
                      <a:srgbClr val="FCEA04"/>
                    </a:solidFill>
                  </a:tcPr>
                </a:tc>
                <a:extLst>
                  <a:ext uri="{0D108BD9-81ED-4DB2-BD59-A6C34878D82A}">
                    <a16:rowId xmlns:a16="http://schemas.microsoft.com/office/drawing/2014/main" val="10002"/>
                  </a:ext>
                </a:extLst>
              </a:tr>
              <a:tr h="585216">
                <a:tc>
                  <a:txBody>
                    <a:bodyPr/>
                    <a:lstStyle/>
                    <a:p>
                      <a:pPr marL="134620">
                        <a:lnSpc>
                          <a:spcPct val="100000"/>
                        </a:lnSpc>
                        <a:spcBef>
                          <a:spcPts val="505"/>
                        </a:spcBef>
                      </a:pPr>
                      <a:r>
                        <a:rPr sz="2000" spc="-5" dirty="0">
                          <a:latin typeface="Arial Narrow"/>
                          <a:cs typeface="Arial Narrow"/>
                        </a:rPr>
                        <a:t>Expiration,</a:t>
                      </a:r>
                      <a:r>
                        <a:rPr sz="2000" spc="-15" dirty="0">
                          <a:latin typeface="Arial Narrow"/>
                          <a:cs typeface="Arial Narrow"/>
                        </a:rPr>
                        <a:t> </a:t>
                      </a:r>
                      <a:r>
                        <a:rPr sz="2000" spc="-5" dirty="0">
                          <a:latin typeface="Arial Narrow"/>
                          <a:cs typeface="Arial Narrow"/>
                        </a:rPr>
                        <a:t>etc.</a:t>
                      </a:r>
                      <a:endParaRPr sz="2000">
                        <a:latin typeface="Arial Narrow"/>
                        <a:cs typeface="Arial Narrow"/>
                      </a:endParaRPr>
                    </a:p>
                  </a:txBody>
                  <a:tcPr marL="0" marR="0" marT="64135" marB="0">
                    <a:lnT w="12700">
                      <a:solidFill>
                        <a:srgbClr val="000000"/>
                      </a:solidFill>
                      <a:prstDash val="solid"/>
                    </a:lnT>
                    <a:lnB w="12700">
                      <a:solidFill>
                        <a:srgbClr val="000000"/>
                      </a:solidFill>
                      <a:prstDash val="solid"/>
                    </a:lnB>
                    <a:solidFill>
                      <a:srgbClr val="FCEA04"/>
                    </a:solidFill>
                  </a:tcPr>
                </a:tc>
                <a:extLst>
                  <a:ext uri="{0D108BD9-81ED-4DB2-BD59-A6C34878D82A}">
                    <a16:rowId xmlns:a16="http://schemas.microsoft.com/office/drawing/2014/main" val="10003"/>
                  </a:ext>
                </a:extLst>
              </a:tr>
              <a:tr h="845439">
                <a:tc>
                  <a:txBody>
                    <a:bodyPr/>
                    <a:lstStyle/>
                    <a:p>
                      <a:pPr marL="134620">
                        <a:lnSpc>
                          <a:spcPct val="100000"/>
                        </a:lnSpc>
                        <a:spcBef>
                          <a:spcPts val="695"/>
                        </a:spcBef>
                      </a:pPr>
                      <a:r>
                        <a:rPr sz="2000" spc="-5" dirty="0">
                          <a:latin typeface="Arial Narrow"/>
                          <a:cs typeface="Arial Narrow"/>
                        </a:rPr>
                        <a:t>Digital</a:t>
                      </a:r>
                      <a:r>
                        <a:rPr sz="2000" spc="-25" dirty="0">
                          <a:latin typeface="Arial Narrow"/>
                          <a:cs typeface="Arial Narrow"/>
                        </a:rPr>
                        <a:t> </a:t>
                      </a:r>
                      <a:r>
                        <a:rPr sz="2000" spc="-5" dirty="0">
                          <a:latin typeface="Arial Narrow"/>
                          <a:cs typeface="Arial Narrow"/>
                        </a:rPr>
                        <a:t>Signature</a:t>
                      </a:r>
                      <a:endParaRPr sz="2000">
                        <a:latin typeface="Arial Narrow"/>
                        <a:cs typeface="Arial Narrow"/>
                      </a:endParaRPr>
                    </a:p>
                  </a:txBody>
                  <a:tcPr marL="0" marR="0" marT="88265" marB="0">
                    <a:lnT w="12700">
                      <a:solidFill>
                        <a:srgbClr val="000000"/>
                      </a:solidFill>
                      <a:prstDash val="solid"/>
                    </a:lnT>
                    <a:solidFill>
                      <a:srgbClr val="FCEA04"/>
                    </a:solidFill>
                  </a:tcPr>
                </a:tc>
                <a:extLst>
                  <a:ext uri="{0D108BD9-81ED-4DB2-BD59-A6C34878D82A}">
                    <a16:rowId xmlns:a16="http://schemas.microsoft.com/office/drawing/2014/main" val="10004"/>
                  </a:ext>
                </a:extLst>
              </a:tr>
            </a:tbl>
          </a:graphicData>
        </a:graphic>
      </p:graphicFrame>
      <p:sp>
        <p:nvSpPr>
          <p:cNvPr id="7" name="object 7"/>
          <p:cNvSpPr txBox="1"/>
          <p:nvPr/>
        </p:nvSpPr>
        <p:spPr>
          <a:xfrm>
            <a:off x="4308602" y="2274823"/>
            <a:ext cx="3955415" cy="3850640"/>
          </a:xfrm>
          <a:prstGeom prst="rect">
            <a:avLst/>
          </a:prstGeom>
        </p:spPr>
        <p:txBody>
          <a:bodyPr vert="horz" wrap="square" lIns="0" tIns="12700" rIns="0" bIns="0" rtlCol="0">
            <a:spAutoFit/>
          </a:bodyPr>
          <a:lstStyle/>
          <a:p>
            <a:pPr marL="12700">
              <a:lnSpc>
                <a:spcPct val="100000"/>
              </a:lnSpc>
              <a:spcBef>
                <a:spcPts val="100"/>
              </a:spcBef>
            </a:pPr>
            <a:r>
              <a:rPr sz="2400" dirty="0">
                <a:latin typeface="Times New Roman"/>
                <a:cs typeface="Times New Roman"/>
              </a:rPr>
              <a:t>Identifier</a:t>
            </a:r>
            <a:endParaRPr sz="2400">
              <a:latin typeface="Times New Roman"/>
              <a:cs typeface="Times New Roman"/>
            </a:endParaRPr>
          </a:p>
          <a:p>
            <a:pPr>
              <a:lnSpc>
                <a:spcPct val="100000"/>
              </a:lnSpc>
              <a:spcBef>
                <a:spcPts val="40"/>
              </a:spcBef>
            </a:pPr>
            <a:endParaRPr sz="2050">
              <a:latin typeface="Times New Roman"/>
              <a:cs typeface="Times New Roman"/>
            </a:endParaRPr>
          </a:p>
          <a:p>
            <a:pPr marL="12700" marR="255270">
              <a:lnSpc>
                <a:spcPct val="100000"/>
              </a:lnSpc>
              <a:tabLst>
                <a:tab pos="1458595" algn="l"/>
              </a:tabLst>
            </a:pPr>
            <a:r>
              <a:rPr sz="2400" spc="-5" dirty="0">
                <a:latin typeface="Times New Roman"/>
                <a:cs typeface="Times New Roman"/>
              </a:rPr>
              <a:t>Public key	(Elbonia holds</a:t>
            </a:r>
            <a:r>
              <a:rPr sz="2400" spc="-95" dirty="0">
                <a:latin typeface="Times New Roman"/>
                <a:cs typeface="Times New Roman"/>
              </a:rPr>
              <a:t> </a:t>
            </a:r>
            <a:r>
              <a:rPr sz="2400" dirty="0">
                <a:latin typeface="Times New Roman"/>
                <a:cs typeface="Times New Roman"/>
              </a:rPr>
              <a:t>the  corresponding private</a:t>
            </a:r>
            <a:r>
              <a:rPr sz="2400" spc="-50" dirty="0">
                <a:latin typeface="Times New Roman"/>
                <a:cs typeface="Times New Roman"/>
              </a:rPr>
              <a:t> </a:t>
            </a:r>
            <a:r>
              <a:rPr sz="2400" spc="-35" dirty="0">
                <a:latin typeface="Times New Roman"/>
                <a:cs typeface="Times New Roman"/>
              </a:rPr>
              <a:t>key.)</a:t>
            </a:r>
            <a:endParaRPr sz="2400">
              <a:latin typeface="Times New Roman"/>
              <a:cs typeface="Times New Roman"/>
            </a:endParaRPr>
          </a:p>
          <a:p>
            <a:pPr marL="12700" marR="1012190">
              <a:lnSpc>
                <a:spcPct val="154200"/>
              </a:lnSpc>
              <a:spcBef>
                <a:spcPts val="1920"/>
              </a:spcBef>
            </a:pPr>
            <a:r>
              <a:rPr sz="2400" spc="-5" dirty="0">
                <a:latin typeface="Times New Roman"/>
                <a:cs typeface="Times New Roman"/>
              </a:rPr>
              <a:t>Certificate Authority</a:t>
            </a:r>
            <a:r>
              <a:rPr sz="2400" spc="-240" dirty="0">
                <a:latin typeface="Times New Roman"/>
                <a:cs typeface="Times New Roman"/>
              </a:rPr>
              <a:t> </a:t>
            </a:r>
            <a:r>
              <a:rPr sz="2400" spc="-5" dirty="0">
                <a:latin typeface="Times New Roman"/>
                <a:cs typeface="Times New Roman"/>
              </a:rPr>
              <a:t>ID  Other</a:t>
            </a:r>
            <a:r>
              <a:rPr sz="2400" spc="-15" dirty="0">
                <a:latin typeface="Times New Roman"/>
                <a:cs typeface="Times New Roman"/>
              </a:rPr>
              <a:t> </a:t>
            </a:r>
            <a:r>
              <a:rPr sz="2400" spc="-5" dirty="0">
                <a:latin typeface="Times New Roman"/>
                <a:cs typeface="Times New Roman"/>
              </a:rPr>
              <a:t>information</a:t>
            </a:r>
            <a:endParaRPr sz="2400">
              <a:latin typeface="Times New Roman"/>
              <a:cs typeface="Times New Roman"/>
            </a:endParaRPr>
          </a:p>
          <a:p>
            <a:pPr>
              <a:lnSpc>
                <a:spcPct val="100000"/>
              </a:lnSpc>
              <a:spcBef>
                <a:spcPts val="45"/>
              </a:spcBef>
            </a:pPr>
            <a:endParaRPr sz="2150">
              <a:latin typeface="Times New Roman"/>
              <a:cs typeface="Times New Roman"/>
            </a:endParaRPr>
          </a:p>
          <a:p>
            <a:pPr marL="12700">
              <a:lnSpc>
                <a:spcPct val="100000"/>
              </a:lnSpc>
              <a:spcBef>
                <a:spcPts val="5"/>
              </a:spcBef>
            </a:pPr>
            <a:r>
              <a:rPr sz="2400" spc="-5" dirty="0">
                <a:latin typeface="Times New Roman"/>
                <a:cs typeface="Times New Roman"/>
              </a:rPr>
              <a:t>Signed with </a:t>
            </a:r>
            <a:r>
              <a:rPr sz="2400" spc="-10" dirty="0">
                <a:latin typeface="Times New Roman"/>
                <a:cs typeface="Times New Roman"/>
              </a:rPr>
              <a:t>DigiNotar’s</a:t>
            </a:r>
            <a:r>
              <a:rPr sz="2400" spc="-65" dirty="0">
                <a:latin typeface="Times New Roman"/>
                <a:cs typeface="Times New Roman"/>
              </a:rPr>
              <a:t> </a:t>
            </a:r>
            <a:r>
              <a:rPr sz="2400" i="1" dirty="0">
                <a:latin typeface="Times New Roman"/>
                <a:cs typeface="Times New Roman"/>
              </a:rPr>
              <a:t>private</a:t>
            </a:r>
            <a:endParaRPr sz="2400">
              <a:latin typeface="Times New Roman"/>
              <a:cs typeface="Times New Roman"/>
            </a:endParaRPr>
          </a:p>
          <a:p>
            <a:pPr marL="12700">
              <a:lnSpc>
                <a:spcPct val="100000"/>
              </a:lnSpc>
            </a:pPr>
            <a:r>
              <a:rPr sz="2400" spc="-40" dirty="0">
                <a:latin typeface="Times New Roman"/>
                <a:cs typeface="Times New Roman"/>
              </a:rPr>
              <a:t>key.</a:t>
            </a:r>
            <a:endParaRPr sz="2400">
              <a:latin typeface="Times New Roman"/>
              <a:cs typeface="Times New Roman"/>
            </a:endParaRPr>
          </a:p>
        </p:txBody>
      </p:sp>
      <p:sp>
        <p:nvSpPr>
          <p:cNvPr id="8" name="object 8"/>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9" name="object 9"/>
          <p:cNvSpPr txBox="1">
            <a:spLocks noGrp="1"/>
          </p:cNvSpPr>
          <p:nvPr>
            <p:ph type="sldNum" sz="quarter" idx="7"/>
          </p:nvPr>
        </p:nvSpPr>
        <p:spPr>
          <a:prstGeom prst="rect">
            <a:avLst/>
          </a:prstGeom>
        </p:spPr>
        <p:txBody>
          <a:bodyPr vert="horz" wrap="square" lIns="0" tIns="45720" rIns="0" bIns="0" rtlCol="0">
            <a:spAutoFit/>
          </a:bodyPr>
          <a:lstStyle/>
          <a:p>
            <a:pPr marL="25400">
              <a:lnSpc>
                <a:spcPct val="100000"/>
              </a:lnSpc>
              <a:spcBef>
                <a:spcPts val="360"/>
              </a:spcBef>
            </a:pPr>
            <a:fld id="{81D60167-4931-47E6-BA6A-407CBD079E47}" type="slidenum">
              <a:rPr spc="-5" dirty="0"/>
              <a:t>75</a:t>
            </a:fld>
            <a:endParaRPr spc="-5" dirty="0"/>
          </a:p>
        </p:txBody>
      </p:sp>
    </p:spTree>
    <p:extLst>
      <p:ext uri="{BB962C8B-B14F-4D97-AF65-F5344CB8AC3E}">
        <p14:creationId xmlns:p14="http://schemas.microsoft.com/office/powerpoint/2010/main" val="374799360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28897" y="1440433"/>
            <a:ext cx="2800985" cy="467359"/>
          </a:xfrm>
          <a:prstGeom prst="rect">
            <a:avLst/>
          </a:prstGeom>
        </p:spPr>
        <p:txBody>
          <a:bodyPr vert="horz" wrap="square" lIns="0" tIns="12065" rIns="0" bIns="0" rtlCol="0">
            <a:spAutoFit/>
          </a:bodyPr>
          <a:lstStyle/>
          <a:p>
            <a:pPr marL="12700">
              <a:lnSpc>
                <a:spcPct val="100000"/>
              </a:lnSpc>
              <a:spcBef>
                <a:spcPts val="95"/>
              </a:spcBef>
            </a:pPr>
            <a:r>
              <a:rPr spc="-5" dirty="0"/>
              <a:t>The Attack – Step</a:t>
            </a:r>
            <a:r>
              <a:rPr spc="-135" dirty="0"/>
              <a:t> </a:t>
            </a:r>
            <a:r>
              <a:rPr spc="-5" dirty="0"/>
              <a:t>3</a:t>
            </a:r>
          </a:p>
        </p:txBody>
      </p:sp>
      <p:sp>
        <p:nvSpPr>
          <p:cNvPr id="3" name="object 3"/>
          <p:cNvSpPr/>
          <p:nvPr/>
        </p:nvSpPr>
        <p:spPr>
          <a:xfrm>
            <a:off x="1537716" y="3238500"/>
            <a:ext cx="1758695" cy="195772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531619" y="2283937"/>
            <a:ext cx="2806700" cy="879886"/>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677161" y="2322576"/>
            <a:ext cx="2578100" cy="653415"/>
          </a:xfrm>
          <a:custGeom>
            <a:avLst/>
            <a:gdLst/>
            <a:ahLst/>
            <a:cxnLst/>
            <a:rect l="l" t="t" r="r" b="b"/>
            <a:pathLst>
              <a:path w="2578100" h="653414">
                <a:moveTo>
                  <a:pt x="166116" y="427482"/>
                </a:moveTo>
                <a:lnTo>
                  <a:pt x="165354" y="417576"/>
                </a:lnTo>
                <a:lnTo>
                  <a:pt x="144018" y="418338"/>
                </a:lnTo>
                <a:lnTo>
                  <a:pt x="112199" y="417244"/>
                </a:lnTo>
                <a:lnTo>
                  <a:pt x="82105" y="415509"/>
                </a:lnTo>
                <a:lnTo>
                  <a:pt x="51638" y="412494"/>
                </a:lnTo>
                <a:lnTo>
                  <a:pt x="20574" y="407670"/>
                </a:lnTo>
                <a:lnTo>
                  <a:pt x="2286" y="403860"/>
                </a:lnTo>
                <a:lnTo>
                  <a:pt x="0" y="413004"/>
                </a:lnTo>
                <a:lnTo>
                  <a:pt x="50433" y="421666"/>
                </a:lnTo>
                <a:lnTo>
                  <a:pt x="112199" y="427258"/>
                </a:lnTo>
                <a:lnTo>
                  <a:pt x="144018" y="427482"/>
                </a:lnTo>
                <a:lnTo>
                  <a:pt x="166116" y="427482"/>
                </a:lnTo>
                <a:close/>
              </a:path>
              <a:path w="2578100" h="653414">
                <a:moveTo>
                  <a:pt x="311658" y="579882"/>
                </a:moveTo>
                <a:lnTo>
                  <a:pt x="310134" y="570738"/>
                </a:lnTo>
                <a:lnTo>
                  <a:pt x="275082" y="575310"/>
                </a:lnTo>
                <a:lnTo>
                  <a:pt x="256794" y="576072"/>
                </a:lnTo>
                <a:lnTo>
                  <a:pt x="238506" y="577596"/>
                </a:lnTo>
                <a:lnTo>
                  <a:pt x="239268" y="586740"/>
                </a:lnTo>
                <a:lnTo>
                  <a:pt x="257556" y="585978"/>
                </a:lnTo>
                <a:lnTo>
                  <a:pt x="275844" y="584454"/>
                </a:lnTo>
                <a:lnTo>
                  <a:pt x="294132" y="582168"/>
                </a:lnTo>
                <a:lnTo>
                  <a:pt x="311658" y="579882"/>
                </a:lnTo>
                <a:close/>
              </a:path>
              <a:path w="2578100" h="653414">
                <a:moveTo>
                  <a:pt x="933450" y="644652"/>
                </a:moveTo>
                <a:lnTo>
                  <a:pt x="921258" y="637794"/>
                </a:lnTo>
                <a:lnTo>
                  <a:pt x="909828" y="630174"/>
                </a:lnTo>
                <a:lnTo>
                  <a:pt x="899922" y="622554"/>
                </a:lnTo>
                <a:lnTo>
                  <a:pt x="890778" y="614934"/>
                </a:lnTo>
                <a:lnTo>
                  <a:pt x="884682" y="621792"/>
                </a:lnTo>
                <a:lnTo>
                  <a:pt x="889254" y="626364"/>
                </a:lnTo>
                <a:lnTo>
                  <a:pt x="893826" y="630174"/>
                </a:lnTo>
                <a:lnTo>
                  <a:pt x="904494" y="637794"/>
                </a:lnTo>
                <a:lnTo>
                  <a:pt x="915924" y="646176"/>
                </a:lnTo>
                <a:lnTo>
                  <a:pt x="928878" y="653034"/>
                </a:lnTo>
                <a:lnTo>
                  <a:pt x="933450" y="644652"/>
                </a:lnTo>
                <a:close/>
              </a:path>
              <a:path w="2578100" h="653414">
                <a:moveTo>
                  <a:pt x="1737360" y="573786"/>
                </a:moveTo>
                <a:lnTo>
                  <a:pt x="1728216" y="571500"/>
                </a:lnTo>
                <a:lnTo>
                  <a:pt x="1727454" y="576072"/>
                </a:lnTo>
                <a:lnTo>
                  <a:pt x="1724988" y="582131"/>
                </a:lnTo>
                <a:lnTo>
                  <a:pt x="1721958" y="588149"/>
                </a:lnTo>
                <a:lnTo>
                  <a:pt x="1718627" y="594034"/>
                </a:lnTo>
                <a:lnTo>
                  <a:pt x="1715262" y="599694"/>
                </a:lnTo>
                <a:lnTo>
                  <a:pt x="1712214" y="603504"/>
                </a:lnTo>
                <a:lnTo>
                  <a:pt x="1719072" y="609600"/>
                </a:lnTo>
                <a:lnTo>
                  <a:pt x="1736598" y="578358"/>
                </a:lnTo>
                <a:lnTo>
                  <a:pt x="1737360" y="573786"/>
                </a:lnTo>
                <a:close/>
              </a:path>
              <a:path w="2578100" h="653414">
                <a:moveTo>
                  <a:pt x="2292858" y="490728"/>
                </a:moveTo>
                <a:lnTo>
                  <a:pt x="2292858" y="485394"/>
                </a:lnTo>
                <a:lnTo>
                  <a:pt x="2274835" y="445496"/>
                </a:lnTo>
                <a:lnTo>
                  <a:pt x="2235337" y="413851"/>
                </a:lnTo>
                <a:lnTo>
                  <a:pt x="2184582" y="389963"/>
                </a:lnTo>
                <a:lnTo>
                  <a:pt x="2132785" y="373336"/>
                </a:lnTo>
                <a:lnTo>
                  <a:pt x="2090166" y="363474"/>
                </a:lnTo>
                <a:lnTo>
                  <a:pt x="2077974" y="361188"/>
                </a:lnTo>
                <a:lnTo>
                  <a:pt x="2076450" y="371094"/>
                </a:lnTo>
                <a:lnTo>
                  <a:pt x="2088642" y="372618"/>
                </a:lnTo>
                <a:lnTo>
                  <a:pt x="2129575" y="382395"/>
                </a:lnTo>
                <a:lnTo>
                  <a:pt x="2178728" y="397736"/>
                </a:lnTo>
                <a:lnTo>
                  <a:pt x="2226921" y="419618"/>
                </a:lnTo>
                <a:lnTo>
                  <a:pt x="2264976" y="449019"/>
                </a:lnTo>
                <a:lnTo>
                  <a:pt x="2283714" y="486918"/>
                </a:lnTo>
                <a:lnTo>
                  <a:pt x="2283714" y="491490"/>
                </a:lnTo>
                <a:lnTo>
                  <a:pt x="2292858" y="490728"/>
                </a:lnTo>
                <a:close/>
              </a:path>
              <a:path w="2578100" h="653414">
                <a:moveTo>
                  <a:pt x="2577846" y="236220"/>
                </a:moveTo>
                <a:lnTo>
                  <a:pt x="2572512" y="229362"/>
                </a:lnTo>
                <a:lnTo>
                  <a:pt x="2564130" y="235458"/>
                </a:lnTo>
                <a:lnTo>
                  <a:pt x="2548935" y="245828"/>
                </a:lnTo>
                <a:lnTo>
                  <a:pt x="2530835" y="255365"/>
                </a:lnTo>
                <a:lnTo>
                  <a:pt x="2512046" y="263711"/>
                </a:lnTo>
                <a:lnTo>
                  <a:pt x="2494788" y="270510"/>
                </a:lnTo>
                <a:lnTo>
                  <a:pt x="2479548" y="275082"/>
                </a:lnTo>
                <a:lnTo>
                  <a:pt x="2482596" y="284226"/>
                </a:lnTo>
                <a:lnTo>
                  <a:pt x="2535116" y="263685"/>
                </a:lnTo>
                <a:lnTo>
                  <a:pt x="2569464" y="243078"/>
                </a:lnTo>
                <a:lnTo>
                  <a:pt x="2577846" y="236220"/>
                </a:lnTo>
                <a:close/>
              </a:path>
              <a:path w="2578100" h="653414">
                <a:moveTo>
                  <a:pt x="2359152" y="80772"/>
                </a:moveTo>
                <a:lnTo>
                  <a:pt x="2359152" y="74676"/>
                </a:lnTo>
                <a:lnTo>
                  <a:pt x="2358390" y="68580"/>
                </a:lnTo>
                <a:lnTo>
                  <a:pt x="2353818" y="56388"/>
                </a:lnTo>
                <a:lnTo>
                  <a:pt x="2345436" y="60198"/>
                </a:lnTo>
                <a:lnTo>
                  <a:pt x="2347722" y="66294"/>
                </a:lnTo>
                <a:lnTo>
                  <a:pt x="2349246" y="70866"/>
                </a:lnTo>
                <a:lnTo>
                  <a:pt x="2350008" y="76200"/>
                </a:lnTo>
                <a:lnTo>
                  <a:pt x="2350008" y="80772"/>
                </a:lnTo>
                <a:lnTo>
                  <a:pt x="2359152" y="80772"/>
                </a:lnTo>
                <a:close/>
              </a:path>
              <a:path w="2578100" h="653414">
                <a:moveTo>
                  <a:pt x="1799082" y="9144"/>
                </a:moveTo>
                <a:lnTo>
                  <a:pt x="1795272" y="0"/>
                </a:lnTo>
                <a:lnTo>
                  <a:pt x="1788414" y="3810"/>
                </a:lnTo>
                <a:lnTo>
                  <a:pt x="1778759" y="8147"/>
                </a:lnTo>
                <a:lnTo>
                  <a:pt x="1769063" y="13239"/>
                </a:lnTo>
                <a:lnTo>
                  <a:pt x="1759708" y="18951"/>
                </a:lnTo>
                <a:lnTo>
                  <a:pt x="1751076" y="25146"/>
                </a:lnTo>
                <a:lnTo>
                  <a:pt x="1746504" y="28956"/>
                </a:lnTo>
                <a:lnTo>
                  <a:pt x="1751838" y="36576"/>
                </a:lnTo>
                <a:lnTo>
                  <a:pt x="1757172" y="32766"/>
                </a:lnTo>
                <a:lnTo>
                  <a:pt x="1764766" y="27224"/>
                </a:lnTo>
                <a:lnTo>
                  <a:pt x="1774059" y="21397"/>
                </a:lnTo>
                <a:lnTo>
                  <a:pt x="1783671" y="16112"/>
                </a:lnTo>
                <a:lnTo>
                  <a:pt x="1792224" y="12192"/>
                </a:lnTo>
                <a:lnTo>
                  <a:pt x="1799082" y="9144"/>
                </a:lnTo>
                <a:close/>
              </a:path>
              <a:path w="2578100" h="653414">
                <a:moveTo>
                  <a:pt x="1325118" y="25908"/>
                </a:moveTo>
                <a:lnTo>
                  <a:pt x="1319022" y="18288"/>
                </a:lnTo>
                <a:lnTo>
                  <a:pt x="1311402" y="24384"/>
                </a:lnTo>
                <a:lnTo>
                  <a:pt x="1304544" y="30480"/>
                </a:lnTo>
                <a:lnTo>
                  <a:pt x="1299210" y="37338"/>
                </a:lnTo>
                <a:lnTo>
                  <a:pt x="1294638" y="43434"/>
                </a:lnTo>
                <a:lnTo>
                  <a:pt x="1303020" y="48768"/>
                </a:lnTo>
                <a:lnTo>
                  <a:pt x="1306830" y="42672"/>
                </a:lnTo>
                <a:lnTo>
                  <a:pt x="1312164" y="36576"/>
                </a:lnTo>
                <a:lnTo>
                  <a:pt x="1318260" y="31242"/>
                </a:lnTo>
                <a:lnTo>
                  <a:pt x="1325118" y="25908"/>
                </a:lnTo>
                <a:close/>
              </a:path>
              <a:path w="2578100" h="653414">
                <a:moveTo>
                  <a:pt x="855726" y="73914"/>
                </a:moveTo>
                <a:lnTo>
                  <a:pt x="835914" y="67056"/>
                </a:lnTo>
                <a:lnTo>
                  <a:pt x="815340" y="60960"/>
                </a:lnTo>
                <a:lnTo>
                  <a:pt x="794004" y="54864"/>
                </a:lnTo>
                <a:lnTo>
                  <a:pt x="771144" y="49530"/>
                </a:lnTo>
                <a:lnTo>
                  <a:pt x="768858" y="59436"/>
                </a:lnTo>
                <a:lnTo>
                  <a:pt x="791718" y="64008"/>
                </a:lnTo>
                <a:lnTo>
                  <a:pt x="813054" y="70104"/>
                </a:lnTo>
                <a:lnTo>
                  <a:pt x="833628" y="76200"/>
                </a:lnTo>
                <a:lnTo>
                  <a:pt x="852678" y="83058"/>
                </a:lnTo>
                <a:lnTo>
                  <a:pt x="855726" y="73914"/>
                </a:lnTo>
                <a:close/>
              </a:path>
              <a:path w="2578100" h="653414">
                <a:moveTo>
                  <a:pt x="132588" y="237744"/>
                </a:moveTo>
                <a:lnTo>
                  <a:pt x="128016" y="231648"/>
                </a:lnTo>
                <a:lnTo>
                  <a:pt x="124206" y="225552"/>
                </a:lnTo>
                <a:lnTo>
                  <a:pt x="121158" y="219456"/>
                </a:lnTo>
                <a:lnTo>
                  <a:pt x="118872" y="213360"/>
                </a:lnTo>
                <a:lnTo>
                  <a:pt x="109728" y="217170"/>
                </a:lnTo>
                <a:lnTo>
                  <a:pt x="112776" y="224028"/>
                </a:lnTo>
                <a:lnTo>
                  <a:pt x="116586" y="230886"/>
                </a:lnTo>
                <a:lnTo>
                  <a:pt x="120396" y="236982"/>
                </a:lnTo>
                <a:lnTo>
                  <a:pt x="124968" y="243078"/>
                </a:lnTo>
                <a:lnTo>
                  <a:pt x="132588" y="237744"/>
                </a:lnTo>
                <a:close/>
              </a:path>
            </a:pathLst>
          </a:custGeom>
          <a:solidFill>
            <a:srgbClr val="000000"/>
          </a:solidFill>
        </p:spPr>
        <p:txBody>
          <a:bodyPr wrap="square" lIns="0" tIns="0" rIns="0" bIns="0" rtlCol="0"/>
          <a:lstStyle/>
          <a:p>
            <a:endParaRPr/>
          </a:p>
        </p:txBody>
      </p:sp>
      <p:sp>
        <p:nvSpPr>
          <p:cNvPr id="6" name="object 6"/>
          <p:cNvSpPr txBox="1"/>
          <p:nvPr/>
        </p:nvSpPr>
        <p:spPr>
          <a:xfrm>
            <a:off x="1953260" y="2526283"/>
            <a:ext cx="2253615" cy="269875"/>
          </a:xfrm>
          <a:prstGeom prst="rect">
            <a:avLst/>
          </a:prstGeom>
        </p:spPr>
        <p:txBody>
          <a:bodyPr vert="horz" wrap="square" lIns="0" tIns="12700" rIns="0" bIns="0" rtlCol="0">
            <a:spAutoFit/>
          </a:bodyPr>
          <a:lstStyle/>
          <a:p>
            <a:pPr marL="12700">
              <a:lnSpc>
                <a:spcPct val="100000"/>
              </a:lnSpc>
              <a:spcBef>
                <a:spcPts val="100"/>
              </a:spcBef>
            </a:pPr>
            <a:r>
              <a:rPr sz="1600" dirty="0">
                <a:latin typeface="Comic Sans MS"/>
                <a:cs typeface="Comic Sans MS"/>
              </a:rPr>
              <a:t>http</a:t>
            </a:r>
            <a:r>
              <a:rPr sz="1600" spc="-10" dirty="0">
                <a:latin typeface="Comic Sans MS"/>
                <a:cs typeface="Comic Sans MS"/>
              </a:rPr>
              <a:t>s</a:t>
            </a:r>
            <a:r>
              <a:rPr sz="1600" spc="-5" dirty="0">
                <a:latin typeface="Comic Sans MS"/>
                <a:cs typeface="Comic Sans MS"/>
              </a:rPr>
              <a:t>:</a:t>
            </a:r>
            <a:r>
              <a:rPr sz="1600" dirty="0">
                <a:latin typeface="Comic Sans MS"/>
                <a:cs typeface="Comic Sans MS"/>
              </a:rPr>
              <a:t>//mail.google.com</a:t>
            </a:r>
            <a:endParaRPr sz="1600">
              <a:latin typeface="Comic Sans MS"/>
              <a:cs typeface="Comic Sans MS"/>
            </a:endParaRPr>
          </a:p>
        </p:txBody>
      </p:sp>
      <p:sp>
        <p:nvSpPr>
          <p:cNvPr id="7" name="object 7"/>
          <p:cNvSpPr/>
          <p:nvPr/>
        </p:nvSpPr>
        <p:spPr>
          <a:xfrm>
            <a:off x="7015733" y="3821429"/>
            <a:ext cx="1361046" cy="1468374"/>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3343655" y="4146041"/>
            <a:ext cx="1203960" cy="260985"/>
          </a:xfrm>
          <a:custGeom>
            <a:avLst/>
            <a:gdLst/>
            <a:ahLst/>
            <a:cxnLst/>
            <a:rect l="l" t="t" r="r" b="b"/>
            <a:pathLst>
              <a:path w="1203960" h="260985">
                <a:moveTo>
                  <a:pt x="1073658" y="195072"/>
                </a:moveTo>
                <a:lnTo>
                  <a:pt x="1073658" y="65532"/>
                </a:lnTo>
                <a:lnTo>
                  <a:pt x="0" y="65532"/>
                </a:lnTo>
                <a:lnTo>
                  <a:pt x="0" y="195072"/>
                </a:lnTo>
                <a:lnTo>
                  <a:pt x="1073658" y="195072"/>
                </a:lnTo>
                <a:close/>
              </a:path>
              <a:path w="1203960" h="260985">
                <a:moveTo>
                  <a:pt x="1203960" y="130302"/>
                </a:moveTo>
                <a:lnTo>
                  <a:pt x="1073658" y="0"/>
                </a:lnTo>
                <a:lnTo>
                  <a:pt x="1073658" y="260604"/>
                </a:lnTo>
                <a:lnTo>
                  <a:pt x="1203960" y="130302"/>
                </a:lnTo>
                <a:close/>
              </a:path>
            </a:pathLst>
          </a:custGeom>
          <a:solidFill>
            <a:srgbClr val="FFFFCC"/>
          </a:solidFill>
        </p:spPr>
        <p:txBody>
          <a:bodyPr wrap="square" lIns="0" tIns="0" rIns="0" bIns="0" rtlCol="0"/>
          <a:lstStyle/>
          <a:p>
            <a:endParaRPr/>
          </a:p>
        </p:txBody>
      </p:sp>
      <p:sp>
        <p:nvSpPr>
          <p:cNvPr id="9" name="object 9"/>
          <p:cNvSpPr/>
          <p:nvPr/>
        </p:nvSpPr>
        <p:spPr>
          <a:xfrm>
            <a:off x="3339084" y="4134611"/>
            <a:ext cx="1215390" cy="283845"/>
          </a:xfrm>
          <a:custGeom>
            <a:avLst/>
            <a:gdLst/>
            <a:ahLst/>
            <a:cxnLst/>
            <a:rect l="l" t="t" r="r" b="b"/>
            <a:pathLst>
              <a:path w="1215389" h="283845">
                <a:moveTo>
                  <a:pt x="1078230" y="71627"/>
                </a:moveTo>
                <a:lnTo>
                  <a:pt x="0" y="71627"/>
                </a:lnTo>
                <a:lnTo>
                  <a:pt x="0" y="211835"/>
                </a:lnTo>
                <a:lnTo>
                  <a:pt x="4572" y="211835"/>
                </a:lnTo>
                <a:lnTo>
                  <a:pt x="4572" y="81533"/>
                </a:lnTo>
                <a:lnTo>
                  <a:pt x="9143" y="76961"/>
                </a:lnTo>
                <a:lnTo>
                  <a:pt x="9143" y="81533"/>
                </a:lnTo>
                <a:lnTo>
                  <a:pt x="1073658" y="81533"/>
                </a:lnTo>
                <a:lnTo>
                  <a:pt x="1073658" y="76961"/>
                </a:lnTo>
                <a:lnTo>
                  <a:pt x="1078230" y="71627"/>
                </a:lnTo>
                <a:close/>
              </a:path>
              <a:path w="1215389" h="283845">
                <a:moveTo>
                  <a:pt x="9143" y="81533"/>
                </a:moveTo>
                <a:lnTo>
                  <a:pt x="9143" y="76961"/>
                </a:lnTo>
                <a:lnTo>
                  <a:pt x="4572" y="81533"/>
                </a:lnTo>
                <a:lnTo>
                  <a:pt x="9143" y="81533"/>
                </a:lnTo>
                <a:close/>
              </a:path>
              <a:path w="1215389" h="283845">
                <a:moveTo>
                  <a:pt x="9143" y="201929"/>
                </a:moveTo>
                <a:lnTo>
                  <a:pt x="9143" y="81533"/>
                </a:lnTo>
                <a:lnTo>
                  <a:pt x="4572" y="81533"/>
                </a:lnTo>
                <a:lnTo>
                  <a:pt x="4572" y="201929"/>
                </a:lnTo>
                <a:lnTo>
                  <a:pt x="9143" y="201929"/>
                </a:lnTo>
                <a:close/>
              </a:path>
              <a:path w="1215389" h="283845">
                <a:moveTo>
                  <a:pt x="1083564" y="259891"/>
                </a:moveTo>
                <a:lnTo>
                  <a:pt x="1083564" y="201929"/>
                </a:lnTo>
                <a:lnTo>
                  <a:pt x="4572" y="201929"/>
                </a:lnTo>
                <a:lnTo>
                  <a:pt x="9143" y="206501"/>
                </a:lnTo>
                <a:lnTo>
                  <a:pt x="9143" y="211835"/>
                </a:lnTo>
                <a:lnTo>
                  <a:pt x="1073658" y="211835"/>
                </a:lnTo>
                <a:lnTo>
                  <a:pt x="1073658" y="206501"/>
                </a:lnTo>
                <a:lnTo>
                  <a:pt x="1078230" y="211835"/>
                </a:lnTo>
                <a:lnTo>
                  <a:pt x="1078230" y="265193"/>
                </a:lnTo>
                <a:lnTo>
                  <a:pt x="1083564" y="259891"/>
                </a:lnTo>
                <a:close/>
              </a:path>
              <a:path w="1215389" h="283845">
                <a:moveTo>
                  <a:pt x="9143" y="211835"/>
                </a:moveTo>
                <a:lnTo>
                  <a:pt x="9143" y="206501"/>
                </a:lnTo>
                <a:lnTo>
                  <a:pt x="4572" y="201929"/>
                </a:lnTo>
                <a:lnTo>
                  <a:pt x="4572" y="211835"/>
                </a:lnTo>
                <a:lnTo>
                  <a:pt x="9143" y="211835"/>
                </a:lnTo>
                <a:close/>
              </a:path>
              <a:path w="1215389" h="283845">
                <a:moveTo>
                  <a:pt x="1215390" y="141731"/>
                </a:moveTo>
                <a:lnTo>
                  <a:pt x="1073658" y="0"/>
                </a:lnTo>
                <a:lnTo>
                  <a:pt x="1073658" y="71627"/>
                </a:lnTo>
                <a:lnTo>
                  <a:pt x="1075182" y="71627"/>
                </a:lnTo>
                <a:lnTo>
                  <a:pt x="1075182" y="15239"/>
                </a:lnTo>
                <a:lnTo>
                  <a:pt x="1083564" y="11429"/>
                </a:lnTo>
                <a:lnTo>
                  <a:pt x="1083564" y="23572"/>
                </a:lnTo>
                <a:lnTo>
                  <a:pt x="1202418" y="141731"/>
                </a:lnTo>
                <a:lnTo>
                  <a:pt x="1205484" y="138683"/>
                </a:lnTo>
                <a:lnTo>
                  <a:pt x="1205484" y="151637"/>
                </a:lnTo>
                <a:lnTo>
                  <a:pt x="1215390" y="141731"/>
                </a:lnTo>
                <a:close/>
              </a:path>
              <a:path w="1215389" h="283845">
                <a:moveTo>
                  <a:pt x="1078230" y="81533"/>
                </a:moveTo>
                <a:lnTo>
                  <a:pt x="1078230" y="71627"/>
                </a:lnTo>
                <a:lnTo>
                  <a:pt x="1073658" y="76961"/>
                </a:lnTo>
                <a:lnTo>
                  <a:pt x="1073658" y="81533"/>
                </a:lnTo>
                <a:lnTo>
                  <a:pt x="1078230" y="81533"/>
                </a:lnTo>
                <a:close/>
              </a:path>
              <a:path w="1215389" h="283845">
                <a:moveTo>
                  <a:pt x="1078230" y="211835"/>
                </a:moveTo>
                <a:lnTo>
                  <a:pt x="1073658" y="206501"/>
                </a:lnTo>
                <a:lnTo>
                  <a:pt x="1073658" y="211835"/>
                </a:lnTo>
                <a:lnTo>
                  <a:pt x="1078230" y="211835"/>
                </a:lnTo>
                <a:close/>
              </a:path>
              <a:path w="1215389" h="283845">
                <a:moveTo>
                  <a:pt x="1078230" y="265193"/>
                </a:moveTo>
                <a:lnTo>
                  <a:pt x="1078230" y="211835"/>
                </a:lnTo>
                <a:lnTo>
                  <a:pt x="1073658" y="211835"/>
                </a:lnTo>
                <a:lnTo>
                  <a:pt x="1073658" y="283463"/>
                </a:lnTo>
                <a:lnTo>
                  <a:pt x="1075182" y="281939"/>
                </a:lnTo>
                <a:lnTo>
                  <a:pt x="1075182" y="268223"/>
                </a:lnTo>
                <a:lnTo>
                  <a:pt x="1078230" y="265193"/>
                </a:lnTo>
                <a:close/>
              </a:path>
              <a:path w="1215389" h="283845">
                <a:moveTo>
                  <a:pt x="1083564" y="23572"/>
                </a:moveTo>
                <a:lnTo>
                  <a:pt x="1083564" y="11429"/>
                </a:lnTo>
                <a:lnTo>
                  <a:pt x="1075182" y="15239"/>
                </a:lnTo>
                <a:lnTo>
                  <a:pt x="1083564" y="23572"/>
                </a:lnTo>
                <a:close/>
              </a:path>
              <a:path w="1215389" h="283845">
                <a:moveTo>
                  <a:pt x="1083564" y="81533"/>
                </a:moveTo>
                <a:lnTo>
                  <a:pt x="1083564" y="23572"/>
                </a:lnTo>
                <a:lnTo>
                  <a:pt x="1075182" y="15239"/>
                </a:lnTo>
                <a:lnTo>
                  <a:pt x="1075182" y="71627"/>
                </a:lnTo>
                <a:lnTo>
                  <a:pt x="1078230" y="71627"/>
                </a:lnTo>
                <a:lnTo>
                  <a:pt x="1078230" y="81533"/>
                </a:lnTo>
                <a:lnTo>
                  <a:pt x="1083564" y="81533"/>
                </a:lnTo>
                <a:close/>
              </a:path>
              <a:path w="1215389" h="283845">
                <a:moveTo>
                  <a:pt x="1205484" y="151637"/>
                </a:moveTo>
                <a:lnTo>
                  <a:pt x="1205484" y="144779"/>
                </a:lnTo>
                <a:lnTo>
                  <a:pt x="1202418" y="141731"/>
                </a:lnTo>
                <a:lnTo>
                  <a:pt x="1075182" y="268223"/>
                </a:lnTo>
                <a:lnTo>
                  <a:pt x="1083564" y="272033"/>
                </a:lnTo>
                <a:lnTo>
                  <a:pt x="1083564" y="273557"/>
                </a:lnTo>
                <a:lnTo>
                  <a:pt x="1205484" y="151637"/>
                </a:lnTo>
                <a:close/>
              </a:path>
              <a:path w="1215389" h="283845">
                <a:moveTo>
                  <a:pt x="1083564" y="273557"/>
                </a:moveTo>
                <a:lnTo>
                  <a:pt x="1083564" y="272033"/>
                </a:lnTo>
                <a:lnTo>
                  <a:pt x="1075182" y="268223"/>
                </a:lnTo>
                <a:lnTo>
                  <a:pt x="1075182" y="281939"/>
                </a:lnTo>
                <a:lnTo>
                  <a:pt x="1083564" y="273557"/>
                </a:lnTo>
                <a:close/>
              </a:path>
              <a:path w="1215389" h="283845">
                <a:moveTo>
                  <a:pt x="1205484" y="144779"/>
                </a:moveTo>
                <a:lnTo>
                  <a:pt x="1205484" y="138683"/>
                </a:lnTo>
                <a:lnTo>
                  <a:pt x="1202418" y="141731"/>
                </a:lnTo>
                <a:lnTo>
                  <a:pt x="1205484" y="144779"/>
                </a:lnTo>
                <a:close/>
              </a:path>
            </a:pathLst>
          </a:custGeom>
          <a:solidFill>
            <a:srgbClr val="000000"/>
          </a:solidFill>
        </p:spPr>
        <p:txBody>
          <a:bodyPr wrap="square" lIns="0" tIns="0" rIns="0" bIns="0" rtlCol="0"/>
          <a:lstStyle/>
          <a:p>
            <a:endParaRPr/>
          </a:p>
        </p:txBody>
      </p:sp>
      <p:sp>
        <p:nvSpPr>
          <p:cNvPr id="10" name="object 10"/>
          <p:cNvSpPr/>
          <p:nvPr/>
        </p:nvSpPr>
        <p:spPr>
          <a:xfrm>
            <a:off x="3343655" y="4731258"/>
            <a:ext cx="1144270" cy="260985"/>
          </a:xfrm>
          <a:custGeom>
            <a:avLst/>
            <a:gdLst/>
            <a:ahLst/>
            <a:cxnLst/>
            <a:rect l="l" t="t" r="r" b="b"/>
            <a:pathLst>
              <a:path w="1144270" h="260985">
                <a:moveTo>
                  <a:pt x="130302" y="260604"/>
                </a:moveTo>
                <a:lnTo>
                  <a:pt x="130302" y="0"/>
                </a:lnTo>
                <a:lnTo>
                  <a:pt x="0" y="130302"/>
                </a:lnTo>
                <a:lnTo>
                  <a:pt x="130302" y="260604"/>
                </a:lnTo>
                <a:close/>
              </a:path>
              <a:path w="1144270" h="260985">
                <a:moveTo>
                  <a:pt x="1143762" y="195072"/>
                </a:moveTo>
                <a:lnTo>
                  <a:pt x="1143762" y="65532"/>
                </a:lnTo>
                <a:lnTo>
                  <a:pt x="130302" y="65532"/>
                </a:lnTo>
                <a:lnTo>
                  <a:pt x="130302" y="195072"/>
                </a:lnTo>
                <a:lnTo>
                  <a:pt x="1143762" y="195072"/>
                </a:lnTo>
                <a:close/>
              </a:path>
            </a:pathLst>
          </a:custGeom>
          <a:solidFill>
            <a:srgbClr val="FFFFCC"/>
          </a:solidFill>
        </p:spPr>
        <p:txBody>
          <a:bodyPr wrap="square" lIns="0" tIns="0" rIns="0" bIns="0" rtlCol="0"/>
          <a:lstStyle/>
          <a:p>
            <a:endParaRPr/>
          </a:p>
        </p:txBody>
      </p:sp>
      <p:sp>
        <p:nvSpPr>
          <p:cNvPr id="11" name="object 11"/>
          <p:cNvSpPr/>
          <p:nvPr/>
        </p:nvSpPr>
        <p:spPr>
          <a:xfrm>
            <a:off x="3336797" y="4719828"/>
            <a:ext cx="1155700" cy="283845"/>
          </a:xfrm>
          <a:custGeom>
            <a:avLst/>
            <a:gdLst/>
            <a:ahLst/>
            <a:cxnLst/>
            <a:rect l="l" t="t" r="r" b="b"/>
            <a:pathLst>
              <a:path w="1155700" h="283845">
                <a:moveTo>
                  <a:pt x="141731" y="71628"/>
                </a:moveTo>
                <a:lnTo>
                  <a:pt x="141731" y="0"/>
                </a:lnTo>
                <a:lnTo>
                  <a:pt x="0" y="141732"/>
                </a:lnTo>
                <a:lnTo>
                  <a:pt x="10667" y="152400"/>
                </a:lnTo>
                <a:lnTo>
                  <a:pt x="10667" y="137922"/>
                </a:lnTo>
                <a:lnTo>
                  <a:pt x="14086" y="141361"/>
                </a:lnTo>
                <a:lnTo>
                  <a:pt x="132587" y="22860"/>
                </a:lnTo>
                <a:lnTo>
                  <a:pt x="132587" y="11430"/>
                </a:lnTo>
                <a:lnTo>
                  <a:pt x="140207" y="15240"/>
                </a:lnTo>
                <a:lnTo>
                  <a:pt x="140207" y="71628"/>
                </a:lnTo>
                <a:lnTo>
                  <a:pt x="141731" y="71628"/>
                </a:lnTo>
                <a:close/>
              </a:path>
              <a:path w="1155700" h="283845">
                <a:moveTo>
                  <a:pt x="14086" y="141361"/>
                </a:moveTo>
                <a:lnTo>
                  <a:pt x="10667" y="137922"/>
                </a:lnTo>
                <a:lnTo>
                  <a:pt x="10667" y="144780"/>
                </a:lnTo>
                <a:lnTo>
                  <a:pt x="14086" y="141361"/>
                </a:lnTo>
                <a:close/>
              </a:path>
              <a:path w="1155700" h="283845">
                <a:moveTo>
                  <a:pt x="140207" y="268224"/>
                </a:moveTo>
                <a:lnTo>
                  <a:pt x="14086" y="141361"/>
                </a:lnTo>
                <a:lnTo>
                  <a:pt x="10667" y="144780"/>
                </a:lnTo>
                <a:lnTo>
                  <a:pt x="10667" y="152400"/>
                </a:lnTo>
                <a:lnTo>
                  <a:pt x="132587" y="274320"/>
                </a:lnTo>
                <a:lnTo>
                  <a:pt x="132587" y="272034"/>
                </a:lnTo>
                <a:lnTo>
                  <a:pt x="140207" y="268224"/>
                </a:lnTo>
                <a:close/>
              </a:path>
              <a:path w="1155700" h="283845">
                <a:moveTo>
                  <a:pt x="140207" y="15240"/>
                </a:moveTo>
                <a:lnTo>
                  <a:pt x="132587" y="11430"/>
                </a:lnTo>
                <a:lnTo>
                  <a:pt x="132587" y="22860"/>
                </a:lnTo>
                <a:lnTo>
                  <a:pt x="140207" y="15240"/>
                </a:lnTo>
                <a:close/>
              </a:path>
              <a:path w="1155700" h="283845">
                <a:moveTo>
                  <a:pt x="140207" y="71628"/>
                </a:moveTo>
                <a:lnTo>
                  <a:pt x="140207" y="15240"/>
                </a:lnTo>
                <a:lnTo>
                  <a:pt x="132587" y="22860"/>
                </a:lnTo>
                <a:lnTo>
                  <a:pt x="132587" y="81534"/>
                </a:lnTo>
                <a:lnTo>
                  <a:pt x="137159" y="81534"/>
                </a:lnTo>
                <a:lnTo>
                  <a:pt x="137159" y="71628"/>
                </a:lnTo>
                <a:lnTo>
                  <a:pt x="140207" y="71628"/>
                </a:lnTo>
                <a:close/>
              </a:path>
              <a:path w="1155700" h="283845">
                <a:moveTo>
                  <a:pt x="1150619" y="201930"/>
                </a:moveTo>
                <a:lnTo>
                  <a:pt x="132587" y="201930"/>
                </a:lnTo>
                <a:lnTo>
                  <a:pt x="132587" y="260559"/>
                </a:lnTo>
                <a:lnTo>
                  <a:pt x="137159" y="265158"/>
                </a:lnTo>
                <a:lnTo>
                  <a:pt x="137159" y="211074"/>
                </a:lnTo>
                <a:lnTo>
                  <a:pt x="141731" y="206502"/>
                </a:lnTo>
                <a:lnTo>
                  <a:pt x="141731" y="211074"/>
                </a:lnTo>
                <a:lnTo>
                  <a:pt x="1146047" y="211074"/>
                </a:lnTo>
                <a:lnTo>
                  <a:pt x="1146047" y="206502"/>
                </a:lnTo>
                <a:lnTo>
                  <a:pt x="1150619" y="201930"/>
                </a:lnTo>
                <a:close/>
              </a:path>
              <a:path w="1155700" h="283845">
                <a:moveTo>
                  <a:pt x="140207" y="281940"/>
                </a:moveTo>
                <a:lnTo>
                  <a:pt x="140207" y="268224"/>
                </a:lnTo>
                <a:lnTo>
                  <a:pt x="132587" y="272034"/>
                </a:lnTo>
                <a:lnTo>
                  <a:pt x="132587" y="274320"/>
                </a:lnTo>
                <a:lnTo>
                  <a:pt x="140207" y="281940"/>
                </a:lnTo>
                <a:close/>
              </a:path>
              <a:path w="1155700" h="283845">
                <a:moveTo>
                  <a:pt x="1155191" y="211074"/>
                </a:moveTo>
                <a:lnTo>
                  <a:pt x="1155191" y="71628"/>
                </a:lnTo>
                <a:lnTo>
                  <a:pt x="137159" y="71628"/>
                </a:lnTo>
                <a:lnTo>
                  <a:pt x="141731" y="76962"/>
                </a:lnTo>
                <a:lnTo>
                  <a:pt x="141731" y="81534"/>
                </a:lnTo>
                <a:lnTo>
                  <a:pt x="1146047" y="81534"/>
                </a:lnTo>
                <a:lnTo>
                  <a:pt x="1146047" y="76962"/>
                </a:lnTo>
                <a:lnTo>
                  <a:pt x="1150619" y="81534"/>
                </a:lnTo>
                <a:lnTo>
                  <a:pt x="1150619" y="211074"/>
                </a:lnTo>
                <a:lnTo>
                  <a:pt x="1155191" y="211074"/>
                </a:lnTo>
                <a:close/>
              </a:path>
              <a:path w="1155700" h="283845">
                <a:moveTo>
                  <a:pt x="141731" y="81534"/>
                </a:moveTo>
                <a:lnTo>
                  <a:pt x="141731" y="76962"/>
                </a:lnTo>
                <a:lnTo>
                  <a:pt x="137159" y="71628"/>
                </a:lnTo>
                <a:lnTo>
                  <a:pt x="137159" y="81534"/>
                </a:lnTo>
                <a:lnTo>
                  <a:pt x="141731" y="81534"/>
                </a:lnTo>
                <a:close/>
              </a:path>
              <a:path w="1155700" h="283845">
                <a:moveTo>
                  <a:pt x="141731" y="211074"/>
                </a:moveTo>
                <a:lnTo>
                  <a:pt x="141731" y="206502"/>
                </a:lnTo>
                <a:lnTo>
                  <a:pt x="137159" y="211074"/>
                </a:lnTo>
                <a:lnTo>
                  <a:pt x="141731" y="211074"/>
                </a:lnTo>
                <a:close/>
              </a:path>
              <a:path w="1155700" h="283845">
                <a:moveTo>
                  <a:pt x="141731" y="283464"/>
                </a:moveTo>
                <a:lnTo>
                  <a:pt x="141731" y="211074"/>
                </a:lnTo>
                <a:lnTo>
                  <a:pt x="137159" y="211074"/>
                </a:lnTo>
                <a:lnTo>
                  <a:pt x="137159" y="265158"/>
                </a:lnTo>
                <a:lnTo>
                  <a:pt x="140207" y="268224"/>
                </a:lnTo>
                <a:lnTo>
                  <a:pt x="140207" y="281940"/>
                </a:lnTo>
                <a:lnTo>
                  <a:pt x="141731" y="283464"/>
                </a:lnTo>
                <a:close/>
              </a:path>
              <a:path w="1155700" h="283845">
                <a:moveTo>
                  <a:pt x="1150619" y="81534"/>
                </a:moveTo>
                <a:lnTo>
                  <a:pt x="1146047" y="76962"/>
                </a:lnTo>
                <a:lnTo>
                  <a:pt x="1146047" y="81534"/>
                </a:lnTo>
                <a:lnTo>
                  <a:pt x="1150619" y="81534"/>
                </a:lnTo>
                <a:close/>
              </a:path>
              <a:path w="1155700" h="283845">
                <a:moveTo>
                  <a:pt x="1150619" y="201930"/>
                </a:moveTo>
                <a:lnTo>
                  <a:pt x="1150619" y="81534"/>
                </a:lnTo>
                <a:lnTo>
                  <a:pt x="1146047" y="81534"/>
                </a:lnTo>
                <a:lnTo>
                  <a:pt x="1146047" y="201930"/>
                </a:lnTo>
                <a:lnTo>
                  <a:pt x="1150619" y="201930"/>
                </a:lnTo>
                <a:close/>
              </a:path>
              <a:path w="1155700" h="283845">
                <a:moveTo>
                  <a:pt x="1150619" y="211074"/>
                </a:moveTo>
                <a:lnTo>
                  <a:pt x="1150619" y="201930"/>
                </a:lnTo>
                <a:lnTo>
                  <a:pt x="1146047" y="206502"/>
                </a:lnTo>
                <a:lnTo>
                  <a:pt x="1146047" y="211074"/>
                </a:lnTo>
                <a:lnTo>
                  <a:pt x="1150619" y="211074"/>
                </a:lnTo>
                <a:close/>
              </a:path>
            </a:pathLst>
          </a:custGeom>
          <a:solidFill>
            <a:srgbClr val="000000"/>
          </a:solidFill>
        </p:spPr>
        <p:txBody>
          <a:bodyPr wrap="square" lIns="0" tIns="0" rIns="0" bIns="0" rtlCol="0"/>
          <a:lstStyle/>
          <a:p>
            <a:endParaRPr/>
          </a:p>
        </p:txBody>
      </p:sp>
      <p:sp>
        <p:nvSpPr>
          <p:cNvPr id="12" name="object 12"/>
          <p:cNvSpPr txBox="1"/>
          <p:nvPr/>
        </p:nvSpPr>
        <p:spPr>
          <a:xfrm>
            <a:off x="2803651" y="3443732"/>
            <a:ext cx="1529715" cy="574040"/>
          </a:xfrm>
          <a:prstGeom prst="rect">
            <a:avLst/>
          </a:prstGeom>
        </p:spPr>
        <p:txBody>
          <a:bodyPr vert="horz" wrap="square" lIns="0" tIns="12700" rIns="0" bIns="0" rtlCol="0">
            <a:spAutoFit/>
          </a:bodyPr>
          <a:lstStyle/>
          <a:p>
            <a:pPr marL="12700">
              <a:lnSpc>
                <a:spcPct val="100000"/>
              </a:lnSpc>
              <a:spcBef>
                <a:spcPts val="100"/>
              </a:spcBef>
            </a:pPr>
            <a:r>
              <a:rPr sz="1800" spc="-55" dirty="0">
                <a:latin typeface="Arial Narrow"/>
                <a:cs typeface="Arial Narrow"/>
              </a:rPr>
              <a:t>To:</a:t>
            </a:r>
            <a:r>
              <a:rPr sz="1800" spc="-75" dirty="0">
                <a:latin typeface="Arial Narrow"/>
                <a:cs typeface="Arial Narrow"/>
              </a:rPr>
              <a:t> </a:t>
            </a:r>
            <a:r>
              <a:rPr sz="1800" dirty="0">
                <a:solidFill>
                  <a:srgbClr val="C00000"/>
                </a:solidFill>
                <a:latin typeface="Arial Narrow"/>
                <a:cs typeface="Arial Narrow"/>
              </a:rPr>
              <a:t>274.125.45.83</a:t>
            </a:r>
            <a:endParaRPr sz="1800">
              <a:latin typeface="Arial Narrow"/>
              <a:cs typeface="Arial Narrow"/>
            </a:endParaRPr>
          </a:p>
          <a:p>
            <a:pPr marL="12700">
              <a:lnSpc>
                <a:spcPct val="100000"/>
              </a:lnSpc>
            </a:pPr>
            <a:r>
              <a:rPr sz="1800" dirty="0">
                <a:latin typeface="Arial Narrow"/>
                <a:cs typeface="Arial Narrow"/>
              </a:rPr>
              <a:t>TLS </a:t>
            </a:r>
            <a:r>
              <a:rPr sz="1800" spc="-5" dirty="0">
                <a:latin typeface="Arial Narrow"/>
                <a:cs typeface="Arial Narrow"/>
              </a:rPr>
              <a:t>“Client</a:t>
            </a:r>
            <a:r>
              <a:rPr sz="1800" spc="-25" dirty="0">
                <a:latin typeface="Arial Narrow"/>
                <a:cs typeface="Arial Narrow"/>
              </a:rPr>
              <a:t> </a:t>
            </a:r>
            <a:r>
              <a:rPr sz="1800" spc="-5" dirty="0">
                <a:latin typeface="Arial Narrow"/>
                <a:cs typeface="Arial Narrow"/>
              </a:rPr>
              <a:t>hello”</a:t>
            </a:r>
            <a:endParaRPr sz="1800">
              <a:latin typeface="Arial Narrow"/>
              <a:cs typeface="Arial Narrow"/>
            </a:endParaRPr>
          </a:p>
        </p:txBody>
      </p:sp>
      <p:sp>
        <p:nvSpPr>
          <p:cNvPr id="13" name="object 13"/>
          <p:cNvSpPr txBox="1"/>
          <p:nvPr/>
        </p:nvSpPr>
        <p:spPr>
          <a:xfrm>
            <a:off x="5392165" y="4945633"/>
            <a:ext cx="1579245" cy="635000"/>
          </a:xfrm>
          <a:prstGeom prst="rect">
            <a:avLst/>
          </a:prstGeom>
        </p:spPr>
        <p:txBody>
          <a:bodyPr vert="horz" wrap="square" lIns="0" tIns="12065" rIns="0" bIns="0" rtlCol="0">
            <a:spAutoFit/>
          </a:bodyPr>
          <a:lstStyle/>
          <a:p>
            <a:pPr marL="12700" marR="5080">
              <a:lnSpc>
                <a:spcPct val="100000"/>
              </a:lnSpc>
              <a:spcBef>
                <a:spcPts val="95"/>
              </a:spcBef>
            </a:pPr>
            <a:r>
              <a:rPr sz="2000" spc="-5" dirty="0">
                <a:latin typeface="Arial Narrow"/>
                <a:cs typeface="Arial Narrow"/>
              </a:rPr>
              <a:t>I’m Gmail;</a:t>
            </a:r>
            <a:r>
              <a:rPr sz="2000" spc="-75" dirty="0">
                <a:latin typeface="Arial Narrow"/>
                <a:cs typeface="Arial Narrow"/>
              </a:rPr>
              <a:t> </a:t>
            </a:r>
            <a:r>
              <a:rPr sz="2000" spc="-10" dirty="0">
                <a:latin typeface="Arial Narrow"/>
                <a:cs typeface="Arial Narrow"/>
              </a:rPr>
              <a:t>here’s  </a:t>
            </a:r>
            <a:r>
              <a:rPr sz="2000" spc="-5" dirty="0">
                <a:latin typeface="Arial Narrow"/>
                <a:cs typeface="Arial Narrow"/>
              </a:rPr>
              <a:t>proof:</a:t>
            </a:r>
            <a:endParaRPr sz="2000">
              <a:latin typeface="Arial Narrow"/>
              <a:cs typeface="Arial Narrow"/>
            </a:endParaRPr>
          </a:p>
        </p:txBody>
      </p:sp>
      <p:sp>
        <p:nvSpPr>
          <p:cNvPr id="14" name="object 14"/>
          <p:cNvSpPr/>
          <p:nvPr/>
        </p:nvSpPr>
        <p:spPr>
          <a:xfrm>
            <a:off x="4640579" y="3908297"/>
            <a:ext cx="883919" cy="263652"/>
          </a:xfrm>
          <a:prstGeom prst="rect">
            <a:avLst/>
          </a:prstGeom>
          <a:blipFill>
            <a:blip r:embed="rId5" cstate="print"/>
            <a:stretch>
              <a:fillRect/>
            </a:stretch>
          </a:blipFill>
        </p:spPr>
        <p:txBody>
          <a:bodyPr wrap="square" lIns="0" tIns="0" rIns="0" bIns="0" rtlCol="0"/>
          <a:lstStyle/>
          <a:p>
            <a:endParaRPr/>
          </a:p>
        </p:txBody>
      </p:sp>
      <p:sp>
        <p:nvSpPr>
          <p:cNvPr id="15" name="object 15"/>
          <p:cNvSpPr/>
          <p:nvPr/>
        </p:nvSpPr>
        <p:spPr>
          <a:xfrm>
            <a:off x="4655820" y="4149090"/>
            <a:ext cx="845819" cy="854963"/>
          </a:xfrm>
          <a:prstGeom prst="rect">
            <a:avLst/>
          </a:prstGeom>
          <a:blipFill>
            <a:blip r:embed="rId6" cstate="print"/>
            <a:stretch>
              <a:fillRect/>
            </a:stretch>
          </a:blipFill>
        </p:spPr>
        <p:txBody>
          <a:bodyPr wrap="square" lIns="0" tIns="0" rIns="0" bIns="0" rtlCol="0"/>
          <a:lstStyle/>
          <a:p>
            <a:endParaRPr/>
          </a:p>
        </p:txBody>
      </p:sp>
      <p:sp>
        <p:nvSpPr>
          <p:cNvPr id="16" name="object 16"/>
          <p:cNvSpPr/>
          <p:nvPr/>
        </p:nvSpPr>
        <p:spPr>
          <a:xfrm>
            <a:off x="4625340" y="4981194"/>
            <a:ext cx="883919" cy="339090"/>
          </a:xfrm>
          <a:prstGeom prst="rect">
            <a:avLst/>
          </a:prstGeom>
          <a:blipFill>
            <a:blip r:embed="rId7" cstate="print"/>
            <a:stretch>
              <a:fillRect/>
            </a:stretch>
          </a:blipFill>
        </p:spPr>
        <p:txBody>
          <a:bodyPr wrap="square" lIns="0" tIns="0" rIns="0" bIns="0" rtlCol="0"/>
          <a:lstStyle/>
          <a:p>
            <a:endParaRPr/>
          </a:p>
        </p:txBody>
      </p:sp>
      <p:sp>
        <p:nvSpPr>
          <p:cNvPr id="17" name="object 17"/>
          <p:cNvSpPr/>
          <p:nvPr/>
        </p:nvSpPr>
        <p:spPr>
          <a:xfrm>
            <a:off x="5631179" y="4146041"/>
            <a:ext cx="1203960" cy="260985"/>
          </a:xfrm>
          <a:custGeom>
            <a:avLst/>
            <a:gdLst/>
            <a:ahLst/>
            <a:cxnLst/>
            <a:rect l="l" t="t" r="r" b="b"/>
            <a:pathLst>
              <a:path w="1203959" h="260985">
                <a:moveTo>
                  <a:pt x="1073658" y="195072"/>
                </a:moveTo>
                <a:lnTo>
                  <a:pt x="1073658" y="65532"/>
                </a:lnTo>
                <a:lnTo>
                  <a:pt x="0" y="65532"/>
                </a:lnTo>
                <a:lnTo>
                  <a:pt x="0" y="195072"/>
                </a:lnTo>
                <a:lnTo>
                  <a:pt x="1073658" y="195072"/>
                </a:lnTo>
                <a:close/>
              </a:path>
              <a:path w="1203959" h="260985">
                <a:moveTo>
                  <a:pt x="1203960" y="130302"/>
                </a:moveTo>
                <a:lnTo>
                  <a:pt x="1073658" y="0"/>
                </a:lnTo>
                <a:lnTo>
                  <a:pt x="1073658" y="260604"/>
                </a:lnTo>
                <a:lnTo>
                  <a:pt x="1203960" y="130302"/>
                </a:lnTo>
                <a:close/>
              </a:path>
            </a:pathLst>
          </a:custGeom>
          <a:solidFill>
            <a:srgbClr val="FFFFCC"/>
          </a:solidFill>
        </p:spPr>
        <p:txBody>
          <a:bodyPr wrap="square" lIns="0" tIns="0" rIns="0" bIns="0" rtlCol="0"/>
          <a:lstStyle/>
          <a:p>
            <a:endParaRPr/>
          </a:p>
        </p:txBody>
      </p:sp>
      <p:sp>
        <p:nvSpPr>
          <p:cNvPr id="18" name="object 18"/>
          <p:cNvSpPr/>
          <p:nvPr/>
        </p:nvSpPr>
        <p:spPr>
          <a:xfrm>
            <a:off x="5626608" y="4134611"/>
            <a:ext cx="1215390" cy="283845"/>
          </a:xfrm>
          <a:custGeom>
            <a:avLst/>
            <a:gdLst/>
            <a:ahLst/>
            <a:cxnLst/>
            <a:rect l="l" t="t" r="r" b="b"/>
            <a:pathLst>
              <a:path w="1215390" h="283845">
                <a:moveTo>
                  <a:pt x="1078230" y="71627"/>
                </a:moveTo>
                <a:lnTo>
                  <a:pt x="0" y="71627"/>
                </a:lnTo>
                <a:lnTo>
                  <a:pt x="0" y="211835"/>
                </a:lnTo>
                <a:lnTo>
                  <a:pt x="4572" y="211835"/>
                </a:lnTo>
                <a:lnTo>
                  <a:pt x="4572" y="81533"/>
                </a:lnTo>
                <a:lnTo>
                  <a:pt x="9143" y="76961"/>
                </a:lnTo>
                <a:lnTo>
                  <a:pt x="9143" y="81533"/>
                </a:lnTo>
                <a:lnTo>
                  <a:pt x="1073658" y="81533"/>
                </a:lnTo>
                <a:lnTo>
                  <a:pt x="1073658" y="76961"/>
                </a:lnTo>
                <a:lnTo>
                  <a:pt x="1078230" y="71627"/>
                </a:lnTo>
                <a:close/>
              </a:path>
              <a:path w="1215390" h="283845">
                <a:moveTo>
                  <a:pt x="9143" y="81533"/>
                </a:moveTo>
                <a:lnTo>
                  <a:pt x="9143" y="76961"/>
                </a:lnTo>
                <a:lnTo>
                  <a:pt x="4572" y="81533"/>
                </a:lnTo>
                <a:lnTo>
                  <a:pt x="9143" y="81533"/>
                </a:lnTo>
                <a:close/>
              </a:path>
              <a:path w="1215390" h="283845">
                <a:moveTo>
                  <a:pt x="9143" y="201929"/>
                </a:moveTo>
                <a:lnTo>
                  <a:pt x="9143" y="81533"/>
                </a:lnTo>
                <a:lnTo>
                  <a:pt x="4572" y="81533"/>
                </a:lnTo>
                <a:lnTo>
                  <a:pt x="4572" y="201929"/>
                </a:lnTo>
                <a:lnTo>
                  <a:pt x="9143" y="201929"/>
                </a:lnTo>
                <a:close/>
              </a:path>
              <a:path w="1215390" h="283845">
                <a:moveTo>
                  <a:pt x="1082802" y="260603"/>
                </a:moveTo>
                <a:lnTo>
                  <a:pt x="1082802" y="201929"/>
                </a:lnTo>
                <a:lnTo>
                  <a:pt x="4572" y="201929"/>
                </a:lnTo>
                <a:lnTo>
                  <a:pt x="9143" y="206501"/>
                </a:lnTo>
                <a:lnTo>
                  <a:pt x="9143" y="211835"/>
                </a:lnTo>
                <a:lnTo>
                  <a:pt x="1073658" y="211835"/>
                </a:lnTo>
                <a:lnTo>
                  <a:pt x="1073658" y="206501"/>
                </a:lnTo>
                <a:lnTo>
                  <a:pt x="1078230" y="211835"/>
                </a:lnTo>
                <a:lnTo>
                  <a:pt x="1078230" y="265175"/>
                </a:lnTo>
                <a:lnTo>
                  <a:pt x="1082802" y="260603"/>
                </a:lnTo>
                <a:close/>
              </a:path>
              <a:path w="1215390" h="283845">
                <a:moveTo>
                  <a:pt x="9143" y="211835"/>
                </a:moveTo>
                <a:lnTo>
                  <a:pt x="9143" y="206501"/>
                </a:lnTo>
                <a:lnTo>
                  <a:pt x="4572" y="201929"/>
                </a:lnTo>
                <a:lnTo>
                  <a:pt x="4572" y="211835"/>
                </a:lnTo>
                <a:lnTo>
                  <a:pt x="9143" y="211835"/>
                </a:lnTo>
                <a:close/>
              </a:path>
              <a:path w="1215390" h="283845">
                <a:moveTo>
                  <a:pt x="1215390" y="141731"/>
                </a:moveTo>
                <a:lnTo>
                  <a:pt x="1073658" y="0"/>
                </a:lnTo>
                <a:lnTo>
                  <a:pt x="1073658" y="71627"/>
                </a:lnTo>
                <a:lnTo>
                  <a:pt x="1075182" y="71627"/>
                </a:lnTo>
                <a:lnTo>
                  <a:pt x="1075182" y="15239"/>
                </a:lnTo>
                <a:lnTo>
                  <a:pt x="1082802" y="11429"/>
                </a:lnTo>
                <a:lnTo>
                  <a:pt x="1082802" y="22859"/>
                </a:lnTo>
                <a:lnTo>
                  <a:pt x="1201674" y="141731"/>
                </a:lnTo>
                <a:lnTo>
                  <a:pt x="1204722" y="138683"/>
                </a:lnTo>
                <a:lnTo>
                  <a:pt x="1204722" y="152399"/>
                </a:lnTo>
                <a:lnTo>
                  <a:pt x="1215390" y="141731"/>
                </a:lnTo>
                <a:close/>
              </a:path>
              <a:path w="1215390" h="283845">
                <a:moveTo>
                  <a:pt x="1078230" y="81533"/>
                </a:moveTo>
                <a:lnTo>
                  <a:pt x="1078230" y="71627"/>
                </a:lnTo>
                <a:lnTo>
                  <a:pt x="1073658" y="76961"/>
                </a:lnTo>
                <a:lnTo>
                  <a:pt x="1073658" y="81533"/>
                </a:lnTo>
                <a:lnTo>
                  <a:pt x="1078230" y="81533"/>
                </a:lnTo>
                <a:close/>
              </a:path>
              <a:path w="1215390" h="283845">
                <a:moveTo>
                  <a:pt x="1078230" y="211835"/>
                </a:moveTo>
                <a:lnTo>
                  <a:pt x="1073658" y="206501"/>
                </a:lnTo>
                <a:lnTo>
                  <a:pt x="1073658" y="211835"/>
                </a:lnTo>
                <a:lnTo>
                  <a:pt x="1078230" y="211835"/>
                </a:lnTo>
                <a:close/>
              </a:path>
              <a:path w="1215390" h="283845">
                <a:moveTo>
                  <a:pt x="1078230" y="265175"/>
                </a:moveTo>
                <a:lnTo>
                  <a:pt x="1078230" y="211835"/>
                </a:lnTo>
                <a:lnTo>
                  <a:pt x="1073658" y="211835"/>
                </a:lnTo>
                <a:lnTo>
                  <a:pt x="1073658" y="283463"/>
                </a:lnTo>
                <a:lnTo>
                  <a:pt x="1075182" y="281939"/>
                </a:lnTo>
                <a:lnTo>
                  <a:pt x="1075182" y="268223"/>
                </a:lnTo>
                <a:lnTo>
                  <a:pt x="1078230" y="265175"/>
                </a:lnTo>
                <a:close/>
              </a:path>
              <a:path w="1215390" h="283845">
                <a:moveTo>
                  <a:pt x="1082802" y="22859"/>
                </a:moveTo>
                <a:lnTo>
                  <a:pt x="1082802" y="11429"/>
                </a:lnTo>
                <a:lnTo>
                  <a:pt x="1075182" y="15239"/>
                </a:lnTo>
                <a:lnTo>
                  <a:pt x="1082802" y="22859"/>
                </a:lnTo>
                <a:close/>
              </a:path>
              <a:path w="1215390" h="283845">
                <a:moveTo>
                  <a:pt x="1082802" y="81533"/>
                </a:moveTo>
                <a:lnTo>
                  <a:pt x="1082802" y="22859"/>
                </a:lnTo>
                <a:lnTo>
                  <a:pt x="1075182" y="15239"/>
                </a:lnTo>
                <a:lnTo>
                  <a:pt x="1075182" y="71627"/>
                </a:lnTo>
                <a:lnTo>
                  <a:pt x="1078230" y="71627"/>
                </a:lnTo>
                <a:lnTo>
                  <a:pt x="1078230" y="81533"/>
                </a:lnTo>
                <a:lnTo>
                  <a:pt x="1082802" y="81533"/>
                </a:lnTo>
                <a:close/>
              </a:path>
              <a:path w="1215390" h="283845">
                <a:moveTo>
                  <a:pt x="1204722" y="152399"/>
                </a:moveTo>
                <a:lnTo>
                  <a:pt x="1204722" y="144779"/>
                </a:lnTo>
                <a:lnTo>
                  <a:pt x="1201674" y="141731"/>
                </a:lnTo>
                <a:lnTo>
                  <a:pt x="1075182" y="268223"/>
                </a:lnTo>
                <a:lnTo>
                  <a:pt x="1082802" y="272033"/>
                </a:lnTo>
                <a:lnTo>
                  <a:pt x="1082802" y="274319"/>
                </a:lnTo>
                <a:lnTo>
                  <a:pt x="1204722" y="152399"/>
                </a:lnTo>
                <a:close/>
              </a:path>
              <a:path w="1215390" h="283845">
                <a:moveTo>
                  <a:pt x="1082802" y="274319"/>
                </a:moveTo>
                <a:lnTo>
                  <a:pt x="1082802" y="272033"/>
                </a:lnTo>
                <a:lnTo>
                  <a:pt x="1075182" y="268223"/>
                </a:lnTo>
                <a:lnTo>
                  <a:pt x="1075182" y="281939"/>
                </a:lnTo>
                <a:lnTo>
                  <a:pt x="1082802" y="274319"/>
                </a:lnTo>
                <a:close/>
              </a:path>
              <a:path w="1215390" h="283845">
                <a:moveTo>
                  <a:pt x="1204722" y="144779"/>
                </a:moveTo>
                <a:lnTo>
                  <a:pt x="1204722" y="138683"/>
                </a:lnTo>
                <a:lnTo>
                  <a:pt x="1201674" y="141731"/>
                </a:lnTo>
                <a:lnTo>
                  <a:pt x="1204722" y="144779"/>
                </a:lnTo>
                <a:close/>
              </a:path>
            </a:pathLst>
          </a:custGeom>
          <a:solidFill>
            <a:srgbClr val="000000"/>
          </a:solidFill>
        </p:spPr>
        <p:txBody>
          <a:bodyPr wrap="square" lIns="0" tIns="0" rIns="0" bIns="0" rtlCol="0"/>
          <a:lstStyle/>
          <a:p>
            <a:endParaRPr/>
          </a:p>
        </p:txBody>
      </p:sp>
      <p:sp>
        <p:nvSpPr>
          <p:cNvPr id="19" name="object 19"/>
          <p:cNvSpPr/>
          <p:nvPr/>
        </p:nvSpPr>
        <p:spPr>
          <a:xfrm>
            <a:off x="5631179" y="4731258"/>
            <a:ext cx="1144270" cy="260985"/>
          </a:xfrm>
          <a:custGeom>
            <a:avLst/>
            <a:gdLst/>
            <a:ahLst/>
            <a:cxnLst/>
            <a:rect l="l" t="t" r="r" b="b"/>
            <a:pathLst>
              <a:path w="1144270" h="260985">
                <a:moveTo>
                  <a:pt x="130302" y="260603"/>
                </a:moveTo>
                <a:lnTo>
                  <a:pt x="130302" y="0"/>
                </a:lnTo>
                <a:lnTo>
                  <a:pt x="0" y="130301"/>
                </a:lnTo>
                <a:lnTo>
                  <a:pt x="130302" y="260603"/>
                </a:lnTo>
                <a:close/>
              </a:path>
              <a:path w="1144270" h="260985">
                <a:moveTo>
                  <a:pt x="1143762" y="195071"/>
                </a:moveTo>
                <a:lnTo>
                  <a:pt x="1143762" y="65531"/>
                </a:lnTo>
                <a:lnTo>
                  <a:pt x="130302" y="65531"/>
                </a:lnTo>
                <a:lnTo>
                  <a:pt x="130302" y="195071"/>
                </a:lnTo>
                <a:lnTo>
                  <a:pt x="1143762" y="195071"/>
                </a:lnTo>
                <a:close/>
              </a:path>
            </a:pathLst>
          </a:custGeom>
          <a:solidFill>
            <a:srgbClr val="FFFFCC"/>
          </a:solidFill>
        </p:spPr>
        <p:txBody>
          <a:bodyPr wrap="square" lIns="0" tIns="0" rIns="0" bIns="0" rtlCol="0"/>
          <a:lstStyle/>
          <a:p>
            <a:endParaRPr/>
          </a:p>
        </p:txBody>
      </p:sp>
      <p:sp>
        <p:nvSpPr>
          <p:cNvPr id="20" name="object 20"/>
          <p:cNvSpPr/>
          <p:nvPr/>
        </p:nvSpPr>
        <p:spPr>
          <a:xfrm>
            <a:off x="5624321" y="4719828"/>
            <a:ext cx="1155700" cy="283845"/>
          </a:xfrm>
          <a:custGeom>
            <a:avLst/>
            <a:gdLst/>
            <a:ahLst/>
            <a:cxnLst/>
            <a:rect l="l" t="t" r="r" b="b"/>
            <a:pathLst>
              <a:path w="1155700" h="283845">
                <a:moveTo>
                  <a:pt x="141731" y="71628"/>
                </a:moveTo>
                <a:lnTo>
                  <a:pt x="141731" y="0"/>
                </a:lnTo>
                <a:lnTo>
                  <a:pt x="0" y="141732"/>
                </a:lnTo>
                <a:lnTo>
                  <a:pt x="9905" y="151637"/>
                </a:lnTo>
                <a:lnTo>
                  <a:pt x="9905" y="137922"/>
                </a:lnTo>
                <a:lnTo>
                  <a:pt x="13345" y="141361"/>
                </a:lnTo>
                <a:lnTo>
                  <a:pt x="131825" y="23572"/>
                </a:lnTo>
                <a:lnTo>
                  <a:pt x="131825" y="11430"/>
                </a:lnTo>
                <a:lnTo>
                  <a:pt x="140207" y="15240"/>
                </a:lnTo>
                <a:lnTo>
                  <a:pt x="140207" y="71628"/>
                </a:lnTo>
                <a:lnTo>
                  <a:pt x="141731" y="71628"/>
                </a:lnTo>
                <a:close/>
              </a:path>
              <a:path w="1155700" h="283845">
                <a:moveTo>
                  <a:pt x="13345" y="141361"/>
                </a:moveTo>
                <a:lnTo>
                  <a:pt x="9905" y="137922"/>
                </a:lnTo>
                <a:lnTo>
                  <a:pt x="9905" y="144780"/>
                </a:lnTo>
                <a:lnTo>
                  <a:pt x="13345" y="141361"/>
                </a:lnTo>
                <a:close/>
              </a:path>
              <a:path w="1155700" h="283845">
                <a:moveTo>
                  <a:pt x="140207" y="268224"/>
                </a:moveTo>
                <a:lnTo>
                  <a:pt x="13345" y="141361"/>
                </a:lnTo>
                <a:lnTo>
                  <a:pt x="9905" y="144780"/>
                </a:lnTo>
                <a:lnTo>
                  <a:pt x="9905" y="151637"/>
                </a:lnTo>
                <a:lnTo>
                  <a:pt x="131825" y="273558"/>
                </a:lnTo>
                <a:lnTo>
                  <a:pt x="131825" y="272034"/>
                </a:lnTo>
                <a:lnTo>
                  <a:pt x="140207" y="268224"/>
                </a:lnTo>
                <a:close/>
              </a:path>
              <a:path w="1155700" h="283845">
                <a:moveTo>
                  <a:pt x="140207" y="15240"/>
                </a:moveTo>
                <a:lnTo>
                  <a:pt x="131825" y="11430"/>
                </a:lnTo>
                <a:lnTo>
                  <a:pt x="131825" y="23572"/>
                </a:lnTo>
                <a:lnTo>
                  <a:pt x="140207" y="15240"/>
                </a:lnTo>
                <a:close/>
              </a:path>
              <a:path w="1155700" h="283845">
                <a:moveTo>
                  <a:pt x="140207" y="71628"/>
                </a:moveTo>
                <a:lnTo>
                  <a:pt x="140207" y="15240"/>
                </a:lnTo>
                <a:lnTo>
                  <a:pt x="131825" y="23572"/>
                </a:lnTo>
                <a:lnTo>
                  <a:pt x="131825" y="81534"/>
                </a:lnTo>
                <a:lnTo>
                  <a:pt x="137159" y="81534"/>
                </a:lnTo>
                <a:lnTo>
                  <a:pt x="137159" y="71628"/>
                </a:lnTo>
                <a:lnTo>
                  <a:pt x="140207" y="71628"/>
                </a:lnTo>
                <a:close/>
              </a:path>
              <a:path w="1155700" h="283845">
                <a:moveTo>
                  <a:pt x="1150619" y="201930"/>
                </a:moveTo>
                <a:lnTo>
                  <a:pt x="131825" y="201930"/>
                </a:lnTo>
                <a:lnTo>
                  <a:pt x="131825" y="259842"/>
                </a:lnTo>
                <a:lnTo>
                  <a:pt x="137159" y="265176"/>
                </a:lnTo>
                <a:lnTo>
                  <a:pt x="137159" y="211074"/>
                </a:lnTo>
                <a:lnTo>
                  <a:pt x="141731" y="206502"/>
                </a:lnTo>
                <a:lnTo>
                  <a:pt x="141731" y="211074"/>
                </a:lnTo>
                <a:lnTo>
                  <a:pt x="1146047" y="211074"/>
                </a:lnTo>
                <a:lnTo>
                  <a:pt x="1146047" y="206502"/>
                </a:lnTo>
                <a:lnTo>
                  <a:pt x="1150619" y="201930"/>
                </a:lnTo>
                <a:close/>
              </a:path>
              <a:path w="1155700" h="283845">
                <a:moveTo>
                  <a:pt x="140207" y="281940"/>
                </a:moveTo>
                <a:lnTo>
                  <a:pt x="140207" y="268224"/>
                </a:lnTo>
                <a:lnTo>
                  <a:pt x="131825" y="272034"/>
                </a:lnTo>
                <a:lnTo>
                  <a:pt x="131825" y="273558"/>
                </a:lnTo>
                <a:lnTo>
                  <a:pt x="140207" y="281940"/>
                </a:lnTo>
                <a:close/>
              </a:path>
              <a:path w="1155700" h="283845">
                <a:moveTo>
                  <a:pt x="1155191" y="211074"/>
                </a:moveTo>
                <a:lnTo>
                  <a:pt x="1155191" y="71628"/>
                </a:lnTo>
                <a:lnTo>
                  <a:pt x="137159" y="71628"/>
                </a:lnTo>
                <a:lnTo>
                  <a:pt x="141731" y="76962"/>
                </a:lnTo>
                <a:lnTo>
                  <a:pt x="141731" y="81534"/>
                </a:lnTo>
                <a:lnTo>
                  <a:pt x="1146047" y="81534"/>
                </a:lnTo>
                <a:lnTo>
                  <a:pt x="1146047" y="76962"/>
                </a:lnTo>
                <a:lnTo>
                  <a:pt x="1150619" y="81534"/>
                </a:lnTo>
                <a:lnTo>
                  <a:pt x="1150619" y="211074"/>
                </a:lnTo>
                <a:lnTo>
                  <a:pt x="1155191" y="211074"/>
                </a:lnTo>
                <a:close/>
              </a:path>
              <a:path w="1155700" h="283845">
                <a:moveTo>
                  <a:pt x="141731" y="81534"/>
                </a:moveTo>
                <a:lnTo>
                  <a:pt x="141731" y="76962"/>
                </a:lnTo>
                <a:lnTo>
                  <a:pt x="137159" y="71628"/>
                </a:lnTo>
                <a:lnTo>
                  <a:pt x="137159" y="81534"/>
                </a:lnTo>
                <a:lnTo>
                  <a:pt x="141731" y="81534"/>
                </a:lnTo>
                <a:close/>
              </a:path>
              <a:path w="1155700" h="283845">
                <a:moveTo>
                  <a:pt x="141731" y="211074"/>
                </a:moveTo>
                <a:lnTo>
                  <a:pt x="141731" y="206502"/>
                </a:lnTo>
                <a:lnTo>
                  <a:pt x="137159" y="211074"/>
                </a:lnTo>
                <a:lnTo>
                  <a:pt x="141731" y="211074"/>
                </a:lnTo>
                <a:close/>
              </a:path>
              <a:path w="1155700" h="283845">
                <a:moveTo>
                  <a:pt x="141731" y="283464"/>
                </a:moveTo>
                <a:lnTo>
                  <a:pt x="141731" y="211074"/>
                </a:lnTo>
                <a:lnTo>
                  <a:pt x="137159" y="211074"/>
                </a:lnTo>
                <a:lnTo>
                  <a:pt x="137159" y="265176"/>
                </a:lnTo>
                <a:lnTo>
                  <a:pt x="140207" y="268224"/>
                </a:lnTo>
                <a:lnTo>
                  <a:pt x="140207" y="281940"/>
                </a:lnTo>
                <a:lnTo>
                  <a:pt x="141731" y="283464"/>
                </a:lnTo>
                <a:close/>
              </a:path>
              <a:path w="1155700" h="283845">
                <a:moveTo>
                  <a:pt x="1150619" y="81534"/>
                </a:moveTo>
                <a:lnTo>
                  <a:pt x="1146047" y="76962"/>
                </a:lnTo>
                <a:lnTo>
                  <a:pt x="1146047" y="81534"/>
                </a:lnTo>
                <a:lnTo>
                  <a:pt x="1150619" y="81534"/>
                </a:lnTo>
                <a:close/>
              </a:path>
              <a:path w="1155700" h="283845">
                <a:moveTo>
                  <a:pt x="1150619" y="201930"/>
                </a:moveTo>
                <a:lnTo>
                  <a:pt x="1150619" y="81534"/>
                </a:lnTo>
                <a:lnTo>
                  <a:pt x="1146047" y="81534"/>
                </a:lnTo>
                <a:lnTo>
                  <a:pt x="1146047" y="201930"/>
                </a:lnTo>
                <a:lnTo>
                  <a:pt x="1150619" y="201930"/>
                </a:lnTo>
                <a:close/>
              </a:path>
              <a:path w="1155700" h="283845">
                <a:moveTo>
                  <a:pt x="1150619" y="211074"/>
                </a:moveTo>
                <a:lnTo>
                  <a:pt x="1150619" y="201930"/>
                </a:lnTo>
                <a:lnTo>
                  <a:pt x="1146047" y="206502"/>
                </a:lnTo>
                <a:lnTo>
                  <a:pt x="1146047" y="211074"/>
                </a:lnTo>
                <a:lnTo>
                  <a:pt x="1150619" y="211074"/>
                </a:lnTo>
                <a:close/>
              </a:path>
            </a:pathLst>
          </a:custGeom>
          <a:solidFill>
            <a:srgbClr val="000000"/>
          </a:solidFill>
        </p:spPr>
        <p:txBody>
          <a:bodyPr wrap="square" lIns="0" tIns="0" rIns="0" bIns="0" rtlCol="0"/>
          <a:lstStyle/>
          <a:p>
            <a:endParaRPr/>
          </a:p>
        </p:txBody>
      </p:sp>
      <p:sp>
        <p:nvSpPr>
          <p:cNvPr id="21" name="object 21"/>
          <p:cNvSpPr/>
          <p:nvPr/>
        </p:nvSpPr>
        <p:spPr>
          <a:xfrm>
            <a:off x="5290565" y="3286505"/>
            <a:ext cx="761365" cy="622300"/>
          </a:xfrm>
          <a:custGeom>
            <a:avLst/>
            <a:gdLst/>
            <a:ahLst/>
            <a:cxnLst/>
            <a:rect l="l" t="t" r="r" b="b"/>
            <a:pathLst>
              <a:path w="761364" h="622300">
                <a:moveTo>
                  <a:pt x="761238" y="117347"/>
                </a:moveTo>
                <a:lnTo>
                  <a:pt x="674370" y="0"/>
                </a:lnTo>
                <a:lnTo>
                  <a:pt x="73913" y="445008"/>
                </a:lnTo>
                <a:lnTo>
                  <a:pt x="30479" y="386334"/>
                </a:lnTo>
                <a:lnTo>
                  <a:pt x="0" y="591312"/>
                </a:lnTo>
                <a:lnTo>
                  <a:pt x="160782" y="615309"/>
                </a:lnTo>
                <a:lnTo>
                  <a:pt x="160781" y="562356"/>
                </a:lnTo>
                <a:lnTo>
                  <a:pt x="761238" y="117347"/>
                </a:lnTo>
                <a:close/>
              </a:path>
              <a:path w="761364" h="622300">
                <a:moveTo>
                  <a:pt x="204215" y="621792"/>
                </a:moveTo>
                <a:lnTo>
                  <a:pt x="160782" y="562356"/>
                </a:lnTo>
                <a:lnTo>
                  <a:pt x="160782" y="615309"/>
                </a:lnTo>
                <a:lnTo>
                  <a:pt x="204215" y="621792"/>
                </a:lnTo>
                <a:close/>
              </a:path>
            </a:pathLst>
          </a:custGeom>
          <a:solidFill>
            <a:srgbClr val="FF0000"/>
          </a:solidFill>
        </p:spPr>
        <p:txBody>
          <a:bodyPr wrap="square" lIns="0" tIns="0" rIns="0" bIns="0" rtlCol="0"/>
          <a:lstStyle/>
          <a:p>
            <a:endParaRPr/>
          </a:p>
        </p:txBody>
      </p:sp>
      <p:sp>
        <p:nvSpPr>
          <p:cNvPr id="22" name="object 22"/>
          <p:cNvSpPr/>
          <p:nvPr/>
        </p:nvSpPr>
        <p:spPr>
          <a:xfrm>
            <a:off x="5285232" y="3281171"/>
            <a:ext cx="772160" cy="631825"/>
          </a:xfrm>
          <a:custGeom>
            <a:avLst/>
            <a:gdLst/>
            <a:ahLst/>
            <a:cxnLst/>
            <a:rect l="l" t="t" r="r" b="b"/>
            <a:pathLst>
              <a:path w="772160" h="631825">
                <a:moveTo>
                  <a:pt x="79899" y="443789"/>
                </a:moveTo>
                <a:lnTo>
                  <a:pt x="39624" y="389381"/>
                </a:lnTo>
                <a:lnTo>
                  <a:pt x="38100" y="387857"/>
                </a:lnTo>
                <a:lnTo>
                  <a:pt x="36576" y="387095"/>
                </a:lnTo>
                <a:lnTo>
                  <a:pt x="34290" y="387095"/>
                </a:lnTo>
                <a:lnTo>
                  <a:pt x="32766" y="387857"/>
                </a:lnTo>
                <a:lnTo>
                  <a:pt x="31242" y="389381"/>
                </a:lnTo>
                <a:lnTo>
                  <a:pt x="30480" y="391667"/>
                </a:lnTo>
                <a:lnTo>
                  <a:pt x="762" y="595883"/>
                </a:lnTo>
                <a:lnTo>
                  <a:pt x="0" y="598169"/>
                </a:lnTo>
                <a:lnTo>
                  <a:pt x="1524" y="600455"/>
                </a:lnTo>
                <a:lnTo>
                  <a:pt x="4572" y="601217"/>
                </a:lnTo>
                <a:lnTo>
                  <a:pt x="6096" y="601445"/>
                </a:lnTo>
                <a:lnTo>
                  <a:pt x="6096" y="592073"/>
                </a:lnTo>
                <a:lnTo>
                  <a:pt x="10601" y="592729"/>
                </a:lnTo>
                <a:lnTo>
                  <a:pt x="32004" y="448798"/>
                </a:lnTo>
                <a:lnTo>
                  <a:pt x="32004" y="394715"/>
                </a:lnTo>
                <a:lnTo>
                  <a:pt x="40386" y="392429"/>
                </a:lnTo>
                <a:lnTo>
                  <a:pt x="40386" y="406039"/>
                </a:lnTo>
                <a:lnTo>
                  <a:pt x="75438" y="453389"/>
                </a:lnTo>
                <a:lnTo>
                  <a:pt x="76200" y="454532"/>
                </a:lnTo>
                <a:lnTo>
                  <a:pt x="76200" y="446531"/>
                </a:lnTo>
                <a:lnTo>
                  <a:pt x="79899" y="443789"/>
                </a:lnTo>
                <a:close/>
              </a:path>
              <a:path w="772160" h="631825">
                <a:moveTo>
                  <a:pt x="10601" y="592729"/>
                </a:moveTo>
                <a:lnTo>
                  <a:pt x="6096" y="592073"/>
                </a:lnTo>
                <a:lnTo>
                  <a:pt x="9906" y="597407"/>
                </a:lnTo>
                <a:lnTo>
                  <a:pt x="10601" y="592729"/>
                </a:lnTo>
                <a:close/>
              </a:path>
              <a:path w="772160" h="631825">
                <a:moveTo>
                  <a:pt x="210312" y="631697"/>
                </a:moveTo>
                <a:lnTo>
                  <a:pt x="210312" y="621791"/>
                </a:lnTo>
                <a:lnTo>
                  <a:pt x="205740" y="629411"/>
                </a:lnTo>
                <a:lnTo>
                  <a:pt x="198866" y="620126"/>
                </a:lnTo>
                <a:lnTo>
                  <a:pt x="10601" y="592729"/>
                </a:lnTo>
                <a:lnTo>
                  <a:pt x="9906" y="597407"/>
                </a:lnTo>
                <a:lnTo>
                  <a:pt x="6096" y="592073"/>
                </a:lnTo>
                <a:lnTo>
                  <a:pt x="6096" y="601445"/>
                </a:lnTo>
                <a:lnTo>
                  <a:pt x="208788" y="631697"/>
                </a:lnTo>
                <a:lnTo>
                  <a:pt x="210312" y="631697"/>
                </a:lnTo>
                <a:close/>
              </a:path>
              <a:path w="772160" h="631825">
                <a:moveTo>
                  <a:pt x="40386" y="392429"/>
                </a:moveTo>
                <a:lnTo>
                  <a:pt x="32004" y="394715"/>
                </a:lnTo>
                <a:lnTo>
                  <a:pt x="38700" y="403762"/>
                </a:lnTo>
                <a:lnTo>
                  <a:pt x="40386" y="392429"/>
                </a:lnTo>
                <a:close/>
              </a:path>
              <a:path w="772160" h="631825">
                <a:moveTo>
                  <a:pt x="38700" y="403762"/>
                </a:moveTo>
                <a:lnTo>
                  <a:pt x="32004" y="394715"/>
                </a:lnTo>
                <a:lnTo>
                  <a:pt x="32004" y="448798"/>
                </a:lnTo>
                <a:lnTo>
                  <a:pt x="38700" y="403762"/>
                </a:lnTo>
                <a:close/>
              </a:path>
              <a:path w="772160" h="631825">
                <a:moveTo>
                  <a:pt x="40386" y="406039"/>
                </a:moveTo>
                <a:lnTo>
                  <a:pt x="40386" y="392429"/>
                </a:lnTo>
                <a:lnTo>
                  <a:pt x="38700" y="403762"/>
                </a:lnTo>
                <a:lnTo>
                  <a:pt x="40386" y="406039"/>
                </a:lnTo>
                <a:close/>
              </a:path>
              <a:path w="772160" h="631825">
                <a:moveTo>
                  <a:pt x="83058" y="448055"/>
                </a:moveTo>
                <a:lnTo>
                  <a:pt x="79899" y="443789"/>
                </a:lnTo>
                <a:lnTo>
                  <a:pt x="76200" y="446531"/>
                </a:lnTo>
                <a:lnTo>
                  <a:pt x="83058" y="448055"/>
                </a:lnTo>
                <a:close/>
              </a:path>
              <a:path w="772160" h="631825">
                <a:moveTo>
                  <a:pt x="83058" y="453022"/>
                </a:moveTo>
                <a:lnTo>
                  <a:pt x="83058" y="448055"/>
                </a:lnTo>
                <a:lnTo>
                  <a:pt x="76200" y="446531"/>
                </a:lnTo>
                <a:lnTo>
                  <a:pt x="76200" y="454532"/>
                </a:lnTo>
                <a:lnTo>
                  <a:pt x="76962" y="455675"/>
                </a:lnTo>
                <a:lnTo>
                  <a:pt x="80010" y="456437"/>
                </a:lnTo>
                <a:lnTo>
                  <a:pt x="81534" y="454151"/>
                </a:lnTo>
                <a:lnTo>
                  <a:pt x="83058" y="453022"/>
                </a:lnTo>
                <a:close/>
              </a:path>
              <a:path w="772160" h="631825">
                <a:moveTo>
                  <a:pt x="771906" y="121919"/>
                </a:moveTo>
                <a:lnTo>
                  <a:pt x="770382" y="120395"/>
                </a:lnTo>
                <a:lnTo>
                  <a:pt x="683514" y="3047"/>
                </a:lnTo>
                <a:lnTo>
                  <a:pt x="681990" y="761"/>
                </a:lnTo>
                <a:lnTo>
                  <a:pt x="678942" y="0"/>
                </a:lnTo>
                <a:lnTo>
                  <a:pt x="676656" y="1523"/>
                </a:lnTo>
                <a:lnTo>
                  <a:pt x="79899" y="443789"/>
                </a:lnTo>
                <a:lnTo>
                  <a:pt x="83058" y="448055"/>
                </a:lnTo>
                <a:lnTo>
                  <a:pt x="83058" y="453022"/>
                </a:lnTo>
                <a:lnTo>
                  <a:pt x="675894" y="13661"/>
                </a:lnTo>
                <a:lnTo>
                  <a:pt x="675894" y="8381"/>
                </a:lnTo>
                <a:lnTo>
                  <a:pt x="681990" y="9143"/>
                </a:lnTo>
                <a:lnTo>
                  <a:pt x="681990" y="16616"/>
                </a:lnTo>
                <a:lnTo>
                  <a:pt x="759753" y="121666"/>
                </a:lnTo>
                <a:lnTo>
                  <a:pt x="763524" y="118871"/>
                </a:lnTo>
                <a:lnTo>
                  <a:pt x="763524" y="130456"/>
                </a:lnTo>
                <a:lnTo>
                  <a:pt x="768858" y="126491"/>
                </a:lnTo>
                <a:lnTo>
                  <a:pt x="771144" y="124967"/>
                </a:lnTo>
                <a:lnTo>
                  <a:pt x="771906" y="121919"/>
                </a:lnTo>
                <a:close/>
              </a:path>
              <a:path w="772160" h="631825">
                <a:moveTo>
                  <a:pt x="763524" y="130456"/>
                </a:moveTo>
                <a:lnTo>
                  <a:pt x="763524" y="118871"/>
                </a:lnTo>
                <a:lnTo>
                  <a:pt x="762762" y="125729"/>
                </a:lnTo>
                <a:lnTo>
                  <a:pt x="759753" y="121666"/>
                </a:lnTo>
                <a:lnTo>
                  <a:pt x="163068" y="563879"/>
                </a:lnTo>
                <a:lnTo>
                  <a:pt x="160782" y="566165"/>
                </a:lnTo>
                <a:lnTo>
                  <a:pt x="160782" y="568451"/>
                </a:lnTo>
                <a:lnTo>
                  <a:pt x="162306" y="570737"/>
                </a:lnTo>
                <a:lnTo>
                  <a:pt x="169164" y="580002"/>
                </a:lnTo>
                <a:lnTo>
                  <a:pt x="169164" y="572261"/>
                </a:lnTo>
                <a:lnTo>
                  <a:pt x="169926" y="565403"/>
                </a:lnTo>
                <a:lnTo>
                  <a:pt x="172930" y="569462"/>
                </a:lnTo>
                <a:lnTo>
                  <a:pt x="763524" y="130456"/>
                </a:lnTo>
                <a:close/>
              </a:path>
              <a:path w="772160" h="631825">
                <a:moveTo>
                  <a:pt x="172930" y="569462"/>
                </a:moveTo>
                <a:lnTo>
                  <a:pt x="169926" y="565403"/>
                </a:lnTo>
                <a:lnTo>
                  <a:pt x="169164" y="572261"/>
                </a:lnTo>
                <a:lnTo>
                  <a:pt x="172930" y="569462"/>
                </a:lnTo>
                <a:close/>
              </a:path>
              <a:path w="772160" h="631825">
                <a:moveTo>
                  <a:pt x="214884" y="627887"/>
                </a:moveTo>
                <a:lnTo>
                  <a:pt x="214884" y="625601"/>
                </a:lnTo>
                <a:lnTo>
                  <a:pt x="213360" y="624077"/>
                </a:lnTo>
                <a:lnTo>
                  <a:pt x="172930" y="569462"/>
                </a:lnTo>
                <a:lnTo>
                  <a:pt x="169164" y="572261"/>
                </a:lnTo>
                <a:lnTo>
                  <a:pt x="169164" y="580002"/>
                </a:lnTo>
                <a:lnTo>
                  <a:pt x="198866" y="620126"/>
                </a:lnTo>
                <a:lnTo>
                  <a:pt x="210312" y="621791"/>
                </a:lnTo>
                <a:lnTo>
                  <a:pt x="210312" y="631697"/>
                </a:lnTo>
                <a:lnTo>
                  <a:pt x="211074" y="631697"/>
                </a:lnTo>
                <a:lnTo>
                  <a:pt x="212598" y="630935"/>
                </a:lnTo>
                <a:lnTo>
                  <a:pt x="213360" y="629411"/>
                </a:lnTo>
                <a:lnTo>
                  <a:pt x="214884" y="627887"/>
                </a:lnTo>
                <a:close/>
              </a:path>
              <a:path w="772160" h="631825">
                <a:moveTo>
                  <a:pt x="210312" y="621791"/>
                </a:moveTo>
                <a:lnTo>
                  <a:pt x="198866" y="620126"/>
                </a:lnTo>
                <a:lnTo>
                  <a:pt x="205740" y="629411"/>
                </a:lnTo>
                <a:lnTo>
                  <a:pt x="210312" y="621791"/>
                </a:lnTo>
                <a:close/>
              </a:path>
              <a:path w="772160" h="631825">
                <a:moveTo>
                  <a:pt x="681990" y="9143"/>
                </a:moveTo>
                <a:lnTo>
                  <a:pt x="675894" y="8381"/>
                </a:lnTo>
                <a:lnTo>
                  <a:pt x="678417" y="11791"/>
                </a:lnTo>
                <a:lnTo>
                  <a:pt x="681990" y="9143"/>
                </a:lnTo>
                <a:close/>
              </a:path>
              <a:path w="772160" h="631825">
                <a:moveTo>
                  <a:pt x="678417" y="11791"/>
                </a:moveTo>
                <a:lnTo>
                  <a:pt x="675894" y="8381"/>
                </a:lnTo>
                <a:lnTo>
                  <a:pt x="675894" y="13661"/>
                </a:lnTo>
                <a:lnTo>
                  <a:pt x="678417" y="11791"/>
                </a:lnTo>
                <a:close/>
              </a:path>
              <a:path w="772160" h="631825">
                <a:moveTo>
                  <a:pt x="681990" y="16616"/>
                </a:moveTo>
                <a:lnTo>
                  <a:pt x="681990" y="9143"/>
                </a:lnTo>
                <a:lnTo>
                  <a:pt x="678417" y="11791"/>
                </a:lnTo>
                <a:lnTo>
                  <a:pt x="681990" y="16616"/>
                </a:lnTo>
                <a:close/>
              </a:path>
              <a:path w="772160" h="631825">
                <a:moveTo>
                  <a:pt x="763524" y="118871"/>
                </a:moveTo>
                <a:lnTo>
                  <a:pt x="759753" y="121666"/>
                </a:lnTo>
                <a:lnTo>
                  <a:pt x="762762" y="125729"/>
                </a:lnTo>
                <a:lnTo>
                  <a:pt x="763524" y="118871"/>
                </a:lnTo>
                <a:close/>
              </a:path>
            </a:pathLst>
          </a:custGeom>
          <a:solidFill>
            <a:srgbClr val="000000"/>
          </a:solidFill>
        </p:spPr>
        <p:txBody>
          <a:bodyPr wrap="square" lIns="0" tIns="0" rIns="0" bIns="0" rtlCol="0"/>
          <a:lstStyle/>
          <a:p>
            <a:endParaRPr/>
          </a:p>
        </p:txBody>
      </p:sp>
      <p:sp>
        <p:nvSpPr>
          <p:cNvPr id="23" name="object 23"/>
          <p:cNvSpPr txBox="1"/>
          <p:nvPr/>
        </p:nvSpPr>
        <p:spPr>
          <a:xfrm>
            <a:off x="5271770" y="2149094"/>
            <a:ext cx="2583180" cy="726440"/>
          </a:xfrm>
          <a:prstGeom prst="rect">
            <a:avLst/>
          </a:prstGeom>
        </p:spPr>
        <p:txBody>
          <a:bodyPr vert="horz" wrap="square" lIns="0" tIns="12065" rIns="0" bIns="0" rtlCol="0">
            <a:spAutoFit/>
          </a:bodyPr>
          <a:lstStyle/>
          <a:p>
            <a:pPr marL="12700" marR="5080">
              <a:lnSpc>
                <a:spcPct val="100000"/>
              </a:lnSpc>
              <a:spcBef>
                <a:spcPts val="95"/>
              </a:spcBef>
            </a:pPr>
            <a:r>
              <a:rPr sz="2300" spc="-5" dirty="0">
                <a:latin typeface="Arial Narrow"/>
                <a:cs typeface="Arial Narrow"/>
              </a:rPr>
              <a:t>Elbonian proxy server…  the “man in the</a:t>
            </a:r>
            <a:r>
              <a:rPr sz="2300" spc="15" dirty="0">
                <a:latin typeface="Arial Narrow"/>
                <a:cs typeface="Arial Narrow"/>
              </a:rPr>
              <a:t> </a:t>
            </a:r>
            <a:r>
              <a:rPr sz="2300" spc="-5" dirty="0">
                <a:latin typeface="Arial Narrow"/>
                <a:cs typeface="Arial Narrow"/>
              </a:rPr>
              <a:t>middle.”</a:t>
            </a:r>
            <a:endParaRPr sz="2300">
              <a:latin typeface="Arial Narrow"/>
              <a:cs typeface="Arial Narrow"/>
            </a:endParaRPr>
          </a:p>
        </p:txBody>
      </p:sp>
      <p:sp>
        <p:nvSpPr>
          <p:cNvPr id="24" name="object 24"/>
          <p:cNvSpPr/>
          <p:nvPr/>
        </p:nvSpPr>
        <p:spPr>
          <a:xfrm>
            <a:off x="3682746" y="5280659"/>
            <a:ext cx="742187" cy="802386"/>
          </a:xfrm>
          <a:prstGeom prst="rect">
            <a:avLst/>
          </a:prstGeom>
          <a:blipFill>
            <a:blip r:embed="rId8" cstate="print"/>
            <a:stretch>
              <a:fillRect/>
            </a:stretch>
          </a:blipFill>
        </p:spPr>
        <p:txBody>
          <a:bodyPr wrap="square" lIns="0" tIns="0" rIns="0" bIns="0" rtlCol="0"/>
          <a:lstStyle/>
          <a:p>
            <a:endParaRPr/>
          </a:p>
        </p:txBody>
      </p:sp>
      <p:sp>
        <p:nvSpPr>
          <p:cNvPr id="25" name="object 25"/>
          <p:cNvSpPr txBox="1"/>
          <p:nvPr/>
        </p:nvSpPr>
        <p:spPr>
          <a:xfrm>
            <a:off x="2397518" y="4945633"/>
            <a:ext cx="2419350" cy="1313180"/>
          </a:xfrm>
          <a:prstGeom prst="rect">
            <a:avLst/>
          </a:prstGeom>
        </p:spPr>
        <p:txBody>
          <a:bodyPr vert="horz" wrap="square" lIns="0" tIns="12065" rIns="0" bIns="0" rtlCol="0">
            <a:spAutoFit/>
          </a:bodyPr>
          <a:lstStyle/>
          <a:p>
            <a:pPr marL="659130" marR="198120">
              <a:lnSpc>
                <a:spcPct val="100000"/>
              </a:lnSpc>
              <a:spcBef>
                <a:spcPts val="95"/>
              </a:spcBef>
            </a:pPr>
            <a:r>
              <a:rPr sz="2000" spc="-5" dirty="0">
                <a:latin typeface="Arial Narrow"/>
                <a:cs typeface="Arial Narrow"/>
              </a:rPr>
              <a:t>I’m Gmail;</a:t>
            </a:r>
            <a:r>
              <a:rPr sz="2000" spc="-75" dirty="0">
                <a:latin typeface="Arial Narrow"/>
                <a:cs typeface="Arial Narrow"/>
              </a:rPr>
              <a:t> </a:t>
            </a:r>
            <a:r>
              <a:rPr sz="2000" spc="-10" dirty="0">
                <a:latin typeface="Arial Narrow"/>
                <a:cs typeface="Arial Narrow"/>
              </a:rPr>
              <a:t>here’s  </a:t>
            </a:r>
            <a:r>
              <a:rPr sz="2000" spc="-5" dirty="0">
                <a:latin typeface="Arial Narrow"/>
                <a:cs typeface="Arial Narrow"/>
              </a:rPr>
              <a:t>proof:</a:t>
            </a:r>
            <a:endParaRPr sz="2000">
              <a:latin typeface="Arial Narrow"/>
              <a:cs typeface="Arial Narrow"/>
            </a:endParaRPr>
          </a:p>
          <a:p>
            <a:pPr>
              <a:lnSpc>
                <a:spcPct val="100000"/>
              </a:lnSpc>
              <a:spcBef>
                <a:spcPts val="10"/>
              </a:spcBef>
            </a:pPr>
            <a:endParaRPr sz="2550">
              <a:latin typeface="Times New Roman"/>
              <a:cs typeface="Times New Roman"/>
            </a:endParaRPr>
          </a:p>
          <a:p>
            <a:pPr marL="12700">
              <a:lnSpc>
                <a:spcPct val="100000"/>
              </a:lnSpc>
            </a:pPr>
            <a:r>
              <a:rPr sz="2000" spc="-5" dirty="0">
                <a:latin typeface="Arial Narrow"/>
                <a:cs typeface="Arial Narrow"/>
              </a:rPr>
              <a:t>Rogue but valid</a:t>
            </a:r>
            <a:r>
              <a:rPr sz="2000" spc="-20" dirty="0">
                <a:latin typeface="Arial Narrow"/>
                <a:cs typeface="Arial Narrow"/>
              </a:rPr>
              <a:t> </a:t>
            </a:r>
            <a:r>
              <a:rPr sz="2000" spc="-5" dirty="0">
                <a:latin typeface="Arial Narrow"/>
                <a:cs typeface="Arial Narrow"/>
              </a:rPr>
              <a:t>certificate</a:t>
            </a:r>
            <a:endParaRPr sz="2000">
              <a:latin typeface="Arial Narrow"/>
              <a:cs typeface="Arial Narrow"/>
            </a:endParaRPr>
          </a:p>
        </p:txBody>
      </p:sp>
      <p:sp>
        <p:nvSpPr>
          <p:cNvPr id="26" name="object 2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27" name="object 27"/>
          <p:cNvSpPr txBox="1">
            <a:spLocks noGrp="1"/>
          </p:cNvSpPr>
          <p:nvPr>
            <p:ph type="sldNum" sz="quarter" idx="7"/>
          </p:nvPr>
        </p:nvSpPr>
        <p:spPr>
          <a:prstGeom prst="rect">
            <a:avLst/>
          </a:prstGeom>
        </p:spPr>
        <p:txBody>
          <a:bodyPr vert="horz" wrap="square" lIns="0" tIns="45720" rIns="0" bIns="0" rtlCol="0">
            <a:spAutoFit/>
          </a:bodyPr>
          <a:lstStyle/>
          <a:p>
            <a:pPr marL="25400">
              <a:lnSpc>
                <a:spcPct val="100000"/>
              </a:lnSpc>
              <a:spcBef>
                <a:spcPts val="360"/>
              </a:spcBef>
            </a:pPr>
            <a:fld id="{81D60167-4931-47E6-BA6A-407CBD079E47}" type="slidenum">
              <a:rPr spc="-5" dirty="0"/>
              <a:t>76</a:t>
            </a:fld>
            <a:endParaRPr spc="-5" dirty="0"/>
          </a:p>
        </p:txBody>
      </p:sp>
    </p:spTree>
    <p:extLst>
      <p:ext uri="{BB962C8B-B14F-4D97-AF65-F5344CB8AC3E}">
        <p14:creationId xmlns:p14="http://schemas.microsoft.com/office/powerpoint/2010/main" val="127198357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4244594" y="1440433"/>
            <a:ext cx="1569085" cy="467359"/>
          </a:xfrm>
          <a:prstGeom prst="rect">
            <a:avLst/>
          </a:prstGeom>
        </p:spPr>
        <p:txBody>
          <a:bodyPr vert="horz" wrap="square" lIns="0" tIns="12065" rIns="0" bIns="0" rtlCol="0">
            <a:spAutoFit/>
          </a:bodyPr>
          <a:lstStyle/>
          <a:p>
            <a:pPr marL="12700">
              <a:lnSpc>
                <a:spcPct val="100000"/>
              </a:lnSpc>
              <a:spcBef>
                <a:spcPts val="95"/>
              </a:spcBef>
            </a:pPr>
            <a:r>
              <a:rPr spc="-5" dirty="0"/>
              <a:t>The</a:t>
            </a:r>
            <a:r>
              <a:rPr spc="-55" dirty="0"/>
              <a:t> </a:t>
            </a:r>
            <a:r>
              <a:rPr spc="-5" dirty="0"/>
              <a:t>Result</a:t>
            </a:r>
          </a:p>
        </p:txBody>
      </p:sp>
      <p:sp>
        <p:nvSpPr>
          <p:cNvPr id="5" name="object 5"/>
          <p:cNvSpPr txBox="1"/>
          <p:nvPr/>
        </p:nvSpPr>
        <p:spPr>
          <a:xfrm>
            <a:off x="1840483" y="2300731"/>
            <a:ext cx="6247130" cy="3683635"/>
          </a:xfrm>
          <a:prstGeom prst="rect">
            <a:avLst/>
          </a:prstGeom>
        </p:spPr>
        <p:txBody>
          <a:bodyPr vert="horz" wrap="square" lIns="0" tIns="55880" rIns="0" bIns="0" rtlCol="0">
            <a:spAutoFit/>
          </a:bodyPr>
          <a:lstStyle/>
          <a:p>
            <a:pPr marL="292735" marR="330200" indent="-280035">
              <a:lnSpc>
                <a:spcPts val="2700"/>
              </a:lnSpc>
              <a:spcBef>
                <a:spcPts val="440"/>
              </a:spcBef>
              <a:buFont typeface="Arial"/>
              <a:buChar char="•"/>
              <a:tabLst>
                <a:tab pos="292735" algn="l"/>
                <a:tab pos="293370" algn="l"/>
              </a:tabLst>
            </a:pPr>
            <a:r>
              <a:rPr sz="2500" spc="-10" dirty="0">
                <a:latin typeface="Times New Roman"/>
                <a:cs typeface="Times New Roman"/>
              </a:rPr>
              <a:t>George </a:t>
            </a:r>
            <a:r>
              <a:rPr sz="2500" dirty="0">
                <a:latin typeface="Times New Roman"/>
                <a:cs typeface="Times New Roman"/>
              </a:rPr>
              <a:t>is talking to a proxy server that  identifies itself as Gmail through a valid but  rogue digital</a:t>
            </a:r>
            <a:r>
              <a:rPr sz="2500" spc="-5" dirty="0">
                <a:latin typeface="Times New Roman"/>
                <a:cs typeface="Times New Roman"/>
              </a:rPr>
              <a:t> </a:t>
            </a:r>
            <a:r>
              <a:rPr sz="2500" dirty="0">
                <a:latin typeface="Times New Roman"/>
                <a:cs typeface="Times New Roman"/>
              </a:rPr>
              <a:t>certificate.</a:t>
            </a:r>
            <a:endParaRPr sz="2500">
              <a:latin typeface="Times New Roman"/>
              <a:cs typeface="Times New Roman"/>
            </a:endParaRPr>
          </a:p>
          <a:p>
            <a:pPr marL="292735" marR="631190" indent="-280035">
              <a:lnSpc>
                <a:spcPts val="2700"/>
              </a:lnSpc>
              <a:spcBef>
                <a:spcPts val="505"/>
              </a:spcBef>
              <a:buFont typeface="Arial"/>
              <a:buChar char="•"/>
              <a:tabLst>
                <a:tab pos="292735" algn="l"/>
                <a:tab pos="293370" algn="l"/>
              </a:tabLst>
            </a:pPr>
            <a:r>
              <a:rPr sz="2500" dirty="0">
                <a:latin typeface="Times New Roman"/>
                <a:cs typeface="Times New Roman"/>
              </a:rPr>
              <a:t>The proxy can decrypt all data on the  connection to </a:t>
            </a:r>
            <a:r>
              <a:rPr sz="2500" spc="-10" dirty="0">
                <a:latin typeface="Times New Roman"/>
                <a:cs typeface="Times New Roman"/>
              </a:rPr>
              <a:t>George, </a:t>
            </a:r>
            <a:r>
              <a:rPr sz="2500" dirty="0">
                <a:latin typeface="Times New Roman"/>
                <a:cs typeface="Times New Roman"/>
              </a:rPr>
              <a:t>including </a:t>
            </a:r>
            <a:r>
              <a:rPr sz="2500" spc="-25" dirty="0">
                <a:latin typeface="Times New Roman"/>
                <a:cs typeface="Times New Roman"/>
              </a:rPr>
              <a:t>George’s  </a:t>
            </a:r>
            <a:r>
              <a:rPr sz="2500" dirty="0">
                <a:latin typeface="Times New Roman"/>
                <a:cs typeface="Times New Roman"/>
              </a:rPr>
              <a:t>password.</a:t>
            </a:r>
            <a:endParaRPr sz="2500">
              <a:latin typeface="Times New Roman"/>
              <a:cs typeface="Times New Roman"/>
            </a:endParaRPr>
          </a:p>
          <a:p>
            <a:pPr marL="292735" marR="44450" indent="-280035">
              <a:lnSpc>
                <a:spcPts val="2700"/>
              </a:lnSpc>
              <a:spcBef>
                <a:spcPts val="495"/>
              </a:spcBef>
              <a:buFont typeface="Arial"/>
              <a:buChar char="•"/>
              <a:tabLst>
                <a:tab pos="292735" algn="l"/>
                <a:tab pos="293370" algn="l"/>
              </a:tabLst>
            </a:pPr>
            <a:r>
              <a:rPr sz="2500" dirty="0">
                <a:latin typeface="Times New Roman"/>
                <a:cs typeface="Times New Roman"/>
              </a:rPr>
              <a:t>The proxy server talks to Gmail, pretending</a:t>
            </a:r>
            <a:r>
              <a:rPr sz="2500" spc="-85" dirty="0">
                <a:latin typeface="Times New Roman"/>
                <a:cs typeface="Times New Roman"/>
              </a:rPr>
              <a:t> </a:t>
            </a:r>
            <a:r>
              <a:rPr sz="2500" dirty="0">
                <a:latin typeface="Times New Roman"/>
                <a:cs typeface="Times New Roman"/>
              </a:rPr>
              <a:t>to  be</a:t>
            </a:r>
            <a:r>
              <a:rPr sz="2500" spc="-5" dirty="0">
                <a:latin typeface="Times New Roman"/>
                <a:cs typeface="Times New Roman"/>
              </a:rPr>
              <a:t> </a:t>
            </a:r>
            <a:r>
              <a:rPr sz="2500" spc="-10" dirty="0">
                <a:latin typeface="Times New Roman"/>
                <a:cs typeface="Times New Roman"/>
              </a:rPr>
              <a:t>George.</a:t>
            </a:r>
            <a:endParaRPr sz="2500">
              <a:latin typeface="Times New Roman"/>
              <a:cs typeface="Times New Roman"/>
            </a:endParaRPr>
          </a:p>
          <a:p>
            <a:pPr marL="292735" marR="5080" indent="-280035">
              <a:lnSpc>
                <a:spcPts val="2700"/>
              </a:lnSpc>
              <a:spcBef>
                <a:spcPts val="500"/>
              </a:spcBef>
              <a:buFont typeface="Arial"/>
              <a:buChar char="•"/>
              <a:tabLst>
                <a:tab pos="292735" algn="l"/>
                <a:tab pos="293370" algn="l"/>
              </a:tabLst>
            </a:pPr>
            <a:r>
              <a:rPr sz="2500" dirty="0">
                <a:latin typeface="Times New Roman"/>
                <a:cs typeface="Times New Roman"/>
              </a:rPr>
              <a:t>The confidentiality of </a:t>
            </a:r>
            <a:r>
              <a:rPr sz="2500" spc="-25" dirty="0">
                <a:latin typeface="Times New Roman"/>
                <a:cs typeface="Times New Roman"/>
              </a:rPr>
              <a:t>George’s </a:t>
            </a:r>
            <a:r>
              <a:rPr sz="2500" dirty="0">
                <a:latin typeface="Times New Roman"/>
                <a:cs typeface="Times New Roman"/>
              </a:rPr>
              <a:t>Gmail account  is </a:t>
            </a:r>
            <a:r>
              <a:rPr sz="2500" i="1" dirty="0">
                <a:latin typeface="Times New Roman"/>
                <a:cs typeface="Times New Roman"/>
              </a:rPr>
              <a:t>completely </a:t>
            </a:r>
            <a:r>
              <a:rPr sz="2500" dirty="0">
                <a:latin typeface="Times New Roman"/>
                <a:cs typeface="Times New Roman"/>
              </a:rPr>
              <a:t>compromised.</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45720" rIns="0" bIns="0" rtlCol="0">
            <a:spAutoFit/>
          </a:bodyPr>
          <a:lstStyle/>
          <a:p>
            <a:pPr marL="25400">
              <a:lnSpc>
                <a:spcPct val="100000"/>
              </a:lnSpc>
              <a:spcBef>
                <a:spcPts val="360"/>
              </a:spcBef>
            </a:pPr>
            <a:fld id="{81D60167-4931-47E6-BA6A-407CBD079E47}" type="slidenum">
              <a:rPr spc="-5" dirty="0"/>
              <a:t>77</a:t>
            </a:fld>
            <a:endParaRPr spc="-5" dirty="0"/>
          </a:p>
        </p:txBody>
      </p:sp>
    </p:spTree>
    <p:extLst>
      <p:ext uri="{BB962C8B-B14F-4D97-AF65-F5344CB8AC3E}">
        <p14:creationId xmlns:p14="http://schemas.microsoft.com/office/powerpoint/2010/main" val="138820231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417319" y="960119"/>
            <a:ext cx="7223759" cy="1301115"/>
          </a:xfrm>
          <a:custGeom>
            <a:avLst/>
            <a:gdLst/>
            <a:ahLst/>
            <a:cxnLst/>
            <a:rect l="l" t="t" r="r" b="b"/>
            <a:pathLst>
              <a:path w="7223759" h="1301114">
                <a:moveTo>
                  <a:pt x="0" y="0"/>
                </a:moveTo>
                <a:lnTo>
                  <a:pt x="0" y="1300734"/>
                </a:lnTo>
                <a:lnTo>
                  <a:pt x="7223379" y="1300734"/>
                </a:lnTo>
                <a:lnTo>
                  <a:pt x="7223379" y="0"/>
                </a:lnTo>
                <a:lnTo>
                  <a:pt x="0" y="0"/>
                </a:lnTo>
                <a:close/>
              </a:path>
            </a:pathLst>
          </a:custGeom>
          <a:solidFill>
            <a:srgbClr val="FFC425"/>
          </a:solidFill>
        </p:spPr>
        <p:txBody>
          <a:bodyPr wrap="square" lIns="0" tIns="0" rIns="0" bIns="0" rtlCol="0"/>
          <a:lstStyle/>
          <a:p>
            <a:endParaRPr/>
          </a:p>
        </p:txBody>
      </p:sp>
      <p:sp>
        <p:nvSpPr>
          <p:cNvPr id="4" name="object 4"/>
          <p:cNvSpPr txBox="1">
            <a:spLocks noGrp="1"/>
          </p:cNvSpPr>
          <p:nvPr>
            <p:ph type="title"/>
          </p:nvPr>
        </p:nvSpPr>
        <p:spPr>
          <a:xfrm>
            <a:off x="3060445" y="1440433"/>
            <a:ext cx="3937000" cy="467359"/>
          </a:xfrm>
          <a:prstGeom prst="rect">
            <a:avLst/>
          </a:prstGeom>
        </p:spPr>
        <p:txBody>
          <a:bodyPr vert="horz" wrap="square" lIns="0" tIns="12065" rIns="0" bIns="0" rtlCol="0">
            <a:spAutoFit/>
          </a:bodyPr>
          <a:lstStyle/>
          <a:p>
            <a:pPr marL="12700">
              <a:lnSpc>
                <a:spcPct val="100000"/>
              </a:lnSpc>
              <a:spcBef>
                <a:spcPts val="95"/>
              </a:spcBef>
            </a:pPr>
            <a:r>
              <a:rPr spc="-10" dirty="0"/>
              <a:t>Multi-Factor</a:t>
            </a:r>
            <a:r>
              <a:rPr spc="-90" dirty="0"/>
              <a:t> </a:t>
            </a:r>
            <a:r>
              <a:rPr spc="-5" dirty="0"/>
              <a:t>Authentication</a:t>
            </a:r>
          </a:p>
        </p:txBody>
      </p:sp>
      <p:sp>
        <p:nvSpPr>
          <p:cNvPr id="5" name="object 5"/>
          <p:cNvSpPr txBox="1"/>
          <p:nvPr/>
        </p:nvSpPr>
        <p:spPr>
          <a:xfrm>
            <a:off x="1840483" y="2338831"/>
            <a:ext cx="6308725" cy="3726179"/>
          </a:xfrm>
          <a:prstGeom prst="rect">
            <a:avLst/>
          </a:prstGeom>
        </p:spPr>
        <p:txBody>
          <a:bodyPr vert="horz" wrap="square" lIns="0" tIns="12700" rIns="0" bIns="0" rtlCol="0">
            <a:spAutoFit/>
          </a:bodyPr>
          <a:lstStyle/>
          <a:p>
            <a:pPr marL="292735" marR="5080" indent="-280035">
              <a:lnSpc>
                <a:spcPct val="100000"/>
              </a:lnSpc>
              <a:spcBef>
                <a:spcPts val="100"/>
              </a:spcBef>
              <a:buFont typeface="Arial"/>
              <a:buChar char="•"/>
              <a:tabLst>
                <a:tab pos="292735" algn="l"/>
                <a:tab pos="293370" algn="l"/>
              </a:tabLst>
            </a:pPr>
            <a:r>
              <a:rPr sz="2500" spc="-100" dirty="0">
                <a:latin typeface="Times New Roman"/>
                <a:cs typeface="Times New Roman"/>
              </a:rPr>
              <a:t>We </a:t>
            </a:r>
            <a:r>
              <a:rPr sz="2500" dirty="0">
                <a:latin typeface="Times New Roman"/>
                <a:cs typeface="Times New Roman"/>
              </a:rPr>
              <a:t>will discuss the three factors that can prove  identity:</a:t>
            </a:r>
            <a:endParaRPr sz="2500">
              <a:latin typeface="Times New Roman"/>
              <a:cs typeface="Times New Roman"/>
            </a:endParaRPr>
          </a:p>
          <a:p>
            <a:pPr marL="619760" lvl="1" indent="-233679">
              <a:lnSpc>
                <a:spcPct val="100000"/>
              </a:lnSpc>
              <a:spcBef>
                <a:spcPts val="560"/>
              </a:spcBef>
              <a:buFont typeface="Arial"/>
              <a:buChar char="•"/>
              <a:tabLst>
                <a:tab pos="619760" algn="l"/>
                <a:tab pos="620395" algn="l"/>
              </a:tabLst>
            </a:pPr>
            <a:r>
              <a:rPr sz="2300" spc="-5" dirty="0">
                <a:latin typeface="Times New Roman"/>
                <a:cs typeface="Times New Roman"/>
              </a:rPr>
              <a:t>Something you</a:t>
            </a:r>
            <a:r>
              <a:rPr sz="2300" dirty="0">
                <a:latin typeface="Times New Roman"/>
                <a:cs typeface="Times New Roman"/>
              </a:rPr>
              <a:t> </a:t>
            </a:r>
            <a:r>
              <a:rPr sz="2300" spc="-5" dirty="0">
                <a:latin typeface="Times New Roman"/>
                <a:cs typeface="Times New Roman"/>
              </a:rPr>
              <a:t>know</a:t>
            </a:r>
            <a:endParaRPr sz="2300">
              <a:latin typeface="Times New Roman"/>
              <a:cs typeface="Times New Roman"/>
            </a:endParaRPr>
          </a:p>
          <a:p>
            <a:pPr marL="619760" lvl="1" indent="-233679">
              <a:lnSpc>
                <a:spcPct val="100000"/>
              </a:lnSpc>
              <a:spcBef>
                <a:spcPts val="555"/>
              </a:spcBef>
              <a:buFont typeface="Arial"/>
              <a:buChar char="•"/>
              <a:tabLst>
                <a:tab pos="619760" algn="l"/>
                <a:tab pos="620395" algn="l"/>
              </a:tabLst>
            </a:pPr>
            <a:r>
              <a:rPr sz="2300" spc="-5" dirty="0">
                <a:latin typeface="Times New Roman"/>
                <a:cs typeface="Times New Roman"/>
              </a:rPr>
              <a:t>Something you</a:t>
            </a:r>
            <a:r>
              <a:rPr sz="2300" dirty="0">
                <a:latin typeface="Times New Roman"/>
                <a:cs typeface="Times New Roman"/>
              </a:rPr>
              <a:t> </a:t>
            </a:r>
            <a:r>
              <a:rPr sz="2300" spc="-5" dirty="0">
                <a:latin typeface="Times New Roman"/>
                <a:cs typeface="Times New Roman"/>
              </a:rPr>
              <a:t>have</a:t>
            </a:r>
            <a:endParaRPr sz="2300">
              <a:latin typeface="Times New Roman"/>
              <a:cs typeface="Times New Roman"/>
            </a:endParaRPr>
          </a:p>
          <a:p>
            <a:pPr marL="619760" lvl="1" indent="-233679">
              <a:lnSpc>
                <a:spcPct val="100000"/>
              </a:lnSpc>
              <a:spcBef>
                <a:spcPts val="550"/>
              </a:spcBef>
              <a:buFont typeface="Arial"/>
              <a:buChar char="•"/>
              <a:tabLst>
                <a:tab pos="619760" algn="l"/>
                <a:tab pos="620395" algn="l"/>
              </a:tabLst>
            </a:pPr>
            <a:r>
              <a:rPr sz="2300" spc="-10" dirty="0">
                <a:latin typeface="Times New Roman"/>
                <a:cs typeface="Times New Roman"/>
              </a:rPr>
              <a:t>Something </a:t>
            </a:r>
            <a:r>
              <a:rPr sz="2300" spc="-5" dirty="0">
                <a:latin typeface="Times New Roman"/>
                <a:cs typeface="Times New Roman"/>
              </a:rPr>
              <a:t>you</a:t>
            </a:r>
            <a:r>
              <a:rPr sz="2300" dirty="0">
                <a:latin typeface="Times New Roman"/>
                <a:cs typeface="Times New Roman"/>
              </a:rPr>
              <a:t> </a:t>
            </a:r>
            <a:r>
              <a:rPr sz="2300" spc="-5" dirty="0">
                <a:latin typeface="Times New Roman"/>
                <a:cs typeface="Times New Roman"/>
              </a:rPr>
              <a:t>are.</a:t>
            </a:r>
            <a:endParaRPr sz="2300">
              <a:latin typeface="Times New Roman"/>
              <a:cs typeface="Times New Roman"/>
            </a:endParaRPr>
          </a:p>
          <a:p>
            <a:pPr marL="292735" marR="831850" indent="-280035">
              <a:lnSpc>
                <a:spcPct val="100000"/>
              </a:lnSpc>
              <a:spcBef>
                <a:spcPts val="590"/>
              </a:spcBef>
              <a:buFont typeface="Arial"/>
              <a:buChar char="•"/>
              <a:tabLst>
                <a:tab pos="292735" algn="l"/>
                <a:tab pos="293370" algn="l"/>
              </a:tabLst>
            </a:pPr>
            <a:r>
              <a:rPr sz="2500" dirty="0">
                <a:latin typeface="Times New Roman"/>
                <a:cs typeface="Times New Roman"/>
              </a:rPr>
              <a:t>Google and others implement</a:t>
            </a:r>
            <a:r>
              <a:rPr sz="2500" spc="-70" dirty="0">
                <a:latin typeface="Times New Roman"/>
                <a:cs typeface="Times New Roman"/>
              </a:rPr>
              <a:t> </a:t>
            </a:r>
            <a:r>
              <a:rPr sz="2500" dirty="0">
                <a:latin typeface="Times New Roman"/>
                <a:cs typeface="Times New Roman"/>
              </a:rPr>
              <a:t>two-factor  authentication.</a:t>
            </a:r>
            <a:endParaRPr sz="2500">
              <a:latin typeface="Times New Roman"/>
              <a:cs typeface="Times New Roman"/>
            </a:endParaRPr>
          </a:p>
          <a:p>
            <a:pPr marL="292735" marR="1627505" indent="-280035">
              <a:lnSpc>
                <a:spcPct val="100000"/>
              </a:lnSpc>
              <a:spcBef>
                <a:spcPts val="600"/>
              </a:spcBef>
              <a:buFont typeface="Arial"/>
              <a:buChar char="•"/>
              <a:tabLst>
                <a:tab pos="292735" algn="l"/>
                <a:tab pos="293370" algn="l"/>
              </a:tabLst>
            </a:pPr>
            <a:r>
              <a:rPr sz="2500" dirty="0">
                <a:latin typeface="Times New Roman"/>
                <a:cs typeface="Times New Roman"/>
              </a:rPr>
              <a:t>If a </a:t>
            </a:r>
            <a:r>
              <a:rPr sz="2500" spc="-5" dirty="0">
                <a:latin typeface="Times New Roman"/>
                <a:cs typeface="Times New Roman"/>
              </a:rPr>
              <a:t>service </a:t>
            </a:r>
            <a:r>
              <a:rPr sz="2500" dirty="0">
                <a:latin typeface="Times New Roman"/>
                <a:cs typeface="Times New Roman"/>
              </a:rPr>
              <a:t>you use has two-factor  authentication, </a:t>
            </a:r>
            <a:r>
              <a:rPr sz="2500" i="1" dirty="0">
                <a:latin typeface="Times New Roman"/>
                <a:cs typeface="Times New Roman"/>
              </a:rPr>
              <a:t>turn it on!</a:t>
            </a:r>
            <a:endParaRPr sz="25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45720" rIns="0" bIns="0" rtlCol="0">
            <a:spAutoFit/>
          </a:bodyPr>
          <a:lstStyle/>
          <a:p>
            <a:pPr marL="25400">
              <a:lnSpc>
                <a:spcPct val="100000"/>
              </a:lnSpc>
              <a:spcBef>
                <a:spcPts val="360"/>
              </a:spcBef>
            </a:pPr>
            <a:fld id="{81D60167-4931-47E6-BA6A-407CBD079E47}" type="slidenum">
              <a:rPr spc="-5" dirty="0"/>
              <a:t>78</a:t>
            </a:fld>
            <a:endParaRPr spc="-5" dirty="0"/>
          </a:p>
        </p:txBody>
      </p:sp>
    </p:spTree>
    <p:extLst>
      <p:ext uri="{BB962C8B-B14F-4D97-AF65-F5344CB8AC3E}">
        <p14:creationId xmlns:p14="http://schemas.microsoft.com/office/powerpoint/2010/main" val="163544097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278121" y="1440433"/>
            <a:ext cx="1501140" cy="467359"/>
          </a:xfrm>
          <a:prstGeom prst="rect">
            <a:avLst/>
          </a:prstGeom>
        </p:spPr>
        <p:txBody>
          <a:bodyPr vert="horz" wrap="square" lIns="0" tIns="12065" rIns="0" bIns="0" rtlCol="0">
            <a:spAutoFit/>
          </a:bodyPr>
          <a:lstStyle/>
          <a:p>
            <a:pPr marL="12700">
              <a:lnSpc>
                <a:spcPct val="100000"/>
              </a:lnSpc>
              <a:spcBef>
                <a:spcPts val="95"/>
              </a:spcBef>
            </a:pPr>
            <a:r>
              <a:rPr spc="-10" dirty="0"/>
              <a:t>Questions</a:t>
            </a:r>
          </a:p>
        </p:txBody>
      </p:sp>
      <p:sp>
        <p:nvSpPr>
          <p:cNvPr id="3" name="object 3"/>
          <p:cNvSpPr/>
          <p:nvPr/>
        </p:nvSpPr>
        <p:spPr>
          <a:xfrm>
            <a:off x="4603241" y="2757677"/>
            <a:ext cx="677545" cy="711835"/>
          </a:xfrm>
          <a:custGeom>
            <a:avLst/>
            <a:gdLst/>
            <a:ahLst/>
            <a:cxnLst/>
            <a:rect l="l" t="t" r="r" b="b"/>
            <a:pathLst>
              <a:path w="677545" h="711835">
                <a:moveTo>
                  <a:pt x="677417" y="182117"/>
                </a:moveTo>
                <a:lnTo>
                  <a:pt x="647699" y="78485"/>
                </a:lnTo>
                <a:lnTo>
                  <a:pt x="611123" y="22859"/>
                </a:lnTo>
                <a:lnTo>
                  <a:pt x="544829" y="0"/>
                </a:lnTo>
                <a:lnTo>
                  <a:pt x="478535" y="7619"/>
                </a:lnTo>
                <a:lnTo>
                  <a:pt x="397763" y="47243"/>
                </a:lnTo>
                <a:lnTo>
                  <a:pt x="330707" y="134111"/>
                </a:lnTo>
                <a:lnTo>
                  <a:pt x="265175" y="204977"/>
                </a:lnTo>
                <a:lnTo>
                  <a:pt x="205739" y="300227"/>
                </a:lnTo>
                <a:lnTo>
                  <a:pt x="169163" y="395477"/>
                </a:lnTo>
                <a:lnTo>
                  <a:pt x="21335" y="403097"/>
                </a:lnTo>
                <a:lnTo>
                  <a:pt x="0" y="451103"/>
                </a:lnTo>
                <a:lnTo>
                  <a:pt x="21335" y="473963"/>
                </a:lnTo>
                <a:lnTo>
                  <a:pt x="161543" y="467105"/>
                </a:lnTo>
                <a:lnTo>
                  <a:pt x="161543" y="617410"/>
                </a:lnTo>
                <a:lnTo>
                  <a:pt x="184403" y="688847"/>
                </a:lnTo>
                <a:lnTo>
                  <a:pt x="220979" y="711707"/>
                </a:lnTo>
                <a:lnTo>
                  <a:pt x="301751" y="695705"/>
                </a:lnTo>
                <a:lnTo>
                  <a:pt x="397763" y="648461"/>
                </a:lnTo>
                <a:lnTo>
                  <a:pt x="486155" y="577595"/>
                </a:lnTo>
                <a:lnTo>
                  <a:pt x="566927" y="498347"/>
                </a:lnTo>
                <a:lnTo>
                  <a:pt x="640841" y="387095"/>
                </a:lnTo>
                <a:lnTo>
                  <a:pt x="669797" y="291845"/>
                </a:lnTo>
                <a:lnTo>
                  <a:pt x="677417" y="182117"/>
                </a:lnTo>
                <a:close/>
              </a:path>
              <a:path w="677545" h="711835">
                <a:moveTo>
                  <a:pt x="161543" y="617410"/>
                </a:moveTo>
                <a:lnTo>
                  <a:pt x="161543" y="467105"/>
                </a:lnTo>
                <a:lnTo>
                  <a:pt x="153923" y="593597"/>
                </a:lnTo>
                <a:lnTo>
                  <a:pt x="161543" y="617410"/>
                </a:lnTo>
                <a:close/>
              </a:path>
            </a:pathLst>
          </a:custGeom>
          <a:solidFill>
            <a:srgbClr val="000000"/>
          </a:solidFill>
        </p:spPr>
        <p:txBody>
          <a:bodyPr wrap="square" lIns="0" tIns="0" rIns="0" bIns="0" rtlCol="0"/>
          <a:lstStyle/>
          <a:p>
            <a:endParaRPr/>
          </a:p>
        </p:txBody>
      </p:sp>
      <p:sp>
        <p:nvSpPr>
          <p:cNvPr id="4" name="object 4"/>
          <p:cNvSpPr/>
          <p:nvPr/>
        </p:nvSpPr>
        <p:spPr>
          <a:xfrm>
            <a:off x="4566665" y="3507485"/>
            <a:ext cx="470534" cy="1047115"/>
          </a:xfrm>
          <a:custGeom>
            <a:avLst/>
            <a:gdLst/>
            <a:ahLst/>
            <a:cxnLst/>
            <a:rect l="l" t="t" r="r" b="b"/>
            <a:pathLst>
              <a:path w="470535" h="1047114">
                <a:moveTo>
                  <a:pt x="470153" y="190499"/>
                </a:moveTo>
                <a:lnTo>
                  <a:pt x="470153" y="128015"/>
                </a:lnTo>
                <a:lnTo>
                  <a:pt x="454913" y="80771"/>
                </a:lnTo>
                <a:lnTo>
                  <a:pt x="388620" y="16763"/>
                </a:lnTo>
                <a:lnTo>
                  <a:pt x="300227" y="0"/>
                </a:lnTo>
                <a:lnTo>
                  <a:pt x="198119" y="24383"/>
                </a:lnTo>
                <a:lnTo>
                  <a:pt x="132587" y="88391"/>
                </a:lnTo>
                <a:lnTo>
                  <a:pt x="88391" y="182117"/>
                </a:lnTo>
                <a:lnTo>
                  <a:pt x="44195" y="332993"/>
                </a:lnTo>
                <a:lnTo>
                  <a:pt x="14477" y="483869"/>
                </a:lnTo>
                <a:lnTo>
                  <a:pt x="0" y="627125"/>
                </a:lnTo>
                <a:lnTo>
                  <a:pt x="14478" y="784859"/>
                </a:lnTo>
                <a:lnTo>
                  <a:pt x="57912" y="887729"/>
                </a:lnTo>
                <a:lnTo>
                  <a:pt x="124968" y="1006601"/>
                </a:lnTo>
                <a:lnTo>
                  <a:pt x="190500" y="1046987"/>
                </a:lnTo>
                <a:lnTo>
                  <a:pt x="278892" y="1046987"/>
                </a:lnTo>
                <a:lnTo>
                  <a:pt x="352044" y="1038605"/>
                </a:lnTo>
                <a:lnTo>
                  <a:pt x="359664" y="1033623"/>
                </a:lnTo>
                <a:lnTo>
                  <a:pt x="359664" y="547115"/>
                </a:lnTo>
                <a:lnTo>
                  <a:pt x="367284" y="452627"/>
                </a:lnTo>
                <a:lnTo>
                  <a:pt x="388620" y="341375"/>
                </a:lnTo>
                <a:lnTo>
                  <a:pt x="470153" y="190499"/>
                </a:lnTo>
                <a:close/>
              </a:path>
              <a:path w="470535" h="1047114">
                <a:moveTo>
                  <a:pt x="462534" y="840485"/>
                </a:moveTo>
                <a:lnTo>
                  <a:pt x="440436" y="745235"/>
                </a:lnTo>
                <a:lnTo>
                  <a:pt x="381000" y="649985"/>
                </a:lnTo>
                <a:lnTo>
                  <a:pt x="359664" y="547115"/>
                </a:lnTo>
                <a:lnTo>
                  <a:pt x="359664" y="1033623"/>
                </a:lnTo>
                <a:lnTo>
                  <a:pt x="411480" y="999743"/>
                </a:lnTo>
                <a:lnTo>
                  <a:pt x="454914" y="927353"/>
                </a:lnTo>
                <a:lnTo>
                  <a:pt x="462534" y="840485"/>
                </a:lnTo>
                <a:close/>
              </a:path>
            </a:pathLst>
          </a:custGeom>
          <a:solidFill>
            <a:srgbClr val="000000"/>
          </a:solidFill>
        </p:spPr>
        <p:txBody>
          <a:bodyPr wrap="square" lIns="0" tIns="0" rIns="0" bIns="0" rtlCol="0"/>
          <a:lstStyle/>
          <a:p>
            <a:endParaRPr/>
          </a:p>
        </p:txBody>
      </p:sp>
      <p:sp>
        <p:nvSpPr>
          <p:cNvPr id="5" name="object 5"/>
          <p:cNvSpPr/>
          <p:nvPr/>
        </p:nvSpPr>
        <p:spPr>
          <a:xfrm>
            <a:off x="4941570" y="3541776"/>
            <a:ext cx="521970" cy="942340"/>
          </a:xfrm>
          <a:custGeom>
            <a:avLst/>
            <a:gdLst/>
            <a:ahLst/>
            <a:cxnLst/>
            <a:rect l="l" t="t" r="r" b="b"/>
            <a:pathLst>
              <a:path w="521970" h="942339">
                <a:moveTo>
                  <a:pt x="521970" y="584454"/>
                </a:moveTo>
                <a:lnTo>
                  <a:pt x="514350" y="544830"/>
                </a:lnTo>
                <a:lnTo>
                  <a:pt x="285750" y="275844"/>
                </a:lnTo>
                <a:lnTo>
                  <a:pt x="131826" y="39624"/>
                </a:lnTo>
                <a:lnTo>
                  <a:pt x="87630" y="0"/>
                </a:lnTo>
                <a:lnTo>
                  <a:pt x="6095" y="6858"/>
                </a:lnTo>
                <a:lnTo>
                  <a:pt x="0" y="46482"/>
                </a:lnTo>
                <a:lnTo>
                  <a:pt x="6096" y="93726"/>
                </a:lnTo>
                <a:lnTo>
                  <a:pt x="43434" y="166116"/>
                </a:lnTo>
                <a:lnTo>
                  <a:pt x="241554" y="362712"/>
                </a:lnTo>
                <a:lnTo>
                  <a:pt x="345186" y="474726"/>
                </a:lnTo>
                <a:lnTo>
                  <a:pt x="410718" y="537972"/>
                </a:lnTo>
                <a:lnTo>
                  <a:pt x="418338" y="561594"/>
                </a:lnTo>
                <a:lnTo>
                  <a:pt x="418338" y="640080"/>
                </a:lnTo>
                <a:lnTo>
                  <a:pt x="491490" y="608838"/>
                </a:lnTo>
                <a:lnTo>
                  <a:pt x="521970" y="584454"/>
                </a:lnTo>
                <a:close/>
              </a:path>
              <a:path w="521970" h="942339">
                <a:moveTo>
                  <a:pt x="418338" y="640080"/>
                </a:moveTo>
                <a:lnTo>
                  <a:pt x="418338" y="561594"/>
                </a:lnTo>
                <a:lnTo>
                  <a:pt x="397002" y="584454"/>
                </a:lnTo>
                <a:lnTo>
                  <a:pt x="352806" y="600456"/>
                </a:lnTo>
                <a:lnTo>
                  <a:pt x="264414" y="617220"/>
                </a:lnTo>
                <a:lnTo>
                  <a:pt x="191262" y="617220"/>
                </a:lnTo>
                <a:lnTo>
                  <a:pt x="124206" y="625602"/>
                </a:lnTo>
                <a:lnTo>
                  <a:pt x="80010" y="640080"/>
                </a:lnTo>
                <a:lnTo>
                  <a:pt x="51054" y="679704"/>
                </a:lnTo>
                <a:lnTo>
                  <a:pt x="51054" y="735330"/>
                </a:lnTo>
                <a:lnTo>
                  <a:pt x="95250" y="807720"/>
                </a:lnTo>
                <a:lnTo>
                  <a:pt x="131826" y="846963"/>
                </a:lnTo>
                <a:lnTo>
                  <a:pt x="131826" y="712470"/>
                </a:lnTo>
                <a:lnTo>
                  <a:pt x="147066" y="679704"/>
                </a:lnTo>
                <a:lnTo>
                  <a:pt x="191262" y="672846"/>
                </a:lnTo>
                <a:lnTo>
                  <a:pt x="316230" y="664464"/>
                </a:lnTo>
                <a:lnTo>
                  <a:pt x="418338" y="640080"/>
                </a:lnTo>
                <a:close/>
              </a:path>
              <a:path w="521970" h="942339">
                <a:moveTo>
                  <a:pt x="352806" y="917448"/>
                </a:moveTo>
                <a:lnTo>
                  <a:pt x="337566" y="886206"/>
                </a:lnTo>
                <a:lnTo>
                  <a:pt x="264414" y="861822"/>
                </a:lnTo>
                <a:lnTo>
                  <a:pt x="160782" y="766572"/>
                </a:lnTo>
                <a:lnTo>
                  <a:pt x="131826" y="712470"/>
                </a:lnTo>
                <a:lnTo>
                  <a:pt x="131826" y="846963"/>
                </a:lnTo>
                <a:lnTo>
                  <a:pt x="168402" y="886206"/>
                </a:lnTo>
                <a:lnTo>
                  <a:pt x="256794" y="941832"/>
                </a:lnTo>
                <a:lnTo>
                  <a:pt x="322326" y="941832"/>
                </a:lnTo>
                <a:lnTo>
                  <a:pt x="352806" y="917448"/>
                </a:lnTo>
                <a:close/>
              </a:path>
            </a:pathLst>
          </a:custGeom>
          <a:solidFill>
            <a:srgbClr val="000000"/>
          </a:solidFill>
        </p:spPr>
        <p:txBody>
          <a:bodyPr wrap="square" lIns="0" tIns="0" rIns="0" bIns="0" rtlCol="0"/>
          <a:lstStyle/>
          <a:p>
            <a:endParaRPr/>
          </a:p>
        </p:txBody>
      </p:sp>
      <p:sp>
        <p:nvSpPr>
          <p:cNvPr id="6" name="object 6"/>
          <p:cNvSpPr/>
          <p:nvPr/>
        </p:nvSpPr>
        <p:spPr>
          <a:xfrm>
            <a:off x="4603241" y="4331208"/>
            <a:ext cx="566420" cy="1416050"/>
          </a:xfrm>
          <a:custGeom>
            <a:avLst/>
            <a:gdLst/>
            <a:ahLst/>
            <a:cxnLst/>
            <a:rect l="l" t="t" r="r" b="b"/>
            <a:pathLst>
              <a:path w="566420" h="1416050">
                <a:moveTo>
                  <a:pt x="485393" y="1315974"/>
                </a:moveTo>
                <a:lnTo>
                  <a:pt x="485393" y="1173480"/>
                </a:lnTo>
                <a:lnTo>
                  <a:pt x="470153" y="1220724"/>
                </a:lnTo>
                <a:lnTo>
                  <a:pt x="403859" y="1220724"/>
                </a:lnTo>
                <a:lnTo>
                  <a:pt x="294131" y="1229106"/>
                </a:lnTo>
                <a:lnTo>
                  <a:pt x="140207" y="1251966"/>
                </a:lnTo>
                <a:lnTo>
                  <a:pt x="7619" y="1299972"/>
                </a:lnTo>
                <a:lnTo>
                  <a:pt x="0" y="1315974"/>
                </a:lnTo>
                <a:lnTo>
                  <a:pt x="63122" y="1415795"/>
                </a:lnTo>
                <a:lnTo>
                  <a:pt x="114867" y="1415795"/>
                </a:lnTo>
                <a:lnTo>
                  <a:pt x="153923" y="1386840"/>
                </a:lnTo>
                <a:lnTo>
                  <a:pt x="242315" y="1331214"/>
                </a:lnTo>
                <a:lnTo>
                  <a:pt x="374903" y="1299972"/>
                </a:lnTo>
                <a:lnTo>
                  <a:pt x="485393" y="1315974"/>
                </a:lnTo>
                <a:close/>
              </a:path>
              <a:path w="566420" h="1416050">
                <a:moveTo>
                  <a:pt x="396239" y="80772"/>
                </a:moveTo>
                <a:lnTo>
                  <a:pt x="359663" y="16763"/>
                </a:lnTo>
                <a:lnTo>
                  <a:pt x="278891" y="0"/>
                </a:lnTo>
                <a:lnTo>
                  <a:pt x="257555" y="41148"/>
                </a:lnTo>
                <a:lnTo>
                  <a:pt x="227075" y="103632"/>
                </a:lnTo>
                <a:lnTo>
                  <a:pt x="227075" y="254508"/>
                </a:lnTo>
                <a:lnTo>
                  <a:pt x="234695" y="412242"/>
                </a:lnTo>
                <a:lnTo>
                  <a:pt x="263651" y="554736"/>
                </a:lnTo>
                <a:lnTo>
                  <a:pt x="330707" y="713994"/>
                </a:lnTo>
                <a:lnTo>
                  <a:pt x="374903" y="813643"/>
                </a:lnTo>
                <a:lnTo>
                  <a:pt x="374903" y="389382"/>
                </a:lnTo>
                <a:lnTo>
                  <a:pt x="389381" y="230124"/>
                </a:lnTo>
                <a:lnTo>
                  <a:pt x="396239" y="80772"/>
                </a:lnTo>
                <a:close/>
              </a:path>
              <a:path w="566420" h="1416050">
                <a:moveTo>
                  <a:pt x="537209" y="1038606"/>
                </a:moveTo>
                <a:lnTo>
                  <a:pt x="506729" y="896112"/>
                </a:lnTo>
                <a:lnTo>
                  <a:pt x="448055" y="753618"/>
                </a:lnTo>
                <a:lnTo>
                  <a:pt x="374903" y="554736"/>
                </a:lnTo>
                <a:lnTo>
                  <a:pt x="374903" y="813643"/>
                </a:lnTo>
                <a:lnTo>
                  <a:pt x="411479" y="896112"/>
                </a:lnTo>
                <a:lnTo>
                  <a:pt x="463295" y="1038606"/>
                </a:lnTo>
                <a:lnTo>
                  <a:pt x="485393" y="1173480"/>
                </a:lnTo>
                <a:lnTo>
                  <a:pt x="485393" y="1315974"/>
                </a:lnTo>
                <a:lnTo>
                  <a:pt x="529589" y="1327306"/>
                </a:lnTo>
                <a:lnTo>
                  <a:pt x="529589" y="1165098"/>
                </a:lnTo>
                <a:lnTo>
                  <a:pt x="537209" y="1038606"/>
                </a:lnTo>
                <a:close/>
              </a:path>
              <a:path w="566420" h="1416050">
                <a:moveTo>
                  <a:pt x="566165" y="1308354"/>
                </a:moveTo>
                <a:lnTo>
                  <a:pt x="558545" y="1260348"/>
                </a:lnTo>
                <a:lnTo>
                  <a:pt x="529589" y="1213104"/>
                </a:lnTo>
                <a:lnTo>
                  <a:pt x="529589" y="1327306"/>
                </a:lnTo>
                <a:lnTo>
                  <a:pt x="544829" y="1331214"/>
                </a:lnTo>
                <a:lnTo>
                  <a:pt x="566165" y="1308354"/>
                </a:lnTo>
                <a:close/>
              </a:path>
            </a:pathLst>
          </a:custGeom>
          <a:solidFill>
            <a:srgbClr val="000000"/>
          </a:solidFill>
        </p:spPr>
        <p:txBody>
          <a:bodyPr wrap="square" lIns="0" tIns="0" rIns="0" bIns="0" rtlCol="0"/>
          <a:lstStyle/>
          <a:p>
            <a:endParaRPr/>
          </a:p>
        </p:txBody>
      </p:sp>
      <p:sp>
        <p:nvSpPr>
          <p:cNvPr id="7" name="object 7"/>
          <p:cNvSpPr/>
          <p:nvPr/>
        </p:nvSpPr>
        <p:spPr>
          <a:xfrm>
            <a:off x="4323588" y="4372355"/>
            <a:ext cx="470534" cy="1179830"/>
          </a:xfrm>
          <a:custGeom>
            <a:avLst/>
            <a:gdLst/>
            <a:ahLst/>
            <a:cxnLst/>
            <a:rect l="l" t="t" r="r" b="b"/>
            <a:pathLst>
              <a:path w="470535" h="1179829">
                <a:moveTo>
                  <a:pt x="381761" y="1045463"/>
                </a:moveTo>
                <a:lnTo>
                  <a:pt x="381761" y="918972"/>
                </a:lnTo>
                <a:lnTo>
                  <a:pt x="368045" y="950213"/>
                </a:lnTo>
                <a:lnTo>
                  <a:pt x="287273" y="981456"/>
                </a:lnTo>
                <a:lnTo>
                  <a:pt x="109727" y="1028700"/>
                </a:lnTo>
                <a:lnTo>
                  <a:pt x="7619" y="1076706"/>
                </a:lnTo>
                <a:lnTo>
                  <a:pt x="0" y="1109472"/>
                </a:lnTo>
                <a:lnTo>
                  <a:pt x="80771" y="1179576"/>
                </a:lnTo>
                <a:lnTo>
                  <a:pt x="117347" y="1179576"/>
                </a:lnTo>
                <a:lnTo>
                  <a:pt x="205739" y="1116330"/>
                </a:lnTo>
                <a:lnTo>
                  <a:pt x="293369" y="1068324"/>
                </a:lnTo>
                <a:lnTo>
                  <a:pt x="381761" y="1045463"/>
                </a:lnTo>
                <a:close/>
              </a:path>
              <a:path w="470535" h="1179829">
                <a:moveTo>
                  <a:pt x="454913" y="150876"/>
                </a:moveTo>
                <a:lnTo>
                  <a:pt x="441197" y="47243"/>
                </a:lnTo>
                <a:lnTo>
                  <a:pt x="418337" y="0"/>
                </a:lnTo>
                <a:lnTo>
                  <a:pt x="352805" y="0"/>
                </a:lnTo>
                <a:lnTo>
                  <a:pt x="323849" y="47244"/>
                </a:lnTo>
                <a:lnTo>
                  <a:pt x="316229" y="134874"/>
                </a:lnTo>
                <a:lnTo>
                  <a:pt x="323849" y="324612"/>
                </a:lnTo>
                <a:lnTo>
                  <a:pt x="337565" y="499109"/>
                </a:lnTo>
                <a:lnTo>
                  <a:pt x="352805" y="610362"/>
                </a:lnTo>
                <a:lnTo>
                  <a:pt x="381761" y="784098"/>
                </a:lnTo>
                <a:lnTo>
                  <a:pt x="381761" y="1045463"/>
                </a:lnTo>
                <a:lnTo>
                  <a:pt x="404621" y="1039748"/>
                </a:lnTo>
                <a:lnTo>
                  <a:pt x="404621" y="482345"/>
                </a:lnTo>
                <a:lnTo>
                  <a:pt x="441197" y="260604"/>
                </a:lnTo>
                <a:lnTo>
                  <a:pt x="454913" y="150876"/>
                </a:lnTo>
                <a:close/>
              </a:path>
              <a:path w="470535" h="1179829">
                <a:moveTo>
                  <a:pt x="470153" y="1005840"/>
                </a:moveTo>
                <a:lnTo>
                  <a:pt x="470153" y="902969"/>
                </a:lnTo>
                <a:lnTo>
                  <a:pt x="454913" y="768096"/>
                </a:lnTo>
                <a:lnTo>
                  <a:pt x="410717" y="577596"/>
                </a:lnTo>
                <a:lnTo>
                  <a:pt x="404621" y="482345"/>
                </a:lnTo>
                <a:lnTo>
                  <a:pt x="404621" y="1039748"/>
                </a:lnTo>
                <a:lnTo>
                  <a:pt x="448817" y="1028700"/>
                </a:lnTo>
                <a:lnTo>
                  <a:pt x="470153" y="1005840"/>
                </a:lnTo>
                <a:close/>
              </a:path>
            </a:pathLst>
          </a:custGeom>
          <a:solidFill>
            <a:srgbClr val="000000"/>
          </a:solidFill>
        </p:spPr>
        <p:txBody>
          <a:bodyPr wrap="square" lIns="0" tIns="0" rIns="0" bIns="0" rtlCol="0"/>
          <a:lstStyle/>
          <a:p>
            <a:endParaRPr/>
          </a:p>
        </p:txBody>
      </p:sp>
      <p:sp>
        <p:nvSpPr>
          <p:cNvPr id="8" name="object 8"/>
          <p:cNvSpPr/>
          <p:nvPr/>
        </p:nvSpPr>
        <p:spPr>
          <a:xfrm>
            <a:off x="4308347" y="2634995"/>
            <a:ext cx="772795" cy="1052830"/>
          </a:xfrm>
          <a:custGeom>
            <a:avLst/>
            <a:gdLst/>
            <a:ahLst/>
            <a:cxnLst/>
            <a:rect l="l" t="t" r="r" b="b"/>
            <a:pathLst>
              <a:path w="772795" h="1052829">
                <a:moveTo>
                  <a:pt x="772667" y="70866"/>
                </a:moveTo>
                <a:lnTo>
                  <a:pt x="720851" y="0"/>
                </a:lnTo>
                <a:lnTo>
                  <a:pt x="653795" y="0"/>
                </a:lnTo>
                <a:lnTo>
                  <a:pt x="573023" y="39624"/>
                </a:lnTo>
                <a:lnTo>
                  <a:pt x="521969" y="142494"/>
                </a:lnTo>
                <a:lnTo>
                  <a:pt x="454913" y="190500"/>
                </a:lnTo>
                <a:lnTo>
                  <a:pt x="352805" y="204978"/>
                </a:lnTo>
                <a:lnTo>
                  <a:pt x="168401" y="230124"/>
                </a:lnTo>
                <a:lnTo>
                  <a:pt x="21335" y="277368"/>
                </a:lnTo>
                <a:lnTo>
                  <a:pt x="0" y="316992"/>
                </a:lnTo>
                <a:lnTo>
                  <a:pt x="14477" y="443484"/>
                </a:lnTo>
                <a:lnTo>
                  <a:pt x="66293" y="617220"/>
                </a:lnTo>
                <a:lnTo>
                  <a:pt x="110489" y="703310"/>
                </a:lnTo>
                <a:lnTo>
                  <a:pt x="110489" y="339852"/>
                </a:lnTo>
                <a:lnTo>
                  <a:pt x="235457" y="292608"/>
                </a:lnTo>
                <a:lnTo>
                  <a:pt x="433577" y="268986"/>
                </a:lnTo>
                <a:lnTo>
                  <a:pt x="514349" y="277368"/>
                </a:lnTo>
                <a:lnTo>
                  <a:pt x="535685" y="300228"/>
                </a:lnTo>
                <a:lnTo>
                  <a:pt x="558545" y="276434"/>
                </a:lnTo>
                <a:lnTo>
                  <a:pt x="558545" y="221742"/>
                </a:lnTo>
                <a:lnTo>
                  <a:pt x="580643" y="150876"/>
                </a:lnTo>
                <a:lnTo>
                  <a:pt x="639317" y="86868"/>
                </a:lnTo>
                <a:lnTo>
                  <a:pt x="684275" y="70866"/>
                </a:lnTo>
                <a:lnTo>
                  <a:pt x="742187" y="110490"/>
                </a:lnTo>
                <a:lnTo>
                  <a:pt x="772667" y="70866"/>
                </a:lnTo>
                <a:close/>
              </a:path>
              <a:path w="772795" h="1052829">
                <a:moveTo>
                  <a:pt x="447293" y="1004316"/>
                </a:moveTo>
                <a:lnTo>
                  <a:pt x="433577" y="934212"/>
                </a:lnTo>
                <a:lnTo>
                  <a:pt x="404621" y="838962"/>
                </a:lnTo>
                <a:lnTo>
                  <a:pt x="293369" y="726948"/>
                </a:lnTo>
                <a:lnTo>
                  <a:pt x="183641" y="625602"/>
                </a:lnTo>
                <a:lnTo>
                  <a:pt x="131825" y="513588"/>
                </a:lnTo>
                <a:lnTo>
                  <a:pt x="110489" y="339852"/>
                </a:lnTo>
                <a:lnTo>
                  <a:pt x="110489" y="703310"/>
                </a:lnTo>
                <a:lnTo>
                  <a:pt x="139445" y="759714"/>
                </a:lnTo>
                <a:lnTo>
                  <a:pt x="212597" y="886206"/>
                </a:lnTo>
                <a:lnTo>
                  <a:pt x="279653" y="973074"/>
                </a:lnTo>
                <a:lnTo>
                  <a:pt x="345185" y="1035558"/>
                </a:lnTo>
                <a:lnTo>
                  <a:pt x="410717" y="1052322"/>
                </a:lnTo>
                <a:lnTo>
                  <a:pt x="447293" y="1004316"/>
                </a:lnTo>
                <a:close/>
              </a:path>
              <a:path w="772795" h="1052829">
                <a:moveTo>
                  <a:pt x="573023" y="261366"/>
                </a:moveTo>
                <a:lnTo>
                  <a:pt x="558545" y="221742"/>
                </a:lnTo>
                <a:lnTo>
                  <a:pt x="558545" y="276434"/>
                </a:lnTo>
                <a:lnTo>
                  <a:pt x="573023" y="261366"/>
                </a:lnTo>
                <a:close/>
              </a:path>
            </a:pathLst>
          </a:custGeom>
          <a:solidFill>
            <a:srgbClr val="000000"/>
          </a:solidFill>
        </p:spPr>
        <p:txBody>
          <a:bodyPr wrap="square" lIns="0" tIns="0" rIns="0" bIns="0" rtlCol="0"/>
          <a:lstStyle/>
          <a:p>
            <a:endParaRPr/>
          </a:p>
        </p:txBody>
      </p:sp>
      <p:sp>
        <p:nvSpPr>
          <p:cNvPr id="9" name="object 9"/>
          <p:cNvSpPr/>
          <p:nvPr/>
        </p:nvSpPr>
        <p:spPr>
          <a:xfrm>
            <a:off x="5382767" y="2391155"/>
            <a:ext cx="205104" cy="259079"/>
          </a:xfrm>
          <a:custGeom>
            <a:avLst/>
            <a:gdLst/>
            <a:ahLst/>
            <a:cxnLst/>
            <a:rect l="l" t="t" r="r" b="b"/>
            <a:pathLst>
              <a:path w="205104" h="259080">
                <a:moveTo>
                  <a:pt x="176022" y="186356"/>
                </a:moveTo>
                <a:lnTo>
                  <a:pt x="176022" y="115824"/>
                </a:lnTo>
                <a:lnTo>
                  <a:pt x="153924" y="155448"/>
                </a:lnTo>
                <a:lnTo>
                  <a:pt x="117348" y="163830"/>
                </a:lnTo>
                <a:lnTo>
                  <a:pt x="73152" y="155448"/>
                </a:lnTo>
                <a:lnTo>
                  <a:pt x="28956" y="179832"/>
                </a:lnTo>
                <a:lnTo>
                  <a:pt x="6096" y="211074"/>
                </a:lnTo>
                <a:lnTo>
                  <a:pt x="0" y="250698"/>
                </a:lnTo>
                <a:lnTo>
                  <a:pt x="28956" y="259080"/>
                </a:lnTo>
                <a:lnTo>
                  <a:pt x="42672" y="242316"/>
                </a:lnTo>
                <a:lnTo>
                  <a:pt x="42672" y="227838"/>
                </a:lnTo>
                <a:lnTo>
                  <a:pt x="65532" y="203454"/>
                </a:lnTo>
                <a:lnTo>
                  <a:pt x="117348" y="203454"/>
                </a:lnTo>
                <a:lnTo>
                  <a:pt x="169164" y="195072"/>
                </a:lnTo>
                <a:lnTo>
                  <a:pt x="176022" y="186356"/>
                </a:lnTo>
                <a:close/>
              </a:path>
              <a:path w="205104" h="259080">
                <a:moveTo>
                  <a:pt x="204978" y="149558"/>
                </a:moveTo>
                <a:lnTo>
                  <a:pt x="204978" y="46367"/>
                </a:lnTo>
                <a:lnTo>
                  <a:pt x="198120" y="21336"/>
                </a:lnTo>
                <a:lnTo>
                  <a:pt x="132046" y="0"/>
                </a:lnTo>
                <a:lnTo>
                  <a:pt x="116863" y="0"/>
                </a:lnTo>
                <a:lnTo>
                  <a:pt x="65532" y="14478"/>
                </a:lnTo>
                <a:lnTo>
                  <a:pt x="50292" y="53340"/>
                </a:lnTo>
                <a:lnTo>
                  <a:pt x="73152" y="68580"/>
                </a:lnTo>
                <a:lnTo>
                  <a:pt x="94488" y="53340"/>
                </a:lnTo>
                <a:lnTo>
                  <a:pt x="124968" y="45720"/>
                </a:lnTo>
                <a:lnTo>
                  <a:pt x="153924" y="45720"/>
                </a:lnTo>
                <a:lnTo>
                  <a:pt x="176022" y="68580"/>
                </a:lnTo>
                <a:lnTo>
                  <a:pt x="176022" y="186356"/>
                </a:lnTo>
                <a:lnTo>
                  <a:pt x="204978" y="149558"/>
                </a:lnTo>
                <a:close/>
              </a:path>
            </a:pathLst>
          </a:custGeom>
          <a:solidFill>
            <a:srgbClr val="000000"/>
          </a:solidFill>
        </p:spPr>
        <p:txBody>
          <a:bodyPr wrap="square" lIns="0" tIns="0" rIns="0" bIns="0" rtlCol="0"/>
          <a:lstStyle/>
          <a:p>
            <a:endParaRPr/>
          </a:p>
        </p:txBody>
      </p:sp>
      <p:sp>
        <p:nvSpPr>
          <p:cNvPr id="10" name="object 10"/>
          <p:cNvSpPr/>
          <p:nvPr/>
        </p:nvSpPr>
        <p:spPr>
          <a:xfrm>
            <a:off x="5330952" y="2683001"/>
            <a:ext cx="54610" cy="56515"/>
          </a:xfrm>
          <a:custGeom>
            <a:avLst/>
            <a:gdLst/>
            <a:ahLst/>
            <a:cxnLst/>
            <a:rect l="l" t="t" r="r" b="b"/>
            <a:pathLst>
              <a:path w="54610" h="56514">
                <a:moveTo>
                  <a:pt x="54101" y="28194"/>
                </a:moveTo>
                <a:lnTo>
                  <a:pt x="51970" y="17037"/>
                </a:lnTo>
                <a:lnTo>
                  <a:pt x="46196" y="8096"/>
                </a:lnTo>
                <a:lnTo>
                  <a:pt x="37707" y="2155"/>
                </a:lnTo>
                <a:lnTo>
                  <a:pt x="27431" y="0"/>
                </a:lnTo>
                <a:lnTo>
                  <a:pt x="16716" y="2155"/>
                </a:lnTo>
                <a:lnTo>
                  <a:pt x="8000" y="8096"/>
                </a:lnTo>
                <a:lnTo>
                  <a:pt x="2143" y="17037"/>
                </a:lnTo>
                <a:lnTo>
                  <a:pt x="0" y="28194"/>
                </a:lnTo>
                <a:lnTo>
                  <a:pt x="2143" y="39350"/>
                </a:lnTo>
                <a:lnTo>
                  <a:pt x="8000" y="48291"/>
                </a:lnTo>
                <a:lnTo>
                  <a:pt x="16716" y="54232"/>
                </a:lnTo>
                <a:lnTo>
                  <a:pt x="27431" y="56388"/>
                </a:lnTo>
                <a:lnTo>
                  <a:pt x="37707" y="54232"/>
                </a:lnTo>
                <a:lnTo>
                  <a:pt x="46196" y="48291"/>
                </a:lnTo>
                <a:lnTo>
                  <a:pt x="51970" y="39350"/>
                </a:lnTo>
                <a:lnTo>
                  <a:pt x="54101" y="28194"/>
                </a:lnTo>
                <a:close/>
              </a:path>
            </a:pathLst>
          </a:custGeom>
          <a:solidFill>
            <a:srgbClr val="000000"/>
          </a:solidFill>
        </p:spPr>
        <p:txBody>
          <a:bodyPr wrap="square" lIns="0" tIns="0" rIns="0" bIns="0" rtlCol="0"/>
          <a:lstStyle/>
          <a:p>
            <a:endParaRPr/>
          </a:p>
        </p:txBody>
      </p:sp>
      <p:sp>
        <p:nvSpPr>
          <p:cNvPr id="11" name="object 11"/>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12" name="object 12"/>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79</a:t>
            </a:fld>
            <a:endParaRPr spc="-5"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981200" y="4191000"/>
            <a:ext cx="4191000" cy="990600"/>
          </a:xfrm>
          <a:custGeom>
            <a:avLst/>
            <a:gdLst/>
            <a:ahLst/>
            <a:cxnLst/>
            <a:rect l="l" t="t" r="r" b="b"/>
            <a:pathLst>
              <a:path w="4191000" h="990600">
                <a:moveTo>
                  <a:pt x="0" y="0"/>
                </a:moveTo>
                <a:lnTo>
                  <a:pt x="0" y="990600"/>
                </a:lnTo>
                <a:lnTo>
                  <a:pt x="4191000" y="990600"/>
                </a:lnTo>
                <a:lnTo>
                  <a:pt x="4191000" y="0"/>
                </a:lnTo>
                <a:lnTo>
                  <a:pt x="0" y="0"/>
                </a:lnTo>
                <a:close/>
              </a:path>
            </a:pathLst>
          </a:custGeom>
          <a:solidFill>
            <a:srgbClr val="FFFF99"/>
          </a:solidFill>
        </p:spPr>
        <p:txBody>
          <a:bodyPr wrap="square" lIns="0" tIns="0" rIns="0" bIns="0" rtlCol="0"/>
          <a:lstStyle/>
          <a:p>
            <a:endParaRPr/>
          </a:p>
        </p:txBody>
      </p:sp>
      <p:sp>
        <p:nvSpPr>
          <p:cNvPr id="5" name="object 5"/>
          <p:cNvSpPr/>
          <p:nvPr/>
        </p:nvSpPr>
        <p:spPr>
          <a:xfrm>
            <a:off x="1976627" y="4186428"/>
            <a:ext cx="4200525" cy="1000125"/>
          </a:xfrm>
          <a:custGeom>
            <a:avLst/>
            <a:gdLst/>
            <a:ahLst/>
            <a:cxnLst/>
            <a:rect l="l" t="t" r="r" b="b"/>
            <a:pathLst>
              <a:path w="4200525" h="1000125">
                <a:moveTo>
                  <a:pt x="4200144" y="999744"/>
                </a:moveTo>
                <a:lnTo>
                  <a:pt x="4200144" y="0"/>
                </a:lnTo>
                <a:lnTo>
                  <a:pt x="0" y="0"/>
                </a:lnTo>
                <a:lnTo>
                  <a:pt x="0" y="999744"/>
                </a:lnTo>
                <a:lnTo>
                  <a:pt x="4572" y="999744"/>
                </a:lnTo>
                <a:lnTo>
                  <a:pt x="4572" y="9144"/>
                </a:lnTo>
                <a:lnTo>
                  <a:pt x="9144" y="4572"/>
                </a:lnTo>
                <a:lnTo>
                  <a:pt x="9144" y="9144"/>
                </a:lnTo>
                <a:lnTo>
                  <a:pt x="4191000" y="9144"/>
                </a:lnTo>
                <a:lnTo>
                  <a:pt x="4191000" y="4572"/>
                </a:lnTo>
                <a:lnTo>
                  <a:pt x="4195572" y="9144"/>
                </a:lnTo>
                <a:lnTo>
                  <a:pt x="4195572" y="999744"/>
                </a:lnTo>
                <a:lnTo>
                  <a:pt x="4200144" y="999744"/>
                </a:lnTo>
                <a:close/>
              </a:path>
              <a:path w="4200525" h="1000125">
                <a:moveTo>
                  <a:pt x="9144" y="9144"/>
                </a:moveTo>
                <a:lnTo>
                  <a:pt x="9144" y="4572"/>
                </a:lnTo>
                <a:lnTo>
                  <a:pt x="4572" y="9144"/>
                </a:lnTo>
                <a:lnTo>
                  <a:pt x="9144" y="9144"/>
                </a:lnTo>
                <a:close/>
              </a:path>
              <a:path w="4200525" h="1000125">
                <a:moveTo>
                  <a:pt x="9144" y="990600"/>
                </a:moveTo>
                <a:lnTo>
                  <a:pt x="9144" y="9144"/>
                </a:lnTo>
                <a:lnTo>
                  <a:pt x="4572" y="9144"/>
                </a:lnTo>
                <a:lnTo>
                  <a:pt x="4572" y="990600"/>
                </a:lnTo>
                <a:lnTo>
                  <a:pt x="9144" y="990600"/>
                </a:lnTo>
                <a:close/>
              </a:path>
              <a:path w="4200525" h="1000125">
                <a:moveTo>
                  <a:pt x="4195572" y="990600"/>
                </a:moveTo>
                <a:lnTo>
                  <a:pt x="4572" y="990600"/>
                </a:lnTo>
                <a:lnTo>
                  <a:pt x="9144" y="995172"/>
                </a:lnTo>
                <a:lnTo>
                  <a:pt x="9144" y="999744"/>
                </a:lnTo>
                <a:lnTo>
                  <a:pt x="4191000" y="999744"/>
                </a:lnTo>
                <a:lnTo>
                  <a:pt x="4191000" y="995172"/>
                </a:lnTo>
                <a:lnTo>
                  <a:pt x="4195572" y="990600"/>
                </a:lnTo>
                <a:close/>
              </a:path>
              <a:path w="4200525" h="1000125">
                <a:moveTo>
                  <a:pt x="9144" y="999744"/>
                </a:moveTo>
                <a:lnTo>
                  <a:pt x="9144" y="995172"/>
                </a:lnTo>
                <a:lnTo>
                  <a:pt x="4572" y="990600"/>
                </a:lnTo>
                <a:lnTo>
                  <a:pt x="4572" y="999744"/>
                </a:lnTo>
                <a:lnTo>
                  <a:pt x="9144" y="999744"/>
                </a:lnTo>
                <a:close/>
              </a:path>
              <a:path w="4200525" h="1000125">
                <a:moveTo>
                  <a:pt x="4195572" y="9144"/>
                </a:moveTo>
                <a:lnTo>
                  <a:pt x="4191000" y="4572"/>
                </a:lnTo>
                <a:lnTo>
                  <a:pt x="4191000" y="9144"/>
                </a:lnTo>
                <a:lnTo>
                  <a:pt x="4195572" y="9144"/>
                </a:lnTo>
                <a:close/>
              </a:path>
              <a:path w="4200525" h="1000125">
                <a:moveTo>
                  <a:pt x="4195572" y="990600"/>
                </a:moveTo>
                <a:lnTo>
                  <a:pt x="4195572" y="9144"/>
                </a:lnTo>
                <a:lnTo>
                  <a:pt x="4191000" y="9144"/>
                </a:lnTo>
                <a:lnTo>
                  <a:pt x="4191000" y="990600"/>
                </a:lnTo>
                <a:lnTo>
                  <a:pt x="4195572" y="990600"/>
                </a:lnTo>
                <a:close/>
              </a:path>
              <a:path w="4200525" h="1000125">
                <a:moveTo>
                  <a:pt x="4195572" y="999744"/>
                </a:moveTo>
                <a:lnTo>
                  <a:pt x="4195572" y="990600"/>
                </a:lnTo>
                <a:lnTo>
                  <a:pt x="4191000" y="995172"/>
                </a:lnTo>
                <a:lnTo>
                  <a:pt x="4191000" y="999744"/>
                </a:lnTo>
                <a:lnTo>
                  <a:pt x="4195572" y="999744"/>
                </a:lnTo>
                <a:close/>
              </a:path>
            </a:pathLst>
          </a:custGeom>
          <a:solidFill>
            <a:srgbClr val="000000"/>
          </a:solidFill>
        </p:spPr>
        <p:txBody>
          <a:bodyPr wrap="square" lIns="0" tIns="0" rIns="0" bIns="0" rtlCol="0"/>
          <a:lstStyle/>
          <a:p>
            <a:endParaRPr/>
          </a:p>
        </p:txBody>
      </p:sp>
      <p:sp>
        <p:nvSpPr>
          <p:cNvPr id="6" name="object 6"/>
          <p:cNvSpPr/>
          <p:nvPr/>
        </p:nvSpPr>
        <p:spPr>
          <a:xfrm>
            <a:off x="1981200" y="2438400"/>
            <a:ext cx="4191000" cy="990600"/>
          </a:xfrm>
          <a:custGeom>
            <a:avLst/>
            <a:gdLst/>
            <a:ahLst/>
            <a:cxnLst/>
            <a:rect l="l" t="t" r="r" b="b"/>
            <a:pathLst>
              <a:path w="4191000" h="990600">
                <a:moveTo>
                  <a:pt x="0" y="0"/>
                </a:moveTo>
                <a:lnTo>
                  <a:pt x="0" y="990600"/>
                </a:lnTo>
                <a:lnTo>
                  <a:pt x="4191000" y="990599"/>
                </a:lnTo>
                <a:lnTo>
                  <a:pt x="4191000" y="0"/>
                </a:lnTo>
                <a:lnTo>
                  <a:pt x="0" y="0"/>
                </a:lnTo>
                <a:close/>
              </a:path>
            </a:pathLst>
          </a:custGeom>
          <a:solidFill>
            <a:srgbClr val="FFFF99"/>
          </a:solidFill>
        </p:spPr>
        <p:txBody>
          <a:bodyPr wrap="square" lIns="0" tIns="0" rIns="0" bIns="0" rtlCol="0"/>
          <a:lstStyle/>
          <a:p>
            <a:endParaRPr/>
          </a:p>
        </p:txBody>
      </p:sp>
      <p:sp>
        <p:nvSpPr>
          <p:cNvPr id="7" name="object 7"/>
          <p:cNvSpPr/>
          <p:nvPr/>
        </p:nvSpPr>
        <p:spPr>
          <a:xfrm>
            <a:off x="1976627" y="2433827"/>
            <a:ext cx="4200525" cy="1000125"/>
          </a:xfrm>
          <a:custGeom>
            <a:avLst/>
            <a:gdLst/>
            <a:ahLst/>
            <a:cxnLst/>
            <a:rect l="l" t="t" r="r" b="b"/>
            <a:pathLst>
              <a:path w="4200525" h="1000125">
                <a:moveTo>
                  <a:pt x="4200144" y="999743"/>
                </a:moveTo>
                <a:lnTo>
                  <a:pt x="4200144" y="0"/>
                </a:lnTo>
                <a:lnTo>
                  <a:pt x="0" y="0"/>
                </a:lnTo>
                <a:lnTo>
                  <a:pt x="0" y="999744"/>
                </a:lnTo>
                <a:lnTo>
                  <a:pt x="4572" y="999744"/>
                </a:lnTo>
                <a:lnTo>
                  <a:pt x="4572" y="9144"/>
                </a:lnTo>
                <a:lnTo>
                  <a:pt x="9144" y="4572"/>
                </a:lnTo>
                <a:lnTo>
                  <a:pt x="9144" y="9144"/>
                </a:lnTo>
                <a:lnTo>
                  <a:pt x="4191000" y="9143"/>
                </a:lnTo>
                <a:lnTo>
                  <a:pt x="4191000" y="4571"/>
                </a:lnTo>
                <a:lnTo>
                  <a:pt x="4195572" y="9143"/>
                </a:lnTo>
                <a:lnTo>
                  <a:pt x="4195572" y="999743"/>
                </a:lnTo>
                <a:lnTo>
                  <a:pt x="4200144" y="999743"/>
                </a:lnTo>
                <a:close/>
              </a:path>
              <a:path w="4200525" h="1000125">
                <a:moveTo>
                  <a:pt x="9144" y="9144"/>
                </a:moveTo>
                <a:lnTo>
                  <a:pt x="9144" y="4572"/>
                </a:lnTo>
                <a:lnTo>
                  <a:pt x="4572" y="9144"/>
                </a:lnTo>
                <a:lnTo>
                  <a:pt x="9144" y="9144"/>
                </a:lnTo>
                <a:close/>
              </a:path>
              <a:path w="4200525" h="1000125">
                <a:moveTo>
                  <a:pt x="9144" y="990600"/>
                </a:moveTo>
                <a:lnTo>
                  <a:pt x="9144" y="9144"/>
                </a:lnTo>
                <a:lnTo>
                  <a:pt x="4572" y="9144"/>
                </a:lnTo>
                <a:lnTo>
                  <a:pt x="4572" y="990600"/>
                </a:lnTo>
                <a:lnTo>
                  <a:pt x="9144" y="990600"/>
                </a:lnTo>
                <a:close/>
              </a:path>
              <a:path w="4200525" h="1000125">
                <a:moveTo>
                  <a:pt x="4195572" y="990599"/>
                </a:moveTo>
                <a:lnTo>
                  <a:pt x="4572" y="990600"/>
                </a:lnTo>
                <a:lnTo>
                  <a:pt x="9144" y="995172"/>
                </a:lnTo>
                <a:lnTo>
                  <a:pt x="9143" y="999744"/>
                </a:lnTo>
                <a:lnTo>
                  <a:pt x="4191000" y="999743"/>
                </a:lnTo>
                <a:lnTo>
                  <a:pt x="4191000" y="995171"/>
                </a:lnTo>
                <a:lnTo>
                  <a:pt x="4195572" y="990599"/>
                </a:lnTo>
                <a:close/>
              </a:path>
              <a:path w="4200525" h="1000125">
                <a:moveTo>
                  <a:pt x="9143" y="999744"/>
                </a:moveTo>
                <a:lnTo>
                  <a:pt x="9144" y="995172"/>
                </a:lnTo>
                <a:lnTo>
                  <a:pt x="4572" y="990600"/>
                </a:lnTo>
                <a:lnTo>
                  <a:pt x="4572" y="999744"/>
                </a:lnTo>
                <a:lnTo>
                  <a:pt x="9143" y="999744"/>
                </a:lnTo>
                <a:close/>
              </a:path>
              <a:path w="4200525" h="1000125">
                <a:moveTo>
                  <a:pt x="4195572" y="9143"/>
                </a:moveTo>
                <a:lnTo>
                  <a:pt x="4191000" y="4571"/>
                </a:lnTo>
                <a:lnTo>
                  <a:pt x="4191000" y="9143"/>
                </a:lnTo>
                <a:lnTo>
                  <a:pt x="4195572" y="9143"/>
                </a:lnTo>
                <a:close/>
              </a:path>
              <a:path w="4200525" h="1000125">
                <a:moveTo>
                  <a:pt x="4195572" y="990599"/>
                </a:moveTo>
                <a:lnTo>
                  <a:pt x="4195572" y="9143"/>
                </a:lnTo>
                <a:lnTo>
                  <a:pt x="4191000" y="9143"/>
                </a:lnTo>
                <a:lnTo>
                  <a:pt x="4191000" y="990599"/>
                </a:lnTo>
                <a:lnTo>
                  <a:pt x="4195572" y="990599"/>
                </a:lnTo>
                <a:close/>
              </a:path>
              <a:path w="4200525" h="1000125">
                <a:moveTo>
                  <a:pt x="4195572" y="999743"/>
                </a:moveTo>
                <a:lnTo>
                  <a:pt x="4195572" y="990599"/>
                </a:lnTo>
                <a:lnTo>
                  <a:pt x="4191000" y="995171"/>
                </a:lnTo>
                <a:lnTo>
                  <a:pt x="4191000" y="999743"/>
                </a:lnTo>
                <a:lnTo>
                  <a:pt x="4195572" y="999743"/>
                </a:lnTo>
                <a:close/>
              </a:path>
            </a:pathLst>
          </a:custGeom>
          <a:solidFill>
            <a:srgbClr val="000000"/>
          </a:solidFill>
        </p:spPr>
        <p:txBody>
          <a:bodyPr wrap="square" lIns="0" tIns="0" rIns="0" bIns="0" rtlCol="0"/>
          <a:lstStyle/>
          <a:p>
            <a:endParaRPr/>
          </a:p>
        </p:txBody>
      </p:sp>
      <p:sp>
        <p:nvSpPr>
          <p:cNvPr id="8" name="object 8"/>
          <p:cNvSpPr txBox="1">
            <a:spLocks noGrp="1"/>
          </p:cNvSpPr>
          <p:nvPr>
            <p:ph type="title"/>
          </p:nvPr>
        </p:nvSpPr>
        <p:spPr>
          <a:prstGeom prst="rect">
            <a:avLst/>
          </a:prstGeom>
        </p:spPr>
        <p:txBody>
          <a:bodyPr vert="horz" wrap="square" lIns="0" tIns="12065" rIns="0" bIns="0" rtlCol="0">
            <a:spAutoFit/>
          </a:bodyPr>
          <a:lstStyle/>
          <a:p>
            <a:pPr marL="12700">
              <a:lnSpc>
                <a:spcPct val="100000"/>
              </a:lnSpc>
              <a:spcBef>
                <a:spcPts val="95"/>
              </a:spcBef>
            </a:pPr>
            <a:r>
              <a:rPr spc="-5" dirty="0"/>
              <a:t>Public Key</a:t>
            </a:r>
            <a:r>
              <a:rPr spc="10" dirty="0"/>
              <a:t> </a:t>
            </a:r>
            <a:r>
              <a:rPr spc="-5" dirty="0"/>
              <a:t>Cryptography</a:t>
            </a:r>
          </a:p>
        </p:txBody>
      </p:sp>
      <p:sp>
        <p:nvSpPr>
          <p:cNvPr id="9" name="object 9"/>
          <p:cNvSpPr/>
          <p:nvPr/>
        </p:nvSpPr>
        <p:spPr>
          <a:xfrm>
            <a:off x="3694176" y="2767231"/>
            <a:ext cx="316230" cy="342265"/>
          </a:xfrm>
          <a:custGeom>
            <a:avLst/>
            <a:gdLst/>
            <a:ahLst/>
            <a:cxnLst/>
            <a:rect l="l" t="t" r="r" b="b"/>
            <a:pathLst>
              <a:path w="316229" h="342264">
                <a:moveTo>
                  <a:pt x="316230" y="171802"/>
                </a:moveTo>
                <a:lnTo>
                  <a:pt x="305562" y="109318"/>
                </a:lnTo>
                <a:lnTo>
                  <a:pt x="285243" y="69999"/>
                </a:lnTo>
                <a:lnTo>
                  <a:pt x="258777" y="39402"/>
                </a:lnTo>
                <a:lnTo>
                  <a:pt x="193594" y="4396"/>
                </a:lnTo>
                <a:lnTo>
                  <a:pt x="157972" y="0"/>
                </a:lnTo>
                <a:lnTo>
                  <a:pt x="122391" y="4348"/>
                </a:lnTo>
                <a:lnTo>
                  <a:pt x="57543" y="39307"/>
                </a:lnTo>
                <a:lnTo>
                  <a:pt x="31371" y="69928"/>
                </a:lnTo>
                <a:lnTo>
                  <a:pt x="11429" y="109318"/>
                </a:lnTo>
                <a:lnTo>
                  <a:pt x="0" y="171802"/>
                </a:lnTo>
                <a:lnTo>
                  <a:pt x="2286" y="202282"/>
                </a:lnTo>
                <a:lnTo>
                  <a:pt x="23622" y="260956"/>
                </a:lnTo>
                <a:lnTo>
                  <a:pt x="51117" y="296306"/>
                </a:lnTo>
                <a:lnTo>
                  <a:pt x="82510" y="321217"/>
                </a:lnTo>
                <a:lnTo>
                  <a:pt x="151552" y="342054"/>
                </a:lnTo>
                <a:lnTo>
                  <a:pt x="186484" y="339145"/>
                </a:lnTo>
                <a:lnTo>
                  <a:pt x="250376" y="309583"/>
                </a:lnTo>
                <a:lnTo>
                  <a:pt x="297248" y="252249"/>
                </a:lnTo>
                <a:lnTo>
                  <a:pt x="310904" y="214623"/>
                </a:lnTo>
                <a:lnTo>
                  <a:pt x="316230" y="171802"/>
                </a:lnTo>
                <a:close/>
              </a:path>
            </a:pathLst>
          </a:custGeom>
          <a:solidFill>
            <a:srgbClr val="FFFFFF"/>
          </a:solidFill>
        </p:spPr>
        <p:txBody>
          <a:bodyPr wrap="square" lIns="0" tIns="0" rIns="0" bIns="0" rtlCol="0"/>
          <a:lstStyle/>
          <a:p>
            <a:endParaRPr/>
          </a:p>
        </p:txBody>
      </p:sp>
      <p:sp>
        <p:nvSpPr>
          <p:cNvPr id="10" name="object 10"/>
          <p:cNvSpPr/>
          <p:nvPr/>
        </p:nvSpPr>
        <p:spPr>
          <a:xfrm>
            <a:off x="3694176" y="2767231"/>
            <a:ext cx="316230" cy="342265"/>
          </a:xfrm>
          <a:custGeom>
            <a:avLst/>
            <a:gdLst/>
            <a:ahLst/>
            <a:cxnLst/>
            <a:rect l="l" t="t" r="r" b="b"/>
            <a:pathLst>
              <a:path w="316229" h="342264">
                <a:moveTo>
                  <a:pt x="0" y="171802"/>
                </a:moveTo>
                <a:lnTo>
                  <a:pt x="11429" y="109318"/>
                </a:lnTo>
                <a:lnTo>
                  <a:pt x="31371" y="69928"/>
                </a:lnTo>
                <a:lnTo>
                  <a:pt x="57543" y="39307"/>
                </a:lnTo>
                <a:lnTo>
                  <a:pt x="122391" y="4348"/>
                </a:lnTo>
                <a:lnTo>
                  <a:pt x="157972" y="0"/>
                </a:lnTo>
                <a:lnTo>
                  <a:pt x="193594" y="4396"/>
                </a:lnTo>
                <a:lnTo>
                  <a:pt x="258777" y="39402"/>
                </a:lnTo>
                <a:lnTo>
                  <a:pt x="285243" y="69999"/>
                </a:lnTo>
                <a:lnTo>
                  <a:pt x="305562" y="109318"/>
                </a:lnTo>
                <a:lnTo>
                  <a:pt x="316230" y="171802"/>
                </a:lnTo>
                <a:lnTo>
                  <a:pt x="310904" y="214623"/>
                </a:lnTo>
                <a:lnTo>
                  <a:pt x="297248" y="252249"/>
                </a:lnTo>
                <a:lnTo>
                  <a:pt x="250376" y="309583"/>
                </a:lnTo>
                <a:lnTo>
                  <a:pt x="186484" y="339145"/>
                </a:lnTo>
                <a:lnTo>
                  <a:pt x="151552" y="342054"/>
                </a:lnTo>
                <a:lnTo>
                  <a:pt x="116441" y="336272"/>
                </a:lnTo>
                <a:lnTo>
                  <a:pt x="51117" y="296306"/>
                </a:lnTo>
                <a:lnTo>
                  <a:pt x="23622" y="260956"/>
                </a:lnTo>
                <a:lnTo>
                  <a:pt x="2286" y="202282"/>
                </a:lnTo>
                <a:lnTo>
                  <a:pt x="0" y="171802"/>
                </a:lnTo>
                <a:close/>
              </a:path>
            </a:pathLst>
          </a:custGeom>
          <a:ln w="25336">
            <a:solidFill>
              <a:srgbClr val="000000"/>
            </a:solidFill>
          </a:ln>
        </p:spPr>
        <p:txBody>
          <a:bodyPr wrap="square" lIns="0" tIns="0" rIns="0" bIns="0" rtlCol="0"/>
          <a:lstStyle/>
          <a:p>
            <a:endParaRPr/>
          </a:p>
        </p:txBody>
      </p:sp>
      <p:sp>
        <p:nvSpPr>
          <p:cNvPr id="11" name="object 11"/>
          <p:cNvSpPr/>
          <p:nvPr/>
        </p:nvSpPr>
        <p:spPr>
          <a:xfrm>
            <a:off x="3742944" y="2825495"/>
            <a:ext cx="226060" cy="233679"/>
          </a:xfrm>
          <a:custGeom>
            <a:avLst/>
            <a:gdLst/>
            <a:ahLst/>
            <a:cxnLst/>
            <a:rect l="l" t="t" r="r" b="b"/>
            <a:pathLst>
              <a:path w="226060" h="233680">
                <a:moveTo>
                  <a:pt x="225551" y="0"/>
                </a:moveTo>
                <a:lnTo>
                  <a:pt x="0" y="233172"/>
                </a:lnTo>
              </a:path>
            </a:pathLst>
          </a:custGeom>
          <a:ln w="25336">
            <a:solidFill>
              <a:srgbClr val="000000"/>
            </a:solidFill>
          </a:ln>
        </p:spPr>
        <p:txBody>
          <a:bodyPr wrap="square" lIns="0" tIns="0" rIns="0" bIns="0" rtlCol="0"/>
          <a:lstStyle/>
          <a:p>
            <a:endParaRPr/>
          </a:p>
        </p:txBody>
      </p:sp>
      <p:sp>
        <p:nvSpPr>
          <p:cNvPr id="12" name="object 12"/>
          <p:cNvSpPr/>
          <p:nvPr/>
        </p:nvSpPr>
        <p:spPr>
          <a:xfrm>
            <a:off x="3740658" y="2817876"/>
            <a:ext cx="223520" cy="241300"/>
          </a:xfrm>
          <a:custGeom>
            <a:avLst/>
            <a:gdLst/>
            <a:ahLst/>
            <a:cxnLst/>
            <a:rect l="l" t="t" r="r" b="b"/>
            <a:pathLst>
              <a:path w="223520" h="241300">
                <a:moveTo>
                  <a:pt x="0" y="0"/>
                </a:moveTo>
                <a:lnTo>
                  <a:pt x="223265" y="240792"/>
                </a:lnTo>
              </a:path>
            </a:pathLst>
          </a:custGeom>
          <a:ln w="25336">
            <a:solidFill>
              <a:srgbClr val="000000"/>
            </a:solidFill>
          </a:ln>
        </p:spPr>
        <p:txBody>
          <a:bodyPr wrap="square" lIns="0" tIns="0" rIns="0" bIns="0" rtlCol="0"/>
          <a:lstStyle/>
          <a:p>
            <a:endParaRPr/>
          </a:p>
        </p:txBody>
      </p:sp>
      <p:sp>
        <p:nvSpPr>
          <p:cNvPr id="13" name="object 13"/>
          <p:cNvSpPr/>
          <p:nvPr/>
        </p:nvSpPr>
        <p:spPr>
          <a:xfrm>
            <a:off x="3770376" y="4519831"/>
            <a:ext cx="316230" cy="342265"/>
          </a:xfrm>
          <a:custGeom>
            <a:avLst/>
            <a:gdLst/>
            <a:ahLst/>
            <a:cxnLst/>
            <a:rect l="l" t="t" r="r" b="b"/>
            <a:pathLst>
              <a:path w="316229" h="342264">
                <a:moveTo>
                  <a:pt x="316230" y="171802"/>
                </a:moveTo>
                <a:lnTo>
                  <a:pt x="305562" y="109318"/>
                </a:lnTo>
                <a:lnTo>
                  <a:pt x="285242" y="69999"/>
                </a:lnTo>
                <a:lnTo>
                  <a:pt x="258776" y="39402"/>
                </a:lnTo>
                <a:lnTo>
                  <a:pt x="193591" y="4396"/>
                </a:lnTo>
                <a:lnTo>
                  <a:pt x="157967" y="0"/>
                </a:lnTo>
                <a:lnTo>
                  <a:pt x="122385" y="4348"/>
                </a:lnTo>
                <a:lnTo>
                  <a:pt x="57538" y="39307"/>
                </a:lnTo>
                <a:lnTo>
                  <a:pt x="31368" y="69928"/>
                </a:lnTo>
                <a:lnTo>
                  <a:pt x="11429" y="109318"/>
                </a:lnTo>
                <a:lnTo>
                  <a:pt x="0" y="171802"/>
                </a:lnTo>
                <a:lnTo>
                  <a:pt x="2286" y="202282"/>
                </a:lnTo>
                <a:lnTo>
                  <a:pt x="23622" y="260956"/>
                </a:lnTo>
                <a:lnTo>
                  <a:pt x="51117" y="296306"/>
                </a:lnTo>
                <a:lnTo>
                  <a:pt x="82510" y="321217"/>
                </a:lnTo>
                <a:lnTo>
                  <a:pt x="151552" y="342054"/>
                </a:lnTo>
                <a:lnTo>
                  <a:pt x="186484" y="339145"/>
                </a:lnTo>
                <a:lnTo>
                  <a:pt x="250376" y="309583"/>
                </a:lnTo>
                <a:lnTo>
                  <a:pt x="297248" y="252249"/>
                </a:lnTo>
                <a:lnTo>
                  <a:pt x="310904" y="214623"/>
                </a:lnTo>
                <a:lnTo>
                  <a:pt x="316230" y="171802"/>
                </a:lnTo>
                <a:close/>
              </a:path>
            </a:pathLst>
          </a:custGeom>
          <a:solidFill>
            <a:srgbClr val="FFFFFF"/>
          </a:solidFill>
        </p:spPr>
        <p:txBody>
          <a:bodyPr wrap="square" lIns="0" tIns="0" rIns="0" bIns="0" rtlCol="0"/>
          <a:lstStyle/>
          <a:p>
            <a:endParaRPr/>
          </a:p>
        </p:txBody>
      </p:sp>
      <p:sp>
        <p:nvSpPr>
          <p:cNvPr id="14" name="object 14"/>
          <p:cNvSpPr/>
          <p:nvPr/>
        </p:nvSpPr>
        <p:spPr>
          <a:xfrm>
            <a:off x="3770376" y="4519831"/>
            <a:ext cx="316230" cy="342265"/>
          </a:xfrm>
          <a:custGeom>
            <a:avLst/>
            <a:gdLst/>
            <a:ahLst/>
            <a:cxnLst/>
            <a:rect l="l" t="t" r="r" b="b"/>
            <a:pathLst>
              <a:path w="316229" h="342264">
                <a:moveTo>
                  <a:pt x="0" y="171802"/>
                </a:moveTo>
                <a:lnTo>
                  <a:pt x="11429" y="109318"/>
                </a:lnTo>
                <a:lnTo>
                  <a:pt x="31368" y="69928"/>
                </a:lnTo>
                <a:lnTo>
                  <a:pt x="57538" y="39307"/>
                </a:lnTo>
                <a:lnTo>
                  <a:pt x="122385" y="4348"/>
                </a:lnTo>
                <a:lnTo>
                  <a:pt x="157967" y="0"/>
                </a:lnTo>
                <a:lnTo>
                  <a:pt x="193591" y="4396"/>
                </a:lnTo>
                <a:lnTo>
                  <a:pt x="258776" y="39402"/>
                </a:lnTo>
                <a:lnTo>
                  <a:pt x="285242" y="69999"/>
                </a:lnTo>
                <a:lnTo>
                  <a:pt x="305562" y="109318"/>
                </a:lnTo>
                <a:lnTo>
                  <a:pt x="316230" y="171802"/>
                </a:lnTo>
                <a:lnTo>
                  <a:pt x="310904" y="214623"/>
                </a:lnTo>
                <a:lnTo>
                  <a:pt x="297248" y="252249"/>
                </a:lnTo>
                <a:lnTo>
                  <a:pt x="250376" y="309583"/>
                </a:lnTo>
                <a:lnTo>
                  <a:pt x="186484" y="339145"/>
                </a:lnTo>
                <a:lnTo>
                  <a:pt x="151552" y="342054"/>
                </a:lnTo>
                <a:lnTo>
                  <a:pt x="116441" y="336272"/>
                </a:lnTo>
                <a:lnTo>
                  <a:pt x="51117" y="296306"/>
                </a:lnTo>
                <a:lnTo>
                  <a:pt x="23622" y="260956"/>
                </a:lnTo>
                <a:lnTo>
                  <a:pt x="2286" y="202282"/>
                </a:lnTo>
                <a:lnTo>
                  <a:pt x="0" y="171802"/>
                </a:lnTo>
                <a:close/>
              </a:path>
            </a:pathLst>
          </a:custGeom>
          <a:ln w="25336">
            <a:solidFill>
              <a:srgbClr val="000000"/>
            </a:solidFill>
          </a:ln>
        </p:spPr>
        <p:txBody>
          <a:bodyPr wrap="square" lIns="0" tIns="0" rIns="0" bIns="0" rtlCol="0"/>
          <a:lstStyle/>
          <a:p>
            <a:endParaRPr/>
          </a:p>
        </p:txBody>
      </p:sp>
      <p:sp>
        <p:nvSpPr>
          <p:cNvPr id="15" name="object 15"/>
          <p:cNvSpPr/>
          <p:nvPr/>
        </p:nvSpPr>
        <p:spPr>
          <a:xfrm>
            <a:off x="3819144" y="4578096"/>
            <a:ext cx="226060" cy="233679"/>
          </a:xfrm>
          <a:custGeom>
            <a:avLst/>
            <a:gdLst/>
            <a:ahLst/>
            <a:cxnLst/>
            <a:rect l="l" t="t" r="r" b="b"/>
            <a:pathLst>
              <a:path w="226060" h="233679">
                <a:moveTo>
                  <a:pt x="225551" y="0"/>
                </a:moveTo>
                <a:lnTo>
                  <a:pt x="0" y="233172"/>
                </a:lnTo>
              </a:path>
            </a:pathLst>
          </a:custGeom>
          <a:ln w="25336">
            <a:solidFill>
              <a:srgbClr val="000000"/>
            </a:solidFill>
          </a:ln>
        </p:spPr>
        <p:txBody>
          <a:bodyPr wrap="square" lIns="0" tIns="0" rIns="0" bIns="0" rtlCol="0"/>
          <a:lstStyle/>
          <a:p>
            <a:endParaRPr/>
          </a:p>
        </p:txBody>
      </p:sp>
      <p:sp>
        <p:nvSpPr>
          <p:cNvPr id="16" name="object 16"/>
          <p:cNvSpPr/>
          <p:nvPr/>
        </p:nvSpPr>
        <p:spPr>
          <a:xfrm>
            <a:off x="3816858" y="4570476"/>
            <a:ext cx="223520" cy="241300"/>
          </a:xfrm>
          <a:custGeom>
            <a:avLst/>
            <a:gdLst/>
            <a:ahLst/>
            <a:cxnLst/>
            <a:rect l="l" t="t" r="r" b="b"/>
            <a:pathLst>
              <a:path w="223520" h="241300">
                <a:moveTo>
                  <a:pt x="0" y="0"/>
                </a:moveTo>
                <a:lnTo>
                  <a:pt x="223265" y="240792"/>
                </a:lnTo>
              </a:path>
            </a:pathLst>
          </a:custGeom>
          <a:ln w="25336">
            <a:solidFill>
              <a:srgbClr val="000000"/>
            </a:solidFill>
          </a:ln>
        </p:spPr>
        <p:txBody>
          <a:bodyPr wrap="square" lIns="0" tIns="0" rIns="0" bIns="0" rtlCol="0"/>
          <a:lstStyle/>
          <a:p>
            <a:endParaRPr/>
          </a:p>
        </p:txBody>
      </p:sp>
      <p:sp>
        <p:nvSpPr>
          <p:cNvPr id="17" name="object 17"/>
          <p:cNvSpPr/>
          <p:nvPr/>
        </p:nvSpPr>
        <p:spPr>
          <a:xfrm>
            <a:off x="3318509" y="2701289"/>
            <a:ext cx="232410" cy="99822"/>
          </a:xfrm>
          <a:prstGeom prst="rect">
            <a:avLst/>
          </a:prstGeom>
          <a:blipFill>
            <a:blip r:embed="rId3" cstate="print"/>
            <a:stretch>
              <a:fillRect/>
            </a:stretch>
          </a:blipFill>
        </p:spPr>
        <p:txBody>
          <a:bodyPr wrap="square" lIns="0" tIns="0" rIns="0" bIns="0" rtlCol="0"/>
          <a:lstStyle/>
          <a:p>
            <a:endParaRPr/>
          </a:p>
        </p:txBody>
      </p:sp>
      <p:sp>
        <p:nvSpPr>
          <p:cNvPr id="18" name="object 18"/>
          <p:cNvSpPr/>
          <p:nvPr/>
        </p:nvSpPr>
        <p:spPr>
          <a:xfrm>
            <a:off x="3425190" y="3064764"/>
            <a:ext cx="232410" cy="99822"/>
          </a:xfrm>
          <a:prstGeom prst="rect">
            <a:avLst/>
          </a:prstGeom>
          <a:blipFill>
            <a:blip r:embed="rId4" cstate="print"/>
            <a:stretch>
              <a:fillRect/>
            </a:stretch>
          </a:blipFill>
        </p:spPr>
        <p:txBody>
          <a:bodyPr wrap="square" lIns="0" tIns="0" rIns="0" bIns="0" rtlCol="0"/>
          <a:lstStyle/>
          <a:p>
            <a:endParaRPr/>
          </a:p>
        </p:txBody>
      </p:sp>
      <p:sp>
        <p:nvSpPr>
          <p:cNvPr id="19" name="object 19"/>
          <p:cNvSpPr/>
          <p:nvPr/>
        </p:nvSpPr>
        <p:spPr>
          <a:xfrm>
            <a:off x="4084320" y="2903220"/>
            <a:ext cx="304800" cy="76200"/>
          </a:xfrm>
          <a:custGeom>
            <a:avLst/>
            <a:gdLst/>
            <a:ahLst/>
            <a:cxnLst/>
            <a:rect l="l" t="t" r="r" b="b"/>
            <a:pathLst>
              <a:path w="304800" h="76200">
                <a:moveTo>
                  <a:pt x="241553" y="49530"/>
                </a:moveTo>
                <a:lnTo>
                  <a:pt x="241553" y="27431"/>
                </a:lnTo>
                <a:lnTo>
                  <a:pt x="0" y="27431"/>
                </a:lnTo>
                <a:lnTo>
                  <a:pt x="0" y="49530"/>
                </a:lnTo>
                <a:lnTo>
                  <a:pt x="241553" y="49530"/>
                </a:lnTo>
                <a:close/>
              </a:path>
              <a:path w="304800" h="76200">
                <a:moveTo>
                  <a:pt x="304800" y="38100"/>
                </a:moveTo>
                <a:lnTo>
                  <a:pt x="228600" y="0"/>
                </a:lnTo>
                <a:lnTo>
                  <a:pt x="228600" y="27431"/>
                </a:lnTo>
                <a:lnTo>
                  <a:pt x="241553" y="27431"/>
                </a:lnTo>
                <a:lnTo>
                  <a:pt x="241553" y="69723"/>
                </a:lnTo>
                <a:lnTo>
                  <a:pt x="304800" y="38100"/>
                </a:lnTo>
                <a:close/>
              </a:path>
              <a:path w="304800" h="76200">
                <a:moveTo>
                  <a:pt x="241553" y="69723"/>
                </a:moveTo>
                <a:lnTo>
                  <a:pt x="241553" y="49530"/>
                </a:lnTo>
                <a:lnTo>
                  <a:pt x="228600" y="49530"/>
                </a:lnTo>
                <a:lnTo>
                  <a:pt x="228600" y="76200"/>
                </a:lnTo>
                <a:lnTo>
                  <a:pt x="241553" y="69723"/>
                </a:lnTo>
                <a:close/>
              </a:path>
            </a:pathLst>
          </a:custGeom>
          <a:solidFill>
            <a:srgbClr val="000000"/>
          </a:solidFill>
        </p:spPr>
        <p:txBody>
          <a:bodyPr wrap="square" lIns="0" tIns="0" rIns="0" bIns="0" rtlCol="0"/>
          <a:lstStyle/>
          <a:p>
            <a:endParaRPr/>
          </a:p>
        </p:txBody>
      </p:sp>
      <p:sp>
        <p:nvSpPr>
          <p:cNvPr id="20" name="object 20"/>
          <p:cNvSpPr txBox="1"/>
          <p:nvPr/>
        </p:nvSpPr>
        <p:spPr>
          <a:xfrm>
            <a:off x="4444238" y="4487671"/>
            <a:ext cx="1108710" cy="391160"/>
          </a:xfrm>
          <a:prstGeom prst="rect">
            <a:avLst/>
          </a:prstGeom>
        </p:spPr>
        <p:txBody>
          <a:bodyPr vert="horz" wrap="square" lIns="0" tIns="12700" rIns="0" bIns="0" rtlCol="0">
            <a:spAutoFit/>
          </a:bodyPr>
          <a:lstStyle/>
          <a:p>
            <a:pPr marL="12700">
              <a:lnSpc>
                <a:spcPct val="100000"/>
              </a:lnSpc>
              <a:spcBef>
                <a:spcPts val="100"/>
              </a:spcBef>
            </a:pPr>
            <a:r>
              <a:rPr sz="2400" spc="-5" dirty="0">
                <a:latin typeface="Times New Roman"/>
                <a:cs typeface="Times New Roman"/>
              </a:rPr>
              <a:t>Plaintext</a:t>
            </a:r>
            <a:endParaRPr sz="2400">
              <a:latin typeface="Times New Roman"/>
              <a:cs typeface="Times New Roman"/>
            </a:endParaRPr>
          </a:p>
        </p:txBody>
      </p:sp>
      <p:sp>
        <p:nvSpPr>
          <p:cNvPr id="21" name="object 21"/>
          <p:cNvSpPr/>
          <p:nvPr/>
        </p:nvSpPr>
        <p:spPr>
          <a:xfrm>
            <a:off x="2971800" y="3159251"/>
            <a:ext cx="1881505" cy="1184275"/>
          </a:xfrm>
          <a:custGeom>
            <a:avLst/>
            <a:gdLst/>
            <a:ahLst/>
            <a:cxnLst/>
            <a:rect l="l" t="t" r="r" b="b"/>
            <a:pathLst>
              <a:path w="1881504" h="1184275">
                <a:moveTo>
                  <a:pt x="57811" y="1133337"/>
                </a:moveTo>
                <a:lnTo>
                  <a:pt x="44196" y="1111758"/>
                </a:lnTo>
                <a:lnTo>
                  <a:pt x="0" y="1184148"/>
                </a:lnTo>
                <a:lnTo>
                  <a:pt x="47243" y="1179466"/>
                </a:lnTo>
                <a:lnTo>
                  <a:pt x="47243" y="1139952"/>
                </a:lnTo>
                <a:lnTo>
                  <a:pt x="57811" y="1133337"/>
                </a:lnTo>
                <a:close/>
              </a:path>
              <a:path w="1881504" h="1184275">
                <a:moveTo>
                  <a:pt x="71346" y="1154788"/>
                </a:moveTo>
                <a:lnTo>
                  <a:pt x="57811" y="1133337"/>
                </a:lnTo>
                <a:lnTo>
                  <a:pt x="47243" y="1139952"/>
                </a:lnTo>
                <a:lnTo>
                  <a:pt x="60960" y="1161288"/>
                </a:lnTo>
                <a:lnTo>
                  <a:pt x="71346" y="1154788"/>
                </a:lnTo>
                <a:close/>
              </a:path>
              <a:path w="1881504" h="1184275">
                <a:moveTo>
                  <a:pt x="84581" y="1175766"/>
                </a:moveTo>
                <a:lnTo>
                  <a:pt x="71346" y="1154788"/>
                </a:lnTo>
                <a:lnTo>
                  <a:pt x="60960" y="1161288"/>
                </a:lnTo>
                <a:lnTo>
                  <a:pt x="47243" y="1139952"/>
                </a:lnTo>
                <a:lnTo>
                  <a:pt x="47243" y="1179466"/>
                </a:lnTo>
                <a:lnTo>
                  <a:pt x="84581" y="1175766"/>
                </a:lnTo>
                <a:close/>
              </a:path>
              <a:path w="1881504" h="1184275">
                <a:moveTo>
                  <a:pt x="1881378" y="22097"/>
                </a:moveTo>
                <a:lnTo>
                  <a:pt x="1868424" y="0"/>
                </a:lnTo>
                <a:lnTo>
                  <a:pt x="57811" y="1133337"/>
                </a:lnTo>
                <a:lnTo>
                  <a:pt x="71346" y="1154788"/>
                </a:lnTo>
                <a:lnTo>
                  <a:pt x="1881378" y="22097"/>
                </a:lnTo>
                <a:close/>
              </a:path>
            </a:pathLst>
          </a:custGeom>
          <a:solidFill>
            <a:srgbClr val="000000"/>
          </a:solidFill>
        </p:spPr>
        <p:txBody>
          <a:bodyPr wrap="square" lIns="0" tIns="0" rIns="0" bIns="0" rtlCol="0"/>
          <a:lstStyle/>
          <a:p>
            <a:endParaRPr/>
          </a:p>
        </p:txBody>
      </p:sp>
      <p:sp>
        <p:nvSpPr>
          <p:cNvPr id="22" name="object 22"/>
          <p:cNvSpPr/>
          <p:nvPr/>
        </p:nvSpPr>
        <p:spPr>
          <a:xfrm>
            <a:off x="3470909" y="4530090"/>
            <a:ext cx="232410" cy="99822"/>
          </a:xfrm>
          <a:prstGeom prst="rect">
            <a:avLst/>
          </a:prstGeom>
          <a:blipFill>
            <a:blip r:embed="rId3" cstate="print"/>
            <a:stretch>
              <a:fillRect/>
            </a:stretch>
          </a:blipFill>
        </p:spPr>
        <p:txBody>
          <a:bodyPr wrap="square" lIns="0" tIns="0" rIns="0" bIns="0" rtlCol="0"/>
          <a:lstStyle/>
          <a:p>
            <a:endParaRPr/>
          </a:p>
        </p:txBody>
      </p:sp>
      <p:sp>
        <p:nvSpPr>
          <p:cNvPr id="23" name="object 23"/>
          <p:cNvSpPr/>
          <p:nvPr/>
        </p:nvSpPr>
        <p:spPr>
          <a:xfrm>
            <a:off x="3593591" y="4848605"/>
            <a:ext cx="235458" cy="162306"/>
          </a:xfrm>
          <a:prstGeom prst="rect">
            <a:avLst/>
          </a:prstGeom>
          <a:blipFill>
            <a:blip r:embed="rId5" cstate="print"/>
            <a:stretch>
              <a:fillRect/>
            </a:stretch>
          </a:blipFill>
        </p:spPr>
        <p:txBody>
          <a:bodyPr wrap="square" lIns="0" tIns="0" rIns="0" bIns="0" rtlCol="0"/>
          <a:lstStyle/>
          <a:p>
            <a:endParaRPr/>
          </a:p>
        </p:txBody>
      </p:sp>
      <p:sp>
        <p:nvSpPr>
          <p:cNvPr id="24" name="object 24"/>
          <p:cNvSpPr txBox="1"/>
          <p:nvPr/>
        </p:nvSpPr>
        <p:spPr>
          <a:xfrm>
            <a:off x="6525259" y="4579873"/>
            <a:ext cx="1193800" cy="391160"/>
          </a:xfrm>
          <a:prstGeom prst="rect">
            <a:avLst/>
          </a:prstGeom>
        </p:spPr>
        <p:txBody>
          <a:bodyPr vert="horz" wrap="square" lIns="0" tIns="12700" rIns="0" bIns="0" rtlCol="0">
            <a:spAutoFit/>
          </a:bodyPr>
          <a:lstStyle/>
          <a:p>
            <a:pPr marL="12700">
              <a:lnSpc>
                <a:spcPct val="100000"/>
              </a:lnSpc>
              <a:spcBef>
                <a:spcPts val="100"/>
              </a:spcBef>
            </a:pPr>
            <a:r>
              <a:rPr sz="2400" dirty="0">
                <a:latin typeface="Times New Roman"/>
                <a:cs typeface="Times New Roman"/>
              </a:rPr>
              <a:t>Recipient</a:t>
            </a:r>
            <a:endParaRPr sz="2400">
              <a:latin typeface="Times New Roman"/>
              <a:cs typeface="Times New Roman"/>
            </a:endParaRPr>
          </a:p>
        </p:txBody>
      </p:sp>
      <p:sp>
        <p:nvSpPr>
          <p:cNvPr id="25" name="object 25"/>
          <p:cNvSpPr txBox="1"/>
          <p:nvPr/>
        </p:nvSpPr>
        <p:spPr>
          <a:xfrm>
            <a:off x="2029460" y="2430271"/>
            <a:ext cx="1480820" cy="981710"/>
          </a:xfrm>
          <a:prstGeom prst="rect">
            <a:avLst/>
          </a:prstGeom>
        </p:spPr>
        <p:txBody>
          <a:bodyPr vert="horz" wrap="square" lIns="0" tIns="83185" rIns="0" bIns="0" rtlCol="0">
            <a:spAutoFit/>
          </a:bodyPr>
          <a:lstStyle/>
          <a:p>
            <a:pPr marL="12700" marR="5080" indent="152400">
              <a:lnSpc>
                <a:spcPct val="80700"/>
              </a:lnSpc>
              <a:spcBef>
                <a:spcPts val="655"/>
              </a:spcBef>
            </a:pPr>
            <a:r>
              <a:rPr sz="2400" spc="-5" dirty="0">
                <a:latin typeface="Times New Roman"/>
                <a:cs typeface="Times New Roman"/>
              </a:rPr>
              <a:t>Plaintext  </a:t>
            </a:r>
            <a:r>
              <a:rPr sz="2400" b="1" spc="-15" dirty="0">
                <a:latin typeface="Times New Roman"/>
                <a:cs typeface="Times New Roman"/>
              </a:rPr>
              <a:t>Recipient’s  </a:t>
            </a:r>
            <a:r>
              <a:rPr sz="2400" b="1" spc="-5" dirty="0">
                <a:latin typeface="Times New Roman"/>
                <a:cs typeface="Times New Roman"/>
              </a:rPr>
              <a:t>Public</a:t>
            </a:r>
            <a:r>
              <a:rPr sz="2400" b="1" spc="-40" dirty="0">
                <a:latin typeface="Times New Roman"/>
                <a:cs typeface="Times New Roman"/>
              </a:rPr>
              <a:t> </a:t>
            </a:r>
            <a:r>
              <a:rPr sz="2400" dirty="0">
                <a:latin typeface="Times New Roman"/>
                <a:cs typeface="Times New Roman"/>
              </a:rPr>
              <a:t>key</a:t>
            </a:r>
            <a:endParaRPr sz="2400">
              <a:latin typeface="Times New Roman"/>
              <a:cs typeface="Times New Roman"/>
            </a:endParaRPr>
          </a:p>
        </p:txBody>
      </p:sp>
      <p:sp>
        <p:nvSpPr>
          <p:cNvPr id="26" name="object 26"/>
          <p:cNvSpPr txBox="1"/>
          <p:nvPr/>
        </p:nvSpPr>
        <p:spPr>
          <a:xfrm>
            <a:off x="2088133" y="4259071"/>
            <a:ext cx="1506220" cy="939800"/>
          </a:xfrm>
          <a:prstGeom prst="rect">
            <a:avLst/>
          </a:prstGeom>
        </p:spPr>
        <p:txBody>
          <a:bodyPr vert="horz" wrap="square" lIns="0" tIns="104140" rIns="0" bIns="0" rtlCol="0">
            <a:spAutoFit/>
          </a:bodyPr>
          <a:lstStyle/>
          <a:p>
            <a:pPr marL="12700" marR="5080" indent="17145">
              <a:lnSpc>
                <a:spcPct val="75000"/>
              </a:lnSpc>
              <a:spcBef>
                <a:spcPts val="820"/>
              </a:spcBef>
            </a:pPr>
            <a:r>
              <a:rPr sz="2400" dirty="0">
                <a:latin typeface="Times New Roman"/>
                <a:cs typeface="Times New Roman"/>
              </a:rPr>
              <a:t>Ciphertext  </a:t>
            </a:r>
            <a:r>
              <a:rPr sz="2400" b="1" spc="-15" dirty="0">
                <a:latin typeface="Times New Roman"/>
                <a:cs typeface="Times New Roman"/>
              </a:rPr>
              <a:t>Recipient’s  </a:t>
            </a:r>
            <a:r>
              <a:rPr sz="2400" b="1" dirty="0">
                <a:latin typeface="Times New Roman"/>
                <a:cs typeface="Times New Roman"/>
              </a:rPr>
              <a:t>Private</a:t>
            </a:r>
            <a:r>
              <a:rPr sz="2400" b="1" spc="-95" dirty="0">
                <a:latin typeface="Times New Roman"/>
                <a:cs typeface="Times New Roman"/>
              </a:rPr>
              <a:t> </a:t>
            </a:r>
            <a:r>
              <a:rPr sz="2400" dirty="0">
                <a:latin typeface="Times New Roman"/>
                <a:cs typeface="Times New Roman"/>
              </a:rPr>
              <a:t>key</a:t>
            </a:r>
            <a:endParaRPr sz="2400">
              <a:latin typeface="Times New Roman"/>
              <a:cs typeface="Times New Roman"/>
            </a:endParaRPr>
          </a:p>
        </p:txBody>
      </p:sp>
      <p:sp>
        <p:nvSpPr>
          <p:cNvPr id="27" name="object 27"/>
          <p:cNvSpPr/>
          <p:nvPr/>
        </p:nvSpPr>
        <p:spPr>
          <a:xfrm>
            <a:off x="1810511" y="2891789"/>
            <a:ext cx="40005" cy="38100"/>
          </a:xfrm>
          <a:custGeom>
            <a:avLst/>
            <a:gdLst/>
            <a:ahLst/>
            <a:cxnLst/>
            <a:rect l="l" t="t" r="r" b="b"/>
            <a:pathLst>
              <a:path w="40005" h="38100">
                <a:moveTo>
                  <a:pt x="39624" y="19050"/>
                </a:moveTo>
                <a:lnTo>
                  <a:pt x="38147" y="11572"/>
                </a:lnTo>
                <a:lnTo>
                  <a:pt x="34099" y="5524"/>
                </a:lnTo>
                <a:lnTo>
                  <a:pt x="28051" y="1476"/>
                </a:lnTo>
                <a:lnTo>
                  <a:pt x="20574" y="0"/>
                </a:lnTo>
                <a:lnTo>
                  <a:pt x="19049" y="0"/>
                </a:lnTo>
                <a:lnTo>
                  <a:pt x="11572" y="1476"/>
                </a:lnTo>
                <a:lnTo>
                  <a:pt x="5524" y="5524"/>
                </a:lnTo>
                <a:lnTo>
                  <a:pt x="1476" y="11572"/>
                </a:lnTo>
                <a:lnTo>
                  <a:pt x="0" y="19050"/>
                </a:lnTo>
                <a:lnTo>
                  <a:pt x="1476" y="26527"/>
                </a:lnTo>
                <a:lnTo>
                  <a:pt x="5524" y="32575"/>
                </a:lnTo>
                <a:lnTo>
                  <a:pt x="11572" y="36623"/>
                </a:lnTo>
                <a:lnTo>
                  <a:pt x="19049" y="38099"/>
                </a:lnTo>
                <a:lnTo>
                  <a:pt x="20574" y="38100"/>
                </a:lnTo>
                <a:lnTo>
                  <a:pt x="28051" y="36623"/>
                </a:lnTo>
                <a:lnTo>
                  <a:pt x="34099" y="32575"/>
                </a:lnTo>
                <a:lnTo>
                  <a:pt x="38147" y="26527"/>
                </a:lnTo>
                <a:lnTo>
                  <a:pt x="39624" y="19050"/>
                </a:lnTo>
                <a:close/>
              </a:path>
              <a:path w="40005" h="38100">
                <a:moveTo>
                  <a:pt x="19050" y="38100"/>
                </a:moveTo>
                <a:close/>
              </a:path>
            </a:pathLst>
          </a:custGeom>
          <a:solidFill>
            <a:srgbClr val="FF0000"/>
          </a:solidFill>
        </p:spPr>
        <p:txBody>
          <a:bodyPr wrap="square" lIns="0" tIns="0" rIns="0" bIns="0" rtlCol="0"/>
          <a:lstStyle/>
          <a:p>
            <a:endParaRPr/>
          </a:p>
        </p:txBody>
      </p:sp>
      <p:sp>
        <p:nvSpPr>
          <p:cNvPr id="28" name="object 28"/>
          <p:cNvSpPr txBox="1"/>
          <p:nvPr/>
        </p:nvSpPr>
        <p:spPr>
          <a:xfrm>
            <a:off x="4269740" y="2735071"/>
            <a:ext cx="3128010" cy="1240790"/>
          </a:xfrm>
          <a:prstGeom prst="rect">
            <a:avLst/>
          </a:prstGeom>
        </p:spPr>
        <p:txBody>
          <a:bodyPr vert="horz" wrap="square" lIns="0" tIns="12700" rIns="0" bIns="0" rtlCol="0">
            <a:spAutoFit/>
          </a:bodyPr>
          <a:lstStyle/>
          <a:p>
            <a:pPr marL="134620">
              <a:lnSpc>
                <a:spcPct val="100000"/>
              </a:lnSpc>
              <a:spcBef>
                <a:spcPts val="100"/>
              </a:spcBef>
              <a:tabLst>
                <a:tab pos="2267585" algn="l"/>
              </a:tabLst>
            </a:pPr>
            <a:r>
              <a:rPr sz="2400" dirty="0">
                <a:latin typeface="Times New Roman"/>
                <a:cs typeface="Times New Roman"/>
              </a:rPr>
              <a:t>Ciphertext	Sender</a:t>
            </a:r>
            <a:endParaRPr sz="2400">
              <a:latin typeface="Times New Roman"/>
              <a:cs typeface="Times New Roman"/>
            </a:endParaRPr>
          </a:p>
          <a:p>
            <a:pPr>
              <a:lnSpc>
                <a:spcPct val="100000"/>
              </a:lnSpc>
              <a:spcBef>
                <a:spcPts val="15"/>
              </a:spcBef>
            </a:pPr>
            <a:endParaRPr sz="3300">
              <a:latin typeface="Times New Roman"/>
              <a:cs typeface="Times New Roman"/>
            </a:endParaRPr>
          </a:p>
          <a:p>
            <a:pPr marL="12700">
              <a:lnSpc>
                <a:spcPct val="100000"/>
              </a:lnSpc>
            </a:pPr>
            <a:r>
              <a:rPr sz="2400" spc="-5" dirty="0">
                <a:solidFill>
                  <a:srgbClr val="00654D"/>
                </a:solidFill>
                <a:latin typeface="Comic Sans MS"/>
                <a:cs typeface="Comic Sans MS"/>
              </a:rPr>
              <a:t>Unsecure</a:t>
            </a:r>
            <a:r>
              <a:rPr sz="2400" spc="-25" dirty="0">
                <a:solidFill>
                  <a:srgbClr val="00654D"/>
                </a:solidFill>
                <a:latin typeface="Comic Sans MS"/>
                <a:cs typeface="Comic Sans MS"/>
              </a:rPr>
              <a:t> </a:t>
            </a:r>
            <a:r>
              <a:rPr sz="2400" spc="-5" dirty="0">
                <a:solidFill>
                  <a:srgbClr val="00654D"/>
                </a:solidFill>
                <a:latin typeface="Comic Sans MS"/>
                <a:cs typeface="Comic Sans MS"/>
              </a:rPr>
              <a:t>channel</a:t>
            </a:r>
            <a:endParaRPr sz="2400">
              <a:latin typeface="Comic Sans MS"/>
              <a:cs typeface="Comic Sans MS"/>
            </a:endParaRPr>
          </a:p>
        </p:txBody>
      </p:sp>
      <p:sp>
        <p:nvSpPr>
          <p:cNvPr id="29" name="object 29"/>
          <p:cNvSpPr/>
          <p:nvPr/>
        </p:nvSpPr>
        <p:spPr>
          <a:xfrm>
            <a:off x="4114800" y="4686300"/>
            <a:ext cx="304800" cy="76200"/>
          </a:xfrm>
          <a:custGeom>
            <a:avLst/>
            <a:gdLst/>
            <a:ahLst/>
            <a:cxnLst/>
            <a:rect l="l" t="t" r="r" b="b"/>
            <a:pathLst>
              <a:path w="304800" h="76200">
                <a:moveTo>
                  <a:pt x="241553" y="49529"/>
                </a:moveTo>
                <a:lnTo>
                  <a:pt x="241553" y="26669"/>
                </a:lnTo>
                <a:lnTo>
                  <a:pt x="0" y="26669"/>
                </a:lnTo>
                <a:lnTo>
                  <a:pt x="0" y="49529"/>
                </a:lnTo>
                <a:lnTo>
                  <a:pt x="241553" y="49529"/>
                </a:lnTo>
                <a:close/>
              </a:path>
              <a:path w="304800" h="76200">
                <a:moveTo>
                  <a:pt x="304800" y="38100"/>
                </a:moveTo>
                <a:lnTo>
                  <a:pt x="228600" y="0"/>
                </a:lnTo>
                <a:lnTo>
                  <a:pt x="228600" y="26669"/>
                </a:lnTo>
                <a:lnTo>
                  <a:pt x="241553" y="26669"/>
                </a:lnTo>
                <a:lnTo>
                  <a:pt x="241553" y="69723"/>
                </a:lnTo>
                <a:lnTo>
                  <a:pt x="304800" y="38100"/>
                </a:lnTo>
                <a:close/>
              </a:path>
              <a:path w="304800" h="76200">
                <a:moveTo>
                  <a:pt x="241553" y="69723"/>
                </a:moveTo>
                <a:lnTo>
                  <a:pt x="241553" y="49529"/>
                </a:lnTo>
                <a:lnTo>
                  <a:pt x="228600" y="49529"/>
                </a:lnTo>
                <a:lnTo>
                  <a:pt x="228600" y="76200"/>
                </a:lnTo>
                <a:lnTo>
                  <a:pt x="241553" y="69723"/>
                </a:lnTo>
                <a:close/>
              </a:path>
            </a:pathLst>
          </a:custGeom>
          <a:solidFill>
            <a:srgbClr val="000000"/>
          </a:solidFill>
        </p:spPr>
        <p:txBody>
          <a:bodyPr wrap="square" lIns="0" tIns="0" rIns="0" bIns="0" rtlCol="0"/>
          <a:lstStyle/>
          <a:p>
            <a:endParaRPr/>
          </a:p>
        </p:txBody>
      </p:sp>
      <p:sp>
        <p:nvSpPr>
          <p:cNvPr id="30" name="object 30"/>
          <p:cNvSpPr txBox="1"/>
          <p:nvPr/>
        </p:nvSpPr>
        <p:spPr>
          <a:xfrm>
            <a:off x="2011933" y="5209285"/>
            <a:ext cx="5794375" cy="1122680"/>
          </a:xfrm>
          <a:prstGeom prst="rect">
            <a:avLst/>
          </a:prstGeom>
        </p:spPr>
        <p:txBody>
          <a:bodyPr vert="horz" wrap="square" lIns="0" tIns="12700" rIns="0" bIns="0" rtlCol="0">
            <a:spAutoFit/>
          </a:bodyPr>
          <a:lstStyle/>
          <a:p>
            <a:pPr marL="12700" marR="5080" algn="just">
              <a:lnSpc>
                <a:spcPct val="100000"/>
              </a:lnSpc>
              <a:spcBef>
                <a:spcPts val="100"/>
              </a:spcBef>
            </a:pPr>
            <a:r>
              <a:rPr sz="2400" spc="-5" dirty="0">
                <a:latin typeface="Times New Roman"/>
                <a:cs typeface="Times New Roman"/>
              </a:rPr>
              <a:t>Note: both keys </a:t>
            </a:r>
            <a:r>
              <a:rPr sz="2400" dirty="0">
                <a:latin typeface="Times New Roman"/>
                <a:cs typeface="Times New Roman"/>
              </a:rPr>
              <a:t>are </a:t>
            </a:r>
            <a:r>
              <a:rPr sz="2400" i="1" spc="-40" dirty="0">
                <a:latin typeface="Times New Roman"/>
                <a:cs typeface="Times New Roman"/>
              </a:rPr>
              <a:t>recipient’s </a:t>
            </a:r>
            <a:r>
              <a:rPr sz="2400" spc="-5" dirty="0">
                <a:latin typeface="Times New Roman"/>
                <a:cs typeface="Times New Roman"/>
              </a:rPr>
              <a:t>keys; </a:t>
            </a:r>
            <a:r>
              <a:rPr sz="2400" dirty="0">
                <a:latin typeface="Times New Roman"/>
                <a:cs typeface="Times New Roman"/>
              </a:rPr>
              <a:t>there is </a:t>
            </a:r>
            <a:r>
              <a:rPr sz="2400" spc="-5" dirty="0">
                <a:latin typeface="Times New Roman"/>
                <a:cs typeface="Times New Roman"/>
              </a:rPr>
              <a:t>no  need for </a:t>
            </a:r>
            <a:r>
              <a:rPr sz="2400" dirty="0">
                <a:latin typeface="Times New Roman"/>
                <a:cs typeface="Times New Roman"/>
              </a:rPr>
              <a:t>the </a:t>
            </a:r>
            <a:r>
              <a:rPr sz="2400" spc="-5" dirty="0">
                <a:latin typeface="Times New Roman"/>
                <a:cs typeface="Times New Roman"/>
              </a:rPr>
              <a:t>sender </a:t>
            </a:r>
            <a:r>
              <a:rPr sz="2400" dirty="0">
                <a:latin typeface="Times New Roman"/>
                <a:cs typeface="Times New Roman"/>
              </a:rPr>
              <a:t>to </a:t>
            </a:r>
            <a:r>
              <a:rPr sz="2400" spc="-5" dirty="0">
                <a:latin typeface="Times New Roman"/>
                <a:cs typeface="Times New Roman"/>
              </a:rPr>
              <a:t>have </a:t>
            </a:r>
            <a:r>
              <a:rPr sz="2400" dirty="0">
                <a:latin typeface="Times New Roman"/>
                <a:cs typeface="Times New Roman"/>
              </a:rPr>
              <a:t>a </a:t>
            </a:r>
            <a:r>
              <a:rPr sz="2400" spc="-5" dirty="0">
                <a:latin typeface="Times New Roman"/>
                <a:cs typeface="Times New Roman"/>
              </a:rPr>
              <a:t>key </a:t>
            </a:r>
            <a:r>
              <a:rPr sz="2400" dirty="0">
                <a:latin typeface="Times New Roman"/>
                <a:cs typeface="Times New Roman"/>
              </a:rPr>
              <a:t>at all </a:t>
            </a:r>
            <a:r>
              <a:rPr sz="2400" spc="-5" dirty="0">
                <a:latin typeface="Times New Roman"/>
                <a:cs typeface="Times New Roman"/>
              </a:rPr>
              <a:t>unless </a:t>
            </a:r>
            <a:r>
              <a:rPr sz="2400" dirty="0">
                <a:latin typeface="Times New Roman"/>
                <a:cs typeface="Times New Roman"/>
              </a:rPr>
              <a:t>a  reply is</a:t>
            </a:r>
            <a:r>
              <a:rPr sz="2400" spc="-5" dirty="0">
                <a:latin typeface="Times New Roman"/>
                <a:cs typeface="Times New Roman"/>
              </a:rPr>
              <a:t> wanted.</a:t>
            </a:r>
            <a:endParaRPr sz="2400">
              <a:latin typeface="Times New Roman"/>
              <a:cs typeface="Times New Roman"/>
            </a:endParaRPr>
          </a:p>
        </p:txBody>
      </p:sp>
      <p:sp>
        <p:nvSpPr>
          <p:cNvPr id="31" name="object 31"/>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32" name="object 32"/>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8</a:t>
            </a:fld>
            <a:endParaRPr spc="-5"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417319" y="960119"/>
            <a:ext cx="7223759" cy="1236345"/>
          </a:xfrm>
          <a:custGeom>
            <a:avLst/>
            <a:gdLst/>
            <a:ahLst/>
            <a:cxnLst/>
            <a:rect l="l" t="t" r="r" b="b"/>
            <a:pathLst>
              <a:path w="7223759" h="1236345">
                <a:moveTo>
                  <a:pt x="0" y="0"/>
                </a:moveTo>
                <a:lnTo>
                  <a:pt x="0" y="1235964"/>
                </a:lnTo>
                <a:lnTo>
                  <a:pt x="7223379" y="1235964"/>
                </a:lnTo>
                <a:lnTo>
                  <a:pt x="7223379" y="0"/>
                </a:lnTo>
                <a:lnTo>
                  <a:pt x="0" y="0"/>
                </a:lnTo>
                <a:close/>
              </a:path>
            </a:pathLst>
          </a:custGeom>
          <a:solidFill>
            <a:srgbClr val="FEBC11"/>
          </a:solidFill>
        </p:spPr>
        <p:txBody>
          <a:bodyPr wrap="square" lIns="0" tIns="0" rIns="0" bIns="0" rtlCol="0"/>
          <a:lstStyle/>
          <a:p>
            <a:endParaRPr/>
          </a:p>
        </p:txBody>
      </p:sp>
      <p:sp>
        <p:nvSpPr>
          <p:cNvPr id="3" name="object 3"/>
          <p:cNvSpPr/>
          <p:nvPr/>
        </p:nvSpPr>
        <p:spPr>
          <a:xfrm>
            <a:off x="1477517" y="6390894"/>
            <a:ext cx="1580388" cy="380238"/>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2348738" y="1397762"/>
            <a:ext cx="5410200" cy="467359"/>
          </a:xfrm>
          <a:prstGeom prst="rect">
            <a:avLst/>
          </a:prstGeom>
        </p:spPr>
        <p:txBody>
          <a:bodyPr vert="horz" wrap="square" lIns="0" tIns="12065" rIns="0" bIns="0" rtlCol="0">
            <a:spAutoFit/>
          </a:bodyPr>
          <a:lstStyle/>
          <a:p>
            <a:pPr marL="12700">
              <a:lnSpc>
                <a:spcPct val="100000"/>
              </a:lnSpc>
              <a:spcBef>
                <a:spcPts val="95"/>
              </a:spcBef>
            </a:pPr>
            <a:r>
              <a:rPr spc="-5" dirty="0"/>
              <a:t>The Math of Public Key</a:t>
            </a:r>
            <a:r>
              <a:rPr spc="15" dirty="0"/>
              <a:t> </a:t>
            </a:r>
            <a:r>
              <a:rPr spc="-5" dirty="0"/>
              <a:t>Cryptography</a:t>
            </a:r>
          </a:p>
        </p:txBody>
      </p:sp>
      <p:sp>
        <p:nvSpPr>
          <p:cNvPr id="5" name="object 5"/>
          <p:cNvSpPr txBox="1"/>
          <p:nvPr/>
        </p:nvSpPr>
        <p:spPr>
          <a:xfrm>
            <a:off x="1907539" y="2273300"/>
            <a:ext cx="5426075" cy="3911600"/>
          </a:xfrm>
          <a:prstGeom prst="rect">
            <a:avLst/>
          </a:prstGeom>
        </p:spPr>
        <p:txBody>
          <a:bodyPr vert="horz" wrap="square" lIns="0" tIns="53340" rIns="0" bIns="0" rtlCol="0">
            <a:spAutoFit/>
          </a:bodyPr>
          <a:lstStyle/>
          <a:p>
            <a:pPr marL="12700" marR="241935" algn="just">
              <a:lnSpc>
                <a:spcPts val="2600"/>
              </a:lnSpc>
              <a:spcBef>
                <a:spcPts val="420"/>
              </a:spcBef>
            </a:pPr>
            <a:r>
              <a:rPr sz="2400" spc="-5" dirty="0">
                <a:latin typeface="Times New Roman"/>
                <a:cs typeface="Times New Roman"/>
              </a:rPr>
              <a:t>Choose </a:t>
            </a:r>
            <a:r>
              <a:rPr sz="2400" dirty="0">
                <a:latin typeface="Times New Roman"/>
                <a:cs typeface="Times New Roman"/>
              </a:rPr>
              <a:t>two </a:t>
            </a:r>
            <a:r>
              <a:rPr sz="2400" spc="-15" dirty="0">
                <a:latin typeface="Times New Roman"/>
                <a:cs typeface="Times New Roman"/>
              </a:rPr>
              <a:t>large </a:t>
            </a:r>
            <a:r>
              <a:rPr sz="2400" spc="-5" dirty="0">
                <a:latin typeface="Times New Roman"/>
                <a:cs typeface="Times New Roman"/>
              </a:rPr>
              <a:t>prime numbers, </a:t>
            </a:r>
            <a:r>
              <a:rPr sz="2400" i="1" dirty="0">
                <a:latin typeface="Times New Roman"/>
                <a:cs typeface="Times New Roman"/>
              </a:rPr>
              <a:t>p </a:t>
            </a:r>
            <a:r>
              <a:rPr sz="2400" dirty="0">
                <a:latin typeface="Times New Roman"/>
                <a:cs typeface="Times New Roman"/>
              </a:rPr>
              <a:t>and </a:t>
            </a:r>
            <a:r>
              <a:rPr sz="2400" i="1" dirty="0">
                <a:latin typeface="Times New Roman"/>
                <a:cs typeface="Times New Roman"/>
              </a:rPr>
              <a:t>q</a:t>
            </a:r>
            <a:r>
              <a:rPr sz="2400" dirty="0">
                <a:latin typeface="Times New Roman"/>
                <a:cs typeface="Times New Roman"/>
              </a:rPr>
              <a:t>.  Let </a:t>
            </a:r>
            <a:r>
              <a:rPr sz="2400" i="1" dirty="0">
                <a:latin typeface="Times New Roman"/>
                <a:cs typeface="Times New Roman"/>
              </a:rPr>
              <a:t>n </a:t>
            </a:r>
            <a:r>
              <a:rPr sz="2400" dirty="0">
                <a:latin typeface="Times New Roman"/>
                <a:cs typeface="Times New Roman"/>
              </a:rPr>
              <a:t>= </a:t>
            </a:r>
            <a:r>
              <a:rPr sz="2400" i="1" spc="-5" dirty="0">
                <a:latin typeface="Times New Roman"/>
                <a:cs typeface="Times New Roman"/>
              </a:rPr>
              <a:t>pq; </a:t>
            </a:r>
            <a:r>
              <a:rPr sz="2400" spc="-95" dirty="0">
                <a:latin typeface="Times New Roman"/>
                <a:cs typeface="Times New Roman"/>
              </a:rPr>
              <a:t>We </a:t>
            </a:r>
            <a:r>
              <a:rPr sz="2400" spc="-5" dirty="0">
                <a:latin typeface="Times New Roman"/>
                <a:cs typeface="Times New Roman"/>
              </a:rPr>
              <a:t>will call </a:t>
            </a:r>
            <a:r>
              <a:rPr sz="2400" i="1" dirty="0">
                <a:latin typeface="Times New Roman"/>
                <a:cs typeface="Times New Roman"/>
              </a:rPr>
              <a:t>n </a:t>
            </a:r>
            <a:r>
              <a:rPr sz="2400" dirty="0">
                <a:latin typeface="Times New Roman"/>
                <a:cs typeface="Times New Roman"/>
              </a:rPr>
              <a:t>the “modulus.”  </a:t>
            </a:r>
            <a:r>
              <a:rPr sz="2400" spc="-5" dirty="0">
                <a:latin typeface="Times New Roman"/>
                <a:cs typeface="Times New Roman"/>
              </a:rPr>
              <a:t>let </a:t>
            </a:r>
            <a:r>
              <a:rPr sz="2400" dirty="0">
                <a:latin typeface="Times New Roman"/>
                <a:cs typeface="Times New Roman"/>
              </a:rPr>
              <a:t>φ =</a:t>
            </a:r>
            <a:r>
              <a:rPr sz="2400" spc="-20" dirty="0">
                <a:latin typeface="Times New Roman"/>
                <a:cs typeface="Times New Roman"/>
              </a:rPr>
              <a:t> </a:t>
            </a:r>
            <a:r>
              <a:rPr sz="2400" i="1" spc="-5" dirty="0">
                <a:latin typeface="Times New Roman"/>
                <a:cs typeface="Times New Roman"/>
              </a:rPr>
              <a:t>(p-1)(q-1)</a:t>
            </a:r>
            <a:endParaRPr sz="2400">
              <a:latin typeface="Times New Roman"/>
              <a:cs typeface="Times New Roman"/>
            </a:endParaRPr>
          </a:p>
          <a:p>
            <a:pPr marL="12700" marR="5080">
              <a:lnSpc>
                <a:spcPts val="2600"/>
              </a:lnSpc>
              <a:spcBef>
                <a:spcPts val="1440"/>
              </a:spcBef>
            </a:pPr>
            <a:r>
              <a:rPr sz="2400" dirty="0">
                <a:latin typeface="Times New Roman"/>
                <a:cs typeface="Times New Roman"/>
              </a:rPr>
              <a:t>Choose </a:t>
            </a:r>
            <a:r>
              <a:rPr sz="2400" i="1" dirty="0">
                <a:latin typeface="Times New Roman"/>
                <a:cs typeface="Times New Roman"/>
              </a:rPr>
              <a:t>e </a:t>
            </a:r>
            <a:r>
              <a:rPr sz="2400" spc="-5" dirty="0">
                <a:latin typeface="Times New Roman"/>
                <a:cs typeface="Times New Roman"/>
              </a:rPr>
              <a:t>such </a:t>
            </a:r>
            <a:r>
              <a:rPr sz="2400" dirty="0">
                <a:latin typeface="Times New Roman"/>
                <a:cs typeface="Times New Roman"/>
              </a:rPr>
              <a:t>that 1 &lt; </a:t>
            </a:r>
            <a:r>
              <a:rPr sz="2400" i="1" dirty="0">
                <a:latin typeface="Times New Roman"/>
                <a:cs typeface="Times New Roman"/>
              </a:rPr>
              <a:t>e </a:t>
            </a:r>
            <a:r>
              <a:rPr sz="2400" dirty="0">
                <a:latin typeface="Times New Roman"/>
                <a:cs typeface="Times New Roman"/>
              </a:rPr>
              <a:t>&lt; </a:t>
            </a:r>
            <a:r>
              <a:rPr sz="2400" i="1" dirty="0">
                <a:latin typeface="Times New Roman"/>
                <a:cs typeface="Times New Roman"/>
              </a:rPr>
              <a:t>n </a:t>
            </a:r>
            <a:r>
              <a:rPr sz="2400" dirty="0">
                <a:latin typeface="Times New Roman"/>
                <a:cs typeface="Times New Roman"/>
              </a:rPr>
              <a:t>and </a:t>
            </a:r>
            <a:r>
              <a:rPr sz="2400" i="1" dirty="0">
                <a:latin typeface="Times New Roman"/>
                <a:cs typeface="Times New Roman"/>
              </a:rPr>
              <a:t>e </a:t>
            </a:r>
            <a:r>
              <a:rPr sz="2400" dirty="0">
                <a:latin typeface="Times New Roman"/>
                <a:cs typeface="Times New Roman"/>
              </a:rPr>
              <a:t>and φ</a:t>
            </a:r>
            <a:r>
              <a:rPr sz="2400" spc="-145" dirty="0">
                <a:latin typeface="Times New Roman"/>
                <a:cs typeface="Times New Roman"/>
              </a:rPr>
              <a:t> </a:t>
            </a:r>
            <a:r>
              <a:rPr sz="2400" spc="-5" dirty="0">
                <a:latin typeface="Times New Roman"/>
                <a:cs typeface="Times New Roman"/>
              </a:rPr>
              <a:t>are  relatively prime (have no </a:t>
            </a:r>
            <a:r>
              <a:rPr sz="2400" dirty="0">
                <a:latin typeface="Times New Roman"/>
                <a:cs typeface="Times New Roman"/>
              </a:rPr>
              <a:t>common </a:t>
            </a:r>
            <a:r>
              <a:rPr sz="2400" spc="-5" dirty="0">
                <a:latin typeface="Times New Roman"/>
                <a:cs typeface="Times New Roman"/>
              </a:rPr>
              <a:t>factors).  </a:t>
            </a:r>
            <a:r>
              <a:rPr sz="2400" dirty="0">
                <a:latin typeface="Times New Roman"/>
                <a:cs typeface="Times New Roman"/>
              </a:rPr>
              <a:t>Call </a:t>
            </a:r>
            <a:r>
              <a:rPr sz="2400" i="1" dirty="0">
                <a:latin typeface="Times New Roman"/>
                <a:cs typeface="Times New Roman"/>
              </a:rPr>
              <a:t>e </a:t>
            </a:r>
            <a:r>
              <a:rPr sz="2400" dirty="0">
                <a:latin typeface="Times New Roman"/>
                <a:cs typeface="Times New Roman"/>
              </a:rPr>
              <a:t>the “public</a:t>
            </a:r>
            <a:r>
              <a:rPr sz="2400" spc="-55" dirty="0">
                <a:latin typeface="Times New Roman"/>
                <a:cs typeface="Times New Roman"/>
              </a:rPr>
              <a:t> </a:t>
            </a:r>
            <a:r>
              <a:rPr sz="2400" dirty="0">
                <a:latin typeface="Times New Roman"/>
                <a:cs typeface="Times New Roman"/>
              </a:rPr>
              <a:t>exponent.”</a:t>
            </a:r>
            <a:endParaRPr sz="2400">
              <a:latin typeface="Times New Roman"/>
              <a:cs typeface="Times New Roman"/>
            </a:endParaRPr>
          </a:p>
          <a:p>
            <a:pPr marL="12700">
              <a:lnSpc>
                <a:spcPts val="2740"/>
              </a:lnSpc>
              <a:spcBef>
                <a:spcPts val="1120"/>
              </a:spcBef>
            </a:pPr>
            <a:r>
              <a:rPr sz="2400" dirty="0">
                <a:latin typeface="Times New Roman"/>
                <a:cs typeface="Times New Roman"/>
              </a:rPr>
              <a:t>Compute </a:t>
            </a:r>
            <a:r>
              <a:rPr sz="2400" i="1" dirty="0">
                <a:latin typeface="Times New Roman"/>
                <a:cs typeface="Times New Roman"/>
              </a:rPr>
              <a:t>d </a:t>
            </a:r>
            <a:r>
              <a:rPr sz="2400" spc="-5" dirty="0">
                <a:latin typeface="Times New Roman"/>
                <a:cs typeface="Times New Roman"/>
              </a:rPr>
              <a:t>such </a:t>
            </a:r>
            <a:r>
              <a:rPr sz="2400" dirty="0">
                <a:latin typeface="Times New Roman"/>
                <a:cs typeface="Times New Roman"/>
              </a:rPr>
              <a:t>that </a:t>
            </a:r>
            <a:r>
              <a:rPr sz="2400" i="1" dirty="0">
                <a:latin typeface="Times New Roman"/>
                <a:cs typeface="Times New Roman"/>
              </a:rPr>
              <a:t>ed mod </a:t>
            </a:r>
            <a:r>
              <a:rPr sz="2400" dirty="0">
                <a:latin typeface="Times New Roman"/>
                <a:cs typeface="Times New Roman"/>
              </a:rPr>
              <a:t>φ</a:t>
            </a:r>
            <a:r>
              <a:rPr sz="2400" spc="-65" dirty="0">
                <a:latin typeface="Times New Roman"/>
                <a:cs typeface="Times New Roman"/>
              </a:rPr>
              <a:t> </a:t>
            </a:r>
            <a:r>
              <a:rPr sz="2400" i="1" dirty="0">
                <a:latin typeface="Times New Roman"/>
                <a:cs typeface="Times New Roman"/>
              </a:rPr>
              <a:t>=1</a:t>
            </a:r>
            <a:endParaRPr sz="2400">
              <a:latin typeface="Times New Roman"/>
              <a:cs typeface="Times New Roman"/>
            </a:endParaRPr>
          </a:p>
          <a:p>
            <a:pPr marL="12700">
              <a:lnSpc>
                <a:spcPts val="2740"/>
              </a:lnSpc>
            </a:pPr>
            <a:r>
              <a:rPr sz="2400" dirty="0">
                <a:latin typeface="Times New Roman"/>
                <a:cs typeface="Times New Roman"/>
              </a:rPr>
              <a:t>Call </a:t>
            </a:r>
            <a:r>
              <a:rPr sz="2400" i="1" dirty="0">
                <a:latin typeface="Times New Roman"/>
                <a:cs typeface="Times New Roman"/>
              </a:rPr>
              <a:t>d </a:t>
            </a:r>
            <a:r>
              <a:rPr sz="2400" dirty="0">
                <a:latin typeface="Times New Roman"/>
                <a:cs typeface="Times New Roman"/>
              </a:rPr>
              <a:t>the “private</a:t>
            </a:r>
            <a:r>
              <a:rPr sz="2400" spc="-50" dirty="0">
                <a:latin typeface="Times New Roman"/>
                <a:cs typeface="Times New Roman"/>
              </a:rPr>
              <a:t> </a:t>
            </a:r>
            <a:r>
              <a:rPr sz="2400" dirty="0">
                <a:latin typeface="Times New Roman"/>
                <a:cs typeface="Times New Roman"/>
              </a:rPr>
              <a:t>exponent.”</a:t>
            </a:r>
            <a:endParaRPr sz="2400">
              <a:latin typeface="Times New Roman"/>
              <a:cs typeface="Times New Roman"/>
            </a:endParaRPr>
          </a:p>
          <a:p>
            <a:pPr marR="1747520" algn="ctr">
              <a:lnSpc>
                <a:spcPts val="2740"/>
              </a:lnSpc>
              <a:spcBef>
                <a:spcPts val="1155"/>
              </a:spcBef>
            </a:pPr>
            <a:r>
              <a:rPr sz="2400" dirty="0">
                <a:latin typeface="Times New Roman"/>
                <a:cs typeface="Times New Roman"/>
              </a:rPr>
              <a:t>The </a:t>
            </a:r>
            <a:r>
              <a:rPr sz="2400" spc="-5" dirty="0">
                <a:latin typeface="Times New Roman"/>
                <a:cs typeface="Times New Roman"/>
              </a:rPr>
              <a:t>public </a:t>
            </a:r>
            <a:r>
              <a:rPr sz="2400" dirty="0">
                <a:latin typeface="Times New Roman"/>
                <a:cs typeface="Times New Roman"/>
              </a:rPr>
              <a:t>key is: </a:t>
            </a:r>
            <a:r>
              <a:rPr sz="2400" i="1" dirty="0">
                <a:latin typeface="Times New Roman"/>
                <a:cs typeface="Times New Roman"/>
              </a:rPr>
              <a:t>k</a:t>
            </a:r>
            <a:r>
              <a:rPr sz="2400" i="1" baseline="-8680" dirty="0">
                <a:latin typeface="Times New Roman"/>
                <a:cs typeface="Times New Roman"/>
              </a:rPr>
              <a:t>b  </a:t>
            </a:r>
            <a:r>
              <a:rPr sz="2400" i="1" dirty="0">
                <a:latin typeface="Times New Roman"/>
                <a:cs typeface="Times New Roman"/>
              </a:rPr>
              <a:t>= (e,</a:t>
            </a:r>
            <a:r>
              <a:rPr sz="2400" i="1" spc="-330" dirty="0">
                <a:latin typeface="Times New Roman"/>
                <a:cs typeface="Times New Roman"/>
              </a:rPr>
              <a:t> </a:t>
            </a:r>
            <a:r>
              <a:rPr sz="2400" i="1" dirty="0">
                <a:latin typeface="Times New Roman"/>
                <a:cs typeface="Times New Roman"/>
              </a:rPr>
              <a:t>n)</a:t>
            </a:r>
            <a:endParaRPr sz="2400">
              <a:latin typeface="Times New Roman"/>
              <a:cs typeface="Times New Roman"/>
            </a:endParaRPr>
          </a:p>
          <a:p>
            <a:pPr marR="1646555" algn="ctr">
              <a:lnSpc>
                <a:spcPts val="2740"/>
              </a:lnSpc>
            </a:pPr>
            <a:r>
              <a:rPr sz="2400" dirty="0">
                <a:latin typeface="Times New Roman"/>
                <a:cs typeface="Times New Roman"/>
              </a:rPr>
              <a:t>The </a:t>
            </a:r>
            <a:r>
              <a:rPr sz="2400" spc="-5" dirty="0">
                <a:latin typeface="Times New Roman"/>
                <a:cs typeface="Times New Roman"/>
              </a:rPr>
              <a:t>private key </a:t>
            </a:r>
            <a:r>
              <a:rPr sz="2400" dirty="0">
                <a:latin typeface="Times New Roman"/>
                <a:cs typeface="Times New Roman"/>
              </a:rPr>
              <a:t>is: </a:t>
            </a:r>
            <a:r>
              <a:rPr sz="2400" i="1" dirty="0">
                <a:latin typeface="Times New Roman"/>
                <a:cs typeface="Times New Roman"/>
              </a:rPr>
              <a:t>k</a:t>
            </a:r>
            <a:r>
              <a:rPr sz="2400" i="1" baseline="-8680" dirty="0">
                <a:latin typeface="Times New Roman"/>
                <a:cs typeface="Times New Roman"/>
              </a:rPr>
              <a:t>v  </a:t>
            </a:r>
            <a:r>
              <a:rPr sz="2400" i="1" dirty="0">
                <a:latin typeface="Times New Roman"/>
                <a:cs typeface="Times New Roman"/>
              </a:rPr>
              <a:t>= (d,</a:t>
            </a:r>
            <a:r>
              <a:rPr sz="2400" i="1" spc="-325" dirty="0">
                <a:latin typeface="Times New Roman"/>
                <a:cs typeface="Times New Roman"/>
              </a:rPr>
              <a:t> </a:t>
            </a:r>
            <a:r>
              <a:rPr sz="2400" i="1" dirty="0">
                <a:latin typeface="Times New Roman"/>
                <a:cs typeface="Times New Roman"/>
              </a:rPr>
              <a:t>n)</a:t>
            </a:r>
            <a:endParaRPr sz="2400">
              <a:latin typeface="Times New Roman"/>
              <a:cs typeface="Times New Roman"/>
            </a:endParaRPr>
          </a:p>
        </p:txBody>
      </p:sp>
      <p:sp>
        <p:nvSpPr>
          <p:cNvPr id="6" name="object 6"/>
          <p:cNvSpPr/>
          <p:nvPr/>
        </p:nvSpPr>
        <p:spPr>
          <a:xfrm>
            <a:off x="1423416" y="966216"/>
            <a:ext cx="7210425" cy="5838825"/>
          </a:xfrm>
          <a:custGeom>
            <a:avLst/>
            <a:gdLst/>
            <a:ahLst/>
            <a:cxnLst/>
            <a:rect l="l" t="t" r="r" b="b"/>
            <a:pathLst>
              <a:path w="7210425" h="5838825">
                <a:moveTo>
                  <a:pt x="7210044" y="5838444"/>
                </a:moveTo>
                <a:lnTo>
                  <a:pt x="7210044" y="0"/>
                </a:lnTo>
                <a:lnTo>
                  <a:pt x="0" y="0"/>
                </a:lnTo>
                <a:lnTo>
                  <a:pt x="0" y="5838444"/>
                </a:lnTo>
                <a:lnTo>
                  <a:pt x="7210044" y="5838444"/>
                </a:lnTo>
                <a:close/>
              </a:path>
            </a:pathLst>
          </a:custGeom>
          <a:ln w="12954">
            <a:solidFill>
              <a:srgbClr val="000000"/>
            </a:solidFill>
          </a:ln>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38735" rIns="0" bIns="0" rtlCol="0">
            <a:spAutoFit/>
          </a:bodyPr>
          <a:lstStyle/>
          <a:p>
            <a:pPr marL="25400">
              <a:lnSpc>
                <a:spcPct val="100000"/>
              </a:lnSpc>
              <a:spcBef>
                <a:spcPts val="305"/>
              </a:spcBef>
            </a:pPr>
            <a:fld id="{81D60167-4931-47E6-BA6A-407CBD079E47}" type="slidenum">
              <a:rPr spc="-5" dirty="0"/>
              <a:t>9</a:t>
            </a:fld>
            <a:endParaRPr spc="-5"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C0A62C4-1627-4302-BB36-C54D45439233}"/>
</file>

<file path=customXml/itemProps2.xml><?xml version="1.0" encoding="utf-8"?>
<ds:datastoreItem xmlns:ds="http://schemas.openxmlformats.org/officeDocument/2006/customXml" ds:itemID="{2E058D6B-929E-45F6-A727-3664D6DF4AE9}"/>
</file>

<file path=docProps/app.xml><?xml version="1.0" encoding="utf-8"?>
<Properties xmlns="http://schemas.openxmlformats.org/officeDocument/2006/extended-properties" xmlns:vt="http://schemas.openxmlformats.org/officeDocument/2006/docPropsVTypes">
  <Template/>
  <TotalTime>64</TotalTime>
  <Words>4372</Words>
  <Application>Microsoft Office PowerPoint</Application>
  <PresentationFormat>Custom</PresentationFormat>
  <Paragraphs>566</Paragraphs>
  <Slides>79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79</vt:i4>
      </vt:variant>
    </vt:vector>
  </HeadingPairs>
  <TitlesOfParts>
    <vt:vector size="86" baseType="lpstr">
      <vt:lpstr>Arial</vt:lpstr>
      <vt:lpstr>Arial Narrow</vt:lpstr>
      <vt:lpstr>Calibri</vt:lpstr>
      <vt:lpstr>Comic Sans MS</vt:lpstr>
      <vt:lpstr>Symbol</vt:lpstr>
      <vt:lpstr>Times New Roman</vt:lpstr>
      <vt:lpstr>Office Theme</vt:lpstr>
      <vt:lpstr>IT 4823 Information Security Administration</vt:lpstr>
      <vt:lpstr>Three Cryptographic Technologies</vt:lpstr>
      <vt:lpstr>A Very Strange Lock</vt:lpstr>
      <vt:lpstr>Idea…</vt:lpstr>
      <vt:lpstr>Public Key Cryptography</vt:lpstr>
      <vt:lpstr>Public Key Cryptography</vt:lpstr>
      <vt:lpstr>Public Key Cryptography</vt:lpstr>
      <vt:lpstr>Public Key Cryptography</vt:lpstr>
      <vt:lpstr>The Math of Public Key Cryptography</vt:lpstr>
      <vt:lpstr>The Math of Public Key Cryptography</vt:lpstr>
      <vt:lpstr>Example</vt:lpstr>
      <vt:lpstr>PK Crypto: Computationally Secure</vt:lpstr>
      <vt:lpstr>Computationally Secure? Maybe.</vt:lpstr>
      <vt:lpstr>Equivalent Strength</vt:lpstr>
      <vt:lpstr>Computational Effort</vt:lpstr>
      <vt:lpstr>Public Keys with Less Computation</vt:lpstr>
      <vt:lpstr>Key Exchange with Public Key Crypto</vt:lpstr>
      <vt:lpstr>Encryption with Session Key</vt:lpstr>
      <vt:lpstr>Decrypting a Hybrid Message</vt:lpstr>
      <vt:lpstr>Principal Benefit</vt:lpstr>
      <vt:lpstr>Other Benefits</vt:lpstr>
      <vt:lpstr>Digital Signatures</vt:lpstr>
      <vt:lpstr>Locking with the Private (V) Key</vt:lpstr>
      <vt:lpstr>Public Key Digital Signature</vt:lpstr>
      <vt:lpstr>Cryptographic Hash Functions</vt:lpstr>
      <vt:lpstr>Simple Hash Example</vt:lpstr>
      <vt:lpstr>The MD5 and SHA Hashes</vt:lpstr>
      <vt:lpstr>Collision Attack</vt:lpstr>
      <vt:lpstr>Hashing vs. Encryption</vt:lpstr>
      <vt:lpstr>Digital Signature Improved</vt:lpstr>
      <vt:lpstr>Digital Signature</vt:lpstr>
      <vt:lpstr>Digital Signature</vt:lpstr>
      <vt:lpstr>Electronic Signatures and Law</vt:lpstr>
      <vt:lpstr>Digital Signature and Confidentiality</vt:lpstr>
      <vt:lpstr>Signature with Confidentiality</vt:lpstr>
      <vt:lpstr>Decrypting the Message</vt:lpstr>
      <vt:lpstr>Security Services</vt:lpstr>
      <vt:lpstr>Multiple Recipients</vt:lpstr>
      <vt:lpstr>How TLS Works</vt:lpstr>
      <vt:lpstr>When to Use Encryption</vt:lpstr>
      <vt:lpstr>Counter Example</vt:lpstr>
      <vt:lpstr>What Kind of Encryption</vt:lpstr>
      <vt:lpstr>Public Key Infrastructure</vt:lpstr>
      <vt:lpstr>Man-in-the-Middle Attack</vt:lpstr>
      <vt:lpstr>Man-in-the-Middle Attack</vt:lpstr>
      <vt:lpstr>Digital Certificates</vt:lpstr>
      <vt:lpstr>Certificates</vt:lpstr>
      <vt:lpstr>The Digital Certificate</vt:lpstr>
      <vt:lpstr>Changing the Public Key</vt:lpstr>
      <vt:lpstr>Validating a Digital Certificate</vt:lpstr>
      <vt:lpstr>Public Key in a Certificate</vt:lpstr>
      <vt:lpstr>Quantum Key Distribution</vt:lpstr>
      <vt:lpstr>PowerPoint Presentation</vt:lpstr>
      <vt:lpstr>Man-in-the-Middle Attack</vt:lpstr>
      <vt:lpstr>Public Key Infrastructure</vt:lpstr>
      <vt:lpstr>Certificate Authorities</vt:lpstr>
      <vt:lpstr>Reminder: Digital Certificate</vt:lpstr>
      <vt:lpstr>Changing the Public Key</vt:lpstr>
      <vt:lpstr>Public Key in a Certificate</vt:lpstr>
      <vt:lpstr>Trusting “Things”</vt:lpstr>
      <vt:lpstr>Trusting Digital Certificates</vt:lpstr>
      <vt:lpstr>Lifetimes of Certificates and Keys</vt:lpstr>
      <vt:lpstr>Expired Certificate</vt:lpstr>
      <vt:lpstr>Revoked Certificates</vt:lpstr>
      <vt:lpstr>About Attacks on Cryptography</vt:lpstr>
      <vt:lpstr>Man-in-the-Middle Scenario</vt:lpstr>
      <vt:lpstr>George Reads His Gmail</vt:lpstr>
      <vt:lpstr>What Really Happens – Step 1</vt:lpstr>
      <vt:lpstr>What Really Happens – Step 2</vt:lpstr>
      <vt:lpstr>That Digital Certificate</vt:lpstr>
      <vt:lpstr>What Really Happens – Step 3</vt:lpstr>
      <vt:lpstr>What Really Happens – Step 4</vt:lpstr>
      <vt:lpstr>The Attack – Step 1</vt:lpstr>
      <vt:lpstr>The Attack – Step 2</vt:lpstr>
      <vt:lpstr>A Rogue (but “Valid”) Digital Certificate</vt:lpstr>
      <vt:lpstr>The Attack – Step 3</vt:lpstr>
      <vt:lpstr>The Result</vt:lpstr>
      <vt:lpstr>Multi-Factor Authentication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PowerPoint - 4823_03_cryptography_II.pptx</dc:title>
  <dc:creator>bbrown</dc:creator>
  <cp:lastModifiedBy>Darin Morrow</cp:lastModifiedBy>
  <cp:revision>6</cp:revision>
  <dcterms:created xsi:type="dcterms:W3CDTF">2019-06-19T16:57:15Z</dcterms:created>
  <dcterms:modified xsi:type="dcterms:W3CDTF">2022-08-31T10:06:33Z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2016-08-24T00:00:00Z</vt:filetime>
  </property>
  <property fmtid="{D5CDD505-2E9C-101B-9397-08002B2CF9AE}" pid="3" name="Creator">
    <vt:lpwstr>PScript5.dll Version 5.2.2</vt:lpwstr>
  </property>
  <property fmtid="{D5CDD505-2E9C-101B-9397-08002B2CF9AE}" pid="4" name="LastSaved">
    <vt:filetime>2019-06-19T00:00:00Z</vt:filetime>
  </property>
</Properties>
</file>