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33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59" r:id="rId4"/>
    <p:sldId id="287" r:id="rId5"/>
    <p:sldId id="311" r:id="rId6"/>
    <p:sldId id="312" r:id="rId7"/>
    <p:sldId id="313" r:id="rId8"/>
    <p:sldId id="348" r:id="rId9"/>
    <p:sldId id="349" r:id="rId10"/>
    <p:sldId id="346" r:id="rId11"/>
    <p:sldId id="308" r:id="rId12"/>
    <p:sldId id="322" r:id="rId13"/>
    <p:sldId id="325" r:id="rId14"/>
    <p:sldId id="326" r:id="rId15"/>
    <p:sldId id="327" r:id="rId16"/>
    <p:sldId id="328" r:id="rId17"/>
    <p:sldId id="330" r:id="rId18"/>
    <p:sldId id="329" r:id="rId19"/>
    <p:sldId id="331" r:id="rId20"/>
    <p:sldId id="332" r:id="rId21"/>
    <p:sldId id="335" r:id="rId22"/>
    <p:sldId id="336" r:id="rId23"/>
    <p:sldId id="337" r:id="rId24"/>
    <p:sldId id="340" r:id="rId25"/>
    <p:sldId id="341" r:id="rId26"/>
    <p:sldId id="342" r:id="rId27"/>
    <p:sldId id="344" r:id="rId28"/>
    <p:sldId id="347" r:id="rId29"/>
    <p:sldId id="321" r:id="rId30"/>
    <p:sldId id="345" r:id="rId31"/>
    <p:sldId id="258" r:id="rId32"/>
    <p:sldId id="281" r:id="rId33"/>
    <p:sldId id="297" r:id="rId34"/>
    <p:sldId id="333" r:id="rId35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1404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00C614D-9CBB-4761-9374-50DA77F5A671}" type="datetimeFigureOut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F1CA251-2DF7-4AB2-8A54-A6D04E4C0C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AD39BF0-4BBC-45CD-BC76-EC4C711B78B0}" type="datetimeFigureOut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A2500CE-0DE6-4EFD-BA53-0657A47427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902BAD90-D68E-407E-9384-78CDD6E60E2F}" type="slidenum">
              <a:rPr lang="en-US" altLang="en-US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844CD-AB8A-4B98-8D83-4A3EF83FDF45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0D486-095E-4CEE-9EEB-5D3FD4C2B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035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7A6D-5233-459A-B91A-97266045630F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2A698-C6AB-4C6E-A708-20022471B8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219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CDED2-27B9-4A93-B8D6-105B427A6DC3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2F4C7-228B-4F4C-A8BE-42BB157BDA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410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38820-2489-4BEB-9C79-8ED57ACC3C1B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CBC6A-373F-4B78-952C-292AB901B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7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8C786-CEA4-4929-A446-395112297A93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E043-7BFC-40B6-9DB3-3E1C1A77DD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93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5DF6-2109-4979-91C3-EE19D17DF22A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A2CFE-1213-41B7-AEBB-C3D4CF448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907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0BABC-67D4-4639-BFD2-F2350BF05003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91AA9-4B0A-4351-AED9-233F29ED7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071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EAEA-EE55-43A6-8965-7B4D1354D01A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4ADB6-7738-4FF5-8BF5-EE2D33B28F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835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5EBBD-24AF-41D4-841E-620291CA8C31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3521B-412F-4ED8-84BE-BE2A0AEBD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2682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CF626-40B6-43FD-88DB-6FD095405F04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0CD67-F462-4531-AC3C-EC172435BA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49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AFA09-5153-4CFA-9826-AAEE2F272197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6EE1F-2DD9-4B6D-B94D-17D7D6D1EC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19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D76A27-D28E-4E58-81CD-43A295B3EDFC}" type="datetime1">
              <a:rPr lang="en-US"/>
              <a:pPr>
                <a:defRPr/>
              </a:pPr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9D3956-FF2D-41AD-8EB1-17B85D61D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apple.com/ipad/business/docs/iOS_Security_May12.pdf" TargetMode="External"/><Relationship Id="rId3" Type="http://schemas.openxmlformats.org/officeDocument/2006/relationships/hyperlink" Target="http://blog.nielsen.com/nielsenwire/online_mobile/two-thirds-of-new-mobile-buyers-now-opting-for-smartphones/" TargetMode="External"/><Relationship Id="rId7" Type="http://schemas.openxmlformats.org/officeDocument/2006/relationships/hyperlink" Target="http://developer.apple.com/iphone/program/university.html" TargetMode="External"/><Relationship Id="rId2" Type="http://schemas.openxmlformats.org/officeDocument/2006/relationships/hyperlink" Target="http://www.samsung.com/global/business/semiconductor/product/application/detail?productId=7668&amp;iaId=234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iOS" TargetMode="External"/><Relationship Id="rId5" Type="http://schemas.openxmlformats.org/officeDocument/2006/relationships/hyperlink" Target="http://www.macworld.co.uk/ipod-itunes/news/index.cfm?newsid=16927" TargetMode="External"/><Relationship Id="rId10" Type="http://schemas.openxmlformats.org/officeDocument/2006/relationships/hyperlink" Target="http://www.slideshare.net/agent0x0/the-android-vs-apple-ios-security-showdown" TargetMode="External"/><Relationship Id="rId4" Type="http://schemas.openxmlformats.org/officeDocument/2006/relationships/hyperlink" Target="http://www.insidemobileapps.com/2012/07/24/ios-device-sales-leapfrog-android-with-410-million-devices-sold/" TargetMode="External"/><Relationship Id="rId9" Type="http://schemas.openxmlformats.org/officeDocument/2006/relationships/hyperlink" Target="http://source.android.com/tech/security/index.html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ymantec.com/connect/blogs/introducing-symantec-smartphone-honey-stick-project" TargetMode="External"/><Relationship Id="rId3" Type="http://schemas.openxmlformats.org/officeDocument/2006/relationships/hyperlink" Target="http://developer.android.com/about/dashboards/index.html" TargetMode="External"/><Relationship Id="rId7" Type="http://schemas.openxmlformats.org/officeDocument/2006/relationships/hyperlink" Target="https://www.mylookout.com/resources/reports/mobile-lost-and-found/" TargetMode="External"/><Relationship Id="rId2" Type="http://schemas.openxmlformats.org/officeDocument/2006/relationships/hyperlink" Target="http://googlemobile.blogspot.com/2012/02/android-and-security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cro-trax.com/statistics" TargetMode="External"/><Relationship Id="rId5" Type="http://schemas.openxmlformats.org/officeDocument/2006/relationships/hyperlink" Target="http://opensignalmaps.com/reports/fragmentation.php" TargetMode="External"/><Relationship Id="rId4" Type="http://schemas.openxmlformats.org/officeDocument/2006/relationships/hyperlink" Target="http://theunderstatement.com/post/11982112928/android-orphans-visualizing-a-sad-history-of-support" TargetMode="External"/><Relationship Id="rId9" Type="http://schemas.openxmlformats.org/officeDocument/2006/relationships/hyperlink" Target="http://newsroom.juniper.net/press-releases/global-research-shows-mobile-malware-accelerating-nyse-jnpr-0851976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bc.net.au/news/2009-11-09/australian-admits-creating-first-iphone-virus/1135474" TargetMode="External"/><Relationship Id="rId3" Type="http://schemas.openxmlformats.org/officeDocument/2006/relationships/hyperlink" Target="http://nakedsecurity.sophos.com/2012/04/12/a%20ndroid-malware-angry-birds-space-game/" TargetMode="External"/><Relationship Id="rId7" Type="http://schemas.openxmlformats.org/officeDocument/2006/relationships/hyperlink" Target="http://arstechnica.com/security/2012/07/android-nokia-smartphone-hack/" TargetMode="External"/><Relationship Id="rId12" Type="http://schemas.openxmlformats.org/officeDocument/2006/relationships/hyperlink" Target="http://www.slideshare.net/cooperq/your-cell-phone-is-covered-in-spiders" TargetMode="External"/><Relationship Id="rId2" Type="http://schemas.openxmlformats.org/officeDocument/2006/relationships/hyperlink" Target="http://www.slideshare.net/fsecure/mobile-threat-report-q2-20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bnfc.org" TargetMode="External"/><Relationship Id="rId11" Type="http://schemas.openxmlformats.org/officeDocument/2006/relationships/hyperlink" Target="http://en.wikipedia.org/wiki/Mobile_device_forensics" TargetMode="External"/><Relationship Id="rId5" Type="http://schemas.openxmlformats.org/officeDocument/2006/relationships/hyperlink" Target="http://www.proxmark.org/" TargetMode="External"/><Relationship Id="rId10" Type="http://schemas.openxmlformats.org/officeDocument/2006/relationships/hyperlink" Target="http://www.heritage.org/research/reports/2010/08/overcriminalization" TargetMode="External"/><Relationship Id="rId4" Type="http://schemas.openxmlformats.org/officeDocument/2006/relationships/hyperlink" Target="https://viaforensics.com/mobile-security/forensics-security-analysis-google-wallet.html" TargetMode="External"/><Relationship Id="rId9" Type="http://schemas.openxmlformats.org/officeDocument/2006/relationships/hyperlink" Target="http://arstechnica.com/gadgets/2011/01/why-you-should-always-encrypt-your-smartphone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usenix.org/event/osdi10/tech/slides/enck.pdf" TargetMode="External"/><Relationship Id="rId2" Type="http://schemas.openxmlformats.org/officeDocument/2006/relationships/hyperlink" Target="http://appanalysis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17303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Device Security</a:t>
            </a:r>
          </a:p>
        </p:txBody>
      </p:sp>
      <p:sp>
        <p:nvSpPr>
          <p:cNvPr id="409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E714D9-F9F6-4B03-AF3D-6DB6CB22841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Location Disclosure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25425" y="16002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MAC, Bluetooth Addresses, IMEI, IMSI etc. are globally unique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Infrastructure based mobile communication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Peer-t-Peer ad hoc mobile communication 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74B36C-26E4-41BE-A6B6-4BF32F968502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Countermeasures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1D143F-F21F-48BF-9D18-2F491E6AB162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Mobile Access Control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Very </a:t>
            </a:r>
            <a:r>
              <a:rPr lang="en-US" altLang="en-US" sz="30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easy </a:t>
            </a:r>
            <a:r>
              <a:rPr lang="en-US" altLang="en-US" sz="3000" smtClean="0">
                <a:ea typeface="ＭＳ Ｐゴシック" panose="020B0600070205080204" pitchFamily="34" charset="-128"/>
              </a:rPr>
              <a:t>for attacker </a:t>
            </a:r>
            <a:r>
              <a:rPr lang="en-US" altLang="en-US" sz="30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to control a mobile device </a:t>
            </a:r>
            <a:r>
              <a:rPr lang="en-US" altLang="en-US" sz="3000" smtClean="0">
                <a:ea typeface="ＭＳ Ｐゴシック" panose="020B0600070205080204" pitchFamily="34" charset="-128"/>
              </a:rPr>
              <a:t>if he/she has </a:t>
            </a:r>
            <a:r>
              <a:rPr lang="en-US" altLang="en-US" sz="30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physical access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Especially if there’s no way to authenticate user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Then </a:t>
            </a:r>
            <a:r>
              <a:rPr lang="en-US" altLang="en-US" sz="26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device can join botnet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send SMS spam, etc.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Need access controls for mobile devices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Authentication, authorization, accountability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Authentication workflow: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Request access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Supplication (user provides identity, e.g., John Smith)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Authentication (system determines user is John)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Authorization (system determines what John can/cannot do)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0EDD51-8D8F-48DD-A912-5E1E35B64B76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Categories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Authentication generally based on: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knows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Password/passphrase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Unlock pattern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has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Magnetic key card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Smart card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Token device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is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Fingerprint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Retina scan</a:t>
            </a:r>
          </a:p>
          <a:p>
            <a:pPr lvl="1">
              <a:lnSpc>
                <a:spcPct val="90000"/>
              </a:lnSpc>
            </a:pPr>
            <a:endParaRPr lang="en-US" altLang="en-US" sz="2600" smtClean="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771E66-8F70-4DA4-A044-3FB7B666E88C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Passwords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Cheapest, easiest form of authentication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Works well with most applications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Also the weakest form of access control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Lazy users’ passwords: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1234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password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letmein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etc. 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Can be defeated using dictionary, brute force attacks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Requires administrative controls to be effective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Minimum length/complexity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Password aging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Limit failed attempts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81EFFD-3A2C-4C30-919C-46B507AA5B5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Authentication: Smart Cards/</a:t>
            </a:r>
            <a:br>
              <a:rPr lang="en-US" sz="4000" dirty="0"/>
            </a:br>
            <a:r>
              <a:rPr lang="en-US" sz="4000" dirty="0"/>
              <a:t>Security Tokens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More expensive, harder to implement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Vulnerability: prone to loss or theft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Very strong when combined with another form of authentication, e.g., a password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Does not work well in all applications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Try carrying a smart card in addition to a mobile device!</a:t>
            </a:r>
          </a:p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20C43A-078F-4144-BEC9-7D986E893CE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Biometrics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More expensive/harder to implement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Prone to error: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False negatives: not authenticate authorized user 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False positives: authenticate unauthorized user 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Strong authentication when it works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Does not work well in all applications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Fingerprint readers becoming more common on mobile devices (Atrix 4G)</a:t>
            </a:r>
          </a:p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187EF4-60CB-4021-B50C-4DBBDCF24912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Pattern Lock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sz="2600" smtClean="0">
                <a:ea typeface="ＭＳ Ｐゴシック" panose="020B0600070205080204" pitchFamily="34" charset="-128"/>
              </a:rPr>
              <a:t>Swipe path of length </a:t>
            </a:r>
            <a:br>
              <a:rPr lang="en-US" altLang="en-US" sz="2600" smtClean="0">
                <a:ea typeface="ＭＳ Ｐゴシック" panose="020B0600070205080204" pitchFamily="34" charset="-128"/>
              </a:rPr>
            </a:br>
            <a:r>
              <a:rPr lang="en-US" altLang="en-US" sz="2600" smtClean="0">
                <a:ea typeface="ＭＳ Ｐゴシック" panose="020B0600070205080204" pitchFamily="34" charset="-128"/>
              </a:rPr>
              <a:t>4–9 on 3 x 3 grid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Easy to use, suitable for mobile devices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Problems: [30]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389,112 possible patterns; (456,976 possible patterns for 4-char case-insensitive alphabetic password!)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Attacker can see pattern from finger oils on screen</a:t>
            </a:r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9" b="12589"/>
          <a:stretch>
            <a:fillRect/>
          </a:stretch>
        </p:blipFill>
        <p:spPr/>
      </p:pic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6B95DC-04E1-45BE-A4C4-8750533141DF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Authentication: Comparison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11200" y="2120900"/>
          <a:ext cx="7848600" cy="1857375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Passwords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Smart Cards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Biometrics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Pattern Lock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Security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Weak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Strong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Strong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Weak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Ease of 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Easy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Hard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Easy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Implementation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Easy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Hard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Hard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Easy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Works for phones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Possible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569" name="TextBox 2"/>
          <p:cNvSpPr txBox="1">
            <a:spLocks noChangeArrowheads="1"/>
          </p:cNvSpPr>
          <p:nvPr/>
        </p:nvSpPr>
        <p:spPr bwMode="auto">
          <a:xfrm>
            <a:off x="584200" y="4241800"/>
            <a:ext cx="8099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– Deeper problem: mobile devices are designed with single-user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assumption…</a:t>
            </a:r>
          </a:p>
        </p:txBody>
      </p:sp>
      <p:sp>
        <p:nvSpPr>
          <p:cNvPr id="2257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6C5F93-A76D-4734-9A88-FBB427AAD08F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DiffUser (1)</a:t>
            </a:r>
          </a:p>
        </p:txBody>
      </p:sp>
      <p:sp>
        <p:nvSpPr>
          <p:cNvPr id="23555" name="Content Placeholder 4"/>
          <p:cNvSpPr>
            <a:spLocks noGrp="1"/>
          </p:cNvSpPr>
          <p:nvPr>
            <p:ph sz="half" idx="1"/>
          </p:nvPr>
        </p:nvSpPr>
        <p:spPr>
          <a:xfrm>
            <a:off x="88900" y="1600200"/>
            <a:ext cx="41910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Current smartphone access control focus: 1 user (admin)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Hard to achieve </a:t>
            </a:r>
            <a:r>
              <a:rPr lang="en-US" altLang="en-US" sz="2400" i="1" smtClean="0">
                <a:ea typeface="ＭＳ Ｐゴシック" panose="020B0600070205080204" pitchFamily="34" charset="-128"/>
              </a:rPr>
              <a:t>fine-grained</a:t>
            </a:r>
            <a:r>
              <a:rPr lang="en-US" altLang="en-US" sz="2400" smtClean="0">
                <a:ea typeface="ＭＳ Ｐゴシック" panose="020B0600070205080204" pitchFamily="34" charset="-128"/>
              </a:rPr>
              <a:t> mobile device management: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Control app installation/gaming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Parental controls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Lend phone to friend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We design DiffUser, differentiated user access control model [31]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Different users use smartphone in different contexts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User classification: admin, “normal,” guest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4318000" y="1854200"/>
          <a:ext cx="4751388" cy="4183063"/>
        </p:xfrm>
        <a:graphic>
          <a:graphicData uri="http://schemas.openxmlformats.org/drawingml/2006/table">
            <a:tbl>
              <a:tblPr/>
              <a:tblGrid>
                <a:gridCol w="1038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5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5488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Smartphone Privileges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Admin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Normal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Guest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675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Personal Info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SMS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✘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Contacts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✘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675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Resource Access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WiFi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Limit‼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GPS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Limit‼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Bluetooth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Limit‼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Apps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App Install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Limit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✘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Sensitive Apps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✔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Limit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</a:rPr>
                        <a:t>✘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607" name="TextBox 7"/>
          <p:cNvSpPr txBox="1">
            <a:spLocks noChangeArrowheads="1"/>
          </p:cNvSpPr>
          <p:nvPr/>
        </p:nvSpPr>
        <p:spPr bwMode="auto">
          <a:xfrm>
            <a:off x="5740400" y="6110288"/>
            <a:ext cx="2206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/>
              <a:t>Source:</a:t>
            </a:r>
            <a:r>
              <a:rPr lang="en-US" altLang="en-US" sz="1800"/>
              <a:t> [31], Table 1.</a:t>
            </a:r>
          </a:p>
        </p:txBody>
      </p:sp>
      <p:sp>
        <p:nvSpPr>
          <p:cNvPr id="2360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F8903C-D0D2-477E-AA4E-DCB0F9FF3A79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Countermeasures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97B5B50-34A3-4481-9551-26B4FF88532B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DiffUser (2)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9900" cy="3263900"/>
          </a:xfrm>
        </p:spPr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Implement our system on Android using Java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Override Android’s “Home” Activity for multi-user authentication, profile configuration</a:t>
            </a:r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4"/>
          <a:stretch>
            <a:fillRect/>
          </a:stretch>
        </p:blipFill>
        <p:spPr bwMode="auto">
          <a:xfrm>
            <a:off x="1549400" y="3213100"/>
            <a:ext cx="405923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7"/>
          <a:stretch>
            <a:fillRect/>
          </a:stretch>
        </p:blipFill>
        <p:spPr bwMode="auto">
          <a:xfrm>
            <a:off x="5613400" y="3289300"/>
            <a:ext cx="19685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1604963" y="6159500"/>
            <a:ext cx="607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Source: [31], Figure 2. From left to right: “normal” user screen;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user login and authentication; user profile configuration.</a:t>
            </a:r>
          </a:p>
        </p:txBody>
      </p:sp>
      <p:sp>
        <p:nvSpPr>
          <p:cNvPr id="24583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76D9238-9DA3-44C5-81C6-9654FEBBE7D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Mobile Device Information Leakage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92100" y="1600200"/>
            <a:ext cx="8851900" cy="5067300"/>
          </a:xfrm>
        </p:spPr>
        <p:txBody>
          <a:bodyPr/>
          <a:lstStyle/>
          <a:p>
            <a:r>
              <a:rPr lang="en-US" altLang="en-US" sz="2400" smtClean="0">
                <a:ea typeface="ＭＳ Ｐゴシック" panose="020B0600070205080204" pitchFamily="34" charset="-128"/>
              </a:rPr>
              <a:t>Types of mobile device information sources: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Internal to device (e.g., GPS location, IMEI, etc.)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External sources (e.g., CNN, Chase Bank, etc.)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Third-party mobile apps can leak info to external sources [32]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Send out device ID (IMEI/EID), contacts, location, etc.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Apps ask permission to access such info; users can ignore!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Apps can intercept info sent to a source, send to different destination!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Motives: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Monitor employees’ activity using accelerometers (cited in [32])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Ads, market research (include user location, behavior, etc.)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Malice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How do we protect against such information leakage?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74BA02-B0F0-408B-9D9B-C084F360C80D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Information Flow Tracking (IFT)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IFT tracks each information flow among internal, external sources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Each flow is </a:t>
            </a:r>
            <a:r>
              <a:rPr lang="en-US" altLang="en-US" sz="2000" i="1" smtClean="0">
                <a:ea typeface="ＭＳ Ｐゴシック" panose="020B0600070205080204" pitchFamily="34" charset="-128"/>
              </a:rPr>
              <a:t>tagged</a:t>
            </a:r>
            <a:r>
              <a:rPr lang="en-US" altLang="en-US" sz="2000" smtClean="0">
                <a:ea typeface="ＭＳ Ｐゴシック" panose="020B0600070205080204" pitchFamily="34" charset="-128"/>
              </a:rPr>
              <a:t>, e.g., “untrusted”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Tag propagated as information flows among internal, external sources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Sound alarm if data sent to third party</a:t>
            </a:r>
          </a:p>
          <a:p>
            <a:pPr>
              <a:lnSpc>
                <a:spcPct val="8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Challenges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Reasonable runtime, space overhead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Many information sources</a:t>
            </a:r>
          </a:p>
        </p:txBody>
      </p:sp>
      <p:pic>
        <p:nvPicPr>
          <p:cNvPr id="26628" name="Content Placeholder 4" descr="Leakage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6" b="-359"/>
          <a:stretch>
            <a:fillRect/>
          </a:stretch>
        </p:blipFill>
        <p:spPr>
          <a:xfrm>
            <a:off x="4648200" y="2590800"/>
            <a:ext cx="4038600" cy="2540000"/>
          </a:xfrm>
        </p:spPr>
      </p:pic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5067300" y="6178550"/>
            <a:ext cx="384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Information leakage on mobile devices</a:t>
            </a:r>
          </a:p>
        </p:txBody>
      </p:sp>
      <p:sp>
        <p:nvSpPr>
          <p:cNvPr id="26630" name="TextBox 8"/>
          <p:cNvSpPr txBox="1">
            <a:spLocks noChangeArrowheads="1"/>
          </p:cNvSpPr>
          <p:nvPr/>
        </p:nvSpPr>
        <p:spPr bwMode="auto">
          <a:xfrm>
            <a:off x="4660900" y="2406650"/>
            <a:ext cx="1009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“trusted”</a:t>
            </a:r>
          </a:p>
        </p:txBody>
      </p:sp>
      <p:sp>
        <p:nvSpPr>
          <p:cNvPr id="26631" name="TextBox 10"/>
          <p:cNvSpPr txBox="1">
            <a:spLocks noChangeArrowheads="1"/>
          </p:cNvSpPr>
          <p:nvPr/>
        </p:nvSpPr>
        <p:spPr bwMode="auto">
          <a:xfrm>
            <a:off x="5357813" y="5429250"/>
            <a:ext cx="1241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“untrusted”</a:t>
            </a:r>
          </a:p>
        </p:txBody>
      </p:sp>
      <p:cxnSp>
        <p:nvCxnSpPr>
          <p:cNvPr id="13" name="Straight Arrow Connector 12"/>
          <p:cNvCxnSpPr>
            <a:cxnSpLocks noChangeShapeType="1"/>
            <a:stCxn id="26630" idx="2"/>
          </p:cNvCxnSpPr>
          <p:nvPr/>
        </p:nvCxnSpPr>
        <p:spPr bwMode="auto">
          <a:xfrm>
            <a:off x="5165725" y="2774950"/>
            <a:ext cx="1527175" cy="7937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14" name="Straight Arrow Connector 13"/>
          <p:cNvCxnSpPr>
            <a:cxnSpLocks noChangeShapeType="1"/>
            <a:stCxn id="26630" idx="2"/>
          </p:cNvCxnSpPr>
          <p:nvPr/>
        </p:nvCxnSpPr>
        <p:spPr bwMode="auto">
          <a:xfrm>
            <a:off x="5165725" y="2774950"/>
            <a:ext cx="803275" cy="11239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17" name="Straight Arrow Connector 16"/>
          <p:cNvCxnSpPr>
            <a:cxnSpLocks noChangeShapeType="1"/>
            <a:stCxn id="26631" idx="0"/>
          </p:cNvCxnSpPr>
          <p:nvPr/>
        </p:nvCxnSpPr>
        <p:spPr bwMode="auto">
          <a:xfrm flipV="1">
            <a:off x="5978525" y="4406900"/>
            <a:ext cx="104775" cy="10223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0" name="Straight Arrow Connector 19"/>
          <p:cNvCxnSpPr>
            <a:cxnSpLocks noChangeShapeType="1"/>
            <a:stCxn id="26631" idx="0"/>
          </p:cNvCxnSpPr>
          <p:nvPr/>
        </p:nvCxnSpPr>
        <p:spPr bwMode="auto">
          <a:xfrm flipV="1">
            <a:off x="5978525" y="4102100"/>
            <a:ext cx="828675" cy="13271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4" name="Straight Arrow Connector 23"/>
          <p:cNvCxnSpPr>
            <a:cxnSpLocks noChangeShapeType="1"/>
            <a:stCxn id="26631" idx="0"/>
          </p:cNvCxnSpPr>
          <p:nvPr/>
        </p:nvCxnSpPr>
        <p:spPr bwMode="auto">
          <a:xfrm flipV="1">
            <a:off x="5978525" y="4508500"/>
            <a:ext cx="1120775" cy="9207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26637" name="Slide Number Placeholder 1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4606DE-AA63-43EE-9B3A-6CB3ADD8B76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TaintDroid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279900" cy="4902200"/>
          </a:xfrm>
        </p:spPr>
        <p:txBody>
          <a:bodyPr/>
          <a:lstStyle/>
          <a:p>
            <a:r>
              <a:rPr lang="en-US" altLang="en-US" sz="2600" smtClean="0">
                <a:ea typeface="ＭＳ Ｐゴシック" panose="020B0600070205080204" pitchFamily="34" charset="-128"/>
              </a:rPr>
              <a:t>Enck et al., OSDI 2010 [32]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IFT system on Android 2.1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System firmware (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not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app)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Modifies Android’s Dalvik VM, tracks info flows across methods, classes, files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Tracks the following info: 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Sensors: GPS, camera, accelerometer, microphone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Internal info: contacts, phone #, IMEI, IMSI, Google acct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External info: network, SMS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Notifies user of info leakage</a:t>
            </a:r>
          </a:p>
          <a:p>
            <a:endParaRPr lang="en-US" altLang="en-US" sz="2600" smtClean="0">
              <a:ea typeface="ＭＳ Ｐゴシック" panose="020B0600070205080204" pitchFamily="34" charset="-128"/>
            </a:endParaRPr>
          </a:p>
        </p:txBody>
      </p:sp>
      <p:pic>
        <p:nvPicPr>
          <p:cNvPr id="27652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6" b="-2336"/>
          <a:stretch>
            <a:fillRect/>
          </a:stretch>
        </p:blipFill>
        <p:spPr>
          <a:xfrm>
            <a:off x="4875213" y="2768600"/>
            <a:ext cx="4038600" cy="1841500"/>
          </a:xfrm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6057900" y="4598988"/>
            <a:ext cx="1331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Source: [33]</a:t>
            </a:r>
          </a:p>
        </p:txBody>
      </p:sp>
      <p:sp>
        <p:nvSpPr>
          <p:cNvPr id="276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4000CE-A914-4A40-8267-440BD407A04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(1)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Motivation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Mobile device users access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many 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information sources, e.g.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Online banks (like Chase)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Social networking (like Facebook)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News websites (like CNN)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Different info sources: different sensitivity levels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Applications’ diverse variable access patterns challenge tag propagation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Users’ info source access patterns change over time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Need to track many information flows with moderate space, runtime overhead</a:t>
            </a:r>
          </a:p>
          <a:p>
            <a:pPr lvl="1">
              <a:lnSpc>
                <a:spcPct val="80000"/>
              </a:lnSpc>
            </a:pPr>
            <a:endParaRPr lang="en-US" altLang="en-US" sz="2600" smtClean="0">
              <a:ea typeface="ＭＳ Ｐゴシック" panose="020B0600070205080204" pitchFamily="34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C20C63-2443-435E-8D8C-D9C68D05425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(2)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2800" cy="4749800"/>
          </a:xfrm>
        </p:spPr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Differentiated and dynamic tag strategy [34]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Information sources partitioned into differentiated classes based on arbitrary criteria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Example (criterion=“info sensitivity level”):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Classes: “highly sensitive”, “moderately sensitive”, </a:t>
            </a:r>
            <a:b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“not sensitive”</a:t>
            </a:r>
          </a:p>
          <a:p>
            <a:pPr lvl="2"/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Sources: Chase → “highly sensitive”; Facebook → “moderately sensitive”; CNN → “not sensitive”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Each class’s sources stored in a location info table </a:t>
            </a:r>
          </a:p>
          <a:p>
            <a:pPr lvl="2"/>
            <a:r>
              <a:rPr lang="en-US" altLang="en-US" smtClean="0">
                <a:ea typeface="ＭＳ Ｐゴシック" panose="020B0600070205080204" pitchFamily="34" charset="-128"/>
              </a:rPr>
              <a:t>Source indices (0, 1, …) </a:t>
            </a:r>
            <a:r>
              <a:rPr lang="en-US" altLang="en-US" smtClean="0">
                <a:latin typeface="Arial Unicode MS" pitchFamily="34" charset="-128"/>
                <a:ea typeface="Arial Unicode MS" pitchFamily="34" charset="-128"/>
              </a:rPr>
              <a:t>↦</a:t>
            </a:r>
            <a:r>
              <a:rPr lang="en-US" altLang="en-US" smtClean="0">
                <a:ea typeface="ＭＳ Ｐゴシック" panose="020B0600070205080204" pitchFamily="34" charset="-128"/>
              </a:rPr>
              <a:t> source names (chase.com, …)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E20748F-3C0C-44A0-B129-2201462ACCC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(3)</a:t>
            </a:r>
          </a:p>
        </p:txBody>
      </p:sp>
      <p:sp>
        <p:nvSpPr>
          <p:cNvPr id="30723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78788" cy="2478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D2Taint uses fixed length tag (32 bits)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Tag includes segments corresponding to classes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Each segment stores 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representations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of information sources in its class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Representation: info source’s class table index</a:t>
            </a:r>
          </a:p>
          <a:p>
            <a:pPr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Note: source table grows over time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Information source representation does 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not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uniquely ID source</a:t>
            </a:r>
          </a:p>
        </p:txBody>
      </p:sp>
      <p:pic>
        <p:nvPicPr>
          <p:cNvPr id="30724" name="Picture 9" descr="D2TagStructu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078288"/>
            <a:ext cx="7732713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875E35-631E-423B-8233-CECC356FC909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(4)</a:t>
            </a:r>
          </a:p>
        </p:txBody>
      </p:sp>
      <p:sp>
        <p:nvSpPr>
          <p:cNvPr id="31747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53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D2Taint implemented on Android 2.2, Nexus One smartphones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Evaluate D2Taint: 84 popular free apps from Google Play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71/84 leak some data to third parties 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E.g., Android system version, screen resolution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Often, third parties are cloud computing services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TaintDroid cannot detect external data leakage</a:t>
            </a:r>
          </a:p>
          <a:p>
            <a:pPr lvl="3">
              <a:lnSpc>
                <a:spcPct val="80000"/>
              </a:lnSpc>
            </a:pPr>
            <a:r>
              <a:rPr lang="en-US" altLang="en-US" sz="1900" smtClean="0">
                <a:ea typeface="ＭＳ Ｐゴシック" panose="020B0600070205080204" pitchFamily="34" charset="-128"/>
              </a:rPr>
              <a:t>1 bit in tag for “network”</a:t>
            </a:r>
          </a:p>
          <a:p>
            <a:pPr lvl="3">
              <a:lnSpc>
                <a:spcPct val="80000"/>
              </a:lnSpc>
            </a:pPr>
            <a:r>
              <a:rPr lang="en-US" altLang="en-US" sz="1900" smtClean="0">
                <a:ea typeface="ＭＳ Ｐゴシック" panose="020B0600070205080204" pitchFamily="34" charset="-128"/>
              </a:rPr>
              <a:t>Cannot track multiple external sources at once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12/84 leak highly sensitive data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e.g., IMEI/EID (detected by both D2Taint, TaintDroid)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D2Taint has overhead similar to TaintDroid’s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CDAB3A-E787-46E8-A72C-35628E524ADB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Location Privacy Protection</a:t>
            </a:r>
          </a:p>
        </p:txBody>
      </p:sp>
      <p:sp>
        <p:nvSpPr>
          <p:cNvPr id="32771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53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Strong regulation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Corporate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Individual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Dynamic MAC and Bluetooth addresses?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Collision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How often to change?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Proxy-based communications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Dummy device as proxy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Group communications</a:t>
            </a:r>
          </a:p>
          <a:p>
            <a:pPr>
              <a:lnSpc>
                <a:spcPct val="8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82517C-1D72-4847-81D3-BECD84DAA4F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Device Search and Seizure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25425" y="16002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en-US" i="1" smtClean="0">
                <a:ea typeface="ＭＳ Ｐゴシック" panose="020B0600070205080204" pitchFamily="34" charset="-128"/>
              </a:rPr>
              <a:t>People v. Diaz</a:t>
            </a:r>
            <a:r>
              <a:rPr lang="en-US" altLang="en-US" smtClean="0">
                <a:ea typeface="ＭＳ Ｐゴシック" panose="020B0600070205080204" pitchFamily="34" charset="-128"/>
              </a:rPr>
              <a:t>: if you’re arrested, police can search your mobile device without warrant [26]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Rationale: prevent perpetrators destroying evidence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Quite easy to break the law (overcriminalization) [27]</a:t>
            </a:r>
          </a:p>
          <a:p>
            <a:pPr lvl="2" eaLnBrk="1" hangingPunct="1"/>
            <a:r>
              <a:rPr lang="en-US" altLang="en-US" smtClean="0">
                <a:ea typeface="ＭＳ Ｐゴシック" panose="020B0600070205080204" pitchFamily="34" charset="-128"/>
              </a:rPr>
              <a:t>Crime severity: murder, treason, etc. vs. unpaid citations</a:t>
            </a:r>
          </a:p>
          <a:p>
            <a:pPr lvl="2" eaLnBrk="1" hangingPunct="1"/>
            <a:r>
              <a:rPr lang="en-US" altLang="en-US" smtClean="0">
                <a:ea typeface="ＭＳ Ｐゴシック" panose="020B0600070205080204" pitchFamily="34" charset="-128"/>
              </a:rPr>
              <a:t>“Tens of thousands” of offenses on the books [26]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Easy for law enforcement to extract data from </a:t>
            </a:r>
            <a:br>
              <a:rPr lang="en-US" altLang="en-US" smtClean="0">
                <a:ea typeface="ＭＳ Ｐゴシック" panose="020B0600070205080204" pitchFamily="34" charset="-128"/>
              </a:rPr>
            </a:br>
            <a:r>
              <a:rPr lang="en-US" altLang="en-US" smtClean="0">
                <a:ea typeface="ＭＳ Ｐゴシック" panose="020B0600070205080204" pitchFamily="34" charset="-128"/>
              </a:rPr>
              <a:t>mobile devices (forensics) [28]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92B17D-CE8E-4800-9020-14ECC85AFC2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522413"/>
            <a:ext cx="298767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Overview of Mobile Devices</a:t>
            </a:r>
          </a:p>
        </p:txBody>
      </p:sp>
      <p:sp>
        <p:nvSpPr>
          <p:cNvPr id="7172" name="Content Placeholder 3"/>
          <p:cNvSpPr>
            <a:spLocks noGrp="1"/>
          </p:cNvSpPr>
          <p:nvPr>
            <p:ph sz="half" idx="1"/>
          </p:nvPr>
        </p:nvSpPr>
        <p:spPr>
          <a:xfrm>
            <a:off x="266700" y="1600200"/>
            <a:ext cx="4229100" cy="50673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Mobile </a:t>
            </a:r>
            <a:r>
              <a:rPr lang="en-US" altLang="en-US" sz="2500" i="1" smtClean="0">
                <a:ea typeface="ＭＳ Ｐゴシック" panose="020B0600070205080204" pitchFamily="34" charset="-128"/>
              </a:rPr>
              <a:t>computers</a:t>
            </a:r>
            <a:r>
              <a:rPr lang="en-US" altLang="en-US" sz="2500" smtClean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lnSpc>
                <a:spcPct val="80000"/>
              </a:lnSpc>
              <a:buFont typeface="Lucida Grande" pitchFamily="-84" charset="0"/>
              <a:buChar char="–"/>
            </a:pPr>
            <a:r>
              <a:rPr lang="en-US" altLang="en-US" sz="2200" smtClean="0">
                <a:ea typeface="ＭＳ Ｐゴシック" panose="020B0600070205080204" pitchFamily="34" charset="-128"/>
              </a:rPr>
              <a:t>Mainly smartphones, tablets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Sensors: GPS, camera, accelerometer,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Computation: powerful CPUs (≥ 1 GHz, multi-core)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Communication: cellular/4G, 5G, Wi-Fi, near field communication (NFC), etc.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Many connect to cellular networks: </a:t>
            </a:r>
            <a:r>
              <a:rPr lang="en-US" altLang="en-US" sz="2500" i="1" smtClean="0">
                <a:ea typeface="ＭＳ Ｐゴシック" panose="020B0600070205080204" pitchFamily="34" charset="-128"/>
              </a:rPr>
              <a:t>billing system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Statista: World-wide mobile devices  will reach17.7 billion units by 2024. [1]</a:t>
            </a:r>
          </a:p>
        </p:txBody>
      </p:sp>
      <p:pic>
        <p:nvPicPr>
          <p:cNvPr id="717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" t="18518" r="4301" b="18518"/>
          <a:stretch>
            <a:fillRect/>
          </a:stretch>
        </p:blipFill>
        <p:spPr bwMode="auto">
          <a:xfrm>
            <a:off x="6300788" y="1892300"/>
            <a:ext cx="25034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Content Placeholder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0" r="24820"/>
          <a:stretch>
            <a:fillRect/>
          </a:stretch>
        </p:blipFill>
        <p:spPr bwMode="auto">
          <a:xfrm>
            <a:off x="4656138" y="2235200"/>
            <a:ext cx="1074737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5740400"/>
            <a:ext cx="995362" cy="385763"/>
          </a:xfrm>
          <a:prstGeom prst="rect">
            <a:avLst/>
          </a:prstGeom>
          <a:solidFill>
            <a:srgbClr val="A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862"/>
          <a:stretch>
            <a:fillRect/>
          </a:stretch>
        </p:blipFill>
        <p:spPr bwMode="auto">
          <a:xfrm>
            <a:off x="8250238" y="6164263"/>
            <a:ext cx="436562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5657850"/>
            <a:ext cx="11414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6461125"/>
            <a:ext cx="125888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8" t="2814" r="13368" b="3436"/>
          <a:stretch>
            <a:fillRect/>
          </a:stretch>
        </p:blipFill>
        <p:spPr bwMode="auto">
          <a:xfrm>
            <a:off x="7891463" y="2351088"/>
            <a:ext cx="1085850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23" descr="wide-area-network-link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6" t="10287" r="18655" b="19907"/>
          <a:stretch>
            <a:fillRect/>
          </a:stretch>
        </p:blipFill>
        <p:spPr bwMode="auto">
          <a:xfrm>
            <a:off x="7164388" y="4473575"/>
            <a:ext cx="1165225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4521200" y="1519238"/>
            <a:ext cx="4559300" cy="2954337"/>
          </a:xfrm>
          <a:prstGeom prst="roundRect">
            <a:avLst>
              <a:gd name="adj" fmla="val 19245"/>
            </a:avLst>
          </a:prstGeom>
          <a:noFill/>
          <a:ln w="19050">
            <a:solidFill>
              <a:srgbClr val="FF66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7182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0"/>
          <a:stretch>
            <a:fillRect/>
          </a:stretch>
        </p:blipFill>
        <p:spPr bwMode="auto">
          <a:xfrm>
            <a:off x="5014913" y="3978275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26" descr="tango-wireles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3978275"/>
            <a:ext cx="490537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28" descr="wifi_ap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5808663"/>
            <a:ext cx="5143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29" descr="tango-wireles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3978275"/>
            <a:ext cx="490537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30" descr="tango-wireles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0" y="3978275"/>
            <a:ext cx="492125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31" descr="tango-wireles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1600200"/>
            <a:ext cx="490538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0"/>
          <a:stretch>
            <a:fillRect/>
          </a:stretch>
        </p:blipFill>
        <p:spPr bwMode="auto">
          <a:xfrm>
            <a:off x="8342313" y="3978275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34"/>
          <p:cNvCxnSpPr>
            <a:cxnSpLocks noChangeShapeType="1"/>
            <a:endCxn id="0" idx="0"/>
          </p:cNvCxnSpPr>
          <p:nvPr/>
        </p:nvCxnSpPr>
        <p:spPr bwMode="auto">
          <a:xfrm rot="5400000">
            <a:off x="4834731" y="5037932"/>
            <a:ext cx="1535113" cy="6350"/>
          </a:xfrm>
          <a:prstGeom prst="curvedConnector3">
            <a:avLst>
              <a:gd name="adj1" fmla="val 78944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3" name="Straight Connector 36"/>
          <p:cNvCxnSpPr>
            <a:cxnSpLocks noChangeShapeType="1"/>
            <a:endCxn id="0" idx="0"/>
          </p:cNvCxnSpPr>
          <p:nvPr/>
        </p:nvCxnSpPr>
        <p:spPr bwMode="auto">
          <a:xfrm rot="10800000" flipV="1">
            <a:off x="5599113" y="4224338"/>
            <a:ext cx="1774825" cy="1584325"/>
          </a:xfrm>
          <a:prstGeom prst="curvedConnector2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4" name="Straight Connector 41"/>
          <p:cNvCxnSpPr>
            <a:cxnSpLocks noChangeShapeType="1"/>
            <a:endCxn id="0" idx="0"/>
          </p:cNvCxnSpPr>
          <p:nvPr/>
        </p:nvCxnSpPr>
        <p:spPr bwMode="auto">
          <a:xfrm rot="10800000" flipV="1">
            <a:off x="5599113" y="3978275"/>
            <a:ext cx="3378200" cy="1830388"/>
          </a:xfrm>
          <a:prstGeom prst="curvedConnector2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" name="Straight Connector 44"/>
          <p:cNvCxnSpPr>
            <a:cxnSpLocks noChangeShapeType="1"/>
            <a:endCxn id="0" idx="0"/>
          </p:cNvCxnSpPr>
          <p:nvPr/>
        </p:nvCxnSpPr>
        <p:spPr bwMode="auto">
          <a:xfrm rot="5400000">
            <a:off x="5012531" y="2478882"/>
            <a:ext cx="3916363" cy="2743200"/>
          </a:xfrm>
          <a:prstGeom prst="curvedConnector3">
            <a:avLst>
              <a:gd name="adj1" fmla="val 655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4" name="Curved Connector 33"/>
          <p:cNvCxnSpPr>
            <a:cxnSpLocks noChangeShapeType="1"/>
            <a:stCxn id="0" idx="2"/>
            <a:endCxn id="0" idx="0"/>
          </p:cNvCxnSpPr>
          <p:nvPr/>
        </p:nvCxnSpPr>
        <p:spPr bwMode="auto">
          <a:xfrm rot="5400000">
            <a:off x="3919538" y="3765550"/>
            <a:ext cx="3722688" cy="363537"/>
          </a:xfrm>
          <a:prstGeom prst="curvedConnector3">
            <a:avLst>
              <a:gd name="adj1" fmla="val 73944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194" name="Picture 64" descr="dollar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4919663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Picture 29" descr="iPhone4s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290763"/>
            <a:ext cx="10160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6" name="Picture 31" descr="tango-wireles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1595438"/>
            <a:ext cx="490538" cy="490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7" name="TextBox 35"/>
          <p:cNvSpPr txBox="1">
            <a:spLocks noChangeArrowheads="1"/>
          </p:cNvSpPr>
          <p:nvPr/>
        </p:nvSpPr>
        <p:spPr bwMode="auto">
          <a:xfrm>
            <a:off x="4903788" y="6362700"/>
            <a:ext cx="1390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Organization</a:t>
            </a:r>
          </a:p>
        </p:txBody>
      </p:sp>
      <p:sp>
        <p:nvSpPr>
          <p:cNvPr id="7198" name="Slide Number Placeholder 2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A1FBD9-A47C-4784-84B1-832A217D5B28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Mobile devices are increasingly popular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There are many threats and attacks against mobile devices, e.g., loss/theft, sensitive information leakage, and location privacy compromise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Mobile access control, information leakage protection, and location privacy protection, etc.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F81298-D9FA-41D7-98E2-BD8FA6FC9CA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(1)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1501775"/>
            <a:ext cx="8229600" cy="5030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Statista.com (2021). Forecast number of mobile devices worldwide from 2020 to 2024 (in billions)*. Retrieved May 22, 2021 from https://www.statista.com/statistics/245501/multiple-mobile-device-ownership-worldwide/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Samsung, “Exynos 5 Dual,”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http://www.samsung.com/global/business/semiconductor/</a:t>
            </a:r>
            <a:br>
              <a:rPr lang="en-US" altLang="en-US" sz="1600" smtClean="0">
                <a:ea typeface="ＭＳ Ｐゴシック" panose="020B0600070205080204" pitchFamily="34" charset="-128"/>
                <a:hlinkClick r:id="rId2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product/application/detail?productId=7668&amp;iaId=2341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Nielsen Co., “Two Thirds of All New Mobile Buyers Now Opting for Smartphones,”  12 Jul.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http://blog.nielsen.com/nielsenwire/online_mobile/two-thirds-of-new-mobile-buyers-</a:t>
            </a:r>
            <a:br>
              <a:rPr lang="en-US" altLang="en-US" sz="1600" smtClean="0">
                <a:ea typeface="ＭＳ Ｐゴシック" panose="020B0600070205080204" pitchFamily="34" charset="-128"/>
                <a:hlinkClick r:id="rId3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now-opting-for-smartphones/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De Vere, “iOS leapfrogs Android with 410 million devices sold and 650,000 apps,” 24 Jul.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http://www.insidemobileapps.com/2012/07/24/ios-device-sales-leapfrog-android-with-</a:t>
            </a:r>
            <a:br>
              <a:rPr lang="en-US" altLang="en-US" sz="1600" smtClean="0">
                <a:ea typeface="ＭＳ Ｐゴシック" panose="020B0600070205080204" pitchFamily="34" charset="-128"/>
                <a:hlinkClick r:id="rId4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410-million-devices-sold/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Haslem, “Macworld Expo: Optimised OS X sits on ‘versatile’ Flash,” 12 Jan. 2007, Macworld, </a:t>
            </a: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http://www.macworld.co.uk/ipod-itunes/news/index.cfm?newsid=16927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Wikipedia, “iOS,” updated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http://en.wikipedia.org/wiki/iOS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Apple Inc., “iPhone Developer University Program,”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http://developer.apple.com/iphone/program/university.html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Apple Inc, “iOS Security,”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http://images.apple.com/ipad/business/docs/</a:t>
            </a:r>
            <a:br>
              <a:rPr lang="en-US" altLang="en-US" sz="1600" smtClean="0">
                <a:ea typeface="ＭＳ Ｐゴシック" panose="020B0600070205080204" pitchFamily="34" charset="-128"/>
                <a:hlinkClick r:id="rId8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iOS_Security_May12.pdf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Android Open Source Project, “Android Security Overview,”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http://source.android.com/tech/</a:t>
            </a:r>
            <a:br>
              <a:rPr lang="en-US" altLang="en-US" sz="1600" smtClean="0">
                <a:ea typeface="ＭＳ Ｐゴシック" panose="020B0600070205080204" pitchFamily="34" charset="-128"/>
                <a:hlinkClick r:id="rId9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security/index.html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  <p:sp>
        <p:nvSpPr>
          <p:cNvPr id="35844" name="TextBox 1"/>
          <p:cNvSpPr txBox="1">
            <a:spLocks noChangeArrowheads="1"/>
          </p:cNvSpPr>
          <p:nvPr/>
        </p:nvSpPr>
        <p:spPr bwMode="auto">
          <a:xfrm>
            <a:off x="304800" y="6313488"/>
            <a:ext cx="8020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Presentation organization inspired by T. Eston, “Android vs. iOS Security Showdown,” 2012,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hlinkClick r:id="rId10"/>
              </a:rPr>
              <a:t>http://www.slideshare.net/agent0x0/the-android-vs-apple-ios-security-showdown</a:t>
            </a:r>
            <a:r>
              <a:rPr lang="en-US" altLang="en-US" sz="1600"/>
              <a:t>  </a:t>
            </a:r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C375C1-82B0-4050-9900-20794140B09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(2)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18088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fr-FR" altLang="en-US" sz="1600" smtClean="0">
                <a:ea typeface="ＭＳ Ｐゴシック" panose="020B0600070205080204" pitchFamily="34" charset="-128"/>
              </a:rPr>
              <a:t>A. Rubin, 15 Feb. 2012, https://plus.google.com/u/0/112599748506977857728/</a:t>
            </a:r>
            <a:br>
              <a:rPr lang="fr-FR" altLang="en-US" sz="1600" smtClean="0">
                <a:ea typeface="ＭＳ Ｐゴシック" panose="020B0600070205080204" pitchFamily="34" charset="-128"/>
              </a:rPr>
            </a:br>
            <a:r>
              <a:rPr lang="fr-FR" altLang="en-US" sz="1600" smtClean="0">
                <a:ea typeface="ＭＳ Ｐゴシック" panose="020B0600070205080204" pitchFamily="34" charset="-128"/>
              </a:rPr>
              <a:t>posts/Btey7rJBaLF 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H. Lockheimer, “Android and Security,” 2 Feb.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http://googlemobile.blogspot.com/</a:t>
            </a:r>
            <a:br>
              <a:rPr lang="en-US" altLang="en-US" sz="1600" smtClean="0">
                <a:ea typeface="ＭＳ Ｐゴシック" panose="020B0600070205080204" pitchFamily="34" charset="-128"/>
                <a:hlinkClick r:id="rId2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2012/02/android-and-security.html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Android Open Source Project,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http://developer.android.com/about/dashboards/index.html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M. DeGusta, “Android Orphans: Visualizing a Sad History of Support,” 26 Oct.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http://theunderstatement.com/post/11982112928/android-orphans-visualizing-a-sad-history-of-support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http://opensignalmaps.com/reports/fragmentation.php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http://www.micro-trax.com/statistics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`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Lookout, Inc., “Mobile Lost and Found,”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https://www.mylookout.com/resources/</a:t>
            </a:r>
            <a:br>
              <a:rPr lang="en-US" altLang="en-US" sz="1600" smtClean="0">
                <a:ea typeface="ＭＳ Ｐゴシック" panose="020B0600070205080204" pitchFamily="34" charset="-128"/>
                <a:hlinkClick r:id="rId7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reports/mobile-lost-and-found/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Haley, “Introducing the Smartphone Honey Stick Project,” 9 Mar.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http://www.symantec.com/connect/blogs/introducing-symantec-smartphone-honey-stick-project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Juniper Networks, Inc., “Global Research Shows Mobile Malware Accelerating,” 15 Feb.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http://newsroom.juniper.net/press-releases/global-research-shows-</a:t>
            </a:r>
            <a:br>
              <a:rPr lang="en-US" altLang="en-US" sz="1600" smtClean="0">
                <a:ea typeface="ＭＳ Ｐゴシック" panose="020B0600070205080204" pitchFamily="34" charset="-128"/>
                <a:hlinkClick r:id="rId9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mobile-malware-accelerating-nyse-jnpr-0851976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2649AD-3C58-4BA6-A6ED-0E8EA0F23D36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(3)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21700" cy="4525963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F-Secure, “Mobile Threat Report Q2 2012,” 7 Aug.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http://www.slideshare.net/fsecure/</a:t>
            </a:r>
            <a:br>
              <a:rPr lang="en-US" altLang="en-US" sz="1600" smtClean="0">
                <a:ea typeface="ＭＳ Ｐゴシック" panose="020B0600070205080204" pitchFamily="34" charset="-128"/>
                <a:hlinkClick r:id="rId2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mobile-threat-report-q2-2012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http://nakedsecurity.sophos.com/2012/04/12/a ndroid-malware-angry-birds-space-game/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Via Forensics LLC, “Forensic Security Analysis of Google Wallet,” 12 Dec.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https://viaforensics.com/mobile-security/forensics-security-analysis-google-wallet.html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Proxmark, </a:t>
            </a: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http://www.proxmark.org/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libnfc, </a:t>
            </a: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http://www.libnfc.org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D. Goodin, “Android, Nokia smartphone security toppled by Near Field Communication hack,” 25 Jul. 2012, 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http://arstechnica.com/security/2012/07/android-nokia-smartphone-hack/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B. Andersen, “Australian admits creating first iPhone virus,” 10 Nov. 2009,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http://www.abc.net.au/news/2009-11-09/australian-admits-creating-first-iphone-virus/1135474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R. Radia, “Why you should always encrypt your smartphone,” 16 Jan.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http://arstechnica.com/gadgets/2011/01/why-you-should-always-encrypt-your-smartphone/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Heritage Foundation, “Solutions for America: Overcriminalization,” 17 Aug. 2010,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0"/>
              </a:rPr>
              <a:t>http://www.heritage.org/research/reports/2010/08/overcriminalization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Wikipedia,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1"/>
              </a:rPr>
              <a:t>http://en.wikipedia.org/wiki/Mobile_device_forensics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C. Quentin,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2"/>
              </a:rPr>
              <a:t>http://www.slideshare.net/cooperq/your-cell-phone-is-covered-in-spiders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1C2EA4-E9FA-4A22-8A26-31C582535AEA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References (4)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A. J. Aviv, K. Gibson, E. Mossop, M. Blaze, and A. M. Smith, “Smudge Attacks on Smartphone Touch Screens,” Proc. USENIX WOOT, 2010.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X. Ni, Z. Yang, X. Bai, A. C. Champion, and Dong Xuan, “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DiffUser: Differentiated User Access Control on Smartphones,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”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</a:t>
            </a:r>
            <a:r>
              <a:rPr lang="en-US" altLang="ja-JP" sz="1600" i="1" smtClean="0">
                <a:ea typeface="ＭＳ Ｐゴシック" panose="020B0600070205080204" pitchFamily="34" charset="-128"/>
              </a:rPr>
              <a:t>Proc. IEEE Int</a:t>
            </a:r>
            <a:r>
              <a:rPr lang="en-US" altLang="en-US" sz="1600" i="1" smtClean="0">
                <a:ea typeface="ＭＳ Ｐゴシック" panose="020B0600070205080204" pitchFamily="34" charset="-128"/>
              </a:rPr>
              <a:t>’</a:t>
            </a:r>
            <a:r>
              <a:rPr lang="en-US" altLang="ja-JP" sz="1600" i="1" smtClean="0">
                <a:ea typeface="ＭＳ Ｐゴシック" panose="020B0600070205080204" pitchFamily="34" charset="-128"/>
              </a:rPr>
              <a:t>l. Workshop on Wireless and Sensor Networks Security (WSNS)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, 2009.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W. Enck, P. Gilbert, B.-G. Chun, L. P. Cox, J. Jung, P. McDaniel, and A. N. Sheth, “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TaintDroid: An Information-Flow Tracking System for Realtime Privacy Monitoring on Smartphones,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”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Proc. USENIX OSDI, 2010, </a:t>
            </a:r>
            <a:r>
              <a:rPr lang="en-US" altLang="ja-JP" sz="1600" smtClean="0">
                <a:ea typeface="ＭＳ Ｐゴシック" panose="020B0600070205080204" pitchFamily="34" charset="-128"/>
                <a:hlinkClick r:id="rId2"/>
              </a:rPr>
              <a:t>http://appanalysis.org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W. Enck, P. Gilbert, B.-G. Chun, L. P. Cox, J. Jung, P. McDaniel, and A. N. Sheth, “TaintDroid: An Information-Flow Tracking System for Realtime Privacy Monitoring on Smartphones,”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http://static.usenix.org/event/osdi10/tech/slides/enck.pdf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B. Gu, X. Li, G. Li, A. C. Champion, Z. Chen, F. Qin, and D. Xuan, “D2Taint: Differentiated and Dynamic Information Flow Tracking on Smartphones for Numerous Data Sources,” Technical Report, 2012.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58C82F-C160-4449-B8FD-855992E62E5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Countermeasures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8946F7-B68A-4D38-A6D9-AAE54CC274F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Threats and Attacks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736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Mobile devices make attractive targets: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People store much personal info on them: email, calendars, contacts, pictures,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Sensitive organizational info too…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Can fit in pockets, easily lost/stolen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Built-in billing system: SMS/MMS (mobile operator), in-app purchases (credit card), etc.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Many new devices have near field communications (NFC), used for </a:t>
            </a:r>
            <a:r>
              <a:rPr lang="en-US" altLang="en-US" sz="22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contactless payments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, etc.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Your </a:t>
            </a:r>
            <a:r>
              <a:rPr lang="en-US" altLang="en-US" sz="22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device becomes your credit card</a:t>
            </a:r>
          </a:p>
          <a:p>
            <a:pPr lvl="1" eaLnBrk="1" hangingPunct="1">
              <a:lnSpc>
                <a:spcPct val="80000"/>
              </a:lnSpc>
              <a:buFont typeface="Lucida Grande" pitchFamily="-84" charset="0"/>
              <a:buChar char="–"/>
            </a:pPr>
            <a:r>
              <a:rPr lang="en-US" altLang="en-US" sz="260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Location privacy 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issues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NFC-based billing system vulnerabilities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84E862-E17A-43ED-9C08-97DD905E799D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Device Loss/Theft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423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Many mobile devices lost, stolen each year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smtClean="0">
                <a:ea typeface="ＭＳ Ｐゴシック" panose="020B0600070205080204" pitchFamily="34" charset="-128"/>
              </a:rPr>
              <a:t>113 cell phones lost/stolen every minute in the U.S. [15]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smtClean="0">
                <a:ea typeface="ＭＳ Ｐゴシック" panose="020B0600070205080204" pitchFamily="34" charset="-128"/>
              </a:rPr>
              <a:t>56% of us misplace our mobile phone or laptop each month [15]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smtClean="0">
                <a:ea typeface="ＭＳ Ｐゴシック" panose="020B0600070205080204" pitchFamily="34" charset="-128"/>
              </a:rPr>
              <a:t>Lookout Security found $2.5 billion worth of phones in 2011 via its Android app [16]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smtClean="0">
                <a:ea typeface="ＭＳ Ｐゴシック" panose="020B0600070205080204" pitchFamily="34" charset="-128"/>
              </a:rPr>
              <a:t>Symantec placed 50 “lost” smartphones throughout U.S. cities [17]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96% were accessed by finders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80% of finders tried to access “sensitive” data on phone</a:t>
            </a:r>
          </a:p>
          <a:p>
            <a:pPr lvl="2" eaLnBrk="1" hangingPunct="1">
              <a:lnSpc>
                <a:spcPct val="90000"/>
              </a:lnSpc>
            </a:pPr>
            <a:endParaRPr lang="en-US" altLang="en-US" sz="2000" smtClean="0"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endParaRPr lang="en-US" altLang="en-US" sz="2200" smtClean="0">
              <a:ea typeface="ＭＳ Ｐゴシック" panose="020B0600070205080204" pitchFamily="34" charset="-128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EBB1A9-A58E-4C3C-BDE0-AAA52DC0C2C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Device Malware</a:t>
            </a:r>
          </a:p>
        </p:txBody>
      </p:sp>
      <p:sp>
        <p:nvSpPr>
          <p:cNvPr id="11267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28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iOS malware: very little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Juniper Networks: Major increase in Android malware from 2010 to 2011 [18]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Android malware growth keeps increasing ($$$)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Main categories: [19] 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smtClean="0">
                <a:ea typeface="ＭＳ Ｐゴシック" panose="020B0600070205080204" pitchFamily="34" charset="-128"/>
              </a:rPr>
              <a:t>Trojans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smtClean="0">
                <a:ea typeface="ＭＳ Ｐゴシック" panose="020B0600070205080204" pitchFamily="34" charset="-128"/>
              </a:rPr>
              <a:t>Monitoring apps/spyware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smtClean="0">
                <a:ea typeface="ＭＳ Ｐゴシック" panose="020B0600070205080204" pitchFamily="34" charset="-128"/>
              </a:rPr>
              <a:t>Adware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smtClean="0">
                <a:ea typeface="ＭＳ Ｐゴシック" panose="020B0600070205080204" pitchFamily="34" charset="-128"/>
              </a:rPr>
              <a:t>Botnets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We’ll look at notable malware examples</a:t>
            </a:r>
          </a:p>
          <a:p>
            <a:pPr eaLnBrk="1" hangingPunct="1">
              <a:lnSpc>
                <a:spcPct val="9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D01A1E-6F45-4BC7-9BB9-CAF258A05E0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5AFC5D-472C-4ACF-A052-B168049ED3A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>
          <a:xfrm>
            <a:off x="150813" y="0"/>
            <a:ext cx="8842375" cy="1143000"/>
          </a:xfrm>
        </p:spPr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5 Ways to Malware</a:t>
            </a:r>
          </a:p>
        </p:txBody>
      </p:sp>
      <p:sp>
        <p:nvSpPr>
          <p:cNvPr id="12292" name="TextBox 8"/>
          <p:cNvSpPr txBox="1">
            <a:spLocks noChangeArrowheads="1"/>
          </p:cNvSpPr>
          <p:nvPr/>
        </p:nvSpPr>
        <p:spPr bwMode="auto">
          <a:xfrm>
            <a:off x="768350" y="903288"/>
            <a:ext cx="822483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000" b="1"/>
              <a:t>Downloading malicious apps 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Most common issue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 i="1"/>
              <a:t>Assignment will give you a clue </a:t>
            </a:r>
          </a:p>
          <a:p>
            <a:pPr>
              <a:spcBef>
                <a:spcPct val="0"/>
              </a:spcBef>
            </a:pPr>
            <a:endParaRPr lang="en-US" altLang="en-US" sz="2000"/>
          </a:p>
          <a:p>
            <a:pPr>
              <a:spcBef>
                <a:spcPct val="0"/>
              </a:spcBef>
            </a:pPr>
            <a:r>
              <a:rPr lang="en-US" altLang="en-US" sz="2000" b="1"/>
              <a:t>Using a mobile device with operating system vulnerabilities 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Keep OS up to date - Like patching OS on servers.</a:t>
            </a:r>
          </a:p>
          <a:p>
            <a:pPr>
              <a:spcBef>
                <a:spcPct val="0"/>
              </a:spcBef>
            </a:pPr>
            <a:endParaRPr lang="en-US" altLang="en-US" sz="2000"/>
          </a:p>
          <a:p>
            <a:pPr>
              <a:spcBef>
                <a:spcPct val="0"/>
              </a:spcBef>
            </a:pPr>
            <a:r>
              <a:rPr lang="en-US" altLang="en-US" sz="2000" b="1"/>
              <a:t>Opening suspicious emails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Phishing, etc. applies here too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Employees are people </a:t>
            </a:r>
            <a:r>
              <a:rPr lang="en-US" altLang="en-US" sz="2000">
                <a:sym typeface="Wingdings" panose="05000000000000000000" pitchFamily="2" charset="2"/>
              </a:rPr>
              <a:t></a:t>
            </a:r>
          </a:p>
          <a:p>
            <a:pPr>
              <a:spcBef>
                <a:spcPct val="0"/>
              </a:spcBef>
            </a:pPr>
            <a:endParaRPr lang="en-US" altLang="en-US" sz="2000"/>
          </a:p>
          <a:p>
            <a:pPr>
              <a:spcBef>
                <a:spcPct val="0"/>
              </a:spcBef>
            </a:pPr>
            <a:r>
              <a:rPr lang="en-US" altLang="en-US" sz="2000" b="1"/>
              <a:t>Using non-secure Wi-Fi/URLs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Web browser attacks - Attacks more common on android devices. 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Current version of whatever browser you use.</a:t>
            </a:r>
          </a:p>
          <a:p>
            <a:pPr>
              <a:spcBef>
                <a:spcPct val="0"/>
              </a:spcBef>
            </a:pPr>
            <a:endParaRPr lang="en-US" altLang="en-US" sz="2000"/>
          </a:p>
          <a:p>
            <a:pPr>
              <a:spcBef>
                <a:spcPct val="0"/>
              </a:spcBef>
            </a:pPr>
            <a:r>
              <a:rPr lang="en-US" altLang="en-US" sz="2000" b="1"/>
              <a:t>Receiving text message/voicemail phishing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000"/>
              <a:t>Hackers often use this information to steal whatever data they can (e.g., ssn, credit card)</a:t>
            </a: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Tips to Secure Mobile Devices</a:t>
            </a: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1267DF-D691-487F-96C5-9A9037A9D78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463" y="1501775"/>
            <a:ext cx="7707312" cy="477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Don’t jailbreak </a:t>
            </a:r>
            <a:r>
              <a:rPr lang="en-US" dirty="0"/>
              <a:t>your device - Removes a lot of its built-in security.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VPN (virtual private network) - secure “</a:t>
            </a:r>
            <a:r>
              <a:rPr lang="en-US" dirty="0">
                <a:solidFill>
                  <a:srgbClr val="FF0000"/>
                </a:solidFill>
              </a:rPr>
              <a:t>tunnel</a:t>
            </a:r>
            <a:r>
              <a:rPr lang="en-US" dirty="0"/>
              <a:t>” that access/share info securely over public Wi-Fi networks.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Download apps only from reputable sources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Encrypt your data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Mobile vulnerability scanning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Update software and hardware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Train employees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Have mobile device policies in place</a:t>
            </a:r>
          </a:p>
          <a:p>
            <a:pPr>
              <a:defRPr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513AF2-7B49-45B4-A90E-16C4354D07E9}"/>
</file>

<file path=customXml/itemProps2.xml><?xml version="1.0" encoding="utf-8"?>
<ds:datastoreItem xmlns:ds="http://schemas.openxmlformats.org/officeDocument/2006/customXml" ds:itemID="{241A2504-BB34-4757-8A4A-439FFB17BDA2}"/>
</file>

<file path=docProps/app.xml><?xml version="1.0" encoding="utf-8"?>
<Properties xmlns="http://schemas.openxmlformats.org/officeDocument/2006/extended-properties" xmlns:vt="http://schemas.openxmlformats.org/officeDocument/2006/docPropsVTypes">
  <Template>Times.thmx</Template>
  <TotalTime>4544</TotalTime>
  <Words>2551</Words>
  <Application>Microsoft Office PowerPoint</Application>
  <PresentationFormat>On-screen Show (4:3)</PresentationFormat>
  <Paragraphs>385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Times New Roman</vt:lpstr>
      <vt:lpstr>ＭＳ Ｐゴシック</vt:lpstr>
      <vt:lpstr>Arial</vt:lpstr>
      <vt:lpstr>Calibri</vt:lpstr>
      <vt:lpstr>Lucida Grande</vt:lpstr>
      <vt:lpstr>Wingdings</vt:lpstr>
      <vt:lpstr>Arial Unicode MS</vt:lpstr>
      <vt:lpstr>Office Theme</vt:lpstr>
      <vt:lpstr>Mobile Device Security</vt:lpstr>
      <vt:lpstr>Organization</vt:lpstr>
      <vt:lpstr>Overview of Mobile Devices</vt:lpstr>
      <vt:lpstr>Organization</vt:lpstr>
      <vt:lpstr>Mobile Threats and Attacks</vt:lpstr>
      <vt:lpstr>Mobile Device Loss/Theft</vt:lpstr>
      <vt:lpstr>Device Malware</vt:lpstr>
      <vt:lpstr>5 Ways to Malware</vt:lpstr>
      <vt:lpstr>Tips to Secure Mobile Devices</vt:lpstr>
      <vt:lpstr>Location Disclosure</vt:lpstr>
      <vt:lpstr>Organization</vt:lpstr>
      <vt:lpstr>Mobile Access Control</vt:lpstr>
      <vt:lpstr>Authentication: Categories</vt:lpstr>
      <vt:lpstr>Authentication: Passwords</vt:lpstr>
      <vt:lpstr>Authentication: Smart Cards/ Security Tokens</vt:lpstr>
      <vt:lpstr>Authentication: Biometrics</vt:lpstr>
      <vt:lpstr>Authentication: Pattern Lock</vt:lpstr>
      <vt:lpstr>Authentication: Comparison</vt:lpstr>
      <vt:lpstr>DiffUser (1)</vt:lpstr>
      <vt:lpstr>DiffUser (2)</vt:lpstr>
      <vt:lpstr>Mobile Device Information Leakage</vt:lpstr>
      <vt:lpstr>Information Flow Tracking (IFT)</vt:lpstr>
      <vt:lpstr>TaintDroid </vt:lpstr>
      <vt:lpstr>D2Taint (1)</vt:lpstr>
      <vt:lpstr>D2Taint (2)</vt:lpstr>
      <vt:lpstr>D2Taint (3)</vt:lpstr>
      <vt:lpstr>D2Taint (4)</vt:lpstr>
      <vt:lpstr>Location Privacy Protection</vt:lpstr>
      <vt:lpstr>Device Search and Seizure</vt:lpstr>
      <vt:lpstr>Summary</vt:lpstr>
      <vt:lpstr>References (1)</vt:lpstr>
      <vt:lpstr>References (2)</vt:lpstr>
      <vt:lpstr>References (3)</vt:lpstr>
      <vt:lpstr>References (4)</vt:lpstr>
    </vt:vector>
  </TitlesOfParts>
  <Company>The Ohio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Device Security</dc:title>
  <dc:creator>Adam Champion</dc:creator>
  <cp:lastModifiedBy>Hossain Shahriar</cp:lastModifiedBy>
  <cp:revision>123</cp:revision>
  <cp:lastPrinted>2012-08-27T14:56:37Z</cp:lastPrinted>
  <dcterms:created xsi:type="dcterms:W3CDTF">2012-08-17T21:32:45Z</dcterms:created>
  <dcterms:modified xsi:type="dcterms:W3CDTF">2023-05-10T20:05:18Z</dcterms:modified>
</cp:coreProperties>
</file>