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28.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9.xml" ContentType="application/vnd.openxmlformats-officedocument.presentationml.slide+xml"/>
  <Override PartName="/ppt/slides/slide64.xml" ContentType="application/vnd.openxmlformats-officedocument.presentationml.slide+xml"/>
  <Override PartName="/ppt/slides/slide66.xml" ContentType="application/vnd.openxmlformats-officedocument.presentationml.slide+xml"/>
  <Override PartName="/ppt/slides/slide93.xml" ContentType="application/vnd.openxmlformats-officedocument.presentationml.slide+xml"/>
  <Override PartName="/ppt/slides/slide92.xml" ContentType="application/vnd.openxmlformats-officedocument.presentationml.slide+xml"/>
  <Override PartName="/ppt/slides/slide91.xml" ContentType="application/vnd.openxmlformats-officedocument.presentationml.slide+xml"/>
  <Override PartName="/ppt/slides/slide90.xml" ContentType="application/vnd.openxmlformats-officedocument.presentationml.slide+xml"/>
  <Override PartName="/ppt/slides/slide89.xml" ContentType="application/vnd.openxmlformats-officedocument.presentationml.slide+xml"/>
  <Override PartName="/ppt/slides/slide88.xml" ContentType="application/vnd.openxmlformats-officedocument.presentationml.slide+xml"/>
  <Override PartName="/ppt/slides/slide87.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103.xml" ContentType="application/vnd.openxmlformats-officedocument.presentationml.slide+xml"/>
  <Override PartName="/ppt/slides/slide102.xml" ContentType="application/vnd.openxmlformats-officedocument.presentationml.slide+xml"/>
  <Override PartName="/ppt/slides/slide101.xml" ContentType="application/vnd.openxmlformats-officedocument.presentationml.slide+xml"/>
  <Override PartName="/ppt/slides/slide100.xml" ContentType="application/vnd.openxmlformats-officedocument.presentationml.slide+xml"/>
  <Override PartName="/ppt/slides/slide99.xml" ContentType="application/vnd.openxmlformats-officedocument.presentationml.slide+xml"/>
  <Override PartName="/ppt/slides/slide98.xml" ContentType="application/vnd.openxmlformats-officedocument.presentationml.slide+xml"/>
  <Override PartName="/ppt/slides/slide65.xml" ContentType="application/vnd.openxmlformats-officedocument.presentationml.slide+xml"/>
  <Override PartName="/ppt/slides/slide86.xml" ContentType="application/vnd.openxmlformats-officedocument.presentationml.slide+xml"/>
  <Override PartName="/ppt/slides/slide97.xml" ContentType="application/vnd.openxmlformats-officedocument.presentationml.slide+xml"/>
  <Override PartName="/ppt/slides/slide84.xml" ContentType="application/vnd.openxmlformats-officedocument.presentationml.slide+xml"/>
  <Override PartName="/ppt/slides/slide73.xml" ContentType="application/vnd.openxmlformats-officedocument.presentationml.slide+xml"/>
  <Override PartName="/ppt/slides/slide72.xml" ContentType="application/vnd.openxmlformats-officedocument.presentationml.slide+xml"/>
  <Override PartName="/ppt/slides/slide71.xml" ContentType="application/vnd.openxmlformats-officedocument.presentationml.slide+xml"/>
  <Override PartName="/ppt/slides/slide70.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74.xml" ContentType="application/vnd.openxmlformats-officedocument.presentationml.slide+xml"/>
  <Override PartName="/ppt/slides/slide85.xml" ContentType="application/vnd.openxmlformats-officedocument.presentationml.slide+xml"/>
  <Override PartName="/ppt/slides/slide76.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81.xml" ContentType="application/vnd.openxmlformats-officedocument.presentationml.slide+xml"/>
  <Override PartName="/ppt/slides/slide75.xml" ContentType="application/vnd.openxmlformats-officedocument.presentationml.slide+xml"/>
  <Override PartName="/ppt/slides/slide79.xml" ContentType="application/vnd.openxmlformats-officedocument.presentationml.slide+xml"/>
  <Override PartName="/ppt/slides/slide77.xml" ContentType="application/vnd.openxmlformats-officedocument.presentationml.slide+xml"/>
  <Override PartName="/ppt/slides/slide80.xml" ContentType="application/vnd.openxmlformats-officedocument.presentationml.slide+xml"/>
  <Override PartName="/ppt/slides/slide78.xml" ContentType="application/vnd.openxmlformats-officedocument.presentationml.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69.xml" ContentType="application/vnd.openxmlformats-officedocument.presentationml.notesSlide+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65.xml" ContentType="application/vnd.openxmlformats-officedocument.presentationml.notesSlide+xml"/>
  <Override PartName="/ppt/slideMasters/slideMaster1.xml" ContentType="application/vnd.openxmlformats-officedocument.presentationml.slideMaster+xml"/>
  <Override PartName="/ppt/notesSlides/notesSlide75.xml" ContentType="application/vnd.openxmlformats-officedocument.presentationml.notesSlide+xml"/>
  <Override PartName="/ppt/notesSlides/notesSlide77.xml" ContentType="application/vnd.openxmlformats-officedocument.presentationml.notesSlide+xml"/>
  <Override PartName="/ppt/notesSlides/notesSlide86.xml" ContentType="application/vnd.openxmlformats-officedocument.presentationml.notesSlide+xml"/>
  <Override PartName="/ppt/notesSlides/notesSlide85.xml" ContentType="application/vnd.openxmlformats-officedocument.presentationml.notesSlide+xml"/>
  <Override PartName="/ppt/notesSlides/notesSlide84.xml" ContentType="application/vnd.openxmlformats-officedocument.presentationml.notesSlide+xml"/>
  <Override PartName="/ppt/notesSlides/notesSlide83.xml" ContentType="application/vnd.openxmlformats-officedocument.presentationml.notesSlide+xml"/>
  <Override PartName="/ppt/notesSlides/notesSlide82.xml" ContentType="application/vnd.openxmlformats-officedocument.presentationml.notesSlide+xml"/>
  <Override PartName="/ppt/notesSlides/notesSlide81.xml" ContentType="application/vnd.openxmlformats-officedocument.presentationml.notesSlide+xml"/>
  <Override PartName="/ppt/notesSlides/notesSlide80.xml" ContentType="application/vnd.openxmlformats-officedocument.presentationml.notesSlide+xml"/>
  <Override PartName="/ppt/notesSlides/notesSlide79.xml" ContentType="application/vnd.openxmlformats-officedocument.presentationml.notesSlide+xml"/>
  <Override PartName="/ppt/notesSlides/notesSlide78.xml" ContentType="application/vnd.openxmlformats-officedocument.presentationml.notesSlide+xml"/>
  <Override PartName="/ppt/notesSlides/notesSlide76.xml" ContentType="application/vnd.openxmlformats-officedocument.presentationml.notesSlide+xml"/>
  <Override PartName="/ppt/notesSlides/notesSlide64.xml" ContentType="application/vnd.openxmlformats-officedocument.presentationml.notesSlide+xml"/>
  <Override PartName="/ppt/notesSlides/notesSlide68.xml" ContentType="application/vnd.openxmlformats-officedocument.presentationml.notesSlide+xml"/>
  <Override PartName="/ppt/notesSlides/notesSlide63.xml" ContentType="application/vnd.openxmlformats-officedocument.presentationml.notesSlide+xml"/>
  <Override PartName="/ppt/notesSlides/notesSlide49.xml" ContentType="application/vnd.openxmlformats-officedocument.presentationml.notesSlide+xml"/>
  <Override PartName="/ppt/notesSlides/notesSlide23.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46.xml" ContentType="application/vnd.openxmlformats-officedocument.presentationml.notesSlide+xml"/>
  <Override PartName="/ppt/notesSlides/notesSlide22.xml" ContentType="application/vnd.openxmlformats-officedocument.presentationml.notesSlide+xml"/>
  <Override PartName="/ppt/notesSlides/notesSlide50.xml" ContentType="application/vnd.openxmlformats-officedocument.presentationml.notesSlide+xml"/>
  <Override PartName="/ppt/notesSlides/notesSlide21.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52.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51.xml" ContentType="application/vnd.openxmlformats-officedocument.presentationml.notesSlide+xml"/>
  <Override PartName="/ppt/notesSlides/notesSlide26.xml" ContentType="application/vnd.openxmlformats-officedocument.presentationml.notesSlide+xml"/>
  <Override PartName="/ppt/notesSlides/notesSlide45.xml" ContentType="application/vnd.openxmlformats-officedocument.presentationml.notesSlide+xml"/>
  <Override PartName="/ppt/notesSlides/notesSlide27.xml" ContentType="application/vnd.openxmlformats-officedocument.presentationml.notesSlide+xml"/>
  <Override PartName="/ppt/notesSlides/notesSlide40.xml" ContentType="application/vnd.openxmlformats-officedocument.presentationml.notesSlide+xml"/>
  <Override PartName="/ppt/notesSlides/notesSlide34.xml" ContentType="application/vnd.openxmlformats-officedocument.presentationml.notesSlide+xml"/>
  <Override PartName="/ppt/notesSlides/notesSlide39.xml" ContentType="application/vnd.openxmlformats-officedocument.presentationml.notesSlide+xml"/>
  <Override PartName="/ppt/notesSlides/notesSlide35.xml" ContentType="application/vnd.openxmlformats-officedocument.presentationml.notesSlide+xml"/>
  <Override PartName="/ppt/notesSlides/notesSlide38.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3.xml" ContentType="application/vnd.openxmlformats-officedocument.presentationml.notesSlide+xml"/>
  <Override PartName="/ppt/notesSlides/notesSlide41.xml" ContentType="application/vnd.openxmlformats-officedocument.presentationml.notesSlide+xml"/>
  <Override PartName="/ppt/notesSlides/notesSlide32.xml" ContentType="application/vnd.openxmlformats-officedocument.presentationml.notesSlide+xml"/>
  <Override PartName="/ppt/notesSlides/notesSlide44.xml" ContentType="application/vnd.openxmlformats-officedocument.presentationml.notesSlide+xml"/>
  <Override PartName="/ppt/notesSlides/notesSlide28.xml" ContentType="application/vnd.openxmlformats-officedocument.presentationml.notesSlide+xml"/>
  <Override PartName="/ppt/notesSlides/notesSlide43.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42.xml" ContentType="application/vnd.openxmlformats-officedocument.presentationml.notesSlide+xml"/>
  <Override PartName="/ppt/notesSlides/notesSlide31.xml" ContentType="application/vnd.openxmlformats-officedocument.presentationml.notesSlide+xml"/>
  <Override PartName="/ppt/notesSlides/notesSlide53.xml" ContentType="application/vnd.openxmlformats-officedocument.presentationml.notesSlide+xml"/>
  <Override PartName="/ppt/notesSlides/notesSlide20.xml" ContentType="application/vnd.openxmlformats-officedocument.presentationml.notesSlide+xml"/>
  <Override PartName="/ppt/notesSlides/notesSlide13.xml" ContentType="application/vnd.openxmlformats-officedocument.presentationml.notesSlide+xml"/>
  <Override PartName="/ppt/notesSlides/notesSlide58.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5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59.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60.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4.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55.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56.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54.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7.xml" ContentType="application/vnd.openxmlformats-officedocument.presentationml.tags+xml"/>
  <Override PartName="/ppt/tags/tag52.xml" ContentType="application/vnd.openxmlformats-officedocument.presentationml.tags+xml"/>
  <Override PartName="/ppt/tags/tag86.xml" ContentType="application/vnd.openxmlformats-officedocument.presentationml.tags+xml"/>
  <Override PartName="/ppt/tags/tag5.xml" ContentType="application/vnd.openxmlformats-officedocument.presentationml.tags+xml"/>
  <Override PartName="/ppt/tags/tag87.xml" ContentType="application/vnd.openxmlformats-officedocument.presentationml.tags+xml"/>
  <Override PartName="/ppt/tags/tag2.xml" ContentType="application/vnd.openxmlformats-officedocument.presentationml.tags+xml"/>
  <Override PartName="/ppt/tags/tag89.xml" ContentType="application/vnd.openxmlformats-officedocument.presentationml.tags+xml"/>
  <Override PartName="/ppt/tags/tag8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6.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2.xml" ContentType="application/vnd.openxmlformats-officedocument.presentationml.tags+xml"/>
  <Override PartName="/ppt/tags/tag82.xml" ContentType="application/vnd.openxmlformats-officedocument.presentationml.tags+xml"/>
  <Override PartName="/ppt/tags/tag11.xml" ContentType="application/vnd.openxmlformats-officedocument.presentationml.tags+xml"/>
  <Override PartName="/ppt/tags/tag83.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8.xml" ContentType="application/vnd.openxmlformats-officedocument.presentationml.tags+xml"/>
  <Override PartName="/ppt/tags/tag94.xml" ContentType="application/vnd.openxmlformats-officedocument.presentationml.tags+xml"/>
  <Override PartName="/ppt/tags/tag90.xml" ContentType="application/vnd.openxmlformats-officedocument.presentationml.tags+xml"/>
  <Override PartName="/ppt/tags/tag106.xml" ContentType="application/vnd.openxmlformats-officedocument.presentationml.tags+xml"/>
  <Override PartName="/ppt/tags/tag105.xml" ContentType="application/vnd.openxmlformats-officedocument.presentationml.tags+xml"/>
  <Override PartName="/ppt/tags/tag104.xml" ContentType="application/vnd.openxmlformats-officedocument.presentationml.tags+xml"/>
  <Override PartName="/ppt/tags/tag103.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3.xml" ContentType="application/vnd.openxmlformats-officedocument.presentationml.tags+xml"/>
  <Override PartName="/ppt/tags/tag112.xml" ContentType="application/vnd.openxmlformats-officedocument.presentationml.tags+xml"/>
  <Override PartName="/ppt/tags/tag111.xml" ContentType="application/vnd.openxmlformats-officedocument.presentationml.tags+xml"/>
  <Override PartName="/ppt/tags/tag110.xml" ContentType="application/vnd.openxmlformats-officedocument.presentationml.tags+xml"/>
  <Override PartName="/ppt/tags/tag102.xml" ContentType="application/vnd.openxmlformats-officedocument.presentationml.tags+xml"/>
  <Override PartName="/ppt/tags/tag101.xml" ContentType="application/vnd.openxmlformats-officedocument.presentationml.tags+xml"/>
  <Override PartName="/docProps/core.xml" ContentType="application/vnd.openxmlformats-package.core-properties+xml"/>
  <Override PartName="/ppt/tags/tag81.xml" ContentType="application/vnd.openxmlformats-officedocument.presentationml.tags+xml"/>
  <Override PartName="/ppt/tags/tag93.xml" ContentType="application/vnd.openxmlformats-officedocument.presentationml.tags+xml"/>
  <Override PartName="/ppt/tags/tag92.xml" ContentType="application/vnd.openxmlformats-officedocument.presentationml.tags+xml"/>
  <Override PartName="/ppt/tags/tag91.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docProps/app.xml" ContentType="application/vnd.openxmlformats-officedocument.extended-properties+xml"/>
  <Override PartName="/ppt/tags/tag100.xml" ContentType="application/vnd.openxmlformats-officedocument.presentationml.tags+xml"/>
  <Override PartName="/ppt/tags/tag99.xml" ContentType="application/vnd.openxmlformats-officedocument.presentationml.tags+xml"/>
  <Override PartName="/ppt/tags/tag98.xml" ContentType="application/vnd.openxmlformats-officedocument.presentationml.tags+xml"/>
  <Override PartName="/ppt/tags/tag1.xml" ContentType="application/vnd.openxmlformats-officedocument.presentationml.tags+xml"/>
  <Override PartName="/ppt/tags/tag53.xml" ContentType="application/vnd.openxmlformats-officedocument.presentationml.tags+xml"/>
  <Override PartName="/ppt/tags/tag79.xml" ContentType="application/vnd.openxmlformats-officedocument.presentationml.tags+xml"/>
  <Override PartName="/ppt/tags/tag41.xml" ContentType="application/vnd.openxmlformats-officedocument.presentationml.tags+xml"/>
  <Override PartName="/ppt/tags/tag63.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62.xml" ContentType="application/vnd.openxmlformats-officedocument.presentationml.tags+xml"/>
  <Override PartName="/ppt/tags/tag64.xml" ContentType="application/vnd.openxmlformats-officedocument.presentationml.tags+xml"/>
  <Override PartName="/ppt/tags/tag40.xml" ContentType="application/vnd.openxmlformats-officedocument.presentationml.tags+xml"/>
  <Override PartName="/ppt/tags/tag65.xml" ContentType="application/vnd.openxmlformats-officedocument.presentationml.tags+xml"/>
  <Override PartName="/ppt/tags/tag67.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66.xml" ContentType="application/vnd.openxmlformats-officedocument.presentationml.tags+xml"/>
  <Override PartName="/ppt/tags/tag39.xml" ContentType="application/vnd.openxmlformats-officedocument.presentationml.tags+xml"/>
  <Override PartName="/ppt/tags/tag61.xml" ContentType="application/vnd.openxmlformats-officedocument.presentationml.tags+xml"/>
  <Override PartName="/ppt/tags/tag60.xml" ContentType="application/vnd.openxmlformats-officedocument.presentationml.tags+xml"/>
  <Override PartName="/ppt/tags/tag44.xml" ContentType="application/vnd.openxmlformats-officedocument.presentationml.tags+xml"/>
  <Override PartName="/ppt/tags/tag56.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5.xml" ContentType="application/vnd.openxmlformats-officedocument.presentationml.tags+xml"/>
  <Override PartName="/ppt/tags/tag54.xml" ContentType="application/vnd.openxmlformats-officedocument.presentationml.tags+xml"/>
  <Override PartName="/ppt/tags/tag57.xml" ContentType="application/vnd.openxmlformats-officedocument.presentationml.tags+xml"/>
  <Override PartName="/ppt/tags/tag49.xml" ContentType="application/vnd.openxmlformats-officedocument.presentationml.tags+xml"/>
  <Override PartName="/ppt/tags/tag48.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9.xml" ContentType="application/vnd.openxmlformats-officedocument.presentationml.tags+xml"/>
  <Override PartName="/ppt/tags/tag58.xml" ContentType="application/vnd.openxmlformats-officedocument.presentationml.tags+xml"/>
  <Override PartName="/ppt/tags/tag47.xml" ContentType="application/vnd.openxmlformats-officedocument.presentationml.tags+xml"/>
  <Override PartName="/ppt/tags/tag36.xml" ContentType="application/vnd.openxmlformats-officedocument.presentationml.tags+xml"/>
  <Override PartName="/ppt/tags/tag35.xml" ContentType="application/vnd.openxmlformats-officedocument.presentationml.tags+xml"/>
  <Override PartName="/ppt/tags/tag68.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75.xml" ContentType="application/vnd.openxmlformats-officedocument.presentationml.tags+xml"/>
  <Override PartName="/ppt/tags/tag74.xml" ContentType="application/vnd.openxmlformats-officedocument.presentationml.tags+xml"/>
  <Override PartName="/ppt/tags/tag21.xml" ContentType="application/vnd.openxmlformats-officedocument.presentationml.tags+xml"/>
  <Override PartName="/ppt/tags/tag20.xml" ContentType="application/vnd.openxmlformats-officedocument.presentationml.tags+xml"/>
  <Override PartName="/ppt/tags/tag76.xml" ContentType="application/vnd.openxmlformats-officedocument.presentationml.tags+xml"/>
  <Override PartName="/ppt/tags/tag78.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77.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69.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70.xml" ContentType="application/vnd.openxmlformats-officedocument.presentationml.tags+xml"/>
  <Override PartName="/ppt/tags/tag30.xml" ContentType="application/vnd.openxmlformats-officedocument.presentationml.tags+xml"/>
  <Override PartName="/ppt/tags/tag29.xml" ContentType="application/vnd.openxmlformats-officedocument.presentationml.tags+xml"/>
  <Override PartName="/ppt/tags/tag73.xml" ContentType="application/vnd.openxmlformats-officedocument.presentationml.tags+xml"/>
  <Override PartName="/ppt/tags/tag72.xml" ContentType="application/vnd.openxmlformats-officedocument.presentationml.tags+xml"/>
  <Override PartName="/ppt/tags/tag28.xml" ContentType="application/vnd.openxmlformats-officedocument.presentationml.tags+xml"/>
  <Override PartName="/ppt/tags/tag71.xml" ContentType="application/vnd.openxmlformats-officedocument.presentationml.tags+xml"/>
  <Override PartName="/ppt/tags/tag80.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5"/>
  </p:notesMasterIdLst>
  <p:sldIdLst>
    <p:sldId id="256" r:id="rId2"/>
    <p:sldId id="366" r:id="rId3"/>
    <p:sldId id="257" r:id="rId4"/>
    <p:sldId id="258" r:id="rId5"/>
    <p:sldId id="259"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307"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352" r:id="rId63"/>
    <p:sldId id="353" r:id="rId64"/>
    <p:sldId id="354" r:id="rId65"/>
    <p:sldId id="355" r:id="rId66"/>
    <p:sldId id="356" r:id="rId67"/>
    <p:sldId id="357" r:id="rId68"/>
    <p:sldId id="358" r:id="rId69"/>
    <p:sldId id="359" r:id="rId70"/>
    <p:sldId id="360" r:id="rId71"/>
    <p:sldId id="361" r:id="rId72"/>
    <p:sldId id="362" r:id="rId73"/>
    <p:sldId id="363" r:id="rId74"/>
    <p:sldId id="364" r:id="rId75"/>
    <p:sldId id="365" r:id="rId76"/>
    <p:sldId id="310" r:id="rId77"/>
    <p:sldId id="309" r:id="rId78"/>
    <p:sldId id="277" r:id="rId79"/>
    <p:sldId id="278" r:id="rId80"/>
    <p:sldId id="279" r:id="rId81"/>
    <p:sldId id="280" r:id="rId82"/>
    <p:sldId id="281" r:id="rId83"/>
    <p:sldId id="282" r:id="rId84"/>
    <p:sldId id="283" r:id="rId85"/>
    <p:sldId id="284" r:id="rId86"/>
    <p:sldId id="285" r:id="rId87"/>
    <p:sldId id="286" r:id="rId88"/>
    <p:sldId id="287" r:id="rId89"/>
    <p:sldId id="288" r:id="rId90"/>
    <p:sldId id="289" r:id="rId91"/>
    <p:sldId id="290" r:id="rId92"/>
    <p:sldId id="291" r:id="rId93"/>
    <p:sldId id="292" r:id="rId94"/>
    <p:sldId id="293" r:id="rId95"/>
    <p:sldId id="294" r:id="rId96"/>
    <p:sldId id="295" r:id="rId97"/>
    <p:sldId id="296" r:id="rId98"/>
    <p:sldId id="297" r:id="rId99"/>
    <p:sldId id="298" r:id="rId100"/>
    <p:sldId id="299" r:id="rId101"/>
    <p:sldId id="304" r:id="rId102"/>
    <p:sldId id="305" r:id="rId103"/>
    <p:sldId id="306" r:id="rId10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171" autoAdjust="0"/>
  </p:normalViewPr>
  <p:slideViewPr>
    <p:cSldViewPr>
      <p:cViewPr varScale="1">
        <p:scale>
          <a:sx n="52" d="100"/>
          <a:sy n="52" d="100"/>
        </p:scale>
        <p:origin x="1694" y="3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customXml" Target="../customXml/item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customXml" Target="../customXml/item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1090E3F-768F-4125-935C-2D0CB70D381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23111E2-461F-43FE-8588-974BDB15ED8C}" type="slidenum">
              <a:rPr lang="en-US" altLang="en-US"/>
              <a:pPr/>
              <a:t>3</a:t>
            </a:fld>
            <a:endParaRPr lang="en-US" altLang="en-US"/>
          </a:p>
        </p:txBody>
      </p:sp>
      <p:sp>
        <p:nvSpPr>
          <p:cNvPr id="7171" name="Rectangle 2"/>
          <p:cNvSpPr>
            <a:spLocks noRot="1" noChangeArrowheads="1" noTextEdit="1"/>
          </p:cNvSpPr>
          <p:nvPr>
            <p:ph type="sldImg"/>
          </p:nvPr>
        </p:nvSpPr>
        <p:spPr>
          <a:ln/>
        </p:spPr>
      </p:sp>
      <p:sp>
        <p:nvSpPr>
          <p:cNvPr id="7172"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smtClean="0"/>
              <a:t>Upon completion of this chapter you should be able to:</a:t>
            </a:r>
          </a:p>
          <a:p>
            <a:pPr lvl="1" eaLnBrk="1" hangingPunct="1"/>
            <a:r>
              <a:rPr lang="en-US" altLang="en-US" sz="1000" smtClean="0"/>
              <a:t>Understand what information security is and how it came to mean what it does today.</a:t>
            </a:r>
          </a:p>
          <a:p>
            <a:pPr lvl="1" eaLnBrk="1" hangingPunct="1"/>
            <a:r>
              <a:rPr lang="en-US" altLang="en-US" sz="1000" smtClean="0"/>
              <a:t>Comprehend the history of computer security and how it evolved into information security.</a:t>
            </a:r>
          </a:p>
          <a:p>
            <a:pPr lvl="1" eaLnBrk="1" hangingPunct="1"/>
            <a:r>
              <a:rPr lang="en-US" altLang="en-US" sz="1000" smtClean="0"/>
              <a:t>Understand the key terms and critical concepts of information security as presented in the chapter.</a:t>
            </a:r>
          </a:p>
          <a:p>
            <a:pPr lvl="1" eaLnBrk="1" hangingPunct="1"/>
            <a:r>
              <a:rPr lang="en-US" altLang="en-US" sz="1000" smtClean="0"/>
              <a:t>Outline the phases of the security systems development life cycle</a:t>
            </a:r>
          </a:p>
          <a:p>
            <a:pPr lvl="1" eaLnBrk="1" hangingPunct="1"/>
            <a:r>
              <a:rPr lang="en-US" altLang="en-US" sz="1000" smtClean="0"/>
              <a:t>Understand the role professionals involved in information security in an organizational structure.</a:t>
            </a:r>
          </a:p>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08A337-3FED-424C-834C-BA88F6E86F02}" type="slidenum">
              <a:rPr lang="en-US" altLang="en-US"/>
              <a:pPr/>
              <a:t>12</a:t>
            </a:fld>
            <a:endParaRPr lang="en-US" altLang="en-US"/>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What Is Information Security?</a:t>
            </a:r>
          </a:p>
          <a:p>
            <a:pPr eaLnBrk="1" hangingPunct="1"/>
            <a:r>
              <a:rPr lang="en-US" altLang="en-US" sz="1000" smtClean="0"/>
              <a:t>Information security, therefore, is the protection of information and its critical elements, including the systems and hardware that use, store, and transmit that information.   </a:t>
            </a:r>
          </a:p>
          <a:p>
            <a:pPr eaLnBrk="1" hangingPunct="1"/>
            <a:r>
              <a:rPr lang="en-US" altLang="en-US" sz="1000" smtClean="0"/>
              <a:t>But to protect the information and its related systems from danger, tools, such as policy, awareness, training, education, and technology are necessary. </a:t>
            </a:r>
          </a:p>
          <a:p>
            <a:pPr eaLnBrk="1" hangingPunct="1"/>
            <a:r>
              <a:rPr lang="en-US" altLang="en-US" sz="1000" smtClean="0"/>
              <a:t>The C.I.A. triangle has been considered the industry standard for computer security since the development of the mainframe. It was solely based on three characteristics that described the utility of information: confidentiality, integrity, and availability.  </a:t>
            </a:r>
          </a:p>
          <a:p>
            <a:pPr eaLnBrk="1" hangingPunct="1"/>
            <a:r>
              <a:rPr lang="en-US" altLang="en-US" sz="1000" smtClean="0"/>
              <a:t>The C.I.A. triangle has expanded into a list of critical characteristics of information.</a:t>
            </a:r>
          </a:p>
          <a:p>
            <a:pPr eaLnBrk="1" hangingPunct="1"/>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EBC83E2-A89F-4650-8C54-41474459CCE1}" type="slidenum">
              <a:rPr lang="en-US" altLang="en-US"/>
              <a:pPr/>
              <a:t>14</a:t>
            </a:fld>
            <a:endParaRPr lang="en-US" altLang="en-US"/>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Critical Characteristics Of Information</a:t>
            </a:r>
          </a:p>
          <a:p>
            <a:pPr eaLnBrk="1" hangingPunct="1"/>
            <a:r>
              <a:rPr lang="en-US" altLang="en-US" sz="1000" smtClean="0"/>
              <a:t>The value of information comes from the characteristics it possesses. </a:t>
            </a:r>
          </a:p>
          <a:p>
            <a:pPr eaLnBrk="1" hangingPunct="1"/>
            <a:r>
              <a:rPr lang="en-US" altLang="en-US" sz="1000" smtClean="0"/>
              <a:t>Availability - enables users who need to access information to do so without interference or obstruction and in the required format. The information is said to be available to an authorized user when and where needed and in the correct format.  </a:t>
            </a:r>
          </a:p>
          <a:p>
            <a:pPr eaLnBrk="1" hangingPunct="1"/>
            <a:r>
              <a:rPr lang="en-US" altLang="en-US" sz="1000" smtClean="0"/>
              <a:t>Accuracy- free from mistake or error and having the value that the end-user expects. If information contains a value different from the user’s expectations due to the intentional or unintentional modification of its content, it is no longer accurate.</a:t>
            </a:r>
          </a:p>
          <a:p>
            <a:pPr eaLnBrk="1" hangingPunct="1"/>
            <a:r>
              <a:rPr lang="en-US" altLang="en-US" sz="1000" smtClean="0"/>
              <a:t>Authenticity - the quality or state of being genuine or original, rather than a reproduction or fabrication.  Information is authentic when it is the information that was originally created, placed, stored, or transferred.  </a:t>
            </a:r>
          </a:p>
          <a:p>
            <a:pPr eaLnBrk="1" hangingPunct="1"/>
            <a:r>
              <a:rPr lang="en-US" altLang="en-US" sz="1000" smtClean="0"/>
              <a:t>Confidentiality - the quality or state of preventing disclosure or exposure to unauthorized individuals or systems.  </a:t>
            </a:r>
          </a:p>
          <a:p>
            <a:pPr eaLnBrk="1" hangingPunct="1"/>
            <a:r>
              <a:rPr lang="en-US" altLang="en-US" sz="1000" smtClean="0"/>
              <a:t>Integrity - the quality or state of being whole, complete, and uncorrupted.  The integrity of information is threatened when the information is exposed to corruption, damage, destruction, or other disruption of its authentic state. </a:t>
            </a:r>
          </a:p>
          <a:p>
            <a:pPr eaLnBrk="1" hangingPunct="1"/>
            <a:r>
              <a:rPr lang="en-US" altLang="en-US" sz="1000" smtClean="0"/>
              <a:t>Utility - the quality or state of having value for some purpose or end. Information has value when it serves a particular purpose.  This means that if information is available, but not in a format meaningful to the end-user, it is not useful.</a:t>
            </a:r>
          </a:p>
          <a:p>
            <a:pPr eaLnBrk="1" hangingPunct="1"/>
            <a:r>
              <a:rPr lang="en-US" altLang="en-US" sz="1000" smtClean="0"/>
              <a:t>Possession - the quality or state of having ownership or control of some object or item.  Information is said to be in possession if one obtains it, independent of format or other characteristic. While a breach of confidentiality always results in a breach of possession, a breach of possession does not always result in a breach of confidentiality.</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A611647-B701-46AE-B23F-0A5696059E1C}" type="slidenum">
              <a:rPr lang="en-US" altLang="en-US"/>
              <a:pPr/>
              <a:t>15</a:t>
            </a:fld>
            <a:endParaRPr lang="en-US" altLang="en-US"/>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This graphic informs the fundamental approach of the chapter and can be used to illustrate the intersection of information states (x-axis), key objectives of C.I.A. (y-axis) and the three primary means to implement (policy, education and technology).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859552E-C701-4E6D-8FA4-43FBC612685E}" type="slidenum">
              <a:rPr lang="en-US" altLang="en-US"/>
              <a:pPr/>
              <a:t>16</a:t>
            </a:fld>
            <a:endParaRPr lang="en-US" altLang="en-US"/>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Components Of An Information System</a:t>
            </a:r>
          </a:p>
          <a:p>
            <a:pPr eaLnBrk="1" hangingPunct="1"/>
            <a:r>
              <a:rPr lang="en-US" altLang="en-US" sz="1000" smtClean="0"/>
              <a:t>To fully understand the importance of information security, it is necessary to briefly review the elements of an information system. </a:t>
            </a:r>
          </a:p>
          <a:p>
            <a:pPr eaLnBrk="1" hangingPunct="1"/>
            <a:r>
              <a:rPr lang="en-US" altLang="en-US" sz="1000" smtClean="0"/>
              <a:t>An Information System (IS) is much more than computer hardware; it is the entire set of software, hardware, data, people, and procedures necessary to use information as a resource in the organization. </a:t>
            </a:r>
          </a:p>
          <a:p>
            <a:pPr eaLnBrk="1" hangingPunct="1"/>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511DD09-5F71-45A3-92BC-D58F834DA9F8}" type="slidenum">
              <a:rPr lang="en-US" altLang="en-US"/>
              <a:pPr/>
              <a:t>17</a:t>
            </a:fld>
            <a:endParaRPr lang="en-US" altLang="en-US"/>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Securing The Components</a:t>
            </a:r>
          </a:p>
          <a:p>
            <a:pPr eaLnBrk="1" hangingPunct="1"/>
            <a:r>
              <a:rPr lang="en-US" altLang="en-US" smtClean="0"/>
              <a:t>When considering the security of information systems components, it is important to understand the concept of the computer as the subject of an attack as opposed to the computer as the object of an attack.  </a:t>
            </a:r>
          </a:p>
          <a:p>
            <a:pPr eaLnBrk="1" hangingPunct="1"/>
            <a:r>
              <a:rPr lang="en-US" altLang="en-US" smtClean="0"/>
              <a:t>When a computer is the subject of an attack, it is used as an active tool to conduct the attack. When a computer is the object of an attack, it is the entity being attacked. </a:t>
            </a:r>
          </a:p>
          <a:p>
            <a:pPr eaLnBrk="1" hangingPunct="1"/>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0996B7A-EE22-4729-B845-E3BA55BCB408}" type="slidenum">
              <a:rPr lang="en-US" altLang="en-US"/>
              <a:pPr/>
              <a:t>18</a:t>
            </a:fld>
            <a:endParaRPr lang="en-US" altLang="en-US"/>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It is important to note that the same computer can be both the subject and object of an attack, especially in multi-user systems.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98793EC-2D90-4439-A928-6D9BB7D02CD6}" type="slidenum">
              <a:rPr lang="en-US" altLang="en-US"/>
              <a:pPr/>
              <a:t>19</a:t>
            </a:fld>
            <a:endParaRPr lang="en-US" altLang="en-US"/>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Security And Access Balancing</a:t>
            </a:r>
          </a:p>
          <a:p>
            <a:pPr eaLnBrk="1" hangingPunct="1"/>
            <a:r>
              <a:rPr lang="en-US" altLang="en-US" smtClean="0"/>
              <a:t>When considering information security, it is important to realize that it is impossible to obtain perfect security. Security is not an absolute; it is a process not a goal. </a:t>
            </a:r>
          </a:p>
          <a:p>
            <a:pPr eaLnBrk="1" hangingPunct="1"/>
            <a:r>
              <a:rPr lang="en-US" altLang="en-US" smtClean="0"/>
              <a:t>Security should be considered a balance between protection and availability. </a:t>
            </a:r>
          </a:p>
          <a:p>
            <a:pPr eaLnBrk="1" hangingPunct="1"/>
            <a:r>
              <a:rPr lang="en-US" altLang="en-US" smtClean="0"/>
              <a:t>To achieve balance the level of security must allow reasonable access, yet protect against threats. </a:t>
            </a:r>
          </a:p>
          <a:p>
            <a:pPr eaLnBrk="1" hangingPunct="1"/>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60664B7-42F0-4634-A3F5-22679279EE41}" type="slidenum">
              <a:rPr lang="en-US" altLang="en-US"/>
              <a:pPr/>
              <a:t>20</a:t>
            </a:fld>
            <a:endParaRPr lang="en-US" altLang="en-US"/>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This graphic intends to show that tradeoffs between security and access.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CFA5E8C-D156-4F96-8406-37D78EBDF281}" type="slidenum">
              <a:rPr lang="en-US" altLang="en-US"/>
              <a:pPr/>
              <a:t>22</a:t>
            </a:fld>
            <a:endParaRPr lang="en-US" altLang="en-US"/>
          </a:p>
        </p:txBody>
      </p:sp>
      <p:sp>
        <p:nvSpPr>
          <p:cNvPr id="44035" name="Rectangle 2"/>
          <p:cNvSpPr>
            <a:spLocks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altLang="en-US" b="1" smtClean="0"/>
              <a:t>INTRODUCTION</a:t>
            </a:r>
          </a:p>
          <a:p>
            <a:pPr eaLnBrk="1" hangingPunct="1"/>
            <a:r>
              <a:rPr lang="en-US" altLang="en-US" smtClean="0"/>
              <a:t>Information security is unlike any other aspect of information technology.  It is an arena where the primary mission is to ensure things stay the way they are.  </a:t>
            </a:r>
          </a:p>
          <a:p>
            <a:pPr eaLnBrk="1" hangingPunct="1"/>
            <a:r>
              <a:rPr lang="en-US" altLang="en-US" smtClean="0"/>
              <a:t>If there were no threats to information and systems, we could focus on improving systems that support the information, resulting in vast improvements in ease of use and usefulness.  </a:t>
            </a:r>
          </a:p>
          <a:p>
            <a:pPr eaLnBrk="1" hangingPunct="1"/>
            <a:r>
              <a:rPr lang="en-US" altLang="en-US" smtClean="0"/>
              <a:t>The first phase, Investigation, provides an overview of the environment in which security must operate, and the problems that security must address. </a:t>
            </a:r>
          </a:p>
          <a:p>
            <a:pPr eaLnBrk="1" hangingPunct="1"/>
            <a:endParaRPr lang="en-US" altLang="en-US" smtClean="0"/>
          </a:p>
          <a:p>
            <a:pPr eaLnBrk="1" hangingPunct="1"/>
            <a:r>
              <a:rPr lang="en-US" altLang="en-US" b="1" smtClean="0"/>
              <a:t>BUSINESS NEEDS FIRST, TECHNOLOGY NEEDS LAST</a:t>
            </a:r>
          </a:p>
          <a:p>
            <a:pPr eaLnBrk="1" hangingPunct="1"/>
            <a:r>
              <a:rPr lang="en-US" altLang="en-US" smtClean="0"/>
              <a:t>Information security performs four important functions for an organization:</a:t>
            </a:r>
          </a:p>
          <a:p>
            <a:pPr eaLnBrk="1" hangingPunct="1"/>
            <a:r>
              <a:rPr lang="en-US" altLang="en-US" smtClean="0"/>
              <a:t>1.	Protects the organization’s ability to function</a:t>
            </a:r>
          </a:p>
          <a:p>
            <a:pPr eaLnBrk="1" hangingPunct="1"/>
            <a:r>
              <a:rPr lang="en-US" altLang="en-US" smtClean="0"/>
              <a:t>2.	Enables the safe operation of applications implemented on the organization’s IT systems</a:t>
            </a:r>
          </a:p>
          <a:p>
            <a:pPr eaLnBrk="1" hangingPunct="1"/>
            <a:r>
              <a:rPr lang="en-US" altLang="en-US" smtClean="0"/>
              <a:t>3.	Protects the data the organization collects and uses</a:t>
            </a:r>
          </a:p>
          <a:p>
            <a:pPr eaLnBrk="1" hangingPunct="1"/>
            <a:r>
              <a:rPr lang="en-US" altLang="en-US" smtClean="0"/>
              <a:t>4.	Safeguards the technology assets in use at the organization</a:t>
            </a:r>
          </a:p>
          <a:p>
            <a:pPr eaLnBrk="1" hangingPunct="1"/>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01329FF-5572-4693-B28D-B2704135D7D9}" type="slidenum">
              <a:rPr lang="en-US" altLang="en-US"/>
              <a:pPr/>
              <a:t>23</a:t>
            </a:fld>
            <a:endParaRPr lang="en-US" altLang="en-US"/>
          </a:p>
        </p:txBody>
      </p:sp>
      <p:sp>
        <p:nvSpPr>
          <p:cNvPr id="46083" name="Rectangle 2"/>
          <p:cNvSpPr>
            <a:spLocks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en-US" altLang="en-US" b="1" smtClean="0"/>
              <a:t>Protecting the Ability of the Organization to Function</a:t>
            </a:r>
          </a:p>
          <a:p>
            <a:pPr eaLnBrk="1" hangingPunct="1"/>
            <a:r>
              <a:rPr lang="en-US" altLang="en-US" smtClean="0"/>
              <a:t>Both general management and IR management are responsible for implementing information security to protect the ability of the organization to function. </a:t>
            </a:r>
          </a:p>
          <a:p>
            <a:pPr eaLnBrk="1" hangingPunct="1"/>
            <a:r>
              <a:rPr lang="en-US" altLang="en-US" smtClean="0"/>
              <a:t>“information security is a management issue in addition to a technical issue, it is a people issue in addition to the technical issue.” </a:t>
            </a:r>
          </a:p>
          <a:p>
            <a:pPr eaLnBrk="1" hangingPunct="1"/>
            <a:r>
              <a:rPr lang="en-US" altLang="en-US" smtClean="0"/>
              <a:t>To assist management in addressing the needs for information security, communities of interest must communicate in terms of business impact and the cost of business interruption and avoid arguments expressed only in technical terms.</a:t>
            </a:r>
          </a:p>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87C29D0-FD31-4AA5-8C1C-1624B584E4E0}" type="slidenum">
              <a:rPr lang="en-US" altLang="en-US"/>
              <a:pPr/>
              <a:t>4</a:t>
            </a:fld>
            <a:endParaRPr lang="en-US" altLang="en-US"/>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What Is Information Security?</a:t>
            </a:r>
          </a:p>
          <a:p>
            <a:pPr eaLnBrk="1" hangingPunct="1"/>
            <a:r>
              <a:rPr lang="en-US" altLang="en-US" smtClean="0"/>
              <a:t>Information security in today’s enterprise is a “well-informed sense of assurance that the information risks and controls are in balance.” –Jim Anderson, Inovant (2002)</a:t>
            </a:r>
          </a:p>
          <a:p>
            <a:pPr eaLnBrk="1" hangingPunct="1"/>
            <a:r>
              <a:rPr lang="en-US" altLang="en-US" smtClean="0"/>
              <a:t>Before we can begin analyzing the details of information security, it is necessary to review the origins of this field and its impact on our understanding of information security today.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4D4E95B-66FC-4F68-A370-1F3B87DF1C88}" type="slidenum">
              <a:rPr lang="en-US" altLang="en-US"/>
              <a:pPr/>
              <a:t>24</a:t>
            </a:fld>
            <a:endParaRPr lang="en-US" altLang="en-US"/>
          </a:p>
        </p:txBody>
      </p:sp>
      <p:sp>
        <p:nvSpPr>
          <p:cNvPr id="48131" name="Rectangle 2"/>
          <p:cNvSpPr>
            <a:spLocks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r>
              <a:rPr lang="en-US" altLang="en-US" b="1" smtClean="0"/>
              <a:t>Enabling The Safe Operation of Applications</a:t>
            </a:r>
          </a:p>
          <a:p>
            <a:pPr eaLnBrk="1" hangingPunct="1"/>
            <a:r>
              <a:rPr lang="en-US" altLang="en-US" smtClean="0"/>
              <a:t>Today’s organizations are under immense pressure to create and operate integrated, efficient, and capable applications. </a:t>
            </a:r>
          </a:p>
          <a:p>
            <a:pPr eaLnBrk="1" hangingPunct="1"/>
            <a:r>
              <a:rPr lang="en-US" altLang="en-US" smtClean="0"/>
              <a:t>The modern organization needs to create an environment that safeguards applications using the organization’s IT systems, particularly the environment of the organization’s infrastructure. </a:t>
            </a:r>
          </a:p>
          <a:p>
            <a:pPr eaLnBrk="1" hangingPunct="1"/>
            <a:r>
              <a:rPr lang="en-US" altLang="en-US" smtClean="0"/>
              <a:t>Once the infrastructure is in place, management must understand it has not abdicated to the IT department its responsibility to make choices and enforce decisions, but must continue to oversee the infrastructure.</a:t>
            </a:r>
          </a:p>
          <a:p>
            <a:pPr eaLnBrk="1" hangingPunct="1"/>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94A4D02-4E1E-4842-8475-68ACCEC6B735}" type="slidenum">
              <a:rPr lang="en-US" altLang="en-US"/>
              <a:pPr/>
              <a:t>25</a:t>
            </a:fld>
            <a:endParaRPr lang="en-US" altLang="en-US"/>
          </a:p>
        </p:txBody>
      </p:sp>
      <p:sp>
        <p:nvSpPr>
          <p:cNvPr id="50179" name="Rectangle 2"/>
          <p:cNvSpPr>
            <a:spLocks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eaLnBrk="1" hangingPunct="1"/>
            <a:r>
              <a:rPr lang="en-US" altLang="en-US" b="1" smtClean="0"/>
              <a:t>Protecting Data Organizations Collect and Use</a:t>
            </a:r>
          </a:p>
          <a:p>
            <a:pPr eaLnBrk="1" hangingPunct="1"/>
            <a:r>
              <a:rPr lang="en-US" altLang="en-US" smtClean="0"/>
              <a:t>Many organizations realize that one of their most valuable assets is their data, because without data, an organization loses its record of transactions and/or its ability to deliver value to its customers.  </a:t>
            </a:r>
          </a:p>
          <a:p>
            <a:pPr eaLnBrk="1" hangingPunct="1"/>
            <a:r>
              <a:rPr lang="en-US" altLang="en-US" smtClean="0"/>
              <a:t>Protecting data in motion and data at rest are both critical aspects of information security.  </a:t>
            </a:r>
          </a:p>
          <a:p>
            <a:pPr eaLnBrk="1" hangingPunct="1"/>
            <a:r>
              <a:rPr lang="en-US" altLang="en-US" smtClean="0"/>
              <a:t>An effective information security program is essential to the protection of the integrity and value of the organization’s data.</a:t>
            </a:r>
          </a:p>
          <a:p>
            <a:pPr eaLnBrk="1" hangingPunct="1"/>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5BC3AD-50CF-4A82-9125-9023E15084E3}" type="slidenum">
              <a:rPr lang="en-US" altLang="en-US"/>
              <a:pPr/>
              <a:t>26</a:t>
            </a:fld>
            <a:endParaRPr lang="en-US" altLang="en-US"/>
          </a:p>
        </p:txBody>
      </p:sp>
      <p:sp>
        <p:nvSpPr>
          <p:cNvPr id="52227" name="Rectangle 2"/>
          <p:cNvSpPr>
            <a:spLocks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eaLnBrk="1" hangingPunct="1"/>
            <a:r>
              <a:rPr lang="en-US" altLang="en-US" b="1" smtClean="0"/>
              <a:t>Safeguarding The Technology Assets in Organizations</a:t>
            </a:r>
          </a:p>
          <a:p>
            <a:pPr eaLnBrk="1" hangingPunct="1"/>
            <a:r>
              <a:rPr lang="en-US" altLang="en-US" smtClean="0"/>
              <a:t>To perform effectively, organizations must add secure infrastructure services based on the size and scope of the enterprise.  </a:t>
            </a:r>
          </a:p>
          <a:p>
            <a:pPr eaLnBrk="1" hangingPunct="1"/>
            <a:r>
              <a:rPr lang="en-US" altLang="en-US" smtClean="0"/>
              <a:t>When an organization grows and more capabilities are needed, additional security services may have to be provided locally.  </a:t>
            </a:r>
          </a:p>
          <a:p>
            <a:pPr eaLnBrk="1" hangingPunct="1"/>
            <a:r>
              <a:rPr lang="en-US" altLang="en-US" smtClean="0"/>
              <a:t>Likewise, as the organization’s network grows to accommodate changing needs, more robust technology solutions may be needed to replace security programs the organization has outgrown.</a:t>
            </a:r>
          </a:p>
          <a:p>
            <a:pPr eaLnBrk="1" hangingPunct="1"/>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CFF2657-C6D9-4CD9-951F-E7767F52DA92}" type="slidenum">
              <a:rPr lang="en-US" altLang="en-US"/>
              <a:pPr/>
              <a:t>27</a:t>
            </a:fld>
            <a:endParaRPr lang="en-US" altLang="en-US"/>
          </a:p>
        </p:txBody>
      </p:sp>
      <p:sp>
        <p:nvSpPr>
          <p:cNvPr id="54275" name="Rectangle 2"/>
          <p:cNvSpPr>
            <a:spLocks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altLang="en-US" b="1" smtClean="0"/>
              <a:t>THREATS TO INFORMATION SECURITY</a:t>
            </a:r>
          </a:p>
          <a:p>
            <a:pPr eaLnBrk="1" hangingPunct="1"/>
            <a:r>
              <a:rPr lang="en-US" altLang="en-US" smtClean="0"/>
              <a:t>To make sound decisions about information security, create policies, and enforce them, management must be informed of the various kinds of threats facing the organization, its applications, data and information systems. </a:t>
            </a:r>
          </a:p>
          <a:p>
            <a:pPr eaLnBrk="1" hangingPunct="1"/>
            <a:r>
              <a:rPr lang="en-US" altLang="en-US" smtClean="0"/>
              <a:t>A threat is an object, person, or other entity that represents a constant danger to an asset. </a:t>
            </a:r>
          </a:p>
          <a:p>
            <a:pPr eaLnBrk="1" hangingPunct="1"/>
            <a:r>
              <a:rPr lang="en-US" altLang="en-US" smtClean="0"/>
              <a:t>To better understand the numerous threats facing the organization, a categorization scheme has been developed allowing us to group threats by their respective activities.   </a:t>
            </a:r>
          </a:p>
          <a:p>
            <a:pPr eaLnBrk="1" hangingPunct="1"/>
            <a:r>
              <a:rPr lang="en-US" altLang="en-US" smtClean="0"/>
              <a:t>By examining each threat category in turn, management can most effectively protect its information through policy, education and training, and technology controls.  </a:t>
            </a:r>
          </a:p>
          <a:p>
            <a:pPr eaLnBrk="1" hangingPunct="1"/>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6276BA3-A861-4B58-B814-3CFBB335A775}" type="slidenum">
              <a:rPr lang="en-US" altLang="en-US"/>
              <a:pPr/>
              <a:t>28</a:t>
            </a:fld>
            <a:endParaRPr lang="en-US" altLang="en-US"/>
          </a:p>
        </p:txBody>
      </p:sp>
      <p:sp>
        <p:nvSpPr>
          <p:cNvPr id="56323" name="Rectangle 2"/>
          <p:cNvSpPr>
            <a:spLocks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r>
              <a:rPr lang="en-US" altLang="en-US" b="1" smtClean="0"/>
              <a:t>THREATS TO INFORMATION SECURITY</a:t>
            </a:r>
          </a:p>
          <a:p>
            <a:pPr eaLnBrk="1" hangingPunct="1"/>
            <a:r>
              <a:rPr lang="en-US" altLang="en-US" smtClean="0"/>
              <a:t>The 2002 Computer Security Institute/Federal Bureau of Investigation (CSI/FBI) survey on Computer Crime and Security Survey found:</a:t>
            </a:r>
          </a:p>
          <a:p>
            <a:pPr lvl="1" eaLnBrk="1" hangingPunct="1"/>
            <a:r>
              <a:rPr lang="en-US" altLang="en-US" smtClean="0"/>
              <a:t>90% of organizations responding, primarily large corporations and government agencies, detected computer security breaches within the last year. </a:t>
            </a:r>
          </a:p>
          <a:p>
            <a:pPr lvl="1" eaLnBrk="1" hangingPunct="1"/>
            <a:r>
              <a:rPr lang="en-US" altLang="en-US" smtClean="0"/>
              <a:t>80% of these organizations lost money to computer breaches, totaling over $455,848,000 up from $377,828,700 reported in 2001. </a:t>
            </a:r>
          </a:p>
          <a:p>
            <a:pPr lvl="1" eaLnBrk="1" hangingPunct="1"/>
            <a:r>
              <a:rPr lang="en-US" altLang="en-US" smtClean="0"/>
              <a:t>The number of attacks that came across the Internet rose from 70% in 2001 to 74% in 2002.   </a:t>
            </a:r>
          </a:p>
          <a:p>
            <a:pPr lvl="1" eaLnBrk="1" hangingPunct="1"/>
            <a:r>
              <a:rPr lang="en-US" altLang="en-US" smtClean="0"/>
              <a:t>Only 34% of organizations reported their attacks to law enforcement.</a:t>
            </a:r>
          </a:p>
          <a:p>
            <a:pPr lvl="1" eaLnBrk="1" hangingPunct="1"/>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37AF2CD-BD2D-4FC4-98B4-7A62E3975E91}" type="slidenum">
              <a:rPr lang="en-US" altLang="en-US"/>
              <a:pPr/>
              <a:t>29</a:t>
            </a:fld>
            <a:endParaRPr lang="en-US" altLang="en-US"/>
          </a:p>
        </p:txBody>
      </p:sp>
      <p:sp>
        <p:nvSpPr>
          <p:cNvPr id="58371" name="Rectangle 2"/>
          <p:cNvSpPr>
            <a:spLocks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lnSpc>
                <a:spcPct val="80000"/>
              </a:lnSpc>
            </a:pPr>
            <a:r>
              <a:rPr lang="en-US" altLang="en-US" smtClean="0"/>
              <a:t>1.	Potential Acts of Human Error or Failure </a:t>
            </a:r>
          </a:p>
          <a:p>
            <a:pPr eaLnBrk="1" hangingPunct="1">
              <a:lnSpc>
                <a:spcPct val="80000"/>
              </a:lnSpc>
            </a:pPr>
            <a:r>
              <a:rPr lang="en-US" altLang="en-US" smtClean="0"/>
              <a:t>2.	Compromises to Intellectual Property</a:t>
            </a:r>
          </a:p>
          <a:p>
            <a:pPr eaLnBrk="1" hangingPunct="1">
              <a:lnSpc>
                <a:spcPct val="80000"/>
              </a:lnSpc>
            </a:pPr>
            <a:r>
              <a:rPr lang="en-US" altLang="en-US" smtClean="0"/>
              <a:t>3.	Deliberate Acts of Espionage or Trespass </a:t>
            </a:r>
          </a:p>
          <a:p>
            <a:pPr eaLnBrk="1" hangingPunct="1">
              <a:lnSpc>
                <a:spcPct val="80000"/>
              </a:lnSpc>
            </a:pPr>
            <a:r>
              <a:rPr lang="en-US" altLang="en-US" smtClean="0"/>
              <a:t>4.	Deliberate Acts of Information Extortion </a:t>
            </a:r>
          </a:p>
          <a:p>
            <a:pPr eaLnBrk="1" hangingPunct="1">
              <a:lnSpc>
                <a:spcPct val="80000"/>
              </a:lnSpc>
            </a:pPr>
            <a:r>
              <a:rPr lang="en-US" altLang="en-US" smtClean="0"/>
              <a:t>5.	Deliberate Acts of Sabotage or Vandalism </a:t>
            </a:r>
          </a:p>
          <a:p>
            <a:pPr eaLnBrk="1" hangingPunct="1">
              <a:lnSpc>
                <a:spcPct val="80000"/>
              </a:lnSpc>
            </a:pPr>
            <a:r>
              <a:rPr lang="en-US" altLang="en-US" smtClean="0"/>
              <a:t>6.	Deliberate Acts of Theft </a:t>
            </a:r>
          </a:p>
          <a:p>
            <a:pPr eaLnBrk="1" hangingPunct="1">
              <a:lnSpc>
                <a:spcPct val="80000"/>
              </a:lnSpc>
            </a:pPr>
            <a:r>
              <a:rPr lang="en-US" altLang="en-US" smtClean="0"/>
              <a:t>7.	Deliberate Software Attacks </a:t>
            </a:r>
          </a:p>
          <a:p>
            <a:pPr eaLnBrk="1" hangingPunct="1">
              <a:lnSpc>
                <a:spcPct val="80000"/>
              </a:lnSpc>
            </a:pPr>
            <a:r>
              <a:rPr lang="en-US" altLang="en-US" smtClean="0"/>
              <a:t>8.	Forces of Nature</a:t>
            </a:r>
          </a:p>
          <a:p>
            <a:pPr eaLnBrk="1" hangingPunct="1">
              <a:lnSpc>
                <a:spcPct val="80000"/>
              </a:lnSpc>
            </a:pPr>
            <a:r>
              <a:rPr lang="en-US" altLang="en-US" smtClean="0"/>
              <a:t>9.	Potential Deviations in Quality of Service from Service Providers</a:t>
            </a:r>
          </a:p>
          <a:p>
            <a:pPr eaLnBrk="1" hangingPunct="1">
              <a:lnSpc>
                <a:spcPct val="80000"/>
              </a:lnSpc>
            </a:pPr>
            <a:r>
              <a:rPr lang="en-US" altLang="en-US" smtClean="0"/>
              <a:t>10.	Technical Hardware Failures or Errors</a:t>
            </a:r>
          </a:p>
          <a:p>
            <a:pPr eaLnBrk="1" hangingPunct="1">
              <a:lnSpc>
                <a:spcPct val="80000"/>
              </a:lnSpc>
            </a:pPr>
            <a:r>
              <a:rPr lang="en-US" altLang="en-US" smtClean="0"/>
              <a:t>11.	Technical Software Failures or Errors </a:t>
            </a:r>
          </a:p>
          <a:p>
            <a:pPr eaLnBrk="1" hangingPunct="1">
              <a:lnSpc>
                <a:spcPct val="80000"/>
              </a:lnSpc>
            </a:pPr>
            <a:r>
              <a:rPr lang="en-US" altLang="en-US" smtClean="0"/>
              <a:t>12.	Technological Obsolescence</a:t>
            </a:r>
          </a:p>
          <a:p>
            <a:pPr eaLnBrk="1" hangingPunct="1"/>
            <a:endParaRPr lang="en-US" altLang="en-US" smtClean="0"/>
          </a:p>
          <a:p>
            <a:pPr eaLnBrk="1" hangingPunct="1"/>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DFBE1BA-996C-4A22-837D-74294017C290}" type="slidenum">
              <a:rPr lang="en-US" altLang="en-US"/>
              <a:pPr/>
              <a:t>30</a:t>
            </a:fld>
            <a:endParaRPr lang="en-US" altLang="en-US"/>
          </a:p>
        </p:txBody>
      </p:sp>
      <p:sp>
        <p:nvSpPr>
          <p:cNvPr id="60419" name="Rectangle 2"/>
          <p:cNvSpPr>
            <a:spLocks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r>
              <a:rPr lang="en-US" altLang="en-US" b="1" smtClean="0"/>
              <a:t>Potential Acts of Human Error or Failure </a:t>
            </a:r>
          </a:p>
          <a:p>
            <a:pPr eaLnBrk="1" hangingPunct="1"/>
            <a:r>
              <a:rPr lang="en-US" altLang="en-US" smtClean="0"/>
              <a:t>This category includes the possibility of acts performed without intent or malicious purpose by an individual who is an employee of an organization. </a:t>
            </a:r>
          </a:p>
          <a:p>
            <a:pPr eaLnBrk="1" hangingPunct="1"/>
            <a:r>
              <a:rPr lang="en-US" altLang="en-US" smtClean="0"/>
              <a:t>Inexperience, improper training, the making of incorrect assumptions, and other circumstances can cause problems. </a:t>
            </a:r>
          </a:p>
          <a:p>
            <a:pPr eaLnBrk="1" hangingPunct="1"/>
            <a:r>
              <a:rPr lang="en-US" altLang="en-US" smtClean="0"/>
              <a:t>Employees constitute one of the greatest threats to information security, as the individuals closest to the organizational data.  </a:t>
            </a:r>
          </a:p>
          <a:p>
            <a:pPr eaLnBrk="1" hangingPunct="1"/>
            <a:r>
              <a:rPr lang="en-US" altLang="en-US" smtClean="0"/>
              <a:t>Employee mistakes can easily lead to the following: revelation of classified data, entry of erroneous data, accidental deletion or modification of data, storage of data in unprotected areas, and failure to protect information.</a:t>
            </a:r>
          </a:p>
          <a:p>
            <a:pPr eaLnBrk="1" hangingPunct="1"/>
            <a:r>
              <a:rPr lang="en-US" altLang="en-US" smtClean="0"/>
              <a:t>Many threats can be prevented with controls, ranging from simple procedures, such as requiring the user to type a critical command twice, to more complex procedures, such as the verification of commands by a second party. </a:t>
            </a:r>
          </a:p>
          <a:p>
            <a:pPr eaLnBrk="1" hangingPunct="1"/>
            <a:endParaRPr lang="en-US" altLang="en-US" smtClean="0"/>
          </a:p>
          <a:p>
            <a:pPr eaLnBrk="1" hangingPunct="1"/>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8416115-C667-4B9C-A76A-00679F2CBDE6}" type="slidenum">
              <a:rPr lang="en-US" altLang="en-US"/>
              <a:pPr/>
              <a:t>31</a:t>
            </a:fld>
            <a:endParaRPr lang="en-US" altLang="en-US"/>
          </a:p>
        </p:txBody>
      </p:sp>
      <p:sp>
        <p:nvSpPr>
          <p:cNvPr id="62467" name="Rectangle 2"/>
          <p:cNvSpPr>
            <a:spLocks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r>
              <a:rPr lang="en-US" altLang="en-US" b="1" smtClean="0"/>
              <a:t>Potential Acts of Human Error or Failure </a:t>
            </a:r>
          </a:p>
          <a:p>
            <a:pPr eaLnBrk="1" hangingPunct="1"/>
            <a:r>
              <a:rPr lang="en-US" altLang="en-US" smtClean="0"/>
              <a:t>This category includes the possibility of acts performed without intent or malicious purpose by an individual who is an employee of an organization. </a:t>
            </a:r>
          </a:p>
          <a:p>
            <a:pPr eaLnBrk="1" hangingPunct="1"/>
            <a:r>
              <a:rPr lang="en-US" altLang="en-US" smtClean="0"/>
              <a:t>Inexperience, improper training, the making of incorrect assumptions, and other circumstances can cause problems. </a:t>
            </a:r>
          </a:p>
          <a:p>
            <a:pPr eaLnBrk="1" hangingPunct="1"/>
            <a:r>
              <a:rPr lang="en-US" altLang="en-US" smtClean="0"/>
              <a:t>Employees constitute one of the greatest threats to information security, as the individuals closest to the organizational data.  </a:t>
            </a:r>
          </a:p>
          <a:p>
            <a:pPr eaLnBrk="1" hangingPunct="1"/>
            <a:r>
              <a:rPr lang="en-US" altLang="en-US" smtClean="0"/>
              <a:t>Employee mistakes can easily lead to the following: revelation of classified data, entry of erroneous data, accidental deletion or modification of data, storage of data in unprotected areas, and failure to protect information.</a:t>
            </a:r>
          </a:p>
          <a:p>
            <a:pPr eaLnBrk="1" hangingPunct="1"/>
            <a:r>
              <a:rPr lang="en-US" altLang="en-US" smtClean="0"/>
              <a:t>Many threats can be prevented with controls, ranging from simple procedures, such as requiring the user to type a critical command twice, to more complex procedures, such as the verification of commands by a second party. </a:t>
            </a:r>
          </a:p>
          <a:p>
            <a:pPr eaLnBrk="1" hangingPunct="1"/>
            <a:endParaRPr lang="en-US" altLang="en-US" smtClean="0"/>
          </a:p>
          <a:p>
            <a:pPr eaLnBrk="1" hangingPunct="1"/>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404D85E-69F1-4D72-A7F6-212E8989F27B}" type="slidenum">
              <a:rPr lang="en-US" altLang="en-US"/>
              <a:pPr/>
              <a:t>33</a:t>
            </a:fld>
            <a:endParaRPr lang="en-US" altLang="en-US"/>
          </a:p>
        </p:txBody>
      </p:sp>
      <p:sp>
        <p:nvSpPr>
          <p:cNvPr id="65539" name="Rectangle 2"/>
          <p:cNvSpPr>
            <a:spLocks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r>
              <a:rPr lang="en-US" altLang="en-US" b="1" smtClean="0"/>
              <a:t>Potential Deviations in Quality of Service by Service Providers</a:t>
            </a:r>
          </a:p>
          <a:p>
            <a:pPr eaLnBrk="1" hangingPunct="1"/>
            <a:r>
              <a:rPr lang="en-US" altLang="en-US" smtClean="0"/>
              <a:t> This category represents situations in which a product or services are not delivered to the organization as expected. </a:t>
            </a:r>
          </a:p>
          <a:p>
            <a:pPr eaLnBrk="1" hangingPunct="1"/>
            <a:r>
              <a:rPr lang="en-US" altLang="en-US" smtClean="0"/>
              <a:t>The organization’s information system depends on the successful operation of many inter-dependent support systems including, power grids, telecom networks, parts suppliers, service vendors, and even the janitorial staff and garbage haulers. </a:t>
            </a:r>
          </a:p>
          <a:p>
            <a:pPr eaLnBrk="1" hangingPunct="1"/>
            <a:r>
              <a:rPr lang="en-US" altLang="en-US" smtClean="0"/>
              <a:t>Internet service, communications, and power irregularities are three sets of service issues that dramatically affect the availability of information and systems.</a:t>
            </a:r>
          </a:p>
          <a:p>
            <a:pPr eaLnBrk="1" hangingPunct="1"/>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D2F1006-BBBB-4CEE-AE08-7E33B454709F}" type="slidenum">
              <a:rPr lang="en-US" altLang="en-US"/>
              <a:pPr/>
              <a:t>34</a:t>
            </a:fld>
            <a:endParaRPr lang="en-US" altLang="en-US"/>
          </a:p>
        </p:txBody>
      </p:sp>
      <p:sp>
        <p:nvSpPr>
          <p:cNvPr id="67587" name="Rectangle 2"/>
          <p:cNvSpPr>
            <a:spLocks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altLang="en-US" b="1" smtClean="0"/>
              <a:t>Internet Service Issues</a:t>
            </a:r>
          </a:p>
          <a:p>
            <a:pPr eaLnBrk="1" hangingPunct="1"/>
            <a:r>
              <a:rPr lang="en-US" altLang="en-US" smtClean="0"/>
              <a:t>For organizations that rely heavily on the Internet and the Web to support continued operations, the threat of the potential loss of Internet service can lead to considerable loss in the availability of information. </a:t>
            </a:r>
          </a:p>
          <a:p>
            <a:pPr eaLnBrk="1" hangingPunct="1"/>
            <a:r>
              <a:rPr lang="en-US" altLang="en-US" smtClean="0"/>
              <a:t>Many organizations have sales staff and telecommuters working at remote locations.  </a:t>
            </a:r>
          </a:p>
          <a:p>
            <a:pPr eaLnBrk="1" hangingPunct="1"/>
            <a:r>
              <a:rPr lang="en-US" altLang="en-US" smtClean="0"/>
              <a:t>When an organization places its web servers in the care of a Web Hosting provider, that outsourcer assumes responsibility for all Internet Services as well as for the hardware and operating system software used to operate the web site. </a:t>
            </a:r>
          </a:p>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5C47271-61DF-41DA-A870-67BD5E4A4F3D}" type="slidenum">
              <a:rPr lang="en-US" altLang="en-US"/>
              <a:pPr/>
              <a:t>5</a:t>
            </a:fld>
            <a:endParaRPr lang="en-US" altLang="en-US"/>
          </a:p>
        </p:txBody>
      </p:sp>
      <p:sp>
        <p:nvSpPr>
          <p:cNvPr id="11267" name="Rectangle 2"/>
          <p:cNvSpPr>
            <a:spLocks noRot="1" noChangeArrowheads="1" noTextEdit="1"/>
          </p:cNvSpPr>
          <p:nvPr>
            <p:ph type="sldImg"/>
          </p:nvPr>
        </p:nvSpPr>
        <p:spPr>
          <a:ln/>
        </p:spPr>
      </p:sp>
      <p:sp>
        <p:nvSpPr>
          <p:cNvPr id="11268" name="Rectangle 3"/>
          <p:cNvSpPr>
            <a:spLocks noGrp="1" noChangeArrowheads="1"/>
          </p:cNvSpPr>
          <p:nvPr>
            <p:ph type="body" idx="1"/>
          </p:nvPr>
        </p:nvSpPr>
        <p:spPr>
          <a:xfrm>
            <a:off x="914400" y="4343400"/>
            <a:ext cx="5029200" cy="4114800"/>
          </a:xfrm>
          <a:noFill/>
        </p:spPr>
        <p:txBody>
          <a:bodyPr/>
          <a:lstStyle/>
          <a:p>
            <a:pPr eaLnBrk="1" hangingPunct="1"/>
            <a:r>
              <a:rPr lang="en-US" altLang="en-US" sz="900" b="1" smtClean="0"/>
              <a:t>The History Of Information Security</a:t>
            </a:r>
          </a:p>
          <a:p>
            <a:pPr eaLnBrk="1" hangingPunct="1"/>
            <a:r>
              <a:rPr lang="en-US" altLang="en-US" smtClean="0"/>
              <a:t>The need for computer security, or the need to secure the physical location of hardware from outside threats, began almost immediately after the first mainframes were developed. </a:t>
            </a:r>
          </a:p>
          <a:p>
            <a:pPr eaLnBrk="1" hangingPunct="1"/>
            <a:r>
              <a:rPr lang="en-US" altLang="en-US" smtClean="0"/>
              <a:t>Groups developing code-breaking computations during World War II created the first modern computers . </a:t>
            </a:r>
          </a:p>
          <a:p>
            <a:pPr eaLnBrk="1" hangingPunct="1"/>
            <a:r>
              <a:rPr lang="en-US" altLang="en-US" smtClean="0"/>
              <a:t>Badges, keys, and facial recognition of authorized personnel controlled access to sensitive military locations. </a:t>
            </a:r>
          </a:p>
          <a:p>
            <a:pPr eaLnBrk="1" hangingPunct="1"/>
            <a:r>
              <a:rPr lang="en-US" altLang="en-US" smtClean="0"/>
              <a:t>In contrast, information security during these early years was rudimentary and mainly composed of simple document classification schemes. </a:t>
            </a:r>
          </a:p>
          <a:p>
            <a:pPr eaLnBrk="1" hangingPunct="1"/>
            <a:r>
              <a:rPr lang="en-US" altLang="en-US" smtClean="0"/>
              <a:t>There were no application classification projects for computers or operating systems at this time, because the primary threats to security were physical theft of equipment, espionage against the products of the systems, and sabotage.</a:t>
            </a:r>
          </a:p>
          <a:p>
            <a:pPr eaLnBrk="1" hangingPunct="1"/>
            <a:endParaRPr lang="en-US" altLang="en-US" smtClean="0"/>
          </a:p>
          <a:p>
            <a:pPr eaLnBrk="1" hangingPunct="1"/>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F640FB3-2A03-4559-BDC8-876711798208}" type="slidenum">
              <a:rPr lang="en-US" altLang="en-US"/>
              <a:pPr/>
              <a:t>35</a:t>
            </a:fld>
            <a:endParaRPr lang="en-US" altLang="en-US"/>
          </a:p>
        </p:txBody>
      </p:sp>
      <p:sp>
        <p:nvSpPr>
          <p:cNvPr id="69635" name="Rectangle 2"/>
          <p:cNvSpPr>
            <a:spLocks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r>
              <a:rPr lang="en-US" altLang="en-US" b="1" smtClean="0"/>
              <a:t>Communications and other Service Provider Issues</a:t>
            </a:r>
          </a:p>
          <a:p>
            <a:pPr eaLnBrk="1" hangingPunct="1"/>
            <a:r>
              <a:rPr lang="en-US" altLang="en-US" smtClean="0"/>
              <a:t>Other utility services can impact organizations as well. </a:t>
            </a:r>
          </a:p>
          <a:p>
            <a:pPr eaLnBrk="1" hangingPunct="1"/>
            <a:r>
              <a:rPr lang="en-US" altLang="en-US" smtClean="0"/>
              <a:t>Among these are telephone, water, wastewater, trash pickup, cable television, natural, or propane gas, and custodial services. </a:t>
            </a:r>
          </a:p>
          <a:p>
            <a:pPr eaLnBrk="1" hangingPunct="1"/>
            <a:r>
              <a:rPr lang="en-US" altLang="en-US" smtClean="0"/>
              <a:t>The threat of loss of these services can lead to the inability of an organization to function properly. </a:t>
            </a:r>
          </a:p>
          <a:p>
            <a:pPr eaLnBrk="1" hangingPunct="1"/>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93CB999-5FDD-4B19-9606-338D3AA4C4AD}" type="slidenum">
              <a:rPr lang="en-US" altLang="en-US"/>
              <a:pPr/>
              <a:t>36</a:t>
            </a:fld>
            <a:endParaRPr lang="en-US" altLang="en-US"/>
          </a:p>
        </p:txBody>
      </p:sp>
      <p:sp>
        <p:nvSpPr>
          <p:cNvPr id="71683" name="Rectangle 2"/>
          <p:cNvSpPr>
            <a:spLocks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r>
              <a:rPr lang="en-US" altLang="en-US" b="1" smtClean="0"/>
              <a:t>Power Irregularities</a:t>
            </a:r>
          </a:p>
          <a:p>
            <a:pPr eaLnBrk="1" hangingPunct="1"/>
            <a:r>
              <a:rPr lang="en-US" altLang="en-US" smtClean="0"/>
              <a:t>The threat of irregularities from power utilities are common and can lead to fluctuations such as power excesses, power shortages, and power losses. </a:t>
            </a:r>
          </a:p>
          <a:p>
            <a:pPr eaLnBrk="1" hangingPunct="1"/>
            <a:r>
              <a:rPr lang="en-US" altLang="en-US" smtClean="0"/>
              <a:t>In the U.S., buildings are “fed” 120-volt, 60-cycle power usually through 15 and 20 amp circuits. </a:t>
            </a:r>
          </a:p>
          <a:p>
            <a:pPr eaLnBrk="1" hangingPunct="1"/>
            <a:r>
              <a:rPr lang="en-US" altLang="en-US" smtClean="0"/>
              <a:t>Voltage levels  can:</a:t>
            </a:r>
          </a:p>
          <a:p>
            <a:pPr eaLnBrk="1" hangingPunct="1"/>
            <a:r>
              <a:rPr lang="en-US" altLang="en-US" smtClean="0"/>
              <a:t>spike – momentary increase or surge – prolonged increase;</a:t>
            </a:r>
          </a:p>
          <a:p>
            <a:pPr eaLnBrk="1" hangingPunct="1"/>
            <a:r>
              <a:rPr lang="en-US" altLang="en-US" smtClean="0"/>
              <a:t>sag – momentary low voltage, or brownout – prolonged drop;</a:t>
            </a:r>
          </a:p>
          <a:p>
            <a:pPr eaLnBrk="1" hangingPunct="1"/>
            <a:r>
              <a:rPr lang="en-US" altLang="en-US" smtClean="0"/>
              <a:t>fault – momentary loss of power, or blackout – prolonged loss;</a:t>
            </a:r>
          </a:p>
          <a:p>
            <a:pPr eaLnBrk="1" hangingPunct="1"/>
            <a:r>
              <a:rPr lang="en-US" altLang="en-US" smtClean="0"/>
              <a:t>Since sensitive electronic equipment, especially networking equipment, computers, and computer-based systems are susceptible to fluctuations, controls can be applied to manage power quality. </a:t>
            </a:r>
          </a:p>
          <a:p>
            <a:pPr eaLnBrk="1" hangingPunct="1"/>
            <a:endParaRPr lang="en-US"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F53D2DD-CDC4-4602-9B79-C2929E90D0D6}" type="slidenum">
              <a:rPr lang="en-US" altLang="en-US"/>
              <a:pPr/>
              <a:t>37</a:t>
            </a:fld>
            <a:endParaRPr lang="en-US" altLang="en-US"/>
          </a:p>
        </p:txBody>
      </p:sp>
      <p:sp>
        <p:nvSpPr>
          <p:cNvPr id="73731" name="Rectangle 2"/>
          <p:cNvSpPr>
            <a:spLocks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r>
              <a:rPr lang="en-US" altLang="en-US" b="1" smtClean="0"/>
              <a:t>Deliberate Acts of Espionage or Trespass</a:t>
            </a:r>
          </a:p>
          <a:p>
            <a:pPr eaLnBrk="1" hangingPunct="1"/>
            <a:r>
              <a:rPr lang="en-US" altLang="en-US" smtClean="0"/>
              <a:t>This threat represents a well-known and broad category of electronic and human activities that breach the confidentiality of information. </a:t>
            </a:r>
          </a:p>
          <a:p>
            <a:pPr eaLnBrk="1" hangingPunct="1"/>
            <a:r>
              <a:rPr lang="en-US" altLang="en-US" smtClean="0"/>
              <a:t>When an unauthorized individual gains access to the information an organization is trying to protect, that act is categorized as a deliberate act of espionage or trespass. </a:t>
            </a:r>
          </a:p>
          <a:p>
            <a:pPr eaLnBrk="1" hangingPunct="1"/>
            <a:r>
              <a:rPr lang="en-US" altLang="en-US" smtClean="0"/>
              <a:t>When information gatherers employ techniques that cross the threshold of what is legal and/or ethical, they enter the world of industrial espionage.  </a:t>
            </a:r>
          </a:p>
          <a:p>
            <a:pPr eaLnBrk="1" hangingPunct="1"/>
            <a:r>
              <a:rPr lang="en-US" altLang="en-US" smtClean="0"/>
              <a:t>Instances of shoulder surfing occur at computer terminals, desks, ATM machines, public phones, or other places where a person is accessing confidential information.</a:t>
            </a:r>
          </a:p>
          <a:p>
            <a:pPr eaLnBrk="1" hangingPunct="1"/>
            <a:r>
              <a:rPr lang="en-US" altLang="en-US" sz="1000" smtClean="0"/>
              <a:t>Deliberate Acts of Espionage or Trespass</a:t>
            </a:r>
          </a:p>
          <a:p>
            <a:pPr eaLnBrk="1" hangingPunct="1"/>
            <a:r>
              <a:rPr lang="en-US" altLang="en-US" smtClean="0"/>
              <a:t>The threat of Trespass can lead to unauthorized, real or virtual actions that enable information gatherers to enter premises or systems they have not been authorized to enter.</a:t>
            </a:r>
          </a:p>
          <a:p>
            <a:pPr eaLnBrk="1" hangingPunct="1"/>
            <a:r>
              <a:rPr lang="en-US" altLang="en-US" smtClean="0"/>
              <a:t>Controls are sometimes implemented to mark the boundaries of an organization’s virtual territory. </a:t>
            </a:r>
          </a:p>
          <a:p>
            <a:pPr eaLnBrk="1" hangingPunct="1"/>
            <a:r>
              <a:rPr lang="en-US" altLang="en-US" smtClean="0"/>
              <a:t>These boundaries give notice to trespassers that they are encroaching on the organization’s cyberspace. </a:t>
            </a:r>
          </a:p>
          <a:p>
            <a:pPr eaLnBrk="1" hangingPunct="1"/>
            <a:r>
              <a:rPr lang="en-US" altLang="en-US" smtClean="0"/>
              <a:t>The classic perpetrator of deliberate acts of espionage or trespass is the hacker.  </a:t>
            </a:r>
          </a:p>
          <a:p>
            <a:pPr eaLnBrk="1" hangingPunct="1"/>
            <a:r>
              <a:rPr lang="en-US" altLang="en-US" smtClean="0"/>
              <a:t>In the gritty world of reality, a hacker uses skill, guile, or fraud to attempt to bypass the controls placed around information that is the property of someone else. The hacker frequently spends long hours examining the types and structures of the targeted systems. </a:t>
            </a:r>
          </a:p>
          <a:p>
            <a:pPr eaLnBrk="1" hangingPunct="1"/>
            <a:endParaRPr lang="en-US" altLang="en-US" smtClean="0"/>
          </a:p>
          <a:p>
            <a:pPr eaLnBrk="1" hangingPunct="1"/>
            <a:endParaRPr lang="en-US" altLang="en-US" smtClean="0"/>
          </a:p>
          <a:p>
            <a:pPr eaLnBrk="1" hangingPunct="1"/>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7B49C8E-549D-4785-B54B-4B68C5A94377}" type="slidenum">
              <a:rPr lang="en-US" altLang="en-US"/>
              <a:pPr/>
              <a:t>40</a:t>
            </a:fld>
            <a:endParaRPr lang="en-US" altLang="en-US"/>
          </a:p>
        </p:txBody>
      </p:sp>
      <p:sp>
        <p:nvSpPr>
          <p:cNvPr id="77827" name="Rectangle 2"/>
          <p:cNvSpPr>
            <a:spLocks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r>
              <a:rPr lang="en-US" altLang="en-US" sz="1000" b="1" smtClean="0"/>
              <a:t>Deliberate Acts of Espionage or Trespass</a:t>
            </a:r>
          </a:p>
          <a:p>
            <a:pPr eaLnBrk="1" hangingPunct="1"/>
            <a:r>
              <a:rPr lang="en-US" altLang="en-US" smtClean="0"/>
              <a:t>There are generally two skill levels among hackers. </a:t>
            </a:r>
          </a:p>
          <a:p>
            <a:pPr eaLnBrk="1" hangingPunct="1"/>
            <a:r>
              <a:rPr lang="en-US" altLang="en-US" smtClean="0"/>
              <a:t>The first is the expert hacker, who develops software scripts and codes exploits used by the second category, the novice, or unskilled hacker.  </a:t>
            </a:r>
          </a:p>
          <a:p>
            <a:pPr eaLnBrk="1" hangingPunct="1"/>
            <a:r>
              <a:rPr lang="en-US" altLang="en-US" smtClean="0"/>
              <a:t>The expert hacker is usually a master of several programming languages, networking protocols, and operating systems and also exhibits a mastery of the technical environment of the chosen targeted system. </a:t>
            </a:r>
          </a:p>
          <a:p>
            <a:pPr eaLnBrk="1" hangingPunct="1"/>
            <a:r>
              <a:rPr lang="en-US" altLang="en-US" smtClean="0"/>
              <a:t>However, expert hackers have now become bored with directly attacking systems, and have turned to writing software. </a:t>
            </a:r>
          </a:p>
          <a:p>
            <a:pPr eaLnBrk="1" hangingPunct="1"/>
            <a:r>
              <a:rPr lang="en-US" altLang="en-US" smtClean="0"/>
              <a:t>The software they are writing is automated exploits that allow novice hackers to become script kiddies, hackers of limited skill who use expert-written software to exploit a system, but do not fully understand or appreciate the systems they hack.  </a:t>
            </a:r>
          </a:p>
          <a:p>
            <a:pPr eaLnBrk="1" hangingPunct="1"/>
            <a:r>
              <a:rPr lang="en-US" altLang="en-US" smtClean="0"/>
              <a:t>As a result of preparation and continued vigilance, attacks conducted by scripts are usually predictable, and can be adequately defended against. </a:t>
            </a:r>
          </a:p>
          <a:p>
            <a:pPr eaLnBrk="1" hangingPunct="1"/>
            <a:r>
              <a:rPr lang="en-US" altLang="en-US" smtClean="0"/>
              <a:t>There are other terms for system rule breakers :</a:t>
            </a:r>
          </a:p>
          <a:p>
            <a:pPr eaLnBrk="1" hangingPunct="1"/>
            <a:r>
              <a:rPr lang="en-US" altLang="en-US" smtClean="0"/>
              <a:t>The term cracker is now commonly associated with an individual who “cracks” or removes the software protection from an application designed to prevent unauthorized duplication.  </a:t>
            </a:r>
          </a:p>
          <a:p>
            <a:pPr eaLnBrk="1" hangingPunct="1"/>
            <a:r>
              <a:rPr lang="en-US" altLang="en-US" smtClean="0"/>
              <a:t>A phreaker hacks the public telephone network to make free calls, disrupt services, and generally wreak havoc. </a:t>
            </a:r>
          </a:p>
          <a:p>
            <a:pPr eaLnBrk="1" hangingPunct="1"/>
            <a:endParaRPr lang="en-US" altLang="en-US" smtClean="0"/>
          </a:p>
          <a:p>
            <a:pPr eaLnBrk="1" hangingPunct="1"/>
            <a:endParaRPr lang="en-US" altLang="en-US" smtClean="0"/>
          </a:p>
          <a:p>
            <a:pPr eaLnBrk="1" hangingPunct="1"/>
            <a:endParaRPr lang="en-US" altLang="en-US" smtClean="0"/>
          </a:p>
          <a:p>
            <a:pPr eaLnBrk="1" hangingPunct="1"/>
            <a:endParaRPr lang="en-US"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6276CF3-C8AC-4EC0-AAFF-D393C9B79D20}" type="slidenum">
              <a:rPr lang="en-US" altLang="en-US"/>
              <a:pPr/>
              <a:t>41</a:t>
            </a:fld>
            <a:endParaRPr lang="en-US" altLang="en-US"/>
          </a:p>
        </p:txBody>
      </p:sp>
      <p:sp>
        <p:nvSpPr>
          <p:cNvPr id="79875" name="Rectangle 2"/>
          <p:cNvSpPr>
            <a:spLocks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r>
              <a:rPr lang="en-US" altLang="en-US" b="1" smtClean="0"/>
              <a:t>Deliberate Acts of Information Extortion  </a:t>
            </a:r>
          </a:p>
          <a:p>
            <a:pPr eaLnBrk="1" hangingPunct="1"/>
            <a:r>
              <a:rPr lang="en-US" altLang="en-US" smtClean="0"/>
              <a:t>The threat of information extortion is the possibility of an attacker or formerly trusted insider stealing information from a computer system and demanding compensation for its return or for an agreement to not disclose the information. </a:t>
            </a:r>
          </a:p>
          <a:p>
            <a:pPr eaLnBrk="1" hangingPunct="1"/>
            <a:r>
              <a:rPr lang="en-US" altLang="en-US" smtClean="0"/>
              <a:t>Extortion is common in credit card number theft.  </a:t>
            </a:r>
          </a:p>
          <a:p>
            <a:pPr eaLnBrk="1" hangingPunct="1"/>
            <a:endParaRPr lang="en-US"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8DB3A3F-33F3-4EBA-9ADB-5E640F17CF26}" type="slidenum">
              <a:rPr lang="en-US" altLang="en-US"/>
              <a:pPr/>
              <a:t>42</a:t>
            </a:fld>
            <a:endParaRPr lang="en-US" altLang="en-US"/>
          </a:p>
        </p:txBody>
      </p:sp>
      <p:sp>
        <p:nvSpPr>
          <p:cNvPr id="81923" name="Rectangle 2"/>
          <p:cNvSpPr>
            <a:spLocks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eaLnBrk="1" hangingPunct="1"/>
            <a:r>
              <a:rPr lang="en-US" altLang="en-US" b="1" smtClean="0"/>
              <a:t>Deliberate Acts of Sabotage or Vandalism  </a:t>
            </a:r>
          </a:p>
          <a:p>
            <a:pPr eaLnBrk="1" hangingPunct="1"/>
            <a:r>
              <a:rPr lang="en-US" altLang="en-US" smtClean="0"/>
              <a:t>Equally popular today is the assault on the electronic face of an organization, its Web site.  </a:t>
            </a:r>
          </a:p>
          <a:p>
            <a:pPr eaLnBrk="1" hangingPunct="1"/>
            <a:r>
              <a:rPr lang="en-US" altLang="en-US" smtClean="0"/>
              <a:t>This category of threat addresses the individual or group of individuals who want to deliberately sabotage the operations of a computer system or business, or perform acts of vandalism to either destroy an asset or damage the image of the organization. </a:t>
            </a:r>
          </a:p>
          <a:p>
            <a:pPr eaLnBrk="1" hangingPunct="1"/>
            <a:r>
              <a:rPr lang="en-US" altLang="en-US" smtClean="0"/>
              <a:t>These threats can range from petty vandalism by employees to organized sabotage against an organization. </a:t>
            </a:r>
          </a:p>
          <a:p>
            <a:pPr eaLnBrk="1" hangingPunct="1"/>
            <a:r>
              <a:rPr lang="en-US" altLang="en-US" smtClean="0"/>
              <a:t>Organizations frequently rely on image to support the generation of revenue, so if an organization’s Web site is defaced, a drop in consumer confidence is probable, reducing the organization’s sales and net worth. </a:t>
            </a:r>
          </a:p>
          <a:p>
            <a:pPr eaLnBrk="1" hangingPunct="1"/>
            <a:r>
              <a:rPr lang="en-US" altLang="en-US" smtClean="0"/>
              <a:t>Compared to Website defacement, vandalism within a network is more malicious in intent and less public.  </a:t>
            </a:r>
          </a:p>
          <a:p>
            <a:pPr eaLnBrk="1" hangingPunct="1"/>
            <a:r>
              <a:rPr lang="en-US" altLang="en-US" smtClean="0"/>
              <a:t>Today, security experts are noticing a rise in another form of online vandalism in what are described as hacktivist or cyber-activist operations. A more extreme version is referred to as cyber-terrorism.</a:t>
            </a:r>
          </a:p>
          <a:p>
            <a:pPr eaLnBrk="1" hangingPunct="1"/>
            <a:endParaRPr lang="en-US" altLang="en-US" smtClean="0"/>
          </a:p>
          <a:p>
            <a:pPr eaLnBrk="1" hangingPunct="1"/>
            <a:endParaRPr lang="en-US"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F846FB1-FE6B-4ED6-ABAD-5AE15D724403}" type="slidenum">
              <a:rPr lang="en-US" altLang="en-US"/>
              <a:pPr/>
              <a:t>43</a:t>
            </a:fld>
            <a:endParaRPr lang="en-US" altLang="en-US"/>
          </a:p>
        </p:txBody>
      </p:sp>
      <p:sp>
        <p:nvSpPr>
          <p:cNvPr id="83971" name="Rectangle 2"/>
          <p:cNvSpPr>
            <a:spLocks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pPr eaLnBrk="1" hangingPunct="1"/>
            <a:r>
              <a:rPr lang="en-US" altLang="en-US" b="1" smtClean="0"/>
              <a:t>Deliberate Acts of Theft</a:t>
            </a:r>
          </a:p>
          <a:p>
            <a:pPr eaLnBrk="1" hangingPunct="1"/>
            <a:r>
              <a:rPr lang="en-US" altLang="en-US" smtClean="0"/>
              <a:t>Theft is the illegal taking of another’s property. Within an organization, that property can be physical, electronic, or intellectual. </a:t>
            </a:r>
          </a:p>
          <a:p>
            <a:pPr eaLnBrk="1" hangingPunct="1"/>
            <a:r>
              <a:rPr lang="en-US" altLang="en-US" smtClean="0"/>
              <a:t>The value of information suffers when it is copied and taken away without the owner’s knowledge. </a:t>
            </a:r>
          </a:p>
          <a:p>
            <a:pPr eaLnBrk="1" hangingPunct="1"/>
            <a:r>
              <a:rPr lang="en-US" altLang="en-US" smtClean="0"/>
              <a:t>Physical theft can be controlled quite easily.  A wide variety of measures can be used from simple locked doors, to trained security personnel, and the installation of alarm systems. </a:t>
            </a:r>
          </a:p>
          <a:p>
            <a:pPr eaLnBrk="1" hangingPunct="1"/>
            <a:r>
              <a:rPr lang="en-US" altLang="en-US" smtClean="0"/>
              <a:t>Electronic theft, however, is a more complex problem to manage and control.  Organizations may not even know it has occurred.   </a:t>
            </a:r>
          </a:p>
          <a:p>
            <a:pPr eaLnBrk="1" hangingPunct="1"/>
            <a:endParaRPr lang="en-US"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1BB82AE-9531-4BFF-B81D-FA4C95C1B6EF}" type="slidenum">
              <a:rPr lang="en-US" altLang="en-US"/>
              <a:pPr/>
              <a:t>44</a:t>
            </a:fld>
            <a:endParaRPr lang="en-US" altLang="en-US"/>
          </a:p>
        </p:txBody>
      </p:sp>
      <p:sp>
        <p:nvSpPr>
          <p:cNvPr id="86019" name="Rectangle 2"/>
          <p:cNvSpPr>
            <a:spLocks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b="1" smtClean="0"/>
              <a:t>Deliberate Software Attacks</a:t>
            </a:r>
          </a:p>
          <a:p>
            <a:pPr eaLnBrk="1" hangingPunct="1"/>
            <a:r>
              <a:rPr lang="en-US" altLang="en-US" smtClean="0"/>
              <a:t>Deliberate software attacks occur when an individual or group designs software to attack an unsuspecting system.  Most of this software is referred to as malicious code or malicious software, or sometimes malware.  </a:t>
            </a:r>
          </a:p>
          <a:p>
            <a:pPr eaLnBrk="1" hangingPunct="1"/>
            <a:r>
              <a:rPr lang="en-US" altLang="en-US" smtClean="0"/>
              <a:t>These software components or programs are designed to damage, destroy, or deny service to the target systems. </a:t>
            </a:r>
          </a:p>
          <a:p>
            <a:pPr eaLnBrk="1" hangingPunct="1"/>
            <a:r>
              <a:rPr lang="en-US" altLang="en-US" smtClean="0"/>
              <a:t>Some of the more common instances of malicious code are viruses and worms, Trojan horses, logic-bombs, back doors, and denial-of-services attacks.</a:t>
            </a:r>
          </a:p>
          <a:p>
            <a:pPr eaLnBrk="1" hangingPunct="1"/>
            <a:r>
              <a:rPr lang="en-US" altLang="en-US" smtClean="0"/>
              <a:t>Computer viruses are segments of code that perform malicious actions.  </a:t>
            </a:r>
          </a:p>
          <a:p>
            <a:pPr eaLnBrk="1" hangingPunct="1"/>
            <a:r>
              <a:rPr lang="en-US" altLang="en-US" smtClean="0"/>
              <a:t>This code behaves very much like a virus pathogen attacking animals and plants, using the cell’s own replication machinery to propagate and attack. </a:t>
            </a:r>
          </a:p>
          <a:p>
            <a:pPr eaLnBrk="1" hangingPunct="1"/>
            <a:r>
              <a:rPr lang="en-US" altLang="en-US" smtClean="0"/>
              <a:t>The code attaches itself to the existing program and takes control of that program’s access to the targeted computer. </a:t>
            </a:r>
          </a:p>
          <a:p>
            <a:pPr eaLnBrk="1" hangingPunct="1"/>
            <a:r>
              <a:rPr lang="en-US" altLang="en-US" smtClean="0"/>
              <a:t>The virus-controlled target program then carries out the virus’s plan, by replicating itself into additional targeted systems. </a:t>
            </a:r>
          </a:p>
          <a:p>
            <a:pPr eaLnBrk="1" hangingPunct="1"/>
            <a:r>
              <a:rPr lang="en-US" altLang="en-US" smtClean="0"/>
              <a:t>The macro virus is embedded in the automatically executing macro code, common in office productivity software like word processors, spread sheets, and database applications.  </a:t>
            </a:r>
          </a:p>
          <a:p>
            <a:pPr eaLnBrk="1" hangingPunct="1"/>
            <a:r>
              <a:rPr lang="en-US" altLang="en-US" smtClean="0"/>
              <a:t>The boot virus, infects the key operating systems files located in a computer’s boot sector. </a:t>
            </a:r>
          </a:p>
          <a:p>
            <a:pPr eaLnBrk="1" hangingPunct="1"/>
            <a:r>
              <a:rPr lang="en-US" altLang="en-US" smtClean="0"/>
              <a:t>Worms - malicious programs that replicate themselves constantly without requiring another program to provide a safe environment for replication. Worms can continue replicating themselves until they completely fill available resources, such as memory, hard drive space, and network bandwidth.  </a:t>
            </a:r>
          </a:p>
          <a:p>
            <a:pPr eaLnBrk="1" hangingPunct="1"/>
            <a:r>
              <a:rPr lang="en-US" altLang="en-US" smtClean="0"/>
              <a:t>Trojan horses - software programs that hide their true nature, and reveal their designed behavior only when activated. Trojan horses are frequently disguised as helpful, interesting or necessary pieces of software, such as readme.exe files often included with shareware or freeware packages. </a:t>
            </a:r>
          </a:p>
          <a:p>
            <a:pPr eaLnBrk="1" hangingPunct="1"/>
            <a:r>
              <a:rPr lang="en-US" altLang="en-US" smtClean="0"/>
              <a:t>Back door or Trap door - A virus or worm can have a payload that installs a back door or trap door component in a system.  This allows the attacker to access the system at will with special privileges. </a:t>
            </a:r>
          </a:p>
          <a:p>
            <a:pPr eaLnBrk="1" hangingPunct="1"/>
            <a:r>
              <a:rPr lang="en-US" altLang="en-US" smtClean="0"/>
              <a:t>Polymorphism - A threat that changes its apparent shape over time, representing a new threat not detectable by techniques that are looking for a pre-configured signature. These threats actually evolve variations in size and appearance to elude detection by anti-virus software programs, making detection more of a challenge.</a:t>
            </a:r>
          </a:p>
          <a:p>
            <a:pPr eaLnBrk="1" hangingPunct="1"/>
            <a:r>
              <a:rPr lang="en-US" altLang="en-US" smtClean="0"/>
              <a:t>Virus and Worm Hoaxes - As frustrating as viruses and worms are, perhaps more time and money is spent on resolving virus hoaxes. Well-meaning people spread the viruses and worms when they send e-mails warning of fictitious or virus laden threats.</a:t>
            </a:r>
          </a:p>
          <a:p>
            <a:pPr eaLnBrk="1" hangingPunct="1"/>
            <a:endParaRPr lang="en-US" altLang="en-US" smtClean="0"/>
          </a:p>
          <a:p>
            <a:pPr eaLnBrk="1" hangingPunct="1"/>
            <a:endParaRPr lang="en-US" altLang="en-US" smtClean="0"/>
          </a:p>
          <a:p>
            <a:pPr eaLnBrk="1" hangingPunct="1"/>
            <a:endParaRPr lang="en-US" altLang="en-US" smtClean="0"/>
          </a:p>
          <a:p>
            <a:pPr eaLnBrk="1" hangingPunct="1"/>
            <a:endParaRPr lang="en-US"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8E2FD47-3BE6-41C1-958C-EEC7370BBD62}" type="slidenum">
              <a:rPr lang="en-US" altLang="en-US"/>
              <a:pPr/>
              <a:t>45</a:t>
            </a:fld>
            <a:endParaRPr lang="en-US" altLang="en-US"/>
          </a:p>
        </p:txBody>
      </p:sp>
      <p:sp>
        <p:nvSpPr>
          <p:cNvPr id="88067" name="Rectangle 2"/>
          <p:cNvSpPr>
            <a:spLocks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pPr eaLnBrk="1" hangingPunct="1"/>
            <a:r>
              <a:rPr lang="en-US" altLang="en-US" smtClean="0"/>
              <a:t>Virus is a computer program that attaches itself to an executable file or application.  It can replicate itself, usually through an executable program attached to an e-mail. </a:t>
            </a:r>
          </a:p>
          <a:p>
            <a:pPr eaLnBrk="1" hangingPunct="1"/>
            <a:r>
              <a:rPr lang="en-US" altLang="en-US" smtClean="0"/>
              <a:t>The keyword is “attaches”.  A virus can not stand on its own. It cannot replicate itself or operate without the presence of a host program.  A virus attaches itself to a host program, just as the flu attaches itself to a host organism.  You must prevent viruses from being installed on computers in your organizations, otherwise, after the virus attaches itself to a program, such as microsoft Word, it performs whatever its creator designed it to do.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A37D7F9-805B-4D2F-883A-2187B554D126}" type="slidenum">
              <a:rPr lang="en-US" altLang="en-US"/>
              <a:pPr/>
              <a:t>46</a:t>
            </a:fld>
            <a:endParaRPr lang="en-US" altLang="en-US"/>
          </a:p>
        </p:txBody>
      </p:sp>
      <p:sp>
        <p:nvSpPr>
          <p:cNvPr id="90115" name="Rectangle 2"/>
          <p:cNvSpPr>
            <a:spLocks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pPr eaLnBrk="1" hangingPunct="1"/>
            <a:r>
              <a:rPr lang="en-US" altLang="en-US" smtClean="0"/>
              <a:t>Virus is a computer program that attaches itself to an executable file or application.  It can replicate itself, usually through an executable program attached to an e-mail. </a:t>
            </a:r>
          </a:p>
          <a:p>
            <a:pPr eaLnBrk="1" hangingPunct="1"/>
            <a:r>
              <a:rPr lang="en-US" altLang="en-US" smtClean="0"/>
              <a:t>The keyword is “attaches”.  A virus can not stand on its own. It cannot replicate itself or operate without the presence of a host program.  A virus attaches itself to a host program, just as the flu attaches itself to a host organism.  You must prevent viruses from being installed on computers in your organizations, otherwise, after the virus attaches itself to a program, such as microsoft Word, it performs whatever its creator designed it to do.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A94437D-4807-4E09-BFB5-6CBB1E7974BB}" type="slidenum">
              <a:rPr lang="en-US" altLang="en-US"/>
              <a:pPr/>
              <a:t>6</a:t>
            </a:fld>
            <a:endParaRPr lang="en-US" altLang="en-US"/>
          </a:p>
        </p:txBody>
      </p:sp>
      <p:sp>
        <p:nvSpPr>
          <p:cNvPr id="13315" name="Rectangle 2"/>
          <p:cNvSpPr>
            <a:spLocks noRot="1" noChangeArrowheads="1" noTextEdit="1"/>
          </p:cNvSpPr>
          <p:nvPr>
            <p:ph type="sldImg"/>
          </p:nvPr>
        </p:nvSpPr>
        <p:spPr>
          <a:ln/>
        </p:spPr>
      </p:sp>
      <p:sp>
        <p:nvSpPr>
          <p:cNvPr id="13316"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The 1960s</a:t>
            </a:r>
          </a:p>
          <a:p>
            <a:pPr eaLnBrk="1" hangingPunct="1"/>
            <a:r>
              <a:rPr lang="en-US" altLang="en-US" smtClean="0"/>
              <a:t>During the 1960s, the Department of Defense’s Advanced Research Procurement Agency (ARPA) began examining the feasibility of a redundant networked communications system designed to support the military’s need to exchange information. </a:t>
            </a:r>
          </a:p>
          <a:p>
            <a:pPr eaLnBrk="1" hangingPunct="1"/>
            <a:r>
              <a:rPr lang="en-US" altLang="en-US" smtClean="0"/>
              <a:t>Larry Roberts, known as the Founder of the Internet, developed the project from its inception.</a:t>
            </a:r>
          </a:p>
          <a:p>
            <a:pPr eaLnBrk="1" hangingPunct="1"/>
            <a:endParaRPr lang="en-US"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A0B345F-F2AD-4A57-8763-14E3279F24B3}" type="slidenum">
              <a:rPr lang="en-US" altLang="en-US"/>
              <a:pPr/>
              <a:t>47</a:t>
            </a:fld>
            <a:endParaRPr lang="en-US" altLang="en-US"/>
          </a:p>
        </p:txBody>
      </p:sp>
      <p:sp>
        <p:nvSpPr>
          <p:cNvPr id="92163" name="Rectangle 2"/>
          <p:cNvSpPr>
            <a:spLocks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pPr eaLnBrk="1" hangingPunct="1"/>
            <a:r>
              <a:rPr lang="en-US" altLang="en-US" smtClean="0"/>
              <a:t>For example, with Norton Antivirus Enterprise Edition, administrators can configure a server that’s responsible for pushing new antivirus update to client computers in an organization.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8CE2C6-9CE5-4B9E-9E6A-1FF2C3A7F17C}" type="slidenum">
              <a:rPr lang="en-US" altLang="en-US"/>
              <a:pPr/>
              <a:t>49</a:t>
            </a:fld>
            <a:endParaRPr lang="en-US" altLang="en-US"/>
          </a:p>
        </p:txBody>
      </p:sp>
      <p:sp>
        <p:nvSpPr>
          <p:cNvPr id="95235" name="Rectangle 2"/>
          <p:cNvSpPr>
            <a:spLocks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pPr eaLnBrk="1" hangingPunct="1"/>
            <a:r>
              <a:rPr lang="en-US" altLang="en-US" smtClean="0"/>
              <a:t>A rootkit is created after an attack and usually hides itself within the OS tools, so it’s almost impossible to detect.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B74A14D-7F8C-4C9C-88AC-000EDB7457F3}" type="slidenum">
              <a:rPr lang="en-US" altLang="en-US"/>
              <a:pPr/>
              <a:t>51</a:t>
            </a:fld>
            <a:endParaRPr lang="en-US" altLang="en-US"/>
          </a:p>
        </p:txBody>
      </p:sp>
      <p:sp>
        <p:nvSpPr>
          <p:cNvPr id="98307" name="Rectangle 2"/>
          <p:cNvSpPr>
            <a:spLocks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pPr lvl="1" eaLnBrk="1" hangingPunct="1"/>
            <a:r>
              <a:rPr lang="en-US" altLang="en-US" smtClean="0"/>
              <a:t>Firewall would most likely identify traffic that’s using unfamiliar ports, but Trojan programs that use common ports, such as TCP 80 (HTTP), or UPD 53 (DNS), are more difficult to detect. </a:t>
            </a:r>
          </a:p>
          <a:p>
            <a:pPr lvl="1" eaLnBrk="1" hangingPunct="1"/>
            <a:r>
              <a:rPr lang="en-US" altLang="en-US" smtClean="0"/>
              <a:t>Many software firewalls (Zone Alarm, BlackIce, and McAffe Desktop) can recognize port-scanning program or information leaving a questionable port. </a:t>
            </a:r>
          </a:p>
          <a:p>
            <a:pPr lvl="1" eaLnBrk="1" hangingPunct="1"/>
            <a:endParaRPr lang="en-US" altLang="en-US" smtClean="0"/>
          </a:p>
          <a:p>
            <a:pPr eaLnBrk="1" hangingPunct="1"/>
            <a:endParaRPr lang="en-US"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6C34A74-F611-4ED6-8C4C-74F801E455D4}" type="slidenum">
              <a:rPr lang="en-US" altLang="en-US"/>
              <a:pPr/>
              <a:t>52</a:t>
            </a:fld>
            <a:endParaRPr lang="en-US" altLang="en-US"/>
          </a:p>
        </p:txBody>
      </p:sp>
      <p:sp>
        <p:nvSpPr>
          <p:cNvPr id="100355" name="Rectangle 2"/>
          <p:cNvSpPr>
            <a:spLocks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6B33C84-7A6A-4C47-988F-EA1A2C47C0FD}" type="slidenum">
              <a:rPr lang="en-US" altLang="en-US"/>
              <a:pPr/>
              <a:t>53</a:t>
            </a:fld>
            <a:endParaRPr lang="en-US" altLang="en-US"/>
          </a:p>
        </p:txBody>
      </p:sp>
      <p:sp>
        <p:nvSpPr>
          <p:cNvPr id="102403" name="Rectangle 2"/>
          <p:cNvSpPr>
            <a:spLocks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pPr eaLnBrk="1" hangingPunct="1"/>
            <a:r>
              <a:rPr lang="en-US" altLang="en-US" smtClean="0"/>
              <a:t>For example, some users are familiar with Windows XP Remote Assistance or other remote control programs, such as PC AnyWhere.  That is use to explain how an intruder can take control of their computers easier because they already know the technology is available.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32E40EB-4901-451E-9A3F-33864B205184}" type="slidenum">
              <a:rPr lang="en-US" altLang="en-US"/>
              <a:pPr/>
              <a:t>54</a:t>
            </a:fld>
            <a:endParaRPr lang="en-US" altLang="en-US"/>
          </a:p>
        </p:txBody>
      </p:sp>
      <p:sp>
        <p:nvSpPr>
          <p:cNvPr id="104451" name="Rectangle 2"/>
          <p:cNvSpPr>
            <a:spLocks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pPr eaLnBrk="1" hangingPunct="1"/>
            <a:r>
              <a:rPr lang="en-US" altLang="en-US" b="1" smtClean="0"/>
              <a:t>Compromises to Intellectual Property</a:t>
            </a:r>
          </a:p>
          <a:p>
            <a:pPr eaLnBrk="1" hangingPunct="1"/>
            <a:r>
              <a:rPr lang="en-US" altLang="en-US" smtClean="0"/>
              <a:t>Many organizations create or support the development of intellectual property as part of their business operations.  </a:t>
            </a:r>
          </a:p>
          <a:p>
            <a:pPr eaLnBrk="1" hangingPunct="1"/>
            <a:r>
              <a:rPr lang="en-US" altLang="en-US" smtClean="0"/>
              <a:t>Intellectual property is defined as “the ownership of ideas and control over the tangible or virtual representation of those ideas.” </a:t>
            </a:r>
          </a:p>
          <a:p>
            <a:pPr eaLnBrk="1" hangingPunct="1"/>
            <a:r>
              <a:rPr lang="en-US" altLang="en-US" smtClean="0"/>
              <a:t>Intellectual property for an organization includes trade secrets, copyrights, trademarks, and patents. </a:t>
            </a:r>
          </a:p>
          <a:p>
            <a:pPr eaLnBrk="1" hangingPunct="1"/>
            <a:r>
              <a:rPr lang="en-US" altLang="en-US" smtClean="0"/>
              <a:t>Once intellectual property (IP) has been defined, and properly identified, breaches to IP constitute a threat to the security of this information.  </a:t>
            </a:r>
          </a:p>
          <a:p>
            <a:pPr eaLnBrk="1" hangingPunct="1"/>
            <a:r>
              <a:rPr lang="en-US" altLang="en-US" smtClean="0"/>
              <a:t>Most common in IP breaches involve the unlawful use or duplication of software-based intellectual property, known as software piracy. </a:t>
            </a:r>
          </a:p>
          <a:p>
            <a:pPr eaLnBrk="1" hangingPunct="1"/>
            <a:r>
              <a:rPr lang="en-US" altLang="en-US" smtClean="0"/>
              <a:t>In addition to the laws surrounding software piracy, two watchdog organizations investigate allegations of software abuse: Software &amp; Information Industry Association (SIIA) formerly the Software Publishers Association, and the Business Software Alliance (BSA).</a:t>
            </a:r>
          </a:p>
          <a:p>
            <a:pPr eaLnBrk="1" hangingPunct="1"/>
            <a:r>
              <a:rPr lang="en-US" altLang="en-US" smtClean="0"/>
              <a:t>Enforcement of copyright violations, piracy, and the like has been attempted through a number of technical security mechanisms, including digital watermarks, embedded codes.  </a:t>
            </a:r>
          </a:p>
          <a:p>
            <a:pPr eaLnBrk="1" hangingPunct="1"/>
            <a:endParaRPr lang="en-US" altLang="en-US" smtClean="0"/>
          </a:p>
          <a:p>
            <a:pPr eaLnBrk="1" hangingPunct="1"/>
            <a:endParaRPr lang="en-US"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33A041-1464-4E24-8515-AD89E26AA0DB}" type="slidenum">
              <a:rPr lang="en-US" altLang="en-US"/>
              <a:pPr/>
              <a:t>55</a:t>
            </a:fld>
            <a:endParaRPr lang="en-US" altLang="en-US"/>
          </a:p>
        </p:txBody>
      </p:sp>
      <p:sp>
        <p:nvSpPr>
          <p:cNvPr id="106499" name="Rectangle 2"/>
          <p:cNvSpPr>
            <a:spLocks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pPr eaLnBrk="1" hangingPunct="1"/>
            <a:r>
              <a:rPr lang="en-US" altLang="en-US" b="1" smtClean="0"/>
              <a:t>Compromises to Intellectual Property</a:t>
            </a:r>
          </a:p>
          <a:p>
            <a:pPr eaLnBrk="1" hangingPunct="1"/>
            <a:r>
              <a:rPr lang="en-US" altLang="en-US" smtClean="0"/>
              <a:t>Many organizations create or support the development of intellectual property as part of their business operations.  </a:t>
            </a:r>
          </a:p>
          <a:p>
            <a:pPr eaLnBrk="1" hangingPunct="1"/>
            <a:r>
              <a:rPr lang="en-US" altLang="en-US" smtClean="0"/>
              <a:t>Intellectual property is defined as “the ownership of ideas and control over the tangible or virtual representation of those ideas.” </a:t>
            </a:r>
          </a:p>
          <a:p>
            <a:pPr eaLnBrk="1" hangingPunct="1"/>
            <a:r>
              <a:rPr lang="en-US" altLang="en-US" smtClean="0"/>
              <a:t>Intellectual property for an organization includes trade secrets, copyrights, trademarks, and patents. </a:t>
            </a:r>
          </a:p>
          <a:p>
            <a:pPr eaLnBrk="1" hangingPunct="1"/>
            <a:r>
              <a:rPr lang="en-US" altLang="en-US" smtClean="0"/>
              <a:t>Once intellectual property (IP) has been defined, and properly identified, breaches to IP constitute a threat to the security of this information.  </a:t>
            </a:r>
          </a:p>
          <a:p>
            <a:pPr eaLnBrk="1" hangingPunct="1"/>
            <a:r>
              <a:rPr lang="en-US" altLang="en-US" smtClean="0"/>
              <a:t>Most common in IP breaches involve the unlawful use or duplication of software-based intellectual property, known as software piracy. </a:t>
            </a:r>
          </a:p>
          <a:p>
            <a:pPr eaLnBrk="1" hangingPunct="1"/>
            <a:r>
              <a:rPr lang="en-US" altLang="en-US" smtClean="0"/>
              <a:t>In addition to the laws surrounding software piracy, two watchdog organizations investigate allegations of software abuse: Software &amp; Information Industry Association (SIIA) formerly the Software Publishers Association, and the Business Software Alliance (BSA).</a:t>
            </a:r>
          </a:p>
          <a:p>
            <a:pPr eaLnBrk="1" hangingPunct="1"/>
            <a:r>
              <a:rPr lang="en-US" altLang="en-US" smtClean="0"/>
              <a:t>Enforcement of copyright violations, piracy, and the like has been attempted through a number of technical security mechanisms, including digital watermarks, embedded codes.  </a:t>
            </a:r>
          </a:p>
          <a:p>
            <a:pPr eaLnBrk="1" hangingPunct="1"/>
            <a:endParaRPr lang="en-US" altLang="en-US" smtClean="0"/>
          </a:p>
          <a:p>
            <a:pPr eaLnBrk="1" hangingPunct="1"/>
            <a:endParaRPr lang="en-US"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6823FC3-A5D5-41FF-9CC7-FF3A6C14A71A}" type="slidenum">
              <a:rPr lang="en-US" altLang="en-US"/>
              <a:pPr/>
              <a:t>56</a:t>
            </a:fld>
            <a:endParaRPr lang="en-US" altLang="en-US"/>
          </a:p>
        </p:txBody>
      </p:sp>
      <p:sp>
        <p:nvSpPr>
          <p:cNvPr id="108547" name="Rectangle 2"/>
          <p:cNvSpPr>
            <a:spLocks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pPr eaLnBrk="1" hangingPunct="1"/>
            <a:r>
              <a:rPr lang="en-US" altLang="en-US" smtClean="0"/>
              <a:t>Forces of Nature </a:t>
            </a:r>
          </a:p>
          <a:p>
            <a:pPr eaLnBrk="1" hangingPunct="1"/>
            <a:r>
              <a:rPr lang="en-US" altLang="en-US" smtClean="0"/>
              <a:t>Forces of nature, force majeure, or acts of God pose the most dangerous threats, because they are unexpected and can occur with very little warning. </a:t>
            </a:r>
          </a:p>
          <a:p>
            <a:pPr eaLnBrk="1" hangingPunct="1"/>
            <a:r>
              <a:rPr lang="en-US" altLang="en-US" smtClean="0"/>
              <a:t>These threats can disrupt not only the lives of individuals, but also the storage, transmission, and use of information. </a:t>
            </a:r>
          </a:p>
          <a:p>
            <a:pPr eaLnBrk="1" hangingPunct="1"/>
            <a:r>
              <a:rPr lang="en-US" altLang="en-US" smtClean="0"/>
              <a:t>These include fire, flood, earthquake, and lightning as well as volcanic eruption and insect infestation.  </a:t>
            </a:r>
          </a:p>
          <a:p>
            <a:pPr eaLnBrk="1" hangingPunct="1"/>
            <a:r>
              <a:rPr lang="en-US" altLang="en-US" smtClean="0"/>
              <a:t>Since it is not possible to avoid many of these threats, management must implement controls to limit damage and also prepare contingency plans for continued operations.</a:t>
            </a:r>
          </a:p>
          <a:p>
            <a:pPr eaLnBrk="1" hangingPunct="1"/>
            <a:endParaRPr lang="en-US"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A1C2B18-686A-4470-804F-1C12ADE80D14}" type="slidenum">
              <a:rPr lang="en-US" altLang="en-US"/>
              <a:pPr/>
              <a:t>57</a:t>
            </a:fld>
            <a:endParaRPr lang="en-US" altLang="en-US"/>
          </a:p>
        </p:txBody>
      </p:sp>
      <p:sp>
        <p:nvSpPr>
          <p:cNvPr id="110595" name="Rectangle 2"/>
          <p:cNvSpPr>
            <a:spLocks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pPr eaLnBrk="1" hangingPunct="1"/>
            <a:r>
              <a:rPr lang="en-US" altLang="en-US" b="1" smtClean="0"/>
              <a:t>Technical Hardware Failures or Errors</a:t>
            </a:r>
          </a:p>
          <a:p>
            <a:pPr eaLnBrk="1" hangingPunct="1"/>
            <a:r>
              <a:rPr lang="en-US" altLang="en-US" smtClean="0"/>
              <a:t>Technical hardware failures or errors occur when a manufacturer distributes to users equipment containing a known or unknown flaw. </a:t>
            </a:r>
          </a:p>
          <a:p>
            <a:pPr eaLnBrk="1" hangingPunct="1"/>
            <a:r>
              <a:rPr lang="en-US" altLang="en-US" smtClean="0"/>
              <a:t>These defects can cause the system to perform outside of expected parameters, resulting in unreliable service or lack of availability.</a:t>
            </a:r>
          </a:p>
          <a:p>
            <a:pPr eaLnBrk="1" hangingPunct="1"/>
            <a:r>
              <a:rPr lang="en-US" altLang="en-US" smtClean="0"/>
              <a:t>Some errors are terminal, in that they result in the unrecoverable loss of the equipment.  Some errors are intermittent, in that they only periodically manifest themselves, resulting in faults that are not easily repeated.  </a:t>
            </a:r>
          </a:p>
          <a:p>
            <a:pPr eaLnBrk="1" hangingPunct="1"/>
            <a:endParaRPr lang="en-US"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A8EE51A-7485-4BF3-9265-00244A7968B6}" type="slidenum">
              <a:rPr lang="en-US" altLang="en-US"/>
              <a:pPr/>
              <a:t>58</a:t>
            </a:fld>
            <a:endParaRPr lang="en-US" altLang="en-US"/>
          </a:p>
        </p:txBody>
      </p:sp>
      <p:sp>
        <p:nvSpPr>
          <p:cNvPr id="112643" name="Rectangle 2"/>
          <p:cNvSpPr>
            <a:spLocks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pPr eaLnBrk="1" hangingPunct="1"/>
            <a:r>
              <a:rPr lang="en-US" altLang="en-US" b="1" smtClean="0"/>
              <a:t>Technical Software Failures or Errors</a:t>
            </a:r>
          </a:p>
          <a:p>
            <a:pPr eaLnBrk="1" hangingPunct="1"/>
            <a:r>
              <a:rPr lang="en-US" altLang="en-US" smtClean="0"/>
              <a:t>This category of threats comes from purchasing software with unknown, hidden faults. </a:t>
            </a:r>
          </a:p>
          <a:p>
            <a:pPr eaLnBrk="1" hangingPunct="1"/>
            <a:r>
              <a:rPr lang="en-US" altLang="en-US" smtClean="0"/>
              <a:t>Large quantities of computer code are written, debugged, published, and sold only to determine that not all bugs were resolved. </a:t>
            </a:r>
          </a:p>
          <a:p>
            <a:pPr eaLnBrk="1" hangingPunct="1"/>
            <a:r>
              <a:rPr lang="en-US" altLang="en-US" smtClean="0"/>
              <a:t>Sometimes, unique combinations of certain software and hardware reveal new bugs. </a:t>
            </a:r>
          </a:p>
          <a:p>
            <a:pPr eaLnBrk="1" hangingPunct="1"/>
            <a:r>
              <a:rPr lang="en-US" altLang="en-US" smtClean="0"/>
              <a:t>Sometimes, these items aren’t errors, but are purposeful shortcuts left by programmers for honest or dishonest reasons. </a:t>
            </a:r>
          </a:p>
          <a:p>
            <a:pPr eaLnBrk="1" hangingPunct="1"/>
            <a:endParaRPr lang="en-US" altLang="en-US" smtClean="0"/>
          </a:p>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91AD1C-DF7E-41F2-B69B-56A53495EA29}" type="slidenum">
              <a:rPr lang="en-US" altLang="en-US"/>
              <a:pPr/>
              <a:t>7</a:t>
            </a:fld>
            <a:endParaRPr lang="en-US" altLang="en-US"/>
          </a:p>
        </p:txBody>
      </p:sp>
      <p:sp>
        <p:nvSpPr>
          <p:cNvPr id="15363" name="Rectangle 2"/>
          <p:cNvSpPr>
            <a:spLocks noRo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The 1970s and 80s</a:t>
            </a:r>
          </a:p>
          <a:p>
            <a:pPr eaLnBrk="1" hangingPunct="1"/>
            <a:r>
              <a:rPr lang="en-US" altLang="en-US" smtClean="0"/>
              <a:t>During the next decade, the ARPANET grew in popularity and use, and so did its potential for misuse. </a:t>
            </a:r>
          </a:p>
          <a:p>
            <a:pPr eaLnBrk="1" hangingPunct="1"/>
            <a:r>
              <a:rPr lang="en-US" altLang="en-US" smtClean="0"/>
              <a:t>In December of 1973, Robert M. Metcalfe, indicated that there were fundamental problems with ARPANET security.  </a:t>
            </a:r>
          </a:p>
          <a:p>
            <a:pPr eaLnBrk="1" hangingPunct="1"/>
            <a:r>
              <a:rPr lang="en-US" altLang="en-US" smtClean="0"/>
              <a:t>Individual remote users’ sites did not have sufficient controls and safeguards to protect data against unauthorized remote users.  </a:t>
            </a:r>
          </a:p>
          <a:p>
            <a:pPr eaLnBrk="1" hangingPunct="1"/>
            <a:r>
              <a:rPr lang="en-US" altLang="en-US" smtClean="0"/>
              <a:t>There were no safety procedures for dial-up connections to the ARPANET. </a:t>
            </a:r>
          </a:p>
          <a:p>
            <a:pPr eaLnBrk="1" hangingPunct="1"/>
            <a:r>
              <a:rPr lang="en-US" altLang="en-US" smtClean="0"/>
              <a:t>User identification and authorization to the system were non-existent. </a:t>
            </a:r>
          </a:p>
          <a:p>
            <a:pPr eaLnBrk="1" hangingPunct="1"/>
            <a:r>
              <a:rPr lang="en-US" altLang="en-US" smtClean="0"/>
              <a:t>Phone numbers were widely distributed and openly publicized on the walls of rest rooms and phone booths, giving hackers easy access to ARPANET. </a:t>
            </a:r>
          </a:p>
          <a:p>
            <a:pPr eaLnBrk="1" hangingPunct="1"/>
            <a:r>
              <a:rPr lang="en-US" altLang="en-US" smtClean="0"/>
              <a:t>Much of the focus for research on computer security centered on a system called MULTICS (Multiplexed Information and Computing Service).  </a:t>
            </a:r>
          </a:p>
          <a:p>
            <a:pPr eaLnBrk="1" hangingPunct="1"/>
            <a:r>
              <a:rPr lang="en-US" altLang="en-US" smtClean="0"/>
              <a:t>In mid-1969, not long after the restructuring of the MULTICS project, several of the key players created a new operating system called UNIX.  </a:t>
            </a:r>
          </a:p>
          <a:p>
            <a:pPr eaLnBrk="1" hangingPunct="1"/>
            <a:r>
              <a:rPr lang="en-US" altLang="en-US" smtClean="0"/>
              <a:t>While the MULTICS system had planned security with multiple security levels, and passwords, the UNIX system did not.  </a:t>
            </a:r>
          </a:p>
          <a:p>
            <a:pPr eaLnBrk="1" hangingPunct="1"/>
            <a:r>
              <a:rPr lang="en-US" altLang="en-US" smtClean="0"/>
              <a:t>In the late 1970s the microprocessor brought in a new age of computing capabilities and security threats as these microprocessors were networked.</a:t>
            </a:r>
          </a:p>
          <a:p>
            <a:pPr eaLnBrk="1" hangingPunct="1"/>
            <a:endParaRPr lang="en-US" altLang="en-US" smtClean="0"/>
          </a:p>
          <a:p>
            <a:pPr eaLnBrk="1" hangingPunct="1"/>
            <a:endParaRPr lang="en-US"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AC527AC-2F55-4739-AA6B-75D8292F35AC}" type="slidenum">
              <a:rPr lang="en-US" altLang="en-US"/>
              <a:pPr/>
              <a:t>59</a:t>
            </a:fld>
            <a:endParaRPr lang="en-US" altLang="en-US"/>
          </a:p>
        </p:txBody>
      </p:sp>
      <p:sp>
        <p:nvSpPr>
          <p:cNvPr id="114691" name="Rectangle 2"/>
          <p:cNvSpPr>
            <a:spLocks noChangeArrowheads="1" noTextEdit="1"/>
          </p:cNvSpPr>
          <p:nvPr>
            <p:ph type="sldImg"/>
          </p:nvPr>
        </p:nvSpPr>
        <p:spPr>
          <a:ln/>
        </p:spPr>
      </p:sp>
      <p:sp>
        <p:nvSpPr>
          <p:cNvPr id="114692" name="Rectangle 3"/>
          <p:cNvSpPr>
            <a:spLocks noGrp="1" noChangeArrowheads="1"/>
          </p:cNvSpPr>
          <p:nvPr>
            <p:ph type="body" idx="1"/>
          </p:nvPr>
        </p:nvSpPr>
        <p:spPr>
          <a:noFill/>
        </p:spPr>
        <p:txBody>
          <a:bodyPr/>
          <a:lstStyle/>
          <a:p>
            <a:pPr eaLnBrk="1" hangingPunct="1"/>
            <a:r>
              <a:rPr lang="en-US" altLang="en-US" b="1" smtClean="0"/>
              <a:t>Technological Obsolescence </a:t>
            </a:r>
          </a:p>
          <a:p>
            <a:pPr eaLnBrk="1" hangingPunct="1"/>
            <a:r>
              <a:rPr lang="en-US" altLang="en-US" smtClean="0"/>
              <a:t>When the infrastructure becomes antiquated or outdated, it leads to unreliable and untrustworthy systems. </a:t>
            </a:r>
          </a:p>
          <a:p>
            <a:pPr eaLnBrk="1" hangingPunct="1"/>
            <a:r>
              <a:rPr lang="en-US" altLang="en-US" smtClean="0"/>
              <a:t>Management must recognize that when technology becomes outdated, there is a risk of loss of data integrity to threats and attacks. </a:t>
            </a:r>
          </a:p>
          <a:p>
            <a:pPr eaLnBrk="1" hangingPunct="1"/>
            <a:r>
              <a:rPr lang="en-US" altLang="en-US" smtClean="0"/>
              <a:t>Ideally, proper planning by management should prevent the risks from technology obsolesce, but when obsolescence is identified, management must take immediate action. </a:t>
            </a:r>
          </a:p>
          <a:p>
            <a:pPr eaLnBrk="1" hangingPunct="1"/>
            <a:endParaRPr lang="en-US" altLang="en-US" smtClean="0"/>
          </a:p>
          <a:p>
            <a:pPr eaLnBrk="1" hangingPunct="1"/>
            <a:endParaRPr lang="en-US"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A8B331C-308D-4908-A08F-EFAAF1EE8FCA}" type="slidenum">
              <a:rPr lang="en-US" altLang="en-US"/>
              <a:pPr/>
              <a:t>60</a:t>
            </a:fld>
            <a:endParaRPr lang="en-US" altLang="en-US"/>
          </a:p>
        </p:txBody>
      </p:sp>
      <p:sp>
        <p:nvSpPr>
          <p:cNvPr id="116739" name="Rectangle 2"/>
          <p:cNvSpPr>
            <a:spLocks noChangeArrowheads="1" noTextEdit="1"/>
          </p:cNvSpPr>
          <p:nvPr>
            <p:ph type="sldImg"/>
          </p:nvPr>
        </p:nvSpPr>
        <p:spPr>
          <a:ln/>
        </p:spPr>
      </p:sp>
      <p:sp>
        <p:nvSpPr>
          <p:cNvPr id="116740" name="Rectangle 3"/>
          <p:cNvSpPr>
            <a:spLocks noGrp="1" noChangeArrowheads="1"/>
          </p:cNvSpPr>
          <p:nvPr>
            <p:ph type="body" idx="1"/>
          </p:nvPr>
        </p:nvSpPr>
        <p:spPr>
          <a:noFill/>
        </p:spPr>
        <p:txBody>
          <a:bodyPr/>
          <a:lstStyle/>
          <a:p>
            <a:pPr eaLnBrk="1" hangingPunct="1"/>
            <a:r>
              <a:rPr lang="en-US" altLang="en-US" b="1" smtClean="0"/>
              <a:t>ATTACKS</a:t>
            </a:r>
          </a:p>
          <a:p>
            <a:pPr eaLnBrk="1" hangingPunct="1"/>
            <a:r>
              <a:rPr lang="en-US" altLang="en-US" smtClean="0"/>
              <a:t>An attack is the deliberate act that exploits vulnerability. </a:t>
            </a:r>
          </a:p>
          <a:p>
            <a:pPr eaLnBrk="1" hangingPunct="1"/>
            <a:r>
              <a:rPr lang="en-US" altLang="en-US" smtClean="0"/>
              <a:t>It is accomplished by a threat-agent to damage or steal an organization’s information or physical asset. </a:t>
            </a:r>
          </a:p>
          <a:p>
            <a:pPr eaLnBrk="1" hangingPunct="1"/>
            <a:r>
              <a:rPr lang="en-US" altLang="en-US" smtClean="0"/>
              <a:t>An exploit is a technique to compromise a system. Vulnerability is an identified weakness of a controlled system whose controls are not present or are no longer effective. An attack is then the use of an exploit to achieve the compromise of a controlled system. </a:t>
            </a:r>
          </a:p>
          <a:p>
            <a:pPr eaLnBrk="1" hangingPunct="1"/>
            <a:endParaRPr lang="en-US" altLang="en-US" smtClean="0"/>
          </a:p>
          <a:p>
            <a:pPr eaLnBrk="1" hangingPunct="1"/>
            <a:endParaRPr lang="en-US"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840B073-054E-412E-B371-5AD034AE223C}" type="slidenum">
              <a:rPr lang="en-US" altLang="en-US"/>
              <a:pPr/>
              <a:t>61</a:t>
            </a:fld>
            <a:endParaRPr lang="en-US" altLang="en-US"/>
          </a:p>
        </p:txBody>
      </p:sp>
      <p:sp>
        <p:nvSpPr>
          <p:cNvPr id="118787" name="Rectangle 2"/>
          <p:cNvSpPr>
            <a:spLocks noChangeArrowheads="1" noTextEdit="1"/>
          </p:cNvSpPr>
          <p:nvPr>
            <p:ph type="sldImg"/>
          </p:nvPr>
        </p:nvSpPr>
        <p:spPr>
          <a:ln/>
        </p:spPr>
      </p:sp>
      <p:sp>
        <p:nvSpPr>
          <p:cNvPr id="118788" name="Rectangle 3"/>
          <p:cNvSpPr>
            <a:spLocks noGrp="1" noChangeArrowheads="1"/>
          </p:cNvSpPr>
          <p:nvPr>
            <p:ph type="body" idx="1"/>
          </p:nvPr>
        </p:nvSpPr>
        <p:spPr>
          <a:noFill/>
        </p:spPr>
        <p:txBody>
          <a:bodyPr/>
          <a:lstStyle/>
          <a:p>
            <a:pPr eaLnBrk="1" hangingPunct="1"/>
            <a:r>
              <a:rPr lang="en-US" altLang="en-US" smtClean="0"/>
              <a:t>The goal is to destroy or corrupt data or to shut down a network or computer system.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03D62EE-FD9A-4549-8C3D-C851938D987C}" type="slidenum">
              <a:rPr lang="en-US" altLang="en-US"/>
              <a:pPr/>
              <a:t>63</a:t>
            </a:fld>
            <a:endParaRPr lang="en-US" altLang="en-US"/>
          </a:p>
        </p:txBody>
      </p:sp>
      <p:sp>
        <p:nvSpPr>
          <p:cNvPr id="121859" name="Rectangle 2"/>
          <p:cNvSpPr>
            <a:spLocks noChangeArrowheads="1" noTextEdit="1"/>
          </p:cNvSpPr>
          <p:nvPr>
            <p:ph type="sldImg"/>
          </p:nvPr>
        </p:nvSpPr>
        <p:spPr>
          <a:ln/>
        </p:spPr>
      </p:sp>
      <p:sp>
        <p:nvSpPr>
          <p:cNvPr id="121860" name="Rectangle 3"/>
          <p:cNvSpPr>
            <a:spLocks noGrp="1" noChangeArrowheads="1"/>
          </p:cNvSpPr>
          <p:nvPr>
            <p:ph type="body" idx="1"/>
          </p:nvPr>
        </p:nvSpPr>
        <p:spPr>
          <a:noFill/>
        </p:spPr>
        <p:txBody>
          <a:bodyPr/>
          <a:lstStyle/>
          <a:p>
            <a:pPr eaLnBrk="1" hangingPunct="1"/>
            <a:r>
              <a:rPr lang="en-US" altLang="en-US" smtClean="0"/>
              <a:t>Virus is a computer program that attaches itself to an executable file or application.  It can replicate itself, usually through an executable program attached to an e-mail. </a:t>
            </a:r>
          </a:p>
          <a:p>
            <a:pPr eaLnBrk="1" hangingPunct="1"/>
            <a:r>
              <a:rPr lang="en-US" altLang="en-US" smtClean="0"/>
              <a:t>The keyword is “attaches”.  A virus can not stand on its own. It cannot replicate itself or operate without the presence of a host program.  A virus attaches itself to a host program, just as the flu attaches itself to a host organism.  You must prevent viruses from being installed on computers in your organizations, otherwise, after the virus attaches itself to a program, such as microsoft Word, it performs whatever its creator designed it to do.  </a:t>
            </a:r>
          </a:p>
          <a:p>
            <a:pPr eaLnBrk="1" hangingPunct="1"/>
            <a:endParaRPr lang="en-US"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A84D13A-4D7B-4514-AC7C-31B928655594}" type="slidenum">
              <a:rPr lang="en-US" altLang="en-US"/>
              <a:pPr/>
              <a:t>64</a:t>
            </a:fld>
            <a:endParaRPr lang="en-US" altLang="en-US"/>
          </a:p>
        </p:txBody>
      </p:sp>
      <p:sp>
        <p:nvSpPr>
          <p:cNvPr id="123907" name="Rectangle 2"/>
          <p:cNvSpPr>
            <a:spLocks noChangeArrowheads="1" noTextEdit="1"/>
          </p:cNvSpPr>
          <p:nvPr>
            <p:ph type="sldImg"/>
          </p:nvPr>
        </p:nvSpPr>
        <p:spPr>
          <a:ln/>
        </p:spPr>
      </p:sp>
      <p:sp>
        <p:nvSpPr>
          <p:cNvPr id="123908" name="Rectangle 3"/>
          <p:cNvSpPr>
            <a:spLocks noGrp="1" noChangeArrowheads="1"/>
          </p:cNvSpPr>
          <p:nvPr>
            <p:ph type="body" idx="1"/>
          </p:nvPr>
        </p:nvSpPr>
        <p:spPr>
          <a:noFill/>
        </p:spPr>
        <p:txBody>
          <a:bodyPr/>
          <a:lstStyle/>
          <a:p>
            <a:pPr eaLnBrk="1" hangingPunct="1"/>
            <a:r>
              <a:rPr lang="en-US" altLang="en-US" b="1" smtClean="0"/>
              <a:t>Attack Descriptions</a:t>
            </a:r>
          </a:p>
          <a:p>
            <a:pPr eaLnBrk="1" hangingPunct="1"/>
            <a:r>
              <a:rPr lang="en-US" altLang="en-US" smtClean="0"/>
              <a:t>Shares - Using vulnerabilities in file systems and the way many organizations configure them, it copies the viral component to all locations it can reach.</a:t>
            </a:r>
          </a:p>
          <a:p>
            <a:pPr eaLnBrk="1" hangingPunct="1"/>
            <a:r>
              <a:rPr lang="en-US" altLang="en-US" smtClean="0"/>
              <a:t>Mass Mail - By sending e-mail infections to addresses found in the infected systems address book, copies of the infection are sent to many users whose mail-reading programs automatically run the program and infect other systems.</a:t>
            </a:r>
          </a:p>
          <a:p>
            <a:pPr eaLnBrk="1" hangingPunct="1"/>
            <a:r>
              <a:rPr lang="en-US" altLang="en-US" smtClean="0"/>
              <a:t>Simple Network Management Protocol - In early 2002, the SNMP vulnerabilities known to many in the IT industry were brought to the attention of the multi-vector attack community. </a:t>
            </a:r>
          </a:p>
          <a:p>
            <a:pPr eaLnBrk="1" hangingPunct="1"/>
            <a:r>
              <a:rPr lang="en-US" altLang="en-US" smtClean="0"/>
              <a:t>Hoaxes - A more devious approach to attacking computer systems is the transmission of a virus hoax, with a real virus attached. </a:t>
            </a:r>
          </a:p>
          <a:p>
            <a:pPr eaLnBrk="1" hangingPunct="1"/>
            <a:endParaRPr lang="en-US"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D406404-7892-4B22-9788-AF71796F714F}" type="slidenum">
              <a:rPr lang="en-US" altLang="en-US"/>
              <a:pPr/>
              <a:t>65</a:t>
            </a:fld>
            <a:endParaRPr lang="en-US" altLang="en-US"/>
          </a:p>
        </p:txBody>
      </p:sp>
      <p:sp>
        <p:nvSpPr>
          <p:cNvPr id="125955" name="Rectangle 2"/>
          <p:cNvSpPr>
            <a:spLocks noChangeArrowheads="1" noTextEdit="1"/>
          </p:cNvSpPr>
          <p:nvPr>
            <p:ph type="sldImg"/>
          </p:nvPr>
        </p:nvSpPr>
        <p:spPr>
          <a:ln/>
        </p:spPr>
      </p:sp>
      <p:sp>
        <p:nvSpPr>
          <p:cNvPr id="125956" name="Rectangle 3"/>
          <p:cNvSpPr>
            <a:spLocks noGrp="1" noChangeArrowheads="1"/>
          </p:cNvSpPr>
          <p:nvPr>
            <p:ph type="body" idx="1"/>
          </p:nvPr>
        </p:nvSpPr>
        <p:spPr>
          <a:noFill/>
        </p:spPr>
        <p:txBody>
          <a:bodyPr/>
          <a:lstStyle/>
          <a:p>
            <a:pPr eaLnBrk="1" hangingPunct="1"/>
            <a:r>
              <a:rPr lang="en-US" altLang="en-US" b="1" smtClean="0"/>
              <a:t>Attack Descriptions</a:t>
            </a:r>
          </a:p>
          <a:p>
            <a:pPr eaLnBrk="1" hangingPunct="1"/>
            <a:r>
              <a:rPr lang="en-US" altLang="en-US" smtClean="0"/>
              <a:t>Back Doors - Using a known or previously unknown and newly discovered access mechanism, an attacker can gain access to a system or network resource.  </a:t>
            </a:r>
          </a:p>
          <a:p>
            <a:pPr eaLnBrk="1" hangingPunct="1"/>
            <a:r>
              <a:rPr lang="en-US" altLang="en-US" smtClean="0"/>
              <a:t>Password Crack - Attempting to reverse calculate a password.  </a:t>
            </a:r>
          </a:p>
          <a:p>
            <a:pPr eaLnBrk="1" hangingPunct="1"/>
            <a:r>
              <a:rPr lang="en-US" altLang="en-US" smtClean="0"/>
              <a:t>Brute Force - The application of computing and network resources to try every possible combination of options of a password. </a:t>
            </a:r>
          </a:p>
          <a:p>
            <a:pPr eaLnBrk="1" hangingPunct="1"/>
            <a:r>
              <a:rPr lang="en-US" altLang="en-US" smtClean="0"/>
              <a:t>Dictionary - The dictionary password attack narrows the field by selecting specific accounts to attack and uses a list of commonly used passwords (the dictionary) to guess with.</a:t>
            </a:r>
          </a:p>
          <a:p>
            <a:pPr eaLnBrk="1" hangingPunct="1"/>
            <a:endParaRPr lang="en-US"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5669932-E96C-43DE-8971-D8FB3B8B3584}" type="slidenum">
              <a:rPr lang="en-US" altLang="en-US"/>
              <a:pPr/>
              <a:t>66</a:t>
            </a:fld>
            <a:endParaRPr lang="en-US" altLang="en-US"/>
          </a:p>
        </p:txBody>
      </p:sp>
      <p:sp>
        <p:nvSpPr>
          <p:cNvPr id="128003" name="Rectangle 2"/>
          <p:cNvSpPr>
            <a:spLocks noChangeArrowheads="1" noTextEdit="1"/>
          </p:cNvSpPr>
          <p:nvPr>
            <p:ph type="sldImg"/>
          </p:nvPr>
        </p:nvSpPr>
        <p:spPr>
          <a:ln/>
        </p:spPr>
      </p:sp>
      <p:sp>
        <p:nvSpPr>
          <p:cNvPr id="128004" name="Rectangle 3"/>
          <p:cNvSpPr>
            <a:spLocks noGrp="1" noChangeArrowheads="1"/>
          </p:cNvSpPr>
          <p:nvPr>
            <p:ph type="body" idx="1"/>
          </p:nvPr>
        </p:nvSpPr>
        <p:spPr>
          <a:noFill/>
        </p:spPr>
        <p:txBody>
          <a:bodyPr/>
          <a:lstStyle/>
          <a:p>
            <a:pPr eaLnBrk="1" hangingPunct="1"/>
            <a:r>
              <a:rPr lang="en-US" altLang="en-US" b="1" smtClean="0"/>
              <a:t>Attack Descriptions</a:t>
            </a:r>
          </a:p>
          <a:p>
            <a:pPr eaLnBrk="1" hangingPunct="1"/>
            <a:r>
              <a:rPr lang="en-US" altLang="en-US" smtClean="0"/>
              <a:t>Denial-of-service (DoS) - the attacker sends a large number of connection or information requests to a target.  So many requests are made that the target system cannot handle them successfully along with other, legitimate requests for service.  This may result in a system crash, or merely an inability to perform ordinary functions. </a:t>
            </a:r>
          </a:p>
          <a:p>
            <a:pPr eaLnBrk="1" hangingPunct="1"/>
            <a:r>
              <a:rPr lang="en-US" altLang="en-US" smtClean="0"/>
              <a:t>Distributed Denial-of-service (DDoS) - an attack in which a coordinated stream of requests is launched against a target from many locations at the same time. </a:t>
            </a:r>
          </a:p>
          <a:p>
            <a:pPr eaLnBrk="1" hangingPunct="1"/>
            <a:endParaRPr lang="en-US"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54B1F22-A1E3-4009-AC7C-7C91A3F807A4}" type="slidenum">
              <a:rPr lang="en-US" altLang="en-US"/>
              <a:pPr/>
              <a:t>68</a:t>
            </a:fld>
            <a:endParaRPr lang="en-US" altLang="en-US"/>
          </a:p>
        </p:txBody>
      </p:sp>
      <p:sp>
        <p:nvSpPr>
          <p:cNvPr id="131075" name="Rectangle 2"/>
          <p:cNvSpPr>
            <a:spLocks noChangeArrowheads="1" noTextEdit="1"/>
          </p:cNvSpPr>
          <p:nvPr>
            <p:ph type="sldImg"/>
          </p:nvPr>
        </p:nvSpPr>
        <p:spPr>
          <a:ln/>
        </p:spPr>
      </p:sp>
      <p:sp>
        <p:nvSpPr>
          <p:cNvPr id="131076" name="Rectangle 3"/>
          <p:cNvSpPr>
            <a:spLocks noGrp="1" noChangeArrowheads="1"/>
          </p:cNvSpPr>
          <p:nvPr>
            <p:ph type="body" idx="1"/>
          </p:nvPr>
        </p:nvSpPr>
        <p:spPr>
          <a:noFill/>
        </p:spPr>
        <p:txBody>
          <a:bodyPr/>
          <a:lstStyle/>
          <a:p>
            <a:pPr eaLnBrk="1" hangingPunct="1"/>
            <a:r>
              <a:rPr lang="en-US" altLang="en-US" b="1" smtClean="0"/>
              <a:t>Attack Descriptions</a:t>
            </a:r>
          </a:p>
          <a:p>
            <a:pPr eaLnBrk="1" hangingPunct="1"/>
            <a:r>
              <a:rPr lang="en-US" altLang="en-US" smtClean="0"/>
              <a:t>Spoofing - a technique used to gain unauthorized access to computers, whereby the intruder sends messages to a computer with an IP address indicating that the message is coming from a trusted host. </a:t>
            </a:r>
          </a:p>
          <a:p>
            <a:pPr eaLnBrk="1" hangingPunct="1"/>
            <a:r>
              <a:rPr lang="en-US" altLang="en-US" smtClean="0"/>
              <a:t>Man-in-the-Middle - In the man-in-the-middle or TCP hijacking attack, an attacker sniffs packets from the network, modifies them, and inserts them back into the network. </a:t>
            </a:r>
          </a:p>
          <a:p>
            <a:pPr eaLnBrk="1" hangingPunct="1"/>
            <a:r>
              <a:rPr lang="en-US" altLang="en-US" smtClean="0"/>
              <a:t>Spam - unsolicited commercial e-mail. While many consider Spam a nuisance rather than an attack, it is emerging as a vector for some attacks. </a:t>
            </a:r>
          </a:p>
          <a:p>
            <a:pPr eaLnBrk="1" hangingPunct="1"/>
            <a:endParaRPr lang="en-US"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E58CF41-54A2-4B76-8584-7FEA53D6877B}" type="slidenum">
              <a:rPr lang="en-US" altLang="en-US"/>
              <a:pPr/>
              <a:t>71</a:t>
            </a:fld>
            <a:endParaRPr lang="en-US" altLang="en-US"/>
          </a:p>
        </p:txBody>
      </p:sp>
      <p:sp>
        <p:nvSpPr>
          <p:cNvPr id="135171" name="Rectangle 2"/>
          <p:cNvSpPr>
            <a:spLocks noChangeArrowheads="1" noTextEdit="1"/>
          </p:cNvSpPr>
          <p:nvPr>
            <p:ph type="sldImg"/>
          </p:nvPr>
        </p:nvSpPr>
        <p:spPr>
          <a:ln/>
        </p:spPr>
      </p:sp>
      <p:sp>
        <p:nvSpPr>
          <p:cNvPr id="135172" name="Rectangle 3"/>
          <p:cNvSpPr>
            <a:spLocks noGrp="1" noChangeArrowheads="1"/>
          </p:cNvSpPr>
          <p:nvPr>
            <p:ph type="body" idx="1"/>
          </p:nvPr>
        </p:nvSpPr>
        <p:spPr>
          <a:noFill/>
        </p:spPr>
        <p:txBody>
          <a:bodyPr/>
          <a:lstStyle/>
          <a:p>
            <a:pPr eaLnBrk="1" hangingPunct="1"/>
            <a:r>
              <a:rPr lang="en-US" altLang="en-US" b="1" smtClean="0"/>
              <a:t>Attack Descriptions</a:t>
            </a:r>
          </a:p>
          <a:p>
            <a:pPr eaLnBrk="1" hangingPunct="1"/>
            <a:r>
              <a:rPr lang="en-US" altLang="en-US" smtClean="0"/>
              <a:t>Mail-bombing - Another form of e-mail attack that is also a DoS, in which an attacker routes large quantities of e-mail to the target.  </a:t>
            </a:r>
          </a:p>
          <a:p>
            <a:pPr eaLnBrk="1" hangingPunct="1"/>
            <a:r>
              <a:rPr lang="en-US" altLang="en-US" smtClean="0"/>
              <a:t>Sniffers - a program and/or device that can monitor data traveling over a network. Sniffers can be used both for legitimate network management functions and for stealing information from a network. </a:t>
            </a:r>
          </a:p>
          <a:p>
            <a:pPr eaLnBrk="1" hangingPunct="1"/>
            <a:r>
              <a:rPr lang="en-US" altLang="en-US" smtClean="0"/>
              <a:t>Social Engineering - Within the context of information security, the process of using social skills to convince people to reveal access credentials or other valuable information to the attacker. </a:t>
            </a:r>
          </a:p>
          <a:p>
            <a:pPr eaLnBrk="1" hangingPunct="1"/>
            <a:endParaRPr lang="en-US"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D6AD670-7920-4143-885A-B2A5796C6B77}" type="slidenum">
              <a:rPr lang="en-US" altLang="en-US"/>
              <a:pPr/>
              <a:t>72</a:t>
            </a:fld>
            <a:endParaRPr lang="en-US" altLang="en-US"/>
          </a:p>
        </p:txBody>
      </p:sp>
      <p:sp>
        <p:nvSpPr>
          <p:cNvPr id="137219" name="Rectangle 2"/>
          <p:cNvSpPr>
            <a:spLocks noChangeArrowheads="1" noTextEdit="1"/>
          </p:cNvSpPr>
          <p:nvPr>
            <p:ph type="sldImg"/>
          </p:nvPr>
        </p:nvSpPr>
        <p:spPr>
          <a:ln/>
        </p:spPr>
      </p:sp>
      <p:sp>
        <p:nvSpPr>
          <p:cNvPr id="137220" name="Rectangle 3"/>
          <p:cNvSpPr>
            <a:spLocks noGrp="1" noChangeArrowheads="1"/>
          </p:cNvSpPr>
          <p:nvPr>
            <p:ph type="body" idx="1"/>
          </p:nvPr>
        </p:nvSpPr>
        <p:spPr>
          <a:noFill/>
        </p:spPr>
        <p:txBody>
          <a:bodyPr/>
          <a:lstStyle/>
          <a:p>
            <a:pPr eaLnBrk="1" hangingPunct="1"/>
            <a:r>
              <a:rPr lang="en-US" altLang="en-US" b="1" smtClean="0"/>
              <a:t>Attack Descriptions </a:t>
            </a:r>
          </a:p>
          <a:p>
            <a:pPr eaLnBrk="1" hangingPunct="1"/>
            <a:r>
              <a:rPr lang="en-US" altLang="en-US" smtClean="0"/>
              <a:t> “People are the weakest link.  You can have the best technology; firewalls, intrusion-detection systems, biometric devices ... and somebody can call an unsuspecting employee. That's all she wrote, baby. They got everything.”  </a:t>
            </a:r>
          </a:p>
          <a:p>
            <a:pPr eaLnBrk="1" hangingPunct="1"/>
            <a:r>
              <a:rPr lang="en-US" altLang="en-US" smtClean="0"/>
              <a:t>“brick attack” – the best configured firewall in the world can’t stand up to a well placed brick.</a:t>
            </a:r>
          </a:p>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0A6F163-BED0-44D5-9AF8-13AD1694B7FD}" type="slidenum">
              <a:rPr lang="en-US" altLang="en-US"/>
              <a:pPr/>
              <a:t>8</a:t>
            </a:fld>
            <a:endParaRPr lang="en-US" altLang="en-US"/>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The Paper that Started the Study of Computer Security</a:t>
            </a:r>
          </a:p>
          <a:p>
            <a:pPr eaLnBrk="1" hangingPunct="1"/>
            <a:r>
              <a:rPr lang="en-US" altLang="en-US" sz="1000" smtClean="0"/>
              <a:t>It began with Rand Report R-609, sponsored by the Department of Defense, which attempted to define multiple controls and mechanisms necessary for the protection of a multi-level computer system.  </a:t>
            </a:r>
          </a:p>
          <a:p>
            <a:pPr eaLnBrk="1" hangingPunct="1"/>
            <a:r>
              <a:rPr lang="en-US" altLang="en-US" sz="1000" smtClean="0"/>
              <a:t>The scope of computer security grew from physical security to include: </a:t>
            </a:r>
          </a:p>
          <a:p>
            <a:pPr lvl="1" eaLnBrk="1" hangingPunct="1"/>
            <a:r>
              <a:rPr lang="en-US" altLang="en-US" sz="1000" smtClean="0"/>
              <a:t>Safety of the data itself</a:t>
            </a:r>
          </a:p>
          <a:p>
            <a:pPr lvl="1" eaLnBrk="1" hangingPunct="1"/>
            <a:r>
              <a:rPr lang="en-US" altLang="en-US" sz="1000" smtClean="0"/>
              <a:t>Limiting of random and unauthorized access to that data</a:t>
            </a:r>
          </a:p>
          <a:p>
            <a:pPr lvl="1" eaLnBrk="1" hangingPunct="1"/>
            <a:r>
              <a:rPr lang="en-US" altLang="en-US" sz="1000" smtClean="0"/>
              <a:t>Involvement of personnel from multiple levels of the organization</a:t>
            </a:r>
          </a:p>
          <a:p>
            <a:pPr eaLnBrk="1" hangingPunct="1"/>
            <a:r>
              <a:rPr lang="en-US" altLang="en-US" sz="1000" smtClean="0"/>
              <a:t>At this stage, the concept of computer security evolved into the more sophisticated system we call information security.</a:t>
            </a:r>
          </a:p>
          <a:p>
            <a:pPr eaLnBrk="1" hangingPunct="1"/>
            <a:endParaRPr lang="en-US" altLang="en-US" sz="100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0D2F59B-75AD-409C-96B8-B5F9606329F7}" type="slidenum">
              <a:rPr lang="en-US" altLang="en-US"/>
              <a:pPr/>
              <a:t>73</a:t>
            </a:fld>
            <a:endParaRPr lang="en-US" altLang="en-US"/>
          </a:p>
        </p:txBody>
      </p:sp>
      <p:sp>
        <p:nvSpPr>
          <p:cNvPr id="139267" name="Rectangle 2"/>
          <p:cNvSpPr>
            <a:spLocks noChangeArrowheads="1" noTextEdit="1"/>
          </p:cNvSpPr>
          <p:nvPr>
            <p:ph type="sldImg"/>
          </p:nvPr>
        </p:nvSpPr>
        <p:spPr>
          <a:ln/>
        </p:spPr>
      </p:sp>
      <p:sp>
        <p:nvSpPr>
          <p:cNvPr id="139268" name="Rectangle 3"/>
          <p:cNvSpPr>
            <a:spLocks noGrp="1" noChangeArrowheads="1"/>
          </p:cNvSpPr>
          <p:nvPr>
            <p:ph type="body" idx="1"/>
          </p:nvPr>
        </p:nvSpPr>
        <p:spPr>
          <a:noFill/>
        </p:spPr>
        <p:txBody>
          <a:bodyPr/>
          <a:lstStyle/>
          <a:p>
            <a:pPr eaLnBrk="1" hangingPunct="1"/>
            <a:r>
              <a:rPr lang="en-US" altLang="en-US" b="1" smtClean="0"/>
              <a:t>Attack Descriptions</a:t>
            </a:r>
          </a:p>
          <a:p>
            <a:pPr eaLnBrk="1" hangingPunct="1"/>
            <a:r>
              <a:rPr lang="en-US" altLang="en-US" smtClean="0"/>
              <a:t>Buffer Overflow - an application error that occurs when more data is sent to a buffer than it can handle. When the buffer overflows, the attacker can make the target system execute instructions, or the attacker can take advantage of some other unintended consequence of the failure.  </a:t>
            </a:r>
          </a:p>
          <a:p>
            <a:pPr eaLnBrk="1" hangingPunct="1"/>
            <a:r>
              <a:rPr lang="en-US" altLang="en-US" smtClean="0"/>
              <a:t>Timing Attack - relatively new, works by exploring the contents of a web browser’s cache. This could allow the designer to collect information on access to password-protected sites.   Another attack by the same name involves attempting to intercept cryptographic elements to determine keys and encryption algorithms.</a:t>
            </a:r>
          </a:p>
          <a:p>
            <a:pPr eaLnBrk="1" hangingPunct="1"/>
            <a:endParaRPr lang="en-US"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28018CA-459A-4083-9E0D-E20E286F6161}" type="slidenum">
              <a:rPr lang="en-US" altLang="en-US"/>
              <a:pPr/>
              <a:t>75</a:t>
            </a:fld>
            <a:endParaRPr lang="en-US" altLang="en-US"/>
          </a:p>
        </p:txBody>
      </p:sp>
      <p:sp>
        <p:nvSpPr>
          <p:cNvPr id="142339" name="Rectangle 2"/>
          <p:cNvSpPr>
            <a:spLocks noChangeArrowheads="1" noTextEdit="1"/>
          </p:cNvSpPr>
          <p:nvPr>
            <p:ph type="sldImg"/>
          </p:nvPr>
        </p:nvSpPr>
        <p:spPr>
          <a:ln/>
        </p:spPr>
      </p:sp>
      <p:sp>
        <p:nvSpPr>
          <p:cNvPr id="142340" name="Rectangle 3"/>
          <p:cNvSpPr>
            <a:spLocks noGrp="1" noChangeArrowheads="1"/>
          </p:cNvSpPr>
          <p:nvPr>
            <p:ph type="body" idx="1"/>
          </p:nvPr>
        </p:nvSpPr>
        <p:spPr>
          <a:noFill/>
        </p:spPr>
        <p:txBody>
          <a:bodyPr/>
          <a:lstStyle/>
          <a:p>
            <a:pPr eaLnBrk="1" hangingPunct="1"/>
            <a:r>
              <a:rPr lang="en-US" altLang="en-US" b="1" smtClean="0"/>
              <a:t>Attack Descriptions</a:t>
            </a:r>
          </a:p>
          <a:p>
            <a:pPr eaLnBrk="1" hangingPunct="1"/>
            <a:r>
              <a:rPr lang="en-US" altLang="en-US" smtClean="0"/>
              <a:t>Buffer Overflow - an application error that occurs when more data is sent to a buffer than it can handle. When the buffer overflows, the attacker can make the target system execute instructions, or the attacker can take advantage of some other unintended consequence of the failure.  </a:t>
            </a:r>
          </a:p>
          <a:p>
            <a:pPr eaLnBrk="1" hangingPunct="1"/>
            <a:r>
              <a:rPr lang="en-US" altLang="en-US" smtClean="0"/>
              <a:t>Timing Attack - relatively new, works by exploring the contents of a web browser’s cache. This could allow the designer to collect information on access to password-protected sites.   Another attack by the same name involves attempting to intercept cryptographic elements to determine keys and encryption algorithms.</a:t>
            </a:r>
          </a:p>
          <a:p>
            <a:pPr eaLnBrk="1" hangingPunct="1"/>
            <a:endParaRPr lang="en-US"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E8CA4C5-54A6-41BB-B48F-88EA3E2497FE}" type="slidenum">
              <a:rPr lang="en-US" altLang="en-US"/>
              <a:pPr/>
              <a:t>78</a:t>
            </a:fld>
            <a:endParaRPr lang="en-US" altLang="en-US"/>
          </a:p>
        </p:txBody>
      </p:sp>
      <p:sp>
        <p:nvSpPr>
          <p:cNvPr id="146435" name="Rectangle 2"/>
          <p:cNvSpPr>
            <a:spLocks noRot="1" noChangeArrowheads="1" noTextEdit="1"/>
          </p:cNvSpPr>
          <p:nvPr>
            <p:ph type="sldImg"/>
          </p:nvPr>
        </p:nvSpPr>
        <p:spPr>
          <a:ln/>
        </p:spPr>
      </p:sp>
      <p:sp>
        <p:nvSpPr>
          <p:cNvPr id="146436"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Bottom Up Approach To Security Implementation</a:t>
            </a:r>
          </a:p>
          <a:p>
            <a:pPr eaLnBrk="1" hangingPunct="1"/>
            <a:r>
              <a:rPr lang="en-US" altLang="en-US" sz="1000" smtClean="0"/>
              <a:t>Security can begin as a grass-roots effort when systems administrators attempt to improve the security of their systems.  This is referred to as the bottom-up approach.  </a:t>
            </a:r>
          </a:p>
          <a:p>
            <a:pPr eaLnBrk="1" hangingPunct="1"/>
            <a:r>
              <a:rPr lang="en-US" altLang="en-US" sz="1000" smtClean="0"/>
              <a:t>The key advantage of the bottom-up approach is the technical expertise of the individual administrators. </a:t>
            </a:r>
          </a:p>
          <a:p>
            <a:pPr eaLnBrk="1" hangingPunct="1"/>
            <a:r>
              <a:rPr lang="en-US" altLang="en-US" sz="1000" smtClean="0"/>
              <a:t>Unfortunately, this approach seldom works, as it lacks a number of critical features, such as participant support and organizational staying power. </a:t>
            </a:r>
          </a:p>
          <a:p>
            <a:pPr eaLnBrk="1" hangingPunct="1"/>
            <a:endParaRPr lang="en-US" altLang="en-US" sz="100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45573B1-82BB-4516-B0AD-87DEAE2B6A12}" type="slidenum">
              <a:rPr lang="en-US" altLang="en-US"/>
              <a:pPr/>
              <a:t>79</a:t>
            </a:fld>
            <a:endParaRPr lang="en-US" altLang="en-US"/>
          </a:p>
        </p:txBody>
      </p:sp>
      <p:sp>
        <p:nvSpPr>
          <p:cNvPr id="148483" name="Rectangle 2"/>
          <p:cNvSpPr>
            <a:spLocks noRot="1" noChangeArrowheads="1" noTextEdit="1"/>
          </p:cNvSpPr>
          <p:nvPr>
            <p:ph type="sldImg"/>
          </p:nvPr>
        </p:nvSpPr>
        <p:spPr>
          <a:ln/>
        </p:spPr>
      </p:sp>
      <p:sp>
        <p:nvSpPr>
          <p:cNvPr id="148484"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Key concept here is the direction of the left and right side arrows to show where planning is sourced and from which direction the pressure for success if driven.</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58C310-64A6-476F-92FE-3BA3F8E78403}" type="slidenum">
              <a:rPr lang="en-US" altLang="en-US"/>
              <a:pPr/>
              <a:t>80</a:t>
            </a:fld>
            <a:endParaRPr lang="en-US" altLang="en-US"/>
          </a:p>
        </p:txBody>
      </p:sp>
      <p:sp>
        <p:nvSpPr>
          <p:cNvPr id="150531" name="Rectangle 2"/>
          <p:cNvSpPr>
            <a:spLocks noRot="1" noChangeArrowheads="1" noTextEdit="1"/>
          </p:cNvSpPr>
          <p:nvPr>
            <p:ph type="sldImg"/>
          </p:nvPr>
        </p:nvSpPr>
        <p:spPr>
          <a:ln/>
        </p:spPr>
      </p:sp>
      <p:sp>
        <p:nvSpPr>
          <p:cNvPr id="150532"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Top-down Approach to Security Implementation</a:t>
            </a:r>
          </a:p>
          <a:p>
            <a:pPr eaLnBrk="1" hangingPunct="1"/>
            <a:r>
              <a:rPr lang="en-US" altLang="en-US" sz="1000" smtClean="0"/>
              <a:t>An alternative approach, which has a higher probability of success, is called the top-down approach. The project is initiated by upper management who issue policy, procedures and processes, dictate the goals and expected outcomes of the project, and determine who is accountable for each of the required actions.  </a:t>
            </a:r>
          </a:p>
          <a:p>
            <a:pPr eaLnBrk="1" hangingPunct="1"/>
            <a:r>
              <a:rPr lang="en-US" altLang="en-US" sz="1000" smtClean="0"/>
              <a:t>The top-down approach has strong upper management support, a dedicated champion, dedicated funding, clear planning and the opportunity to influence organizational culture.  </a:t>
            </a:r>
          </a:p>
          <a:p>
            <a:pPr eaLnBrk="1" hangingPunct="1"/>
            <a:r>
              <a:rPr lang="en-US" altLang="en-US" sz="1000" smtClean="0"/>
              <a:t>The most successful top-down approach also involves a formal development strategy referred to as a systems development life cycle.</a:t>
            </a:r>
          </a:p>
          <a:p>
            <a:pPr eaLnBrk="1" hangingPunct="1"/>
            <a:endParaRPr lang="en-US" altLang="en-US" sz="100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0F97A37-5065-42BF-B4ED-F47F60A6C606}" type="slidenum">
              <a:rPr lang="en-US" altLang="en-US"/>
              <a:pPr/>
              <a:t>81</a:t>
            </a:fld>
            <a:endParaRPr lang="en-US" altLang="en-US"/>
          </a:p>
        </p:txBody>
      </p:sp>
      <p:sp>
        <p:nvSpPr>
          <p:cNvPr id="152579" name="Rectangle 2"/>
          <p:cNvSpPr>
            <a:spLocks noRot="1" noChangeArrowheads="1" noTextEdit="1"/>
          </p:cNvSpPr>
          <p:nvPr>
            <p:ph type="sldImg"/>
          </p:nvPr>
        </p:nvSpPr>
        <p:spPr>
          <a:ln/>
        </p:spPr>
      </p:sp>
      <p:sp>
        <p:nvSpPr>
          <p:cNvPr id="152580"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The Systems Development Life Cycle</a:t>
            </a:r>
          </a:p>
          <a:p>
            <a:pPr eaLnBrk="1" hangingPunct="1"/>
            <a:r>
              <a:rPr lang="en-US" altLang="en-US" sz="1000" smtClean="0"/>
              <a:t>Information security must be managed in a manner similar to any other major system implemented in the organization. </a:t>
            </a:r>
          </a:p>
          <a:p>
            <a:pPr eaLnBrk="1" hangingPunct="1"/>
            <a:r>
              <a:rPr lang="en-US" altLang="en-US" sz="1000" smtClean="0"/>
              <a:t>The best approach for implementing an information security system in an organization with little or no formal security in place, is to use a variation of the Systems Development Life Cycle (SDLC): the Security Systems Development Life Cycle (SecSDLC). </a:t>
            </a:r>
          </a:p>
          <a:p>
            <a:pPr eaLnBrk="1" hangingPunct="1"/>
            <a:endParaRPr lang="en-US" altLang="en-US" sz="1000" smtClean="0"/>
          </a:p>
          <a:p>
            <a:pPr eaLnBrk="1" hangingPunct="1"/>
            <a:r>
              <a:rPr lang="en-US" altLang="en-US" sz="1000" smtClean="0"/>
              <a:t>Methodology</a:t>
            </a:r>
          </a:p>
          <a:p>
            <a:pPr eaLnBrk="1" hangingPunct="1"/>
            <a:r>
              <a:rPr lang="en-US" altLang="en-US" sz="1000" smtClean="0"/>
              <a:t>The SDLC is a methodology for the design and implementation of an information system in an organization.  </a:t>
            </a:r>
          </a:p>
          <a:p>
            <a:pPr eaLnBrk="1" hangingPunct="1"/>
            <a:r>
              <a:rPr lang="en-US" altLang="en-US" sz="1000" smtClean="0"/>
              <a:t>A methodology is a formal approach to solving a problem based on a structured sequence of procedures.  </a:t>
            </a:r>
          </a:p>
          <a:p>
            <a:pPr eaLnBrk="1" hangingPunct="1"/>
            <a:r>
              <a:rPr lang="en-US" altLang="en-US" sz="1000" smtClean="0"/>
              <a:t>Using a methodology ensures a rigorous process, and avoids missing those steps that can lead to compromising the end goal. </a:t>
            </a:r>
          </a:p>
          <a:p>
            <a:pPr eaLnBrk="1" hangingPunct="1"/>
            <a:r>
              <a:rPr lang="en-US" altLang="en-US" sz="1000" smtClean="0"/>
              <a:t>The goal is creating a comprehensive security posture.  </a:t>
            </a:r>
          </a:p>
          <a:p>
            <a:pPr eaLnBrk="1" hangingPunct="1"/>
            <a:endParaRPr lang="en-US" altLang="en-US" sz="1000" smtClean="0"/>
          </a:p>
          <a:p>
            <a:pPr eaLnBrk="1" hangingPunct="1"/>
            <a:endParaRPr lang="en-US" altLang="en-US" sz="100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91FB2F-AA81-4B16-9F3B-56039EC9C488}" type="slidenum">
              <a:rPr lang="en-US" altLang="en-US"/>
              <a:pPr/>
              <a:t>82</a:t>
            </a:fld>
            <a:endParaRPr lang="en-US" altLang="en-US"/>
          </a:p>
        </p:txBody>
      </p:sp>
      <p:sp>
        <p:nvSpPr>
          <p:cNvPr id="154627" name="Rectangle 2"/>
          <p:cNvSpPr>
            <a:spLocks noRot="1" noChangeArrowheads="1" noTextEdit="1"/>
          </p:cNvSpPr>
          <p:nvPr>
            <p:ph type="sldImg"/>
          </p:nvPr>
        </p:nvSpPr>
        <p:spPr>
          <a:ln/>
        </p:spPr>
      </p:sp>
      <p:sp>
        <p:nvSpPr>
          <p:cNvPr id="154628"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Very much a traditional SDLC diagram.</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135426-345C-458B-942D-FCEB6179C163}" type="slidenum">
              <a:rPr lang="en-US" altLang="en-US"/>
              <a:pPr/>
              <a:t>83</a:t>
            </a:fld>
            <a:endParaRPr lang="en-US" altLang="en-US"/>
          </a:p>
        </p:txBody>
      </p:sp>
      <p:sp>
        <p:nvSpPr>
          <p:cNvPr id="156675" name="Rectangle 2"/>
          <p:cNvSpPr>
            <a:spLocks noRot="1" noChangeArrowheads="1" noTextEdit="1"/>
          </p:cNvSpPr>
          <p:nvPr>
            <p:ph type="sldImg"/>
          </p:nvPr>
        </p:nvSpPr>
        <p:spPr>
          <a:ln/>
        </p:spPr>
      </p:sp>
      <p:sp>
        <p:nvSpPr>
          <p:cNvPr id="156676"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Investigation</a:t>
            </a:r>
          </a:p>
          <a:p>
            <a:pPr eaLnBrk="1" hangingPunct="1"/>
            <a:r>
              <a:rPr lang="en-US" altLang="en-US" sz="1000" smtClean="0"/>
              <a:t>The first phase, investigation, is the most important.  </a:t>
            </a:r>
          </a:p>
          <a:p>
            <a:pPr eaLnBrk="1" hangingPunct="1"/>
            <a:r>
              <a:rPr lang="en-US" altLang="en-US" sz="1000" smtClean="0"/>
              <a:t>What is the problem the system is being developed to solve?  </a:t>
            </a:r>
          </a:p>
          <a:p>
            <a:pPr eaLnBrk="1" hangingPunct="1"/>
            <a:r>
              <a:rPr lang="en-US" altLang="en-US" sz="1000" smtClean="0"/>
              <a:t>This phase begins with an examination of the event or plan that initiates the process. </a:t>
            </a:r>
          </a:p>
          <a:p>
            <a:pPr eaLnBrk="1" hangingPunct="1"/>
            <a:r>
              <a:rPr lang="en-US" altLang="en-US" sz="1000" smtClean="0"/>
              <a:t>The objectives, constraints and scope of the project are specified. A preliminary cost/benefit analysis is developed to evaluate the perceived benefits and the appropriate levels of cost an organization is willing to expend to obtain those benefits.  </a:t>
            </a:r>
          </a:p>
          <a:p>
            <a:pPr eaLnBrk="1" hangingPunct="1"/>
            <a:r>
              <a:rPr lang="en-US" altLang="en-US" sz="1000" smtClean="0"/>
              <a:t>A feasibility analysis is performed to assesses the economic, technical, and behavioral feasibilities of the process and to ensure that implementation is worth the organization’s time and effort.</a:t>
            </a:r>
          </a:p>
          <a:p>
            <a:pPr eaLnBrk="1" hangingPunct="1"/>
            <a:endParaRPr lang="en-US"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C861558-B292-4796-9654-13D5ACAAA8F6}" type="slidenum">
              <a:rPr lang="en-US" altLang="en-US"/>
              <a:pPr/>
              <a:t>84</a:t>
            </a:fld>
            <a:endParaRPr lang="en-US" altLang="en-US"/>
          </a:p>
        </p:txBody>
      </p:sp>
      <p:sp>
        <p:nvSpPr>
          <p:cNvPr id="158723" name="Rectangle 2"/>
          <p:cNvSpPr>
            <a:spLocks noRot="1" noChangeArrowheads="1" noTextEdit="1"/>
          </p:cNvSpPr>
          <p:nvPr>
            <p:ph type="sldImg"/>
          </p:nvPr>
        </p:nvSpPr>
        <p:spPr>
          <a:ln/>
        </p:spPr>
      </p:sp>
      <p:sp>
        <p:nvSpPr>
          <p:cNvPr id="158724"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Analysis</a:t>
            </a:r>
          </a:p>
          <a:p>
            <a:pPr eaLnBrk="1" hangingPunct="1"/>
            <a:r>
              <a:rPr lang="en-US" altLang="en-US" smtClean="0"/>
              <a:t> The analysis phase begins with the information learned during the investigation phase.  </a:t>
            </a:r>
          </a:p>
          <a:p>
            <a:pPr eaLnBrk="1" hangingPunct="1"/>
            <a:r>
              <a:rPr lang="en-US" altLang="en-US" smtClean="0"/>
              <a:t>This phase consists primarily of assessments of the organization, the status of current systems, and the capability to support the proposed systems.  </a:t>
            </a:r>
          </a:p>
          <a:p>
            <a:pPr eaLnBrk="1" hangingPunct="1"/>
            <a:r>
              <a:rPr lang="en-US" altLang="en-US" smtClean="0"/>
              <a:t>Analysts begin to determine what the new system is expected to do, and how it will interact with existing systems. </a:t>
            </a:r>
          </a:p>
          <a:p>
            <a:pPr eaLnBrk="1" hangingPunct="1"/>
            <a:r>
              <a:rPr lang="en-US" altLang="en-US" smtClean="0"/>
              <a:t>This phase ends with the documentation of the findings and a feasibility analysis update.</a:t>
            </a:r>
          </a:p>
          <a:p>
            <a:pPr eaLnBrk="1" hangingPunct="1"/>
            <a:endParaRPr lang="en-US" altLang="en-US" smtClean="0"/>
          </a:p>
          <a:p>
            <a:pPr eaLnBrk="1" hangingPunct="1"/>
            <a:endParaRPr lang="en-US"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19604D6-59C7-45E5-9D46-710A5FF0B57D}" type="slidenum">
              <a:rPr lang="en-US" altLang="en-US"/>
              <a:pPr/>
              <a:t>85</a:t>
            </a:fld>
            <a:endParaRPr lang="en-US" altLang="en-US"/>
          </a:p>
        </p:txBody>
      </p:sp>
      <p:sp>
        <p:nvSpPr>
          <p:cNvPr id="160771" name="Rectangle 2"/>
          <p:cNvSpPr>
            <a:spLocks noRot="1" noChangeArrowheads="1" noTextEdit="1"/>
          </p:cNvSpPr>
          <p:nvPr>
            <p:ph type="sldImg"/>
          </p:nvPr>
        </p:nvSpPr>
        <p:spPr>
          <a:ln/>
        </p:spPr>
      </p:sp>
      <p:sp>
        <p:nvSpPr>
          <p:cNvPr id="160772"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Logical Design</a:t>
            </a:r>
          </a:p>
          <a:p>
            <a:pPr eaLnBrk="1" hangingPunct="1"/>
            <a:r>
              <a:rPr lang="en-US" altLang="en-US" sz="1000" smtClean="0"/>
              <a:t>In the logical design phase, the information gained from the analysis phase is used to begin creating a solution system for a business problem. </a:t>
            </a:r>
          </a:p>
          <a:p>
            <a:pPr eaLnBrk="1" hangingPunct="1"/>
            <a:r>
              <a:rPr lang="en-US" altLang="en-US" sz="1000" smtClean="0"/>
              <a:t>Then, based on the business need, select applications capable of providing needed services.  </a:t>
            </a:r>
          </a:p>
          <a:p>
            <a:pPr eaLnBrk="1" hangingPunct="1"/>
            <a:r>
              <a:rPr lang="en-US" altLang="en-US" sz="1000" smtClean="0"/>
              <a:t>Based on the applications needed, select data support and structures capable of providing the needed inputs.  </a:t>
            </a:r>
          </a:p>
          <a:p>
            <a:pPr eaLnBrk="1" hangingPunct="1"/>
            <a:r>
              <a:rPr lang="en-US" altLang="en-US" sz="1000" smtClean="0"/>
              <a:t>Finally, based on all of the above, select specific technologies to implement the physical solution.  </a:t>
            </a:r>
          </a:p>
          <a:p>
            <a:pPr eaLnBrk="1" hangingPunct="1"/>
            <a:r>
              <a:rPr lang="en-US" altLang="en-US" sz="1000" smtClean="0"/>
              <a:t>In the end, another feasibility analysis is performed. </a:t>
            </a:r>
          </a:p>
          <a:p>
            <a:pPr eaLnBrk="1" hangingPunct="1"/>
            <a:endParaRPr lang="en-US" altLang="en-US" sz="10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A1C3783-81A8-4218-8AC7-A66C212501EF}" type="slidenum">
              <a:rPr lang="en-US" altLang="en-US"/>
              <a:pPr/>
              <a:t>9</a:t>
            </a:fld>
            <a:endParaRPr lang="en-US" altLang="en-US"/>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The 1990s</a:t>
            </a:r>
          </a:p>
          <a:p>
            <a:pPr eaLnBrk="1" hangingPunct="1"/>
            <a:r>
              <a:rPr lang="en-US" altLang="en-US" sz="1000" smtClean="0"/>
              <a:t>At the close of the 20th century, as networks of computers became more common, so too did the need to connect the networks to each other.  </a:t>
            </a:r>
          </a:p>
          <a:p>
            <a:pPr eaLnBrk="1" hangingPunct="1"/>
            <a:r>
              <a:rPr lang="en-US" altLang="en-US" sz="1000" smtClean="0"/>
              <a:t>This gave rise to the Internet, the first manifestation of a global network of networks. </a:t>
            </a:r>
          </a:p>
          <a:p>
            <a:pPr eaLnBrk="1" hangingPunct="1"/>
            <a:r>
              <a:rPr lang="en-US" altLang="en-US" sz="1000" smtClean="0"/>
              <a:t>There has been a price for the phenomenal growth of the Internet, however.  When security was considered at all, early Internet deployment treated it as a low priority. </a:t>
            </a:r>
          </a:p>
          <a:p>
            <a:pPr eaLnBrk="1" hangingPunct="1"/>
            <a:r>
              <a:rPr lang="en-US" altLang="en-US" sz="1000" smtClean="0"/>
              <a:t>As the requirement for networked computers became the dominant style of computing, the ability to physically secure that physical computer was lost, and the stored information became more exposed to security threats.</a:t>
            </a:r>
          </a:p>
          <a:p>
            <a:pPr eaLnBrk="1" hangingPunct="1"/>
            <a:endParaRPr lang="en-US"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A7C63DA-A1C5-44D0-BE5B-D9B878AA88DA}" type="slidenum">
              <a:rPr lang="en-US" altLang="en-US"/>
              <a:pPr/>
              <a:t>86</a:t>
            </a:fld>
            <a:endParaRPr lang="en-US" altLang="en-US"/>
          </a:p>
        </p:txBody>
      </p:sp>
      <p:sp>
        <p:nvSpPr>
          <p:cNvPr id="162819" name="Rectangle 2"/>
          <p:cNvSpPr>
            <a:spLocks noRot="1" noChangeArrowheads="1" noTextEdit="1"/>
          </p:cNvSpPr>
          <p:nvPr>
            <p:ph type="sldImg"/>
          </p:nvPr>
        </p:nvSpPr>
        <p:spPr>
          <a:ln/>
        </p:spPr>
      </p:sp>
      <p:sp>
        <p:nvSpPr>
          <p:cNvPr id="162820"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Physical Design</a:t>
            </a:r>
          </a:p>
          <a:p>
            <a:pPr eaLnBrk="1" hangingPunct="1"/>
            <a:r>
              <a:rPr lang="en-US" altLang="en-US" sz="1000" smtClean="0"/>
              <a:t>During the physical design phase, specific technologies are selected to support the alternatives identified and evaluated in the logical design.  </a:t>
            </a:r>
          </a:p>
          <a:p>
            <a:pPr eaLnBrk="1" hangingPunct="1"/>
            <a:r>
              <a:rPr lang="en-US" altLang="en-US" sz="1000" smtClean="0"/>
              <a:t>The selected components are evaluated based on a make-or-buy decision (develop in-house or purchase from a vendor). </a:t>
            </a:r>
          </a:p>
          <a:p>
            <a:pPr eaLnBrk="1" hangingPunct="1"/>
            <a:r>
              <a:rPr lang="en-US" altLang="en-US" sz="1000" smtClean="0"/>
              <a:t>Final designs integrate various components and technologies.  </a:t>
            </a:r>
          </a:p>
          <a:p>
            <a:pPr eaLnBrk="1" hangingPunct="1"/>
            <a:r>
              <a:rPr lang="en-US" altLang="en-US" sz="1000" smtClean="0"/>
              <a:t>After yet another feasibility analysis, the entire solution is presented to the end-user representatives for approval.</a:t>
            </a:r>
          </a:p>
          <a:p>
            <a:pPr eaLnBrk="1" hangingPunct="1"/>
            <a:endParaRPr lang="en-US" altLang="en-US" sz="100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8087EC6-7DFA-42C0-9F58-7B99CBB8B938}" type="slidenum">
              <a:rPr lang="en-US" altLang="en-US"/>
              <a:pPr/>
              <a:t>87</a:t>
            </a:fld>
            <a:endParaRPr lang="en-US" altLang="en-US"/>
          </a:p>
        </p:txBody>
      </p:sp>
      <p:sp>
        <p:nvSpPr>
          <p:cNvPr id="164867" name="Rectangle 2"/>
          <p:cNvSpPr>
            <a:spLocks noRot="1" noChangeArrowheads="1" noTextEdit="1"/>
          </p:cNvSpPr>
          <p:nvPr>
            <p:ph type="sldImg"/>
          </p:nvPr>
        </p:nvSpPr>
        <p:spPr>
          <a:ln/>
        </p:spPr>
      </p:sp>
      <p:sp>
        <p:nvSpPr>
          <p:cNvPr id="164868"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Implementation</a:t>
            </a:r>
          </a:p>
          <a:p>
            <a:pPr eaLnBrk="1" hangingPunct="1"/>
            <a:r>
              <a:rPr lang="en-US" altLang="en-US" smtClean="0"/>
              <a:t>In the implementation phase, any needed software is created or purchased  </a:t>
            </a:r>
          </a:p>
          <a:p>
            <a:pPr eaLnBrk="1" hangingPunct="1"/>
            <a:r>
              <a:rPr lang="en-US" altLang="en-US" smtClean="0"/>
              <a:t>Components are ordered, received and tested.  </a:t>
            </a:r>
          </a:p>
          <a:p>
            <a:pPr eaLnBrk="1" hangingPunct="1"/>
            <a:r>
              <a:rPr lang="en-US" altLang="en-US" smtClean="0"/>
              <a:t>Afterwards, users are trained and supporting documentation created.  </a:t>
            </a:r>
          </a:p>
          <a:p>
            <a:pPr eaLnBrk="1" hangingPunct="1"/>
            <a:r>
              <a:rPr lang="en-US" altLang="en-US" smtClean="0"/>
              <a:t>Again a feasibility analysis is prepared, and the users are then presented with the system for a performance review and acceptance test.</a:t>
            </a:r>
          </a:p>
          <a:p>
            <a:pPr eaLnBrk="1" hangingPunct="1"/>
            <a:endParaRPr lang="en-US"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81B5456-92C7-4606-967A-F1FC643D7FFF}" type="slidenum">
              <a:rPr lang="en-US" altLang="en-US"/>
              <a:pPr/>
              <a:t>88</a:t>
            </a:fld>
            <a:endParaRPr lang="en-US" altLang="en-US"/>
          </a:p>
        </p:txBody>
      </p:sp>
      <p:sp>
        <p:nvSpPr>
          <p:cNvPr id="166915" name="Rectangle 2"/>
          <p:cNvSpPr>
            <a:spLocks noRot="1" noChangeArrowheads="1" noTextEdit="1"/>
          </p:cNvSpPr>
          <p:nvPr>
            <p:ph type="sldImg"/>
          </p:nvPr>
        </p:nvSpPr>
        <p:spPr>
          <a:ln/>
        </p:spPr>
      </p:sp>
      <p:sp>
        <p:nvSpPr>
          <p:cNvPr id="166916"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Maintenance and Change</a:t>
            </a:r>
          </a:p>
          <a:p>
            <a:pPr eaLnBrk="1" hangingPunct="1"/>
            <a:r>
              <a:rPr lang="en-US" altLang="en-US" sz="1000" smtClean="0"/>
              <a:t>The maintenance and change phase is the longest and most expensive phase of the process. </a:t>
            </a:r>
          </a:p>
          <a:p>
            <a:pPr eaLnBrk="1" hangingPunct="1"/>
            <a:r>
              <a:rPr lang="en-US" altLang="en-US" sz="1000" smtClean="0"/>
              <a:t>This phase consists of the tasks necessary to support and modify the system for the remainder of its useful life cycle.  </a:t>
            </a:r>
          </a:p>
          <a:p>
            <a:pPr eaLnBrk="1" hangingPunct="1"/>
            <a:r>
              <a:rPr lang="en-US" altLang="en-US" sz="1000" smtClean="0"/>
              <a:t>Even though formal development may conclude during this phase, the life cycle of the project continues until it is determined that the process should begin again from the investigation phase.  When the current system can no longer support the changed mission of the organization, the project is terminated and a new project is implemented.</a:t>
            </a:r>
          </a:p>
          <a:p>
            <a:pPr eaLnBrk="1" hangingPunct="1"/>
            <a:endParaRPr lang="en-US"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9566048-3943-4129-A58D-2837415CA459}" type="slidenum">
              <a:rPr lang="en-US" altLang="en-US"/>
              <a:pPr/>
              <a:t>89</a:t>
            </a:fld>
            <a:endParaRPr lang="en-US" altLang="en-US"/>
          </a:p>
        </p:txBody>
      </p:sp>
      <p:sp>
        <p:nvSpPr>
          <p:cNvPr id="168963" name="Rectangle 2"/>
          <p:cNvSpPr>
            <a:spLocks noRot="1" noChangeArrowheads="1" noTextEdit="1"/>
          </p:cNvSpPr>
          <p:nvPr>
            <p:ph type="sldImg"/>
          </p:nvPr>
        </p:nvSpPr>
        <p:spPr>
          <a:ln/>
        </p:spPr>
      </p:sp>
      <p:sp>
        <p:nvSpPr>
          <p:cNvPr id="168964"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The Security Systems Development Life Cycle</a:t>
            </a:r>
          </a:p>
          <a:p>
            <a:pPr eaLnBrk="1" hangingPunct="1"/>
            <a:r>
              <a:rPr lang="en-US" altLang="en-US" sz="1000" smtClean="0"/>
              <a:t>The same phases used in the traditional SDLC can be adapted to support the specialized implementation of a security project.  </a:t>
            </a:r>
          </a:p>
          <a:p>
            <a:pPr eaLnBrk="1" hangingPunct="1"/>
            <a:r>
              <a:rPr lang="en-US" altLang="en-US" sz="1000" smtClean="0"/>
              <a:t>The fundamental process is the identification of specific threats and the creation of specific controls to counter those threats. </a:t>
            </a:r>
          </a:p>
          <a:p>
            <a:pPr eaLnBrk="1" hangingPunct="1"/>
            <a:r>
              <a:rPr lang="en-US" altLang="en-US" sz="1000" smtClean="0"/>
              <a:t>The SecSDLC unifies the process and makes it a coherent program rather than a series of random, seemingly unconnected actions.</a:t>
            </a:r>
          </a:p>
          <a:p>
            <a:pPr eaLnBrk="1" hangingPunct="1"/>
            <a:endParaRPr lang="en-US" altLang="en-US" sz="100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61CED7F-A1AE-4FE1-8165-6120289E3A99}" type="slidenum">
              <a:rPr lang="en-US" altLang="en-US"/>
              <a:pPr/>
              <a:t>90</a:t>
            </a:fld>
            <a:endParaRPr lang="en-US" altLang="en-US"/>
          </a:p>
        </p:txBody>
      </p:sp>
      <p:sp>
        <p:nvSpPr>
          <p:cNvPr id="171011" name="Rectangle 2"/>
          <p:cNvSpPr>
            <a:spLocks noRot="1" noChangeArrowheads="1" noTextEdit="1"/>
          </p:cNvSpPr>
          <p:nvPr>
            <p:ph type="sldImg"/>
          </p:nvPr>
        </p:nvSpPr>
        <p:spPr>
          <a:ln/>
        </p:spPr>
      </p:sp>
      <p:sp>
        <p:nvSpPr>
          <p:cNvPr id="171012"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Investigation</a:t>
            </a:r>
          </a:p>
          <a:p>
            <a:pPr eaLnBrk="1" hangingPunct="1"/>
            <a:r>
              <a:rPr lang="en-US" altLang="en-US" sz="1000" smtClean="0"/>
              <a:t>The investigation of the SecSDLC begins with a directive from upper management, dictating the process, outcomes and goals of the project, as well as the constraints placed on the activity.  </a:t>
            </a:r>
          </a:p>
          <a:p>
            <a:pPr eaLnBrk="1" hangingPunct="1"/>
            <a:r>
              <a:rPr lang="en-US" altLang="en-US" sz="1000" smtClean="0"/>
              <a:t>Frequently, this phase begins with a statement of program security policy that outlines the implementation of security. </a:t>
            </a:r>
          </a:p>
          <a:p>
            <a:pPr eaLnBrk="1" hangingPunct="1"/>
            <a:r>
              <a:rPr lang="en-US" altLang="en-US" sz="1000" smtClean="0"/>
              <a:t>Teams of responsible managers, employees and contractors are organized, problems analyzed, and scope defined, including goals objectives, and constraints not covered in the program policy.  </a:t>
            </a:r>
          </a:p>
          <a:p>
            <a:pPr eaLnBrk="1" hangingPunct="1"/>
            <a:r>
              <a:rPr lang="en-US" altLang="en-US" sz="1000" smtClean="0"/>
              <a:t>Finally, an organizational feasibility analysis is performed to determine whether the organization has the resources and commitment necessary to conduct a successful security analysis and design. </a:t>
            </a:r>
          </a:p>
          <a:p>
            <a:pPr eaLnBrk="1" hangingPunct="1"/>
            <a:endParaRPr lang="en-US" altLang="en-US" sz="100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559FFB2-68F5-48D7-8D77-24EFDE9D5B45}" type="slidenum">
              <a:rPr lang="en-US" altLang="en-US"/>
              <a:pPr/>
              <a:t>91</a:t>
            </a:fld>
            <a:endParaRPr lang="en-US" altLang="en-US"/>
          </a:p>
        </p:txBody>
      </p:sp>
      <p:sp>
        <p:nvSpPr>
          <p:cNvPr id="173059" name="Rectangle 2"/>
          <p:cNvSpPr>
            <a:spLocks noRot="1" noChangeArrowheads="1" noTextEdit="1"/>
          </p:cNvSpPr>
          <p:nvPr>
            <p:ph type="sldImg"/>
          </p:nvPr>
        </p:nvSpPr>
        <p:spPr>
          <a:ln/>
        </p:spPr>
      </p:sp>
      <p:sp>
        <p:nvSpPr>
          <p:cNvPr id="173060"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Analysis</a:t>
            </a:r>
          </a:p>
          <a:p>
            <a:pPr eaLnBrk="1" hangingPunct="1"/>
            <a:r>
              <a:rPr lang="en-US" altLang="en-US" smtClean="0"/>
              <a:t>In the analysis phase, the documents from the investigation phase are studied.  </a:t>
            </a:r>
          </a:p>
          <a:p>
            <a:pPr eaLnBrk="1" hangingPunct="1"/>
            <a:r>
              <a:rPr lang="en-US" altLang="en-US" smtClean="0"/>
              <a:t>The development team conducts a preliminary analysis of existing security policies or programs, along with documented current threats and associated controls. </a:t>
            </a:r>
          </a:p>
          <a:p>
            <a:pPr eaLnBrk="1" hangingPunct="1"/>
            <a:r>
              <a:rPr lang="en-US" altLang="en-US" smtClean="0"/>
              <a:t>This phase also includes an analysis of relevant legal issues that could impact the design of the security solution.  </a:t>
            </a:r>
          </a:p>
          <a:p>
            <a:pPr eaLnBrk="1" hangingPunct="1"/>
            <a:r>
              <a:rPr lang="en-US" altLang="en-US" smtClean="0"/>
              <a:t>The risk management task -  identifying, assessing and evaluating the levels of risk facing the organization, also begins in this stage. </a:t>
            </a:r>
          </a:p>
          <a:p>
            <a:pPr eaLnBrk="1" hangingPunct="1"/>
            <a:endParaRPr lang="en-US"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BF6667C-54F6-491E-8702-72764147CD80}" type="slidenum">
              <a:rPr lang="en-US" altLang="en-US"/>
              <a:pPr/>
              <a:t>92</a:t>
            </a:fld>
            <a:endParaRPr lang="en-US" altLang="en-US"/>
          </a:p>
        </p:txBody>
      </p:sp>
      <p:sp>
        <p:nvSpPr>
          <p:cNvPr id="175107" name="Rectangle 2"/>
          <p:cNvSpPr>
            <a:spLocks noRot="1" noChangeArrowheads="1" noTextEdit="1"/>
          </p:cNvSpPr>
          <p:nvPr>
            <p:ph type="sldImg"/>
          </p:nvPr>
        </p:nvSpPr>
        <p:spPr>
          <a:ln/>
        </p:spPr>
      </p:sp>
      <p:sp>
        <p:nvSpPr>
          <p:cNvPr id="175108"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Logical Design</a:t>
            </a:r>
            <a:r>
              <a:rPr lang="en-US" altLang="en-US" smtClean="0"/>
              <a:t>  </a:t>
            </a:r>
          </a:p>
          <a:p>
            <a:pPr eaLnBrk="1" hangingPunct="1"/>
            <a:r>
              <a:rPr lang="en-US" altLang="en-US" smtClean="0"/>
              <a:t>The logical design phase creates and develops the blueprints for security, and examines and implements key policies that influence later decisions.  </a:t>
            </a:r>
          </a:p>
          <a:p>
            <a:pPr eaLnBrk="1" hangingPunct="1"/>
            <a:r>
              <a:rPr lang="en-US" altLang="en-US" smtClean="0"/>
              <a:t>Also at this stage, critical planning is developed for incident response actions to be taken in the event of partial or catastrophic loss. </a:t>
            </a:r>
          </a:p>
          <a:p>
            <a:pPr eaLnBrk="1" hangingPunct="1"/>
            <a:r>
              <a:rPr lang="en-US" altLang="en-US" smtClean="0"/>
              <a:t>Next, a feasibility analysis determines whether or not the project should continue or should be outsourced. </a:t>
            </a:r>
          </a:p>
          <a:p>
            <a:pPr eaLnBrk="1" hangingPunct="1"/>
            <a:r>
              <a:rPr lang="en-US" altLang="en-US" smtClean="0"/>
              <a:t>Physical Design </a:t>
            </a:r>
          </a:p>
          <a:p>
            <a:pPr eaLnBrk="1" hangingPunct="1"/>
            <a:r>
              <a:rPr lang="en-US" altLang="en-US" smtClean="0"/>
              <a:t>In the physical design phase, the security technology needed to support the blueprint outlined in the logical design is evaluated, alternative solutions generated, and a final design agreed upon. </a:t>
            </a:r>
          </a:p>
          <a:p>
            <a:pPr eaLnBrk="1" hangingPunct="1"/>
            <a:r>
              <a:rPr lang="en-US" altLang="en-US" smtClean="0"/>
              <a:t>The security blueprint may be revisited to keep it synchronized with the changes needed when the physical design is completed. </a:t>
            </a:r>
          </a:p>
          <a:p>
            <a:pPr eaLnBrk="1" hangingPunct="1"/>
            <a:r>
              <a:rPr lang="en-US" altLang="en-US" smtClean="0"/>
              <a:t>Criteria needed to determine the definition of successful solutions is also prepared during this phase. </a:t>
            </a:r>
          </a:p>
          <a:p>
            <a:pPr eaLnBrk="1" hangingPunct="1"/>
            <a:r>
              <a:rPr lang="en-US" altLang="en-US" smtClean="0"/>
              <a:t>Included at this time are the designs for physical security measures to support the proposed technological solutions. </a:t>
            </a:r>
          </a:p>
          <a:p>
            <a:pPr eaLnBrk="1" hangingPunct="1"/>
            <a:r>
              <a:rPr lang="en-US" altLang="en-US" smtClean="0"/>
              <a:t>At the end of this phase, a feasibility study should determine the readiness of the organization for the proposed project, and then the champion and users are presented with the design. </a:t>
            </a:r>
          </a:p>
          <a:p>
            <a:pPr eaLnBrk="1" hangingPunct="1"/>
            <a:r>
              <a:rPr lang="en-US" altLang="en-US" smtClean="0"/>
              <a:t>At this time, all parties involved have a chance to approve the project before implementation begins.</a:t>
            </a:r>
          </a:p>
          <a:p>
            <a:pPr eaLnBrk="1" hangingPunct="1"/>
            <a:endParaRPr lang="en-US" altLang="en-US" smtClean="0"/>
          </a:p>
          <a:p>
            <a:pPr eaLnBrk="1" hangingPunct="1"/>
            <a:endParaRPr lang="en-US"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9B6F255-9BE9-4E73-B13E-F84B3183EBB0}" type="slidenum">
              <a:rPr lang="en-US" altLang="en-US"/>
              <a:pPr/>
              <a:t>94</a:t>
            </a:fld>
            <a:endParaRPr lang="en-US" altLang="en-US"/>
          </a:p>
        </p:txBody>
      </p:sp>
      <p:sp>
        <p:nvSpPr>
          <p:cNvPr id="178179" name="Rectangle 2"/>
          <p:cNvSpPr>
            <a:spLocks noRot="1" noChangeArrowheads="1" noTextEdit="1"/>
          </p:cNvSpPr>
          <p:nvPr>
            <p:ph type="sldImg"/>
          </p:nvPr>
        </p:nvSpPr>
        <p:spPr>
          <a:ln/>
        </p:spPr>
      </p:sp>
      <p:sp>
        <p:nvSpPr>
          <p:cNvPr id="178180"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Implementation</a:t>
            </a:r>
          </a:p>
          <a:p>
            <a:pPr eaLnBrk="1" hangingPunct="1"/>
            <a:r>
              <a:rPr lang="en-US" altLang="en-US" sz="1000" smtClean="0"/>
              <a:t>The implementation phase is similar to the traditional SDLC. </a:t>
            </a:r>
          </a:p>
          <a:p>
            <a:pPr eaLnBrk="1" hangingPunct="1"/>
            <a:r>
              <a:rPr lang="en-US" altLang="en-US" sz="1000" smtClean="0"/>
              <a:t>The security solutions are acquired (made or bought), tested, and implemented, and tested again.  </a:t>
            </a:r>
          </a:p>
          <a:p>
            <a:pPr eaLnBrk="1" hangingPunct="1"/>
            <a:r>
              <a:rPr lang="en-US" altLang="en-US" sz="1000" smtClean="0"/>
              <a:t>Personnel issues are evaluated and specific training and education programs conducted.  </a:t>
            </a:r>
          </a:p>
          <a:p>
            <a:pPr eaLnBrk="1" hangingPunct="1"/>
            <a:r>
              <a:rPr lang="en-US" altLang="en-US" sz="1000" smtClean="0"/>
              <a:t>Finally, the entire tested package is presented to upper management for final approval.</a:t>
            </a:r>
          </a:p>
          <a:p>
            <a:pPr eaLnBrk="1" hangingPunct="1"/>
            <a:endParaRPr lang="en-US" altLang="en-US" sz="100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E2FF608-CA74-495C-86F5-F0F44ED5543A}" type="slidenum">
              <a:rPr lang="en-US" altLang="en-US"/>
              <a:pPr/>
              <a:t>95</a:t>
            </a:fld>
            <a:endParaRPr lang="en-US" altLang="en-US"/>
          </a:p>
        </p:txBody>
      </p:sp>
      <p:sp>
        <p:nvSpPr>
          <p:cNvPr id="180227" name="Rectangle 2"/>
          <p:cNvSpPr>
            <a:spLocks noRot="1" noChangeArrowheads="1" noTextEdit="1"/>
          </p:cNvSpPr>
          <p:nvPr>
            <p:ph type="sldImg"/>
          </p:nvPr>
        </p:nvSpPr>
        <p:spPr>
          <a:ln/>
        </p:spPr>
      </p:sp>
      <p:sp>
        <p:nvSpPr>
          <p:cNvPr id="180228"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Maintenance and Change</a:t>
            </a:r>
          </a:p>
          <a:p>
            <a:pPr eaLnBrk="1" hangingPunct="1"/>
            <a:r>
              <a:rPr lang="en-US" altLang="en-US" sz="1000" smtClean="0"/>
              <a:t>The maintenance and change phase, though last, is perhaps most important, given the high level of ingenuity in today’s threats. </a:t>
            </a:r>
          </a:p>
          <a:p>
            <a:pPr eaLnBrk="1" hangingPunct="1"/>
            <a:r>
              <a:rPr lang="en-US" altLang="en-US" sz="1000" smtClean="0"/>
              <a:t>The reparation and restoration of information is a constant duel with an often-unseen adversary.  </a:t>
            </a:r>
          </a:p>
          <a:p>
            <a:pPr eaLnBrk="1" hangingPunct="1"/>
            <a:r>
              <a:rPr lang="en-US" altLang="en-US" sz="1000" smtClean="0"/>
              <a:t>As new threats emerge and old threats evolve, the information security profile of an organization requires constant adaptation to prevent threats from successfully penetrating sensitive data</a:t>
            </a:r>
          </a:p>
          <a:p>
            <a:pPr eaLnBrk="1" hangingPunct="1"/>
            <a:endParaRPr lang="en-US" altLang="en-US" sz="100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E0DD40D-52E3-472C-8AD1-4E0732C1B98F}" type="slidenum">
              <a:rPr lang="en-US" altLang="en-US"/>
              <a:pPr/>
              <a:t>96</a:t>
            </a:fld>
            <a:endParaRPr lang="en-US" altLang="en-US"/>
          </a:p>
        </p:txBody>
      </p:sp>
      <p:sp>
        <p:nvSpPr>
          <p:cNvPr id="182275" name="Rectangle 2"/>
          <p:cNvSpPr>
            <a:spLocks noRot="1" noChangeArrowheads="1" noTextEdit="1"/>
          </p:cNvSpPr>
          <p:nvPr>
            <p:ph type="sldImg"/>
          </p:nvPr>
        </p:nvSpPr>
        <p:spPr>
          <a:ln/>
        </p:spPr>
      </p:sp>
      <p:sp>
        <p:nvSpPr>
          <p:cNvPr id="182276"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Security Professionals And The Organization</a:t>
            </a:r>
          </a:p>
          <a:p>
            <a:pPr eaLnBrk="1" hangingPunct="1"/>
            <a:r>
              <a:rPr lang="en-US" altLang="en-US" sz="1000" smtClean="0"/>
              <a:t>It takes a wide range of professionals to support a diverse information security program.  </a:t>
            </a:r>
          </a:p>
          <a:p>
            <a:pPr eaLnBrk="1" hangingPunct="1"/>
            <a:r>
              <a:rPr lang="en-US" altLang="en-US" sz="1000" smtClean="0"/>
              <a:t>To develop and execute specific security policies and procedures, additional administrative support and technical expertise is required </a:t>
            </a:r>
          </a:p>
          <a:p>
            <a:pPr eaLnBrk="1" hangingPunct="1"/>
            <a:endParaRPr lang="en-US" altLang="en-US" sz="10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29F9B91-98AF-40B5-96E4-571AA706EA82}" type="slidenum">
              <a:rPr lang="en-US" altLang="en-US"/>
              <a:pPr/>
              <a:t>10</a:t>
            </a:fld>
            <a:endParaRPr lang="en-US" altLang="en-US"/>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The Present</a:t>
            </a:r>
          </a:p>
          <a:p>
            <a:pPr eaLnBrk="1" hangingPunct="1"/>
            <a:r>
              <a:rPr lang="en-US" altLang="en-US" smtClean="0"/>
              <a:t>Today, the Internet has brought millions of unsecured computer networks into communication with each other.  </a:t>
            </a:r>
          </a:p>
          <a:p>
            <a:pPr eaLnBrk="1" hangingPunct="1"/>
            <a:r>
              <a:rPr lang="en-US" altLang="en-US" smtClean="0"/>
              <a:t>Our ability to secure each computer’s stored information is now influenced by the security on each computer to which it is connected. </a:t>
            </a:r>
          </a:p>
          <a:p>
            <a:pPr eaLnBrk="1" hangingPunct="1"/>
            <a:endParaRPr lang="en-US"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B22551C-BDAD-48E0-8E9A-0DC53C35C3FB}" type="slidenum">
              <a:rPr lang="en-US" altLang="en-US"/>
              <a:pPr/>
              <a:t>97</a:t>
            </a:fld>
            <a:endParaRPr lang="en-US" altLang="en-US"/>
          </a:p>
        </p:txBody>
      </p:sp>
      <p:sp>
        <p:nvSpPr>
          <p:cNvPr id="184323" name="Rectangle 2"/>
          <p:cNvSpPr>
            <a:spLocks noRot="1" noChangeArrowheads="1" noTextEdit="1"/>
          </p:cNvSpPr>
          <p:nvPr>
            <p:ph type="sldImg"/>
          </p:nvPr>
        </p:nvSpPr>
        <p:spPr>
          <a:ln/>
        </p:spPr>
      </p:sp>
      <p:sp>
        <p:nvSpPr>
          <p:cNvPr id="184324"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Senior Management </a:t>
            </a:r>
          </a:p>
          <a:p>
            <a:pPr eaLnBrk="1" hangingPunct="1"/>
            <a:r>
              <a:rPr lang="en-US" altLang="en-US" sz="1000" smtClean="0"/>
              <a:t>Chief Information Officer - the senior technology officer, although other titles such as Vice President of Information, VP of Information Technology, and VP of Systems may be used.  The CIO is primarily responsible for advising the Chief Executive Officer, President or company owner on the strategic planning that affects the management of information in the organization.  </a:t>
            </a:r>
          </a:p>
          <a:p>
            <a:pPr eaLnBrk="1" hangingPunct="1"/>
            <a:r>
              <a:rPr lang="en-US" altLang="en-US" sz="1000" smtClean="0"/>
              <a:t>Chief Information Security Officer - the individual primarily responsible for the assessment, management, and implementation of securing the information in the organization. The CISO may also be referred to as the Manager for Security, the Security Administrator, or a similar title.  </a:t>
            </a:r>
          </a:p>
          <a:p>
            <a:pPr eaLnBrk="1" hangingPunct="1"/>
            <a:endParaRPr lang="en-US"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41C944C-39E7-48F9-9D7E-AE6026B0CA18}" type="slidenum">
              <a:rPr lang="en-US" altLang="en-US"/>
              <a:pPr/>
              <a:t>98</a:t>
            </a:fld>
            <a:endParaRPr lang="en-US" altLang="en-US"/>
          </a:p>
        </p:txBody>
      </p:sp>
      <p:sp>
        <p:nvSpPr>
          <p:cNvPr id="186371" name="Rectangle 2"/>
          <p:cNvSpPr>
            <a:spLocks noRot="1" noChangeArrowheads="1" noTextEdit="1"/>
          </p:cNvSpPr>
          <p:nvPr>
            <p:ph type="sldImg"/>
          </p:nvPr>
        </p:nvSpPr>
        <p:spPr>
          <a:ln/>
        </p:spPr>
      </p:sp>
      <p:sp>
        <p:nvSpPr>
          <p:cNvPr id="186372"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Security Project Team </a:t>
            </a:r>
          </a:p>
          <a:p>
            <a:pPr eaLnBrk="1" hangingPunct="1"/>
            <a:r>
              <a:rPr lang="en-US" altLang="en-US" sz="1000" smtClean="0"/>
              <a:t>A number of individuals who are experienced in one or multiple requirements of both the technical and non-technical areas. </a:t>
            </a:r>
          </a:p>
          <a:p>
            <a:pPr eaLnBrk="1" hangingPunct="1"/>
            <a:r>
              <a:rPr lang="en-US" altLang="en-US" sz="1000" smtClean="0"/>
              <a:t>The champion: a senior executive who promotes the project and ensures its support, both financially and administratively, at the highest levels of the organization.</a:t>
            </a:r>
          </a:p>
          <a:p>
            <a:pPr eaLnBrk="1" hangingPunct="1"/>
            <a:r>
              <a:rPr lang="en-US" altLang="en-US" sz="1000" smtClean="0"/>
              <a:t>The team leader: a project manager, who may be a departmental line manager or staff unit manager, who understands project management, personnel management, and information security technical requirements.</a:t>
            </a:r>
          </a:p>
          <a:p>
            <a:pPr eaLnBrk="1" hangingPunct="1"/>
            <a:r>
              <a:rPr lang="en-US" altLang="en-US" sz="1000" smtClean="0"/>
              <a:t>Security policy developers:  individuals who understand the organizational culture, policies, and requirements for developing and implementing successful policies.</a:t>
            </a:r>
          </a:p>
          <a:p>
            <a:pPr eaLnBrk="1" hangingPunct="1"/>
            <a:r>
              <a:rPr lang="en-US" altLang="en-US" sz="900" smtClean="0"/>
              <a:t>Risk assessment specialists: individuals who understand financial risk assessment techniques, the value of organizational assets, and the security methods to be used.</a:t>
            </a:r>
          </a:p>
          <a:p>
            <a:pPr eaLnBrk="1" hangingPunct="1"/>
            <a:r>
              <a:rPr lang="en-US" altLang="en-US" sz="900" smtClean="0"/>
              <a:t>Security professionals: dedicated, trained, and well-educated specialists in all aspects of information security from both technical and non-technical standpoints.  </a:t>
            </a:r>
          </a:p>
          <a:p>
            <a:pPr eaLnBrk="1" hangingPunct="1"/>
            <a:r>
              <a:rPr lang="en-US" altLang="en-US" sz="900" smtClean="0"/>
              <a:t>Systems administrators: individuals with the primary responsibility for administering the systems that house the information used by the organization.</a:t>
            </a:r>
          </a:p>
          <a:p>
            <a:pPr eaLnBrk="1" hangingPunct="1"/>
            <a:r>
              <a:rPr lang="en-US" altLang="en-US" sz="900" smtClean="0"/>
              <a:t>End users: those the new system will most directly impact.  Ideally, a selection of users from various departments, levels, and degrees of technical knowledge assist the team in focusing on the application of realistic controls applied in ways that do not disrupt the essential business activities they seek to safeguard.</a:t>
            </a:r>
          </a:p>
          <a:p>
            <a:pPr eaLnBrk="1" hangingPunct="1"/>
            <a:endParaRPr lang="en-US"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AA7632C-E509-4DF3-AE37-AB139BA9AA65}" type="slidenum">
              <a:rPr lang="en-US" altLang="en-US"/>
              <a:pPr/>
              <a:t>99</a:t>
            </a:fld>
            <a:endParaRPr lang="en-US" altLang="en-US"/>
          </a:p>
        </p:txBody>
      </p:sp>
      <p:sp>
        <p:nvSpPr>
          <p:cNvPr id="188419" name="Rectangle 2"/>
          <p:cNvSpPr>
            <a:spLocks noRot="1" noChangeArrowheads="1" noTextEdit="1"/>
          </p:cNvSpPr>
          <p:nvPr>
            <p:ph type="sldImg"/>
          </p:nvPr>
        </p:nvSpPr>
        <p:spPr>
          <a:ln/>
        </p:spPr>
      </p:sp>
      <p:sp>
        <p:nvSpPr>
          <p:cNvPr id="188420"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Data Ownership</a:t>
            </a:r>
          </a:p>
          <a:p>
            <a:pPr eaLnBrk="1" hangingPunct="1"/>
            <a:r>
              <a:rPr lang="en-US" altLang="en-US" sz="1000" smtClean="0"/>
              <a:t>Now that you understand the responsibilities of both senior management and the security project team, we can define the roles of those who own and safeguard the data.</a:t>
            </a:r>
          </a:p>
          <a:p>
            <a:pPr eaLnBrk="1" hangingPunct="1"/>
            <a:r>
              <a:rPr lang="en-US" altLang="en-US" sz="1000" smtClean="0"/>
              <a:t>Data Owner - responsible for the security and use of a particular set of information.  Data owners usually determine the level of data classification associated with the data, as well as changes to that classification required by organization change.  </a:t>
            </a:r>
          </a:p>
          <a:p>
            <a:pPr eaLnBrk="1" hangingPunct="1"/>
            <a:r>
              <a:rPr lang="en-US" altLang="en-US" sz="1000" smtClean="0"/>
              <a:t>Data Custodian - responsible for the storage, maintenance, and protection of the information.  The duties of a data custodian often include overseeing data storage and backups, implementing the specific procedures and policies laid out in the security policies and plans, and reporting to the data owner.  </a:t>
            </a:r>
          </a:p>
          <a:p>
            <a:pPr eaLnBrk="1" hangingPunct="1"/>
            <a:r>
              <a:rPr lang="en-US" altLang="en-US" sz="1000" smtClean="0"/>
              <a:t>Data Users - the end systems users who work with the information to perform their daily jobs supporting the mission of the organization.  Everyone in the organization is responsible for the security of data, so data users are included here as individuals with an information security role.</a:t>
            </a:r>
          </a:p>
          <a:p>
            <a:pPr eaLnBrk="1" hangingPunct="1"/>
            <a:endParaRPr lang="en-US" altLang="en-US" sz="100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D34674E-FB49-43C4-9680-5171DA53DEF9}" type="slidenum">
              <a:rPr lang="en-US" altLang="en-US"/>
              <a:pPr/>
              <a:t>100</a:t>
            </a:fld>
            <a:endParaRPr lang="en-US" altLang="en-US"/>
          </a:p>
        </p:txBody>
      </p:sp>
      <p:sp>
        <p:nvSpPr>
          <p:cNvPr id="190467" name="Rectangle 2"/>
          <p:cNvSpPr>
            <a:spLocks noRot="1" noChangeArrowheads="1" noTextEdit="1"/>
          </p:cNvSpPr>
          <p:nvPr>
            <p:ph type="sldImg"/>
          </p:nvPr>
        </p:nvSpPr>
        <p:spPr>
          <a:ln/>
        </p:spPr>
      </p:sp>
      <p:sp>
        <p:nvSpPr>
          <p:cNvPr id="190468"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Communities Of Interest</a:t>
            </a:r>
          </a:p>
          <a:p>
            <a:pPr eaLnBrk="1" hangingPunct="1"/>
            <a:r>
              <a:rPr lang="en-US" altLang="en-US" smtClean="0"/>
              <a:t>Each organization develops and maintains its own unique culture and values. Within that corporate culture, there are communities of interest.  These include:</a:t>
            </a:r>
          </a:p>
          <a:p>
            <a:pPr eaLnBrk="1" hangingPunct="1"/>
            <a:r>
              <a:rPr lang="en-US" altLang="en-US" smtClean="0"/>
              <a:t>Information Security Management and Professionals</a:t>
            </a:r>
          </a:p>
          <a:p>
            <a:pPr eaLnBrk="1" hangingPunct="1"/>
            <a:r>
              <a:rPr lang="en-US" altLang="en-US" smtClean="0"/>
              <a:t>Information Technology Management and Professionals</a:t>
            </a:r>
          </a:p>
          <a:p>
            <a:pPr eaLnBrk="1" hangingPunct="1"/>
            <a:r>
              <a:rPr lang="en-US" altLang="en-US" smtClean="0"/>
              <a:t>Organizational Management and Professionals</a:t>
            </a:r>
          </a:p>
          <a:p>
            <a:pPr eaLnBrk="1" hangingPunct="1"/>
            <a:endParaRPr lang="en-US"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AD93470-1023-4CAA-83CA-435C860C907F}" type="slidenum">
              <a:rPr lang="en-US" altLang="en-US"/>
              <a:pPr/>
              <a:t>101</a:t>
            </a:fld>
            <a:endParaRPr lang="en-US" altLang="en-US"/>
          </a:p>
        </p:txBody>
      </p:sp>
      <p:sp>
        <p:nvSpPr>
          <p:cNvPr id="192515" name="Rectangle 2"/>
          <p:cNvSpPr>
            <a:spLocks noRot="1" noChangeArrowheads="1" noTextEdit="1"/>
          </p:cNvSpPr>
          <p:nvPr>
            <p:ph type="sldImg"/>
          </p:nvPr>
        </p:nvSpPr>
        <p:spPr>
          <a:ln/>
        </p:spPr>
      </p:sp>
      <p:sp>
        <p:nvSpPr>
          <p:cNvPr id="192516" name="Rectangle 3"/>
          <p:cNvSpPr>
            <a:spLocks noGrp="1" noChangeArrowheads="1"/>
          </p:cNvSpPr>
          <p:nvPr>
            <p:ph type="body" idx="1"/>
          </p:nvPr>
        </p:nvSpPr>
        <p:spPr>
          <a:xfrm>
            <a:off x="914400" y="4343400"/>
            <a:ext cx="5029200" cy="4114800"/>
          </a:xfrm>
          <a:noFill/>
        </p:spPr>
        <p:txBody>
          <a:bodyPr/>
          <a:lstStyle/>
          <a:p>
            <a:pPr eaLnBrk="1" hangingPunct="1"/>
            <a:r>
              <a:rPr lang="en-US" altLang="en-US" sz="1000" b="1" smtClean="0"/>
              <a:t>Key Terms	</a:t>
            </a:r>
          </a:p>
          <a:p>
            <a:pPr eaLnBrk="1" hangingPunct="1"/>
            <a:r>
              <a:rPr lang="en-US" altLang="en-US" sz="1000" smtClean="0"/>
              <a:t>Access - a subject or object’s ability to use, manipulate, modify, or affect another subject or object.  </a:t>
            </a:r>
          </a:p>
          <a:p>
            <a:pPr eaLnBrk="1" hangingPunct="1"/>
            <a:r>
              <a:rPr lang="en-US" altLang="en-US" sz="1000" smtClean="0"/>
              <a:t>Asset -  the organizational resource that is being protected. </a:t>
            </a:r>
          </a:p>
          <a:p>
            <a:pPr eaLnBrk="1" hangingPunct="1"/>
            <a:r>
              <a:rPr lang="en-US" altLang="en-US" sz="1000" smtClean="0"/>
              <a:t>Attack - an act that is an intentional or unintentional attempt to cause damage or compromise to the information and/or the systems that support it. </a:t>
            </a:r>
          </a:p>
          <a:p>
            <a:pPr eaLnBrk="1" hangingPunct="1"/>
            <a:r>
              <a:rPr lang="en-US" altLang="en-US" sz="1000" smtClean="0"/>
              <a:t>Control, Safeguard or Countermeasure - security mechanisms, policies or procedures that can successfully counter attacks, reduce risk, resolve vulnerabilities, and otherwise improve the security within an organization.  </a:t>
            </a:r>
          </a:p>
          <a:p>
            <a:pPr eaLnBrk="1" hangingPunct="1"/>
            <a:r>
              <a:rPr lang="en-US" altLang="en-US" sz="1000" smtClean="0"/>
              <a:t>Exploit – to take advantage of weaknesses or vulnerability in a system.  </a:t>
            </a:r>
          </a:p>
          <a:p>
            <a:pPr eaLnBrk="1" hangingPunct="1"/>
            <a:r>
              <a:rPr lang="en-US" altLang="en-US" sz="1000" smtClean="0"/>
              <a:t>Exposure - a single instance of being open to damage.  </a:t>
            </a:r>
          </a:p>
          <a:p>
            <a:pPr eaLnBrk="1" hangingPunct="1"/>
            <a:r>
              <a:rPr lang="en-US" altLang="en-US" sz="1000" smtClean="0"/>
              <a:t>Hack - Good: to use computers or systems for enjoyment; Bad: to illegally gain access to a computer or system. </a:t>
            </a:r>
          </a:p>
          <a:p>
            <a:pPr eaLnBrk="1" hangingPunct="1"/>
            <a:r>
              <a:rPr lang="en-US" altLang="en-US" sz="1000" smtClean="0"/>
              <a:t>Object - a passive entity in the information system that receives or contains information.  </a:t>
            </a:r>
          </a:p>
          <a:p>
            <a:pPr eaLnBrk="1" hangingPunct="1"/>
            <a:r>
              <a:rPr lang="en-US" altLang="en-US" sz="1000" smtClean="0"/>
              <a:t>Risk - the probability that something can happen.  </a:t>
            </a:r>
          </a:p>
          <a:p>
            <a:pPr eaLnBrk="1" hangingPunct="1"/>
            <a:r>
              <a:rPr lang="en-US" altLang="en-US" sz="1000" smtClean="0"/>
              <a:t>Security Blueprint - the plan for the implementation of new security measures in the organization. </a:t>
            </a:r>
          </a:p>
          <a:p>
            <a:pPr eaLnBrk="1" hangingPunct="1"/>
            <a:r>
              <a:rPr lang="en-US" altLang="en-US" sz="1000" smtClean="0"/>
              <a:t>Security Model - a collection of specific security rules that represents the implementation of a security policy.  </a:t>
            </a:r>
          </a:p>
          <a:p>
            <a:pPr eaLnBrk="1" hangingPunct="1"/>
            <a:r>
              <a:rPr lang="en-US" altLang="en-US" sz="1000" smtClean="0"/>
              <a:t>Security Posture or Security Profile - a general label for the combination of all policy, procedures, technology, and programs that make up the total security effort currently in place.</a:t>
            </a:r>
          </a:p>
          <a:p>
            <a:pPr eaLnBrk="1" hangingPunct="1"/>
            <a:r>
              <a:rPr lang="en-US" altLang="en-US" sz="1000" smtClean="0"/>
              <a:t>Subject - an active entity that interacts with an information system and causes information to move through the system for a specific end purpose</a:t>
            </a:r>
          </a:p>
          <a:p>
            <a:pPr eaLnBrk="1" hangingPunct="1"/>
            <a:r>
              <a:rPr lang="en-US" altLang="en-US" sz="1000" smtClean="0"/>
              <a:t>Threats - a category of objects, persons, or other entities that represents a potential danger to an asset. </a:t>
            </a:r>
          </a:p>
          <a:p>
            <a:pPr eaLnBrk="1" hangingPunct="1"/>
            <a:r>
              <a:rPr lang="en-US" altLang="en-US" sz="1000" smtClean="0"/>
              <a:t>Threat Agent - a specific instance or component of a more general threat. </a:t>
            </a:r>
          </a:p>
          <a:p>
            <a:pPr eaLnBrk="1" hangingPunct="1"/>
            <a:r>
              <a:rPr lang="en-US" altLang="en-US" sz="1000" smtClean="0"/>
              <a:t>Vulnerability - weaknesses or faults in a system or protection mechanism that expose information to attack or damage. </a:t>
            </a:r>
          </a:p>
          <a:p>
            <a:pPr eaLnBrk="1" hangingPunct="1"/>
            <a:endParaRPr lang="en-US" altLang="en-US" sz="100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32B2B4B-9470-4116-AAE0-897AEA6BB29E}" type="slidenum">
              <a:rPr lang="en-US" altLang="en-US"/>
              <a:pPr/>
              <a:t>102</a:t>
            </a:fld>
            <a:endParaRPr lang="en-US" altLang="en-US"/>
          </a:p>
        </p:txBody>
      </p:sp>
      <p:sp>
        <p:nvSpPr>
          <p:cNvPr id="194563" name="Rectangle 2"/>
          <p:cNvSpPr>
            <a:spLocks noRot="1" noChangeArrowheads="1" noTextEdit="1"/>
          </p:cNvSpPr>
          <p:nvPr>
            <p:ph type="sldImg"/>
          </p:nvPr>
        </p:nvSpPr>
        <p:spPr>
          <a:ln/>
        </p:spPr>
      </p:sp>
      <p:sp>
        <p:nvSpPr>
          <p:cNvPr id="194564"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3DD93D3-E040-44C8-8CA8-BD0FFC9826F8}" type="slidenum">
              <a:rPr lang="en-US" altLang="en-US"/>
              <a:pPr/>
              <a:t>103</a:t>
            </a:fld>
            <a:endParaRPr lang="en-US" altLang="en-US"/>
          </a:p>
        </p:txBody>
      </p:sp>
      <p:sp>
        <p:nvSpPr>
          <p:cNvPr id="196611" name="Rectangle 2"/>
          <p:cNvSpPr>
            <a:spLocks noRot="1" noChangeArrowheads="1" noTextEdit="1"/>
          </p:cNvSpPr>
          <p:nvPr>
            <p:ph type="sldImg"/>
          </p:nvPr>
        </p:nvSpPr>
        <p:spPr>
          <a:ln/>
        </p:spPr>
      </p:sp>
      <p:sp>
        <p:nvSpPr>
          <p:cNvPr id="196612"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CF9F08E-7736-43A5-B7C4-2A4DEAB813DA}" type="slidenum">
              <a:rPr lang="en-US" altLang="en-US"/>
              <a:pPr/>
              <a:t>11</a:t>
            </a:fld>
            <a:endParaRPr lang="en-US" altLang="en-US"/>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xfrm>
            <a:off x="914400" y="4343400"/>
            <a:ext cx="5029200" cy="4114800"/>
          </a:xfrm>
          <a:noFill/>
        </p:spPr>
        <p:txBody>
          <a:bodyPr/>
          <a:lstStyle/>
          <a:p>
            <a:pPr eaLnBrk="1" hangingPunct="1"/>
            <a:r>
              <a:rPr lang="en-US" altLang="en-US" b="1" smtClean="0"/>
              <a:t>What Is Security?</a:t>
            </a:r>
          </a:p>
          <a:p>
            <a:pPr eaLnBrk="1" hangingPunct="1"/>
            <a:r>
              <a:rPr lang="en-US" altLang="en-US" smtClean="0"/>
              <a:t>In general, security is “the quality or state of being secure--to be free from danger.”  </a:t>
            </a:r>
          </a:p>
          <a:p>
            <a:pPr eaLnBrk="1" hangingPunct="1"/>
            <a:r>
              <a:rPr lang="en-US" altLang="en-US" smtClean="0"/>
              <a:t>It means to be protected from adversaries--from those who would do harm, intentionally or otherwise.  </a:t>
            </a:r>
          </a:p>
          <a:p>
            <a:pPr eaLnBrk="1" hangingPunct="1"/>
            <a:r>
              <a:rPr lang="en-US" altLang="en-US" smtClean="0"/>
              <a:t>What Is Security?</a:t>
            </a:r>
          </a:p>
          <a:p>
            <a:pPr eaLnBrk="1" hangingPunct="1"/>
            <a:r>
              <a:rPr lang="en-US" altLang="en-US" sz="900" smtClean="0"/>
              <a:t>	A successful organization should have the following multiple layers of security in place for the protection of its operations: </a:t>
            </a:r>
          </a:p>
          <a:p>
            <a:pPr lvl="1" eaLnBrk="1" hangingPunct="1"/>
            <a:r>
              <a:rPr lang="en-US" altLang="en-US" sz="900" smtClean="0"/>
              <a:t>Physical security -  to protect the physical items, objects, or areas of an organization from unauthorized access and misuse.</a:t>
            </a:r>
          </a:p>
          <a:p>
            <a:pPr lvl="1" eaLnBrk="1" hangingPunct="1"/>
            <a:r>
              <a:rPr lang="en-US" altLang="en-US" sz="900" smtClean="0"/>
              <a:t>Personal security – to protect the individual or group of individuals who are authorized to access the organization and its operations.</a:t>
            </a:r>
          </a:p>
          <a:p>
            <a:pPr lvl="1" eaLnBrk="1" hangingPunct="1"/>
            <a:r>
              <a:rPr lang="en-US" altLang="en-US" sz="900" smtClean="0"/>
              <a:t>Operations security – to protect the details of a particular operation or series of activities.</a:t>
            </a:r>
          </a:p>
          <a:p>
            <a:pPr lvl="1" eaLnBrk="1" hangingPunct="1"/>
            <a:r>
              <a:rPr lang="en-US" altLang="en-US" sz="900" smtClean="0"/>
              <a:t>Communications security – to protect an organization’s communications media, technology, and content.</a:t>
            </a:r>
          </a:p>
          <a:p>
            <a:pPr lvl="1" eaLnBrk="1" hangingPunct="1"/>
            <a:r>
              <a:rPr lang="en-US" altLang="en-US" sz="900" smtClean="0"/>
              <a:t>Network security – to protect networking components, connections, and contents.</a:t>
            </a:r>
          </a:p>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B20E028-E609-44B3-8471-C13477DD96C8}" type="slidenum">
              <a:rPr lang="en-US" altLang="en-US"/>
              <a:pPr>
                <a:defRPr/>
              </a:pPr>
              <a:t>‹#›</a:t>
            </a:fld>
            <a:endParaRPr lang="en-US" altLang="en-US"/>
          </a:p>
        </p:txBody>
      </p:sp>
    </p:spTree>
    <p:extLst>
      <p:ext uri="{BB962C8B-B14F-4D97-AF65-F5344CB8AC3E}">
        <p14:creationId xmlns:p14="http://schemas.microsoft.com/office/powerpoint/2010/main" val="2522876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A1BB194-4331-4BC9-BDFF-ECC0A88BE47C}" type="slidenum">
              <a:rPr lang="en-US" altLang="en-US"/>
              <a:pPr>
                <a:defRPr/>
              </a:pPr>
              <a:t>‹#›</a:t>
            </a:fld>
            <a:endParaRPr lang="en-US" altLang="en-US"/>
          </a:p>
        </p:txBody>
      </p:sp>
    </p:spTree>
    <p:extLst>
      <p:ext uri="{BB962C8B-B14F-4D97-AF65-F5344CB8AC3E}">
        <p14:creationId xmlns:p14="http://schemas.microsoft.com/office/powerpoint/2010/main" val="3506183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F16BF4C-0FE8-465C-B04B-5D8B1FB4B542}" type="slidenum">
              <a:rPr lang="en-US" altLang="en-US"/>
              <a:pPr>
                <a:defRPr/>
              </a:pPr>
              <a:t>‹#›</a:t>
            </a:fld>
            <a:endParaRPr lang="en-US" altLang="en-US"/>
          </a:p>
        </p:txBody>
      </p:sp>
    </p:spTree>
    <p:extLst>
      <p:ext uri="{BB962C8B-B14F-4D97-AF65-F5344CB8AC3E}">
        <p14:creationId xmlns:p14="http://schemas.microsoft.com/office/powerpoint/2010/main" val="40178682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8600" y="1371600"/>
            <a:ext cx="4305300" cy="48006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371600"/>
            <a:ext cx="4305300" cy="48006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0" y="6400800"/>
            <a:ext cx="685800" cy="457200"/>
          </a:xfrm>
        </p:spPr>
        <p:txBody>
          <a:bodyPr/>
          <a:lstStyle>
            <a:lvl1pPr>
              <a:defRPr smtClean="0"/>
            </a:lvl1pPr>
          </a:lstStyle>
          <a:p>
            <a:pPr>
              <a:defRPr/>
            </a:pPr>
            <a:endParaRPr lang="en-US" altLang="en-US"/>
          </a:p>
        </p:txBody>
      </p:sp>
      <p:sp>
        <p:nvSpPr>
          <p:cNvPr id="6" name="Footer Placeholder 5"/>
          <p:cNvSpPr>
            <a:spLocks noGrp="1"/>
          </p:cNvSpPr>
          <p:nvPr>
            <p:ph type="ftr" sz="quarter" idx="11"/>
          </p:nvPr>
        </p:nvSpPr>
        <p:spPr>
          <a:xfrm>
            <a:off x="228600" y="6248400"/>
            <a:ext cx="5867400" cy="533400"/>
          </a:xfrm>
        </p:spPr>
        <p:txBody>
          <a:bodyPr/>
          <a:lstStyle>
            <a:lvl1pPr>
              <a:defRPr smtClean="0"/>
            </a:lvl1pPr>
          </a:lstStyle>
          <a:p>
            <a:pPr>
              <a:defRPr/>
            </a:pPr>
            <a:endParaRPr lang="en-US" altLang="en-US"/>
          </a:p>
        </p:txBody>
      </p:sp>
      <p:sp>
        <p:nvSpPr>
          <p:cNvPr id="7" name="Slide Number Placeholder 6"/>
          <p:cNvSpPr>
            <a:spLocks noGrp="1"/>
          </p:cNvSpPr>
          <p:nvPr>
            <p:ph type="sldNum" sz="quarter" idx="12"/>
          </p:nvPr>
        </p:nvSpPr>
        <p:spPr>
          <a:xfrm>
            <a:off x="6858000" y="6248400"/>
            <a:ext cx="2286000" cy="533400"/>
          </a:xfrm>
        </p:spPr>
        <p:txBody>
          <a:bodyPr/>
          <a:lstStyle>
            <a:lvl1pPr>
              <a:defRPr smtClean="0"/>
            </a:lvl1pPr>
          </a:lstStyle>
          <a:p>
            <a:pPr>
              <a:defRPr/>
            </a:pPr>
            <a:r>
              <a:rPr lang="en-US" altLang="en-US"/>
              <a:t> Slide </a:t>
            </a:r>
            <a:fld id="{9BB5F67C-93CD-485F-B0D6-27AAF1044BD9}" type="slidenum">
              <a:rPr lang="en-US" altLang="en-US"/>
              <a:pPr>
                <a:defRPr/>
              </a:pPr>
              <a:t>‹#›</a:t>
            </a:fld>
            <a:endParaRPr lang="en-US" altLang="en-US"/>
          </a:p>
        </p:txBody>
      </p:sp>
    </p:spTree>
    <p:extLst>
      <p:ext uri="{BB962C8B-B14F-4D97-AF65-F5344CB8AC3E}">
        <p14:creationId xmlns:p14="http://schemas.microsoft.com/office/powerpoint/2010/main" val="3397618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629C7E-F0E3-4276-BC88-D335718DDE89}" type="slidenum">
              <a:rPr lang="en-US" altLang="en-US"/>
              <a:pPr>
                <a:defRPr/>
              </a:pPr>
              <a:t>‹#›</a:t>
            </a:fld>
            <a:endParaRPr lang="en-US" altLang="en-US"/>
          </a:p>
        </p:txBody>
      </p:sp>
    </p:spTree>
    <p:extLst>
      <p:ext uri="{BB962C8B-B14F-4D97-AF65-F5344CB8AC3E}">
        <p14:creationId xmlns:p14="http://schemas.microsoft.com/office/powerpoint/2010/main" val="1017858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88F99CF-CD09-4D7C-8940-2C5BDCE830F8}" type="slidenum">
              <a:rPr lang="en-US" altLang="en-US"/>
              <a:pPr>
                <a:defRPr/>
              </a:pPr>
              <a:t>‹#›</a:t>
            </a:fld>
            <a:endParaRPr lang="en-US" altLang="en-US"/>
          </a:p>
        </p:txBody>
      </p:sp>
    </p:spTree>
    <p:extLst>
      <p:ext uri="{BB962C8B-B14F-4D97-AF65-F5344CB8AC3E}">
        <p14:creationId xmlns:p14="http://schemas.microsoft.com/office/powerpoint/2010/main" val="7697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B06A922-5C7B-44CD-BB73-FEAFB025AB9A}" type="slidenum">
              <a:rPr lang="en-US" altLang="en-US"/>
              <a:pPr>
                <a:defRPr/>
              </a:pPr>
              <a:t>‹#›</a:t>
            </a:fld>
            <a:endParaRPr lang="en-US" altLang="en-US"/>
          </a:p>
        </p:txBody>
      </p:sp>
    </p:spTree>
    <p:extLst>
      <p:ext uri="{BB962C8B-B14F-4D97-AF65-F5344CB8AC3E}">
        <p14:creationId xmlns:p14="http://schemas.microsoft.com/office/powerpoint/2010/main" val="2370073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685D0D41-0BE3-4B71-B8D6-BB00F70754B6}" type="slidenum">
              <a:rPr lang="en-US" altLang="en-US"/>
              <a:pPr>
                <a:defRPr/>
              </a:pPr>
              <a:t>‹#›</a:t>
            </a:fld>
            <a:endParaRPr lang="en-US" altLang="en-US"/>
          </a:p>
        </p:txBody>
      </p:sp>
    </p:spTree>
    <p:extLst>
      <p:ext uri="{BB962C8B-B14F-4D97-AF65-F5344CB8AC3E}">
        <p14:creationId xmlns:p14="http://schemas.microsoft.com/office/powerpoint/2010/main" val="1830460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59F8F450-FAD2-406A-87AB-ED050F85D242}" type="slidenum">
              <a:rPr lang="en-US" altLang="en-US"/>
              <a:pPr>
                <a:defRPr/>
              </a:pPr>
              <a:t>‹#›</a:t>
            </a:fld>
            <a:endParaRPr lang="en-US" altLang="en-US"/>
          </a:p>
        </p:txBody>
      </p:sp>
    </p:spTree>
    <p:extLst>
      <p:ext uri="{BB962C8B-B14F-4D97-AF65-F5344CB8AC3E}">
        <p14:creationId xmlns:p14="http://schemas.microsoft.com/office/powerpoint/2010/main" val="1387605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4B81AE48-DFD9-4B64-8560-756BB82DAEF0}" type="slidenum">
              <a:rPr lang="en-US" altLang="en-US"/>
              <a:pPr>
                <a:defRPr/>
              </a:pPr>
              <a:t>‹#›</a:t>
            </a:fld>
            <a:endParaRPr lang="en-US" altLang="en-US"/>
          </a:p>
        </p:txBody>
      </p:sp>
    </p:spTree>
    <p:extLst>
      <p:ext uri="{BB962C8B-B14F-4D97-AF65-F5344CB8AC3E}">
        <p14:creationId xmlns:p14="http://schemas.microsoft.com/office/powerpoint/2010/main" val="1654752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6D7CF2D-5167-4E71-A013-FDF6EF2A08D8}" type="slidenum">
              <a:rPr lang="en-US" altLang="en-US"/>
              <a:pPr>
                <a:defRPr/>
              </a:pPr>
              <a:t>‹#›</a:t>
            </a:fld>
            <a:endParaRPr lang="en-US" altLang="en-US"/>
          </a:p>
        </p:txBody>
      </p:sp>
    </p:spTree>
    <p:extLst>
      <p:ext uri="{BB962C8B-B14F-4D97-AF65-F5344CB8AC3E}">
        <p14:creationId xmlns:p14="http://schemas.microsoft.com/office/powerpoint/2010/main" val="702751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811495F-1E86-4092-B9E1-1A6A137795C6}" type="slidenum">
              <a:rPr lang="en-US" altLang="en-US"/>
              <a:pPr>
                <a:defRPr/>
              </a:pPr>
              <a:t>‹#›</a:t>
            </a:fld>
            <a:endParaRPr lang="en-US" altLang="en-US"/>
          </a:p>
        </p:txBody>
      </p:sp>
    </p:spTree>
    <p:extLst>
      <p:ext uri="{BB962C8B-B14F-4D97-AF65-F5344CB8AC3E}">
        <p14:creationId xmlns:p14="http://schemas.microsoft.com/office/powerpoint/2010/main" val="1793258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4DA375B4-9424-4C0C-82D8-FE11A1A2666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13.xml"/><Relationship Id="rId7" Type="http://schemas.openxmlformats.org/officeDocument/2006/relationships/slideLayout" Target="../slideLayouts/slideLayout12.xml"/><Relationship Id="rId12" Type="http://schemas.openxmlformats.org/officeDocument/2006/relationships/image" Target="../media/image8.w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7.wmf"/><Relationship Id="rId5" Type="http://schemas.openxmlformats.org/officeDocument/2006/relationships/tags" Target="../tags/tag15.xml"/><Relationship Id="rId10" Type="http://schemas.openxmlformats.org/officeDocument/2006/relationships/image" Target="../media/image6.wmf"/><Relationship Id="rId4" Type="http://schemas.openxmlformats.org/officeDocument/2006/relationships/tags" Target="../tags/tag14.xml"/><Relationship Id="rId9" Type="http://schemas.openxmlformats.org/officeDocument/2006/relationships/image" Target="../media/image5.wmf"/></Relationships>
</file>

<file path=ppt/slides/_rels/slide28.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http://www.iss.net/images/protection/ThreatLRG.jpg" TargetMode="Externa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9.jpe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0.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1.wmf"/><Relationship Id="rId5" Type="http://schemas.openxmlformats.org/officeDocument/2006/relationships/notesSlide" Target="../notesSlides/notesSlide26.xml"/><Relationship Id="rId4"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2.wmf"/><Relationship Id="rId5" Type="http://schemas.openxmlformats.org/officeDocument/2006/relationships/notesSlide" Target="../notesSlides/notesSlide27.xml"/><Relationship Id="rId4"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notesSlide" Target="../notesSlides/notesSlide2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14.wmf"/><Relationship Id="rId5" Type="http://schemas.openxmlformats.org/officeDocument/2006/relationships/notesSlide" Target="../notesSlides/notesSlide32.xml"/><Relationship Id="rId4"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tags" Target="../tags/tag45.xml"/><Relationship Id="rId7" Type="http://schemas.openxmlformats.org/officeDocument/2006/relationships/oleObject" Target="../embeddings/oleObject1.bin"/><Relationship Id="rId2" Type="http://schemas.openxmlformats.org/officeDocument/2006/relationships/tags" Target="../tags/tag44.xml"/><Relationship Id="rId1" Type="http://schemas.openxmlformats.org/officeDocument/2006/relationships/vmlDrawing" Target="../drawings/vmlDrawing1.vml"/><Relationship Id="rId6" Type="http://schemas.openxmlformats.org/officeDocument/2006/relationships/notesSlide" Target="../notesSlides/notesSlide34.xml"/><Relationship Id="rId5" Type="http://schemas.openxmlformats.org/officeDocument/2006/relationships/slideLayout" Target="../slideLayouts/slideLayout12.xml"/><Relationship Id="rId4" Type="http://schemas.openxmlformats.org/officeDocument/2006/relationships/tags" Target="../tags/tag46.xml"/></Relationships>
</file>

<file path=ppt/slides/_rels/slide42.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18.wmf"/><Relationship Id="rId5" Type="http://schemas.openxmlformats.org/officeDocument/2006/relationships/notesSlide" Target="../notesSlides/notesSlide35.xml"/><Relationship Id="rId4"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notesSlide" Target="../notesSlides/notesSlide36.xml"/></Relationships>
</file>

<file path=ppt/slides/_rels/slide44.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tags" Target="../tags/tag53.xml"/><Relationship Id="rId7" Type="http://schemas.openxmlformats.org/officeDocument/2006/relationships/oleObject" Target="../embeddings/oleObject2.bin"/><Relationship Id="rId2" Type="http://schemas.openxmlformats.org/officeDocument/2006/relationships/tags" Target="../tags/tag52.xml"/><Relationship Id="rId1" Type="http://schemas.openxmlformats.org/officeDocument/2006/relationships/vmlDrawing" Target="../drawings/vmlDrawing2.vml"/><Relationship Id="rId6" Type="http://schemas.openxmlformats.org/officeDocument/2006/relationships/notesSlide" Target="../notesSlides/notesSlide37.xml"/><Relationship Id="rId5" Type="http://schemas.openxmlformats.org/officeDocument/2006/relationships/slideLayout" Target="../slideLayouts/slideLayout12.xml"/><Relationship Id="rId4" Type="http://schemas.openxmlformats.org/officeDocument/2006/relationships/tags" Target="../tags/tag5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notesSlide" Target="../notesSlides/notesSlide38.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hyperlink" Target="http://www.cve.mitre.org/" TargetMode="External"/><Relationship Id="rId4"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tags" Target="../tags/tag6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tags" Target="../tags/tag6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notesSlide" Target="../notesSlides/notesSlide4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hyperlink" Target="http://www.spywareguide.com/" TargetMode="External"/><Relationship Id="rId4" Type="http://schemas.openxmlformats.org/officeDocument/2006/relationships/notesSlide" Target="../notesSlides/notesSlide43.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notesSlide" Target="../notesSlides/notesSlide44.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notesSlide" Target="../notesSlides/notesSlide4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notesSlide" Target="../notesSlides/notesSlide46.xml"/></Relationships>
</file>

<file path=ppt/slides/_rels/slide56.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tags" Target="../tags/tag77.xml"/><Relationship Id="rId7" Type="http://schemas.openxmlformats.org/officeDocument/2006/relationships/oleObject" Target="../embeddings/oleObject3.bin"/><Relationship Id="rId2" Type="http://schemas.openxmlformats.org/officeDocument/2006/relationships/tags" Target="../tags/tag76.xml"/><Relationship Id="rId1" Type="http://schemas.openxmlformats.org/officeDocument/2006/relationships/vmlDrawing" Target="../drawings/vmlDrawing3.vml"/><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tags" Target="../tags/tag78.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notesSlide" Target="../notesSlides/notesSlide48.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notesSlide" Target="../notesSlides/notesSlide49.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notesSlide" Target="../notesSlides/notesSlide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notesSlide" Target="../notesSlides/notesSlide51.xml"/></Relationships>
</file>

<file path=ppt/slides/_rels/slide61.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image" Target="../media/image22.jpeg"/><Relationship Id="rId5" Type="http://schemas.openxmlformats.org/officeDocument/2006/relationships/notesSlide" Target="../notesSlides/notesSlide52.xml"/><Relationship Id="rId4"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6.xml"/><Relationship Id="rId1" Type="http://schemas.openxmlformats.org/officeDocument/2006/relationships/tags" Target="../tags/tag90.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notesSlide" Target="../notesSlides/notesSlide5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tags" Target="../tags/tag93.xml"/><Relationship Id="rId4" Type="http://schemas.openxmlformats.org/officeDocument/2006/relationships/notesSlide" Target="../notesSlides/notesSlide54.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tags" Target="../tags/tag95.xml"/><Relationship Id="rId4" Type="http://schemas.openxmlformats.org/officeDocument/2006/relationships/notesSlide" Target="../notesSlides/notesSlide55.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 Id="rId4" Type="http://schemas.openxmlformats.org/officeDocument/2006/relationships/notesSlide" Target="../notesSlides/notesSlide56.xml"/></Relationships>
</file>

<file path=ppt/slides/_rels/slide6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6.xml"/><Relationship Id="rId1" Type="http://schemas.openxmlformats.org/officeDocument/2006/relationships/tags" Target="../tags/tag99.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notesSlide" Target="../notesSlides/notesSlide57.xml"/></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6.xml"/><Relationship Id="rId1" Type="http://schemas.openxmlformats.org/officeDocument/2006/relationships/tags" Target="../tags/tag10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6.xml"/><Relationship Id="rId1" Type="http://schemas.openxmlformats.org/officeDocument/2006/relationships/tags" Target="../tags/tag103.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5.xml"/><Relationship Id="rId1" Type="http://schemas.openxmlformats.org/officeDocument/2006/relationships/tags" Target="../tags/tag104.xml"/><Relationship Id="rId4" Type="http://schemas.openxmlformats.org/officeDocument/2006/relationships/notesSlide" Target="../notesSlides/notesSlide58.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tags" Target="../tags/tag106.xml"/><Relationship Id="rId4" Type="http://schemas.openxmlformats.org/officeDocument/2006/relationships/notesSlide" Target="../notesSlides/notesSlide59.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notesSlide" Target="../notesSlides/notesSlide60.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notesSlide" Target="../notesSlides/notesSlide6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information_security_project_tea.htm"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990600"/>
            <a:ext cx="7772400" cy="2609850"/>
          </a:xfrm>
        </p:spPr>
        <p:txBody>
          <a:bodyPr anchor="ctr"/>
          <a:lstStyle/>
          <a:p>
            <a:pPr eaLnBrk="1" hangingPunct="1"/>
            <a:r>
              <a:rPr lang="en-US" altLang="en-US" sz="4400" smtClean="0"/>
              <a:t>Introduction to Information Security Concept &amp; Administration</a:t>
            </a:r>
          </a:p>
        </p:txBody>
      </p:sp>
      <p:sp>
        <p:nvSpPr>
          <p:cNvPr id="4099" name="Rectangle 3"/>
          <p:cNvSpPr>
            <a:spLocks noGrp="1" noChangeArrowheads="1"/>
          </p:cNvSpPr>
          <p:nvPr>
            <p:ph type="subTitle" idx="1"/>
          </p:nvPr>
        </p:nvSpPr>
        <p:spPr>
          <a:xfrm>
            <a:off x="1371600" y="3886200"/>
            <a:ext cx="6400800" cy="1752600"/>
          </a:xfrm>
        </p:spPr>
        <p:txBody>
          <a:bodyPr/>
          <a:lstStyle/>
          <a:p>
            <a:pPr eaLnBrk="1" hangingPunct="1"/>
            <a:r>
              <a:rPr lang="en-US" altLang="en-US" sz="3200" smtClean="0"/>
              <a:t>IT 4823</a:t>
            </a:r>
          </a:p>
          <a:p>
            <a:pPr eaLnBrk="1" hangingPunct="1"/>
            <a:r>
              <a:rPr lang="en-US" altLang="en-US" sz="3200" smtClean="0"/>
              <a:t>Module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sz="3600" smtClean="0"/>
              <a:t>The Present</a:t>
            </a:r>
          </a:p>
        </p:txBody>
      </p:sp>
      <p:sp>
        <p:nvSpPr>
          <p:cNvPr id="20483" name="Rectangle 3"/>
          <p:cNvSpPr>
            <a:spLocks noGrp="1" noChangeArrowheads="1"/>
          </p:cNvSpPr>
          <p:nvPr>
            <p:ph type="body" idx="1"/>
          </p:nvPr>
        </p:nvSpPr>
        <p:spPr>
          <a:xfrm>
            <a:off x="687388" y="1600200"/>
            <a:ext cx="7999412" cy="4525963"/>
          </a:xfrm>
        </p:spPr>
        <p:txBody>
          <a:bodyPr/>
          <a:lstStyle/>
          <a:p>
            <a:pPr eaLnBrk="1" hangingPunct="1">
              <a:spcBef>
                <a:spcPct val="100000"/>
              </a:spcBef>
            </a:pPr>
            <a:r>
              <a:rPr lang="en-US" altLang="en-US" sz="2800" smtClean="0"/>
              <a:t>The Internet brings millions of computer networks into communication with each other—many of them unsecured </a:t>
            </a:r>
          </a:p>
          <a:p>
            <a:pPr eaLnBrk="1" hangingPunct="1">
              <a:spcBef>
                <a:spcPct val="100000"/>
              </a:spcBef>
            </a:pPr>
            <a:r>
              <a:rPr lang="en-US" altLang="en-US" sz="2800" smtClean="0"/>
              <a:t>Ability to secure a computer’s data influenced by the security of every computer to which it is connected</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pPr eaLnBrk="1" hangingPunct="1"/>
            <a:r>
              <a:rPr lang="en-US" altLang="en-US" sz="3600" smtClean="0"/>
              <a:t>Communities Of Interest</a:t>
            </a:r>
          </a:p>
        </p:txBody>
      </p:sp>
      <p:sp>
        <p:nvSpPr>
          <p:cNvPr id="189443" name="Rectangle 3"/>
          <p:cNvSpPr>
            <a:spLocks noGrp="1" noChangeArrowheads="1"/>
          </p:cNvSpPr>
          <p:nvPr>
            <p:ph type="body" idx="1"/>
          </p:nvPr>
        </p:nvSpPr>
        <p:spPr>
          <a:xfrm>
            <a:off x="611188" y="1600200"/>
            <a:ext cx="8075612" cy="4525963"/>
          </a:xfrm>
        </p:spPr>
        <p:txBody>
          <a:bodyPr/>
          <a:lstStyle/>
          <a:p>
            <a:pPr eaLnBrk="1" hangingPunct="1">
              <a:spcBef>
                <a:spcPct val="100000"/>
              </a:spcBef>
            </a:pPr>
            <a:r>
              <a:rPr lang="en-US" altLang="en-US" sz="2800" smtClean="0"/>
              <a:t>Group of individuals united by similar interest/values in an organization</a:t>
            </a:r>
          </a:p>
          <a:p>
            <a:pPr lvl="1" eaLnBrk="1" hangingPunct="1">
              <a:spcBef>
                <a:spcPct val="100000"/>
              </a:spcBef>
            </a:pPr>
            <a:r>
              <a:rPr lang="en-US" altLang="en-US" sz="2600" smtClean="0"/>
              <a:t>Information Security Management and Professionals</a:t>
            </a:r>
          </a:p>
          <a:p>
            <a:pPr lvl="1" eaLnBrk="1" hangingPunct="1">
              <a:spcBef>
                <a:spcPct val="100000"/>
              </a:spcBef>
            </a:pPr>
            <a:r>
              <a:rPr lang="en-US" altLang="en-US" sz="2600" smtClean="0"/>
              <a:t>Information Technology Management and Professionals</a:t>
            </a:r>
          </a:p>
          <a:p>
            <a:pPr lvl="1" eaLnBrk="1" hangingPunct="1">
              <a:spcBef>
                <a:spcPct val="100000"/>
              </a:spcBef>
            </a:pPr>
            <a:r>
              <a:rPr lang="en-US" altLang="en-US" sz="2600" smtClean="0"/>
              <a:t>Organizational Management and Professionals</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eaLnBrk="1" hangingPunct="1"/>
            <a:r>
              <a:rPr lang="en-US" altLang="en-US" sz="3600" smtClean="0"/>
              <a:t>Key Terms	</a:t>
            </a:r>
          </a:p>
        </p:txBody>
      </p:sp>
      <p:sp>
        <p:nvSpPr>
          <p:cNvPr id="191491" name="Rectangle 3"/>
          <p:cNvSpPr>
            <a:spLocks noGrp="1" noChangeArrowheads="1"/>
          </p:cNvSpPr>
          <p:nvPr>
            <p:ph type="body" idx="1"/>
          </p:nvPr>
        </p:nvSpPr>
        <p:spPr>
          <a:xfrm>
            <a:off x="687388" y="1600200"/>
            <a:ext cx="4306887" cy="4525963"/>
          </a:xfrm>
        </p:spPr>
        <p:txBody>
          <a:bodyPr/>
          <a:lstStyle/>
          <a:p>
            <a:pPr eaLnBrk="1" hangingPunct="1">
              <a:lnSpc>
                <a:spcPct val="90000"/>
              </a:lnSpc>
            </a:pPr>
            <a:r>
              <a:rPr lang="en-US" altLang="en-US" sz="2800" smtClean="0"/>
              <a:t>Access</a:t>
            </a:r>
          </a:p>
          <a:p>
            <a:pPr eaLnBrk="1" hangingPunct="1">
              <a:lnSpc>
                <a:spcPct val="90000"/>
              </a:lnSpc>
            </a:pPr>
            <a:r>
              <a:rPr lang="en-US" altLang="en-US" sz="2800" smtClean="0"/>
              <a:t>Asset</a:t>
            </a:r>
          </a:p>
          <a:p>
            <a:pPr eaLnBrk="1" hangingPunct="1">
              <a:lnSpc>
                <a:spcPct val="90000"/>
              </a:lnSpc>
            </a:pPr>
            <a:r>
              <a:rPr lang="en-US" altLang="en-US" sz="2800" smtClean="0"/>
              <a:t>Attack </a:t>
            </a:r>
          </a:p>
          <a:p>
            <a:pPr eaLnBrk="1" hangingPunct="1">
              <a:lnSpc>
                <a:spcPct val="90000"/>
              </a:lnSpc>
            </a:pPr>
            <a:r>
              <a:rPr lang="en-US" altLang="en-US" sz="2800" smtClean="0"/>
              <a:t>Control, Safeguard or Countermeasure</a:t>
            </a:r>
          </a:p>
          <a:p>
            <a:pPr eaLnBrk="1" hangingPunct="1">
              <a:lnSpc>
                <a:spcPct val="90000"/>
              </a:lnSpc>
            </a:pPr>
            <a:r>
              <a:rPr lang="en-US" altLang="en-US" sz="2800" smtClean="0"/>
              <a:t>Exploit</a:t>
            </a:r>
          </a:p>
          <a:p>
            <a:pPr eaLnBrk="1" hangingPunct="1">
              <a:lnSpc>
                <a:spcPct val="90000"/>
              </a:lnSpc>
            </a:pPr>
            <a:r>
              <a:rPr lang="en-US" altLang="en-US" sz="2800" smtClean="0"/>
              <a:t>Exposure </a:t>
            </a:r>
          </a:p>
          <a:p>
            <a:pPr eaLnBrk="1" hangingPunct="1">
              <a:lnSpc>
                <a:spcPct val="90000"/>
              </a:lnSpc>
            </a:pPr>
            <a:r>
              <a:rPr lang="en-US" altLang="en-US" sz="2800" smtClean="0"/>
              <a:t>Hacking </a:t>
            </a:r>
          </a:p>
          <a:p>
            <a:pPr eaLnBrk="1" hangingPunct="1">
              <a:lnSpc>
                <a:spcPct val="90000"/>
              </a:lnSpc>
            </a:pPr>
            <a:r>
              <a:rPr lang="en-US" altLang="en-US" sz="2800" smtClean="0"/>
              <a:t>Object  </a:t>
            </a:r>
          </a:p>
          <a:p>
            <a:pPr eaLnBrk="1" hangingPunct="1">
              <a:lnSpc>
                <a:spcPct val="90000"/>
              </a:lnSpc>
            </a:pPr>
            <a:r>
              <a:rPr lang="en-US" altLang="en-US" sz="2800" smtClean="0"/>
              <a:t>Risk  </a:t>
            </a:r>
          </a:p>
        </p:txBody>
      </p:sp>
      <p:sp>
        <p:nvSpPr>
          <p:cNvPr id="191492" name="Rectangle 4"/>
          <p:cNvSpPr>
            <a:spLocks noGrp="1" noChangeArrowheads="1"/>
          </p:cNvSpPr>
          <p:nvPr>
            <p:ph type="body" sz="half" idx="4294967295"/>
          </p:nvPr>
        </p:nvSpPr>
        <p:spPr>
          <a:xfrm>
            <a:off x="4876800" y="1447800"/>
            <a:ext cx="4000500" cy="4800600"/>
          </a:xfrm>
        </p:spPr>
        <p:txBody>
          <a:bodyPr/>
          <a:lstStyle/>
          <a:p>
            <a:pPr eaLnBrk="1" hangingPunct="1"/>
            <a:r>
              <a:rPr lang="en-US" altLang="en-US" sz="2800" smtClean="0"/>
              <a:t>Security Blueprint</a:t>
            </a:r>
          </a:p>
          <a:p>
            <a:pPr eaLnBrk="1" hangingPunct="1"/>
            <a:r>
              <a:rPr lang="en-US" altLang="en-US" sz="2800" smtClean="0"/>
              <a:t>Security Model  </a:t>
            </a:r>
          </a:p>
          <a:p>
            <a:pPr eaLnBrk="1" hangingPunct="1"/>
            <a:r>
              <a:rPr lang="en-US" altLang="en-US" sz="2800" smtClean="0"/>
              <a:t>Security Posture or Security Profile</a:t>
            </a:r>
          </a:p>
          <a:p>
            <a:pPr eaLnBrk="1" hangingPunct="1"/>
            <a:r>
              <a:rPr lang="en-US" altLang="en-US" sz="2800" smtClean="0"/>
              <a:t>Subject </a:t>
            </a:r>
          </a:p>
          <a:p>
            <a:pPr eaLnBrk="1" hangingPunct="1"/>
            <a:r>
              <a:rPr lang="en-US" altLang="en-US" sz="2800" smtClean="0"/>
              <a:t>Threats</a:t>
            </a:r>
          </a:p>
          <a:p>
            <a:pPr eaLnBrk="1" hangingPunct="1"/>
            <a:r>
              <a:rPr lang="en-US" altLang="en-US" sz="2800" smtClean="0"/>
              <a:t>Threat Agent </a:t>
            </a:r>
          </a:p>
          <a:p>
            <a:pPr eaLnBrk="1" hangingPunct="1"/>
            <a:r>
              <a:rPr lang="en-US" altLang="en-US" sz="2800" smtClean="0"/>
              <a:t>Vulnerability</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eaLnBrk="1" hangingPunct="1"/>
            <a:r>
              <a:rPr lang="en-US" altLang="en-US" sz="3600" smtClean="0"/>
              <a:t>Summary</a:t>
            </a:r>
          </a:p>
        </p:txBody>
      </p:sp>
      <p:sp>
        <p:nvSpPr>
          <p:cNvPr id="193539" name="Rectangle 3"/>
          <p:cNvSpPr>
            <a:spLocks noGrp="1" noChangeArrowheads="1"/>
          </p:cNvSpPr>
          <p:nvPr>
            <p:ph type="body" idx="1"/>
          </p:nvPr>
        </p:nvSpPr>
        <p:spPr>
          <a:xfrm>
            <a:off x="687388" y="1600200"/>
            <a:ext cx="7999412" cy="4525963"/>
          </a:xfrm>
        </p:spPr>
        <p:txBody>
          <a:bodyPr/>
          <a:lstStyle/>
          <a:p>
            <a:pPr eaLnBrk="1" hangingPunct="1">
              <a:lnSpc>
                <a:spcPct val="90000"/>
              </a:lnSpc>
              <a:spcBef>
                <a:spcPct val="100000"/>
              </a:spcBef>
            </a:pPr>
            <a:r>
              <a:rPr lang="en-US" altLang="en-US" sz="2800" smtClean="0"/>
              <a:t>Information security is a “well-informed sense of assurance that the information risks and controls are in balance.”</a:t>
            </a:r>
          </a:p>
          <a:p>
            <a:pPr eaLnBrk="1" hangingPunct="1">
              <a:lnSpc>
                <a:spcPct val="90000"/>
              </a:lnSpc>
              <a:spcBef>
                <a:spcPct val="100000"/>
              </a:spcBef>
            </a:pPr>
            <a:r>
              <a:rPr lang="en-US" altLang="en-US" sz="2800" smtClean="0"/>
              <a:t>Computer security began immediately after first mainframes were developed </a:t>
            </a:r>
          </a:p>
          <a:p>
            <a:pPr eaLnBrk="1" hangingPunct="1">
              <a:lnSpc>
                <a:spcPct val="90000"/>
              </a:lnSpc>
              <a:spcBef>
                <a:spcPct val="100000"/>
              </a:spcBef>
            </a:pPr>
            <a:r>
              <a:rPr lang="en-US" altLang="en-US" sz="2800" smtClean="0"/>
              <a:t>Successful organizations have multiple layers of security in place: physical, personal, operations, communications, network, and information.</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eaLnBrk="1" hangingPunct="1"/>
            <a:r>
              <a:rPr lang="en-US" altLang="en-US" sz="3600" smtClean="0"/>
              <a:t>Summary</a:t>
            </a:r>
          </a:p>
        </p:txBody>
      </p:sp>
      <p:sp>
        <p:nvSpPr>
          <p:cNvPr id="195587" name="Rectangle 3"/>
          <p:cNvSpPr>
            <a:spLocks noGrp="1" noChangeArrowheads="1"/>
          </p:cNvSpPr>
          <p:nvPr>
            <p:ph type="body" idx="1"/>
          </p:nvPr>
        </p:nvSpPr>
        <p:spPr>
          <a:xfrm>
            <a:off x="687388" y="1600200"/>
            <a:ext cx="7999412" cy="4525963"/>
          </a:xfrm>
        </p:spPr>
        <p:txBody>
          <a:bodyPr/>
          <a:lstStyle/>
          <a:p>
            <a:pPr eaLnBrk="1" hangingPunct="1">
              <a:spcBef>
                <a:spcPct val="100000"/>
              </a:spcBef>
            </a:pPr>
            <a:r>
              <a:rPr lang="en-US" altLang="en-US" smtClean="0"/>
              <a:t>Security should be considered a balance between protection and availability</a:t>
            </a:r>
          </a:p>
          <a:p>
            <a:pPr eaLnBrk="1" hangingPunct="1">
              <a:spcBef>
                <a:spcPct val="100000"/>
              </a:spcBef>
            </a:pPr>
            <a:r>
              <a:rPr lang="en-US" altLang="en-US" smtClean="0"/>
              <a:t>Information security must be managed similar to any major system implemented in an organization using a methodology like SecSDLC</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sz="3600" smtClean="0"/>
              <a:t>What is Security?</a:t>
            </a:r>
          </a:p>
        </p:txBody>
      </p:sp>
      <p:sp>
        <p:nvSpPr>
          <p:cNvPr id="22531" name="Rectangle 3"/>
          <p:cNvSpPr>
            <a:spLocks noGrp="1" noChangeArrowheads="1"/>
          </p:cNvSpPr>
          <p:nvPr>
            <p:ph type="body" idx="1"/>
          </p:nvPr>
        </p:nvSpPr>
        <p:spPr>
          <a:xfrm>
            <a:off x="609600" y="1219200"/>
            <a:ext cx="7999413" cy="4648200"/>
          </a:xfrm>
        </p:spPr>
        <p:txBody>
          <a:bodyPr/>
          <a:lstStyle/>
          <a:p>
            <a:pPr eaLnBrk="1" hangingPunct="1"/>
            <a:r>
              <a:rPr lang="en-US" altLang="en-US" sz="2800" smtClean="0"/>
              <a:t>“The quality or state of being secure—to be free from danger”  </a:t>
            </a:r>
          </a:p>
          <a:p>
            <a:pPr eaLnBrk="1" hangingPunct="1"/>
            <a:r>
              <a:rPr lang="en-US" altLang="en-US" sz="2800" smtClean="0"/>
              <a:t>A successful organization should have multiple layers of security in place: </a:t>
            </a:r>
          </a:p>
          <a:p>
            <a:pPr lvl="1" eaLnBrk="1" hangingPunct="1"/>
            <a:r>
              <a:rPr lang="en-US" altLang="en-US" sz="2600" smtClean="0"/>
              <a:t>Physical security</a:t>
            </a:r>
          </a:p>
          <a:p>
            <a:pPr lvl="1" eaLnBrk="1" hangingPunct="1"/>
            <a:r>
              <a:rPr lang="en-US" altLang="en-US" sz="2600" smtClean="0"/>
              <a:t>Personal security </a:t>
            </a:r>
          </a:p>
          <a:p>
            <a:pPr lvl="1" eaLnBrk="1" hangingPunct="1"/>
            <a:r>
              <a:rPr lang="en-US" altLang="en-US" sz="2600" smtClean="0"/>
              <a:t>Operations security </a:t>
            </a:r>
          </a:p>
          <a:p>
            <a:pPr lvl="1" eaLnBrk="1" hangingPunct="1"/>
            <a:r>
              <a:rPr lang="en-US" altLang="en-US" sz="2600" smtClean="0"/>
              <a:t>Communications security </a:t>
            </a:r>
          </a:p>
          <a:p>
            <a:pPr lvl="1" eaLnBrk="1" hangingPunct="1"/>
            <a:r>
              <a:rPr lang="en-US" altLang="en-US" sz="2600" smtClean="0"/>
              <a:t>Network security</a:t>
            </a:r>
          </a:p>
          <a:p>
            <a:pPr lvl="1" eaLnBrk="1" hangingPunct="1"/>
            <a:r>
              <a:rPr lang="en-US" altLang="en-US" sz="2600" smtClean="0"/>
              <a:t>Information security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sz="3600" smtClean="0"/>
              <a:t>What is Information Security?</a:t>
            </a:r>
          </a:p>
        </p:txBody>
      </p:sp>
      <p:sp>
        <p:nvSpPr>
          <p:cNvPr id="24579" name="Rectangle 3"/>
          <p:cNvSpPr>
            <a:spLocks noGrp="1" noChangeArrowheads="1"/>
          </p:cNvSpPr>
          <p:nvPr>
            <p:ph type="body" idx="1"/>
          </p:nvPr>
        </p:nvSpPr>
        <p:spPr>
          <a:xfrm>
            <a:off x="611188" y="1600200"/>
            <a:ext cx="8075612" cy="4525963"/>
          </a:xfrm>
        </p:spPr>
        <p:txBody>
          <a:bodyPr/>
          <a:lstStyle/>
          <a:p>
            <a:pPr eaLnBrk="1" hangingPunct="1">
              <a:spcBef>
                <a:spcPct val="40000"/>
              </a:spcBef>
            </a:pPr>
            <a:r>
              <a:rPr lang="en-US" altLang="en-US" sz="2800" smtClean="0"/>
              <a:t>The protection of information and its critical elements, including systems and hardware that use, store, and transmit that information </a:t>
            </a:r>
          </a:p>
          <a:p>
            <a:pPr eaLnBrk="1" hangingPunct="1">
              <a:spcBef>
                <a:spcPct val="40000"/>
              </a:spcBef>
            </a:pPr>
            <a:r>
              <a:rPr lang="en-US" altLang="en-US" sz="2800" smtClean="0"/>
              <a:t>Necessary tools: policy, awareness, training, education, technology</a:t>
            </a:r>
          </a:p>
          <a:p>
            <a:pPr eaLnBrk="1" hangingPunct="1">
              <a:spcBef>
                <a:spcPct val="40000"/>
              </a:spcBef>
            </a:pPr>
            <a:r>
              <a:rPr lang="en-US" altLang="en-US" sz="2800" smtClean="0"/>
              <a:t>C.I.A. triangle was standard based on confidentiality, integrity, and availability</a:t>
            </a:r>
          </a:p>
          <a:p>
            <a:pPr eaLnBrk="1" hangingPunct="1">
              <a:spcBef>
                <a:spcPct val="40000"/>
              </a:spcBef>
            </a:pPr>
            <a:r>
              <a:rPr lang="en-US" altLang="en-US" sz="2800" smtClean="0"/>
              <a:t>C.I.A. triangle now expanded into list of critical characteristics of information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968375"/>
            <a:ext cx="8153400" cy="487045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5800" y="304800"/>
            <a:ext cx="8229600" cy="838200"/>
          </a:xfrm>
        </p:spPr>
        <p:txBody>
          <a:bodyPr/>
          <a:lstStyle/>
          <a:p>
            <a:pPr eaLnBrk="1" hangingPunct="1"/>
            <a:r>
              <a:rPr lang="en-US" altLang="en-US" sz="3600" smtClean="0"/>
              <a:t>Critical Characteristics of Information</a:t>
            </a:r>
          </a:p>
        </p:txBody>
      </p:sp>
      <p:sp>
        <p:nvSpPr>
          <p:cNvPr id="27651" name="Rectangle 3"/>
          <p:cNvSpPr>
            <a:spLocks noGrp="1" noChangeArrowheads="1"/>
          </p:cNvSpPr>
          <p:nvPr>
            <p:ph type="body" idx="1"/>
          </p:nvPr>
        </p:nvSpPr>
        <p:spPr>
          <a:xfrm>
            <a:off x="687388" y="1600200"/>
            <a:ext cx="7999412" cy="4525963"/>
          </a:xfrm>
        </p:spPr>
        <p:txBody>
          <a:bodyPr/>
          <a:lstStyle/>
          <a:p>
            <a:pPr eaLnBrk="1" hangingPunct="1">
              <a:spcBef>
                <a:spcPct val="30000"/>
              </a:spcBef>
            </a:pPr>
            <a:r>
              <a:rPr lang="en-US" altLang="en-US" sz="2800" smtClean="0"/>
              <a:t>The value of information comes from the characteristics it possesses: </a:t>
            </a:r>
          </a:p>
          <a:p>
            <a:pPr lvl="1" eaLnBrk="1" hangingPunct="1">
              <a:spcBef>
                <a:spcPct val="30000"/>
              </a:spcBef>
            </a:pPr>
            <a:r>
              <a:rPr lang="en-US" altLang="en-US" sz="2600" smtClean="0"/>
              <a:t>Availability</a:t>
            </a:r>
          </a:p>
          <a:p>
            <a:pPr lvl="1" eaLnBrk="1" hangingPunct="1">
              <a:spcBef>
                <a:spcPct val="30000"/>
              </a:spcBef>
            </a:pPr>
            <a:r>
              <a:rPr lang="en-US" altLang="en-US" sz="2600" smtClean="0"/>
              <a:t>Accuracy</a:t>
            </a:r>
          </a:p>
          <a:p>
            <a:pPr lvl="1" eaLnBrk="1" hangingPunct="1">
              <a:spcBef>
                <a:spcPct val="30000"/>
              </a:spcBef>
            </a:pPr>
            <a:r>
              <a:rPr lang="en-US" altLang="en-US" sz="2600" smtClean="0"/>
              <a:t>Authenticity</a:t>
            </a:r>
          </a:p>
          <a:p>
            <a:pPr lvl="1" eaLnBrk="1" hangingPunct="1">
              <a:spcBef>
                <a:spcPct val="30000"/>
              </a:spcBef>
            </a:pPr>
            <a:r>
              <a:rPr lang="en-US" altLang="en-US" sz="2600" smtClean="0"/>
              <a:t>Confidentiality</a:t>
            </a:r>
          </a:p>
          <a:p>
            <a:pPr lvl="1" eaLnBrk="1" hangingPunct="1">
              <a:spcBef>
                <a:spcPct val="30000"/>
              </a:spcBef>
            </a:pPr>
            <a:r>
              <a:rPr lang="en-US" altLang="en-US" sz="2600" smtClean="0"/>
              <a:t>Integrity</a:t>
            </a:r>
          </a:p>
          <a:p>
            <a:pPr lvl="1" eaLnBrk="1" hangingPunct="1">
              <a:spcBef>
                <a:spcPct val="30000"/>
              </a:spcBef>
            </a:pPr>
            <a:r>
              <a:rPr lang="en-US" altLang="en-US" sz="2600" smtClean="0"/>
              <a:t>Utility</a:t>
            </a:r>
          </a:p>
          <a:p>
            <a:pPr lvl="1" eaLnBrk="1" hangingPunct="1">
              <a:spcBef>
                <a:spcPct val="30000"/>
              </a:spcBef>
            </a:pPr>
            <a:r>
              <a:rPr lang="en-US" altLang="en-US" sz="2600" smtClean="0"/>
              <a:t>Possession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mtClean="0">
                <a:solidFill>
                  <a:srgbClr val="FFFFFF"/>
                </a:solidFill>
              </a:rPr>
              <a:t>Figure 1-4 – NSTISSC Security Model</a:t>
            </a:r>
          </a:p>
        </p:txBody>
      </p:sp>
      <p:sp>
        <p:nvSpPr>
          <p:cNvPr id="29699" name="Rectangle 4"/>
          <p:cNvSpPr>
            <a:spLocks noChangeArrowheads="1"/>
          </p:cNvSpPr>
          <p:nvPr/>
        </p:nvSpPr>
        <p:spPr bwMode="auto">
          <a:xfrm>
            <a:off x="685800" y="304800"/>
            <a:ext cx="8229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600">
                <a:solidFill>
                  <a:schemeClr val="tx2"/>
                </a:solidFill>
              </a:rPr>
              <a:t>NSTISSC Security Model</a:t>
            </a:r>
          </a:p>
        </p:txBody>
      </p:sp>
      <p:pic>
        <p:nvPicPr>
          <p:cNvPr id="29700"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 y="1616075"/>
            <a:ext cx="8229600" cy="43275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8229600" cy="838200"/>
          </a:xfrm>
        </p:spPr>
        <p:txBody>
          <a:bodyPr/>
          <a:lstStyle/>
          <a:p>
            <a:pPr eaLnBrk="1" hangingPunct="1"/>
            <a:r>
              <a:rPr lang="en-US" altLang="en-US" sz="3600" smtClean="0"/>
              <a:t>Components of an Information System</a:t>
            </a:r>
          </a:p>
        </p:txBody>
      </p:sp>
      <p:sp>
        <p:nvSpPr>
          <p:cNvPr id="31747" name="Rectangle 3"/>
          <p:cNvSpPr>
            <a:spLocks noGrp="1" noChangeArrowheads="1"/>
          </p:cNvSpPr>
          <p:nvPr>
            <p:ph type="body" idx="1"/>
          </p:nvPr>
        </p:nvSpPr>
        <p:spPr>
          <a:xfrm>
            <a:off x="687388" y="1600200"/>
            <a:ext cx="7999412" cy="4525963"/>
          </a:xfrm>
        </p:spPr>
        <p:txBody>
          <a:bodyPr/>
          <a:lstStyle/>
          <a:p>
            <a:pPr eaLnBrk="1" hangingPunct="1">
              <a:spcBef>
                <a:spcPct val="100000"/>
              </a:spcBef>
            </a:pPr>
            <a:r>
              <a:rPr lang="en-US" altLang="en-US" sz="2800" smtClean="0"/>
              <a:t>Information System (IS) is entire set of software, hardware, data, people, procedures, and networks necessary to use information as a resource in the organization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sz="3600" smtClean="0"/>
              <a:t>Securing Components</a:t>
            </a:r>
          </a:p>
        </p:txBody>
      </p:sp>
      <p:sp>
        <p:nvSpPr>
          <p:cNvPr id="33795" name="Rectangle 3"/>
          <p:cNvSpPr>
            <a:spLocks noGrp="1" noChangeArrowheads="1"/>
          </p:cNvSpPr>
          <p:nvPr>
            <p:ph type="body" idx="1"/>
          </p:nvPr>
        </p:nvSpPr>
        <p:spPr>
          <a:xfrm>
            <a:off x="765175" y="1600200"/>
            <a:ext cx="7921625" cy="4525963"/>
          </a:xfrm>
        </p:spPr>
        <p:txBody>
          <a:bodyPr/>
          <a:lstStyle/>
          <a:p>
            <a:pPr eaLnBrk="1" hangingPunct="1">
              <a:spcBef>
                <a:spcPct val="100000"/>
              </a:spcBef>
            </a:pPr>
            <a:r>
              <a:rPr lang="en-US" altLang="en-US" sz="2800" smtClean="0"/>
              <a:t>Computer can be subject of an attack and/or the object of an attack</a:t>
            </a:r>
          </a:p>
          <a:p>
            <a:pPr lvl="1" eaLnBrk="1" hangingPunct="1">
              <a:spcBef>
                <a:spcPct val="100000"/>
              </a:spcBef>
            </a:pPr>
            <a:r>
              <a:rPr lang="en-US" altLang="en-US" sz="2600" smtClean="0"/>
              <a:t>When the subject of an attack, computer is used as an active tool to conduct attack</a:t>
            </a:r>
          </a:p>
          <a:p>
            <a:pPr lvl="1" eaLnBrk="1" hangingPunct="1">
              <a:spcBef>
                <a:spcPct val="100000"/>
              </a:spcBef>
            </a:pPr>
            <a:r>
              <a:rPr lang="en-US" altLang="en-US" sz="2600" smtClean="0"/>
              <a:t>When the object of an attack, computer is the entity being attacked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altLang="en-US" smtClean="0">
                <a:solidFill>
                  <a:srgbClr val="FFFFFF"/>
                </a:solidFill>
              </a:rPr>
              <a:t>Figure 1-5 – Subject and Object of Attack</a:t>
            </a:r>
          </a:p>
        </p:txBody>
      </p:sp>
      <p:pic>
        <p:nvPicPr>
          <p:cNvPr id="35843"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98500" y="1295400"/>
            <a:ext cx="7745413" cy="4443413"/>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altLang="en-US" sz="3600" smtClean="0"/>
              <a:t>Balancing Information Security and Access</a:t>
            </a:r>
          </a:p>
        </p:txBody>
      </p:sp>
      <p:sp>
        <p:nvSpPr>
          <p:cNvPr id="37891" name="Rectangle 3"/>
          <p:cNvSpPr>
            <a:spLocks noGrp="1" noChangeArrowheads="1"/>
          </p:cNvSpPr>
          <p:nvPr>
            <p:ph type="body" idx="1"/>
          </p:nvPr>
        </p:nvSpPr>
        <p:spPr>
          <a:xfrm>
            <a:off x="611188" y="1600200"/>
            <a:ext cx="8075612" cy="4525963"/>
          </a:xfrm>
        </p:spPr>
        <p:txBody>
          <a:bodyPr/>
          <a:lstStyle/>
          <a:p>
            <a:pPr eaLnBrk="1" hangingPunct="1">
              <a:spcBef>
                <a:spcPct val="100000"/>
              </a:spcBef>
            </a:pPr>
            <a:r>
              <a:rPr lang="en-US" altLang="en-US" sz="2800" smtClean="0"/>
              <a:t>Impossible to obtain perfect security—it is a process, not an absolute</a:t>
            </a:r>
          </a:p>
          <a:p>
            <a:pPr eaLnBrk="1" hangingPunct="1">
              <a:spcBef>
                <a:spcPct val="100000"/>
              </a:spcBef>
            </a:pPr>
            <a:r>
              <a:rPr lang="en-US" altLang="en-US" sz="2800" smtClean="0"/>
              <a:t>Security should be considered balance between protection and availability</a:t>
            </a:r>
          </a:p>
          <a:p>
            <a:pPr eaLnBrk="1" hangingPunct="1">
              <a:spcBef>
                <a:spcPct val="100000"/>
              </a:spcBef>
            </a:pPr>
            <a:r>
              <a:rPr lang="en-US" altLang="en-US" sz="2800" smtClean="0"/>
              <a:t>To achieve balance, level of security must allow reasonable access, yet protect against threats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tLang="en-US" smtClean="0"/>
              <a:t>Welcome </a:t>
            </a:r>
          </a:p>
        </p:txBody>
      </p:sp>
      <p:sp>
        <p:nvSpPr>
          <p:cNvPr id="5123" name="Content Placeholder 2"/>
          <p:cNvSpPr>
            <a:spLocks noGrp="1"/>
          </p:cNvSpPr>
          <p:nvPr>
            <p:ph sz="half" idx="1"/>
          </p:nvPr>
        </p:nvSpPr>
        <p:spPr>
          <a:xfrm>
            <a:off x="457200" y="1600200"/>
            <a:ext cx="7924800" cy="4525963"/>
          </a:xfrm>
        </p:spPr>
        <p:txBody>
          <a:bodyPr/>
          <a:lstStyle/>
          <a:p>
            <a:pPr eaLnBrk="1" hangingPunct="1"/>
            <a:r>
              <a:rPr lang="en-US" altLang="en-US" smtClean="0"/>
              <a:t>Syllabus overview</a:t>
            </a:r>
          </a:p>
          <a:p>
            <a:pPr eaLnBrk="1" hangingPunct="1"/>
            <a:r>
              <a:rPr lang="en-US" altLang="en-US" smtClean="0"/>
              <a:t>Introduction – instructor, class</a:t>
            </a:r>
          </a:p>
          <a:p>
            <a:pPr eaLnBrk="1" hangingPunct="1"/>
            <a:r>
              <a:rPr lang="en-US" altLang="en-US" smtClean="0"/>
              <a:t>Question</a:t>
            </a:r>
          </a:p>
          <a:p>
            <a:pPr lvl="1" eaLnBrk="1" hangingPunct="1"/>
            <a:r>
              <a:rPr lang="en-US" altLang="en-US" smtClean="0"/>
              <a:t>Can you recall any example you were involved related to computer security (e.g., receiving phishing email, your computer got viruses)? </a:t>
            </a:r>
          </a:p>
          <a:p>
            <a:pPr lvl="1" eaLnBrk="1" hangingPunct="1"/>
            <a:r>
              <a:rPr lang="en-US" altLang="en-US" smtClean="0"/>
              <a:t>Have you thought of practices, policies for prevention?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en-US" smtClean="0">
                <a:solidFill>
                  <a:srgbClr val="FFFFFF"/>
                </a:solidFill>
              </a:rPr>
              <a:t>Figure 1-6 – Balancing Security and Access</a:t>
            </a:r>
          </a:p>
        </p:txBody>
      </p:sp>
      <p:pic>
        <p:nvPicPr>
          <p:cNvPr id="39939"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685800"/>
            <a:ext cx="7653338" cy="5307013"/>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altLang="en-US" smtClean="0"/>
              <a:t>Part 2</a:t>
            </a:r>
          </a:p>
        </p:txBody>
      </p:sp>
      <p:sp>
        <p:nvSpPr>
          <p:cNvPr id="41987" name="Content Placeholder 2"/>
          <p:cNvSpPr>
            <a:spLocks noGrp="1"/>
          </p:cNvSpPr>
          <p:nvPr>
            <p:ph idx="1"/>
          </p:nvPr>
        </p:nvSpPr>
        <p:spPr>
          <a:xfrm>
            <a:off x="428625" y="1600200"/>
            <a:ext cx="8229600" cy="4525963"/>
          </a:xfrm>
        </p:spPr>
        <p:txBody>
          <a:bodyPr/>
          <a:lstStyle/>
          <a:p>
            <a:pPr eaLnBrk="1" hangingPunct="1"/>
            <a:r>
              <a:rPr lang="en-US" altLang="en-US" smtClean="0"/>
              <a:t>Security threats: Learning Goals</a:t>
            </a:r>
          </a:p>
          <a:p>
            <a:pPr lvl="1" eaLnBrk="1" hangingPunct="1">
              <a:lnSpc>
                <a:spcPct val="110000"/>
              </a:lnSpc>
            </a:pPr>
            <a:r>
              <a:rPr lang="en-US" altLang="en-US" sz="2400" smtClean="0"/>
              <a:t>Understand a successful information security program is the responsibility of an organization’s general management and IT management.</a:t>
            </a:r>
          </a:p>
          <a:p>
            <a:pPr lvl="1" eaLnBrk="1" hangingPunct="1">
              <a:lnSpc>
                <a:spcPct val="110000"/>
              </a:lnSpc>
            </a:pPr>
            <a:r>
              <a:rPr lang="en-US" altLang="en-US" sz="2400" smtClean="0"/>
              <a:t>Understand the threats posed to information security and the more common attacks associated with those threats.</a:t>
            </a:r>
          </a:p>
          <a:p>
            <a:pPr lvl="1" eaLnBrk="1" hangingPunct="1">
              <a:lnSpc>
                <a:spcPct val="110000"/>
              </a:lnSpc>
            </a:pPr>
            <a:r>
              <a:rPr lang="en-US" altLang="en-US" sz="2400" smtClean="0"/>
              <a:t>Differentiate threats to information systems from attacks against information systems.</a:t>
            </a:r>
            <a:endParaRPr lang="en-US" alt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6B6067CF-A69C-4D0A-9327-D2AC9F182EFC}" type="slidenum">
              <a:rPr lang="en-US" altLang="en-US"/>
              <a:pPr/>
              <a:t>22</a:t>
            </a:fld>
            <a:endParaRPr lang="en-US" altLang="en-US"/>
          </a:p>
        </p:txBody>
      </p:sp>
      <p:sp>
        <p:nvSpPr>
          <p:cNvPr id="43011" name="Rectangle 4"/>
          <p:cNvSpPr>
            <a:spLocks noGrp="1" noChangeArrowheads="1"/>
          </p:cNvSpPr>
          <p:nvPr>
            <p:ph type="title"/>
            <p:custDataLst>
              <p:tags r:id="rId1"/>
            </p:custDataLst>
          </p:nvPr>
        </p:nvSpPr>
        <p:spPr/>
        <p:txBody>
          <a:bodyPr/>
          <a:lstStyle/>
          <a:p>
            <a:pPr eaLnBrk="1" hangingPunct="1"/>
            <a:r>
              <a:rPr lang="en-US" altLang="en-US" sz="3600" smtClean="0"/>
              <a:t>Business Needs First, Technology Needs Last</a:t>
            </a:r>
          </a:p>
        </p:txBody>
      </p:sp>
      <p:sp>
        <p:nvSpPr>
          <p:cNvPr id="43012" name="Rectangle 5"/>
          <p:cNvSpPr>
            <a:spLocks noGrp="1" noChangeArrowheads="1"/>
          </p:cNvSpPr>
          <p:nvPr>
            <p:ph type="body" idx="1"/>
            <p:custDataLst>
              <p:tags r:id="rId2"/>
            </p:custDataLst>
          </p:nvPr>
        </p:nvSpPr>
        <p:spPr>
          <a:xfrm>
            <a:off x="304800" y="1371600"/>
            <a:ext cx="8610600" cy="4800600"/>
          </a:xfrm>
        </p:spPr>
        <p:txBody>
          <a:bodyPr/>
          <a:lstStyle/>
          <a:p>
            <a:pPr marL="609600" indent="-609600" eaLnBrk="1" hangingPunct="1">
              <a:buFont typeface="Symbol" panose="05050102010706020507" pitchFamily="18" charset="2"/>
              <a:buNone/>
            </a:pPr>
            <a:r>
              <a:rPr lang="en-US" altLang="en-US" smtClean="0"/>
              <a:t>	Information security performs four important functions for an organization:</a:t>
            </a:r>
          </a:p>
          <a:p>
            <a:pPr marL="990600" lvl="1" indent="-533400" eaLnBrk="1" hangingPunct="1"/>
            <a:r>
              <a:rPr lang="en-US" altLang="en-US" smtClean="0"/>
              <a:t>Protects the organization’s ability to function</a:t>
            </a:r>
          </a:p>
          <a:p>
            <a:pPr marL="990600" lvl="1" indent="-533400" eaLnBrk="1" hangingPunct="1"/>
            <a:r>
              <a:rPr lang="en-US" altLang="en-US" smtClean="0"/>
              <a:t>Enables the safe operation of applications implemented on the organization’s IT systems</a:t>
            </a:r>
          </a:p>
          <a:p>
            <a:pPr marL="990600" lvl="1" indent="-533400" eaLnBrk="1" hangingPunct="1"/>
            <a:r>
              <a:rPr lang="en-US" altLang="en-US" smtClean="0"/>
              <a:t>Protects the data the organization collects and uses</a:t>
            </a:r>
          </a:p>
          <a:p>
            <a:pPr marL="990600" lvl="1" indent="-533400" eaLnBrk="1" hangingPunct="1"/>
            <a:r>
              <a:rPr lang="en-US" altLang="en-US" smtClean="0"/>
              <a:t>Safeguards the technology assets in use at the organization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D234DDA7-96A9-4CF3-BEBA-4A0E6C97C5E9}" type="slidenum">
              <a:rPr lang="en-US" altLang="en-US"/>
              <a:pPr/>
              <a:t>23</a:t>
            </a:fld>
            <a:endParaRPr lang="en-US" altLang="en-US"/>
          </a:p>
        </p:txBody>
      </p:sp>
      <p:sp>
        <p:nvSpPr>
          <p:cNvPr id="45059" name="Rectangle 4"/>
          <p:cNvSpPr>
            <a:spLocks noGrp="1" noChangeArrowheads="1"/>
          </p:cNvSpPr>
          <p:nvPr>
            <p:ph type="title"/>
            <p:custDataLst>
              <p:tags r:id="rId1"/>
            </p:custDataLst>
          </p:nvPr>
        </p:nvSpPr>
        <p:spPr>
          <a:xfrm>
            <a:off x="0" y="304800"/>
            <a:ext cx="9144000" cy="838200"/>
          </a:xfrm>
        </p:spPr>
        <p:txBody>
          <a:bodyPr/>
          <a:lstStyle/>
          <a:p>
            <a:pPr eaLnBrk="1" hangingPunct="1"/>
            <a:r>
              <a:rPr lang="en-US" altLang="en-US" smtClean="0"/>
              <a:t>Protecting the Ability to Function</a:t>
            </a:r>
          </a:p>
        </p:txBody>
      </p:sp>
      <p:sp>
        <p:nvSpPr>
          <p:cNvPr id="45060" name="Rectangle 5"/>
          <p:cNvSpPr>
            <a:spLocks noGrp="1" noChangeArrowheads="1"/>
          </p:cNvSpPr>
          <p:nvPr>
            <p:ph type="body" idx="1"/>
            <p:custDataLst>
              <p:tags r:id="rId2"/>
            </p:custDataLst>
          </p:nvPr>
        </p:nvSpPr>
        <p:spPr>
          <a:xfrm>
            <a:off x="457200" y="1447800"/>
            <a:ext cx="8153400" cy="5029200"/>
          </a:xfrm>
        </p:spPr>
        <p:txBody>
          <a:bodyPr/>
          <a:lstStyle/>
          <a:p>
            <a:pPr eaLnBrk="1" hangingPunct="1"/>
            <a:r>
              <a:rPr lang="en-US" altLang="en-US" sz="3600" smtClean="0"/>
              <a:t>Management is responsible </a:t>
            </a:r>
          </a:p>
          <a:p>
            <a:pPr eaLnBrk="1" hangingPunct="1"/>
            <a:r>
              <a:rPr lang="en-US" altLang="en-US" sz="3600" smtClean="0"/>
              <a:t>Information security is</a:t>
            </a:r>
          </a:p>
          <a:p>
            <a:pPr lvl="1" eaLnBrk="1" hangingPunct="1"/>
            <a:r>
              <a:rPr lang="en-US" altLang="en-US" sz="3200" smtClean="0"/>
              <a:t>a management issue</a:t>
            </a:r>
          </a:p>
          <a:p>
            <a:pPr lvl="1" eaLnBrk="1" hangingPunct="1"/>
            <a:r>
              <a:rPr lang="en-US" altLang="en-US" sz="3200" smtClean="0"/>
              <a:t>a people issue</a:t>
            </a:r>
          </a:p>
          <a:p>
            <a:pPr eaLnBrk="1" hangingPunct="1"/>
            <a:r>
              <a:rPr lang="en-US" altLang="en-US" sz="3600" smtClean="0"/>
              <a:t>Communities of interest must argue for information security in terms of impact and cost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C7F518F5-5E5A-4467-911F-EFFCF13FB547}" type="slidenum">
              <a:rPr lang="en-US" altLang="en-US"/>
              <a:pPr/>
              <a:t>24</a:t>
            </a:fld>
            <a:endParaRPr lang="en-US" altLang="en-US"/>
          </a:p>
        </p:txBody>
      </p:sp>
      <p:sp>
        <p:nvSpPr>
          <p:cNvPr id="47107" name="Rectangle 4"/>
          <p:cNvSpPr>
            <a:spLocks noGrp="1" noChangeArrowheads="1"/>
          </p:cNvSpPr>
          <p:nvPr>
            <p:ph type="title"/>
            <p:custDataLst>
              <p:tags r:id="rId1"/>
            </p:custDataLst>
          </p:nvPr>
        </p:nvSpPr>
        <p:spPr>
          <a:xfrm>
            <a:off x="0" y="304800"/>
            <a:ext cx="9144000" cy="838200"/>
          </a:xfrm>
        </p:spPr>
        <p:txBody>
          <a:bodyPr/>
          <a:lstStyle/>
          <a:p>
            <a:pPr eaLnBrk="1" hangingPunct="1"/>
            <a:r>
              <a:rPr lang="en-US" altLang="en-US" sz="4000" smtClean="0"/>
              <a:t>Enabling Safe Operation</a:t>
            </a:r>
          </a:p>
        </p:txBody>
      </p:sp>
      <p:sp>
        <p:nvSpPr>
          <p:cNvPr id="47108" name="Rectangle 5"/>
          <p:cNvSpPr>
            <a:spLocks noGrp="1" noChangeArrowheads="1"/>
          </p:cNvSpPr>
          <p:nvPr>
            <p:ph type="body" idx="1"/>
            <p:custDataLst>
              <p:tags r:id="rId2"/>
            </p:custDataLst>
          </p:nvPr>
        </p:nvSpPr>
        <p:spPr>
          <a:xfrm>
            <a:off x="381000" y="1524000"/>
            <a:ext cx="8153400" cy="5029200"/>
          </a:xfrm>
        </p:spPr>
        <p:txBody>
          <a:bodyPr/>
          <a:lstStyle/>
          <a:p>
            <a:pPr eaLnBrk="1" hangingPunct="1">
              <a:lnSpc>
                <a:spcPct val="110000"/>
              </a:lnSpc>
            </a:pPr>
            <a:r>
              <a:rPr lang="en-US" altLang="en-US" smtClean="0"/>
              <a:t>Organizations must create integrated, efficient, and capable applications</a:t>
            </a:r>
          </a:p>
          <a:p>
            <a:pPr eaLnBrk="1" hangingPunct="1">
              <a:lnSpc>
                <a:spcPct val="110000"/>
              </a:lnSpc>
            </a:pPr>
            <a:r>
              <a:rPr lang="en-US" altLang="en-US" smtClean="0"/>
              <a:t>Organization need environments that safeguard applications</a:t>
            </a:r>
          </a:p>
          <a:p>
            <a:pPr eaLnBrk="1" hangingPunct="1">
              <a:lnSpc>
                <a:spcPct val="110000"/>
              </a:lnSpc>
            </a:pPr>
            <a:r>
              <a:rPr lang="en-US" altLang="en-US" smtClean="0"/>
              <a:t>Management must not abdicate to the IT department its responsibility to make choices and enforce decisions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912B8928-45E5-4B52-959E-A78042E141D3}" type="slidenum">
              <a:rPr lang="en-US" altLang="en-US"/>
              <a:pPr/>
              <a:t>25</a:t>
            </a:fld>
            <a:endParaRPr lang="en-US" altLang="en-US"/>
          </a:p>
        </p:txBody>
      </p:sp>
      <p:sp>
        <p:nvSpPr>
          <p:cNvPr id="49155" name="Rectangle 4"/>
          <p:cNvSpPr>
            <a:spLocks noGrp="1" noChangeArrowheads="1"/>
          </p:cNvSpPr>
          <p:nvPr>
            <p:ph type="title"/>
            <p:custDataLst>
              <p:tags r:id="rId1"/>
            </p:custDataLst>
          </p:nvPr>
        </p:nvSpPr>
        <p:spPr>
          <a:xfrm>
            <a:off x="0" y="304800"/>
            <a:ext cx="9144000" cy="838200"/>
          </a:xfrm>
        </p:spPr>
        <p:txBody>
          <a:bodyPr/>
          <a:lstStyle/>
          <a:p>
            <a:pPr eaLnBrk="1" hangingPunct="1"/>
            <a:r>
              <a:rPr lang="en-US" altLang="en-US" sz="4000" smtClean="0"/>
              <a:t>Protecting Data</a:t>
            </a:r>
          </a:p>
        </p:txBody>
      </p:sp>
      <p:sp>
        <p:nvSpPr>
          <p:cNvPr id="49156" name="Rectangle 5"/>
          <p:cNvSpPr>
            <a:spLocks noGrp="1" noChangeArrowheads="1"/>
          </p:cNvSpPr>
          <p:nvPr>
            <p:ph type="body" idx="1"/>
            <p:custDataLst>
              <p:tags r:id="rId2"/>
            </p:custDataLst>
          </p:nvPr>
        </p:nvSpPr>
        <p:spPr>
          <a:xfrm>
            <a:off x="228600" y="1654175"/>
            <a:ext cx="8763000" cy="4518025"/>
          </a:xfrm>
        </p:spPr>
        <p:txBody>
          <a:bodyPr/>
          <a:lstStyle/>
          <a:p>
            <a:pPr eaLnBrk="1" hangingPunct="1"/>
            <a:r>
              <a:rPr lang="en-US" altLang="en-US" smtClean="0"/>
              <a:t>One of the most valuable assets is data</a:t>
            </a:r>
          </a:p>
          <a:p>
            <a:pPr eaLnBrk="1" hangingPunct="1"/>
            <a:r>
              <a:rPr lang="en-US" altLang="en-US" smtClean="0"/>
              <a:t>Without data, an organization loses its record of transactions and/or its ability to deliver value to its customers</a:t>
            </a:r>
          </a:p>
          <a:p>
            <a:pPr eaLnBrk="1" hangingPunct="1"/>
            <a:r>
              <a:rPr lang="en-US" altLang="en-US" smtClean="0"/>
              <a:t>An effective information security program is essential to the protection of the integrity and value of the organization’s data</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BBD74FB8-C159-4DD9-8AA1-78F728BB4122}" type="slidenum">
              <a:rPr lang="en-US" altLang="en-US"/>
              <a:pPr/>
              <a:t>26</a:t>
            </a:fld>
            <a:endParaRPr lang="en-US" altLang="en-US"/>
          </a:p>
        </p:txBody>
      </p:sp>
      <p:sp>
        <p:nvSpPr>
          <p:cNvPr id="51203" name="Rectangle 4"/>
          <p:cNvSpPr>
            <a:spLocks noGrp="1" noChangeArrowheads="1"/>
          </p:cNvSpPr>
          <p:nvPr>
            <p:ph type="title"/>
            <p:custDataLst>
              <p:tags r:id="rId1"/>
            </p:custDataLst>
          </p:nvPr>
        </p:nvSpPr>
        <p:spPr/>
        <p:txBody>
          <a:bodyPr/>
          <a:lstStyle/>
          <a:p>
            <a:pPr eaLnBrk="1" hangingPunct="1"/>
            <a:r>
              <a:rPr lang="en-US" altLang="en-US" smtClean="0"/>
              <a:t>Safeguarding Technology Assets</a:t>
            </a:r>
          </a:p>
        </p:txBody>
      </p:sp>
      <p:sp>
        <p:nvSpPr>
          <p:cNvPr id="51204" name="Rectangle 5"/>
          <p:cNvSpPr>
            <a:spLocks noGrp="1" noChangeArrowheads="1"/>
          </p:cNvSpPr>
          <p:nvPr>
            <p:ph type="body" idx="1"/>
            <p:custDataLst>
              <p:tags r:id="rId2"/>
            </p:custDataLst>
          </p:nvPr>
        </p:nvSpPr>
        <p:spPr>
          <a:xfrm>
            <a:off x="457200" y="1600200"/>
            <a:ext cx="8305800" cy="4724400"/>
          </a:xfrm>
        </p:spPr>
        <p:txBody>
          <a:bodyPr/>
          <a:lstStyle/>
          <a:p>
            <a:pPr eaLnBrk="1" hangingPunct="1"/>
            <a:r>
              <a:rPr lang="en-US" altLang="en-US" smtClean="0"/>
              <a:t>Organizations must have secure infrastructure services based on the size and scope of the enterprise</a:t>
            </a:r>
          </a:p>
          <a:p>
            <a:pPr eaLnBrk="1" hangingPunct="1"/>
            <a:r>
              <a:rPr lang="en-US" altLang="en-US" smtClean="0"/>
              <a:t>Additional security services may have to be provided  </a:t>
            </a:r>
          </a:p>
          <a:p>
            <a:pPr eaLnBrk="1" hangingPunct="1"/>
            <a:r>
              <a:rPr lang="en-US" altLang="en-US" smtClean="0"/>
              <a:t>More robust solutions may be needed to replace security programs the organization has outgrown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B09EF98A-EBA2-4597-8818-DB1C100F7B9C}" type="slidenum">
              <a:rPr lang="en-US" altLang="en-US"/>
              <a:pPr/>
              <a:t>27</a:t>
            </a:fld>
            <a:endParaRPr lang="en-US" altLang="en-US"/>
          </a:p>
        </p:txBody>
      </p:sp>
      <p:sp>
        <p:nvSpPr>
          <p:cNvPr id="53251" name="Rectangle 4"/>
          <p:cNvSpPr>
            <a:spLocks noGrp="1" noChangeArrowheads="1"/>
          </p:cNvSpPr>
          <p:nvPr>
            <p:ph type="title"/>
            <p:custDataLst>
              <p:tags r:id="rId1"/>
            </p:custDataLst>
          </p:nvPr>
        </p:nvSpPr>
        <p:spPr/>
        <p:txBody>
          <a:bodyPr/>
          <a:lstStyle/>
          <a:p>
            <a:pPr eaLnBrk="1" hangingPunct="1"/>
            <a:r>
              <a:rPr lang="en-US" altLang="en-US" sz="4000" smtClean="0"/>
              <a:t>Threats</a:t>
            </a:r>
          </a:p>
        </p:txBody>
      </p:sp>
      <p:sp>
        <p:nvSpPr>
          <p:cNvPr id="53252" name="Rectangle 5"/>
          <p:cNvSpPr>
            <a:spLocks noGrp="1" noChangeArrowheads="1"/>
          </p:cNvSpPr>
          <p:nvPr>
            <p:ph type="body" sz="half" idx="1"/>
            <p:custDataLst>
              <p:tags r:id="rId2"/>
            </p:custDataLst>
          </p:nvPr>
        </p:nvSpPr>
        <p:spPr/>
        <p:txBody>
          <a:bodyPr/>
          <a:lstStyle/>
          <a:p>
            <a:pPr eaLnBrk="1" hangingPunct="1">
              <a:lnSpc>
                <a:spcPct val="90000"/>
              </a:lnSpc>
            </a:pPr>
            <a:r>
              <a:rPr lang="en-US" altLang="en-US" sz="2200" smtClean="0"/>
              <a:t>Management must be informed of the various kinds of threats facing the organization </a:t>
            </a:r>
          </a:p>
          <a:p>
            <a:pPr eaLnBrk="1" hangingPunct="1">
              <a:lnSpc>
                <a:spcPct val="90000"/>
              </a:lnSpc>
            </a:pPr>
            <a:r>
              <a:rPr lang="en-US" altLang="en-US" sz="2200" smtClean="0"/>
              <a:t>A threat is an object, person, or other entity that represents a constant danger to an asset</a:t>
            </a:r>
          </a:p>
          <a:p>
            <a:pPr eaLnBrk="1" hangingPunct="1">
              <a:lnSpc>
                <a:spcPct val="90000"/>
              </a:lnSpc>
            </a:pPr>
            <a:r>
              <a:rPr lang="en-US" altLang="en-US" sz="2200" smtClean="0"/>
              <a:t>By examining each threat category in turn, management effectively protects its information through policy, education and training, and technology controls</a:t>
            </a:r>
          </a:p>
        </p:txBody>
      </p:sp>
      <p:pic>
        <p:nvPicPr>
          <p:cNvPr id="53253" name="Picture 9" descr="BL00420_"/>
          <p:cNvPicPr>
            <a:picLocks noChangeAspect="1" noChangeArrowheads="1"/>
          </p:cNvPicPr>
          <p:nvPr>
            <p:custDataLst>
              <p:tags r:id="rId3"/>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5257800" y="1371600"/>
            <a:ext cx="1955800"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10" descr="j0104980"/>
          <p:cNvPicPr>
            <a:picLocks noChangeAspect="1" noChangeArrowheads="1"/>
          </p:cNvPicPr>
          <p:nvPr>
            <p:custDataLst>
              <p:tags r:id="rId4"/>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5410200" y="4495800"/>
            <a:ext cx="1427163"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11" descr="j0104982"/>
          <p:cNvPicPr>
            <a:picLocks noChangeAspect="1" noChangeArrowheads="1"/>
          </p:cNvPicPr>
          <p:nvPr>
            <p:custDataLst>
              <p:tags r:id="rId5"/>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6781800" y="1524000"/>
            <a:ext cx="2106613"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12" descr="PE03479_"/>
          <p:cNvPicPr>
            <a:picLocks noChangeAspect="1" noChangeArrowheads="1"/>
          </p:cNvPicPr>
          <p:nvPr>
            <p:custDataLst>
              <p:tags r:id="rId6"/>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a:off x="6705600" y="4114800"/>
            <a:ext cx="2166938"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77A079AB-9F45-4B80-95F0-68E5700C34BD}" type="slidenum">
              <a:rPr lang="en-US" altLang="en-US"/>
              <a:pPr/>
              <a:t>28</a:t>
            </a:fld>
            <a:endParaRPr lang="en-US" altLang="en-US"/>
          </a:p>
        </p:txBody>
      </p:sp>
      <p:sp>
        <p:nvSpPr>
          <p:cNvPr id="55299" name="Rectangle 4"/>
          <p:cNvSpPr>
            <a:spLocks noGrp="1" noChangeArrowheads="1"/>
          </p:cNvSpPr>
          <p:nvPr>
            <p:ph type="title"/>
            <p:custDataLst>
              <p:tags r:id="rId1"/>
            </p:custDataLst>
          </p:nvPr>
        </p:nvSpPr>
        <p:spPr/>
        <p:txBody>
          <a:bodyPr/>
          <a:lstStyle/>
          <a:p>
            <a:pPr eaLnBrk="1" hangingPunct="1"/>
            <a:r>
              <a:rPr lang="en-US" altLang="en-US" sz="4000" smtClean="0"/>
              <a:t>Threats</a:t>
            </a:r>
          </a:p>
        </p:txBody>
      </p:sp>
      <p:sp>
        <p:nvSpPr>
          <p:cNvPr id="55300" name="Rectangle 5"/>
          <p:cNvSpPr>
            <a:spLocks noGrp="1" noChangeArrowheads="1"/>
          </p:cNvSpPr>
          <p:nvPr>
            <p:ph type="body" idx="1"/>
            <p:custDataLst>
              <p:tags r:id="rId2"/>
            </p:custDataLst>
          </p:nvPr>
        </p:nvSpPr>
        <p:spPr/>
        <p:txBody>
          <a:bodyPr/>
          <a:lstStyle/>
          <a:p>
            <a:pPr eaLnBrk="1" hangingPunct="1"/>
            <a:r>
              <a:rPr lang="en-US" altLang="en-US" sz="2800" smtClean="0"/>
              <a:t>The 2002 CSI/FBI survey found:</a:t>
            </a:r>
          </a:p>
          <a:p>
            <a:pPr lvl="1" eaLnBrk="1" hangingPunct="1">
              <a:lnSpc>
                <a:spcPct val="110000"/>
              </a:lnSpc>
            </a:pPr>
            <a:r>
              <a:rPr lang="en-US" altLang="en-US" sz="2000" smtClean="0"/>
              <a:t>90% of organizations responding detected computer security breaches within the last year</a:t>
            </a:r>
          </a:p>
          <a:p>
            <a:pPr lvl="1" eaLnBrk="1" hangingPunct="1">
              <a:lnSpc>
                <a:spcPct val="110000"/>
              </a:lnSpc>
            </a:pPr>
            <a:r>
              <a:rPr lang="en-US" altLang="en-US" sz="2000" smtClean="0"/>
              <a:t>80% lost money to computer breaches, totaling over $455,848,000 up from $377,828,700 reported in 2001</a:t>
            </a:r>
          </a:p>
          <a:p>
            <a:pPr lvl="1" eaLnBrk="1" hangingPunct="1">
              <a:lnSpc>
                <a:spcPct val="110000"/>
              </a:lnSpc>
            </a:pPr>
            <a:r>
              <a:rPr lang="en-US" altLang="en-US" sz="2000" smtClean="0"/>
              <a:t>The number of attacks that came across the Internet rose from 70% in 2001 to 74% in 2002   </a:t>
            </a:r>
          </a:p>
          <a:p>
            <a:pPr lvl="1" eaLnBrk="1" hangingPunct="1">
              <a:lnSpc>
                <a:spcPct val="110000"/>
              </a:lnSpc>
            </a:pPr>
            <a:r>
              <a:rPr lang="en-US" altLang="en-US" sz="2000" smtClean="0"/>
              <a:t>Only 34% of organizations reported their attacks to law enforcement</a:t>
            </a:r>
          </a:p>
        </p:txBody>
      </p:sp>
      <p:pic>
        <p:nvPicPr>
          <p:cNvPr id="55301" name="Picture 10" descr="http://www.iss.net/images/protection/ThreatLRG.jpg"/>
          <p:cNvPicPr>
            <a:picLocks noChangeAspect="1" noChangeArrowheads="1"/>
          </p:cNvPicPr>
          <p:nvPr>
            <p:ph sz="half" idx="4294967295"/>
            <p:custDataLst>
              <p:tags r:id="rId3"/>
            </p:custDataLst>
          </p:nvPr>
        </p:nvPicPr>
        <p:blipFill>
          <a:blip r:embed="rId6" r:link="rId7">
            <a:extLst>
              <a:ext uri="{28A0092B-C50C-407E-A947-70E740481C1C}">
                <a14:useLocalDpi xmlns:a14="http://schemas.microsoft.com/office/drawing/2010/main" val="0"/>
              </a:ext>
            </a:extLst>
          </a:blip>
          <a:srcRect/>
          <a:stretch>
            <a:fillRect/>
          </a:stretch>
        </p:blipFill>
        <p:spPr>
          <a:xfrm>
            <a:off x="1524000" y="4724400"/>
            <a:ext cx="6477000" cy="1255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132126B1-D172-4395-8396-FDAB4D1CAF3C}" type="slidenum">
              <a:rPr lang="en-US" altLang="en-US"/>
              <a:pPr/>
              <a:t>29</a:t>
            </a:fld>
            <a:endParaRPr lang="en-US" altLang="en-US"/>
          </a:p>
        </p:txBody>
      </p:sp>
      <p:sp>
        <p:nvSpPr>
          <p:cNvPr id="57347" name="Rectangle 2"/>
          <p:cNvSpPr>
            <a:spLocks noGrp="1" noChangeArrowheads="1"/>
          </p:cNvSpPr>
          <p:nvPr>
            <p:ph type="title"/>
            <p:custDataLst>
              <p:tags r:id="rId1"/>
            </p:custDataLst>
          </p:nvPr>
        </p:nvSpPr>
        <p:spPr>
          <a:xfrm>
            <a:off x="0" y="152400"/>
            <a:ext cx="9144000" cy="838200"/>
          </a:xfrm>
        </p:spPr>
        <p:txBody>
          <a:bodyPr/>
          <a:lstStyle/>
          <a:p>
            <a:pPr eaLnBrk="1" hangingPunct="1"/>
            <a:r>
              <a:rPr lang="en-US" altLang="en-US" smtClean="0"/>
              <a:t>Threats to Information Security</a:t>
            </a:r>
          </a:p>
        </p:txBody>
      </p:sp>
      <p:pic>
        <p:nvPicPr>
          <p:cNvPr id="57348" name="Picture 5" descr="Tbl02-01"/>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371600"/>
            <a:ext cx="6324600"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838200" y="1295400"/>
            <a:ext cx="7772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r>
              <a:rPr lang="en-US" altLang="en-US" sz="2800"/>
              <a:t>Understand the definition of information security</a:t>
            </a:r>
          </a:p>
          <a:p>
            <a:pPr eaLnBrk="1" hangingPunct="1"/>
            <a:r>
              <a:rPr lang="en-US" altLang="en-US" sz="2800"/>
              <a:t>Comprehend the history of computer security and how it evolved into information security</a:t>
            </a:r>
          </a:p>
        </p:txBody>
      </p:sp>
      <p:sp>
        <p:nvSpPr>
          <p:cNvPr id="6147" name="Rectangle 3"/>
          <p:cNvSpPr>
            <a:spLocks noGrp="1" noChangeArrowheads="1"/>
          </p:cNvSpPr>
          <p:nvPr>
            <p:ph type="title"/>
          </p:nvPr>
        </p:nvSpPr>
        <p:spPr>
          <a:xfrm>
            <a:off x="609600" y="228600"/>
            <a:ext cx="7543800" cy="1143000"/>
          </a:xfrm>
          <a:noFill/>
          <a:extLs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a:lstStyle/>
          <a:p>
            <a:pPr eaLnBrk="1" hangingPunct="1"/>
            <a:r>
              <a:rPr lang="en-US" altLang="en-US" sz="3600" smtClean="0"/>
              <a:t>Part 1: Learning Objectives</a:t>
            </a:r>
            <a:endParaRPr lang="en-US" alt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B4C45752-7588-4C0B-8E50-1C9822153086}" type="slidenum">
              <a:rPr lang="en-US" altLang="en-US"/>
              <a:pPr/>
              <a:t>30</a:t>
            </a:fld>
            <a:endParaRPr lang="en-US" altLang="en-US"/>
          </a:p>
        </p:txBody>
      </p:sp>
      <p:sp>
        <p:nvSpPr>
          <p:cNvPr id="59395" name="Rectangle 4"/>
          <p:cNvSpPr>
            <a:spLocks noGrp="1" noChangeArrowheads="1"/>
          </p:cNvSpPr>
          <p:nvPr>
            <p:ph type="title"/>
            <p:custDataLst>
              <p:tags r:id="rId1"/>
            </p:custDataLst>
          </p:nvPr>
        </p:nvSpPr>
        <p:spPr/>
        <p:txBody>
          <a:bodyPr/>
          <a:lstStyle/>
          <a:p>
            <a:pPr eaLnBrk="1" hangingPunct="1"/>
            <a:r>
              <a:rPr lang="en-US" altLang="en-US" smtClean="0"/>
              <a:t>Acts of Human Error or Failure </a:t>
            </a:r>
          </a:p>
        </p:txBody>
      </p:sp>
      <p:sp>
        <p:nvSpPr>
          <p:cNvPr id="59396" name="Rectangle 5"/>
          <p:cNvSpPr>
            <a:spLocks noGrp="1" noChangeArrowheads="1"/>
          </p:cNvSpPr>
          <p:nvPr>
            <p:ph type="body" sz="half" idx="1"/>
            <p:custDataLst>
              <p:tags r:id="rId2"/>
            </p:custDataLst>
          </p:nvPr>
        </p:nvSpPr>
        <p:spPr/>
        <p:txBody>
          <a:bodyPr/>
          <a:lstStyle/>
          <a:p>
            <a:pPr eaLnBrk="1" hangingPunct="1">
              <a:lnSpc>
                <a:spcPct val="90000"/>
              </a:lnSpc>
            </a:pPr>
            <a:r>
              <a:rPr lang="en-US" altLang="en-US" sz="2400" smtClean="0"/>
              <a:t>Includes acts done without malicious intent</a:t>
            </a:r>
          </a:p>
          <a:p>
            <a:pPr eaLnBrk="1" hangingPunct="1">
              <a:lnSpc>
                <a:spcPct val="90000"/>
              </a:lnSpc>
            </a:pPr>
            <a:r>
              <a:rPr lang="en-US" altLang="en-US" sz="2400" smtClean="0"/>
              <a:t>Caused by:</a:t>
            </a:r>
          </a:p>
          <a:p>
            <a:pPr lvl="1" eaLnBrk="1" hangingPunct="1"/>
            <a:r>
              <a:rPr lang="en-US" altLang="en-US" sz="2000" smtClean="0"/>
              <a:t>Inexperience</a:t>
            </a:r>
          </a:p>
          <a:p>
            <a:pPr lvl="1" eaLnBrk="1" hangingPunct="1"/>
            <a:r>
              <a:rPr lang="en-US" altLang="en-US" sz="2000" smtClean="0"/>
              <a:t>Improper training</a:t>
            </a:r>
          </a:p>
          <a:p>
            <a:pPr lvl="1" eaLnBrk="1" hangingPunct="1"/>
            <a:r>
              <a:rPr lang="en-US" altLang="en-US" sz="2000" smtClean="0"/>
              <a:t>Incorrect assumptions </a:t>
            </a:r>
          </a:p>
          <a:p>
            <a:pPr lvl="1" eaLnBrk="1" hangingPunct="1"/>
            <a:r>
              <a:rPr lang="en-US" altLang="en-US" sz="2000" smtClean="0"/>
              <a:t>Other circumstances</a:t>
            </a:r>
          </a:p>
          <a:p>
            <a:pPr eaLnBrk="1" hangingPunct="1">
              <a:lnSpc>
                <a:spcPct val="90000"/>
              </a:lnSpc>
            </a:pPr>
            <a:r>
              <a:rPr lang="en-US" altLang="en-US" sz="2400" smtClean="0"/>
              <a:t>Employees are greatest threats to information security – They are closest to the organizational data</a:t>
            </a:r>
          </a:p>
        </p:txBody>
      </p:sp>
      <p:pic>
        <p:nvPicPr>
          <p:cNvPr id="59397" name="Picture 9" descr="j0087274"/>
          <p:cNvPicPr>
            <a:picLocks noChangeAspect="1" noChangeArrowheads="1"/>
          </p:cNvPicPr>
          <p:nvPr>
            <p:ph sz="half" idx="2"/>
            <p:custDataLst>
              <p:tags r:id="rId3"/>
            </p:custDataLst>
          </p:nvPr>
        </p:nvPicPr>
        <p:blipFill>
          <a:blip r:embed="rId6" cstate="print">
            <a:extLst>
              <a:ext uri="{28A0092B-C50C-407E-A947-70E740481C1C}">
                <a14:useLocalDpi xmlns:a14="http://schemas.microsoft.com/office/drawing/2010/main" val="0"/>
              </a:ext>
            </a:extLst>
          </a:blip>
          <a:srcRect/>
          <a:stretch>
            <a:fillRect/>
          </a:stretch>
        </p:blipFill>
        <p:spPr>
          <a:xfrm>
            <a:off x="5715000" y="1676400"/>
            <a:ext cx="260032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5E561B46-70DC-41DE-835D-24683476A65E}" type="slidenum">
              <a:rPr lang="en-US" altLang="en-US"/>
              <a:pPr/>
              <a:t>31</a:t>
            </a:fld>
            <a:endParaRPr lang="en-US" altLang="en-US"/>
          </a:p>
        </p:txBody>
      </p:sp>
      <p:sp>
        <p:nvSpPr>
          <p:cNvPr id="61443" name="Rectangle 2"/>
          <p:cNvSpPr>
            <a:spLocks noGrp="1" noChangeArrowheads="1"/>
          </p:cNvSpPr>
          <p:nvPr>
            <p:ph type="title"/>
            <p:custDataLst>
              <p:tags r:id="rId1"/>
            </p:custDataLst>
          </p:nvPr>
        </p:nvSpPr>
        <p:spPr/>
        <p:txBody>
          <a:bodyPr/>
          <a:lstStyle/>
          <a:p>
            <a:pPr eaLnBrk="1" hangingPunct="1"/>
            <a:r>
              <a:rPr lang="en-US" altLang="en-US" smtClean="0"/>
              <a:t>Acts of Human Error or Failure </a:t>
            </a:r>
          </a:p>
        </p:txBody>
      </p:sp>
      <p:sp>
        <p:nvSpPr>
          <p:cNvPr id="61444" name="Rectangle 3"/>
          <p:cNvSpPr>
            <a:spLocks noGrp="1" noChangeArrowheads="1"/>
          </p:cNvSpPr>
          <p:nvPr>
            <p:ph type="body" sz="half" idx="1"/>
            <p:custDataLst>
              <p:tags r:id="rId2"/>
            </p:custDataLst>
          </p:nvPr>
        </p:nvSpPr>
        <p:spPr/>
        <p:txBody>
          <a:bodyPr/>
          <a:lstStyle/>
          <a:p>
            <a:pPr eaLnBrk="1" hangingPunct="1">
              <a:lnSpc>
                <a:spcPct val="90000"/>
              </a:lnSpc>
            </a:pPr>
            <a:r>
              <a:rPr lang="en-US" altLang="en-US" sz="2400" smtClean="0"/>
              <a:t>Employee mistakes can easily lead to the following: </a:t>
            </a:r>
          </a:p>
          <a:p>
            <a:pPr lvl="1" eaLnBrk="1" hangingPunct="1"/>
            <a:r>
              <a:rPr lang="en-US" altLang="en-US" sz="2000" smtClean="0"/>
              <a:t>revelation of classified data </a:t>
            </a:r>
          </a:p>
          <a:p>
            <a:pPr lvl="1" eaLnBrk="1" hangingPunct="1"/>
            <a:r>
              <a:rPr lang="en-US" altLang="en-US" sz="2000" smtClean="0"/>
              <a:t>entry of erroneous data </a:t>
            </a:r>
          </a:p>
          <a:p>
            <a:pPr lvl="1" eaLnBrk="1" hangingPunct="1"/>
            <a:r>
              <a:rPr lang="en-US" altLang="en-US" sz="2000" smtClean="0"/>
              <a:t>accidental deletion or modification of data </a:t>
            </a:r>
          </a:p>
          <a:p>
            <a:pPr lvl="1" eaLnBrk="1" hangingPunct="1"/>
            <a:r>
              <a:rPr lang="en-US" altLang="en-US" sz="2000" smtClean="0"/>
              <a:t>storage of data in unprotected areas</a:t>
            </a:r>
          </a:p>
          <a:p>
            <a:pPr lvl="1" eaLnBrk="1" hangingPunct="1"/>
            <a:r>
              <a:rPr lang="en-US" altLang="en-US" sz="2000" smtClean="0"/>
              <a:t>failure to protect information</a:t>
            </a:r>
          </a:p>
          <a:p>
            <a:pPr eaLnBrk="1" hangingPunct="1">
              <a:lnSpc>
                <a:spcPct val="90000"/>
              </a:lnSpc>
            </a:pPr>
            <a:r>
              <a:rPr lang="en-US" altLang="en-US" sz="2400" smtClean="0"/>
              <a:t>Many of these threats can be prevented with controls</a:t>
            </a:r>
          </a:p>
        </p:txBody>
      </p:sp>
      <p:pic>
        <p:nvPicPr>
          <p:cNvPr id="61445" name="Picture 5"/>
          <p:cNvPicPr>
            <a:picLocks noChangeArrowheads="1"/>
          </p:cNvPicPr>
          <p:nvPr>
            <p:ph sz="half" idx="2"/>
            <p:custDataLst>
              <p:tags r:id="rId3"/>
            </p:custDataLst>
          </p:nvPr>
        </p:nvPicPr>
        <p:blipFill>
          <a:blip r:embed="rId6" cstate="print">
            <a:extLst>
              <a:ext uri="{28A0092B-C50C-407E-A947-70E740481C1C}">
                <a14:useLocalDpi xmlns:a14="http://schemas.microsoft.com/office/drawing/2010/main" val="0"/>
              </a:ext>
            </a:extLst>
          </a:blip>
          <a:srcRect/>
          <a:stretch>
            <a:fillRect/>
          </a:stretch>
        </p:blipFill>
        <p:spPr>
          <a:xfrm>
            <a:off x="4789488" y="2155825"/>
            <a:ext cx="4097337" cy="3230563"/>
          </a:xfrm>
          <a:noFill/>
          <a:extLst>
            <a:ext uri="{91240B29-F687-4F45-9708-019B960494DF}">
              <a14:hiddenLine xmlns:a14="http://schemas.microsoft.com/office/drawing/2010/main" w="9525" cap="flat">
                <a:solidFill>
                  <a:schemeClr val="tx1"/>
                </a:solidFill>
                <a:miter lim="800000"/>
                <a:headEnd type="none" w="med" len="med"/>
                <a:tailEnd type="none" w="med" len="me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E69BD9EC-68CA-4397-B877-D4522643F688}" type="slidenum">
              <a:rPr lang="en-US" altLang="en-US"/>
              <a:pPr/>
              <a:t>32</a:t>
            </a:fld>
            <a:endParaRPr lang="en-US" altLang="en-US"/>
          </a:p>
        </p:txBody>
      </p:sp>
      <p:pic>
        <p:nvPicPr>
          <p:cNvPr id="63491" name="Picture 5" descr="Fig02-01"/>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7187605A-BC26-491A-A858-0DB7654BD144}" type="slidenum">
              <a:rPr lang="en-US" altLang="en-US"/>
              <a:pPr/>
              <a:t>33</a:t>
            </a:fld>
            <a:endParaRPr lang="en-US" altLang="en-US"/>
          </a:p>
        </p:txBody>
      </p:sp>
      <p:sp>
        <p:nvSpPr>
          <p:cNvPr id="64515" name="Rectangle 4"/>
          <p:cNvSpPr>
            <a:spLocks noGrp="1" noChangeArrowheads="1"/>
          </p:cNvSpPr>
          <p:nvPr>
            <p:ph type="title"/>
            <p:custDataLst>
              <p:tags r:id="rId1"/>
            </p:custDataLst>
          </p:nvPr>
        </p:nvSpPr>
        <p:spPr/>
        <p:txBody>
          <a:bodyPr/>
          <a:lstStyle/>
          <a:p>
            <a:pPr eaLnBrk="1" hangingPunct="1"/>
            <a:r>
              <a:rPr lang="en-US" altLang="en-US" sz="4000" smtClean="0"/>
              <a:t>Deviations in Quality of Service by Service Providers</a:t>
            </a:r>
          </a:p>
        </p:txBody>
      </p:sp>
      <p:sp>
        <p:nvSpPr>
          <p:cNvPr id="64516" name="Rectangle 5"/>
          <p:cNvSpPr>
            <a:spLocks noGrp="1" noChangeArrowheads="1"/>
          </p:cNvSpPr>
          <p:nvPr>
            <p:ph type="body" idx="1"/>
            <p:custDataLst>
              <p:tags r:id="rId2"/>
            </p:custDataLst>
          </p:nvPr>
        </p:nvSpPr>
        <p:spPr>
          <a:xfrm>
            <a:off x="228600" y="1865313"/>
            <a:ext cx="8763000" cy="3956050"/>
          </a:xfrm>
        </p:spPr>
        <p:txBody>
          <a:bodyPr/>
          <a:lstStyle/>
          <a:p>
            <a:pPr eaLnBrk="1" hangingPunct="1">
              <a:lnSpc>
                <a:spcPct val="90000"/>
              </a:lnSpc>
            </a:pPr>
            <a:r>
              <a:rPr lang="en-US" altLang="en-US" sz="2800" smtClean="0"/>
              <a:t>Situations of product or services not delivered as expected </a:t>
            </a:r>
          </a:p>
          <a:p>
            <a:pPr eaLnBrk="1" hangingPunct="1">
              <a:lnSpc>
                <a:spcPct val="90000"/>
              </a:lnSpc>
            </a:pPr>
            <a:r>
              <a:rPr lang="en-US" altLang="en-US" sz="2800" smtClean="0"/>
              <a:t>Information system depends on many inter-dependent support systems </a:t>
            </a:r>
          </a:p>
          <a:p>
            <a:pPr eaLnBrk="1" hangingPunct="1">
              <a:lnSpc>
                <a:spcPct val="90000"/>
              </a:lnSpc>
            </a:pPr>
            <a:r>
              <a:rPr lang="en-US" altLang="en-US" sz="2800" smtClean="0"/>
              <a:t>Three sets of service issues that dramatically affect the availability of information and systems are</a:t>
            </a:r>
          </a:p>
          <a:p>
            <a:pPr lvl="1" eaLnBrk="1" hangingPunct="1">
              <a:lnSpc>
                <a:spcPct val="90000"/>
              </a:lnSpc>
            </a:pPr>
            <a:r>
              <a:rPr lang="en-US" altLang="en-US" sz="2400" smtClean="0"/>
              <a:t>Internet service</a:t>
            </a:r>
          </a:p>
          <a:p>
            <a:pPr lvl="1" eaLnBrk="1" hangingPunct="1">
              <a:lnSpc>
                <a:spcPct val="90000"/>
              </a:lnSpc>
            </a:pPr>
            <a:r>
              <a:rPr lang="en-US" altLang="en-US" sz="2400" smtClean="0"/>
              <a:t>Communications</a:t>
            </a:r>
          </a:p>
          <a:p>
            <a:pPr lvl="1" eaLnBrk="1" hangingPunct="1">
              <a:lnSpc>
                <a:spcPct val="90000"/>
              </a:lnSpc>
            </a:pPr>
            <a:r>
              <a:rPr lang="en-US" altLang="en-US" sz="2400" smtClean="0"/>
              <a:t>Power irregularities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8130EBFB-8D8B-4DF2-BC8A-10ACC11BA622}" type="slidenum">
              <a:rPr lang="en-US" altLang="en-US"/>
              <a:pPr/>
              <a:t>34</a:t>
            </a:fld>
            <a:endParaRPr lang="en-US" altLang="en-US"/>
          </a:p>
        </p:txBody>
      </p:sp>
      <p:sp>
        <p:nvSpPr>
          <p:cNvPr id="66563" name="Rectangle 2"/>
          <p:cNvSpPr>
            <a:spLocks noGrp="1" noChangeArrowheads="1"/>
          </p:cNvSpPr>
          <p:nvPr>
            <p:ph type="title"/>
            <p:custDataLst>
              <p:tags r:id="rId1"/>
            </p:custDataLst>
          </p:nvPr>
        </p:nvSpPr>
        <p:spPr/>
        <p:txBody>
          <a:bodyPr/>
          <a:lstStyle/>
          <a:p>
            <a:pPr eaLnBrk="1" hangingPunct="1"/>
            <a:r>
              <a:rPr lang="en-US" altLang="en-US" smtClean="0"/>
              <a:t>Internet Service Issues</a:t>
            </a:r>
          </a:p>
        </p:txBody>
      </p:sp>
      <p:sp>
        <p:nvSpPr>
          <p:cNvPr id="66564" name="Rectangle 3"/>
          <p:cNvSpPr>
            <a:spLocks noGrp="1" noChangeArrowheads="1"/>
          </p:cNvSpPr>
          <p:nvPr>
            <p:ph type="body" idx="1"/>
            <p:custDataLst>
              <p:tags r:id="rId2"/>
            </p:custDataLst>
          </p:nvPr>
        </p:nvSpPr>
        <p:spPr>
          <a:xfrm>
            <a:off x="381000" y="1676400"/>
            <a:ext cx="8382000" cy="4648200"/>
          </a:xfrm>
        </p:spPr>
        <p:txBody>
          <a:bodyPr/>
          <a:lstStyle/>
          <a:p>
            <a:pPr eaLnBrk="1" hangingPunct="1"/>
            <a:r>
              <a:rPr lang="en-US" altLang="en-US" sz="2800" smtClean="0"/>
              <a:t>Loss of Internet service can lead to considerable loss in the availability of information</a:t>
            </a:r>
          </a:p>
          <a:p>
            <a:pPr lvl="1" eaLnBrk="1" hangingPunct="1"/>
            <a:r>
              <a:rPr lang="en-US" altLang="en-US" sz="2400" smtClean="0"/>
              <a:t>organizations have sales staff and telecommuters working at remote locations</a:t>
            </a:r>
          </a:p>
          <a:p>
            <a:pPr eaLnBrk="1" hangingPunct="1"/>
            <a:r>
              <a:rPr lang="en-US" altLang="en-US" sz="2800" smtClean="0"/>
              <a:t>When an organization outsources its web servers, the outsourcer assumes responsibility for</a:t>
            </a:r>
          </a:p>
          <a:p>
            <a:pPr lvl="1" eaLnBrk="1" hangingPunct="1"/>
            <a:r>
              <a:rPr lang="en-US" altLang="en-US" sz="2400" smtClean="0"/>
              <a:t>All Internet Services </a:t>
            </a:r>
          </a:p>
          <a:p>
            <a:pPr lvl="1" eaLnBrk="1" hangingPunct="1"/>
            <a:r>
              <a:rPr lang="en-US" altLang="en-US" sz="2400" smtClean="0"/>
              <a:t>The hardware and operating system software used to operate the web site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9D6144CA-250C-4747-91DA-CE5C8EF59CF9}" type="slidenum">
              <a:rPr lang="en-US" altLang="en-US"/>
              <a:pPr/>
              <a:t>35</a:t>
            </a:fld>
            <a:endParaRPr lang="en-US" altLang="en-US"/>
          </a:p>
        </p:txBody>
      </p:sp>
      <p:sp>
        <p:nvSpPr>
          <p:cNvPr id="68611" name="Rectangle 4"/>
          <p:cNvSpPr>
            <a:spLocks noGrp="1" noChangeArrowheads="1"/>
          </p:cNvSpPr>
          <p:nvPr>
            <p:ph type="title"/>
            <p:custDataLst>
              <p:tags r:id="rId1"/>
            </p:custDataLst>
          </p:nvPr>
        </p:nvSpPr>
        <p:spPr/>
        <p:txBody>
          <a:bodyPr/>
          <a:lstStyle/>
          <a:p>
            <a:pPr eaLnBrk="1" hangingPunct="1"/>
            <a:r>
              <a:rPr lang="en-US" altLang="en-US" sz="4000" smtClean="0"/>
              <a:t>Communications and Other Services</a:t>
            </a:r>
          </a:p>
        </p:txBody>
      </p:sp>
      <p:sp>
        <p:nvSpPr>
          <p:cNvPr id="68612" name="Rectangle 5"/>
          <p:cNvSpPr>
            <a:spLocks noGrp="1" noChangeArrowheads="1"/>
          </p:cNvSpPr>
          <p:nvPr>
            <p:ph type="body" idx="1"/>
            <p:custDataLst>
              <p:tags r:id="rId2"/>
            </p:custDataLst>
          </p:nvPr>
        </p:nvSpPr>
        <p:spPr>
          <a:xfrm>
            <a:off x="228600" y="1444625"/>
            <a:ext cx="8763000" cy="4449763"/>
          </a:xfrm>
        </p:spPr>
        <p:txBody>
          <a:bodyPr/>
          <a:lstStyle/>
          <a:p>
            <a:pPr eaLnBrk="1" hangingPunct="1"/>
            <a:r>
              <a:rPr lang="en-US" altLang="en-US" sz="2800" smtClean="0"/>
              <a:t>Other utility services have potential impact</a:t>
            </a:r>
          </a:p>
          <a:p>
            <a:pPr eaLnBrk="1" hangingPunct="1"/>
            <a:r>
              <a:rPr lang="en-US" altLang="en-US" sz="2800" smtClean="0"/>
              <a:t>Among these are</a:t>
            </a:r>
          </a:p>
          <a:p>
            <a:pPr lvl="1" eaLnBrk="1" hangingPunct="1"/>
            <a:r>
              <a:rPr lang="en-US" altLang="en-US" sz="2400" smtClean="0"/>
              <a:t>telephone</a:t>
            </a:r>
          </a:p>
          <a:p>
            <a:pPr lvl="1" eaLnBrk="1" hangingPunct="1"/>
            <a:r>
              <a:rPr lang="en-US" altLang="en-US" sz="2400" smtClean="0"/>
              <a:t>water &amp; wastewater </a:t>
            </a:r>
          </a:p>
          <a:p>
            <a:pPr lvl="1" eaLnBrk="1" hangingPunct="1"/>
            <a:r>
              <a:rPr lang="en-US" altLang="en-US" sz="2400" smtClean="0"/>
              <a:t>trash pickup</a:t>
            </a:r>
          </a:p>
          <a:p>
            <a:pPr lvl="1" eaLnBrk="1" hangingPunct="1"/>
            <a:r>
              <a:rPr lang="en-US" altLang="en-US" sz="2400" smtClean="0"/>
              <a:t>cable television</a:t>
            </a:r>
          </a:p>
          <a:p>
            <a:pPr lvl="1" eaLnBrk="1" hangingPunct="1"/>
            <a:r>
              <a:rPr lang="en-US" altLang="en-US" sz="2400" smtClean="0"/>
              <a:t>natural or propane gas</a:t>
            </a:r>
          </a:p>
          <a:p>
            <a:pPr lvl="1" eaLnBrk="1" hangingPunct="1"/>
            <a:r>
              <a:rPr lang="en-US" altLang="en-US" sz="2400" smtClean="0"/>
              <a:t>custodial services</a:t>
            </a:r>
          </a:p>
          <a:p>
            <a:pPr eaLnBrk="1" hangingPunct="1"/>
            <a:r>
              <a:rPr lang="en-US" altLang="en-US" sz="2800" smtClean="0"/>
              <a:t>The threat of loss of services can lead to inability to function properly</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301702B1-71DC-4853-9A76-104AEC7A6255}" type="slidenum">
              <a:rPr lang="en-US" altLang="en-US"/>
              <a:pPr/>
              <a:t>36</a:t>
            </a:fld>
            <a:endParaRPr lang="en-US" altLang="en-US"/>
          </a:p>
        </p:txBody>
      </p:sp>
      <p:sp>
        <p:nvSpPr>
          <p:cNvPr id="70659" name="Rectangle 4"/>
          <p:cNvSpPr>
            <a:spLocks noGrp="1" noChangeArrowheads="1"/>
          </p:cNvSpPr>
          <p:nvPr>
            <p:ph type="title"/>
            <p:custDataLst>
              <p:tags r:id="rId1"/>
            </p:custDataLst>
          </p:nvPr>
        </p:nvSpPr>
        <p:spPr/>
        <p:txBody>
          <a:bodyPr/>
          <a:lstStyle/>
          <a:p>
            <a:pPr eaLnBrk="1" hangingPunct="1"/>
            <a:r>
              <a:rPr lang="en-US" altLang="en-US" smtClean="0"/>
              <a:t>Power Irregularities</a:t>
            </a:r>
          </a:p>
        </p:txBody>
      </p:sp>
      <p:sp>
        <p:nvSpPr>
          <p:cNvPr id="70660" name="Rectangle 5"/>
          <p:cNvSpPr>
            <a:spLocks noGrp="1" noChangeArrowheads="1"/>
          </p:cNvSpPr>
          <p:nvPr>
            <p:ph type="body" idx="1"/>
            <p:custDataLst>
              <p:tags r:id="rId2"/>
            </p:custDataLst>
          </p:nvPr>
        </p:nvSpPr>
        <p:spPr/>
        <p:txBody>
          <a:bodyPr/>
          <a:lstStyle/>
          <a:p>
            <a:pPr eaLnBrk="1" hangingPunct="1">
              <a:buFont typeface="Symbol" panose="05050102010706020507" pitchFamily="18" charset="2"/>
              <a:buNone/>
            </a:pPr>
            <a:r>
              <a:rPr lang="en-US" altLang="en-US" sz="2800" smtClean="0"/>
              <a:t>Voltage levels can increase, decrease, or cease:</a:t>
            </a:r>
          </a:p>
          <a:p>
            <a:pPr lvl="1" eaLnBrk="1" hangingPunct="1"/>
            <a:r>
              <a:rPr lang="en-US" altLang="en-US" sz="2400" smtClean="0"/>
              <a:t>spike – momentary increase</a:t>
            </a:r>
          </a:p>
          <a:p>
            <a:pPr lvl="1" eaLnBrk="1" hangingPunct="1"/>
            <a:r>
              <a:rPr lang="en-US" altLang="en-US" sz="2400" smtClean="0"/>
              <a:t>surge – prolonged increase</a:t>
            </a:r>
          </a:p>
          <a:p>
            <a:pPr lvl="1" eaLnBrk="1" hangingPunct="1"/>
            <a:r>
              <a:rPr lang="en-US" altLang="en-US" sz="2400" smtClean="0"/>
              <a:t>sag – momentary low voltage</a:t>
            </a:r>
          </a:p>
          <a:p>
            <a:pPr lvl="1" eaLnBrk="1" hangingPunct="1"/>
            <a:r>
              <a:rPr lang="en-US" altLang="en-US" sz="2400" smtClean="0"/>
              <a:t>brownout – prolonged drop</a:t>
            </a:r>
          </a:p>
          <a:p>
            <a:pPr lvl="1" eaLnBrk="1" hangingPunct="1"/>
            <a:r>
              <a:rPr lang="en-US" altLang="en-US" sz="2400" smtClean="0"/>
              <a:t>fault – momentary loss of power</a:t>
            </a:r>
          </a:p>
          <a:p>
            <a:pPr lvl="1" eaLnBrk="1" hangingPunct="1"/>
            <a:r>
              <a:rPr lang="en-US" altLang="en-US" sz="2400" smtClean="0"/>
              <a:t>blackout – prolonged loss</a:t>
            </a:r>
          </a:p>
          <a:p>
            <a:pPr eaLnBrk="1" hangingPunct="1"/>
            <a:r>
              <a:rPr lang="en-US" altLang="en-US" sz="2800" smtClean="0"/>
              <a:t>Electronic equipment is susceptible to fluctuations, controls can be applied to manage power quality</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43A5D7A5-81A4-4E2B-A0B1-8528F152B0F2}" type="slidenum">
              <a:rPr lang="en-US" altLang="en-US"/>
              <a:pPr/>
              <a:t>37</a:t>
            </a:fld>
            <a:endParaRPr lang="en-US" altLang="en-US"/>
          </a:p>
        </p:txBody>
      </p:sp>
      <p:sp>
        <p:nvSpPr>
          <p:cNvPr id="72707" name="Rectangle 4"/>
          <p:cNvSpPr>
            <a:spLocks noGrp="1" noChangeArrowheads="1"/>
          </p:cNvSpPr>
          <p:nvPr>
            <p:ph type="title"/>
            <p:custDataLst>
              <p:tags r:id="rId1"/>
            </p:custDataLst>
          </p:nvPr>
        </p:nvSpPr>
        <p:spPr/>
        <p:txBody>
          <a:bodyPr/>
          <a:lstStyle/>
          <a:p>
            <a:pPr eaLnBrk="1" hangingPunct="1"/>
            <a:r>
              <a:rPr lang="en-US" altLang="en-US" sz="4000" smtClean="0"/>
              <a:t>Espionage/Trespass</a:t>
            </a:r>
          </a:p>
        </p:txBody>
      </p:sp>
      <p:sp>
        <p:nvSpPr>
          <p:cNvPr id="72708" name="Rectangle 5"/>
          <p:cNvSpPr>
            <a:spLocks noGrp="1" noChangeArrowheads="1"/>
          </p:cNvSpPr>
          <p:nvPr>
            <p:ph type="body" sz="half" idx="1"/>
            <p:custDataLst>
              <p:tags r:id="rId2"/>
            </p:custDataLst>
          </p:nvPr>
        </p:nvSpPr>
        <p:spPr>
          <a:xfrm>
            <a:off x="228600" y="1295400"/>
            <a:ext cx="4495800" cy="4800600"/>
          </a:xfrm>
        </p:spPr>
        <p:txBody>
          <a:bodyPr/>
          <a:lstStyle/>
          <a:p>
            <a:pPr eaLnBrk="1" hangingPunct="1">
              <a:lnSpc>
                <a:spcPct val="80000"/>
              </a:lnSpc>
            </a:pPr>
            <a:r>
              <a:rPr lang="en-US" altLang="en-US" sz="2000" smtClean="0"/>
              <a:t>Broad category of activities that breach confidentiality</a:t>
            </a:r>
          </a:p>
          <a:p>
            <a:pPr lvl="1" eaLnBrk="1" hangingPunct="1">
              <a:lnSpc>
                <a:spcPct val="80000"/>
              </a:lnSpc>
            </a:pPr>
            <a:r>
              <a:rPr lang="en-US" altLang="en-US" sz="2000" smtClean="0"/>
              <a:t>Unauthorized accessing of information</a:t>
            </a:r>
          </a:p>
          <a:p>
            <a:pPr lvl="1" eaLnBrk="1" hangingPunct="1">
              <a:lnSpc>
                <a:spcPct val="80000"/>
              </a:lnSpc>
            </a:pPr>
            <a:r>
              <a:rPr lang="en-US" altLang="en-US" sz="2000" smtClean="0"/>
              <a:t>Competitive intelligence vs. espionage  </a:t>
            </a:r>
          </a:p>
          <a:p>
            <a:pPr lvl="1" eaLnBrk="1" hangingPunct="1">
              <a:lnSpc>
                <a:spcPct val="80000"/>
              </a:lnSpc>
            </a:pPr>
            <a:r>
              <a:rPr lang="en-US" altLang="en-US" sz="2000" smtClean="0"/>
              <a:t>Shoulder surfing can occur any place a person is accessing confidential information</a:t>
            </a:r>
          </a:p>
          <a:p>
            <a:pPr eaLnBrk="1" hangingPunct="1">
              <a:lnSpc>
                <a:spcPct val="80000"/>
              </a:lnSpc>
            </a:pPr>
            <a:r>
              <a:rPr lang="en-US" altLang="en-US" sz="2000" smtClean="0"/>
              <a:t>Controls implemented to mark the boundaries of an organization’s virtual territory giving notice to trespassers that they are encroaching on the organization’s cyberspace</a:t>
            </a:r>
          </a:p>
          <a:p>
            <a:pPr eaLnBrk="1" hangingPunct="1">
              <a:lnSpc>
                <a:spcPct val="80000"/>
              </a:lnSpc>
            </a:pPr>
            <a:r>
              <a:rPr lang="en-US" altLang="en-US" sz="2000" smtClean="0"/>
              <a:t>Hackers uses skill, guile, or fraud to steal the property of someone else</a:t>
            </a:r>
          </a:p>
        </p:txBody>
      </p:sp>
      <p:pic>
        <p:nvPicPr>
          <p:cNvPr id="72709" name="Picture 9" descr="j0091981"/>
          <p:cNvPicPr>
            <a:picLocks noChangeAspect="1" noChangeArrowheads="1"/>
          </p:cNvPicPr>
          <p:nvPr>
            <p:ph sz="half" idx="2"/>
            <p:custDataLst>
              <p:tags r:id="rId3"/>
            </p:custDataLst>
          </p:nvPr>
        </p:nvPicPr>
        <p:blipFill>
          <a:blip r:embed="rId6" cstate="print">
            <a:extLst>
              <a:ext uri="{28A0092B-C50C-407E-A947-70E740481C1C}">
                <a14:useLocalDpi xmlns:a14="http://schemas.microsoft.com/office/drawing/2010/main" val="0"/>
              </a:ext>
            </a:extLst>
          </a:blip>
          <a:srcRect/>
          <a:stretch>
            <a:fillRect/>
          </a:stretch>
        </p:blipFill>
        <p:spPr>
          <a:xfrm>
            <a:off x="4686300" y="2787650"/>
            <a:ext cx="4305300" cy="1966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EF2ACFD8-4424-47BB-8C17-CA48EE49EF1B}" type="slidenum">
              <a:rPr lang="en-US" altLang="en-US"/>
              <a:pPr/>
              <a:t>38</a:t>
            </a:fld>
            <a:endParaRPr lang="en-US" altLang="en-US"/>
          </a:p>
        </p:txBody>
      </p:sp>
      <p:pic>
        <p:nvPicPr>
          <p:cNvPr id="74755" name="Picture 5" descr="Fig02-02"/>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4B8555EA-F815-45BA-816C-847C119DB68B}" type="slidenum">
              <a:rPr lang="en-US" altLang="en-US"/>
              <a:pPr/>
              <a:t>39</a:t>
            </a:fld>
            <a:endParaRPr lang="en-US" altLang="en-US"/>
          </a:p>
        </p:txBody>
      </p:sp>
      <p:pic>
        <p:nvPicPr>
          <p:cNvPr id="75779" name="Picture 4" descr="Fig02-03"/>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z="3600" smtClean="0"/>
              <a:t>Introduction</a:t>
            </a:r>
          </a:p>
        </p:txBody>
      </p:sp>
      <p:sp>
        <p:nvSpPr>
          <p:cNvPr id="8195" name="Rectangle 3"/>
          <p:cNvSpPr>
            <a:spLocks noGrp="1" noChangeArrowheads="1"/>
          </p:cNvSpPr>
          <p:nvPr>
            <p:ph type="body" idx="1"/>
          </p:nvPr>
        </p:nvSpPr>
        <p:spPr/>
        <p:txBody>
          <a:bodyPr/>
          <a:lstStyle/>
          <a:p>
            <a:pPr eaLnBrk="1" hangingPunct="1">
              <a:spcBef>
                <a:spcPct val="100000"/>
              </a:spcBef>
            </a:pPr>
            <a:r>
              <a:rPr lang="en-US" altLang="en-US" smtClean="0"/>
              <a:t>Information security: a “well-informed sense of assurance that the information risks and controls are in balance.” —Jim Anderson, Inovant (2002)</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17953937-6F3F-463E-8D41-97FA91D80AB2}" type="slidenum">
              <a:rPr lang="en-US" altLang="en-US"/>
              <a:pPr/>
              <a:t>40</a:t>
            </a:fld>
            <a:endParaRPr lang="en-US" altLang="en-US"/>
          </a:p>
        </p:txBody>
      </p:sp>
      <p:sp>
        <p:nvSpPr>
          <p:cNvPr id="76803" name="Rectangle 2"/>
          <p:cNvSpPr>
            <a:spLocks noGrp="1" noChangeArrowheads="1"/>
          </p:cNvSpPr>
          <p:nvPr>
            <p:ph type="title"/>
            <p:custDataLst>
              <p:tags r:id="rId1"/>
            </p:custDataLst>
          </p:nvPr>
        </p:nvSpPr>
        <p:spPr/>
        <p:txBody>
          <a:bodyPr/>
          <a:lstStyle/>
          <a:p>
            <a:pPr eaLnBrk="1" hangingPunct="1"/>
            <a:r>
              <a:rPr lang="en-US" altLang="en-US" sz="4000" smtClean="0"/>
              <a:t>Espionage/Trespass</a:t>
            </a:r>
          </a:p>
        </p:txBody>
      </p:sp>
      <p:sp>
        <p:nvSpPr>
          <p:cNvPr id="76804" name="Rectangle 3"/>
          <p:cNvSpPr>
            <a:spLocks noGrp="1" noChangeArrowheads="1"/>
          </p:cNvSpPr>
          <p:nvPr>
            <p:ph type="body" idx="1"/>
            <p:custDataLst>
              <p:tags r:id="rId2"/>
            </p:custDataLst>
          </p:nvPr>
        </p:nvSpPr>
        <p:spPr>
          <a:xfrm>
            <a:off x="228600" y="1444625"/>
            <a:ext cx="8763000" cy="4505325"/>
          </a:xfrm>
        </p:spPr>
        <p:txBody>
          <a:bodyPr/>
          <a:lstStyle/>
          <a:p>
            <a:pPr eaLnBrk="1" hangingPunct="1">
              <a:lnSpc>
                <a:spcPct val="80000"/>
              </a:lnSpc>
            </a:pPr>
            <a:r>
              <a:rPr lang="en-US" altLang="en-US" sz="2400" smtClean="0"/>
              <a:t>Generally two skill levels among hackers:</a:t>
            </a:r>
          </a:p>
          <a:p>
            <a:pPr lvl="1" eaLnBrk="1" hangingPunct="1">
              <a:lnSpc>
                <a:spcPct val="80000"/>
              </a:lnSpc>
            </a:pPr>
            <a:r>
              <a:rPr lang="en-US" altLang="en-US" sz="2400" smtClean="0"/>
              <a:t>Expert hacker</a:t>
            </a:r>
          </a:p>
          <a:p>
            <a:pPr lvl="2" eaLnBrk="1" hangingPunct="1">
              <a:lnSpc>
                <a:spcPct val="80000"/>
              </a:lnSpc>
            </a:pPr>
            <a:r>
              <a:rPr lang="en-US" altLang="en-US" sz="2000" smtClean="0"/>
              <a:t>develops software scripts and codes exploits</a:t>
            </a:r>
          </a:p>
          <a:p>
            <a:pPr lvl="2" eaLnBrk="1" hangingPunct="1">
              <a:lnSpc>
                <a:spcPct val="80000"/>
              </a:lnSpc>
            </a:pPr>
            <a:r>
              <a:rPr lang="en-US" altLang="en-US" sz="2000" smtClean="0"/>
              <a:t>usually a master of many skills</a:t>
            </a:r>
          </a:p>
          <a:p>
            <a:pPr lvl="2" eaLnBrk="1" hangingPunct="1">
              <a:lnSpc>
                <a:spcPct val="80000"/>
              </a:lnSpc>
            </a:pPr>
            <a:r>
              <a:rPr lang="en-US" altLang="en-US" sz="2000" smtClean="0"/>
              <a:t>will often create attack software and share with others</a:t>
            </a:r>
          </a:p>
          <a:p>
            <a:pPr lvl="1" eaLnBrk="1" hangingPunct="1">
              <a:lnSpc>
                <a:spcPct val="80000"/>
              </a:lnSpc>
            </a:pPr>
            <a:r>
              <a:rPr lang="en-US" altLang="en-US" sz="2400" smtClean="0"/>
              <a:t>Script kiddies</a:t>
            </a:r>
          </a:p>
          <a:p>
            <a:pPr lvl="2" eaLnBrk="1" hangingPunct="1">
              <a:lnSpc>
                <a:spcPct val="80000"/>
              </a:lnSpc>
            </a:pPr>
            <a:r>
              <a:rPr lang="en-US" altLang="en-US" sz="2000" smtClean="0"/>
              <a:t>hackers of limited skill </a:t>
            </a:r>
          </a:p>
          <a:p>
            <a:pPr lvl="2" eaLnBrk="1" hangingPunct="1">
              <a:lnSpc>
                <a:spcPct val="80000"/>
              </a:lnSpc>
            </a:pPr>
            <a:r>
              <a:rPr lang="en-US" altLang="en-US" sz="2000" smtClean="0"/>
              <a:t>use expert-written software to exploit a system</a:t>
            </a:r>
          </a:p>
          <a:p>
            <a:pPr lvl="2" eaLnBrk="1" hangingPunct="1">
              <a:lnSpc>
                <a:spcPct val="80000"/>
              </a:lnSpc>
            </a:pPr>
            <a:r>
              <a:rPr lang="en-US" altLang="en-US" sz="2000" smtClean="0"/>
              <a:t>do not usually fully understand the systems they hack</a:t>
            </a:r>
          </a:p>
          <a:p>
            <a:pPr eaLnBrk="1" hangingPunct="1">
              <a:lnSpc>
                <a:spcPct val="80000"/>
              </a:lnSpc>
            </a:pPr>
            <a:r>
              <a:rPr lang="en-US" altLang="en-US" sz="2400" smtClean="0"/>
              <a:t>Other terms for system rule breakers:</a:t>
            </a:r>
          </a:p>
          <a:p>
            <a:pPr lvl="1" eaLnBrk="1" hangingPunct="1">
              <a:lnSpc>
                <a:spcPct val="80000"/>
              </a:lnSpc>
            </a:pPr>
            <a:r>
              <a:rPr lang="en-US" altLang="en-US" sz="2400" smtClean="0"/>
              <a:t>Cracker - an individual who “cracks” or removes protection designed to prevent unauthorized duplication  </a:t>
            </a:r>
          </a:p>
          <a:p>
            <a:pPr lvl="1" eaLnBrk="1" hangingPunct="1">
              <a:lnSpc>
                <a:spcPct val="80000"/>
              </a:lnSpc>
            </a:pPr>
            <a:r>
              <a:rPr lang="en-US" altLang="en-US" sz="2400" smtClean="0"/>
              <a:t>Phreaker - hacks the public telephone network</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A1FE8937-EF65-4AF7-8735-50BCDE0518E1}" type="slidenum">
              <a:rPr lang="en-US" altLang="en-US"/>
              <a:pPr/>
              <a:t>41</a:t>
            </a:fld>
            <a:endParaRPr lang="en-US" altLang="en-US"/>
          </a:p>
        </p:txBody>
      </p:sp>
      <p:sp>
        <p:nvSpPr>
          <p:cNvPr id="78851" name="Rectangle 4"/>
          <p:cNvSpPr>
            <a:spLocks noGrp="1" noChangeArrowheads="1"/>
          </p:cNvSpPr>
          <p:nvPr>
            <p:ph type="title"/>
            <p:custDataLst>
              <p:tags r:id="rId2"/>
            </p:custDataLst>
          </p:nvPr>
        </p:nvSpPr>
        <p:spPr/>
        <p:txBody>
          <a:bodyPr/>
          <a:lstStyle/>
          <a:p>
            <a:pPr eaLnBrk="1" hangingPunct="1"/>
            <a:r>
              <a:rPr lang="en-US" altLang="en-US" smtClean="0"/>
              <a:t>Information Extortion  </a:t>
            </a:r>
          </a:p>
        </p:txBody>
      </p:sp>
      <p:sp>
        <p:nvSpPr>
          <p:cNvPr id="78852" name="Rectangle 5"/>
          <p:cNvSpPr>
            <a:spLocks noGrp="1" noChangeArrowheads="1"/>
          </p:cNvSpPr>
          <p:nvPr>
            <p:ph type="body" sz="half" idx="1"/>
            <p:custDataLst>
              <p:tags r:id="rId3"/>
            </p:custDataLst>
          </p:nvPr>
        </p:nvSpPr>
        <p:spPr/>
        <p:txBody>
          <a:bodyPr/>
          <a:lstStyle/>
          <a:p>
            <a:pPr eaLnBrk="1" hangingPunct="1"/>
            <a:r>
              <a:rPr lang="en-US" altLang="en-US" sz="2800" smtClean="0"/>
              <a:t>Information extortion is an attacker or formerly trusted insider stealing information from a computer system and demanding compensation for its return or non-use</a:t>
            </a:r>
          </a:p>
          <a:p>
            <a:pPr eaLnBrk="1" hangingPunct="1"/>
            <a:r>
              <a:rPr lang="en-US" altLang="en-US" sz="2800" smtClean="0"/>
              <a:t>Extortion found in credit card number theft</a:t>
            </a:r>
          </a:p>
        </p:txBody>
      </p:sp>
      <p:graphicFrame>
        <p:nvGraphicFramePr>
          <p:cNvPr id="78853" name="Object 9"/>
          <p:cNvGraphicFramePr>
            <a:graphicFrameLocks/>
          </p:cNvGraphicFramePr>
          <p:nvPr>
            <p:ph sz="half" idx="2"/>
            <p:custDataLst>
              <p:tags r:id="rId4"/>
            </p:custDataLst>
          </p:nvPr>
        </p:nvGraphicFramePr>
        <p:xfrm>
          <a:off x="4686300" y="1482725"/>
          <a:ext cx="4305300" cy="4576763"/>
        </p:xfrm>
        <a:graphic>
          <a:graphicData uri="http://schemas.openxmlformats.org/presentationml/2006/ole">
            <mc:AlternateContent xmlns:mc="http://schemas.openxmlformats.org/markup-compatibility/2006">
              <mc:Choice xmlns:v="urn:schemas-microsoft-com:vml" Requires="v">
                <p:oleObj spid="_x0000_s78854" name="CorelDRAW!" r:id="rId7" imgW="5598759" imgH="5951365" progId="CDraw5">
                  <p:embed/>
                </p:oleObj>
              </mc:Choice>
              <mc:Fallback>
                <p:oleObj name="CorelDRAW!" r:id="rId7" imgW="5598759" imgH="5951365" progId="CDraw5">
                  <p:embed/>
                  <p:pic>
                    <p:nvPicPr>
                      <p:cNvPr id="0" name="Object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6300" y="1482725"/>
                        <a:ext cx="4305300" cy="4576763"/>
                      </a:xfrm>
                      <a:prstGeom prst="rect">
                        <a:avLst/>
                      </a:prstGeom>
                      <a:noFill/>
                      <a:ln w="12700" cap="flat">
                        <a:solidFill>
                          <a:srgbClr val="FAFD00"/>
                        </a:solidFill>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515E52AC-4F33-4ADC-92C8-AC42B11E5AA1}" type="slidenum">
              <a:rPr lang="en-US" altLang="en-US"/>
              <a:pPr/>
              <a:t>42</a:t>
            </a:fld>
            <a:endParaRPr lang="en-US" altLang="en-US"/>
          </a:p>
        </p:txBody>
      </p:sp>
      <p:sp>
        <p:nvSpPr>
          <p:cNvPr id="80899" name="Rectangle 4"/>
          <p:cNvSpPr>
            <a:spLocks noGrp="1" noChangeArrowheads="1"/>
          </p:cNvSpPr>
          <p:nvPr>
            <p:ph type="title"/>
            <p:custDataLst>
              <p:tags r:id="rId1"/>
            </p:custDataLst>
          </p:nvPr>
        </p:nvSpPr>
        <p:spPr/>
        <p:txBody>
          <a:bodyPr/>
          <a:lstStyle/>
          <a:p>
            <a:pPr eaLnBrk="1" hangingPunct="1"/>
            <a:r>
              <a:rPr lang="en-US" altLang="en-US" smtClean="0"/>
              <a:t>Sabotage or Vandalism  </a:t>
            </a:r>
          </a:p>
        </p:txBody>
      </p:sp>
      <p:sp>
        <p:nvSpPr>
          <p:cNvPr id="80900" name="Rectangle 5"/>
          <p:cNvSpPr>
            <a:spLocks noGrp="1" noChangeArrowheads="1"/>
          </p:cNvSpPr>
          <p:nvPr>
            <p:ph type="body" sz="half" idx="1"/>
            <p:custDataLst>
              <p:tags r:id="rId2"/>
            </p:custDataLst>
          </p:nvPr>
        </p:nvSpPr>
        <p:spPr/>
        <p:txBody>
          <a:bodyPr/>
          <a:lstStyle/>
          <a:p>
            <a:pPr eaLnBrk="1" hangingPunct="1">
              <a:lnSpc>
                <a:spcPct val="80000"/>
              </a:lnSpc>
            </a:pPr>
            <a:r>
              <a:rPr lang="en-US" altLang="en-US" sz="2000" smtClean="0"/>
              <a:t>Individual or group who want to deliberately sabotage the operations of a computer system or business, or perform acts of vandalism to either destroy an asset or damage the image of the organization</a:t>
            </a:r>
          </a:p>
          <a:p>
            <a:pPr eaLnBrk="1" hangingPunct="1">
              <a:lnSpc>
                <a:spcPct val="80000"/>
              </a:lnSpc>
            </a:pPr>
            <a:r>
              <a:rPr lang="en-US" altLang="en-US" sz="2000" smtClean="0"/>
              <a:t>These threats can range from petty vandalism to organized sabotage</a:t>
            </a:r>
          </a:p>
          <a:p>
            <a:pPr eaLnBrk="1" hangingPunct="1">
              <a:lnSpc>
                <a:spcPct val="80000"/>
              </a:lnSpc>
            </a:pPr>
            <a:r>
              <a:rPr lang="en-US" altLang="en-US" sz="2000" smtClean="0"/>
              <a:t>Organizations rely on image so Web defacing can lead to dropping consumer confidence and sales</a:t>
            </a:r>
          </a:p>
          <a:p>
            <a:pPr eaLnBrk="1" hangingPunct="1">
              <a:lnSpc>
                <a:spcPct val="80000"/>
              </a:lnSpc>
            </a:pPr>
            <a:r>
              <a:rPr lang="en-US" altLang="en-US" sz="2000" smtClean="0"/>
              <a:t>Rising threat of hacktivist or cyber-activist operations – the most extreme version is cyber-terrorism</a:t>
            </a:r>
          </a:p>
        </p:txBody>
      </p:sp>
      <p:pic>
        <p:nvPicPr>
          <p:cNvPr id="80901" name="Picture 9" descr="j0210892"/>
          <p:cNvPicPr>
            <a:picLocks noChangeAspect="1" noChangeArrowheads="1"/>
          </p:cNvPicPr>
          <p:nvPr>
            <p:ph sz="half" idx="2"/>
            <p:custDataLst>
              <p:tags r:id="rId3"/>
            </p:custDataLst>
          </p:nvPr>
        </p:nvPicPr>
        <p:blipFill>
          <a:blip r:embed="rId6" cstate="print">
            <a:extLst>
              <a:ext uri="{28A0092B-C50C-407E-A947-70E740481C1C}">
                <a14:useLocalDpi xmlns:a14="http://schemas.microsoft.com/office/drawing/2010/main" val="0"/>
              </a:ext>
            </a:extLst>
          </a:blip>
          <a:srcRect/>
          <a:stretch>
            <a:fillRect/>
          </a:stretch>
        </p:blipFill>
        <p:spPr>
          <a:xfrm>
            <a:off x="4686300" y="1976438"/>
            <a:ext cx="4305300" cy="3589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AB7CEDB0-53B8-414B-9BD9-6085BCB57AC2}" type="slidenum">
              <a:rPr lang="en-US" altLang="en-US"/>
              <a:pPr/>
              <a:t>43</a:t>
            </a:fld>
            <a:endParaRPr lang="en-US" altLang="en-US"/>
          </a:p>
        </p:txBody>
      </p:sp>
      <p:sp>
        <p:nvSpPr>
          <p:cNvPr id="82947" name="Rectangle 4"/>
          <p:cNvSpPr>
            <a:spLocks noGrp="1" noChangeArrowheads="1"/>
          </p:cNvSpPr>
          <p:nvPr>
            <p:ph type="title"/>
            <p:custDataLst>
              <p:tags r:id="rId1"/>
            </p:custDataLst>
          </p:nvPr>
        </p:nvSpPr>
        <p:spPr/>
        <p:txBody>
          <a:bodyPr/>
          <a:lstStyle/>
          <a:p>
            <a:pPr eaLnBrk="1" hangingPunct="1"/>
            <a:r>
              <a:rPr lang="en-US" altLang="en-US" smtClean="0"/>
              <a:t>Deliberate Acts of Theft</a:t>
            </a:r>
          </a:p>
        </p:txBody>
      </p:sp>
      <p:sp>
        <p:nvSpPr>
          <p:cNvPr id="82948" name="Rectangle 5"/>
          <p:cNvSpPr>
            <a:spLocks noGrp="1" noChangeArrowheads="1"/>
          </p:cNvSpPr>
          <p:nvPr>
            <p:ph type="body" idx="1"/>
            <p:custDataLst>
              <p:tags r:id="rId2"/>
            </p:custDataLst>
          </p:nvPr>
        </p:nvSpPr>
        <p:spPr/>
        <p:txBody>
          <a:bodyPr/>
          <a:lstStyle/>
          <a:p>
            <a:pPr eaLnBrk="1" hangingPunct="1"/>
            <a:r>
              <a:rPr lang="en-US" altLang="en-US" sz="2800" smtClean="0"/>
              <a:t>Illegal taking of another’s property - physical, electronic, or intellectual</a:t>
            </a:r>
          </a:p>
          <a:p>
            <a:pPr eaLnBrk="1" hangingPunct="1"/>
            <a:r>
              <a:rPr lang="en-US" altLang="en-US" sz="2800" smtClean="0"/>
              <a:t>The value of information suffers when it is copied and taken away without the owner’s knowledge</a:t>
            </a:r>
          </a:p>
          <a:p>
            <a:pPr eaLnBrk="1" hangingPunct="1"/>
            <a:r>
              <a:rPr lang="en-US" altLang="en-US" sz="2800" smtClean="0"/>
              <a:t>Physical theft can be controlled - a wide variety of measures used from locked doors to guards or alarm systems</a:t>
            </a:r>
          </a:p>
          <a:p>
            <a:pPr eaLnBrk="1" hangingPunct="1"/>
            <a:r>
              <a:rPr lang="en-US" altLang="en-US" sz="2800" smtClean="0"/>
              <a:t>Electronic theft is a more complex problem to manage and control - organizations may not even know it has occurred</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074A548A-5375-4C4F-AE1A-C67E70F03938}" type="slidenum">
              <a:rPr lang="en-US" altLang="en-US"/>
              <a:pPr/>
              <a:t>44</a:t>
            </a:fld>
            <a:endParaRPr lang="en-US" altLang="en-US"/>
          </a:p>
        </p:txBody>
      </p:sp>
      <p:sp>
        <p:nvSpPr>
          <p:cNvPr id="84995" name="Rectangle 4"/>
          <p:cNvSpPr>
            <a:spLocks noGrp="1" noChangeArrowheads="1"/>
          </p:cNvSpPr>
          <p:nvPr>
            <p:ph type="title"/>
            <p:custDataLst>
              <p:tags r:id="rId2"/>
            </p:custDataLst>
          </p:nvPr>
        </p:nvSpPr>
        <p:spPr/>
        <p:txBody>
          <a:bodyPr/>
          <a:lstStyle/>
          <a:p>
            <a:pPr eaLnBrk="1" hangingPunct="1"/>
            <a:r>
              <a:rPr lang="en-US" altLang="en-US" smtClean="0"/>
              <a:t>Deliberate Software Attacks</a:t>
            </a:r>
          </a:p>
        </p:txBody>
      </p:sp>
      <p:sp>
        <p:nvSpPr>
          <p:cNvPr id="84996" name="Rectangle 5"/>
          <p:cNvSpPr>
            <a:spLocks noGrp="1" noChangeArrowheads="1"/>
          </p:cNvSpPr>
          <p:nvPr>
            <p:ph type="body" sz="half" idx="1"/>
            <p:custDataLst>
              <p:tags r:id="rId3"/>
            </p:custDataLst>
          </p:nvPr>
        </p:nvSpPr>
        <p:spPr/>
        <p:txBody>
          <a:bodyPr/>
          <a:lstStyle/>
          <a:p>
            <a:pPr eaLnBrk="1" hangingPunct="1">
              <a:lnSpc>
                <a:spcPct val="80000"/>
              </a:lnSpc>
            </a:pPr>
            <a:r>
              <a:rPr lang="en-US" altLang="en-US" sz="2000" smtClean="0"/>
              <a:t>When an individual or group designs software to attack systems, they create malicious code/software called malware</a:t>
            </a:r>
          </a:p>
          <a:p>
            <a:pPr lvl="1" eaLnBrk="1" hangingPunct="1">
              <a:lnSpc>
                <a:spcPct val="80000"/>
              </a:lnSpc>
            </a:pPr>
            <a:r>
              <a:rPr lang="en-US" altLang="en-US" sz="2000" smtClean="0"/>
              <a:t>Designed to damage, destroy, or deny service to the target systems</a:t>
            </a:r>
          </a:p>
          <a:p>
            <a:pPr eaLnBrk="1" hangingPunct="1">
              <a:lnSpc>
                <a:spcPct val="80000"/>
              </a:lnSpc>
            </a:pPr>
            <a:r>
              <a:rPr lang="en-US" altLang="en-US" sz="2000" smtClean="0"/>
              <a:t>Includes: </a:t>
            </a:r>
          </a:p>
          <a:p>
            <a:pPr lvl="1" eaLnBrk="1" hangingPunct="1">
              <a:lnSpc>
                <a:spcPct val="80000"/>
              </a:lnSpc>
            </a:pPr>
            <a:r>
              <a:rPr lang="en-US" altLang="en-US" sz="1800" smtClean="0"/>
              <a:t>macro virus</a:t>
            </a:r>
          </a:p>
          <a:p>
            <a:pPr lvl="1" eaLnBrk="1" hangingPunct="1">
              <a:lnSpc>
                <a:spcPct val="80000"/>
              </a:lnSpc>
            </a:pPr>
            <a:r>
              <a:rPr lang="en-US" altLang="en-US" sz="1800" smtClean="0"/>
              <a:t>boot virus</a:t>
            </a:r>
          </a:p>
          <a:p>
            <a:pPr lvl="1" eaLnBrk="1" hangingPunct="1">
              <a:lnSpc>
                <a:spcPct val="80000"/>
              </a:lnSpc>
            </a:pPr>
            <a:r>
              <a:rPr lang="en-US" altLang="en-US" sz="1800" smtClean="0"/>
              <a:t>worms </a:t>
            </a:r>
          </a:p>
          <a:p>
            <a:pPr lvl="1" eaLnBrk="1" hangingPunct="1">
              <a:lnSpc>
                <a:spcPct val="80000"/>
              </a:lnSpc>
            </a:pPr>
            <a:r>
              <a:rPr lang="en-US" altLang="en-US" sz="1800" smtClean="0"/>
              <a:t>Trojan horses</a:t>
            </a:r>
          </a:p>
          <a:p>
            <a:pPr lvl="1" eaLnBrk="1" hangingPunct="1">
              <a:lnSpc>
                <a:spcPct val="80000"/>
              </a:lnSpc>
            </a:pPr>
            <a:r>
              <a:rPr lang="en-US" altLang="en-US" sz="1800" smtClean="0"/>
              <a:t>logic bombs</a:t>
            </a:r>
          </a:p>
          <a:p>
            <a:pPr lvl="1" eaLnBrk="1" hangingPunct="1">
              <a:lnSpc>
                <a:spcPct val="80000"/>
              </a:lnSpc>
            </a:pPr>
            <a:r>
              <a:rPr lang="en-US" altLang="en-US" sz="1800" smtClean="0"/>
              <a:t>back door or trap door</a:t>
            </a:r>
          </a:p>
          <a:p>
            <a:pPr lvl="1" eaLnBrk="1" hangingPunct="1">
              <a:lnSpc>
                <a:spcPct val="80000"/>
              </a:lnSpc>
            </a:pPr>
            <a:r>
              <a:rPr lang="en-US" altLang="en-US" sz="1800" smtClean="0"/>
              <a:t>denial-of-service attacks</a:t>
            </a:r>
          </a:p>
          <a:p>
            <a:pPr lvl="1" eaLnBrk="1" hangingPunct="1">
              <a:lnSpc>
                <a:spcPct val="80000"/>
              </a:lnSpc>
            </a:pPr>
            <a:r>
              <a:rPr lang="en-US" altLang="en-US" sz="1800" smtClean="0"/>
              <a:t>polymorphic </a:t>
            </a:r>
          </a:p>
          <a:p>
            <a:pPr lvl="1" eaLnBrk="1" hangingPunct="1">
              <a:lnSpc>
                <a:spcPct val="80000"/>
              </a:lnSpc>
            </a:pPr>
            <a:r>
              <a:rPr lang="en-US" altLang="en-US" sz="1800" smtClean="0"/>
              <a:t>hoaxes </a:t>
            </a:r>
          </a:p>
        </p:txBody>
      </p:sp>
      <p:graphicFrame>
        <p:nvGraphicFramePr>
          <p:cNvPr id="84997" name="Object 8"/>
          <p:cNvGraphicFramePr>
            <a:graphicFrameLocks noChangeAspect="1"/>
          </p:cNvGraphicFramePr>
          <p:nvPr>
            <p:ph sz="half" idx="2"/>
            <p:custDataLst>
              <p:tags r:id="rId4"/>
            </p:custDataLst>
          </p:nvPr>
        </p:nvGraphicFramePr>
        <p:xfrm>
          <a:off x="4191000" y="2008188"/>
          <a:ext cx="4800600" cy="3197225"/>
        </p:xfrm>
        <a:graphic>
          <a:graphicData uri="http://schemas.openxmlformats.org/presentationml/2006/ole">
            <mc:AlternateContent xmlns:mc="http://schemas.openxmlformats.org/markup-compatibility/2006">
              <mc:Choice xmlns:v="urn:schemas-microsoft-com:vml" Requires="v">
                <p:oleObj spid="_x0000_s84998" name="Visio" r:id="rId7" imgW="4796314" imgH="3194209" progId="Visio.Drawing.6">
                  <p:embed/>
                </p:oleObj>
              </mc:Choice>
              <mc:Fallback>
                <p:oleObj name="Visio" r:id="rId7" imgW="4796314" imgH="3194209" progId="Visio.Drawing.6">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91000" y="2008188"/>
                        <a:ext cx="4800600" cy="319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D49C5139-649C-4C53-9A1C-DB4014233F16}" type="slidenum">
              <a:rPr lang="en-US" altLang="en-US"/>
              <a:pPr/>
              <a:t>45</a:t>
            </a:fld>
            <a:endParaRPr lang="en-US" altLang="en-US"/>
          </a:p>
        </p:txBody>
      </p:sp>
      <p:sp>
        <p:nvSpPr>
          <p:cNvPr id="87043" name="Rectangle 2"/>
          <p:cNvSpPr>
            <a:spLocks noGrp="1" noChangeArrowheads="1"/>
          </p:cNvSpPr>
          <p:nvPr>
            <p:ph type="title"/>
            <p:custDataLst>
              <p:tags r:id="rId1"/>
            </p:custDataLst>
          </p:nvPr>
        </p:nvSpPr>
        <p:spPr/>
        <p:txBody>
          <a:bodyPr/>
          <a:lstStyle/>
          <a:p>
            <a:pPr eaLnBrk="1" hangingPunct="1"/>
            <a:r>
              <a:rPr lang="en-US" altLang="en-US" smtClean="0"/>
              <a:t>Deliberate Software Attacks</a:t>
            </a:r>
          </a:p>
        </p:txBody>
      </p:sp>
      <p:sp>
        <p:nvSpPr>
          <p:cNvPr id="87044" name="Rectangle 3"/>
          <p:cNvSpPr>
            <a:spLocks noGrp="1" noChangeArrowheads="1"/>
          </p:cNvSpPr>
          <p:nvPr>
            <p:ph type="body" idx="1"/>
            <p:custDataLst>
              <p:tags r:id="rId2"/>
            </p:custDataLst>
          </p:nvPr>
        </p:nvSpPr>
        <p:spPr/>
        <p:txBody>
          <a:bodyPr/>
          <a:lstStyle/>
          <a:p>
            <a:pPr eaLnBrk="1" hangingPunct="1"/>
            <a:r>
              <a:rPr lang="en-US" altLang="en-US" smtClean="0"/>
              <a:t>Virus is a computer program that attaches itself to an executable file or application.  </a:t>
            </a:r>
          </a:p>
          <a:p>
            <a:pPr eaLnBrk="1" hangingPunct="1"/>
            <a:r>
              <a:rPr lang="en-US" altLang="en-US" smtClean="0"/>
              <a:t>It can replicate itself, usually through an executable program attached to an e-mail. </a:t>
            </a:r>
          </a:p>
          <a:p>
            <a:pPr eaLnBrk="1" hangingPunct="1"/>
            <a:r>
              <a:rPr lang="en-US" altLang="en-US" smtClean="0"/>
              <a:t>The keyword is “attaches”.  A virus can not stand on its own. </a:t>
            </a:r>
          </a:p>
          <a:p>
            <a:pPr eaLnBrk="1" hangingPunct="1"/>
            <a:r>
              <a:rPr lang="en-US" altLang="en-US" smtClean="0"/>
              <a:t>You must prevent viruses from being installed on computers in your organizations.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90B8CBDD-4618-4AE6-995D-750AD4EFBD8C}" type="slidenum">
              <a:rPr lang="en-US" altLang="en-US"/>
              <a:pPr/>
              <a:t>46</a:t>
            </a:fld>
            <a:endParaRPr lang="en-US" altLang="en-US"/>
          </a:p>
        </p:txBody>
      </p:sp>
      <p:sp>
        <p:nvSpPr>
          <p:cNvPr id="89091" name="Rectangle 2"/>
          <p:cNvSpPr>
            <a:spLocks noGrp="1" noChangeArrowheads="1"/>
          </p:cNvSpPr>
          <p:nvPr>
            <p:ph type="title"/>
            <p:custDataLst>
              <p:tags r:id="rId1"/>
            </p:custDataLst>
          </p:nvPr>
        </p:nvSpPr>
        <p:spPr/>
        <p:txBody>
          <a:bodyPr/>
          <a:lstStyle/>
          <a:p>
            <a:pPr eaLnBrk="1" hangingPunct="1"/>
            <a:r>
              <a:rPr lang="en-US" altLang="en-US" smtClean="0"/>
              <a:t>Deliberate Software Attacks</a:t>
            </a:r>
          </a:p>
        </p:txBody>
      </p:sp>
      <p:sp>
        <p:nvSpPr>
          <p:cNvPr id="89092" name="Rectangle 3"/>
          <p:cNvSpPr>
            <a:spLocks noGrp="1" noChangeArrowheads="1"/>
          </p:cNvSpPr>
          <p:nvPr>
            <p:ph type="body" idx="1"/>
            <p:custDataLst>
              <p:tags r:id="rId2"/>
            </p:custDataLst>
          </p:nvPr>
        </p:nvSpPr>
        <p:spPr/>
        <p:txBody>
          <a:bodyPr/>
          <a:lstStyle/>
          <a:p>
            <a:pPr eaLnBrk="1" hangingPunct="1"/>
            <a:endParaRPr lang="en-US" altLang="en-US" smtClean="0"/>
          </a:p>
          <a:p>
            <a:pPr eaLnBrk="1" hangingPunct="1"/>
            <a:r>
              <a:rPr lang="en-US" altLang="en-US" smtClean="0"/>
              <a:t>Learn about OS and application vulnerabilities. </a:t>
            </a:r>
          </a:p>
          <a:p>
            <a:pPr eaLnBrk="1" hangingPunct="1"/>
            <a:r>
              <a:rPr lang="en-US" altLang="en-US" smtClean="0"/>
              <a:t>The Mitre Corporation’s Common Vulnerabilities and Exposures. </a:t>
            </a:r>
            <a:r>
              <a:rPr lang="en-US" altLang="en-US" smtClean="0">
                <a:hlinkClick r:id="rId5"/>
              </a:rPr>
              <a:t>www.cve.mitre.org</a:t>
            </a:r>
            <a:r>
              <a:rPr lang="en-US" altLang="en-US" smtClean="0"/>
              <a:t>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00DCFE9C-AB2B-4CAA-9724-A8B01E8B42EA}" type="slidenum">
              <a:rPr lang="en-US" altLang="en-US"/>
              <a:pPr/>
              <a:t>47</a:t>
            </a:fld>
            <a:endParaRPr lang="en-US" altLang="en-US"/>
          </a:p>
        </p:txBody>
      </p:sp>
      <p:sp>
        <p:nvSpPr>
          <p:cNvPr id="91139" name="Rectangle 2"/>
          <p:cNvSpPr>
            <a:spLocks noGrp="1" noChangeArrowheads="1"/>
          </p:cNvSpPr>
          <p:nvPr>
            <p:ph type="title"/>
            <p:custDataLst>
              <p:tags r:id="rId1"/>
            </p:custDataLst>
          </p:nvPr>
        </p:nvSpPr>
        <p:spPr/>
        <p:txBody>
          <a:bodyPr/>
          <a:lstStyle/>
          <a:p>
            <a:pPr eaLnBrk="1" hangingPunct="1"/>
            <a:r>
              <a:rPr lang="en-US" altLang="en-US" smtClean="0"/>
              <a:t>Deliberate Software Attacks</a:t>
            </a:r>
          </a:p>
        </p:txBody>
      </p:sp>
      <p:sp>
        <p:nvSpPr>
          <p:cNvPr id="91140" name="Rectangle 3"/>
          <p:cNvSpPr>
            <a:spLocks noGrp="1" noChangeArrowheads="1"/>
          </p:cNvSpPr>
          <p:nvPr>
            <p:ph type="body" idx="1"/>
            <p:custDataLst>
              <p:tags r:id="rId2"/>
            </p:custDataLst>
          </p:nvPr>
        </p:nvSpPr>
        <p:spPr/>
        <p:txBody>
          <a:bodyPr/>
          <a:lstStyle/>
          <a:p>
            <a:pPr eaLnBrk="1" hangingPunct="1"/>
            <a:r>
              <a:rPr lang="en-US" altLang="en-US" smtClean="0"/>
              <a:t>There is no foolproof method of preventing them from attaching themselves to your computer</a:t>
            </a:r>
          </a:p>
          <a:p>
            <a:pPr eaLnBrk="1" hangingPunct="1"/>
            <a:r>
              <a:rPr lang="en-US" altLang="en-US" smtClean="0"/>
              <a:t>Antivirus software compares virus signature files against the programming code of know viruses.   </a:t>
            </a:r>
          </a:p>
          <a:p>
            <a:pPr eaLnBrk="1" hangingPunct="1"/>
            <a:r>
              <a:rPr lang="en-US" altLang="en-US" smtClean="0"/>
              <a:t>Regularly update virus signature files is crucial.  </a:t>
            </a:r>
          </a:p>
          <a:p>
            <a:pPr eaLnBrk="1" hangingPunct="1"/>
            <a:endParaRPr lang="en-US" alt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A7D7E568-A58E-4D95-BE01-A26B1011548A}" type="slidenum">
              <a:rPr lang="en-US" altLang="en-US"/>
              <a:pPr/>
              <a:t>48</a:t>
            </a:fld>
            <a:endParaRPr lang="en-US" altLang="en-US"/>
          </a:p>
        </p:txBody>
      </p:sp>
      <p:sp>
        <p:nvSpPr>
          <p:cNvPr id="93187" name="Rectangle 2"/>
          <p:cNvSpPr>
            <a:spLocks noGrp="1" noChangeArrowheads="1"/>
          </p:cNvSpPr>
          <p:nvPr>
            <p:ph type="title"/>
            <p:custDataLst>
              <p:tags r:id="rId1"/>
            </p:custDataLst>
          </p:nvPr>
        </p:nvSpPr>
        <p:spPr/>
        <p:txBody>
          <a:bodyPr/>
          <a:lstStyle/>
          <a:p>
            <a:pPr eaLnBrk="1" hangingPunct="1"/>
            <a:r>
              <a:rPr lang="en-US" altLang="en-US" smtClean="0"/>
              <a:t>Deliberate Software Attacks</a:t>
            </a:r>
          </a:p>
        </p:txBody>
      </p:sp>
      <p:sp>
        <p:nvSpPr>
          <p:cNvPr id="93188" name="Rectangle 3"/>
          <p:cNvSpPr>
            <a:spLocks noGrp="1" noChangeArrowheads="1"/>
          </p:cNvSpPr>
          <p:nvPr>
            <p:ph type="body" idx="1"/>
            <p:custDataLst>
              <p:tags r:id="rId2"/>
            </p:custDataLst>
          </p:nvPr>
        </p:nvSpPr>
        <p:spPr/>
        <p:txBody>
          <a:bodyPr/>
          <a:lstStyle/>
          <a:p>
            <a:pPr eaLnBrk="1" hangingPunct="1"/>
            <a:r>
              <a:rPr lang="en-US" altLang="en-US" sz="2800" smtClean="0"/>
              <a:t>A worm is a computer program that replicates and propagates itself without having to attach itself to a host. </a:t>
            </a:r>
          </a:p>
          <a:p>
            <a:pPr eaLnBrk="1" hangingPunct="1"/>
            <a:r>
              <a:rPr lang="en-US" altLang="en-US" sz="2800" smtClean="0"/>
              <a:t>Most infamous worms are Code Red and Nimda. </a:t>
            </a:r>
          </a:p>
          <a:p>
            <a:pPr eaLnBrk="1" hangingPunct="1"/>
            <a:r>
              <a:rPr lang="en-US" altLang="en-US" sz="2800" smtClean="0"/>
              <a:t>Cost businesses millions of dollars in damage as a result of lost productivity</a:t>
            </a:r>
          </a:p>
          <a:p>
            <a:pPr eaLnBrk="1" hangingPunct="1"/>
            <a:r>
              <a:rPr lang="en-US" altLang="en-US" sz="2800" smtClean="0"/>
              <a:t>Computer downtime and the time spent recovering lost data, reinstalling programming's, operating systems, and hiring or contracting IT personnel. </a:t>
            </a:r>
          </a:p>
          <a:p>
            <a:pPr eaLnBrk="1" hangingPunct="1"/>
            <a:endParaRPr lang="en-US" altLang="en-US" sz="280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B7368CC9-44F2-4721-9FE7-137A4358997B}" type="slidenum">
              <a:rPr lang="en-US" altLang="en-US"/>
              <a:pPr/>
              <a:t>49</a:t>
            </a:fld>
            <a:endParaRPr lang="en-US" altLang="en-US"/>
          </a:p>
        </p:txBody>
      </p:sp>
      <p:sp>
        <p:nvSpPr>
          <p:cNvPr id="94211" name="Rectangle 2"/>
          <p:cNvSpPr>
            <a:spLocks noGrp="1" noChangeArrowheads="1"/>
          </p:cNvSpPr>
          <p:nvPr>
            <p:ph type="title"/>
            <p:custDataLst>
              <p:tags r:id="rId1"/>
            </p:custDataLst>
          </p:nvPr>
        </p:nvSpPr>
        <p:spPr/>
        <p:txBody>
          <a:bodyPr/>
          <a:lstStyle/>
          <a:p>
            <a:pPr eaLnBrk="1" hangingPunct="1"/>
            <a:r>
              <a:rPr lang="en-US" altLang="en-US" smtClean="0"/>
              <a:t>Deliberate Software Attacks</a:t>
            </a:r>
          </a:p>
        </p:txBody>
      </p:sp>
      <p:sp>
        <p:nvSpPr>
          <p:cNvPr id="94212" name="Rectangle 3"/>
          <p:cNvSpPr>
            <a:spLocks noGrp="1" noChangeArrowheads="1"/>
          </p:cNvSpPr>
          <p:nvPr>
            <p:ph type="body" idx="1"/>
            <p:custDataLst>
              <p:tags r:id="rId2"/>
            </p:custDataLst>
          </p:nvPr>
        </p:nvSpPr>
        <p:spPr/>
        <p:txBody>
          <a:bodyPr/>
          <a:lstStyle/>
          <a:p>
            <a:pPr eaLnBrk="1" hangingPunct="1"/>
            <a:r>
              <a:rPr lang="en-US" altLang="en-US" smtClean="0"/>
              <a:t>Trojan Programs disguise themselves as useful computer programs or applications and can install a backdoor or rootkit on a computer. </a:t>
            </a:r>
          </a:p>
          <a:p>
            <a:pPr eaLnBrk="1" hangingPunct="1"/>
            <a:r>
              <a:rPr lang="en-US" altLang="en-US" smtClean="0"/>
              <a:t>Backdoors or rootkits are computer programs that give attackers a means of regaining access to the attacked computer later.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sz="3600" smtClean="0"/>
              <a:t>The History of Information Security</a:t>
            </a:r>
          </a:p>
        </p:txBody>
      </p:sp>
      <p:sp>
        <p:nvSpPr>
          <p:cNvPr id="10243" name="Rectangle 3"/>
          <p:cNvSpPr>
            <a:spLocks noGrp="1" noChangeArrowheads="1"/>
          </p:cNvSpPr>
          <p:nvPr>
            <p:ph type="body" idx="1"/>
          </p:nvPr>
        </p:nvSpPr>
        <p:spPr>
          <a:xfrm>
            <a:off x="611188" y="1600200"/>
            <a:ext cx="8075612" cy="4525963"/>
          </a:xfrm>
        </p:spPr>
        <p:txBody>
          <a:bodyPr/>
          <a:lstStyle/>
          <a:p>
            <a:pPr eaLnBrk="1" hangingPunct="1">
              <a:spcBef>
                <a:spcPct val="50000"/>
              </a:spcBef>
            </a:pPr>
            <a:r>
              <a:rPr lang="en-US" altLang="en-US" sz="2800" smtClean="0"/>
              <a:t>Began immediately after the first mainframes were developed </a:t>
            </a:r>
          </a:p>
          <a:p>
            <a:pPr eaLnBrk="1" hangingPunct="1">
              <a:spcBef>
                <a:spcPct val="50000"/>
              </a:spcBef>
            </a:pPr>
            <a:r>
              <a:rPr lang="en-US" altLang="en-US" sz="2800" smtClean="0"/>
              <a:t>Groups developing code-breaking computations during World War II created the first modern computers</a:t>
            </a:r>
          </a:p>
          <a:p>
            <a:pPr eaLnBrk="1" hangingPunct="1">
              <a:spcBef>
                <a:spcPct val="50000"/>
              </a:spcBef>
            </a:pPr>
            <a:r>
              <a:rPr lang="en-US" altLang="en-US" sz="2800" smtClean="0"/>
              <a:t>Physical controls to limit access to sensitive military locations to authorized personnel</a:t>
            </a:r>
          </a:p>
          <a:p>
            <a:pPr eaLnBrk="1" hangingPunct="1">
              <a:spcBef>
                <a:spcPct val="50000"/>
              </a:spcBef>
            </a:pPr>
            <a:r>
              <a:rPr lang="en-US" altLang="en-US" sz="2800" smtClean="0"/>
              <a:t>Rudimentary in defending against physical theft, espionage, and sabotage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2ED0865B-04C9-4696-BD1D-4F3924EA0A17}" type="slidenum">
              <a:rPr lang="en-US" altLang="en-US"/>
              <a:pPr/>
              <a:t>50</a:t>
            </a:fld>
            <a:endParaRPr lang="en-US" altLang="en-US"/>
          </a:p>
        </p:txBody>
      </p:sp>
      <p:pic>
        <p:nvPicPr>
          <p:cNvPr id="96259" name="Picture 4" descr="Fig02-08"/>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EF08C6D5-C84B-4270-99A6-3A7C05937FB9}" type="slidenum">
              <a:rPr lang="en-US" altLang="en-US"/>
              <a:pPr/>
              <a:t>51</a:t>
            </a:fld>
            <a:endParaRPr lang="en-US" altLang="en-US"/>
          </a:p>
        </p:txBody>
      </p:sp>
      <p:sp>
        <p:nvSpPr>
          <p:cNvPr id="97283" name="Rectangle 2"/>
          <p:cNvSpPr>
            <a:spLocks noGrp="1" noChangeArrowheads="1"/>
          </p:cNvSpPr>
          <p:nvPr>
            <p:ph type="title"/>
            <p:custDataLst>
              <p:tags r:id="rId1"/>
            </p:custDataLst>
          </p:nvPr>
        </p:nvSpPr>
        <p:spPr/>
        <p:txBody>
          <a:bodyPr/>
          <a:lstStyle/>
          <a:p>
            <a:pPr eaLnBrk="1" hangingPunct="1"/>
            <a:r>
              <a:rPr lang="en-US" altLang="en-US" smtClean="0"/>
              <a:t>Deliberate Software Attacks</a:t>
            </a:r>
          </a:p>
        </p:txBody>
      </p:sp>
      <p:sp>
        <p:nvSpPr>
          <p:cNvPr id="97284" name="Rectangle 3"/>
          <p:cNvSpPr>
            <a:spLocks noGrp="1" noChangeArrowheads="1"/>
          </p:cNvSpPr>
          <p:nvPr>
            <p:ph type="body" idx="1"/>
            <p:custDataLst>
              <p:tags r:id="rId2"/>
            </p:custDataLst>
          </p:nvPr>
        </p:nvSpPr>
        <p:spPr/>
        <p:txBody>
          <a:bodyPr/>
          <a:lstStyle/>
          <a:p>
            <a:pPr eaLnBrk="1" hangingPunct="1">
              <a:lnSpc>
                <a:spcPct val="90000"/>
              </a:lnSpc>
            </a:pPr>
            <a:r>
              <a:rPr lang="en-US" altLang="en-US" smtClean="0"/>
              <a:t>Challenges:</a:t>
            </a:r>
          </a:p>
          <a:p>
            <a:pPr lvl="1" eaLnBrk="1" hangingPunct="1">
              <a:lnSpc>
                <a:spcPct val="90000"/>
              </a:lnSpc>
            </a:pPr>
            <a:r>
              <a:rPr lang="en-US" altLang="en-US" smtClean="0"/>
              <a:t>Trojan programs that use common ports, such as TCP 80, or UPD 53, are more difficult to detect. </a:t>
            </a:r>
          </a:p>
          <a:p>
            <a:pPr lvl="1" eaLnBrk="1" hangingPunct="1">
              <a:lnSpc>
                <a:spcPct val="90000"/>
              </a:lnSpc>
            </a:pPr>
            <a:r>
              <a:rPr lang="en-US" altLang="en-US" smtClean="0"/>
              <a:t>Many software firewalls can recognize port-scanning program or information leaving a questionable port. </a:t>
            </a:r>
          </a:p>
          <a:p>
            <a:pPr lvl="1" eaLnBrk="1" hangingPunct="1">
              <a:lnSpc>
                <a:spcPct val="90000"/>
              </a:lnSpc>
            </a:pPr>
            <a:r>
              <a:rPr lang="en-US" altLang="en-US" smtClean="0"/>
              <a:t>However, they prompt user to allow or disallow, and users are not aware. </a:t>
            </a:r>
          </a:p>
          <a:p>
            <a:pPr lvl="1" eaLnBrk="1" hangingPunct="1">
              <a:lnSpc>
                <a:spcPct val="90000"/>
              </a:lnSpc>
            </a:pPr>
            <a:r>
              <a:rPr lang="en-US" altLang="en-US" smtClean="0"/>
              <a:t>Educate your network users. </a:t>
            </a:r>
          </a:p>
          <a:p>
            <a:pPr lvl="1" eaLnBrk="1" hangingPunct="1">
              <a:lnSpc>
                <a:spcPct val="90000"/>
              </a:lnSpc>
            </a:pPr>
            <a:r>
              <a:rPr lang="en-US" altLang="en-US" smtClean="0"/>
              <a:t>Many Trajan programs use standard ports to conduct their exploits. </a:t>
            </a:r>
          </a:p>
          <a:p>
            <a:pPr lvl="1" eaLnBrk="1" hangingPunct="1">
              <a:lnSpc>
                <a:spcPct val="90000"/>
              </a:lnSpc>
              <a:buFontTx/>
              <a:buNone/>
            </a:pPr>
            <a:endParaRPr lang="en-US" altLang="en-US" smtClean="0"/>
          </a:p>
          <a:p>
            <a:pPr lvl="1" eaLnBrk="1" hangingPunct="1">
              <a:lnSpc>
                <a:spcPct val="90000"/>
              </a:lnSpc>
            </a:pPr>
            <a:endParaRPr lang="en-US" altLang="en-US"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1681B3BA-7B1F-4CBA-A7C3-AD74ED74BD9C}" type="slidenum">
              <a:rPr lang="en-US" altLang="en-US"/>
              <a:pPr/>
              <a:t>52</a:t>
            </a:fld>
            <a:endParaRPr lang="en-US" altLang="en-US"/>
          </a:p>
        </p:txBody>
      </p:sp>
      <p:sp>
        <p:nvSpPr>
          <p:cNvPr id="99331" name="Rectangle 2"/>
          <p:cNvSpPr>
            <a:spLocks noGrp="1" noChangeArrowheads="1"/>
          </p:cNvSpPr>
          <p:nvPr>
            <p:ph type="title"/>
            <p:custDataLst>
              <p:tags r:id="rId1"/>
            </p:custDataLst>
          </p:nvPr>
        </p:nvSpPr>
        <p:spPr/>
        <p:txBody>
          <a:bodyPr/>
          <a:lstStyle/>
          <a:p>
            <a:pPr eaLnBrk="1" hangingPunct="1"/>
            <a:r>
              <a:rPr lang="en-US" altLang="en-US" smtClean="0"/>
              <a:t>Deliberate Software Attacks</a:t>
            </a:r>
          </a:p>
        </p:txBody>
      </p:sp>
      <p:sp>
        <p:nvSpPr>
          <p:cNvPr id="99332" name="Rectangle 3"/>
          <p:cNvSpPr>
            <a:spLocks noGrp="1" noChangeArrowheads="1"/>
          </p:cNvSpPr>
          <p:nvPr>
            <p:ph type="body" idx="1"/>
            <p:custDataLst>
              <p:tags r:id="rId2"/>
            </p:custDataLst>
          </p:nvPr>
        </p:nvSpPr>
        <p:spPr/>
        <p:txBody>
          <a:bodyPr/>
          <a:lstStyle/>
          <a:p>
            <a:pPr eaLnBrk="1" hangingPunct="1">
              <a:lnSpc>
                <a:spcPct val="90000"/>
              </a:lnSpc>
            </a:pPr>
            <a:r>
              <a:rPr lang="en-US" altLang="en-US" sz="2400" b="1" smtClean="0"/>
              <a:t>Spyware</a:t>
            </a:r>
          </a:p>
          <a:p>
            <a:pPr lvl="1" eaLnBrk="1" hangingPunct="1">
              <a:lnSpc>
                <a:spcPct val="90000"/>
              </a:lnSpc>
            </a:pPr>
            <a:r>
              <a:rPr lang="en-US" altLang="en-US" sz="2000" smtClean="0"/>
              <a:t>A Spyware program sends info from the infected computer to the person who initiated the spyware program on your computer</a:t>
            </a:r>
          </a:p>
          <a:p>
            <a:pPr lvl="1" eaLnBrk="1" hangingPunct="1">
              <a:lnSpc>
                <a:spcPct val="90000"/>
              </a:lnSpc>
            </a:pPr>
            <a:r>
              <a:rPr lang="en-US" altLang="en-US" sz="2000" smtClean="0"/>
              <a:t>Spyware program can register each keystroke entered. </a:t>
            </a:r>
          </a:p>
          <a:p>
            <a:pPr lvl="1" eaLnBrk="1" hangingPunct="1">
              <a:lnSpc>
                <a:spcPct val="90000"/>
              </a:lnSpc>
            </a:pPr>
            <a:r>
              <a:rPr lang="en-US" altLang="en-US" sz="2000" smtClean="0">
                <a:hlinkClick r:id="rId5"/>
              </a:rPr>
              <a:t>www.spywareguide.com</a:t>
            </a:r>
            <a:r>
              <a:rPr lang="en-US" altLang="en-US" sz="2000" smtClean="0"/>
              <a:t> </a:t>
            </a:r>
          </a:p>
          <a:p>
            <a:pPr eaLnBrk="1" hangingPunct="1">
              <a:lnSpc>
                <a:spcPct val="90000"/>
              </a:lnSpc>
            </a:pPr>
            <a:r>
              <a:rPr lang="en-US" altLang="en-US" sz="2400" b="1" smtClean="0"/>
              <a:t>Adware   </a:t>
            </a:r>
          </a:p>
          <a:p>
            <a:pPr lvl="1" eaLnBrk="1" hangingPunct="1">
              <a:lnSpc>
                <a:spcPct val="90000"/>
              </a:lnSpc>
            </a:pPr>
            <a:r>
              <a:rPr lang="en-US" altLang="en-US" sz="2000" smtClean="0"/>
              <a:t>Main purpose is to determine a user’s purchasing habits so that Web browsers can display advertisements tailored to that user.</a:t>
            </a:r>
          </a:p>
          <a:p>
            <a:pPr lvl="1" eaLnBrk="1" hangingPunct="1">
              <a:lnSpc>
                <a:spcPct val="90000"/>
              </a:lnSpc>
            </a:pPr>
            <a:r>
              <a:rPr lang="en-US" altLang="en-US" sz="2000" smtClean="0"/>
              <a:t>Slow down the computer it’s running on.</a:t>
            </a:r>
          </a:p>
          <a:p>
            <a:pPr lvl="1" eaLnBrk="1" hangingPunct="1">
              <a:lnSpc>
                <a:spcPct val="90000"/>
              </a:lnSpc>
            </a:pPr>
            <a:r>
              <a:rPr lang="en-US" altLang="en-US" sz="2000" smtClean="0"/>
              <a:t>Adware sometimes displays a banner that notifies the user of its presence</a:t>
            </a:r>
          </a:p>
          <a:p>
            <a:pPr eaLnBrk="1" hangingPunct="1">
              <a:lnSpc>
                <a:spcPct val="90000"/>
              </a:lnSpc>
            </a:pPr>
            <a:r>
              <a:rPr lang="en-US" altLang="en-US" sz="2400" smtClean="0"/>
              <a:t>Both programs can be installed without the user being aware of their presence</a:t>
            </a:r>
          </a:p>
          <a:p>
            <a:pPr lvl="1" eaLnBrk="1" hangingPunct="1">
              <a:lnSpc>
                <a:spcPct val="90000"/>
              </a:lnSpc>
            </a:pPr>
            <a:endParaRPr lang="en-US" altLang="en-US" sz="2000" smtClean="0"/>
          </a:p>
          <a:p>
            <a:pPr eaLnBrk="1" hangingPunct="1">
              <a:lnSpc>
                <a:spcPct val="90000"/>
              </a:lnSpc>
            </a:pPr>
            <a:endParaRPr lang="en-US" altLang="en-US" sz="2400" b="1"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3CBA49A1-96D8-4C41-B9F8-6575E6E08F6D}" type="slidenum">
              <a:rPr lang="en-US" altLang="en-US"/>
              <a:pPr/>
              <a:t>53</a:t>
            </a:fld>
            <a:endParaRPr lang="en-US" altLang="en-US"/>
          </a:p>
        </p:txBody>
      </p:sp>
      <p:sp>
        <p:nvSpPr>
          <p:cNvPr id="101379" name="Rectangle 2"/>
          <p:cNvSpPr>
            <a:spLocks noGrp="1" noChangeArrowheads="1"/>
          </p:cNvSpPr>
          <p:nvPr>
            <p:ph type="title"/>
            <p:custDataLst>
              <p:tags r:id="rId1"/>
            </p:custDataLst>
          </p:nvPr>
        </p:nvSpPr>
        <p:spPr/>
        <p:txBody>
          <a:bodyPr/>
          <a:lstStyle/>
          <a:p>
            <a:pPr eaLnBrk="1" hangingPunct="1"/>
            <a:r>
              <a:rPr lang="en-US" altLang="en-US" sz="4000" smtClean="0"/>
              <a:t>Protecting against Deliberate Software Attacks</a:t>
            </a:r>
          </a:p>
        </p:txBody>
      </p:sp>
      <p:sp>
        <p:nvSpPr>
          <p:cNvPr id="101380" name="Rectangle 3"/>
          <p:cNvSpPr>
            <a:spLocks noGrp="1" noChangeArrowheads="1"/>
          </p:cNvSpPr>
          <p:nvPr>
            <p:ph type="body" idx="1"/>
            <p:custDataLst>
              <p:tags r:id="rId2"/>
            </p:custDataLst>
          </p:nvPr>
        </p:nvSpPr>
        <p:spPr/>
        <p:txBody>
          <a:bodyPr/>
          <a:lstStyle/>
          <a:p>
            <a:pPr eaLnBrk="1" hangingPunct="1">
              <a:lnSpc>
                <a:spcPct val="90000"/>
              </a:lnSpc>
            </a:pPr>
            <a:r>
              <a:rPr lang="en-US" altLang="en-US" sz="2800" b="1" smtClean="0"/>
              <a:t>Educating Your Users</a:t>
            </a:r>
          </a:p>
          <a:p>
            <a:pPr lvl="1" eaLnBrk="1" hangingPunct="1">
              <a:lnSpc>
                <a:spcPct val="90000"/>
              </a:lnSpc>
            </a:pPr>
            <a:r>
              <a:rPr lang="en-US" altLang="en-US" sz="2400" smtClean="0"/>
              <a:t>Many U.S. government organizations make security awareness programs mandatory, and many private-sector companies are following their example. </a:t>
            </a:r>
          </a:p>
          <a:p>
            <a:pPr lvl="1" eaLnBrk="1" hangingPunct="1">
              <a:lnSpc>
                <a:spcPct val="90000"/>
              </a:lnSpc>
            </a:pPr>
            <a:r>
              <a:rPr lang="en-US" altLang="en-US" sz="2400" smtClean="0"/>
              <a:t>Email monthly security updates to all employees.</a:t>
            </a:r>
          </a:p>
          <a:p>
            <a:pPr lvl="1" eaLnBrk="1" hangingPunct="1">
              <a:lnSpc>
                <a:spcPct val="90000"/>
              </a:lnSpc>
            </a:pPr>
            <a:r>
              <a:rPr lang="en-US" altLang="en-US" sz="2400" smtClean="0"/>
              <a:t>Update virus signature files as soon as possible.</a:t>
            </a:r>
          </a:p>
          <a:p>
            <a:pPr lvl="1" eaLnBrk="1" hangingPunct="1">
              <a:lnSpc>
                <a:spcPct val="90000"/>
              </a:lnSpc>
            </a:pPr>
            <a:r>
              <a:rPr lang="en-US" altLang="en-US" sz="2400" smtClean="0"/>
              <a:t>Protect a network by implementing a firewall.</a:t>
            </a:r>
          </a:p>
          <a:p>
            <a:pPr eaLnBrk="1" hangingPunct="1">
              <a:lnSpc>
                <a:spcPct val="90000"/>
              </a:lnSpc>
            </a:pPr>
            <a:r>
              <a:rPr lang="en-US" altLang="en-US" sz="2800" b="1" smtClean="0"/>
              <a:t>Avoiding Fear Tactics</a:t>
            </a:r>
          </a:p>
          <a:p>
            <a:pPr lvl="1" eaLnBrk="1" hangingPunct="1">
              <a:lnSpc>
                <a:spcPct val="90000"/>
              </a:lnSpc>
            </a:pPr>
            <a:r>
              <a:rPr lang="en-US" altLang="en-US" sz="2400" smtClean="0"/>
              <a:t>Your approach to users or potential customers should be promoting awareness rather than instilling fear. </a:t>
            </a:r>
          </a:p>
          <a:p>
            <a:pPr lvl="1" eaLnBrk="1" hangingPunct="1">
              <a:lnSpc>
                <a:spcPct val="90000"/>
              </a:lnSpc>
            </a:pPr>
            <a:r>
              <a:rPr lang="en-US" altLang="en-US" sz="2400" smtClean="0"/>
              <a:t>When training users, be sure to build on the knowledge they already have.</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7AD0E79E-46AF-48BB-A80F-2936AB59DDEF}" type="slidenum">
              <a:rPr lang="en-US" altLang="en-US"/>
              <a:pPr/>
              <a:t>54</a:t>
            </a:fld>
            <a:endParaRPr lang="en-US" altLang="en-US"/>
          </a:p>
        </p:txBody>
      </p:sp>
      <p:sp>
        <p:nvSpPr>
          <p:cNvPr id="103427" name="Rectangle 4"/>
          <p:cNvSpPr>
            <a:spLocks noGrp="1" noChangeArrowheads="1"/>
          </p:cNvSpPr>
          <p:nvPr>
            <p:ph type="title"/>
            <p:custDataLst>
              <p:tags r:id="rId1"/>
            </p:custDataLst>
          </p:nvPr>
        </p:nvSpPr>
        <p:spPr/>
        <p:txBody>
          <a:bodyPr/>
          <a:lstStyle/>
          <a:p>
            <a:pPr eaLnBrk="1" hangingPunct="1"/>
            <a:r>
              <a:rPr lang="en-US" altLang="en-US" sz="4000" smtClean="0"/>
              <a:t>Compromises to </a:t>
            </a:r>
            <a:br>
              <a:rPr lang="en-US" altLang="en-US" sz="4000" smtClean="0"/>
            </a:br>
            <a:r>
              <a:rPr lang="en-US" altLang="en-US" sz="4000" smtClean="0"/>
              <a:t>Intellectual Property</a:t>
            </a:r>
          </a:p>
        </p:txBody>
      </p:sp>
      <p:sp>
        <p:nvSpPr>
          <p:cNvPr id="103428" name="Rectangle 5"/>
          <p:cNvSpPr>
            <a:spLocks noGrp="1" noChangeArrowheads="1"/>
          </p:cNvSpPr>
          <p:nvPr>
            <p:ph type="body" idx="1"/>
            <p:custDataLst>
              <p:tags r:id="rId2"/>
            </p:custDataLst>
          </p:nvPr>
        </p:nvSpPr>
        <p:spPr>
          <a:xfrm>
            <a:off x="381000" y="1828800"/>
            <a:ext cx="8153400" cy="4191000"/>
          </a:xfrm>
        </p:spPr>
        <p:txBody>
          <a:bodyPr/>
          <a:lstStyle/>
          <a:p>
            <a:pPr eaLnBrk="1" hangingPunct="1"/>
            <a:r>
              <a:rPr lang="en-US" altLang="en-US" sz="2800" smtClean="0"/>
              <a:t>Intellectual property is “the ownership of ideas and control over the tangible or virtual representation of those ideas” </a:t>
            </a:r>
          </a:p>
          <a:p>
            <a:pPr eaLnBrk="1" hangingPunct="1"/>
            <a:r>
              <a:rPr lang="en-US" altLang="en-US" sz="2800" smtClean="0"/>
              <a:t>Many organizations are in business to create intellectual property</a:t>
            </a:r>
          </a:p>
          <a:p>
            <a:pPr lvl="1" eaLnBrk="1" hangingPunct="1"/>
            <a:r>
              <a:rPr lang="en-US" altLang="en-US" sz="2400" smtClean="0"/>
              <a:t>trade secrets</a:t>
            </a:r>
          </a:p>
          <a:p>
            <a:pPr lvl="1" eaLnBrk="1" hangingPunct="1"/>
            <a:r>
              <a:rPr lang="en-US" altLang="en-US" sz="2400" smtClean="0"/>
              <a:t>copyrights</a:t>
            </a:r>
          </a:p>
          <a:p>
            <a:pPr lvl="1" eaLnBrk="1" hangingPunct="1"/>
            <a:r>
              <a:rPr lang="en-US" altLang="en-US" sz="2400" smtClean="0"/>
              <a:t>trademarks</a:t>
            </a:r>
          </a:p>
          <a:p>
            <a:pPr lvl="1" eaLnBrk="1" hangingPunct="1"/>
            <a:r>
              <a:rPr lang="en-US" altLang="en-US" sz="2400" smtClean="0"/>
              <a:t>patents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800ED567-D50C-41DA-A0AB-A391F8660206}" type="slidenum">
              <a:rPr lang="en-US" altLang="en-US"/>
              <a:pPr/>
              <a:t>55</a:t>
            </a:fld>
            <a:endParaRPr lang="en-US" altLang="en-US"/>
          </a:p>
        </p:txBody>
      </p:sp>
      <p:sp>
        <p:nvSpPr>
          <p:cNvPr id="105475" name="Rectangle 2"/>
          <p:cNvSpPr>
            <a:spLocks noGrp="1" noChangeArrowheads="1"/>
          </p:cNvSpPr>
          <p:nvPr>
            <p:ph type="title"/>
            <p:custDataLst>
              <p:tags r:id="rId1"/>
            </p:custDataLst>
          </p:nvPr>
        </p:nvSpPr>
        <p:spPr/>
        <p:txBody>
          <a:bodyPr/>
          <a:lstStyle/>
          <a:p>
            <a:pPr eaLnBrk="1" hangingPunct="1"/>
            <a:r>
              <a:rPr lang="en-US" altLang="en-US" sz="4000" smtClean="0"/>
              <a:t>Compromises to </a:t>
            </a:r>
            <a:br>
              <a:rPr lang="en-US" altLang="en-US" sz="4000" smtClean="0"/>
            </a:br>
            <a:r>
              <a:rPr lang="en-US" altLang="en-US" sz="4000" smtClean="0"/>
              <a:t>Intellectual Property</a:t>
            </a:r>
          </a:p>
        </p:txBody>
      </p:sp>
      <p:sp>
        <p:nvSpPr>
          <p:cNvPr id="105476" name="Rectangle 3"/>
          <p:cNvSpPr>
            <a:spLocks noGrp="1" noChangeArrowheads="1"/>
          </p:cNvSpPr>
          <p:nvPr>
            <p:ph type="body" idx="1"/>
            <p:custDataLst>
              <p:tags r:id="rId2"/>
            </p:custDataLst>
          </p:nvPr>
        </p:nvSpPr>
        <p:spPr>
          <a:xfrm>
            <a:off x="228600" y="1593850"/>
            <a:ext cx="8763000" cy="4094163"/>
          </a:xfrm>
        </p:spPr>
        <p:txBody>
          <a:bodyPr/>
          <a:lstStyle/>
          <a:p>
            <a:pPr eaLnBrk="1" hangingPunct="1">
              <a:lnSpc>
                <a:spcPct val="90000"/>
              </a:lnSpc>
            </a:pPr>
            <a:r>
              <a:rPr lang="en-US" altLang="en-US" smtClean="0"/>
              <a:t>Most common IP breaches involve software piracy</a:t>
            </a:r>
          </a:p>
          <a:p>
            <a:pPr eaLnBrk="1" hangingPunct="1">
              <a:lnSpc>
                <a:spcPct val="90000"/>
              </a:lnSpc>
            </a:pPr>
            <a:r>
              <a:rPr lang="en-US" altLang="en-US" smtClean="0"/>
              <a:t>Watchdog organizations investigate:</a:t>
            </a:r>
          </a:p>
          <a:p>
            <a:pPr lvl="1" eaLnBrk="1" hangingPunct="1">
              <a:lnSpc>
                <a:spcPct val="90000"/>
              </a:lnSpc>
            </a:pPr>
            <a:r>
              <a:rPr lang="en-US" altLang="en-US" smtClean="0"/>
              <a:t>Software &amp; Information Industry Association (SIIA) </a:t>
            </a:r>
          </a:p>
          <a:p>
            <a:pPr lvl="1" eaLnBrk="1" hangingPunct="1">
              <a:lnSpc>
                <a:spcPct val="90000"/>
              </a:lnSpc>
            </a:pPr>
            <a:r>
              <a:rPr lang="en-US" altLang="en-US" smtClean="0"/>
              <a:t>Business Software Alliance (BSA)</a:t>
            </a:r>
          </a:p>
          <a:p>
            <a:pPr eaLnBrk="1" hangingPunct="1">
              <a:lnSpc>
                <a:spcPct val="90000"/>
              </a:lnSpc>
            </a:pPr>
            <a:r>
              <a:rPr lang="en-US" altLang="en-US" smtClean="0"/>
              <a:t>Enforcement of copyright has been attempted with technical security mechanisms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932E40E3-D21F-4F74-BFCF-12040DA1E739}" type="slidenum">
              <a:rPr lang="en-US" altLang="en-US"/>
              <a:pPr/>
              <a:t>56</a:t>
            </a:fld>
            <a:endParaRPr lang="en-US" altLang="en-US"/>
          </a:p>
        </p:txBody>
      </p:sp>
      <p:sp>
        <p:nvSpPr>
          <p:cNvPr id="107523" name="Rectangle 4"/>
          <p:cNvSpPr>
            <a:spLocks noGrp="1" noChangeArrowheads="1"/>
          </p:cNvSpPr>
          <p:nvPr>
            <p:ph type="title"/>
            <p:custDataLst>
              <p:tags r:id="rId2"/>
            </p:custDataLst>
          </p:nvPr>
        </p:nvSpPr>
        <p:spPr/>
        <p:txBody>
          <a:bodyPr/>
          <a:lstStyle/>
          <a:p>
            <a:pPr eaLnBrk="1" hangingPunct="1"/>
            <a:r>
              <a:rPr lang="en-US" altLang="en-US" smtClean="0"/>
              <a:t>Forces of Nature </a:t>
            </a:r>
          </a:p>
        </p:txBody>
      </p:sp>
      <p:sp>
        <p:nvSpPr>
          <p:cNvPr id="107524" name="Rectangle 5"/>
          <p:cNvSpPr>
            <a:spLocks noGrp="1" noChangeArrowheads="1"/>
          </p:cNvSpPr>
          <p:nvPr>
            <p:ph type="body" idx="1"/>
            <p:custDataLst>
              <p:tags r:id="rId3"/>
            </p:custDataLst>
          </p:nvPr>
        </p:nvSpPr>
        <p:spPr/>
        <p:txBody>
          <a:bodyPr/>
          <a:lstStyle/>
          <a:p>
            <a:pPr eaLnBrk="1" hangingPunct="1">
              <a:lnSpc>
                <a:spcPct val="90000"/>
              </a:lnSpc>
            </a:pPr>
            <a:r>
              <a:rPr lang="en-US" altLang="en-US" sz="2800" smtClean="0"/>
              <a:t>Forces of nature, </a:t>
            </a:r>
            <a:r>
              <a:rPr lang="en-US" altLang="en-US" sz="2800" i="1" smtClean="0"/>
              <a:t>force majeure,</a:t>
            </a:r>
            <a:r>
              <a:rPr lang="en-US" altLang="en-US" sz="2800" smtClean="0"/>
              <a:t> or acts of God are dangerous because they are unexpected and can occur with very little warning</a:t>
            </a:r>
          </a:p>
          <a:p>
            <a:pPr eaLnBrk="1" hangingPunct="1">
              <a:lnSpc>
                <a:spcPct val="90000"/>
              </a:lnSpc>
            </a:pPr>
            <a:r>
              <a:rPr lang="en-US" altLang="en-US" sz="2800" smtClean="0"/>
              <a:t>Can disrupt not only the lives of individuals, but also the storage, transmission, and use of information</a:t>
            </a:r>
          </a:p>
          <a:p>
            <a:pPr eaLnBrk="1" hangingPunct="1">
              <a:lnSpc>
                <a:spcPct val="90000"/>
              </a:lnSpc>
            </a:pPr>
            <a:r>
              <a:rPr lang="en-US" altLang="en-US" sz="2800" smtClean="0"/>
              <a:t>Include fire, flood, earthquake, and lightning as well as volcanic eruption and insect infestation  </a:t>
            </a:r>
          </a:p>
          <a:p>
            <a:pPr eaLnBrk="1" hangingPunct="1">
              <a:lnSpc>
                <a:spcPct val="90000"/>
              </a:lnSpc>
            </a:pPr>
            <a:r>
              <a:rPr lang="en-US" altLang="en-US" sz="2800" smtClean="0"/>
              <a:t>Since it is not possible to avoid many of these threats, management must implement controls to limit damage and also prepare contingency plans for continued operations</a:t>
            </a:r>
          </a:p>
        </p:txBody>
      </p:sp>
      <p:graphicFrame>
        <p:nvGraphicFramePr>
          <p:cNvPr id="107525" name="Object 8"/>
          <p:cNvGraphicFramePr>
            <a:graphicFrameLocks noChangeAspect="1"/>
          </p:cNvGraphicFramePr>
          <p:nvPr>
            <p:ph sz="half" idx="4294967295"/>
            <p:custDataLst>
              <p:tags r:id="rId4"/>
            </p:custDataLst>
          </p:nvPr>
        </p:nvGraphicFramePr>
        <p:xfrm>
          <a:off x="7010400" y="0"/>
          <a:ext cx="2133600" cy="1139825"/>
        </p:xfrm>
        <a:graphic>
          <a:graphicData uri="http://schemas.openxmlformats.org/presentationml/2006/ole">
            <mc:AlternateContent xmlns:mc="http://schemas.openxmlformats.org/markup-compatibility/2006">
              <mc:Choice xmlns:v="urn:schemas-microsoft-com:vml" Requires="v">
                <p:oleObj spid="_x0000_s107526" name="Visio" r:id="rId7" imgW="9265444" imgH="4951095" progId="Visio.Drawing.6">
                  <p:embed/>
                </p:oleObj>
              </mc:Choice>
              <mc:Fallback>
                <p:oleObj name="Visio" r:id="rId7" imgW="9265444" imgH="4951095" progId="Visio.Drawing.6">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0400" y="0"/>
                        <a:ext cx="2133600" cy="113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EB4F1DFB-B473-4974-AB06-5C73E28E9797}" type="slidenum">
              <a:rPr lang="en-US" altLang="en-US"/>
              <a:pPr/>
              <a:t>57</a:t>
            </a:fld>
            <a:endParaRPr lang="en-US" altLang="en-US"/>
          </a:p>
        </p:txBody>
      </p:sp>
      <p:sp>
        <p:nvSpPr>
          <p:cNvPr id="109571" name="Rectangle 4"/>
          <p:cNvSpPr>
            <a:spLocks noGrp="1" noChangeArrowheads="1"/>
          </p:cNvSpPr>
          <p:nvPr>
            <p:ph type="title"/>
            <p:custDataLst>
              <p:tags r:id="rId1"/>
            </p:custDataLst>
          </p:nvPr>
        </p:nvSpPr>
        <p:spPr/>
        <p:txBody>
          <a:bodyPr/>
          <a:lstStyle/>
          <a:p>
            <a:pPr eaLnBrk="1" hangingPunct="1"/>
            <a:r>
              <a:rPr lang="en-US" altLang="en-US" sz="4200" smtClean="0"/>
              <a:t>Technical Hardware Failures </a:t>
            </a:r>
            <a:br>
              <a:rPr lang="en-US" altLang="en-US" sz="4200" smtClean="0"/>
            </a:br>
            <a:r>
              <a:rPr lang="en-US" altLang="en-US" sz="4200" smtClean="0"/>
              <a:t>or Errors</a:t>
            </a:r>
          </a:p>
        </p:txBody>
      </p:sp>
      <p:sp>
        <p:nvSpPr>
          <p:cNvPr id="109572" name="Rectangle 5"/>
          <p:cNvSpPr>
            <a:spLocks noGrp="1" noChangeArrowheads="1"/>
          </p:cNvSpPr>
          <p:nvPr>
            <p:ph type="body" idx="1"/>
            <p:custDataLst>
              <p:tags r:id="rId2"/>
            </p:custDataLst>
          </p:nvPr>
        </p:nvSpPr>
        <p:spPr>
          <a:xfrm>
            <a:off x="381000" y="1676400"/>
            <a:ext cx="8153400" cy="4191000"/>
          </a:xfrm>
        </p:spPr>
        <p:txBody>
          <a:bodyPr/>
          <a:lstStyle/>
          <a:p>
            <a:pPr eaLnBrk="1" hangingPunct="1">
              <a:lnSpc>
                <a:spcPct val="90000"/>
              </a:lnSpc>
            </a:pPr>
            <a:r>
              <a:rPr lang="en-US" altLang="en-US" sz="2400" smtClean="0"/>
              <a:t>Technical hardware failures or errors occur when a manufacturer distributes to users equipment containing flaws </a:t>
            </a:r>
          </a:p>
          <a:p>
            <a:pPr eaLnBrk="1" hangingPunct="1">
              <a:lnSpc>
                <a:spcPct val="90000"/>
              </a:lnSpc>
            </a:pPr>
            <a:r>
              <a:rPr lang="en-US" altLang="en-US" sz="2400" smtClean="0"/>
              <a:t>These defects can cause the system to perform outside of expected parameters, resulting in unreliable service or lack of availability</a:t>
            </a:r>
          </a:p>
          <a:p>
            <a:pPr eaLnBrk="1" hangingPunct="1">
              <a:lnSpc>
                <a:spcPct val="90000"/>
              </a:lnSpc>
            </a:pPr>
            <a:r>
              <a:rPr lang="en-US" altLang="en-US" sz="2400" smtClean="0"/>
              <a:t>Some errors are terminal, in that they result in the unrecoverable loss of the equipment</a:t>
            </a:r>
          </a:p>
          <a:p>
            <a:pPr eaLnBrk="1" hangingPunct="1">
              <a:lnSpc>
                <a:spcPct val="90000"/>
              </a:lnSpc>
            </a:pPr>
            <a:r>
              <a:rPr lang="en-US" altLang="en-US" sz="2400" smtClean="0"/>
              <a:t>Some errors are intermittent, in that they only periodically manifest themselves, resulting in faults that are not easily repeated</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67539A6E-1AF6-4878-AFB4-D5A2B1AA3D3A}" type="slidenum">
              <a:rPr lang="en-US" altLang="en-US"/>
              <a:pPr/>
              <a:t>58</a:t>
            </a:fld>
            <a:endParaRPr lang="en-US" altLang="en-US"/>
          </a:p>
        </p:txBody>
      </p:sp>
      <p:sp>
        <p:nvSpPr>
          <p:cNvPr id="111619" name="Rectangle 5"/>
          <p:cNvSpPr>
            <a:spLocks noGrp="1" noChangeArrowheads="1"/>
          </p:cNvSpPr>
          <p:nvPr>
            <p:ph type="body" idx="1"/>
            <p:custDataLst>
              <p:tags r:id="rId1"/>
            </p:custDataLst>
          </p:nvPr>
        </p:nvSpPr>
        <p:spPr>
          <a:xfrm>
            <a:off x="228600" y="1520825"/>
            <a:ext cx="8763000" cy="4446588"/>
          </a:xfrm>
        </p:spPr>
        <p:txBody>
          <a:bodyPr/>
          <a:lstStyle/>
          <a:p>
            <a:pPr eaLnBrk="1" hangingPunct="1"/>
            <a:r>
              <a:rPr lang="en-US" altLang="en-US" sz="2800" smtClean="0"/>
              <a:t>This category of threats comes from purchasing software with unrevealed faults</a:t>
            </a:r>
          </a:p>
          <a:p>
            <a:pPr eaLnBrk="1" hangingPunct="1"/>
            <a:r>
              <a:rPr lang="en-US" altLang="en-US" sz="2800" smtClean="0"/>
              <a:t>Large quantities of computer code are written, debugged, published, and sold only to determine that not all bugs were resolved</a:t>
            </a:r>
          </a:p>
          <a:p>
            <a:pPr eaLnBrk="1" hangingPunct="1"/>
            <a:r>
              <a:rPr lang="en-US" altLang="en-US" sz="2800" smtClean="0"/>
              <a:t>Sometimes, unique combinations of certain software and hardware reveal new bugs</a:t>
            </a:r>
          </a:p>
          <a:p>
            <a:pPr eaLnBrk="1" hangingPunct="1"/>
            <a:r>
              <a:rPr lang="en-US" altLang="en-US" sz="2800" smtClean="0"/>
              <a:t>Sometimes, these items aren’t errors, but are purposeful shortcuts left by programmers for honest or dishonest reasons</a:t>
            </a:r>
          </a:p>
        </p:txBody>
      </p:sp>
      <p:sp>
        <p:nvSpPr>
          <p:cNvPr id="111620" name="Rectangle 10"/>
          <p:cNvSpPr>
            <a:spLocks noGrp="1" noChangeArrowheads="1"/>
          </p:cNvSpPr>
          <p:nvPr>
            <p:ph type="title"/>
            <p:custDataLst>
              <p:tags r:id="rId2"/>
            </p:custDataLst>
          </p:nvPr>
        </p:nvSpPr>
        <p:spPr>
          <a:noFill/>
        </p:spPr>
        <p:txBody>
          <a:bodyPr/>
          <a:lstStyle/>
          <a:p>
            <a:pPr eaLnBrk="1" hangingPunct="1"/>
            <a:r>
              <a:rPr lang="en-US" altLang="en-US" smtClean="0"/>
              <a:t>Technical Hardware Failures </a:t>
            </a:r>
            <a:br>
              <a:rPr lang="en-US" altLang="en-US" smtClean="0"/>
            </a:br>
            <a:r>
              <a:rPr lang="en-US" altLang="en-US" smtClean="0"/>
              <a:t>or Errors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7BC9DE5B-7000-43BB-B12A-AD7E5E4F8905}" type="slidenum">
              <a:rPr lang="en-US" altLang="en-US"/>
              <a:pPr/>
              <a:t>59</a:t>
            </a:fld>
            <a:endParaRPr lang="en-US" altLang="en-US"/>
          </a:p>
        </p:txBody>
      </p:sp>
      <p:sp>
        <p:nvSpPr>
          <p:cNvPr id="113667" name="Rectangle 4"/>
          <p:cNvSpPr>
            <a:spLocks noGrp="1" noChangeArrowheads="1"/>
          </p:cNvSpPr>
          <p:nvPr>
            <p:ph type="title"/>
            <p:custDataLst>
              <p:tags r:id="rId1"/>
            </p:custDataLst>
          </p:nvPr>
        </p:nvSpPr>
        <p:spPr/>
        <p:txBody>
          <a:bodyPr/>
          <a:lstStyle/>
          <a:p>
            <a:pPr eaLnBrk="1" hangingPunct="1"/>
            <a:r>
              <a:rPr lang="en-US" altLang="en-US" smtClean="0"/>
              <a:t>Technological Obsolescence </a:t>
            </a:r>
          </a:p>
        </p:txBody>
      </p:sp>
      <p:sp>
        <p:nvSpPr>
          <p:cNvPr id="113668" name="Rectangle 5"/>
          <p:cNvSpPr>
            <a:spLocks noGrp="1" noChangeArrowheads="1"/>
          </p:cNvSpPr>
          <p:nvPr>
            <p:ph type="body" idx="1"/>
            <p:custDataLst>
              <p:tags r:id="rId2"/>
            </p:custDataLst>
          </p:nvPr>
        </p:nvSpPr>
        <p:spPr>
          <a:xfrm>
            <a:off x="228600" y="1816100"/>
            <a:ext cx="8763000" cy="3951288"/>
          </a:xfrm>
        </p:spPr>
        <p:txBody>
          <a:bodyPr/>
          <a:lstStyle/>
          <a:p>
            <a:pPr eaLnBrk="1" hangingPunct="1">
              <a:lnSpc>
                <a:spcPct val="90000"/>
              </a:lnSpc>
            </a:pPr>
            <a:r>
              <a:rPr lang="en-US" altLang="en-US" sz="2800" smtClean="0"/>
              <a:t>When the infrastructure becomes antiquated or outdated, it leads to unreliable and untrustworthy systems</a:t>
            </a:r>
          </a:p>
          <a:p>
            <a:pPr eaLnBrk="1" hangingPunct="1">
              <a:lnSpc>
                <a:spcPct val="90000"/>
              </a:lnSpc>
            </a:pPr>
            <a:r>
              <a:rPr lang="en-US" altLang="en-US" sz="2800" smtClean="0"/>
              <a:t>Management must recognize that when technology becomes outdated, there is a risk of loss of data integrity to threats and attacks</a:t>
            </a:r>
          </a:p>
          <a:p>
            <a:pPr eaLnBrk="1" hangingPunct="1">
              <a:lnSpc>
                <a:spcPct val="90000"/>
              </a:lnSpc>
            </a:pPr>
            <a:r>
              <a:rPr lang="en-US" altLang="en-US" sz="2800" smtClean="0"/>
              <a:t>Ideally, proper planning by management should prevent the risks from technology obsolesce, but when obsolescence is identified, management must take action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sz="3600" smtClean="0"/>
              <a:t>The 1960s</a:t>
            </a:r>
          </a:p>
        </p:txBody>
      </p:sp>
      <p:sp>
        <p:nvSpPr>
          <p:cNvPr id="12291" name="Rectangle 3"/>
          <p:cNvSpPr>
            <a:spLocks noGrp="1" noChangeArrowheads="1"/>
          </p:cNvSpPr>
          <p:nvPr>
            <p:ph type="body" idx="1"/>
          </p:nvPr>
        </p:nvSpPr>
        <p:spPr>
          <a:xfrm>
            <a:off x="841375" y="1600200"/>
            <a:ext cx="7845425" cy="4525963"/>
          </a:xfrm>
        </p:spPr>
        <p:txBody>
          <a:bodyPr/>
          <a:lstStyle/>
          <a:p>
            <a:pPr eaLnBrk="1" hangingPunct="1">
              <a:spcBef>
                <a:spcPct val="100000"/>
              </a:spcBef>
            </a:pPr>
            <a:r>
              <a:rPr lang="en-US" altLang="en-US" sz="2800" smtClean="0"/>
              <a:t>Advanced Research Procurement Agency (ARPA) began to examine feasibility of redundant networked communications</a:t>
            </a:r>
          </a:p>
          <a:p>
            <a:pPr eaLnBrk="1" hangingPunct="1">
              <a:spcBef>
                <a:spcPct val="100000"/>
              </a:spcBef>
            </a:pPr>
            <a:r>
              <a:rPr lang="en-US" altLang="en-US" sz="2800" smtClean="0"/>
              <a:t>Larry Roberts developed ARPANET from its inception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AB897757-E5A0-4005-8E9C-C14A6115F528}" type="slidenum">
              <a:rPr lang="en-US" altLang="en-US"/>
              <a:pPr/>
              <a:t>60</a:t>
            </a:fld>
            <a:endParaRPr lang="en-US" altLang="en-US"/>
          </a:p>
        </p:txBody>
      </p:sp>
      <p:sp>
        <p:nvSpPr>
          <p:cNvPr id="115715" name="Rectangle 4"/>
          <p:cNvSpPr>
            <a:spLocks noGrp="1" noChangeArrowheads="1"/>
          </p:cNvSpPr>
          <p:nvPr>
            <p:ph type="title"/>
            <p:custDataLst>
              <p:tags r:id="rId1"/>
            </p:custDataLst>
          </p:nvPr>
        </p:nvSpPr>
        <p:spPr/>
        <p:txBody>
          <a:bodyPr/>
          <a:lstStyle/>
          <a:p>
            <a:pPr eaLnBrk="1" hangingPunct="1"/>
            <a:r>
              <a:rPr lang="en-US" altLang="en-US" smtClean="0"/>
              <a:t>Attacks</a:t>
            </a:r>
          </a:p>
        </p:txBody>
      </p:sp>
      <p:sp>
        <p:nvSpPr>
          <p:cNvPr id="115716" name="Rectangle 5"/>
          <p:cNvSpPr>
            <a:spLocks noGrp="1" noChangeArrowheads="1"/>
          </p:cNvSpPr>
          <p:nvPr>
            <p:ph type="body" idx="1"/>
            <p:custDataLst>
              <p:tags r:id="rId2"/>
            </p:custDataLst>
          </p:nvPr>
        </p:nvSpPr>
        <p:spPr/>
        <p:txBody>
          <a:bodyPr/>
          <a:lstStyle/>
          <a:p>
            <a:pPr eaLnBrk="1" hangingPunct="1"/>
            <a:r>
              <a:rPr lang="en-US" altLang="en-US" sz="2800" smtClean="0"/>
              <a:t>An attack is the deliberate act that exploits vulnerability</a:t>
            </a:r>
          </a:p>
          <a:p>
            <a:pPr eaLnBrk="1" hangingPunct="1"/>
            <a:r>
              <a:rPr lang="en-US" altLang="en-US" sz="2800" smtClean="0"/>
              <a:t>It is accomplished by a threat-agent to damage or steal an organization’s information or physical asset</a:t>
            </a:r>
          </a:p>
          <a:p>
            <a:pPr lvl="1" eaLnBrk="1" hangingPunct="1"/>
            <a:r>
              <a:rPr lang="en-US" altLang="en-US" sz="2400" smtClean="0"/>
              <a:t>An exploit is a technique to compromise a system</a:t>
            </a:r>
          </a:p>
          <a:p>
            <a:pPr lvl="1" eaLnBrk="1" hangingPunct="1"/>
            <a:r>
              <a:rPr lang="en-US" altLang="en-US" sz="2400" smtClean="0"/>
              <a:t>A vulnerability is an identified weakness of a controlled system whose controls are not present or are no longer effective</a:t>
            </a:r>
          </a:p>
          <a:p>
            <a:pPr lvl="1" eaLnBrk="1" hangingPunct="1"/>
            <a:r>
              <a:rPr lang="en-US" altLang="en-US" sz="2400" smtClean="0"/>
              <a:t>An attack is then the use of an exploit to achieve the compromise of a controlled system</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Number Placeholder 6"/>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8DDC7E45-6B9C-4823-820A-2763E28BDAB4}" type="slidenum">
              <a:rPr lang="en-US" altLang="en-US"/>
              <a:pPr/>
              <a:t>61</a:t>
            </a:fld>
            <a:endParaRPr lang="en-US" altLang="en-US"/>
          </a:p>
        </p:txBody>
      </p:sp>
      <p:sp>
        <p:nvSpPr>
          <p:cNvPr id="117763" name="Rectangle 4"/>
          <p:cNvSpPr>
            <a:spLocks noGrp="1" noChangeArrowheads="1"/>
          </p:cNvSpPr>
          <p:nvPr>
            <p:ph type="title"/>
            <p:custDataLst>
              <p:tags r:id="rId1"/>
            </p:custDataLst>
          </p:nvPr>
        </p:nvSpPr>
        <p:spPr/>
        <p:txBody>
          <a:bodyPr/>
          <a:lstStyle/>
          <a:p>
            <a:pPr eaLnBrk="1" hangingPunct="1"/>
            <a:r>
              <a:rPr lang="en-US" altLang="en-US" smtClean="0"/>
              <a:t>Malicious Code</a:t>
            </a:r>
          </a:p>
        </p:txBody>
      </p:sp>
      <p:sp>
        <p:nvSpPr>
          <p:cNvPr id="117764" name="Rectangle 5"/>
          <p:cNvSpPr>
            <a:spLocks noGrp="1" noChangeArrowheads="1"/>
          </p:cNvSpPr>
          <p:nvPr>
            <p:ph type="body" sz="half" idx="1"/>
            <p:custDataLst>
              <p:tags r:id="rId2"/>
            </p:custDataLst>
          </p:nvPr>
        </p:nvSpPr>
        <p:spPr>
          <a:xfrm>
            <a:off x="228600" y="1447800"/>
            <a:ext cx="5029200" cy="4800600"/>
          </a:xfrm>
        </p:spPr>
        <p:txBody>
          <a:bodyPr/>
          <a:lstStyle/>
          <a:p>
            <a:pPr eaLnBrk="1" hangingPunct="1"/>
            <a:r>
              <a:rPr lang="en-US" altLang="en-US" sz="2400" smtClean="0"/>
              <a:t>This kind of attack includes the execution of viruses, worms, Trojan horses, and active web scripts with the intent to destroy or steal information</a:t>
            </a:r>
          </a:p>
          <a:p>
            <a:pPr eaLnBrk="1" hangingPunct="1"/>
            <a:r>
              <a:rPr lang="en-US" altLang="en-US" sz="2400" smtClean="0"/>
              <a:t>The state of the art in attacking systems in 2002 is the multi-vector worm using up to six attack vectors to exploit a variety of vulnerabilities in commonly found information system devices</a:t>
            </a:r>
          </a:p>
        </p:txBody>
      </p:sp>
      <p:pic>
        <p:nvPicPr>
          <p:cNvPr id="117765" name="Picture 9" descr="virus"/>
          <p:cNvPicPr>
            <a:picLocks noChangeAspect="1" noChangeArrowheads="1"/>
          </p:cNvPicPr>
          <p:nvPr>
            <p:ph sz="half" idx="2"/>
            <p:custDataLst>
              <p:tags r:id="rId3"/>
            </p:custDataLst>
          </p:nvPr>
        </p:nvPicPr>
        <p:blipFill>
          <a:blip r:embed="rId6">
            <a:extLst>
              <a:ext uri="{28A0092B-C50C-407E-A947-70E740481C1C}">
                <a14:useLocalDpi xmlns:a14="http://schemas.microsoft.com/office/drawing/2010/main" val="0"/>
              </a:ext>
            </a:extLst>
          </a:blip>
          <a:srcRect/>
          <a:stretch>
            <a:fillRect/>
          </a:stretch>
        </p:blipFill>
        <p:spPr>
          <a:xfrm>
            <a:off x="5334000" y="2578100"/>
            <a:ext cx="3657600" cy="2901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968A76E8-3B3B-436C-A67D-70E758D9E006}" type="slidenum">
              <a:rPr lang="en-US" altLang="en-US"/>
              <a:pPr/>
              <a:t>62</a:t>
            </a:fld>
            <a:endParaRPr lang="en-US" altLang="en-US"/>
          </a:p>
        </p:txBody>
      </p:sp>
      <p:pic>
        <p:nvPicPr>
          <p:cNvPr id="119811" name="Picture 5" descr="Tbl02-02"/>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98485EE8-E47F-4AB4-B5BA-0EC2D7A0A416}" type="slidenum">
              <a:rPr lang="en-US" altLang="en-US"/>
              <a:pPr/>
              <a:t>63</a:t>
            </a:fld>
            <a:endParaRPr lang="en-US" altLang="en-US"/>
          </a:p>
        </p:txBody>
      </p:sp>
      <p:sp>
        <p:nvSpPr>
          <p:cNvPr id="120835" name="Rectangle 4"/>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20836" name="Rectangle 5"/>
          <p:cNvSpPr>
            <a:spLocks noGrp="1" noChangeArrowheads="1"/>
          </p:cNvSpPr>
          <p:nvPr>
            <p:ph type="body" idx="1"/>
            <p:custDataLst>
              <p:tags r:id="rId2"/>
            </p:custDataLst>
          </p:nvPr>
        </p:nvSpPr>
        <p:spPr/>
        <p:txBody>
          <a:bodyPr/>
          <a:lstStyle/>
          <a:p>
            <a:pPr eaLnBrk="1" hangingPunct="1">
              <a:lnSpc>
                <a:spcPct val="80000"/>
              </a:lnSpc>
            </a:pPr>
            <a:r>
              <a:rPr lang="en-US" altLang="en-US" sz="2800" b="1" smtClean="0"/>
              <a:t>IP Scan and Attack</a:t>
            </a:r>
            <a:r>
              <a:rPr lang="en-US" altLang="en-US" sz="2800" smtClean="0"/>
              <a:t> – Compromised system scans random or local range of IP addresses and targets any of several vulnerabilities known to hackers or left over from previous exploits</a:t>
            </a:r>
          </a:p>
          <a:p>
            <a:pPr eaLnBrk="1" hangingPunct="1">
              <a:lnSpc>
                <a:spcPct val="80000"/>
              </a:lnSpc>
            </a:pPr>
            <a:r>
              <a:rPr lang="en-US" altLang="en-US" sz="2800" b="1" smtClean="0"/>
              <a:t>Web Browsing</a:t>
            </a:r>
            <a:r>
              <a:rPr lang="en-US" altLang="en-US" sz="2800" smtClean="0"/>
              <a:t> - If the infected system has write access to any Web pages, it makes all Web content files infectious, so that users who browse to those pages become infected</a:t>
            </a:r>
          </a:p>
          <a:p>
            <a:pPr eaLnBrk="1" hangingPunct="1">
              <a:lnSpc>
                <a:spcPct val="80000"/>
              </a:lnSpc>
            </a:pPr>
            <a:r>
              <a:rPr lang="en-US" altLang="en-US" sz="2800" b="1" smtClean="0"/>
              <a:t>Virus</a:t>
            </a:r>
            <a:r>
              <a:rPr lang="en-US" altLang="en-US" sz="2800" smtClean="0"/>
              <a:t> - Each infected machine infects certain common executable or script files on all computers to which it can write with virus code that can cause infection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327F3C50-878C-4449-A585-BA44633EFBDC}" type="slidenum">
              <a:rPr lang="en-US" altLang="en-US"/>
              <a:pPr/>
              <a:t>64</a:t>
            </a:fld>
            <a:endParaRPr lang="en-US" altLang="en-US"/>
          </a:p>
        </p:txBody>
      </p:sp>
      <p:sp>
        <p:nvSpPr>
          <p:cNvPr id="122883" name="Rectangle 4"/>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22884" name="Rectangle 5"/>
          <p:cNvSpPr>
            <a:spLocks noGrp="1" noChangeArrowheads="1"/>
          </p:cNvSpPr>
          <p:nvPr>
            <p:ph type="body" idx="1"/>
            <p:custDataLst>
              <p:tags r:id="rId2"/>
            </p:custDataLst>
          </p:nvPr>
        </p:nvSpPr>
        <p:spPr>
          <a:xfrm>
            <a:off x="228600" y="1722438"/>
            <a:ext cx="8763000" cy="4306887"/>
          </a:xfrm>
        </p:spPr>
        <p:txBody>
          <a:bodyPr/>
          <a:lstStyle/>
          <a:p>
            <a:pPr eaLnBrk="1" hangingPunct="1"/>
            <a:r>
              <a:rPr lang="en-US" altLang="en-US" sz="2800" b="1" smtClean="0"/>
              <a:t>Unprotected Shares</a:t>
            </a:r>
            <a:r>
              <a:rPr lang="en-US" altLang="en-US" sz="2800" smtClean="0"/>
              <a:t> - using file shares to copy viral component to all reachable locations</a:t>
            </a:r>
          </a:p>
          <a:p>
            <a:pPr eaLnBrk="1" hangingPunct="1"/>
            <a:r>
              <a:rPr lang="en-US" altLang="en-US" sz="2800" b="1" smtClean="0"/>
              <a:t>Mass Mail</a:t>
            </a:r>
            <a:r>
              <a:rPr lang="en-US" altLang="en-US" sz="2800" smtClean="0"/>
              <a:t> - sending e-mail infections to addresses found in address book</a:t>
            </a:r>
          </a:p>
          <a:p>
            <a:pPr eaLnBrk="1" hangingPunct="1"/>
            <a:r>
              <a:rPr lang="en-US" altLang="en-US" sz="2800" b="1" smtClean="0"/>
              <a:t>Simple Network Management Protocol</a:t>
            </a:r>
            <a:r>
              <a:rPr lang="en-US" altLang="en-US" sz="2800" smtClean="0"/>
              <a:t> - SNMP vulnerabilities used to compromise and infect</a:t>
            </a:r>
          </a:p>
          <a:p>
            <a:pPr eaLnBrk="1" hangingPunct="1"/>
            <a:r>
              <a:rPr lang="en-US" altLang="en-US" sz="2800" b="1" smtClean="0"/>
              <a:t>Hoaxes</a:t>
            </a:r>
            <a:r>
              <a:rPr lang="en-US" altLang="en-US" sz="2800" smtClean="0"/>
              <a:t> - A more devious approach to attacking computer systems is the transmission of a virus hoax, with a real virus attached</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9FFBDAFB-8FDA-405B-BC40-8E3EB9292E39}" type="slidenum">
              <a:rPr lang="en-US" altLang="en-US"/>
              <a:pPr/>
              <a:t>65</a:t>
            </a:fld>
            <a:endParaRPr lang="en-US" altLang="en-US"/>
          </a:p>
        </p:txBody>
      </p:sp>
      <p:sp>
        <p:nvSpPr>
          <p:cNvPr id="124931" name="Rectangle 4"/>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24932" name="Rectangle 5"/>
          <p:cNvSpPr>
            <a:spLocks noGrp="1" noChangeArrowheads="1"/>
          </p:cNvSpPr>
          <p:nvPr>
            <p:ph type="body" idx="1"/>
            <p:custDataLst>
              <p:tags r:id="rId2"/>
            </p:custDataLst>
          </p:nvPr>
        </p:nvSpPr>
        <p:spPr>
          <a:xfrm>
            <a:off x="228600" y="1447800"/>
            <a:ext cx="8763000" cy="3951288"/>
          </a:xfrm>
        </p:spPr>
        <p:txBody>
          <a:bodyPr/>
          <a:lstStyle/>
          <a:p>
            <a:pPr eaLnBrk="1" hangingPunct="1">
              <a:lnSpc>
                <a:spcPct val="90000"/>
              </a:lnSpc>
            </a:pPr>
            <a:r>
              <a:rPr lang="en-US" altLang="en-US" sz="2600" b="1" smtClean="0"/>
              <a:t>Back Doors</a:t>
            </a:r>
            <a:r>
              <a:rPr lang="en-US" altLang="en-US" sz="2600" smtClean="0"/>
              <a:t> - Using a known or previously unknown and newly discovered access mechanism, an attacker can gain access to a system or network resource</a:t>
            </a:r>
          </a:p>
          <a:p>
            <a:pPr eaLnBrk="1" hangingPunct="1">
              <a:lnSpc>
                <a:spcPct val="90000"/>
              </a:lnSpc>
            </a:pPr>
            <a:r>
              <a:rPr lang="en-US" altLang="en-US" sz="2600" b="1" smtClean="0"/>
              <a:t>Password Crack</a:t>
            </a:r>
            <a:r>
              <a:rPr lang="en-US" altLang="en-US" sz="2600" smtClean="0"/>
              <a:t> - Attempting to reverse calculate a password</a:t>
            </a:r>
          </a:p>
          <a:p>
            <a:pPr eaLnBrk="1" hangingPunct="1">
              <a:lnSpc>
                <a:spcPct val="90000"/>
              </a:lnSpc>
            </a:pPr>
            <a:r>
              <a:rPr lang="en-US" altLang="en-US" sz="2600" b="1" smtClean="0"/>
              <a:t>Brute Force</a:t>
            </a:r>
            <a:r>
              <a:rPr lang="en-US" altLang="en-US" sz="2600" smtClean="0"/>
              <a:t> - The application of computing and network resources to try every possible combination of options of a password</a:t>
            </a:r>
          </a:p>
          <a:p>
            <a:pPr eaLnBrk="1" hangingPunct="1">
              <a:lnSpc>
                <a:spcPct val="90000"/>
              </a:lnSpc>
            </a:pPr>
            <a:r>
              <a:rPr lang="en-US" altLang="en-US" sz="2600" b="1" smtClean="0"/>
              <a:t>Dictionary</a:t>
            </a:r>
            <a:r>
              <a:rPr lang="en-US" altLang="en-US" sz="2600" smtClean="0"/>
              <a:t> - The dictionary password attack narrows the field by selecting specific accounts to attack and uses a list of commonly used passwords (the dictionary) to guide guesses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56D7793B-16CE-435A-A025-1E2C4059D73B}" type="slidenum">
              <a:rPr lang="en-US" altLang="en-US"/>
              <a:pPr/>
              <a:t>66</a:t>
            </a:fld>
            <a:endParaRPr lang="en-US" altLang="en-US"/>
          </a:p>
        </p:txBody>
      </p:sp>
      <p:sp>
        <p:nvSpPr>
          <p:cNvPr id="126979" name="Rectangle 4"/>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26980" name="Rectangle 5"/>
          <p:cNvSpPr>
            <a:spLocks noGrp="1" noChangeArrowheads="1"/>
          </p:cNvSpPr>
          <p:nvPr>
            <p:ph type="body" idx="1"/>
            <p:custDataLst>
              <p:tags r:id="rId2"/>
            </p:custDataLst>
          </p:nvPr>
        </p:nvSpPr>
        <p:spPr>
          <a:xfrm>
            <a:off x="228600" y="1444625"/>
            <a:ext cx="8763000" cy="4518025"/>
          </a:xfrm>
        </p:spPr>
        <p:txBody>
          <a:bodyPr/>
          <a:lstStyle/>
          <a:p>
            <a:pPr eaLnBrk="1" hangingPunct="1">
              <a:lnSpc>
                <a:spcPct val="80000"/>
              </a:lnSpc>
            </a:pPr>
            <a:r>
              <a:rPr lang="en-US" altLang="en-US" sz="2800" b="1" smtClean="0"/>
              <a:t>Denial-of-service (DoS)</a:t>
            </a:r>
            <a:r>
              <a:rPr lang="en-US" altLang="en-US" sz="2800" smtClean="0"/>
              <a:t> – </a:t>
            </a:r>
          </a:p>
          <a:p>
            <a:pPr lvl="1" eaLnBrk="1" hangingPunct="1">
              <a:lnSpc>
                <a:spcPct val="80000"/>
              </a:lnSpc>
            </a:pPr>
            <a:r>
              <a:rPr lang="en-US" altLang="en-US" sz="2400" smtClean="0"/>
              <a:t>attacker sends a large number of connection or information requests to a target</a:t>
            </a:r>
          </a:p>
          <a:p>
            <a:pPr lvl="1" eaLnBrk="1" hangingPunct="1">
              <a:lnSpc>
                <a:spcPct val="80000"/>
              </a:lnSpc>
            </a:pPr>
            <a:r>
              <a:rPr lang="en-US" altLang="en-US" sz="2400" smtClean="0"/>
              <a:t>so many requests are made that the target system cannot handle them successfully along with other, legitimate requests for service</a:t>
            </a:r>
          </a:p>
          <a:p>
            <a:pPr lvl="1" eaLnBrk="1" hangingPunct="1">
              <a:lnSpc>
                <a:spcPct val="80000"/>
              </a:lnSpc>
            </a:pPr>
            <a:r>
              <a:rPr lang="en-US" altLang="en-US" sz="2400" smtClean="0"/>
              <a:t>may result in a system crash, or merely an inability to perform ordinary functions</a:t>
            </a:r>
          </a:p>
          <a:p>
            <a:pPr eaLnBrk="1" hangingPunct="1">
              <a:lnSpc>
                <a:spcPct val="80000"/>
              </a:lnSpc>
            </a:pPr>
            <a:r>
              <a:rPr lang="en-US" altLang="en-US" sz="2800" b="1" smtClean="0"/>
              <a:t>Distributed Denial-of-service (DDoS)</a:t>
            </a:r>
            <a:r>
              <a:rPr lang="en-US" altLang="en-US" sz="2800" smtClean="0"/>
              <a:t> - an attack in which a coordinated stream of requests is launched against a target from many locations at the same time</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35D7E713-905C-41B5-BA99-AB1128FEE99A}" type="slidenum">
              <a:rPr lang="en-US" altLang="en-US"/>
              <a:pPr/>
              <a:t>67</a:t>
            </a:fld>
            <a:endParaRPr lang="en-US" altLang="en-US"/>
          </a:p>
        </p:txBody>
      </p:sp>
      <p:pic>
        <p:nvPicPr>
          <p:cNvPr id="129027" name="Picture 5" descr="Fig02-09"/>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55B0B3E6-C023-4065-82AB-0E49F1958CA5}" type="slidenum">
              <a:rPr lang="en-US" altLang="en-US"/>
              <a:pPr/>
              <a:t>68</a:t>
            </a:fld>
            <a:endParaRPr lang="en-US" altLang="en-US"/>
          </a:p>
        </p:txBody>
      </p:sp>
      <p:sp>
        <p:nvSpPr>
          <p:cNvPr id="130051" name="Rectangle 4"/>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30052" name="Rectangle 5"/>
          <p:cNvSpPr>
            <a:spLocks noGrp="1" noChangeArrowheads="1"/>
          </p:cNvSpPr>
          <p:nvPr>
            <p:ph type="body" idx="1"/>
            <p:custDataLst>
              <p:tags r:id="rId2"/>
            </p:custDataLst>
          </p:nvPr>
        </p:nvSpPr>
        <p:spPr>
          <a:xfrm>
            <a:off x="457200" y="1295400"/>
            <a:ext cx="8153400" cy="4953000"/>
          </a:xfrm>
        </p:spPr>
        <p:txBody>
          <a:bodyPr/>
          <a:lstStyle/>
          <a:p>
            <a:pPr eaLnBrk="1" hangingPunct="1"/>
            <a:r>
              <a:rPr lang="en-US" altLang="en-US" sz="2800" b="1" smtClean="0"/>
              <a:t>Spoofing </a:t>
            </a:r>
            <a:r>
              <a:rPr lang="en-US" altLang="en-US" sz="2800" smtClean="0"/>
              <a:t>- technique used to gain unauthorized access whereby the intruder sends messages to a computer with an IP address indicating that the message is coming from a trusted host</a:t>
            </a:r>
          </a:p>
          <a:p>
            <a:pPr eaLnBrk="1" hangingPunct="1"/>
            <a:r>
              <a:rPr lang="en-US" altLang="en-US" sz="2800" b="1" smtClean="0"/>
              <a:t>Man-in-the-Middle </a:t>
            </a:r>
            <a:r>
              <a:rPr lang="en-US" altLang="en-US" sz="2800" smtClean="0"/>
              <a:t>- an attacker sniffs packets from the network, modifies them, and inserts them back into the network</a:t>
            </a:r>
          </a:p>
          <a:p>
            <a:pPr eaLnBrk="1" hangingPunct="1"/>
            <a:r>
              <a:rPr lang="en-US" altLang="en-US" sz="2800" b="1" smtClean="0"/>
              <a:t>Spam</a:t>
            </a:r>
            <a:r>
              <a:rPr lang="en-US" altLang="en-US" sz="2800" smtClean="0"/>
              <a:t> - unsolicited commercial e-mail - while many consider spam a nuisance rather than an attack, it is emerging as a vector for some attacks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09829AA7-EA54-4F1D-B5EB-6D71684F730C}" type="slidenum">
              <a:rPr lang="en-US" altLang="en-US"/>
              <a:pPr/>
              <a:t>69</a:t>
            </a:fld>
            <a:endParaRPr lang="en-US" altLang="en-US"/>
          </a:p>
        </p:txBody>
      </p:sp>
      <p:pic>
        <p:nvPicPr>
          <p:cNvPr id="132099" name="Picture 4" descr="Fig02-10"/>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sz="3600" smtClean="0"/>
              <a:t>The 1970s and 80s</a:t>
            </a:r>
          </a:p>
        </p:txBody>
      </p:sp>
      <p:sp>
        <p:nvSpPr>
          <p:cNvPr id="14339" name="Rectangle 3"/>
          <p:cNvSpPr>
            <a:spLocks noGrp="1" noChangeArrowheads="1"/>
          </p:cNvSpPr>
          <p:nvPr>
            <p:ph type="body" idx="1"/>
          </p:nvPr>
        </p:nvSpPr>
        <p:spPr>
          <a:xfrm>
            <a:off x="609600" y="1524000"/>
            <a:ext cx="8153400" cy="4800600"/>
          </a:xfrm>
        </p:spPr>
        <p:txBody>
          <a:bodyPr/>
          <a:lstStyle/>
          <a:p>
            <a:pPr eaLnBrk="1" hangingPunct="1">
              <a:lnSpc>
                <a:spcPct val="85000"/>
              </a:lnSpc>
              <a:spcBef>
                <a:spcPct val="50000"/>
              </a:spcBef>
            </a:pPr>
            <a:r>
              <a:rPr lang="en-US" altLang="en-US" sz="2800" smtClean="0"/>
              <a:t>ARPANET grew in popularity as did its potential for misuse</a:t>
            </a:r>
          </a:p>
          <a:p>
            <a:pPr eaLnBrk="1" hangingPunct="1">
              <a:lnSpc>
                <a:spcPct val="85000"/>
              </a:lnSpc>
              <a:spcBef>
                <a:spcPct val="50000"/>
              </a:spcBef>
            </a:pPr>
            <a:r>
              <a:rPr lang="en-US" altLang="en-US" sz="2800" smtClean="0"/>
              <a:t>Fundamental problems with ARPANET security were identified</a:t>
            </a:r>
          </a:p>
          <a:p>
            <a:pPr lvl="1" eaLnBrk="1" hangingPunct="1">
              <a:lnSpc>
                <a:spcPct val="85000"/>
              </a:lnSpc>
              <a:spcBef>
                <a:spcPct val="50000"/>
              </a:spcBef>
            </a:pPr>
            <a:r>
              <a:rPr lang="en-US" altLang="en-US" sz="2600" smtClean="0"/>
              <a:t>No safety procedures for dial-up connections to ARPANET</a:t>
            </a:r>
          </a:p>
          <a:p>
            <a:pPr lvl="1" eaLnBrk="1" hangingPunct="1">
              <a:lnSpc>
                <a:spcPct val="85000"/>
              </a:lnSpc>
              <a:spcBef>
                <a:spcPct val="50000"/>
              </a:spcBef>
            </a:pPr>
            <a:r>
              <a:rPr lang="en-US" altLang="en-US" sz="2600" smtClean="0"/>
              <a:t>Non-existent user identification and authorization to system</a:t>
            </a:r>
          </a:p>
          <a:p>
            <a:pPr eaLnBrk="1" hangingPunct="1">
              <a:lnSpc>
                <a:spcPct val="85000"/>
              </a:lnSpc>
              <a:spcBef>
                <a:spcPct val="50000"/>
              </a:spcBef>
            </a:pPr>
            <a:r>
              <a:rPr lang="en-US" altLang="en-US" sz="2800" smtClean="0"/>
              <a:t>Late 1970s: microprocessor expanded computing capabilities and security threats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Number Placeholder 4"/>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C538424C-8517-4A45-BCF0-BF72AB5BE75A}" type="slidenum">
              <a:rPr lang="en-US" altLang="en-US"/>
              <a:pPr/>
              <a:t>70</a:t>
            </a:fld>
            <a:endParaRPr lang="en-US" altLang="en-US"/>
          </a:p>
        </p:txBody>
      </p:sp>
      <p:pic>
        <p:nvPicPr>
          <p:cNvPr id="133123" name="Picture 4" descr="Fig02-11"/>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5AE197DC-6720-4477-B77E-3A1A8878D967}" type="slidenum">
              <a:rPr lang="en-US" altLang="en-US"/>
              <a:pPr/>
              <a:t>71</a:t>
            </a:fld>
            <a:endParaRPr lang="en-US" altLang="en-US"/>
          </a:p>
        </p:txBody>
      </p:sp>
      <p:sp>
        <p:nvSpPr>
          <p:cNvPr id="134147" name="Rectangle 4"/>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34148" name="Rectangle 5"/>
          <p:cNvSpPr>
            <a:spLocks noGrp="1" noChangeArrowheads="1"/>
          </p:cNvSpPr>
          <p:nvPr>
            <p:ph type="body" idx="1"/>
            <p:custDataLst>
              <p:tags r:id="rId2"/>
            </p:custDataLst>
          </p:nvPr>
        </p:nvSpPr>
        <p:spPr>
          <a:xfrm>
            <a:off x="457200" y="1447800"/>
            <a:ext cx="8153400" cy="4953000"/>
          </a:xfrm>
        </p:spPr>
        <p:txBody>
          <a:bodyPr/>
          <a:lstStyle/>
          <a:p>
            <a:pPr eaLnBrk="1" hangingPunct="1">
              <a:lnSpc>
                <a:spcPct val="90000"/>
              </a:lnSpc>
            </a:pPr>
            <a:r>
              <a:rPr lang="en-US" altLang="en-US" sz="2600" b="1" smtClean="0"/>
              <a:t>Mail-bombing </a:t>
            </a:r>
            <a:r>
              <a:rPr lang="en-US" altLang="en-US" sz="2600" smtClean="0"/>
              <a:t>- another form of e-mail attack that is also a DoS, in which an attacker routes large quantities of e-mail to the target</a:t>
            </a:r>
          </a:p>
          <a:p>
            <a:pPr eaLnBrk="1" hangingPunct="1">
              <a:lnSpc>
                <a:spcPct val="90000"/>
              </a:lnSpc>
            </a:pPr>
            <a:r>
              <a:rPr lang="en-US" altLang="en-US" sz="2600" b="1" smtClean="0"/>
              <a:t>Sniffers</a:t>
            </a:r>
            <a:r>
              <a:rPr lang="en-US" altLang="en-US" sz="2600" smtClean="0"/>
              <a:t> - a program and/or device that can monitor data traveling over a network. Sniffers can be used both for legitimate network management functions and for stealing information from a network</a:t>
            </a:r>
          </a:p>
          <a:p>
            <a:pPr eaLnBrk="1" hangingPunct="1">
              <a:lnSpc>
                <a:spcPct val="90000"/>
              </a:lnSpc>
            </a:pPr>
            <a:r>
              <a:rPr lang="en-US" altLang="en-US" sz="2600" b="1" smtClean="0"/>
              <a:t>Social Engineering</a:t>
            </a:r>
            <a:r>
              <a:rPr lang="en-US" altLang="en-US" sz="2600" smtClean="0"/>
              <a:t> - within the context of information security, the process of using social skills to convince people to reveal access credentials or other valuable information to the attacker</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CBCA46D9-B79A-46FF-9A16-197F49DE78DA}" type="slidenum">
              <a:rPr lang="en-US" altLang="en-US"/>
              <a:pPr/>
              <a:t>72</a:t>
            </a:fld>
            <a:endParaRPr lang="en-US" altLang="en-US"/>
          </a:p>
        </p:txBody>
      </p:sp>
      <p:sp>
        <p:nvSpPr>
          <p:cNvPr id="136195" name="Rectangle 4"/>
          <p:cNvSpPr>
            <a:spLocks noGrp="1" noChangeArrowheads="1"/>
          </p:cNvSpPr>
          <p:nvPr>
            <p:ph type="title"/>
            <p:custDataLst>
              <p:tags r:id="rId1"/>
            </p:custDataLst>
          </p:nvPr>
        </p:nvSpPr>
        <p:spPr/>
        <p:txBody>
          <a:bodyPr/>
          <a:lstStyle/>
          <a:p>
            <a:pPr eaLnBrk="1" hangingPunct="1"/>
            <a:r>
              <a:rPr lang="en-US" altLang="en-US" smtClean="0"/>
              <a:t>Attack Descriptions </a:t>
            </a:r>
          </a:p>
        </p:txBody>
      </p:sp>
      <p:sp>
        <p:nvSpPr>
          <p:cNvPr id="136196" name="Rectangle 5"/>
          <p:cNvSpPr>
            <a:spLocks noGrp="1" noChangeArrowheads="1"/>
          </p:cNvSpPr>
          <p:nvPr>
            <p:ph type="body" idx="1"/>
            <p:custDataLst>
              <p:tags r:id="rId2"/>
            </p:custDataLst>
          </p:nvPr>
        </p:nvSpPr>
        <p:spPr/>
        <p:txBody>
          <a:bodyPr/>
          <a:lstStyle/>
          <a:p>
            <a:pPr eaLnBrk="1" hangingPunct="1"/>
            <a:r>
              <a:rPr lang="en-US" altLang="en-US" smtClean="0"/>
              <a:t> “People are the weakest link. You can have the best technology; firewalls, intrusion-detection systems, biometric devices ... and somebody can call an unsuspecting employee. That's all she wrote, baby. They got everything.”  </a:t>
            </a:r>
          </a:p>
          <a:p>
            <a:pPr eaLnBrk="1" hangingPunct="1"/>
            <a:r>
              <a:rPr lang="en-US" altLang="en-US" smtClean="0"/>
              <a:t>“brick attack” – the best configured firewall in the world can’t stand up to a well placed brick</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F33CFEDD-8419-4B60-9193-44100E87D36F}" type="slidenum">
              <a:rPr lang="en-US" altLang="en-US"/>
              <a:pPr/>
              <a:t>73</a:t>
            </a:fld>
            <a:endParaRPr lang="en-US" altLang="en-US"/>
          </a:p>
        </p:txBody>
      </p:sp>
      <p:sp>
        <p:nvSpPr>
          <p:cNvPr id="138243" name="Rectangle 4"/>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38244" name="Rectangle 5"/>
          <p:cNvSpPr>
            <a:spLocks noGrp="1" noChangeArrowheads="1"/>
          </p:cNvSpPr>
          <p:nvPr>
            <p:ph type="body" idx="1"/>
            <p:custDataLst>
              <p:tags r:id="rId2"/>
            </p:custDataLst>
          </p:nvPr>
        </p:nvSpPr>
        <p:spPr>
          <a:xfrm>
            <a:off x="228600" y="1371600"/>
            <a:ext cx="8763000" cy="4587875"/>
          </a:xfrm>
        </p:spPr>
        <p:txBody>
          <a:bodyPr/>
          <a:lstStyle/>
          <a:p>
            <a:pPr eaLnBrk="1" hangingPunct="1">
              <a:lnSpc>
                <a:spcPct val="80000"/>
              </a:lnSpc>
            </a:pPr>
            <a:r>
              <a:rPr lang="en-US" altLang="en-US" sz="2800" b="1" smtClean="0"/>
              <a:t>Buffer Overflow</a:t>
            </a:r>
            <a:r>
              <a:rPr lang="en-US" altLang="en-US" sz="2800" smtClean="0"/>
              <a:t> – </a:t>
            </a:r>
          </a:p>
          <a:p>
            <a:pPr lvl="1" eaLnBrk="1" hangingPunct="1">
              <a:lnSpc>
                <a:spcPct val="80000"/>
              </a:lnSpc>
            </a:pPr>
            <a:r>
              <a:rPr lang="en-US" altLang="en-US" sz="2400" smtClean="0"/>
              <a:t>application error occurs when more data is sent to a buffer than it can handle</a:t>
            </a:r>
          </a:p>
          <a:p>
            <a:pPr lvl="1" eaLnBrk="1" hangingPunct="1">
              <a:lnSpc>
                <a:spcPct val="80000"/>
              </a:lnSpc>
            </a:pPr>
            <a:r>
              <a:rPr lang="en-US" altLang="en-US" sz="2400" smtClean="0"/>
              <a:t>when the buffer overflows, the attacker can make the target system execute instructions, or the attacker can take advantage of some other unintended consequence of the failure</a:t>
            </a:r>
          </a:p>
          <a:p>
            <a:pPr lvl="1" eaLnBrk="1" hangingPunct="1">
              <a:lnSpc>
                <a:spcPct val="80000"/>
              </a:lnSpc>
            </a:pPr>
            <a:r>
              <a:rPr lang="en-US" altLang="en-US" sz="2400" smtClean="0"/>
              <a:t>Usually the attacker fill the overflow buffer with executable program code to elevate the attacker’s permission to that of an administrator.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D87F175A-EBBC-4956-BA70-02F476119307}" type="slidenum">
              <a:rPr lang="en-US" altLang="en-US"/>
              <a:pPr/>
              <a:t>74</a:t>
            </a:fld>
            <a:endParaRPr lang="en-US" altLang="en-US"/>
          </a:p>
        </p:txBody>
      </p:sp>
      <p:sp>
        <p:nvSpPr>
          <p:cNvPr id="140291" name="Rectangle 2"/>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40292" name="Rectangle 3"/>
          <p:cNvSpPr>
            <a:spLocks noGrp="1" noChangeArrowheads="1"/>
          </p:cNvSpPr>
          <p:nvPr>
            <p:ph type="body" idx="1"/>
            <p:custDataLst>
              <p:tags r:id="rId2"/>
            </p:custDataLst>
          </p:nvPr>
        </p:nvSpPr>
        <p:spPr/>
        <p:txBody>
          <a:bodyPr/>
          <a:lstStyle/>
          <a:p>
            <a:pPr eaLnBrk="1" hangingPunct="1">
              <a:lnSpc>
                <a:spcPct val="90000"/>
              </a:lnSpc>
            </a:pPr>
            <a:r>
              <a:rPr lang="en-US" altLang="en-US" sz="3500" b="1" smtClean="0"/>
              <a:t>Ping of Death Attacks -- </a:t>
            </a:r>
          </a:p>
          <a:p>
            <a:pPr lvl="1" eaLnBrk="1" hangingPunct="1">
              <a:lnSpc>
                <a:spcPct val="90000"/>
              </a:lnSpc>
            </a:pPr>
            <a:r>
              <a:rPr lang="en-US" altLang="en-US" sz="3100" smtClean="0"/>
              <a:t>A type of DoS attack</a:t>
            </a:r>
          </a:p>
          <a:p>
            <a:pPr lvl="1" eaLnBrk="1" hangingPunct="1">
              <a:lnSpc>
                <a:spcPct val="90000"/>
              </a:lnSpc>
            </a:pPr>
            <a:r>
              <a:rPr lang="en-US" altLang="en-US" sz="3100" smtClean="0"/>
              <a:t>Attacker creates an ICMP packet that is larger than the maximum allowed 65,535 bytes.</a:t>
            </a:r>
          </a:p>
          <a:p>
            <a:pPr lvl="1" eaLnBrk="1" hangingPunct="1">
              <a:lnSpc>
                <a:spcPct val="90000"/>
              </a:lnSpc>
            </a:pPr>
            <a:r>
              <a:rPr lang="en-US" altLang="en-US" sz="3100" smtClean="0"/>
              <a:t>The large packet is fragmented into smaller packets and reassembled at its destination. </a:t>
            </a:r>
          </a:p>
          <a:p>
            <a:pPr lvl="1" eaLnBrk="1" hangingPunct="1">
              <a:lnSpc>
                <a:spcPct val="90000"/>
              </a:lnSpc>
            </a:pPr>
            <a:r>
              <a:rPr lang="en-US" altLang="en-US" sz="3100" smtClean="0"/>
              <a:t>Destination user cannot handle the reassembled oversized papcket, thereby causing the system to crash or freeze. </a:t>
            </a:r>
          </a:p>
          <a:p>
            <a:pPr eaLnBrk="1" hangingPunct="1">
              <a:lnSpc>
                <a:spcPct val="90000"/>
              </a:lnSpc>
            </a:pPr>
            <a:endParaRPr lang="en-US" altLang="en-US" smtClean="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Number Placeholder 5"/>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 Slide </a:t>
            </a:r>
            <a:fld id="{8AB0A713-70DE-4BE7-AE3A-71BC913C6318}" type="slidenum">
              <a:rPr lang="en-US" altLang="en-US"/>
              <a:pPr/>
              <a:t>75</a:t>
            </a:fld>
            <a:endParaRPr lang="en-US" altLang="en-US"/>
          </a:p>
        </p:txBody>
      </p:sp>
      <p:sp>
        <p:nvSpPr>
          <p:cNvPr id="141315" name="Rectangle 2"/>
          <p:cNvSpPr>
            <a:spLocks noGrp="1" noChangeArrowheads="1"/>
          </p:cNvSpPr>
          <p:nvPr>
            <p:ph type="title"/>
            <p:custDataLst>
              <p:tags r:id="rId1"/>
            </p:custDataLst>
          </p:nvPr>
        </p:nvSpPr>
        <p:spPr/>
        <p:txBody>
          <a:bodyPr/>
          <a:lstStyle/>
          <a:p>
            <a:pPr eaLnBrk="1" hangingPunct="1"/>
            <a:r>
              <a:rPr lang="en-US" altLang="en-US" smtClean="0"/>
              <a:t>Attack Descriptions</a:t>
            </a:r>
          </a:p>
        </p:txBody>
      </p:sp>
      <p:sp>
        <p:nvSpPr>
          <p:cNvPr id="141316" name="Rectangle 3"/>
          <p:cNvSpPr>
            <a:spLocks noGrp="1" noChangeArrowheads="1"/>
          </p:cNvSpPr>
          <p:nvPr>
            <p:ph type="body" idx="1"/>
            <p:custDataLst>
              <p:tags r:id="rId2"/>
            </p:custDataLst>
          </p:nvPr>
        </p:nvSpPr>
        <p:spPr>
          <a:xfrm>
            <a:off x="228600" y="1371600"/>
            <a:ext cx="8763000" cy="4587875"/>
          </a:xfrm>
        </p:spPr>
        <p:txBody>
          <a:bodyPr/>
          <a:lstStyle/>
          <a:p>
            <a:pPr eaLnBrk="1" hangingPunct="1">
              <a:lnSpc>
                <a:spcPct val="80000"/>
              </a:lnSpc>
            </a:pPr>
            <a:r>
              <a:rPr lang="en-US" altLang="en-US" sz="2800" b="1" smtClean="0"/>
              <a:t>Timing Attack</a:t>
            </a:r>
            <a:r>
              <a:rPr lang="en-US" altLang="en-US" sz="2800" smtClean="0"/>
              <a:t> –</a:t>
            </a:r>
            <a:r>
              <a:rPr lang="en-US" altLang="en-US" sz="2400" smtClean="0"/>
              <a:t> </a:t>
            </a:r>
          </a:p>
          <a:p>
            <a:pPr lvl="1" eaLnBrk="1" hangingPunct="1">
              <a:lnSpc>
                <a:spcPct val="80000"/>
              </a:lnSpc>
            </a:pPr>
            <a:r>
              <a:rPr lang="en-US" altLang="en-US" sz="2200" smtClean="0"/>
              <a:t>relatively new</a:t>
            </a:r>
          </a:p>
          <a:p>
            <a:pPr lvl="1" eaLnBrk="1" hangingPunct="1">
              <a:lnSpc>
                <a:spcPct val="80000"/>
              </a:lnSpc>
            </a:pPr>
            <a:r>
              <a:rPr lang="en-US" altLang="en-US" sz="2200" smtClean="0"/>
              <a:t>works by exploring the contents of a web browser’s cache</a:t>
            </a:r>
          </a:p>
          <a:p>
            <a:pPr lvl="1" eaLnBrk="1" hangingPunct="1">
              <a:lnSpc>
                <a:spcPct val="80000"/>
              </a:lnSpc>
            </a:pPr>
            <a:r>
              <a:rPr lang="en-US" altLang="en-US" sz="2200" smtClean="0"/>
              <a:t>can allow collection of information on access to password-protected sites</a:t>
            </a:r>
          </a:p>
          <a:p>
            <a:pPr lvl="1" eaLnBrk="1" hangingPunct="1">
              <a:lnSpc>
                <a:spcPct val="80000"/>
              </a:lnSpc>
            </a:pPr>
            <a:r>
              <a:rPr lang="en-US" altLang="en-US" sz="2200" smtClean="0"/>
              <a:t>another attack by the same name involves attempting to intercept cryptographic elements to determine keys and encryption algorithms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pPr eaLnBrk="1" hangingPunct="1"/>
            <a:endParaRPr lang="en-US" altLang="en-US" smtClean="0"/>
          </a:p>
        </p:txBody>
      </p:sp>
      <p:sp>
        <p:nvSpPr>
          <p:cNvPr id="143363" name="Content Placeholder 2"/>
          <p:cNvSpPr>
            <a:spLocks noGrp="1"/>
          </p:cNvSpPr>
          <p:nvPr>
            <p:ph idx="1"/>
          </p:nvPr>
        </p:nvSpPr>
        <p:spPr/>
        <p:txBody>
          <a:bodyPr/>
          <a:lstStyle/>
          <a:p>
            <a:pPr eaLnBrk="1" hangingPunct="1"/>
            <a:endParaRPr lang="en-US" altLang="en-US" smtClean="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p:txBody>
          <a:bodyPr/>
          <a:lstStyle/>
          <a:p>
            <a:pPr eaLnBrk="1" hangingPunct="1"/>
            <a:r>
              <a:rPr lang="en-US" altLang="en-US" smtClean="0"/>
              <a:t>Part 3</a:t>
            </a:r>
          </a:p>
        </p:txBody>
      </p:sp>
      <p:sp>
        <p:nvSpPr>
          <p:cNvPr id="144387" name="Content Placeholder 2"/>
          <p:cNvSpPr>
            <a:spLocks noGrp="1"/>
          </p:cNvSpPr>
          <p:nvPr>
            <p:ph idx="1"/>
          </p:nvPr>
        </p:nvSpPr>
        <p:spPr/>
        <p:txBody>
          <a:bodyPr/>
          <a:lstStyle/>
          <a:p>
            <a:pPr eaLnBrk="1" hangingPunct="1"/>
            <a:r>
              <a:rPr lang="en-US" altLang="en-US" smtClean="0"/>
              <a:t>Security solution development and administration</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r>
              <a:rPr lang="en-US" altLang="en-US" sz="3600" smtClean="0"/>
              <a:t>Approaches to Information Security Implementation: Bottom-Up Approach</a:t>
            </a:r>
          </a:p>
        </p:txBody>
      </p:sp>
      <p:sp>
        <p:nvSpPr>
          <p:cNvPr id="145411" name="Rectangle 3"/>
          <p:cNvSpPr>
            <a:spLocks noGrp="1" noChangeArrowheads="1"/>
          </p:cNvSpPr>
          <p:nvPr>
            <p:ph type="body" idx="1"/>
          </p:nvPr>
        </p:nvSpPr>
        <p:spPr>
          <a:xfrm>
            <a:off x="533400" y="1600200"/>
            <a:ext cx="8153400" cy="4525963"/>
          </a:xfrm>
        </p:spPr>
        <p:txBody>
          <a:bodyPr/>
          <a:lstStyle/>
          <a:p>
            <a:pPr eaLnBrk="1" hangingPunct="1">
              <a:spcBef>
                <a:spcPct val="50000"/>
              </a:spcBef>
            </a:pPr>
            <a:r>
              <a:rPr lang="en-US" altLang="en-US" sz="2800" smtClean="0"/>
              <a:t>Grassroots effort: systems administrators attempt to improve security of their systems</a:t>
            </a:r>
          </a:p>
          <a:p>
            <a:pPr eaLnBrk="1" hangingPunct="1">
              <a:spcBef>
                <a:spcPct val="50000"/>
              </a:spcBef>
            </a:pPr>
            <a:r>
              <a:rPr lang="en-US" altLang="en-US" sz="2800" smtClean="0"/>
              <a:t>Key advantage: technical expertise of individual administrators</a:t>
            </a:r>
          </a:p>
          <a:p>
            <a:pPr eaLnBrk="1" hangingPunct="1">
              <a:spcBef>
                <a:spcPct val="50000"/>
              </a:spcBef>
            </a:pPr>
            <a:r>
              <a:rPr lang="en-US" altLang="en-US" sz="2800" smtClean="0"/>
              <a:t>Seldom works, as it lacks a number of critical features:</a:t>
            </a:r>
          </a:p>
          <a:p>
            <a:pPr lvl="1" eaLnBrk="1" hangingPunct="1">
              <a:spcBef>
                <a:spcPct val="50000"/>
              </a:spcBef>
            </a:pPr>
            <a:r>
              <a:rPr lang="en-US" altLang="en-US" sz="2600" smtClean="0"/>
              <a:t>Participant support </a:t>
            </a:r>
          </a:p>
          <a:p>
            <a:pPr lvl="1" eaLnBrk="1" hangingPunct="1">
              <a:spcBef>
                <a:spcPct val="50000"/>
              </a:spcBef>
            </a:pPr>
            <a:r>
              <a:rPr lang="en-US" altLang="en-US" sz="2600" smtClean="0"/>
              <a:t>Organizational staying power</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85800" y="914400"/>
            <a:ext cx="7705725" cy="5084763"/>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z="3600" smtClean="0"/>
              <a:t>R-609</a:t>
            </a:r>
          </a:p>
        </p:txBody>
      </p:sp>
      <p:sp>
        <p:nvSpPr>
          <p:cNvPr id="16387" name="Rectangle 3"/>
          <p:cNvSpPr>
            <a:spLocks noGrp="1" noChangeArrowheads="1"/>
          </p:cNvSpPr>
          <p:nvPr>
            <p:ph type="body" idx="1"/>
          </p:nvPr>
        </p:nvSpPr>
        <p:spPr>
          <a:xfrm>
            <a:off x="609600" y="1524000"/>
            <a:ext cx="8229600" cy="4800600"/>
          </a:xfrm>
        </p:spPr>
        <p:txBody>
          <a:bodyPr/>
          <a:lstStyle/>
          <a:p>
            <a:pPr eaLnBrk="1" hangingPunct="1">
              <a:spcBef>
                <a:spcPct val="50000"/>
              </a:spcBef>
            </a:pPr>
            <a:r>
              <a:rPr lang="en-US" altLang="en-US" sz="2800" smtClean="0"/>
              <a:t>Information security began with Rand Report R-609 (paper that started the study of computer security)</a:t>
            </a:r>
          </a:p>
          <a:p>
            <a:pPr eaLnBrk="1" hangingPunct="1">
              <a:spcBef>
                <a:spcPct val="50000"/>
              </a:spcBef>
            </a:pPr>
            <a:r>
              <a:rPr lang="en-US" altLang="en-US" sz="2800" smtClean="0"/>
              <a:t>Scope of computer security grew from physical security to include: </a:t>
            </a:r>
          </a:p>
          <a:p>
            <a:pPr lvl="1" eaLnBrk="1" hangingPunct="1">
              <a:spcBef>
                <a:spcPct val="50000"/>
              </a:spcBef>
            </a:pPr>
            <a:r>
              <a:rPr lang="en-US" altLang="en-US" sz="2600" smtClean="0"/>
              <a:t>Safety of data</a:t>
            </a:r>
          </a:p>
          <a:p>
            <a:pPr lvl="1" eaLnBrk="1" hangingPunct="1">
              <a:spcBef>
                <a:spcPct val="50000"/>
              </a:spcBef>
            </a:pPr>
            <a:r>
              <a:rPr lang="en-US" altLang="en-US" sz="2600" smtClean="0"/>
              <a:t>Limiting unauthorized access to data</a:t>
            </a:r>
          </a:p>
          <a:p>
            <a:pPr lvl="1" eaLnBrk="1" hangingPunct="1">
              <a:spcBef>
                <a:spcPct val="50000"/>
              </a:spcBef>
            </a:pPr>
            <a:r>
              <a:rPr lang="en-US" altLang="en-US" sz="2600" smtClean="0"/>
              <a:t>Involvement of personnel from multiple levels of an organization</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eaLnBrk="1" hangingPunct="1"/>
            <a:r>
              <a:rPr lang="en-US" altLang="en-US" sz="3600" smtClean="0"/>
              <a:t>Approaches to Information Security Implementation: Top-Down Approach</a:t>
            </a:r>
          </a:p>
        </p:txBody>
      </p:sp>
      <p:sp>
        <p:nvSpPr>
          <p:cNvPr id="149507" name="Rectangle 3"/>
          <p:cNvSpPr>
            <a:spLocks noGrp="1" noChangeArrowheads="1"/>
          </p:cNvSpPr>
          <p:nvPr>
            <p:ph type="body" idx="1"/>
          </p:nvPr>
        </p:nvSpPr>
        <p:spPr>
          <a:xfrm>
            <a:off x="609600" y="1828800"/>
            <a:ext cx="8075613" cy="4310063"/>
          </a:xfrm>
        </p:spPr>
        <p:txBody>
          <a:bodyPr/>
          <a:lstStyle/>
          <a:p>
            <a:pPr eaLnBrk="1" hangingPunct="1">
              <a:lnSpc>
                <a:spcPct val="85000"/>
              </a:lnSpc>
              <a:spcBef>
                <a:spcPct val="50000"/>
              </a:spcBef>
            </a:pPr>
            <a:r>
              <a:rPr lang="en-US" altLang="en-US" sz="2800" smtClean="0"/>
              <a:t>Initiated by upper management</a:t>
            </a:r>
          </a:p>
          <a:p>
            <a:pPr lvl="1" eaLnBrk="1" hangingPunct="1">
              <a:lnSpc>
                <a:spcPct val="85000"/>
              </a:lnSpc>
              <a:spcBef>
                <a:spcPct val="50000"/>
              </a:spcBef>
            </a:pPr>
            <a:r>
              <a:rPr lang="en-US" altLang="en-US" sz="2600" smtClean="0"/>
              <a:t>Issue policy, procedures and processes</a:t>
            </a:r>
          </a:p>
          <a:p>
            <a:pPr lvl="1" eaLnBrk="1" hangingPunct="1">
              <a:lnSpc>
                <a:spcPct val="85000"/>
              </a:lnSpc>
              <a:spcBef>
                <a:spcPct val="50000"/>
              </a:spcBef>
            </a:pPr>
            <a:r>
              <a:rPr lang="en-US" altLang="en-US" sz="2600" smtClean="0"/>
              <a:t>Dictate goals and expected outcomes of project</a:t>
            </a:r>
          </a:p>
          <a:p>
            <a:pPr lvl="1" eaLnBrk="1" hangingPunct="1">
              <a:lnSpc>
                <a:spcPct val="85000"/>
              </a:lnSpc>
              <a:spcBef>
                <a:spcPct val="50000"/>
              </a:spcBef>
            </a:pPr>
            <a:r>
              <a:rPr lang="en-US" altLang="en-US" sz="2600" smtClean="0"/>
              <a:t>Determine accountability for each required action</a:t>
            </a:r>
          </a:p>
          <a:p>
            <a:pPr eaLnBrk="1" hangingPunct="1">
              <a:lnSpc>
                <a:spcPct val="85000"/>
              </a:lnSpc>
              <a:spcBef>
                <a:spcPct val="50000"/>
              </a:spcBef>
            </a:pPr>
            <a:r>
              <a:rPr lang="en-US" altLang="en-US" sz="2800" smtClean="0"/>
              <a:t>The most successful also involve formal development strategy referred to as systems development life cycle</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685800" y="304800"/>
            <a:ext cx="8229600" cy="838200"/>
          </a:xfrm>
        </p:spPr>
        <p:txBody>
          <a:bodyPr/>
          <a:lstStyle/>
          <a:p>
            <a:pPr eaLnBrk="1" hangingPunct="1"/>
            <a:r>
              <a:rPr lang="en-US" altLang="en-US" sz="3600" smtClean="0"/>
              <a:t>The Systems Development Life Cycle</a:t>
            </a:r>
          </a:p>
        </p:txBody>
      </p:sp>
      <p:sp>
        <p:nvSpPr>
          <p:cNvPr id="151555" name="Rectangle 3"/>
          <p:cNvSpPr>
            <a:spLocks noGrp="1" noChangeArrowheads="1"/>
          </p:cNvSpPr>
          <p:nvPr>
            <p:ph type="body" idx="1"/>
          </p:nvPr>
        </p:nvSpPr>
        <p:spPr>
          <a:xfrm>
            <a:off x="609600" y="1295400"/>
            <a:ext cx="8229600" cy="5029200"/>
          </a:xfrm>
        </p:spPr>
        <p:txBody>
          <a:bodyPr/>
          <a:lstStyle/>
          <a:p>
            <a:pPr eaLnBrk="1" hangingPunct="1">
              <a:spcBef>
                <a:spcPct val="30000"/>
              </a:spcBef>
            </a:pPr>
            <a:r>
              <a:rPr lang="en-US" altLang="en-US" sz="2400" smtClean="0"/>
              <a:t>Systems development life cycle (SDLC) is methodology and design for implementation of information security within an organization</a:t>
            </a:r>
          </a:p>
          <a:p>
            <a:pPr eaLnBrk="1" hangingPunct="1">
              <a:spcBef>
                <a:spcPct val="30000"/>
              </a:spcBef>
            </a:pPr>
            <a:r>
              <a:rPr lang="en-US" altLang="en-US" sz="2400" smtClean="0"/>
              <a:t>Methodology is formal approach to problem-solving based on structured sequence of procedures</a:t>
            </a:r>
          </a:p>
          <a:p>
            <a:pPr eaLnBrk="1" hangingPunct="1">
              <a:spcBef>
                <a:spcPct val="30000"/>
              </a:spcBef>
            </a:pPr>
            <a:r>
              <a:rPr lang="en-US" altLang="en-US" sz="2400" smtClean="0"/>
              <a:t>Using a methodology</a:t>
            </a:r>
          </a:p>
          <a:p>
            <a:pPr lvl="1" eaLnBrk="1" hangingPunct="1">
              <a:spcBef>
                <a:spcPct val="30000"/>
              </a:spcBef>
            </a:pPr>
            <a:r>
              <a:rPr lang="en-US" altLang="en-US" sz="2200" smtClean="0"/>
              <a:t>ensures a rigorous process</a:t>
            </a:r>
          </a:p>
          <a:p>
            <a:pPr lvl="1" eaLnBrk="1" hangingPunct="1">
              <a:spcBef>
                <a:spcPct val="30000"/>
              </a:spcBef>
            </a:pPr>
            <a:r>
              <a:rPr lang="en-US" altLang="en-US" sz="2200" smtClean="0"/>
              <a:t>avoids missing steps</a:t>
            </a:r>
          </a:p>
          <a:p>
            <a:pPr eaLnBrk="1" hangingPunct="1">
              <a:spcBef>
                <a:spcPct val="30000"/>
              </a:spcBef>
            </a:pPr>
            <a:r>
              <a:rPr lang="en-US" altLang="en-US" sz="2400" smtClean="0"/>
              <a:t>Goal is creating a comprehensive security posture/program</a:t>
            </a:r>
          </a:p>
          <a:p>
            <a:pPr eaLnBrk="1" hangingPunct="1">
              <a:spcBef>
                <a:spcPct val="30000"/>
              </a:spcBef>
            </a:pPr>
            <a:r>
              <a:rPr lang="en-US" altLang="en-US" sz="2400" smtClean="0"/>
              <a:t>Traditional SDLC consists of six general phases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838200" y="971550"/>
            <a:ext cx="7467600" cy="479107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eaLnBrk="1" hangingPunct="1"/>
            <a:r>
              <a:rPr lang="en-US" altLang="en-US" sz="3600" smtClean="0"/>
              <a:t>Investigation</a:t>
            </a:r>
          </a:p>
        </p:txBody>
      </p:sp>
      <p:sp>
        <p:nvSpPr>
          <p:cNvPr id="155651" name="Rectangle 3"/>
          <p:cNvSpPr>
            <a:spLocks noGrp="1" noChangeArrowheads="1"/>
          </p:cNvSpPr>
          <p:nvPr>
            <p:ph type="body" idx="1"/>
          </p:nvPr>
        </p:nvSpPr>
        <p:spPr>
          <a:xfrm>
            <a:off x="687388" y="1600200"/>
            <a:ext cx="7999412" cy="4525963"/>
          </a:xfrm>
        </p:spPr>
        <p:txBody>
          <a:bodyPr/>
          <a:lstStyle/>
          <a:p>
            <a:pPr eaLnBrk="1" hangingPunct="1">
              <a:spcBef>
                <a:spcPct val="65000"/>
              </a:spcBef>
            </a:pPr>
            <a:r>
              <a:rPr lang="en-US" altLang="en-US" sz="2800" smtClean="0"/>
              <a:t>What problem is the system being developed to solve?  </a:t>
            </a:r>
          </a:p>
          <a:p>
            <a:pPr eaLnBrk="1" hangingPunct="1">
              <a:spcBef>
                <a:spcPct val="65000"/>
              </a:spcBef>
            </a:pPr>
            <a:r>
              <a:rPr lang="en-US" altLang="en-US" sz="2800" smtClean="0"/>
              <a:t>Objectives, constraints and scope of project are specified</a:t>
            </a:r>
          </a:p>
          <a:p>
            <a:pPr eaLnBrk="1" hangingPunct="1">
              <a:spcBef>
                <a:spcPct val="65000"/>
              </a:spcBef>
            </a:pPr>
            <a:r>
              <a:rPr lang="en-US" altLang="en-US" sz="2800" smtClean="0"/>
              <a:t>Preliminary cost-benefit analysis is developed</a:t>
            </a:r>
          </a:p>
          <a:p>
            <a:pPr eaLnBrk="1" hangingPunct="1">
              <a:spcBef>
                <a:spcPct val="65000"/>
              </a:spcBef>
            </a:pPr>
            <a:r>
              <a:rPr lang="en-US" altLang="en-US" sz="2800" smtClean="0"/>
              <a:t>At the end, feasibility analysis is performed to assesses economic, technical, and behavioral feasibilities of the process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eaLnBrk="1" hangingPunct="1"/>
            <a:r>
              <a:rPr lang="en-US" altLang="en-US" sz="3600" smtClean="0"/>
              <a:t>Analysis</a:t>
            </a:r>
          </a:p>
        </p:txBody>
      </p:sp>
      <p:sp>
        <p:nvSpPr>
          <p:cNvPr id="157699" name="Rectangle 3"/>
          <p:cNvSpPr>
            <a:spLocks noGrp="1" noChangeArrowheads="1"/>
          </p:cNvSpPr>
          <p:nvPr>
            <p:ph type="body" idx="1"/>
          </p:nvPr>
        </p:nvSpPr>
        <p:spPr>
          <a:xfrm>
            <a:off x="687388" y="1600200"/>
            <a:ext cx="7999412" cy="4525963"/>
          </a:xfrm>
        </p:spPr>
        <p:txBody>
          <a:bodyPr/>
          <a:lstStyle/>
          <a:p>
            <a:pPr eaLnBrk="1" hangingPunct="1">
              <a:spcBef>
                <a:spcPct val="80000"/>
              </a:spcBef>
            </a:pPr>
            <a:r>
              <a:rPr lang="en-US" altLang="en-US" sz="2800" smtClean="0"/>
              <a:t>Consists of assessments of the organization, status of current systems, and capability to support proposed systems</a:t>
            </a:r>
          </a:p>
          <a:p>
            <a:pPr eaLnBrk="1" hangingPunct="1">
              <a:spcBef>
                <a:spcPct val="80000"/>
              </a:spcBef>
            </a:pPr>
            <a:r>
              <a:rPr lang="en-US" altLang="en-US" sz="2800" smtClean="0"/>
              <a:t>Analysts determine what new system is expected to do and how it will interact with existing systems</a:t>
            </a:r>
          </a:p>
          <a:p>
            <a:pPr eaLnBrk="1" hangingPunct="1">
              <a:spcBef>
                <a:spcPct val="80000"/>
              </a:spcBef>
            </a:pPr>
            <a:r>
              <a:rPr lang="en-US" altLang="en-US" sz="2800" smtClean="0"/>
              <a:t>Ends with documentation of findings and update of feasibility analysis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eaLnBrk="1" hangingPunct="1"/>
            <a:r>
              <a:rPr lang="en-US" altLang="en-US" sz="3600" smtClean="0"/>
              <a:t>Logical Design</a:t>
            </a:r>
          </a:p>
        </p:txBody>
      </p:sp>
      <p:sp>
        <p:nvSpPr>
          <p:cNvPr id="159747" name="Rectangle 3"/>
          <p:cNvSpPr>
            <a:spLocks noGrp="1" noChangeArrowheads="1"/>
          </p:cNvSpPr>
          <p:nvPr>
            <p:ph type="body" idx="1"/>
          </p:nvPr>
        </p:nvSpPr>
        <p:spPr>
          <a:xfrm>
            <a:off x="687388" y="1600200"/>
            <a:ext cx="7999412" cy="4525963"/>
          </a:xfrm>
        </p:spPr>
        <p:txBody>
          <a:bodyPr/>
          <a:lstStyle/>
          <a:p>
            <a:pPr eaLnBrk="1" hangingPunct="1">
              <a:lnSpc>
                <a:spcPct val="90000"/>
              </a:lnSpc>
              <a:spcBef>
                <a:spcPct val="65000"/>
              </a:spcBef>
            </a:pPr>
            <a:r>
              <a:rPr lang="en-US" altLang="en-US" sz="2800" smtClean="0"/>
              <a:t>Main factor is business need; applications capable of providing needed services are selected</a:t>
            </a:r>
          </a:p>
          <a:p>
            <a:pPr eaLnBrk="1" hangingPunct="1">
              <a:lnSpc>
                <a:spcPct val="90000"/>
              </a:lnSpc>
              <a:spcBef>
                <a:spcPct val="65000"/>
              </a:spcBef>
            </a:pPr>
            <a:r>
              <a:rPr lang="en-US" altLang="en-US" sz="2800" smtClean="0"/>
              <a:t>Data support and structures capable of providing the needed inputs are identified</a:t>
            </a:r>
          </a:p>
          <a:p>
            <a:pPr eaLnBrk="1" hangingPunct="1">
              <a:lnSpc>
                <a:spcPct val="90000"/>
              </a:lnSpc>
              <a:spcBef>
                <a:spcPct val="65000"/>
              </a:spcBef>
            </a:pPr>
            <a:r>
              <a:rPr lang="en-US" altLang="en-US" sz="2800" smtClean="0"/>
              <a:t>Technologies to implement physical solution are determined  </a:t>
            </a:r>
          </a:p>
          <a:p>
            <a:pPr eaLnBrk="1" hangingPunct="1">
              <a:lnSpc>
                <a:spcPct val="90000"/>
              </a:lnSpc>
              <a:spcBef>
                <a:spcPct val="65000"/>
              </a:spcBef>
            </a:pPr>
            <a:r>
              <a:rPr lang="en-US" altLang="en-US" sz="2800" smtClean="0"/>
              <a:t>Feasibility analysis performed at the end</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pPr eaLnBrk="1" hangingPunct="1"/>
            <a:r>
              <a:rPr lang="en-US" altLang="en-US" sz="3600" smtClean="0"/>
              <a:t>Physical Design</a:t>
            </a:r>
          </a:p>
        </p:txBody>
      </p:sp>
      <p:sp>
        <p:nvSpPr>
          <p:cNvPr id="161795" name="Rectangle 3"/>
          <p:cNvSpPr>
            <a:spLocks noGrp="1" noChangeArrowheads="1"/>
          </p:cNvSpPr>
          <p:nvPr>
            <p:ph type="body" idx="1"/>
          </p:nvPr>
        </p:nvSpPr>
        <p:spPr>
          <a:xfrm>
            <a:off x="611188" y="1600200"/>
            <a:ext cx="8075612" cy="4525963"/>
          </a:xfrm>
        </p:spPr>
        <p:txBody>
          <a:bodyPr/>
          <a:lstStyle/>
          <a:p>
            <a:pPr eaLnBrk="1" hangingPunct="1">
              <a:spcBef>
                <a:spcPct val="100000"/>
              </a:spcBef>
            </a:pPr>
            <a:r>
              <a:rPr lang="en-US" altLang="en-US" sz="2800" smtClean="0"/>
              <a:t>Technologies to support the alternatives identified and evaluated in the logical design are selected</a:t>
            </a:r>
          </a:p>
          <a:p>
            <a:pPr eaLnBrk="1" hangingPunct="1">
              <a:spcBef>
                <a:spcPct val="100000"/>
              </a:spcBef>
            </a:pPr>
            <a:r>
              <a:rPr lang="en-US" altLang="en-US" sz="2800" smtClean="0"/>
              <a:t>Components evaluated on make-or-buy decision </a:t>
            </a:r>
          </a:p>
          <a:p>
            <a:pPr eaLnBrk="1" hangingPunct="1">
              <a:spcBef>
                <a:spcPct val="100000"/>
              </a:spcBef>
            </a:pPr>
            <a:r>
              <a:rPr lang="en-US" altLang="en-US" sz="2800" smtClean="0"/>
              <a:t>Feasibility analysis performed; entire solution presented to end-user representatives for approval</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eaLnBrk="1" hangingPunct="1"/>
            <a:r>
              <a:rPr lang="en-US" altLang="en-US" sz="3600" smtClean="0"/>
              <a:t>Implementation</a:t>
            </a:r>
          </a:p>
        </p:txBody>
      </p:sp>
      <p:sp>
        <p:nvSpPr>
          <p:cNvPr id="163843" name="Rectangle 3"/>
          <p:cNvSpPr>
            <a:spLocks noGrp="1" noChangeArrowheads="1"/>
          </p:cNvSpPr>
          <p:nvPr>
            <p:ph type="body" idx="1"/>
          </p:nvPr>
        </p:nvSpPr>
        <p:spPr>
          <a:xfrm>
            <a:off x="611188" y="1600200"/>
            <a:ext cx="8075612" cy="4525963"/>
          </a:xfrm>
        </p:spPr>
        <p:txBody>
          <a:bodyPr/>
          <a:lstStyle/>
          <a:p>
            <a:pPr eaLnBrk="1" hangingPunct="1">
              <a:spcBef>
                <a:spcPct val="100000"/>
              </a:spcBef>
            </a:pPr>
            <a:r>
              <a:rPr lang="en-US" altLang="en-US" sz="2800" smtClean="0"/>
              <a:t>Needed software created; components ordered, received, assembled, and tested</a:t>
            </a:r>
          </a:p>
          <a:p>
            <a:pPr eaLnBrk="1" hangingPunct="1">
              <a:spcBef>
                <a:spcPct val="100000"/>
              </a:spcBef>
            </a:pPr>
            <a:r>
              <a:rPr lang="en-US" altLang="en-US" sz="2800" smtClean="0"/>
              <a:t>Users trained and documentation created</a:t>
            </a:r>
          </a:p>
          <a:p>
            <a:pPr eaLnBrk="1" hangingPunct="1">
              <a:spcBef>
                <a:spcPct val="100000"/>
              </a:spcBef>
            </a:pPr>
            <a:r>
              <a:rPr lang="en-US" altLang="en-US" sz="2800" smtClean="0"/>
              <a:t>Feasibility analysis prepared; users presented with system for performance review and acceptance test</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pPr eaLnBrk="1" hangingPunct="1"/>
            <a:r>
              <a:rPr lang="en-US" altLang="en-US" sz="3600" smtClean="0"/>
              <a:t>Maintenance and Change</a:t>
            </a:r>
          </a:p>
        </p:txBody>
      </p:sp>
      <p:sp>
        <p:nvSpPr>
          <p:cNvPr id="165891" name="Rectangle 3"/>
          <p:cNvSpPr>
            <a:spLocks noGrp="1" noChangeArrowheads="1"/>
          </p:cNvSpPr>
          <p:nvPr>
            <p:ph type="body" idx="1"/>
          </p:nvPr>
        </p:nvSpPr>
        <p:spPr>
          <a:xfrm>
            <a:off x="611188" y="1600200"/>
            <a:ext cx="8075612" cy="4525963"/>
          </a:xfrm>
        </p:spPr>
        <p:txBody>
          <a:bodyPr/>
          <a:lstStyle/>
          <a:p>
            <a:pPr eaLnBrk="1" hangingPunct="1">
              <a:spcBef>
                <a:spcPct val="100000"/>
              </a:spcBef>
            </a:pPr>
            <a:r>
              <a:rPr lang="en-US" altLang="en-US" sz="2800" smtClean="0"/>
              <a:t>Consists of tasks necessary to support and modify system for remainder of its useful life</a:t>
            </a:r>
          </a:p>
          <a:p>
            <a:pPr eaLnBrk="1" hangingPunct="1">
              <a:spcBef>
                <a:spcPct val="100000"/>
              </a:spcBef>
            </a:pPr>
            <a:r>
              <a:rPr lang="en-US" altLang="en-US" sz="2800" smtClean="0"/>
              <a:t>Life cycle continues until the process begins again from the investigation phase</a:t>
            </a:r>
          </a:p>
          <a:p>
            <a:pPr eaLnBrk="1" hangingPunct="1">
              <a:spcBef>
                <a:spcPct val="100000"/>
              </a:spcBef>
            </a:pPr>
            <a:r>
              <a:rPr lang="en-US" altLang="en-US" sz="2800" smtClean="0"/>
              <a:t>When current system can no longer support the organization’s mission, a new project is implemented</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685800" y="304800"/>
            <a:ext cx="8077200" cy="838200"/>
          </a:xfrm>
        </p:spPr>
        <p:txBody>
          <a:bodyPr/>
          <a:lstStyle/>
          <a:p>
            <a:pPr eaLnBrk="1" hangingPunct="1"/>
            <a:r>
              <a:rPr lang="en-US" altLang="en-US" sz="3600" smtClean="0"/>
              <a:t>The Security Systems Development Life Cycle</a:t>
            </a:r>
          </a:p>
        </p:txBody>
      </p:sp>
      <p:sp>
        <p:nvSpPr>
          <p:cNvPr id="167939" name="Rectangle 3"/>
          <p:cNvSpPr>
            <a:spLocks noGrp="1" noChangeArrowheads="1"/>
          </p:cNvSpPr>
          <p:nvPr>
            <p:ph type="body" idx="1"/>
          </p:nvPr>
        </p:nvSpPr>
        <p:spPr>
          <a:xfrm>
            <a:off x="687388" y="1600200"/>
            <a:ext cx="7999412" cy="4094163"/>
          </a:xfrm>
        </p:spPr>
        <p:txBody>
          <a:bodyPr/>
          <a:lstStyle/>
          <a:p>
            <a:pPr eaLnBrk="1" hangingPunct="1">
              <a:lnSpc>
                <a:spcPct val="90000"/>
              </a:lnSpc>
              <a:spcBef>
                <a:spcPct val="100000"/>
              </a:spcBef>
            </a:pPr>
            <a:r>
              <a:rPr lang="en-US" altLang="en-US" sz="2800" smtClean="0"/>
              <a:t>The same phases used in traditional SDLC may be adapted to support specialized implementation of an IS project</a:t>
            </a:r>
          </a:p>
          <a:p>
            <a:pPr eaLnBrk="1" hangingPunct="1">
              <a:lnSpc>
                <a:spcPct val="90000"/>
              </a:lnSpc>
              <a:spcBef>
                <a:spcPct val="100000"/>
              </a:spcBef>
            </a:pPr>
            <a:r>
              <a:rPr lang="en-US" altLang="en-US" sz="2800" smtClean="0"/>
              <a:t>Identification of specific threats and creating controls to counter them</a:t>
            </a:r>
          </a:p>
          <a:p>
            <a:pPr eaLnBrk="1" hangingPunct="1">
              <a:lnSpc>
                <a:spcPct val="90000"/>
              </a:lnSpc>
              <a:spcBef>
                <a:spcPct val="100000"/>
              </a:spcBef>
            </a:pPr>
            <a:r>
              <a:rPr lang="en-US" altLang="en-US" sz="2800" smtClean="0"/>
              <a:t>SecSDLC is a coherent program rather than a series of random, seemingly unconnected actions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z="3600" smtClean="0"/>
              <a:t>The 1990s</a:t>
            </a:r>
          </a:p>
        </p:txBody>
      </p:sp>
      <p:sp>
        <p:nvSpPr>
          <p:cNvPr id="18435" name="Rectangle 3"/>
          <p:cNvSpPr>
            <a:spLocks noGrp="1" noChangeArrowheads="1"/>
          </p:cNvSpPr>
          <p:nvPr>
            <p:ph type="body" idx="1"/>
          </p:nvPr>
        </p:nvSpPr>
        <p:spPr>
          <a:xfrm>
            <a:off x="687388" y="1600200"/>
            <a:ext cx="7999412" cy="4525963"/>
          </a:xfrm>
        </p:spPr>
        <p:txBody>
          <a:bodyPr/>
          <a:lstStyle/>
          <a:p>
            <a:pPr eaLnBrk="1" hangingPunct="1">
              <a:spcBef>
                <a:spcPct val="100000"/>
              </a:spcBef>
            </a:pPr>
            <a:r>
              <a:rPr lang="en-US" altLang="en-US" sz="2800" smtClean="0"/>
              <a:t>Networks of computers became more common; so too did the need to interconnect networks</a:t>
            </a:r>
          </a:p>
          <a:p>
            <a:pPr eaLnBrk="1" hangingPunct="1">
              <a:spcBef>
                <a:spcPct val="100000"/>
              </a:spcBef>
            </a:pPr>
            <a:r>
              <a:rPr lang="en-US" altLang="en-US" sz="2800" smtClean="0"/>
              <a:t>Internet became first manifestation of a global network of networks</a:t>
            </a:r>
          </a:p>
          <a:p>
            <a:pPr eaLnBrk="1" hangingPunct="1">
              <a:spcBef>
                <a:spcPct val="100000"/>
              </a:spcBef>
            </a:pPr>
            <a:r>
              <a:rPr lang="en-US" altLang="en-US" sz="2800" smtClean="0"/>
              <a:t>In early Internet deployments, security was treated as a low priority</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eaLnBrk="1" hangingPunct="1"/>
            <a:r>
              <a:rPr lang="en-US" altLang="en-US" sz="3600" smtClean="0"/>
              <a:t>Investigation</a:t>
            </a:r>
          </a:p>
        </p:txBody>
      </p:sp>
      <p:sp>
        <p:nvSpPr>
          <p:cNvPr id="169987" name="Rectangle 3"/>
          <p:cNvSpPr>
            <a:spLocks noGrp="1" noChangeArrowheads="1"/>
          </p:cNvSpPr>
          <p:nvPr>
            <p:ph type="body" idx="1"/>
          </p:nvPr>
        </p:nvSpPr>
        <p:spPr>
          <a:xfrm>
            <a:off x="687388" y="1600200"/>
            <a:ext cx="7999412" cy="4525963"/>
          </a:xfrm>
        </p:spPr>
        <p:txBody>
          <a:bodyPr/>
          <a:lstStyle/>
          <a:p>
            <a:pPr eaLnBrk="1" hangingPunct="1">
              <a:lnSpc>
                <a:spcPct val="90000"/>
              </a:lnSpc>
              <a:spcBef>
                <a:spcPct val="100000"/>
              </a:spcBef>
            </a:pPr>
            <a:r>
              <a:rPr lang="en-US" altLang="en-US" sz="2800" smtClean="0"/>
              <a:t>Identifies process, outcomes, goals, and constraints of the project</a:t>
            </a:r>
          </a:p>
          <a:p>
            <a:pPr eaLnBrk="1" hangingPunct="1">
              <a:lnSpc>
                <a:spcPct val="90000"/>
              </a:lnSpc>
              <a:spcBef>
                <a:spcPct val="100000"/>
              </a:spcBef>
            </a:pPr>
            <a:r>
              <a:rPr lang="en-US" altLang="en-US" sz="2800" smtClean="0"/>
              <a:t>Begins with enterprise information security policy</a:t>
            </a:r>
          </a:p>
          <a:p>
            <a:pPr eaLnBrk="1" hangingPunct="1">
              <a:lnSpc>
                <a:spcPct val="90000"/>
              </a:lnSpc>
              <a:spcBef>
                <a:spcPct val="100000"/>
              </a:spcBef>
            </a:pPr>
            <a:r>
              <a:rPr lang="en-US" altLang="en-US" sz="2800" smtClean="0"/>
              <a:t>Organizational feasibility analysis is performed</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pPr eaLnBrk="1" hangingPunct="1"/>
            <a:r>
              <a:rPr lang="en-US" altLang="en-US" sz="3600" smtClean="0"/>
              <a:t>Analysis</a:t>
            </a:r>
          </a:p>
        </p:txBody>
      </p:sp>
      <p:sp>
        <p:nvSpPr>
          <p:cNvPr id="172035" name="Rectangle 3"/>
          <p:cNvSpPr>
            <a:spLocks noGrp="1" noChangeArrowheads="1"/>
          </p:cNvSpPr>
          <p:nvPr>
            <p:ph type="body" idx="1"/>
          </p:nvPr>
        </p:nvSpPr>
        <p:spPr>
          <a:xfrm>
            <a:off x="609600" y="1295400"/>
            <a:ext cx="8075613" cy="4525963"/>
          </a:xfrm>
        </p:spPr>
        <p:txBody>
          <a:bodyPr/>
          <a:lstStyle/>
          <a:p>
            <a:pPr eaLnBrk="1" hangingPunct="1">
              <a:spcBef>
                <a:spcPct val="70000"/>
              </a:spcBef>
            </a:pPr>
            <a:r>
              <a:rPr lang="en-US" altLang="en-US" sz="2800" smtClean="0"/>
              <a:t>Documents from investigation phase are studied</a:t>
            </a:r>
          </a:p>
          <a:p>
            <a:pPr eaLnBrk="1" hangingPunct="1">
              <a:spcBef>
                <a:spcPct val="70000"/>
              </a:spcBef>
            </a:pPr>
            <a:r>
              <a:rPr lang="en-US" altLang="en-US" sz="2800" smtClean="0"/>
              <a:t>Analyzes existing security policies or programs, along with documented current threats and associated controls</a:t>
            </a:r>
          </a:p>
          <a:p>
            <a:pPr eaLnBrk="1" hangingPunct="1">
              <a:spcBef>
                <a:spcPct val="70000"/>
              </a:spcBef>
            </a:pPr>
            <a:r>
              <a:rPr lang="en-US" altLang="en-US" sz="2800" smtClean="0"/>
              <a:t>Includes analysis of relevant legal issues that could impact design of the security solution  </a:t>
            </a:r>
          </a:p>
          <a:p>
            <a:pPr eaLnBrk="1" hangingPunct="1">
              <a:spcBef>
                <a:spcPct val="70000"/>
              </a:spcBef>
            </a:pPr>
            <a:r>
              <a:rPr lang="en-US" altLang="en-US" sz="2800" smtClean="0"/>
              <a:t>The risk management task begins</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pPr eaLnBrk="1" hangingPunct="1"/>
            <a:r>
              <a:rPr lang="en-US" altLang="en-US" sz="3600" smtClean="0"/>
              <a:t>Logical Design  </a:t>
            </a:r>
          </a:p>
        </p:txBody>
      </p:sp>
      <p:sp>
        <p:nvSpPr>
          <p:cNvPr id="174083" name="Rectangle 3"/>
          <p:cNvSpPr>
            <a:spLocks noGrp="1" noChangeArrowheads="1"/>
          </p:cNvSpPr>
          <p:nvPr>
            <p:ph type="body" idx="1"/>
          </p:nvPr>
        </p:nvSpPr>
        <p:spPr>
          <a:xfrm>
            <a:off x="687388" y="1600200"/>
            <a:ext cx="7999412" cy="4525963"/>
          </a:xfrm>
        </p:spPr>
        <p:txBody>
          <a:bodyPr/>
          <a:lstStyle/>
          <a:p>
            <a:pPr eaLnBrk="1" hangingPunct="1">
              <a:lnSpc>
                <a:spcPct val="90000"/>
              </a:lnSpc>
              <a:spcBef>
                <a:spcPct val="50000"/>
              </a:spcBef>
            </a:pPr>
            <a:r>
              <a:rPr lang="en-US" altLang="en-US" sz="2800" smtClean="0"/>
              <a:t>Creates and develops blueprints for information security</a:t>
            </a:r>
          </a:p>
          <a:p>
            <a:pPr eaLnBrk="1" hangingPunct="1">
              <a:lnSpc>
                <a:spcPct val="90000"/>
              </a:lnSpc>
              <a:spcBef>
                <a:spcPct val="50000"/>
              </a:spcBef>
            </a:pPr>
            <a:r>
              <a:rPr lang="en-US" altLang="en-US" sz="2800" smtClean="0"/>
              <a:t>Incident response actions planned:</a:t>
            </a:r>
          </a:p>
          <a:p>
            <a:pPr lvl="1" eaLnBrk="1" hangingPunct="1">
              <a:lnSpc>
                <a:spcPct val="90000"/>
              </a:lnSpc>
              <a:spcBef>
                <a:spcPct val="50000"/>
              </a:spcBef>
            </a:pPr>
            <a:r>
              <a:rPr lang="en-US" altLang="en-US" sz="2600" smtClean="0"/>
              <a:t>Continuity planning</a:t>
            </a:r>
          </a:p>
          <a:p>
            <a:pPr lvl="1" eaLnBrk="1" hangingPunct="1">
              <a:lnSpc>
                <a:spcPct val="90000"/>
              </a:lnSpc>
              <a:spcBef>
                <a:spcPct val="50000"/>
              </a:spcBef>
            </a:pPr>
            <a:r>
              <a:rPr lang="en-US" altLang="en-US" sz="2600" smtClean="0"/>
              <a:t>Incident response</a:t>
            </a:r>
          </a:p>
          <a:p>
            <a:pPr lvl="1" eaLnBrk="1" hangingPunct="1">
              <a:lnSpc>
                <a:spcPct val="90000"/>
              </a:lnSpc>
              <a:spcBef>
                <a:spcPct val="50000"/>
              </a:spcBef>
            </a:pPr>
            <a:r>
              <a:rPr lang="en-US" altLang="en-US" sz="2600" smtClean="0"/>
              <a:t>Disaster recovery</a:t>
            </a:r>
          </a:p>
          <a:p>
            <a:pPr eaLnBrk="1" hangingPunct="1">
              <a:lnSpc>
                <a:spcPct val="90000"/>
              </a:lnSpc>
              <a:spcBef>
                <a:spcPct val="50000"/>
              </a:spcBef>
            </a:pPr>
            <a:r>
              <a:rPr lang="en-US" altLang="en-US" sz="2800" smtClean="0"/>
              <a:t>Feasibility analysis to determine whether project should continue or be outsourced</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eaLnBrk="1" hangingPunct="1"/>
            <a:r>
              <a:rPr lang="en-US" altLang="en-US" sz="3600" smtClean="0"/>
              <a:t>Physical Design</a:t>
            </a:r>
          </a:p>
        </p:txBody>
      </p:sp>
      <p:sp>
        <p:nvSpPr>
          <p:cNvPr id="176131" name="Rectangle 3"/>
          <p:cNvSpPr>
            <a:spLocks noGrp="1" noChangeArrowheads="1"/>
          </p:cNvSpPr>
          <p:nvPr>
            <p:ph type="body" idx="1"/>
          </p:nvPr>
        </p:nvSpPr>
        <p:spPr/>
        <p:txBody>
          <a:bodyPr/>
          <a:lstStyle/>
          <a:p>
            <a:pPr eaLnBrk="1" hangingPunct="1">
              <a:spcBef>
                <a:spcPct val="100000"/>
              </a:spcBef>
            </a:pPr>
            <a:r>
              <a:rPr lang="en-US" altLang="en-US" sz="2800" smtClean="0"/>
              <a:t>Needed security technology is evaluated, alternatives generated, and final design selected</a:t>
            </a:r>
          </a:p>
          <a:p>
            <a:pPr eaLnBrk="1" hangingPunct="1">
              <a:spcBef>
                <a:spcPct val="100000"/>
              </a:spcBef>
            </a:pPr>
            <a:r>
              <a:rPr lang="en-US" altLang="en-US" sz="2800" smtClean="0"/>
              <a:t>At end of phase, feasibility study determines readiness of organization for project</a:t>
            </a:r>
          </a:p>
          <a:p>
            <a:pPr eaLnBrk="1" hangingPunct="1"/>
            <a:endParaRPr lang="en-US" altLang="en-US" sz="2800" smtClean="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eaLnBrk="1" hangingPunct="1"/>
            <a:r>
              <a:rPr lang="en-US" altLang="en-US" sz="3600" smtClean="0"/>
              <a:t>Implementation</a:t>
            </a:r>
          </a:p>
        </p:txBody>
      </p:sp>
      <p:sp>
        <p:nvSpPr>
          <p:cNvPr id="177155" name="Rectangle 3"/>
          <p:cNvSpPr>
            <a:spLocks noGrp="1" noChangeArrowheads="1"/>
          </p:cNvSpPr>
          <p:nvPr>
            <p:ph type="body" idx="1"/>
          </p:nvPr>
        </p:nvSpPr>
        <p:spPr>
          <a:xfrm>
            <a:off x="611188" y="1600200"/>
            <a:ext cx="8075612" cy="4525963"/>
          </a:xfrm>
        </p:spPr>
        <p:txBody>
          <a:bodyPr/>
          <a:lstStyle/>
          <a:p>
            <a:pPr eaLnBrk="1" hangingPunct="1">
              <a:spcBef>
                <a:spcPct val="100000"/>
              </a:spcBef>
            </a:pPr>
            <a:r>
              <a:rPr lang="en-US" altLang="en-US" sz="2800" smtClean="0"/>
              <a:t>Security solutions are acquired, tested, implemented, and tested again</a:t>
            </a:r>
          </a:p>
          <a:p>
            <a:pPr eaLnBrk="1" hangingPunct="1">
              <a:spcBef>
                <a:spcPct val="100000"/>
              </a:spcBef>
            </a:pPr>
            <a:r>
              <a:rPr lang="en-US" altLang="en-US" sz="2800" smtClean="0"/>
              <a:t>Personnel issues evaluated; specific training and education programs conducted</a:t>
            </a:r>
          </a:p>
          <a:p>
            <a:pPr eaLnBrk="1" hangingPunct="1">
              <a:spcBef>
                <a:spcPct val="100000"/>
              </a:spcBef>
            </a:pPr>
            <a:r>
              <a:rPr lang="en-US" altLang="en-US" sz="2800" smtClean="0"/>
              <a:t>Entire tested package is presented to management for final approval</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eaLnBrk="1" hangingPunct="1"/>
            <a:r>
              <a:rPr lang="en-US" altLang="en-US" sz="3600" smtClean="0"/>
              <a:t>Maintenance and Change</a:t>
            </a:r>
          </a:p>
        </p:txBody>
      </p:sp>
      <p:sp>
        <p:nvSpPr>
          <p:cNvPr id="179203" name="Rectangle 3"/>
          <p:cNvSpPr>
            <a:spLocks noGrp="1" noChangeArrowheads="1"/>
          </p:cNvSpPr>
          <p:nvPr>
            <p:ph type="body" idx="1"/>
          </p:nvPr>
        </p:nvSpPr>
        <p:spPr>
          <a:xfrm>
            <a:off x="687388" y="1600200"/>
            <a:ext cx="7999412" cy="4525963"/>
          </a:xfrm>
        </p:spPr>
        <p:txBody>
          <a:bodyPr/>
          <a:lstStyle/>
          <a:p>
            <a:pPr eaLnBrk="1" hangingPunct="1">
              <a:spcBef>
                <a:spcPct val="100000"/>
              </a:spcBef>
            </a:pPr>
            <a:r>
              <a:rPr lang="en-US" altLang="en-US" sz="2800" smtClean="0"/>
              <a:t>Perhaps the most important phase, given the ever-changing threat environment</a:t>
            </a:r>
          </a:p>
          <a:p>
            <a:pPr eaLnBrk="1" hangingPunct="1">
              <a:spcBef>
                <a:spcPct val="100000"/>
              </a:spcBef>
            </a:pPr>
            <a:r>
              <a:rPr lang="en-US" altLang="en-US" sz="2800" smtClean="0"/>
              <a:t>Often, reparation and restoration of information is a constant duel with an unseen adversary </a:t>
            </a:r>
          </a:p>
          <a:p>
            <a:pPr eaLnBrk="1" hangingPunct="1">
              <a:spcBef>
                <a:spcPct val="100000"/>
              </a:spcBef>
            </a:pPr>
            <a:r>
              <a:rPr lang="en-US" altLang="en-US" sz="2800" smtClean="0"/>
              <a:t>Information security profile of an organization requires constant adaptation as new threats emerge and old threats evolve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685800" y="304800"/>
            <a:ext cx="7696200" cy="838200"/>
          </a:xfrm>
        </p:spPr>
        <p:txBody>
          <a:bodyPr/>
          <a:lstStyle/>
          <a:p>
            <a:pPr eaLnBrk="1" hangingPunct="1"/>
            <a:r>
              <a:rPr lang="en-US" altLang="en-US" sz="3600" smtClean="0"/>
              <a:t>Security Professionals and the Organization</a:t>
            </a:r>
          </a:p>
        </p:txBody>
      </p:sp>
      <p:sp>
        <p:nvSpPr>
          <p:cNvPr id="181251" name="Rectangle 3"/>
          <p:cNvSpPr>
            <a:spLocks noGrp="1" noChangeArrowheads="1"/>
          </p:cNvSpPr>
          <p:nvPr>
            <p:ph type="body" idx="1"/>
          </p:nvPr>
        </p:nvSpPr>
        <p:spPr>
          <a:xfrm>
            <a:off x="687388" y="1600200"/>
            <a:ext cx="7999412" cy="4525963"/>
          </a:xfrm>
        </p:spPr>
        <p:txBody>
          <a:bodyPr/>
          <a:lstStyle/>
          <a:p>
            <a:pPr eaLnBrk="1" hangingPunct="1">
              <a:spcBef>
                <a:spcPct val="100000"/>
              </a:spcBef>
            </a:pPr>
            <a:r>
              <a:rPr lang="en-US" altLang="en-US" sz="2800" smtClean="0"/>
              <a:t>Wide range of professionals required to support a diverse information security program</a:t>
            </a:r>
          </a:p>
          <a:p>
            <a:pPr eaLnBrk="1" hangingPunct="1">
              <a:spcBef>
                <a:spcPct val="100000"/>
              </a:spcBef>
            </a:pPr>
            <a:r>
              <a:rPr lang="en-US" altLang="en-US" sz="2800" smtClean="0"/>
              <a:t>Senior management is key component; also, additional administrative support and technical expertise required to implement details of IS program</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r>
              <a:rPr lang="en-US" altLang="en-US" sz="3600" smtClean="0"/>
              <a:t>Senior Management </a:t>
            </a:r>
          </a:p>
        </p:txBody>
      </p:sp>
      <p:sp>
        <p:nvSpPr>
          <p:cNvPr id="183299" name="Rectangle 3"/>
          <p:cNvSpPr>
            <a:spLocks noGrp="1" noChangeArrowheads="1"/>
          </p:cNvSpPr>
          <p:nvPr>
            <p:ph type="body" idx="1"/>
          </p:nvPr>
        </p:nvSpPr>
        <p:spPr>
          <a:xfrm>
            <a:off x="533400" y="1295400"/>
            <a:ext cx="8075613" cy="4525963"/>
          </a:xfrm>
        </p:spPr>
        <p:txBody>
          <a:bodyPr/>
          <a:lstStyle/>
          <a:p>
            <a:pPr eaLnBrk="1" hangingPunct="1">
              <a:spcBef>
                <a:spcPct val="40000"/>
              </a:spcBef>
            </a:pPr>
            <a:r>
              <a:rPr lang="en-US" altLang="en-US" sz="2800" smtClean="0"/>
              <a:t>Chief Information Officer (CIO)</a:t>
            </a:r>
          </a:p>
          <a:p>
            <a:pPr lvl="1" eaLnBrk="1" hangingPunct="1">
              <a:spcBef>
                <a:spcPct val="40000"/>
              </a:spcBef>
            </a:pPr>
            <a:r>
              <a:rPr lang="en-US" altLang="en-US" sz="2600" smtClean="0"/>
              <a:t>Senior technology officer</a:t>
            </a:r>
          </a:p>
          <a:p>
            <a:pPr lvl="1" eaLnBrk="1" hangingPunct="1">
              <a:spcBef>
                <a:spcPct val="40000"/>
              </a:spcBef>
            </a:pPr>
            <a:r>
              <a:rPr lang="en-US" altLang="en-US" sz="2600" smtClean="0"/>
              <a:t>Primarily responsible for advising senior executives on strategic planning</a:t>
            </a:r>
            <a:r>
              <a:rPr lang="en-US" altLang="en-US" sz="3000" smtClean="0"/>
              <a:t> </a:t>
            </a:r>
          </a:p>
          <a:p>
            <a:pPr eaLnBrk="1" hangingPunct="1">
              <a:spcBef>
                <a:spcPct val="40000"/>
              </a:spcBef>
            </a:pPr>
            <a:r>
              <a:rPr lang="en-US" altLang="en-US" sz="2800" smtClean="0"/>
              <a:t>Chief Information Security Officer (CISO)</a:t>
            </a:r>
          </a:p>
          <a:p>
            <a:pPr lvl="1" eaLnBrk="1" hangingPunct="1">
              <a:spcBef>
                <a:spcPct val="40000"/>
              </a:spcBef>
            </a:pPr>
            <a:r>
              <a:rPr lang="en-US" altLang="en-US" sz="2600" smtClean="0"/>
              <a:t>Primarily responsible for assessment, management, and implementation of IS in the organization</a:t>
            </a:r>
          </a:p>
          <a:p>
            <a:pPr lvl="1" eaLnBrk="1" hangingPunct="1">
              <a:spcBef>
                <a:spcPct val="40000"/>
              </a:spcBef>
            </a:pPr>
            <a:r>
              <a:rPr lang="en-US" altLang="en-US" sz="2600" smtClean="0"/>
              <a:t>Usually reports directly to the CIO</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eaLnBrk="1" hangingPunct="1"/>
            <a:r>
              <a:rPr lang="en-US" altLang="en-US" sz="3600" smtClean="0"/>
              <a:t>Information Security Project Team </a:t>
            </a:r>
          </a:p>
        </p:txBody>
      </p:sp>
      <p:sp>
        <p:nvSpPr>
          <p:cNvPr id="185347" name="Rectangle 3"/>
          <p:cNvSpPr>
            <a:spLocks noGrp="1" noChangeArrowheads="1"/>
          </p:cNvSpPr>
          <p:nvPr>
            <p:ph type="body" idx="1"/>
          </p:nvPr>
        </p:nvSpPr>
        <p:spPr>
          <a:xfrm>
            <a:off x="609600" y="1371600"/>
            <a:ext cx="8075613" cy="4724400"/>
          </a:xfrm>
        </p:spPr>
        <p:txBody>
          <a:bodyPr/>
          <a:lstStyle/>
          <a:p>
            <a:pPr eaLnBrk="1" hangingPunct="1">
              <a:lnSpc>
                <a:spcPct val="90000"/>
              </a:lnSpc>
              <a:spcBef>
                <a:spcPct val="35000"/>
              </a:spcBef>
            </a:pPr>
            <a:r>
              <a:rPr lang="en-US" altLang="en-US" sz="2800" smtClean="0"/>
              <a:t>A number of </a:t>
            </a:r>
            <a:r>
              <a:rPr lang="en-US" altLang="en-US" sz="2800" smtClean="0">
                <a:hlinkClick r:id="rId3" action="ppaction://hlinkfile"/>
              </a:rPr>
              <a:t>individuals</a:t>
            </a:r>
            <a:r>
              <a:rPr lang="en-US" altLang="en-US" sz="2800" smtClean="0"/>
              <a:t> who are experienced in one or more facets of technical and non-technical areas:</a:t>
            </a:r>
          </a:p>
          <a:p>
            <a:pPr lvl="1" eaLnBrk="1" hangingPunct="1">
              <a:lnSpc>
                <a:spcPct val="90000"/>
              </a:lnSpc>
              <a:spcBef>
                <a:spcPct val="35000"/>
              </a:spcBef>
            </a:pPr>
            <a:r>
              <a:rPr lang="en-US" altLang="en-US" sz="2600" smtClean="0"/>
              <a:t>Champion</a:t>
            </a:r>
          </a:p>
          <a:p>
            <a:pPr lvl="1" eaLnBrk="1" hangingPunct="1">
              <a:lnSpc>
                <a:spcPct val="90000"/>
              </a:lnSpc>
              <a:spcBef>
                <a:spcPct val="35000"/>
              </a:spcBef>
            </a:pPr>
            <a:r>
              <a:rPr lang="en-US" altLang="en-US" sz="2600" smtClean="0"/>
              <a:t>Team leader</a:t>
            </a:r>
          </a:p>
          <a:p>
            <a:pPr lvl="1" eaLnBrk="1" hangingPunct="1">
              <a:lnSpc>
                <a:spcPct val="90000"/>
              </a:lnSpc>
              <a:spcBef>
                <a:spcPct val="35000"/>
              </a:spcBef>
            </a:pPr>
            <a:r>
              <a:rPr lang="en-US" altLang="en-US" sz="2600" smtClean="0"/>
              <a:t>Security policy developers</a:t>
            </a:r>
          </a:p>
          <a:p>
            <a:pPr lvl="1" eaLnBrk="1" hangingPunct="1">
              <a:lnSpc>
                <a:spcPct val="90000"/>
              </a:lnSpc>
              <a:spcBef>
                <a:spcPct val="35000"/>
              </a:spcBef>
            </a:pPr>
            <a:r>
              <a:rPr lang="en-US" altLang="en-US" sz="2600" smtClean="0"/>
              <a:t>Risk assessment specialists</a:t>
            </a:r>
          </a:p>
          <a:p>
            <a:pPr lvl="1" eaLnBrk="1" hangingPunct="1">
              <a:lnSpc>
                <a:spcPct val="90000"/>
              </a:lnSpc>
              <a:spcBef>
                <a:spcPct val="35000"/>
              </a:spcBef>
            </a:pPr>
            <a:r>
              <a:rPr lang="en-US" altLang="en-US" sz="2600" smtClean="0"/>
              <a:t>Security professionals  </a:t>
            </a:r>
          </a:p>
          <a:p>
            <a:pPr lvl="1" eaLnBrk="1" hangingPunct="1">
              <a:lnSpc>
                <a:spcPct val="90000"/>
              </a:lnSpc>
              <a:spcBef>
                <a:spcPct val="35000"/>
              </a:spcBef>
            </a:pPr>
            <a:r>
              <a:rPr lang="en-US" altLang="en-US" sz="2600" smtClean="0"/>
              <a:t>Systems administrators</a:t>
            </a:r>
          </a:p>
          <a:p>
            <a:pPr lvl="1" eaLnBrk="1" hangingPunct="1">
              <a:lnSpc>
                <a:spcPct val="90000"/>
              </a:lnSpc>
              <a:spcBef>
                <a:spcPct val="35000"/>
              </a:spcBef>
            </a:pPr>
            <a:r>
              <a:rPr lang="en-US" altLang="en-US" sz="2600" smtClean="0"/>
              <a:t>End users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r>
              <a:rPr lang="en-US" altLang="en-US" sz="3600" smtClean="0"/>
              <a:t>Data Ownership</a:t>
            </a:r>
          </a:p>
        </p:txBody>
      </p:sp>
      <p:sp>
        <p:nvSpPr>
          <p:cNvPr id="187395" name="Rectangle 3"/>
          <p:cNvSpPr>
            <a:spLocks noGrp="1" noChangeArrowheads="1"/>
          </p:cNvSpPr>
          <p:nvPr>
            <p:ph type="body" idx="1"/>
          </p:nvPr>
        </p:nvSpPr>
        <p:spPr>
          <a:xfrm>
            <a:off x="687388" y="1600200"/>
            <a:ext cx="7999412" cy="4525963"/>
          </a:xfrm>
        </p:spPr>
        <p:txBody>
          <a:bodyPr/>
          <a:lstStyle/>
          <a:p>
            <a:pPr eaLnBrk="1" hangingPunct="1">
              <a:spcBef>
                <a:spcPct val="100000"/>
              </a:spcBef>
            </a:pPr>
            <a:r>
              <a:rPr lang="en-US" altLang="en-US" sz="2800" smtClean="0"/>
              <a:t>Data Owner: responsible for the security and use of a particular set of information</a:t>
            </a:r>
          </a:p>
          <a:p>
            <a:pPr eaLnBrk="1" hangingPunct="1">
              <a:spcBef>
                <a:spcPct val="100000"/>
              </a:spcBef>
            </a:pPr>
            <a:r>
              <a:rPr lang="en-US" altLang="en-US" sz="2800" smtClean="0"/>
              <a:t>Data Custodian: responsible for storage, maintenance, and protection of information </a:t>
            </a:r>
          </a:p>
          <a:p>
            <a:pPr eaLnBrk="1" hangingPunct="1">
              <a:spcBef>
                <a:spcPct val="100000"/>
              </a:spcBef>
            </a:pPr>
            <a:r>
              <a:rPr lang="en-US" altLang="en-US" sz="2800" smtClean="0"/>
              <a:t>Data Users: end users who work with information to perform their daily jobs supporting the mission of the organization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7EB664-13D5-4CCC-A54C-EBAA17C0EF44}"/>
</file>

<file path=customXml/itemProps2.xml><?xml version="1.0" encoding="utf-8"?>
<ds:datastoreItem xmlns:ds="http://schemas.openxmlformats.org/officeDocument/2006/customXml" ds:itemID="{50B1AF1B-85B0-4E42-A6E3-4B0054523816}"/>
</file>

<file path=docProps/app.xml><?xml version="1.0" encoding="utf-8"?>
<Properties xmlns="http://schemas.openxmlformats.org/officeDocument/2006/extended-properties" xmlns:vt="http://schemas.openxmlformats.org/officeDocument/2006/docPropsVTypes">
  <TotalTime>41</TotalTime>
  <Words>13336</Words>
  <Application>Microsoft Office PowerPoint</Application>
  <PresentationFormat>On-screen Show (4:3)</PresentationFormat>
  <Paragraphs>1044</Paragraphs>
  <Slides>103</Slides>
  <Notes>86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2</vt:i4>
      </vt:variant>
      <vt:variant>
        <vt:lpstr>Slide Titles</vt:lpstr>
      </vt:variant>
      <vt:variant>
        <vt:i4>103</vt:i4>
      </vt:variant>
    </vt:vector>
  </HeadingPairs>
  <TitlesOfParts>
    <vt:vector size="108" baseType="lpstr">
      <vt:lpstr>Arial</vt:lpstr>
      <vt:lpstr>Symbol</vt:lpstr>
      <vt:lpstr>Default Design</vt:lpstr>
      <vt:lpstr>CorelDRAW!</vt:lpstr>
      <vt:lpstr>Microsoft Visio Drawing</vt:lpstr>
      <vt:lpstr>Introduction to Information Security Concept &amp; Administration</vt:lpstr>
      <vt:lpstr>Welcome </vt:lpstr>
      <vt:lpstr>Part 1: Learning Objectives</vt:lpstr>
      <vt:lpstr>Introduction</vt:lpstr>
      <vt:lpstr>The History of Information Security</vt:lpstr>
      <vt:lpstr>The 1960s</vt:lpstr>
      <vt:lpstr>The 1970s and 80s</vt:lpstr>
      <vt:lpstr>R-609</vt:lpstr>
      <vt:lpstr>The 1990s</vt:lpstr>
      <vt:lpstr>The Present</vt:lpstr>
      <vt:lpstr>What is Security?</vt:lpstr>
      <vt:lpstr>What is Information Security?</vt:lpstr>
      <vt:lpstr>PowerPoint Presentation</vt:lpstr>
      <vt:lpstr>Critical Characteristics of Information</vt:lpstr>
      <vt:lpstr>Figure 1-4 – NSTISSC Security Model</vt:lpstr>
      <vt:lpstr>Components of an Information System</vt:lpstr>
      <vt:lpstr>Securing Components</vt:lpstr>
      <vt:lpstr>Figure 1-5 – Subject and Object of Attack</vt:lpstr>
      <vt:lpstr>Balancing Information Security and Access</vt:lpstr>
      <vt:lpstr>Figure 1-6 – Balancing Security and Access</vt:lpstr>
      <vt:lpstr>Part 2</vt:lpstr>
      <vt:lpstr>Business Needs First, Technology Needs Last</vt:lpstr>
      <vt:lpstr>Protecting the Ability to Function</vt:lpstr>
      <vt:lpstr>Enabling Safe Operation</vt:lpstr>
      <vt:lpstr>Protecting Data</vt:lpstr>
      <vt:lpstr>Safeguarding Technology Assets</vt:lpstr>
      <vt:lpstr>Threats</vt:lpstr>
      <vt:lpstr>Threats</vt:lpstr>
      <vt:lpstr>Threats to Information Security</vt:lpstr>
      <vt:lpstr>Acts of Human Error or Failure </vt:lpstr>
      <vt:lpstr>Acts of Human Error or Failure </vt:lpstr>
      <vt:lpstr>PowerPoint Presentation</vt:lpstr>
      <vt:lpstr>Deviations in Quality of Service by Service Providers</vt:lpstr>
      <vt:lpstr>Internet Service Issues</vt:lpstr>
      <vt:lpstr>Communications and Other Services</vt:lpstr>
      <vt:lpstr>Power Irregularities</vt:lpstr>
      <vt:lpstr>Espionage/Trespass</vt:lpstr>
      <vt:lpstr>PowerPoint Presentation</vt:lpstr>
      <vt:lpstr>PowerPoint Presentation</vt:lpstr>
      <vt:lpstr>Espionage/Trespass</vt:lpstr>
      <vt:lpstr>Information Extortion  </vt:lpstr>
      <vt:lpstr>Sabotage or Vandalism  </vt:lpstr>
      <vt:lpstr>Deliberate Acts of Theft</vt:lpstr>
      <vt:lpstr>Deliberate Software Attacks</vt:lpstr>
      <vt:lpstr>Deliberate Software Attacks</vt:lpstr>
      <vt:lpstr>Deliberate Software Attacks</vt:lpstr>
      <vt:lpstr>Deliberate Software Attacks</vt:lpstr>
      <vt:lpstr>Deliberate Software Attacks</vt:lpstr>
      <vt:lpstr>Deliberate Software Attacks</vt:lpstr>
      <vt:lpstr>PowerPoint Presentation</vt:lpstr>
      <vt:lpstr>Deliberate Software Attacks</vt:lpstr>
      <vt:lpstr>Deliberate Software Attacks</vt:lpstr>
      <vt:lpstr>Protecting against Deliberate Software Attacks</vt:lpstr>
      <vt:lpstr>Compromises to  Intellectual Property</vt:lpstr>
      <vt:lpstr>Compromises to  Intellectual Property</vt:lpstr>
      <vt:lpstr>Forces of Nature </vt:lpstr>
      <vt:lpstr>Technical Hardware Failures  or Errors</vt:lpstr>
      <vt:lpstr>Technical Hardware Failures  or Errors</vt:lpstr>
      <vt:lpstr>Technological Obsolescence </vt:lpstr>
      <vt:lpstr>Attacks</vt:lpstr>
      <vt:lpstr>Malicious Code</vt:lpstr>
      <vt:lpstr>PowerPoint Presentation</vt:lpstr>
      <vt:lpstr>Attack Descriptions</vt:lpstr>
      <vt:lpstr>Attack Descriptions</vt:lpstr>
      <vt:lpstr>Attack Descriptions</vt:lpstr>
      <vt:lpstr>Attack Descriptions</vt:lpstr>
      <vt:lpstr>PowerPoint Presentation</vt:lpstr>
      <vt:lpstr>Attack Descriptions</vt:lpstr>
      <vt:lpstr>PowerPoint Presentation</vt:lpstr>
      <vt:lpstr>PowerPoint Presentation</vt:lpstr>
      <vt:lpstr>Attack Descriptions</vt:lpstr>
      <vt:lpstr>Attack Descriptions </vt:lpstr>
      <vt:lpstr>Attack Descriptions</vt:lpstr>
      <vt:lpstr>Attack Descriptions</vt:lpstr>
      <vt:lpstr>Attack Descriptions</vt:lpstr>
      <vt:lpstr>PowerPoint Presentation</vt:lpstr>
      <vt:lpstr>Part 3</vt:lpstr>
      <vt:lpstr>Approaches to Information Security Implementation: Bottom-Up Approach</vt:lpstr>
      <vt:lpstr>PowerPoint Presentation</vt:lpstr>
      <vt:lpstr>Approaches to Information Security Implementation: Top-Down Approach</vt:lpstr>
      <vt:lpstr>The Systems Development Life Cycle</vt:lpstr>
      <vt:lpstr>PowerPoint Presentation</vt:lpstr>
      <vt:lpstr>Investigation</vt:lpstr>
      <vt:lpstr>Analysis</vt:lpstr>
      <vt:lpstr>Logical Design</vt:lpstr>
      <vt:lpstr>Physical Design</vt:lpstr>
      <vt:lpstr>Implementation</vt:lpstr>
      <vt:lpstr>Maintenance and Change</vt:lpstr>
      <vt:lpstr>The Security Systems Development Life Cycle</vt:lpstr>
      <vt:lpstr>Investigation</vt:lpstr>
      <vt:lpstr>Analysis</vt:lpstr>
      <vt:lpstr>Logical Design  </vt:lpstr>
      <vt:lpstr>Physical Design</vt:lpstr>
      <vt:lpstr>Implementation</vt:lpstr>
      <vt:lpstr>Maintenance and Change</vt:lpstr>
      <vt:lpstr>Security Professionals and the Organization</vt:lpstr>
      <vt:lpstr>Senior Management </vt:lpstr>
      <vt:lpstr>Information Security Project Team </vt:lpstr>
      <vt:lpstr>Data Ownership</vt:lpstr>
      <vt:lpstr>Communities Of Interest</vt:lpstr>
      <vt:lpstr>Key Terms </vt:lpstr>
      <vt:lpstr>Summary</vt:lpstr>
      <vt:lpstr>Summary</vt:lpstr>
    </vt:vector>
  </TitlesOfParts>
  <Company>AIU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Information Security</dc:title>
  <dc:creator>meyadat</dc:creator>
  <cp:lastModifiedBy>Hossain Shahriar</cp:lastModifiedBy>
  <cp:revision>8</cp:revision>
  <dcterms:created xsi:type="dcterms:W3CDTF">2006-01-20T00:47:10Z</dcterms:created>
  <dcterms:modified xsi:type="dcterms:W3CDTF">2023-05-10T19:24:46Z</dcterms:modified>
</cp:coreProperties>
</file>