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x="10058400" cy="7772400"/>
  <p:notesSz cx="10058400" cy="7772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customXml" Target="../customXml/item2.xml"/><Relationship Id="rId7" Type="http://schemas.openxmlformats.org/officeDocument/2006/relationships/slide" Target="slides/slide2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3" Type="http://schemas.openxmlformats.org/officeDocument/2006/relationships/image" Target="../media/image36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3" Type="http://schemas.openxmlformats.org/officeDocument/2006/relationships/image" Target="../media/image55.jp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758190" y="6018276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229600" y="6781800"/>
            <a:ext cx="1219200" cy="426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IT 4823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dirty="0" smtClean="0" sz="3600" spc="-114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Administration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/>
                    </a:p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00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Intrusion Detection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39"/>
                        </a:spcBef>
                      </a:pPr>
                      <a:endParaRPr sz="9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913130">
                        <a:lnSpc>
                          <a:spcPct val="100000"/>
                        </a:lnSpc>
                        <a:tabLst>
                          <a:tab pos="4231640" algn="l"/>
                        </a:tabLst>
                      </a:pP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Notice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:</a:t>
                      </a:r>
                      <a:r>
                        <a:rPr dirty="0" smtClean="0" baseline="5555" sz="3000" spc="3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Thi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dirty="0" smtClean="0" baseline="5555" sz="3000" spc="3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sessio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dirty="0" smtClean="0" baseline="5555" sz="3000" spc="22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i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	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So</a:t>
                      </a:r>
                      <a:r>
                        <a:rPr dirty="0" smtClean="0" sz="1200" spc="-1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lecture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slides prepared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by Dr Lawrie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rown for 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“Computer</a:t>
                      </a:r>
                      <a:r>
                        <a:rPr dirty="0" smtClean="0" sz="1200" spc="-1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Security: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3130">
                        <a:lnSpc>
                          <a:spcPts val="1440"/>
                        </a:lnSpc>
                        <a:tabLst>
                          <a:tab pos="4231640" algn="l"/>
                        </a:tabLst>
                      </a:pPr>
                      <a:r>
                        <a:rPr dirty="0" smtClean="0" baseline="-20833" sz="3000" spc="-7">
                          <a:latin typeface="Comic Sans MS"/>
                          <a:cs typeface="Comic Sans MS"/>
                        </a:rPr>
                        <a:t>bein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g</a:t>
                      </a:r>
                      <a:r>
                        <a:rPr dirty="0" smtClean="0" baseline="-20833" sz="3000" spc="22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-20833" sz="3000" spc="-7">
                          <a:latin typeface="Comic Sans MS"/>
                          <a:cs typeface="Comic Sans MS"/>
                        </a:rPr>
                        <a:t>recorded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.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	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Principles and Practice</a:t>
                      </a:r>
                      <a:r>
                        <a:rPr dirty="0" smtClean="0" sz="1200" spc="-10" i="1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1/e, by</a:t>
                      </a:r>
                      <a:r>
                        <a:rPr dirty="0" smtClean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6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illiam</a:t>
                      </a:r>
                      <a:r>
                        <a:rPr dirty="0" smtClean="0" sz="1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Stallings and Lawrie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rown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5661025">
                        <a:lnSpc>
                          <a:spcPct val="100000"/>
                        </a:lnSpc>
                      </a:pP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Copyrigh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t ©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201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6</a:t>
                      </a:r>
                      <a:r>
                        <a:rPr dirty="0" smtClean="0" sz="1200" spc="1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y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Bo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mtClean="0" sz="1200" spc="1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Brown</a:t>
                      </a:r>
                      <a:endParaRPr sz="1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7548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Criminal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Enterprise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Behavior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297940" marR="1800225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Act quickly and precisely to make their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 activities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harder to detect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Exploit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perimeter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via vulnerable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ports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8"/>
                        </a:spcBef>
                        <a:buFont typeface="Times New Roman"/>
                        <a:buAutoNum type="arabicPeriod"/>
                      </a:pPr>
                      <a:endParaRPr sz="750"/>
                    </a:p>
                    <a:p>
                      <a:pPr marL="1297940" marR="979169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30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114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horses (hidden software) to leave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back doors for re-entry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 sni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fers to capture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act quickl</a:t>
                      </a:r>
                      <a:r>
                        <a:rPr dirty="0" smtClean="0" sz="3000" spc="-20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linger for months to collect,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>
                        <a:lnSpc>
                          <a:spcPts val="3240"/>
                        </a:lnSpc>
                      </a:pPr>
                      <a:r>
                        <a:rPr dirty="0" smtClean="0" sz="300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credit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card data.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688340">
                        <a:lnSpc>
                          <a:spcPct val="100000"/>
                        </a:lnSpc>
                        <a:spcBef>
                          <a:spcPts val="360"/>
                        </a:spcBef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6.	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Make few or no mistakes.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“Hackers”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Motivated by thrill of access and status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hacking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community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strong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meritocracy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status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determined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level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competence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Intruders without malicious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intent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mtClean="0" sz="30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i="1">
                          <a:latin typeface="Times New Roman"/>
                          <a:cs typeface="Times New Roman"/>
                        </a:rPr>
                        <a:t>not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324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tolerable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consume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dirty="0" smtClean="0" sz="26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slow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performance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2600" spc="-5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know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advance</a:t>
                      </a:r>
                      <a:r>
                        <a:rPr dirty="0" smtClean="0" sz="26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whether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benign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malign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/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VPNs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can help counter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28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areness led to establishment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CE</a:t>
                      </a:r>
                      <a:r>
                        <a:rPr dirty="0" smtClean="0" sz="3000" spc="-18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-21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collect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disseminate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vulnerability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info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responses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49275">
                        <a:lnSpc>
                          <a:spcPct val="100000"/>
                        </a:lnSpc>
                      </a:pPr>
                      <a:r>
                        <a:rPr dirty="0" smtClean="0" sz="1400" spc="-10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5806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Hacke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Behavio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336040" marR="1245870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Select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using IP</a:t>
                      </a:r>
                      <a:r>
                        <a:rPr dirty="0" smtClean="0" sz="30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lookup tools (or scan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address spaces for open ports)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49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Map network for accessible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Identify potentially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vulnerable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Brute force (guess)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Install remote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administration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tool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marR="2165985" indent="-609600">
                        <a:lnSpc>
                          <a:spcPts val="3240"/>
                        </a:lnSpc>
                        <a:spcBef>
                          <a:spcPts val="345"/>
                        </a:spcBef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 spc="-24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for admin to log on and capture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password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49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 password to access remainder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Insider</a:t>
                      </a:r>
                      <a:r>
                        <a:rPr dirty="0" smtClean="0" sz="3600" spc="-1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Among most di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ficult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prevent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Employees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access and systems knowledge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be motivated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revenge / entitlement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3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lvl="1" marL="127508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508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employment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terminated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2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lvl="1" marL="127508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508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taking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move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competitor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may help but we also need: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33"/>
                        </a:spcBef>
                      </a:pPr>
                      <a:endParaRPr sz="600"/>
                    </a:p>
                    <a:p>
                      <a:pPr marL="1275080" marR="638175" indent="-38100">
                        <a:lnSpc>
                          <a:spcPct val="100000"/>
                        </a:lnSpc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least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privilege,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monitor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logs,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strong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authentication,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termination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process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access,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up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computer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disks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before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reformatting/reissuing.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6695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Insider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Behavior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069340" marR="1023619" indent="-533400">
                        <a:lnSpc>
                          <a:spcPts val="3020"/>
                        </a:lnSpc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Create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accounts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 themselves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their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friends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Times New Roman"/>
                        <a:buAutoNum type="arabicPeriod"/>
                      </a:pPr>
                      <a:endParaRPr sz="650"/>
                    </a:p>
                    <a:p>
                      <a:pPr marL="1069340" marR="1236980" indent="-533400">
                        <a:lnSpc>
                          <a:spcPts val="3020"/>
                        </a:lnSpc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account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wouldn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normally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use for their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daily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jobs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former 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prospective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employers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Conduc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furtiv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instant-messagin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chats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17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site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disgruntle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employees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Perform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downloads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 file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opying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 network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 hours.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7779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21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echniques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Objective: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gain access or increase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privileges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0344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Initial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often exploit system or software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vulnerabilities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execute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code to get backdoo</a:t>
                      </a:r>
                      <a:r>
                        <a:rPr dirty="0" smtClean="0" sz="3000" spc="-12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dirty="0" smtClean="0" sz="300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bu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 overflow…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marR="10871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or to gain protected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information,</a:t>
                      </a:r>
                      <a:r>
                        <a:rPr dirty="0" smtClean="0" sz="30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guessing or acquisition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279897" y="3527297"/>
            <a:ext cx="4309871" cy="31714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714500" indent="-787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Assumption: intruder behavior di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fers from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legitimate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expect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overlap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shown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marR="5183505" indent="-285750">
                        <a:lnSpc>
                          <a:spcPct val="12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observ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eviations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from past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history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Problems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>
                          <a:latin typeface="Times New Roman"/>
                          <a:cs typeface="Times New Roman"/>
                        </a:rPr>
                        <a:t>False positives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Fals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negatives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 spc="-19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mus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compromise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8818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Thre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Component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Sensors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- collect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1000"/>
                    </a:p>
                    <a:p>
                      <a:pPr marL="878840" marR="2464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Analyzers - determine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intrusion has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(potentially)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occurred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</a:pPr>
                      <a:endParaRPr sz="950"/>
                    </a:p>
                    <a:p>
                      <a:pPr marL="878840" marR="12153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User interface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- view output or control system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behavior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4449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Requirements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Run continually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Be fault tolerant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Resist subversion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Impose a minimal overhead on system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Be configurable according to security policies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Adapt to changes in systems and users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Scale to monitor la</a:t>
                      </a:r>
                      <a:r>
                        <a:rPr dirty="0" smtClean="0" sz="27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ge numbers of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Provide graceful degradation of service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Allow dynamic reconfiguration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Threat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Monitoring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7588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detections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their origins in systems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to attempt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specific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threats.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Basic description: James</a:t>
                      </a:r>
                      <a:r>
                        <a:rPr dirty="0" smtClean="0" sz="30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nderson, 1972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First IDS: Denning and Neumann, 1984-86.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Denning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 intrusion detection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model,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1987.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Commercial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IDSs,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1995.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3230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Goals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Security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Detection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Prevention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Response and Recovery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4765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Detection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Reaction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11309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detection: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consists of procedures 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 created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operated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intrusions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42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reaction: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encompasses actions 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undertakes when intrusion event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detected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699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correction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activities: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finalize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restoration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of operations to a normal state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43446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Detection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Systems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(IDSs)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1747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An IDS detects a violation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its configuration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constraints and activates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 alarm.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696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Many 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administrators to configure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 to notify them directly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trouble via e-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mail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SMS.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146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Systems can also be configured to notify an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 external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security service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a “break-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in.”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301815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Why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Use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IDS?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8929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Prevent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problem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behaviors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increasing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perceive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ris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discover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punishment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othe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securit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iolations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reamble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Documen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existin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threat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ganization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49669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Act as quality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ontrol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 security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design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administration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especiall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complex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enterprises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7372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Provide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information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about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intrusions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take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place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778000">
                        <a:lnSpc>
                          <a:spcPct val="100000"/>
                        </a:lnSpc>
                      </a:pPr>
                      <a:r>
                        <a:rPr dirty="0" smtClean="0" sz="3000" spc="-18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ype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d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Detectio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n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Methods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353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IDSs</a:t>
                      </a:r>
                      <a:r>
                        <a:rPr dirty="0" smtClean="0" sz="35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operate</a:t>
                      </a:r>
                      <a:r>
                        <a:rPr dirty="0" smtClean="0" sz="35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network-based,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host-based,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or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application-based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850"/>
                        </a:lnSpc>
                        <a:spcBef>
                          <a:spcPts val="34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221297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IDSs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detection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methods: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Signature-based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Statistical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anomaly-based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Host-Base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65722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Host-based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(HIDS) resides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 a particular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computer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server 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monitors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activity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 that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system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algn="just" marL="878840" marR="600075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Benchmark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monitor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status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key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intrude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modifies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deletes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537210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Most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IDSs work on the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principle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configuration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chang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management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1145540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Advantag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suall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installe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informatio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encrypte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travelin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8132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HIDSs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54737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local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events on host systems and detect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 may elude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network-based IDS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(application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specificity)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631190" indent="-342900">
                        <a:lnSpc>
                          <a:spcPts val="324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Functions on host system, where encrypted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will have been decrypted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is available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processing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4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Not 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fected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use of switched network protocols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algn="just" marL="878840" marR="1040130" indent="-342900">
                        <a:lnSpc>
                          <a:spcPts val="324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inconsistencies in how applications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and systems programs were used by examining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records stored in audit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logs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190563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76415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Disadvantage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HIDSs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Pose more management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issues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47828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185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ulnerable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both to direct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attacks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against host operating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600075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Does not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multi-host scanning, nor scanning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of non-host network devices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Susceptible to some denial-of-service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use la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 amounts of disk space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16967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inflict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performance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overhead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on its host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182943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0599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Network-Base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ID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(NIDS)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9366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Resides on computer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appliance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connected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segment of an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network; looks for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signs of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715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When examining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packets,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NIDS looks for attack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patterns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algn="just" marL="878840" marR="7340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Installed at specific place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 the network where it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can watch 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 going into and out of particular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network segment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76974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Deployin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Network-Base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490345">
                        <a:lnSpc>
                          <a:spcPct val="100000"/>
                        </a:lnSpc>
                      </a:pPr>
                      <a:r>
                        <a:rPr dirty="0" smtClean="0" sz="3600">
                          <a:latin typeface="Times New Roman"/>
                          <a:cs typeface="Times New Roman"/>
                        </a:rPr>
                        <a:t>NIST</a:t>
                      </a:r>
                      <a:r>
                        <a:rPr dirty="0" smtClean="0" sz="3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recommends four locations for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600" spc="-5">
                          <a:latin typeface="Times New Roman"/>
                          <a:cs typeface="Times New Roman"/>
                        </a:rPr>
                        <a:t>NID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600" spc="-5">
                          <a:latin typeface="Times New Roman"/>
                          <a:cs typeface="Times New Roman"/>
                        </a:rPr>
                        <a:t> sensors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33"/>
                        </a:spcBef>
                      </a:pPr>
                      <a:endParaRPr sz="750"/>
                    </a:p>
                    <a:p>
                      <a:pPr marL="1278890" marR="624205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1: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behind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external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firewall,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the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DMZ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2: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outside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external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firewall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3: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major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backbones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4: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critical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subnets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41348" y="1957577"/>
            <a:ext cx="6775704" cy="4771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7051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 Locations (NIST)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5940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686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: type of attack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on information assets in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which the instigator attempts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gain entry into 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disrupt 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851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Incident </a:t>
                      </a:r>
                      <a:r>
                        <a:rPr dirty="0" smtClean="0" sz="3000" spc="-55" b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espons</a:t>
                      </a:r>
                      <a:r>
                        <a:rPr dirty="0" smtClean="0" sz="3000" spc="-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: identification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of,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classification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of, response to, and recovery from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an incident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074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dirty="0" smtClean="0" sz="3000" spc="-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3000" spc="-55" b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evention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: consists of activities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seek to deter an intrusion from occurring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Remember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revention-Detection-Response?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31902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NIDS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Signature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Matching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767080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 spc="-25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attack,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look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patterns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40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878840" marR="91630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using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special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implementation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TCP/IP</a:t>
                      </a:r>
                      <a:r>
                        <a:rPr dirty="0" smtClean="0" sz="35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stack: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lvl="1" marL="1278890" marR="1268095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process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stack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verification,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NIDSs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look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invalid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packets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lvl="1" marL="1278890" marR="55880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verification,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highe</a:t>
                      </a:r>
                      <a:r>
                        <a:rPr dirty="0" smtClean="0" sz="3200" spc="-7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order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examined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unexpected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packet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behavior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improper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74645">
                        <a:lnSpc>
                          <a:spcPct val="100000"/>
                        </a:lnSpc>
                      </a:pP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200" spc="2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NIDSs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5791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Good network design and placement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NIDS can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enable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monitor la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 network with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 few devices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0077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 usually passive and can be deployed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into existing networks with little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disruption 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normal network operations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216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not usually susceptible to direct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may not be detectable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attackers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42870">
                        <a:lnSpc>
                          <a:spcPct val="100000"/>
                        </a:lnSpc>
                      </a:pP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Disadvantage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200" spc="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NIDSs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955040" marR="91948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Can become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overwhelmed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volume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fai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recogniz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955040" marR="138303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monitored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(No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eas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sound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ecaus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switching.)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Canno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analyz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encrypte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marR="79692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Canno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eliabl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ascertai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successfu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not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955040" marR="123634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form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easil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discerne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NIDSs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specificall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involvin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fragmented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55079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Application-Base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236410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Application-based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IDS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examines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application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abnormal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events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40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878840" marR="1191260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AppIDS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configured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intercept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requests: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Configuration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Execution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Space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(memory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allocation)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74104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 Disadvantage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-8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Applicatio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353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Advantages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marR="126619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-29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ware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specific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users;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observe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interaction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between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marR="69215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Able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operate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even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incoming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encrypted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indent="-343535">
                        <a:lnSpc>
                          <a:spcPct val="100000"/>
                        </a:lnSpc>
                        <a:spcBef>
                          <a:spcPts val="114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Disadvantages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2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More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susceptible</a:t>
                      </a:r>
                      <a:r>
                        <a:rPr dirty="0" smtClean="0" sz="32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attack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Less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capable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detecting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software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tampering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taken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forms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spoofing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1209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Active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54241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Some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500" spc="-7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ganizations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implement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active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countermeasures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stop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Logging</a:t>
                      </a:r>
                      <a:r>
                        <a:rPr dirty="0" smtClean="0" sz="32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200" spc="-6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54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Stopping</a:t>
                      </a:r>
                      <a:r>
                        <a:rPr dirty="0" smtClean="0" sz="32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processes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54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dirty="0" smtClean="0" sz="3200" spc="-1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“reset”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message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marR="97790" indent="-343535">
                        <a:lnSpc>
                          <a:spcPts val="3779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tool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(LaBrea)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takes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up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unused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IP</a:t>
                      </a:r>
                      <a:r>
                        <a:rPr dirty="0" smtClean="0" sz="3500" spc="-1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address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space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pretend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computer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attackers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complete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request,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but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holds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open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7051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Signature-Based 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2820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Examine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 in search of patterns that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match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known signatures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Content-based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330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12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idely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used because many attacks have clear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distinct signatures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661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Problem with this approach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 that as new attack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strategies are identified,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IDS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database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signatures must be continually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updated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84658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Statistical</a:t>
                      </a:r>
                      <a:r>
                        <a:rPr dirty="0" smtClean="0" sz="3600" spc="-10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Anomaly-Based 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148717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statistica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anomaly-base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(sta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behavio</a:t>
                      </a:r>
                      <a:r>
                        <a:rPr dirty="0" smtClean="0" sz="28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-base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sampl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networ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compar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know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normal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6883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measure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outsid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aseline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parameters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clipping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level,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will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trigger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 alert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(context-based)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IDS can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new types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167767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overhea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processing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capacit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ignature-based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generat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fals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positives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9656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Log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File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Monitors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Log file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onitor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(LFM) similar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NIDS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41795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Reviews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log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generated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servers,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devices,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 even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IDSs for patterns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signatures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17729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Pattern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ignif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easie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identify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when entire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its systems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viewe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holistically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864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allocatio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considerabl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esource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sinc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wil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involv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collection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movement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storage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analysi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quantitie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data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95275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Artificial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Stupidity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marL="764540" marR="101536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opposite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“artificial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intelligence,”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sort-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of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19"/>
                        </a:spcBef>
                      </a:pPr>
                      <a:endParaRPr sz="9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764540" marR="93535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Describe,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filter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out,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those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things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interesting.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19"/>
                        </a:spcBef>
                      </a:pPr>
                      <a:endParaRPr sz="9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764540" marR="102425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What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left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either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interesting,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should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added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filters.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993123" y="6214871"/>
            <a:ext cx="47244" cy="0"/>
          </a:xfrm>
          <a:custGeom>
            <a:avLst/>
            <a:gdLst/>
            <a:ahLst/>
            <a:cxnLst/>
            <a:rect l="l" t="t" r="r" b="b"/>
            <a:pathLst>
              <a:path w="47244" h="0">
                <a:moveTo>
                  <a:pt x="47244" y="0"/>
                </a:moveTo>
                <a:lnTo>
                  <a:pt x="0" y="0"/>
                </a:lnTo>
              </a:path>
            </a:pathLst>
          </a:custGeom>
          <a:ln w="43941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752600" y="2926460"/>
            <a:ext cx="2438400" cy="0"/>
          </a:xfrm>
          <a:custGeom>
            <a:avLst/>
            <a:gdLst/>
            <a:ahLst/>
            <a:cxnLst/>
            <a:rect l="l" t="t" r="r" b="b"/>
            <a:pathLst>
              <a:path w="2438400" h="0">
                <a:moveTo>
                  <a:pt x="2438400" y="0"/>
                </a:moveTo>
                <a:lnTo>
                  <a:pt x="0" y="0"/>
                </a:lnTo>
              </a:path>
            </a:pathLst>
          </a:custGeom>
          <a:ln w="2641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Intruders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Significant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issue: hostile/unwanted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from annoying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serious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User 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unauthorized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logon,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privilege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buse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Software 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virus,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orm, or</a:t>
                      </a:r>
                      <a:r>
                        <a:rPr dirty="0" smtClean="0" sz="28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10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horse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Classes of intruders: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masquerade</a:t>
                      </a:r>
                      <a:r>
                        <a:rPr dirty="0" smtClean="0" sz="2800" spc="-114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misfeaso</a:t>
                      </a:r>
                      <a:r>
                        <a:rPr dirty="0" smtClean="0" sz="2800" spc="-114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clandestin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user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44602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Respons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Behavior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20212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Once IDS detects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 anomalous network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situation, it has a number of options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970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responses can be classified as active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passive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algn="just" lvl="1" marL="1278890" marR="945515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response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efinitiv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initiate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types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alerts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triggered,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2800" spc="-1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reconfigure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firewall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Passive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response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options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simply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4065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Dangers of active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response: can compromise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 availabilit</a:t>
                      </a:r>
                      <a:r>
                        <a:rPr dirty="0" smtClean="0" sz="3000" spc="-20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32969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Measuring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Effectiveness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IDSs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evaluate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usin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dominan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metrics: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marR="601345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Administrator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evaluat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numbe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attack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detecte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 known collection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of probes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Administrator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examin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leve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us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whic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IDS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fail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5969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Evaluation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IDS might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read: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“at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100 Mb/s,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was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97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directe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attacks.”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7016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Sinc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developin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collectio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tedious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most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vendors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provide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testing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echanisms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verify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performin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expected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905000" y="3657600"/>
            <a:ext cx="6938009" cy="29550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301688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Example: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SNORT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Lightweight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real-tim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packe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captur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rul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analysis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passive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inline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SNORT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Rules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use a simple, flexible rule definition language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with fixed header and zero or more options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marR="62611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header includes: action, protocol, source I</a:t>
                      </a:r>
                      <a:r>
                        <a:rPr dirty="0" smtClean="0" sz="2700" spc="-30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, source port,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 direction, dest I</a:t>
                      </a:r>
                      <a:r>
                        <a:rPr dirty="0" smtClean="0" sz="2700" spc="-30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, dest</a:t>
                      </a:r>
                      <a:r>
                        <a:rPr dirty="0" smtClean="0" sz="27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port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many options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916940" marR="1919605" indent="-457200">
                        <a:lnSpc>
                          <a:spcPct val="114799"/>
                        </a:lnSpc>
                        <a:spcBef>
                          <a:spcPts val="165"/>
                        </a:spcBef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example rule to detect</a:t>
                      </a:r>
                      <a:r>
                        <a:rPr dirty="0" smtClean="0" sz="27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dirty="0" smtClean="0" sz="27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SYN-FIN attack: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Aler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tc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p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$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EXTERNAL_NE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an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y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-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&gt;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$HOME_NE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an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y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\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(msg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"SCA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N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SY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N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FIN"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flags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SF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,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12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\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694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reference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arachnids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,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198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classtype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attempted-recon;)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9369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Inciden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Response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Assess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current situation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Stop the attack;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contain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damage.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Collect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evidence,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appropriate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511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Correct the vulnerability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 allowed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succeed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Restore normal operation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Deal with publicity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Deal with law enforcement,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appropriate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Honeypots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Are decoy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fille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fabricate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nfo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instrumente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monitor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/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even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oggers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diver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hol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collec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nfo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without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xposing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production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Initially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ere single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More recently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are/emulate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entire networks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5740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or may not be e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fective,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could have legal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implications.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819400" y="2057400"/>
            <a:ext cx="3962400" cy="45239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819400" y="4114800"/>
            <a:ext cx="678743" cy="762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990850" y="4383023"/>
            <a:ext cx="573245" cy="3510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205533" y="4258293"/>
            <a:ext cx="375866" cy="3510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814827" y="4111423"/>
            <a:ext cx="771906" cy="768918"/>
          </a:xfrm>
          <a:custGeom>
            <a:avLst/>
            <a:gdLst/>
            <a:ahLst/>
            <a:cxnLst/>
            <a:rect l="l" t="t" r="r" b="b"/>
            <a:pathLst>
              <a:path w="771905" h="768918">
                <a:moveTo>
                  <a:pt x="771906" y="384376"/>
                </a:moveTo>
                <a:lnTo>
                  <a:pt x="769620" y="345514"/>
                </a:lnTo>
                <a:lnTo>
                  <a:pt x="755995" y="279892"/>
                </a:lnTo>
                <a:lnTo>
                  <a:pt x="734559" y="221171"/>
                </a:lnTo>
                <a:lnTo>
                  <a:pt x="706181" y="169354"/>
                </a:lnTo>
                <a:lnTo>
                  <a:pt x="671726" y="124441"/>
                </a:lnTo>
                <a:lnTo>
                  <a:pt x="632064" y="86434"/>
                </a:lnTo>
                <a:lnTo>
                  <a:pt x="588062" y="55331"/>
                </a:lnTo>
                <a:lnTo>
                  <a:pt x="540588" y="31136"/>
                </a:lnTo>
                <a:lnTo>
                  <a:pt x="490509" y="13848"/>
                </a:lnTo>
                <a:lnTo>
                  <a:pt x="438694" y="3469"/>
                </a:lnTo>
                <a:lnTo>
                  <a:pt x="386010" y="0"/>
                </a:lnTo>
                <a:lnTo>
                  <a:pt x="333324" y="3440"/>
                </a:lnTo>
                <a:lnTo>
                  <a:pt x="281505" y="13792"/>
                </a:lnTo>
                <a:lnTo>
                  <a:pt x="231421" y="31056"/>
                </a:lnTo>
                <a:lnTo>
                  <a:pt x="183939" y="55232"/>
                </a:lnTo>
                <a:lnTo>
                  <a:pt x="139927" y="86323"/>
                </a:lnTo>
                <a:lnTo>
                  <a:pt x="100252" y="124328"/>
                </a:lnTo>
                <a:lnTo>
                  <a:pt x="65783" y="169249"/>
                </a:lnTo>
                <a:lnTo>
                  <a:pt x="37387" y="221086"/>
                </a:lnTo>
                <a:lnTo>
                  <a:pt x="15932" y="279841"/>
                </a:lnTo>
                <a:lnTo>
                  <a:pt x="2285" y="345514"/>
                </a:lnTo>
                <a:lnTo>
                  <a:pt x="0" y="385138"/>
                </a:lnTo>
                <a:lnTo>
                  <a:pt x="762" y="404950"/>
                </a:lnTo>
                <a:lnTo>
                  <a:pt x="2286" y="424000"/>
                </a:lnTo>
                <a:lnTo>
                  <a:pt x="4572" y="443812"/>
                </a:lnTo>
                <a:lnTo>
                  <a:pt x="9906" y="463689"/>
                </a:lnTo>
                <a:lnTo>
                  <a:pt x="9905" y="365326"/>
                </a:lnTo>
                <a:lnTo>
                  <a:pt x="11429" y="346276"/>
                </a:lnTo>
                <a:lnTo>
                  <a:pt x="25442" y="280806"/>
                </a:lnTo>
                <a:lnTo>
                  <a:pt x="47228" y="222460"/>
                </a:lnTo>
                <a:lnTo>
                  <a:pt x="75904" y="171216"/>
                </a:lnTo>
                <a:lnTo>
                  <a:pt x="110587" y="127052"/>
                </a:lnTo>
                <a:lnTo>
                  <a:pt x="150394" y="89945"/>
                </a:lnTo>
                <a:lnTo>
                  <a:pt x="194443" y="59875"/>
                </a:lnTo>
                <a:lnTo>
                  <a:pt x="241850" y="36818"/>
                </a:lnTo>
                <a:lnTo>
                  <a:pt x="291733" y="20753"/>
                </a:lnTo>
                <a:lnTo>
                  <a:pt x="343208" y="11658"/>
                </a:lnTo>
                <a:lnTo>
                  <a:pt x="395392" y="9510"/>
                </a:lnTo>
                <a:lnTo>
                  <a:pt x="447402" y="14289"/>
                </a:lnTo>
                <a:lnTo>
                  <a:pt x="498357" y="25971"/>
                </a:lnTo>
                <a:lnTo>
                  <a:pt x="547371" y="44535"/>
                </a:lnTo>
                <a:lnTo>
                  <a:pt x="593607" y="69992"/>
                </a:lnTo>
                <a:lnTo>
                  <a:pt x="636050" y="102221"/>
                </a:lnTo>
                <a:lnTo>
                  <a:pt x="673949" y="141298"/>
                </a:lnTo>
                <a:lnTo>
                  <a:pt x="706376" y="187169"/>
                </a:lnTo>
                <a:lnTo>
                  <a:pt x="732449" y="239813"/>
                </a:lnTo>
                <a:lnTo>
                  <a:pt x="751284" y="299205"/>
                </a:lnTo>
                <a:lnTo>
                  <a:pt x="762000" y="365326"/>
                </a:lnTo>
                <a:lnTo>
                  <a:pt x="762000" y="462327"/>
                </a:lnTo>
                <a:lnTo>
                  <a:pt x="764507" y="452685"/>
                </a:lnTo>
                <a:lnTo>
                  <a:pt x="771906" y="384376"/>
                </a:lnTo>
                <a:close/>
              </a:path>
              <a:path w="771905" h="768918">
                <a:moveTo>
                  <a:pt x="762000" y="462327"/>
                </a:moveTo>
                <a:lnTo>
                  <a:pt x="762000" y="404188"/>
                </a:lnTo>
                <a:lnTo>
                  <a:pt x="760476" y="423238"/>
                </a:lnTo>
                <a:lnTo>
                  <a:pt x="756709" y="449668"/>
                </a:lnTo>
                <a:lnTo>
                  <a:pt x="744037" y="500499"/>
                </a:lnTo>
                <a:lnTo>
                  <a:pt x="724916" y="548227"/>
                </a:lnTo>
                <a:lnTo>
                  <a:pt x="699825" y="592377"/>
                </a:lnTo>
                <a:lnTo>
                  <a:pt x="669245" y="632473"/>
                </a:lnTo>
                <a:lnTo>
                  <a:pt x="633658" y="668040"/>
                </a:lnTo>
                <a:lnTo>
                  <a:pt x="593544" y="698601"/>
                </a:lnTo>
                <a:lnTo>
                  <a:pt x="549383" y="723681"/>
                </a:lnTo>
                <a:lnTo>
                  <a:pt x="501657" y="742804"/>
                </a:lnTo>
                <a:lnTo>
                  <a:pt x="450846" y="755495"/>
                </a:lnTo>
                <a:lnTo>
                  <a:pt x="406120" y="760745"/>
                </a:lnTo>
                <a:lnTo>
                  <a:pt x="385572" y="760804"/>
                </a:lnTo>
                <a:lnTo>
                  <a:pt x="359186" y="760051"/>
                </a:lnTo>
                <a:lnTo>
                  <a:pt x="307639" y="752970"/>
                </a:lnTo>
                <a:lnTo>
                  <a:pt x="258234" y="738875"/>
                </a:lnTo>
                <a:lnTo>
                  <a:pt x="211581" y="718273"/>
                </a:lnTo>
                <a:lnTo>
                  <a:pt x="168289" y="691666"/>
                </a:lnTo>
                <a:lnTo>
                  <a:pt x="128969" y="659561"/>
                </a:lnTo>
                <a:lnTo>
                  <a:pt x="94229" y="622463"/>
                </a:lnTo>
                <a:lnTo>
                  <a:pt x="64681" y="580874"/>
                </a:lnTo>
                <a:lnTo>
                  <a:pt x="40935" y="535302"/>
                </a:lnTo>
                <a:lnTo>
                  <a:pt x="23599" y="486249"/>
                </a:lnTo>
                <a:lnTo>
                  <a:pt x="13716" y="441526"/>
                </a:lnTo>
                <a:lnTo>
                  <a:pt x="9906" y="404188"/>
                </a:lnTo>
                <a:lnTo>
                  <a:pt x="9906" y="463689"/>
                </a:lnTo>
                <a:lnTo>
                  <a:pt x="22365" y="510119"/>
                </a:lnTo>
                <a:lnTo>
                  <a:pt x="47750" y="568719"/>
                </a:lnTo>
                <a:lnTo>
                  <a:pt x="79822" y="619681"/>
                </a:lnTo>
                <a:lnTo>
                  <a:pt x="117675" y="663073"/>
                </a:lnTo>
                <a:lnTo>
                  <a:pt x="160408" y="698965"/>
                </a:lnTo>
                <a:lnTo>
                  <a:pt x="207114" y="727427"/>
                </a:lnTo>
                <a:lnTo>
                  <a:pt x="256940" y="748540"/>
                </a:lnTo>
                <a:lnTo>
                  <a:pt x="308831" y="762334"/>
                </a:lnTo>
                <a:lnTo>
                  <a:pt x="362034" y="768918"/>
                </a:lnTo>
                <a:lnTo>
                  <a:pt x="415594" y="768348"/>
                </a:lnTo>
                <a:lnTo>
                  <a:pt x="468607" y="760693"/>
                </a:lnTo>
                <a:lnTo>
                  <a:pt x="520169" y="746021"/>
                </a:lnTo>
                <a:lnTo>
                  <a:pt x="569375" y="724403"/>
                </a:lnTo>
                <a:lnTo>
                  <a:pt x="615321" y="695908"/>
                </a:lnTo>
                <a:lnTo>
                  <a:pt x="657103" y="660603"/>
                </a:lnTo>
                <a:lnTo>
                  <a:pt x="693817" y="618560"/>
                </a:lnTo>
                <a:lnTo>
                  <a:pt x="724558" y="569846"/>
                </a:lnTo>
                <a:lnTo>
                  <a:pt x="748423" y="514532"/>
                </a:lnTo>
                <a:lnTo>
                  <a:pt x="762000" y="462327"/>
                </a:lnTo>
                <a:close/>
              </a:path>
              <a:path w="771905" h="768918">
                <a:moveTo>
                  <a:pt x="503681" y="596974"/>
                </a:moveTo>
                <a:lnTo>
                  <a:pt x="503681" y="593926"/>
                </a:lnTo>
                <a:lnTo>
                  <a:pt x="502158" y="590878"/>
                </a:lnTo>
                <a:lnTo>
                  <a:pt x="179832" y="268552"/>
                </a:lnTo>
                <a:lnTo>
                  <a:pt x="176784" y="267028"/>
                </a:lnTo>
                <a:lnTo>
                  <a:pt x="173688" y="267123"/>
                </a:lnTo>
                <a:lnTo>
                  <a:pt x="166878" y="280744"/>
                </a:lnTo>
                <a:lnTo>
                  <a:pt x="154765" y="311570"/>
                </a:lnTo>
                <a:lnTo>
                  <a:pt x="146974" y="342263"/>
                </a:lnTo>
                <a:lnTo>
                  <a:pt x="143277" y="372591"/>
                </a:lnTo>
                <a:lnTo>
                  <a:pt x="143449" y="402319"/>
                </a:lnTo>
                <a:lnTo>
                  <a:pt x="147264" y="431213"/>
                </a:lnTo>
                <a:lnTo>
                  <a:pt x="152801" y="452523"/>
                </a:lnTo>
                <a:lnTo>
                  <a:pt x="152801" y="373581"/>
                </a:lnTo>
                <a:lnTo>
                  <a:pt x="156297" y="344458"/>
                </a:lnTo>
                <a:lnTo>
                  <a:pt x="163711" y="314962"/>
                </a:lnTo>
                <a:lnTo>
                  <a:pt x="172974" y="291185"/>
                </a:lnTo>
                <a:lnTo>
                  <a:pt x="172974" y="275410"/>
                </a:lnTo>
                <a:lnTo>
                  <a:pt x="180594" y="273886"/>
                </a:lnTo>
                <a:lnTo>
                  <a:pt x="180594" y="283030"/>
                </a:lnTo>
                <a:lnTo>
                  <a:pt x="490845" y="593281"/>
                </a:lnTo>
                <a:lnTo>
                  <a:pt x="496823" y="590116"/>
                </a:lnTo>
                <a:lnTo>
                  <a:pt x="496823" y="600515"/>
                </a:lnTo>
                <a:lnTo>
                  <a:pt x="500634" y="598498"/>
                </a:lnTo>
                <a:lnTo>
                  <a:pt x="503681" y="596974"/>
                </a:lnTo>
                <a:close/>
              </a:path>
              <a:path w="771905" h="768918">
                <a:moveTo>
                  <a:pt x="496823" y="600515"/>
                </a:moveTo>
                <a:lnTo>
                  <a:pt x="496823" y="590116"/>
                </a:lnTo>
                <a:lnTo>
                  <a:pt x="495300" y="597736"/>
                </a:lnTo>
                <a:lnTo>
                  <a:pt x="490845" y="593281"/>
                </a:lnTo>
                <a:lnTo>
                  <a:pt x="483870" y="596974"/>
                </a:lnTo>
                <a:lnTo>
                  <a:pt x="453756" y="608087"/>
                </a:lnTo>
                <a:lnTo>
                  <a:pt x="423893" y="615060"/>
                </a:lnTo>
                <a:lnTo>
                  <a:pt x="394498" y="618115"/>
                </a:lnTo>
                <a:lnTo>
                  <a:pt x="365785" y="617474"/>
                </a:lnTo>
                <a:lnTo>
                  <a:pt x="311271" y="605987"/>
                </a:lnTo>
                <a:lnTo>
                  <a:pt x="262076" y="582374"/>
                </a:lnTo>
                <a:lnTo>
                  <a:pt x="219927" y="548406"/>
                </a:lnTo>
                <a:lnTo>
                  <a:pt x="186549" y="505858"/>
                </a:lnTo>
                <a:lnTo>
                  <a:pt x="163667" y="456502"/>
                </a:lnTo>
                <a:lnTo>
                  <a:pt x="153008" y="402111"/>
                </a:lnTo>
                <a:lnTo>
                  <a:pt x="152801" y="373581"/>
                </a:lnTo>
                <a:lnTo>
                  <a:pt x="152801" y="452523"/>
                </a:lnTo>
                <a:lnTo>
                  <a:pt x="178298" y="510549"/>
                </a:lnTo>
                <a:lnTo>
                  <a:pt x="213050" y="554978"/>
                </a:lnTo>
                <a:lnTo>
                  <a:pt x="256940" y="590453"/>
                </a:lnTo>
                <a:lnTo>
                  <a:pt x="308159" y="615101"/>
                </a:lnTo>
                <a:lnTo>
                  <a:pt x="364895" y="627049"/>
                </a:lnTo>
                <a:lnTo>
                  <a:pt x="394498" y="627670"/>
                </a:lnTo>
                <a:lnTo>
                  <a:pt x="395392" y="627609"/>
                </a:lnTo>
                <a:lnTo>
                  <a:pt x="425339" y="624425"/>
                </a:lnTo>
                <a:lnTo>
                  <a:pt x="456385" y="617063"/>
                </a:lnTo>
                <a:lnTo>
                  <a:pt x="487680" y="605356"/>
                </a:lnTo>
                <a:lnTo>
                  <a:pt x="496823" y="600515"/>
                </a:lnTo>
                <a:close/>
              </a:path>
              <a:path w="771905" h="768918">
                <a:moveTo>
                  <a:pt x="180594" y="273886"/>
                </a:moveTo>
                <a:lnTo>
                  <a:pt x="172974" y="275410"/>
                </a:lnTo>
                <a:lnTo>
                  <a:pt x="177684" y="280121"/>
                </a:lnTo>
                <a:lnTo>
                  <a:pt x="180594" y="273886"/>
                </a:lnTo>
                <a:close/>
              </a:path>
              <a:path w="771905" h="768918">
                <a:moveTo>
                  <a:pt x="177684" y="280121"/>
                </a:moveTo>
                <a:lnTo>
                  <a:pt x="172974" y="275410"/>
                </a:lnTo>
                <a:lnTo>
                  <a:pt x="172974" y="291185"/>
                </a:lnTo>
                <a:lnTo>
                  <a:pt x="175260" y="285316"/>
                </a:lnTo>
                <a:lnTo>
                  <a:pt x="177684" y="280121"/>
                </a:lnTo>
                <a:close/>
              </a:path>
              <a:path w="771905" h="768918">
                <a:moveTo>
                  <a:pt x="180594" y="283030"/>
                </a:moveTo>
                <a:lnTo>
                  <a:pt x="180594" y="273886"/>
                </a:lnTo>
                <a:lnTo>
                  <a:pt x="177684" y="280121"/>
                </a:lnTo>
                <a:lnTo>
                  <a:pt x="180594" y="283030"/>
                </a:lnTo>
                <a:close/>
              </a:path>
              <a:path w="771905" h="768918">
                <a:moveTo>
                  <a:pt x="628628" y="396923"/>
                </a:moveTo>
                <a:lnTo>
                  <a:pt x="624641" y="338301"/>
                </a:lnTo>
                <a:lnTo>
                  <a:pt x="606991" y="283952"/>
                </a:lnTo>
                <a:lnTo>
                  <a:pt x="577487" y="235748"/>
                </a:lnTo>
                <a:lnTo>
                  <a:pt x="537939" y="195562"/>
                </a:lnTo>
                <a:lnTo>
                  <a:pt x="490158" y="165267"/>
                </a:lnTo>
                <a:lnTo>
                  <a:pt x="435955" y="146735"/>
                </a:lnTo>
                <a:lnTo>
                  <a:pt x="377138" y="141838"/>
                </a:lnTo>
                <a:lnTo>
                  <a:pt x="346566" y="145089"/>
                </a:lnTo>
                <a:lnTo>
                  <a:pt x="315520" y="152451"/>
                </a:lnTo>
                <a:lnTo>
                  <a:pt x="284226" y="164158"/>
                </a:lnTo>
                <a:lnTo>
                  <a:pt x="271272" y="171016"/>
                </a:lnTo>
                <a:lnTo>
                  <a:pt x="268224" y="172540"/>
                </a:lnTo>
                <a:lnTo>
                  <a:pt x="268224" y="175588"/>
                </a:lnTo>
                <a:lnTo>
                  <a:pt x="269748" y="178636"/>
                </a:lnTo>
                <a:lnTo>
                  <a:pt x="275081" y="183970"/>
                </a:lnTo>
                <a:lnTo>
                  <a:pt x="275082" y="179398"/>
                </a:lnTo>
                <a:lnTo>
                  <a:pt x="276606" y="171778"/>
                </a:lnTo>
                <a:lnTo>
                  <a:pt x="281060" y="176233"/>
                </a:lnTo>
                <a:lnTo>
                  <a:pt x="288036" y="172540"/>
                </a:lnTo>
                <a:lnTo>
                  <a:pt x="318149" y="161427"/>
                </a:lnTo>
                <a:lnTo>
                  <a:pt x="348012" y="154454"/>
                </a:lnTo>
                <a:lnTo>
                  <a:pt x="377407" y="151399"/>
                </a:lnTo>
                <a:lnTo>
                  <a:pt x="406120" y="152040"/>
                </a:lnTo>
                <a:lnTo>
                  <a:pt x="460634" y="163527"/>
                </a:lnTo>
                <a:lnTo>
                  <a:pt x="509829" y="187141"/>
                </a:lnTo>
                <a:lnTo>
                  <a:pt x="551978" y="221108"/>
                </a:lnTo>
                <a:lnTo>
                  <a:pt x="585356" y="263656"/>
                </a:lnTo>
                <a:lnTo>
                  <a:pt x="608238" y="313013"/>
                </a:lnTo>
                <a:lnTo>
                  <a:pt x="618897" y="367404"/>
                </a:lnTo>
                <a:lnTo>
                  <a:pt x="619104" y="450207"/>
                </a:lnTo>
                <a:lnTo>
                  <a:pt x="624931" y="427251"/>
                </a:lnTo>
                <a:lnTo>
                  <a:pt x="628628" y="396923"/>
                </a:lnTo>
                <a:close/>
              </a:path>
              <a:path w="771905" h="768918">
                <a:moveTo>
                  <a:pt x="281060" y="176233"/>
                </a:moveTo>
                <a:lnTo>
                  <a:pt x="276606" y="171778"/>
                </a:lnTo>
                <a:lnTo>
                  <a:pt x="275082" y="179398"/>
                </a:lnTo>
                <a:lnTo>
                  <a:pt x="281060" y="176233"/>
                </a:lnTo>
                <a:close/>
              </a:path>
              <a:path w="771905" h="768918">
                <a:moveTo>
                  <a:pt x="594221" y="489394"/>
                </a:moveTo>
                <a:lnTo>
                  <a:pt x="281060" y="176233"/>
                </a:lnTo>
                <a:lnTo>
                  <a:pt x="275082" y="179398"/>
                </a:lnTo>
                <a:lnTo>
                  <a:pt x="275081" y="183970"/>
                </a:lnTo>
                <a:lnTo>
                  <a:pt x="591312" y="500200"/>
                </a:lnTo>
                <a:lnTo>
                  <a:pt x="591312" y="495628"/>
                </a:lnTo>
                <a:lnTo>
                  <a:pt x="594221" y="489394"/>
                </a:lnTo>
                <a:close/>
              </a:path>
              <a:path w="771905" h="768918">
                <a:moveTo>
                  <a:pt x="496823" y="590116"/>
                </a:moveTo>
                <a:lnTo>
                  <a:pt x="490845" y="593281"/>
                </a:lnTo>
                <a:lnTo>
                  <a:pt x="495300" y="597736"/>
                </a:lnTo>
                <a:lnTo>
                  <a:pt x="496823" y="590116"/>
                </a:lnTo>
                <a:close/>
              </a:path>
              <a:path w="771905" h="768918">
                <a:moveTo>
                  <a:pt x="598932" y="494104"/>
                </a:moveTo>
                <a:lnTo>
                  <a:pt x="594221" y="489394"/>
                </a:lnTo>
                <a:lnTo>
                  <a:pt x="591312" y="495628"/>
                </a:lnTo>
                <a:lnTo>
                  <a:pt x="598932" y="494104"/>
                </a:lnTo>
                <a:close/>
              </a:path>
              <a:path w="771905" h="768918">
                <a:moveTo>
                  <a:pt x="598932" y="500962"/>
                </a:moveTo>
                <a:lnTo>
                  <a:pt x="598932" y="494104"/>
                </a:lnTo>
                <a:lnTo>
                  <a:pt x="591312" y="495628"/>
                </a:lnTo>
                <a:lnTo>
                  <a:pt x="591312" y="500200"/>
                </a:lnTo>
                <a:lnTo>
                  <a:pt x="592074" y="500962"/>
                </a:lnTo>
                <a:lnTo>
                  <a:pt x="595122" y="502486"/>
                </a:lnTo>
                <a:lnTo>
                  <a:pt x="598217" y="502391"/>
                </a:lnTo>
                <a:lnTo>
                  <a:pt x="598932" y="500962"/>
                </a:lnTo>
                <a:close/>
              </a:path>
              <a:path w="771905" h="768918">
                <a:moveTo>
                  <a:pt x="619104" y="450207"/>
                </a:moveTo>
                <a:lnTo>
                  <a:pt x="619104" y="395933"/>
                </a:lnTo>
                <a:lnTo>
                  <a:pt x="615608" y="425056"/>
                </a:lnTo>
                <a:lnTo>
                  <a:pt x="608194" y="454552"/>
                </a:lnTo>
                <a:lnTo>
                  <a:pt x="596646" y="484198"/>
                </a:lnTo>
                <a:lnTo>
                  <a:pt x="594221" y="489394"/>
                </a:lnTo>
                <a:lnTo>
                  <a:pt x="598932" y="494104"/>
                </a:lnTo>
                <a:lnTo>
                  <a:pt x="598932" y="500962"/>
                </a:lnTo>
                <a:lnTo>
                  <a:pt x="605028" y="488770"/>
                </a:lnTo>
                <a:lnTo>
                  <a:pt x="617140" y="457945"/>
                </a:lnTo>
                <a:lnTo>
                  <a:pt x="619104" y="4502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57111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Honeypo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Deployment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Key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Points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Begin with policy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7461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Craft network architecture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security measures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from it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Assume failure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ill occur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10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minimiz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Defen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Have plan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handle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failures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064513" y="2040635"/>
            <a:ext cx="2447544" cy="528065"/>
          </a:xfrm>
          <a:custGeom>
            <a:avLst/>
            <a:gdLst/>
            <a:ahLst/>
            <a:cxnLst/>
            <a:rect l="l" t="t" r="r" b="b"/>
            <a:pathLst>
              <a:path w="2447544" h="528065">
                <a:moveTo>
                  <a:pt x="2447544" y="5333"/>
                </a:moveTo>
                <a:lnTo>
                  <a:pt x="2447544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5334" y="528066"/>
                </a:lnTo>
                <a:lnTo>
                  <a:pt x="5334" y="5333"/>
                </a:lnTo>
                <a:lnTo>
                  <a:pt x="2447544" y="5333"/>
                </a:lnTo>
                <a:close/>
              </a:path>
              <a:path w="2447544" h="528065">
                <a:moveTo>
                  <a:pt x="2447544" y="525780"/>
                </a:moveTo>
                <a:lnTo>
                  <a:pt x="2447544" y="523494"/>
                </a:lnTo>
                <a:lnTo>
                  <a:pt x="5334" y="523493"/>
                </a:lnTo>
                <a:lnTo>
                  <a:pt x="5334" y="528066"/>
                </a:lnTo>
                <a:lnTo>
                  <a:pt x="2445258" y="528066"/>
                </a:lnTo>
                <a:lnTo>
                  <a:pt x="2447544" y="525780"/>
                </a:lnTo>
                <a:close/>
              </a:path>
              <a:path w="2447544" h="528065">
                <a:moveTo>
                  <a:pt x="2447544" y="523493"/>
                </a:moveTo>
                <a:lnTo>
                  <a:pt x="2447544" y="5334"/>
                </a:lnTo>
                <a:lnTo>
                  <a:pt x="2442972" y="5333"/>
                </a:lnTo>
                <a:lnTo>
                  <a:pt x="2442972" y="523493"/>
                </a:lnTo>
                <a:lnTo>
                  <a:pt x="2447544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69847" y="2045970"/>
            <a:ext cx="2437638" cy="518160"/>
          </a:xfrm>
          <a:custGeom>
            <a:avLst/>
            <a:gdLst/>
            <a:ahLst/>
            <a:cxnLst/>
            <a:rect l="l" t="t" r="r" b="b"/>
            <a:pathLst>
              <a:path w="2437638" h="518160">
                <a:moveTo>
                  <a:pt x="0" y="0"/>
                </a:moveTo>
                <a:lnTo>
                  <a:pt x="0" y="518160"/>
                </a:lnTo>
                <a:lnTo>
                  <a:pt x="2437638" y="518159"/>
                </a:lnTo>
                <a:lnTo>
                  <a:pt x="243763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064513" y="2040635"/>
            <a:ext cx="2447544" cy="528065"/>
          </a:xfrm>
          <a:custGeom>
            <a:avLst/>
            <a:gdLst/>
            <a:ahLst/>
            <a:cxnLst/>
            <a:rect l="l" t="t" r="r" b="b"/>
            <a:pathLst>
              <a:path w="2447544" h="528065">
                <a:moveTo>
                  <a:pt x="2447544" y="525780"/>
                </a:moveTo>
                <a:lnTo>
                  <a:pt x="2447544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5333" y="528066"/>
                </a:lnTo>
                <a:lnTo>
                  <a:pt x="5334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2438399" y="9906"/>
                </a:lnTo>
                <a:lnTo>
                  <a:pt x="2438400" y="5334"/>
                </a:lnTo>
                <a:lnTo>
                  <a:pt x="2442972" y="9906"/>
                </a:lnTo>
                <a:lnTo>
                  <a:pt x="2442972" y="528066"/>
                </a:lnTo>
                <a:lnTo>
                  <a:pt x="2445258" y="528066"/>
                </a:lnTo>
                <a:lnTo>
                  <a:pt x="2447544" y="525780"/>
                </a:lnTo>
                <a:close/>
              </a:path>
              <a:path w="2447544" h="528065">
                <a:moveTo>
                  <a:pt x="9906" y="9906"/>
                </a:moveTo>
                <a:lnTo>
                  <a:pt x="9906" y="5334"/>
                </a:lnTo>
                <a:lnTo>
                  <a:pt x="5334" y="9906"/>
                </a:lnTo>
                <a:lnTo>
                  <a:pt x="9906" y="9906"/>
                </a:lnTo>
                <a:close/>
              </a:path>
              <a:path w="2447544" h="528065">
                <a:moveTo>
                  <a:pt x="9906" y="518922"/>
                </a:moveTo>
                <a:lnTo>
                  <a:pt x="9906" y="9906"/>
                </a:lnTo>
                <a:lnTo>
                  <a:pt x="5334" y="9906"/>
                </a:lnTo>
                <a:lnTo>
                  <a:pt x="5334" y="518922"/>
                </a:lnTo>
                <a:lnTo>
                  <a:pt x="9906" y="518922"/>
                </a:lnTo>
                <a:close/>
              </a:path>
              <a:path w="2447544" h="528065">
                <a:moveTo>
                  <a:pt x="2442972" y="518922"/>
                </a:moveTo>
                <a:lnTo>
                  <a:pt x="5334" y="518922"/>
                </a:lnTo>
                <a:lnTo>
                  <a:pt x="9906" y="523494"/>
                </a:lnTo>
                <a:lnTo>
                  <a:pt x="9905" y="528066"/>
                </a:lnTo>
                <a:lnTo>
                  <a:pt x="2438399" y="528066"/>
                </a:lnTo>
                <a:lnTo>
                  <a:pt x="2438400" y="523494"/>
                </a:lnTo>
                <a:lnTo>
                  <a:pt x="2442972" y="518922"/>
                </a:lnTo>
                <a:close/>
              </a:path>
              <a:path w="2447544" h="528065">
                <a:moveTo>
                  <a:pt x="9905" y="528066"/>
                </a:moveTo>
                <a:lnTo>
                  <a:pt x="9906" y="523494"/>
                </a:lnTo>
                <a:lnTo>
                  <a:pt x="5334" y="518922"/>
                </a:lnTo>
                <a:lnTo>
                  <a:pt x="5333" y="528066"/>
                </a:lnTo>
                <a:lnTo>
                  <a:pt x="9905" y="528066"/>
                </a:lnTo>
                <a:close/>
              </a:path>
              <a:path w="2447544" h="528065">
                <a:moveTo>
                  <a:pt x="2442972" y="9906"/>
                </a:moveTo>
                <a:lnTo>
                  <a:pt x="2438400" y="5334"/>
                </a:lnTo>
                <a:lnTo>
                  <a:pt x="2438399" y="9906"/>
                </a:lnTo>
                <a:lnTo>
                  <a:pt x="2442972" y="9906"/>
                </a:lnTo>
                <a:close/>
              </a:path>
              <a:path w="2447544" h="528065">
                <a:moveTo>
                  <a:pt x="2442972" y="518922"/>
                </a:moveTo>
                <a:lnTo>
                  <a:pt x="2442972" y="9906"/>
                </a:lnTo>
                <a:lnTo>
                  <a:pt x="2438399" y="9906"/>
                </a:lnTo>
                <a:lnTo>
                  <a:pt x="2438399" y="518922"/>
                </a:lnTo>
                <a:lnTo>
                  <a:pt x="2442972" y="518922"/>
                </a:lnTo>
                <a:close/>
              </a:path>
              <a:path w="2447544" h="528065">
                <a:moveTo>
                  <a:pt x="2442972" y="528066"/>
                </a:moveTo>
                <a:lnTo>
                  <a:pt x="2442972" y="518922"/>
                </a:lnTo>
                <a:lnTo>
                  <a:pt x="2438400" y="523494"/>
                </a:lnTo>
                <a:lnTo>
                  <a:pt x="2438399" y="528066"/>
                </a:lnTo>
                <a:lnTo>
                  <a:pt x="2442972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064513" y="2559557"/>
            <a:ext cx="2447544" cy="22326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844290" y="2040635"/>
            <a:ext cx="2446782" cy="528066"/>
          </a:xfrm>
          <a:custGeom>
            <a:avLst/>
            <a:gdLst/>
            <a:ahLst/>
            <a:cxnLst/>
            <a:rect l="l" t="t" r="r" b="b"/>
            <a:pathLst>
              <a:path w="2446782" h="528066">
                <a:moveTo>
                  <a:pt x="2446782" y="5333"/>
                </a:moveTo>
                <a:lnTo>
                  <a:pt x="2446782" y="2286"/>
                </a:lnTo>
                <a:lnTo>
                  <a:pt x="2445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525780"/>
                </a:lnTo>
                <a:lnTo>
                  <a:pt x="1524" y="528066"/>
                </a:lnTo>
                <a:lnTo>
                  <a:pt x="4571" y="528066"/>
                </a:lnTo>
                <a:lnTo>
                  <a:pt x="4571" y="5333"/>
                </a:lnTo>
                <a:lnTo>
                  <a:pt x="2446782" y="5333"/>
                </a:lnTo>
                <a:close/>
              </a:path>
              <a:path w="2446782" h="528066">
                <a:moveTo>
                  <a:pt x="2446782" y="525780"/>
                </a:moveTo>
                <a:lnTo>
                  <a:pt x="2446782" y="523494"/>
                </a:lnTo>
                <a:lnTo>
                  <a:pt x="4571" y="523493"/>
                </a:lnTo>
                <a:lnTo>
                  <a:pt x="4571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2" h="528066">
                <a:moveTo>
                  <a:pt x="2446782" y="523493"/>
                </a:moveTo>
                <a:lnTo>
                  <a:pt x="2446782" y="5334"/>
                </a:lnTo>
                <a:lnTo>
                  <a:pt x="2442209" y="5333"/>
                </a:lnTo>
                <a:lnTo>
                  <a:pt x="2442209" y="523493"/>
                </a:lnTo>
                <a:lnTo>
                  <a:pt x="2446782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848861" y="2045970"/>
            <a:ext cx="2437638" cy="518160"/>
          </a:xfrm>
          <a:custGeom>
            <a:avLst/>
            <a:gdLst/>
            <a:ahLst/>
            <a:cxnLst/>
            <a:rect l="l" t="t" r="r" b="b"/>
            <a:pathLst>
              <a:path w="2437638" h="518160">
                <a:moveTo>
                  <a:pt x="0" y="0"/>
                </a:moveTo>
                <a:lnTo>
                  <a:pt x="0" y="518159"/>
                </a:lnTo>
                <a:lnTo>
                  <a:pt x="2437638" y="518159"/>
                </a:lnTo>
                <a:lnTo>
                  <a:pt x="243763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844290" y="2040635"/>
            <a:ext cx="2446782" cy="528066"/>
          </a:xfrm>
          <a:custGeom>
            <a:avLst/>
            <a:gdLst/>
            <a:ahLst/>
            <a:cxnLst/>
            <a:rect l="l" t="t" r="r" b="b"/>
            <a:pathLst>
              <a:path w="2446782" h="528066">
                <a:moveTo>
                  <a:pt x="2446782" y="525780"/>
                </a:moveTo>
                <a:lnTo>
                  <a:pt x="2446782" y="2286"/>
                </a:lnTo>
                <a:lnTo>
                  <a:pt x="2445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525780"/>
                </a:lnTo>
                <a:lnTo>
                  <a:pt x="1524" y="528066"/>
                </a:lnTo>
                <a:lnTo>
                  <a:pt x="4572" y="528066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2437638" y="9906"/>
                </a:lnTo>
                <a:lnTo>
                  <a:pt x="2437638" y="5334"/>
                </a:lnTo>
                <a:lnTo>
                  <a:pt x="2442210" y="9906"/>
                </a:lnTo>
                <a:lnTo>
                  <a:pt x="2442210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2" h="528066">
                <a:moveTo>
                  <a:pt x="9143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446782" h="528066">
                <a:moveTo>
                  <a:pt x="9144" y="51892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518922"/>
                </a:lnTo>
                <a:lnTo>
                  <a:pt x="9144" y="518922"/>
                </a:lnTo>
                <a:close/>
              </a:path>
              <a:path w="2446782" h="528066">
                <a:moveTo>
                  <a:pt x="2442210" y="518922"/>
                </a:moveTo>
                <a:lnTo>
                  <a:pt x="4572" y="518922"/>
                </a:lnTo>
                <a:lnTo>
                  <a:pt x="9144" y="523494"/>
                </a:lnTo>
                <a:lnTo>
                  <a:pt x="9144" y="528066"/>
                </a:lnTo>
                <a:lnTo>
                  <a:pt x="2437638" y="528066"/>
                </a:lnTo>
                <a:lnTo>
                  <a:pt x="2437638" y="523494"/>
                </a:lnTo>
                <a:lnTo>
                  <a:pt x="2442210" y="518922"/>
                </a:lnTo>
                <a:close/>
              </a:path>
              <a:path w="2446782" h="528066">
                <a:moveTo>
                  <a:pt x="9144" y="528066"/>
                </a:moveTo>
                <a:lnTo>
                  <a:pt x="9144" y="523494"/>
                </a:lnTo>
                <a:lnTo>
                  <a:pt x="4572" y="518922"/>
                </a:lnTo>
                <a:lnTo>
                  <a:pt x="4572" y="528066"/>
                </a:lnTo>
                <a:lnTo>
                  <a:pt x="9144" y="528066"/>
                </a:lnTo>
                <a:close/>
              </a:path>
              <a:path w="2446782" h="528066">
                <a:moveTo>
                  <a:pt x="2442210" y="9906"/>
                </a:moveTo>
                <a:lnTo>
                  <a:pt x="2437638" y="5334"/>
                </a:lnTo>
                <a:lnTo>
                  <a:pt x="2437638" y="9906"/>
                </a:lnTo>
                <a:lnTo>
                  <a:pt x="2442210" y="9906"/>
                </a:lnTo>
                <a:close/>
              </a:path>
              <a:path w="2446782" h="528066">
                <a:moveTo>
                  <a:pt x="2442210" y="518922"/>
                </a:moveTo>
                <a:lnTo>
                  <a:pt x="2442210" y="9906"/>
                </a:lnTo>
                <a:lnTo>
                  <a:pt x="2437638" y="9906"/>
                </a:lnTo>
                <a:lnTo>
                  <a:pt x="2437638" y="518922"/>
                </a:lnTo>
                <a:lnTo>
                  <a:pt x="2442210" y="518922"/>
                </a:lnTo>
                <a:close/>
              </a:path>
              <a:path w="2446782" h="528066">
                <a:moveTo>
                  <a:pt x="2442210" y="528066"/>
                </a:moveTo>
                <a:lnTo>
                  <a:pt x="2442210" y="518922"/>
                </a:lnTo>
                <a:lnTo>
                  <a:pt x="2437638" y="523494"/>
                </a:lnTo>
                <a:lnTo>
                  <a:pt x="2437638" y="528066"/>
                </a:lnTo>
                <a:lnTo>
                  <a:pt x="2442210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844290" y="2559557"/>
            <a:ext cx="2446782" cy="22326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6623304" y="2040635"/>
            <a:ext cx="2446781" cy="528066"/>
          </a:xfrm>
          <a:custGeom>
            <a:avLst/>
            <a:gdLst/>
            <a:ahLst/>
            <a:cxnLst/>
            <a:rect l="l" t="t" r="r" b="b"/>
            <a:pathLst>
              <a:path w="2446781" h="528066">
                <a:moveTo>
                  <a:pt x="2446782" y="5333"/>
                </a:moveTo>
                <a:lnTo>
                  <a:pt x="2446782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4571" y="528066"/>
                </a:lnTo>
                <a:lnTo>
                  <a:pt x="4571" y="5333"/>
                </a:lnTo>
                <a:lnTo>
                  <a:pt x="2446782" y="5333"/>
                </a:lnTo>
                <a:close/>
              </a:path>
              <a:path w="2446781" h="528066">
                <a:moveTo>
                  <a:pt x="2446782" y="525780"/>
                </a:moveTo>
                <a:lnTo>
                  <a:pt x="2446782" y="523494"/>
                </a:lnTo>
                <a:lnTo>
                  <a:pt x="4571" y="523493"/>
                </a:lnTo>
                <a:lnTo>
                  <a:pt x="4571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1" h="528066">
                <a:moveTo>
                  <a:pt x="2446782" y="523493"/>
                </a:moveTo>
                <a:lnTo>
                  <a:pt x="2446782" y="5334"/>
                </a:lnTo>
                <a:lnTo>
                  <a:pt x="2442209" y="5333"/>
                </a:lnTo>
                <a:lnTo>
                  <a:pt x="2442209" y="523493"/>
                </a:lnTo>
                <a:lnTo>
                  <a:pt x="2446782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6627876" y="2045970"/>
            <a:ext cx="2437637" cy="518160"/>
          </a:xfrm>
          <a:custGeom>
            <a:avLst/>
            <a:gdLst/>
            <a:ahLst/>
            <a:cxnLst/>
            <a:rect l="l" t="t" r="r" b="b"/>
            <a:pathLst>
              <a:path w="2437637" h="518160">
                <a:moveTo>
                  <a:pt x="0" y="0"/>
                </a:moveTo>
                <a:lnTo>
                  <a:pt x="0" y="518160"/>
                </a:lnTo>
                <a:lnTo>
                  <a:pt x="2437637" y="518160"/>
                </a:lnTo>
                <a:lnTo>
                  <a:pt x="243763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623304" y="2040635"/>
            <a:ext cx="2446781" cy="528066"/>
          </a:xfrm>
          <a:custGeom>
            <a:avLst/>
            <a:gdLst/>
            <a:ahLst/>
            <a:cxnLst/>
            <a:rect l="l" t="t" r="r" b="b"/>
            <a:pathLst>
              <a:path w="2446781" h="528066">
                <a:moveTo>
                  <a:pt x="2446782" y="525780"/>
                </a:moveTo>
                <a:lnTo>
                  <a:pt x="2446782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4572" y="528066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2437638" y="9906"/>
                </a:lnTo>
                <a:lnTo>
                  <a:pt x="2437638" y="5334"/>
                </a:lnTo>
                <a:lnTo>
                  <a:pt x="2442210" y="9906"/>
                </a:lnTo>
                <a:lnTo>
                  <a:pt x="2442210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1" h="528066">
                <a:moveTo>
                  <a:pt x="9143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446781" h="528066">
                <a:moveTo>
                  <a:pt x="9144" y="51892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518922"/>
                </a:lnTo>
                <a:lnTo>
                  <a:pt x="9144" y="518922"/>
                </a:lnTo>
                <a:close/>
              </a:path>
              <a:path w="2446781" h="528066">
                <a:moveTo>
                  <a:pt x="2442210" y="518922"/>
                </a:moveTo>
                <a:lnTo>
                  <a:pt x="4572" y="518922"/>
                </a:lnTo>
                <a:lnTo>
                  <a:pt x="9144" y="523494"/>
                </a:lnTo>
                <a:lnTo>
                  <a:pt x="9143" y="528066"/>
                </a:lnTo>
                <a:lnTo>
                  <a:pt x="2437638" y="528066"/>
                </a:lnTo>
                <a:lnTo>
                  <a:pt x="2437638" y="523494"/>
                </a:lnTo>
                <a:lnTo>
                  <a:pt x="2442210" y="518922"/>
                </a:lnTo>
                <a:close/>
              </a:path>
              <a:path w="2446781" h="528066">
                <a:moveTo>
                  <a:pt x="9143" y="528066"/>
                </a:moveTo>
                <a:lnTo>
                  <a:pt x="9144" y="523494"/>
                </a:lnTo>
                <a:lnTo>
                  <a:pt x="4572" y="518922"/>
                </a:lnTo>
                <a:lnTo>
                  <a:pt x="4572" y="528066"/>
                </a:lnTo>
                <a:lnTo>
                  <a:pt x="9143" y="528066"/>
                </a:lnTo>
                <a:close/>
              </a:path>
              <a:path w="2446781" h="528066">
                <a:moveTo>
                  <a:pt x="2442210" y="9906"/>
                </a:moveTo>
                <a:lnTo>
                  <a:pt x="2437638" y="5334"/>
                </a:lnTo>
                <a:lnTo>
                  <a:pt x="2437638" y="9906"/>
                </a:lnTo>
                <a:lnTo>
                  <a:pt x="2442210" y="9906"/>
                </a:lnTo>
                <a:close/>
              </a:path>
              <a:path w="2446781" h="528066">
                <a:moveTo>
                  <a:pt x="2442210" y="518922"/>
                </a:moveTo>
                <a:lnTo>
                  <a:pt x="2442210" y="9906"/>
                </a:lnTo>
                <a:lnTo>
                  <a:pt x="2437638" y="9906"/>
                </a:lnTo>
                <a:lnTo>
                  <a:pt x="2437638" y="518922"/>
                </a:lnTo>
                <a:lnTo>
                  <a:pt x="2442210" y="518922"/>
                </a:lnTo>
                <a:close/>
              </a:path>
              <a:path w="2446781" h="528066">
                <a:moveTo>
                  <a:pt x="2442210" y="528066"/>
                </a:moveTo>
                <a:lnTo>
                  <a:pt x="2442210" y="518922"/>
                </a:lnTo>
                <a:lnTo>
                  <a:pt x="2437638" y="523494"/>
                </a:lnTo>
                <a:lnTo>
                  <a:pt x="2437638" y="528066"/>
                </a:lnTo>
                <a:lnTo>
                  <a:pt x="2442210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623304" y="2559557"/>
            <a:ext cx="2446781" cy="22326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937510">
                        <a:lnSpc>
                          <a:spcPct val="100000"/>
                        </a:lnSpc>
                      </a:pPr>
                      <a:r>
                        <a:rPr dirty="0" smtClean="0" sz="3600" spc="-21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ypes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Intruders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marL="954405">
                        <a:lnSpc>
                          <a:spcPct val="100000"/>
                        </a:lnSpc>
                        <a:tabLst>
                          <a:tab pos="3970020" algn="l"/>
                          <a:tab pos="6330950" algn="l"/>
                        </a:tabLst>
                      </a:pP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masquerader	</a:t>
                      </a: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misfeasor	</a:t>
                      </a: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clandestine user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9"/>
                        </a:spcBef>
                      </a:pPr>
                      <a:endParaRPr sz="5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866775" marR="845185" indent="-171450">
                        <a:lnSpc>
                          <a:spcPts val="1860"/>
                        </a:lnSpc>
                        <a:buFont typeface="Times New Roman"/>
                        <a:buChar char="•"/>
                        <a:tabLst>
                          <a:tab pos="866140" algn="l"/>
                          <a:tab pos="3474085" algn="l"/>
                          <a:tab pos="6253480" algn="l"/>
                          <a:tab pos="6424930" algn="l"/>
                        </a:tabLst>
                      </a:pP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likely to be an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enerall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inside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eithe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insider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outside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baseline="-9259" sz="2700" spc="-27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legitimat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baseline="-9259" sz="2700" spc="2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se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 wh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o	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outsider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 marR="685800" indent="-171450">
                        <a:lnSpc>
                          <a:spcPts val="1870"/>
                        </a:lnSpc>
                        <a:spcBef>
                          <a:spcPts val="305"/>
                        </a:spcBef>
                        <a:buFont typeface="Times New Roman"/>
                        <a:buChar char="•"/>
                        <a:tabLst>
                          <a:tab pos="866140" algn="l"/>
                          <a:tab pos="3645535" algn="l"/>
                          <a:tab pos="6253480" algn="l"/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unauthorize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d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misuse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privilege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individua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8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wh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seizes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individua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8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wh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o		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supervisory control to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45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>
                          <a:latin typeface="Times New Roman"/>
                          <a:cs typeface="Times New Roman"/>
                        </a:rPr>
                        <a:t>penetrates a system to	</a:t>
                      </a:r>
                      <a:r>
                        <a:rPr dirty="0" smtClean="0" sz="1800">
                          <a:latin typeface="Times New Roman"/>
                          <a:cs typeface="Times New Roman"/>
                        </a:rPr>
                        <a:t>evade auditing and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64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exploi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legitimat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e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access controls or to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60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accoun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suppres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audit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r" marR="1791970">
                        <a:lnSpc>
                          <a:spcPts val="1864"/>
                        </a:lnSpc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collection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003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Examples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Intrusion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Activities: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root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compromise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 spc="-21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defacement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Copying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viewing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sensitive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databases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Distributing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pirated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software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Mechanisms: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Exploiting</a:t>
                      </a:r>
                      <a:r>
                        <a:rPr dirty="0" smtClean="0" sz="26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software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vulnerabilities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Guessing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cracking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passwords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Running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sni</a:t>
                      </a:r>
                      <a:r>
                        <a:rPr dirty="0" smtClean="0" sz="26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fer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Impersonating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user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reset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password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Using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unattended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workstation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5051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Detection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278890" marR="106108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-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service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monitors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analyzes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events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purpose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278890" marR="537210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finding,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providing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real-time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near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real-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time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warning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attempts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dirty="0" smtClean="0" sz="32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resources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unauthorized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manne</a:t>
                      </a:r>
                      <a:r>
                        <a:rPr dirty="0" smtClean="0" sz="3200" spc="-18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5462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Corporate</a:t>
                      </a:r>
                      <a:r>
                        <a:rPr dirty="0" smtClean="0" sz="36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or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Government</a:t>
                      </a:r>
                      <a:r>
                        <a:rPr dirty="0" smtClean="0" sz="3600" spc="-1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Espionage (Government spying)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Corporate spying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24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ell-equipped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with regard to resources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7602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Generally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a specific 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(person 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information) in mind.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Consider “spear phishing” as an example.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289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Criminal Enterprise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ganized groups have become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threat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loosel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filiate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angs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typically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young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marR="1617980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often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Eastern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uropean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Russian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(or from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Miami!)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commo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credi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card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e-commerc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server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Criminal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hackers usually have specific 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Length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intrusion depends on nature of goal.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9596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can help, but quick nature of 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 a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problem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Sensitive data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needs strong protection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AEBC5D-5DC9-4186-B4E7-324FE985A27D}"/>
</file>

<file path=customXml/itemProps2.xml><?xml version="1.0" encoding="utf-8"?>
<ds:datastoreItem xmlns:ds="http://schemas.openxmlformats.org/officeDocument/2006/customXml" ds:itemID="{E96F2A1E-12C9-4A9E-AA8D-4CD29F5517E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bbrown</dc:creator>
  <dc:title>Microsoft PowerPoint - 4823_10_intrusion_detection.pptx</dc:title>
  <dcterms:created xsi:type="dcterms:W3CDTF">2019-06-19T22:50:43Z</dcterms:created>
  <dcterms:modified xsi:type="dcterms:W3CDTF">2019-06-19T22:50:43Z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